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3"/>
  </p:notesMasterIdLst>
  <p:sldIdLst>
    <p:sldId id="334" r:id="rId4"/>
    <p:sldId id="335" r:id="rId5"/>
    <p:sldId id="336" r:id="rId6"/>
    <p:sldId id="343" r:id="rId7"/>
    <p:sldId id="363" r:id="rId8"/>
    <p:sldId id="364" r:id="rId9"/>
    <p:sldId id="365" r:id="rId10"/>
    <p:sldId id="366" r:id="rId11"/>
    <p:sldId id="342" r:id="rId12"/>
    <p:sldId id="362" r:id="rId13"/>
    <p:sldId id="344" r:id="rId14"/>
    <p:sldId id="356" r:id="rId15"/>
    <p:sldId id="357" r:id="rId16"/>
    <p:sldId id="358" r:id="rId17"/>
    <p:sldId id="359" r:id="rId18"/>
    <p:sldId id="350" r:id="rId19"/>
    <p:sldId id="360" r:id="rId20"/>
    <p:sldId id="361" r:id="rId21"/>
    <p:sldId id="355"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0" userDrawn="1">
          <p15:clr>
            <a:srgbClr val="A4A3A4"/>
          </p15:clr>
        </p15:guide>
        <p15:guide id="2" pos="38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106" d="100"/>
          <a:sy n="106" d="100"/>
        </p:scale>
        <p:origin x="858" y="78"/>
      </p:cViewPr>
      <p:guideLst>
        <p:guide orient="horz" pos="2270"/>
        <p:guide pos="383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260.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8.xml"/></Relationships>
</file>

<file path=ppt/slides/_rels/slide17.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4" Type="http://schemas.openxmlformats.org/officeDocument/2006/relationships/slideLayout" Target="../slideLayouts/slideLayout19.xml"/><Relationship Id="rId33" Type="http://schemas.openxmlformats.org/officeDocument/2006/relationships/tags" Target="../tags/tag233.xml"/><Relationship Id="rId32" Type="http://schemas.openxmlformats.org/officeDocument/2006/relationships/image" Target="../media/image12.svg"/><Relationship Id="rId31" Type="http://schemas.openxmlformats.org/officeDocument/2006/relationships/image" Target="../media/image11.png"/><Relationship Id="rId30" Type="http://schemas.openxmlformats.org/officeDocument/2006/relationships/tags" Target="../tags/tag232.xml"/><Relationship Id="rId3" Type="http://schemas.openxmlformats.org/officeDocument/2006/relationships/tags" Target="../tags/tag211.xml"/><Relationship Id="rId29" Type="http://schemas.openxmlformats.org/officeDocument/2006/relationships/image" Target="../media/image10.svg"/><Relationship Id="rId28" Type="http://schemas.openxmlformats.org/officeDocument/2006/relationships/image" Target="../media/image9.png"/><Relationship Id="rId27" Type="http://schemas.openxmlformats.org/officeDocument/2006/relationships/tags" Target="../tags/tag231.xml"/><Relationship Id="rId26" Type="http://schemas.openxmlformats.org/officeDocument/2006/relationships/image" Target="../media/image8.svg"/><Relationship Id="rId25" Type="http://schemas.openxmlformats.org/officeDocument/2006/relationships/image" Target="../media/image7.png"/><Relationship Id="rId24" Type="http://schemas.openxmlformats.org/officeDocument/2006/relationships/tags" Target="../tags/tag230.xml"/><Relationship Id="rId23" Type="http://schemas.openxmlformats.org/officeDocument/2006/relationships/image" Target="../media/image6.svg"/><Relationship Id="rId22" Type="http://schemas.openxmlformats.org/officeDocument/2006/relationships/image" Target="../media/image5.png"/><Relationship Id="rId21" Type="http://schemas.openxmlformats.org/officeDocument/2006/relationships/tags" Target="../tags/tag229.xml"/><Relationship Id="rId20" Type="http://schemas.openxmlformats.org/officeDocument/2006/relationships/tags" Target="../tags/tag228.xml"/><Relationship Id="rId2" Type="http://schemas.openxmlformats.org/officeDocument/2006/relationships/tags" Target="../tags/tag210.xml"/><Relationship Id="rId19" Type="http://schemas.openxmlformats.org/officeDocument/2006/relationships/tags" Target="../tags/tag227.xml"/><Relationship Id="rId18" Type="http://schemas.openxmlformats.org/officeDocument/2006/relationships/tags" Target="../tags/tag226.xml"/><Relationship Id="rId17" Type="http://schemas.openxmlformats.org/officeDocument/2006/relationships/tags" Target="../tags/tag225.xml"/><Relationship Id="rId16" Type="http://schemas.openxmlformats.org/officeDocument/2006/relationships/tags" Target="../tags/tag224.xml"/><Relationship Id="rId15" Type="http://schemas.openxmlformats.org/officeDocument/2006/relationships/tags" Target="../tags/tag223.xml"/><Relationship Id="rId14" Type="http://schemas.openxmlformats.org/officeDocument/2006/relationships/tags" Target="../tags/tag222.xml"/><Relationship Id="rId13" Type="http://schemas.openxmlformats.org/officeDocument/2006/relationships/tags" Target="../tags/tag221.xml"/><Relationship Id="rId12" Type="http://schemas.openxmlformats.org/officeDocument/2006/relationships/tags" Target="../tags/tag220.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tags" Target="../tags/tag209.xml"/></Relationships>
</file>

<file path=ppt/slides/_rels/slide18.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4" Type="http://schemas.openxmlformats.org/officeDocument/2006/relationships/slideLayout" Target="../slideLayouts/slideLayout19.xml"/><Relationship Id="rId33" Type="http://schemas.openxmlformats.org/officeDocument/2006/relationships/tags" Target="../tags/tag258.xml"/><Relationship Id="rId32" Type="http://schemas.openxmlformats.org/officeDocument/2006/relationships/image" Target="../media/image12.svg"/><Relationship Id="rId31" Type="http://schemas.openxmlformats.org/officeDocument/2006/relationships/image" Target="../media/image11.png"/><Relationship Id="rId30" Type="http://schemas.openxmlformats.org/officeDocument/2006/relationships/tags" Target="../tags/tag257.xml"/><Relationship Id="rId3" Type="http://schemas.openxmlformats.org/officeDocument/2006/relationships/tags" Target="../tags/tag236.xml"/><Relationship Id="rId29" Type="http://schemas.openxmlformats.org/officeDocument/2006/relationships/image" Target="../media/image10.svg"/><Relationship Id="rId28" Type="http://schemas.openxmlformats.org/officeDocument/2006/relationships/image" Target="../media/image9.png"/><Relationship Id="rId27" Type="http://schemas.openxmlformats.org/officeDocument/2006/relationships/tags" Target="../tags/tag256.xml"/><Relationship Id="rId26" Type="http://schemas.openxmlformats.org/officeDocument/2006/relationships/image" Target="../media/image8.svg"/><Relationship Id="rId25" Type="http://schemas.openxmlformats.org/officeDocument/2006/relationships/image" Target="../media/image7.png"/><Relationship Id="rId24" Type="http://schemas.openxmlformats.org/officeDocument/2006/relationships/tags" Target="../tags/tag255.xml"/><Relationship Id="rId23" Type="http://schemas.openxmlformats.org/officeDocument/2006/relationships/image" Target="../media/image6.svg"/><Relationship Id="rId22" Type="http://schemas.openxmlformats.org/officeDocument/2006/relationships/image" Target="../media/image5.png"/><Relationship Id="rId21" Type="http://schemas.openxmlformats.org/officeDocument/2006/relationships/tags" Target="../tags/tag254.xml"/><Relationship Id="rId20" Type="http://schemas.openxmlformats.org/officeDocument/2006/relationships/tags" Target="../tags/tag253.xml"/><Relationship Id="rId2" Type="http://schemas.openxmlformats.org/officeDocument/2006/relationships/tags" Target="../tags/tag235.xml"/><Relationship Id="rId19" Type="http://schemas.openxmlformats.org/officeDocument/2006/relationships/tags" Target="../tags/tag252.xml"/><Relationship Id="rId18" Type="http://schemas.openxmlformats.org/officeDocument/2006/relationships/tags" Target="../tags/tag251.xml"/><Relationship Id="rId17" Type="http://schemas.openxmlformats.org/officeDocument/2006/relationships/tags" Target="../tags/tag250.xml"/><Relationship Id="rId16" Type="http://schemas.openxmlformats.org/officeDocument/2006/relationships/tags" Target="../tags/tag249.xml"/><Relationship Id="rId15" Type="http://schemas.openxmlformats.org/officeDocument/2006/relationships/tags" Target="../tags/tag248.xml"/><Relationship Id="rId14" Type="http://schemas.openxmlformats.org/officeDocument/2006/relationships/tags" Target="../tags/tag247.xml"/><Relationship Id="rId13" Type="http://schemas.openxmlformats.org/officeDocument/2006/relationships/tags" Target="../tags/tag246.xml"/><Relationship Id="rId12" Type="http://schemas.openxmlformats.org/officeDocument/2006/relationships/tags" Target="../tags/tag245.xml"/><Relationship Id="rId11" Type="http://schemas.openxmlformats.org/officeDocument/2006/relationships/tags" Target="../tags/tag244.xml"/><Relationship Id="rId10" Type="http://schemas.openxmlformats.org/officeDocument/2006/relationships/tags" Target="../tags/tag243.xml"/><Relationship Id="rId1" Type="http://schemas.openxmlformats.org/officeDocument/2006/relationships/tags" Target="../tags/tag23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59.xml"/></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302635" y="2672080"/>
            <a:ext cx="6093460" cy="1125220"/>
          </a:xfrm>
        </p:spPr>
        <p:txBody>
          <a:bodyPr/>
          <a:lstStyle/>
          <a:p>
            <a:r>
              <a:rPr lang="zh-CN" altLang="en-US"/>
              <a:t>项目二</a:t>
            </a:r>
            <a:r>
              <a:rPr lang="en-US" altLang="zh-CN"/>
              <a:t>  </a:t>
            </a:r>
            <a:r>
              <a:rPr lang="zh-CN" altLang="en-US"/>
              <a:t>统计调查</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一、明确调查任务和目的</a:t>
            </a:r>
            <a:endParaRPr lang="zh-CN" altLang="en-US" sz="2800" b="1" kern="100" dirty="0">
              <a:solidFill>
                <a:schemeClr val="accent2">
                  <a:lumMod val="75000"/>
                </a:schemeClr>
              </a:solidFill>
              <a:effectLst/>
              <a:latin typeface="+mn-ea"/>
              <a:cs typeface="江城圆体 400W" panose="020B0500000000000000" pitchFamily="34" charset="-122"/>
            </a:endParaRPr>
          </a:p>
          <a:p>
            <a:pPr algn="l">
              <a:lnSpc>
                <a:spcPct val="140000"/>
              </a:lnSpc>
            </a:pP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421830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统计调查方案首先要解决的问题就是确定调查任务和目的。只有这样</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才能确定搜集资料的范围和方法</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才能有效地组织统计调查工作。</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调查的任务和目的</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主要是根据统计研究的实际需要并结合调查对象的特点来确定。例如</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对某城市工业企业的机械设备利用情况进行调查</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任务是准确掌握各个企业拥有的机械设备的数量、价值和使用情况</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其目的是分析和探求机械设备在使用过程中其价值、技术性能、工作能力等变化的规律</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为合理配置机械设备、提高利用率、加强设备管理和固定资产管理等提供依据。</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确定调查对象和调查单位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6595" y="1557655"/>
            <a:ext cx="10880725" cy="419100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调查对象就是根据调查目的所确定的统计总体</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是由所要被调查的全部单位组成的整体。</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调查单位就是调查对象中所包含的每个具体单位</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即总体单位</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调查单位是进行调查登记的标志的承担者。</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明确调查单位</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还要与填制单位区别开来。填报单位是填写调查内容、提供调查资料的单位。调查单位与填制单位有时一致</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有时不一致</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这要根据调查对象的特点和调查任务的要求来确定。</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确定调查项目和调查表</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6595" y="1557655"/>
            <a:ext cx="10880725" cy="419100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调查对象就是根据调查目的所确定的统计总体</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是由所要被调查的全部单位组成的整体。</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调查单位就是调查对象中所包含的每个具体单位</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即总体单位</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调查单位是进行调查登记的标志的承担者。</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明确调查单位</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还要与填制单位区别开来。填报单位是填写调查内容、提供调查资料的单位。调查单位与填制单位有时一致</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有时不一致</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这要根据调查对象的特点和调查任务的要求来确定。</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确定调查项目和调查表</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6595" y="1557655"/>
            <a:ext cx="10880725" cy="484695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调查项目确定之后</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就要拟定调查表</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将调查项目排列在调查表中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以便于登记调查资料。调查表的内容一般包括三部分</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即表头、表体和表脚。表头在调查表的上方</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主要有调查表名称、填报单位名称等</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表体是调查表的主要部分</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由表格、调查项目等组成</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表脚包括调查人员或填表人员签名、审核人员签名、填报日期等。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调查表的表格形式有两种</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单一表和一览表。单一表是指只登记一个调查单位的调查表</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一般可以容纳较多的调查项目</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一览表是指可以登记多个调查单位的调查表</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一般不宜设置太多调查项目。</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调查时间和调查期限</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6595" y="1557655"/>
            <a:ext cx="10880725" cy="380746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调查时间是调查资料所属的时间。调查时间可以是时期</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也可以是时点。如果所要调查的是时期现象</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调查时间就是资料所反映的起讫日期</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如果所要调查的是时点现象</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调查时间就是规定的标准时点。调查期限是进行调查工作所要经历的时间</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包括搜集资料、登记调查表和报送资料等整个工作过程所需的时间。调查期限的长短根据任务量的大小以及人力、物力和财力等情况进行确定</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应尽可能缩短调查期限</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保证统计信息的时效性。</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024245"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五、</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制定调查工作的组织实施计划</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696595" y="1557655"/>
            <a:ext cx="10880725" cy="255397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严密细致的组织工作</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是调查工作能够顺利进行的保证。</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 </a:t>
            </a: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调查的组织工作包括</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调查工作领导机构的组建和调查人员的组织、调查方法的确定、人员业务培训等准备工作、调查资料的报送方式、调查经费的预算和筹集、工作进度的安排等。</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6236335" cy="2055495"/>
          </a:xfrm>
        </p:spPr>
        <p:txBody>
          <a:bodyPr/>
          <a:lstStyle/>
          <a:p>
            <a:r>
              <a:rPr lang="zh-CN" altLang="en-US"/>
              <a:t>统计调查的组织形式</a:t>
            </a:r>
            <a:endParaRPr lang="zh-CN" altLang="en-US"/>
          </a:p>
        </p:txBody>
      </p:sp>
      <p:sp>
        <p:nvSpPr>
          <p:cNvPr id="3" name="文本占位符 2"/>
          <p:cNvSpPr>
            <a:spLocks noGrp="1"/>
          </p:cNvSpPr>
          <p:nvPr>
            <p:ph type="body" sz="quarter" idx="13"/>
          </p:nvPr>
        </p:nvSpPr>
        <p:spPr/>
        <p:txBody>
          <a:bodyPr/>
          <a:lstStyle/>
          <a:p>
            <a:pPr algn="r"/>
            <a:r>
              <a:rPr lang="zh-CN" altLang="en-US"/>
              <a:t>任务三</a:t>
            </a:r>
            <a:r>
              <a:rPr lang="en-US" altLang="zh-CN"/>
              <a:t> </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1667941" y="2409167"/>
            <a:ext cx="8517687" cy="2343694"/>
          </a:xfrm>
          <a:prstGeom prst="ellipse">
            <a:avLst/>
          </a:prstGeom>
          <a:gradFill>
            <a:gsLst>
              <a:gs pos="9000">
                <a:schemeClr val="accent1">
                  <a:lumMod val="20000"/>
                  <a:lumOff val="80000"/>
                  <a:alpha val="15000"/>
                </a:schemeClr>
              </a:gs>
              <a:gs pos="100000">
                <a:schemeClr val="accent1">
                  <a:lumMod val="30000"/>
                  <a:lumOff val="70000"/>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2" name="椭圆 11"/>
          <p:cNvSpPr/>
          <p:nvPr>
            <p:custDataLst>
              <p:tags r:id="rId2"/>
            </p:custDataLst>
          </p:nvPr>
        </p:nvSpPr>
        <p:spPr>
          <a:xfrm>
            <a:off x="1587799"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26" name="椭圆 25"/>
          <p:cNvSpPr/>
          <p:nvPr>
            <p:custDataLst>
              <p:tags r:id="rId3"/>
            </p:custDataLst>
          </p:nvPr>
        </p:nvSpPr>
        <p:spPr>
          <a:xfrm>
            <a:off x="2906777" y="2684464"/>
            <a:ext cx="6039403" cy="16615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endParaRPr>
          </a:p>
        </p:txBody>
      </p:sp>
      <p:sp>
        <p:nvSpPr>
          <p:cNvPr id="27" name="椭圆 26"/>
          <p:cNvSpPr/>
          <p:nvPr>
            <p:custDataLst>
              <p:tags r:id="rId4"/>
            </p:custDataLst>
          </p:nvPr>
        </p:nvSpPr>
        <p:spPr>
          <a:xfrm>
            <a:off x="3676996" y="2896748"/>
            <a:ext cx="4496516" cy="1237613"/>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b="1">
                <a:solidFill>
                  <a:schemeClr val="accent1">
                    <a:lumMod val="75000"/>
                  </a:schemeClr>
                </a:solidFill>
                <a:latin typeface="+mn-ea"/>
                <a:cs typeface="+mn-ea"/>
                <a:sym typeface="+mn-ea"/>
              </a:rPr>
              <a:t>一、统计报表</a:t>
            </a:r>
            <a:endParaRPr lang="zh-CN" altLang="en-US" b="1">
              <a:solidFill>
                <a:schemeClr val="accent1">
                  <a:lumMod val="75000"/>
                </a:schemeClr>
              </a:solidFill>
              <a:latin typeface="+mn-ea"/>
              <a:cs typeface="+mn-ea"/>
              <a:sym typeface="+mn-ea"/>
            </a:endParaRPr>
          </a:p>
        </p:txBody>
      </p:sp>
      <p:sp>
        <p:nvSpPr>
          <p:cNvPr id="3" name="椭圆 2"/>
          <p:cNvSpPr/>
          <p:nvPr>
            <p:custDataLst>
              <p:tags r:id="rId5"/>
            </p:custDataLst>
          </p:nvPr>
        </p:nvSpPr>
        <p:spPr>
          <a:xfrm>
            <a:off x="9518797"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9" name="矩形 8"/>
          <p:cNvSpPr/>
          <p:nvPr>
            <p:custDataLst>
              <p:tags r:id="rId6"/>
            </p:custDataLst>
          </p:nvPr>
        </p:nvSpPr>
        <p:spPr>
          <a:xfrm>
            <a:off x="9145905" y="4926330"/>
            <a:ext cx="2894965" cy="520065"/>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统计报表制度的一大特点是它有可靠的资料来源。统计报表资料来源于基层单位的原始记录和统计台账。</a:t>
            </a:r>
            <a:endParaRPr lang="zh-CN" altLang="en-US" sz="1400" dirty="0">
              <a:solidFill>
                <a:schemeClr val="tx1">
                  <a:lumMod val="65000"/>
                  <a:lumOff val="35000"/>
                </a:schemeClr>
              </a:solidFill>
              <a:latin typeface="+mn-ea"/>
              <a:cs typeface="+mn-ea"/>
            </a:endParaRPr>
          </a:p>
        </p:txBody>
      </p:sp>
      <p:sp>
        <p:nvSpPr>
          <p:cNvPr id="10" name="矩形 9"/>
          <p:cNvSpPr/>
          <p:nvPr>
            <p:custDataLst>
              <p:tags r:id="rId7"/>
            </p:custDataLst>
          </p:nvPr>
        </p:nvSpPr>
        <p:spPr>
          <a:xfrm>
            <a:off x="8678836" y="4379069"/>
            <a:ext cx="2428119" cy="454546"/>
          </a:xfrm>
          <a:prstGeom prst="rect">
            <a:avLst/>
          </a:prstGeom>
          <a:noFill/>
        </p:spPr>
        <p:txBody>
          <a:bodyPr wrap="square" lIns="0" tIns="0" rIns="0" bIns="0" rtlCol="0" anchor="b" anchorCtr="0">
            <a:noAutofit/>
          </a:bodyPr>
          <a:lstStyle/>
          <a:p>
            <a:pPr algn="ctr">
              <a:spcBef>
                <a:spcPct val="0"/>
              </a:spcBef>
              <a:spcAft>
                <a:spcPct val="0"/>
              </a:spcAft>
            </a:pPr>
            <a:r>
              <a:rPr lang="zh-CN" altLang="en-US" b="1">
                <a:solidFill>
                  <a:schemeClr val="accent1"/>
                </a:solidFill>
                <a:latin typeface="+mn-ea"/>
                <a:cs typeface="+mn-ea"/>
              </a:rPr>
              <a:t>（四）资料来源</a:t>
            </a:r>
            <a:endParaRPr lang="zh-CN" altLang="en-US" b="1">
              <a:solidFill>
                <a:schemeClr val="accent1"/>
              </a:solidFill>
              <a:latin typeface="+mn-ea"/>
              <a:cs typeface="+mn-ea"/>
            </a:endParaRPr>
          </a:p>
        </p:txBody>
      </p:sp>
      <p:sp>
        <p:nvSpPr>
          <p:cNvPr id="13" name="矩形 12"/>
          <p:cNvSpPr/>
          <p:nvPr>
            <p:custDataLst>
              <p:tags r:id="rId8"/>
            </p:custDataLst>
          </p:nvPr>
        </p:nvSpPr>
        <p:spPr>
          <a:xfrm>
            <a:off x="172086" y="4719955"/>
            <a:ext cx="6319250" cy="520065"/>
          </a:xfrm>
          <a:prstGeom prst="rect">
            <a:avLst/>
          </a:prstGeom>
          <a:noFill/>
        </p:spPr>
        <p:txBody>
          <a:bodyPr wrap="square" lIns="0" tIns="0" rIns="0" bIns="0" rtlCol="0" anchor="t" anchorCtr="0">
            <a:noAutofit/>
          </a:bodyPr>
          <a:lstStyle/>
          <a:p>
            <a:pPr indent="0" algn="just">
              <a:lnSpc>
                <a:spcPct val="120000"/>
              </a:lnSpc>
              <a:spcBef>
                <a:spcPct val="0"/>
              </a:spcBef>
              <a:spcAft>
                <a:spcPct val="0"/>
              </a:spcAft>
              <a:buFont typeface="Arial" panose="020B0604020202020204" pitchFamily="34" charset="0"/>
              <a:buNone/>
            </a:pPr>
            <a:r>
              <a:rPr lang="en-US" altLang="zh-CN" sz="1400" dirty="0">
                <a:solidFill>
                  <a:schemeClr val="tx1">
                    <a:lumMod val="65000"/>
                    <a:lumOff val="35000"/>
                  </a:schemeClr>
                </a:solidFill>
                <a:latin typeface="+mn-ea"/>
                <a:cs typeface="+mn-ea"/>
              </a:rPr>
              <a:t>1.</a:t>
            </a:r>
            <a:r>
              <a:rPr lang="zh-CN" altLang="en-US" sz="1400" dirty="0">
                <a:solidFill>
                  <a:schemeClr val="tx1">
                    <a:lumMod val="65000"/>
                    <a:lumOff val="35000"/>
                  </a:schemeClr>
                </a:solidFill>
                <a:latin typeface="+mn-ea"/>
                <a:cs typeface="+mn-ea"/>
              </a:rPr>
              <a:t>报表表式</a:t>
            </a:r>
            <a:endParaRPr lang="zh-CN" altLang="en-US" sz="1400" dirty="0">
              <a:solidFill>
                <a:schemeClr val="tx1">
                  <a:lumMod val="65000"/>
                  <a:lumOff val="35000"/>
                </a:schemeClr>
              </a:solidFill>
              <a:latin typeface="+mn-ea"/>
              <a:cs typeface="+mn-ea"/>
            </a:endParaRPr>
          </a:p>
          <a:p>
            <a:pPr indent="0" algn="just">
              <a:lnSpc>
                <a:spcPct val="120000"/>
              </a:lnSpc>
              <a:spcBef>
                <a:spcPct val="0"/>
              </a:spcBef>
              <a:spcAft>
                <a:spcPct val="0"/>
              </a:spcAft>
              <a:buFont typeface="Arial" panose="020B0604020202020204" pitchFamily="34" charset="0"/>
              <a:buNone/>
            </a:pPr>
            <a:r>
              <a:rPr lang="zh-CN" altLang="en-US" sz="1400" dirty="0">
                <a:solidFill>
                  <a:schemeClr val="tx1">
                    <a:lumMod val="65000"/>
                    <a:lumOff val="35000"/>
                  </a:schemeClr>
                </a:solidFill>
                <a:latin typeface="+mn-ea"/>
                <a:cs typeface="+mn-ea"/>
              </a:rPr>
              <a:t>指统计报表的具体格式。不同的调查任务有不同的格式，但基本上都由三部分组成</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即表头、表身和表脚。</a:t>
            </a:r>
            <a:endParaRPr lang="zh-CN" altLang="en-US" sz="1400" dirty="0">
              <a:solidFill>
                <a:schemeClr val="tx1">
                  <a:lumMod val="65000"/>
                  <a:lumOff val="35000"/>
                </a:schemeClr>
              </a:solidFill>
              <a:latin typeface="+mn-ea"/>
              <a:cs typeface="+mn-ea"/>
            </a:endParaRPr>
          </a:p>
          <a:p>
            <a:pPr indent="0" algn="just">
              <a:lnSpc>
                <a:spcPct val="120000"/>
              </a:lnSpc>
              <a:spcBef>
                <a:spcPct val="0"/>
              </a:spcBef>
              <a:spcAft>
                <a:spcPct val="0"/>
              </a:spcAft>
              <a:buFont typeface="Arial" panose="020B0604020202020204" pitchFamily="34" charset="0"/>
              <a:buNone/>
            </a:pPr>
            <a:r>
              <a:rPr lang="en-US" altLang="zh-CN" sz="1400" dirty="0">
                <a:solidFill>
                  <a:schemeClr val="tx1">
                    <a:lumMod val="65000"/>
                    <a:lumOff val="35000"/>
                  </a:schemeClr>
                </a:solidFill>
                <a:latin typeface="+mn-ea"/>
                <a:cs typeface="+mn-ea"/>
              </a:rPr>
              <a:t>2.</a:t>
            </a:r>
            <a:r>
              <a:rPr lang="zh-CN" altLang="en-US" sz="1400" dirty="0">
                <a:solidFill>
                  <a:schemeClr val="tx1">
                    <a:lumMod val="65000"/>
                    <a:lumOff val="35000"/>
                  </a:schemeClr>
                </a:solidFill>
                <a:latin typeface="+mn-ea"/>
                <a:cs typeface="+mn-ea"/>
              </a:rPr>
              <a:t>填表说明</a:t>
            </a:r>
            <a:endParaRPr lang="zh-CN" altLang="en-US" sz="1400" dirty="0">
              <a:solidFill>
                <a:schemeClr val="tx1">
                  <a:lumMod val="65000"/>
                  <a:lumOff val="35000"/>
                </a:schemeClr>
              </a:solidFill>
              <a:latin typeface="+mn-ea"/>
              <a:cs typeface="+mn-ea"/>
            </a:endParaRPr>
          </a:p>
          <a:p>
            <a:pPr indent="0" algn="just">
              <a:lnSpc>
                <a:spcPct val="120000"/>
              </a:lnSpc>
              <a:spcBef>
                <a:spcPct val="0"/>
              </a:spcBef>
              <a:spcAft>
                <a:spcPct val="0"/>
              </a:spcAft>
              <a:buFont typeface="Arial" panose="020B0604020202020204" pitchFamily="34" charset="0"/>
              <a:buNone/>
            </a:pPr>
            <a:r>
              <a:rPr lang="zh-CN" altLang="en-US" sz="1400" dirty="0">
                <a:solidFill>
                  <a:schemeClr val="tx1">
                    <a:lumMod val="65000"/>
                    <a:lumOff val="35000"/>
                  </a:schemeClr>
                </a:solidFill>
                <a:latin typeface="+mn-ea"/>
                <a:cs typeface="+mn-ea"/>
              </a:rPr>
              <a:t>包括调查目的、要求和办法、统计范围、分组体系、各种统计目录、指标解释、报送日期、报送方式等，它可使填报单位明确填报任务和填报方法。</a:t>
            </a:r>
            <a:endParaRPr lang="zh-CN" altLang="en-US" sz="1400" dirty="0">
              <a:solidFill>
                <a:schemeClr val="tx1">
                  <a:lumMod val="65000"/>
                  <a:lumOff val="35000"/>
                </a:schemeClr>
              </a:solidFill>
              <a:latin typeface="+mn-ea"/>
              <a:cs typeface="+mn-ea"/>
            </a:endParaRPr>
          </a:p>
        </p:txBody>
      </p:sp>
      <p:sp>
        <p:nvSpPr>
          <p:cNvPr id="14" name="矩形 13"/>
          <p:cNvSpPr/>
          <p:nvPr>
            <p:custDataLst>
              <p:tags r:id="rId9"/>
            </p:custDataLst>
          </p:nvPr>
        </p:nvSpPr>
        <p:spPr>
          <a:xfrm>
            <a:off x="677352" y="4320223"/>
            <a:ext cx="2428119" cy="432522"/>
          </a:xfrm>
          <a:prstGeom prst="rect">
            <a:avLst/>
          </a:prstGeom>
          <a:noFill/>
        </p:spPr>
        <p:txBody>
          <a:bodyPr wrap="square" lIns="0" tIns="0" rIns="0" bIns="0" rtlCol="0" anchor="b" anchorCtr="0">
            <a:noAutofit/>
          </a:bodyPr>
          <a:lstStyle/>
          <a:p>
            <a:pPr algn="ctr">
              <a:spcBef>
                <a:spcPct val="0"/>
              </a:spcBef>
              <a:spcAft>
                <a:spcPct val="0"/>
              </a:spcAft>
            </a:pPr>
            <a:r>
              <a:rPr lang="zh-CN" altLang="en-US" b="1">
                <a:solidFill>
                  <a:schemeClr val="accent1"/>
                </a:solidFill>
                <a:latin typeface="+mn-ea"/>
                <a:cs typeface="+mn-ea"/>
              </a:rPr>
              <a:t>（三）内容</a:t>
            </a:r>
            <a:endParaRPr lang="zh-CN" altLang="en-US" b="1">
              <a:solidFill>
                <a:schemeClr val="accent1"/>
              </a:solidFill>
              <a:latin typeface="+mn-ea"/>
              <a:cs typeface="+mn-ea"/>
            </a:endParaRPr>
          </a:p>
        </p:txBody>
      </p:sp>
      <p:sp>
        <p:nvSpPr>
          <p:cNvPr id="28" name="弧形 27"/>
          <p:cNvSpPr/>
          <p:nvPr>
            <p:custDataLst>
              <p:tags r:id="rId10"/>
            </p:custDataLst>
          </p:nvPr>
        </p:nvSpPr>
        <p:spPr>
          <a:xfrm rot="21300000">
            <a:off x="898945" y="2467897"/>
            <a:ext cx="7559654" cy="1726418"/>
          </a:xfrm>
          <a:prstGeom prst="arc">
            <a:avLst>
              <a:gd name="adj1" fmla="val 18339204"/>
              <a:gd name="adj2" fmla="val 20466934"/>
            </a:avLst>
          </a:prstGeom>
          <a:ln w="0">
            <a:gradFill>
              <a:gsLst>
                <a:gs pos="56000">
                  <a:schemeClr val="accent2">
                    <a:lumMod val="5000"/>
                    <a:lumOff val="95000"/>
                    <a:alpha val="0"/>
                  </a:schemeClr>
                </a:gs>
                <a:gs pos="22000">
                  <a:schemeClr val="accent2">
                    <a:lumMod val="88000"/>
                    <a:alpha val="45000"/>
                  </a:schemeClr>
                </a:gs>
              </a:gsLst>
              <a:lin ang="76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1" name="弧形 30"/>
          <p:cNvSpPr/>
          <p:nvPr>
            <p:custDataLst>
              <p:tags r:id="rId11"/>
            </p:custDataLst>
          </p:nvPr>
        </p:nvSpPr>
        <p:spPr>
          <a:xfrm rot="21180000">
            <a:off x="3262216" y="2655099"/>
            <a:ext cx="7029860" cy="2999513"/>
          </a:xfrm>
          <a:prstGeom prst="arc">
            <a:avLst>
              <a:gd name="adj1" fmla="val 19024410"/>
              <a:gd name="adj2" fmla="val 21019212"/>
            </a:avLst>
          </a:prstGeom>
          <a:ln>
            <a:gradFill>
              <a:gsLst>
                <a:gs pos="41000">
                  <a:schemeClr val="accent1">
                    <a:lumMod val="5000"/>
                    <a:lumOff val="95000"/>
                    <a:alpha val="0"/>
                  </a:schemeClr>
                </a:gs>
                <a:gs pos="9000">
                  <a:schemeClr val="accent1">
                    <a:alpha val="55000"/>
                  </a:schemeClr>
                </a:gs>
              </a:gsLst>
              <a:lin ang="1002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2" name="弧形 31"/>
          <p:cNvSpPr/>
          <p:nvPr>
            <p:custDataLst>
              <p:tags r:id="rId12"/>
            </p:custDataLst>
          </p:nvPr>
        </p:nvSpPr>
        <p:spPr>
          <a:xfrm rot="10800000">
            <a:off x="1826389" y="2402437"/>
            <a:ext cx="9209600" cy="2047597"/>
          </a:xfrm>
          <a:prstGeom prst="arc">
            <a:avLst>
              <a:gd name="adj1" fmla="val 164418"/>
              <a:gd name="adj2" fmla="val 761608"/>
            </a:avLst>
          </a:prstGeom>
          <a:ln>
            <a:gradFill>
              <a:gsLst>
                <a:gs pos="100000">
                  <a:schemeClr val="accent1">
                    <a:lumMod val="5000"/>
                    <a:lumOff val="95000"/>
                    <a:alpha val="0"/>
                  </a:schemeClr>
                </a:gs>
                <a:gs pos="50000">
                  <a:schemeClr val="accent1">
                    <a:alpha val="70000"/>
                  </a:schemeClr>
                </a:gs>
              </a:gsLst>
              <a:lin ang="1746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37" name="弧形 36"/>
          <p:cNvSpPr/>
          <p:nvPr>
            <p:custDataLst>
              <p:tags r:id="rId13"/>
            </p:custDataLst>
          </p:nvPr>
        </p:nvSpPr>
        <p:spPr>
          <a:xfrm rot="21060000" flipH="1" flipV="1">
            <a:off x="6053115" y="3959394"/>
            <a:ext cx="3997311" cy="632571"/>
          </a:xfrm>
          <a:prstGeom prst="arc">
            <a:avLst>
              <a:gd name="adj1" fmla="val 10508688"/>
              <a:gd name="adj2" fmla="val 20681384"/>
            </a:avLst>
          </a:prstGeom>
          <a:ln>
            <a:gradFill>
              <a:gsLst>
                <a:gs pos="56000">
                  <a:schemeClr val="accent2">
                    <a:lumMod val="5000"/>
                    <a:lumOff val="95000"/>
                    <a:alpha val="0"/>
                  </a:schemeClr>
                </a:gs>
                <a:gs pos="22000">
                  <a:schemeClr val="accent2">
                    <a:alpha val="55000"/>
                  </a:schemeClr>
                </a:gs>
              </a:gsLst>
              <a:lin ang="73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7" name="弧形 46"/>
          <p:cNvSpPr/>
          <p:nvPr>
            <p:custDataLst>
              <p:tags r:id="rId14"/>
            </p:custDataLst>
          </p:nvPr>
        </p:nvSpPr>
        <p:spPr>
          <a:xfrm rot="10620000">
            <a:off x="1031699" y="619125"/>
            <a:ext cx="9913136" cy="4088465"/>
          </a:xfrm>
          <a:prstGeom prst="arc">
            <a:avLst>
              <a:gd name="adj1" fmla="val 18279480"/>
              <a:gd name="adj2" fmla="val 20154969"/>
            </a:avLst>
          </a:prstGeom>
          <a:ln>
            <a:gradFill>
              <a:gsLst>
                <a:gs pos="64000">
                  <a:schemeClr val="accent1">
                    <a:lumMod val="5000"/>
                    <a:lumOff val="95000"/>
                    <a:alpha val="0"/>
                  </a:schemeClr>
                </a:gs>
                <a:gs pos="0">
                  <a:schemeClr val="accent1">
                    <a:alpha val="70000"/>
                  </a:schemeClr>
                </a:gs>
              </a:gsLst>
              <a:lin ang="1140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4" name="椭圆 43"/>
          <p:cNvSpPr/>
          <p:nvPr>
            <p:custDataLst>
              <p:tags r:id="rId15"/>
            </p:custDataLst>
          </p:nvPr>
        </p:nvSpPr>
        <p:spPr>
          <a:xfrm>
            <a:off x="7173879" y="1987045"/>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48" name="椭圆 47"/>
          <p:cNvSpPr/>
          <p:nvPr>
            <p:custDataLst>
              <p:tags r:id="rId16"/>
            </p:custDataLst>
          </p:nvPr>
        </p:nvSpPr>
        <p:spPr>
          <a:xfrm>
            <a:off x="3877046" y="2005398"/>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5" name="矩形 14"/>
          <p:cNvSpPr/>
          <p:nvPr>
            <p:custDataLst>
              <p:tags r:id="rId17"/>
            </p:custDataLst>
          </p:nvPr>
        </p:nvSpPr>
        <p:spPr>
          <a:xfrm>
            <a:off x="6301105" y="464185"/>
            <a:ext cx="5739765" cy="295910"/>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en-US" altLang="zh-CN" sz="1400" dirty="0">
                <a:solidFill>
                  <a:schemeClr val="tx1">
                    <a:lumMod val="65000"/>
                    <a:lumOff val="35000"/>
                  </a:schemeClr>
                </a:solidFill>
                <a:latin typeface="+mn-ea"/>
                <a:cs typeface="+mn-ea"/>
              </a:rPr>
              <a:t>1.</a:t>
            </a:r>
            <a:r>
              <a:rPr lang="zh-CN" altLang="en-US" sz="1400" dirty="0">
                <a:solidFill>
                  <a:schemeClr val="tx1">
                    <a:lumMod val="65000"/>
                    <a:lumOff val="35000"/>
                  </a:schemeClr>
                </a:solidFill>
                <a:latin typeface="+mn-ea"/>
                <a:cs typeface="+mn-ea"/>
              </a:rPr>
              <a:t>按调查范围</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分为全面统计报表和非全面统计报表</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en-US" altLang="zh-CN" sz="1400" dirty="0">
                <a:solidFill>
                  <a:schemeClr val="tx1">
                    <a:lumMod val="65000"/>
                    <a:lumOff val="35000"/>
                  </a:schemeClr>
                </a:solidFill>
                <a:latin typeface="+mn-ea"/>
                <a:cs typeface="+mn-ea"/>
              </a:rPr>
              <a:t>2.</a:t>
            </a:r>
            <a:r>
              <a:rPr lang="zh-CN" altLang="en-US" sz="1400" dirty="0">
                <a:solidFill>
                  <a:schemeClr val="tx1">
                    <a:lumMod val="65000"/>
                    <a:lumOff val="35000"/>
                  </a:schemeClr>
                </a:solidFill>
                <a:latin typeface="+mn-ea"/>
                <a:cs typeface="+mn-ea"/>
              </a:rPr>
              <a:t>按填报单位</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分为基层报表和综合报表</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en-US" altLang="zh-CN" sz="1400" dirty="0">
                <a:solidFill>
                  <a:schemeClr val="tx1">
                    <a:lumMod val="65000"/>
                    <a:lumOff val="35000"/>
                  </a:schemeClr>
                </a:solidFill>
                <a:latin typeface="+mn-ea"/>
                <a:cs typeface="+mn-ea"/>
              </a:rPr>
              <a:t>3.</a:t>
            </a:r>
            <a:r>
              <a:rPr lang="zh-CN" altLang="en-US" sz="1400" dirty="0">
                <a:solidFill>
                  <a:schemeClr val="tx1">
                    <a:lumMod val="65000"/>
                    <a:lumOff val="35000"/>
                  </a:schemeClr>
                </a:solidFill>
                <a:latin typeface="+mn-ea"/>
                <a:cs typeface="+mn-ea"/>
              </a:rPr>
              <a:t>按内容和实施范围，分为国家统计报表、部门统计报表和地方统计报表</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en-US" altLang="zh-CN" sz="1400" dirty="0">
                <a:solidFill>
                  <a:schemeClr val="tx1">
                    <a:lumMod val="65000"/>
                    <a:lumOff val="35000"/>
                  </a:schemeClr>
                </a:solidFill>
                <a:latin typeface="+mn-ea"/>
                <a:cs typeface="+mn-ea"/>
              </a:rPr>
              <a:t>4.</a:t>
            </a:r>
            <a:r>
              <a:rPr lang="zh-CN" altLang="en-US" sz="1400" dirty="0">
                <a:solidFill>
                  <a:schemeClr val="tx1">
                    <a:lumMod val="65000"/>
                    <a:lumOff val="35000"/>
                  </a:schemeClr>
                </a:solidFill>
                <a:latin typeface="+mn-ea"/>
                <a:cs typeface="+mn-ea"/>
              </a:rPr>
              <a:t>按统计报表报送周期的长短，分为日报表、旬报表、月报表、季报表、半年报表和年报表</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endParaRPr lang="zh-CN" altLang="en-US" sz="1400" dirty="0">
              <a:solidFill>
                <a:schemeClr val="tx1">
                  <a:lumMod val="65000"/>
                  <a:lumOff val="35000"/>
                </a:schemeClr>
              </a:solidFill>
              <a:latin typeface="+mn-ea"/>
              <a:cs typeface="+mn-ea"/>
            </a:endParaRPr>
          </a:p>
        </p:txBody>
      </p:sp>
      <p:sp>
        <p:nvSpPr>
          <p:cNvPr id="17" name="矩形 16"/>
          <p:cNvSpPr/>
          <p:nvPr>
            <p:custDataLst>
              <p:tags r:id="rId18"/>
            </p:custDataLst>
          </p:nvPr>
        </p:nvSpPr>
        <p:spPr>
          <a:xfrm>
            <a:off x="6160563" y="16814"/>
            <a:ext cx="2428119" cy="386639"/>
          </a:xfrm>
          <a:prstGeom prst="rect">
            <a:avLst/>
          </a:prstGeom>
          <a:noFill/>
        </p:spPr>
        <p:txBody>
          <a:bodyPr wrap="square" lIns="0" tIns="0" rIns="0" bIns="0" rtlCol="0" anchor="b" anchorCtr="0">
            <a:noAutofit/>
          </a:bodyPr>
          <a:lstStyle/>
          <a:p>
            <a:pPr algn="ctr">
              <a:spcBef>
                <a:spcPct val="0"/>
              </a:spcBef>
              <a:spcAft>
                <a:spcPct val="0"/>
              </a:spcAft>
            </a:pPr>
            <a:r>
              <a:rPr lang="zh-CN" altLang="en-US" b="1">
                <a:solidFill>
                  <a:schemeClr val="accent1"/>
                </a:solidFill>
                <a:latin typeface="+mn-ea"/>
                <a:cs typeface="+mn-ea"/>
              </a:rPr>
              <a:t>（二）种类</a:t>
            </a:r>
            <a:endParaRPr lang="zh-CN" altLang="en-US" b="1">
              <a:solidFill>
                <a:schemeClr val="accent1"/>
              </a:solidFill>
              <a:latin typeface="+mn-ea"/>
              <a:cs typeface="+mn-ea"/>
            </a:endParaRPr>
          </a:p>
        </p:txBody>
      </p:sp>
      <p:sp>
        <p:nvSpPr>
          <p:cNvPr id="18" name="矩形 17"/>
          <p:cNvSpPr/>
          <p:nvPr>
            <p:custDataLst>
              <p:tags r:id="rId19"/>
            </p:custDataLst>
          </p:nvPr>
        </p:nvSpPr>
        <p:spPr>
          <a:xfrm>
            <a:off x="747395" y="984885"/>
            <a:ext cx="4804410" cy="462280"/>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统计报表是按统一规定的表格形式、统一的报送程序和报表时间</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自下而上提供基础统计资料，是一种具有法律性质的报表。统计报表是一种以单项调查为主的调查方式。</a:t>
            </a:r>
            <a:endParaRPr lang="zh-CN" altLang="en-US" sz="1400" dirty="0">
              <a:solidFill>
                <a:schemeClr val="tx1">
                  <a:lumMod val="65000"/>
                  <a:lumOff val="35000"/>
                </a:schemeClr>
              </a:solidFill>
              <a:latin typeface="+mn-ea"/>
              <a:cs typeface="+mn-ea"/>
            </a:endParaRPr>
          </a:p>
        </p:txBody>
      </p:sp>
      <p:sp>
        <p:nvSpPr>
          <p:cNvPr id="21" name="矩形 20"/>
          <p:cNvSpPr/>
          <p:nvPr>
            <p:custDataLst>
              <p:tags r:id="rId20"/>
            </p:custDataLst>
          </p:nvPr>
        </p:nvSpPr>
        <p:spPr>
          <a:xfrm>
            <a:off x="-3931" y="571169"/>
            <a:ext cx="2428119" cy="386639"/>
          </a:xfrm>
          <a:prstGeom prst="rect">
            <a:avLst/>
          </a:prstGeom>
          <a:noFill/>
        </p:spPr>
        <p:txBody>
          <a:bodyPr wrap="square" lIns="0" tIns="0" rIns="0" bIns="0" rtlCol="0" anchor="b" anchorCtr="0">
            <a:noAutofit/>
          </a:bodyPr>
          <a:lstStyle/>
          <a:p>
            <a:pPr algn="ctr">
              <a:spcBef>
                <a:spcPct val="0"/>
              </a:spcBef>
              <a:spcAft>
                <a:spcPct val="0"/>
              </a:spcAft>
            </a:pPr>
            <a:r>
              <a:rPr lang="zh-CN" altLang="en-US" b="1">
                <a:solidFill>
                  <a:schemeClr val="accent1"/>
                </a:solidFill>
                <a:latin typeface="+mn-ea"/>
                <a:cs typeface="+mn-ea"/>
                <a:sym typeface="+mn-ea"/>
              </a:rPr>
              <a:t>（一）含义</a:t>
            </a:r>
            <a:endParaRPr lang="zh-CN" altLang="en-US" b="1">
              <a:solidFill>
                <a:schemeClr val="accent1"/>
              </a:solidFill>
              <a:latin typeface="+mn-ea"/>
              <a:cs typeface="+mn-ea"/>
              <a:sym typeface="+mn-ea"/>
            </a:endParaRPr>
          </a:p>
        </p:txBody>
      </p:sp>
      <p:pic>
        <p:nvPicPr>
          <p:cNvPr id="33" name="图片 1" descr="333438303937363b333438313035353bb2fac6b7c4a3d0c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086271" y="2215235"/>
            <a:ext cx="346831" cy="346831"/>
          </a:xfrm>
          <a:prstGeom prst="rect">
            <a:avLst/>
          </a:prstGeom>
        </p:spPr>
      </p:pic>
      <p:pic>
        <p:nvPicPr>
          <p:cNvPr id="34" name="图片 12" descr="333438303937363b333438313039323bcfeec4bfbcc6bbae"/>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7391670" y="2205447"/>
            <a:ext cx="346831" cy="346831"/>
          </a:xfrm>
          <a:prstGeom prst="rect">
            <a:avLst/>
          </a:prstGeom>
        </p:spPr>
      </p:pic>
      <p:pic>
        <p:nvPicPr>
          <p:cNvPr id="35" name="图片 18" descr="333438303937363b333438313038303bd7e9d6afbcdcb9b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9728635" y="3815016"/>
            <a:ext cx="346831" cy="346831"/>
          </a:xfrm>
          <a:prstGeom prst="rect">
            <a:avLst/>
          </a:prstGeom>
        </p:spPr>
      </p:pic>
      <p:pic>
        <p:nvPicPr>
          <p:cNvPr id="38" name="图片 17" descr="333438303937363b333438313037383bcafdbeddb7d6cef6"/>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1790295" y="3807675"/>
            <a:ext cx="346831" cy="346831"/>
          </a:xfrm>
          <a:prstGeom prst="rect">
            <a:avLst/>
          </a:prstGeom>
        </p:spPr>
      </p:pic>
      <p:sp>
        <p:nvSpPr>
          <p:cNvPr id="4" name="文本框 3"/>
          <p:cNvSpPr txBox="1"/>
          <p:nvPr/>
        </p:nvSpPr>
        <p:spPr>
          <a:xfrm>
            <a:off x="3636010" y="115570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8886825" y="514477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3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randombar(horizontal)">
                                      <p:cBhvr>
                                        <p:cTn id="15" dur="500"/>
                                        <p:tgtEl>
                                          <p:spTgt spid="48"/>
                                        </p:tgtEl>
                                      </p:cBhvr>
                                    </p:animEffect>
                                  </p:childTnLst>
                                </p:cTn>
                              </p:par>
                              <p:par>
                                <p:cTn id="16" presetID="14" presetClass="entr" presetSubtype="1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randombar(horizontal)">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randombar(horizontal)">
                                      <p:cBhvr>
                                        <p:cTn id="23" dur="500"/>
                                        <p:tgtEl>
                                          <p:spTgt spid="44"/>
                                        </p:tgtEl>
                                      </p:cBhvr>
                                    </p:animEffect>
                                  </p:childTnLst>
                                </p:cTn>
                              </p:par>
                              <p:par>
                                <p:cTn id="24" presetID="14" presetClass="entr" presetSubtype="10"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randombar(horizontal)">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randombar(horizontal)">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randombar(horizontal)">
                                      <p:cBhvr>
                                        <p:cTn id="42" dur="500"/>
                                        <p:tgtEl>
                                          <p:spTgt spid="1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500"/>
                                        <p:tgtEl>
                                          <p:spTgt spid="2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randombar(horizontal)">
                                      <p:cBhvr>
                                        <p:cTn id="48" dur="5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randombar(horizontal)">
                                      <p:cBhvr>
                                        <p:cTn id="53" dur="500"/>
                                        <p:tgtEl>
                                          <p:spTgt spid="15"/>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randombar(horizontal)">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randombar(horizontal)">
                                      <p:cBhvr>
                                        <p:cTn id="61" dur="500"/>
                                        <p:tgtEl>
                                          <p:spTgt spid="14"/>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randombar(horizontal)">
                                      <p:cBhvr>
                                        <p:cTn id="64" dur="500"/>
                                        <p:tgtEl>
                                          <p:spTgt spid="13"/>
                                        </p:tgtEl>
                                      </p:cBhvr>
                                    </p:animEffect>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randombar(horizontal)">
                                      <p:cBhvr>
                                        <p:cTn id="69" dur="500"/>
                                        <p:tgtEl>
                                          <p:spTgt spid="10"/>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randombar(horizontal)">
                                      <p:cBhvr>
                                        <p:cTn id="7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3" grpId="0" bldLvl="0" animBg="1"/>
      <p:bldP spid="9" grpId="0"/>
      <p:bldP spid="44" grpId="0" bldLvl="0" animBg="1"/>
      <p:bldP spid="48" grpId="0" bldLvl="0" animBg="1"/>
      <p:bldP spid="18" grpId="0"/>
      <p:bldP spid="21" grpId="0"/>
      <p:bldP spid="18" grpId="1"/>
      <p:bldP spid="21" grpId="1"/>
      <p:bldP spid="4" grpId="0"/>
      <p:bldP spid="4" grpId="1"/>
      <p:bldP spid="15" grpId="0"/>
      <p:bldP spid="17" grpId="0"/>
      <p:bldP spid="15" grpId="1"/>
      <p:bldP spid="17" grpId="1"/>
      <p:bldP spid="14" grpId="0"/>
      <p:bldP spid="13" grpId="0"/>
      <p:bldP spid="14" grpId="1"/>
      <p:bldP spid="13" grpId="1"/>
      <p:bldP spid="10" grpId="0"/>
      <p:bldP spid="7" grpId="0"/>
      <p:bldP spid="10" grpId="1"/>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1667941" y="2409167"/>
            <a:ext cx="8517687" cy="2343694"/>
          </a:xfrm>
          <a:prstGeom prst="ellipse">
            <a:avLst/>
          </a:prstGeom>
          <a:gradFill>
            <a:gsLst>
              <a:gs pos="9000">
                <a:schemeClr val="accent1">
                  <a:lumMod val="20000"/>
                  <a:lumOff val="80000"/>
                  <a:alpha val="15000"/>
                </a:schemeClr>
              </a:gs>
              <a:gs pos="100000">
                <a:schemeClr val="accent1">
                  <a:lumMod val="30000"/>
                  <a:lumOff val="70000"/>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2" name="椭圆 11"/>
          <p:cNvSpPr/>
          <p:nvPr>
            <p:custDataLst>
              <p:tags r:id="rId2"/>
            </p:custDataLst>
          </p:nvPr>
        </p:nvSpPr>
        <p:spPr>
          <a:xfrm>
            <a:off x="1587799"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26" name="椭圆 25"/>
          <p:cNvSpPr/>
          <p:nvPr>
            <p:custDataLst>
              <p:tags r:id="rId3"/>
            </p:custDataLst>
          </p:nvPr>
        </p:nvSpPr>
        <p:spPr>
          <a:xfrm>
            <a:off x="2906777" y="2684464"/>
            <a:ext cx="6039403" cy="16615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endParaRPr>
          </a:p>
        </p:txBody>
      </p:sp>
      <p:sp>
        <p:nvSpPr>
          <p:cNvPr id="27" name="椭圆 26"/>
          <p:cNvSpPr/>
          <p:nvPr>
            <p:custDataLst>
              <p:tags r:id="rId4"/>
            </p:custDataLst>
          </p:nvPr>
        </p:nvSpPr>
        <p:spPr>
          <a:xfrm>
            <a:off x="3676996" y="2896748"/>
            <a:ext cx="4496516" cy="1237613"/>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b="1">
                <a:solidFill>
                  <a:schemeClr val="accent1">
                    <a:lumMod val="75000"/>
                  </a:schemeClr>
                </a:solidFill>
                <a:latin typeface="+mn-ea"/>
                <a:cs typeface="+mn-ea"/>
                <a:sym typeface="+mn-ea"/>
              </a:rPr>
              <a:t>二、</a:t>
            </a:r>
            <a:r>
              <a:rPr lang="en-US" altLang="zh-CN" b="1">
                <a:solidFill>
                  <a:schemeClr val="accent1">
                    <a:lumMod val="75000"/>
                  </a:schemeClr>
                </a:solidFill>
                <a:latin typeface="+mn-ea"/>
                <a:cs typeface="+mn-ea"/>
                <a:sym typeface="+mn-ea"/>
              </a:rPr>
              <a:t> </a:t>
            </a:r>
            <a:r>
              <a:rPr lang="zh-CN" altLang="en-US" b="1">
                <a:solidFill>
                  <a:schemeClr val="accent1">
                    <a:lumMod val="75000"/>
                  </a:schemeClr>
                </a:solidFill>
                <a:latin typeface="+mn-ea"/>
                <a:cs typeface="+mn-ea"/>
                <a:sym typeface="+mn-ea"/>
              </a:rPr>
              <a:t>专门调查</a:t>
            </a:r>
            <a:endParaRPr lang="zh-CN" altLang="en-US" b="1">
              <a:solidFill>
                <a:schemeClr val="accent1">
                  <a:lumMod val="75000"/>
                </a:schemeClr>
              </a:solidFill>
              <a:latin typeface="+mn-ea"/>
              <a:cs typeface="+mn-ea"/>
              <a:sym typeface="+mn-ea"/>
            </a:endParaRPr>
          </a:p>
        </p:txBody>
      </p:sp>
      <p:sp>
        <p:nvSpPr>
          <p:cNvPr id="3" name="椭圆 2"/>
          <p:cNvSpPr/>
          <p:nvPr>
            <p:custDataLst>
              <p:tags r:id="rId5"/>
            </p:custDataLst>
          </p:nvPr>
        </p:nvSpPr>
        <p:spPr>
          <a:xfrm>
            <a:off x="9518797"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9" name="矩形 8"/>
          <p:cNvSpPr/>
          <p:nvPr>
            <p:custDataLst>
              <p:tags r:id="rId6"/>
            </p:custDataLst>
          </p:nvPr>
        </p:nvSpPr>
        <p:spPr>
          <a:xfrm>
            <a:off x="7391400" y="4926330"/>
            <a:ext cx="4649470" cy="520065"/>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典型调查是一种非全面调查，是从统计研究总体的全部单位中选取一个或几个具有代表性的单位进行全面深入的调查</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以了解总体的本质规律性的一种调查方式。</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凡在统计研究的总体中，存在具有较大代表性的典型单位</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希望达到以点带面，那么均可采用典型调查方式。</a:t>
            </a:r>
            <a:endParaRPr lang="zh-CN" altLang="en-US" sz="1400" dirty="0">
              <a:solidFill>
                <a:schemeClr val="tx1">
                  <a:lumMod val="65000"/>
                  <a:lumOff val="35000"/>
                </a:schemeClr>
              </a:solidFill>
              <a:latin typeface="+mn-ea"/>
              <a:cs typeface="+mn-ea"/>
            </a:endParaRPr>
          </a:p>
        </p:txBody>
      </p:sp>
      <p:sp>
        <p:nvSpPr>
          <p:cNvPr id="10" name="矩形 9"/>
          <p:cNvSpPr/>
          <p:nvPr>
            <p:custDataLst>
              <p:tags r:id="rId7"/>
            </p:custDataLst>
          </p:nvPr>
        </p:nvSpPr>
        <p:spPr>
          <a:xfrm>
            <a:off x="8678836" y="4379069"/>
            <a:ext cx="2428119" cy="454546"/>
          </a:xfrm>
          <a:prstGeom prst="rect">
            <a:avLst/>
          </a:prstGeom>
          <a:noFill/>
        </p:spPr>
        <p:txBody>
          <a:bodyPr wrap="square" lIns="0" tIns="0" rIns="0" bIns="0" rtlCol="0" anchor="b" anchorCtr="0">
            <a:noAutofit/>
          </a:bodyPr>
          <a:lstStyle/>
          <a:p>
            <a:pPr algn="ctr">
              <a:spcBef>
                <a:spcPct val="0"/>
              </a:spcBef>
              <a:spcAft>
                <a:spcPct val="0"/>
              </a:spcAft>
            </a:pPr>
            <a:r>
              <a:rPr lang="en-US" altLang="zh-CN" b="1">
                <a:solidFill>
                  <a:schemeClr val="accent1"/>
                </a:solidFill>
                <a:latin typeface="+mn-ea"/>
                <a:cs typeface="+mn-ea"/>
              </a:rPr>
              <a:t>(</a:t>
            </a:r>
            <a:r>
              <a:rPr lang="zh-CN" altLang="en-US" b="1">
                <a:solidFill>
                  <a:schemeClr val="accent1"/>
                </a:solidFill>
                <a:latin typeface="+mn-ea"/>
                <a:cs typeface="+mn-ea"/>
              </a:rPr>
              <a:t>四</a:t>
            </a:r>
            <a:r>
              <a:rPr lang="en-US" altLang="zh-CN" b="1">
                <a:solidFill>
                  <a:schemeClr val="accent1"/>
                </a:solidFill>
                <a:latin typeface="+mn-ea"/>
                <a:cs typeface="+mn-ea"/>
              </a:rPr>
              <a:t>)</a:t>
            </a:r>
            <a:r>
              <a:rPr lang="zh-CN" altLang="en-US" b="1">
                <a:solidFill>
                  <a:schemeClr val="accent1"/>
                </a:solidFill>
                <a:latin typeface="+mn-ea"/>
                <a:cs typeface="+mn-ea"/>
              </a:rPr>
              <a:t>典型调查</a:t>
            </a:r>
            <a:endParaRPr lang="zh-CN" altLang="en-US" b="1">
              <a:solidFill>
                <a:schemeClr val="accent1"/>
              </a:solidFill>
              <a:latin typeface="+mn-ea"/>
              <a:cs typeface="+mn-ea"/>
            </a:endParaRPr>
          </a:p>
        </p:txBody>
      </p:sp>
      <p:sp>
        <p:nvSpPr>
          <p:cNvPr id="13" name="矩形 12"/>
          <p:cNvSpPr/>
          <p:nvPr>
            <p:custDataLst>
              <p:tags r:id="rId8"/>
            </p:custDataLst>
          </p:nvPr>
        </p:nvSpPr>
        <p:spPr>
          <a:xfrm>
            <a:off x="172085" y="4719955"/>
            <a:ext cx="6129020" cy="520065"/>
          </a:xfrm>
          <a:prstGeom prst="rect">
            <a:avLst/>
          </a:prstGeom>
          <a:noFill/>
        </p:spPr>
        <p:txBody>
          <a:bodyPr wrap="square" lIns="0" tIns="0" rIns="0" bIns="0" rtlCol="0" anchor="t" anchorCtr="0">
            <a:noAutofit/>
          </a:bodyPr>
          <a:lstStyle/>
          <a:p>
            <a:pPr indent="0" algn="just">
              <a:lnSpc>
                <a:spcPct val="120000"/>
              </a:lnSpc>
              <a:spcBef>
                <a:spcPct val="0"/>
              </a:spcBef>
              <a:spcAft>
                <a:spcPct val="0"/>
              </a:spcAft>
              <a:buFont typeface="Arial" panose="020B0604020202020204" pitchFamily="34" charset="0"/>
              <a:buNone/>
            </a:pPr>
            <a:r>
              <a:rPr lang="zh-CN" altLang="en-US" sz="1400" dirty="0">
                <a:solidFill>
                  <a:schemeClr val="tx1">
                    <a:lumMod val="65000"/>
                    <a:lumOff val="35000"/>
                  </a:schemeClr>
                </a:solidFill>
                <a:latin typeface="+mn-ea"/>
                <a:cs typeface="+mn-ea"/>
              </a:rPr>
              <a:t>重点调查是一种非全面调查</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是在调查研究总体的全部单位中，选择少数重点单位进行调查，以了解总体的基本情况的一种调查方式。凡是在统计研究的对象中，存在重点单位，同时统计研究的目的又只需要大致了解统计总体的基本情况时，就可采用重点调查。</a:t>
            </a:r>
            <a:endParaRPr lang="zh-CN" altLang="en-US" sz="1400" dirty="0">
              <a:solidFill>
                <a:schemeClr val="tx1">
                  <a:lumMod val="65000"/>
                  <a:lumOff val="35000"/>
                </a:schemeClr>
              </a:solidFill>
              <a:latin typeface="+mn-ea"/>
              <a:cs typeface="+mn-ea"/>
            </a:endParaRPr>
          </a:p>
          <a:p>
            <a:pPr indent="0" algn="just">
              <a:lnSpc>
                <a:spcPct val="120000"/>
              </a:lnSpc>
              <a:spcBef>
                <a:spcPct val="0"/>
              </a:spcBef>
              <a:spcAft>
                <a:spcPct val="0"/>
              </a:spcAft>
              <a:buFont typeface="Arial" panose="020B0604020202020204" pitchFamily="34" charset="0"/>
              <a:buNone/>
            </a:pPr>
            <a:r>
              <a:rPr lang="zh-CN" altLang="en-US" sz="1400" dirty="0">
                <a:solidFill>
                  <a:schemeClr val="tx1">
                    <a:lumMod val="65000"/>
                    <a:lumOff val="35000"/>
                  </a:schemeClr>
                </a:solidFill>
                <a:latin typeface="+mn-ea"/>
                <a:cs typeface="+mn-ea"/>
              </a:rPr>
              <a:t>重点单位的选择一般应尽可能少，但这些重点单位的标志值在总体标志总量中所占比重应尽可能大。</a:t>
            </a:r>
            <a:endParaRPr lang="zh-CN" altLang="en-US" sz="1400" dirty="0">
              <a:solidFill>
                <a:schemeClr val="tx1">
                  <a:lumMod val="65000"/>
                  <a:lumOff val="35000"/>
                </a:schemeClr>
              </a:solidFill>
              <a:latin typeface="+mn-ea"/>
              <a:cs typeface="+mn-ea"/>
            </a:endParaRPr>
          </a:p>
        </p:txBody>
      </p:sp>
      <p:sp>
        <p:nvSpPr>
          <p:cNvPr id="14" name="矩形 13"/>
          <p:cNvSpPr/>
          <p:nvPr>
            <p:custDataLst>
              <p:tags r:id="rId9"/>
            </p:custDataLst>
          </p:nvPr>
        </p:nvSpPr>
        <p:spPr>
          <a:xfrm>
            <a:off x="677352" y="4320223"/>
            <a:ext cx="2428119" cy="432522"/>
          </a:xfrm>
          <a:prstGeom prst="rect">
            <a:avLst/>
          </a:prstGeom>
          <a:noFill/>
        </p:spPr>
        <p:txBody>
          <a:bodyPr wrap="square" lIns="0" tIns="0" rIns="0" bIns="0" rtlCol="0" anchor="b" anchorCtr="0">
            <a:noAutofit/>
          </a:bodyPr>
          <a:lstStyle/>
          <a:p>
            <a:pPr algn="ctr">
              <a:spcBef>
                <a:spcPct val="0"/>
              </a:spcBef>
              <a:spcAft>
                <a:spcPct val="0"/>
              </a:spcAft>
            </a:pPr>
            <a:r>
              <a:rPr lang="en-US" altLang="zh-CN" b="1">
                <a:solidFill>
                  <a:schemeClr val="accent1"/>
                </a:solidFill>
                <a:latin typeface="+mn-ea"/>
                <a:cs typeface="+mn-ea"/>
              </a:rPr>
              <a:t>(</a:t>
            </a:r>
            <a:r>
              <a:rPr lang="zh-CN" altLang="en-US" b="1">
                <a:solidFill>
                  <a:schemeClr val="accent1"/>
                </a:solidFill>
                <a:latin typeface="+mn-ea"/>
                <a:cs typeface="+mn-ea"/>
              </a:rPr>
              <a:t>三</a:t>
            </a:r>
            <a:r>
              <a:rPr lang="en-US" altLang="zh-CN" b="1">
                <a:solidFill>
                  <a:schemeClr val="accent1"/>
                </a:solidFill>
                <a:latin typeface="+mn-ea"/>
                <a:cs typeface="+mn-ea"/>
              </a:rPr>
              <a:t>)</a:t>
            </a:r>
            <a:r>
              <a:rPr lang="zh-CN" altLang="en-US" b="1">
                <a:solidFill>
                  <a:schemeClr val="accent1"/>
                </a:solidFill>
                <a:latin typeface="+mn-ea"/>
                <a:cs typeface="+mn-ea"/>
              </a:rPr>
              <a:t>重点调查</a:t>
            </a:r>
            <a:endParaRPr lang="zh-CN" altLang="en-US" b="1">
              <a:solidFill>
                <a:schemeClr val="accent1"/>
              </a:solidFill>
              <a:latin typeface="+mn-ea"/>
              <a:cs typeface="+mn-ea"/>
            </a:endParaRPr>
          </a:p>
        </p:txBody>
      </p:sp>
      <p:sp>
        <p:nvSpPr>
          <p:cNvPr id="28" name="弧形 27"/>
          <p:cNvSpPr/>
          <p:nvPr>
            <p:custDataLst>
              <p:tags r:id="rId10"/>
            </p:custDataLst>
          </p:nvPr>
        </p:nvSpPr>
        <p:spPr>
          <a:xfrm rot="21300000">
            <a:off x="898945" y="2467897"/>
            <a:ext cx="7559654" cy="1726418"/>
          </a:xfrm>
          <a:prstGeom prst="arc">
            <a:avLst>
              <a:gd name="adj1" fmla="val 18339204"/>
              <a:gd name="adj2" fmla="val 20466934"/>
            </a:avLst>
          </a:prstGeom>
          <a:ln w="0">
            <a:gradFill>
              <a:gsLst>
                <a:gs pos="56000">
                  <a:schemeClr val="accent2">
                    <a:lumMod val="5000"/>
                    <a:lumOff val="95000"/>
                    <a:alpha val="0"/>
                  </a:schemeClr>
                </a:gs>
                <a:gs pos="22000">
                  <a:schemeClr val="accent2">
                    <a:lumMod val="88000"/>
                    <a:alpha val="45000"/>
                  </a:schemeClr>
                </a:gs>
              </a:gsLst>
              <a:lin ang="76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1" name="弧形 30"/>
          <p:cNvSpPr/>
          <p:nvPr>
            <p:custDataLst>
              <p:tags r:id="rId11"/>
            </p:custDataLst>
          </p:nvPr>
        </p:nvSpPr>
        <p:spPr>
          <a:xfrm rot="21180000">
            <a:off x="3262216" y="2655099"/>
            <a:ext cx="7029860" cy="2999513"/>
          </a:xfrm>
          <a:prstGeom prst="arc">
            <a:avLst>
              <a:gd name="adj1" fmla="val 19024410"/>
              <a:gd name="adj2" fmla="val 21019212"/>
            </a:avLst>
          </a:prstGeom>
          <a:ln>
            <a:gradFill>
              <a:gsLst>
                <a:gs pos="41000">
                  <a:schemeClr val="accent1">
                    <a:lumMod val="5000"/>
                    <a:lumOff val="95000"/>
                    <a:alpha val="0"/>
                  </a:schemeClr>
                </a:gs>
                <a:gs pos="9000">
                  <a:schemeClr val="accent1">
                    <a:alpha val="55000"/>
                  </a:schemeClr>
                </a:gs>
              </a:gsLst>
              <a:lin ang="1002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32" name="弧形 31"/>
          <p:cNvSpPr/>
          <p:nvPr>
            <p:custDataLst>
              <p:tags r:id="rId12"/>
            </p:custDataLst>
          </p:nvPr>
        </p:nvSpPr>
        <p:spPr>
          <a:xfrm rot="10800000">
            <a:off x="1826389" y="2402437"/>
            <a:ext cx="9209600" cy="2047597"/>
          </a:xfrm>
          <a:prstGeom prst="arc">
            <a:avLst>
              <a:gd name="adj1" fmla="val 164418"/>
              <a:gd name="adj2" fmla="val 761608"/>
            </a:avLst>
          </a:prstGeom>
          <a:ln>
            <a:gradFill>
              <a:gsLst>
                <a:gs pos="100000">
                  <a:schemeClr val="accent1">
                    <a:lumMod val="5000"/>
                    <a:lumOff val="95000"/>
                    <a:alpha val="0"/>
                  </a:schemeClr>
                </a:gs>
                <a:gs pos="50000">
                  <a:schemeClr val="accent1">
                    <a:alpha val="70000"/>
                  </a:schemeClr>
                </a:gs>
              </a:gsLst>
              <a:lin ang="1746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37" name="弧形 36"/>
          <p:cNvSpPr/>
          <p:nvPr>
            <p:custDataLst>
              <p:tags r:id="rId13"/>
            </p:custDataLst>
          </p:nvPr>
        </p:nvSpPr>
        <p:spPr>
          <a:xfrm rot="21060000" flipH="1" flipV="1">
            <a:off x="6053115" y="3959394"/>
            <a:ext cx="3997311" cy="632571"/>
          </a:xfrm>
          <a:prstGeom prst="arc">
            <a:avLst>
              <a:gd name="adj1" fmla="val 10508688"/>
              <a:gd name="adj2" fmla="val 20681384"/>
            </a:avLst>
          </a:prstGeom>
          <a:ln>
            <a:gradFill>
              <a:gsLst>
                <a:gs pos="56000">
                  <a:schemeClr val="accent2">
                    <a:lumMod val="5000"/>
                    <a:lumOff val="95000"/>
                    <a:alpha val="0"/>
                  </a:schemeClr>
                </a:gs>
                <a:gs pos="22000">
                  <a:schemeClr val="accent2">
                    <a:alpha val="55000"/>
                  </a:schemeClr>
                </a:gs>
              </a:gsLst>
              <a:lin ang="73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7" name="弧形 46"/>
          <p:cNvSpPr/>
          <p:nvPr>
            <p:custDataLst>
              <p:tags r:id="rId14"/>
            </p:custDataLst>
          </p:nvPr>
        </p:nvSpPr>
        <p:spPr>
          <a:xfrm rot="10620000">
            <a:off x="1031699" y="619125"/>
            <a:ext cx="9913136" cy="4088465"/>
          </a:xfrm>
          <a:prstGeom prst="arc">
            <a:avLst>
              <a:gd name="adj1" fmla="val 18279480"/>
              <a:gd name="adj2" fmla="val 20154969"/>
            </a:avLst>
          </a:prstGeom>
          <a:ln>
            <a:gradFill>
              <a:gsLst>
                <a:gs pos="64000">
                  <a:schemeClr val="accent1">
                    <a:lumMod val="5000"/>
                    <a:lumOff val="95000"/>
                    <a:alpha val="0"/>
                  </a:schemeClr>
                </a:gs>
                <a:gs pos="0">
                  <a:schemeClr val="accent1">
                    <a:alpha val="70000"/>
                  </a:schemeClr>
                </a:gs>
              </a:gsLst>
              <a:lin ang="1140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p>
            <a:pPr algn="ctr"/>
            <a:endParaRPr lang="zh-CN" altLang="en-US">
              <a:solidFill>
                <a:schemeClr val="tx1"/>
              </a:solidFill>
            </a:endParaRPr>
          </a:p>
        </p:txBody>
      </p:sp>
      <p:sp>
        <p:nvSpPr>
          <p:cNvPr id="44" name="椭圆 43"/>
          <p:cNvSpPr/>
          <p:nvPr>
            <p:custDataLst>
              <p:tags r:id="rId15"/>
            </p:custDataLst>
          </p:nvPr>
        </p:nvSpPr>
        <p:spPr>
          <a:xfrm>
            <a:off x="7173879" y="1987045"/>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48" name="椭圆 47"/>
          <p:cNvSpPr/>
          <p:nvPr>
            <p:custDataLst>
              <p:tags r:id="rId16"/>
            </p:custDataLst>
          </p:nvPr>
        </p:nvSpPr>
        <p:spPr>
          <a:xfrm>
            <a:off x="3877046" y="2005398"/>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zh-CN" altLang="en-US">
              <a:solidFill>
                <a:schemeClr val="lt1"/>
              </a:solidFill>
              <a:sym typeface="+mn-ea"/>
            </a:endParaRPr>
          </a:p>
        </p:txBody>
      </p:sp>
      <p:sp>
        <p:nvSpPr>
          <p:cNvPr id="15" name="矩形 14"/>
          <p:cNvSpPr/>
          <p:nvPr>
            <p:custDataLst>
              <p:tags r:id="rId17"/>
            </p:custDataLst>
          </p:nvPr>
        </p:nvSpPr>
        <p:spPr>
          <a:xfrm>
            <a:off x="6301105" y="1149985"/>
            <a:ext cx="5739765" cy="295910"/>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抽样调查是一种非全面调查</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是从总体中随机抽取一部分单位进行调查，根据这部分单位的调查结果推断总体数量特征的一种调查方法。</a:t>
            </a:r>
            <a:endParaRPr lang="zh-CN" altLang="en-US" sz="1400" dirty="0">
              <a:solidFill>
                <a:schemeClr val="tx1">
                  <a:lumMod val="65000"/>
                  <a:lumOff val="35000"/>
                </a:schemeClr>
              </a:solidFill>
              <a:latin typeface="+mn-ea"/>
              <a:cs typeface="+mn-ea"/>
            </a:endParaRPr>
          </a:p>
        </p:txBody>
      </p:sp>
      <p:sp>
        <p:nvSpPr>
          <p:cNvPr id="17" name="矩形 16"/>
          <p:cNvSpPr/>
          <p:nvPr>
            <p:custDataLst>
              <p:tags r:id="rId18"/>
            </p:custDataLst>
          </p:nvPr>
        </p:nvSpPr>
        <p:spPr>
          <a:xfrm>
            <a:off x="6160563" y="736904"/>
            <a:ext cx="2428119" cy="386639"/>
          </a:xfrm>
          <a:prstGeom prst="rect">
            <a:avLst/>
          </a:prstGeom>
          <a:noFill/>
        </p:spPr>
        <p:txBody>
          <a:bodyPr wrap="square" lIns="0" tIns="0" rIns="0" bIns="0" rtlCol="0" anchor="b" anchorCtr="0">
            <a:noAutofit/>
          </a:bodyPr>
          <a:lstStyle/>
          <a:p>
            <a:pPr algn="ctr">
              <a:spcBef>
                <a:spcPct val="0"/>
              </a:spcBef>
              <a:spcAft>
                <a:spcPct val="0"/>
              </a:spcAft>
            </a:pPr>
            <a:r>
              <a:rPr lang="en-US" altLang="zh-CN" b="1">
                <a:solidFill>
                  <a:schemeClr val="accent1"/>
                </a:solidFill>
                <a:latin typeface="+mn-ea"/>
                <a:cs typeface="+mn-ea"/>
              </a:rPr>
              <a:t>(</a:t>
            </a:r>
            <a:r>
              <a:rPr lang="zh-CN" altLang="en-US" b="1">
                <a:solidFill>
                  <a:schemeClr val="accent1"/>
                </a:solidFill>
                <a:latin typeface="+mn-ea"/>
                <a:cs typeface="+mn-ea"/>
              </a:rPr>
              <a:t>二</a:t>
            </a:r>
            <a:r>
              <a:rPr lang="en-US" altLang="zh-CN" b="1">
                <a:solidFill>
                  <a:schemeClr val="accent1"/>
                </a:solidFill>
                <a:latin typeface="+mn-ea"/>
                <a:cs typeface="+mn-ea"/>
              </a:rPr>
              <a:t>)</a:t>
            </a:r>
            <a:r>
              <a:rPr lang="zh-CN" altLang="en-US" b="1">
                <a:solidFill>
                  <a:schemeClr val="accent1"/>
                </a:solidFill>
                <a:latin typeface="+mn-ea"/>
                <a:cs typeface="+mn-ea"/>
              </a:rPr>
              <a:t>抽样调查</a:t>
            </a:r>
            <a:endParaRPr lang="zh-CN" altLang="en-US" b="1">
              <a:solidFill>
                <a:schemeClr val="accent1"/>
              </a:solidFill>
              <a:latin typeface="+mn-ea"/>
              <a:cs typeface="+mn-ea"/>
            </a:endParaRPr>
          </a:p>
        </p:txBody>
      </p:sp>
      <p:sp>
        <p:nvSpPr>
          <p:cNvPr id="18" name="矩形 17"/>
          <p:cNvSpPr/>
          <p:nvPr>
            <p:custDataLst>
              <p:tags r:id="rId19"/>
            </p:custDataLst>
          </p:nvPr>
        </p:nvSpPr>
        <p:spPr>
          <a:xfrm>
            <a:off x="461010" y="984885"/>
            <a:ext cx="5090795" cy="462280"/>
          </a:xfrm>
          <a:prstGeom prst="rect">
            <a:avLst/>
          </a:prstGeom>
          <a:noFill/>
        </p:spPr>
        <p:txBody>
          <a:bodyPr wrap="square" lIns="0" tIns="0" rIns="0" bIns="0" rtlCol="0" anchor="t" anchorCtr="0">
            <a:noAutofit/>
          </a:bodyPr>
          <a:lstStyle/>
          <a:p>
            <a:pPr algn="l">
              <a:lnSpc>
                <a:spcPct val="120000"/>
              </a:lnSpc>
              <a:spcBef>
                <a:spcPct val="0"/>
              </a:spcBef>
              <a:spcAft>
                <a:spcPct val="0"/>
              </a:spcAft>
            </a:pPr>
            <a:r>
              <a:rPr lang="zh-CN"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1</a:t>
            </a:r>
            <a:r>
              <a:rPr lang="zh-CN" altLang="en-US" sz="1400" dirty="0">
                <a:solidFill>
                  <a:schemeClr val="tx1">
                    <a:lumMod val="65000"/>
                    <a:lumOff val="35000"/>
                  </a:schemeClr>
                </a:solidFill>
                <a:latin typeface="+mn-ea"/>
                <a:cs typeface="+mn-ea"/>
              </a:rPr>
              <a:t>）普查是一次性或周期性调查。</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2</a:t>
            </a:r>
            <a:r>
              <a:rPr lang="zh-CN" altLang="en-US" sz="1400" dirty="0">
                <a:solidFill>
                  <a:schemeClr val="tx1">
                    <a:lumMod val="65000"/>
                    <a:lumOff val="35000"/>
                  </a:schemeClr>
                </a:solidFill>
                <a:latin typeface="+mn-ea"/>
                <a:cs typeface="+mn-ea"/>
              </a:rPr>
              <a:t>）普查需要规定统一的标准调查时点。</a:t>
            </a:r>
            <a:endParaRPr lang="zh-CN" altLang="en-US" sz="1400" dirty="0">
              <a:solidFill>
                <a:schemeClr val="tx1">
                  <a:lumMod val="65000"/>
                  <a:lumOff val="35000"/>
                </a:schemeClr>
              </a:solidFill>
              <a:latin typeface="+mn-ea"/>
              <a:cs typeface="+mn-ea"/>
            </a:endParaRPr>
          </a:p>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a:t>
            </a:r>
            <a:r>
              <a:rPr lang="en-US" altLang="zh-CN" sz="1400" dirty="0">
                <a:solidFill>
                  <a:schemeClr val="tx1">
                    <a:lumMod val="65000"/>
                    <a:lumOff val="35000"/>
                  </a:schemeClr>
                </a:solidFill>
                <a:latin typeface="+mn-ea"/>
                <a:cs typeface="+mn-ea"/>
              </a:rPr>
              <a:t>3</a:t>
            </a:r>
            <a:r>
              <a:rPr lang="zh-CN" altLang="en-US" sz="1400" dirty="0">
                <a:solidFill>
                  <a:schemeClr val="tx1">
                    <a:lumMod val="65000"/>
                    <a:lumOff val="35000"/>
                  </a:schemeClr>
                </a:solidFill>
                <a:latin typeface="+mn-ea"/>
                <a:cs typeface="+mn-ea"/>
              </a:rPr>
              <a:t>）普查比其他调查方式所获得的资料更准确、更全面、更系统。</a:t>
            </a:r>
            <a:endParaRPr lang="zh-CN" altLang="en-US" sz="1400" dirty="0">
              <a:solidFill>
                <a:schemeClr val="tx1">
                  <a:lumMod val="65000"/>
                  <a:lumOff val="35000"/>
                </a:schemeClr>
              </a:solidFill>
              <a:latin typeface="+mn-ea"/>
              <a:cs typeface="+mn-ea"/>
            </a:endParaRPr>
          </a:p>
        </p:txBody>
      </p:sp>
      <p:sp>
        <p:nvSpPr>
          <p:cNvPr id="21" name="矩形 20"/>
          <p:cNvSpPr/>
          <p:nvPr>
            <p:custDataLst>
              <p:tags r:id="rId20"/>
            </p:custDataLst>
          </p:nvPr>
        </p:nvSpPr>
        <p:spPr>
          <a:xfrm>
            <a:off x="-3931" y="571169"/>
            <a:ext cx="2428119" cy="386639"/>
          </a:xfrm>
          <a:prstGeom prst="rect">
            <a:avLst/>
          </a:prstGeom>
          <a:noFill/>
        </p:spPr>
        <p:txBody>
          <a:bodyPr wrap="square" lIns="0" tIns="0" rIns="0" bIns="0" rtlCol="0" anchor="b" anchorCtr="0">
            <a:noAutofit/>
          </a:bodyPr>
          <a:lstStyle/>
          <a:p>
            <a:pPr algn="ctr">
              <a:spcBef>
                <a:spcPct val="0"/>
              </a:spcBef>
              <a:spcAft>
                <a:spcPct val="0"/>
              </a:spcAft>
            </a:pPr>
            <a:r>
              <a:rPr lang="en-US" altLang="zh-CN" b="1">
                <a:solidFill>
                  <a:schemeClr val="accent1"/>
                </a:solidFill>
                <a:latin typeface="+mn-ea"/>
                <a:cs typeface="+mn-ea"/>
                <a:sym typeface="+mn-ea"/>
              </a:rPr>
              <a:t>(</a:t>
            </a:r>
            <a:r>
              <a:rPr lang="zh-CN" altLang="en-US" b="1">
                <a:solidFill>
                  <a:schemeClr val="accent1"/>
                </a:solidFill>
                <a:latin typeface="+mn-ea"/>
                <a:cs typeface="+mn-ea"/>
                <a:sym typeface="+mn-ea"/>
              </a:rPr>
              <a:t>一</a:t>
            </a:r>
            <a:r>
              <a:rPr lang="en-US" altLang="zh-CN" b="1">
                <a:solidFill>
                  <a:schemeClr val="accent1"/>
                </a:solidFill>
                <a:latin typeface="+mn-ea"/>
                <a:cs typeface="+mn-ea"/>
                <a:sym typeface="+mn-ea"/>
              </a:rPr>
              <a:t>)</a:t>
            </a:r>
            <a:r>
              <a:rPr lang="zh-CN" altLang="en-US" b="1">
                <a:solidFill>
                  <a:schemeClr val="accent1"/>
                </a:solidFill>
                <a:latin typeface="+mn-ea"/>
                <a:cs typeface="+mn-ea"/>
                <a:sym typeface="+mn-ea"/>
              </a:rPr>
              <a:t>普查</a:t>
            </a:r>
            <a:endParaRPr lang="zh-CN" altLang="en-US" b="1">
              <a:solidFill>
                <a:schemeClr val="accent1"/>
              </a:solidFill>
              <a:latin typeface="+mn-ea"/>
              <a:cs typeface="+mn-ea"/>
              <a:sym typeface="+mn-ea"/>
            </a:endParaRPr>
          </a:p>
        </p:txBody>
      </p:sp>
      <p:pic>
        <p:nvPicPr>
          <p:cNvPr id="33" name="图片 1" descr="333438303937363b333438313035353bb2fac6b7c4a3d0c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086271" y="2215235"/>
            <a:ext cx="346831" cy="346831"/>
          </a:xfrm>
          <a:prstGeom prst="rect">
            <a:avLst/>
          </a:prstGeom>
        </p:spPr>
      </p:pic>
      <p:pic>
        <p:nvPicPr>
          <p:cNvPr id="34" name="图片 12" descr="333438303937363b333438313039323bcfeec4bfbcc6bbae"/>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7391670" y="2205447"/>
            <a:ext cx="346831" cy="346831"/>
          </a:xfrm>
          <a:prstGeom prst="rect">
            <a:avLst/>
          </a:prstGeom>
        </p:spPr>
      </p:pic>
      <p:pic>
        <p:nvPicPr>
          <p:cNvPr id="35" name="图片 18" descr="333438303937363b333438313038303bd7e9d6afbcdcb9b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9728635" y="3815016"/>
            <a:ext cx="346831" cy="346831"/>
          </a:xfrm>
          <a:prstGeom prst="rect">
            <a:avLst/>
          </a:prstGeom>
        </p:spPr>
      </p:pic>
      <p:pic>
        <p:nvPicPr>
          <p:cNvPr id="38" name="图片 17" descr="333438303937363b333438313037383bcafdbeddb7d6cef6"/>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1790295" y="3807675"/>
            <a:ext cx="346831" cy="346831"/>
          </a:xfrm>
          <a:prstGeom prst="rect">
            <a:avLst/>
          </a:prstGeom>
        </p:spPr>
      </p:pic>
      <p:sp>
        <p:nvSpPr>
          <p:cNvPr id="4" name="文本框 3"/>
          <p:cNvSpPr txBox="1"/>
          <p:nvPr/>
        </p:nvSpPr>
        <p:spPr>
          <a:xfrm>
            <a:off x="3636010" y="115570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8886825" y="514477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3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3" grpId="0" bldLvl="0" animBg="1"/>
      <p:bldP spid="44" grpId="0" bldLvl="0" animBg="1"/>
      <p:bldP spid="48" grpId="0" bldLvl="0" animBg="1"/>
      <p:bldP spid="4" grpId="0"/>
      <p:bldP spid="4" grpId="1"/>
      <p:bldP spid="7" grpId="0"/>
      <p:bldP spid="7" grpId="1"/>
      <p:bldP spid="21" grpId="0"/>
      <p:bldP spid="18" grpId="0"/>
      <p:bldP spid="21" grpId="1"/>
      <p:bldP spid="18" grpId="1"/>
      <p:bldP spid="17" grpId="0"/>
      <p:bldP spid="15" grpId="0"/>
      <p:bldP spid="17" grpId="1"/>
      <p:bldP spid="15" grpId="1"/>
      <p:bldP spid="14" grpId="0"/>
      <p:bldP spid="13" grpId="0"/>
      <p:bldP spid="14" grpId="1"/>
      <p:bldP spid="13" grpId="1"/>
      <p:bldP spid="10" grpId="0"/>
      <p:bldP spid="9" grpId="0"/>
      <p:bldP spid="10" grpId="1"/>
      <p:bldP spid="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5173334" y="2046265"/>
            <a:ext cx="5466468" cy="1813863"/>
          </a:xfrm>
        </p:spPr>
        <p:txBody>
          <a:bodyPr/>
          <a:lstStyle/>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了解统计数据的概念及特征</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掌握统计数据搜集的概念、方法和种类</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了解大数据技术对统计数据收集的影响</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掌握统计调查方案的内容。</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能设计完整的统计调查方案</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掌握统计调查的组织形式</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能应用</a:t>
            </a:r>
            <a:r>
              <a:rPr lang="en-US" altLang="zh-CN" dirty="0">
                <a:solidFill>
                  <a:srgbClr val="FFFFFF"/>
                </a:solidFill>
                <a:sym typeface="+mn-ea"/>
              </a:rPr>
              <a:t>Excel</a:t>
            </a:r>
            <a:r>
              <a:rPr lang="zh-CN" altLang="en-US" dirty="0">
                <a:solidFill>
                  <a:srgbClr val="FFFFFF"/>
                </a:solidFill>
                <a:sym typeface="+mn-ea"/>
              </a:rPr>
              <a:t>处理统计数据。</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培养学生统计思维、创新意识</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了解《统计法》中统计监督职能</a:t>
            </a:r>
            <a:r>
              <a:rPr lang="en-US" altLang="zh-CN" dirty="0">
                <a:solidFill>
                  <a:srgbClr val="FFFFFF"/>
                </a:solidFill>
                <a:sym typeface="+mn-ea"/>
              </a:rPr>
              <a:t>,</a:t>
            </a:r>
            <a:r>
              <a:rPr lang="zh-CN" altLang="en-US" dirty="0">
                <a:solidFill>
                  <a:srgbClr val="FFFFFF"/>
                </a:solidFill>
                <a:sym typeface="+mn-ea"/>
              </a:rPr>
              <a:t>树立法制观念</a:t>
            </a:r>
            <a:r>
              <a:rPr lang="en-US" altLang="zh-CN" dirty="0">
                <a:solidFill>
                  <a:srgbClr val="FFFFFF"/>
                </a:solidFill>
                <a:sym typeface="+mn-ea"/>
              </a:rPr>
              <a:t>,</a:t>
            </a:r>
            <a:r>
              <a:rPr lang="zh-CN" altLang="en-US" dirty="0">
                <a:solidFill>
                  <a:srgbClr val="FFFFFF"/>
                </a:solidFill>
                <a:sym typeface="+mn-ea"/>
              </a:rPr>
              <a:t>做遵纪守法的良好公民。</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lstStyle/>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统计数据</a:t>
            </a:r>
            <a:endParaRPr lang="zh-CN" altLang="en-US"/>
          </a:p>
        </p:txBody>
      </p:sp>
      <p:sp>
        <p:nvSpPr>
          <p:cNvPr id="3" name="文本占位符 2"/>
          <p:cNvSpPr>
            <a:spLocks noGrp="1"/>
          </p:cNvSpPr>
          <p:nvPr>
            <p:ph type="body" sz="quarter" idx="13"/>
          </p:nvPr>
        </p:nvSpPr>
        <p:spPr/>
        <p:txBody>
          <a:bodyPr/>
          <a:lstStyle/>
          <a:p>
            <a:pPr algn="r"/>
            <a:r>
              <a:rPr lang="zh-CN" altLang="en-US"/>
              <a:t>任务一</a:t>
            </a:r>
            <a:r>
              <a:rPr lang="en-US" altLang="zh-CN"/>
              <a:t> </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一、统计数据的概念</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270700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统计数据是指通过统计活动所得到的、用以描述某一总体数量特征的基本数据和资料。这些数据通常是通过观察、测量、实验或调查等方式收集而来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用于揭示现象的数量特征和变化规律</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进而为科学研究、政策制定、经济分析、市场预测等提供客观依据。</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二、统计数据的收集</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37953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统计数据收集是指根据统计研究的目的和要求</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运用科学的统计调查方法</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有组织、有计划地收集反映客观事物实际资料的过程。</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例如</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要研究某地区人口的发展情况</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就要收集该地区人口的总量、年龄结构、地域分布、人口素质、出生率和死亡率等实际资料</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要研究某地区经济发展情况</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就要收集该地区各行各业生产经营情况、生产能力、能源消耗、财务状况、从业人员等反映经济发展水平的客观资料。</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ctr">
              <a:spcBef>
                <a:spcPct val="0"/>
              </a:spcBef>
              <a:spcAft>
                <a:spcPct val="0"/>
              </a:spcAft>
            </a:pPr>
            <a:r>
              <a:rPr lang="zh-CN" altLang="en-US" sz="2800" b="1">
                <a:solidFill>
                  <a:schemeClr val="accent1"/>
                </a:solidFill>
                <a:latin typeface="+mn-ea"/>
                <a:cs typeface="+mn-ea"/>
                <a:sym typeface="+mn-ea"/>
              </a:rPr>
              <a:t>三、大数据技术对统计数据收集的影响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37953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大数据技术以其强大的数据处理能力、高效的数据挖掘算法和实时的数据分析特性</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极大地提升了统计数据收集的效率和准确性。</a:t>
            </a:r>
            <a:r>
              <a:rPr lang="en-US" altLang="zh-CN" sz="2400" b="1" kern="100" dirty="0">
                <a:solidFill>
                  <a:schemeClr val="bg1"/>
                </a:solidFill>
                <a:effectLst/>
                <a:latin typeface="+mn-ea"/>
                <a:cs typeface="江城圆体 400W" panose="020B0500000000000000" pitchFamily="34" charset="-122"/>
              </a:rPr>
              <a:t>      </a:t>
            </a:r>
            <a:endParaRPr lang="en-US" altLang="zh-CN"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通过大数据平台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我们能够实现对海量数据的快速获取、存储、清洗和整合</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从而获取更全面、更精细的统计信息。</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大数据技术还能够实现数据的实时更新和分析</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使得统计数据能够更及时地反映市场、社会和经济的动态变化。</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l">
              <a:spcBef>
                <a:spcPct val="0"/>
              </a:spcBef>
              <a:spcAft>
                <a:spcPct val="0"/>
              </a:spcAft>
            </a:pPr>
            <a:r>
              <a:rPr lang="zh-CN" altLang="en-US" sz="2800" b="1" kern="100" dirty="0">
                <a:solidFill>
                  <a:schemeClr val="accent2">
                    <a:lumMod val="75000"/>
                  </a:schemeClr>
                </a:solidFill>
                <a:effectLst/>
                <a:latin typeface="+mn-ea"/>
                <a:cs typeface="江城圆体 400W" panose="020B0500000000000000" pitchFamily="34" charset="-122"/>
              </a:rPr>
              <a:t>四、</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统计数据的种类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37953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a:t>
            </a:r>
            <a:r>
              <a:rPr lang="en-US" altLang="zh-CN" sz="2400" b="1" kern="100" dirty="0">
                <a:solidFill>
                  <a:schemeClr val="bg1"/>
                </a:solidFill>
                <a:effectLst/>
                <a:latin typeface="+mn-ea"/>
                <a:cs typeface="江城圆体 400W" panose="020B0500000000000000" pitchFamily="34" charset="-122"/>
              </a:rPr>
              <a:t>1</a:t>
            </a:r>
            <a:r>
              <a:rPr lang="zh-CN" altLang="en-US" sz="2400" b="1" kern="100" dirty="0">
                <a:solidFill>
                  <a:schemeClr val="bg1"/>
                </a:solidFill>
                <a:effectLst/>
                <a:latin typeface="+mn-ea"/>
                <a:cs typeface="江城圆体 400W" panose="020B0500000000000000" pitchFamily="34" charset="-122"/>
              </a:rPr>
              <a:t>）原始资料</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一手数据</a:t>
            </a:r>
            <a:r>
              <a:rPr lang="en-US" altLang="zh-CN" sz="2400" b="1" kern="100" dirty="0">
                <a:solidFill>
                  <a:schemeClr val="bg1"/>
                </a:solidFill>
                <a:effectLst/>
                <a:latin typeface="+mn-ea"/>
                <a:cs typeface="江城圆体 400W" panose="020B0500000000000000" pitchFamily="34" charset="-122"/>
              </a:rPr>
              <a:t>)</a:t>
            </a:r>
            <a:r>
              <a:rPr 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即直接向调查对象了解调查单位的统计资料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如直接到企业向有关人员询问企业的生产、销售等信息。</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a:t>
            </a:r>
            <a:r>
              <a:rPr lang="en-US" altLang="zh-CN" sz="2400" b="1" kern="100" dirty="0">
                <a:solidFill>
                  <a:schemeClr val="bg1"/>
                </a:solidFill>
                <a:effectLst/>
                <a:latin typeface="+mn-ea"/>
                <a:cs typeface="江城圆体 400W" panose="020B0500000000000000" pitchFamily="34" charset="-122"/>
              </a:rPr>
              <a:t>2</a:t>
            </a:r>
            <a:r>
              <a:rPr lang="zh-CN" altLang="en-US" sz="2400" b="1" kern="100" dirty="0">
                <a:solidFill>
                  <a:schemeClr val="bg1"/>
                </a:solidFill>
                <a:effectLst/>
                <a:latin typeface="+mn-ea"/>
                <a:cs typeface="江城圆体 400W" panose="020B0500000000000000" pitchFamily="34" charset="-122"/>
              </a:rPr>
              <a:t>）次级资料</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二手数据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，即根据调査研究的目的和任务</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收集加工、整理过的说明总体特征的资料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与原始数据相比</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二手数据收集起来更快、更容易</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所需的费用和时间也相对节约得多。如中国统计年鉴</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我国统计部门每年收集的经过初步整理、加工的各行各业</a:t>
            </a:r>
            <a:r>
              <a:rPr lang="en-US" altLang="zh-CN" sz="2400" b="1" kern="100" dirty="0">
                <a:solidFill>
                  <a:schemeClr val="bg1"/>
                </a:solidFill>
                <a:effectLst/>
                <a:latin typeface="+mn-ea"/>
                <a:cs typeface="江城圆体 400W" panose="020B0500000000000000" pitchFamily="34" charset="-122"/>
              </a:rPr>
              <a:t> GDP</a:t>
            </a:r>
            <a:r>
              <a:rPr lang="zh-CN" altLang="en-US" sz="2400" b="1" kern="100" dirty="0">
                <a:solidFill>
                  <a:schemeClr val="bg1"/>
                </a:solidFill>
                <a:effectLst/>
                <a:latin typeface="+mn-ea"/>
                <a:cs typeface="江城圆体 400W" panose="020B0500000000000000" pitchFamily="34" charset="-122"/>
              </a:rPr>
              <a:t>的汇总数据</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专业统计网站</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等等。</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6583680" cy="914400"/>
          </a:xfrm>
          <a:prstGeom prst="rect">
            <a:avLst/>
          </a:prstGeom>
          <a:noFill/>
        </p:spPr>
        <p:txBody>
          <a:bodyPr wrap="square" rtlCol="0">
            <a:noAutofit/>
          </a:bodyPr>
          <a:lstStyle/>
          <a:p>
            <a:pPr algn="l">
              <a:spcBef>
                <a:spcPct val="0"/>
              </a:spcBef>
              <a:spcAft>
                <a:spcPct val="0"/>
              </a:spcAft>
            </a:pPr>
            <a:r>
              <a:rPr lang="zh-CN" altLang="en-US" sz="2800" b="1">
                <a:solidFill>
                  <a:schemeClr val="accent1"/>
                </a:solidFill>
                <a:latin typeface="+mn-ea"/>
                <a:cs typeface="+mn-ea"/>
                <a:sym typeface="+mn-ea"/>
              </a:rPr>
              <a:t>五、统计调查</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文本框 4"/>
          <p:cNvSpPr txBox="1"/>
          <p:nvPr/>
        </p:nvSpPr>
        <p:spPr>
          <a:xfrm>
            <a:off x="696595" y="1557020"/>
            <a:ext cx="10979150" cy="379539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一</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按调查对象所包括的范围不同</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分为全面调查和非全面调查</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二</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按调查登记时间是否连续</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分为经常性调查和一次性调查</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三</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按调查的组织方式不同</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分为统计报表制度和专门调查</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四</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按搜集资料的方法不同</a:t>
            </a:r>
            <a:r>
              <a:rPr lang="zh-CN" altLang="en-US" sz="2400" b="1" kern="100" dirty="0">
                <a:solidFill>
                  <a:schemeClr val="bg1"/>
                </a:solidFill>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分为直接观察法、报告法、采访法、问卷法和网络调查法</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0"/>
            <a:ext cx="5895340" cy="2055495"/>
          </a:xfrm>
        </p:spPr>
        <p:txBody>
          <a:bodyPr/>
          <a:lstStyle/>
          <a:p>
            <a:r>
              <a:rPr lang="zh-CN" altLang="en-US"/>
              <a:t>统计调查方案</a:t>
            </a:r>
            <a:endParaRPr lang="zh-CN" altLang="en-US"/>
          </a:p>
        </p:txBody>
      </p:sp>
      <p:sp>
        <p:nvSpPr>
          <p:cNvPr id="3" name="文本占位符 2"/>
          <p:cNvSpPr>
            <a:spLocks noGrp="1"/>
          </p:cNvSpPr>
          <p:nvPr>
            <p:ph type="body" sz="quarter" idx="13"/>
          </p:nvPr>
        </p:nvSpPr>
        <p:spPr/>
        <p:txBody>
          <a:bodyPr/>
          <a:lstStyle/>
          <a:p>
            <a:pPr algn="r"/>
            <a:r>
              <a:rPr lang="zh-CN" altLang="en-US"/>
              <a:t>任务二</a:t>
            </a:r>
            <a:r>
              <a:rPr lang="en-US" altLang="zh-CN"/>
              <a:t> </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19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1.xml><?xml version="1.0" encoding="utf-8"?>
<p:tagLst xmlns:p="http://schemas.openxmlformats.org/presentationml/2006/main">
  <p:tag name="KSO_WM_BEAUTIFY_FLAG" val="#wm#"/>
  <p:tag name="KSO_WM_TEMPLATE_CATEGORY" val="custom"/>
  <p:tag name="KSO_WM_TEMPLATE_INDEX" val="20235934"/>
</p:tagLst>
</file>

<file path=ppt/tags/tag202.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208.xml><?xml version="1.0" encoding="utf-8"?>
<p:tagLst xmlns:p="http://schemas.openxmlformats.org/presentationml/2006/main">
  <p:tag name="KSO_WM_BEAUTIFY_FLAG" val="#wm#"/>
  <p:tag name="KSO_WM_TEMPLATE_CATEGORY" val="custom"/>
  <p:tag name="KSO_WM_TEMPLATE_INDEX" val="20235934"/>
</p:tagLst>
</file>

<file path=ppt/tags/tag20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800000011920929,&quot;colorType&quot;:1,&quot;foreColorIndex&quot;:5,&quot;pos&quot;:0.09000000357627869,&quot;transparency&quot;:0.8500000238418579},{&quot;brightness&quot;:0.699999988079071,&quot;colorType&quot;:1,&quot;foreColorIndex&quot;:5,&quot;pos&quot;:1,&quot;transparency&quot;:0.4799999892711639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5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2"/>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3.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3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11999999731779099,&quot;colorType&quot;:1,&quot;foreColorIndex&quot;:5,&quot;pos&quot;:0.2199999988079071,&quot;transparency&quot;:0.55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3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4099999964237213,&quot;transparency&quot;:1},{&quot;brightness&quot;:0,&quot;colorType&quot;:1,&quot;foreColorIndex&quot;:5,&quot;pos&quot;:0.09000000357627869,&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1,&quot;transparency&quot;:1},{&quot;brightness&quot;:0,&quot;colorType&quot;:1,&quot;foreColorIndex&quot;:5,&quot;pos&quot;:0.5,&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quot;colorType&quot;:1,&quot;foreColorIndex&quot;:5,&quot;pos&quot;:0.219999998807907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6399999856948853,&quot;transparency&quot;:1},{&quot;brightness&quot;:0,&quot;colorType&quot;:1,&quot;foreColorIndex&quot;:5,&quot;pos&quot;:0,&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3.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2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4.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1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3_1"/>
  <p:tag name="KSO_WM_TEMPLATE_CATEGORY" val="diagram"/>
  <p:tag name="KSO_WM_TEMPLATE_INDEX" val="20230322"/>
  <p:tag name="KSO_WM_UNIT_LAYERLEVEL" val="1_1_1_1"/>
  <p:tag name="KSO_WM_TAG_VERSION" val="3.0"/>
  <p:tag name="KSO_WM_UNIT_VALUE" val="95*9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9*99"/>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2155]}"/>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800000011920929,&quot;colorType&quot;:1,&quot;foreColorIndex&quot;:5,&quot;pos&quot;:0.09000000357627869,&quot;transparency&quot;:0.8500000238418579},{&quot;brightness&quot;:0.699999988079071,&quot;colorType&quot;:1,&quot;foreColorIndex&quot;:5,&quot;pos&quot;:1,&quot;transparency&quot;:0.4799999892711639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5.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5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2"/>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3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11999999731779099,&quot;colorType&quot;:1,&quot;foreColorIndex&quot;:5,&quot;pos&quot;:0.2199999988079071,&quot;transparency&quot;:0.55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3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4099999964237213,&quot;transparency&quot;:1},{&quot;brightness&quot;:0,&quot;colorType&quot;:1,&quot;foreColorIndex&quot;:5,&quot;pos&quot;:0.09000000357627869,&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1,&quot;transparency&quot;:1},{&quot;brightness&quot;:0,&quot;colorType&quot;:1,&quot;foreColorIndex&quot;:5,&quot;pos&quot;:0.5,&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quot;colorType&quot;:1,&quot;foreColorIndex&quot;:5,&quot;pos&quot;:0.219999998807907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6399999856948853,&quot;transparency&quot;:1},{&quot;brightness&quot;:0,&quot;colorType&quot;:1,&quot;foreColorIndex&quot;:5,&quot;pos&quot;:0,&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2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1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3_1"/>
  <p:tag name="KSO_WM_TEMPLATE_CATEGORY" val="diagram"/>
  <p:tag name="KSO_WM_TEMPLATE_INDEX" val="20230322"/>
  <p:tag name="KSO_WM_UNIT_LAYERLEVEL" val="1_1_1_1"/>
  <p:tag name="KSO_WM_TAG_VERSION" val="3.0"/>
  <p:tag name="KSO_WM_UNIT_VALUE" val="95*9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9*99"/>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2155]}"/>
</p:tagLst>
</file>

<file path=ppt/tags/tag259.xml><?xml version="1.0" encoding="utf-8"?>
<p:tagLst xmlns:p="http://schemas.openxmlformats.org/presentationml/2006/main">
  <p:tag name="KSO_WM_BEAUTIFY_FLAG" val="#wm#"/>
  <p:tag name="KSO_WM_TEMPLATE_CATEGORY" val="custom"/>
  <p:tag name="KSO_WM_TEMPLATE_INDEX" val="2023593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RESOURCE_RECORD_KEY" val="{&quot;65&quot;:[20235934],&quot;70&quot;:[3330158,3332761,3314312,3312155,3321538,3312294,3320033,3327744,3327011,3314336,3314221,3322141,3312109],&quot;71&quot;:[76235679978]}"/>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3183</Words>
  <Application>WPS 演示</Application>
  <PresentationFormat>宽屏</PresentationFormat>
  <Paragraphs>147</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19</vt:i4>
      </vt:variant>
    </vt:vector>
  </HeadingPairs>
  <TitlesOfParts>
    <vt:vector size="29" baseType="lpstr">
      <vt:lpstr>Arial</vt:lpstr>
      <vt:lpstr>宋体</vt:lpstr>
      <vt:lpstr>Wingdings</vt:lpstr>
      <vt:lpstr>Wingdings</vt:lpstr>
      <vt:lpstr>江城圆体 400W</vt:lpstr>
      <vt:lpstr>微软雅黑</vt:lpstr>
      <vt:lpstr>Arial Unicode MS</vt:lpstr>
      <vt:lpstr>Calibri</vt:lpstr>
      <vt:lpstr>WPS</vt:lpstr>
      <vt:lpstr>1_Office 主题​​</vt:lpstr>
      <vt:lpstr>项目二  统计调查</vt:lpstr>
      <vt:lpstr>PowerPoint 演示文稿</vt:lpstr>
      <vt:lpstr>统计数据</vt:lpstr>
      <vt:lpstr>PowerPoint 演示文稿</vt:lpstr>
      <vt:lpstr>PowerPoint 演示文稿</vt:lpstr>
      <vt:lpstr>PowerPoint 演示文稿</vt:lpstr>
      <vt:lpstr>PowerPoint 演示文稿</vt:lpstr>
      <vt:lpstr>PowerPoint 演示文稿</vt:lpstr>
      <vt:lpstr>统计调查方案</vt:lpstr>
      <vt:lpstr>PowerPoint 演示文稿</vt:lpstr>
      <vt:lpstr>PowerPoint 演示文稿</vt:lpstr>
      <vt:lpstr>PowerPoint 演示文稿</vt:lpstr>
      <vt:lpstr>PowerPoint 演示文稿</vt:lpstr>
      <vt:lpstr>PowerPoint 演示文稿</vt:lpstr>
      <vt:lpstr>PowerPoint 演示文稿</vt:lpstr>
      <vt:lpstr>统计调查的组织形式</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Logos Laptop</dc:creator>
  <cp:lastModifiedBy>pp</cp:lastModifiedBy>
  <cp:revision>168</cp:revision>
  <dcterms:created xsi:type="dcterms:W3CDTF">2019-06-19T02:08:00Z</dcterms:created>
  <dcterms:modified xsi:type="dcterms:W3CDTF">2025-01-09T06:09:54Z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A2CE609D1C65451C94FF14DE3D4D35D8_11</vt:lpwstr>
  </property>
</Properties>
</file>