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0.svg" ContentType="image/svg+xml"/>
  <Override PartName="/ppt/media/image12.svg" ContentType="image/svg+xml"/>
  <Override PartName="/ppt/media/image14.svg" ContentType="image/svg+xml"/>
  <Override PartName="/ppt/media/image18.svg" ContentType="image/svg+xml"/>
  <Override PartName="/ppt/media/image20.svg" ContentType="image/svg+xml"/>
  <Override PartName="/ppt/media/image22.svg" ContentType="image/svg+xml"/>
  <Override PartName="/ppt/media/image24.svg" ContentType="image/svg+xml"/>
  <Override PartName="/ppt/media/image26.svg" ContentType="image/svg+xml"/>
  <Override PartName="/ppt/media/image4.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334" r:id="rId3"/>
    <p:sldId id="335" r:id="rId4"/>
    <p:sldId id="336" r:id="rId5"/>
    <p:sldId id="339" r:id="rId6"/>
    <p:sldId id="356" r:id="rId7"/>
    <p:sldId id="344" r:id="rId9"/>
    <p:sldId id="357" r:id="rId10"/>
    <p:sldId id="358" r:id="rId11"/>
    <p:sldId id="359" r:id="rId12"/>
    <p:sldId id="360" r:id="rId13"/>
    <p:sldId id="342" r:id="rId14"/>
    <p:sldId id="345" r:id="rId15"/>
    <p:sldId id="361" r:id="rId16"/>
    <p:sldId id="362" r:id="rId17"/>
    <p:sldId id="363" r:id="rId18"/>
    <p:sldId id="364" r:id="rId19"/>
    <p:sldId id="365" r:id="rId20"/>
    <p:sldId id="366" r:id="rId21"/>
    <p:sldId id="367" r:id="rId22"/>
    <p:sldId id="368" r:id="rId23"/>
    <p:sldId id="337" r:id="rId24"/>
    <p:sldId id="347" r:id="rId25"/>
    <p:sldId id="355"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A776"/>
    <a:srgbClr val="8BB4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p:scale>
          <a:sx n="50" d="100"/>
          <a:sy n="50" d="100"/>
        </p:scale>
        <p:origin x="121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BF035B-039C-4111-ABDF-6A619EDEDC9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0912AF-0306-4E18-9C75-37F95CE4200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60912AF-0306-4E18-9C75-37F95CE4200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60912AF-0306-4E18-9C75-37F95CE4200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60912AF-0306-4E18-9C75-37F95CE4200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60912AF-0306-4E18-9C75-37F95CE4200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60912AF-0306-4E18-9C75-37F95CE4200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60912AF-0306-4E18-9C75-37F95CE4200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tags" Target="../tags/tag1.xml"/><Relationship Id="rId3" Type="http://schemas.openxmlformats.org/officeDocument/2006/relationships/image" Target="../media/image2.png"/><Relationship Id="rId24" Type="http://schemas.openxmlformats.org/officeDocument/2006/relationships/tags" Target="../tags/tag21.xml"/><Relationship Id="rId23" Type="http://schemas.openxmlformats.org/officeDocument/2006/relationships/tags" Target="../tags/tag20.xml"/><Relationship Id="rId22" Type="http://schemas.openxmlformats.org/officeDocument/2006/relationships/tags" Target="../tags/tag19.xml"/><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image" Target="../media/image1.png"/><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8" Type="http://schemas.openxmlformats.org/officeDocument/2006/relationships/image" Target="../media/image2.png"/><Relationship Id="rId27" Type="http://schemas.openxmlformats.org/officeDocument/2006/relationships/image" Target="../media/image1.png"/><Relationship Id="rId26" Type="http://schemas.openxmlformats.org/officeDocument/2006/relationships/tags" Target="../tags/tag111.xml"/><Relationship Id="rId25" Type="http://schemas.openxmlformats.org/officeDocument/2006/relationships/image" Target="../media/image4.svg"/><Relationship Id="rId24" Type="http://schemas.openxmlformats.org/officeDocument/2006/relationships/image" Target="../media/image3.png"/><Relationship Id="rId23" Type="http://schemas.openxmlformats.org/officeDocument/2006/relationships/tags" Target="../tags/tag110.xml"/><Relationship Id="rId22" Type="http://schemas.openxmlformats.org/officeDocument/2006/relationships/tags" Target="../tags/tag109.xml"/><Relationship Id="rId21" Type="http://schemas.openxmlformats.org/officeDocument/2006/relationships/tags" Target="../tags/tag108.xml"/><Relationship Id="rId20" Type="http://schemas.openxmlformats.org/officeDocument/2006/relationships/tags" Target="../tags/tag107.xml"/><Relationship Id="rId2" Type="http://schemas.openxmlformats.org/officeDocument/2006/relationships/tags" Target="../tags/tag89.xml"/><Relationship Id="rId19" Type="http://schemas.openxmlformats.org/officeDocument/2006/relationships/tags" Target="../tags/tag106.xml"/><Relationship Id="rId18" Type="http://schemas.openxmlformats.org/officeDocument/2006/relationships/tags" Target="../tags/tag105.xml"/><Relationship Id="rId17" Type="http://schemas.openxmlformats.org/officeDocument/2006/relationships/tags" Target="../tags/tag104.xml"/><Relationship Id="rId16" Type="http://schemas.openxmlformats.org/officeDocument/2006/relationships/tags" Target="../tags/tag103.xml"/><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48.xml"/><Relationship Id="rId8" Type="http://schemas.openxmlformats.org/officeDocument/2006/relationships/tags" Target="../tags/tag47.xml"/><Relationship Id="rId7" Type="http://schemas.openxmlformats.org/officeDocument/2006/relationships/tags" Target="../tags/tag46.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41.xml"/><Relationship Id="rId19" Type="http://schemas.openxmlformats.org/officeDocument/2006/relationships/tags" Target="../tags/tag58.xml"/><Relationship Id="rId18" Type="http://schemas.openxmlformats.org/officeDocument/2006/relationships/tags" Target="../tags/tag57.xml"/><Relationship Id="rId17" Type="http://schemas.openxmlformats.org/officeDocument/2006/relationships/tags" Target="../tags/tag56.xml"/><Relationship Id="rId16" Type="http://schemas.openxmlformats.org/officeDocument/2006/relationships/tags" Target="../tags/tag55.xml"/><Relationship Id="rId15" Type="http://schemas.openxmlformats.org/officeDocument/2006/relationships/tags" Target="../tags/tag54.xml"/><Relationship Id="rId14" Type="http://schemas.openxmlformats.org/officeDocument/2006/relationships/tags" Target="../tags/tag53.xml"/><Relationship Id="rId13" Type="http://schemas.openxmlformats.org/officeDocument/2006/relationships/tags" Target="../tags/tag52.xml"/><Relationship Id="rId12" Type="http://schemas.openxmlformats.org/officeDocument/2006/relationships/tags" Target="../tags/tag51.xml"/><Relationship Id="rId11" Type="http://schemas.openxmlformats.org/officeDocument/2006/relationships/tags" Target="../tags/tag50.xml"/><Relationship Id="rId10" Type="http://schemas.openxmlformats.org/officeDocument/2006/relationships/tags" Target="../tags/tag49.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64.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6"/>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8">
            <a:alphaModFix amt="30000"/>
          </a:blip>
          <a:stretch>
            <a:fillRect/>
          </a:stretch>
        </p:blipFill>
        <p:spPr>
          <a:xfrm>
            <a:off x="0" y="0"/>
            <a:ext cx="12219305" cy="765111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2" Type="http://schemas.openxmlformats.org/officeDocument/2006/relationships/theme" Target="../theme/theme1.xml"/><Relationship Id="rId21" Type="http://schemas.openxmlformats.org/officeDocument/2006/relationships/tags" Target="../tags/tag121.xml"/><Relationship Id="rId20" Type="http://schemas.openxmlformats.org/officeDocument/2006/relationships/tags" Target="../tags/tag120.xml"/><Relationship Id="rId2" Type="http://schemas.openxmlformats.org/officeDocument/2006/relationships/slideLayout" Target="../slideLayouts/slideLayout2.xml"/><Relationship Id="rId19" Type="http://schemas.openxmlformats.org/officeDocument/2006/relationships/tags" Target="../tags/tag119.xml"/><Relationship Id="rId18" Type="http://schemas.openxmlformats.org/officeDocument/2006/relationships/tags" Target="../tags/tag118.xml"/><Relationship Id="rId17" Type="http://schemas.openxmlformats.org/officeDocument/2006/relationships/tags" Target="../tags/tag117.xml"/><Relationship Id="rId16" Type="http://schemas.openxmlformats.org/officeDocument/2006/relationships/tags" Target="../tags/tag116.xml"/><Relationship Id="rId15" Type="http://schemas.openxmlformats.org/officeDocument/2006/relationships/tags" Target="../tags/tag115.xml"/><Relationship Id="rId14" Type="http://schemas.openxmlformats.org/officeDocument/2006/relationships/tags" Target="../tags/tag114.xml"/><Relationship Id="rId13" Type="http://schemas.openxmlformats.org/officeDocument/2006/relationships/tags" Target="../tags/tag113.xml"/><Relationship Id="rId12" Type="http://schemas.openxmlformats.org/officeDocument/2006/relationships/tags" Target="../tags/tag1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3"/>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4"/>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5"/>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19"/>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1"/>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2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64.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65.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167.xml"/><Relationship Id="rId2" Type="http://schemas.openxmlformats.org/officeDocument/2006/relationships/image" Target="../media/image15.png"/><Relationship Id="rId1" Type="http://schemas.openxmlformats.org/officeDocument/2006/relationships/tags" Target="../tags/tag166.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169.xml"/><Relationship Id="rId2" Type="http://schemas.openxmlformats.org/officeDocument/2006/relationships/image" Target="../media/image16.png"/><Relationship Id="rId1" Type="http://schemas.openxmlformats.org/officeDocument/2006/relationships/tags" Target="../tags/tag168.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8.xml"/><Relationship Id="rId2" Type="http://schemas.openxmlformats.org/officeDocument/2006/relationships/tags" Target="../tags/tag171.xml"/><Relationship Id="rId1" Type="http://schemas.openxmlformats.org/officeDocument/2006/relationships/tags" Target="../tags/tag170.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8.xml"/><Relationship Id="rId2" Type="http://schemas.openxmlformats.org/officeDocument/2006/relationships/tags" Target="../tags/tag173.xml"/><Relationship Id="rId1" Type="http://schemas.openxmlformats.org/officeDocument/2006/relationships/tags" Target="../tags/tag172.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8.xml"/><Relationship Id="rId2" Type="http://schemas.openxmlformats.org/officeDocument/2006/relationships/tags" Target="../tags/tag175.xml"/><Relationship Id="rId1" Type="http://schemas.openxmlformats.org/officeDocument/2006/relationships/tags" Target="../tags/tag174.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8.xml"/><Relationship Id="rId2" Type="http://schemas.openxmlformats.org/officeDocument/2006/relationships/tags" Target="../tags/tag177.xml"/><Relationship Id="rId1" Type="http://schemas.openxmlformats.org/officeDocument/2006/relationships/tags" Target="../tags/tag176.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8.xml"/><Relationship Id="rId2" Type="http://schemas.openxmlformats.org/officeDocument/2006/relationships/tags" Target="../tags/tag179.xml"/><Relationship Id="rId1" Type="http://schemas.openxmlformats.org/officeDocument/2006/relationships/tags" Target="../tags/tag178.xml"/></Relationships>
</file>

<file path=ppt/slides/_rels/slide19.xml.rels><?xml version="1.0" encoding="UTF-8" standalone="yes"?>
<Relationships xmlns="http://schemas.openxmlformats.org/package/2006/relationships"><Relationship Id="rId9" Type="http://schemas.openxmlformats.org/officeDocument/2006/relationships/tags" Target="../tags/tag188.xml"/><Relationship Id="rId8" Type="http://schemas.openxmlformats.org/officeDocument/2006/relationships/tags" Target="../tags/tag187.xml"/><Relationship Id="rId7" Type="http://schemas.openxmlformats.org/officeDocument/2006/relationships/tags" Target="../tags/tag186.xml"/><Relationship Id="rId6" Type="http://schemas.openxmlformats.org/officeDocument/2006/relationships/tags" Target="../tags/tag185.xml"/><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1" Type="http://schemas.openxmlformats.org/officeDocument/2006/relationships/notesSlide" Target="../notesSlides/notesSlide7.xml"/><Relationship Id="rId10" Type="http://schemas.openxmlformats.org/officeDocument/2006/relationships/slideLayout" Target="../slideLayouts/slideLayout8.xml"/><Relationship Id="rId1" Type="http://schemas.openxmlformats.org/officeDocument/2006/relationships/tags" Target="../tags/tag180.xml"/></Relationships>
</file>

<file path=ppt/slides/_rels/slide2.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1" Type="http://schemas.openxmlformats.org/officeDocument/2006/relationships/slideLayout" Target="../slideLayouts/slideLayout8.xml"/><Relationship Id="rId10" Type="http://schemas.openxmlformats.org/officeDocument/2006/relationships/tags" Target="../tags/tag132.xml"/><Relationship Id="rId1" Type="http://schemas.openxmlformats.org/officeDocument/2006/relationships/tags" Target="../tags/tag123.xml"/></Relationships>
</file>

<file path=ppt/slides/_rels/slide20.xml.rels><?xml version="1.0" encoding="UTF-8" standalone="yes"?>
<Relationships xmlns="http://schemas.openxmlformats.org/package/2006/relationships"><Relationship Id="rId9" Type="http://schemas.openxmlformats.org/officeDocument/2006/relationships/image" Target="../media/image20.svg"/><Relationship Id="rId8" Type="http://schemas.openxmlformats.org/officeDocument/2006/relationships/image" Target="../media/image19.png"/><Relationship Id="rId7" Type="http://schemas.openxmlformats.org/officeDocument/2006/relationships/tags" Target="../tags/tag193.xml"/><Relationship Id="rId6" Type="http://schemas.openxmlformats.org/officeDocument/2006/relationships/tags" Target="../tags/tag192.xml"/><Relationship Id="rId5" Type="http://schemas.openxmlformats.org/officeDocument/2006/relationships/image" Target="../media/image18.svg"/><Relationship Id="rId4" Type="http://schemas.openxmlformats.org/officeDocument/2006/relationships/image" Target="../media/image17.png"/><Relationship Id="rId3" Type="http://schemas.openxmlformats.org/officeDocument/2006/relationships/tags" Target="../tags/tag191.xml"/><Relationship Id="rId2" Type="http://schemas.openxmlformats.org/officeDocument/2006/relationships/tags" Target="../tags/tag190.xml"/><Relationship Id="rId18" Type="http://schemas.openxmlformats.org/officeDocument/2006/relationships/slideLayout" Target="../slideLayouts/slideLayout8.xml"/><Relationship Id="rId17" Type="http://schemas.openxmlformats.org/officeDocument/2006/relationships/tags" Target="../tags/tag199.xml"/><Relationship Id="rId16" Type="http://schemas.openxmlformats.org/officeDocument/2006/relationships/tags" Target="../tags/tag198.xml"/><Relationship Id="rId15" Type="http://schemas.openxmlformats.org/officeDocument/2006/relationships/tags" Target="../tags/tag197.xml"/><Relationship Id="rId14" Type="http://schemas.openxmlformats.org/officeDocument/2006/relationships/tags" Target="../tags/tag196.xml"/><Relationship Id="rId13" Type="http://schemas.openxmlformats.org/officeDocument/2006/relationships/tags" Target="../tags/tag195.xml"/><Relationship Id="rId12" Type="http://schemas.openxmlformats.org/officeDocument/2006/relationships/image" Target="../media/image22.svg"/><Relationship Id="rId11" Type="http://schemas.openxmlformats.org/officeDocument/2006/relationships/image" Target="../media/image21.png"/><Relationship Id="rId10" Type="http://schemas.openxmlformats.org/officeDocument/2006/relationships/tags" Target="../tags/tag194.xml"/><Relationship Id="rId1" Type="http://schemas.openxmlformats.org/officeDocument/2006/relationships/tags" Target="../tags/tag189.xml"/></Relationships>
</file>

<file path=ppt/slides/_rels/slide21.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5" Type="http://schemas.openxmlformats.org/officeDocument/2006/relationships/slideLayout" Target="../slideLayouts/slideLayout8.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tags" Target="../tags/tag200.xml"/></Relationships>
</file>

<file path=ppt/slides/_rels/slide22.xml.rels><?xml version="1.0" encoding="UTF-8" standalone="yes"?>
<Relationships xmlns="http://schemas.openxmlformats.org/package/2006/relationships"><Relationship Id="rId9" Type="http://schemas.openxmlformats.org/officeDocument/2006/relationships/image" Target="../media/image24.svg"/><Relationship Id="rId8" Type="http://schemas.openxmlformats.org/officeDocument/2006/relationships/image" Target="../media/image23.png"/><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0" Type="http://schemas.openxmlformats.org/officeDocument/2006/relationships/slideLayout" Target="../slideLayouts/slideLayout8.xml"/><Relationship Id="rId2" Type="http://schemas.openxmlformats.org/officeDocument/2006/relationships/tags" Target="../tags/tag215.xml"/><Relationship Id="rId19" Type="http://schemas.openxmlformats.org/officeDocument/2006/relationships/tags" Target="../tags/tag228.xml"/><Relationship Id="rId18" Type="http://schemas.openxmlformats.org/officeDocument/2006/relationships/tags" Target="../tags/tag227.xml"/><Relationship Id="rId17" Type="http://schemas.openxmlformats.org/officeDocument/2006/relationships/tags" Target="../tags/tag226.xml"/><Relationship Id="rId16" Type="http://schemas.openxmlformats.org/officeDocument/2006/relationships/image" Target="../media/image26.svg"/><Relationship Id="rId15" Type="http://schemas.openxmlformats.org/officeDocument/2006/relationships/image" Target="../media/image25.png"/><Relationship Id="rId14" Type="http://schemas.openxmlformats.org/officeDocument/2006/relationships/tags" Target="../tags/tag225.xml"/><Relationship Id="rId13" Type="http://schemas.openxmlformats.org/officeDocument/2006/relationships/tags" Target="../tags/tag224.xml"/><Relationship Id="rId12" Type="http://schemas.openxmlformats.org/officeDocument/2006/relationships/tags" Target="../tags/tag223.xml"/><Relationship Id="rId11" Type="http://schemas.openxmlformats.org/officeDocument/2006/relationships/tags" Target="../tags/tag222.xml"/><Relationship Id="rId10" Type="http://schemas.openxmlformats.org/officeDocument/2006/relationships/tags" Target="../tags/tag221.xml"/><Relationship Id="rId1" Type="http://schemas.openxmlformats.org/officeDocument/2006/relationships/tags" Target="../tags/tag21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229.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33.xml"/></Relationships>
</file>

<file path=ppt/slides/_rels/slide4.xml.rels><?xml version="1.0" encoding="UTF-8" standalone="yes"?>
<Relationships xmlns="http://schemas.openxmlformats.org/package/2006/relationships"><Relationship Id="rId9" Type="http://schemas.openxmlformats.org/officeDocument/2006/relationships/tags" Target="../tags/tag142.xml"/><Relationship Id="rId8" Type="http://schemas.openxmlformats.org/officeDocument/2006/relationships/tags" Target="../tags/tag141.xml"/><Relationship Id="rId7" Type="http://schemas.openxmlformats.org/officeDocument/2006/relationships/tags" Target="../tags/tag140.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5" Type="http://schemas.openxmlformats.org/officeDocument/2006/relationships/slideLayout" Target="../slideLayouts/slideLayout8.xml"/><Relationship Id="rId34" Type="http://schemas.openxmlformats.org/officeDocument/2006/relationships/tags" Target="../tags/tag157.xml"/><Relationship Id="rId33" Type="http://schemas.openxmlformats.org/officeDocument/2006/relationships/image" Target="../media/image14.svg"/><Relationship Id="rId32" Type="http://schemas.openxmlformats.org/officeDocument/2006/relationships/image" Target="../media/image13.png"/><Relationship Id="rId31" Type="http://schemas.openxmlformats.org/officeDocument/2006/relationships/tags" Target="../tags/tag156.xml"/><Relationship Id="rId30" Type="http://schemas.openxmlformats.org/officeDocument/2006/relationships/image" Target="../media/image12.svg"/><Relationship Id="rId3" Type="http://schemas.openxmlformats.org/officeDocument/2006/relationships/tags" Target="../tags/tag136.xml"/><Relationship Id="rId29" Type="http://schemas.openxmlformats.org/officeDocument/2006/relationships/image" Target="../media/image11.png"/><Relationship Id="rId28" Type="http://schemas.openxmlformats.org/officeDocument/2006/relationships/tags" Target="../tags/tag155.xml"/><Relationship Id="rId27" Type="http://schemas.openxmlformats.org/officeDocument/2006/relationships/image" Target="../media/image10.svg"/><Relationship Id="rId26" Type="http://schemas.openxmlformats.org/officeDocument/2006/relationships/image" Target="../media/image9.png"/><Relationship Id="rId25" Type="http://schemas.openxmlformats.org/officeDocument/2006/relationships/tags" Target="../tags/tag154.xml"/><Relationship Id="rId24" Type="http://schemas.openxmlformats.org/officeDocument/2006/relationships/image" Target="../media/image8.svg"/><Relationship Id="rId23" Type="http://schemas.openxmlformats.org/officeDocument/2006/relationships/image" Target="../media/image7.png"/><Relationship Id="rId22" Type="http://schemas.openxmlformats.org/officeDocument/2006/relationships/tags" Target="../tags/tag153.xml"/><Relationship Id="rId21" Type="http://schemas.openxmlformats.org/officeDocument/2006/relationships/image" Target="../media/image6.svg"/><Relationship Id="rId20" Type="http://schemas.openxmlformats.org/officeDocument/2006/relationships/image" Target="../media/image5.png"/><Relationship Id="rId2" Type="http://schemas.openxmlformats.org/officeDocument/2006/relationships/tags" Target="../tags/tag135.xml"/><Relationship Id="rId19" Type="http://schemas.openxmlformats.org/officeDocument/2006/relationships/tags" Target="../tags/tag152.xml"/><Relationship Id="rId18" Type="http://schemas.openxmlformats.org/officeDocument/2006/relationships/tags" Target="../tags/tag151.xml"/><Relationship Id="rId17" Type="http://schemas.openxmlformats.org/officeDocument/2006/relationships/tags" Target="../tags/tag150.xml"/><Relationship Id="rId16" Type="http://schemas.openxmlformats.org/officeDocument/2006/relationships/tags" Target="../tags/tag149.xml"/><Relationship Id="rId15" Type="http://schemas.openxmlformats.org/officeDocument/2006/relationships/tags" Target="../tags/tag148.xml"/><Relationship Id="rId14" Type="http://schemas.openxmlformats.org/officeDocument/2006/relationships/tags" Target="../tags/tag147.xml"/><Relationship Id="rId13" Type="http://schemas.openxmlformats.org/officeDocument/2006/relationships/tags" Target="../tags/tag146.xml"/><Relationship Id="rId12" Type="http://schemas.openxmlformats.org/officeDocument/2006/relationships/tags" Target="../tags/tag145.xml"/><Relationship Id="rId11" Type="http://schemas.openxmlformats.org/officeDocument/2006/relationships/tags" Target="../tags/tag144.xml"/><Relationship Id="rId10" Type="http://schemas.openxmlformats.org/officeDocument/2006/relationships/tags" Target="../tags/tag143.xml"/><Relationship Id="rId1" Type="http://schemas.openxmlformats.org/officeDocument/2006/relationships/tags" Target="../tags/tag134.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8.xml"/><Relationship Id="rId2" Type="http://schemas.openxmlformats.org/officeDocument/2006/relationships/tags" Target="../tags/tag159.xml"/><Relationship Id="rId1" Type="http://schemas.openxmlformats.org/officeDocument/2006/relationships/tags" Target="../tags/tag15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60.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6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6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844675" y="2352040"/>
            <a:ext cx="9533255" cy="1195070"/>
          </a:xfrm>
        </p:spPr>
        <p:txBody>
          <a:bodyPr>
            <a:noAutofit/>
          </a:bodyPr>
          <a:lstStyle/>
          <a:p>
            <a:r>
              <a:rPr lang="zh-CN" altLang="en-US" dirty="0"/>
              <a:t>项目九 撰写统计调查报告</a:t>
            </a:r>
            <a:endParaRPr lang="zh-CN" altLang="en-US" dirty="0"/>
          </a:p>
        </p:txBody>
      </p:sp>
      <p:sp>
        <p:nvSpPr>
          <p:cNvPr id="5" name="文本框 4"/>
          <p:cNvSpPr txBox="1"/>
          <p:nvPr/>
        </p:nvSpPr>
        <p:spPr>
          <a:xfrm>
            <a:off x="1390015" y="5030470"/>
            <a:ext cx="4064000" cy="914400"/>
          </a:xfrm>
          <a:prstGeom prst="rect">
            <a:avLst/>
          </a:prstGeom>
          <a:noFill/>
        </p:spPr>
        <p:txBody>
          <a:bodyPr wrap="square" rtlCol="0">
            <a:normAutofit/>
          </a:bodyPr>
          <a:lstStyle/>
          <a:p>
            <a:pPr marL="0" marR="0" lvl="0" indent="0" algn="l" defTabSz="914400" rtl="0" eaLnBrk="1" fontAlgn="auto" latinLnBrk="0" hangingPunct="1">
              <a:lnSpc>
                <a:spcPct val="140000"/>
              </a:lnSpc>
              <a:spcBef>
                <a:spcPts val="0"/>
              </a:spcBef>
              <a:spcAft>
                <a:spcPts val="0"/>
              </a:spcAft>
              <a:buClrTx/>
              <a:buSzTx/>
              <a:buFontTx/>
              <a:buNone/>
              <a:defRPr/>
            </a:pPr>
            <a:endParaRPr kumimoji="0" lang="zh-CN" altLang="en-US" sz="2400" b="0" i="0" u="none" strike="noStrike" kern="100" cap="none" spc="0" normalizeH="0" baseline="0" noProof="0" dirty="0">
              <a:ln>
                <a:noFill/>
              </a:ln>
              <a:solidFill>
                <a:srgbClr val="000000"/>
              </a:solidFill>
              <a:effectLst/>
              <a:uLnTx/>
              <a:uFillTx/>
              <a:latin typeface="微软雅黑" panose="020B0503020204020204" charset="-122"/>
              <a:ea typeface="微软雅黑" panose="020B0503020204020204" charset="-122"/>
              <a:cs typeface="江城圆体 400W" panose="020B0500000000000000" pitchFamily="34" charset="-122"/>
            </a:endParaRPr>
          </a:p>
        </p:txBody>
      </p:sp>
      <p:sp>
        <p:nvSpPr>
          <p:cNvPr id="6" name="文本框 5"/>
          <p:cNvSpPr txBox="1"/>
          <p:nvPr/>
        </p:nvSpPr>
        <p:spPr>
          <a:xfrm>
            <a:off x="10159365" y="434975"/>
            <a:ext cx="4064000" cy="914400"/>
          </a:xfrm>
          <a:prstGeom prst="rect">
            <a:avLst/>
          </a:prstGeom>
          <a:noFill/>
        </p:spPr>
        <p:txBody>
          <a:bodyPr wrap="square" rtlCol="0">
            <a:normAutofit/>
          </a:bodyPr>
          <a:lstStyle/>
          <a:p>
            <a:pPr marL="0" marR="0" lvl="0" indent="0" algn="l" defTabSz="914400" rtl="0" eaLnBrk="1" fontAlgn="auto" latinLnBrk="0" hangingPunct="1">
              <a:lnSpc>
                <a:spcPct val="140000"/>
              </a:lnSpc>
              <a:spcBef>
                <a:spcPts val="0"/>
              </a:spcBef>
              <a:spcAft>
                <a:spcPts val="0"/>
              </a:spcAft>
              <a:buClrTx/>
              <a:buSzTx/>
              <a:buFontTx/>
              <a:buNone/>
              <a:defRPr/>
            </a:pPr>
            <a:endParaRPr kumimoji="0" lang="zh-CN" altLang="en-US" sz="2400" b="0" i="0" u="none" strike="noStrike" kern="100" cap="none" spc="0" normalizeH="0" baseline="0" noProof="0" dirty="0">
              <a:ln>
                <a:noFill/>
              </a:ln>
              <a:solidFill>
                <a:srgbClr val="000000"/>
              </a:solidFill>
              <a:effectLst/>
              <a:uLnTx/>
              <a:uFillTx/>
              <a:latin typeface="微软雅黑" panose="020B0503020204020204" charset="-122"/>
              <a:ea typeface="微软雅黑" panose="020B0503020204020204" charset="-122"/>
              <a:cs typeface="江城圆体 400W" panose="020B0500000000000000" pitchFamily="34" charset="-122"/>
            </a:endParaRPr>
          </a:p>
        </p:txBody>
      </p:sp>
      <p:sp>
        <p:nvSpPr>
          <p:cNvPr id="7" name="文本框 6"/>
          <p:cNvSpPr txBox="1"/>
          <p:nvPr/>
        </p:nvSpPr>
        <p:spPr>
          <a:xfrm>
            <a:off x="1844675" y="4792980"/>
            <a:ext cx="4064000" cy="914400"/>
          </a:xfrm>
          <a:prstGeom prst="rect">
            <a:avLst/>
          </a:prstGeom>
          <a:noFill/>
        </p:spPr>
        <p:txBody>
          <a:bodyPr wrap="square" rtlCol="0">
            <a:normAutofit/>
          </a:bodyPr>
          <a:lstStyle/>
          <a:p>
            <a:pPr marL="0" marR="0" lvl="0" indent="0" algn="l" defTabSz="914400" rtl="0" eaLnBrk="1" fontAlgn="auto" latinLnBrk="0" hangingPunct="1">
              <a:lnSpc>
                <a:spcPct val="140000"/>
              </a:lnSpc>
              <a:spcBef>
                <a:spcPts val="0"/>
              </a:spcBef>
              <a:spcAft>
                <a:spcPts val="0"/>
              </a:spcAft>
              <a:buClrTx/>
              <a:buSzTx/>
              <a:buFontTx/>
              <a:buNone/>
              <a:defRPr/>
            </a:pPr>
            <a:endParaRPr kumimoji="0" lang="zh-CN" altLang="en-US" sz="2400" b="0" i="0" u="none" strike="noStrike" kern="100" cap="none" spc="0" normalizeH="0" baseline="0" noProof="0" dirty="0">
              <a:ln>
                <a:noFill/>
              </a:ln>
              <a:solidFill>
                <a:srgbClr val="000000"/>
              </a:solidFill>
              <a:effectLst/>
              <a:uLnTx/>
              <a:uFillTx/>
              <a:latin typeface="微软雅黑" panose="020B0503020204020204" charset="-122"/>
              <a:ea typeface="微软雅黑" panose="020B0503020204020204" charset="-122"/>
              <a:cs typeface="江城圆体 400W" panose="020B0500000000000000" pitchFamily="34"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024245"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二、撰写统计调查报告的一般程序</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940435" y="1488757"/>
            <a:ext cx="10311130" cy="4645343"/>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a:lnSpc>
                <a:spcPct val="150000"/>
              </a:lnSpc>
            </a:pPr>
            <a:r>
              <a:rPr lang="en-US" altLang="zh-CN" sz="2400" b="1" kern="100" dirty="0">
                <a:solidFill>
                  <a:schemeClr val="bg1"/>
                </a:solidFill>
                <a:effectLst/>
                <a:latin typeface="+mn-ea"/>
                <a:cs typeface="江城圆体 400W" panose="020B0500000000000000" pitchFamily="34" charset="-122"/>
              </a:rPr>
              <a:t>     </a:t>
            </a:r>
            <a:r>
              <a:rPr lang="en-US" altLang="zh-CN" sz="2400" b="1" dirty="0">
                <a:solidFill>
                  <a:schemeClr val="bg1"/>
                </a:solidFill>
                <a:latin typeface="+mn-ea"/>
              </a:rPr>
              <a:t>(</a:t>
            </a:r>
            <a:r>
              <a:rPr lang="zh-CN" altLang="en-US" sz="2400" b="1" dirty="0">
                <a:solidFill>
                  <a:schemeClr val="bg1"/>
                </a:solidFill>
                <a:latin typeface="+mn-ea"/>
              </a:rPr>
              <a:t>五</a:t>
            </a:r>
            <a:r>
              <a:rPr lang="en-US" altLang="zh-CN" sz="2400" b="1" dirty="0">
                <a:solidFill>
                  <a:schemeClr val="bg1"/>
                </a:solidFill>
                <a:latin typeface="+mn-ea"/>
              </a:rPr>
              <a:t>) </a:t>
            </a:r>
            <a:r>
              <a:rPr lang="zh-CN" altLang="en-US" sz="2400" b="1" dirty="0">
                <a:solidFill>
                  <a:schemeClr val="bg1"/>
                </a:solidFill>
                <a:latin typeface="+mn-ea"/>
              </a:rPr>
              <a:t>修改报告</a:t>
            </a:r>
            <a:endParaRPr lang="en-US" altLang="zh-CN" sz="2400" b="1" dirty="0">
              <a:solidFill>
                <a:schemeClr val="bg1"/>
              </a:solidFill>
              <a:latin typeface="+mn-ea"/>
            </a:endParaRPr>
          </a:p>
          <a:p>
            <a:pPr>
              <a:lnSpc>
                <a:spcPct val="150000"/>
              </a:lnSpc>
            </a:pPr>
            <a:r>
              <a:rPr lang="zh-CN" altLang="en-US" sz="2400" b="1" dirty="0">
                <a:solidFill>
                  <a:schemeClr val="bg1"/>
                </a:solidFill>
              </a:rPr>
              <a:t>      </a:t>
            </a:r>
            <a:r>
              <a:rPr lang="zh-CN" altLang="en-US" sz="2000" b="1" dirty="0">
                <a:solidFill>
                  <a:schemeClr val="bg1"/>
                </a:solidFill>
              </a:rPr>
              <a:t>任何调查报告都不是一次完成的</a:t>
            </a:r>
            <a:r>
              <a:rPr lang="en-US" altLang="zh-CN" sz="2000" b="1" dirty="0">
                <a:solidFill>
                  <a:schemeClr val="bg1"/>
                </a:solidFill>
              </a:rPr>
              <a:t>,</a:t>
            </a:r>
            <a:r>
              <a:rPr lang="zh-CN" altLang="en-US" sz="2000" b="1" dirty="0">
                <a:solidFill>
                  <a:schemeClr val="bg1"/>
                </a:solidFill>
              </a:rPr>
              <a:t>调查报告写完后必须反复修改，逐句审查，严把质量关。修改报告的主要任务如下</a:t>
            </a:r>
            <a:r>
              <a:rPr lang="en-US" altLang="zh-CN" sz="2000" b="1" dirty="0">
                <a:solidFill>
                  <a:schemeClr val="bg1"/>
                </a:solidFill>
              </a:rPr>
              <a:t>:</a:t>
            </a:r>
            <a:endParaRPr lang="en-US" altLang="zh-CN" sz="2000" b="1" dirty="0">
              <a:solidFill>
                <a:schemeClr val="bg1"/>
              </a:solidFill>
            </a:endParaRPr>
          </a:p>
          <a:p>
            <a:pPr>
              <a:lnSpc>
                <a:spcPct val="150000"/>
              </a:lnSpc>
            </a:pPr>
            <a:r>
              <a:rPr lang="zh-CN" altLang="en-US" sz="2000" b="1" dirty="0">
                <a:solidFill>
                  <a:schemeClr val="bg1"/>
                </a:solidFill>
              </a:rPr>
              <a:t>       （</a:t>
            </a:r>
            <a:r>
              <a:rPr lang="en-US" altLang="zh-CN" sz="2000" b="1" dirty="0">
                <a:solidFill>
                  <a:schemeClr val="bg1"/>
                </a:solidFill>
              </a:rPr>
              <a:t>1</a:t>
            </a:r>
            <a:r>
              <a:rPr lang="zh-CN" altLang="en-US" sz="2000" b="1" dirty="0">
                <a:solidFill>
                  <a:schemeClr val="bg1"/>
                </a:solidFill>
              </a:rPr>
              <a:t>）调查引用资料依据是否合理，全篇报告是否言之有理，持之有据。</a:t>
            </a:r>
            <a:endParaRPr lang="zh-CN" altLang="en-US" sz="2000" b="1" dirty="0">
              <a:solidFill>
                <a:schemeClr val="bg1"/>
              </a:solidFill>
            </a:endParaRPr>
          </a:p>
          <a:p>
            <a:pPr>
              <a:lnSpc>
                <a:spcPct val="150000"/>
              </a:lnSpc>
            </a:pPr>
            <a:r>
              <a:rPr lang="zh-CN" altLang="en-US" sz="2000" b="1" dirty="0">
                <a:solidFill>
                  <a:schemeClr val="bg1"/>
                </a:solidFill>
              </a:rPr>
              <a:t>       （</a:t>
            </a:r>
            <a:r>
              <a:rPr lang="en-US" altLang="zh-CN" sz="2000" b="1" dirty="0">
                <a:solidFill>
                  <a:schemeClr val="bg1"/>
                </a:solidFill>
              </a:rPr>
              <a:t>2</a:t>
            </a:r>
            <a:r>
              <a:rPr lang="zh-CN" altLang="en-US" sz="2000" b="1" dirty="0">
                <a:solidFill>
                  <a:schemeClr val="bg1"/>
                </a:solidFill>
              </a:rPr>
              <a:t>）检查调查报告中所运用的观点是否明确，表达是否准确。</a:t>
            </a:r>
            <a:endParaRPr lang="zh-CN" altLang="en-US" sz="2000" b="1" dirty="0">
              <a:solidFill>
                <a:schemeClr val="bg1"/>
              </a:solidFill>
            </a:endParaRPr>
          </a:p>
          <a:p>
            <a:pPr>
              <a:lnSpc>
                <a:spcPct val="150000"/>
              </a:lnSpc>
            </a:pPr>
            <a:r>
              <a:rPr lang="zh-CN" altLang="en-US" sz="2000" b="1" dirty="0">
                <a:solidFill>
                  <a:schemeClr val="bg1"/>
                </a:solidFill>
              </a:rPr>
              <a:t>       （</a:t>
            </a:r>
            <a:r>
              <a:rPr lang="en-US" altLang="zh-CN" sz="2000" b="1" dirty="0">
                <a:solidFill>
                  <a:schemeClr val="bg1"/>
                </a:solidFill>
              </a:rPr>
              <a:t>3</a:t>
            </a:r>
            <a:r>
              <a:rPr lang="zh-CN" altLang="en-US" sz="2000" b="1" dirty="0">
                <a:solidFill>
                  <a:schemeClr val="bg1"/>
                </a:solidFill>
              </a:rPr>
              <a:t>）检查调查报告的思想基调是否符合调查的目的和要求。最后在通读报告时检查语言是否流畅，及有无错别字和用错的标点符号。</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77435" y="3020060"/>
            <a:ext cx="5895340" cy="2055495"/>
          </a:xfrm>
        </p:spPr>
        <p:txBody>
          <a:bodyPr/>
          <a:lstStyle/>
          <a:p>
            <a:r>
              <a:rPr lang="zh-CN" altLang="en-US" dirty="0"/>
              <a:t>撰写统计调查报告</a:t>
            </a:r>
            <a:endParaRPr lang="zh-CN" altLang="en-US" dirty="0"/>
          </a:p>
        </p:txBody>
      </p:sp>
      <p:sp>
        <p:nvSpPr>
          <p:cNvPr id="3" name="文本占位符 2"/>
          <p:cNvSpPr>
            <a:spLocks noGrp="1"/>
          </p:cNvSpPr>
          <p:nvPr>
            <p:ph type="body" sz="quarter" idx="13"/>
          </p:nvPr>
        </p:nvSpPr>
        <p:spPr/>
        <p:txBody>
          <a:bodyPr/>
          <a:lstStyle/>
          <a:p>
            <a:pPr algn="r"/>
            <a:r>
              <a:rPr lang="zh-CN" altLang="en-US"/>
              <a:t>任务二</a:t>
            </a:r>
            <a:r>
              <a:rPr lang="en-US" altLang="zh-CN"/>
              <a:t> </a:t>
            </a:r>
            <a:endParaRPr lang="zh-CN" altLang="en-US"/>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566674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一、统计调查报告的格式和结构</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7" name="文本框 6"/>
          <p:cNvSpPr txBox="1"/>
          <p:nvPr>
            <p:custDataLst>
              <p:tags r:id="rId1"/>
            </p:custDataLst>
          </p:nvPr>
        </p:nvSpPr>
        <p:spPr>
          <a:xfrm>
            <a:off x="695960" y="1946910"/>
            <a:ext cx="5552439" cy="3996690"/>
          </a:xfrm>
          <a:prstGeom prst="rect">
            <a:avLst/>
          </a:prstGeom>
          <a:noFill/>
          <a:ln>
            <a:solidFill>
              <a:schemeClr val="accent1"/>
            </a:solidFill>
          </a:ln>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tx2"/>
                </a:solidFill>
                <a:latin typeface="+mn-ea"/>
              </a:rPr>
              <a:t>      </a:t>
            </a:r>
            <a:endParaRPr lang="en-US" altLang="zh-CN" sz="2400" b="1" dirty="0">
              <a:solidFill>
                <a:schemeClr val="tx2"/>
              </a:solidFill>
              <a:latin typeface="+mn-ea"/>
            </a:endParaRPr>
          </a:p>
          <a:p>
            <a:pPr>
              <a:lnSpc>
                <a:spcPct val="150000"/>
              </a:lnSpc>
            </a:pPr>
            <a:r>
              <a:rPr lang="en-US" altLang="zh-CN" sz="2400" b="1" dirty="0">
                <a:solidFill>
                  <a:schemeClr val="tx2"/>
                </a:solidFill>
                <a:latin typeface="+mn-ea"/>
              </a:rPr>
              <a:t>    </a:t>
            </a:r>
            <a:r>
              <a:rPr lang="zh-CN" altLang="en-US" sz="2400" b="1" dirty="0">
                <a:solidFill>
                  <a:schemeClr val="tx2"/>
                </a:solidFill>
                <a:latin typeface="+mn-ea"/>
              </a:rPr>
              <a:t> 调查报告无固定的模式，形式各种各样。一般是根据调查主题要求，确定论证方法，从而决定其结构形式。但是不论何种模式，一篇规范调查报告一般应包括下列三个部分：前言部分、主体部分和结尾部分。</a:t>
            </a:r>
            <a:endParaRPr lang="en-US" altLang="zh-CN" sz="2400" b="1" dirty="0">
              <a:solidFill>
                <a:schemeClr val="tx2"/>
              </a:solidFill>
              <a:latin typeface="+mn-ea"/>
            </a:endParaRPr>
          </a:p>
          <a:p>
            <a:endParaRPr lang="zh-CN" altLang="en-US" sz="2800" b="1" spc="100" dirty="0">
              <a:solidFill>
                <a:schemeClr val="tx2"/>
              </a:solidFill>
              <a:latin typeface="+mn-ea"/>
            </a:endParaRPr>
          </a:p>
        </p:txBody>
      </p:sp>
      <p:pic>
        <p:nvPicPr>
          <p:cNvPr id="3" name="图片 2"/>
          <p:cNvPicPr>
            <a:picLocks noChangeAspect="1"/>
          </p:cNvPicPr>
          <p:nvPr/>
        </p:nvPicPr>
        <p:blipFill>
          <a:blip r:embed="rId2"/>
          <a:stretch>
            <a:fillRect/>
          </a:stretch>
        </p:blipFill>
        <p:spPr>
          <a:xfrm>
            <a:off x="6830695" y="1364615"/>
            <a:ext cx="4932044" cy="4916869"/>
          </a:xfrm>
          <a:prstGeom prst="rect">
            <a:avLst/>
          </a:prstGeom>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566674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一、统计调查报告的格式和结构</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7" name="文本框 6"/>
          <p:cNvSpPr txBox="1"/>
          <p:nvPr>
            <p:custDataLst>
              <p:tags r:id="rId1"/>
            </p:custDataLst>
          </p:nvPr>
        </p:nvSpPr>
        <p:spPr>
          <a:xfrm>
            <a:off x="71436" y="2019300"/>
            <a:ext cx="7202489" cy="4267200"/>
          </a:xfrm>
          <a:prstGeom prst="rect">
            <a:avLst/>
          </a:prstGeom>
          <a:noFill/>
          <a:ln>
            <a:solidFill>
              <a:schemeClr val="accent1"/>
            </a:solidFill>
          </a:ln>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tx2"/>
                </a:solidFill>
                <a:latin typeface="+mn-ea"/>
              </a:rPr>
              <a:t>     </a:t>
            </a:r>
            <a:r>
              <a:rPr lang="en-US" altLang="zh-CN" sz="2400" b="1" dirty="0">
                <a:solidFill>
                  <a:schemeClr val="tx2"/>
                </a:solidFill>
                <a:latin typeface="微软雅黑" panose="020B0503020204020204" charset="-122"/>
                <a:ea typeface="微软雅黑" panose="020B0503020204020204" charset="-122"/>
              </a:rPr>
              <a:t>1.</a:t>
            </a:r>
            <a:r>
              <a:rPr lang="zh-CN" altLang="en-US" sz="2400" b="1" dirty="0">
                <a:solidFill>
                  <a:schemeClr val="tx2"/>
                </a:solidFill>
                <a:latin typeface="微软雅黑" panose="020B0503020204020204" charset="-122"/>
                <a:ea typeface="微软雅黑" panose="020B0503020204020204" charset="-122"/>
              </a:rPr>
              <a:t>标题页</a:t>
            </a:r>
            <a:endParaRPr lang="zh-CN" altLang="en-US" sz="2400" b="1" dirty="0">
              <a:solidFill>
                <a:schemeClr val="tx2"/>
              </a:solidFill>
              <a:latin typeface="微软雅黑" panose="020B0503020204020204" charset="-122"/>
              <a:ea typeface="微软雅黑" panose="020B0503020204020204" charset="-122"/>
            </a:endParaRPr>
          </a:p>
          <a:p>
            <a:pPr>
              <a:lnSpc>
                <a:spcPct val="150000"/>
              </a:lnSpc>
              <a:spcBef>
                <a:spcPct val="0"/>
              </a:spcBef>
            </a:pPr>
            <a:r>
              <a:rPr lang="zh-CN" altLang="en-US" sz="2000" b="1" dirty="0">
                <a:solidFill>
                  <a:schemeClr val="tx2"/>
                </a:solidFill>
                <a:latin typeface="微软雅黑" panose="020B0503020204020204" charset="-122"/>
                <a:ea typeface="微软雅黑" panose="020B0503020204020204" charset="-122"/>
              </a:rPr>
              <a:t>    （</a:t>
            </a:r>
            <a:r>
              <a:rPr lang="en-US" altLang="zh-CN" sz="2000" b="1" dirty="0">
                <a:solidFill>
                  <a:schemeClr val="tx2"/>
                </a:solidFill>
                <a:latin typeface="微软雅黑" panose="020B0503020204020204" charset="-122"/>
                <a:ea typeface="微软雅黑" panose="020B0503020204020204" charset="-122"/>
              </a:rPr>
              <a:t>1</a:t>
            </a:r>
            <a:r>
              <a:rPr lang="zh-CN" altLang="en-US" sz="2000" b="1" dirty="0">
                <a:solidFill>
                  <a:schemeClr val="tx2"/>
                </a:solidFill>
                <a:latin typeface="微软雅黑" panose="020B0503020204020204" charset="-122"/>
                <a:ea typeface="微软雅黑" panose="020B0503020204020204" charset="-122"/>
              </a:rPr>
              <a:t>）单标题</a:t>
            </a:r>
            <a:endParaRPr lang="zh-CN" altLang="en-US" sz="2000" b="1" dirty="0">
              <a:solidFill>
                <a:schemeClr val="tx2"/>
              </a:solidFill>
              <a:latin typeface="微软雅黑" panose="020B0503020204020204" charset="-122"/>
              <a:ea typeface="微软雅黑" panose="020B0503020204020204" charset="-122"/>
            </a:endParaRPr>
          </a:p>
          <a:p>
            <a:pPr>
              <a:lnSpc>
                <a:spcPct val="150000"/>
              </a:lnSpc>
              <a:spcBef>
                <a:spcPct val="0"/>
              </a:spcBef>
            </a:pPr>
            <a:r>
              <a:rPr lang="zh-CN" altLang="en-US" sz="2000" b="1" dirty="0">
                <a:latin typeface="微软雅黑" panose="020B0503020204020204" charset="-122"/>
                <a:ea typeface="微软雅黑" panose="020B0503020204020204" charset="-122"/>
              </a:rPr>
              <a:t>       </a:t>
            </a:r>
            <a:r>
              <a:rPr lang="zh-CN" altLang="en-US" sz="2000" dirty="0">
                <a:latin typeface="微软雅黑" panose="020B0503020204020204" charset="-122"/>
                <a:ea typeface="微软雅黑" panose="020B0503020204020204" charset="-122"/>
              </a:rPr>
              <a:t>用一个内容的文字简单的直接表示的标题称为单标题。如</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中学生发扬艰苦奋斗精神现状的调查</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a:t>
            </a:r>
            <a:endParaRPr lang="zh-CN" altLang="en-US" sz="2000" dirty="0">
              <a:latin typeface="微软雅黑" panose="020B0503020204020204" charset="-122"/>
              <a:ea typeface="微软雅黑" panose="020B0503020204020204" charset="-122"/>
            </a:endParaRPr>
          </a:p>
          <a:p>
            <a:pPr>
              <a:lnSpc>
                <a:spcPct val="150000"/>
              </a:lnSpc>
              <a:spcBef>
                <a:spcPct val="0"/>
              </a:spcBef>
            </a:pPr>
            <a:r>
              <a:rPr lang="zh-CN" altLang="en-US" sz="2000" b="1" dirty="0">
                <a:solidFill>
                  <a:schemeClr val="tx2"/>
                </a:solidFill>
                <a:latin typeface="微软雅黑" panose="020B0503020204020204" charset="-122"/>
                <a:ea typeface="微软雅黑" panose="020B0503020204020204" charset="-122"/>
              </a:rPr>
              <a:t>    （</a:t>
            </a:r>
            <a:r>
              <a:rPr lang="en-US" altLang="zh-CN" sz="2000" b="1" dirty="0">
                <a:solidFill>
                  <a:schemeClr val="tx2"/>
                </a:solidFill>
                <a:latin typeface="微软雅黑" panose="020B0503020204020204" charset="-122"/>
                <a:ea typeface="微软雅黑" panose="020B0503020204020204" charset="-122"/>
              </a:rPr>
              <a:t>2</a:t>
            </a:r>
            <a:r>
              <a:rPr lang="zh-CN" altLang="en-US" sz="2000" b="1" dirty="0">
                <a:solidFill>
                  <a:schemeClr val="tx2"/>
                </a:solidFill>
                <a:latin typeface="微软雅黑" panose="020B0503020204020204" charset="-122"/>
                <a:ea typeface="微软雅黑" panose="020B0503020204020204" charset="-122"/>
              </a:rPr>
              <a:t>）双标题</a:t>
            </a:r>
            <a:endParaRPr lang="zh-CN" altLang="en-US" sz="2000" b="1" dirty="0">
              <a:solidFill>
                <a:schemeClr val="tx2"/>
              </a:solidFill>
              <a:latin typeface="微软雅黑" panose="020B0503020204020204" charset="-122"/>
              <a:ea typeface="微软雅黑" panose="020B0503020204020204" charset="-122"/>
            </a:endParaRPr>
          </a:p>
          <a:p>
            <a:pPr>
              <a:lnSpc>
                <a:spcPct val="150000"/>
              </a:lnSpc>
              <a:spcBef>
                <a:spcPct val="0"/>
              </a:spcBef>
            </a:pPr>
            <a:r>
              <a:rPr lang="zh-CN" altLang="en-US" sz="2400" dirty="0">
                <a:latin typeface="微软雅黑" panose="020B0503020204020204" charset="-122"/>
                <a:ea typeface="微软雅黑" panose="020B0503020204020204" charset="-122"/>
              </a:rPr>
              <a:t>     </a:t>
            </a:r>
            <a:r>
              <a:rPr lang="zh-CN" altLang="en-US" sz="2000" dirty="0">
                <a:latin typeface="微软雅黑" panose="020B0503020204020204" charset="-122"/>
                <a:ea typeface="微软雅黑" panose="020B0503020204020204" charset="-122"/>
              </a:rPr>
              <a:t>用两行、两个内容表达同一主题的标题，称为双标题。双标题有两行标题，采用正、副标题的形式，一般正标题表达调查主题，副标题用于补充说明调查对象和主要内容。如</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艰苦奋斗的精神不能丢</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中学学生生活态度和表现调查</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a:t>
            </a:r>
            <a:endParaRPr lang="zh-CN" altLang="en-US" sz="2000" dirty="0">
              <a:latin typeface="微软雅黑" panose="020B0503020204020204" charset="-122"/>
              <a:ea typeface="微软雅黑" panose="020B0503020204020204" charset="-122"/>
            </a:endParaRPr>
          </a:p>
          <a:p>
            <a:endParaRPr lang="zh-CN" altLang="en-US" sz="2800" b="1" spc="100" dirty="0">
              <a:solidFill>
                <a:schemeClr val="tx2"/>
              </a:solidFill>
              <a:latin typeface="+mn-ea"/>
            </a:endParaRPr>
          </a:p>
        </p:txBody>
      </p:sp>
      <p:pic>
        <p:nvPicPr>
          <p:cNvPr id="4" name="图片 3"/>
          <p:cNvPicPr>
            <a:picLocks noChangeAspect="1"/>
          </p:cNvPicPr>
          <p:nvPr/>
        </p:nvPicPr>
        <p:blipFill>
          <a:blip r:embed="rId2"/>
          <a:stretch>
            <a:fillRect/>
          </a:stretch>
        </p:blipFill>
        <p:spPr>
          <a:xfrm>
            <a:off x="7431089" y="2300732"/>
            <a:ext cx="4689475" cy="3091431"/>
          </a:xfrm>
          <a:prstGeom prst="rect">
            <a:avLst/>
          </a:prstGeom>
        </p:spPr>
      </p:pic>
      <p:sp>
        <p:nvSpPr>
          <p:cNvPr id="6" name="文本框 5"/>
          <p:cNvSpPr txBox="1"/>
          <p:nvPr/>
        </p:nvSpPr>
        <p:spPr>
          <a:xfrm>
            <a:off x="621505" y="1209554"/>
            <a:ext cx="6102350" cy="662554"/>
          </a:xfrm>
          <a:prstGeom prst="rect">
            <a:avLst/>
          </a:prstGeom>
          <a:noFill/>
        </p:spPr>
        <p:txBody>
          <a:bodyPr wrap="square">
            <a:spAutoFit/>
          </a:bodyPr>
          <a:lstStyle/>
          <a:p>
            <a:pPr>
              <a:lnSpc>
                <a:spcPct val="150000"/>
              </a:lnSpc>
            </a:pPr>
            <a:r>
              <a:rPr lang="en-US" altLang="zh-CN" sz="2800" b="1" dirty="0">
                <a:solidFill>
                  <a:srgbClr val="76A776"/>
                </a:solidFill>
                <a:latin typeface="+mn-ea"/>
              </a:rPr>
              <a:t>(</a:t>
            </a:r>
            <a:r>
              <a:rPr lang="zh-CN" altLang="en-US" sz="2800" b="1" dirty="0">
                <a:solidFill>
                  <a:srgbClr val="76A776"/>
                </a:solidFill>
                <a:latin typeface="+mn-ea"/>
              </a:rPr>
              <a:t>一</a:t>
            </a:r>
            <a:r>
              <a:rPr lang="en-US" altLang="zh-CN" sz="2800" b="1" dirty="0">
                <a:solidFill>
                  <a:srgbClr val="76A776"/>
                </a:solidFill>
                <a:latin typeface="+mn-ea"/>
              </a:rPr>
              <a:t>) </a:t>
            </a:r>
            <a:r>
              <a:rPr lang="zh-CN" altLang="en-US" sz="2800" b="1" dirty="0">
                <a:solidFill>
                  <a:srgbClr val="76A776"/>
                </a:solidFill>
                <a:latin typeface="+mn-ea"/>
              </a:rPr>
              <a:t>前言</a:t>
            </a:r>
            <a:endParaRPr lang="en-US" altLang="zh-CN" sz="2800" b="1" dirty="0">
              <a:solidFill>
                <a:srgbClr val="76A776"/>
              </a:solidFill>
              <a:latin typeface="+mn-ea"/>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1505" y="295154"/>
            <a:ext cx="566674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一、统计调查报告的格式和结构</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7" name="文本框 6"/>
          <p:cNvSpPr txBox="1"/>
          <p:nvPr>
            <p:custDataLst>
              <p:tags r:id="rId1"/>
            </p:custDataLst>
          </p:nvPr>
        </p:nvSpPr>
        <p:spPr>
          <a:xfrm>
            <a:off x="219868" y="1920754"/>
            <a:ext cx="11752264" cy="4826000"/>
          </a:xfrm>
          <a:prstGeom prst="rect">
            <a:avLst/>
          </a:prstGeom>
          <a:noFill/>
          <a:ln>
            <a:solidFill>
              <a:schemeClr val="accent1"/>
            </a:solidFill>
          </a:ln>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tx2"/>
                </a:solidFill>
                <a:latin typeface="+mn-ea"/>
              </a:rPr>
              <a:t>     </a:t>
            </a:r>
            <a:r>
              <a:rPr lang="en-US" altLang="zh-CN" sz="2400" b="1" dirty="0">
                <a:solidFill>
                  <a:schemeClr val="tx2"/>
                </a:solidFill>
                <a:latin typeface="微软雅黑" panose="020B0503020204020204" charset="-122"/>
                <a:ea typeface="微软雅黑" panose="020B0503020204020204" charset="-122"/>
              </a:rPr>
              <a:t>2.</a:t>
            </a:r>
            <a:r>
              <a:rPr lang="zh-CN" altLang="en-US" sz="2400" b="1" dirty="0">
                <a:solidFill>
                  <a:schemeClr val="tx2"/>
                </a:solidFill>
                <a:latin typeface="微软雅黑" panose="020B0503020204020204" charset="-122"/>
                <a:ea typeface="微软雅黑" panose="020B0503020204020204" charset="-122"/>
              </a:rPr>
              <a:t>报告目录</a:t>
            </a:r>
            <a:endParaRPr lang="zh-CN" altLang="en-US" sz="2400" b="1" dirty="0">
              <a:solidFill>
                <a:schemeClr val="tx2"/>
              </a:solidFill>
              <a:latin typeface="微软雅黑" panose="020B0503020204020204" charset="-122"/>
              <a:ea typeface="微软雅黑" panose="020B0503020204020204" charset="-122"/>
            </a:endParaRPr>
          </a:p>
          <a:p>
            <a:pPr>
              <a:lnSpc>
                <a:spcPct val="150000"/>
              </a:lnSpc>
              <a:spcBef>
                <a:spcPct val="0"/>
              </a:spcBef>
            </a:pPr>
            <a:r>
              <a:rPr lang="zh-CN" altLang="en-US" sz="2000" b="1" dirty="0">
                <a:solidFill>
                  <a:schemeClr val="tx2"/>
                </a:solidFill>
                <a:latin typeface="微软雅黑" panose="020B0503020204020204" charset="-122"/>
                <a:ea typeface="微软雅黑" panose="020B0503020204020204" charset="-122"/>
              </a:rPr>
              <a:t>      </a:t>
            </a:r>
            <a:r>
              <a:rPr lang="zh-CN" altLang="en-US" sz="2000" dirty="0">
                <a:latin typeface="微软雅黑" panose="020B0503020204020204" charset="-122"/>
                <a:ea typeface="微软雅黑" panose="020B0503020204020204" charset="-122"/>
              </a:rPr>
              <a:t>当市场调研报告的页数较多时，应使用目录或索引列出主要纲目及页码，编排在报告题目的后面。</a:t>
            </a:r>
            <a:endParaRPr lang="en-US" altLang="zh-CN" sz="2000" dirty="0">
              <a:latin typeface="微软雅黑" panose="020B0503020204020204" charset="-122"/>
              <a:ea typeface="微软雅黑" panose="020B0503020204020204" charset="-122"/>
            </a:endParaRPr>
          </a:p>
          <a:p>
            <a:pPr>
              <a:lnSpc>
                <a:spcPct val="150000"/>
              </a:lnSpc>
              <a:spcBef>
                <a:spcPct val="0"/>
              </a:spcBef>
            </a:pPr>
            <a:r>
              <a:rPr lang="zh-CN" altLang="en-US" sz="2800" b="1" dirty="0">
                <a:solidFill>
                  <a:schemeClr val="tx2"/>
                </a:solidFill>
                <a:latin typeface="+mn-ea"/>
              </a:rPr>
              <a:t>    </a:t>
            </a:r>
            <a:r>
              <a:rPr lang="en-US" altLang="zh-CN" sz="2400" b="1" dirty="0">
                <a:solidFill>
                  <a:schemeClr val="tx2"/>
                </a:solidFill>
                <a:latin typeface="微软雅黑" panose="020B0503020204020204" charset="-122"/>
                <a:ea typeface="微软雅黑" panose="020B0503020204020204" charset="-122"/>
              </a:rPr>
              <a:t>3.</a:t>
            </a:r>
            <a:r>
              <a:rPr lang="zh-CN" altLang="en-US" sz="2400" b="1" dirty="0">
                <a:solidFill>
                  <a:schemeClr val="tx2"/>
                </a:solidFill>
                <a:latin typeface="微软雅黑" panose="020B0503020204020204" charset="-122"/>
                <a:ea typeface="微软雅黑" panose="020B0503020204020204" charset="-122"/>
              </a:rPr>
              <a:t>报告摘要</a:t>
            </a:r>
            <a:endParaRPr lang="en-US" altLang="zh-CN" sz="2400" b="1" dirty="0">
              <a:solidFill>
                <a:schemeClr val="tx2"/>
              </a:solidFill>
              <a:latin typeface="微软雅黑" panose="020B0503020204020204" charset="-122"/>
              <a:ea typeface="微软雅黑" panose="020B0503020204020204" charset="-122"/>
            </a:endParaRPr>
          </a:p>
          <a:p>
            <a:pPr>
              <a:lnSpc>
                <a:spcPct val="150000"/>
              </a:lnSpc>
              <a:spcBef>
                <a:spcPct val="0"/>
              </a:spcBef>
            </a:pPr>
            <a:r>
              <a:rPr lang="zh-CN" altLang="en-US" sz="2000" spc="100" dirty="0">
                <a:latin typeface="+mn-ea"/>
              </a:rPr>
              <a:t>     报告摘要是调查报告中最重要的内容，是整个报告的精华。摘要应概括地说明活动所获得的主要成果。摘要应当用清楚、简洁、概括的手法，扼要地说明调查的主要结果。报告摘要主要包括四个方面的内容：</a:t>
            </a:r>
            <a:endParaRPr lang="en-US" altLang="zh-CN" sz="2000" spc="100" dirty="0">
              <a:latin typeface="+mn-ea"/>
            </a:endParaRPr>
          </a:p>
          <a:p>
            <a:pPr>
              <a:lnSpc>
                <a:spcPct val="150000"/>
              </a:lnSpc>
              <a:spcBef>
                <a:spcPct val="0"/>
              </a:spcBef>
            </a:pPr>
            <a:r>
              <a:rPr lang="en-US" altLang="zh-CN" sz="2000" spc="100" dirty="0">
                <a:latin typeface="+mn-ea"/>
              </a:rPr>
              <a:t>    (1) </a:t>
            </a:r>
            <a:r>
              <a:rPr lang="zh-CN" altLang="en-US" sz="2000" spc="100" dirty="0">
                <a:latin typeface="+mn-ea"/>
              </a:rPr>
              <a:t>明确指出本次调研的目标。</a:t>
            </a:r>
            <a:endParaRPr lang="zh-CN" altLang="en-US" sz="2000" spc="100" dirty="0">
              <a:latin typeface="+mn-ea"/>
            </a:endParaRPr>
          </a:p>
          <a:p>
            <a:pPr>
              <a:lnSpc>
                <a:spcPct val="150000"/>
              </a:lnSpc>
              <a:spcBef>
                <a:spcPct val="0"/>
              </a:spcBef>
            </a:pPr>
            <a:r>
              <a:rPr lang="en-US" altLang="zh-CN" sz="2000" spc="100" dirty="0">
                <a:latin typeface="+mn-ea"/>
              </a:rPr>
              <a:t>    (2) </a:t>
            </a:r>
            <a:r>
              <a:rPr lang="zh-CN" altLang="en-US" sz="2000" spc="100" dirty="0">
                <a:latin typeface="+mn-ea"/>
              </a:rPr>
              <a:t>简要指出调研时间、地点、对象、范围以及调研的主要项目。</a:t>
            </a:r>
            <a:endParaRPr lang="zh-CN" altLang="en-US" sz="2000" spc="100" dirty="0">
              <a:latin typeface="+mn-ea"/>
            </a:endParaRPr>
          </a:p>
          <a:p>
            <a:pPr>
              <a:lnSpc>
                <a:spcPct val="150000"/>
              </a:lnSpc>
              <a:spcBef>
                <a:spcPct val="0"/>
              </a:spcBef>
            </a:pPr>
            <a:r>
              <a:rPr lang="en-US" altLang="zh-CN" sz="2000" spc="100" dirty="0">
                <a:latin typeface="+mn-ea"/>
              </a:rPr>
              <a:t>    (3) </a:t>
            </a:r>
            <a:r>
              <a:rPr lang="zh-CN" altLang="en-US" sz="2000" spc="100" dirty="0">
                <a:latin typeface="+mn-ea"/>
              </a:rPr>
              <a:t>简要介绍调研实施的方法、手段以及调研结果的影响。</a:t>
            </a:r>
            <a:endParaRPr lang="zh-CN" altLang="en-US" sz="2000" spc="100" dirty="0">
              <a:latin typeface="+mn-ea"/>
            </a:endParaRPr>
          </a:p>
          <a:p>
            <a:pPr>
              <a:lnSpc>
                <a:spcPct val="150000"/>
              </a:lnSpc>
              <a:spcBef>
                <a:spcPct val="0"/>
              </a:spcBef>
            </a:pPr>
            <a:r>
              <a:rPr lang="en-US" altLang="zh-CN" sz="2000" spc="100" dirty="0">
                <a:latin typeface="+mn-ea"/>
              </a:rPr>
              <a:t>    (4) </a:t>
            </a:r>
            <a:r>
              <a:rPr lang="zh-CN" altLang="en-US" sz="2000" spc="100" dirty="0">
                <a:latin typeface="+mn-ea"/>
              </a:rPr>
              <a:t>调研中的主要发现，或结论性内容。 </a:t>
            </a:r>
            <a:endParaRPr lang="zh-CN" altLang="en-US" sz="2000" spc="100" dirty="0">
              <a:latin typeface="+mn-ea"/>
            </a:endParaRPr>
          </a:p>
        </p:txBody>
      </p:sp>
      <p:sp>
        <p:nvSpPr>
          <p:cNvPr id="6" name="文本框 5"/>
          <p:cNvSpPr txBox="1"/>
          <p:nvPr/>
        </p:nvSpPr>
        <p:spPr>
          <a:xfrm>
            <a:off x="621505" y="1006354"/>
            <a:ext cx="6102350" cy="662554"/>
          </a:xfrm>
          <a:prstGeom prst="rect">
            <a:avLst/>
          </a:prstGeom>
          <a:noFill/>
        </p:spPr>
        <p:txBody>
          <a:bodyPr wrap="square">
            <a:spAutoFit/>
          </a:bodyPr>
          <a:lstStyle/>
          <a:p>
            <a:pPr>
              <a:lnSpc>
                <a:spcPct val="150000"/>
              </a:lnSpc>
            </a:pPr>
            <a:r>
              <a:rPr lang="en-US" altLang="zh-CN" sz="2800" b="1" dirty="0">
                <a:solidFill>
                  <a:srgbClr val="76A776"/>
                </a:solidFill>
                <a:latin typeface="+mn-ea"/>
              </a:rPr>
              <a:t>(</a:t>
            </a:r>
            <a:r>
              <a:rPr lang="zh-CN" altLang="en-US" sz="2800" b="1" dirty="0">
                <a:solidFill>
                  <a:srgbClr val="76A776"/>
                </a:solidFill>
                <a:latin typeface="+mn-ea"/>
              </a:rPr>
              <a:t>一</a:t>
            </a:r>
            <a:r>
              <a:rPr lang="en-US" altLang="zh-CN" sz="2800" b="1" dirty="0">
                <a:solidFill>
                  <a:srgbClr val="76A776"/>
                </a:solidFill>
                <a:latin typeface="+mn-ea"/>
              </a:rPr>
              <a:t>) </a:t>
            </a:r>
            <a:r>
              <a:rPr lang="zh-CN" altLang="en-US" sz="2800" b="1" dirty="0">
                <a:solidFill>
                  <a:srgbClr val="76A776"/>
                </a:solidFill>
                <a:latin typeface="+mn-ea"/>
              </a:rPr>
              <a:t>前言</a:t>
            </a:r>
            <a:endParaRPr lang="en-US" altLang="zh-CN" sz="2800" b="1" dirty="0">
              <a:solidFill>
                <a:srgbClr val="76A776"/>
              </a:solidFill>
              <a:latin typeface="+mn-ea"/>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1505" y="295154"/>
            <a:ext cx="566674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一、统计调查报告的格式和结构</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7" name="文本框 6"/>
          <p:cNvSpPr txBox="1"/>
          <p:nvPr>
            <p:custDataLst>
              <p:tags r:id="rId1"/>
            </p:custDataLst>
          </p:nvPr>
        </p:nvSpPr>
        <p:spPr>
          <a:xfrm>
            <a:off x="621504" y="3115975"/>
            <a:ext cx="11146632" cy="3324346"/>
          </a:xfrm>
          <a:prstGeom prst="rect">
            <a:avLst/>
          </a:prstGeom>
          <a:noFill/>
          <a:ln>
            <a:solidFill>
              <a:schemeClr val="accent1"/>
            </a:solidFill>
          </a:ln>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2400" b="1" dirty="0">
                <a:solidFill>
                  <a:schemeClr val="tx2"/>
                </a:solidFill>
                <a:latin typeface="微软雅黑" panose="020B0503020204020204" charset="-122"/>
                <a:ea typeface="微软雅黑" panose="020B0503020204020204" charset="-122"/>
              </a:rPr>
              <a:t>1.</a:t>
            </a:r>
            <a:r>
              <a:rPr lang="zh-CN" altLang="en-US" sz="2400" b="1" dirty="0">
                <a:solidFill>
                  <a:schemeClr val="tx2"/>
                </a:solidFill>
                <a:latin typeface="微软雅黑" panose="020B0503020204020204" charset="-122"/>
                <a:ea typeface="微软雅黑" panose="020B0503020204020204" charset="-122"/>
              </a:rPr>
              <a:t>导语</a:t>
            </a:r>
            <a:r>
              <a:rPr lang="en-US" altLang="zh-CN" sz="2400" b="1" dirty="0">
                <a:solidFill>
                  <a:schemeClr val="tx2"/>
                </a:solidFill>
                <a:latin typeface="微软雅黑" panose="020B0503020204020204" charset="-122"/>
                <a:ea typeface="微软雅黑" panose="020B0503020204020204" charset="-122"/>
              </a:rPr>
              <a:t>(</a:t>
            </a:r>
            <a:r>
              <a:rPr lang="zh-CN" altLang="en-US" sz="2400" b="1" dirty="0">
                <a:solidFill>
                  <a:schemeClr val="tx2"/>
                </a:solidFill>
                <a:latin typeface="微软雅黑" panose="020B0503020204020204" charset="-122"/>
                <a:ea typeface="微软雅黑" panose="020B0503020204020204" charset="-122"/>
              </a:rPr>
              <a:t>引言</a:t>
            </a:r>
            <a:r>
              <a:rPr lang="en-US" altLang="zh-CN" sz="2400" b="1" dirty="0">
                <a:solidFill>
                  <a:schemeClr val="tx2"/>
                </a:solidFill>
                <a:latin typeface="微软雅黑" panose="020B0503020204020204" charset="-122"/>
                <a:ea typeface="微软雅黑" panose="020B0503020204020204" charset="-122"/>
              </a:rPr>
              <a:t>)</a:t>
            </a:r>
            <a:endParaRPr lang="en-US" altLang="zh-CN" sz="2400" b="1" dirty="0">
              <a:solidFill>
                <a:schemeClr val="tx2"/>
              </a:solidFill>
              <a:latin typeface="微软雅黑" panose="020B0503020204020204" charset="-122"/>
              <a:ea typeface="微软雅黑" panose="020B0503020204020204" charset="-122"/>
            </a:endParaRPr>
          </a:p>
          <a:p>
            <a:pPr>
              <a:lnSpc>
                <a:spcPct val="150000"/>
              </a:lnSpc>
            </a:pPr>
            <a:r>
              <a:rPr lang="zh-CN" altLang="en-US" sz="2000" b="1" dirty="0">
                <a:solidFill>
                  <a:schemeClr val="tx2"/>
                </a:solidFill>
                <a:latin typeface="微软雅黑" panose="020B0503020204020204" charset="-122"/>
                <a:ea typeface="微软雅黑" panose="020B0503020204020204" charset="-122"/>
              </a:rPr>
              <a:t>      </a:t>
            </a:r>
            <a:r>
              <a:rPr lang="zh-CN" altLang="en-US" sz="2000" dirty="0">
                <a:latin typeface="微软雅黑" panose="020B0503020204020204" charset="-122"/>
                <a:ea typeface="微软雅黑" panose="020B0503020204020204" charset="-122"/>
              </a:rPr>
              <a:t>导语又称引言。它是调查报告的前言</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简洁明了地介绍有关调查的情况</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或提出全文的引子，为正文写作做好铺垫。常见的导语有以下几种</a:t>
            </a:r>
            <a:r>
              <a:rPr lang="en-US" altLang="zh-CN" sz="2000" dirty="0">
                <a:latin typeface="微软雅黑" panose="020B0503020204020204" charset="-122"/>
                <a:ea typeface="微软雅黑" panose="020B0503020204020204" charset="-122"/>
              </a:rPr>
              <a:t>:</a:t>
            </a:r>
            <a:endParaRPr lang="en-US" altLang="zh-CN" sz="2000" dirty="0">
              <a:latin typeface="微软雅黑" panose="020B0503020204020204" charset="-122"/>
              <a:ea typeface="微软雅黑" panose="020B0503020204020204" charset="-122"/>
            </a:endParaRPr>
          </a:p>
          <a:p>
            <a:pPr>
              <a:lnSpc>
                <a:spcPct val="150000"/>
              </a:lnSpc>
            </a:pPr>
            <a:r>
              <a:rPr lang="en-US" altLang="zh-CN" sz="2000" dirty="0">
                <a:latin typeface="微软雅黑" panose="020B0503020204020204" charset="-122"/>
                <a:ea typeface="微软雅黑" panose="020B0503020204020204" charset="-122"/>
              </a:rPr>
              <a:t>     (1) </a:t>
            </a:r>
            <a:r>
              <a:rPr lang="zh-CN" altLang="en-US" sz="2000" dirty="0">
                <a:latin typeface="微软雅黑" panose="020B0503020204020204" charset="-122"/>
                <a:ea typeface="微软雅黑" panose="020B0503020204020204" charset="-122"/>
              </a:rPr>
              <a:t>简介式导语。对调查的课题、对象、时间、地点、方式、经过等作简明的介绍。</a:t>
            </a:r>
            <a:endParaRPr lang="zh-CN" altLang="en-US" sz="2000" dirty="0">
              <a:latin typeface="微软雅黑" panose="020B0503020204020204" charset="-122"/>
              <a:ea typeface="微软雅黑" panose="020B0503020204020204" charset="-122"/>
            </a:endParaRPr>
          </a:p>
          <a:p>
            <a:pPr>
              <a:lnSpc>
                <a:spcPct val="150000"/>
              </a:lnSpc>
            </a:pPr>
            <a:r>
              <a:rPr lang="en-US" altLang="zh-CN" sz="2000" dirty="0">
                <a:latin typeface="微软雅黑" panose="020B0503020204020204" charset="-122"/>
                <a:ea typeface="微软雅黑" panose="020B0503020204020204" charset="-122"/>
              </a:rPr>
              <a:t>     (2) </a:t>
            </a:r>
            <a:r>
              <a:rPr lang="zh-CN" altLang="en-US" sz="2000" dirty="0">
                <a:latin typeface="微软雅黑" panose="020B0503020204020204" charset="-122"/>
                <a:ea typeface="微软雅黑" panose="020B0503020204020204" charset="-122"/>
              </a:rPr>
              <a:t>概括式导语。对调查报告的内容</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包括课题、对象、调查内容和分析的结论等</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作概括的说明。</a:t>
            </a:r>
            <a:endParaRPr lang="zh-CN" altLang="en-US" sz="2000" dirty="0">
              <a:latin typeface="微软雅黑" panose="020B0503020204020204" charset="-122"/>
              <a:ea typeface="微软雅黑" panose="020B0503020204020204" charset="-122"/>
            </a:endParaRPr>
          </a:p>
          <a:p>
            <a:pPr>
              <a:lnSpc>
                <a:spcPct val="150000"/>
              </a:lnSpc>
            </a:pPr>
            <a:r>
              <a:rPr lang="en-US" altLang="zh-CN" sz="2000" dirty="0">
                <a:latin typeface="微软雅黑" panose="020B0503020204020204" charset="-122"/>
                <a:ea typeface="微软雅黑" panose="020B0503020204020204" charset="-122"/>
              </a:rPr>
              <a:t>     (3) </a:t>
            </a:r>
            <a:r>
              <a:rPr lang="zh-CN" altLang="en-US" sz="2000" dirty="0">
                <a:latin typeface="微软雅黑" panose="020B0503020204020204" charset="-122"/>
                <a:ea typeface="微软雅黑" panose="020B0503020204020204" charset="-122"/>
              </a:rPr>
              <a:t>交代式导语。即对课题产生的由来作简明的介绍和说明。</a:t>
            </a:r>
            <a:endParaRPr lang="en-US" altLang="zh-CN" sz="2000" dirty="0">
              <a:latin typeface="微软雅黑" panose="020B0503020204020204" charset="-122"/>
              <a:ea typeface="微软雅黑" panose="020B0503020204020204" charset="-122"/>
            </a:endParaRPr>
          </a:p>
          <a:p>
            <a:pPr>
              <a:lnSpc>
                <a:spcPct val="150000"/>
              </a:lnSpc>
            </a:pPr>
            <a:endParaRPr lang="zh-CN" altLang="en-US" sz="2000" b="1" spc="100" dirty="0">
              <a:solidFill>
                <a:schemeClr val="tx2"/>
              </a:solidFill>
              <a:latin typeface="+mn-ea"/>
            </a:endParaRPr>
          </a:p>
        </p:txBody>
      </p:sp>
      <p:sp>
        <p:nvSpPr>
          <p:cNvPr id="6" name="文本框 5"/>
          <p:cNvSpPr txBox="1"/>
          <p:nvPr/>
        </p:nvSpPr>
        <p:spPr>
          <a:xfrm>
            <a:off x="621505" y="1006354"/>
            <a:ext cx="6102350" cy="662554"/>
          </a:xfrm>
          <a:prstGeom prst="rect">
            <a:avLst/>
          </a:prstGeom>
          <a:noFill/>
        </p:spPr>
        <p:txBody>
          <a:bodyPr wrap="square">
            <a:spAutoFit/>
          </a:bodyPr>
          <a:lstStyle/>
          <a:p>
            <a:pPr>
              <a:lnSpc>
                <a:spcPct val="150000"/>
              </a:lnSpc>
            </a:pPr>
            <a:r>
              <a:rPr lang="en-US" altLang="zh-CN" sz="2800" b="1" dirty="0">
                <a:solidFill>
                  <a:srgbClr val="76A776"/>
                </a:solidFill>
                <a:latin typeface="+mn-ea"/>
              </a:rPr>
              <a:t>(</a:t>
            </a:r>
            <a:r>
              <a:rPr lang="zh-CN" altLang="en-US" sz="2800" b="1" dirty="0">
                <a:solidFill>
                  <a:srgbClr val="76A776"/>
                </a:solidFill>
                <a:latin typeface="+mn-ea"/>
              </a:rPr>
              <a:t>二</a:t>
            </a:r>
            <a:r>
              <a:rPr lang="en-US" altLang="zh-CN" sz="2800" b="1" dirty="0">
                <a:solidFill>
                  <a:srgbClr val="76A776"/>
                </a:solidFill>
                <a:latin typeface="+mn-ea"/>
              </a:rPr>
              <a:t>) </a:t>
            </a:r>
            <a:r>
              <a:rPr lang="zh-CN" altLang="en-US" sz="2800" b="1" dirty="0">
                <a:solidFill>
                  <a:srgbClr val="76A776"/>
                </a:solidFill>
                <a:latin typeface="+mn-ea"/>
              </a:rPr>
              <a:t>主体</a:t>
            </a:r>
            <a:endParaRPr lang="en-US" altLang="zh-CN" sz="2800" b="1" dirty="0">
              <a:solidFill>
                <a:srgbClr val="76A776"/>
              </a:solidFill>
              <a:latin typeface="+mn-ea"/>
            </a:endParaRPr>
          </a:p>
        </p:txBody>
      </p:sp>
      <p:sp>
        <p:nvSpPr>
          <p:cNvPr id="4" name="文本框 3"/>
          <p:cNvSpPr txBox="1"/>
          <p:nvPr/>
        </p:nvSpPr>
        <p:spPr>
          <a:xfrm>
            <a:off x="621504" y="1825235"/>
            <a:ext cx="11160128" cy="1134413"/>
          </a:xfrm>
          <a:prstGeom prst="rect">
            <a:avLst/>
          </a:prstGeom>
          <a:noFill/>
        </p:spPr>
        <p:txBody>
          <a:bodyPr wrap="square">
            <a:spAutoFit/>
          </a:bodyPr>
          <a:lstStyle/>
          <a:p>
            <a:pPr>
              <a:lnSpc>
                <a:spcPct val="150000"/>
              </a:lnSpc>
            </a:pPr>
            <a:r>
              <a:rPr lang="zh-CN" altLang="en-US" sz="1800" b="1" dirty="0">
                <a:solidFill>
                  <a:schemeClr val="tx2"/>
                </a:solidFill>
                <a:latin typeface="+mn-ea"/>
              </a:rPr>
              <a:t>         </a:t>
            </a:r>
            <a:r>
              <a:rPr lang="zh-CN" altLang="en-US" sz="2400" b="1" dirty="0">
                <a:solidFill>
                  <a:schemeClr val="tx2"/>
                </a:solidFill>
                <a:latin typeface="+mn-ea"/>
              </a:rPr>
              <a:t>调查报告的主体部分是调查报告的正文</a:t>
            </a:r>
            <a:r>
              <a:rPr lang="en-US" altLang="zh-CN" sz="2400" b="1" dirty="0">
                <a:solidFill>
                  <a:schemeClr val="tx2"/>
                </a:solidFill>
                <a:latin typeface="+mn-ea"/>
              </a:rPr>
              <a:t>,</a:t>
            </a:r>
            <a:r>
              <a:rPr lang="zh-CN" altLang="en-US" sz="2400" b="1" dirty="0">
                <a:solidFill>
                  <a:schemeClr val="tx2"/>
                </a:solidFill>
                <a:latin typeface="+mn-ea"/>
              </a:rPr>
              <a:t>具体构成可能因研究项目不同而异，但基本上包含导语、正文和结论等三个部分。</a:t>
            </a:r>
            <a:endParaRPr lang="zh-CN" altLang="en-US"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1505" y="295154"/>
            <a:ext cx="566674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一、统计调查报告的格式和结构</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7" name="文本框 6"/>
          <p:cNvSpPr txBox="1"/>
          <p:nvPr>
            <p:custDataLst>
              <p:tags r:id="rId1"/>
            </p:custDataLst>
          </p:nvPr>
        </p:nvSpPr>
        <p:spPr>
          <a:xfrm>
            <a:off x="410368" y="1806454"/>
            <a:ext cx="11019632" cy="4756392"/>
          </a:xfrm>
          <a:prstGeom prst="rect">
            <a:avLst/>
          </a:prstGeom>
          <a:noFill/>
          <a:ln>
            <a:solidFill>
              <a:schemeClr val="accent1"/>
            </a:solidFill>
          </a:ln>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2400" b="1" dirty="0">
                <a:solidFill>
                  <a:schemeClr val="tx2"/>
                </a:solidFill>
                <a:latin typeface="微软雅黑" panose="020B0503020204020204" charset="-122"/>
                <a:ea typeface="微软雅黑" panose="020B0503020204020204" charset="-122"/>
              </a:rPr>
              <a:t>2.</a:t>
            </a:r>
            <a:r>
              <a:rPr lang="zh-CN" altLang="en-US" sz="2400" b="1" dirty="0">
                <a:solidFill>
                  <a:schemeClr val="tx2"/>
                </a:solidFill>
                <a:latin typeface="微软雅黑" panose="020B0503020204020204" charset="-122"/>
                <a:ea typeface="微软雅黑" panose="020B0503020204020204" charset="-122"/>
              </a:rPr>
              <a:t>正文</a:t>
            </a:r>
            <a:endParaRPr lang="en-US" altLang="zh-CN" sz="2400" b="1" dirty="0">
              <a:solidFill>
                <a:schemeClr val="tx2"/>
              </a:solidFill>
              <a:latin typeface="微软雅黑" panose="020B0503020204020204" charset="-122"/>
              <a:ea typeface="微软雅黑" panose="020B0503020204020204" charset="-122"/>
            </a:endParaRPr>
          </a:p>
          <a:p>
            <a:pPr>
              <a:lnSpc>
                <a:spcPct val="150000"/>
              </a:lnSpc>
            </a:pPr>
            <a:r>
              <a:rPr lang="zh-CN" altLang="en-US" sz="2000" dirty="0">
                <a:latin typeface="+mn-ea"/>
              </a:rPr>
              <a:t>       正文是调查报告的分析论证问题部分</a:t>
            </a:r>
            <a:r>
              <a:rPr lang="en-US" altLang="zh-CN" sz="2000" dirty="0">
                <a:latin typeface="+mn-ea"/>
              </a:rPr>
              <a:t>,</a:t>
            </a:r>
            <a:r>
              <a:rPr lang="zh-CN" altLang="en-US" sz="2000" dirty="0">
                <a:latin typeface="+mn-ea"/>
              </a:rPr>
              <a:t>是调查报告的中心。正文部分应依据调研提纲设定的内容充分展开，这部分要分章节运用大量事实和数据及有关图表来陈述调查材料，进行系统分析，阐明观点。</a:t>
            </a:r>
            <a:endParaRPr lang="en-US" altLang="zh-CN" sz="2000" dirty="0">
              <a:latin typeface="+mn-ea"/>
            </a:endParaRPr>
          </a:p>
          <a:p>
            <a:pPr>
              <a:lnSpc>
                <a:spcPct val="150000"/>
              </a:lnSpc>
            </a:pPr>
            <a:r>
              <a:rPr lang="zh-CN" altLang="en-US" dirty="0">
                <a:latin typeface="+mn-ea"/>
              </a:rPr>
              <a:t>       </a:t>
            </a:r>
            <a:r>
              <a:rPr lang="zh-CN" altLang="en-US" sz="2000" dirty="0">
                <a:latin typeface="+mn-ea"/>
              </a:rPr>
              <a:t>正文的结构有不同的框架</a:t>
            </a:r>
            <a:r>
              <a:rPr lang="en-US" altLang="zh-CN" sz="2000" dirty="0">
                <a:latin typeface="+mn-ea"/>
              </a:rPr>
              <a:t>,</a:t>
            </a:r>
            <a:r>
              <a:rPr lang="zh-CN" altLang="en-US" sz="2000" dirty="0">
                <a:latin typeface="+mn-ea"/>
              </a:rPr>
              <a:t>可进行如下分类。 </a:t>
            </a:r>
            <a:endParaRPr lang="zh-CN" altLang="en-US" sz="2000" dirty="0">
              <a:latin typeface="+mn-ea"/>
            </a:endParaRPr>
          </a:p>
          <a:p>
            <a:pPr>
              <a:lnSpc>
                <a:spcPct val="150000"/>
              </a:lnSpc>
            </a:pPr>
            <a:r>
              <a:rPr lang="en-US" altLang="zh-CN" sz="2000" dirty="0">
                <a:latin typeface="+mn-ea"/>
              </a:rPr>
              <a:t>      (1) </a:t>
            </a:r>
            <a:r>
              <a:rPr lang="zh-CN" altLang="en-US" sz="2000" dirty="0">
                <a:latin typeface="+mn-ea"/>
              </a:rPr>
              <a:t>根据逻辑关系安排材料的框架有：纵式结构、横式结构、纵横式结构。</a:t>
            </a:r>
            <a:endParaRPr lang="en-US" altLang="zh-CN" sz="2000" dirty="0">
              <a:latin typeface="+mn-ea"/>
            </a:endParaRPr>
          </a:p>
          <a:p>
            <a:pPr>
              <a:lnSpc>
                <a:spcPct val="150000"/>
              </a:lnSpc>
            </a:pPr>
            <a:r>
              <a:rPr lang="zh-CN" altLang="en-US" sz="2000" dirty="0">
                <a:latin typeface="+mn-ea"/>
              </a:rPr>
              <a:t>      </a:t>
            </a:r>
            <a:r>
              <a:rPr lang="en-US" altLang="zh-CN" sz="2000" dirty="0">
                <a:latin typeface="+mn-ea"/>
              </a:rPr>
              <a:t>(2) </a:t>
            </a:r>
            <a:r>
              <a:rPr lang="zh-CN" altLang="en-US" sz="2000" dirty="0">
                <a:latin typeface="+mn-ea"/>
              </a:rPr>
              <a:t>按照内容表达的层次组成的框架：“情况</a:t>
            </a:r>
            <a:r>
              <a:rPr lang="en-US" altLang="zh-CN" sz="2000" dirty="0">
                <a:latin typeface="+mn-ea"/>
              </a:rPr>
              <a:t>-</a:t>
            </a:r>
            <a:r>
              <a:rPr lang="zh-CN" altLang="en-US" sz="2000" dirty="0">
                <a:latin typeface="+mn-ea"/>
              </a:rPr>
              <a:t>成果</a:t>
            </a:r>
            <a:r>
              <a:rPr lang="en-US" altLang="zh-CN" sz="2000" dirty="0">
                <a:latin typeface="+mn-ea"/>
              </a:rPr>
              <a:t>-</a:t>
            </a:r>
            <a:r>
              <a:rPr lang="zh-CN" altLang="en-US" sz="2000" dirty="0">
                <a:latin typeface="+mn-ea"/>
              </a:rPr>
              <a:t>问题</a:t>
            </a:r>
            <a:r>
              <a:rPr lang="en-US" altLang="zh-CN" sz="2000" dirty="0">
                <a:latin typeface="+mn-ea"/>
              </a:rPr>
              <a:t>-</a:t>
            </a:r>
            <a:r>
              <a:rPr lang="zh-CN" altLang="en-US" sz="2000" dirty="0">
                <a:latin typeface="+mn-ea"/>
              </a:rPr>
              <a:t>建议”式结构、“成果</a:t>
            </a:r>
            <a:r>
              <a:rPr lang="en-US" altLang="zh-CN" sz="2000" dirty="0">
                <a:latin typeface="+mn-ea"/>
              </a:rPr>
              <a:t>-</a:t>
            </a:r>
            <a:r>
              <a:rPr lang="zh-CN" altLang="en-US" sz="2000" dirty="0">
                <a:latin typeface="+mn-ea"/>
              </a:rPr>
              <a:t>具体做法</a:t>
            </a:r>
            <a:r>
              <a:rPr lang="en-US" altLang="zh-CN" sz="2000" dirty="0">
                <a:latin typeface="+mn-ea"/>
              </a:rPr>
              <a:t>-</a:t>
            </a:r>
            <a:r>
              <a:rPr lang="zh-CN" altLang="en-US" sz="2000" dirty="0">
                <a:latin typeface="+mn-ea"/>
              </a:rPr>
              <a:t>经验”式结构、“问题</a:t>
            </a:r>
            <a:r>
              <a:rPr lang="en-US" altLang="zh-CN" sz="2000" dirty="0">
                <a:latin typeface="+mn-ea"/>
              </a:rPr>
              <a:t>-</a:t>
            </a:r>
            <a:r>
              <a:rPr lang="zh-CN" altLang="en-US" sz="2000" dirty="0">
                <a:latin typeface="+mn-ea"/>
              </a:rPr>
              <a:t>原因</a:t>
            </a:r>
            <a:r>
              <a:rPr lang="en-US" altLang="zh-CN" sz="2000" dirty="0">
                <a:latin typeface="+mn-ea"/>
              </a:rPr>
              <a:t>-</a:t>
            </a:r>
            <a:r>
              <a:rPr lang="zh-CN" altLang="en-US" sz="2000" dirty="0">
                <a:latin typeface="+mn-ea"/>
              </a:rPr>
              <a:t>意见或建议”式结构、“事件过程</a:t>
            </a:r>
            <a:r>
              <a:rPr lang="en-US" altLang="zh-CN" sz="2000" dirty="0">
                <a:latin typeface="+mn-ea"/>
              </a:rPr>
              <a:t>-</a:t>
            </a:r>
            <a:r>
              <a:rPr lang="zh-CN" altLang="en-US" sz="2000" dirty="0">
                <a:latin typeface="+mn-ea"/>
              </a:rPr>
              <a:t>事件性质结论</a:t>
            </a:r>
            <a:r>
              <a:rPr lang="en-US" altLang="zh-CN" sz="2000" dirty="0">
                <a:latin typeface="+mn-ea"/>
              </a:rPr>
              <a:t>-</a:t>
            </a:r>
            <a:r>
              <a:rPr lang="zh-CN" altLang="en-US" sz="2000" dirty="0">
                <a:latin typeface="+mn-ea"/>
              </a:rPr>
              <a:t>处理意见”式结构。</a:t>
            </a:r>
            <a:endParaRPr lang="zh-CN" altLang="en-US" sz="2000" b="1" spc="100" dirty="0">
              <a:solidFill>
                <a:schemeClr val="tx2"/>
              </a:solidFill>
              <a:latin typeface="+mn-ea"/>
            </a:endParaRPr>
          </a:p>
        </p:txBody>
      </p:sp>
      <p:sp>
        <p:nvSpPr>
          <p:cNvPr id="6" name="文本框 5"/>
          <p:cNvSpPr txBox="1"/>
          <p:nvPr/>
        </p:nvSpPr>
        <p:spPr>
          <a:xfrm>
            <a:off x="621505" y="1006354"/>
            <a:ext cx="6102350" cy="662554"/>
          </a:xfrm>
          <a:prstGeom prst="rect">
            <a:avLst/>
          </a:prstGeom>
          <a:noFill/>
        </p:spPr>
        <p:txBody>
          <a:bodyPr wrap="square">
            <a:spAutoFit/>
          </a:bodyPr>
          <a:lstStyle/>
          <a:p>
            <a:pPr>
              <a:lnSpc>
                <a:spcPct val="150000"/>
              </a:lnSpc>
            </a:pPr>
            <a:r>
              <a:rPr lang="en-US" altLang="zh-CN" sz="2800" b="1" dirty="0">
                <a:solidFill>
                  <a:srgbClr val="76A776"/>
                </a:solidFill>
                <a:latin typeface="+mn-ea"/>
              </a:rPr>
              <a:t>(</a:t>
            </a:r>
            <a:r>
              <a:rPr lang="zh-CN" altLang="en-US" sz="2800" b="1" dirty="0">
                <a:solidFill>
                  <a:srgbClr val="76A776"/>
                </a:solidFill>
                <a:latin typeface="+mn-ea"/>
              </a:rPr>
              <a:t>二</a:t>
            </a:r>
            <a:r>
              <a:rPr lang="en-US" altLang="zh-CN" sz="2800" b="1" dirty="0">
                <a:solidFill>
                  <a:srgbClr val="76A776"/>
                </a:solidFill>
                <a:latin typeface="+mn-ea"/>
              </a:rPr>
              <a:t>) </a:t>
            </a:r>
            <a:r>
              <a:rPr lang="zh-CN" altLang="en-US" sz="2800" b="1" dirty="0">
                <a:solidFill>
                  <a:srgbClr val="76A776"/>
                </a:solidFill>
                <a:latin typeface="+mn-ea"/>
              </a:rPr>
              <a:t>主体</a:t>
            </a:r>
            <a:endParaRPr lang="en-US" altLang="zh-CN" sz="2800" b="1" dirty="0">
              <a:solidFill>
                <a:srgbClr val="76A776"/>
              </a:solidFill>
              <a:latin typeface="+mn-ea"/>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1505" y="295154"/>
            <a:ext cx="566674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一、统计调查报告的格式和结构</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7" name="文本框 6"/>
          <p:cNvSpPr txBox="1"/>
          <p:nvPr>
            <p:custDataLst>
              <p:tags r:id="rId1"/>
            </p:custDataLst>
          </p:nvPr>
        </p:nvSpPr>
        <p:spPr>
          <a:xfrm>
            <a:off x="541892" y="1920754"/>
            <a:ext cx="11070432" cy="3641846"/>
          </a:xfrm>
          <a:prstGeom prst="rect">
            <a:avLst/>
          </a:prstGeom>
          <a:noFill/>
          <a:ln>
            <a:solidFill>
              <a:schemeClr val="accent1"/>
            </a:solidFill>
          </a:ln>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2400" b="1" dirty="0">
                <a:solidFill>
                  <a:schemeClr val="tx2"/>
                </a:solidFill>
                <a:latin typeface="微软雅黑" panose="020B0503020204020204" charset="-122"/>
                <a:ea typeface="微软雅黑" panose="020B0503020204020204" charset="-122"/>
              </a:rPr>
              <a:t>3.</a:t>
            </a:r>
            <a:r>
              <a:rPr lang="zh-CN" altLang="en-US" sz="2400" b="1" dirty="0">
                <a:solidFill>
                  <a:schemeClr val="tx2"/>
                </a:solidFill>
                <a:latin typeface="微软雅黑" panose="020B0503020204020204" charset="-122"/>
                <a:ea typeface="微软雅黑" panose="020B0503020204020204" charset="-122"/>
              </a:rPr>
              <a:t>结论</a:t>
            </a:r>
            <a:endParaRPr lang="en-US" altLang="zh-CN" sz="2400" b="1" dirty="0">
              <a:solidFill>
                <a:schemeClr val="tx2"/>
              </a:solidFill>
              <a:latin typeface="微软雅黑" panose="020B0503020204020204" charset="-122"/>
              <a:ea typeface="微软雅黑" panose="020B0503020204020204" charset="-122"/>
            </a:endParaRPr>
          </a:p>
          <a:p>
            <a:pPr>
              <a:lnSpc>
                <a:spcPct val="150000"/>
              </a:lnSpc>
            </a:pPr>
            <a:r>
              <a:rPr lang="zh-CN" altLang="en-US" sz="2000" dirty="0">
                <a:latin typeface="+mn-ea"/>
              </a:rPr>
              <a:t>       结论和建议是撰写调查报告的主要目的</a:t>
            </a:r>
            <a:r>
              <a:rPr lang="en-US" altLang="zh-CN" sz="2000" dirty="0">
                <a:latin typeface="+mn-ea"/>
              </a:rPr>
              <a:t>,</a:t>
            </a:r>
            <a:r>
              <a:rPr lang="zh-CN" altLang="en-US" sz="2000" dirty="0">
                <a:latin typeface="+mn-ea"/>
              </a:rPr>
              <a:t>包括对引言和正文部分所提出的主要内容的总结。仅仅将统计的结果总结出来是不够的，调查员应该按照定义的问题来解决统计结果，并从中提炼出一些结论性的东西。然后根据调查统计结果和结论</a:t>
            </a:r>
            <a:r>
              <a:rPr lang="en-US" altLang="zh-CN" sz="2000" dirty="0">
                <a:latin typeface="+mn-ea"/>
              </a:rPr>
              <a:t>,</a:t>
            </a:r>
            <a:r>
              <a:rPr lang="zh-CN" altLang="en-US" sz="2000" dirty="0">
                <a:latin typeface="+mn-ea"/>
              </a:rPr>
              <a:t>向决策者提出如何利用已被证明为有效的措施以及解决某一具体问题可供选择的方案和建议。</a:t>
            </a:r>
            <a:endParaRPr lang="en-US" altLang="zh-CN" sz="2000" dirty="0">
              <a:latin typeface="+mn-ea"/>
            </a:endParaRPr>
          </a:p>
          <a:p>
            <a:pPr>
              <a:lnSpc>
                <a:spcPct val="150000"/>
              </a:lnSpc>
            </a:pPr>
            <a:r>
              <a:rPr lang="en-US" altLang="zh-CN" sz="2000" dirty="0">
                <a:latin typeface="+mn-ea"/>
              </a:rPr>
              <a:t>       </a:t>
            </a:r>
            <a:r>
              <a:rPr lang="zh-CN" altLang="en-US" sz="2000" dirty="0">
                <a:latin typeface="+mn-ea"/>
              </a:rPr>
              <a:t>调查报告的结论部分，应该根据写作目的、内容的需要采取灵活多样的写法，要简明扼要，意尽即止，切不可画蛇添足，弄巧成拙。</a:t>
            </a:r>
            <a:endParaRPr lang="zh-CN" altLang="en-US" sz="2000" b="1" spc="100" dirty="0">
              <a:solidFill>
                <a:schemeClr val="tx2"/>
              </a:solidFill>
              <a:latin typeface="+mn-ea"/>
            </a:endParaRPr>
          </a:p>
        </p:txBody>
      </p:sp>
      <p:sp>
        <p:nvSpPr>
          <p:cNvPr id="6" name="文本框 5"/>
          <p:cNvSpPr txBox="1"/>
          <p:nvPr/>
        </p:nvSpPr>
        <p:spPr>
          <a:xfrm>
            <a:off x="621505" y="1006354"/>
            <a:ext cx="6102350" cy="662554"/>
          </a:xfrm>
          <a:prstGeom prst="rect">
            <a:avLst/>
          </a:prstGeom>
          <a:noFill/>
        </p:spPr>
        <p:txBody>
          <a:bodyPr wrap="square">
            <a:spAutoFit/>
          </a:bodyPr>
          <a:lstStyle/>
          <a:p>
            <a:pPr>
              <a:lnSpc>
                <a:spcPct val="150000"/>
              </a:lnSpc>
            </a:pPr>
            <a:r>
              <a:rPr lang="en-US" altLang="zh-CN" sz="2800" b="1" dirty="0">
                <a:solidFill>
                  <a:srgbClr val="76A776"/>
                </a:solidFill>
                <a:latin typeface="+mn-ea"/>
              </a:rPr>
              <a:t>(</a:t>
            </a:r>
            <a:r>
              <a:rPr lang="zh-CN" altLang="en-US" sz="2800" b="1" dirty="0">
                <a:solidFill>
                  <a:srgbClr val="76A776"/>
                </a:solidFill>
                <a:latin typeface="+mn-ea"/>
              </a:rPr>
              <a:t>二</a:t>
            </a:r>
            <a:r>
              <a:rPr lang="en-US" altLang="zh-CN" sz="2800" b="1" dirty="0">
                <a:solidFill>
                  <a:srgbClr val="76A776"/>
                </a:solidFill>
                <a:latin typeface="+mn-ea"/>
              </a:rPr>
              <a:t>) </a:t>
            </a:r>
            <a:r>
              <a:rPr lang="zh-CN" altLang="en-US" sz="2800" b="1" dirty="0">
                <a:solidFill>
                  <a:srgbClr val="76A776"/>
                </a:solidFill>
                <a:latin typeface="+mn-ea"/>
              </a:rPr>
              <a:t>主体</a:t>
            </a:r>
            <a:endParaRPr lang="en-US" altLang="zh-CN" sz="2800" b="1" dirty="0">
              <a:solidFill>
                <a:srgbClr val="76A776"/>
              </a:solidFill>
              <a:latin typeface="+mn-ea"/>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1505" y="295154"/>
            <a:ext cx="566674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一、统计调查报告的格式和结构</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7" name="文本框 6"/>
          <p:cNvSpPr txBox="1"/>
          <p:nvPr>
            <p:custDataLst>
              <p:tags r:id="rId1"/>
            </p:custDataLst>
          </p:nvPr>
        </p:nvSpPr>
        <p:spPr>
          <a:xfrm>
            <a:off x="1137997" y="4008661"/>
            <a:ext cx="8755304" cy="2554185"/>
          </a:xfrm>
          <a:prstGeom prst="rect">
            <a:avLst/>
          </a:prstGeom>
          <a:noFill/>
          <a:ln>
            <a:solidFill>
              <a:schemeClr val="accent1"/>
            </a:solidFill>
          </a:ln>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2"/>
                </a:solidFill>
                <a:latin typeface="+mn-ea"/>
              </a:rPr>
              <a:t>通常附录中包括有以下内容</a:t>
            </a:r>
            <a:r>
              <a:rPr lang="en-US" altLang="zh-CN" sz="2000" b="1" dirty="0">
                <a:solidFill>
                  <a:schemeClr val="tx2"/>
                </a:solidFill>
                <a:latin typeface="+mn-ea"/>
              </a:rPr>
              <a:t>: </a:t>
            </a:r>
            <a:endParaRPr lang="zh-CN" altLang="en-US" sz="2000" b="1" dirty="0">
              <a:solidFill>
                <a:schemeClr val="tx2"/>
              </a:solidFill>
              <a:latin typeface="+mn-ea"/>
            </a:endParaRPr>
          </a:p>
          <a:p>
            <a:r>
              <a:rPr lang="zh-CN" altLang="en-US" sz="2000" dirty="0">
                <a:latin typeface="+mn-ea"/>
              </a:rPr>
              <a:t>● 调查方案</a:t>
            </a:r>
            <a:endParaRPr lang="zh-CN" altLang="en-US" sz="2000" dirty="0">
              <a:latin typeface="+mn-ea"/>
            </a:endParaRPr>
          </a:p>
          <a:p>
            <a:r>
              <a:rPr lang="zh-CN" altLang="en-US" sz="2000" dirty="0">
                <a:latin typeface="+mn-ea"/>
              </a:rPr>
              <a:t>● 调查问卷</a:t>
            </a:r>
            <a:endParaRPr lang="zh-CN" altLang="en-US" sz="2000" dirty="0">
              <a:latin typeface="+mn-ea"/>
            </a:endParaRPr>
          </a:p>
          <a:p>
            <a:r>
              <a:rPr lang="zh-CN" altLang="en-US" sz="2000" dirty="0">
                <a:latin typeface="+mn-ea"/>
              </a:rPr>
              <a:t>● 统计分析和计算的细节</a:t>
            </a:r>
            <a:endParaRPr lang="zh-CN" altLang="en-US" sz="2000" dirty="0">
              <a:latin typeface="+mn-ea"/>
            </a:endParaRPr>
          </a:p>
          <a:p>
            <a:r>
              <a:rPr lang="zh-CN" altLang="en-US" sz="2000" dirty="0">
                <a:latin typeface="+mn-ea"/>
              </a:rPr>
              <a:t>● 数据汇总表 </a:t>
            </a:r>
            <a:endParaRPr lang="zh-CN" altLang="en-US" sz="2000" dirty="0">
              <a:latin typeface="+mn-ea"/>
            </a:endParaRPr>
          </a:p>
          <a:p>
            <a:r>
              <a:rPr lang="zh-CN" altLang="en-US" sz="2000" dirty="0">
                <a:latin typeface="+mn-ea"/>
              </a:rPr>
              <a:t>● 原始资料背景资料 </a:t>
            </a:r>
            <a:endParaRPr lang="zh-CN" altLang="en-US" sz="2000" dirty="0">
              <a:latin typeface="+mn-ea"/>
            </a:endParaRPr>
          </a:p>
          <a:p>
            <a:r>
              <a:rPr lang="zh-CN" altLang="en-US" sz="2000" dirty="0">
                <a:latin typeface="+mn-ea"/>
              </a:rPr>
              <a:t>● 名词注释、人名和专业术语对照表 </a:t>
            </a:r>
            <a:endParaRPr lang="zh-CN" altLang="en-US" sz="2000" dirty="0">
              <a:latin typeface="+mn-ea"/>
            </a:endParaRPr>
          </a:p>
          <a:p>
            <a:r>
              <a:rPr lang="zh-CN" altLang="en-US" sz="2000" dirty="0">
                <a:latin typeface="+mn-ea"/>
              </a:rPr>
              <a:t>● 参考文献等</a:t>
            </a:r>
            <a:endParaRPr lang="zh-CN" altLang="en-US" sz="2000" b="1" spc="100" dirty="0">
              <a:solidFill>
                <a:schemeClr val="tx2"/>
              </a:solidFill>
              <a:latin typeface="+mn-ea"/>
            </a:endParaRPr>
          </a:p>
        </p:txBody>
      </p:sp>
      <p:sp>
        <p:nvSpPr>
          <p:cNvPr id="6" name="文本框 5"/>
          <p:cNvSpPr txBox="1"/>
          <p:nvPr/>
        </p:nvSpPr>
        <p:spPr>
          <a:xfrm>
            <a:off x="621505" y="1006354"/>
            <a:ext cx="6102350" cy="662554"/>
          </a:xfrm>
          <a:prstGeom prst="rect">
            <a:avLst/>
          </a:prstGeom>
          <a:noFill/>
        </p:spPr>
        <p:txBody>
          <a:bodyPr wrap="square">
            <a:spAutoFit/>
          </a:bodyPr>
          <a:lstStyle/>
          <a:p>
            <a:pPr>
              <a:lnSpc>
                <a:spcPct val="150000"/>
              </a:lnSpc>
            </a:pPr>
            <a:r>
              <a:rPr lang="en-US" altLang="zh-CN" sz="2800" b="1" dirty="0">
                <a:solidFill>
                  <a:srgbClr val="76A776"/>
                </a:solidFill>
                <a:latin typeface="+mn-ea"/>
              </a:rPr>
              <a:t>(</a:t>
            </a:r>
            <a:r>
              <a:rPr lang="zh-CN" altLang="en-US" sz="2800" b="1" dirty="0">
                <a:solidFill>
                  <a:srgbClr val="76A776"/>
                </a:solidFill>
                <a:latin typeface="+mn-ea"/>
              </a:rPr>
              <a:t>三</a:t>
            </a:r>
            <a:r>
              <a:rPr lang="en-US" altLang="zh-CN" sz="2800" b="1" dirty="0">
                <a:solidFill>
                  <a:srgbClr val="76A776"/>
                </a:solidFill>
                <a:latin typeface="+mn-ea"/>
              </a:rPr>
              <a:t>) </a:t>
            </a:r>
            <a:r>
              <a:rPr lang="zh-CN" altLang="en-US" sz="2800" b="1" dirty="0">
                <a:solidFill>
                  <a:srgbClr val="76A776"/>
                </a:solidFill>
                <a:latin typeface="+mn-ea"/>
              </a:rPr>
              <a:t>结尾</a:t>
            </a:r>
            <a:endParaRPr lang="en-US" altLang="zh-CN" sz="2800" b="1" dirty="0">
              <a:solidFill>
                <a:srgbClr val="76A776"/>
              </a:solidFill>
              <a:latin typeface="+mn-ea"/>
            </a:endParaRPr>
          </a:p>
        </p:txBody>
      </p:sp>
      <p:sp>
        <p:nvSpPr>
          <p:cNvPr id="4" name="文本框 3"/>
          <p:cNvSpPr txBox="1"/>
          <p:nvPr/>
        </p:nvSpPr>
        <p:spPr>
          <a:xfrm>
            <a:off x="549550" y="1668908"/>
            <a:ext cx="10986296" cy="2242409"/>
          </a:xfrm>
          <a:prstGeom prst="rect">
            <a:avLst/>
          </a:prstGeom>
          <a:noFill/>
        </p:spPr>
        <p:txBody>
          <a:bodyPr wrap="square">
            <a:spAutoFit/>
          </a:bodyPr>
          <a:lstStyle/>
          <a:p>
            <a:pPr>
              <a:lnSpc>
                <a:spcPct val="150000"/>
              </a:lnSpc>
            </a:pPr>
            <a:r>
              <a:rPr lang="zh-CN" altLang="en-US" sz="2000" b="1" dirty="0">
                <a:solidFill>
                  <a:schemeClr val="tx2"/>
                </a:solidFill>
                <a:latin typeface="+mn-ea"/>
              </a:rPr>
              <a:t>        </a:t>
            </a:r>
            <a:r>
              <a:rPr lang="zh-CN" altLang="en-US" sz="2400" b="1" dirty="0">
                <a:solidFill>
                  <a:schemeClr val="tx2"/>
                </a:solidFill>
                <a:latin typeface="+mn-ea"/>
              </a:rPr>
              <a:t>结尾部分由附录或附件组成。附件是指调研报告正文包括不了的资料或对正文结论的说明，是正文报告的补充或更为详细的专题性说明。一般包括数据的汇总、统计公式或参数选择的依据，与本调研题目相关的整体环境资料或有直接对比意义的完整数据，调查问卷、访谈提纲等，均可单独成为报告的单独附件。</a:t>
            </a:r>
            <a:endParaRPr lang="zh-CN" altLang="en-US" sz="2000" dirty="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1505" y="295154"/>
            <a:ext cx="566674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latin typeface="+mn-ea"/>
                <a:cs typeface="江城圆体 400W" panose="020B0500000000000000" pitchFamily="34" charset="-122"/>
              </a:rPr>
              <a:t>二</a:t>
            </a:r>
            <a:r>
              <a:rPr lang="zh-CN" altLang="en-US" sz="2800" b="1" kern="100" dirty="0">
                <a:solidFill>
                  <a:schemeClr val="accent2">
                    <a:lumMod val="75000"/>
                  </a:schemeClr>
                </a:solidFill>
                <a:effectLst/>
                <a:latin typeface="+mn-ea"/>
                <a:cs typeface="江城圆体 400W" panose="020B0500000000000000" pitchFamily="34" charset="-122"/>
              </a:rPr>
              <a:t>、统计调查报告的写作技巧</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7" name="文本框 6"/>
          <p:cNvSpPr txBox="1"/>
          <p:nvPr>
            <p:custDataLst>
              <p:tags r:id="rId1"/>
            </p:custDataLst>
          </p:nvPr>
        </p:nvSpPr>
        <p:spPr>
          <a:xfrm>
            <a:off x="5196680" y="4763090"/>
            <a:ext cx="1789524" cy="1244600"/>
          </a:xfrm>
          <a:prstGeom prst="rect">
            <a:avLst/>
          </a:prstGeom>
          <a:noFill/>
          <a:ln>
            <a:noFill/>
          </a:ln>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400" b="1" dirty="0">
                <a:solidFill>
                  <a:schemeClr val="tx2"/>
                </a:solidFill>
                <a:latin typeface="+mn-ea"/>
              </a:rPr>
              <a:t>以说明为主</a:t>
            </a:r>
            <a:endParaRPr lang="zh-CN" altLang="en-US" sz="2800" b="1" spc="100" dirty="0">
              <a:solidFill>
                <a:schemeClr val="tx2"/>
              </a:solidFill>
              <a:latin typeface="+mn-ea"/>
            </a:endParaRPr>
          </a:p>
        </p:txBody>
      </p:sp>
      <p:sp>
        <p:nvSpPr>
          <p:cNvPr id="6" name="文本框 5"/>
          <p:cNvSpPr txBox="1"/>
          <p:nvPr/>
        </p:nvSpPr>
        <p:spPr>
          <a:xfrm>
            <a:off x="621505" y="951873"/>
            <a:ext cx="6102350" cy="662554"/>
          </a:xfrm>
          <a:prstGeom prst="rect">
            <a:avLst/>
          </a:prstGeom>
          <a:noFill/>
        </p:spPr>
        <p:txBody>
          <a:bodyPr wrap="square">
            <a:spAutoFit/>
          </a:bodyPr>
          <a:lstStyle/>
          <a:p>
            <a:pPr>
              <a:lnSpc>
                <a:spcPct val="150000"/>
              </a:lnSpc>
            </a:pPr>
            <a:r>
              <a:rPr lang="en-US" altLang="zh-CN" sz="2800" b="1" dirty="0">
                <a:solidFill>
                  <a:srgbClr val="76A776"/>
                </a:solidFill>
                <a:latin typeface="+mn-ea"/>
              </a:rPr>
              <a:t>(</a:t>
            </a:r>
            <a:r>
              <a:rPr lang="zh-CN" altLang="en-US" sz="2800" b="1" dirty="0">
                <a:solidFill>
                  <a:srgbClr val="76A776"/>
                </a:solidFill>
                <a:latin typeface="+mn-ea"/>
              </a:rPr>
              <a:t>一</a:t>
            </a:r>
            <a:r>
              <a:rPr lang="en-US" altLang="zh-CN" sz="2800" b="1" dirty="0">
                <a:solidFill>
                  <a:srgbClr val="76A776"/>
                </a:solidFill>
                <a:latin typeface="+mn-ea"/>
              </a:rPr>
              <a:t>) </a:t>
            </a:r>
            <a:r>
              <a:rPr lang="zh-CN" altLang="en-US" sz="2800" b="1" dirty="0">
                <a:solidFill>
                  <a:srgbClr val="76A776"/>
                </a:solidFill>
                <a:latin typeface="+mn-ea"/>
              </a:rPr>
              <a:t>写作的表达方式</a:t>
            </a:r>
            <a:endParaRPr lang="en-US" altLang="zh-CN" sz="2800" b="1" dirty="0">
              <a:solidFill>
                <a:srgbClr val="76A776"/>
              </a:solidFill>
              <a:latin typeface="+mn-ea"/>
            </a:endParaRPr>
          </a:p>
        </p:txBody>
      </p:sp>
      <p:grpSp>
        <p:nvGrpSpPr>
          <p:cNvPr id="3" name="组合 2"/>
          <p:cNvGrpSpPr/>
          <p:nvPr/>
        </p:nvGrpSpPr>
        <p:grpSpPr>
          <a:xfrm>
            <a:off x="4120627" y="3242311"/>
            <a:ext cx="3159013" cy="2821172"/>
            <a:chOff x="4195082" y="2950211"/>
            <a:chExt cx="3159013" cy="2821172"/>
          </a:xfrm>
        </p:grpSpPr>
        <p:sp>
          <p:nvSpPr>
            <p:cNvPr id="9" name="对象7"/>
            <p:cNvSpPr/>
            <p:nvPr>
              <p:custDataLst>
                <p:tags r:id="rId2"/>
              </p:custDataLst>
            </p:nvPr>
          </p:nvSpPr>
          <p:spPr>
            <a:xfrm>
              <a:off x="4195082" y="5135451"/>
              <a:ext cx="635932" cy="635932"/>
            </a:xfrm>
            <a:prstGeom prst="ellipse">
              <a:avLst/>
            </a:prstGeom>
            <a:gradFill>
              <a:gsLst>
                <a:gs pos="47000">
                  <a:schemeClr val="accent1">
                    <a:alpha val="100000"/>
                  </a:schemeClr>
                </a:gs>
                <a:gs pos="0">
                  <a:schemeClr val="accent1">
                    <a:lumMod val="25000"/>
                    <a:lumOff val="75000"/>
                    <a:alpha val="100000"/>
                  </a:schemeClr>
                </a:gs>
                <a:gs pos="100000">
                  <a:schemeClr val="accent1">
                    <a:lumMod val="85000"/>
                    <a:alpha val="100000"/>
                  </a:schemeClr>
                </a:gs>
              </a:gsLst>
              <a:lin ang="2700000" scaled="1"/>
            </a:gradFill>
            <a:ln>
              <a:noFill/>
            </a:ln>
            <a:effectLst/>
          </p:spPr>
          <p:txBody>
            <a:bodyPr wrap="square" lIns="0" tIns="0" rIns="0" bIns="0" anchor="ctr" anchorCtr="1">
              <a:noAutofit/>
            </a:bodyPr>
            <a:lstStyle/>
            <a:p>
              <a:pPr lvl="0" algn="ctr">
                <a:buClrTx/>
                <a:buSzTx/>
                <a:buFontTx/>
              </a:pPr>
              <a:r>
                <a:rPr lang="en-US" b="1" dirty="0">
                  <a:solidFill>
                    <a:schemeClr val="lt1"/>
                  </a:solidFill>
                  <a:latin typeface="+mn-ea"/>
                  <a:cs typeface="+mn-ea"/>
                  <a:sym typeface="+mn-ea"/>
                </a:rPr>
                <a:t>03</a:t>
              </a:r>
              <a:endParaRPr lang="en-US" b="1" dirty="0">
                <a:solidFill>
                  <a:schemeClr val="lt1"/>
                </a:solidFill>
                <a:latin typeface="+mn-ea"/>
                <a:cs typeface="+mn-ea"/>
                <a:sym typeface="+mn-ea"/>
              </a:endParaRPr>
            </a:p>
          </p:txBody>
        </p:sp>
        <p:sp>
          <p:nvSpPr>
            <p:cNvPr id="11" name="对象7"/>
            <p:cNvSpPr/>
            <p:nvPr>
              <p:custDataLst>
                <p:tags r:id="rId3"/>
              </p:custDataLst>
            </p:nvPr>
          </p:nvSpPr>
          <p:spPr>
            <a:xfrm>
              <a:off x="5765165" y="2950211"/>
              <a:ext cx="635932" cy="635932"/>
            </a:xfrm>
            <a:prstGeom prst="ellipse">
              <a:avLst/>
            </a:prstGeom>
            <a:gradFill>
              <a:gsLst>
                <a:gs pos="47000">
                  <a:schemeClr val="accent1">
                    <a:alpha val="100000"/>
                  </a:schemeClr>
                </a:gs>
                <a:gs pos="0">
                  <a:schemeClr val="accent1">
                    <a:lumMod val="25000"/>
                    <a:lumOff val="75000"/>
                    <a:alpha val="100000"/>
                  </a:schemeClr>
                </a:gs>
                <a:gs pos="100000">
                  <a:schemeClr val="accent1">
                    <a:lumMod val="85000"/>
                    <a:alpha val="100000"/>
                  </a:schemeClr>
                </a:gs>
              </a:gsLst>
              <a:lin ang="2700000" scaled="1"/>
            </a:gradFill>
            <a:ln>
              <a:noFill/>
            </a:ln>
            <a:effectLst/>
          </p:spPr>
          <p:txBody>
            <a:bodyPr wrap="square" lIns="0" tIns="0" rIns="0" bIns="0" anchor="ctr" anchorCtr="1">
              <a:noAutofit/>
            </a:bodyPr>
            <a:lstStyle/>
            <a:p>
              <a:pPr lvl="0" algn="ctr">
                <a:buClrTx/>
                <a:buSzTx/>
                <a:buFontTx/>
              </a:pPr>
              <a:r>
                <a:rPr lang="en-US" b="1">
                  <a:solidFill>
                    <a:schemeClr val="lt1"/>
                  </a:solidFill>
                  <a:latin typeface="+mn-ea"/>
                  <a:cs typeface="+mn-ea"/>
                  <a:sym typeface="+mn-ea"/>
                </a:rPr>
                <a:t>01</a:t>
              </a:r>
              <a:endParaRPr lang="en-US" b="1">
                <a:solidFill>
                  <a:schemeClr val="lt1"/>
                </a:solidFill>
                <a:latin typeface="+mn-ea"/>
                <a:cs typeface="+mn-ea"/>
                <a:sym typeface="+mn-ea"/>
              </a:endParaRPr>
            </a:p>
          </p:txBody>
        </p:sp>
        <p:sp>
          <p:nvSpPr>
            <p:cNvPr id="12" name="任意多边形: 形状 21"/>
            <p:cNvSpPr/>
            <p:nvPr>
              <p:custDataLst>
                <p:tags r:id="rId4"/>
              </p:custDataLst>
            </p:nvPr>
          </p:nvSpPr>
          <p:spPr>
            <a:xfrm>
              <a:off x="4831014" y="3586143"/>
              <a:ext cx="2523081" cy="1887557"/>
            </a:xfrm>
            <a:custGeom>
              <a:avLst/>
              <a:gdLst>
                <a:gd name="connsiteX0" fmla="*/ 3728 w 1924219"/>
                <a:gd name="connsiteY0" fmla="*/ 1652803 h 1690968"/>
                <a:gd name="connsiteX1" fmla="*/ 3842 w 1924219"/>
                <a:gd name="connsiteY1" fmla="*/ 1576538 h 1690968"/>
                <a:gd name="connsiteX2" fmla="*/ 896208 w 1924219"/>
                <a:gd name="connsiteY2" fmla="*/ 37976 h 1690968"/>
                <a:gd name="connsiteX3" fmla="*/ 962130 w 1924219"/>
                <a:gd name="connsiteY3" fmla="*/ 0 h 1690968"/>
                <a:gd name="connsiteX4" fmla="*/ 1028046 w 1924219"/>
                <a:gd name="connsiteY4" fmla="*/ 37970 h 1690968"/>
                <a:gd name="connsiteX5" fmla="*/ 1920411 w 1924219"/>
                <a:gd name="connsiteY5" fmla="*/ 1576532 h 1690968"/>
                <a:gd name="connsiteX6" fmla="*/ 1920529 w 1924219"/>
                <a:gd name="connsiteY6" fmla="*/ 1652803 h 1690968"/>
                <a:gd name="connsiteX7" fmla="*/ 1854500 w 1924219"/>
                <a:gd name="connsiteY7" fmla="*/ 1690968 h 1690968"/>
                <a:gd name="connsiteX8" fmla="*/ 69796 w 1924219"/>
                <a:gd name="connsiteY8" fmla="*/ 1690968 h 1690968"/>
                <a:gd name="connsiteX9" fmla="*/ 3728 w 1924219"/>
                <a:gd name="connsiteY9" fmla="*/ 1652803 h 1690968"/>
                <a:gd name="connsiteX0-1" fmla="*/ 9705 w 1930196"/>
                <a:gd name="connsiteY0-2" fmla="*/ 1652803 h 1690968"/>
                <a:gd name="connsiteX1-3" fmla="*/ 9819 w 1930196"/>
                <a:gd name="connsiteY1-4" fmla="*/ 1576538 h 1690968"/>
                <a:gd name="connsiteX2-5" fmla="*/ 902185 w 1930196"/>
                <a:gd name="connsiteY2-6" fmla="*/ 37976 h 1690968"/>
                <a:gd name="connsiteX3-7" fmla="*/ 968107 w 1930196"/>
                <a:gd name="connsiteY3-8" fmla="*/ 0 h 1690968"/>
                <a:gd name="connsiteX4-9" fmla="*/ 1034023 w 1930196"/>
                <a:gd name="connsiteY4-10" fmla="*/ 37970 h 1690968"/>
                <a:gd name="connsiteX5-11" fmla="*/ 1926388 w 1930196"/>
                <a:gd name="connsiteY5-12" fmla="*/ 1576532 h 1690968"/>
                <a:gd name="connsiteX6-13" fmla="*/ 1926506 w 1930196"/>
                <a:gd name="connsiteY6-14" fmla="*/ 1652803 h 1690968"/>
                <a:gd name="connsiteX7-15" fmla="*/ 1860477 w 1930196"/>
                <a:gd name="connsiteY7-16" fmla="*/ 1690968 h 1690968"/>
                <a:gd name="connsiteX8-17" fmla="*/ 75773 w 1930196"/>
                <a:gd name="connsiteY8-18" fmla="*/ 1690968 h 1690968"/>
                <a:gd name="connsiteX9-19" fmla="*/ 9705 w 1930196"/>
                <a:gd name="connsiteY9-20" fmla="*/ 1652803 h 1690968"/>
                <a:gd name="connsiteX0-21" fmla="*/ 9705 w 1930196"/>
                <a:gd name="connsiteY0-22" fmla="*/ 1652803 h 1690968"/>
                <a:gd name="connsiteX1-23" fmla="*/ 9819 w 1930196"/>
                <a:gd name="connsiteY1-24" fmla="*/ 1576538 h 1690968"/>
                <a:gd name="connsiteX2-25" fmla="*/ 902185 w 1930196"/>
                <a:gd name="connsiteY2-26" fmla="*/ 37976 h 1690968"/>
                <a:gd name="connsiteX3-27" fmla="*/ 968107 w 1930196"/>
                <a:gd name="connsiteY3-28" fmla="*/ 0 h 1690968"/>
                <a:gd name="connsiteX4-29" fmla="*/ 1034023 w 1930196"/>
                <a:gd name="connsiteY4-30" fmla="*/ 37970 h 1690968"/>
                <a:gd name="connsiteX5-31" fmla="*/ 1926388 w 1930196"/>
                <a:gd name="connsiteY5-32" fmla="*/ 1576532 h 1690968"/>
                <a:gd name="connsiteX6-33" fmla="*/ 1926506 w 1930196"/>
                <a:gd name="connsiteY6-34" fmla="*/ 1652803 h 1690968"/>
                <a:gd name="connsiteX7-35" fmla="*/ 1860477 w 1930196"/>
                <a:gd name="connsiteY7-36" fmla="*/ 1690968 h 1690968"/>
                <a:gd name="connsiteX8-37" fmla="*/ 75773 w 1930196"/>
                <a:gd name="connsiteY8-38" fmla="*/ 1690968 h 1690968"/>
                <a:gd name="connsiteX9-39" fmla="*/ 9705 w 1930196"/>
                <a:gd name="connsiteY9-40" fmla="*/ 1652803 h 1690968"/>
                <a:gd name="connsiteX0-41" fmla="*/ 9705 w 1930196"/>
                <a:gd name="connsiteY0-42" fmla="*/ 1652803 h 1690968"/>
                <a:gd name="connsiteX1-43" fmla="*/ 9819 w 1930196"/>
                <a:gd name="connsiteY1-44" fmla="*/ 1576538 h 1690968"/>
                <a:gd name="connsiteX2-45" fmla="*/ 902185 w 1930196"/>
                <a:gd name="connsiteY2-46" fmla="*/ 37976 h 1690968"/>
                <a:gd name="connsiteX3-47" fmla="*/ 968107 w 1930196"/>
                <a:gd name="connsiteY3-48" fmla="*/ 0 h 1690968"/>
                <a:gd name="connsiteX4-49" fmla="*/ 1034023 w 1930196"/>
                <a:gd name="connsiteY4-50" fmla="*/ 37970 h 1690968"/>
                <a:gd name="connsiteX5-51" fmla="*/ 1926388 w 1930196"/>
                <a:gd name="connsiteY5-52" fmla="*/ 1576532 h 1690968"/>
                <a:gd name="connsiteX6-53" fmla="*/ 1926506 w 1930196"/>
                <a:gd name="connsiteY6-54" fmla="*/ 1652803 h 1690968"/>
                <a:gd name="connsiteX7-55" fmla="*/ 1860477 w 1930196"/>
                <a:gd name="connsiteY7-56" fmla="*/ 1690968 h 1690968"/>
                <a:gd name="connsiteX8-57" fmla="*/ 75773 w 1930196"/>
                <a:gd name="connsiteY8-58" fmla="*/ 1690968 h 1690968"/>
                <a:gd name="connsiteX9-59" fmla="*/ 9705 w 1930196"/>
                <a:gd name="connsiteY9-60" fmla="*/ 1652803 h 1690968"/>
                <a:gd name="connsiteX0-61" fmla="*/ 9705 w 1930196"/>
                <a:gd name="connsiteY0-62" fmla="*/ 1652803 h 1690968"/>
                <a:gd name="connsiteX1-63" fmla="*/ 9819 w 1930196"/>
                <a:gd name="connsiteY1-64" fmla="*/ 1576538 h 1690968"/>
                <a:gd name="connsiteX2-65" fmla="*/ 902185 w 1930196"/>
                <a:gd name="connsiteY2-66" fmla="*/ 37976 h 1690968"/>
                <a:gd name="connsiteX3-67" fmla="*/ 968107 w 1930196"/>
                <a:gd name="connsiteY3-68" fmla="*/ 0 h 1690968"/>
                <a:gd name="connsiteX4-69" fmla="*/ 1034023 w 1930196"/>
                <a:gd name="connsiteY4-70" fmla="*/ 37970 h 1690968"/>
                <a:gd name="connsiteX5-71" fmla="*/ 1926388 w 1930196"/>
                <a:gd name="connsiteY5-72" fmla="*/ 1576532 h 1690968"/>
                <a:gd name="connsiteX6-73" fmla="*/ 1926506 w 1930196"/>
                <a:gd name="connsiteY6-74" fmla="*/ 1652803 h 1690968"/>
                <a:gd name="connsiteX7-75" fmla="*/ 1860477 w 1930196"/>
                <a:gd name="connsiteY7-76" fmla="*/ 1690968 h 1690968"/>
                <a:gd name="connsiteX8-77" fmla="*/ 75773 w 1930196"/>
                <a:gd name="connsiteY8-78" fmla="*/ 1690968 h 1690968"/>
                <a:gd name="connsiteX9-79" fmla="*/ 9705 w 1930196"/>
                <a:gd name="connsiteY9-80" fmla="*/ 1652803 h 1690968"/>
                <a:gd name="connsiteX0-81" fmla="*/ 9705 w 1930196"/>
                <a:gd name="connsiteY0-82" fmla="*/ 1652803 h 1690968"/>
                <a:gd name="connsiteX1-83" fmla="*/ 9819 w 1930196"/>
                <a:gd name="connsiteY1-84" fmla="*/ 1576538 h 1690968"/>
                <a:gd name="connsiteX2-85" fmla="*/ 902185 w 1930196"/>
                <a:gd name="connsiteY2-86" fmla="*/ 37976 h 1690968"/>
                <a:gd name="connsiteX3-87" fmla="*/ 968107 w 1930196"/>
                <a:gd name="connsiteY3-88" fmla="*/ 0 h 1690968"/>
                <a:gd name="connsiteX4-89" fmla="*/ 1034023 w 1930196"/>
                <a:gd name="connsiteY4-90" fmla="*/ 37970 h 1690968"/>
                <a:gd name="connsiteX5-91" fmla="*/ 1926388 w 1930196"/>
                <a:gd name="connsiteY5-92" fmla="*/ 1576532 h 1690968"/>
                <a:gd name="connsiteX6-93" fmla="*/ 1926506 w 1930196"/>
                <a:gd name="connsiteY6-94" fmla="*/ 1652803 h 1690968"/>
                <a:gd name="connsiteX7-95" fmla="*/ 1860477 w 1930196"/>
                <a:gd name="connsiteY7-96" fmla="*/ 1690968 h 1690968"/>
                <a:gd name="connsiteX8-97" fmla="*/ 75773 w 1930196"/>
                <a:gd name="connsiteY8-98" fmla="*/ 1690968 h 1690968"/>
                <a:gd name="connsiteX9-99" fmla="*/ 9705 w 1930196"/>
                <a:gd name="connsiteY9-100" fmla="*/ 1652803 h 1690968"/>
                <a:gd name="connsiteX0-101" fmla="*/ 9705 w 1930196"/>
                <a:gd name="connsiteY0-102" fmla="*/ 1652803 h 1690968"/>
                <a:gd name="connsiteX1-103" fmla="*/ 9819 w 1930196"/>
                <a:gd name="connsiteY1-104" fmla="*/ 1576538 h 1690968"/>
                <a:gd name="connsiteX2-105" fmla="*/ 902185 w 1930196"/>
                <a:gd name="connsiteY2-106" fmla="*/ 37976 h 1690968"/>
                <a:gd name="connsiteX3-107" fmla="*/ 968107 w 1930196"/>
                <a:gd name="connsiteY3-108" fmla="*/ 0 h 1690968"/>
                <a:gd name="connsiteX4-109" fmla="*/ 1034023 w 1930196"/>
                <a:gd name="connsiteY4-110" fmla="*/ 37970 h 1690968"/>
                <a:gd name="connsiteX5-111" fmla="*/ 1926388 w 1930196"/>
                <a:gd name="connsiteY5-112" fmla="*/ 1576532 h 1690968"/>
                <a:gd name="connsiteX6-113" fmla="*/ 1926506 w 1930196"/>
                <a:gd name="connsiteY6-114" fmla="*/ 1652803 h 1690968"/>
                <a:gd name="connsiteX7-115" fmla="*/ 1860477 w 1930196"/>
                <a:gd name="connsiteY7-116" fmla="*/ 1690968 h 1690968"/>
                <a:gd name="connsiteX8-117" fmla="*/ 75773 w 1930196"/>
                <a:gd name="connsiteY8-118" fmla="*/ 1690968 h 1690968"/>
                <a:gd name="connsiteX9-119" fmla="*/ 9705 w 1930196"/>
                <a:gd name="connsiteY9-120" fmla="*/ 1652803 h 1690968"/>
                <a:gd name="connsiteX0-121" fmla="*/ 9705 w 1930196"/>
                <a:gd name="connsiteY0-122" fmla="*/ 1652803 h 1690968"/>
                <a:gd name="connsiteX1-123" fmla="*/ 9819 w 1930196"/>
                <a:gd name="connsiteY1-124" fmla="*/ 1576538 h 1690968"/>
                <a:gd name="connsiteX2-125" fmla="*/ 902185 w 1930196"/>
                <a:gd name="connsiteY2-126" fmla="*/ 37976 h 1690968"/>
                <a:gd name="connsiteX3-127" fmla="*/ 968107 w 1930196"/>
                <a:gd name="connsiteY3-128" fmla="*/ 0 h 1690968"/>
                <a:gd name="connsiteX4-129" fmla="*/ 1034023 w 1930196"/>
                <a:gd name="connsiteY4-130" fmla="*/ 37970 h 1690968"/>
                <a:gd name="connsiteX5-131" fmla="*/ 1926388 w 1930196"/>
                <a:gd name="connsiteY5-132" fmla="*/ 1576532 h 1690968"/>
                <a:gd name="connsiteX6-133" fmla="*/ 1926506 w 1930196"/>
                <a:gd name="connsiteY6-134" fmla="*/ 1652803 h 1690968"/>
                <a:gd name="connsiteX7-135" fmla="*/ 1860477 w 1930196"/>
                <a:gd name="connsiteY7-136" fmla="*/ 1690968 h 1690968"/>
                <a:gd name="connsiteX8-137" fmla="*/ 75773 w 1930196"/>
                <a:gd name="connsiteY8-138" fmla="*/ 1690968 h 1690968"/>
                <a:gd name="connsiteX9-139" fmla="*/ 9705 w 1930196"/>
                <a:gd name="connsiteY9-140" fmla="*/ 1652803 h 1690968"/>
                <a:gd name="connsiteX0-141" fmla="*/ 9705 w 1930196"/>
                <a:gd name="connsiteY0-142" fmla="*/ 1652803 h 1690968"/>
                <a:gd name="connsiteX1-143" fmla="*/ 9819 w 1930196"/>
                <a:gd name="connsiteY1-144" fmla="*/ 1576538 h 1690968"/>
                <a:gd name="connsiteX2-145" fmla="*/ 902185 w 1930196"/>
                <a:gd name="connsiteY2-146" fmla="*/ 37976 h 1690968"/>
                <a:gd name="connsiteX3-147" fmla="*/ 968107 w 1930196"/>
                <a:gd name="connsiteY3-148" fmla="*/ 0 h 1690968"/>
                <a:gd name="connsiteX4-149" fmla="*/ 1034023 w 1930196"/>
                <a:gd name="connsiteY4-150" fmla="*/ 37970 h 1690968"/>
                <a:gd name="connsiteX5-151" fmla="*/ 1926388 w 1930196"/>
                <a:gd name="connsiteY5-152" fmla="*/ 1576532 h 1690968"/>
                <a:gd name="connsiteX6-153" fmla="*/ 1926506 w 1930196"/>
                <a:gd name="connsiteY6-154" fmla="*/ 1652803 h 1690968"/>
                <a:gd name="connsiteX7-155" fmla="*/ 1860477 w 1930196"/>
                <a:gd name="connsiteY7-156" fmla="*/ 1690968 h 1690968"/>
                <a:gd name="connsiteX8-157" fmla="*/ 75773 w 1930196"/>
                <a:gd name="connsiteY8-158" fmla="*/ 1690968 h 1690968"/>
                <a:gd name="connsiteX9-159" fmla="*/ 9705 w 1930196"/>
                <a:gd name="connsiteY9-160" fmla="*/ 1652803 h 1690968"/>
                <a:gd name="connsiteX0-161" fmla="*/ 9705 w 1930196"/>
                <a:gd name="connsiteY0-162" fmla="*/ 1652803 h 1690968"/>
                <a:gd name="connsiteX1-163" fmla="*/ 9819 w 1930196"/>
                <a:gd name="connsiteY1-164" fmla="*/ 1576538 h 1690968"/>
                <a:gd name="connsiteX2-165" fmla="*/ 902185 w 1930196"/>
                <a:gd name="connsiteY2-166" fmla="*/ 37976 h 1690968"/>
                <a:gd name="connsiteX3-167" fmla="*/ 968107 w 1930196"/>
                <a:gd name="connsiteY3-168" fmla="*/ 0 h 1690968"/>
                <a:gd name="connsiteX4-169" fmla="*/ 1034023 w 1930196"/>
                <a:gd name="connsiteY4-170" fmla="*/ 37970 h 1690968"/>
                <a:gd name="connsiteX5-171" fmla="*/ 1926388 w 1930196"/>
                <a:gd name="connsiteY5-172" fmla="*/ 1576532 h 1690968"/>
                <a:gd name="connsiteX6-173" fmla="*/ 1926506 w 1930196"/>
                <a:gd name="connsiteY6-174" fmla="*/ 1652803 h 1690968"/>
                <a:gd name="connsiteX7-175" fmla="*/ 1860477 w 1930196"/>
                <a:gd name="connsiteY7-176" fmla="*/ 1690968 h 1690968"/>
                <a:gd name="connsiteX8-177" fmla="*/ 75773 w 1930196"/>
                <a:gd name="connsiteY8-178" fmla="*/ 1690968 h 1690968"/>
                <a:gd name="connsiteX9-179" fmla="*/ 9705 w 1930196"/>
                <a:gd name="connsiteY9-180" fmla="*/ 1652803 h 1690968"/>
                <a:gd name="connsiteX0-181" fmla="*/ 9705 w 1930175"/>
                <a:gd name="connsiteY0-182" fmla="*/ 1652803 h 1690968"/>
                <a:gd name="connsiteX1-183" fmla="*/ 9819 w 1930175"/>
                <a:gd name="connsiteY1-184" fmla="*/ 1576538 h 1690968"/>
                <a:gd name="connsiteX2-185" fmla="*/ 902185 w 1930175"/>
                <a:gd name="connsiteY2-186" fmla="*/ 37976 h 1690968"/>
                <a:gd name="connsiteX3-187" fmla="*/ 968107 w 1930175"/>
                <a:gd name="connsiteY3-188" fmla="*/ 0 h 1690968"/>
                <a:gd name="connsiteX4-189" fmla="*/ 1034023 w 1930175"/>
                <a:gd name="connsiteY4-190" fmla="*/ 37970 h 1690968"/>
                <a:gd name="connsiteX5-191" fmla="*/ 1926388 w 1930175"/>
                <a:gd name="connsiteY5-192" fmla="*/ 1576532 h 1690968"/>
                <a:gd name="connsiteX6-193" fmla="*/ 1926506 w 1930175"/>
                <a:gd name="connsiteY6-194" fmla="*/ 1652803 h 1690968"/>
                <a:gd name="connsiteX7-195" fmla="*/ 1860477 w 1930175"/>
                <a:gd name="connsiteY7-196" fmla="*/ 1690968 h 1690968"/>
                <a:gd name="connsiteX8-197" fmla="*/ 75773 w 1930175"/>
                <a:gd name="connsiteY8-198" fmla="*/ 1690968 h 1690968"/>
                <a:gd name="connsiteX9-199" fmla="*/ 9705 w 1930175"/>
                <a:gd name="connsiteY9-200" fmla="*/ 1652803 h 1690968"/>
                <a:gd name="connsiteX0-201" fmla="*/ 9705 w 1936209"/>
                <a:gd name="connsiteY0-202" fmla="*/ 1652803 h 1690968"/>
                <a:gd name="connsiteX1-203" fmla="*/ 9819 w 1936209"/>
                <a:gd name="connsiteY1-204" fmla="*/ 1576538 h 1690968"/>
                <a:gd name="connsiteX2-205" fmla="*/ 902185 w 1936209"/>
                <a:gd name="connsiteY2-206" fmla="*/ 37976 h 1690968"/>
                <a:gd name="connsiteX3-207" fmla="*/ 968107 w 1936209"/>
                <a:gd name="connsiteY3-208" fmla="*/ 0 h 1690968"/>
                <a:gd name="connsiteX4-209" fmla="*/ 1034023 w 1936209"/>
                <a:gd name="connsiteY4-210" fmla="*/ 37970 h 1690968"/>
                <a:gd name="connsiteX5-211" fmla="*/ 1926388 w 1936209"/>
                <a:gd name="connsiteY5-212" fmla="*/ 1576532 h 1690968"/>
                <a:gd name="connsiteX6-213" fmla="*/ 1926506 w 1936209"/>
                <a:gd name="connsiteY6-214" fmla="*/ 1652803 h 1690968"/>
                <a:gd name="connsiteX7-215" fmla="*/ 1860477 w 1936209"/>
                <a:gd name="connsiteY7-216" fmla="*/ 1690968 h 1690968"/>
                <a:gd name="connsiteX8-217" fmla="*/ 75773 w 1936209"/>
                <a:gd name="connsiteY8-218" fmla="*/ 1690968 h 1690968"/>
                <a:gd name="connsiteX9-219" fmla="*/ 9705 w 1936209"/>
                <a:gd name="connsiteY9-220" fmla="*/ 1652803 h 1690968"/>
                <a:gd name="connsiteX0-221" fmla="*/ 9705 w 1936209"/>
                <a:gd name="connsiteY0-222" fmla="*/ 1652803 h 1690968"/>
                <a:gd name="connsiteX1-223" fmla="*/ 9819 w 1936209"/>
                <a:gd name="connsiteY1-224" fmla="*/ 1576538 h 1690968"/>
                <a:gd name="connsiteX2-225" fmla="*/ 902185 w 1936209"/>
                <a:gd name="connsiteY2-226" fmla="*/ 37976 h 1690968"/>
                <a:gd name="connsiteX3-227" fmla="*/ 968107 w 1936209"/>
                <a:gd name="connsiteY3-228" fmla="*/ 0 h 1690968"/>
                <a:gd name="connsiteX4-229" fmla="*/ 1034023 w 1936209"/>
                <a:gd name="connsiteY4-230" fmla="*/ 37970 h 1690968"/>
                <a:gd name="connsiteX5-231" fmla="*/ 1926388 w 1936209"/>
                <a:gd name="connsiteY5-232" fmla="*/ 1576532 h 1690968"/>
                <a:gd name="connsiteX6-233" fmla="*/ 1926506 w 1936209"/>
                <a:gd name="connsiteY6-234" fmla="*/ 1652803 h 1690968"/>
                <a:gd name="connsiteX7-235" fmla="*/ 1860477 w 1936209"/>
                <a:gd name="connsiteY7-236" fmla="*/ 1690968 h 1690968"/>
                <a:gd name="connsiteX8-237" fmla="*/ 75773 w 1936209"/>
                <a:gd name="connsiteY8-238" fmla="*/ 1690968 h 1690968"/>
                <a:gd name="connsiteX9-239" fmla="*/ 9705 w 1936209"/>
                <a:gd name="connsiteY9-240" fmla="*/ 1652803 h 1690968"/>
                <a:gd name="connsiteX0-241" fmla="*/ 9705 w 1936209"/>
                <a:gd name="connsiteY0-242" fmla="*/ 1652803 h 1690968"/>
                <a:gd name="connsiteX1-243" fmla="*/ 9819 w 1936209"/>
                <a:gd name="connsiteY1-244" fmla="*/ 1576538 h 1690968"/>
                <a:gd name="connsiteX2-245" fmla="*/ 902185 w 1936209"/>
                <a:gd name="connsiteY2-246" fmla="*/ 37976 h 1690968"/>
                <a:gd name="connsiteX3-247" fmla="*/ 968107 w 1936209"/>
                <a:gd name="connsiteY3-248" fmla="*/ 0 h 1690968"/>
                <a:gd name="connsiteX4-249" fmla="*/ 1034023 w 1936209"/>
                <a:gd name="connsiteY4-250" fmla="*/ 37970 h 1690968"/>
                <a:gd name="connsiteX5-251" fmla="*/ 1926388 w 1936209"/>
                <a:gd name="connsiteY5-252" fmla="*/ 1576532 h 1690968"/>
                <a:gd name="connsiteX6-253" fmla="*/ 1926506 w 1936209"/>
                <a:gd name="connsiteY6-254" fmla="*/ 1652803 h 1690968"/>
                <a:gd name="connsiteX7-255" fmla="*/ 1860477 w 1936209"/>
                <a:gd name="connsiteY7-256" fmla="*/ 1690968 h 1690968"/>
                <a:gd name="connsiteX8-257" fmla="*/ 75773 w 1936209"/>
                <a:gd name="connsiteY8-258" fmla="*/ 1690968 h 1690968"/>
                <a:gd name="connsiteX9-259" fmla="*/ 9705 w 1936209"/>
                <a:gd name="connsiteY9-260" fmla="*/ 1652803 h 1690968"/>
                <a:gd name="connsiteX0-261" fmla="*/ 9705 w 1936209"/>
                <a:gd name="connsiteY0-262" fmla="*/ 1652803 h 1690968"/>
                <a:gd name="connsiteX1-263" fmla="*/ 9819 w 1936209"/>
                <a:gd name="connsiteY1-264" fmla="*/ 1576538 h 1690968"/>
                <a:gd name="connsiteX2-265" fmla="*/ 902185 w 1936209"/>
                <a:gd name="connsiteY2-266" fmla="*/ 37976 h 1690968"/>
                <a:gd name="connsiteX3-267" fmla="*/ 968107 w 1936209"/>
                <a:gd name="connsiteY3-268" fmla="*/ 0 h 1690968"/>
                <a:gd name="connsiteX4-269" fmla="*/ 1034023 w 1936209"/>
                <a:gd name="connsiteY4-270" fmla="*/ 37970 h 1690968"/>
                <a:gd name="connsiteX5-271" fmla="*/ 1926388 w 1936209"/>
                <a:gd name="connsiteY5-272" fmla="*/ 1576532 h 1690968"/>
                <a:gd name="connsiteX6-273" fmla="*/ 1926506 w 1936209"/>
                <a:gd name="connsiteY6-274" fmla="*/ 1652803 h 1690968"/>
                <a:gd name="connsiteX7-275" fmla="*/ 1860477 w 1936209"/>
                <a:gd name="connsiteY7-276" fmla="*/ 1690968 h 1690968"/>
                <a:gd name="connsiteX8-277" fmla="*/ 75773 w 1936209"/>
                <a:gd name="connsiteY8-278" fmla="*/ 1690968 h 1690968"/>
                <a:gd name="connsiteX9-279" fmla="*/ 9705 w 1936209"/>
                <a:gd name="connsiteY9-280" fmla="*/ 1652803 h 1690968"/>
                <a:gd name="connsiteX0-281" fmla="*/ 9705 w 1936209"/>
                <a:gd name="connsiteY0-282" fmla="*/ 1652803 h 1690968"/>
                <a:gd name="connsiteX1-283" fmla="*/ 9819 w 1936209"/>
                <a:gd name="connsiteY1-284" fmla="*/ 1576538 h 1690968"/>
                <a:gd name="connsiteX2-285" fmla="*/ 902185 w 1936209"/>
                <a:gd name="connsiteY2-286" fmla="*/ 37976 h 1690968"/>
                <a:gd name="connsiteX3-287" fmla="*/ 968107 w 1936209"/>
                <a:gd name="connsiteY3-288" fmla="*/ 0 h 1690968"/>
                <a:gd name="connsiteX4-289" fmla="*/ 1034023 w 1936209"/>
                <a:gd name="connsiteY4-290" fmla="*/ 37970 h 1690968"/>
                <a:gd name="connsiteX5-291" fmla="*/ 1926388 w 1936209"/>
                <a:gd name="connsiteY5-292" fmla="*/ 1576532 h 1690968"/>
                <a:gd name="connsiteX6-293" fmla="*/ 1926506 w 1936209"/>
                <a:gd name="connsiteY6-294" fmla="*/ 1652803 h 1690968"/>
                <a:gd name="connsiteX7-295" fmla="*/ 1860477 w 1936209"/>
                <a:gd name="connsiteY7-296" fmla="*/ 1690968 h 1690968"/>
                <a:gd name="connsiteX8-297" fmla="*/ 75773 w 1936209"/>
                <a:gd name="connsiteY8-298" fmla="*/ 1690968 h 1690968"/>
                <a:gd name="connsiteX9-299" fmla="*/ 9705 w 1936209"/>
                <a:gd name="connsiteY9-300" fmla="*/ 1652803 h 1690968"/>
                <a:gd name="connsiteX0-301" fmla="*/ 9705 w 1936209"/>
                <a:gd name="connsiteY0-302" fmla="*/ 1652803 h 1690968"/>
                <a:gd name="connsiteX1-303" fmla="*/ 9819 w 1936209"/>
                <a:gd name="connsiteY1-304" fmla="*/ 1576538 h 1690968"/>
                <a:gd name="connsiteX2-305" fmla="*/ 902185 w 1936209"/>
                <a:gd name="connsiteY2-306" fmla="*/ 37976 h 1690968"/>
                <a:gd name="connsiteX3-307" fmla="*/ 968107 w 1936209"/>
                <a:gd name="connsiteY3-308" fmla="*/ 0 h 1690968"/>
                <a:gd name="connsiteX4-309" fmla="*/ 1034023 w 1936209"/>
                <a:gd name="connsiteY4-310" fmla="*/ 37970 h 1690968"/>
                <a:gd name="connsiteX5-311" fmla="*/ 1926388 w 1936209"/>
                <a:gd name="connsiteY5-312" fmla="*/ 1576532 h 1690968"/>
                <a:gd name="connsiteX6-313" fmla="*/ 1926506 w 1936209"/>
                <a:gd name="connsiteY6-314" fmla="*/ 1652803 h 1690968"/>
                <a:gd name="connsiteX7-315" fmla="*/ 1860477 w 1936209"/>
                <a:gd name="connsiteY7-316" fmla="*/ 1690968 h 1690968"/>
                <a:gd name="connsiteX8-317" fmla="*/ 75773 w 1936209"/>
                <a:gd name="connsiteY8-318" fmla="*/ 1690968 h 1690968"/>
                <a:gd name="connsiteX9-319" fmla="*/ 9705 w 1936209"/>
                <a:gd name="connsiteY9-320" fmla="*/ 1652803 h 169096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936209" h="1690968">
                  <a:moveTo>
                    <a:pt x="9705" y="1652803"/>
                  </a:moveTo>
                  <a:cubicBezTo>
                    <a:pt x="-3278" y="1630265"/>
                    <a:pt x="-3231" y="1599038"/>
                    <a:pt x="9819" y="1576538"/>
                  </a:cubicBezTo>
                  <a:cubicBezTo>
                    <a:pt x="22869" y="1554038"/>
                    <a:pt x="889166" y="60424"/>
                    <a:pt x="902185" y="37976"/>
                  </a:cubicBezTo>
                  <a:cubicBezTo>
                    <a:pt x="915205" y="15528"/>
                    <a:pt x="942156" y="1"/>
                    <a:pt x="968107" y="0"/>
                  </a:cubicBezTo>
                  <a:cubicBezTo>
                    <a:pt x="994057" y="0"/>
                    <a:pt x="1021003" y="15522"/>
                    <a:pt x="1034023" y="37970"/>
                  </a:cubicBezTo>
                  <a:cubicBezTo>
                    <a:pt x="1047042" y="60417"/>
                    <a:pt x="1913339" y="1554033"/>
                    <a:pt x="1926388" y="1576532"/>
                  </a:cubicBezTo>
                  <a:cubicBezTo>
                    <a:pt x="1939438" y="1599032"/>
                    <a:pt x="1939490" y="1630264"/>
                    <a:pt x="1926506" y="1652803"/>
                  </a:cubicBezTo>
                  <a:cubicBezTo>
                    <a:pt x="1913524" y="1675342"/>
                    <a:pt x="1886489" y="1690968"/>
                    <a:pt x="1860477" y="1690968"/>
                  </a:cubicBezTo>
                  <a:cubicBezTo>
                    <a:pt x="1834468" y="1690968"/>
                    <a:pt x="101784" y="1690968"/>
                    <a:pt x="75773" y="1690968"/>
                  </a:cubicBezTo>
                  <a:cubicBezTo>
                    <a:pt x="49764" y="1690968"/>
                    <a:pt x="22688" y="1675342"/>
                    <a:pt x="9705" y="1652803"/>
                  </a:cubicBezTo>
                  <a:close/>
                </a:path>
              </a:pathLst>
            </a:custGeom>
            <a:noFill/>
            <a:ln w="25400">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square" lIns="492323" tIns="912535" rIns="522584" bIns="134405" anchor="ctr" anchorCtr="1">
              <a:noAutofit/>
            </a:bodyPr>
            <a:lstStyle/>
            <a:p>
              <a:pPr marL="0" algn="ctr" rtl="0" eaLnBrk="1" latinLnBrk="0" hangingPunct="1">
                <a:spcBef>
                  <a:spcPts val="0"/>
                </a:spcBef>
                <a:spcAft>
                  <a:spcPts val="0"/>
                </a:spcAft>
              </a:pPr>
              <a:endParaRPr lang="zh-CN" altLang="en-US" sz="2800" b="1" kern="1200" dirty="0">
                <a:solidFill>
                  <a:schemeClr val="accent1"/>
                </a:solidFill>
                <a:effectLst/>
                <a:latin typeface="+mn-ea"/>
                <a:cs typeface="+mn-ea"/>
                <a:sym typeface="+mn-ea"/>
              </a:endParaRPr>
            </a:p>
          </p:txBody>
        </p:sp>
      </p:grpSp>
      <p:sp>
        <p:nvSpPr>
          <p:cNvPr id="13" name="对象7"/>
          <p:cNvSpPr/>
          <p:nvPr>
            <p:custDataLst>
              <p:tags r:id="rId5"/>
            </p:custDataLst>
          </p:nvPr>
        </p:nvSpPr>
        <p:spPr>
          <a:xfrm>
            <a:off x="7279640" y="5399406"/>
            <a:ext cx="635932" cy="635932"/>
          </a:xfrm>
          <a:prstGeom prst="ellipse">
            <a:avLst/>
          </a:prstGeom>
          <a:gradFill>
            <a:gsLst>
              <a:gs pos="47000">
                <a:schemeClr val="accent2">
                  <a:alpha val="100000"/>
                </a:schemeClr>
              </a:gs>
              <a:gs pos="0">
                <a:schemeClr val="accent2">
                  <a:lumMod val="25000"/>
                  <a:lumOff val="75000"/>
                  <a:alpha val="100000"/>
                </a:schemeClr>
              </a:gs>
              <a:gs pos="100000">
                <a:schemeClr val="accent2">
                  <a:lumMod val="85000"/>
                  <a:alpha val="100000"/>
                </a:schemeClr>
              </a:gs>
            </a:gsLst>
            <a:lin ang="2700000" scaled="1"/>
          </a:gradFill>
          <a:ln>
            <a:noFill/>
          </a:ln>
          <a:effectLst/>
        </p:spPr>
        <p:txBody>
          <a:bodyPr wrap="square" lIns="0" tIns="0" rIns="0" bIns="0" anchor="ctr" anchorCtr="1">
            <a:noAutofit/>
          </a:bodyPr>
          <a:lstStyle/>
          <a:p>
            <a:pPr lvl="0" algn="ctr">
              <a:buClrTx/>
              <a:buSzTx/>
              <a:buFontTx/>
            </a:pPr>
            <a:r>
              <a:rPr lang="en-US" b="1" dirty="0">
                <a:solidFill>
                  <a:schemeClr val="lt1"/>
                </a:solidFill>
                <a:latin typeface="+mn-ea"/>
                <a:cs typeface="+mn-ea"/>
                <a:sym typeface="+mn-ea"/>
              </a:rPr>
              <a:t>02</a:t>
            </a:r>
            <a:endParaRPr lang="en-US" b="1" dirty="0">
              <a:solidFill>
                <a:schemeClr val="lt1"/>
              </a:solidFill>
              <a:latin typeface="+mn-ea"/>
              <a:cs typeface="+mn-ea"/>
              <a:sym typeface="+mn-ea"/>
            </a:endParaRPr>
          </a:p>
        </p:txBody>
      </p:sp>
      <p:sp>
        <p:nvSpPr>
          <p:cNvPr id="14" name="对象6"/>
          <p:cNvSpPr/>
          <p:nvPr>
            <p:custDataLst>
              <p:tags r:id="rId6"/>
            </p:custDataLst>
          </p:nvPr>
        </p:nvSpPr>
        <p:spPr>
          <a:xfrm flipH="1">
            <a:off x="3709188" y="1896277"/>
            <a:ext cx="4773624" cy="1360355"/>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85000"/>
                  </a:schemeClr>
                </a:gs>
                <a:gs pos="100000">
                  <a:schemeClr val="accent2">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648000" tIns="0" rIns="323850" numCol="1" spcCol="0" rtlCol="0" fromWordArt="0" anchor="ctr" anchorCtr="1" forceAA="0" compatLnSpc="1">
            <a:noAutofit/>
          </a:bodyPr>
          <a:lstStyle/>
          <a:p>
            <a:pPr fontAlgn="auto">
              <a:lnSpc>
                <a:spcPct val="100000"/>
              </a:lnSpc>
              <a:spcBef>
                <a:spcPct val="0"/>
              </a:spcBef>
              <a:spcAft>
                <a:spcPct val="0"/>
              </a:spcAft>
            </a:pPr>
            <a:r>
              <a:rPr lang="zh-CN" altLang="en-US" sz="2000" b="1" dirty="0">
                <a:solidFill>
                  <a:schemeClr val="tx1"/>
                </a:solidFill>
                <a:effectLst/>
                <a:latin typeface="+mn-ea"/>
              </a:rPr>
              <a:t>            背景说明</a:t>
            </a:r>
            <a:endParaRPr lang="en-US" altLang="zh-CN" sz="2000" b="1" dirty="0">
              <a:solidFill>
                <a:schemeClr val="tx1"/>
              </a:solidFill>
              <a:effectLst/>
              <a:latin typeface="+mn-ea"/>
            </a:endParaRPr>
          </a:p>
          <a:p>
            <a:pPr fontAlgn="auto">
              <a:lnSpc>
                <a:spcPct val="100000"/>
              </a:lnSpc>
              <a:spcBef>
                <a:spcPct val="0"/>
              </a:spcBef>
              <a:spcAft>
                <a:spcPct val="0"/>
              </a:spcAft>
            </a:pPr>
            <a:r>
              <a:rPr lang="zh-CN" altLang="en-US" sz="2000" dirty="0">
                <a:ln>
                  <a:noFill/>
                  <a:prstDash val="sysDot"/>
                </a:ln>
                <a:solidFill>
                  <a:schemeClr val="tx1">
                    <a:lumMod val="85000"/>
                    <a:lumOff val="15000"/>
                  </a:schemeClr>
                </a:solidFill>
                <a:latin typeface="+mn-ea"/>
                <a:cs typeface="+mn-ea"/>
                <a:sym typeface="+mn-ea"/>
              </a:rPr>
              <a:t>背景说明一般放在导语部分</a:t>
            </a:r>
            <a:r>
              <a:rPr lang="en-US" altLang="zh-CN" sz="2000" dirty="0">
                <a:ln>
                  <a:noFill/>
                  <a:prstDash val="sysDot"/>
                </a:ln>
                <a:solidFill>
                  <a:schemeClr val="tx1">
                    <a:lumMod val="85000"/>
                    <a:lumOff val="15000"/>
                  </a:schemeClr>
                </a:solidFill>
                <a:latin typeface="+mn-ea"/>
                <a:cs typeface="+mn-ea"/>
                <a:sym typeface="+mn-ea"/>
              </a:rPr>
              <a:t>,</a:t>
            </a:r>
            <a:r>
              <a:rPr lang="zh-CN" altLang="en-US" sz="2000" dirty="0">
                <a:ln>
                  <a:noFill/>
                  <a:prstDash val="sysDot"/>
                </a:ln>
                <a:solidFill>
                  <a:schemeClr val="tx1">
                    <a:lumMod val="85000"/>
                    <a:lumOff val="15000"/>
                  </a:schemeClr>
                </a:solidFill>
                <a:latin typeface="+mn-ea"/>
                <a:cs typeface="+mn-ea"/>
                <a:sym typeface="+mn-ea"/>
              </a:rPr>
              <a:t>有时为了论说便利也可以化整为零，分别插入各部分之中。</a:t>
            </a:r>
            <a:endParaRPr lang="zh-CN" altLang="en-US" sz="2000" dirty="0">
              <a:ln>
                <a:noFill/>
                <a:prstDash val="sysDot"/>
              </a:ln>
              <a:solidFill>
                <a:schemeClr val="tx1">
                  <a:lumMod val="85000"/>
                  <a:lumOff val="15000"/>
                </a:schemeClr>
              </a:solidFill>
              <a:latin typeface="+mn-ea"/>
              <a:cs typeface="+mn-ea"/>
              <a:sym typeface="+mn-ea"/>
            </a:endParaRPr>
          </a:p>
        </p:txBody>
      </p:sp>
      <p:sp>
        <p:nvSpPr>
          <p:cNvPr id="15" name="对象6"/>
          <p:cNvSpPr/>
          <p:nvPr>
            <p:custDataLst>
              <p:tags r:id="rId7"/>
            </p:custDataLst>
          </p:nvPr>
        </p:nvSpPr>
        <p:spPr>
          <a:xfrm flipH="1">
            <a:off x="7432038" y="4689066"/>
            <a:ext cx="4937761" cy="1360355"/>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85000"/>
                  </a:schemeClr>
                </a:gs>
                <a:gs pos="100000">
                  <a:schemeClr val="accent2">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648000" tIns="0" rIns="323850" numCol="1" spcCol="0" rtlCol="0" fromWordArt="0" anchor="ctr" anchorCtr="1" forceAA="0" compatLnSpc="1">
            <a:noAutofit/>
          </a:bodyPr>
          <a:lstStyle/>
          <a:p>
            <a:pPr fontAlgn="auto">
              <a:lnSpc>
                <a:spcPct val="100000"/>
              </a:lnSpc>
              <a:spcBef>
                <a:spcPct val="0"/>
              </a:spcBef>
              <a:spcAft>
                <a:spcPct val="0"/>
              </a:spcAft>
            </a:pPr>
            <a:r>
              <a:rPr lang="zh-CN" altLang="en-US" sz="2000" b="1" dirty="0">
                <a:solidFill>
                  <a:schemeClr val="tx1"/>
                </a:solidFill>
                <a:effectLst/>
                <a:latin typeface="+mn-ea"/>
              </a:rPr>
              <a:t>               情况说明</a:t>
            </a:r>
            <a:endParaRPr lang="en-US" altLang="zh-CN" sz="2000" b="1" dirty="0">
              <a:solidFill>
                <a:schemeClr val="tx1"/>
              </a:solidFill>
              <a:effectLst/>
              <a:latin typeface="+mn-ea"/>
            </a:endParaRPr>
          </a:p>
          <a:p>
            <a:pPr fontAlgn="auto">
              <a:lnSpc>
                <a:spcPct val="100000"/>
              </a:lnSpc>
              <a:spcBef>
                <a:spcPct val="0"/>
              </a:spcBef>
              <a:spcAft>
                <a:spcPct val="0"/>
              </a:spcAft>
            </a:pPr>
            <a:r>
              <a:rPr lang="zh-CN" altLang="en-US" sz="2000" dirty="0">
                <a:ln>
                  <a:noFill/>
                  <a:prstDash val="sysDot"/>
                </a:ln>
                <a:solidFill>
                  <a:schemeClr val="tx1">
                    <a:lumMod val="85000"/>
                    <a:lumOff val="15000"/>
                  </a:schemeClr>
                </a:solidFill>
                <a:latin typeface="+mn-ea"/>
                <a:cs typeface="+mn-ea"/>
                <a:sym typeface="+mn-ea"/>
              </a:rPr>
              <a:t>在产生和发展过程中，会呈现各种不同的结构、状态、变化、规模和性质等各种情况。调查报告的重要任务之一就是要说明这些情况。</a:t>
            </a:r>
            <a:endParaRPr lang="zh-CN" altLang="en-US" sz="2000" dirty="0">
              <a:ln>
                <a:noFill/>
                <a:prstDash val="sysDot"/>
              </a:ln>
              <a:solidFill>
                <a:schemeClr val="tx1">
                  <a:lumMod val="85000"/>
                  <a:lumOff val="15000"/>
                </a:schemeClr>
              </a:solidFill>
              <a:latin typeface="+mn-ea"/>
              <a:cs typeface="+mn-ea"/>
              <a:sym typeface="+mn-ea"/>
            </a:endParaRPr>
          </a:p>
        </p:txBody>
      </p:sp>
      <p:sp>
        <p:nvSpPr>
          <p:cNvPr id="16" name="对象6"/>
          <p:cNvSpPr/>
          <p:nvPr>
            <p:custDataLst>
              <p:tags r:id="rId8"/>
            </p:custDataLst>
          </p:nvPr>
        </p:nvSpPr>
        <p:spPr>
          <a:xfrm flipH="1">
            <a:off x="241300" y="4703128"/>
            <a:ext cx="3884628" cy="1360355"/>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85000"/>
                  </a:schemeClr>
                </a:gs>
                <a:gs pos="100000">
                  <a:schemeClr val="accent2">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648000" tIns="0" rIns="323850" numCol="1" spcCol="0" rtlCol="0" fromWordArt="0" anchor="ctr" anchorCtr="1" forceAA="0" compatLnSpc="1">
            <a:noAutofit/>
          </a:bodyPr>
          <a:lstStyle/>
          <a:p>
            <a:pPr fontAlgn="auto">
              <a:lnSpc>
                <a:spcPct val="100000"/>
              </a:lnSpc>
              <a:spcBef>
                <a:spcPct val="0"/>
              </a:spcBef>
              <a:spcAft>
                <a:spcPct val="0"/>
              </a:spcAft>
            </a:pPr>
            <a:r>
              <a:rPr lang="zh-CN" altLang="en-US" sz="2000" b="1" dirty="0">
                <a:solidFill>
                  <a:schemeClr val="tx1"/>
                </a:solidFill>
                <a:effectLst/>
                <a:latin typeface="+mn-ea"/>
              </a:rPr>
              <a:t>          建议说明</a:t>
            </a:r>
            <a:endParaRPr lang="en-US" altLang="zh-CN" sz="2000" b="1" dirty="0">
              <a:solidFill>
                <a:schemeClr val="tx1"/>
              </a:solidFill>
              <a:effectLst/>
              <a:latin typeface="+mn-ea"/>
            </a:endParaRPr>
          </a:p>
          <a:p>
            <a:pPr fontAlgn="auto">
              <a:lnSpc>
                <a:spcPct val="100000"/>
              </a:lnSpc>
              <a:spcBef>
                <a:spcPct val="0"/>
              </a:spcBef>
              <a:spcAft>
                <a:spcPct val="0"/>
              </a:spcAft>
            </a:pPr>
            <a:r>
              <a:rPr lang="zh-CN" altLang="en-US" sz="2000" dirty="0">
                <a:ln>
                  <a:noFill/>
                  <a:prstDash val="sysDot"/>
                </a:ln>
                <a:solidFill>
                  <a:schemeClr val="tx1">
                    <a:lumMod val="85000"/>
                    <a:lumOff val="15000"/>
                  </a:schemeClr>
                </a:solidFill>
                <a:latin typeface="+mn-ea"/>
                <a:cs typeface="+mn-ea"/>
                <a:sym typeface="+mn-ea"/>
              </a:rPr>
              <a:t>建议说明是调查报告的必然成分，这部分必须明确具体、切实中肯，具有较强的针对性和可行性。</a:t>
            </a:r>
            <a:endParaRPr lang="zh-CN" altLang="en-US" sz="2000" dirty="0">
              <a:ln>
                <a:noFill/>
                <a:prstDash val="sysDot"/>
              </a:ln>
              <a:solidFill>
                <a:schemeClr val="tx1">
                  <a:lumMod val="85000"/>
                  <a:lumOff val="15000"/>
                </a:schemeClr>
              </a:solidFill>
              <a:latin typeface="+mn-ea"/>
              <a:cs typeface="+mn-ea"/>
              <a:sym typeface="+mn-ea"/>
            </a:endParaRPr>
          </a:p>
        </p:txBody>
      </p:sp>
    </p:spTree>
    <p:custDataLst>
      <p:tags r:id="rId9"/>
    </p:custDataLst>
  </p:cSld>
  <p:clrMapOvr>
    <a:masterClrMapping/>
  </p:clrMapOvr>
  <p:timing>
    <p:tnLst>
      <p:par>
        <p:cTn id="1" dur="indefinite" restart="never" nodeType="tmRoot"/>
      </p:par>
    </p:tnLst>
    <p:bldLst>
      <p:bldP spid="7" grpId="0" animBg="1"/>
      <p:bldP spid="1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9351010" y="595630"/>
            <a:ext cx="4064000" cy="914400"/>
          </a:xfrm>
          <a:prstGeom prst="rect">
            <a:avLst/>
          </a:prstGeom>
          <a:noFill/>
        </p:spPr>
        <p:txBody>
          <a:bodyPr wrap="square" rtlCol="0">
            <a:normAutofit/>
          </a:bodyPr>
          <a:lstStyle/>
          <a:p>
            <a:pPr marL="0" marR="0" lvl="0" indent="0" algn="l" defTabSz="914400" rtl="0" eaLnBrk="1" fontAlgn="auto" latinLnBrk="0" hangingPunct="1">
              <a:lnSpc>
                <a:spcPct val="140000"/>
              </a:lnSpc>
              <a:spcBef>
                <a:spcPts val="0"/>
              </a:spcBef>
              <a:spcAft>
                <a:spcPts val="0"/>
              </a:spcAft>
              <a:buClrTx/>
              <a:buSzTx/>
              <a:buFontTx/>
              <a:buNone/>
              <a:defRPr/>
            </a:pPr>
            <a:endParaRPr kumimoji="0" lang="zh-CN" altLang="en-US" sz="2400" b="0" i="0" u="none" strike="noStrike" kern="100" cap="none" spc="0" normalizeH="0" baseline="0" noProof="0" dirty="0">
              <a:ln>
                <a:noFill/>
              </a:ln>
              <a:solidFill>
                <a:srgbClr val="000000"/>
              </a:solidFill>
              <a:effectLst/>
              <a:uLnTx/>
              <a:uFillTx/>
              <a:latin typeface="微软雅黑" panose="020B0503020204020204" charset="-122"/>
              <a:ea typeface="微软雅黑" panose="020B0503020204020204" charset="-122"/>
              <a:cs typeface="江城圆体 400W" panose="020B0500000000000000" pitchFamily="34" charset="-122"/>
            </a:endParaRPr>
          </a:p>
        </p:txBody>
      </p:sp>
      <p:sp>
        <p:nvSpPr>
          <p:cNvPr id="16" name="任意多边形: 形状 15"/>
          <p:cNvSpPr/>
          <p:nvPr>
            <p:custDataLst>
              <p:tags r:id="rId1"/>
            </p:custDataLst>
          </p:nvPr>
        </p:nvSpPr>
        <p:spPr>
          <a:xfrm>
            <a:off x="904480"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sym typeface="+mn-ea"/>
            </a:endParaRPr>
          </a:p>
        </p:txBody>
      </p:sp>
      <p:sp>
        <p:nvSpPr>
          <p:cNvPr id="8" name="文本框 7"/>
          <p:cNvSpPr txBox="1"/>
          <p:nvPr>
            <p:custDataLst>
              <p:tags r:id="rId2"/>
            </p:custDataLst>
          </p:nvPr>
        </p:nvSpPr>
        <p:spPr>
          <a:xfrm>
            <a:off x="1646585" y="2679290"/>
            <a:ext cx="2017737" cy="400538"/>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rPr>
              <a:t>知识目标</a:t>
            </a:r>
            <a:endParaRPr kumimoji="0" lang="zh-CN" altLang="en-US" sz="20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19" name="任意多边形: 形状 15"/>
          <p:cNvSpPr/>
          <p:nvPr>
            <p:custDataLst>
              <p:tags r:id="rId3"/>
            </p:custDataLst>
          </p:nvPr>
        </p:nvSpPr>
        <p:spPr>
          <a:xfrm>
            <a:off x="468976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2">
                  <a:alpha val="100000"/>
                </a:schemeClr>
              </a:gs>
              <a:gs pos="0">
                <a:schemeClr val="accent2">
                  <a:lumMod val="60000"/>
                  <a:lumOff val="40000"/>
                  <a:alpha val="100000"/>
                </a:schemeClr>
              </a:gs>
            </a:gsLst>
            <a:lin ang="10800000" scaled="1"/>
            <a:tileRect/>
          </a:gradFill>
          <a:ln w="9525"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B0CCB0"/>
              </a:solidFill>
              <a:effectLst/>
              <a:uLnTx/>
              <a:uFillTx/>
              <a:latin typeface="Arial" panose="020B0604020202020204"/>
              <a:ea typeface="微软雅黑" panose="020B0503020204020204" charset="-122"/>
              <a:cs typeface="+mn-cs"/>
              <a:sym typeface="+mn-ea"/>
            </a:endParaRPr>
          </a:p>
        </p:txBody>
      </p:sp>
      <p:sp>
        <p:nvSpPr>
          <p:cNvPr id="20" name="文本框 19"/>
          <p:cNvSpPr txBox="1"/>
          <p:nvPr>
            <p:custDataLst>
              <p:tags r:id="rId4"/>
            </p:custDataLst>
          </p:nvPr>
        </p:nvSpPr>
        <p:spPr>
          <a:xfrm>
            <a:off x="5392214" y="2679290"/>
            <a:ext cx="2017737" cy="400538"/>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rPr>
              <a:t>能力目标</a:t>
            </a:r>
            <a:endParaRPr kumimoji="0" lang="zh-CN" altLang="en-US" sz="20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23" name="任意多边形: 形状 15"/>
          <p:cNvSpPr/>
          <p:nvPr>
            <p:custDataLst>
              <p:tags r:id="rId5"/>
            </p:custDataLst>
          </p:nvPr>
        </p:nvSpPr>
        <p:spPr>
          <a:xfrm>
            <a:off x="843539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sym typeface="+mn-ea"/>
            </a:endParaRPr>
          </a:p>
        </p:txBody>
      </p:sp>
      <p:sp>
        <p:nvSpPr>
          <p:cNvPr id="24" name="文本框 23"/>
          <p:cNvSpPr txBox="1"/>
          <p:nvPr>
            <p:custDataLst>
              <p:tags r:id="rId6"/>
            </p:custDataLst>
          </p:nvPr>
        </p:nvSpPr>
        <p:spPr>
          <a:xfrm>
            <a:off x="9137843" y="2679290"/>
            <a:ext cx="2017737" cy="400538"/>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rPr>
              <a:t>素质目标</a:t>
            </a:r>
            <a:endParaRPr kumimoji="0" lang="zh-CN" altLang="en-US" sz="2000" b="1" i="0" u="none" strike="noStrike" kern="1200" cap="none" spc="0" normalizeH="0" baseline="0" noProof="0" dirty="0">
              <a:ln>
                <a:noFill/>
              </a:ln>
              <a:solidFill>
                <a:srgbClr val="FFFFFF"/>
              </a:solidFill>
              <a:effectLst/>
              <a:uLnTx/>
              <a:uFillTx/>
              <a:latin typeface="Arial" panose="020B0604020202020204"/>
              <a:ea typeface="微软雅黑" panose="020B0503020204020204" charset="-122"/>
              <a:cs typeface="+mn-cs"/>
            </a:endParaRPr>
          </a:p>
        </p:txBody>
      </p:sp>
      <p:sp>
        <p:nvSpPr>
          <p:cNvPr id="9" name="文本框 8"/>
          <p:cNvSpPr txBox="1"/>
          <p:nvPr>
            <p:custDataLst>
              <p:tags r:id="rId7"/>
            </p:custDataLst>
          </p:nvPr>
        </p:nvSpPr>
        <p:spPr>
          <a:xfrm>
            <a:off x="1112786" y="3478442"/>
            <a:ext cx="2551536"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lvl="0">
              <a:lnSpc>
                <a:spcPct val="100000"/>
              </a:lnSpc>
              <a:spcBef>
                <a:spcPts val="2100"/>
              </a:spcBef>
            </a:pPr>
            <a:r>
              <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rPr>
              <a:t>1.</a:t>
            </a:r>
            <a:r>
              <a:rPr kumimoji="0" lang="zh-CN" altLang="en-US"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rPr>
              <a:t>了</a:t>
            </a:r>
            <a:r>
              <a:rPr lang="zh-CN" altLang="en-US" dirty="0"/>
              <a:t>解统计调查报告的种类</a:t>
            </a:r>
            <a:r>
              <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rPr>
              <a:t>;</a:t>
            </a:r>
            <a:endPar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endParaRPr>
          </a:p>
          <a:p>
            <a:pPr lvl="0">
              <a:lnSpc>
                <a:spcPct val="100000"/>
              </a:lnSpc>
              <a:spcBef>
                <a:spcPts val="2100"/>
              </a:spcBef>
            </a:pPr>
            <a:r>
              <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rPr>
              <a:t>2.</a:t>
            </a:r>
            <a:r>
              <a:rPr lang="zh-CN" altLang="en-US" dirty="0"/>
              <a:t>熟悉撰写统计调查报告的一般程序</a:t>
            </a:r>
            <a:r>
              <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rPr>
              <a:t>;</a:t>
            </a:r>
            <a:endPar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endParaRPr>
          </a:p>
          <a:p>
            <a:pPr lvl="0">
              <a:lnSpc>
                <a:spcPct val="100000"/>
              </a:lnSpc>
              <a:spcBef>
                <a:spcPts val="2100"/>
              </a:spcBef>
            </a:pPr>
            <a:r>
              <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rPr>
              <a:t>3.</a:t>
            </a:r>
            <a:r>
              <a:rPr lang="zh-CN" altLang="en-US" dirty="0"/>
              <a:t>掌握统计调查报告的基本结构。</a:t>
            </a:r>
            <a:endParaRPr kumimoji="0" lang="zh-CN" altLang="en-US"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endParaRPr>
          </a:p>
        </p:txBody>
      </p:sp>
      <p:sp>
        <p:nvSpPr>
          <p:cNvPr id="10" name="文本框 9"/>
          <p:cNvSpPr txBox="1"/>
          <p:nvPr>
            <p:custDataLst>
              <p:tags r:id="rId8"/>
            </p:custDataLst>
          </p:nvPr>
        </p:nvSpPr>
        <p:spPr>
          <a:xfrm>
            <a:off x="4998452"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lvl="0">
              <a:spcBef>
                <a:spcPts val="2100"/>
              </a:spcBef>
            </a:pPr>
            <a:r>
              <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rPr>
              <a:t>1.</a:t>
            </a:r>
            <a:r>
              <a:rPr lang="zh-CN" altLang="en-US" dirty="0"/>
              <a:t>具有根据调查目的确定调查报告的主题及拟定提纲的能力</a:t>
            </a:r>
            <a:r>
              <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rPr>
              <a:t>;</a:t>
            </a:r>
            <a:endPar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endParaRPr>
          </a:p>
          <a:p>
            <a:pPr lvl="0">
              <a:spcBef>
                <a:spcPts val="2100"/>
              </a:spcBef>
            </a:pPr>
            <a:r>
              <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rPr>
              <a:t>2.</a:t>
            </a:r>
            <a:r>
              <a:rPr lang="zh-CN" altLang="en-US" dirty="0"/>
              <a:t>通过学习如何撰写调查报告，具备一定的语言组织能力。</a:t>
            </a:r>
            <a:endParaRPr kumimoji="0" lang="zh-CN" altLang="en-US"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endParaRPr>
          </a:p>
        </p:txBody>
      </p:sp>
      <p:sp>
        <p:nvSpPr>
          <p:cNvPr id="11" name="文本框 10"/>
          <p:cNvSpPr txBox="1"/>
          <p:nvPr>
            <p:custDataLst>
              <p:tags r:id="rId9"/>
            </p:custDataLst>
          </p:nvPr>
        </p:nvSpPr>
        <p:spPr>
          <a:xfrm>
            <a:off x="8737306"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lvl="0">
              <a:spcBef>
                <a:spcPts val="2100"/>
              </a:spcBef>
            </a:pPr>
            <a:r>
              <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rPr>
              <a:t>1.</a:t>
            </a:r>
            <a:r>
              <a:rPr lang="zh-CN" altLang="en-US" dirty="0"/>
              <a:t>树立统计思维</a:t>
            </a:r>
            <a:r>
              <a:rPr lang="en-US" altLang="zh-CN" dirty="0"/>
              <a:t>,</a:t>
            </a:r>
            <a:r>
              <a:rPr lang="zh-CN" altLang="en-US" dirty="0"/>
              <a:t>培养理论与实践相结合的意识</a:t>
            </a:r>
            <a:r>
              <a:rPr lang="en-US" altLang="zh-CN" dirty="0"/>
              <a:t>;</a:t>
            </a:r>
            <a:endPar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endParaRPr>
          </a:p>
          <a:p>
            <a:pPr lvl="0">
              <a:spcBef>
                <a:spcPts val="2100"/>
              </a:spcBef>
            </a:pPr>
            <a:r>
              <a:rPr kumimoji="0" lang="en-US" altLang="zh-CN"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rPr>
              <a:t>2.</a:t>
            </a:r>
            <a:r>
              <a:rPr lang="zh-CN" altLang="en-US" dirty="0"/>
              <a:t>通过学习统计分析报告的写作技巧，培养严谨认真的职业素养。</a:t>
            </a:r>
            <a:endParaRPr kumimoji="0" lang="zh-CN" altLang="en-US" sz="1400" b="0" i="0" u="none" strike="noStrike" kern="0" cap="none" spc="0" normalizeH="0" baseline="0" noProof="0" dirty="0">
              <a:ln>
                <a:noFill/>
                <a:prstDash val="sysDot"/>
              </a:ln>
              <a:solidFill>
                <a:srgbClr val="FFFFFF"/>
              </a:solidFill>
              <a:effectLst/>
              <a:uLnTx/>
              <a:uFillTx/>
              <a:latin typeface="微软雅黑" panose="020B0503020204020204" charset="-122"/>
              <a:ea typeface="微软雅黑" panose="020B0503020204020204" charset="-122"/>
              <a:cs typeface="+mn-cs"/>
              <a:sym typeface="+mn-ea"/>
            </a:endParaRPr>
          </a:p>
        </p:txBody>
      </p:sp>
      <p:sp>
        <p:nvSpPr>
          <p:cNvPr id="12" name="文本框 11"/>
          <p:cNvSpPr txBox="1"/>
          <p:nvPr/>
        </p:nvSpPr>
        <p:spPr>
          <a:xfrm>
            <a:off x="986790" y="543560"/>
            <a:ext cx="4064000" cy="914400"/>
          </a:xfrm>
          <a:prstGeom prst="rect">
            <a:avLst/>
          </a:prstGeom>
          <a:noFill/>
        </p:spPr>
        <p:txBody>
          <a:bodyPr wrap="square" rtlCol="0">
            <a:normAutofit/>
          </a:bodyPr>
          <a:lstStyle/>
          <a:p>
            <a:pPr marL="0" marR="0" lvl="0" indent="0" algn="l" defTabSz="914400" rtl="0" eaLnBrk="1" fontAlgn="auto" latinLnBrk="0" hangingPunct="1">
              <a:lnSpc>
                <a:spcPct val="140000"/>
              </a:lnSpc>
              <a:spcBef>
                <a:spcPts val="0"/>
              </a:spcBef>
              <a:spcAft>
                <a:spcPts val="0"/>
              </a:spcAft>
              <a:buClrTx/>
              <a:buSzTx/>
              <a:buFontTx/>
              <a:buNone/>
              <a:defRPr/>
            </a:pPr>
            <a:r>
              <a:rPr kumimoji="0" lang="zh-CN" altLang="en-US" sz="2800" b="0" i="0" u="none" strike="noStrike" kern="100" cap="none" spc="0" normalizeH="0" baseline="0" noProof="0" dirty="0">
                <a:ln>
                  <a:noFill/>
                </a:ln>
                <a:solidFill>
                  <a:srgbClr val="B0CCB0">
                    <a:lumMod val="75000"/>
                  </a:srgbClr>
                </a:solidFill>
                <a:effectLst/>
                <a:uLnTx/>
                <a:uFillTx/>
                <a:latin typeface="微软雅黑" panose="020B0503020204020204" charset="-122"/>
                <a:ea typeface="微软雅黑" panose="020B0503020204020204" charset="-122"/>
                <a:cs typeface="江城圆体 400W" panose="020B0500000000000000" pitchFamily="34" charset="-122"/>
              </a:rPr>
              <a:t>学习目标</a:t>
            </a:r>
            <a:endParaRPr kumimoji="0" lang="zh-CN" altLang="en-US" sz="2800" b="0" i="0" u="none" strike="noStrike" kern="100" cap="none" spc="0" normalizeH="0" baseline="0" noProof="0" dirty="0">
              <a:ln>
                <a:noFill/>
              </a:ln>
              <a:solidFill>
                <a:srgbClr val="B0CCB0">
                  <a:lumMod val="75000"/>
                </a:srgbClr>
              </a:solidFill>
              <a:effectLst/>
              <a:uLnTx/>
              <a:uFillTx/>
              <a:latin typeface="微软雅黑" panose="020B0503020204020204" charset="-122"/>
              <a:ea typeface="微软雅黑" panose="020B0503020204020204" charset="-122"/>
              <a:cs typeface="江城圆体 400W" panose="020B0500000000000000" pitchFamily="34"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randombar(horizontal)">
                                      <p:cBhvr>
                                        <p:cTn id="16" dur="500"/>
                                        <p:tgtEl>
                                          <p:spTgt spid="2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randombar(horizontal)">
                                      <p:cBhvr>
                                        <p:cTn id="19" dur="500"/>
                                        <p:tgtEl>
                                          <p:spTgt spid="23"/>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500"/>
                                        <p:tgtEl>
                                          <p:spTgt spid="2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8" grpId="0"/>
      <p:bldP spid="19" grpId="0" bldLvl="0" animBg="1"/>
      <p:bldP spid="20" grpId="0"/>
      <p:bldP spid="23" grpId="0" bldLvl="0" animBg="1"/>
      <p:bldP spid="24"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1505" y="295154"/>
            <a:ext cx="566674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latin typeface="+mn-ea"/>
                <a:cs typeface="江城圆体 400W" panose="020B0500000000000000" pitchFamily="34" charset="-122"/>
              </a:rPr>
              <a:t>二</a:t>
            </a:r>
            <a:r>
              <a:rPr lang="zh-CN" altLang="en-US" sz="2800" b="1" kern="100" dirty="0">
                <a:solidFill>
                  <a:schemeClr val="accent2">
                    <a:lumMod val="75000"/>
                  </a:schemeClr>
                </a:solidFill>
                <a:effectLst/>
                <a:latin typeface="+mn-ea"/>
                <a:cs typeface="江城圆体 400W" panose="020B0500000000000000" pitchFamily="34" charset="-122"/>
              </a:rPr>
              <a:t>、统计调查报告的写作技巧</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6" name="文本框 5"/>
          <p:cNvSpPr txBox="1"/>
          <p:nvPr/>
        </p:nvSpPr>
        <p:spPr>
          <a:xfrm>
            <a:off x="621505" y="951873"/>
            <a:ext cx="6102350" cy="662554"/>
          </a:xfrm>
          <a:prstGeom prst="rect">
            <a:avLst/>
          </a:prstGeom>
          <a:noFill/>
        </p:spPr>
        <p:txBody>
          <a:bodyPr wrap="square">
            <a:spAutoFit/>
          </a:bodyPr>
          <a:lstStyle/>
          <a:p>
            <a:pPr>
              <a:lnSpc>
                <a:spcPct val="150000"/>
              </a:lnSpc>
            </a:pPr>
            <a:r>
              <a:rPr lang="en-US" altLang="zh-CN" sz="2800" b="1" dirty="0">
                <a:solidFill>
                  <a:srgbClr val="76A776"/>
                </a:solidFill>
                <a:latin typeface="+mn-ea"/>
              </a:rPr>
              <a:t>(</a:t>
            </a:r>
            <a:r>
              <a:rPr lang="zh-CN" altLang="en-US" sz="2800" b="1" dirty="0">
                <a:solidFill>
                  <a:srgbClr val="76A776"/>
                </a:solidFill>
                <a:latin typeface="+mn-ea"/>
              </a:rPr>
              <a:t>二</a:t>
            </a:r>
            <a:r>
              <a:rPr lang="en-US" altLang="zh-CN" sz="2800" b="1" dirty="0">
                <a:solidFill>
                  <a:srgbClr val="76A776"/>
                </a:solidFill>
                <a:latin typeface="+mn-ea"/>
              </a:rPr>
              <a:t>) </a:t>
            </a:r>
            <a:r>
              <a:rPr lang="zh-CN" altLang="en-US" sz="2800" b="1" dirty="0">
                <a:solidFill>
                  <a:srgbClr val="76A776"/>
                </a:solidFill>
                <a:latin typeface="+mn-ea"/>
              </a:rPr>
              <a:t>调研报告的语言</a:t>
            </a:r>
            <a:endParaRPr lang="en-US" altLang="zh-CN" sz="2800" b="1" dirty="0">
              <a:solidFill>
                <a:srgbClr val="76A776"/>
              </a:solidFill>
              <a:latin typeface="+mn-ea"/>
            </a:endParaRPr>
          </a:p>
        </p:txBody>
      </p:sp>
      <p:sp>
        <p:nvSpPr>
          <p:cNvPr id="4" name="任意多边形: 形状 3"/>
          <p:cNvSpPr/>
          <p:nvPr>
            <p:custDataLst>
              <p:tags r:id="rId1"/>
            </p:custDataLst>
          </p:nvPr>
        </p:nvSpPr>
        <p:spPr>
          <a:xfrm>
            <a:off x="6814820" y="2860041"/>
            <a:ext cx="1695251" cy="1979700"/>
          </a:xfrm>
          <a:custGeom>
            <a:avLst/>
            <a:gdLst>
              <a:gd name="connsiteX0" fmla="*/ 368876 w 1324474"/>
              <a:gd name="connsiteY0" fmla="*/ 1504443 h 1546709"/>
              <a:gd name="connsiteX1" fmla="*/ 487884 w 1324474"/>
              <a:gd name="connsiteY1" fmla="*/ 1532697 h 1546709"/>
              <a:gd name="connsiteX2" fmla="*/ 902760 w 1324474"/>
              <a:gd name="connsiteY2" fmla="*/ 1154794 h 1546709"/>
              <a:gd name="connsiteX3" fmla="*/ 1324259 w 1324474"/>
              <a:gd name="connsiteY3" fmla="*/ 92559 h 1546709"/>
              <a:gd name="connsiteX4" fmla="*/ 1240923 w 1324474"/>
              <a:gd name="connsiteY4" fmla="*/ 2474 h 1546709"/>
              <a:gd name="connsiteX5" fmla="*/ 521420 w 1324474"/>
              <a:gd name="connsiteY5" fmla="*/ 1 h 1546709"/>
              <a:gd name="connsiteX6" fmla="*/ 437917 w 1324474"/>
              <a:gd name="connsiteY6" fmla="*/ 73904 h 1546709"/>
              <a:gd name="connsiteX7" fmla="*/ 217337 w 1324474"/>
              <a:gd name="connsiteY7" fmla="*/ 595800 h 1546709"/>
              <a:gd name="connsiteX8" fmla="*/ 34192 w 1324474"/>
              <a:gd name="connsiteY8" fmla="*/ 770520 h 1546709"/>
              <a:gd name="connsiteX9" fmla="*/ 11094 w 1324474"/>
              <a:gd name="connsiteY9" fmla="*/ 879719 h 1546709"/>
              <a:gd name="connsiteX10" fmla="*/ 368876 w 1324474"/>
              <a:gd name="connsiteY10" fmla="*/ 1504443 h 1546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4474" h="1546709">
                <a:moveTo>
                  <a:pt x="368876" y="1504443"/>
                </a:moveTo>
                <a:cubicBezTo>
                  <a:pt x="392937" y="1546446"/>
                  <a:pt x="447642" y="1559609"/>
                  <a:pt x="487884" y="1532697"/>
                </a:cubicBezTo>
                <a:cubicBezTo>
                  <a:pt x="640471" y="1430623"/>
                  <a:pt x="780691" y="1304488"/>
                  <a:pt x="902760" y="1154794"/>
                </a:cubicBezTo>
                <a:cubicBezTo>
                  <a:pt x="1159097" y="840441"/>
                  <a:pt x="1297808" y="468617"/>
                  <a:pt x="1324259" y="92559"/>
                </a:cubicBezTo>
                <a:cubicBezTo>
                  <a:pt x="1327696" y="44016"/>
                  <a:pt x="1289591" y="2642"/>
                  <a:pt x="1240923" y="2474"/>
                </a:cubicBezTo>
                <a:lnTo>
                  <a:pt x="521420" y="1"/>
                </a:lnTo>
                <a:cubicBezTo>
                  <a:pt x="478872" y="-167"/>
                  <a:pt x="442779" y="31608"/>
                  <a:pt x="437917" y="73904"/>
                </a:cubicBezTo>
                <a:cubicBezTo>
                  <a:pt x="416664" y="259104"/>
                  <a:pt x="343934" y="440615"/>
                  <a:pt x="217337" y="595800"/>
                </a:cubicBezTo>
                <a:cubicBezTo>
                  <a:pt x="162549" y="662997"/>
                  <a:pt x="100885" y="721264"/>
                  <a:pt x="34192" y="770520"/>
                </a:cubicBezTo>
                <a:cubicBezTo>
                  <a:pt x="-98" y="795839"/>
                  <a:pt x="-10117" y="842747"/>
                  <a:pt x="11094" y="879719"/>
                </a:cubicBezTo>
                <a:lnTo>
                  <a:pt x="368876" y="1504443"/>
                </a:lnTo>
                <a:close/>
              </a:path>
            </a:pathLst>
          </a:custGeom>
          <a:solidFill>
            <a:schemeClr val="bg2"/>
          </a:solidFill>
          <a:ln w="9525">
            <a:noFill/>
          </a:ln>
          <a:effectLst>
            <a:outerShdw blurRad="63500" algn="ctr" rotWithShape="0">
              <a:schemeClr val="accent1">
                <a:lumMod val="60000"/>
                <a:lumOff val="40000"/>
                <a:alpha val="7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a:solidFill>
                <a:schemeClr val="lt1"/>
              </a:solidFill>
            </a:endParaRPr>
          </a:p>
        </p:txBody>
      </p:sp>
      <p:sp>
        <p:nvSpPr>
          <p:cNvPr id="5" name="任意多边形: 形状 4"/>
          <p:cNvSpPr/>
          <p:nvPr>
            <p:custDataLst>
              <p:tags r:id="rId2"/>
            </p:custDataLst>
          </p:nvPr>
        </p:nvSpPr>
        <p:spPr>
          <a:xfrm>
            <a:off x="3672840" y="2846705"/>
            <a:ext cx="1690906" cy="1984533"/>
          </a:xfrm>
          <a:custGeom>
            <a:avLst/>
            <a:gdLst>
              <a:gd name="connsiteX0" fmla="*/ 1309692 w 1321079"/>
              <a:gd name="connsiteY0" fmla="*/ 886804 h 1550485"/>
              <a:gd name="connsiteX1" fmla="*/ 1287391 w 1321079"/>
              <a:gd name="connsiteY1" fmla="*/ 777478 h 1550485"/>
              <a:gd name="connsiteX2" fmla="*/ 1252220 w 1321079"/>
              <a:gd name="connsiteY2" fmla="*/ 750063 h 1550485"/>
              <a:gd name="connsiteX3" fmla="*/ 886726 w 1321079"/>
              <a:gd name="connsiteY3" fmla="*/ 76839 h 1550485"/>
              <a:gd name="connsiteX4" fmla="*/ 803726 w 1321079"/>
              <a:gd name="connsiteY4" fmla="*/ 2432 h 1550485"/>
              <a:gd name="connsiteX5" fmla="*/ 84139 w 1321079"/>
              <a:gd name="connsiteY5" fmla="*/ 1 h 1550485"/>
              <a:gd name="connsiteX6" fmla="*/ 174 w 1321079"/>
              <a:gd name="connsiteY6" fmla="*/ 88744 h 1550485"/>
              <a:gd name="connsiteX7" fmla="*/ 693226 w 1321079"/>
              <a:gd name="connsiteY7" fmla="*/ 1435569 h 1550485"/>
              <a:gd name="connsiteX8" fmla="*/ 827913 w 1321079"/>
              <a:gd name="connsiteY8" fmla="*/ 1535924 h 1550485"/>
              <a:gd name="connsiteX9" fmla="*/ 947677 w 1321079"/>
              <a:gd name="connsiteY9" fmla="*/ 1508844 h 1550485"/>
              <a:gd name="connsiteX10" fmla="*/ 1309692 w 1321079"/>
              <a:gd name="connsiteY10" fmla="*/ 886804 h 155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1079" h="1550485">
                <a:moveTo>
                  <a:pt x="1309692" y="886804"/>
                </a:moveTo>
                <a:cubicBezTo>
                  <a:pt x="1331113" y="849999"/>
                  <a:pt x="1321555" y="802923"/>
                  <a:pt x="1287391" y="777478"/>
                </a:cubicBezTo>
                <a:cubicBezTo>
                  <a:pt x="1275528" y="768633"/>
                  <a:pt x="1263790" y="759537"/>
                  <a:pt x="1252220" y="750063"/>
                </a:cubicBezTo>
                <a:cubicBezTo>
                  <a:pt x="1038180" y="575511"/>
                  <a:pt x="914351" y="331331"/>
                  <a:pt x="886726" y="76839"/>
                </a:cubicBezTo>
                <a:cubicBezTo>
                  <a:pt x="882115" y="34542"/>
                  <a:pt x="846274" y="2558"/>
                  <a:pt x="803726" y="2432"/>
                </a:cubicBezTo>
                <a:lnTo>
                  <a:pt x="84139" y="1"/>
                </a:lnTo>
                <a:cubicBezTo>
                  <a:pt x="35806" y="-167"/>
                  <a:pt x="-2928" y="40495"/>
                  <a:pt x="174" y="88744"/>
                </a:cubicBezTo>
                <a:cubicBezTo>
                  <a:pt x="32745" y="596051"/>
                  <a:pt x="268206" y="1088939"/>
                  <a:pt x="693226" y="1435569"/>
                </a:cubicBezTo>
                <a:cubicBezTo>
                  <a:pt x="737032" y="1471327"/>
                  <a:pt x="782011" y="1504736"/>
                  <a:pt x="827913" y="1535924"/>
                </a:cubicBezTo>
                <a:cubicBezTo>
                  <a:pt x="868198" y="1563256"/>
                  <a:pt x="923196" y="1550931"/>
                  <a:pt x="947677" y="1508844"/>
                </a:cubicBezTo>
                <a:lnTo>
                  <a:pt x="1309692" y="886804"/>
                </a:lnTo>
                <a:close/>
              </a:path>
            </a:pathLst>
          </a:custGeom>
          <a:solidFill>
            <a:schemeClr val="bg2"/>
          </a:solidFill>
          <a:ln w="9525">
            <a:noFill/>
          </a:ln>
          <a:effectLst>
            <a:outerShdw blurRad="63500" algn="ctr" rotWithShape="0">
              <a:schemeClr val="accent1">
                <a:lumMod val="60000"/>
                <a:lumOff val="40000"/>
                <a:alpha val="7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a:solidFill>
                <a:schemeClr val="lt1"/>
              </a:solidFill>
            </a:endParaRPr>
          </a:p>
        </p:txBody>
      </p:sp>
      <p:pic>
        <p:nvPicPr>
          <p:cNvPr id="8" name="图片 11" descr="343439383331313b343532303032373bbfcdbba7b5b5b0b8"/>
          <p:cNvPicPr>
            <a:picLocks noChangeAspect="1"/>
          </p:cNvPicPr>
          <p:nvPr>
            <p:custDataLst>
              <p:tags r:id="rId3"/>
            </p:custDataLst>
          </p:nvPr>
        </p:nvPicPr>
        <p:blipFill>
          <a:blip r:embed="rId4">
            <a:extLst>
              <a:ext uri="{96DAC541-7B7A-43D3-8B79-37D633B846F1}">
                <asvg:svgBlip xmlns:asvg="http://schemas.microsoft.com/office/drawing/2016/SVG/main" r:embed="rId5"/>
              </a:ext>
            </a:extLst>
          </a:blip>
          <a:stretch>
            <a:fillRect/>
          </a:stretch>
        </p:blipFill>
        <p:spPr>
          <a:xfrm>
            <a:off x="4356100" y="3545841"/>
            <a:ext cx="324000" cy="324000"/>
          </a:xfrm>
          <a:prstGeom prst="rect">
            <a:avLst/>
          </a:prstGeom>
          <a:effectLst>
            <a:outerShdw blurRad="50800" dist="38100" dir="2700000" algn="tl" rotWithShape="0">
              <a:schemeClr val="accent1">
                <a:lumMod val="75000"/>
                <a:alpha val="20000"/>
              </a:schemeClr>
            </a:outerShdw>
          </a:effectLst>
        </p:spPr>
      </p:pic>
      <p:sp>
        <p:nvSpPr>
          <p:cNvPr id="10" name="椭圆 9"/>
          <p:cNvSpPr/>
          <p:nvPr>
            <p:custDataLst>
              <p:tags r:id="rId6"/>
            </p:custDataLst>
          </p:nvPr>
        </p:nvSpPr>
        <p:spPr>
          <a:xfrm>
            <a:off x="5163820" y="1880870"/>
            <a:ext cx="1850276" cy="1850276"/>
          </a:xfrm>
          <a:prstGeom prst="ellipse">
            <a:avLst/>
          </a:prstGeom>
          <a:gradFill flip="none" rotWithShape="1">
            <a:gsLst>
              <a:gs pos="0">
                <a:schemeClr val="accent1">
                  <a:alpha val="5000"/>
                </a:schemeClr>
              </a:gs>
              <a:gs pos="100000">
                <a:schemeClr val="accent1">
                  <a:alpha val="2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pic>
        <p:nvPicPr>
          <p:cNvPr id="17" name="图片 15" descr="343439383331313b343532303033313bd3a6d3c3c9ccb3c7"/>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5931535" y="4443096"/>
            <a:ext cx="306000" cy="306000"/>
          </a:xfrm>
          <a:prstGeom prst="rect">
            <a:avLst/>
          </a:prstGeom>
          <a:effectLst>
            <a:outerShdw blurRad="50800" dist="38100" dir="2700000" algn="tl" rotWithShape="0">
              <a:schemeClr val="accent2">
                <a:lumMod val="75000"/>
                <a:alpha val="20000"/>
              </a:schemeClr>
            </a:outerShdw>
          </a:effectLst>
        </p:spPr>
      </p:pic>
      <p:pic>
        <p:nvPicPr>
          <p:cNvPr id="18" name="图片 16" descr="343439383331313b343532303033323bd3a6d3c3b9dcc0ed"/>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a:off x="7500620" y="3521711"/>
            <a:ext cx="324000" cy="324000"/>
          </a:xfrm>
          <a:prstGeom prst="rect">
            <a:avLst/>
          </a:prstGeom>
          <a:effectLst>
            <a:outerShdw blurRad="50800" dist="38100" dir="2700000" algn="tl" rotWithShape="0">
              <a:schemeClr val="accent1">
                <a:lumMod val="75000"/>
                <a:alpha val="20000"/>
              </a:schemeClr>
            </a:outerShdw>
          </a:effectLst>
        </p:spPr>
      </p:pic>
      <p:sp>
        <p:nvSpPr>
          <p:cNvPr id="19" name="文本框 18"/>
          <p:cNvSpPr txBox="1"/>
          <p:nvPr>
            <p:custDataLst>
              <p:tags r:id="rId13"/>
            </p:custDataLst>
          </p:nvPr>
        </p:nvSpPr>
        <p:spPr>
          <a:xfrm>
            <a:off x="1469066" y="3496310"/>
            <a:ext cx="1826260" cy="1056005"/>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tx2"/>
                </a:solidFill>
              </a:rPr>
              <a:t>语言要严谨</a:t>
            </a:r>
            <a:endParaRPr lang="zh-CN" altLang="en-US" sz="2800" b="1" spc="100" dirty="0">
              <a:solidFill>
                <a:schemeClr val="tx2"/>
              </a:solidFill>
            </a:endParaRPr>
          </a:p>
        </p:txBody>
      </p:sp>
      <p:sp>
        <p:nvSpPr>
          <p:cNvPr id="20" name="文本框 19"/>
          <p:cNvSpPr txBox="1"/>
          <p:nvPr>
            <p:custDataLst>
              <p:tags r:id="rId14"/>
            </p:custDataLst>
          </p:nvPr>
        </p:nvSpPr>
        <p:spPr>
          <a:xfrm>
            <a:off x="5371366" y="5081745"/>
            <a:ext cx="2912745" cy="1181735"/>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tx2"/>
                </a:solidFill>
              </a:rPr>
              <a:t>语言要简要</a:t>
            </a:r>
            <a:endParaRPr lang="zh-CN" altLang="en-US" sz="2800" b="1" spc="100" dirty="0">
              <a:solidFill>
                <a:schemeClr val="tx2"/>
              </a:solidFill>
            </a:endParaRPr>
          </a:p>
        </p:txBody>
      </p:sp>
      <p:sp>
        <p:nvSpPr>
          <p:cNvPr id="21" name="文本框 20"/>
          <p:cNvSpPr txBox="1"/>
          <p:nvPr>
            <p:custDataLst>
              <p:tags r:id="rId15"/>
            </p:custDataLst>
          </p:nvPr>
        </p:nvSpPr>
        <p:spPr>
          <a:xfrm>
            <a:off x="8713470" y="3496310"/>
            <a:ext cx="2325370" cy="1056005"/>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tx2"/>
                </a:solidFill>
              </a:rPr>
              <a:t>语言要通俗</a:t>
            </a:r>
            <a:endParaRPr lang="zh-CN" altLang="en-US" sz="2800" b="1" spc="100" dirty="0">
              <a:solidFill>
                <a:schemeClr val="tx2"/>
              </a:solidFill>
            </a:endParaRPr>
          </a:p>
        </p:txBody>
      </p:sp>
      <p:sp>
        <p:nvSpPr>
          <p:cNvPr id="31" name="任意多边形: 形状 27"/>
          <p:cNvSpPr/>
          <p:nvPr>
            <p:custDataLst>
              <p:tags r:id="rId16"/>
            </p:custDataLst>
          </p:nvPr>
        </p:nvSpPr>
        <p:spPr>
          <a:xfrm>
            <a:off x="5288915" y="2005330"/>
            <a:ext cx="1600635" cy="1600635"/>
          </a:xfrm>
          <a:custGeom>
            <a:avLst/>
            <a:gdLst>
              <a:gd name="connsiteX0" fmla="*/ 1864997 w 1864996"/>
              <a:gd name="connsiteY0" fmla="*/ 932499 h 1864997"/>
              <a:gd name="connsiteX1" fmla="*/ 932498 w 1864996"/>
              <a:gd name="connsiteY1" fmla="*/ 1864997 h 1864997"/>
              <a:gd name="connsiteX2" fmla="*/ 0 w 1864996"/>
              <a:gd name="connsiteY2" fmla="*/ 932499 h 1864997"/>
              <a:gd name="connsiteX3" fmla="*/ 932498 w 1864996"/>
              <a:gd name="connsiteY3" fmla="*/ 0 h 1864997"/>
              <a:gd name="connsiteX4" fmla="*/ 1864997 w 1864996"/>
              <a:gd name="connsiteY4" fmla="*/ 932499 h 1864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996" h="1864997">
                <a:moveTo>
                  <a:pt x="1864997" y="932499"/>
                </a:moveTo>
                <a:cubicBezTo>
                  <a:pt x="1864997" y="1447503"/>
                  <a:pt x="1447503" y="1864997"/>
                  <a:pt x="932498" y="1864997"/>
                </a:cubicBezTo>
                <a:cubicBezTo>
                  <a:pt x="417494" y="1864997"/>
                  <a:pt x="0" y="1447503"/>
                  <a:pt x="0" y="932499"/>
                </a:cubicBezTo>
                <a:cubicBezTo>
                  <a:pt x="0" y="417494"/>
                  <a:pt x="417494" y="0"/>
                  <a:pt x="932498" y="0"/>
                </a:cubicBezTo>
                <a:cubicBezTo>
                  <a:pt x="1447503" y="0"/>
                  <a:pt x="1864997" y="417494"/>
                  <a:pt x="1864997" y="932499"/>
                </a:cubicBezTo>
                <a:close/>
              </a:path>
            </a:pathLst>
          </a:custGeom>
          <a:gradFill flip="none" rotWithShape="1">
            <a:gsLst>
              <a:gs pos="0">
                <a:schemeClr val="accent1">
                  <a:lumMod val="60000"/>
                  <a:lumOff val="40000"/>
                  <a:alpha val="100000"/>
                </a:schemeClr>
              </a:gs>
              <a:gs pos="70000">
                <a:schemeClr val="accent1">
                  <a:alpha val="100000"/>
                </a:schemeClr>
              </a:gs>
            </a:gsLst>
            <a:lin ang="2700000"/>
          </a:gradFill>
          <a:ln>
            <a:noFill/>
          </a:ln>
          <a:effectLst>
            <a:outerShdw blurRad="101600" dist="38100" dir="2700000" algn="tl" rotWithShape="0">
              <a:schemeClr val="accent1">
                <a:lumMod val="75000"/>
                <a:alpha val="3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4000" b="1" spc="100" dirty="0">
                <a:solidFill>
                  <a:srgbClr val="FFFFFF"/>
                </a:solidFill>
                <a:latin typeface="+mn-ea"/>
              </a:rPr>
              <a:t>语言</a:t>
            </a:r>
            <a:endParaRPr lang="zh-CN" altLang="en-US" sz="4000" b="1" spc="100" dirty="0">
              <a:solidFill>
                <a:srgbClr val="FFFFFF"/>
              </a:solidFill>
              <a:latin typeface="+mn-ea"/>
            </a:endParaRPr>
          </a:p>
        </p:txBody>
      </p:sp>
    </p:spTree>
    <p:custDataLst>
      <p:tags r:id="rId1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randombar(horizontal)">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randombar(horizontal)">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custDataLst>
              <p:tags r:id="rId1"/>
            </p:custDataLst>
          </p:nvPr>
        </p:nvSpPr>
        <p:spPr>
          <a:xfrm>
            <a:off x="1144588" y="5096511"/>
            <a:ext cx="9902190" cy="1548130"/>
          </a:xfrm>
          <a:prstGeom prst="ellipse">
            <a:avLst/>
          </a:prstGeom>
          <a:noFill/>
          <a:ln>
            <a:gradFill>
              <a:gsLst>
                <a:gs pos="66000">
                  <a:srgbClr val="376FFF">
                    <a:alpha val="0"/>
                  </a:srgbClr>
                </a:gs>
                <a:gs pos="14000">
                  <a:schemeClr val="accent1">
                    <a:alpha val="0"/>
                  </a:schemeClr>
                </a:gs>
                <a:gs pos="0">
                  <a:srgbClr val="376FFF">
                    <a:alpha val="16000"/>
                  </a:srgbClr>
                </a:gs>
                <a:gs pos="100000">
                  <a:schemeClr val="accent1">
                    <a:alpha val="20000"/>
                  </a:schemeClr>
                </a:gs>
              </a:gsLst>
              <a:lin ang="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57" name="任意多边形: 形状 56"/>
          <p:cNvSpPr/>
          <p:nvPr>
            <p:custDataLst>
              <p:tags r:id="rId2"/>
            </p:custDataLst>
          </p:nvPr>
        </p:nvSpPr>
        <p:spPr>
          <a:xfrm>
            <a:off x="820261" y="1998981"/>
            <a:ext cx="3038475" cy="3491865"/>
          </a:xfrm>
          <a:custGeom>
            <a:avLst/>
            <a:gdLst>
              <a:gd name="connsiteX0" fmla="*/ 727574 w 727710"/>
              <a:gd name="connsiteY0" fmla="*/ 95423 h 836200"/>
              <a:gd name="connsiteX1" fmla="*/ 727574 w 727710"/>
              <a:gd name="connsiteY1" fmla="*/ 740361 h 836200"/>
              <a:gd name="connsiteX2" fmla="*/ 713667 w 727710"/>
              <a:gd name="connsiteY2" fmla="*/ 755029 h 836200"/>
              <a:gd name="connsiteX3" fmla="*/ 17295 w 727710"/>
              <a:gd name="connsiteY3" fmla="*/ 835706 h 836200"/>
              <a:gd name="connsiteX4" fmla="*/ 150 w 727710"/>
              <a:gd name="connsiteY4" fmla="*/ 824276 h 836200"/>
              <a:gd name="connsiteX5" fmla="*/ -136 w 727710"/>
              <a:gd name="connsiteY5" fmla="*/ 821323 h 836200"/>
              <a:gd name="connsiteX6" fmla="*/ -136 w 727710"/>
              <a:gd name="connsiteY6" fmla="*/ 14460 h 836200"/>
              <a:gd name="connsiteX7" fmla="*/ 14342 w 727710"/>
              <a:gd name="connsiteY7" fmla="*/ -208 h 836200"/>
              <a:gd name="connsiteX8" fmla="*/ 17295 w 727710"/>
              <a:gd name="connsiteY8" fmla="*/ 77 h 836200"/>
              <a:gd name="connsiteX9" fmla="*/ 713667 w 727710"/>
              <a:gd name="connsiteY9" fmla="*/ 80754 h 836200"/>
              <a:gd name="connsiteX10" fmla="*/ 727574 w 727710"/>
              <a:gd name="connsiteY10" fmla="*/ 95423 h 83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710" h="836200">
                <a:moveTo>
                  <a:pt x="727574" y="95423"/>
                </a:moveTo>
                <a:lnTo>
                  <a:pt x="727574" y="740361"/>
                </a:lnTo>
                <a:cubicBezTo>
                  <a:pt x="727536" y="748152"/>
                  <a:pt x="721449" y="754572"/>
                  <a:pt x="713667" y="755029"/>
                </a:cubicBezTo>
                <a:cubicBezTo>
                  <a:pt x="444396" y="771603"/>
                  <a:pt x="205890" y="799511"/>
                  <a:pt x="17295" y="835706"/>
                </a:cubicBezTo>
                <a:cubicBezTo>
                  <a:pt x="9398" y="837287"/>
                  <a:pt x="1721" y="832162"/>
                  <a:pt x="150" y="824276"/>
                </a:cubicBezTo>
                <a:cubicBezTo>
                  <a:pt x="-50" y="823304"/>
                  <a:pt x="-146" y="822314"/>
                  <a:pt x="-136" y="821323"/>
                </a:cubicBezTo>
                <a:lnTo>
                  <a:pt x="-136" y="14460"/>
                </a:lnTo>
                <a:cubicBezTo>
                  <a:pt x="-184" y="6412"/>
                  <a:pt x="6293" y="-151"/>
                  <a:pt x="14342" y="-208"/>
                </a:cubicBezTo>
                <a:cubicBezTo>
                  <a:pt x="15332" y="-208"/>
                  <a:pt x="16323" y="-113"/>
                  <a:pt x="17295" y="77"/>
                </a:cubicBezTo>
                <a:cubicBezTo>
                  <a:pt x="205890" y="36273"/>
                  <a:pt x="444396" y="64181"/>
                  <a:pt x="713667" y="80754"/>
                </a:cubicBezTo>
                <a:cubicBezTo>
                  <a:pt x="721449" y="81211"/>
                  <a:pt x="727536" y="87631"/>
                  <a:pt x="727574" y="95423"/>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8" name="任意多边形: 形状 57"/>
          <p:cNvSpPr/>
          <p:nvPr>
            <p:custDataLst>
              <p:tags r:id="rId3"/>
            </p:custDataLst>
          </p:nvPr>
        </p:nvSpPr>
        <p:spPr>
          <a:xfrm>
            <a:off x="4576445" y="2390458"/>
            <a:ext cx="3038475" cy="2725420"/>
          </a:xfrm>
          <a:custGeom>
            <a:avLst/>
            <a:gdLst>
              <a:gd name="connsiteX0" fmla="*/ 727478 w 727614"/>
              <a:gd name="connsiteY0" fmla="*/ 14472 h 653056"/>
              <a:gd name="connsiteX1" fmla="*/ 727478 w 727614"/>
              <a:gd name="connsiteY1" fmla="*/ 638168 h 653056"/>
              <a:gd name="connsiteX2" fmla="*/ 712819 w 727614"/>
              <a:gd name="connsiteY2" fmla="*/ 652847 h 653056"/>
              <a:gd name="connsiteX3" fmla="*/ 712238 w 727614"/>
              <a:gd name="connsiteY3" fmla="*/ 652837 h 653056"/>
              <a:gd name="connsiteX4" fmla="*/ 363623 w 727614"/>
              <a:gd name="connsiteY4" fmla="*/ 646550 h 653056"/>
              <a:gd name="connsiteX5" fmla="*/ 15103 w 727614"/>
              <a:gd name="connsiteY5" fmla="*/ 652837 h 653056"/>
              <a:gd name="connsiteX6" fmla="*/ -127 w 727614"/>
              <a:gd name="connsiteY6" fmla="*/ 638749 h 653056"/>
              <a:gd name="connsiteX7" fmla="*/ -137 w 727614"/>
              <a:gd name="connsiteY7" fmla="*/ 638168 h 653056"/>
              <a:gd name="connsiteX8" fmla="*/ -137 w 727614"/>
              <a:gd name="connsiteY8" fmla="*/ 14472 h 653056"/>
              <a:gd name="connsiteX9" fmla="*/ 14522 w 727614"/>
              <a:gd name="connsiteY9" fmla="*/ -206 h 653056"/>
              <a:gd name="connsiteX10" fmla="*/ 15103 w 727614"/>
              <a:gd name="connsiteY10" fmla="*/ -197 h 653056"/>
              <a:gd name="connsiteX11" fmla="*/ 363623 w 727614"/>
              <a:gd name="connsiteY11" fmla="*/ 6090 h 653056"/>
              <a:gd name="connsiteX12" fmla="*/ 712238 w 727614"/>
              <a:gd name="connsiteY12" fmla="*/ -197 h 653056"/>
              <a:gd name="connsiteX13" fmla="*/ 727468 w 727614"/>
              <a:gd name="connsiteY13" fmla="*/ 13891 h 653056"/>
              <a:gd name="connsiteX14" fmla="*/ 727478 w 727614"/>
              <a:gd name="connsiteY14" fmla="*/ 14472 h 65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7614" h="653056">
                <a:moveTo>
                  <a:pt x="727478" y="14472"/>
                </a:moveTo>
                <a:lnTo>
                  <a:pt x="727478" y="638168"/>
                </a:lnTo>
                <a:cubicBezTo>
                  <a:pt x="727488" y="646274"/>
                  <a:pt x="720925" y="652847"/>
                  <a:pt x="712819" y="652847"/>
                </a:cubicBezTo>
                <a:cubicBezTo>
                  <a:pt x="712628" y="652847"/>
                  <a:pt x="712428" y="652847"/>
                  <a:pt x="712238" y="652837"/>
                </a:cubicBezTo>
                <a:cubicBezTo>
                  <a:pt x="599748" y="648741"/>
                  <a:pt x="483067" y="646550"/>
                  <a:pt x="363623" y="646550"/>
                </a:cubicBezTo>
                <a:cubicBezTo>
                  <a:pt x="244179" y="646550"/>
                  <a:pt x="127498" y="648741"/>
                  <a:pt x="15103" y="652837"/>
                </a:cubicBezTo>
                <a:cubicBezTo>
                  <a:pt x="7007" y="653152"/>
                  <a:pt x="187" y="646846"/>
                  <a:pt x="-127" y="638749"/>
                </a:cubicBezTo>
                <a:cubicBezTo>
                  <a:pt x="-137" y="638559"/>
                  <a:pt x="-137" y="638359"/>
                  <a:pt x="-137" y="638168"/>
                </a:cubicBezTo>
                <a:lnTo>
                  <a:pt x="-137" y="14472"/>
                </a:lnTo>
                <a:cubicBezTo>
                  <a:pt x="-146" y="6366"/>
                  <a:pt x="6416" y="-206"/>
                  <a:pt x="14522" y="-206"/>
                </a:cubicBezTo>
                <a:cubicBezTo>
                  <a:pt x="14713" y="-206"/>
                  <a:pt x="14913" y="-206"/>
                  <a:pt x="15103" y="-197"/>
                </a:cubicBezTo>
                <a:cubicBezTo>
                  <a:pt x="127498" y="3899"/>
                  <a:pt x="243703" y="6090"/>
                  <a:pt x="363623" y="6090"/>
                </a:cubicBezTo>
                <a:cubicBezTo>
                  <a:pt x="483543" y="6090"/>
                  <a:pt x="599748" y="3899"/>
                  <a:pt x="712238" y="-197"/>
                </a:cubicBezTo>
                <a:cubicBezTo>
                  <a:pt x="720334" y="-511"/>
                  <a:pt x="727154" y="5794"/>
                  <a:pt x="727468" y="13891"/>
                </a:cubicBezTo>
                <a:cubicBezTo>
                  <a:pt x="727478" y="14081"/>
                  <a:pt x="727478" y="14281"/>
                  <a:pt x="727478" y="14472"/>
                </a:cubicBezTo>
                <a:close/>
              </a:path>
            </a:pathLst>
          </a:custGeom>
          <a:gradFill>
            <a:gsLst>
              <a:gs pos="0">
                <a:schemeClr val="accent2">
                  <a:alpha val="3000"/>
                </a:schemeClr>
              </a:gs>
              <a:gs pos="100000">
                <a:schemeClr val="accent2">
                  <a:alpha val="30000"/>
                </a:schemeClr>
              </a:gs>
            </a:gsLst>
            <a:lin ang="5400000" scaled="0"/>
          </a:gradFill>
          <a:ln w="9525" cap="flat">
            <a:gradFill>
              <a:gsLst>
                <a:gs pos="100000">
                  <a:schemeClr val="accent2">
                    <a:alpha val="0"/>
                  </a:schemeClr>
                </a:gs>
                <a:gs pos="0">
                  <a:schemeClr val="accent2">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9" name="任意多边形: 形状 58"/>
          <p:cNvSpPr/>
          <p:nvPr>
            <p:custDataLst>
              <p:tags r:id="rId4"/>
            </p:custDataLst>
          </p:nvPr>
        </p:nvSpPr>
        <p:spPr>
          <a:xfrm>
            <a:off x="8374063" y="1797685"/>
            <a:ext cx="3038475" cy="3489325"/>
          </a:xfrm>
          <a:custGeom>
            <a:avLst/>
            <a:gdLst>
              <a:gd name="connsiteX0" fmla="*/ 727478 w 727615"/>
              <a:gd name="connsiteY0" fmla="*/ 14461 h 835724"/>
              <a:gd name="connsiteX1" fmla="*/ 727478 w 727615"/>
              <a:gd name="connsiteY1" fmla="*/ 820848 h 835724"/>
              <a:gd name="connsiteX2" fmla="*/ 713000 w 727615"/>
              <a:gd name="connsiteY2" fmla="*/ 835516 h 835724"/>
              <a:gd name="connsiteX3" fmla="*/ 710047 w 727615"/>
              <a:gd name="connsiteY3" fmla="*/ 835230 h 835724"/>
              <a:gd name="connsiteX4" fmla="*/ 13770 w 727615"/>
              <a:gd name="connsiteY4" fmla="*/ 754553 h 835724"/>
              <a:gd name="connsiteX5" fmla="*/ -137 w 727615"/>
              <a:gd name="connsiteY5" fmla="*/ 739885 h 835724"/>
              <a:gd name="connsiteX6" fmla="*/ -137 w 727615"/>
              <a:gd name="connsiteY6" fmla="*/ 95423 h 835724"/>
              <a:gd name="connsiteX7" fmla="*/ 13770 w 727615"/>
              <a:gd name="connsiteY7" fmla="*/ 80755 h 835724"/>
              <a:gd name="connsiteX8" fmla="*/ 710047 w 727615"/>
              <a:gd name="connsiteY8" fmla="*/ 78 h 835724"/>
              <a:gd name="connsiteX9" fmla="*/ 727192 w 727615"/>
              <a:gd name="connsiteY9" fmla="*/ 11508 h 835724"/>
              <a:gd name="connsiteX10" fmla="*/ 727478 w 727615"/>
              <a:gd name="connsiteY10" fmla="*/ 14461 h 83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615" h="835724">
                <a:moveTo>
                  <a:pt x="727478" y="14461"/>
                </a:moveTo>
                <a:lnTo>
                  <a:pt x="727478" y="820848"/>
                </a:lnTo>
                <a:cubicBezTo>
                  <a:pt x="727526" y="828896"/>
                  <a:pt x="721049" y="835459"/>
                  <a:pt x="713000" y="835516"/>
                </a:cubicBezTo>
                <a:cubicBezTo>
                  <a:pt x="712010" y="835516"/>
                  <a:pt x="711019" y="835421"/>
                  <a:pt x="710047" y="835230"/>
                </a:cubicBezTo>
                <a:cubicBezTo>
                  <a:pt x="521452" y="799035"/>
                  <a:pt x="283042" y="771127"/>
                  <a:pt x="13770" y="754553"/>
                </a:cubicBezTo>
                <a:cubicBezTo>
                  <a:pt x="5988" y="754096"/>
                  <a:pt x="-99" y="747676"/>
                  <a:pt x="-137" y="739885"/>
                </a:cubicBezTo>
                <a:lnTo>
                  <a:pt x="-137" y="95423"/>
                </a:lnTo>
                <a:cubicBezTo>
                  <a:pt x="-99" y="87632"/>
                  <a:pt x="5988" y="81212"/>
                  <a:pt x="13770" y="80755"/>
                </a:cubicBezTo>
                <a:cubicBezTo>
                  <a:pt x="283042" y="64181"/>
                  <a:pt x="521452" y="36273"/>
                  <a:pt x="710047" y="78"/>
                </a:cubicBezTo>
                <a:cubicBezTo>
                  <a:pt x="717943" y="-1503"/>
                  <a:pt x="725621" y="3621"/>
                  <a:pt x="727192" y="11508"/>
                </a:cubicBezTo>
                <a:cubicBezTo>
                  <a:pt x="727392" y="12480"/>
                  <a:pt x="727488" y="13470"/>
                  <a:pt x="727478" y="14461"/>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26" name="任意多边形 25"/>
          <p:cNvSpPr/>
          <p:nvPr>
            <p:custDataLst>
              <p:tags r:id="rId5"/>
            </p:custDataLst>
          </p:nvPr>
        </p:nvSpPr>
        <p:spPr>
          <a:xfrm>
            <a:off x="992188" y="1702435"/>
            <a:ext cx="10305415" cy="380365"/>
          </a:xfrm>
          <a:custGeom>
            <a:avLst/>
            <a:gdLst>
              <a:gd name="connsiteX0" fmla="*/ 16009 w 16009"/>
              <a:gd name="connsiteY0" fmla="*/ 4 h 567"/>
              <a:gd name="connsiteX1" fmla="*/ 8012 w 16009"/>
              <a:gd name="connsiteY1" fmla="*/ 567 h 567"/>
              <a:gd name="connsiteX2" fmla="*/ 16 w 16009"/>
              <a:gd name="connsiteY2" fmla="*/ 4 h 567"/>
              <a:gd name="connsiteX3" fmla="*/ 0 w 16009"/>
              <a:gd name="connsiteY3" fmla="*/ 0 h 567"/>
            </a:gdLst>
            <a:ahLst/>
            <a:cxnLst>
              <a:cxn ang="0">
                <a:pos x="connsiteX0" y="connsiteY0"/>
              </a:cxn>
              <a:cxn ang="0">
                <a:pos x="connsiteX1" y="connsiteY1"/>
              </a:cxn>
              <a:cxn ang="0">
                <a:pos x="connsiteX2" y="connsiteY2"/>
              </a:cxn>
              <a:cxn ang="0">
                <a:pos x="connsiteX3" y="connsiteY3"/>
              </a:cxn>
            </a:cxnLst>
            <a:rect l="l" t="t" r="r" b="b"/>
            <a:pathLst>
              <a:path w="16009" h="567">
                <a:moveTo>
                  <a:pt x="16009" y="4"/>
                </a:moveTo>
                <a:cubicBezTo>
                  <a:pt x="14662" y="336"/>
                  <a:pt x="11588" y="567"/>
                  <a:pt x="8012" y="567"/>
                </a:cubicBezTo>
                <a:cubicBezTo>
                  <a:pt x="4436" y="567"/>
                  <a:pt x="1363" y="336"/>
                  <a:pt x="16" y="4"/>
                </a:cubicBezTo>
                <a:lnTo>
                  <a:pt x="0" y="0"/>
                </a:lnTo>
              </a:path>
            </a:pathLst>
          </a:custGeom>
          <a:noFill/>
          <a:ln w="12700">
            <a:gradFill>
              <a:gsLst>
                <a:gs pos="100000">
                  <a:schemeClr val="accent2">
                    <a:alpha val="0"/>
                  </a:schemeClr>
                </a:gs>
                <a:gs pos="0">
                  <a:schemeClr val="accent2">
                    <a:alpha val="15000"/>
                  </a:schemeClr>
                </a:gs>
              </a:gsLst>
              <a:path path="circle">
                <a:fillToRect l="50000" t="50000" r="50000" b="50000"/>
              </a:path>
              <a:tileRect/>
            </a:gradFill>
          </a:ln>
        </p:spPr>
        <p:style>
          <a:lnRef idx="2">
            <a:schemeClr val="accent1"/>
          </a:lnRef>
          <a:fillRef idx="0">
            <a:srgbClr val="FFFFFF"/>
          </a:fillRef>
          <a:effectRef idx="0">
            <a:srgbClr val="FFFFFF"/>
          </a:effectRef>
          <a:fontRef idx="minor">
            <a:schemeClr val="tx1"/>
          </a:fontRef>
        </p:style>
        <p:txBody>
          <a:bodyPr vertOverflow="overflow" horzOverflow="overflow" vert="horz" wrap="square"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buClrTx/>
              <a:buSzTx/>
              <a:buFontTx/>
            </a:pPr>
            <a:r>
              <a:rPr lang="en-US" altLang="zh-CN" sz="1000" dirty="0">
                <a:solidFill>
                  <a:schemeClr val="accent2"/>
                </a:solidFill>
                <a:cs typeface="微软雅黑" panose="020B0503020204020204" charset="-122"/>
                <a:sym typeface="+mn-ea"/>
              </a:rPr>
              <a:t> </a:t>
            </a:r>
            <a:endParaRPr lang="en-US" altLang="zh-CN" sz="1000" dirty="0">
              <a:solidFill>
                <a:schemeClr val="accent2"/>
              </a:solidFill>
              <a:cs typeface="微软雅黑" panose="020B0503020204020204" charset="-122"/>
              <a:sym typeface="+mn-ea"/>
            </a:endParaRPr>
          </a:p>
        </p:txBody>
      </p:sp>
      <p:sp>
        <p:nvSpPr>
          <p:cNvPr id="48" name="任意多边形: 形状 23"/>
          <p:cNvSpPr/>
          <p:nvPr>
            <p:custDataLst>
              <p:tags r:id="rId6"/>
            </p:custDataLst>
          </p:nvPr>
        </p:nvSpPr>
        <p:spPr>
          <a:xfrm>
            <a:off x="10651808" y="489331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9" name="任意多边形: 形状 23"/>
          <p:cNvSpPr/>
          <p:nvPr>
            <p:custDataLst>
              <p:tags r:id="rId7"/>
            </p:custDataLst>
          </p:nvPr>
        </p:nvSpPr>
        <p:spPr>
          <a:xfrm flipH="1">
            <a:off x="689928" y="490855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29" name="标题"/>
          <p:cNvSpPr txBox="1"/>
          <p:nvPr>
            <p:custDataLst>
              <p:tags r:id="rId8"/>
            </p:custDataLst>
          </p:nvPr>
        </p:nvSpPr>
        <p:spPr>
          <a:xfrm>
            <a:off x="1045529" y="2631123"/>
            <a:ext cx="2578100" cy="374650"/>
          </a:xfrm>
          <a:prstGeom prst="rect">
            <a:avLst/>
          </a:prstGeom>
          <a:noFill/>
        </p:spPr>
        <p:txBody>
          <a:bodyPr wrap="square" lIns="0" tIns="0" rIns="0" bIns="0" rtlCol="0" anchor="ctr">
            <a:noAutofit/>
          </a:bodyPr>
          <a:lstStyle/>
          <a:p>
            <a:pPr algn="ctr"/>
            <a:r>
              <a:rPr lang="zh-CN" altLang="en-US" b="1" spc="300" dirty="0">
                <a:solidFill>
                  <a:schemeClr val="accent1"/>
                </a:solidFill>
                <a:latin typeface="+mn-ea"/>
              </a:rPr>
              <a:t>要防止数字过度化</a:t>
            </a:r>
            <a:endParaRPr lang="zh-CN" altLang="en-US" b="1" spc="300" dirty="0">
              <a:solidFill>
                <a:schemeClr val="accent1"/>
              </a:solidFill>
              <a:latin typeface="+mn-ea"/>
            </a:endParaRPr>
          </a:p>
        </p:txBody>
      </p:sp>
      <p:sp>
        <p:nvSpPr>
          <p:cNvPr id="13" name="正文"/>
          <p:cNvSpPr txBox="1"/>
          <p:nvPr>
            <p:custDataLst>
              <p:tags r:id="rId9"/>
            </p:custDataLst>
          </p:nvPr>
        </p:nvSpPr>
        <p:spPr>
          <a:xfrm>
            <a:off x="1042671" y="3182621"/>
            <a:ext cx="2712402" cy="1941830"/>
          </a:xfrm>
          <a:prstGeom prst="rect">
            <a:avLst/>
          </a:prstGeom>
          <a:noFill/>
        </p:spPr>
        <p:txBody>
          <a:bodyPr wrap="square" lIns="0" tIns="0" rIns="0" bIns="0" rtlCol="0" anchor="t" anchorCtr="0">
            <a:noAutofit/>
          </a:bodyPr>
          <a:lstStyle/>
          <a:p>
            <a:pPr>
              <a:lnSpc>
                <a:spcPct val="150000"/>
              </a:lnSpc>
              <a:spcAft>
                <a:spcPts val="1000"/>
              </a:spcAft>
            </a:pPr>
            <a:r>
              <a:rPr lang="zh-CN" altLang="en-US" sz="1600" kern="0" dirty="0">
                <a:ln>
                  <a:noFill/>
                  <a:prstDash val="sysDot"/>
                </a:ln>
                <a:solidFill>
                  <a:schemeClr val="tx1">
                    <a:lumMod val="85000"/>
                    <a:lumOff val="15000"/>
                  </a:schemeClr>
                </a:solidFill>
                <a:latin typeface="+mn-ea"/>
                <a:sym typeface="+mn-ea"/>
              </a:rPr>
              <a:t>      数字过度化表现为在调查报告中到处都是数字。在大量使用数字时，要注意使用方式。一般我们应该使用图表来说明数字。</a:t>
            </a:r>
            <a:endParaRPr lang="zh-CN" altLang="en-US" sz="1600" kern="0" dirty="0">
              <a:ln>
                <a:noFill/>
                <a:prstDash val="sysDot"/>
              </a:ln>
              <a:solidFill>
                <a:schemeClr val="tx1">
                  <a:lumMod val="85000"/>
                  <a:lumOff val="15000"/>
                </a:schemeClr>
              </a:solidFill>
              <a:latin typeface="+mn-ea"/>
              <a:sym typeface="+mn-ea"/>
            </a:endParaRPr>
          </a:p>
        </p:txBody>
      </p:sp>
      <p:sp>
        <p:nvSpPr>
          <p:cNvPr id="14" name="标题"/>
          <p:cNvSpPr txBox="1"/>
          <p:nvPr>
            <p:custDataLst>
              <p:tags r:id="rId10"/>
            </p:custDataLst>
          </p:nvPr>
        </p:nvSpPr>
        <p:spPr>
          <a:xfrm>
            <a:off x="4855845" y="2628903"/>
            <a:ext cx="2578100" cy="374650"/>
          </a:xfrm>
          <a:prstGeom prst="rect">
            <a:avLst/>
          </a:prstGeom>
          <a:noFill/>
        </p:spPr>
        <p:txBody>
          <a:bodyPr wrap="square" lIns="0" tIns="0" rIns="0" bIns="0" rtlCol="0" anchor="ctr">
            <a:noAutofit/>
          </a:bodyPr>
          <a:lstStyle/>
          <a:p>
            <a:pPr algn="ctr"/>
            <a:r>
              <a:rPr lang="zh-CN" altLang="en-US" b="1" spc="300" dirty="0">
                <a:solidFill>
                  <a:schemeClr val="accent1"/>
                </a:solidFill>
                <a:latin typeface="+mn-ea"/>
                <a:sym typeface="+mn-ea"/>
              </a:rPr>
              <a:t>运用数字的技巧</a:t>
            </a:r>
            <a:endParaRPr lang="zh-CN" altLang="en-US" b="1" spc="300" dirty="0">
              <a:solidFill>
                <a:schemeClr val="accent1"/>
              </a:solidFill>
              <a:latin typeface="+mn-ea"/>
              <a:sym typeface="+mn-ea"/>
            </a:endParaRPr>
          </a:p>
        </p:txBody>
      </p:sp>
      <p:sp>
        <p:nvSpPr>
          <p:cNvPr id="16" name="正文"/>
          <p:cNvSpPr txBox="1"/>
          <p:nvPr>
            <p:custDataLst>
              <p:tags r:id="rId11"/>
            </p:custDataLst>
          </p:nvPr>
        </p:nvSpPr>
        <p:spPr>
          <a:xfrm>
            <a:off x="4806315" y="3166747"/>
            <a:ext cx="2808605" cy="1579245"/>
          </a:xfrm>
          <a:prstGeom prst="rect">
            <a:avLst/>
          </a:prstGeom>
          <a:noFill/>
        </p:spPr>
        <p:txBody>
          <a:bodyPr wrap="square" lIns="0" tIns="0" rIns="0" bIns="0" rtlCol="0" anchor="t" anchorCtr="0">
            <a:noAutofit/>
          </a:bodyPr>
          <a:lstStyle/>
          <a:p>
            <a:pPr>
              <a:lnSpc>
                <a:spcPct val="150000"/>
              </a:lnSpc>
              <a:spcAft>
                <a:spcPts val="1000"/>
              </a:spcAft>
            </a:pP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      为了增加统计数字的表现力</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使之更加鲜明生动，通俗易懂</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还要对数字进行加工和换算。如</a:t>
            </a:r>
            <a:r>
              <a:rPr lang="zh-CN" altLang="en-US" sz="1600" dirty="0"/>
              <a:t>比较法、化小法、推算法、形象法等。</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36" name="标题"/>
          <p:cNvSpPr txBox="1"/>
          <p:nvPr>
            <p:custDataLst>
              <p:tags r:id="rId12"/>
            </p:custDataLst>
          </p:nvPr>
        </p:nvSpPr>
        <p:spPr>
          <a:xfrm>
            <a:off x="8684419" y="2628903"/>
            <a:ext cx="2578100" cy="374650"/>
          </a:xfrm>
          <a:prstGeom prst="rect">
            <a:avLst/>
          </a:prstGeom>
          <a:noFill/>
        </p:spPr>
        <p:txBody>
          <a:bodyPr wrap="square" lIns="0" tIns="0" rIns="0" bIns="0" rtlCol="0" anchor="ctr">
            <a:noAutofit/>
          </a:bodyPr>
          <a:lstStyle/>
          <a:p>
            <a:pPr algn="ctr"/>
            <a:r>
              <a:rPr lang="zh-CN" altLang="en-US" b="1" spc="300" dirty="0">
                <a:solidFill>
                  <a:schemeClr val="accent1"/>
                </a:solidFill>
                <a:latin typeface="+mn-ea"/>
                <a:sym typeface="+mn-ea"/>
              </a:rPr>
              <a:t>使用数字的常规</a:t>
            </a:r>
            <a:endParaRPr lang="zh-CN" altLang="en-US" b="1" spc="300" dirty="0">
              <a:solidFill>
                <a:schemeClr val="accent1"/>
              </a:solidFill>
              <a:latin typeface="+mn-ea"/>
              <a:sym typeface="+mn-ea"/>
            </a:endParaRPr>
          </a:p>
        </p:txBody>
      </p:sp>
      <p:sp>
        <p:nvSpPr>
          <p:cNvPr id="17" name="正文"/>
          <p:cNvSpPr txBox="1"/>
          <p:nvPr>
            <p:custDataLst>
              <p:tags r:id="rId13"/>
            </p:custDataLst>
          </p:nvPr>
        </p:nvSpPr>
        <p:spPr>
          <a:xfrm>
            <a:off x="8604568" y="3166747"/>
            <a:ext cx="2580005" cy="1579245"/>
          </a:xfrm>
          <a:prstGeom prst="rect">
            <a:avLst/>
          </a:prstGeom>
          <a:noFill/>
        </p:spPr>
        <p:txBody>
          <a:bodyPr wrap="square" lIns="0" tIns="0" rIns="0" bIns="0" rtlCol="0" anchor="t" anchorCtr="0">
            <a:noAutofit/>
          </a:bodyPr>
          <a:lstStyle/>
          <a:p>
            <a:pPr>
              <a:lnSpc>
                <a:spcPct val="150000"/>
              </a:lnSpc>
              <a:spcAft>
                <a:spcPts val="1000"/>
              </a:spcAft>
            </a:pP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       在调查报告中</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使用的汉字与阿拉伯数字应统一。总的原则是可用阿拉伯数字的地方</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均应使用阿拉伯数字。</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2" name="文本框 1"/>
          <p:cNvSpPr txBox="1"/>
          <p:nvPr/>
        </p:nvSpPr>
        <p:spPr>
          <a:xfrm>
            <a:off x="621505" y="295154"/>
            <a:ext cx="566674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latin typeface="+mn-ea"/>
                <a:cs typeface="江城圆体 400W" panose="020B0500000000000000" pitchFamily="34" charset="-122"/>
              </a:rPr>
              <a:t>二</a:t>
            </a:r>
            <a:r>
              <a:rPr lang="zh-CN" altLang="en-US" sz="2800" b="1" kern="100" dirty="0">
                <a:solidFill>
                  <a:schemeClr val="accent2">
                    <a:lumMod val="75000"/>
                  </a:schemeClr>
                </a:solidFill>
                <a:effectLst/>
                <a:latin typeface="+mn-ea"/>
                <a:cs typeface="江城圆体 400W" panose="020B0500000000000000" pitchFamily="34" charset="-122"/>
              </a:rPr>
              <a:t>、统计调查报告的写作技巧</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43573" y="1038843"/>
            <a:ext cx="6102350" cy="662554"/>
          </a:xfrm>
          <a:prstGeom prst="rect">
            <a:avLst/>
          </a:prstGeom>
          <a:noFill/>
        </p:spPr>
        <p:txBody>
          <a:bodyPr wrap="square">
            <a:spAutoFit/>
          </a:bodyPr>
          <a:lstStyle/>
          <a:p>
            <a:pPr>
              <a:lnSpc>
                <a:spcPct val="150000"/>
              </a:lnSpc>
            </a:pPr>
            <a:r>
              <a:rPr lang="en-US" altLang="zh-CN" sz="2800" b="1" dirty="0">
                <a:solidFill>
                  <a:srgbClr val="76A776"/>
                </a:solidFill>
                <a:latin typeface="+mn-ea"/>
              </a:rPr>
              <a:t>(</a:t>
            </a:r>
            <a:r>
              <a:rPr lang="zh-CN" altLang="en-US" sz="2800" b="1" dirty="0">
                <a:solidFill>
                  <a:srgbClr val="76A776"/>
                </a:solidFill>
                <a:latin typeface="+mn-ea"/>
              </a:rPr>
              <a:t>三</a:t>
            </a:r>
            <a:r>
              <a:rPr lang="en-US" altLang="zh-CN" sz="2800" b="1" dirty="0">
                <a:solidFill>
                  <a:srgbClr val="76A776"/>
                </a:solidFill>
                <a:latin typeface="+mn-ea"/>
              </a:rPr>
              <a:t>) </a:t>
            </a:r>
            <a:r>
              <a:rPr lang="zh-CN" altLang="en-US" sz="2800" b="1" dirty="0">
                <a:solidFill>
                  <a:srgbClr val="76A776"/>
                </a:solidFill>
                <a:latin typeface="+mn-ea"/>
              </a:rPr>
              <a:t>调查报告中数字的运用</a:t>
            </a:r>
            <a:endParaRPr lang="en-US" altLang="zh-CN" sz="2800" b="1" dirty="0">
              <a:solidFill>
                <a:srgbClr val="76A776"/>
              </a:solidFill>
              <a:latin typeface="+mn-ea"/>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strips(downLeft)">
                                      <p:cBhvr>
                                        <p:cTn id="7" dur="500"/>
                                        <p:tgtEl>
                                          <p:spTgt spid="57"/>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strips(downLeft)">
                                      <p:cBhvr>
                                        <p:cTn id="10" dur="500"/>
                                        <p:tgtEl>
                                          <p:spTgt spid="58"/>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strips(downLeft)">
                                      <p:cBhvr>
                                        <p:cTn id="13" dur="500"/>
                                        <p:tgtEl>
                                          <p:spTgt spid="59"/>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strips(downLeft)">
                                      <p:cBhvr>
                                        <p:cTn id="16" dur="500"/>
                                        <p:tgtEl>
                                          <p:spTgt spid="26"/>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strips(downLeft)">
                                      <p:cBhvr>
                                        <p:cTn id="19" dur="500"/>
                                        <p:tgtEl>
                                          <p:spTgt spid="48"/>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strips(downLeft)">
                                      <p:cBhvr>
                                        <p:cTn id="22" dur="500"/>
                                        <p:tgtEl>
                                          <p:spTgt spid="49"/>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strips(downLeft)">
                                      <p:cBhvr>
                                        <p:cTn id="25" dur="500"/>
                                        <p:tgtEl>
                                          <p:spTgt spid="29"/>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strips(downLeft)">
                                      <p:cBhvr>
                                        <p:cTn id="28" dur="500"/>
                                        <p:tgtEl>
                                          <p:spTgt spid="13"/>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downLeft)">
                                      <p:cBhvr>
                                        <p:cTn id="31" dur="500"/>
                                        <p:tgtEl>
                                          <p:spTgt spid="14"/>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strips(downLeft)">
                                      <p:cBhvr>
                                        <p:cTn id="34" dur="500"/>
                                        <p:tgtEl>
                                          <p:spTgt spid="16"/>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strips(downLeft)">
                                      <p:cBhvr>
                                        <p:cTn id="37" dur="500"/>
                                        <p:tgtEl>
                                          <p:spTgt spid="36"/>
                                        </p:tgtEl>
                                      </p:cBhvr>
                                    </p:animEffect>
                                  </p:childTnLst>
                                </p:cTn>
                              </p:par>
                              <p:par>
                                <p:cTn id="38" presetID="18" presetClass="entr" presetSubtype="12"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strips(downLeft)">
                                      <p:cBhvr>
                                        <p:cTn id="4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bldLvl="0" animBg="1"/>
      <p:bldP spid="58" grpId="0" bldLvl="0" animBg="1"/>
      <p:bldP spid="59" grpId="0" bldLvl="0" animBg="1"/>
      <p:bldP spid="26" grpId="0" bldLvl="0" animBg="1"/>
      <p:bldP spid="48" grpId="0" bldLvl="0" animBg="1"/>
      <p:bldP spid="49" grpId="0" bldLvl="0" animBg="1"/>
      <p:bldP spid="29" grpId="0"/>
      <p:bldP spid="13" grpId="0"/>
      <p:bldP spid="14" grpId="0"/>
      <p:bldP spid="16" grpId="0"/>
      <p:bldP spid="3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形状 14296"/>
          <p:cNvSpPr/>
          <p:nvPr>
            <p:custDataLst>
              <p:tags r:id="rId1"/>
            </p:custDataLst>
          </p:nvPr>
        </p:nvSpPr>
        <p:spPr>
          <a:xfrm rot="1800000">
            <a:off x="8068310" y="3708039"/>
            <a:ext cx="400050" cy="33718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gradFill>
            <a:gsLst>
              <a:gs pos="100000">
                <a:schemeClr val="accent2">
                  <a:alpha val="100000"/>
                </a:schemeClr>
              </a:gs>
              <a:gs pos="0">
                <a:schemeClr val="accent2">
                  <a:lumMod val="60000"/>
                  <a:lumOff val="40000"/>
                  <a:alpha val="100000"/>
                </a:schemeClr>
              </a:gs>
            </a:gsLst>
            <a:lin ang="54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9017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solidFill>
                <a:schemeClr val="lt1"/>
              </a:solidFill>
              <a:sym typeface="+mn-ea"/>
            </a:endParaRPr>
          </a:p>
        </p:txBody>
      </p:sp>
      <p:grpSp>
        <p:nvGrpSpPr>
          <p:cNvPr id="16" name="组合 15"/>
          <p:cNvGrpSpPr/>
          <p:nvPr/>
        </p:nvGrpSpPr>
        <p:grpSpPr>
          <a:xfrm>
            <a:off x="869740" y="2289448"/>
            <a:ext cx="7499005" cy="3469541"/>
            <a:chOff x="879583" y="773112"/>
            <a:chExt cx="7499005" cy="3469541"/>
          </a:xfrm>
        </p:grpSpPr>
        <p:sp>
          <p:nvSpPr>
            <p:cNvPr id="7" name="圆角矩形 6"/>
            <p:cNvSpPr/>
            <p:nvPr>
              <p:custDataLst>
                <p:tags r:id="rId2"/>
              </p:custDataLst>
            </p:nvPr>
          </p:nvSpPr>
          <p:spPr>
            <a:xfrm rot="2700000">
              <a:off x="4879973" y="773112"/>
              <a:ext cx="2540000" cy="2540000"/>
            </a:xfrm>
            <a:prstGeom prst="roundRect">
              <a:avLst>
                <a:gd name="adj" fmla="val 26744"/>
              </a:avLst>
            </a:prstGeom>
            <a:noFill/>
            <a:ln w="12700">
              <a:gradFill>
                <a:gsLst>
                  <a:gs pos="100000">
                    <a:schemeClr val="accent1">
                      <a:alpha val="54000"/>
                    </a:schemeClr>
                  </a:gs>
                  <a:gs pos="0">
                    <a:schemeClr val="accent1">
                      <a:alpha val="55000"/>
                    </a:schemeClr>
                  </a:gs>
                </a:gsLst>
                <a:lin ang="19560000" scaled="1"/>
              </a:gradFill>
              <a:prstDash val="dash"/>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2000">
                <a:solidFill>
                  <a:schemeClr val="lt1"/>
                </a:solidFill>
              </a:endParaRPr>
            </a:p>
          </p:txBody>
        </p:sp>
        <p:sp>
          <p:nvSpPr>
            <p:cNvPr id="9" name="矩形 8"/>
            <p:cNvSpPr/>
            <p:nvPr>
              <p:custDataLst>
                <p:tags r:id="rId3"/>
              </p:custDataLst>
            </p:nvPr>
          </p:nvSpPr>
          <p:spPr>
            <a:xfrm>
              <a:off x="879583" y="2157757"/>
              <a:ext cx="2895162" cy="2084896"/>
            </a:xfrm>
            <a:prstGeom prst="rect">
              <a:avLst/>
            </a:prstGeom>
            <a:noFill/>
          </p:spPr>
          <p:txBody>
            <a:bodyPr wrap="square" lIns="0" tIns="0" rIns="0" bIns="0" rtlCol="0" anchor="t" anchorCtr="0">
              <a:noAutofit/>
            </a:bodyPr>
            <a:lstStyle/>
            <a:p>
              <a:r>
                <a:rPr lang="zh-CN" altLang="en-US" dirty="0"/>
                <a:t>数据在于为理论分析提供了客观依据，市场调研报告需要概括整个调研活动的过程，需要说明这些方案执行落实的情况，特别是实际完成的情况对于调研结果的影响，需要认真分析清楚。</a:t>
              </a:r>
              <a:endParaRPr lang="zh-CN" altLang="en-US" sz="2000" dirty="0">
                <a:solidFill>
                  <a:schemeClr val="tx1">
                    <a:lumMod val="85000"/>
                    <a:lumOff val="15000"/>
                  </a:schemeClr>
                </a:solidFill>
                <a:latin typeface="+mn-ea"/>
                <a:cs typeface="+mn-ea"/>
                <a:sym typeface="+mn-ea"/>
              </a:endParaRPr>
            </a:p>
          </p:txBody>
        </p:sp>
        <p:sp>
          <p:nvSpPr>
            <p:cNvPr id="23" name="任意多边形: 形状 14296"/>
            <p:cNvSpPr/>
            <p:nvPr>
              <p:custDataLst>
                <p:tags r:id="rId4"/>
              </p:custDataLst>
            </p:nvPr>
          </p:nvSpPr>
          <p:spPr>
            <a:xfrm rot="1800000">
              <a:off x="3837082" y="2184673"/>
              <a:ext cx="400050" cy="33718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gradFill>
              <a:gsLst>
                <a:gs pos="100000">
                  <a:schemeClr val="accent1">
                    <a:alpha val="100000"/>
                  </a:schemeClr>
                </a:gs>
                <a:gs pos="0">
                  <a:schemeClr val="accent1">
                    <a:lumMod val="60000"/>
                    <a:lumOff val="40000"/>
                    <a:alpha val="100000"/>
                  </a:schemeClr>
                </a:gs>
              </a:gsLst>
              <a:lin ang="54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9017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solidFill>
                  <a:schemeClr val="lt1"/>
                </a:solidFill>
                <a:sym typeface="+mn-ea"/>
              </a:endParaRPr>
            </a:p>
          </p:txBody>
        </p:sp>
        <p:sp>
          <p:nvSpPr>
            <p:cNvPr id="10" name="矩形 9"/>
            <p:cNvSpPr/>
            <p:nvPr>
              <p:custDataLst>
                <p:tags r:id="rId5"/>
              </p:custDataLst>
            </p:nvPr>
          </p:nvSpPr>
          <p:spPr>
            <a:xfrm>
              <a:off x="914491" y="1162302"/>
              <a:ext cx="2755900" cy="699135"/>
            </a:xfrm>
            <a:prstGeom prst="rect">
              <a:avLst/>
            </a:prstGeom>
            <a:noFill/>
          </p:spPr>
          <p:txBody>
            <a:bodyPr wrap="square" lIns="0" tIns="0" rIns="0" bIns="0" rtlCol="0" anchor="b">
              <a:noAutofit/>
            </a:bodyPr>
            <a:lstStyle/>
            <a:p>
              <a:pPr algn="ctr">
                <a:spcBef>
                  <a:spcPct val="0"/>
                </a:spcBef>
                <a:spcAft>
                  <a:spcPct val="0"/>
                </a:spcAft>
              </a:pPr>
              <a:r>
                <a:rPr lang="zh-CN" altLang="en-US" sz="2400" b="1" dirty="0">
                  <a:solidFill>
                    <a:schemeClr val="accent1"/>
                  </a:solidFill>
                  <a:latin typeface="+mn-ea"/>
                  <a:cs typeface="+mn-ea"/>
                  <a:sym typeface="+mn-ea"/>
                </a:rPr>
                <a:t>调研报告不是流水</a:t>
              </a:r>
              <a:endParaRPr lang="en-US" altLang="zh-CN" sz="2400" b="1" dirty="0">
                <a:solidFill>
                  <a:schemeClr val="accent1"/>
                </a:solidFill>
                <a:latin typeface="+mn-ea"/>
                <a:cs typeface="+mn-ea"/>
                <a:sym typeface="+mn-ea"/>
              </a:endParaRPr>
            </a:p>
            <a:p>
              <a:pPr algn="ctr">
                <a:spcBef>
                  <a:spcPct val="0"/>
                </a:spcBef>
                <a:spcAft>
                  <a:spcPct val="0"/>
                </a:spcAft>
              </a:pPr>
              <a:r>
                <a:rPr lang="zh-CN" altLang="en-US" sz="2400" b="1" dirty="0">
                  <a:solidFill>
                    <a:schemeClr val="accent1"/>
                  </a:solidFill>
                  <a:latin typeface="+mn-ea"/>
                  <a:cs typeface="+mn-ea"/>
                  <a:sym typeface="+mn-ea"/>
                </a:rPr>
                <a:t>账或数据的堆积</a:t>
              </a:r>
              <a:endParaRPr lang="zh-CN" altLang="en-US" sz="2400" b="1" dirty="0">
                <a:solidFill>
                  <a:schemeClr val="accent1"/>
                </a:solidFill>
                <a:latin typeface="+mn-ea"/>
                <a:cs typeface="+mn-ea"/>
                <a:sym typeface="+mn-ea"/>
              </a:endParaRPr>
            </a:p>
          </p:txBody>
        </p:sp>
        <p:sp>
          <p:nvSpPr>
            <p:cNvPr id="12" name="矩形 11"/>
            <p:cNvSpPr/>
            <p:nvPr>
              <p:custDataLst>
                <p:tags r:id="rId6"/>
              </p:custDataLst>
            </p:nvPr>
          </p:nvSpPr>
          <p:spPr>
            <a:xfrm>
              <a:off x="1104900" y="2433320"/>
              <a:ext cx="2841625" cy="1692275"/>
            </a:xfrm>
            <a:prstGeom prst="rect">
              <a:avLst/>
            </a:prstGeom>
            <a:noFill/>
          </p:spPr>
          <p:txBody>
            <a:bodyPr wrap="square" lIns="0" tIns="0" rIns="0" bIns="0" rtlCol="0" anchor="t" anchorCtr="0">
              <a:noAutofit/>
            </a:bodyPr>
            <a:lstStyle/>
            <a:p>
              <a:endParaRPr lang="zh-CN" altLang="en-US" sz="2000" dirty="0">
                <a:solidFill>
                  <a:schemeClr val="tx1">
                    <a:lumMod val="85000"/>
                    <a:lumOff val="15000"/>
                  </a:schemeClr>
                </a:solidFill>
                <a:latin typeface="+mn-ea"/>
                <a:cs typeface="+mn-ea"/>
                <a:sym typeface="+mn-ea"/>
              </a:endParaRPr>
            </a:p>
          </p:txBody>
        </p:sp>
        <p:pic>
          <p:nvPicPr>
            <p:cNvPr id="18" name="图片 15" descr="343439383331313b343532303033313bd3a6d3c3c9ccb3c7"/>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8205788" y="2273935"/>
              <a:ext cx="172800" cy="172800"/>
            </a:xfrm>
            <a:prstGeom prst="rect">
              <a:avLst/>
            </a:prstGeom>
          </p:spPr>
        </p:pic>
      </p:grpSp>
      <p:sp>
        <p:nvSpPr>
          <p:cNvPr id="6" name="圆角矩形 5"/>
          <p:cNvSpPr/>
          <p:nvPr>
            <p:custDataLst>
              <p:tags r:id="rId10"/>
            </p:custDataLst>
          </p:nvPr>
        </p:nvSpPr>
        <p:spPr>
          <a:xfrm rot="2700000">
            <a:off x="5008974" y="2409677"/>
            <a:ext cx="2310130" cy="2310130"/>
          </a:xfrm>
          <a:prstGeom prst="roundRect">
            <a:avLst>
              <a:gd name="adj" fmla="val 26744"/>
            </a:avLst>
          </a:prstGeom>
          <a:noFill/>
          <a:ln w="38100">
            <a:gradFill>
              <a:gsLst>
                <a:gs pos="100000">
                  <a:schemeClr val="accent1">
                    <a:alpha val="25000"/>
                  </a:schemeClr>
                </a:gs>
                <a:gs pos="0">
                  <a:schemeClr val="accent1">
                    <a:alpha val="28000"/>
                  </a:schemeClr>
                </a:gs>
              </a:gsLst>
              <a:lin ang="19560000" scaled="1"/>
            </a:gra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2000">
              <a:solidFill>
                <a:schemeClr val="lt1"/>
              </a:solidFill>
            </a:endParaRPr>
          </a:p>
        </p:txBody>
      </p:sp>
      <p:sp>
        <p:nvSpPr>
          <p:cNvPr id="14" name="任意多边形 13"/>
          <p:cNvSpPr/>
          <p:nvPr>
            <p:custDataLst>
              <p:tags r:id="rId11"/>
            </p:custDataLst>
          </p:nvPr>
        </p:nvSpPr>
        <p:spPr>
          <a:xfrm>
            <a:off x="5091823" y="2688228"/>
            <a:ext cx="2002790" cy="2002790"/>
          </a:xfrm>
          <a:custGeom>
            <a:avLst/>
            <a:gdLst/>
            <a:ahLst/>
            <a:cxnLst>
              <a:cxn ang="3">
                <a:pos x="hc" y="t"/>
              </a:cxn>
              <a:cxn ang="cd2">
                <a:pos x="l" y="vc"/>
              </a:cxn>
              <a:cxn ang="cd4">
                <a:pos x="hc" y="b"/>
              </a:cxn>
              <a:cxn ang="0">
                <a:pos x="r" y="vc"/>
              </a:cxn>
            </a:cxnLst>
            <a:rect l="l" t="t" r="r" b="b"/>
            <a:pathLst>
              <a:path w="4096" h="4096">
                <a:moveTo>
                  <a:pt x="2048" y="0"/>
                </a:moveTo>
                <a:cubicBezTo>
                  <a:pt x="2283" y="0"/>
                  <a:pt x="2518" y="90"/>
                  <a:pt x="2697" y="269"/>
                </a:cubicBezTo>
                <a:lnTo>
                  <a:pt x="3827" y="1398"/>
                </a:lnTo>
                <a:cubicBezTo>
                  <a:pt x="4185" y="1757"/>
                  <a:pt x="4185" y="2339"/>
                  <a:pt x="3827" y="2697"/>
                </a:cubicBezTo>
                <a:lnTo>
                  <a:pt x="2697" y="3827"/>
                </a:lnTo>
                <a:cubicBezTo>
                  <a:pt x="2339" y="4185"/>
                  <a:pt x="1757" y="4185"/>
                  <a:pt x="1398" y="3827"/>
                </a:cubicBezTo>
                <a:lnTo>
                  <a:pt x="269" y="2697"/>
                </a:lnTo>
                <a:cubicBezTo>
                  <a:pt x="-90" y="2339"/>
                  <a:pt x="-90" y="1757"/>
                  <a:pt x="269" y="1398"/>
                </a:cubicBezTo>
                <a:lnTo>
                  <a:pt x="1398" y="269"/>
                </a:lnTo>
                <a:cubicBezTo>
                  <a:pt x="1578" y="90"/>
                  <a:pt x="1813" y="0"/>
                  <a:pt x="2048" y="0"/>
                </a:cubicBezTo>
                <a:close/>
              </a:path>
            </a:pathLst>
          </a:custGeom>
          <a:gradFill>
            <a:gsLst>
              <a:gs pos="0">
                <a:schemeClr val="accent1">
                  <a:alpha val="100000"/>
                </a:schemeClr>
              </a:gs>
              <a:gs pos="100000">
                <a:schemeClr val="accent1">
                  <a:lumMod val="80000"/>
                  <a:lumOff val="20000"/>
                  <a:alpha val="100000"/>
                </a:schemeClr>
              </a:gs>
            </a:gsLst>
            <a:lin ang="13500000"/>
          </a:gradFill>
          <a:ln>
            <a:noFill/>
          </a:ln>
          <a:effectLst>
            <a:outerShdw blurRad="215900" dist="1143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60045" tIns="323850" rIns="360045" bIns="288290" numCol="1" spcCol="0" rtlCol="0" fromWordArt="0" anchor="ctr" anchorCtr="0" forceAA="0" compatLnSpc="1">
            <a:noAutofit/>
          </a:bodyPr>
          <a:lstStyle/>
          <a:p>
            <a:pPr lvl="0" algn="ctr">
              <a:spcBef>
                <a:spcPct val="0"/>
              </a:spcBef>
              <a:spcAft>
                <a:spcPct val="0"/>
              </a:spcAft>
              <a:buClrTx/>
              <a:buSzTx/>
              <a:buFontTx/>
            </a:pPr>
            <a:r>
              <a:rPr lang="zh-CN" altLang="en-US" sz="2800" b="1" dirty="0">
                <a:solidFill>
                  <a:schemeClr val="lt1">
                    <a:lumMod val="100000"/>
                  </a:schemeClr>
                </a:solidFill>
                <a:uFillTx/>
                <a:latin typeface="+mn-ea"/>
                <a:cs typeface="+mn-ea"/>
                <a:sym typeface="+mn-ea"/>
              </a:rPr>
              <a:t>指标与标志的关系</a:t>
            </a:r>
            <a:endParaRPr lang="zh-CN" altLang="en-US" sz="2800" b="1" dirty="0">
              <a:solidFill>
                <a:schemeClr val="lt1">
                  <a:lumMod val="100000"/>
                </a:schemeClr>
              </a:solidFill>
              <a:uFillTx/>
              <a:latin typeface="+mn-ea"/>
              <a:cs typeface="+mn-ea"/>
              <a:sym typeface="+mn-ea"/>
            </a:endParaRPr>
          </a:p>
        </p:txBody>
      </p:sp>
      <p:sp>
        <p:nvSpPr>
          <p:cNvPr id="8" name="任意多边形: 形状 14296"/>
          <p:cNvSpPr/>
          <p:nvPr>
            <p:custDataLst>
              <p:tags r:id="rId12"/>
            </p:custDataLst>
          </p:nvPr>
        </p:nvSpPr>
        <p:spPr>
          <a:xfrm rot="1800000">
            <a:off x="8052118" y="2149475"/>
            <a:ext cx="480060" cy="42227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solidFill>
                <a:schemeClr val="lt1"/>
              </a:solidFill>
            </a:endParaRPr>
          </a:p>
        </p:txBody>
      </p:sp>
      <p:sp>
        <p:nvSpPr>
          <p:cNvPr id="20" name="任意多边形: 形状 14296"/>
          <p:cNvSpPr/>
          <p:nvPr>
            <p:custDataLst>
              <p:tags r:id="rId13"/>
            </p:custDataLst>
          </p:nvPr>
        </p:nvSpPr>
        <p:spPr>
          <a:xfrm rot="1800000">
            <a:off x="3795900" y="3665493"/>
            <a:ext cx="480060" cy="42227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no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solidFill>
                <a:schemeClr val="lt1"/>
              </a:solidFill>
            </a:endParaRPr>
          </a:p>
        </p:txBody>
      </p:sp>
      <p:pic>
        <p:nvPicPr>
          <p:cNvPr id="17" name="图片 5" descr="343435383036303b343532343134393bcdb7c4d4b7e7b1a9"/>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3922015" y="3765383"/>
            <a:ext cx="208800" cy="208800"/>
          </a:xfrm>
          <a:prstGeom prst="rect">
            <a:avLst/>
          </a:prstGeom>
        </p:spPr>
      </p:pic>
      <p:sp>
        <p:nvSpPr>
          <p:cNvPr id="13" name="文本框 12"/>
          <p:cNvSpPr txBox="1"/>
          <p:nvPr/>
        </p:nvSpPr>
        <p:spPr>
          <a:xfrm>
            <a:off x="621505" y="295154"/>
            <a:ext cx="566674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latin typeface="+mn-ea"/>
                <a:cs typeface="江城圆体 400W" panose="020B0500000000000000" pitchFamily="34" charset="-122"/>
              </a:rPr>
              <a:t>二</a:t>
            </a:r>
            <a:r>
              <a:rPr lang="zh-CN" altLang="en-US" sz="2800" b="1" kern="100" dirty="0">
                <a:solidFill>
                  <a:schemeClr val="accent2">
                    <a:lumMod val="75000"/>
                  </a:schemeClr>
                </a:solidFill>
                <a:effectLst/>
                <a:latin typeface="+mn-ea"/>
                <a:cs typeface="江城圆体 400W" panose="020B0500000000000000" pitchFamily="34" charset="-122"/>
              </a:rPr>
              <a:t>、统计调查报告的写作技巧</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15" name="文本框 14"/>
          <p:cNvSpPr txBox="1"/>
          <p:nvPr/>
        </p:nvSpPr>
        <p:spPr>
          <a:xfrm>
            <a:off x="626844" y="1102961"/>
            <a:ext cx="6102350" cy="662554"/>
          </a:xfrm>
          <a:prstGeom prst="rect">
            <a:avLst/>
          </a:prstGeom>
          <a:noFill/>
        </p:spPr>
        <p:txBody>
          <a:bodyPr wrap="square">
            <a:spAutoFit/>
          </a:bodyPr>
          <a:lstStyle/>
          <a:p>
            <a:pPr>
              <a:lnSpc>
                <a:spcPct val="150000"/>
              </a:lnSpc>
            </a:pPr>
            <a:r>
              <a:rPr lang="en-US" altLang="zh-CN" sz="2800" b="1" dirty="0">
                <a:solidFill>
                  <a:srgbClr val="76A776"/>
                </a:solidFill>
                <a:latin typeface="+mn-ea"/>
              </a:rPr>
              <a:t>(</a:t>
            </a:r>
            <a:r>
              <a:rPr lang="zh-CN" altLang="en-US" sz="2800" b="1" dirty="0">
                <a:solidFill>
                  <a:srgbClr val="76A776"/>
                </a:solidFill>
                <a:latin typeface="+mn-ea"/>
              </a:rPr>
              <a:t>四</a:t>
            </a:r>
            <a:r>
              <a:rPr lang="en-US" altLang="zh-CN" sz="2800" b="1" dirty="0">
                <a:solidFill>
                  <a:srgbClr val="76A776"/>
                </a:solidFill>
                <a:latin typeface="+mn-ea"/>
              </a:rPr>
              <a:t>)</a:t>
            </a:r>
            <a:r>
              <a:rPr lang="zh-CN" altLang="en-US" sz="2800" b="1" dirty="0">
                <a:solidFill>
                  <a:srgbClr val="76A776"/>
                </a:solidFill>
                <a:latin typeface="+mn-ea"/>
              </a:rPr>
              <a:t>撰写调研报告时应注意的问题</a:t>
            </a:r>
            <a:endParaRPr lang="en-US" altLang="zh-CN" sz="2800" b="1" dirty="0">
              <a:solidFill>
                <a:srgbClr val="76A776"/>
              </a:solidFill>
              <a:latin typeface="+mn-ea"/>
            </a:endParaRPr>
          </a:p>
        </p:txBody>
      </p:sp>
      <p:sp>
        <p:nvSpPr>
          <p:cNvPr id="19" name="矩形 18"/>
          <p:cNvSpPr/>
          <p:nvPr>
            <p:custDataLst>
              <p:tags r:id="rId17"/>
            </p:custDataLst>
          </p:nvPr>
        </p:nvSpPr>
        <p:spPr>
          <a:xfrm>
            <a:off x="8632418" y="2797730"/>
            <a:ext cx="2654934" cy="699135"/>
          </a:xfrm>
          <a:prstGeom prst="rect">
            <a:avLst/>
          </a:prstGeom>
          <a:noFill/>
        </p:spPr>
        <p:txBody>
          <a:bodyPr wrap="square" lIns="0" tIns="0" rIns="0" bIns="0" rtlCol="0" anchor="b">
            <a:noAutofit/>
          </a:bodyPr>
          <a:lstStyle/>
          <a:p>
            <a:pPr algn="ctr">
              <a:spcBef>
                <a:spcPct val="0"/>
              </a:spcBef>
              <a:spcAft>
                <a:spcPct val="0"/>
              </a:spcAft>
            </a:pPr>
            <a:r>
              <a:rPr lang="zh-CN" altLang="en-US" sz="2400" b="1" dirty="0">
                <a:solidFill>
                  <a:schemeClr val="accent1"/>
                </a:solidFill>
                <a:latin typeface="+mn-ea"/>
                <a:cs typeface="+mn-ea"/>
                <a:sym typeface="+mn-ea"/>
              </a:rPr>
              <a:t>市场调研报告必须真实、准确</a:t>
            </a:r>
            <a:endParaRPr lang="zh-CN" altLang="en-US" sz="2400" b="1" dirty="0">
              <a:solidFill>
                <a:schemeClr val="accent1"/>
              </a:solidFill>
              <a:latin typeface="+mn-ea"/>
              <a:cs typeface="+mn-ea"/>
              <a:sym typeface="+mn-ea"/>
            </a:endParaRPr>
          </a:p>
        </p:txBody>
      </p:sp>
      <p:sp>
        <p:nvSpPr>
          <p:cNvPr id="21" name="矩形 20"/>
          <p:cNvSpPr/>
          <p:nvPr>
            <p:custDataLst>
              <p:tags r:id="rId18"/>
            </p:custDataLst>
          </p:nvPr>
        </p:nvSpPr>
        <p:spPr>
          <a:xfrm>
            <a:off x="8758254" y="3815627"/>
            <a:ext cx="2895162" cy="2084896"/>
          </a:xfrm>
          <a:prstGeom prst="rect">
            <a:avLst/>
          </a:prstGeom>
          <a:noFill/>
        </p:spPr>
        <p:txBody>
          <a:bodyPr wrap="square" lIns="0" tIns="0" rIns="0" bIns="0" rtlCol="0" anchor="t" anchorCtr="0">
            <a:noAutofit/>
          </a:bodyPr>
          <a:lstStyle/>
          <a:p>
            <a:r>
              <a:rPr lang="zh-CN" altLang="en-US" sz="1800" dirty="0">
                <a:solidFill>
                  <a:srgbClr val="000000"/>
                </a:solidFill>
                <a:effectLst/>
                <a:latin typeface="FZSSK--GBK1-0"/>
              </a:rPr>
              <a:t>从事实出发，而不是从某个人的观点出发，先入为主地作出主观判断。</a:t>
            </a:r>
            <a:r>
              <a:rPr lang="zh-CN" altLang="en-US" dirty="0"/>
              <a:t>凡是与事实不符的观点，都应该坚决舍弃，凡是暂时还拿不准的，应如实写明，或放在附录中加以讨论。</a:t>
            </a:r>
            <a:endParaRPr lang="zh-CN" altLang="en-US" sz="2000" dirty="0">
              <a:solidFill>
                <a:schemeClr val="tx1">
                  <a:lumMod val="85000"/>
                  <a:lumOff val="15000"/>
                </a:schemeClr>
              </a:solidFill>
              <a:latin typeface="+mn-ea"/>
              <a:cs typeface="+mn-ea"/>
              <a:sym typeface="+mn-ea"/>
            </a:endParaRPr>
          </a:p>
        </p:txBody>
      </p:sp>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par>
                                <p:cTn id="8" presetID="14" presetClass="entr" presetSubtype="1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randombar(horizontal)">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randombar(horizontal)">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8" grpId="0" bldLvl="0" animBg="1"/>
      <p:bldP spid="20"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5173334" y="2046265"/>
            <a:ext cx="5466468" cy="1813863"/>
          </a:xfrm>
        </p:spPr>
        <p:txBody>
          <a:bodyPr/>
          <a:lstStyle/>
          <a:p>
            <a:r>
              <a:rPr lang="zh-CN" altLang="en-US">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感谢观看</a:t>
            </a:r>
            <a:r>
              <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a:t>
            </a:r>
            <a:endPar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914900" y="3429000"/>
            <a:ext cx="7011907" cy="2055473"/>
          </a:xfrm>
        </p:spPr>
        <p:txBody>
          <a:bodyPr/>
          <a:lstStyle/>
          <a:p>
            <a:r>
              <a:rPr lang="zh-CN" altLang="en-US" dirty="0">
                <a:sym typeface="+mn-ea"/>
              </a:rPr>
              <a:t>构思统计调查报告框架</a:t>
            </a:r>
            <a:endParaRPr lang="zh-CN" altLang="en-US" dirty="0"/>
          </a:p>
        </p:txBody>
      </p:sp>
      <p:sp>
        <p:nvSpPr>
          <p:cNvPr id="3" name="文本占位符 2"/>
          <p:cNvSpPr>
            <a:spLocks noGrp="1"/>
          </p:cNvSpPr>
          <p:nvPr>
            <p:ph type="body" sz="quarter" idx="13"/>
          </p:nvPr>
        </p:nvSpPr>
        <p:spPr/>
        <p:txBody>
          <a:bodyPr/>
          <a:lstStyle/>
          <a:p>
            <a:pPr algn="r"/>
            <a:r>
              <a:rPr lang="zh-CN" altLang="en-US"/>
              <a:t>任务一</a:t>
            </a:r>
            <a:r>
              <a:rPr lang="en-US" altLang="zh-CN"/>
              <a:t> </a:t>
            </a:r>
            <a:endParaRPr lang="zh-CN" altLang="en-US"/>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custDataLst>
              <p:tags r:id="rId1"/>
            </p:custDataLst>
          </p:nvPr>
        </p:nvSpPr>
        <p:spPr>
          <a:xfrm>
            <a:off x="1667941" y="2409167"/>
            <a:ext cx="8517687" cy="2343694"/>
          </a:xfrm>
          <a:prstGeom prst="ellipse">
            <a:avLst/>
          </a:prstGeom>
          <a:gradFill>
            <a:gsLst>
              <a:gs pos="9000">
                <a:schemeClr val="accent1">
                  <a:lumMod val="20000"/>
                  <a:lumOff val="80000"/>
                  <a:alpha val="15000"/>
                </a:schemeClr>
              </a:gs>
              <a:gs pos="100000">
                <a:schemeClr val="accent1">
                  <a:lumMod val="30000"/>
                  <a:lumOff val="70000"/>
                  <a:alpha val="5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12" name="椭圆 11"/>
          <p:cNvSpPr/>
          <p:nvPr>
            <p:custDataLst>
              <p:tags r:id="rId2"/>
            </p:custDataLst>
          </p:nvPr>
        </p:nvSpPr>
        <p:spPr>
          <a:xfrm>
            <a:off x="1587799" y="3605179"/>
            <a:ext cx="748808" cy="748808"/>
          </a:xfrm>
          <a:prstGeom prst="ellipse">
            <a:avLst/>
          </a:prstGeom>
          <a:gradFill>
            <a:gsLst>
              <a:gs pos="54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578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26" name="椭圆 25"/>
          <p:cNvSpPr/>
          <p:nvPr>
            <p:custDataLst>
              <p:tags r:id="rId3"/>
            </p:custDataLst>
          </p:nvPr>
        </p:nvSpPr>
        <p:spPr>
          <a:xfrm>
            <a:off x="2906777" y="2684464"/>
            <a:ext cx="6039403" cy="166157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lt1"/>
              </a:solidFill>
            </a:endParaRPr>
          </a:p>
        </p:txBody>
      </p:sp>
      <p:sp>
        <p:nvSpPr>
          <p:cNvPr id="27" name="椭圆 26"/>
          <p:cNvSpPr/>
          <p:nvPr>
            <p:custDataLst>
              <p:tags r:id="rId4"/>
            </p:custDataLst>
          </p:nvPr>
        </p:nvSpPr>
        <p:spPr>
          <a:xfrm>
            <a:off x="3676996" y="2896748"/>
            <a:ext cx="4496516" cy="1237613"/>
          </a:xfrm>
          <a:prstGeom prst="ellipse">
            <a:avLst/>
          </a:prstGeom>
          <a:gradFill>
            <a:gsLst>
              <a:gs pos="1000">
                <a:schemeClr val="bg1">
                  <a:alpha val="33000"/>
                  <a:lumMod val="7000"/>
                  <a:lumOff val="93000"/>
                </a:schemeClr>
              </a:gs>
              <a:gs pos="89000">
                <a:schemeClr val="accent1">
                  <a:lumMod val="81000"/>
                  <a:alpha val="38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ct val="0"/>
              </a:spcBef>
              <a:spcAft>
                <a:spcPct val="0"/>
              </a:spcAft>
              <a:buClrTx/>
              <a:buSzTx/>
              <a:buFontTx/>
            </a:pPr>
            <a:r>
              <a:rPr lang="zh-CN" altLang="en-US" b="1" dirty="0">
                <a:solidFill>
                  <a:schemeClr val="accent1">
                    <a:lumMod val="75000"/>
                  </a:schemeClr>
                </a:solidFill>
                <a:latin typeface="+mn-ea"/>
                <a:cs typeface="+mn-ea"/>
                <a:sym typeface="+mn-ea"/>
              </a:rPr>
              <a:t>（一）统计调查报告的特点</a:t>
            </a:r>
            <a:endParaRPr lang="zh-CN" altLang="en-US" b="1" dirty="0">
              <a:solidFill>
                <a:schemeClr val="accent1">
                  <a:lumMod val="75000"/>
                </a:schemeClr>
              </a:solidFill>
              <a:latin typeface="+mn-ea"/>
              <a:cs typeface="+mn-ea"/>
              <a:sym typeface="+mn-ea"/>
            </a:endParaRPr>
          </a:p>
        </p:txBody>
      </p:sp>
      <p:sp>
        <p:nvSpPr>
          <p:cNvPr id="20" name="椭圆 19"/>
          <p:cNvSpPr/>
          <p:nvPr>
            <p:custDataLst>
              <p:tags r:id="rId5"/>
            </p:custDataLst>
          </p:nvPr>
        </p:nvSpPr>
        <p:spPr>
          <a:xfrm>
            <a:off x="5552074" y="4248150"/>
            <a:ext cx="748808" cy="748808"/>
          </a:xfrm>
          <a:prstGeom prst="ellipse">
            <a:avLst/>
          </a:prstGeom>
          <a:gradFill>
            <a:gsLst>
              <a:gs pos="54000">
                <a:schemeClr val="accent2">
                  <a:alpha val="100000"/>
                </a:schemeClr>
              </a:gs>
              <a:gs pos="0">
                <a:schemeClr val="accent2">
                  <a:lumMod val="60000"/>
                  <a:lumOff val="40000"/>
                  <a:alpha val="100000"/>
                </a:schemeClr>
              </a:gs>
              <a:gs pos="81000">
                <a:schemeClr val="accent2">
                  <a:alpha val="100000"/>
                </a:schemeClr>
              </a:gs>
              <a:gs pos="100000">
                <a:schemeClr val="accent2">
                  <a:alpha val="100000"/>
                </a:schemeClr>
              </a:gs>
            </a:gsLst>
            <a:lin ang="5400000" scaled="0"/>
          </a:gradFill>
          <a:ln>
            <a:gradFill>
              <a:gsLst>
                <a:gs pos="37000">
                  <a:srgbClr val="FFFFFF"/>
                </a:gs>
                <a:gs pos="0">
                  <a:schemeClr val="accent2">
                    <a:lumMod val="45000"/>
                    <a:lumOff val="55000"/>
                    <a:alpha val="100000"/>
                  </a:schemeClr>
                </a:gs>
                <a:gs pos="100000">
                  <a:srgbClr val="FFFFFF"/>
                </a:gs>
                <a:gs pos="71000">
                  <a:schemeClr val="accent2">
                    <a:lumMod val="30000"/>
                    <a:lumOff val="70000"/>
                    <a:alpha val="100000"/>
                  </a:schemeClr>
                </a:gs>
              </a:gsLst>
              <a:lin ang="15780000" scaled="0"/>
            </a:gradFill>
          </a:ln>
          <a:effectLst>
            <a:outerShdw blurRad="342900" sx="106000" sy="106000" algn="ctr" rotWithShape="0">
              <a:schemeClr val="accent2">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2" name="矩形 1"/>
          <p:cNvSpPr/>
          <p:nvPr>
            <p:custDataLst>
              <p:tags r:id="rId6"/>
            </p:custDataLst>
          </p:nvPr>
        </p:nvSpPr>
        <p:spPr>
          <a:xfrm>
            <a:off x="4700489" y="5219898"/>
            <a:ext cx="3723421" cy="922294"/>
          </a:xfrm>
          <a:prstGeom prst="rect">
            <a:avLst/>
          </a:prstGeom>
          <a:noFill/>
        </p:spPr>
        <p:txBody>
          <a:bodyPr wrap="square" lIns="0" tIns="0" rIns="0" bIns="0" rtlCol="0" anchor="t" anchorCtr="0">
            <a:noAutofit/>
          </a:bodyPr>
          <a:lstStyle/>
          <a:p>
            <a:r>
              <a:rPr lang="zh-CN" altLang="en-US" sz="2000" dirty="0">
                <a:latin typeface="+mn-ea"/>
              </a:rPr>
              <a:t>调查报告对社会现象不是一般性的描述，而是经过对现象科学的分析和总结揭示出事物的本质。</a:t>
            </a:r>
            <a:endParaRPr lang="zh-CN" altLang="en-US" sz="1600" dirty="0">
              <a:solidFill>
                <a:schemeClr val="tx1">
                  <a:lumMod val="65000"/>
                  <a:lumOff val="35000"/>
                </a:schemeClr>
              </a:solidFill>
              <a:latin typeface="+mn-ea"/>
              <a:cs typeface="+mn-ea"/>
            </a:endParaRPr>
          </a:p>
        </p:txBody>
      </p:sp>
      <p:sp>
        <p:nvSpPr>
          <p:cNvPr id="3" name="椭圆 2"/>
          <p:cNvSpPr/>
          <p:nvPr>
            <p:custDataLst>
              <p:tags r:id="rId7"/>
            </p:custDataLst>
          </p:nvPr>
        </p:nvSpPr>
        <p:spPr>
          <a:xfrm>
            <a:off x="9518797" y="3605179"/>
            <a:ext cx="748808" cy="748808"/>
          </a:xfrm>
          <a:prstGeom prst="ellipse">
            <a:avLst/>
          </a:prstGeom>
          <a:gradFill>
            <a:gsLst>
              <a:gs pos="54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578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9" name="矩形 8"/>
          <p:cNvSpPr/>
          <p:nvPr>
            <p:custDataLst>
              <p:tags r:id="rId8"/>
            </p:custDataLst>
          </p:nvPr>
        </p:nvSpPr>
        <p:spPr>
          <a:xfrm>
            <a:off x="8689410" y="4619042"/>
            <a:ext cx="3380670" cy="821787"/>
          </a:xfrm>
          <a:prstGeom prst="rect">
            <a:avLst/>
          </a:prstGeom>
          <a:noFill/>
        </p:spPr>
        <p:txBody>
          <a:bodyPr wrap="square" lIns="0" tIns="0" rIns="0" bIns="0" rtlCol="0" anchor="t" anchorCtr="0">
            <a:noAutofit/>
          </a:bodyPr>
          <a:lstStyle/>
          <a:p>
            <a:r>
              <a:rPr lang="zh-CN" altLang="en-US" sz="2000" dirty="0">
                <a:latin typeface="+mn-ea"/>
              </a:rPr>
              <a:t>一般来讲，调查报告涉及的知识面较宽，除涉及一般的基础知识</a:t>
            </a:r>
            <a:r>
              <a:rPr lang="en-US" altLang="zh-CN" sz="2000" dirty="0">
                <a:latin typeface="+mn-ea"/>
              </a:rPr>
              <a:t>,</a:t>
            </a:r>
            <a:r>
              <a:rPr lang="zh-CN" altLang="en-US" sz="2000" dirty="0">
                <a:latin typeface="+mn-ea"/>
              </a:rPr>
              <a:t>还涉及与调查内容有关的专业知识。</a:t>
            </a:r>
            <a:endParaRPr lang="zh-CN" altLang="en-US" sz="1600" dirty="0">
              <a:solidFill>
                <a:schemeClr val="tx1">
                  <a:lumMod val="65000"/>
                  <a:lumOff val="35000"/>
                </a:schemeClr>
              </a:solidFill>
              <a:latin typeface="+mn-ea"/>
              <a:cs typeface="+mn-ea"/>
            </a:endParaRPr>
          </a:p>
        </p:txBody>
      </p:sp>
      <p:sp>
        <p:nvSpPr>
          <p:cNvPr id="13" name="矩形 12"/>
          <p:cNvSpPr/>
          <p:nvPr>
            <p:custDataLst>
              <p:tags r:id="rId9"/>
            </p:custDataLst>
          </p:nvPr>
        </p:nvSpPr>
        <p:spPr>
          <a:xfrm>
            <a:off x="317889" y="4805916"/>
            <a:ext cx="4009247" cy="1647772"/>
          </a:xfrm>
          <a:prstGeom prst="rect">
            <a:avLst/>
          </a:prstGeom>
          <a:noFill/>
        </p:spPr>
        <p:txBody>
          <a:bodyPr wrap="square" lIns="0" tIns="0" rIns="0" bIns="0" rtlCol="0" anchor="t" anchorCtr="0">
            <a:noAutofit/>
          </a:bodyPr>
          <a:lstStyle/>
          <a:p>
            <a:r>
              <a:rPr lang="zh-CN" altLang="en-US" sz="2000" dirty="0">
                <a:latin typeface="+mn-ea"/>
              </a:rPr>
              <a:t>调查报告是科学的。首先调查报告是以调查事实为依据的分析和总结</a:t>
            </a:r>
            <a:r>
              <a:rPr lang="en-US" altLang="zh-CN" sz="2000" dirty="0">
                <a:latin typeface="+mn-ea"/>
              </a:rPr>
              <a:t>,</a:t>
            </a:r>
            <a:r>
              <a:rPr lang="zh-CN" altLang="en-US" sz="2000" dirty="0">
                <a:latin typeface="+mn-ea"/>
              </a:rPr>
              <a:t>它如实反映了客观世界，是客观事物内在联系的总结和反映。其次，调查报告中运用的调查资料和数据是采用科学的方法获取的。</a:t>
            </a:r>
            <a:endParaRPr lang="zh-CN" altLang="en-US" sz="1600" dirty="0">
              <a:solidFill>
                <a:schemeClr val="tx1">
                  <a:lumMod val="65000"/>
                  <a:lumOff val="35000"/>
                </a:schemeClr>
              </a:solidFill>
              <a:latin typeface="+mn-ea"/>
              <a:cs typeface="+mn-ea"/>
            </a:endParaRPr>
          </a:p>
        </p:txBody>
      </p:sp>
      <p:sp>
        <p:nvSpPr>
          <p:cNvPr id="28" name="弧形 27"/>
          <p:cNvSpPr/>
          <p:nvPr>
            <p:custDataLst>
              <p:tags r:id="rId10"/>
            </p:custDataLst>
          </p:nvPr>
        </p:nvSpPr>
        <p:spPr>
          <a:xfrm rot="21300000">
            <a:off x="898945" y="2467897"/>
            <a:ext cx="7559654" cy="1726418"/>
          </a:xfrm>
          <a:prstGeom prst="arc">
            <a:avLst>
              <a:gd name="adj1" fmla="val 18339204"/>
              <a:gd name="adj2" fmla="val 20466934"/>
            </a:avLst>
          </a:prstGeom>
          <a:ln w="0">
            <a:gradFill>
              <a:gsLst>
                <a:gs pos="56000">
                  <a:schemeClr val="accent2">
                    <a:lumMod val="5000"/>
                    <a:lumOff val="95000"/>
                    <a:alpha val="0"/>
                  </a:schemeClr>
                </a:gs>
                <a:gs pos="22000">
                  <a:schemeClr val="accent2">
                    <a:lumMod val="88000"/>
                    <a:alpha val="45000"/>
                  </a:schemeClr>
                </a:gs>
              </a:gsLst>
              <a:lin ang="768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31" name="弧形 30"/>
          <p:cNvSpPr/>
          <p:nvPr>
            <p:custDataLst>
              <p:tags r:id="rId11"/>
            </p:custDataLst>
          </p:nvPr>
        </p:nvSpPr>
        <p:spPr>
          <a:xfrm rot="21180000">
            <a:off x="3262216" y="2655099"/>
            <a:ext cx="7029860" cy="2999513"/>
          </a:xfrm>
          <a:prstGeom prst="arc">
            <a:avLst>
              <a:gd name="adj1" fmla="val 19024410"/>
              <a:gd name="adj2" fmla="val 21019212"/>
            </a:avLst>
          </a:prstGeom>
          <a:ln>
            <a:gradFill>
              <a:gsLst>
                <a:gs pos="41000">
                  <a:schemeClr val="accent1">
                    <a:lumMod val="5000"/>
                    <a:lumOff val="95000"/>
                    <a:alpha val="0"/>
                  </a:schemeClr>
                </a:gs>
                <a:gs pos="9000">
                  <a:schemeClr val="accent1">
                    <a:alpha val="55000"/>
                  </a:schemeClr>
                </a:gs>
              </a:gsLst>
              <a:lin ang="1002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32" name="弧形 31"/>
          <p:cNvSpPr/>
          <p:nvPr>
            <p:custDataLst>
              <p:tags r:id="rId12"/>
            </p:custDataLst>
          </p:nvPr>
        </p:nvSpPr>
        <p:spPr>
          <a:xfrm rot="10800000">
            <a:off x="1826389" y="2402437"/>
            <a:ext cx="9209600" cy="2047597"/>
          </a:xfrm>
          <a:prstGeom prst="arc">
            <a:avLst>
              <a:gd name="adj1" fmla="val 164418"/>
              <a:gd name="adj2" fmla="val 761608"/>
            </a:avLst>
          </a:prstGeom>
          <a:ln>
            <a:gradFill>
              <a:gsLst>
                <a:gs pos="100000">
                  <a:schemeClr val="accent1">
                    <a:lumMod val="5000"/>
                    <a:lumOff val="95000"/>
                    <a:alpha val="0"/>
                  </a:schemeClr>
                </a:gs>
                <a:gs pos="50000">
                  <a:schemeClr val="accent1">
                    <a:alpha val="70000"/>
                  </a:schemeClr>
                </a:gs>
              </a:gsLst>
              <a:lin ang="1746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p>
            <a:pPr algn="ctr"/>
            <a:endParaRPr lang="zh-CN" altLang="en-US">
              <a:solidFill>
                <a:schemeClr val="tx1"/>
              </a:solidFill>
            </a:endParaRPr>
          </a:p>
        </p:txBody>
      </p:sp>
      <p:sp>
        <p:nvSpPr>
          <p:cNvPr id="37" name="弧形 36"/>
          <p:cNvSpPr/>
          <p:nvPr>
            <p:custDataLst>
              <p:tags r:id="rId13"/>
            </p:custDataLst>
          </p:nvPr>
        </p:nvSpPr>
        <p:spPr>
          <a:xfrm rot="21060000" flipH="1" flipV="1">
            <a:off x="6053115" y="3959394"/>
            <a:ext cx="3997311" cy="632571"/>
          </a:xfrm>
          <a:prstGeom prst="arc">
            <a:avLst>
              <a:gd name="adj1" fmla="val 10508688"/>
              <a:gd name="adj2" fmla="val 20681384"/>
            </a:avLst>
          </a:prstGeom>
          <a:ln>
            <a:gradFill>
              <a:gsLst>
                <a:gs pos="56000">
                  <a:schemeClr val="accent2">
                    <a:lumMod val="5000"/>
                    <a:lumOff val="95000"/>
                    <a:alpha val="0"/>
                  </a:schemeClr>
                </a:gs>
                <a:gs pos="22000">
                  <a:schemeClr val="accent2">
                    <a:alpha val="55000"/>
                  </a:schemeClr>
                </a:gs>
              </a:gsLst>
              <a:lin ang="738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p>
            <a:pPr algn="ctr"/>
            <a:endParaRPr lang="zh-CN" altLang="en-US">
              <a:solidFill>
                <a:schemeClr val="tx1"/>
              </a:solidFill>
            </a:endParaRPr>
          </a:p>
        </p:txBody>
      </p:sp>
      <p:sp>
        <p:nvSpPr>
          <p:cNvPr id="47" name="弧形 46"/>
          <p:cNvSpPr/>
          <p:nvPr>
            <p:custDataLst>
              <p:tags r:id="rId14"/>
            </p:custDataLst>
          </p:nvPr>
        </p:nvSpPr>
        <p:spPr>
          <a:xfrm rot="10620000">
            <a:off x="1031699" y="619125"/>
            <a:ext cx="9913136" cy="4088465"/>
          </a:xfrm>
          <a:prstGeom prst="arc">
            <a:avLst>
              <a:gd name="adj1" fmla="val 18279480"/>
              <a:gd name="adj2" fmla="val 20154969"/>
            </a:avLst>
          </a:prstGeom>
          <a:ln>
            <a:gradFill>
              <a:gsLst>
                <a:gs pos="64000">
                  <a:schemeClr val="accent1">
                    <a:lumMod val="5000"/>
                    <a:lumOff val="95000"/>
                    <a:alpha val="0"/>
                  </a:schemeClr>
                </a:gs>
                <a:gs pos="0">
                  <a:schemeClr val="accent1">
                    <a:alpha val="70000"/>
                  </a:schemeClr>
                </a:gs>
              </a:gsLst>
              <a:lin ang="1140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p>
            <a:pPr algn="ctr"/>
            <a:endParaRPr lang="zh-CN" altLang="en-US">
              <a:solidFill>
                <a:schemeClr val="tx1"/>
              </a:solidFill>
            </a:endParaRPr>
          </a:p>
        </p:txBody>
      </p:sp>
      <p:sp>
        <p:nvSpPr>
          <p:cNvPr id="44" name="椭圆 43"/>
          <p:cNvSpPr/>
          <p:nvPr>
            <p:custDataLst>
              <p:tags r:id="rId15"/>
            </p:custDataLst>
          </p:nvPr>
        </p:nvSpPr>
        <p:spPr>
          <a:xfrm>
            <a:off x="7173879" y="1987045"/>
            <a:ext cx="748808" cy="748808"/>
          </a:xfrm>
          <a:prstGeom prst="ellipse">
            <a:avLst/>
          </a:prstGeom>
          <a:gradFill>
            <a:gsLst>
              <a:gs pos="54000">
                <a:schemeClr val="accent2">
                  <a:alpha val="100000"/>
                </a:schemeClr>
              </a:gs>
              <a:gs pos="0">
                <a:schemeClr val="accent2">
                  <a:lumMod val="60000"/>
                  <a:lumOff val="40000"/>
                  <a:alpha val="100000"/>
                </a:schemeClr>
              </a:gs>
              <a:gs pos="81000">
                <a:schemeClr val="accent2">
                  <a:alpha val="100000"/>
                </a:schemeClr>
              </a:gs>
              <a:gs pos="100000">
                <a:schemeClr val="accent2">
                  <a:alpha val="100000"/>
                </a:schemeClr>
              </a:gs>
            </a:gsLst>
            <a:lin ang="5400000" scaled="0"/>
          </a:gradFill>
          <a:ln>
            <a:gradFill>
              <a:gsLst>
                <a:gs pos="37000">
                  <a:srgbClr val="FFFFFF"/>
                </a:gs>
                <a:gs pos="0">
                  <a:schemeClr val="accent2">
                    <a:lumMod val="45000"/>
                    <a:lumOff val="55000"/>
                    <a:alpha val="100000"/>
                  </a:schemeClr>
                </a:gs>
                <a:gs pos="100000">
                  <a:srgbClr val="FFFFFF"/>
                </a:gs>
                <a:gs pos="71000">
                  <a:schemeClr val="accent2">
                    <a:lumMod val="30000"/>
                    <a:lumOff val="70000"/>
                    <a:alpha val="100000"/>
                  </a:schemeClr>
                </a:gs>
              </a:gsLst>
              <a:lin ang="15780000" scaled="0"/>
            </a:gradFill>
          </a:ln>
          <a:effectLst>
            <a:outerShdw blurRad="342900" sx="106000" sy="106000" algn="ctr" rotWithShape="0">
              <a:schemeClr val="accent2">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48" name="椭圆 47"/>
          <p:cNvSpPr/>
          <p:nvPr>
            <p:custDataLst>
              <p:tags r:id="rId16"/>
            </p:custDataLst>
          </p:nvPr>
        </p:nvSpPr>
        <p:spPr>
          <a:xfrm>
            <a:off x="3877046" y="2005398"/>
            <a:ext cx="748808" cy="748808"/>
          </a:xfrm>
          <a:prstGeom prst="ellipse">
            <a:avLst/>
          </a:prstGeom>
          <a:gradFill>
            <a:gsLst>
              <a:gs pos="54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578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15" name="矩形 14"/>
          <p:cNvSpPr/>
          <p:nvPr>
            <p:custDataLst>
              <p:tags r:id="rId17"/>
            </p:custDataLst>
          </p:nvPr>
        </p:nvSpPr>
        <p:spPr>
          <a:xfrm>
            <a:off x="6529823" y="991145"/>
            <a:ext cx="4351537" cy="1116387"/>
          </a:xfrm>
          <a:prstGeom prst="rect">
            <a:avLst/>
          </a:prstGeom>
          <a:noFill/>
        </p:spPr>
        <p:txBody>
          <a:bodyPr wrap="square" lIns="0" tIns="0" rIns="0" bIns="0" rtlCol="0" anchor="t" anchorCtr="0">
            <a:noAutofit/>
          </a:bodyPr>
          <a:lstStyle/>
          <a:p>
            <a:r>
              <a:rPr lang="zh-CN" altLang="en-US" sz="2000" dirty="0">
                <a:latin typeface="+mn-ea"/>
              </a:rPr>
              <a:t>调查报告既反映了对现有认识的广度和深度，又反映了对未知领域广度和深度的探索，同时它的针对性很强。</a:t>
            </a:r>
            <a:endParaRPr lang="zh-CN" altLang="en-US" sz="1600" dirty="0">
              <a:solidFill>
                <a:schemeClr val="tx1">
                  <a:lumMod val="65000"/>
                  <a:lumOff val="35000"/>
                </a:schemeClr>
              </a:solidFill>
              <a:latin typeface="+mn-ea"/>
              <a:cs typeface="+mn-ea"/>
            </a:endParaRPr>
          </a:p>
        </p:txBody>
      </p:sp>
      <p:sp>
        <p:nvSpPr>
          <p:cNvPr id="18" name="矩形 17"/>
          <p:cNvSpPr/>
          <p:nvPr>
            <p:custDataLst>
              <p:tags r:id="rId18"/>
            </p:custDataLst>
          </p:nvPr>
        </p:nvSpPr>
        <p:spPr>
          <a:xfrm>
            <a:off x="1146970" y="984726"/>
            <a:ext cx="3973670" cy="1220154"/>
          </a:xfrm>
          <a:prstGeom prst="rect">
            <a:avLst/>
          </a:prstGeom>
          <a:noFill/>
        </p:spPr>
        <p:txBody>
          <a:bodyPr wrap="square" lIns="0" tIns="0" rIns="0" bIns="0" rtlCol="0" anchor="t" anchorCtr="0">
            <a:noAutofit/>
          </a:bodyPr>
          <a:lstStyle/>
          <a:p>
            <a:r>
              <a:rPr lang="zh-CN" altLang="en-US" sz="2000" dirty="0">
                <a:latin typeface="+mn-ea"/>
              </a:rPr>
              <a:t>调查报告是社会调查活动的总结和说明，是社会调查过程的高度概括</a:t>
            </a:r>
            <a:r>
              <a:rPr lang="en-US" altLang="zh-CN" sz="2000" dirty="0">
                <a:latin typeface="+mn-ea"/>
              </a:rPr>
              <a:t>,</a:t>
            </a:r>
            <a:r>
              <a:rPr lang="zh-CN" altLang="en-US" sz="2000" dirty="0">
                <a:latin typeface="+mn-ea"/>
              </a:rPr>
              <a:t>产生于社会调查分析之后。</a:t>
            </a:r>
            <a:endParaRPr lang="zh-CN" altLang="en-US" sz="2000" dirty="0">
              <a:solidFill>
                <a:schemeClr val="tx1">
                  <a:lumMod val="65000"/>
                  <a:lumOff val="35000"/>
                </a:schemeClr>
              </a:solidFill>
              <a:latin typeface="+mn-ea"/>
              <a:cs typeface="+mn-ea"/>
            </a:endParaRPr>
          </a:p>
        </p:txBody>
      </p:sp>
      <p:pic>
        <p:nvPicPr>
          <p:cNvPr id="33" name="图片 1" descr="333438303937363b333438313035353bb2fac6b7c4a3d0cd"/>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4086271" y="2215235"/>
            <a:ext cx="346831" cy="346831"/>
          </a:xfrm>
          <a:prstGeom prst="rect">
            <a:avLst/>
          </a:prstGeom>
        </p:spPr>
      </p:pic>
      <p:pic>
        <p:nvPicPr>
          <p:cNvPr id="34" name="图片 12" descr="333438303937363b333438313039323bcfeec4bfbcc6bbae"/>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7391670" y="2205447"/>
            <a:ext cx="346831" cy="346831"/>
          </a:xfrm>
          <a:prstGeom prst="rect">
            <a:avLst/>
          </a:prstGeom>
        </p:spPr>
      </p:pic>
      <p:pic>
        <p:nvPicPr>
          <p:cNvPr id="35" name="图片 18" descr="333438303937363b333438313038303bd7e9d6afbcdcb9b9"/>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9728635" y="3815016"/>
            <a:ext cx="346831" cy="346831"/>
          </a:xfrm>
          <a:prstGeom prst="rect">
            <a:avLst/>
          </a:prstGeom>
        </p:spPr>
      </p:pic>
      <p:pic>
        <p:nvPicPr>
          <p:cNvPr id="36" name="图片 15" descr="333438303937363b333438313038383bcfeec4bfd0a7c2ca"/>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5744170" y="4440246"/>
            <a:ext cx="346831" cy="346831"/>
          </a:xfrm>
          <a:prstGeom prst="rect">
            <a:avLst/>
          </a:prstGeom>
        </p:spPr>
      </p:pic>
      <p:pic>
        <p:nvPicPr>
          <p:cNvPr id="38" name="图片 17" descr="333438303937363b333438313037383bcafdbeddb7d6cef6"/>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1790295" y="3807675"/>
            <a:ext cx="346831" cy="346831"/>
          </a:xfrm>
          <a:prstGeom prst="rect">
            <a:avLst/>
          </a:prstGeom>
        </p:spPr>
      </p:pic>
      <p:sp>
        <p:nvSpPr>
          <p:cNvPr id="4" name="文本框 3"/>
          <p:cNvSpPr txBox="1"/>
          <p:nvPr/>
        </p:nvSpPr>
        <p:spPr>
          <a:xfrm>
            <a:off x="150022" y="153300"/>
            <a:ext cx="658368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一、统计调查报告的特点及种类</a:t>
            </a:r>
            <a:endParaRPr lang="zh-CN" altLang="en-US" sz="2800" b="1" kern="100" dirty="0">
              <a:solidFill>
                <a:schemeClr val="accent2">
                  <a:lumMod val="75000"/>
                </a:schemeClr>
              </a:solidFill>
              <a:effectLst/>
              <a:latin typeface="+mn-ea"/>
              <a:cs typeface="江城圆体 400W" panose="020B0500000000000000" pitchFamily="34" charset="-122"/>
            </a:endParaRPr>
          </a:p>
        </p:txBody>
      </p:sp>
    </p:spTree>
    <p:custDataLst>
      <p:tags r:id="rId3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par>
                                <p:cTn id="11" presetID="14" presetClass="entr" presetSubtype="1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randombar(horizontal)">
                                      <p:cBhvr>
                                        <p:cTn id="13" dur="500"/>
                                        <p:tgtEl>
                                          <p:spTgt spid="38"/>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randombar(horizontal)">
                                      <p:cBhvr>
                                        <p:cTn id="18" dur="500"/>
                                        <p:tgtEl>
                                          <p:spTgt spid="48"/>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randombar(horizontal)">
                                      <p:cBhvr>
                                        <p:cTn id="21" dur="500"/>
                                        <p:tgtEl>
                                          <p:spTgt spid="18"/>
                                        </p:tgtEl>
                                      </p:cBhvr>
                                    </p:animEffect>
                                  </p:childTnLst>
                                </p:cTn>
                              </p:par>
                              <p:par>
                                <p:cTn id="22" presetID="14" presetClass="entr" presetSubtype="1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randombar(horizontal)">
                                      <p:cBhvr>
                                        <p:cTn id="24" dur="500"/>
                                        <p:tgtEl>
                                          <p:spTgt spid="33"/>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randombar(horizontal)">
                                      <p:cBhvr>
                                        <p:cTn id="29" dur="500"/>
                                        <p:tgtEl>
                                          <p:spTgt spid="44"/>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randombar(horizontal)">
                                      <p:cBhvr>
                                        <p:cTn id="32" dur="500"/>
                                        <p:tgtEl>
                                          <p:spTgt spid="15"/>
                                        </p:tgtEl>
                                      </p:cBhvr>
                                    </p:animEffect>
                                  </p:childTnLst>
                                </p:cTn>
                              </p:par>
                              <p:par>
                                <p:cTn id="33" presetID="14" presetClass="entr" presetSubtype="1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randombar(horizontal)">
                                      <p:cBhvr>
                                        <p:cTn id="35" dur="500"/>
                                        <p:tgtEl>
                                          <p:spTgt spid="34"/>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randombar(horizontal)">
                                      <p:cBhvr>
                                        <p:cTn id="40" dur="500"/>
                                        <p:tgtEl>
                                          <p:spTgt spid="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randombar(horizontal)">
                                      <p:cBhvr>
                                        <p:cTn id="43" dur="500"/>
                                        <p:tgtEl>
                                          <p:spTgt spid="9"/>
                                        </p:tgtEl>
                                      </p:cBhvr>
                                    </p:animEffect>
                                  </p:childTnLst>
                                </p:cTn>
                              </p:par>
                              <p:par>
                                <p:cTn id="44" presetID="14" presetClass="entr" presetSubtype="10" fill="hold"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randombar(horizontal)">
                                      <p:cBhvr>
                                        <p:cTn id="46" dur="500"/>
                                        <p:tgtEl>
                                          <p:spTgt spid="35"/>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randombar(horizontal)">
                                      <p:cBhvr>
                                        <p:cTn id="51" dur="500"/>
                                        <p:tgtEl>
                                          <p:spTgt spid="20"/>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randombar(horizontal)">
                                      <p:cBhvr>
                                        <p:cTn id="54" dur="500"/>
                                        <p:tgtEl>
                                          <p:spTgt spid="2"/>
                                        </p:tgtEl>
                                      </p:cBhvr>
                                    </p:animEffect>
                                  </p:childTnLst>
                                </p:cTn>
                              </p:par>
                              <p:par>
                                <p:cTn id="55" presetID="14" presetClass="entr" presetSubtype="1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randombar(horizontal)">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20" grpId="0" bldLvl="0" animBg="1"/>
      <p:bldP spid="2" grpId="0"/>
      <p:bldP spid="3" grpId="0" bldLvl="0" animBg="1"/>
      <p:bldP spid="9" grpId="0"/>
      <p:bldP spid="13" grpId="0"/>
      <p:bldP spid="44" grpId="0" bldLvl="0" animBg="1"/>
      <p:bldP spid="48" grpId="0" bldLvl="0" animBg="1"/>
      <p:bldP spid="15"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4" name="文本框 3"/>
          <p:cNvSpPr txBox="1"/>
          <p:nvPr/>
        </p:nvSpPr>
        <p:spPr>
          <a:xfrm>
            <a:off x="150022" y="153300"/>
            <a:ext cx="658368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一、统计调查报告的特点及种类</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6" name="椭圆 5"/>
          <p:cNvSpPr/>
          <p:nvPr>
            <p:custDataLst>
              <p:tags r:id="rId1"/>
            </p:custDataLst>
          </p:nvPr>
        </p:nvSpPr>
        <p:spPr>
          <a:xfrm>
            <a:off x="373726" y="770769"/>
            <a:ext cx="3706784" cy="1103752"/>
          </a:xfrm>
          <a:prstGeom prst="ellipse">
            <a:avLst/>
          </a:prstGeom>
          <a:gradFill>
            <a:gsLst>
              <a:gs pos="1000">
                <a:schemeClr val="bg1">
                  <a:alpha val="33000"/>
                  <a:lumMod val="7000"/>
                  <a:lumOff val="93000"/>
                </a:schemeClr>
              </a:gs>
              <a:gs pos="89000">
                <a:schemeClr val="accent1">
                  <a:lumMod val="81000"/>
                  <a:alpha val="38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ct val="0"/>
              </a:spcBef>
              <a:spcAft>
                <a:spcPct val="0"/>
              </a:spcAft>
              <a:buClrTx/>
              <a:buSzTx/>
              <a:buFontTx/>
            </a:pPr>
            <a:r>
              <a:rPr lang="zh-CN" altLang="en-US" b="1" dirty="0">
                <a:solidFill>
                  <a:schemeClr val="accent1">
                    <a:lumMod val="75000"/>
                  </a:schemeClr>
                </a:solidFill>
                <a:latin typeface="+mn-ea"/>
                <a:cs typeface="+mn-ea"/>
                <a:sym typeface="+mn-ea"/>
              </a:rPr>
              <a:t>（二）调查报告的种类</a:t>
            </a:r>
            <a:endParaRPr lang="zh-CN" altLang="en-US" b="1" dirty="0">
              <a:solidFill>
                <a:schemeClr val="accent1">
                  <a:lumMod val="75000"/>
                </a:schemeClr>
              </a:solidFill>
              <a:latin typeface="+mn-ea"/>
              <a:cs typeface="+mn-ea"/>
              <a:sym typeface="+mn-ea"/>
            </a:endParaRPr>
          </a:p>
        </p:txBody>
      </p:sp>
      <p:grpSp>
        <p:nvGrpSpPr>
          <p:cNvPr id="7" name="组合 6"/>
          <p:cNvGrpSpPr/>
          <p:nvPr/>
        </p:nvGrpSpPr>
        <p:grpSpPr>
          <a:xfrm>
            <a:off x="150022" y="2214990"/>
            <a:ext cx="9506467" cy="1173206"/>
            <a:chOff x="363568" y="1919640"/>
            <a:chExt cx="9506467" cy="1173206"/>
          </a:xfrm>
        </p:grpSpPr>
        <p:sp>
          <p:nvSpPr>
            <p:cNvPr id="8" name="左大括号 7"/>
            <p:cNvSpPr/>
            <p:nvPr/>
          </p:nvSpPr>
          <p:spPr>
            <a:xfrm>
              <a:off x="3295451" y="1996267"/>
              <a:ext cx="262890" cy="99441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9" name="Text Box 11"/>
            <p:cNvSpPr txBox="1">
              <a:spLocks noChangeArrowheads="1"/>
            </p:cNvSpPr>
            <p:nvPr/>
          </p:nvSpPr>
          <p:spPr bwMode="gray">
            <a:xfrm>
              <a:off x="363568" y="2298565"/>
              <a:ext cx="4441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1pPr>
              <a:lvl2pPr marL="742950" indent="-285750">
                <a:spcBef>
                  <a:spcPct val="20000"/>
                </a:spcBef>
                <a:buFont typeface="Arial" panose="020B0604020202020204" pitchFamily="34" charset="0"/>
                <a:buChar char="–"/>
                <a:defRPr sz="2800">
                  <a:solidFill>
                    <a:schemeClr val="tx1"/>
                  </a:solidFill>
                  <a:latin typeface="华文细黑" panose="02010600040101010101" pitchFamily="2" charset="-122"/>
                  <a:ea typeface="华文细黑" panose="02010600040101010101" pitchFamily="2" charset="-122"/>
                </a:defRPr>
              </a:lvl2pPr>
              <a:lvl3pPr marL="1143000" indent="-228600">
                <a:spcBef>
                  <a:spcPct val="20000"/>
                </a:spcBef>
                <a:buFont typeface="Arial" panose="020B0604020202020204" pitchFamily="34" charset="0"/>
                <a:buChar char="•"/>
                <a:defRPr sz="1600">
                  <a:solidFill>
                    <a:schemeClr val="tx1"/>
                  </a:solidFill>
                  <a:latin typeface="华文细黑" panose="02010600040101010101" pitchFamily="2" charset="-122"/>
                  <a:ea typeface="华文细黑" panose="02010600040101010101" pitchFamily="2" charset="-122"/>
                </a:defRPr>
              </a:lvl3pPr>
              <a:lvl4pPr marL="1600200" indent="-228600">
                <a:spcBef>
                  <a:spcPct val="20000"/>
                </a:spcBef>
                <a:buFont typeface="Arial" panose="020B0604020202020204" pitchFamily="34" charset="0"/>
                <a:buChar char="–"/>
                <a:defRPr sz="1400">
                  <a:solidFill>
                    <a:schemeClr val="tx1"/>
                  </a:solidFill>
                  <a:latin typeface="华文细黑" panose="02010600040101010101" pitchFamily="2" charset="-122"/>
                  <a:ea typeface="华文细黑" panose="02010600040101010101" pitchFamily="2" charset="-122"/>
                </a:defRPr>
              </a:lvl4pPr>
              <a:lvl5pPr marL="2057400" indent="-228600">
                <a:spcBef>
                  <a:spcPct val="20000"/>
                </a:spcBef>
                <a:buFont typeface="Arial" panose="020B0604020202020204" pitchFamily="34" charset="0"/>
                <a:buChar char="»"/>
                <a:defRPr sz="1400">
                  <a:solidFill>
                    <a:schemeClr val="tx1"/>
                  </a:solidFill>
                  <a:latin typeface="华文细黑" panose="02010600040101010101" pitchFamily="2" charset="-122"/>
                  <a:ea typeface="华文细黑" panose="02010600040101010101" pitchFamily="2" charset="-122"/>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华文细黑" panose="02010600040101010101" pitchFamily="2" charset="-122"/>
                  <a:ea typeface="华文细黑" panose="02010600040101010101" pitchFamily="2" charset="-122"/>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华文细黑" panose="02010600040101010101" pitchFamily="2" charset="-122"/>
                  <a:ea typeface="华文细黑" panose="02010600040101010101" pitchFamily="2" charset="-122"/>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华文细黑" panose="02010600040101010101" pitchFamily="2" charset="-122"/>
                  <a:ea typeface="华文细黑" panose="02010600040101010101" pitchFamily="2" charset="-122"/>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华文细黑" panose="02010600040101010101" pitchFamily="2" charset="-122"/>
                  <a:ea typeface="华文细黑" panose="02010600040101010101" pitchFamily="2" charset="-122"/>
                </a:defRPr>
              </a:lvl9pPr>
            </a:lstStyle>
            <a:p>
              <a:pPr>
                <a:spcBef>
                  <a:spcPct val="0"/>
                </a:spcBef>
                <a:buFontTx/>
                <a:buNone/>
              </a:pPr>
              <a:r>
                <a:rPr lang="zh-CN" altLang="en-US" sz="2400" b="1" dirty="0">
                  <a:solidFill>
                    <a:schemeClr val="tx2"/>
                  </a:solidFill>
                  <a:latin typeface="微软雅黑" panose="020B0503020204020204" charset="-122"/>
                  <a:ea typeface="微软雅黑" panose="020B0503020204020204" charset="-122"/>
                </a:rPr>
                <a:t>依据研究的目的不同 </a:t>
              </a:r>
              <a:endParaRPr lang="en-US" altLang="zh-CN" sz="2400" b="1" dirty="0">
                <a:solidFill>
                  <a:schemeClr val="tx2"/>
                </a:solidFill>
                <a:latin typeface="微软雅黑" panose="020B0503020204020204" charset="-122"/>
                <a:ea typeface="微软雅黑" panose="020B0503020204020204" charset="-122"/>
              </a:endParaRPr>
            </a:p>
          </p:txBody>
        </p:sp>
        <p:sp>
          <p:nvSpPr>
            <p:cNvPr id="10" name="文本框 9"/>
            <p:cNvSpPr txBox="1"/>
            <p:nvPr/>
          </p:nvSpPr>
          <p:spPr>
            <a:xfrm>
              <a:off x="3772131" y="1919640"/>
              <a:ext cx="6097904" cy="400110"/>
            </a:xfrm>
            <a:prstGeom prst="rect">
              <a:avLst/>
            </a:prstGeom>
            <a:noFill/>
          </p:spPr>
          <p:txBody>
            <a:bodyPr wrap="square">
              <a:spAutoFit/>
            </a:bodyPr>
            <a:lstStyle/>
            <a:p>
              <a:pPr>
                <a:spcBef>
                  <a:spcPct val="0"/>
                </a:spcBef>
                <a:buFontTx/>
                <a:buNone/>
              </a:pPr>
              <a:r>
                <a:rPr lang="zh-CN" altLang="en-US" sz="2000" b="1" dirty="0">
                  <a:solidFill>
                    <a:schemeClr val="tx2"/>
                  </a:solidFill>
                  <a:latin typeface="微软雅黑" panose="020B0503020204020204" charset="-122"/>
                  <a:ea typeface="微软雅黑" panose="020B0503020204020204" charset="-122"/>
                </a:rPr>
                <a:t>理论型调查报告</a:t>
              </a:r>
              <a:endParaRPr lang="zh-CN" altLang="en-US" sz="2000" b="1" dirty="0">
                <a:solidFill>
                  <a:schemeClr val="tx2"/>
                </a:solidFill>
                <a:latin typeface="微软雅黑" panose="020B0503020204020204" charset="-122"/>
                <a:ea typeface="微软雅黑" panose="020B0503020204020204" charset="-122"/>
              </a:endParaRPr>
            </a:p>
          </p:txBody>
        </p:sp>
        <p:sp>
          <p:nvSpPr>
            <p:cNvPr id="11" name="文本框 10"/>
            <p:cNvSpPr txBox="1"/>
            <p:nvPr/>
          </p:nvSpPr>
          <p:spPr>
            <a:xfrm>
              <a:off x="3684071" y="2692736"/>
              <a:ext cx="6097904" cy="400110"/>
            </a:xfrm>
            <a:prstGeom prst="rect">
              <a:avLst/>
            </a:prstGeom>
            <a:noFill/>
          </p:spPr>
          <p:txBody>
            <a:bodyPr wrap="square">
              <a:spAutoFit/>
            </a:bodyPr>
            <a:lstStyle/>
            <a:p>
              <a:pPr>
                <a:spcBef>
                  <a:spcPct val="0"/>
                </a:spcBef>
                <a:buFontTx/>
                <a:buNone/>
              </a:pPr>
              <a:r>
                <a:rPr lang="zh-CN" altLang="en-US" b="1" dirty="0">
                  <a:solidFill>
                    <a:schemeClr val="tx2"/>
                  </a:solidFill>
                  <a:latin typeface="微软雅黑" panose="020B0503020204020204" charset="-122"/>
                  <a:ea typeface="微软雅黑" panose="020B0503020204020204" charset="-122"/>
                </a:rPr>
                <a:t> </a:t>
              </a:r>
              <a:r>
                <a:rPr lang="zh-CN" altLang="en-US" sz="2000" b="1" dirty="0">
                  <a:solidFill>
                    <a:schemeClr val="tx2"/>
                  </a:solidFill>
                  <a:latin typeface="微软雅黑" panose="020B0503020204020204" charset="-122"/>
                  <a:ea typeface="微软雅黑" panose="020B0503020204020204" charset="-122"/>
                </a:rPr>
                <a:t>实际建议型调查报告 </a:t>
              </a:r>
              <a:endParaRPr lang="zh-CN" altLang="en-US" b="1" dirty="0">
                <a:solidFill>
                  <a:schemeClr val="tx2"/>
                </a:solidFill>
                <a:latin typeface="微软雅黑" panose="020B0503020204020204" charset="-122"/>
                <a:ea typeface="微软雅黑" panose="020B0503020204020204" charset="-122"/>
              </a:endParaRPr>
            </a:p>
          </p:txBody>
        </p:sp>
      </p:grpSp>
      <p:grpSp>
        <p:nvGrpSpPr>
          <p:cNvPr id="12" name="组合 11"/>
          <p:cNvGrpSpPr/>
          <p:nvPr/>
        </p:nvGrpSpPr>
        <p:grpSpPr>
          <a:xfrm>
            <a:off x="6849426" y="2258918"/>
            <a:ext cx="9413048" cy="1164203"/>
            <a:chOff x="104575" y="3266822"/>
            <a:chExt cx="9413048" cy="1164203"/>
          </a:xfrm>
        </p:grpSpPr>
        <p:sp>
          <p:nvSpPr>
            <p:cNvPr id="13" name="左大括号 12"/>
            <p:cNvSpPr/>
            <p:nvPr/>
          </p:nvSpPr>
          <p:spPr>
            <a:xfrm>
              <a:off x="2986840" y="3325949"/>
              <a:ext cx="333375" cy="104922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solidFill>
                  <a:schemeClr val="tx2"/>
                </a:solidFill>
              </a:endParaRPr>
            </a:p>
          </p:txBody>
        </p:sp>
        <p:sp>
          <p:nvSpPr>
            <p:cNvPr id="14" name="文本框 13"/>
            <p:cNvSpPr txBox="1"/>
            <p:nvPr/>
          </p:nvSpPr>
          <p:spPr>
            <a:xfrm>
              <a:off x="104575" y="3573464"/>
              <a:ext cx="6097904" cy="830997"/>
            </a:xfrm>
            <a:prstGeom prst="rect">
              <a:avLst/>
            </a:prstGeom>
            <a:noFill/>
          </p:spPr>
          <p:txBody>
            <a:bodyPr wrap="square">
              <a:spAutoFit/>
            </a:bodyPr>
            <a:lstStyle/>
            <a:p>
              <a:pPr>
                <a:spcBef>
                  <a:spcPct val="0"/>
                </a:spcBef>
                <a:buFontTx/>
                <a:buNone/>
              </a:pPr>
              <a:r>
                <a:rPr lang="zh-CN" altLang="en-US" sz="2400" b="1" dirty="0">
                  <a:solidFill>
                    <a:schemeClr val="tx2"/>
                  </a:solidFill>
                  <a:latin typeface="微软雅黑" panose="020B0503020204020204" charset="-122"/>
                  <a:ea typeface="微软雅黑" panose="020B0503020204020204" charset="-122"/>
                </a:rPr>
                <a:t>依据调查对象的范围</a:t>
              </a:r>
              <a:endParaRPr lang="en-US" altLang="zh-CN" sz="2400" b="1" dirty="0">
                <a:solidFill>
                  <a:schemeClr val="tx2"/>
                </a:solidFill>
                <a:latin typeface="微软雅黑" panose="020B0503020204020204" charset="-122"/>
                <a:ea typeface="微软雅黑" panose="020B0503020204020204" charset="-122"/>
              </a:endParaRPr>
            </a:p>
            <a:p>
              <a:pPr>
                <a:spcBef>
                  <a:spcPct val="0"/>
                </a:spcBef>
                <a:buFontTx/>
                <a:buNone/>
              </a:pPr>
              <a:r>
                <a:rPr lang="zh-CN" altLang="en-US" sz="2400" b="1" dirty="0">
                  <a:solidFill>
                    <a:schemeClr val="tx2"/>
                  </a:solidFill>
                  <a:latin typeface="微软雅黑" panose="020B0503020204020204" charset="-122"/>
                  <a:ea typeface="微软雅黑" panose="020B0503020204020204" charset="-122"/>
                </a:rPr>
                <a:t>和关系的不同 </a:t>
              </a:r>
              <a:endParaRPr lang="en-US" altLang="zh-CN" sz="2400" b="1" dirty="0">
                <a:solidFill>
                  <a:schemeClr val="tx2"/>
                </a:solidFill>
                <a:latin typeface="微软雅黑" panose="020B0503020204020204" charset="-122"/>
                <a:ea typeface="微软雅黑" panose="020B0503020204020204" charset="-122"/>
              </a:endParaRPr>
            </a:p>
          </p:txBody>
        </p:sp>
        <p:sp>
          <p:nvSpPr>
            <p:cNvPr id="15" name="文本框 14"/>
            <p:cNvSpPr txBox="1"/>
            <p:nvPr/>
          </p:nvSpPr>
          <p:spPr>
            <a:xfrm>
              <a:off x="3419719" y="3266822"/>
              <a:ext cx="6097904" cy="400110"/>
            </a:xfrm>
            <a:prstGeom prst="rect">
              <a:avLst/>
            </a:prstGeom>
            <a:noFill/>
          </p:spPr>
          <p:txBody>
            <a:bodyPr wrap="square">
              <a:spAutoFit/>
            </a:bodyPr>
            <a:lstStyle/>
            <a:p>
              <a:pPr>
                <a:spcBef>
                  <a:spcPct val="0"/>
                </a:spcBef>
                <a:buFontTx/>
                <a:buNone/>
              </a:pPr>
              <a:r>
                <a:rPr lang="zh-CN" altLang="en-US" sz="2000" b="1" dirty="0">
                  <a:solidFill>
                    <a:schemeClr val="tx2"/>
                  </a:solidFill>
                  <a:latin typeface="微软雅黑" panose="020B0503020204020204" charset="-122"/>
                  <a:ea typeface="微软雅黑" panose="020B0503020204020204" charset="-122"/>
                </a:rPr>
                <a:t>概况调查报告</a:t>
              </a:r>
              <a:endParaRPr lang="zh-CN" altLang="en-US" sz="2000" b="1" dirty="0">
                <a:solidFill>
                  <a:schemeClr val="tx2"/>
                </a:solidFill>
                <a:latin typeface="微软雅黑" panose="020B0503020204020204" charset="-122"/>
                <a:ea typeface="微软雅黑" panose="020B0503020204020204" charset="-122"/>
              </a:endParaRPr>
            </a:p>
          </p:txBody>
        </p:sp>
        <p:sp>
          <p:nvSpPr>
            <p:cNvPr id="16" name="文本框 15"/>
            <p:cNvSpPr txBox="1"/>
            <p:nvPr/>
          </p:nvSpPr>
          <p:spPr>
            <a:xfrm>
              <a:off x="3395416" y="4030915"/>
              <a:ext cx="6097904" cy="400110"/>
            </a:xfrm>
            <a:prstGeom prst="rect">
              <a:avLst/>
            </a:prstGeom>
            <a:noFill/>
          </p:spPr>
          <p:txBody>
            <a:bodyPr wrap="square">
              <a:spAutoFit/>
            </a:bodyPr>
            <a:lstStyle/>
            <a:p>
              <a:pPr>
                <a:spcBef>
                  <a:spcPct val="0"/>
                </a:spcBef>
                <a:buFontTx/>
                <a:buNone/>
              </a:pPr>
              <a:r>
                <a:rPr lang="zh-CN" altLang="en-US" sz="2000" b="1" dirty="0">
                  <a:solidFill>
                    <a:schemeClr val="tx2"/>
                  </a:solidFill>
                  <a:latin typeface="微软雅黑" panose="020B0503020204020204" charset="-122"/>
                  <a:ea typeface="微软雅黑" panose="020B0503020204020204" charset="-122"/>
                </a:rPr>
                <a:t>专题调查报告 </a:t>
              </a:r>
              <a:endParaRPr lang="zh-CN" altLang="en-US" sz="2000" b="1" dirty="0">
                <a:solidFill>
                  <a:schemeClr val="tx2"/>
                </a:solidFill>
                <a:latin typeface="微软雅黑" panose="020B0503020204020204" charset="-122"/>
                <a:ea typeface="微软雅黑" panose="020B0503020204020204" charset="-122"/>
              </a:endParaRPr>
            </a:p>
          </p:txBody>
        </p:sp>
      </p:grpSp>
      <p:grpSp>
        <p:nvGrpSpPr>
          <p:cNvPr id="17" name="组合 16"/>
          <p:cNvGrpSpPr/>
          <p:nvPr/>
        </p:nvGrpSpPr>
        <p:grpSpPr>
          <a:xfrm>
            <a:off x="174314" y="4698304"/>
            <a:ext cx="9517034" cy="1017270"/>
            <a:chOff x="377944" y="4637769"/>
            <a:chExt cx="9517034" cy="1017270"/>
          </a:xfrm>
        </p:grpSpPr>
        <p:sp>
          <p:nvSpPr>
            <p:cNvPr id="18" name="左大括号 17"/>
            <p:cNvSpPr/>
            <p:nvPr/>
          </p:nvSpPr>
          <p:spPr>
            <a:xfrm>
              <a:off x="3295451" y="4637769"/>
              <a:ext cx="262890" cy="99441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solidFill>
                  <a:schemeClr val="tx2"/>
                </a:solidFill>
              </a:endParaRPr>
            </a:p>
          </p:txBody>
        </p:sp>
        <p:sp>
          <p:nvSpPr>
            <p:cNvPr id="19" name="文本框 18"/>
            <p:cNvSpPr txBox="1"/>
            <p:nvPr/>
          </p:nvSpPr>
          <p:spPr>
            <a:xfrm>
              <a:off x="377944" y="4949548"/>
              <a:ext cx="6097904" cy="461665"/>
            </a:xfrm>
            <a:prstGeom prst="rect">
              <a:avLst/>
            </a:prstGeom>
            <a:noFill/>
          </p:spPr>
          <p:txBody>
            <a:bodyPr wrap="square">
              <a:spAutoFit/>
            </a:bodyPr>
            <a:lstStyle/>
            <a:p>
              <a:pPr>
                <a:spcBef>
                  <a:spcPct val="0"/>
                </a:spcBef>
                <a:buFontTx/>
                <a:buNone/>
              </a:pPr>
              <a:r>
                <a:rPr lang="zh-CN" altLang="en-US" sz="2400" b="1" dirty="0">
                  <a:solidFill>
                    <a:schemeClr val="tx2"/>
                  </a:solidFill>
                  <a:latin typeface="微软雅黑" panose="020B0503020204020204" charset="-122"/>
                  <a:ea typeface="微软雅黑" panose="020B0503020204020204" charset="-122"/>
                </a:rPr>
                <a:t>依据调查的性质不同 </a:t>
              </a:r>
              <a:endParaRPr lang="en-US" altLang="zh-CN" sz="2400" b="1" dirty="0">
                <a:solidFill>
                  <a:schemeClr val="tx2"/>
                </a:solidFill>
                <a:latin typeface="微软雅黑" panose="020B0503020204020204" charset="-122"/>
                <a:ea typeface="微软雅黑" panose="020B0503020204020204" charset="-122"/>
              </a:endParaRPr>
            </a:p>
          </p:txBody>
        </p:sp>
        <p:sp>
          <p:nvSpPr>
            <p:cNvPr id="20" name="文本框 19"/>
            <p:cNvSpPr txBox="1"/>
            <p:nvPr/>
          </p:nvSpPr>
          <p:spPr>
            <a:xfrm>
              <a:off x="3797074" y="4639376"/>
              <a:ext cx="6097904" cy="1015663"/>
            </a:xfrm>
            <a:prstGeom prst="rect">
              <a:avLst/>
            </a:prstGeom>
            <a:noFill/>
          </p:spPr>
          <p:txBody>
            <a:bodyPr wrap="square">
              <a:spAutoFit/>
            </a:bodyPr>
            <a:lstStyle/>
            <a:p>
              <a:pPr>
                <a:spcBef>
                  <a:spcPct val="0"/>
                </a:spcBef>
                <a:buFontTx/>
                <a:buNone/>
              </a:pPr>
              <a:r>
                <a:rPr lang="zh-CN" altLang="en-US" sz="2000" b="1" dirty="0">
                  <a:solidFill>
                    <a:schemeClr val="tx2"/>
                  </a:solidFill>
                  <a:latin typeface="微软雅黑" panose="020B0503020204020204" charset="-122"/>
                  <a:ea typeface="微软雅黑" panose="020B0503020204020204" charset="-122"/>
                </a:rPr>
                <a:t>叙述性调查报告</a:t>
              </a:r>
              <a:endParaRPr lang="en-US" altLang="zh-CN" sz="2000" b="1" dirty="0">
                <a:solidFill>
                  <a:schemeClr val="tx2"/>
                </a:solidFill>
                <a:latin typeface="微软雅黑" panose="020B0503020204020204" charset="-122"/>
                <a:ea typeface="微软雅黑" panose="020B0503020204020204" charset="-122"/>
              </a:endParaRPr>
            </a:p>
            <a:p>
              <a:pPr>
                <a:spcBef>
                  <a:spcPct val="0"/>
                </a:spcBef>
                <a:buFontTx/>
                <a:buNone/>
              </a:pPr>
              <a:endParaRPr lang="en-US" altLang="zh-CN" sz="2000" b="1" dirty="0">
                <a:solidFill>
                  <a:schemeClr val="tx2"/>
                </a:solidFill>
                <a:latin typeface="微软雅黑" panose="020B0503020204020204" charset="-122"/>
                <a:ea typeface="微软雅黑" panose="020B0503020204020204" charset="-122"/>
              </a:endParaRPr>
            </a:p>
            <a:p>
              <a:pPr>
                <a:spcBef>
                  <a:spcPct val="0"/>
                </a:spcBef>
                <a:buFontTx/>
                <a:buNone/>
              </a:pPr>
              <a:r>
                <a:rPr lang="zh-CN" altLang="en-US" sz="2000" b="1" dirty="0">
                  <a:solidFill>
                    <a:schemeClr val="tx2"/>
                  </a:solidFill>
                  <a:latin typeface="微软雅黑" panose="020B0503020204020204" charset="-122"/>
                  <a:ea typeface="微软雅黑" panose="020B0503020204020204" charset="-122"/>
                </a:rPr>
                <a:t>分析性调查报告 </a:t>
              </a:r>
              <a:endParaRPr lang="zh-CN" altLang="en-US" sz="2000" b="1" dirty="0">
                <a:solidFill>
                  <a:schemeClr val="tx2"/>
                </a:solidFill>
                <a:latin typeface="微软雅黑" panose="020B0503020204020204" charset="-122"/>
                <a:ea typeface="微软雅黑" panose="020B0503020204020204" charset="-122"/>
              </a:endParaRPr>
            </a:p>
          </p:txBody>
        </p:sp>
      </p:grpSp>
      <p:grpSp>
        <p:nvGrpSpPr>
          <p:cNvPr id="21" name="组合 20"/>
          <p:cNvGrpSpPr/>
          <p:nvPr/>
        </p:nvGrpSpPr>
        <p:grpSpPr>
          <a:xfrm>
            <a:off x="7150417" y="4670464"/>
            <a:ext cx="9152619" cy="1088010"/>
            <a:chOff x="777905" y="5908347"/>
            <a:chExt cx="9152619" cy="1088010"/>
          </a:xfrm>
        </p:grpSpPr>
        <p:sp>
          <p:nvSpPr>
            <p:cNvPr id="22" name="左大括号 21"/>
            <p:cNvSpPr/>
            <p:nvPr/>
          </p:nvSpPr>
          <p:spPr>
            <a:xfrm>
              <a:off x="3394954" y="5970967"/>
              <a:ext cx="397104" cy="101566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solidFill>
                  <a:schemeClr val="tx2"/>
                </a:solidFill>
              </a:endParaRPr>
            </a:p>
          </p:txBody>
        </p:sp>
        <p:sp>
          <p:nvSpPr>
            <p:cNvPr id="23" name="Text Box 22"/>
            <p:cNvSpPr txBox="1">
              <a:spLocks noChangeArrowheads="1"/>
            </p:cNvSpPr>
            <p:nvPr/>
          </p:nvSpPr>
          <p:spPr bwMode="gray">
            <a:xfrm>
              <a:off x="777905" y="6256193"/>
              <a:ext cx="4441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1pPr>
              <a:lvl2pPr marL="742950" indent="-285750">
                <a:spcBef>
                  <a:spcPct val="20000"/>
                </a:spcBef>
                <a:buFont typeface="Arial" panose="020B0604020202020204" pitchFamily="34" charset="0"/>
                <a:buChar char="–"/>
                <a:defRPr sz="2800">
                  <a:solidFill>
                    <a:schemeClr val="tx1"/>
                  </a:solidFill>
                  <a:latin typeface="华文细黑" panose="02010600040101010101" pitchFamily="2" charset="-122"/>
                  <a:ea typeface="华文细黑" panose="02010600040101010101" pitchFamily="2" charset="-122"/>
                </a:defRPr>
              </a:lvl2pPr>
              <a:lvl3pPr marL="1143000" indent="-228600">
                <a:spcBef>
                  <a:spcPct val="20000"/>
                </a:spcBef>
                <a:buFont typeface="Arial" panose="020B0604020202020204" pitchFamily="34" charset="0"/>
                <a:buChar char="•"/>
                <a:defRPr sz="1600">
                  <a:solidFill>
                    <a:schemeClr val="tx1"/>
                  </a:solidFill>
                  <a:latin typeface="华文细黑" panose="02010600040101010101" pitchFamily="2" charset="-122"/>
                  <a:ea typeface="华文细黑" panose="02010600040101010101" pitchFamily="2" charset="-122"/>
                </a:defRPr>
              </a:lvl3pPr>
              <a:lvl4pPr marL="1600200" indent="-228600">
                <a:spcBef>
                  <a:spcPct val="20000"/>
                </a:spcBef>
                <a:buFont typeface="Arial" panose="020B0604020202020204" pitchFamily="34" charset="0"/>
                <a:buChar char="–"/>
                <a:defRPr sz="1400">
                  <a:solidFill>
                    <a:schemeClr val="tx1"/>
                  </a:solidFill>
                  <a:latin typeface="华文细黑" panose="02010600040101010101" pitchFamily="2" charset="-122"/>
                  <a:ea typeface="华文细黑" panose="02010600040101010101" pitchFamily="2" charset="-122"/>
                </a:defRPr>
              </a:lvl4pPr>
              <a:lvl5pPr marL="2057400" indent="-228600">
                <a:spcBef>
                  <a:spcPct val="20000"/>
                </a:spcBef>
                <a:buFont typeface="Arial" panose="020B0604020202020204" pitchFamily="34" charset="0"/>
                <a:buChar char="»"/>
                <a:defRPr sz="1400">
                  <a:solidFill>
                    <a:schemeClr val="tx1"/>
                  </a:solidFill>
                  <a:latin typeface="华文细黑" panose="02010600040101010101" pitchFamily="2" charset="-122"/>
                  <a:ea typeface="华文细黑" panose="02010600040101010101" pitchFamily="2" charset="-122"/>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华文细黑" panose="02010600040101010101" pitchFamily="2" charset="-122"/>
                  <a:ea typeface="华文细黑" panose="02010600040101010101" pitchFamily="2" charset="-122"/>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华文细黑" panose="02010600040101010101" pitchFamily="2" charset="-122"/>
                  <a:ea typeface="华文细黑" panose="02010600040101010101" pitchFamily="2" charset="-122"/>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华文细黑" panose="02010600040101010101" pitchFamily="2" charset="-122"/>
                  <a:ea typeface="华文细黑" panose="02010600040101010101" pitchFamily="2" charset="-122"/>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华文细黑" panose="02010600040101010101" pitchFamily="2" charset="-122"/>
                  <a:ea typeface="华文细黑" panose="02010600040101010101" pitchFamily="2" charset="-122"/>
                </a:defRPr>
              </a:lvl9pPr>
            </a:lstStyle>
            <a:p>
              <a:pPr>
                <a:spcBef>
                  <a:spcPct val="0"/>
                </a:spcBef>
                <a:buFontTx/>
                <a:buNone/>
              </a:pPr>
              <a:r>
                <a:rPr lang="zh-CN" altLang="en-US" sz="2400" b="1" dirty="0">
                  <a:solidFill>
                    <a:schemeClr val="tx2"/>
                  </a:solidFill>
                  <a:latin typeface="微软雅黑" panose="020B0503020204020204" charset="-122"/>
                  <a:ea typeface="微软雅黑" panose="020B0503020204020204" charset="-122"/>
                </a:rPr>
                <a:t>依据表达形式不同 </a:t>
              </a:r>
              <a:endParaRPr lang="en-US" altLang="zh-CN" sz="2400" b="1" dirty="0">
                <a:solidFill>
                  <a:schemeClr val="tx2"/>
                </a:solidFill>
                <a:latin typeface="微软雅黑" panose="020B0503020204020204" charset="-122"/>
                <a:ea typeface="微软雅黑" panose="020B0503020204020204" charset="-122"/>
              </a:endParaRPr>
            </a:p>
          </p:txBody>
        </p:sp>
        <p:sp>
          <p:nvSpPr>
            <p:cNvPr id="24" name="文本框 23"/>
            <p:cNvSpPr txBox="1"/>
            <p:nvPr/>
          </p:nvSpPr>
          <p:spPr>
            <a:xfrm>
              <a:off x="3832620" y="5908347"/>
              <a:ext cx="6097904" cy="400110"/>
            </a:xfrm>
            <a:prstGeom prst="rect">
              <a:avLst/>
            </a:prstGeom>
            <a:noFill/>
          </p:spPr>
          <p:txBody>
            <a:bodyPr wrap="square">
              <a:spAutoFit/>
            </a:bodyPr>
            <a:lstStyle/>
            <a:p>
              <a:pPr>
                <a:spcBef>
                  <a:spcPct val="0"/>
                </a:spcBef>
                <a:buFontTx/>
                <a:buNone/>
              </a:pPr>
              <a:r>
                <a:rPr lang="zh-CN" altLang="en-US" sz="2000" b="1" dirty="0">
                  <a:solidFill>
                    <a:schemeClr val="tx2"/>
                  </a:solidFill>
                  <a:latin typeface="微软雅黑" panose="020B0503020204020204" charset="-122"/>
                  <a:ea typeface="微软雅黑" panose="020B0503020204020204" charset="-122"/>
                </a:rPr>
                <a:t>文字报告</a:t>
              </a:r>
              <a:endParaRPr lang="zh-CN" altLang="en-US" sz="2000" b="1" dirty="0">
                <a:solidFill>
                  <a:schemeClr val="tx2"/>
                </a:solidFill>
                <a:latin typeface="微软雅黑" panose="020B0503020204020204" charset="-122"/>
                <a:ea typeface="微软雅黑" panose="020B0503020204020204" charset="-122"/>
              </a:endParaRPr>
            </a:p>
          </p:txBody>
        </p:sp>
        <p:sp>
          <p:nvSpPr>
            <p:cNvPr id="25" name="文本框 24"/>
            <p:cNvSpPr txBox="1"/>
            <p:nvPr/>
          </p:nvSpPr>
          <p:spPr>
            <a:xfrm>
              <a:off x="3824901" y="6596247"/>
              <a:ext cx="6097904" cy="400110"/>
            </a:xfrm>
            <a:prstGeom prst="rect">
              <a:avLst/>
            </a:prstGeom>
            <a:noFill/>
          </p:spPr>
          <p:txBody>
            <a:bodyPr wrap="square">
              <a:spAutoFit/>
            </a:bodyPr>
            <a:lstStyle/>
            <a:p>
              <a:pPr>
                <a:spcBef>
                  <a:spcPct val="0"/>
                </a:spcBef>
                <a:buFontTx/>
                <a:buNone/>
              </a:pPr>
              <a:r>
                <a:rPr lang="zh-CN" altLang="en-US" sz="2000" b="1" dirty="0">
                  <a:solidFill>
                    <a:schemeClr val="tx2"/>
                  </a:solidFill>
                  <a:latin typeface="微软雅黑" panose="020B0503020204020204" charset="-122"/>
                  <a:ea typeface="微软雅黑" panose="020B0503020204020204" charset="-122"/>
                </a:rPr>
                <a:t>口头报告 </a:t>
              </a:r>
              <a:endParaRPr lang="zh-CN" altLang="en-US" sz="2000" b="1" dirty="0">
                <a:solidFill>
                  <a:schemeClr val="tx2"/>
                </a:solidFill>
                <a:latin typeface="微软雅黑" panose="020B0503020204020204" charset="-122"/>
                <a:ea typeface="微软雅黑" panose="020B0503020204020204" charset="-122"/>
              </a:endParaRPr>
            </a:p>
          </p:txBody>
        </p:sp>
      </p:gr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024245"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二、撰写统计调查报告的一般程序</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95961" y="1199515"/>
            <a:ext cx="10800079" cy="539178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a:lnSpc>
                <a:spcPct val="150000"/>
              </a:lnSpc>
            </a:pPr>
            <a:r>
              <a:rPr lang="en-US" altLang="zh-CN" sz="2400" b="1" kern="100" dirty="0">
                <a:solidFill>
                  <a:schemeClr val="bg1"/>
                </a:solidFill>
                <a:effectLst/>
                <a:latin typeface="+mn-ea"/>
                <a:cs typeface="江城圆体 400W" panose="020B0500000000000000" pitchFamily="34" charset="-122"/>
              </a:rPr>
              <a:t>       </a:t>
            </a:r>
            <a:r>
              <a:rPr lang="en-US" altLang="zh-CN" sz="2400" b="1" dirty="0">
                <a:solidFill>
                  <a:schemeClr val="bg1"/>
                </a:solidFill>
                <a:latin typeface="+mn-ea"/>
              </a:rPr>
              <a:t>(</a:t>
            </a:r>
            <a:r>
              <a:rPr lang="zh-CN" altLang="en-US" sz="2400" b="1" dirty="0">
                <a:solidFill>
                  <a:schemeClr val="bg1"/>
                </a:solidFill>
                <a:latin typeface="+mn-ea"/>
              </a:rPr>
              <a:t>一</a:t>
            </a:r>
            <a:r>
              <a:rPr lang="en-US" altLang="zh-CN" sz="2400" b="1" dirty="0">
                <a:solidFill>
                  <a:schemeClr val="bg1"/>
                </a:solidFill>
                <a:latin typeface="+mn-ea"/>
              </a:rPr>
              <a:t>) </a:t>
            </a:r>
            <a:r>
              <a:rPr lang="zh-CN" altLang="en-US" sz="2400" b="1" dirty="0">
                <a:solidFill>
                  <a:schemeClr val="bg1"/>
                </a:solidFill>
                <a:latin typeface="+mn-ea"/>
              </a:rPr>
              <a:t>确定统计调查报告的主题</a:t>
            </a:r>
            <a:endParaRPr lang="en-US" altLang="zh-CN" sz="2400" b="1" dirty="0">
              <a:solidFill>
                <a:schemeClr val="bg1"/>
              </a:solidFill>
              <a:latin typeface="+mn-ea"/>
            </a:endParaRPr>
          </a:p>
          <a:p>
            <a:pPr>
              <a:lnSpc>
                <a:spcPct val="150000"/>
              </a:lnSpc>
            </a:pPr>
            <a:r>
              <a:rPr lang="zh-CN" altLang="en-US" sz="2400" b="1" dirty="0">
                <a:solidFill>
                  <a:schemeClr val="bg1"/>
                </a:solidFill>
              </a:rPr>
              <a:t>        </a:t>
            </a:r>
            <a:r>
              <a:rPr lang="en-US" altLang="zh-CN" sz="2400" b="1" dirty="0">
                <a:solidFill>
                  <a:schemeClr val="bg1"/>
                </a:solidFill>
                <a:latin typeface="+mn-ea"/>
              </a:rPr>
              <a:t>1. </a:t>
            </a:r>
            <a:r>
              <a:rPr lang="zh-CN" altLang="en-US" sz="2400" b="1" dirty="0">
                <a:solidFill>
                  <a:schemeClr val="bg1"/>
                </a:solidFill>
                <a:latin typeface="+mn-ea"/>
              </a:rPr>
              <a:t>选题</a:t>
            </a:r>
            <a:endParaRPr lang="en-US" altLang="zh-CN" sz="2400" b="1" dirty="0">
              <a:solidFill>
                <a:schemeClr val="bg1"/>
              </a:solidFill>
              <a:latin typeface="+mn-ea"/>
            </a:endParaRPr>
          </a:p>
          <a:p>
            <a:pPr>
              <a:lnSpc>
                <a:spcPct val="150000"/>
              </a:lnSpc>
            </a:pPr>
            <a:r>
              <a:rPr lang="zh-CN" altLang="en-US" b="1" dirty="0">
                <a:solidFill>
                  <a:schemeClr val="bg1"/>
                </a:solidFill>
                <a:latin typeface="+mn-ea"/>
              </a:rPr>
              <a:t>          </a:t>
            </a:r>
            <a:r>
              <a:rPr lang="zh-CN" altLang="en-US" sz="2000" b="1" dirty="0">
                <a:solidFill>
                  <a:schemeClr val="bg1"/>
                </a:solidFill>
                <a:latin typeface="+mn-ea"/>
              </a:rPr>
              <a:t>选题是发现、选择、确定、分析论题的过程。</a:t>
            </a:r>
            <a:endParaRPr lang="en-US" altLang="zh-CN" sz="2000" b="1" dirty="0">
              <a:solidFill>
                <a:schemeClr val="bg1"/>
              </a:solidFill>
              <a:latin typeface="+mn-ea"/>
            </a:endParaRPr>
          </a:p>
          <a:p>
            <a:pPr>
              <a:lnSpc>
                <a:spcPct val="150000"/>
              </a:lnSpc>
              <a:spcBef>
                <a:spcPts val="1800"/>
              </a:spcBef>
            </a:pPr>
            <a:r>
              <a:rPr lang="en-US" altLang="zh-CN" sz="2000" b="1" dirty="0">
                <a:solidFill>
                  <a:schemeClr val="bg1"/>
                </a:solidFill>
                <a:latin typeface="+mn-ea"/>
              </a:rPr>
              <a:t>         </a:t>
            </a:r>
            <a:r>
              <a:rPr lang="en-US" altLang="zh-CN" sz="2400" b="1" dirty="0">
                <a:solidFill>
                  <a:schemeClr val="bg1"/>
                </a:solidFill>
                <a:latin typeface="+mn-ea"/>
              </a:rPr>
              <a:t>2. </a:t>
            </a:r>
            <a:r>
              <a:rPr lang="zh-CN" altLang="en-US" sz="2400" b="1" dirty="0">
                <a:solidFill>
                  <a:schemeClr val="bg1"/>
                </a:solidFill>
                <a:latin typeface="+mn-ea"/>
              </a:rPr>
              <a:t>确定观点</a:t>
            </a:r>
            <a:endParaRPr lang="en-US" altLang="zh-CN" sz="2400" b="1" dirty="0">
              <a:solidFill>
                <a:schemeClr val="bg1"/>
              </a:solidFill>
              <a:latin typeface="+mn-ea"/>
            </a:endParaRPr>
          </a:p>
          <a:p>
            <a:r>
              <a:rPr lang="zh-CN" altLang="en-US" sz="2000" dirty="0"/>
              <a:t>          </a:t>
            </a:r>
            <a:r>
              <a:rPr lang="zh-CN" altLang="en-US" sz="2000" b="1" dirty="0">
                <a:solidFill>
                  <a:schemeClr val="bg1"/>
                </a:solidFill>
                <a:latin typeface="+mn-ea"/>
              </a:rPr>
              <a:t>观点是调研者对分析对象所持有的看法与评价</a:t>
            </a:r>
            <a:r>
              <a:rPr lang="en-US" altLang="zh-CN" sz="2000" b="1" dirty="0">
                <a:solidFill>
                  <a:schemeClr val="bg1"/>
                </a:solidFill>
                <a:latin typeface="+mn-ea"/>
              </a:rPr>
              <a:t>,</a:t>
            </a:r>
            <a:r>
              <a:rPr lang="zh-CN" altLang="en-US" sz="2000" b="1" dirty="0">
                <a:solidFill>
                  <a:schemeClr val="bg1"/>
                </a:solidFill>
                <a:latin typeface="+mn-ea"/>
              </a:rPr>
              <a:t>是调研材料的客观性与调研者主观认识的 </a:t>
            </a:r>
            <a:endParaRPr lang="en-US" altLang="zh-CN" sz="2000" b="1" dirty="0">
              <a:solidFill>
                <a:schemeClr val="bg1"/>
              </a:solidFill>
              <a:latin typeface="+mn-ea"/>
            </a:endParaRPr>
          </a:p>
          <a:p>
            <a:r>
              <a:rPr lang="en-US" altLang="zh-CN" sz="2000" b="1" dirty="0">
                <a:solidFill>
                  <a:schemeClr val="bg1"/>
                </a:solidFill>
                <a:latin typeface="+mn-ea"/>
              </a:rPr>
              <a:t>         </a:t>
            </a:r>
            <a:r>
              <a:rPr lang="zh-CN" altLang="en-US" sz="2000" b="1" dirty="0">
                <a:solidFill>
                  <a:schemeClr val="bg1"/>
                </a:solidFill>
                <a:latin typeface="+mn-ea"/>
              </a:rPr>
              <a:t>统一体</a:t>
            </a:r>
            <a:r>
              <a:rPr lang="en-US" altLang="zh-CN" sz="2000" b="1" dirty="0">
                <a:solidFill>
                  <a:schemeClr val="bg1"/>
                </a:solidFill>
                <a:latin typeface="+mn-ea"/>
              </a:rPr>
              <a:t>,</a:t>
            </a:r>
            <a:r>
              <a:rPr lang="zh-CN" altLang="en-US" sz="2000" b="1" dirty="0">
                <a:solidFill>
                  <a:schemeClr val="bg1"/>
                </a:solidFill>
                <a:latin typeface="+mn-ea"/>
              </a:rPr>
              <a:t>是形成思路、组织材料的基本依据和出发点。</a:t>
            </a:r>
            <a:endParaRPr lang="en-US" altLang="zh-CN" sz="2000" b="1" dirty="0">
              <a:solidFill>
                <a:schemeClr val="bg1"/>
              </a:solidFill>
              <a:latin typeface="+mn-ea"/>
            </a:endParaRPr>
          </a:p>
          <a:p>
            <a:pPr>
              <a:lnSpc>
                <a:spcPct val="150000"/>
              </a:lnSpc>
              <a:spcBef>
                <a:spcPts val="1800"/>
              </a:spcBef>
            </a:pPr>
            <a:r>
              <a:rPr lang="zh-CN" altLang="en-US" b="1" dirty="0">
                <a:solidFill>
                  <a:schemeClr val="bg1"/>
                </a:solidFill>
              </a:rPr>
              <a:t>          </a:t>
            </a:r>
            <a:r>
              <a:rPr lang="en-US" altLang="zh-CN" sz="2400" b="1" dirty="0">
                <a:solidFill>
                  <a:schemeClr val="bg1"/>
                </a:solidFill>
                <a:latin typeface="+mn-ea"/>
              </a:rPr>
              <a:t>3. </a:t>
            </a:r>
            <a:r>
              <a:rPr lang="zh-CN" altLang="en-US" sz="2400" b="1" dirty="0">
                <a:solidFill>
                  <a:schemeClr val="bg1"/>
                </a:solidFill>
                <a:latin typeface="+mn-ea"/>
              </a:rPr>
              <a:t>确定主题应注意的问题</a:t>
            </a:r>
            <a:endParaRPr lang="en-US" altLang="zh-CN" sz="2400" b="1" dirty="0">
              <a:solidFill>
                <a:schemeClr val="bg1"/>
              </a:solidFill>
              <a:latin typeface="+mn-ea"/>
            </a:endParaRPr>
          </a:p>
          <a:p>
            <a:pPr>
              <a:lnSpc>
                <a:spcPct val="150000"/>
              </a:lnSpc>
            </a:pPr>
            <a:r>
              <a:rPr lang="en-US" altLang="zh-CN" sz="2400" b="1" kern="100" dirty="0">
                <a:solidFill>
                  <a:schemeClr val="bg1"/>
                </a:solidFill>
                <a:effectLst/>
                <a:latin typeface="+mn-ea"/>
                <a:cs typeface="江城圆体 400W" panose="020B0500000000000000" pitchFamily="34" charset="-122"/>
              </a:rPr>
              <a:t>        </a:t>
            </a:r>
            <a:r>
              <a:rPr lang="en-US" altLang="zh-CN" sz="2000" b="1" dirty="0">
                <a:solidFill>
                  <a:schemeClr val="bg1"/>
                </a:solidFill>
                <a:latin typeface="+mn-ea"/>
              </a:rPr>
              <a:t>(1) </a:t>
            </a:r>
            <a:r>
              <a:rPr lang="zh-CN" altLang="en-US" sz="2000" b="1" dirty="0">
                <a:solidFill>
                  <a:schemeClr val="bg1"/>
                </a:solidFill>
                <a:latin typeface="+mn-ea"/>
              </a:rPr>
              <a:t>调查报告的主题必须与调查主题相一致。</a:t>
            </a:r>
            <a:endParaRPr lang="en-US" altLang="zh-CN" sz="2000" b="1" dirty="0">
              <a:solidFill>
                <a:schemeClr val="bg1"/>
              </a:solidFill>
              <a:latin typeface="+mn-ea"/>
            </a:endParaRPr>
          </a:p>
          <a:p>
            <a:pPr>
              <a:lnSpc>
                <a:spcPct val="150000"/>
              </a:lnSpc>
            </a:pPr>
            <a:r>
              <a:rPr lang="en-US" altLang="zh-CN" sz="2000" b="1" dirty="0">
                <a:solidFill>
                  <a:schemeClr val="bg1"/>
                </a:solidFill>
                <a:latin typeface="+mn-ea"/>
              </a:rPr>
              <a:t>         (2) </a:t>
            </a:r>
            <a:r>
              <a:rPr lang="zh-CN" altLang="en-US" sz="2000" b="1" dirty="0">
                <a:solidFill>
                  <a:schemeClr val="bg1"/>
                </a:solidFill>
                <a:latin typeface="+mn-ea"/>
              </a:rPr>
              <a:t>要根据调查分析的结果确立观点并重新审定主题。</a:t>
            </a:r>
            <a:endParaRPr lang="en-US" altLang="zh-CN" sz="2000" b="1" dirty="0">
              <a:solidFill>
                <a:schemeClr val="bg1"/>
              </a:solidFill>
              <a:latin typeface="+mn-ea"/>
            </a:endParaRPr>
          </a:p>
          <a:p>
            <a:pPr>
              <a:lnSpc>
                <a:spcPct val="150000"/>
              </a:lnSpc>
            </a:pPr>
            <a:r>
              <a:rPr lang="en-US" altLang="zh-CN" sz="2000" b="1" dirty="0">
                <a:solidFill>
                  <a:schemeClr val="bg1"/>
                </a:solidFill>
                <a:latin typeface="+mn-ea"/>
              </a:rPr>
              <a:t>         (3) </a:t>
            </a:r>
            <a:r>
              <a:rPr lang="zh-CN" altLang="en-US" sz="2000" b="1" dirty="0">
                <a:solidFill>
                  <a:schemeClr val="bg1"/>
                </a:solidFill>
                <a:latin typeface="+mn-ea"/>
              </a:rPr>
              <a:t>调查报告的主题不宜过大。为了便于反映问题</a:t>
            </a:r>
            <a:r>
              <a:rPr lang="en-US" altLang="zh-CN" sz="2000" b="1" dirty="0">
                <a:solidFill>
                  <a:schemeClr val="bg1"/>
                </a:solidFill>
                <a:latin typeface="+mn-ea"/>
              </a:rPr>
              <a:t>,</a:t>
            </a:r>
            <a:r>
              <a:rPr lang="zh-CN" altLang="en-US" sz="2000" b="1" dirty="0">
                <a:solidFill>
                  <a:schemeClr val="bg1"/>
                </a:solidFill>
                <a:latin typeface="+mn-ea"/>
              </a:rPr>
              <a:t>主题要相对小些、集中些。</a:t>
            </a:r>
            <a:endParaRPr lang="zh-CN" altLang="en-US" sz="28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024245"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二、撰写统计调查报告的一般程序</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940435" y="1488440"/>
            <a:ext cx="10311130" cy="213677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a:lnSpc>
                <a:spcPct val="150000"/>
              </a:lnSpc>
            </a:pPr>
            <a:r>
              <a:rPr lang="en-US" altLang="zh-CN" sz="2400" b="1" kern="100" dirty="0">
                <a:solidFill>
                  <a:schemeClr val="bg1"/>
                </a:solidFill>
                <a:effectLst/>
                <a:latin typeface="+mn-ea"/>
                <a:cs typeface="江城圆体 400W" panose="020B0500000000000000" pitchFamily="34" charset="-122"/>
              </a:rPr>
              <a:t>       </a:t>
            </a:r>
            <a:r>
              <a:rPr lang="en-US" altLang="zh-CN" sz="2400" b="1" dirty="0">
                <a:solidFill>
                  <a:schemeClr val="bg1"/>
                </a:solidFill>
                <a:latin typeface="+mn-ea"/>
              </a:rPr>
              <a:t>(</a:t>
            </a:r>
            <a:r>
              <a:rPr lang="zh-CN" altLang="en-US" sz="2400" b="1" dirty="0">
                <a:solidFill>
                  <a:schemeClr val="bg1"/>
                </a:solidFill>
                <a:latin typeface="+mn-ea"/>
              </a:rPr>
              <a:t>二</a:t>
            </a:r>
            <a:r>
              <a:rPr lang="en-US" altLang="zh-CN" sz="2400" b="1" dirty="0">
                <a:solidFill>
                  <a:schemeClr val="bg1"/>
                </a:solidFill>
                <a:latin typeface="+mn-ea"/>
              </a:rPr>
              <a:t>) </a:t>
            </a:r>
            <a:r>
              <a:rPr lang="zh-CN" altLang="en-US" sz="2400" b="1" dirty="0">
                <a:solidFill>
                  <a:schemeClr val="bg1"/>
                </a:solidFill>
                <a:latin typeface="+mn-ea"/>
              </a:rPr>
              <a:t>取舍资料</a:t>
            </a:r>
            <a:endParaRPr lang="en-US" altLang="zh-CN" sz="2400" b="1" dirty="0">
              <a:solidFill>
                <a:schemeClr val="bg1"/>
              </a:solidFill>
              <a:latin typeface="+mn-ea"/>
            </a:endParaRPr>
          </a:p>
          <a:p>
            <a:pPr>
              <a:lnSpc>
                <a:spcPct val="150000"/>
              </a:lnSpc>
            </a:pPr>
            <a:r>
              <a:rPr lang="zh-CN" altLang="en-US" sz="2400" b="1" dirty="0">
                <a:solidFill>
                  <a:schemeClr val="bg1"/>
                </a:solidFill>
              </a:rPr>
              <a:t>       </a:t>
            </a:r>
            <a:r>
              <a:rPr lang="zh-CN" altLang="en-US" sz="2000" b="1" dirty="0">
                <a:solidFill>
                  <a:schemeClr val="bg1"/>
                </a:solidFill>
              </a:rPr>
              <a:t>资料是形成调查报告主题观点的基础。观点是资料的统帅和代表，观点决定资料的取舍和使用。只有达到资料与观点的高度统一，资料才能充分地说明调查报告的主题。</a:t>
            </a:r>
            <a:endParaRPr lang="zh-CN" altLang="en-US" sz="28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024245"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二、撰写统计调查报告的一般程序</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940435" y="1488440"/>
            <a:ext cx="10311130" cy="255333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a:lnSpc>
                <a:spcPct val="150000"/>
              </a:lnSpc>
            </a:pPr>
            <a:r>
              <a:rPr lang="en-US" altLang="zh-CN" sz="2400" b="1" kern="100" dirty="0">
                <a:solidFill>
                  <a:schemeClr val="bg1"/>
                </a:solidFill>
                <a:effectLst/>
                <a:latin typeface="+mn-ea"/>
                <a:cs typeface="江城圆体 400W" panose="020B0500000000000000" pitchFamily="34" charset="-122"/>
              </a:rPr>
              <a:t>       </a:t>
            </a:r>
            <a:r>
              <a:rPr lang="en-US" altLang="zh-CN" sz="2400" b="1" dirty="0">
                <a:solidFill>
                  <a:schemeClr val="bg1"/>
                </a:solidFill>
                <a:latin typeface="+mn-ea"/>
              </a:rPr>
              <a:t>(</a:t>
            </a:r>
            <a:r>
              <a:rPr lang="zh-CN" altLang="en-US" sz="2400" b="1" dirty="0">
                <a:solidFill>
                  <a:schemeClr val="bg1"/>
                </a:solidFill>
                <a:latin typeface="+mn-ea"/>
              </a:rPr>
              <a:t>三</a:t>
            </a:r>
            <a:r>
              <a:rPr lang="en-US" altLang="zh-CN" sz="2400" b="1" dirty="0">
                <a:solidFill>
                  <a:schemeClr val="bg1"/>
                </a:solidFill>
                <a:latin typeface="+mn-ea"/>
              </a:rPr>
              <a:t>) </a:t>
            </a:r>
            <a:r>
              <a:rPr lang="zh-CN" altLang="en-US" sz="2400" b="1" dirty="0">
                <a:solidFill>
                  <a:schemeClr val="bg1"/>
                </a:solidFill>
                <a:latin typeface="+mn-ea"/>
              </a:rPr>
              <a:t>拟定提纲</a:t>
            </a:r>
            <a:endParaRPr lang="en-US" altLang="zh-CN" sz="2400" b="1" dirty="0">
              <a:solidFill>
                <a:schemeClr val="bg1"/>
              </a:solidFill>
              <a:latin typeface="+mn-ea"/>
            </a:endParaRPr>
          </a:p>
          <a:p>
            <a:pPr>
              <a:lnSpc>
                <a:spcPct val="150000"/>
              </a:lnSpc>
            </a:pPr>
            <a:r>
              <a:rPr lang="zh-CN" altLang="en-US" sz="2400" b="1" dirty="0">
                <a:solidFill>
                  <a:schemeClr val="bg1"/>
                </a:solidFill>
              </a:rPr>
              <a:t>       </a:t>
            </a:r>
            <a:r>
              <a:rPr lang="zh-CN" altLang="en-US" sz="2000" b="1" dirty="0">
                <a:solidFill>
                  <a:schemeClr val="bg1"/>
                </a:solidFill>
              </a:rPr>
              <a:t>在确定主题、取舍材料之后</a:t>
            </a:r>
            <a:r>
              <a:rPr lang="en-US" altLang="zh-CN" sz="2000" b="1" dirty="0">
                <a:solidFill>
                  <a:schemeClr val="bg1"/>
                </a:solidFill>
              </a:rPr>
              <a:t>,</a:t>
            </a:r>
            <a:r>
              <a:rPr lang="zh-CN" altLang="en-US" sz="2000" b="1" dirty="0">
                <a:solidFill>
                  <a:schemeClr val="bg1"/>
                </a:solidFill>
              </a:rPr>
              <a:t>撰写调查报告就有一个笼括。拟定一份提纲会使初步形成的“模糊”的报告明确呈现出来。提纲是调查报告的骨架，可以理清思路，表明调查报告各部分之间的联系。</a:t>
            </a:r>
            <a:endParaRPr lang="zh-CN" altLang="en-US" sz="28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024245"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二、撰写统计调查报告的一般程序</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940435" y="1488757"/>
            <a:ext cx="10311130" cy="388048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a:lnSpc>
                <a:spcPct val="150000"/>
              </a:lnSpc>
            </a:pPr>
            <a:r>
              <a:rPr lang="en-US" altLang="zh-CN" sz="2400" b="1" kern="100" dirty="0">
                <a:solidFill>
                  <a:schemeClr val="bg1"/>
                </a:solidFill>
                <a:effectLst/>
                <a:latin typeface="+mn-ea"/>
                <a:cs typeface="江城圆体 400W" panose="020B0500000000000000" pitchFamily="34" charset="-122"/>
              </a:rPr>
              <a:t>     </a:t>
            </a:r>
            <a:r>
              <a:rPr lang="en-US" altLang="zh-CN" sz="2400" b="1" dirty="0">
                <a:solidFill>
                  <a:schemeClr val="bg1"/>
                </a:solidFill>
                <a:latin typeface="+mn-ea"/>
              </a:rPr>
              <a:t>(</a:t>
            </a:r>
            <a:r>
              <a:rPr lang="zh-CN" altLang="en-US" sz="2400" b="1" dirty="0">
                <a:solidFill>
                  <a:schemeClr val="bg1"/>
                </a:solidFill>
                <a:latin typeface="+mn-ea"/>
              </a:rPr>
              <a:t>四</a:t>
            </a:r>
            <a:r>
              <a:rPr lang="en-US" altLang="zh-CN" sz="2400" b="1" dirty="0">
                <a:solidFill>
                  <a:schemeClr val="bg1"/>
                </a:solidFill>
                <a:latin typeface="+mn-ea"/>
              </a:rPr>
              <a:t>) </a:t>
            </a:r>
            <a:r>
              <a:rPr lang="zh-CN" altLang="en-US" sz="2400" b="1" dirty="0">
                <a:solidFill>
                  <a:schemeClr val="bg1"/>
                </a:solidFill>
                <a:latin typeface="+mn-ea"/>
              </a:rPr>
              <a:t>撰写报告</a:t>
            </a:r>
            <a:endParaRPr lang="en-US" altLang="zh-CN" sz="2400" b="1" dirty="0">
              <a:solidFill>
                <a:schemeClr val="bg1"/>
              </a:solidFill>
              <a:latin typeface="+mn-ea"/>
            </a:endParaRPr>
          </a:p>
          <a:p>
            <a:pPr>
              <a:lnSpc>
                <a:spcPct val="150000"/>
              </a:lnSpc>
            </a:pPr>
            <a:r>
              <a:rPr lang="zh-CN" altLang="en-US" sz="2000" b="1" dirty="0">
                <a:solidFill>
                  <a:schemeClr val="bg1"/>
                </a:solidFill>
              </a:rPr>
              <a:t>       在拟定较细的提纲基础上，便可以正式撰写调查报告了。在撰写调查报告的过程中，要注意以下问题</a:t>
            </a:r>
            <a:r>
              <a:rPr lang="en-US" altLang="zh-CN" sz="2000" b="1" dirty="0">
                <a:solidFill>
                  <a:schemeClr val="bg1"/>
                </a:solidFill>
              </a:rPr>
              <a:t>:</a:t>
            </a:r>
            <a:endParaRPr lang="en-US" altLang="zh-CN" sz="2000" b="1" dirty="0">
              <a:solidFill>
                <a:schemeClr val="bg1"/>
              </a:solidFill>
            </a:endParaRPr>
          </a:p>
          <a:p>
            <a:pPr>
              <a:lnSpc>
                <a:spcPct val="150000"/>
              </a:lnSpc>
            </a:pPr>
            <a:r>
              <a:rPr lang="en-US" altLang="zh-CN" sz="2000" b="1" dirty="0">
                <a:solidFill>
                  <a:schemeClr val="bg1"/>
                </a:solidFill>
              </a:rPr>
              <a:t>     </a:t>
            </a:r>
            <a:r>
              <a:rPr lang="zh-CN" altLang="en-US" sz="2000" b="1" dirty="0">
                <a:solidFill>
                  <a:schemeClr val="bg1"/>
                </a:solidFill>
              </a:rPr>
              <a:t>（</a:t>
            </a:r>
            <a:r>
              <a:rPr lang="en-US" altLang="zh-CN" sz="2000" b="1" dirty="0">
                <a:solidFill>
                  <a:schemeClr val="bg1"/>
                </a:solidFill>
              </a:rPr>
              <a:t>1</a:t>
            </a:r>
            <a:r>
              <a:rPr lang="zh-CN" altLang="en-US" sz="2000" b="1" dirty="0">
                <a:solidFill>
                  <a:schemeClr val="bg1"/>
                </a:solidFill>
              </a:rPr>
              <a:t>）要做到通俗易懂。</a:t>
            </a:r>
            <a:endParaRPr lang="zh-CN" altLang="en-US" sz="2000" b="1" dirty="0">
              <a:solidFill>
                <a:schemeClr val="bg1"/>
              </a:solidFill>
            </a:endParaRPr>
          </a:p>
          <a:p>
            <a:pPr>
              <a:lnSpc>
                <a:spcPct val="150000"/>
              </a:lnSpc>
            </a:pPr>
            <a:r>
              <a:rPr lang="en-US" altLang="zh-CN" sz="2000" b="1" dirty="0">
                <a:solidFill>
                  <a:schemeClr val="bg1"/>
                </a:solidFill>
              </a:rPr>
              <a:t>     </a:t>
            </a:r>
            <a:r>
              <a:rPr lang="zh-CN" altLang="en-US" sz="2000" b="1" dirty="0">
                <a:solidFill>
                  <a:schemeClr val="bg1"/>
                </a:solidFill>
              </a:rPr>
              <a:t>（</a:t>
            </a:r>
            <a:r>
              <a:rPr lang="en-US" altLang="zh-CN" sz="2000" b="1" dirty="0">
                <a:solidFill>
                  <a:schemeClr val="bg1"/>
                </a:solidFill>
              </a:rPr>
              <a:t>2</a:t>
            </a:r>
            <a:r>
              <a:rPr lang="zh-CN" altLang="en-US" sz="2000" b="1" dirty="0">
                <a:solidFill>
                  <a:schemeClr val="bg1"/>
                </a:solidFill>
              </a:rPr>
              <a:t>）使用材料要准，分析问题要深刻。</a:t>
            </a:r>
            <a:endParaRPr lang="zh-CN" altLang="en-US" sz="2000" b="1" dirty="0">
              <a:solidFill>
                <a:schemeClr val="bg1"/>
              </a:solidFill>
            </a:endParaRPr>
          </a:p>
          <a:p>
            <a:pPr>
              <a:lnSpc>
                <a:spcPct val="150000"/>
              </a:lnSpc>
            </a:pPr>
            <a:r>
              <a:rPr lang="en-US" altLang="zh-CN" sz="2000" b="1" dirty="0">
                <a:solidFill>
                  <a:schemeClr val="bg1"/>
                </a:solidFill>
              </a:rPr>
              <a:t>     </a:t>
            </a:r>
            <a:r>
              <a:rPr lang="zh-CN" altLang="en-US" sz="2000" b="1" dirty="0">
                <a:solidFill>
                  <a:schemeClr val="bg1"/>
                </a:solidFill>
              </a:rPr>
              <a:t>（</a:t>
            </a:r>
            <a:r>
              <a:rPr lang="en-US" altLang="zh-CN" sz="2000" b="1" dirty="0">
                <a:solidFill>
                  <a:schemeClr val="bg1"/>
                </a:solidFill>
              </a:rPr>
              <a:t>3</a:t>
            </a:r>
            <a:r>
              <a:rPr lang="zh-CN" altLang="en-US" sz="2000" b="1" dirty="0">
                <a:solidFill>
                  <a:schemeClr val="bg1"/>
                </a:solidFill>
              </a:rPr>
              <a:t>）文字生动、活泼，形式灵活多样。</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0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3.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2.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0.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21.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22.xml><?xml version="1.0" encoding="utf-8"?>
<p:tagLst xmlns:p="http://schemas.openxmlformats.org/presentationml/2006/main">
  <p:tag name="KSO_WM_BEAUTIFY_FLAG" val="#wm#"/>
  <p:tag name="KSO_WM_TEMPLATE_CATEGORY" val="custom"/>
  <p:tag name="KSO_WM_TEMPLATE_INDEX" val="20235934"/>
</p:tagLst>
</file>

<file path=ppt/tags/tag123.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24.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25.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6,&quot;pos&quot;:0.8999999761581421,&quot;transparency&quot;:0},{&quot;brightness&quot;:0.4000000059604645,&quot;colorType&quot;:1,&quot;foreColorIndex&quot;:6,&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26.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TEXT_TYPE" val="1"/>
  <p:tag name="KSO_WM_UNIT_PRESET_TEXT" val="添加标题"/>
  <p:tag name="KSO_WM_DIAGRAM_USE_COLOR_VALUE" val="{&quot;color_scheme&quot;:1,&quot;color_type&quot;:1,&quot;theme_color_indexes&quot;:[5,6,5,6,5,6]}"/>
</p:tagLst>
</file>

<file path=ppt/tags/tag127.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28.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29.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3.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31.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32.xml><?xml version="1.0" encoding="utf-8"?>
<p:tagLst xmlns:p="http://schemas.openxmlformats.org/presentationml/2006/main">
  <p:tag name="KSO_WM_SLIDE_ID" val="custom20235934_8"/>
  <p:tag name="KSO_WM_TEMPLATE_SUBCATEGORY" val="29"/>
  <p:tag name="KSO_WM_TEMPLATE_MASTER_TYPE" val="0"/>
  <p:tag name="KSO_WM_TEMPLATE_COLOR_TYPE" val="0"/>
  <p:tag name="KSO_WM_SLIDE_TYPE" val="text"/>
  <p:tag name="KSO_WM_SLIDE_SUBTYPE" val="pureTxt"/>
  <p:tag name="KSO_WM_SLIDE_ITEM_CNT" val="0"/>
  <p:tag name="KSO_WM_SLIDE_INDEX" val="8"/>
  <p:tag name="KSO_WM_TAG_VERSION" val="3.0"/>
  <p:tag name="KSO_WM_BEAUTIFY_FLAG" val="#wm#"/>
  <p:tag name="KSO_WM_TEMPLATE_CATEGORY" val="custom"/>
  <p:tag name="KSO_WM_TEMPLATE_INDEX" val="20235934"/>
  <p:tag name="KSO_WM_SLIDE_LAYOUT" val="a_f"/>
  <p:tag name="KSO_WM_SLIDE_LAYOUT_CNT" val="1_1"/>
  <p:tag name="KSO_WM_UNIT_SHOW_EDIT_AREA_INDICATION" val="1"/>
  <p:tag name="KSO_WM_TEMPLATE_THUMBS_INDEX" val="1、4、7、12、13、14、15、16、17、18、20、24、25、28、33、36、40、43、44"/>
  <p:tag name="KSO_WM_SLIDE_SIZE" val="850*457"/>
  <p:tag name="KSO_WM_SLIDE_POSITION" val="54*28"/>
  <p:tag name="KSO_WM_TEMPLATE_COLORSEQUENCE" val="1,2,3,4,5,6"/>
  <p:tag name="RESOURCE_RECORD_KEY" val="{&quot;65&quot;:[20235934],&quot;70&quot;:[3330158]}"/>
</p:tagLst>
</file>

<file path=ppt/tags/tag133.xml><?xml version="1.0" encoding="utf-8"?>
<p:tagLst xmlns:p="http://schemas.openxmlformats.org/presentationml/2006/main">
  <p:tag name="KSO_WM_BEAUTIFY_FLAG" val="#wm#"/>
  <p:tag name="KSO_WM_TEMPLATE_CATEGORY" val="custom"/>
  <p:tag name="KSO_WM_TEMPLATE_INDEX" val="20235934"/>
</p:tagLst>
</file>

<file path=ppt/tags/tag1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i*1_1_1"/>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800000011920929,&quot;colorType&quot;:1,&quot;foreColorIndex&quot;:5,&quot;pos&quot;:0.09000000357627869,&quot;transparency&quot;:0.8500000238418579},{&quot;brightness&quot;:0.699999988079071,&quot;colorType&quot;:1,&quot;foreColorIndex&quot;:5,&quot;pos&quot;:1,&quot;transparency&quot;:0.4799999892711639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35.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5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i*1_1_2"/>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2"/>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1,&quot;foreColorIndex&quot;:1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1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a*1_1_1"/>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UNIT_ISCONTENTSTITLE" val="0"/>
  <p:tag name="KSO_WM_UNIT_ISNUMDGMTITLE" val="0"/>
  <p:tag name="KSO_WM_UNIT_NOCLEAR" val="0"/>
  <p:tag name="KSO_WM_UNIT_VALUE" val="76"/>
  <p:tag name="KSO_WM_DIAGRAM_GROUP_CODE" val="n1-1"/>
  <p:tag name="KSO_WM_UNIT_TYPE" val="n_h_a"/>
  <p:tag name="KSO_WM_UNIT_INDEX" val="1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9300000071525574,&quot;colorType&quot;:1,&quot;foreColorIndex&quot;:14,&quot;pos&quot;:0.009999999776482582,&quot;transparency&quot;:0.6700000166893005},{&quot;brightness&quot;:-0.1899999976158142,&quot;colorType&quot;:1,&quot;foreColorIndex&quot;:5,&quot;pos&quot;:0.8899999856948853,&quot;transparency&quot;:0.620000004768371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标题"/>
  <p:tag name="KSO_WM_UNIT_FILL_TYPE" val="3"/>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38.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4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3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4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4.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3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4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3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4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5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2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5600000023841858,&quot;transparency&quot;:1},{&quot;brightness&quot;:-0.11999999731779099,&quot;colorType&quot;:1,&quot;foreColorIndex&quot;:5,&quot;pos&quot;:0.2199999988079071,&quot;transparency&quot;:0.55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3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3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4099999964237213,&quot;transparency&quot;:1},{&quot;brightness&quot;:0,&quot;colorType&quot;:1,&quot;foreColorIndex&quot;:5,&quot;pos&quot;:0.09000000357627869,&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1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1,&quot;transparency&quot;:1},{&quot;brightness&quot;:0,&quot;colorType&quot;:1,&quot;foreColorIndex&quot;:5,&quot;pos&quot;:0.5,&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4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4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5600000023841858,&quot;transparency&quot;:1},{&quot;brightness&quot;:0,&quot;colorType&quot;:1,&quot;foreColorIndex&quot;:5,&quot;pos&quot;:0.219999998807907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5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5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6399999856948853,&quot;transparency&quot;:1},{&quot;brightness&quot;:0,&quot;colorType&quot;:1,&quot;foreColorIndex&quot;:5,&quot;pos&quot;:0,&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8.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2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49.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1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5.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2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5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1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1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5*95"/>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2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5*95"/>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3_1"/>
  <p:tag name="KSO_WM_TEMPLATE_CATEGORY" val="diagram"/>
  <p:tag name="KSO_WM_TEMPLATE_INDEX" val="20230322"/>
  <p:tag name="KSO_WM_UNIT_LAYERLEVEL" val="1_1_1_1"/>
  <p:tag name="KSO_WM_TAG_VERSION" val="3.0"/>
  <p:tag name="KSO_WM_UNIT_VALUE" val="95*9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4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5*95"/>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5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9*99"/>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5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12155]}"/>
</p:tagLst>
</file>

<file path=ppt/tags/tag1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a*1_1_1"/>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UNIT_ISCONTENTSTITLE" val="0"/>
  <p:tag name="KSO_WM_UNIT_ISNUMDGMTITLE" val="0"/>
  <p:tag name="KSO_WM_UNIT_NOCLEAR" val="0"/>
  <p:tag name="KSO_WM_UNIT_VALUE" val="76"/>
  <p:tag name="KSO_WM_DIAGRAM_GROUP_CODE" val="n1-1"/>
  <p:tag name="KSO_WM_UNIT_TYPE" val="n_h_a"/>
  <p:tag name="KSO_WM_UNIT_INDEX" val="1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9300000071525574,&quot;colorType&quot;:1,&quot;foreColorIndex&quot;:14,&quot;pos&quot;:0.009999999776482582,&quot;transparency&quot;:0.6700000166893005},{&quot;brightness&quot;:-0.1899999976158142,&quot;colorType&quot;:1,&quot;foreColorIndex&quot;:5,&quot;pos&quot;:0.8899999856948853,&quot;transparency&quot;:0.620000004768371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标题"/>
  <p:tag name="KSO_WM_UNIT_FILL_TYPE" val="3"/>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5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6.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6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62.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6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64.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65.xml><?xml version="1.0" encoding="utf-8"?>
<p:tagLst xmlns:p="http://schemas.openxmlformats.org/presentationml/2006/main">
  <p:tag name="KSO_WM_BEAUTIFY_FLAG" val="#wm#"/>
  <p:tag name="KSO_WM_TEMPLATE_CATEGORY" val="custom"/>
  <p:tag name="KSO_WM_TEMPLATE_INDEX" val="20235934"/>
</p:tagLst>
</file>

<file path=ppt/tags/tag166.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1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6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168.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1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6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17.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0.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1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7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172.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1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7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174.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1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75.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176.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1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7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178.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1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7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1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1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3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1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83.xml><?xml version="1.0" encoding="utf-8"?>
<p:tagLst xmlns:p="http://schemas.openxmlformats.org/presentationml/2006/main">
  <p:tag name="KSO_WM_UNIT_COMPATIBLE" val="0"/>
  <p:tag name="KSO_WM_UNIT_DIAGRAM_ISREFERUNIT" val="0"/>
  <p:tag name="KSO_WM_TEMPLATE_INDEX" val="20231702"/>
  <p:tag name="KSO_WM_TAG_VERSION" val="3.0"/>
  <p:tag name="KSO_WM_DIAGRAM_VERSION" val="3"/>
  <p:tag name="KSO_WM_DIAGRAM_COLOR_TEXT_CAN_REMOVE" val="n"/>
  <p:tag name="KSO_WM_DIAGRAM_MIN_ITEMCNT" val="2"/>
  <p:tag name="KSO_WM_UNIT_HIGHLIGHT" val="0"/>
  <p:tag name="KSO_WM_UNIT_DIAGRAM_ISNUMVISUAL" val="0"/>
  <p:tag name="KSO_WM_UNIT_ID" val="diagram20231702_2*n_h_a*1_1_1"/>
  <p:tag name="KSO_WM_TEMPLATE_CATEGORY" val="diagram"/>
  <p:tag name="KSO_WM_UNIT_LAYERLEVEL" val="1_1_1"/>
  <p:tag name="KSO_WM_UNIT_ISCONTENTSTITLE" val="0"/>
  <p:tag name="KSO_WM_UNIT_ISNUMDGMTITLE" val="0"/>
  <p:tag name="KSO_WM_UNIT_NOCLEAR" val="0"/>
  <p:tag name="KSO_WM_DIAGRAM_GROUP_CODE" val="n1-1"/>
  <p:tag name="KSO_WM_UNIT_TYPE" val="n_h_a"/>
  <p:tag name="KSO_WM_UNIT_INDEX" val="1_1_1"/>
  <p:tag name="KSO_WM_DIAGRAM_COLOR_TRICK" val="1"/>
  <p:tag name="KSO_WM_DIAGRAM_MAX_ITEMCNT" val="6"/>
  <p:tag name="KSO_WM_DIAGRAM_VIRTUALLY_FRAME" val="{&quot;height&quot;:371.06573486328125,&quot;left&quot;:54.39910888671875,&quot;top&quot;:143.11713256835938,&quot;width&quot;:851.2017822265625}"/>
  <p:tag name="KSO_WM_UNIT_VALUE" val="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TYPE" val="1"/>
  <p:tag name="KSO_WM_BEAUTIFY_FLAG" val="#wm#"/>
  <p:tag name="KSO_WM_UNIT_PRESET_TEXT" val="单击此处添加标题"/>
  <p:tag name="KSO_WM_UNIT_LINE_FORE_SCHEMECOLOR_INDEX" val="5"/>
  <p:tag name="KSO_WM_UNIT_TEXT_FILL_FORE_SCHEMECOLOR_INDEX" val="1"/>
  <p:tag name="KSO_WM_UNIT_TEXT_FILL_TYPE" val="1"/>
  <p:tag name="KSO_WM_DIAGRAM_USE_COLOR_VALUE" val="{&quot;color_scheme&quot;:1,&quot;color_type&quot;:1,&quot;theme_color_indexes&quot;:[5,6,5,6,5,6]}"/>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2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2*n_h_h_f*1_2_2_1"/>
  <p:tag name="KSO_WM_TEMPLATE_CATEGORY" val="diagram"/>
  <p:tag name="KSO_WM_TEMPLATE_INDEX" val="20231702"/>
  <p:tag name="KSO_WM_UNIT_LAYERLEVEL" val="1_1_1_1"/>
  <p:tag name="KSO_WM_TAG_VERSION" val="3.0"/>
  <p:tag name="KSO_WM_UNIT_SUBTYPE" val="a"/>
  <p:tag name="KSO_WM_UNIT_NOCLEAR" val="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0,&quot;transparency&quot;:0.15000000596046448},{&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2*n_h_h_f*1_2_2_1"/>
  <p:tag name="KSO_WM_TEMPLATE_CATEGORY" val="diagram"/>
  <p:tag name="KSO_WM_TEMPLATE_INDEX" val="20231702"/>
  <p:tag name="KSO_WM_UNIT_LAYERLEVEL" val="1_1_1_1"/>
  <p:tag name="KSO_WM_TAG_VERSION" val="3.0"/>
  <p:tag name="KSO_WM_UNIT_SUBTYPE" val="a"/>
  <p:tag name="KSO_WM_UNIT_NOCLEAR" val="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0,&quot;transparency&quot;:0.15000000596046448},{&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2*n_h_h_f*1_2_2_1"/>
  <p:tag name="KSO_WM_TEMPLATE_CATEGORY" val="diagram"/>
  <p:tag name="KSO_WM_TEMPLATE_INDEX" val="20231702"/>
  <p:tag name="KSO_WM_UNIT_LAYERLEVEL" val="1_1_1_1"/>
  <p:tag name="KSO_WM_TAG_VERSION" val="3.0"/>
  <p:tag name="KSO_WM_UNIT_SUBTYPE" val="a"/>
  <p:tag name="KSO_WM_UNIT_NOCLEAR" val="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0,&quot;transparency&quot;:0.15000000596046448},{&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18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189.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i*1_2_3_1"/>
  <p:tag name="KSO_WM_TEMPLATE_CATEGORY" val="diagram"/>
  <p:tag name="KSO_WM_TEMPLATE_INDEX" val="20236924"/>
  <p:tag name="KSO_WM_UNIT_LAYERLEVEL" val="1_1_1_1"/>
  <p:tag name="KSO_WM_TAG_VERSION" val="3.0"/>
  <p:tag name="KSO_WM_BEAUTIFY_FLAG" val="#wm#"/>
  <p:tag name="KSO_WM_DIAGRAM_GROUP_CODE" val="n1-1"/>
  <p:tag name="KSO_WM_UNIT_TYPE" val="n_h_h_i"/>
  <p:tag name="KSO_WM_UNIT_INDEX" val="1_2_3_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1,&quot;foreColorIndex&quot;:16,&quot;transparency&quot;:0},&quot;type&quot;:1},&quot;glow&quot;:{&quot;colorType&quot;:0},&quot;line&quot;:{&quot;type&quot;:0},&quot;shadow&quot;:{&quot;brightness&quot;:0.4000000059604645,&quot;colorType&quot;:1,&quot;foreColorIndex&quot;:5,&quot;transparency&quot;:0.30000001192092896},&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1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190.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i*1_2_1_1"/>
  <p:tag name="KSO_WM_TEMPLATE_CATEGORY" val="diagram"/>
  <p:tag name="KSO_WM_TEMPLATE_INDEX" val="20236924"/>
  <p:tag name="KSO_WM_UNIT_LAYERLEVEL" val="1_1_1_1"/>
  <p:tag name="KSO_WM_TAG_VERSION" val="3.0"/>
  <p:tag name="KSO_WM_BEAUTIFY_FLAG" val="#wm#"/>
  <p:tag name="KSO_WM_DIAGRAM_GROUP_CODE" val="n1-1"/>
  <p:tag name="KSO_WM_UNIT_TYPE" val="n_h_h_i"/>
  <p:tag name="KSO_WM_UNIT_INDEX" val="1_2_1_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1,&quot;foreColorIndex&quot;:16,&quot;transparency&quot;:0},&quot;type&quot;:1},&quot;glow&quot;:{&quot;colorType&quot;:0},&quot;line&quot;:{&quot;type&quot;:0},&quot;shadow&quot;:{&quot;brightness&quot;:0.4000000059604645,&quot;colorType&quot;:1,&quot;foreColorIndex&quot;:5,&quot;transparency&quot;:0.30000001192092896},&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191.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x*1_2_1_1"/>
  <p:tag name="KSO_WM_TEMPLATE_CATEGORY" val="diagram"/>
  <p:tag name="KSO_WM_TEMPLATE_INDEX" val="20236924"/>
  <p:tag name="KSO_WM_UNIT_LAYERLEVEL" val="1_1_1_1"/>
  <p:tag name="KSO_WM_TAG_VERSION" val="3.0"/>
  <p:tag name="KSO_WM_BEAUTIFY_FLAG" val="#wm#"/>
  <p:tag name="KSO_WM_UNIT_VALUE" val="82*88"/>
  <p:tag name="KSO_WM_DIAGRAM_GROUP_CODE" val="n1-1"/>
  <p:tag name="KSO_WM_UNIT_TYPE" val="n_h_h_x"/>
  <p:tag name="KSO_WM_UNIT_INDEX" val="1_2_1_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4_1*n_h_i*1_1_2"/>
  <p:tag name="KSO_WM_TEMPLATE_CATEGORY" val="diagram"/>
  <p:tag name="KSO_WM_TEMPLATE_INDEX" val="20236924"/>
  <p:tag name="KSO_WM_UNIT_LAYERLEVEL" val="1_1_1"/>
  <p:tag name="KSO_WM_TAG_VERSION" val="3.0"/>
  <p:tag name="KSO_WM_BEAUTIFY_FLAG" val="#wm#"/>
  <p:tag name="KSO_WM_DIAGRAM_GROUP_CODE" val="n1-1"/>
  <p:tag name="KSO_WM_UNIT_TYPE" val="n_h_i"/>
  <p:tag name="KSO_WM_UNIT_INDEX" val="1_1_2"/>
  <p:tag name="KSO_WM_DIAGRAM_VERSION" val="3"/>
  <p:tag name="KSO_WM_DIAGRAM_COLOR_TRICK" val="1"/>
  <p:tag name="KSO_WM_DIAGRAM_COLOR_TEXT_CAN_REMOVE" val="n"/>
  <p:tag name="KSO_WM_DIAGRAM_MAX_ITEMCNT" val="5"/>
  <p:tag name="KSO_WM_DIAGRAM_MIN_ITEMCNT" val="3"/>
  <p:tag name="KSO_WM_DIAGRAM_VIRTUALLY_FRAME" val="{&quot;height&quot;:384.46875,&quot;left&quot;:97.89837646484375,&quot;top&quot;:136.415625,&quot;width&quot;:771.3016235351563}"/>
  <p:tag name="KSO_WM_DIAGRAM_COLOR_MATCH_VALUE" val="{&quot;shape&quot;:{&quot;fill&quot;:{&quot;gradient&quot;:[{&quot;brightness&quot;:0,&quot;colorType&quot;:1,&quot;foreColorIndex&quot;:5,&quot;pos&quot;:0,&quot;transparency&quot;:0.949999988079071},{&quot;brightness&quot;:0,&quot;colorType&quot;:1,&quot;foreColorIndex&quot;:5,&quot;pos&quot;:1,&quot;transparency&quot;:0.80000001192092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93.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x*1_2_2_1"/>
  <p:tag name="KSO_WM_TEMPLATE_CATEGORY" val="diagram"/>
  <p:tag name="KSO_WM_TEMPLATE_INDEX" val="20236924"/>
  <p:tag name="KSO_WM_UNIT_LAYERLEVEL" val="1_1_1_1"/>
  <p:tag name="KSO_WM_TAG_VERSION" val="3.0"/>
  <p:tag name="KSO_WM_BEAUTIFY_FLAG" val="#wm#"/>
  <p:tag name="KSO_WM_UNIT_VALUE" val="88*82"/>
  <p:tag name="KSO_WM_DIAGRAM_GROUP_CODE" val="n1-1"/>
  <p:tag name="KSO_WM_UNIT_TYPE" val="n_h_h_x"/>
  <p:tag name="KSO_WM_UNIT_INDEX" val="1_2_2_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94.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x*1_2_3_1"/>
  <p:tag name="KSO_WM_TEMPLATE_CATEGORY" val="diagram"/>
  <p:tag name="KSO_WM_TEMPLATE_INDEX" val="20236924"/>
  <p:tag name="KSO_WM_UNIT_LAYERLEVEL" val="1_1_1_1"/>
  <p:tag name="KSO_WM_TAG_VERSION" val="3.0"/>
  <p:tag name="KSO_WM_BEAUTIFY_FLAG" val="#wm#"/>
  <p:tag name="KSO_WM_UNIT_VALUE" val="88*88"/>
  <p:tag name="KSO_WM_DIAGRAM_GROUP_CODE" val="n1-1"/>
  <p:tag name="KSO_WM_UNIT_TYPE" val="n_h_h_x"/>
  <p:tag name="KSO_WM_UNIT_INDEX" val="1_2_3_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95.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1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96.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2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97.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3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UNIT_VALUE" val="6"/>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4_1*n_h_a*1_1_1"/>
  <p:tag name="KSO_WM_TEMPLATE_CATEGORY" val="diagram"/>
  <p:tag name="KSO_WM_TEMPLATE_INDEX" val="20236924"/>
  <p:tag name="KSO_WM_UNIT_LAYERLEVEL" val="1_1_1"/>
  <p:tag name="KSO_WM_TAG_VERSION" val="3.0"/>
  <p:tag name="KSO_WM_BEAUTIFY_FLAG" val="#wm#"/>
  <p:tag name="KSO_WM_UNIT_ISCONTENTSTITLE" val="0"/>
  <p:tag name="KSO_WM_UNIT_ISNUMDGMTITLE" val="0"/>
  <p:tag name="KSO_WM_UNIT_NOCLEAR" val="0"/>
  <p:tag name="KSO_WM_UNIT_VALUE" val="20"/>
  <p:tag name="KSO_WM_DIAGRAM_GROUP_CODE" val="n1-1"/>
  <p:tag name="KSO_WM_UNIT_TYPE" val="n_h_a"/>
  <p:tag name="KSO_WM_UNIT_INDEX" val="1_1_1"/>
  <p:tag name="KSO_WM_DIAGRAM_VERSION" val="3"/>
  <p:tag name="KSO_WM_DIAGRAM_COLOR_TRICK" val="1"/>
  <p:tag name="KSO_WM_DIAGRAM_COLOR_TEXT_CAN_REMOVE" val="n"/>
  <p:tag name="KSO_WM_DIAGRAM_MAX_ITEMCNT" val="5"/>
  <p:tag name="KSO_WM_DIAGRAM_MIN_ITEMCNT" val="3"/>
  <p:tag name="KSO_WM_DIAGRAM_VIRTUALLY_FRAME" val="{&quot;height&quot;:384.46875,&quot;left&quot;:97.89837646484375,&quot;top&quot;:136.415625,&quot;width&quot;:771.3016235351563}"/>
  <p:tag name="KSO_WM_DIAGRAM_COLOR_MATCH_VALUE" val="{&quot;shape&quot;:{&quot;fill&quot;:{&quot;gradient&quot;:[{&quot;brightness&quot;:0.4000000059604645,&quot;colorType&quot;:1,&quot;foreColorIndex&quot;:5,&quot;pos&quot;:0,&quot;transparency&quot;:0},{&quot;brightness&quot;:0,&quot;colorType&quot;:1,&quot;foreColorIndex&quot;:5,&quot;pos&quot;:0.699999988079071,&quot;transparency&quot;:0}],&quot;type&quot;:3},&quot;glow&quot;:{&quot;colorType&quot;:0},&quot;line&quot;:{&quot;type&quot;:0},&quot;shadow&quot;:{&quot;brightness&quot;:-0.25,&quot;colorType&quot;:1,&quot;foreColorIndex&quot;:5,&quot;transparency&quot;:0.699999988079071},&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TEXT_TYPE" val="1"/>
  <p:tag name="KSO_WM_DIAGRAM_USE_COLOR_VALUE" val="{&quot;color_scheme&quot;:1,&quot;color_type&quot;:1,&quot;theme_color_indexes&quot;:[5,6,5,6,5,6]}"/>
</p:tagLst>
</file>

<file path=ppt/tags/tag19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2.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5023_1*n_h_i*1_1_5"/>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2,&quot;pos&quot;:0.6600000262260437,&quot;rgb&quot;:&quot;#376fff&quot;,&quot;transparency&quot;:1},{&quot;brightness&quot;:0,&quot;colorType&quot;:1,&quot;foreColorIndex&quot;:5,&quot;pos&quot;:0.14000000059604645,&quot;transparency&quot;:1},{&quot;brightness&quot;:0,&quot;colorType&quot;:2,&quot;pos&quot;:0,&quot;rgb&quot;:&quot;#376fff&quot;,&quot;transparency&quot;:0.8399999737739563},{&quot;brightness&quot;:0,&quot;colorType&quot;:1,&quot;foreColorIndex&quot;:5,&quot;pos&quot;:1,&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2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i*1_2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8500000238418579}],&quot;type&quot;:2},&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7.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08.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09.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1.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210.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11.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12.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1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2_1"/>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1084_1*n_h_i*1_1_5"/>
  <p:tag name="KSO_WM_TEMPLATE_CATEGORY" val="diagram"/>
  <p:tag name="KSO_WM_TEMPLATE_INDEX" val="20231084"/>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gradient&quot;:[{&quot;brightness&quot;:0,&quot;colorType&quot;:1,&quot;foreColorIndex&quot;:5,&quot;pos&quot;:1,&quot;transparency&quot;:0.46000000834465027},{&quot;brightness&quot;:0,&quot;colorType&quot;:1,&quot;foreColorIndex&quot;:5,&quot;pos&quot;:0,&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1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084_1*n_h_h_f*1_2_2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1_1"/>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1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084_1*n_h_h_a*1_2_1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084_1*n_h_h_f*1_2_1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20.xml><?xml version="1.0" encoding="utf-8"?>
<p:tagLst xmlns:p="http://schemas.openxmlformats.org/presentationml/2006/main">
  <p:tag name="KSO_WM_DIAGRAM_VERSION" val="3"/>
  <p:tag name="KSO_WM_DIAGRAM_COLOR_TRICK" val="1"/>
  <p:tag name="KSO_WM_DIAGRAM_COLOR_TEXT_CAN_REMOVE" val="n"/>
  <p:tag name="KSO_WM_UNIT_VALUE" val="48*43"/>
  <p:tag name="KSO_WM_UNIT_HIGHLIGHT" val="0"/>
  <p:tag name="KSO_WM_UNIT_COMPATIBLE" val="0"/>
  <p:tag name="KSO_WM_UNIT_DIAGRAM_ISNUMVISUAL" val="0"/>
  <p:tag name="KSO_WM_UNIT_DIAGRAM_ISREFERUNIT" val="0"/>
  <p:tag name="KSO_WM_DIAGRAM_GROUP_CODE" val="n1-1"/>
  <p:tag name="KSO_WM_UNIT_ID" val="diagram20231084_1*n_h_h_x*1_2_2_1"/>
  <p:tag name="KSO_WM_TEMPLATE_CATEGORY" val="diagram"/>
  <p:tag name="KSO_WM_TEMPLATE_INDEX" val="20231084"/>
  <p:tag name="KSO_WM_UNIT_LAYERLEVEL" val="1_1_1_1"/>
  <p:tag name="KSO_WM_TAG_VERSION" val="3.0"/>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solid&quot;:{&quot;brightness&quot;:0,&quot;colorType&quot;:2,&quot;rgb&quot;:&quot;#ffffff&quot;,&quot;transparency&quot;:0.10000000149011612},&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1084_1*n_h_i*1_1_4"/>
  <p:tag name="KSO_WM_TEMPLATE_CATEGORY" val="diagram"/>
  <p:tag name="KSO_WM_TEMPLATE_INDEX" val="20231084"/>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gradient&quot;:[{&quot;brightness&quot;:0,&quot;colorType&quot;:1,&quot;foreColorIndex&quot;:5,&quot;pos&quot;:1,&quot;transparency&quot;:0.75},{&quot;brightness&quot;:0,&quot;colorType&quot;:1,&quot;foreColorIndex&quot;:5,&quot;pos&quot;:0,&quot;transparency&quot;:0.7200000286102295}],&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22.xml><?xml version="1.0" encoding="utf-8"?>
<p:tagLst xmlns:p="http://schemas.openxmlformats.org/presentationml/2006/main">
  <p:tag name="KSO_WM_UNIT_ISCONTENTSTITLE" val="0"/>
  <p:tag name="KSO_WM_UNIT_ISNUMDGMTITLE" val="0"/>
  <p:tag name="KSO_WM_UNIT_NOCLEAR" val="0"/>
  <p:tag name="KSO_WM_UNIT_VALUE" val="25"/>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084_1*n_h_a*1_1_1"/>
  <p:tag name="KSO_WM_TEMPLATE_CATEGORY" val="diagram"/>
  <p:tag name="KSO_WM_TEMPLATE_INDEX" val="20231084"/>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10;加项标题"/>
  <p:tag name="KSO_WM_UNIT_FILL_TYPE" val="3"/>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2_2"/>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1_2"/>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225.xml><?xml version="1.0" encoding="utf-8"?>
<p:tagLst xmlns:p="http://schemas.openxmlformats.org/presentationml/2006/main">
  <p:tag name="KSO_WM_DIAGRAM_VERSION" val="3"/>
  <p:tag name="KSO_WM_DIAGRAM_COLOR_TRICK" val="1"/>
  <p:tag name="KSO_WM_DIAGRAM_COLOR_TEXT_CAN_REMOVE" val="n"/>
  <p:tag name="KSO_WM_UNIT_VALUE" val="52*44"/>
  <p:tag name="KSO_WM_UNIT_HIGHLIGHT" val="0"/>
  <p:tag name="KSO_WM_UNIT_COMPATIBLE" val="0"/>
  <p:tag name="KSO_WM_UNIT_DIAGRAM_ISNUMVISUAL" val="0"/>
  <p:tag name="KSO_WM_UNIT_DIAGRAM_ISREFERUNIT" val="0"/>
  <p:tag name="KSO_WM_DIAGRAM_GROUP_CODE" val="n1-1"/>
  <p:tag name="KSO_WM_UNIT_ID" val="diagram20231084_1*n_h_h_x*1_2_1_1"/>
  <p:tag name="KSO_WM_TEMPLATE_CATEGORY" val="diagram"/>
  <p:tag name="KSO_WM_TEMPLATE_INDEX" val="20231084"/>
  <p:tag name="KSO_WM_UNIT_LAYERLEVEL" val="1_1_1_1"/>
  <p:tag name="KSO_WM_TAG_VERSION" val="3.0"/>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solid&quot;:{&quot;brightness&quot;:0,&quot;colorType&quot;:2,&quot;rgb&quot;:&quot;#ffffff&quot;,&quot;transparency&quot;:0.10000000149011612},&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2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084_1*n_h_h_a*1_2_1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084_1*n_h_h_f*1_2_2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14336]}"/>
</p:tagLst>
</file>

<file path=ppt/tags/tag229.xml><?xml version="1.0" encoding="utf-8"?>
<p:tagLst xmlns:p="http://schemas.openxmlformats.org/presentationml/2006/main">
  <p:tag name="KSO_WM_BEAUTIFY_FLAG" val="#wm#"/>
  <p:tag name="KSO_WM_TEMPLATE_CATEGORY" val="custom"/>
  <p:tag name="KSO_WM_TEMPLATE_INDEX" val="20235934"/>
</p:tagLst>
</file>

<file path=ppt/tags/tag2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41.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9.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5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66.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67.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68.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69.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4.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0.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5.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9.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heme/theme1.xml><?xml version="1.0" encoding="utf-8"?>
<a:theme xmlns:a="http://schemas.openxmlformats.org/drawingml/2006/main" name="1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3957</Words>
  <Application>WPS 演示</Application>
  <PresentationFormat>宽屏</PresentationFormat>
  <Paragraphs>254</Paragraphs>
  <Slides>23</Slides>
  <Notes>6</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23</vt:i4>
      </vt:variant>
    </vt:vector>
  </HeadingPairs>
  <TitlesOfParts>
    <vt:vector size="37" baseType="lpstr">
      <vt:lpstr>Arial</vt:lpstr>
      <vt:lpstr>宋体</vt:lpstr>
      <vt:lpstr>Wingdings</vt:lpstr>
      <vt:lpstr>江城圆体 400W</vt:lpstr>
      <vt:lpstr>微软雅黑</vt:lpstr>
      <vt:lpstr>Arial</vt:lpstr>
      <vt:lpstr>Wingdings</vt:lpstr>
      <vt:lpstr>华文细黑</vt:lpstr>
      <vt:lpstr>Arial Unicode MS</vt:lpstr>
      <vt:lpstr>等线</vt:lpstr>
      <vt:lpstr>MiSans Normal</vt:lpstr>
      <vt:lpstr>FZSSK--GBK1-0</vt:lpstr>
      <vt:lpstr>Segoe Print</vt:lpstr>
      <vt:lpstr>1_Office 主题​​</vt:lpstr>
      <vt:lpstr>项目九 撰写统计调查报告</vt:lpstr>
      <vt:lpstr>PowerPoint 演示文稿</vt:lpstr>
      <vt:lpstr>构思统计调查报告框架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撰写统计调查报告</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Microsoft word</dc:creator>
  <cp:lastModifiedBy>pp</cp:lastModifiedBy>
  <cp:revision>25</cp:revision>
  <dcterms:created xsi:type="dcterms:W3CDTF">2025-01-03T13:04:00Z</dcterms:created>
  <dcterms:modified xsi:type="dcterms:W3CDTF">2025-01-09T06:26:45Z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A3B630FCE84E4E8BA1A7B794E660E23E_12</vt:lpwstr>
  </property>
  <property fmtid="{D5CDD505-2E9C-101B-9397-08002B2CF9AE}" pid="3" name="KSOProductBuildVer">
    <vt:lpwstr>2052-12.1.0.19770</vt:lpwstr>
  </property>
</Properties>
</file>