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0.svg" ContentType="image/svg+xml"/>
  <Override PartName="/ppt/media/image12.svg" ContentType="image/svg+xml"/>
  <Override PartName="/ppt/media/image14.svg" ContentType="image/svg+xml"/>
  <Override PartName="/ppt/media/image36.svg" ContentType="image/svg+xml"/>
  <Override PartName="/ppt/media/image38.svg" ContentType="image/svg+xml"/>
  <Override PartName="/ppt/media/image39.svg" ContentType="image/svg+xml"/>
  <Override PartName="/ppt/media/image4.svg" ContentType="image/svg+xml"/>
  <Override PartName="/ppt/media/image41.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37"/>
  </p:notesMasterIdLst>
  <p:sldIdLst>
    <p:sldId id="334" r:id="rId4"/>
    <p:sldId id="335" r:id="rId5"/>
    <p:sldId id="336" r:id="rId6"/>
    <p:sldId id="356" r:id="rId7"/>
    <p:sldId id="340" r:id="rId8"/>
    <p:sldId id="341" r:id="rId9"/>
    <p:sldId id="342" r:id="rId10"/>
    <p:sldId id="344" r:id="rId11"/>
    <p:sldId id="343" r:id="rId12"/>
    <p:sldId id="345" r:id="rId13"/>
    <p:sldId id="359" r:id="rId14"/>
    <p:sldId id="360" r:id="rId15"/>
    <p:sldId id="361" r:id="rId16"/>
    <p:sldId id="363" r:id="rId17"/>
    <p:sldId id="364" r:id="rId18"/>
    <p:sldId id="350" r:id="rId19"/>
    <p:sldId id="351" r:id="rId20"/>
    <p:sldId id="365" r:id="rId21"/>
    <p:sldId id="366" r:id="rId22"/>
    <p:sldId id="367" r:id="rId23"/>
    <p:sldId id="368" r:id="rId24"/>
    <p:sldId id="369" r:id="rId25"/>
    <p:sldId id="371" r:id="rId26"/>
    <p:sldId id="372" r:id="rId27"/>
    <p:sldId id="373" r:id="rId28"/>
    <p:sldId id="375" r:id="rId29"/>
    <p:sldId id="377" r:id="rId30"/>
    <p:sldId id="379" r:id="rId31"/>
    <p:sldId id="380" r:id="rId32"/>
    <p:sldId id="381" r:id="rId33"/>
    <p:sldId id="382" r:id="rId34"/>
    <p:sldId id="383" r:id="rId35"/>
    <p:sldId id="355" r:id="rId36"/>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5" userDrawn="1">
          <p15:clr>
            <a:srgbClr val="A4A3A4"/>
          </p15:clr>
        </p15:guide>
        <p15:guide id="2" pos="38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85"/>
        <p:guide pos="3845"/>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gs" Target="tags/tag318.xml"/><Relationship Id="rId40" Type="http://schemas.openxmlformats.org/officeDocument/2006/relationships/tableStyles" Target="tableStyles.xml"/><Relationship Id="rId4" Type="http://schemas.openxmlformats.org/officeDocument/2006/relationships/slide" Target="slides/slide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notesMaster" Target="notesMasters/notesMaster1.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2.png"/><Relationship Id="rId24" Type="http://schemas.openxmlformats.org/officeDocument/2006/relationships/tags" Target="../tags/tag83.xml"/><Relationship Id="rId23" Type="http://schemas.openxmlformats.org/officeDocument/2006/relationships/tags" Target="../tags/tag82.xml"/><Relationship Id="rId22" Type="http://schemas.openxmlformats.org/officeDocument/2006/relationships/tags" Target="../tags/tag81.xml"/><Relationship Id="rId21" Type="http://schemas.openxmlformats.org/officeDocument/2006/relationships/tags" Target="../tags/tag80.xml"/><Relationship Id="rId20" Type="http://schemas.openxmlformats.org/officeDocument/2006/relationships/tags" Target="../tags/tag79.xml"/><Relationship Id="rId2" Type="http://schemas.openxmlformats.org/officeDocument/2006/relationships/image" Target="../media/image1.png"/><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03.xml"/><Relationship Id="rId19" Type="http://schemas.openxmlformats.org/officeDocument/2006/relationships/tags" Target="../tags/tag120.xml"/><Relationship Id="rId18" Type="http://schemas.openxmlformats.org/officeDocument/2006/relationships/tags" Target="../tags/tag119.xml"/><Relationship Id="rId17" Type="http://schemas.openxmlformats.org/officeDocument/2006/relationships/tags" Target="../tags/tag118.xml"/><Relationship Id="rId16" Type="http://schemas.openxmlformats.org/officeDocument/2006/relationships/tags" Target="../tags/tag117.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173.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172.xml"/><Relationship Id="rId22" Type="http://schemas.openxmlformats.org/officeDocument/2006/relationships/tags" Target="../tags/tag171.xml"/><Relationship Id="rId21" Type="http://schemas.openxmlformats.org/officeDocument/2006/relationships/tags" Target="../tags/tag170.xml"/><Relationship Id="rId20" Type="http://schemas.openxmlformats.org/officeDocument/2006/relationships/tags" Target="../tags/tag169.xml"/><Relationship Id="rId2" Type="http://schemas.openxmlformats.org/officeDocument/2006/relationships/tags" Target="../tags/tag151.xml"/><Relationship Id="rId19" Type="http://schemas.openxmlformats.org/officeDocument/2006/relationships/tags" Target="../tags/tag168.xml"/><Relationship Id="rId18" Type="http://schemas.openxmlformats.org/officeDocument/2006/relationships/tags" Target="../tags/tag167.xml"/><Relationship Id="rId17" Type="http://schemas.openxmlformats.org/officeDocument/2006/relationships/tags" Target="../tags/tag166.xml"/><Relationship Id="rId16" Type="http://schemas.openxmlformats.org/officeDocument/2006/relationships/tags" Target="../tags/tag165.xml"/><Relationship Id="rId15" Type="http://schemas.openxmlformats.org/officeDocument/2006/relationships/tags" Target="../tags/tag164.xml"/><Relationship Id="rId14" Type="http://schemas.openxmlformats.org/officeDocument/2006/relationships/tags" Target="../tags/tag163.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slideLayout" Target="../slideLayouts/slideLayout13.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3"/>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4"/>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5"/>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19"/>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1"/>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39.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40.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41.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tags" Target="../tags/tag242.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243.xml"/><Relationship Id="rId2" Type="http://schemas.openxmlformats.org/officeDocument/2006/relationships/image" Target="../media/image22.pn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244.xml"/><Relationship Id="rId2" Type="http://schemas.openxmlformats.org/officeDocument/2006/relationships/image" Target="../media/image24.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4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46.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247.xml"/><Relationship Id="rId2" Type="http://schemas.openxmlformats.org/officeDocument/2006/relationships/image" Target="../media/image26.png"/><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tags" Target="../tags/tag248.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9" Type="http://schemas.openxmlformats.org/officeDocument/2006/relationships/tags" Target="../tags/tag193.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1" Type="http://schemas.openxmlformats.org/officeDocument/2006/relationships/slideLayout" Target="../slideLayouts/slideLayout19.xml"/><Relationship Id="rId10" Type="http://schemas.openxmlformats.org/officeDocument/2006/relationships/tags" Target="../tags/tag194.xml"/><Relationship Id="rId1" Type="http://schemas.openxmlformats.org/officeDocument/2006/relationships/tags" Target="../tags/tag185.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249.xml"/><Relationship Id="rId2" Type="http://schemas.openxmlformats.org/officeDocument/2006/relationships/image" Target="../media/image31.png"/><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tags" Target="../tags/tag250.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5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5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53.xml"/></Relationships>
</file>

<file path=ppt/slides/_rels/slide25.xml.rels><?xml version="1.0" encoding="UTF-8" standalone="yes"?>
<Relationships xmlns="http://schemas.openxmlformats.org/package/2006/relationships"><Relationship Id="rId9" Type="http://schemas.openxmlformats.org/officeDocument/2006/relationships/tags" Target="../tags/tag260.xml"/><Relationship Id="rId8" Type="http://schemas.openxmlformats.org/officeDocument/2006/relationships/tags" Target="../tags/tag259.xml"/><Relationship Id="rId7" Type="http://schemas.openxmlformats.org/officeDocument/2006/relationships/image" Target="../media/image36.svg"/><Relationship Id="rId6" Type="http://schemas.openxmlformats.org/officeDocument/2006/relationships/image" Target="../media/image35.png"/><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4" Type="http://schemas.openxmlformats.org/officeDocument/2006/relationships/slideLayout" Target="../slideLayouts/slideLayout19.xml"/><Relationship Id="rId13" Type="http://schemas.openxmlformats.org/officeDocument/2006/relationships/tags" Target="../tags/tag262.xml"/><Relationship Id="rId12" Type="http://schemas.openxmlformats.org/officeDocument/2006/relationships/image" Target="../media/image38.svg"/><Relationship Id="rId11" Type="http://schemas.openxmlformats.org/officeDocument/2006/relationships/image" Target="../media/image37.png"/><Relationship Id="rId10" Type="http://schemas.openxmlformats.org/officeDocument/2006/relationships/tags" Target="../tags/tag261.xml"/><Relationship Id="rId1" Type="http://schemas.openxmlformats.org/officeDocument/2006/relationships/tags" Target="../tags/tag254.xml"/></Relationships>
</file>

<file path=ppt/slides/_rels/slide26.xml.rels><?xml version="1.0" encoding="UTF-8" standalone="yes"?>
<Relationships xmlns="http://schemas.openxmlformats.org/package/2006/relationships"><Relationship Id="rId9" Type="http://schemas.openxmlformats.org/officeDocument/2006/relationships/tags" Target="../tags/tag271.xml"/><Relationship Id="rId8" Type="http://schemas.openxmlformats.org/officeDocument/2006/relationships/tags" Target="../tags/tag270.xml"/><Relationship Id="rId7" Type="http://schemas.openxmlformats.org/officeDocument/2006/relationships/tags" Target="../tags/tag269.xml"/><Relationship Id="rId6" Type="http://schemas.openxmlformats.org/officeDocument/2006/relationships/tags" Target="../tags/tag268.xml"/><Relationship Id="rId5" Type="http://schemas.openxmlformats.org/officeDocument/2006/relationships/tags" Target="../tags/tag267.xml"/><Relationship Id="rId4" Type="http://schemas.openxmlformats.org/officeDocument/2006/relationships/tags" Target="../tags/tag266.xml"/><Relationship Id="rId3" Type="http://schemas.openxmlformats.org/officeDocument/2006/relationships/tags" Target="../tags/tag265.xml"/><Relationship Id="rId2" Type="http://schemas.openxmlformats.org/officeDocument/2006/relationships/tags" Target="../tags/tag264.xml"/><Relationship Id="rId19" Type="http://schemas.openxmlformats.org/officeDocument/2006/relationships/slideLayout" Target="../slideLayouts/slideLayout19.xml"/><Relationship Id="rId18" Type="http://schemas.openxmlformats.org/officeDocument/2006/relationships/tags" Target="../tags/tag276.xml"/><Relationship Id="rId17" Type="http://schemas.openxmlformats.org/officeDocument/2006/relationships/image" Target="../media/image41.svg"/><Relationship Id="rId16" Type="http://schemas.openxmlformats.org/officeDocument/2006/relationships/image" Target="../media/image40.png"/><Relationship Id="rId15" Type="http://schemas.openxmlformats.org/officeDocument/2006/relationships/tags" Target="../tags/tag275.xml"/><Relationship Id="rId14" Type="http://schemas.openxmlformats.org/officeDocument/2006/relationships/tags" Target="../tags/tag274.xml"/><Relationship Id="rId13" Type="http://schemas.openxmlformats.org/officeDocument/2006/relationships/image" Target="../media/image39.svg"/><Relationship Id="rId12" Type="http://schemas.openxmlformats.org/officeDocument/2006/relationships/image" Target="../media/image11.png"/><Relationship Id="rId11" Type="http://schemas.openxmlformats.org/officeDocument/2006/relationships/tags" Target="../tags/tag273.xml"/><Relationship Id="rId10" Type="http://schemas.openxmlformats.org/officeDocument/2006/relationships/tags" Target="../tags/tag272.xml"/><Relationship Id="rId1" Type="http://schemas.openxmlformats.org/officeDocument/2006/relationships/tags" Target="../tags/tag263.xml"/></Relationships>
</file>

<file path=ppt/slides/_rels/slide27.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0" Type="http://schemas.openxmlformats.org/officeDocument/2006/relationships/slideLayout" Target="../slideLayouts/slideLayout19.xml"/><Relationship Id="rId1" Type="http://schemas.openxmlformats.org/officeDocument/2006/relationships/tags" Target="../tags/tag277.xml"/></Relationships>
</file>

<file path=ppt/slides/_rels/slide28.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tags" Target="../tags/tag289.xml"/><Relationship Id="rId5" Type="http://schemas.openxmlformats.org/officeDocument/2006/relationships/image" Target="../media/image43.png"/><Relationship Id="rId4" Type="http://schemas.openxmlformats.org/officeDocument/2006/relationships/image" Target="../media/image42.png"/><Relationship Id="rId3" Type="http://schemas.openxmlformats.org/officeDocument/2006/relationships/tags" Target="../tags/tag288.xml"/><Relationship Id="rId2" Type="http://schemas.openxmlformats.org/officeDocument/2006/relationships/tags" Target="../tags/tag287.xml"/><Relationship Id="rId1" Type="http://schemas.openxmlformats.org/officeDocument/2006/relationships/tags" Target="../tags/tag286.xml"/></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tags" Target="../tags/tag293.xml"/><Relationship Id="rId5" Type="http://schemas.openxmlformats.org/officeDocument/2006/relationships/image" Target="../media/image45.png"/><Relationship Id="rId4" Type="http://schemas.openxmlformats.org/officeDocument/2006/relationships/image" Target="../media/image44.png"/><Relationship Id="rId3" Type="http://schemas.openxmlformats.org/officeDocument/2006/relationships/tags" Target="../tags/tag292.xml"/><Relationship Id="rId2" Type="http://schemas.openxmlformats.org/officeDocument/2006/relationships/tags" Target="../tags/tag291.xml"/><Relationship Id="rId1" Type="http://schemas.openxmlformats.org/officeDocument/2006/relationships/tags" Target="../tags/tag29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95.xml"/></Relationships>
</file>

<file path=ppt/slides/_rels/slide30.xml.rels><?xml version="1.0" encoding="UTF-8" standalone="yes"?>
<Relationships xmlns="http://schemas.openxmlformats.org/package/2006/relationships"><Relationship Id="rId9" Type="http://schemas.openxmlformats.org/officeDocument/2006/relationships/tags" Target="../tags/tag298.xml"/><Relationship Id="rId8" Type="http://schemas.openxmlformats.org/officeDocument/2006/relationships/image" Target="../media/image49.png"/><Relationship Id="rId7" Type="http://schemas.openxmlformats.org/officeDocument/2006/relationships/image" Target="../media/image48.png"/><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tags" Target="../tags/tag295.xml"/><Relationship Id="rId10" Type="http://schemas.openxmlformats.org/officeDocument/2006/relationships/slideLayout" Target="../slideLayouts/slideLayout19.xml"/><Relationship Id="rId1" Type="http://schemas.openxmlformats.org/officeDocument/2006/relationships/tags" Target="../tags/tag294.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99.xml"/></Relationships>
</file>

<file path=ppt/slides/_rels/slide32.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8" Type="http://schemas.openxmlformats.org/officeDocument/2006/relationships/slideLayout" Target="../slideLayouts/slideLayout19.xml"/><Relationship Id="rId17" Type="http://schemas.openxmlformats.org/officeDocument/2006/relationships/tags" Target="../tags/tag316.xml"/><Relationship Id="rId16" Type="http://schemas.openxmlformats.org/officeDocument/2006/relationships/tags" Target="../tags/tag315.xml"/><Relationship Id="rId15" Type="http://schemas.openxmlformats.org/officeDocument/2006/relationships/tags" Target="../tags/tag314.xml"/><Relationship Id="rId14" Type="http://schemas.openxmlformats.org/officeDocument/2006/relationships/tags" Target="../tags/tag313.xml"/><Relationship Id="rId13" Type="http://schemas.openxmlformats.org/officeDocument/2006/relationships/tags" Target="../tags/tag312.xml"/><Relationship Id="rId12" Type="http://schemas.openxmlformats.org/officeDocument/2006/relationships/tags" Target="../tags/tag311.xml"/><Relationship Id="rId11" Type="http://schemas.openxmlformats.org/officeDocument/2006/relationships/tags" Target="../tags/tag310.xml"/><Relationship Id="rId10" Type="http://schemas.openxmlformats.org/officeDocument/2006/relationships/tags" Target="../tags/tag309.xml"/><Relationship Id="rId1" Type="http://schemas.openxmlformats.org/officeDocument/2006/relationships/tags" Target="../tags/tag300.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31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6.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19.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6.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8" Type="http://schemas.openxmlformats.org/officeDocument/2006/relationships/slideLayout" Target="../slideLayouts/slideLayout19.xml"/><Relationship Id="rId37" Type="http://schemas.openxmlformats.org/officeDocument/2006/relationships/tags" Target="../tags/tag228.xml"/><Relationship Id="rId36" Type="http://schemas.openxmlformats.org/officeDocument/2006/relationships/image" Target="../media/image14.svg"/><Relationship Id="rId35" Type="http://schemas.openxmlformats.org/officeDocument/2006/relationships/image" Target="../media/image13.png"/><Relationship Id="rId34" Type="http://schemas.openxmlformats.org/officeDocument/2006/relationships/tags" Target="../tags/tag227.xml"/><Relationship Id="rId33" Type="http://schemas.openxmlformats.org/officeDocument/2006/relationships/image" Target="../media/image12.svg"/><Relationship Id="rId32" Type="http://schemas.openxmlformats.org/officeDocument/2006/relationships/image" Target="../media/image11.png"/><Relationship Id="rId31" Type="http://schemas.openxmlformats.org/officeDocument/2006/relationships/tags" Target="../tags/tag226.xml"/><Relationship Id="rId30" Type="http://schemas.openxmlformats.org/officeDocument/2006/relationships/image" Target="../media/image10.svg"/><Relationship Id="rId3" Type="http://schemas.openxmlformats.org/officeDocument/2006/relationships/tags" Target="../tags/tag204.xml"/><Relationship Id="rId29" Type="http://schemas.openxmlformats.org/officeDocument/2006/relationships/image" Target="../media/image9.png"/><Relationship Id="rId28" Type="http://schemas.openxmlformats.org/officeDocument/2006/relationships/tags" Target="../tags/tag225.xml"/><Relationship Id="rId27" Type="http://schemas.openxmlformats.org/officeDocument/2006/relationships/image" Target="../media/image8.svg"/><Relationship Id="rId26" Type="http://schemas.openxmlformats.org/officeDocument/2006/relationships/image" Target="../media/image7.png"/><Relationship Id="rId25" Type="http://schemas.openxmlformats.org/officeDocument/2006/relationships/tags" Target="../tags/tag224.xml"/><Relationship Id="rId24" Type="http://schemas.openxmlformats.org/officeDocument/2006/relationships/tags" Target="../tags/tag223.xml"/><Relationship Id="rId23" Type="http://schemas.openxmlformats.org/officeDocument/2006/relationships/tags" Target="../tags/tag222.xml"/><Relationship Id="rId22" Type="http://schemas.openxmlformats.org/officeDocument/2006/relationships/tags" Target="../tags/tag221.xml"/><Relationship Id="rId21" Type="http://schemas.openxmlformats.org/officeDocument/2006/relationships/image" Target="../media/image6.svg"/><Relationship Id="rId20" Type="http://schemas.openxmlformats.org/officeDocument/2006/relationships/image" Target="../media/image5.png"/><Relationship Id="rId2" Type="http://schemas.openxmlformats.org/officeDocument/2006/relationships/tags" Target="../tags/tag203.xml"/><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tags" Target="../tags/tag218.xml"/><Relationship Id="rId16" Type="http://schemas.openxmlformats.org/officeDocument/2006/relationships/tags" Target="../tags/tag217.xml"/><Relationship Id="rId15" Type="http://schemas.openxmlformats.org/officeDocument/2006/relationships/tags" Target="../tags/tag216.xml"/><Relationship Id="rId14" Type="http://schemas.openxmlformats.org/officeDocument/2006/relationships/tags" Target="../tags/tag215.xml"/><Relationship Id="rId13" Type="http://schemas.openxmlformats.org/officeDocument/2006/relationships/tags" Target="../tags/tag214.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tags" Target="../tags/tag20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2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30.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3302635" y="2672080"/>
            <a:ext cx="6093460" cy="1125220"/>
          </a:xfrm>
        </p:spPr>
        <p:txBody>
          <a:bodyPr/>
          <a:p>
            <a:r>
              <a:rPr lang="zh-CN" altLang="en-US"/>
              <a:t>项目六</a:t>
            </a:r>
            <a:r>
              <a:rPr lang="en-US" altLang="zh-CN"/>
              <a:t> </a:t>
            </a:r>
            <a:r>
              <a:rPr lang="zh-CN" altLang="en-US"/>
              <a:t>统计指数</a:t>
            </a:r>
            <a:endParaRPr lang="zh-CN" altLang="en-US"/>
          </a:p>
        </p:txBody>
      </p:sp>
      <p:sp>
        <p:nvSpPr>
          <p:cNvPr id="5" name="文本框 4"/>
          <p:cNvSpPr txBox="1"/>
          <p:nvPr/>
        </p:nvSpPr>
        <p:spPr>
          <a:xfrm>
            <a:off x="1390015" y="503047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6" name="文本框 5"/>
          <p:cNvSpPr txBox="1"/>
          <p:nvPr/>
        </p:nvSpPr>
        <p:spPr>
          <a:xfrm>
            <a:off x="10159365" y="43497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1844675" y="479298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三、数量指标综合指数的编制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309370" y="1364615"/>
            <a:ext cx="9292590" cy="914400"/>
          </a:xfrm>
          <a:prstGeom prst="rect">
            <a:avLst/>
          </a:prstGeom>
          <a:noFill/>
        </p:spPr>
        <p:txBody>
          <a:bodyPr wrap="square" rtlCol="0"/>
          <a:p>
            <a:pPr algn="l">
              <a:lnSpc>
                <a:spcPct val="140000"/>
              </a:lnSpc>
            </a:pPr>
            <a:r>
              <a:rPr lang="zh-CN" altLang="en-US" sz="2400" kern="100" dirty="0">
                <a:effectLst/>
                <a:latin typeface="+mn-ea"/>
                <a:cs typeface="江城圆体 400W" panose="020B0500000000000000" pitchFamily="34" charset="-122"/>
              </a:rPr>
              <a:t>【例</a:t>
            </a:r>
            <a:r>
              <a:rPr lang="en-US" altLang="zh-CN" sz="2400" kern="100" dirty="0">
                <a:effectLst/>
                <a:latin typeface="+mn-ea"/>
                <a:cs typeface="江城圆体 400W" panose="020B0500000000000000" pitchFamily="34" charset="-122"/>
              </a:rPr>
              <a:t>6-1</a:t>
            </a:r>
            <a:r>
              <a:rPr lang="zh-CN" altLang="en-US" sz="2400" kern="100" dirty="0">
                <a:effectLst/>
                <a:latin typeface="+mn-ea"/>
                <a:cs typeface="江城圆体 400W" panose="020B0500000000000000" pitchFamily="34" charset="-122"/>
              </a:rPr>
              <a:t>】</a:t>
            </a:r>
            <a:r>
              <a:rPr lang="en-US" altLang="zh-CN" sz="2400" kern="100" dirty="0">
                <a:effectLst/>
                <a:latin typeface="+mn-ea"/>
                <a:cs typeface="江城圆体 400W" panose="020B0500000000000000" pitchFamily="34" charset="-122"/>
              </a:rPr>
              <a:t> </a:t>
            </a:r>
            <a:r>
              <a:rPr lang="zh-CN" altLang="en-US" sz="2400" kern="100" dirty="0">
                <a:effectLst/>
                <a:latin typeface="+mn-ea"/>
                <a:cs typeface="江城圆体 400W" panose="020B0500000000000000" pitchFamily="34" charset="-122"/>
              </a:rPr>
              <a:t>根据表</a:t>
            </a:r>
            <a:r>
              <a:rPr lang="en-US" altLang="zh-CN" sz="2400" kern="100" dirty="0">
                <a:effectLst/>
                <a:latin typeface="+mn-ea"/>
                <a:cs typeface="江城圆体 400W" panose="020B0500000000000000" pitchFamily="34" charset="-122"/>
              </a:rPr>
              <a:t>6-2</a:t>
            </a:r>
            <a:r>
              <a:rPr lang="zh-CN" altLang="en-US" sz="2400" kern="100" dirty="0">
                <a:effectLst/>
                <a:latin typeface="+mn-ea"/>
                <a:cs typeface="江城圆体 400W" panose="020B0500000000000000" pitchFamily="34" charset="-122"/>
              </a:rPr>
              <a:t>中三种商品的销售量和价格资料</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计算商品销售量综合指数。</a:t>
            </a:r>
            <a:endParaRPr lang="zh-CN" altLang="en-US" sz="2400" kern="100" dirty="0">
              <a:effectLst/>
              <a:latin typeface="+mn-ea"/>
              <a:cs typeface="江城圆体 400W" panose="020B0500000000000000" pitchFamily="34" charset="-122"/>
            </a:endParaRPr>
          </a:p>
        </p:txBody>
      </p:sp>
      <p:pic>
        <p:nvPicPr>
          <p:cNvPr id="4" name="图片 3"/>
          <p:cNvPicPr>
            <a:picLocks noChangeAspect="1"/>
          </p:cNvPicPr>
          <p:nvPr/>
        </p:nvPicPr>
        <p:blipFill>
          <a:blip r:embed="rId1"/>
          <a:stretch>
            <a:fillRect/>
          </a:stretch>
        </p:blipFill>
        <p:spPr>
          <a:xfrm>
            <a:off x="842645" y="2658110"/>
            <a:ext cx="10756265" cy="3272790"/>
          </a:xfrm>
          <a:prstGeom prst="rect">
            <a:avLst/>
          </a:prstGeom>
        </p:spPr>
      </p:pic>
    </p:spTree>
    <p:custDataLst>
      <p:tags r:id="rId2"/>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三、数量指标综合指数的编制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3" name="文本框 2"/>
              <p:cNvSpPr txBox="1"/>
              <p:nvPr/>
            </p:nvSpPr>
            <p:spPr>
              <a:xfrm>
                <a:off x="1309370" y="1364615"/>
                <a:ext cx="9292590" cy="1682115"/>
              </a:xfrm>
              <a:prstGeom prst="rect">
                <a:avLst/>
              </a:prstGeom>
              <a:noFill/>
            </p:spPr>
            <p:txBody>
              <a:bodyPr wrap="square" rtlCol="0"/>
              <a:p>
                <a:pPr algn="l">
                  <a:lnSpc>
                    <a:spcPct val="140000"/>
                  </a:lnSpc>
                </a:pPr>
                <a:r>
                  <a:rPr lang="zh-CN" altLang="en-US" sz="2400" kern="100" dirty="0">
                    <a:effectLst/>
                    <a:latin typeface="+mn-ea"/>
                    <a:cs typeface="江城圆体 400W" panose="020B0500000000000000" pitchFamily="34" charset="-122"/>
                  </a:rPr>
                  <a:t>商品销售量个体指数的计算公式如下</a:t>
                </a:r>
                <a:r>
                  <a:rPr lang="en-US" altLang="zh-CN" sz="2400" kern="100" dirty="0">
                    <a:effectLst/>
                    <a:latin typeface="+mn-ea"/>
                    <a:cs typeface="江城圆体 400W" panose="020B0500000000000000" pitchFamily="34" charset="-122"/>
                  </a:rPr>
                  <a:t>:</a:t>
                </a:r>
                <a:endParaRPr lang="en-US" altLang="zh-CN" sz="2400" kern="100" dirty="0">
                  <a:effectLst/>
                  <a:latin typeface="+mn-ea"/>
                  <a:cs typeface="江城圆体 400W" panose="020B0500000000000000" pitchFamily="34" charset="-122"/>
                </a:endParaRPr>
              </a:p>
              <a:p>
                <a:pPr algn="l">
                  <a:lnSpc>
                    <a:spcPct val="140000"/>
                  </a:lnSpc>
                </a:pPr>
                <a14:m>
                  <m:oMathPara xmlns:m="http://schemas.openxmlformats.org/officeDocument/2006/math">
                    <m:oMathParaPr>
                      <m:jc m:val="centerGroup"/>
                    </m:oMathParaPr>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𝑘</m:t>
                          </m:r>
                        </m:e>
                        <m:sub>
                          <m:r>
                            <a:rPr lang="en-US" altLang="zh-CN" sz="2400" i="1" kern="100" dirty="0">
                              <a:solidFill>
                                <a:srgbClr val="FF0000"/>
                              </a:solidFill>
                              <a:effectLst/>
                              <a:latin typeface="Cambria Math" panose="02040503050406030204" charset="0"/>
                              <a:cs typeface="Cambria Math" panose="02040503050406030204" charset="0"/>
                            </a:rPr>
                            <m:t>𝑞</m:t>
                          </m:r>
                        </m:sub>
                      </m:sSub>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num>
                        <m:den>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1309370" y="1364615"/>
                <a:ext cx="9292590" cy="1682115"/>
              </a:xfrm>
              <a:prstGeom prst="rect">
                <a:avLst/>
              </a:prstGeom>
              <a:blipFill rotWithShape="1">
                <a:blip r:embed="rId1"/>
                <a:stretch>
                  <a:fillRect/>
                </a:stretch>
              </a:blipFill>
            </p:spPr>
            <p:txBody>
              <a:bodyPr/>
              <a:lstStyle/>
              <a:p>
                <a:r>
                  <a:rPr lang="zh-CN" altLang="en-US">
                    <a:noFill/>
                  </a:rPr>
                  <a:t> </a:t>
                </a:r>
              </a:p>
            </p:txBody>
          </p:sp>
        </mc:Fallback>
      </mc:AlternateContent>
      <p:sp>
        <p:nvSpPr>
          <p:cNvPr id="5" name="文本框 4"/>
          <p:cNvSpPr txBox="1"/>
          <p:nvPr/>
        </p:nvSpPr>
        <p:spPr>
          <a:xfrm>
            <a:off x="1309370" y="3164205"/>
            <a:ext cx="9596755" cy="2900045"/>
          </a:xfrm>
          <a:prstGeom prst="rect">
            <a:avLst/>
          </a:prstGeom>
          <a:noFill/>
        </p:spPr>
        <p:txBody>
          <a:bodyPr wrap="square" rtlCol="0"/>
          <a:p>
            <a:pPr algn="l">
              <a:lnSpc>
                <a:spcPct val="140000"/>
              </a:lnSpc>
            </a:pPr>
            <a:r>
              <a:rPr lang="zh-CN" altLang="en-US" sz="2400" kern="100" dirty="0">
                <a:effectLst/>
                <a:latin typeface="+mn-ea"/>
                <a:cs typeface="江城圆体 400W" panose="020B0500000000000000" pitchFamily="34" charset="-122"/>
              </a:rPr>
              <a:t>根据表</a:t>
            </a:r>
            <a:r>
              <a:rPr lang="en-US" altLang="zh-CN" sz="2400" kern="100" dirty="0">
                <a:effectLst/>
                <a:latin typeface="+mn-ea"/>
                <a:cs typeface="江城圆体 400W" panose="020B0500000000000000" pitchFamily="34" charset="-122"/>
              </a:rPr>
              <a:t>6-1</a:t>
            </a:r>
            <a:r>
              <a:rPr lang="zh-CN" altLang="en-US" sz="2400" kern="100" dirty="0">
                <a:effectLst/>
                <a:latin typeface="+mn-ea"/>
                <a:cs typeface="江城圆体 400W" panose="020B0500000000000000" pitchFamily="34" charset="-122"/>
              </a:rPr>
              <a:t>中的资料</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我们分别计算出三种商品的销售量个体指数</a:t>
            </a:r>
            <a:r>
              <a:rPr lang="en-US" altLang="zh-CN" sz="2400" kern="100" dirty="0">
                <a:effectLst/>
                <a:latin typeface="+mn-ea"/>
                <a:cs typeface="江城圆体 400W" panose="020B0500000000000000" pitchFamily="34" charset="-122"/>
              </a:rPr>
              <a:t>:</a:t>
            </a:r>
            <a:endParaRPr lang="en-US" altLang="zh-CN" sz="2400" kern="100" dirty="0">
              <a:effectLst/>
              <a:latin typeface="+mn-ea"/>
              <a:cs typeface="江城圆体 400W" panose="020B0500000000000000" pitchFamily="34" charset="-122"/>
            </a:endParaRPr>
          </a:p>
          <a:p>
            <a:pPr algn="l">
              <a:lnSpc>
                <a:spcPct val="140000"/>
              </a:lnSpc>
            </a:pPr>
            <a:r>
              <a:rPr lang="zh-CN" altLang="en-US" sz="2400" kern="100" dirty="0">
                <a:effectLst/>
                <a:latin typeface="+mn-ea"/>
                <a:cs typeface="江城圆体 400W" panose="020B0500000000000000" pitchFamily="34" charset="-122"/>
              </a:rPr>
              <a:t>帽子销售量个体指数</a:t>
            </a:r>
            <a:r>
              <a:rPr lang="en-US" altLang="zh-CN" sz="2400" kern="100" dirty="0">
                <a:effectLst/>
                <a:latin typeface="+mn-ea"/>
                <a:cs typeface="江城圆体 400W" panose="020B0500000000000000" pitchFamily="34" charset="-122"/>
              </a:rPr>
              <a:t>=140/200=70%</a:t>
            </a:r>
            <a:endParaRPr lang="en-US" altLang="zh-CN" sz="2400" kern="100" dirty="0">
              <a:effectLst/>
              <a:latin typeface="+mn-ea"/>
              <a:cs typeface="江城圆体 400W" panose="020B0500000000000000" pitchFamily="34" charset="-122"/>
            </a:endParaRPr>
          </a:p>
          <a:p>
            <a:pPr algn="l">
              <a:lnSpc>
                <a:spcPct val="140000"/>
              </a:lnSpc>
            </a:pPr>
            <a:r>
              <a:rPr lang="zh-CN" altLang="en-US" sz="2400" kern="100" dirty="0">
                <a:effectLst/>
                <a:latin typeface="+mn-ea"/>
                <a:cs typeface="江城圆体 400W" panose="020B0500000000000000" pitchFamily="34" charset="-122"/>
              </a:rPr>
              <a:t>上衣销售量个体指数</a:t>
            </a:r>
            <a:r>
              <a:rPr lang="en-US" altLang="zh-CN" sz="2400" kern="100" dirty="0">
                <a:effectLst/>
                <a:latin typeface="+mn-ea"/>
                <a:cs typeface="江城圆体 400W" panose="020B0500000000000000" pitchFamily="34" charset="-122"/>
              </a:rPr>
              <a:t>=500/460=108.70%</a:t>
            </a:r>
            <a:endParaRPr lang="en-US" altLang="zh-CN" sz="2400" kern="100" dirty="0">
              <a:effectLst/>
              <a:latin typeface="+mn-ea"/>
              <a:cs typeface="江城圆体 400W" panose="020B0500000000000000" pitchFamily="34" charset="-122"/>
            </a:endParaRPr>
          </a:p>
          <a:p>
            <a:pPr algn="l">
              <a:lnSpc>
                <a:spcPct val="140000"/>
              </a:lnSpc>
            </a:pPr>
            <a:r>
              <a:rPr lang="zh-CN" altLang="en-US" sz="2400" kern="100" dirty="0">
                <a:effectLst/>
                <a:latin typeface="+mn-ea"/>
                <a:cs typeface="江城圆体 400W" panose="020B0500000000000000" pitchFamily="34" charset="-122"/>
              </a:rPr>
              <a:t>皮鞋销售量个体指数</a:t>
            </a:r>
            <a:r>
              <a:rPr lang="en-US" altLang="zh-CN" sz="2400" kern="100" dirty="0">
                <a:effectLst/>
                <a:latin typeface="+mn-ea"/>
                <a:cs typeface="江城圆体 400W" panose="020B0500000000000000" pitchFamily="34" charset="-122"/>
              </a:rPr>
              <a:t>=180/120=150%</a:t>
            </a:r>
            <a:endParaRPr lang="en-US" altLang="zh-CN" sz="2400" kern="100" dirty="0">
              <a:effectLst/>
              <a:latin typeface="+mn-ea"/>
              <a:cs typeface="江城圆体 400W" panose="020B0500000000000000" pitchFamily="34" charset="-122"/>
            </a:endParaRPr>
          </a:p>
          <a:p>
            <a:pPr algn="l">
              <a:lnSpc>
                <a:spcPct val="140000"/>
              </a:lnSpc>
            </a:pPr>
            <a:r>
              <a:rPr lang="zh-CN" altLang="en-US" sz="2400" kern="100" dirty="0">
                <a:effectLst/>
                <a:latin typeface="+mn-ea"/>
                <a:cs typeface="江城圆体 400W" panose="020B0500000000000000" pitchFamily="34" charset="-122"/>
              </a:rPr>
              <a:t>计算结果表明三种商品销售量的变动幅度是不同的。其中帽子销售量下降了</a:t>
            </a:r>
            <a:r>
              <a:rPr lang="en-US" altLang="zh-CN" sz="2400" kern="100" dirty="0">
                <a:effectLst/>
                <a:latin typeface="+mn-ea"/>
                <a:cs typeface="江城圆体 400W" panose="020B0500000000000000" pitchFamily="34" charset="-122"/>
              </a:rPr>
              <a:t>30%,</a:t>
            </a:r>
            <a:r>
              <a:rPr lang="zh-CN" altLang="en-US" sz="2400" kern="100" dirty="0">
                <a:effectLst/>
                <a:latin typeface="+mn-ea"/>
                <a:cs typeface="江城圆体 400W" panose="020B0500000000000000" pitchFamily="34" charset="-122"/>
              </a:rPr>
              <a:t>上衣增长了</a:t>
            </a:r>
            <a:r>
              <a:rPr lang="en-US" altLang="zh-CN" sz="2400" kern="100" dirty="0">
                <a:effectLst/>
                <a:latin typeface="+mn-ea"/>
                <a:cs typeface="江城圆体 400W" panose="020B0500000000000000" pitchFamily="34" charset="-122"/>
              </a:rPr>
              <a:t>8.70%,</a:t>
            </a:r>
            <a:r>
              <a:rPr lang="zh-CN" altLang="en-US" sz="2400" kern="100" dirty="0">
                <a:effectLst/>
                <a:latin typeface="+mn-ea"/>
                <a:cs typeface="江城圆体 400W" panose="020B0500000000000000" pitchFamily="34" charset="-122"/>
              </a:rPr>
              <a:t>皮鞋增长了</a:t>
            </a:r>
            <a:r>
              <a:rPr lang="en-US" altLang="zh-CN" sz="2400" kern="100" dirty="0">
                <a:effectLst/>
                <a:latin typeface="+mn-ea"/>
                <a:cs typeface="江城圆体 400W" panose="020B0500000000000000" pitchFamily="34" charset="-122"/>
              </a:rPr>
              <a:t>50%</a:t>
            </a:r>
            <a:r>
              <a:rPr lang="zh-CN" altLang="en-US" sz="2400" kern="100" dirty="0">
                <a:effectLst/>
                <a:latin typeface="+mn-ea"/>
                <a:cs typeface="江城圆体 400W" panose="020B0500000000000000" pitchFamily="34" charset="-122"/>
              </a:rPr>
              <a:t>。</a:t>
            </a:r>
            <a:endParaRPr lang="zh-CN" altLang="en-US" sz="2400" kern="100" dirty="0">
              <a:effectLst/>
              <a:latin typeface="+mn-ea"/>
              <a:cs typeface="江城圆体 400W" panose="020B0500000000000000" pitchFamily="34" charset="-122"/>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三、数量指标综合指数的编制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1203960" y="1271270"/>
            <a:ext cx="9596755" cy="1379220"/>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        </a:t>
            </a:r>
            <a:r>
              <a:rPr lang="zh-CN" altLang="en-US" sz="2000" kern="100" dirty="0">
                <a:effectLst/>
                <a:latin typeface="+mn-ea"/>
                <a:cs typeface="江城圆体 400W" panose="020B0500000000000000" pitchFamily="34" charset="-122"/>
              </a:rPr>
              <a:t>编制销售量个体指数只是分别说明每一种商品销售量的变动情况</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无法说明三种商品的综合变动情况。所以要说明三种商品销售量的综合变动情况</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就要编制商品销售量综合指数。</a:t>
            </a:r>
            <a:endParaRPr lang="zh-CN" altLang="en-US" sz="2000" kern="100" dirty="0">
              <a:effectLst/>
              <a:latin typeface="+mn-ea"/>
              <a:cs typeface="江城圆体 400W" panose="020B0500000000000000" pitchFamily="34" charset="-122"/>
            </a:endParaRPr>
          </a:p>
        </p:txBody>
      </p:sp>
      <p:sp>
        <p:nvSpPr>
          <p:cNvPr id="4" name="文本框 3"/>
          <p:cNvSpPr txBox="1"/>
          <p:nvPr/>
        </p:nvSpPr>
        <p:spPr>
          <a:xfrm>
            <a:off x="1203960" y="2650490"/>
            <a:ext cx="9596755" cy="1417955"/>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(1)</a:t>
            </a:r>
            <a:r>
              <a:rPr lang="zh-CN" altLang="en-US" sz="2000" kern="100" dirty="0">
                <a:effectLst/>
                <a:latin typeface="+mn-ea"/>
                <a:cs typeface="江城圆体 400W" panose="020B0500000000000000" pitchFamily="34" charset="-122"/>
                <a:sym typeface="+mn-ea"/>
              </a:rPr>
              <a:t>确定同度量因素。</a:t>
            </a:r>
            <a:endParaRPr lang="zh-CN" altLang="en-US" sz="2000" kern="100" dirty="0">
              <a:effectLst/>
              <a:latin typeface="+mn-ea"/>
              <a:cs typeface="江城圆体 400W" panose="020B0500000000000000" pitchFamily="34" charset="-122"/>
              <a:sym typeface="+mn-ea"/>
            </a:endParaRPr>
          </a:p>
          <a:p>
            <a:pPr algn="l">
              <a:lnSpc>
                <a:spcPct val="140000"/>
              </a:lnSpc>
            </a:pPr>
            <a:r>
              <a:rPr lang="zh-CN" altLang="en-US" sz="2000" kern="100" dirty="0">
                <a:effectLst/>
                <a:latin typeface="+mn-ea"/>
                <a:cs typeface="江城圆体 400W" panose="020B0500000000000000" pitchFamily="34" charset="-122"/>
              </a:rPr>
              <a:t>因为销售量</a:t>
            </a:r>
            <a:r>
              <a:rPr lang="en-US" altLang="en-US"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价格</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销售额</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通过此经济关系式中的价格</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将不能加总的销售量过渡为可以加总的销售额</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那么价格就是销售量的同度量因素。</a:t>
            </a:r>
            <a:endParaRPr lang="zh-CN" altLang="en-US" sz="2000" kern="100" dirty="0">
              <a:effectLst/>
              <a:latin typeface="+mn-ea"/>
              <a:cs typeface="江城圆体 400W" panose="020B0500000000000000" pitchFamily="34" charset="-122"/>
            </a:endParaRPr>
          </a:p>
        </p:txBody>
      </p:sp>
      <p:sp>
        <p:nvSpPr>
          <p:cNvPr id="6" name="文本框 5"/>
          <p:cNvSpPr txBox="1"/>
          <p:nvPr/>
        </p:nvSpPr>
        <p:spPr>
          <a:xfrm>
            <a:off x="1203960" y="3954780"/>
            <a:ext cx="9596755" cy="1762125"/>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(2)</a:t>
            </a:r>
            <a:r>
              <a:rPr lang="zh-CN" sz="2000" kern="100" dirty="0">
                <a:effectLst/>
                <a:latin typeface="+mn-ea"/>
                <a:cs typeface="江城圆体 400W" panose="020B0500000000000000" pitchFamily="34" charset="-122"/>
                <a:sym typeface="+mn-ea"/>
              </a:rPr>
              <a:t>将同度量因素固定在同一时期。</a:t>
            </a:r>
            <a:endParaRPr lang="zh-CN" sz="2000" kern="100" dirty="0">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7" name="文本框 6"/>
              <p:cNvSpPr txBox="1"/>
              <p:nvPr/>
            </p:nvSpPr>
            <p:spPr>
              <a:xfrm>
                <a:off x="1203960" y="4571365"/>
                <a:ext cx="9596755" cy="1762125"/>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(3)</a:t>
                </a:r>
                <a:r>
                  <a:rPr lang="zh-CN" altLang="en-US" sz="2000" kern="100" dirty="0">
                    <a:effectLst/>
                    <a:latin typeface="+mn-ea"/>
                    <a:cs typeface="江城圆体 400W" panose="020B0500000000000000" pitchFamily="34" charset="-122"/>
                    <a:sym typeface="+mn-ea"/>
                  </a:rPr>
                  <a:t>选择同度量因素所属时期</a:t>
                </a:r>
                <a:r>
                  <a:rPr lang="zh-CN" altLang="en-US" sz="2000" kern="100" dirty="0">
                    <a:effectLst/>
                    <a:latin typeface="+mn-ea"/>
                    <a:cs typeface="江城圆体 400W" panose="020B0500000000000000" pitchFamily="34" charset="-122"/>
                    <a:sym typeface="+mn-ea"/>
                  </a:rPr>
                  <a:t>。</a:t>
                </a:r>
                <a:endParaRPr lang="zh-CN" altLang="en-US" sz="2000" kern="100" dirty="0">
                  <a:effectLst/>
                  <a:latin typeface="+mn-ea"/>
                  <a:cs typeface="江城圆体 400W" panose="020B0500000000000000" pitchFamily="34" charset="-122"/>
                  <a:sym typeface="+mn-ea"/>
                </a:endParaRPr>
              </a:p>
              <a:p>
                <a:pPr algn="l">
                  <a:lnSpc>
                    <a:spcPct val="140000"/>
                  </a:lnSpc>
                </a:pPr>
                <a:r>
                  <a:rPr lang="zh-CN" altLang="en-US" sz="2000" kern="100" dirty="0">
                    <a:effectLst/>
                    <a:latin typeface="+mn-ea"/>
                    <a:cs typeface="江城圆体 400W" panose="020B0500000000000000" pitchFamily="34" charset="-122"/>
                  </a:rPr>
                  <a:t>一般采用的原则是</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编制数量指标指数将质量指标作为同度量因素</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并将其固定在基期。</a:t>
                </a:r>
                <a:endParaRPr lang="zh-CN" altLang="en-US" sz="2000" kern="100" dirty="0">
                  <a:effectLst/>
                  <a:latin typeface="+mn-ea"/>
                  <a:cs typeface="江城圆体 400W" panose="020B0500000000000000" pitchFamily="34" charset="-122"/>
                </a:endParaRPr>
              </a:p>
              <a:p>
                <a:pPr algn="ctr">
                  <a:lnSpc>
                    <a:spcPct val="140000"/>
                  </a:lnSpc>
                </a:pPr>
                <a:r>
                  <a:rPr lang="zh-CN" altLang="en-US" sz="2000" kern="100" dirty="0">
                    <a:solidFill>
                      <a:srgbClr val="FF0000"/>
                    </a:solidFill>
                    <a:effectLst/>
                    <a:latin typeface="+mn-ea"/>
                    <a:cs typeface="江城圆体 400W" panose="020B0500000000000000" pitchFamily="34" charset="-122"/>
                  </a:rPr>
                  <a:t>销售量综合指数</a:t>
                </a:r>
                <a14:m>
                  <m:oMath xmlns:m="http://schemas.openxmlformats.org/officeDocument/2006/math">
                    <m:acc>
                      <m:accPr>
                        <m:chr m:val="̅"/>
                        <m:ctrlPr>
                          <a:rPr lang="en-US" altLang="zh-CN" sz="2000" i="1" kern="100" dirty="0">
                            <a:solidFill>
                              <a:srgbClr val="FF0000"/>
                            </a:solidFill>
                            <a:effectLst/>
                            <a:latin typeface="Cambria Math" panose="02040503050406030204" charset="0"/>
                            <a:cs typeface="Cambria Math" panose="02040503050406030204" charset="0"/>
                          </a:rPr>
                        </m:ctrlPr>
                      </m:accPr>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𝑞</m:t>
                            </m:r>
                          </m:sub>
                        </m:sSub>
                      </m:e>
                    </m:acc>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num>
                      <m:den>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0</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den>
                    </m:f>
                  </m:oMath>
                </a14:m>
                <a:endParaRPr lang="en-US" altLang="zh-CN" sz="2000" i="1" kern="100" dirty="0">
                  <a:solidFill>
                    <a:srgbClr val="FF0000"/>
                  </a:solidFill>
                  <a:effectLst/>
                  <a:latin typeface="Cambria Math" panose="02040503050406030204" charset="0"/>
                  <a:cs typeface="Cambria Math" panose="02040503050406030204" charset="0"/>
                </a:endParaRPr>
              </a:p>
            </p:txBody>
          </p:sp>
        </mc:Choice>
        <mc:Fallback>
          <p:sp>
            <p:nvSpPr>
              <p:cNvPr id="7" name="文本框 6"/>
              <p:cNvSpPr txBox="1">
                <a:spLocks noRot="1" noChangeAspect="1" noMove="1" noResize="1" noEditPoints="1" noAdjustHandles="1" noChangeArrowheads="1" noChangeShapeType="1" noTextEdit="1"/>
              </p:cNvSpPr>
              <p:nvPr/>
            </p:nvSpPr>
            <p:spPr>
              <a:xfrm>
                <a:off x="1203960" y="4571365"/>
                <a:ext cx="9596755" cy="1762125"/>
              </a:xfrm>
              <a:prstGeom prst="rect">
                <a:avLst/>
              </a:prstGeom>
              <a:blipFill rotWithShape="1">
                <a:blip r:embed="rId1"/>
                <a:stretch>
                  <a:fillRect r="-152"/>
                </a:stretch>
              </a:blipFill>
            </p:spPr>
            <p:txBody>
              <a:bodyPr/>
              <a:lstStyle/>
              <a:p>
                <a:r>
                  <a:rPr lang="zh-CN" altLang="en-US">
                    <a:noFill/>
                  </a:rPr>
                  <a:t> </a:t>
                </a:r>
              </a:p>
            </p:txBody>
          </p:sp>
        </mc:Fallback>
      </mc:AlternateContent>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三、数量指标综合指数的编制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309370" y="1364615"/>
            <a:ext cx="9292590" cy="914400"/>
          </a:xfrm>
          <a:prstGeom prst="rect">
            <a:avLst/>
          </a:prstGeom>
          <a:noFill/>
        </p:spPr>
        <p:txBody>
          <a:bodyPr wrap="square" rtlCol="0"/>
          <a:p>
            <a:pPr algn="l">
              <a:lnSpc>
                <a:spcPct val="140000"/>
              </a:lnSpc>
            </a:pPr>
            <a:r>
              <a:rPr lang="zh-CN" altLang="en-US" sz="2400" kern="100" dirty="0">
                <a:effectLst/>
                <a:latin typeface="+mn-ea"/>
                <a:cs typeface="江城圆体 400W" panose="020B0500000000000000" pitchFamily="34" charset="-122"/>
              </a:rPr>
              <a:t>根据表</a:t>
            </a:r>
            <a:r>
              <a:rPr lang="en-US" altLang="zh-CN" sz="2400" kern="100" dirty="0">
                <a:effectLst/>
                <a:latin typeface="+mn-ea"/>
                <a:cs typeface="江城圆体 400W" panose="020B0500000000000000" pitchFamily="34" charset="-122"/>
              </a:rPr>
              <a:t>6-2</a:t>
            </a:r>
            <a:r>
              <a:rPr lang="zh-CN" altLang="en-US" sz="2400" kern="100" dirty="0">
                <a:effectLst/>
                <a:latin typeface="+mn-ea"/>
                <a:cs typeface="江城圆体 400W" panose="020B0500000000000000" pitchFamily="34" charset="-122"/>
              </a:rPr>
              <a:t>中的资料</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三件商品不同时期的销售额计算数据见表</a:t>
            </a:r>
            <a:r>
              <a:rPr lang="en-US" altLang="zh-CN" sz="2400" kern="100" dirty="0">
                <a:effectLst/>
                <a:latin typeface="+mn-ea"/>
                <a:cs typeface="江城圆体 400W" panose="020B0500000000000000" pitchFamily="34" charset="-122"/>
              </a:rPr>
              <a:t>6-3</a:t>
            </a:r>
            <a:r>
              <a:rPr lang="zh-CN" altLang="en-US" sz="2400" kern="100" dirty="0">
                <a:effectLst/>
                <a:latin typeface="+mn-ea"/>
                <a:cs typeface="江城圆体 400W" panose="020B0500000000000000" pitchFamily="34" charset="-122"/>
              </a:rPr>
              <a:t>。</a:t>
            </a:r>
            <a:endParaRPr lang="zh-CN" altLang="en-US" sz="2400" kern="100" dirty="0">
              <a:effectLst/>
              <a:latin typeface="+mn-ea"/>
              <a:cs typeface="江城圆体 400W" panose="020B0500000000000000" pitchFamily="34" charset="-122"/>
            </a:endParaRPr>
          </a:p>
        </p:txBody>
      </p:sp>
      <p:pic>
        <p:nvPicPr>
          <p:cNvPr id="5" name="图片 4"/>
          <p:cNvPicPr>
            <a:picLocks noChangeAspect="1"/>
          </p:cNvPicPr>
          <p:nvPr/>
        </p:nvPicPr>
        <p:blipFill>
          <a:blip r:embed="rId1"/>
          <a:stretch>
            <a:fillRect/>
          </a:stretch>
        </p:blipFill>
        <p:spPr>
          <a:xfrm>
            <a:off x="1309370" y="2040255"/>
            <a:ext cx="9603740" cy="3015615"/>
          </a:xfrm>
          <a:prstGeom prst="rect">
            <a:avLst/>
          </a:prstGeom>
        </p:spPr>
      </p:pic>
      <mc:AlternateContent xmlns:mc="http://schemas.openxmlformats.org/markup-compatibility/2006">
        <mc:Choice xmlns:a14="http://schemas.microsoft.com/office/drawing/2010/main" Requires="a14">
          <p:sp>
            <p:nvSpPr>
              <p:cNvPr id="6" name="文本框 5"/>
              <p:cNvSpPr txBox="1"/>
              <p:nvPr/>
            </p:nvSpPr>
            <p:spPr>
              <a:xfrm>
                <a:off x="2082165" y="5055870"/>
                <a:ext cx="7776845" cy="763905"/>
              </a:xfrm>
              <a:prstGeom prst="rect">
                <a:avLst/>
              </a:prstGeom>
              <a:noFill/>
            </p:spPr>
            <p:txBody>
              <a:bodyPr wrap="square" rtlCol="0" anchor="t">
                <a:spAutoFit/>
              </a:bodyPr>
              <a:p>
                <a:pPr algn="ctr">
                  <a:lnSpc>
                    <a:spcPct val="140000"/>
                  </a:lnSpc>
                </a:pPr>
                <a:r>
                  <a:rPr lang="zh-CN" altLang="en-US" sz="2000" kern="100" dirty="0">
                    <a:solidFill>
                      <a:srgbClr val="FF0000"/>
                    </a:solidFill>
                    <a:effectLst/>
                    <a:latin typeface="+mn-ea"/>
                    <a:cs typeface="江城圆体 400W" panose="020B0500000000000000" pitchFamily="34" charset="-122"/>
                    <a:sym typeface="+mn-ea"/>
                  </a:rPr>
                  <a:t>销售量综合指数</a:t>
                </a:r>
                <a14:m>
                  <m:oMath xmlns:m="http://schemas.openxmlformats.org/officeDocument/2006/math">
                    <m:acc>
                      <m:accPr>
                        <m:chr m:val="̅"/>
                        <m:ctrlPr>
                          <a:rPr lang="en-US" altLang="zh-CN" sz="2000" i="1" kern="100" dirty="0">
                            <a:solidFill>
                              <a:srgbClr val="FF0000"/>
                            </a:solidFill>
                            <a:effectLst/>
                            <a:latin typeface="Cambria Math" panose="02040503050406030204" charset="0"/>
                            <a:cs typeface="Cambria Math" panose="02040503050406030204" charset="0"/>
                          </a:rPr>
                        </m:ctrlPr>
                      </m:accPr>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𝑞</m:t>
                            </m:r>
                          </m:sub>
                        </m:sSub>
                      </m:e>
                    </m:acc>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num>
                      <m:den>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0</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den>
                    </m:f>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r>
                          <a:rPr lang="en-US" altLang="zh-CN" sz="2000" i="1" kern="100" dirty="0">
                            <a:solidFill>
                              <a:srgbClr val="FF0000"/>
                            </a:solidFill>
                            <a:effectLst/>
                            <a:latin typeface="Cambria Math" panose="02040503050406030204" charset="0"/>
                            <a:cs typeface="Cambria Math" panose="02040503050406030204" charset="0"/>
                          </a:rPr>
                          <m:t>202720</m:t>
                        </m:r>
                      </m:num>
                      <m:den>
                        <m:r>
                          <a:rPr lang="en-US" altLang="zh-CN" sz="2000" i="1" kern="100" dirty="0">
                            <a:solidFill>
                              <a:srgbClr val="FF0000"/>
                            </a:solidFill>
                            <a:effectLst/>
                            <a:latin typeface="Cambria Math" panose="02040503050406030204" charset="0"/>
                            <a:cs typeface="Cambria Math" panose="02040503050406030204" charset="0"/>
                          </a:rPr>
                          <m:t>180400</m:t>
                        </m:r>
                      </m:den>
                    </m:f>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112</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37</m:t>
                    </m:r>
                    <m:r>
                      <a:rPr lang="en-US" altLang="zh-CN" sz="2000" i="1" kern="100" dirty="0">
                        <a:solidFill>
                          <a:srgbClr val="FF0000"/>
                        </a:solidFill>
                        <a:effectLst/>
                        <a:latin typeface="Cambria Math" panose="02040503050406030204" charset="0"/>
                        <a:cs typeface="Cambria Math" panose="02040503050406030204" charset="0"/>
                      </a:rPr>
                      <m:t>%</m:t>
                    </m:r>
                  </m:oMath>
                </a14:m>
                <a:endParaRPr lang="en-US" altLang="zh-CN" sz="2000" i="1" kern="100" dirty="0">
                  <a:solidFill>
                    <a:srgbClr val="FF0000"/>
                  </a:solidFill>
                  <a:effectLst/>
                  <a:latin typeface="Cambria Math" panose="02040503050406030204" charset="0"/>
                  <a:cs typeface="Cambria Math" panose="02040503050406030204"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2082165" y="5055870"/>
                <a:ext cx="7776845" cy="763905"/>
              </a:xfrm>
              <a:prstGeom prst="rect">
                <a:avLst/>
              </a:prstGeom>
              <a:blipFill rotWithShape="1">
                <a:blip r:embed="rId2"/>
                <a:stretch>
                  <a:fillRect/>
                </a:stretch>
              </a:blipFill>
            </p:spPr>
            <p:txBody>
              <a:bodyPr/>
              <a:lstStyle/>
              <a:p>
                <a:r>
                  <a:rPr lang="zh-CN" altLang="en-US">
                    <a:noFill/>
                  </a:rPr>
                  <a:t> </a:t>
                </a:r>
              </a:p>
            </p:txBody>
          </p:sp>
        </mc:Fallback>
      </mc:AlternateContent>
      <p:sp>
        <p:nvSpPr>
          <p:cNvPr id="7" name="文本框 6"/>
          <p:cNvSpPr txBox="1"/>
          <p:nvPr/>
        </p:nvSpPr>
        <p:spPr>
          <a:xfrm>
            <a:off x="2302510" y="624840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8" name="文本框 7"/>
              <p:cNvSpPr txBox="1"/>
              <p:nvPr/>
            </p:nvSpPr>
            <p:spPr>
              <a:xfrm>
                <a:off x="1309370" y="5819775"/>
                <a:ext cx="9500870" cy="706755"/>
              </a:xfrm>
              <a:prstGeom prst="rect">
                <a:avLst/>
              </a:prstGeom>
            </p:spPr>
            <p:txBody>
              <a:bodyPr wrap="square">
                <a:spAutoFit/>
              </a:bodyPr>
              <a:p>
                <a:pPr algn="ctr"/>
                <a:r>
                  <a:rPr lang="zh-CN" altLang="en-US" sz="2000">
                    <a:solidFill>
                      <a:srgbClr val="000000"/>
                    </a:solidFill>
                    <a:latin typeface="微软雅黑" panose="020B0503020204020204" charset="-122"/>
                    <a:ea typeface="微软雅黑" panose="020B0503020204020204" charset="-122"/>
                    <a:cs typeface="微软雅黑" panose="020B0503020204020204" charset="-122"/>
                  </a:rPr>
                  <a:t>三种商品销售量综合增长</a:t>
                </a:r>
                <a:r>
                  <a:rPr lang="en-US" altLang="zh-CN" sz="2000">
                    <a:solidFill>
                      <a:srgbClr val="000000"/>
                    </a:solidFill>
                    <a:latin typeface="微软雅黑" panose="020B0503020204020204" charset="-122"/>
                    <a:ea typeface="微软雅黑" panose="020B0503020204020204" charset="-122"/>
                    <a:cs typeface="微软雅黑" panose="020B0503020204020204" charset="-122"/>
                  </a:rPr>
                  <a:t>12.37%</a:t>
                </a:r>
                <a:r>
                  <a:rPr lang="zh-CN" altLang="en-US" sz="2000">
                    <a:solidFill>
                      <a:srgbClr val="000000"/>
                    </a:solidFill>
                    <a:latin typeface="微软雅黑" panose="020B0503020204020204" charset="-122"/>
                    <a:ea typeface="微软雅黑" panose="020B0503020204020204" charset="-122"/>
                    <a:cs typeface="微软雅黑" panose="020B0503020204020204" charset="-122"/>
                  </a:rPr>
                  <a:t>。由于销售量的增长而增加的销售额为：</a:t>
                </a:r>
                <a:endParaRPr lang="zh-CN" altLang="en-US" sz="2000">
                  <a:solidFill>
                    <a:srgbClr val="000000"/>
                  </a:solidFill>
                  <a:latin typeface="微软雅黑" panose="020B0503020204020204" charset="-122"/>
                  <a:ea typeface="微软雅黑" panose="020B0503020204020204" charset="-122"/>
                  <a:cs typeface="微软雅黑" panose="020B0503020204020204" charset="-122"/>
                </a:endParaRPr>
              </a:p>
              <a:p>
                <a:pPr algn="ctr"/>
                <a14:m>
                  <m:oMath xmlns:m="http://schemas.openxmlformats.org/officeDocument/2006/math">
                    <m:nary>
                      <m:naryPr>
                        <m:chr m:val="∑"/>
                        <m:limLoc m:val="undOvr"/>
                        <m:subHide m:val="on"/>
                        <m:supHide m:val="on"/>
                        <m:ctrlPr>
                          <a:rPr lang="en-US" altLang="zh-CN" sz="2000" i="1" kern="100" dirty="0">
                            <a:solidFill>
                              <a:schemeClr val="tx1"/>
                            </a:solidFill>
                            <a:effectLst/>
                            <a:latin typeface="Cambria Math" panose="02040503050406030204" charset="0"/>
                            <a:cs typeface="Cambria Math" panose="02040503050406030204" charset="0"/>
                          </a:rPr>
                        </m:ctrlPr>
                      </m:naryPr>
                      <m:sub/>
                      <m:sup/>
                      <m:e>
                        <m:sSub>
                          <m:sSubPr>
                            <m:ctrlPr>
                              <a:rPr lang="en-US" altLang="zh-CN" sz="2000" i="1" kern="100" dirty="0">
                                <a:solidFill>
                                  <a:schemeClr val="tx1"/>
                                </a:solidFill>
                                <a:effectLst/>
                                <a:latin typeface="Cambria Math" panose="02040503050406030204" charset="0"/>
                                <a:cs typeface="Cambria Math" panose="02040503050406030204" charset="0"/>
                              </a:rPr>
                            </m:ctrlPr>
                          </m:sSubPr>
                          <m:e>
                            <m:r>
                              <a:rPr lang="en-US" altLang="zh-CN" sz="2000" i="1" kern="100" dirty="0">
                                <a:solidFill>
                                  <a:schemeClr val="tx1"/>
                                </a:solidFill>
                                <a:effectLst/>
                                <a:latin typeface="Cambria Math" panose="02040503050406030204" charset="0"/>
                                <a:cs typeface="Cambria Math" panose="02040503050406030204" charset="0"/>
                              </a:rPr>
                              <m:t>𝑞</m:t>
                            </m:r>
                          </m:e>
                          <m:sub>
                            <m:r>
                              <a:rPr lang="en-US" altLang="zh-CN" sz="2000" i="1" kern="100" dirty="0">
                                <a:solidFill>
                                  <a:schemeClr val="tx1"/>
                                </a:solidFill>
                                <a:effectLst/>
                                <a:latin typeface="Cambria Math" panose="02040503050406030204" charset="0"/>
                                <a:cs typeface="Cambria Math" panose="02040503050406030204" charset="0"/>
                              </a:rPr>
                              <m:t>1</m:t>
                            </m:r>
                          </m:sub>
                        </m:sSub>
                        <m:sSub>
                          <m:sSubPr>
                            <m:ctrlPr>
                              <a:rPr lang="en-US" altLang="zh-CN" sz="2000" i="1" kern="100" dirty="0">
                                <a:solidFill>
                                  <a:schemeClr val="tx1"/>
                                </a:solidFill>
                                <a:effectLst/>
                                <a:latin typeface="Cambria Math" panose="02040503050406030204" charset="0"/>
                                <a:cs typeface="Cambria Math" panose="02040503050406030204" charset="0"/>
                              </a:rPr>
                            </m:ctrlPr>
                          </m:sSubPr>
                          <m:e>
                            <m:r>
                              <a:rPr lang="en-US" altLang="zh-CN" sz="2000" i="1" kern="100" dirty="0">
                                <a:solidFill>
                                  <a:schemeClr val="tx1"/>
                                </a:solidFill>
                                <a:effectLst/>
                                <a:latin typeface="Cambria Math" panose="02040503050406030204" charset="0"/>
                                <a:cs typeface="Cambria Math" panose="02040503050406030204" charset="0"/>
                              </a:rPr>
                              <m:t>𝑝</m:t>
                            </m:r>
                          </m:e>
                          <m:sub>
                            <m:r>
                              <a:rPr lang="en-US" altLang="zh-CN" sz="2000" i="1" kern="100" dirty="0">
                                <a:solidFill>
                                  <a:schemeClr val="tx1"/>
                                </a:solidFill>
                                <a:effectLst/>
                                <a:latin typeface="Cambria Math" panose="02040503050406030204" charset="0"/>
                                <a:cs typeface="Cambria Math" panose="02040503050406030204" charset="0"/>
                              </a:rPr>
                              <m:t>0</m:t>
                            </m:r>
                          </m:sub>
                        </m:sSub>
                      </m:e>
                    </m:nary>
                  </m:oMath>
                </a14:m>
                <a:r>
                  <a:rPr lang="en-US" altLang="zh-CN" sz="2000">
                    <a:solidFill>
                      <a:schemeClr val="tx1"/>
                    </a:solidFill>
                    <a:latin typeface="微软雅黑" panose="020B0503020204020204" charset="-122"/>
                    <a:ea typeface="微软雅黑" panose="020B0503020204020204" charset="-122"/>
                    <a:cs typeface="微软雅黑" panose="020B0503020204020204" charset="-122"/>
                  </a:rPr>
                  <a:t>-</a:t>
                </a:r>
                <a14:m>
                  <m:oMath xmlns:m="http://schemas.openxmlformats.org/officeDocument/2006/math">
                    <m:nary>
                      <m:naryPr>
                        <m:chr m:val="∑"/>
                        <m:limLoc m:val="undOvr"/>
                        <m:subHide m:val="on"/>
                        <m:supHide m:val="on"/>
                        <m:ctrlPr>
                          <a:rPr lang="en-US" altLang="zh-CN" sz="2000" i="1" kern="100" dirty="0">
                            <a:solidFill>
                              <a:schemeClr val="tx1"/>
                            </a:solidFill>
                            <a:effectLst/>
                            <a:latin typeface="Cambria Math" panose="02040503050406030204" charset="0"/>
                            <a:cs typeface="Cambria Math" panose="02040503050406030204" charset="0"/>
                          </a:rPr>
                        </m:ctrlPr>
                      </m:naryPr>
                      <m:sub/>
                      <m:sup/>
                      <m:e>
                        <m:sSub>
                          <m:sSubPr>
                            <m:ctrlPr>
                              <a:rPr lang="en-US" altLang="zh-CN" sz="2000" i="1" kern="100" dirty="0">
                                <a:solidFill>
                                  <a:schemeClr val="tx1"/>
                                </a:solidFill>
                                <a:effectLst/>
                                <a:latin typeface="Cambria Math" panose="02040503050406030204" charset="0"/>
                                <a:cs typeface="Cambria Math" panose="02040503050406030204" charset="0"/>
                              </a:rPr>
                            </m:ctrlPr>
                          </m:sSubPr>
                          <m:e>
                            <m:r>
                              <a:rPr lang="en-US" altLang="zh-CN" sz="2000" i="1" kern="100" dirty="0">
                                <a:solidFill>
                                  <a:schemeClr val="tx1"/>
                                </a:solidFill>
                                <a:effectLst/>
                                <a:latin typeface="Cambria Math" panose="02040503050406030204" charset="0"/>
                                <a:cs typeface="Cambria Math" panose="02040503050406030204" charset="0"/>
                              </a:rPr>
                              <m:t>𝑞</m:t>
                            </m:r>
                          </m:e>
                          <m:sub>
                            <m:r>
                              <a:rPr lang="en-US" altLang="zh-CN" sz="2000" i="1" kern="100" dirty="0">
                                <a:solidFill>
                                  <a:schemeClr val="tx1"/>
                                </a:solidFill>
                                <a:effectLst/>
                                <a:latin typeface="Cambria Math" panose="02040503050406030204" charset="0"/>
                                <a:cs typeface="Cambria Math" panose="02040503050406030204" charset="0"/>
                              </a:rPr>
                              <m:t>0</m:t>
                            </m:r>
                          </m:sub>
                        </m:sSub>
                        <m:sSub>
                          <m:sSubPr>
                            <m:ctrlPr>
                              <a:rPr lang="en-US" altLang="zh-CN" sz="2000" i="1" kern="100" dirty="0">
                                <a:solidFill>
                                  <a:schemeClr val="tx1"/>
                                </a:solidFill>
                                <a:effectLst/>
                                <a:latin typeface="Cambria Math" panose="02040503050406030204" charset="0"/>
                                <a:cs typeface="Cambria Math" panose="02040503050406030204" charset="0"/>
                              </a:rPr>
                            </m:ctrlPr>
                          </m:sSubPr>
                          <m:e>
                            <m:r>
                              <a:rPr lang="en-US" altLang="zh-CN" sz="2000" i="1" kern="100" dirty="0">
                                <a:solidFill>
                                  <a:schemeClr val="tx1"/>
                                </a:solidFill>
                                <a:effectLst/>
                                <a:latin typeface="Cambria Math" panose="02040503050406030204" charset="0"/>
                                <a:cs typeface="Cambria Math" panose="02040503050406030204" charset="0"/>
                              </a:rPr>
                              <m:t>𝑝</m:t>
                            </m:r>
                          </m:e>
                          <m:sub>
                            <m:r>
                              <a:rPr lang="en-US" altLang="zh-CN" sz="2000" i="1" kern="100" dirty="0">
                                <a:solidFill>
                                  <a:schemeClr val="tx1"/>
                                </a:solidFill>
                                <a:effectLst/>
                                <a:latin typeface="Cambria Math" panose="02040503050406030204" charset="0"/>
                                <a:cs typeface="Cambria Math" panose="02040503050406030204" charset="0"/>
                              </a:rPr>
                              <m:t>0</m:t>
                            </m:r>
                          </m:sub>
                        </m:sSub>
                      </m:e>
                    </m:nary>
                    <m:r>
                      <a:rPr lang="en-US" altLang="zh-CN" sz="2000" i="1" kern="100" dirty="0">
                        <a:solidFill>
                          <a:schemeClr val="tx1"/>
                        </a:solidFill>
                        <a:effectLst/>
                        <a:latin typeface="Cambria Math" panose="02040503050406030204" charset="0"/>
                        <a:cs typeface="Cambria Math" panose="02040503050406030204" charset="0"/>
                      </a:rPr>
                      <m:t>=</m:t>
                    </m:r>
                    <m:r>
                      <a:rPr lang="en-US" altLang="zh-CN" sz="2000" i="1" kern="100" dirty="0">
                        <a:solidFill>
                          <a:schemeClr val="tx1"/>
                        </a:solidFill>
                        <a:effectLst/>
                        <a:latin typeface="Cambria Math" panose="02040503050406030204" charset="0"/>
                        <a:cs typeface="Cambria Math" panose="02040503050406030204" charset="0"/>
                      </a:rPr>
                      <m:t>202720</m:t>
                    </m:r>
                    <m:r>
                      <a:rPr lang="en-US" altLang="zh-CN" sz="2000" i="1" kern="100" dirty="0">
                        <a:solidFill>
                          <a:schemeClr val="tx1"/>
                        </a:solidFill>
                        <a:effectLst/>
                        <a:latin typeface="Cambria Math" panose="02040503050406030204" charset="0"/>
                        <a:cs typeface="Cambria Math" panose="02040503050406030204" charset="0"/>
                      </a:rPr>
                      <m:t>−</m:t>
                    </m:r>
                    <m:r>
                      <a:rPr lang="en-US" altLang="zh-CN" sz="2000" i="1" kern="100" dirty="0">
                        <a:solidFill>
                          <a:schemeClr val="tx1"/>
                        </a:solidFill>
                        <a:effectLst/>
                        <a:latin typeface="Cambria Math" panose="02040503050406030204" charset="0"/>
                        <a:cs typeface="Cambria Math" panose="02040503050406030204" charset="0"/>
                      </a:rPr>
                      <m:t>180400</m:t>
                    </m:r>
                    <m:r>
                      <a:rPr lang="en-US" altLang="zh-CN" sz="2000" i="1" kern="100" dirty="0">
                        <a:solidFill>
                          <a:schemeClr val="tx1"/>
                        </a:solidFill>
                        <a:effectLst/>
                        <a:latin typeface="Cambria Math" panose="02040503050406030204" charset="0"/>
                        <a:cs typeface="Cambria Math" panose="02040503050406030204" charset="0"/>
                      </a:rPr>
                      <m:t>=</m:t>
                    </m:r>
                    <m:r>
                      <a:rPr lang="en-US" altLang="zh-CN" sz="2000" i="1" kern="100" dirty="0">
                        <a:solidFill>
                          <a:schemeClr val="tx1"/>
                        </a:solidFill>
                        <a:effectLst/>
                        <a:latin typeface="Cambria Math" panose="02040503050406030204" charset="0"/>
                        <a:cs typeface="Cambria Math" panose="02040503050406030204" charset="0"/>
                      </a:rPr>
                      <m:t>22320</m:t>
                    </m:r>
                    <m:r>
                      <a:rPr lang="en-US" altLang="zh-CN" sz="2000" i="1" kern="100" dirty="0">
                        <a:solidFill>
                          <a:schemeClr val="tx1"/>
                        </a:solidFill>
                        <a:effectLst/>
                        <a:latin typeface="Cambria Math" panose="02040503050406030204" charset="0"/>
                        <a:cs typeface="Cambria Math" panose="02040503050406030204" charset="0"/>
                      </a:rPr>
                      <m:t>（元）</m:t>
                    </m:r>
                  </m:oMath>
                </a14:m>
                <a:endParaRPr lang="en-US" altLang="zh-CN" sz="2000" i="1" kern="100" dirty="0">
                  <a:solidFill>
                    <a:schemeClr val="tx1"/>
                  </a:solidFill>
                  <a:effectLst/>
                  <a:latin typeface="Cambria Math" panose="02040503050406030204" charset="0"/>
                  <a:ea typeface="微软雅黑" panose="020B0503020204020204" charset="-122"/>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1309370" y="5819775"/>
                <a:ext cx="9500870" cy="706755"/>
              </a:xfrm>
              <a:prstGeom prst="rect">
                <a:avLst/>
              </a:prstGeom>
              <a:blipFill rotWithShape="1">
                <a:blip r:embed="rId3"/>
                <a:stretch>
                  <a:fillRect/>
                </a:stretch>
              </a:blipFill>
            </p:spPr>
            <p:txBody>
              <a:bodyPr/>
              <a:lstStyle/>
              <a:p>
                <a:r>
                  <a:rPr lang="zh-CN" altLang="en-US">
                    <a:noFill/>
                  </a:rPr>
                  <a:t> </a:t>
                </a:r>
              </a:p>
            </p:txBody>
          </p:sp>
        </mc:Fallback>
      </mc:AlternateContent>
    </p:spTree>
    <p:custDataLst>
      <p:tags r:id="rId4"/>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四、质量指标综合指数的编制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1203960" y="1271270"/>
            <a:ext cx="9596755" cy="1379220"/>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        </a:t>
            </a:r>
            <a:r>
              <a:rPr lang="zh-CN" altLang="en-US" sz="2000" kern="100" dirty="0">
                <a:effectLst/>
                <a:latin typeface="+mn-ea"/>
                <a:cs typeface="江城圆体 400W" panose="020B0500000000000000" pitchFamily="34" charset="-122"/>
              </a:rPr>
              <a:t>质量指标综合指数是反映质量指标综合变动程度的相对数。编制质量指标指数将数量指标作为同度量因素</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并将其固定在报告期。其计算公式如下</a:t>
            </a:r>
            <a:r>
              <a:rPr lang="en-US" altLang="zh-CN" sz="2000" kern="100" dirty="0">
                <a:effectLst/>
                <a:latin typeface="+mn-ea"/>
                <a:cs typeface="江城圆体 400W" panose="020B0500000000000000" pitchFamily="34" charset="-122"/>
              </a:rPr>
              <a:t>:</a:t>
            </a:r>
            <a:endParaRPr lang="en-US" altLang="zh-CN" sz="2000" kern="100" dirty="0">
              <a:effectLst/>
              <a:latin typeface="+mn-ea"/>
              <a:cs typeface="江城圆体 400W" panose="020B0500000000000000" pitchFamily="34" charset="-122"/>
            </a:endParaRPr>
          </a:p>
          <a:p>
            <a:pPr algn="l">
              <a:lnSpc>
                <a:spcPct val="140000"/>
              </a:lnSpc>
            </a:pPr>
            <a:endParaRPr lang="en-US" altLang="zh-CN" sz="2000" kern="100" dirty="0">
              <a:effectLst/>
              <a:latin typeface="+mn-ea"/>
              <a:cs typeface="江城圆体 400W" panose="020B0500000000000000" pitchFamily="34" charset="-122"/>
            </a:endParaRPr>
          </a:p>
        </p:txBody>
      </p:sp>
      <p:sp>
        <p:nvSpPr>
          <p:cNvPr id="7" name="文本框 6"/>
          <p:cNvSpPr txBox="1"/>
          <p:nvPr/>
        </p:nvSpPr>
        <p:spPr>
          <a:xfrm>
            <a:off x="1203960" y="2902585"/>
            <a:ext cx="9596755" cy="526415"/>
          </a:xfrm>
          <a:prstGeom prst="rect">
            <a:avLst/>
          </a:prstGeom>
          <a:noFill/>
        </p:spPr>
        <p:txBody>
          <a:bodyPr wrap="square" rtlCol="0"/>
          <a:p>
            <a:pPr algn="l">
              <a:lnSpc>
                <a:spcPct val="140000"/>
              </a:lnSpc>
            </a:pPr>
            <a:r>
              <a:rPr lang="zh-CN" sz="2000" kern="100" dirty="0">
                <a:effectLst/>
                <a:latin typeface="+mn-ea"/>
                <a:cs typeface="江城圆体 400W" panose="020B0500000000000000" pitchFamily="34" charset="-122"/>
              </a:rPr>
              <a:t>商品价格个体指数计算公式如下：</a:t>
            </a:r>
            <a:endParaRPr lang="en-US" altLang="zh-CN" sz="2000" i="1" kern="100" dirty="0">
              <a:solidFill>
                <a:srgbClr val="FF0000"/>
              </a:solidFill>
              <a:effectLst/>
              <a:latin typeface="Cambria Math" panose="02040503050406030204" charset="0"/>
              <a:cs typeface="Cambria Math" panose="02040503050406030204" charset="0"/>
            </a:endParaRPr>
          </a:p>
        </p:txBody>
      </p:sp>
      <mc:AlternateContent xmlns:mc="http://schemas.openxmlformats.org/markup-compatibility/2006">
        <mc:Choice xmlns:a14="http://schemas.microsoft.com/office/drawing/2010/main" Requires="a14">
          <p:sp>
            <p:nvSpPr>
              <p:cNvPr id="3" name="文本框 2"/>
              <p:cNvSpPr txBox="1"/>
              <p:nvPr/>
            </p:nvSpPr>
            <p:spPr>
              <a:xfrm>
                <a:off x="3048000" y="1927860"/>
                <a:ext cx="6096000" cy="974725"/>
              </a:xfrm>
              <a:prstGeom prst="rect">
                <a:avLst/>
              </a:prstGeom>
              <a:noFill/>
            </p:spPr>
            <p:txBody>
              <a:bodyPr wrap="square" rtlCol="0" anchor="t">
                <a:spAutoFit/>
              </a:bodyPr>
              <a:p>
                <a:pPr algn="l">
                  <a:lnSpc>
                    <a:spcPct val="140000"/>
                  </a:lnSpc>
                </a:pPr>
                <a14:m>
                  <m:oMathPara xmlns:m="http://schemas.openxmlformats.org/officeDocument/2006/math">
                    <m:oMathParaPr>
                      <m:jc m:val="centerGroup"/>
                    </m:oMathParaPr>
                    <m:oMath xmlns:m="http://schemas.openxmlformats.org/officeDocument/2006/math">
                      <m:acc>
                        <m:accPr>
                          <m:chr m:val="̅"/>
                          <m:ctrlPr>
                            <a:rPr lang="en-US" altLang="zh-CN" sz="2000" i="1" kern="100" dirty="0">
                              <a:solidFill>
                                <a:srgbClr val="FF0000"/>
                              </a:solidFill>
                              <a:effectLst/>
                              <a:latin typeface="Cambria Math" panose="02040503050406030204" charset="0"/>
                              <a:cs typeface="Cambria Math" panose="02040503050406030204" charset="0"/>
                            </a:rPr>
                          </m:ctrlPr>
                        </m:accPr>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𝑞</m:t>
                              </m:r>
                            </m:sub>
                          </m:sSub>
                        </m:e>
                      </m:acc>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den>
                      </m:f>
                    </m:oMath>
                  </m:oMathPara>
                </a14:m>
                <a:endParaRPr lang="en-US" altLang="zh-CN" sz="2000" i="1" kern="100" dirty="0">
                  <a:solidFill>
                    <a:srgbClr val="FF0000"/>
                  </a:solidFill>
                  <a:effectLst/>
                  <a:latin typeface="Cambria Math" panose="02040503050406030204" charset="0"/>
                  <a:cs typeface="Cambria Math" panose="0204050305040603020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3048000" y="1927860"/>
                <a:ext cx="6096000" cy="974725"/>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文本框 7"/>
              <p:cNvSpPr txBox="1"/>
              <p:nvPr/>
            </p:nvSpPr>
            <p:spPr>
              <a:xfrm>
                <a:off x="3048000" y="2981325"/>
                <a:ext cx="6096000" cy="895350"/>
              </a:xfrm>
              <a:prstGeom prst="rect">
                <a:avLst/>
              </a:prstGeom>
              <a:noFill/>
            </p:spPr>
            <p:txBody>
              <a:bodyPr wrap="square" rtlCol="0" anchor="t">
                <a:spAutoFit/>
              </a:bodyPr>
              <a:p>
                <a:pPr algn="ctr">
                  <a:lnSpc>
                    <a:spcPct val="140000"/>
                  </a:lnSpc>
                </a:pPr>
                <a14:m>
                  <m:oMathPara xmlns:m="http://schemas.openxmlformats.org/officeDocument/2006/math">
                    <m:oMathParaPr>
                      <m:jc m:val="centerGroup"/>
                    </m:oMathParaPr>
                    <m:oMath xmlns:m="http://schemas.openxmlformats.org/officeDocument/2006/math">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𝑝</m:t>
                          </m:r>
                        </m:sub>
                      </m:sSub>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1</m:t>
                              </m:r>
                            </m:sub>
                          </m:sSub>
                        </m:num>
                        <m:den>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den>
                      </m:f>
                    </m:oMath>
                  </m:oMathPara>
                </a14:m>
                <a:endParaRPr lang="en-US" altLang="zh-CN" sz="2000" i="1" kern="100" dirty="0">
                  <a:solidFill>
                    <a:srgbClr val="FF0000"/>
                  </a:solidFill>
                  <a:effectLst/>
                  <a:latin typeface="Cambria Math" panose="02040503050406030204" charset="0"/>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3048000" y="2981325"/>
                <a:ext cx="6096000" cy="895350"/>
              </a:xfrm>
              <a:prstGeom prst="rect">
                <a:avLst/>
              </a:prstGeom>
              <a:blipFill rotWithShape="1">
                <a:blip r:embed="rId2"/>
                <a:stretch>
                  <a:fillRect/>
                </a:stretch>
              </a:blipFill>
            </p:spPr>
            <p:txBody>
              <a:bodyPr/>
              <a:lstStyle/>
              <a:p>
                <a:r>
                  <a:rPr lang="zh-CN" altLang="en-US">
                    <a:noFill/>
                  </a:rPr>
                  <a:t> </a:t>
                </a:r>
              </a:p>
            </p:txBody>
          </p:sp>
        </mc:Fallback>
      </mc:AlternateContent>
      <p:sp>
        <p:nvSpPr>
          <p:cNvPr id="9" name="文本框 8"/>
          <p:cNvSpPr txBox="1"/>
          <p:nvPr/>
        </p:nvSpPr>
        <p:spPr>
          <a:xfrm>
            <a:off x="1203960" y="4048760"/>
            <a:ext cx="9596755" cy="2644775"/>
          </a:xfrm>
          <a:prstGeom prst="rect">
            <a:avLst/>
          </a:prstGeom>
          <a:noFill/>
        </p:spPr>
        <p:txBody>
          <a:bodyPr wrap="square" rtlCol="0"/>
          <a:p>
            <a:pPr algn="l">
              <a:lnSpc>
                <a:spcPct val="140000"/>
              </a:lnSpc>
            </a:pPr>
            <a:r>
              <a:rPr lang="zh-CN" altLang="en-US" sz="2000" kern="100" dirty="0">
                <a:solidFill>
                  <a:schemeClr val="tx1"/>
                </a:solidFill>
                <a:effectLst/>
                <a:latin typeface="Cambria Math" panose="02040503050406030204" charset="0"/>
                <a:cs typeface="Cambria Math" panose="02040503050406030204" charset="0"/>
              </a:rPr>
              <a:t>根据表</a:t>
            </a:r>
            <a:r>
              <a:rPr lang="en-US" altLang="zh-CN" sz="2000" kern="100" dirty="0">
                <a:solidFill>
                  <a:schemeClr val="tx1"/>
                </a:solidFill>
                <a:effectLst/>
                <a:latin typeface="Cambria Math" panose="02040503050406030204" charset="0"/>
                <a:cs typeface="Cambria Math" panose="02040503050406030204" charset="0"/>
              </a:rPr>
              <a:t>6-1</a:t>
            </a:r>
            <a:r>
              <a:rPr lang="zh-CN" altLang="en-US" sz="2000" kern="100" dirty="0">
                <a:solidFill>
                  <a:schemeClr val="tx1"/>
                </a:solidFill>
                <a:effectLst/>
                <a:latin typeface="Cambria Math" panose="02040503050406030204" charset="0"/>
                <a:cs typeface="Cambria Math" panose="02040503050406030204" charset="0"/>
              </a:rPr>
              <a:t>的资料</a:t>
            </a:r>
            <a:r>
              <a:rPr lang="en-US" altLang="zh-CN" sz="2000" kern="100" dirty="0">
                <a:solidFill>
                  <a:schemeClr val="tx1"/>
                </a:solidFill>
                <a:effectLst/>
                <a:latin typeface="Cambria Math" panose="02040503050406030204" charset="0"/>
                <a:cs typeface="Cambria Math" panose="02040503050406030204" charset="0"/>
              </a:rPr>
              <a:t>,</a:t>
            </a:r>
            <a:r>
              <a:rPr lang="zh-CN" altLang="en-US" sz="2000" kern="100" dirty="0">
                <a:solidFill>
                  <a:schemeClr val="tx1"/>
                </a:solidFill>
                <a:effectLst/>
                <a:latin typeface="Cambria Math" panose="02040503050406030204" charset="0"/>
                <a:cs typeface="Cambria Math" panose="02040503050406030204" charset="0"/>
              </a:rPr>
              <a:t>计算三种商品的价格个体指数如下</a:t>
            </a:r>
            <a:r>
              <a:rPr lang="en-US" altLang="zh-CN" sz="2000" kern="100" dirty="0">
                <a:solidFill>
                  <a:schemeClr val="tx1"/>
                </a:solidFill>
                <a:effectLst/>
                <a:latin typeface="Cambria Math" panose="02040503050406030204" charset="0"/>
                <a:cs typeface="Cambria Math" panose="02040503050406030204" charset="0"/>
              </a:rPr>
              <a:t>:</a:t>
            </a:r>
            <a:endParaRPr lang="en-US" altLang="zh-CN" sz="2000" kern="100" dirty="0">
              <a:solidFill>
                <a:schemeClr val="tx1"/>
              </a:solidFill>
              <a:effectLst/>
              <a:latin typeface="Cambria Math" panose="02040503050406030204" charset="0"/>
              <a:cs typeface="Cambria Math" panose="02040503050406030204" charset="0"/>
            </a:endParaRPr>
          </a:p>
          <a:p>
            <a:pPr algn="l">
              <a:lnSpc>
                <a:spcPct val="140000"/>
              </a:lnSpc>
            </a:pPr>
            <a:r>
              <a:rPr lang="zh-CN" altLang="en-US" sz="2000" kern="100" dirty="0">
                <a:solidFill>
                  <a:schemeClr val="tx1"/>
                </a:solidFill>
                <a:effectLst/>
                <a:latin typeface="Cambria Math" panose="02040503050406030204" charset="0"/>
                <a:cs typeface="Cambria Math" panose="02040503050406030204" charset="0"/>
              </a:rPr>
              <a:t>帽子销售价格个体指数</a:t>
            </a:r>
            <a:r>
              <a:rPr lang="en-US" altLang="zh-CN" sz="2000" kern="100" dirty="0">
                <a:solidFill>
                  <a:schemeClr val="tx1"/>
                </a:solidFill>
                <a:effectLst/>
                <a:latin typeface="Cambria Math" panose="02040503050406030204" charset="0"/>
                <a:cs typeface="Cambria Math" panose="02040503050406030204" charset="0"/>
              </a:rPr>
              <a:t>=70/68</a:t>
            </a:r>
            <a:r>
              <a:rPr lang="en-US" altLang="en-US" sz="2000" kern="100" dirty="0">
                <a:solidFill>
                  <a:schemeClr val="tx1"/>
                </a:solidFill>
                <a:effectLst/>
                <a:latin typeface="Cambria Math" panose="02040503050406030204" charset="0"/>
                <a:cs typeface="Cambria Math" panose="02040503050406030204" charset="0"/>
              </a:rPr>
              <a:t>×</a:t>
            </a:r>
            <a:r>
              <a:rPr lang="en-US" altLang="zh-CN" sz="2000" kern="100" dirty="0">
                <a:solidFill>
                  <a:schemeClr val="tx1"/>
                </a:solidFill>
                <a:effectLst/>
                <a:latin typeface="Cambria Math" panose="02040503050406030204" charset="0"/>
                <a:cs typeface="Cambria Math" panose="02040503050406030204" charset="0"/>
              </a:rPr>
              <a:t>100%=102.94%</a:t>
            </a:r>
            <a:endParaRPr lang="en-US" altLang="zh-CN" sz="2000" kern="100" dirty="0">
              <a:solidFill>
                <a:schemeClr val="tx1"/>
              </a:solidFill>
              <a:effectLst/>
              <a:latin typeface="Cambria Math" panose="02040503050406030204" charset="0"/>
              <a:cs typeface="Cambria Math" panose="02040503050406030204" charset="0"/>
            </a:endParaRPr>
          </a:p>
          <a:p>
            <a:pPr algn="l">
              <a:lnSpc>
                <a:spcPct val="140000"/>
              </a:lnSpc>
            </a:pPr>
            <a:r>
              <a:rPr lang="zh-CN" altLang="en-US" sz="2000" kern="100" dirty="0">
                <a:solidFill>
                  <a:schemeClr val="tx1"/>
                </a:solidFill>
                <a:effectLst/>
                <a:latin typeface="Cambria Math" panose="02040503050406030204" charset="0"/>
                <a:cs typeface="Cambria Math" panose="02040503050406030204" charset="0"/>
              </a:rPr>
              <a:t>上衣销售价格个体指数</a:t>
            </a:r>
            <a:r>
              <a:rPr lang="en-US" altLang="zh-CN" sz="2000" kern="100" dirty="0">
                <a:solidFill>
                  <a:schemeClr val="tx1"/>
                </a:solidFill>
                <a:effectLst/>
                <a:latin typeface="Cambria Math" panose="02040503050406030204" charset="0"/>
                <a:cs typeface="Cambria Math" panose="02040503050406030204" charset="0"/>
              </a:rPr>
              <a:t>=320/300</a:t>
            </a:r>
            <a:r>
              <a:rPr lang="en-US" altLang="en-US" sz="2000" kern="100" dirty="0">
                <a:solidFill>
                  <a:schemeClr val="tx1"/>
                </a:solidFill>
                <a:effectLst/>
                <a:latin typeface="Cambria Math" panose="02040503050406030204" charset="0"/>
                <a:cs typeface="Cambria Math" panose="02040503050406030204" charset="0"/>
              </a:rPr>
              <a:t>×</a:t>
            </a:r>
            <a:r>
              <a:rPr lang="en-US" altLang="zh-CN" sz="2000" kern="100" dirty="0">
                <a:solidFill>
                  <a:schemeClr val="tx1"/>
                </a:solidFill>
                <a:effectLst/>
                <a:latin typeface="Cambria Math" panose="02040503050406030204" charset="0"/>
                <a:cs typeface="Cambria Math" panose="02040503050406030204" charset="0"/>
              </a:rPr>
              <a:t>100%=106.67%</a:t>
            </a:r>
            <a:endParaRPr lang="en-US" altLang="zh-CN" sz="2000" kern="100" dirty="0">
              <a:solidFill>
                <a:schemeClr val="tx1"/>
              </a:solidFill>
              <a:effectLst/>
              <a:latin typeface="Cambria Math" panose="02040503050406030204" charset="0"/>
              <a:cs typeface="Cambria Math" panose="02040503050406030204" charset="0"/>
            </a:endParaRPr>
          </a:p>
          <a:p>
            <a:pPr algn="l">
              <a:lnSpc>
                <a:spcPct val="140000"/>
              </a:lnSpc>
            </a:pPr>
            <a:r>
              <a:rPr lang="zh-CN" altLang="en-US" sz="2000" kern="100" dirty="0">
                <a:solidFill>
                  <a:schemeClr val="tx1"/>
                </a:solidFill>
                <a:effectLst/>
                <a:latin typeface="Cambria Math" panose="02040503050406030204" charset="0"/>
                <a:cs typeface="Cambria Math" panose="02040503050406030204" charset="0"/>
              </a:rPr>
              <a:t>皮鞋销售价格个体指数</a:t>
            </a:r>
            <a:r>
              <a:rPr lang="en-US" altLang="zh-CN" sz="2000" kern="100" dirty="0">
                <a:solidFill>
                  <a:schemeClr val="tx1"/>
                </a:solidFill>
                <a:effectLst/>
                <a:latin typeface="Cambria Math" panose="02040503050406030204" charset="0"/>
                <a:cs typeface="Cambria Math" panose="02040503050406030204" charset="0"/>
              </a:rPr>
              <a:t>=200/240</a:t>
            </a:r>
            <a:r>
              <a:rPr lang="en-US" altLang="en-US" sz="2000" kern="100" dirty="0">
                <a:solidFill>
                  <a:schemeClr val="tx1"/>
                </a:solidFill>
                <a:effectLst/>
                <a:latin typeface="Cambria Math" panose="02040503050406030204" charset="0"/>
                <a:cs typeface="Cambria Math" panose="02040503050406030204" charset="0"/>
              </a:rPr>
              <a:t>×</a:t>
            </a:r>
            <a:r>
              <a:rPr lang="en-US" altLang="zh-CN" sz="2000" kern="100" dirty="0">
                <a:solidFill>
                  <a:schemeClr val="tx1"/>
                </a:solidFill>
                <a:effectLst/>
                <a:latin typeface="Cambria Math" panose="02040503050406030204" charset="0"/>
                <a:cs typeface="Cambria Math" panose="02040503050406030204" charset="0"/>
              </a:rPr>
              <a:t>100%=83.33%</a:t>
            </a:r>
            <a:endParaRPr lang="en-US" altLang="zh-CN" sz="2000" kern="100" dirty="0">
              <a:solidFill>
                <a:schemeClr val="tx1"/>
              </a:solidFill>
              <a:effectLst/>
              <a:latin typeface="Cambria Math" panose="02040503050406030204" charset="0"/>
              <a:cs typeface="Cambria Math" panose="02040503050406030204" charset="0"/>
            </a:endParaRPr>
          </a:p>
          <a:p>
            <a:pPr algn="l">
              <a:lnSpc>
                <a:spcPct val="140000"/>
              </a:lnSpc>
            </a:pPr>
            <a:r>
              <a:rPr lang="zh-CN" altLang="en-US" sz="2000" kern="100" dirty="0">
                <a:solidFill>
                  <a:schemeClr val="tx1"/>
                </a:solidFill>
                <a:effectLst/>
                <a:latin typeface="Cambria Math" panose="02040503050406030204" charset="0"/>
                <a:cs typeface="Cambria Math" panose="02040503050406030204" charset="0"/>
              </a:rPr>
              <a:t>计算结果表明</a:t>
            </a:r>
            <a:r>
              <a:rPr lang="en-US" altLang="zh-CN" sz="2000" kern="100" dirty="0">
                <a:solidFill>
                  <a:schemeClr val="tx1"/>
                </a:solidFill>
                <a:effectLst/>
                <a:latin typeface="Cambria Math" panose="02040503050406030204" charset="0"/>
                <a:cs typeface="Cambria Math" panose="02040503050406030204" charset="0"/>
              </a:rPr>
              <a:t>,</a:t>
            </a:r>
            <a:r>
              <a:rPr lang="zh-CN" altLang="en-US" sz="2000" kern="100" dirty="0">
                <a:solidFill>
                  <a:schemeClr val="tx1"/>
                </a:solidFill>
                <a:effectLst/>
                <a:latin typeface="Cambria Math" panose="02040503050406030204" charset="0"/>
                <a:cs typeface="Cambria Math" panose="02040503050406030204" charset="0"/>
              </a:rPr>
              <a:t>三种商品价格的变动幅度是不同的。其中帽子价格上涨了</a:t>
            </a:r>
            <a:r>
              <a:rPr lang="en-US" altLang="zh-CN" sz="2000" kern="100" dirty="0">
                <a:solidFill>
                  <a:schemeClr val="tx1"/>
                </a:solidFill>
                <a:effectLst/>
                <a:latin typeface="Cambria Math" panose="02040503050406030204" charset="0"/>
                <a:cs typeface="Cambria Math" panose="02040503050406030204" charset="0"/>
              </a:rPr>
              <a:t>2.94%,</a:t>
            </a:r>
            <a:r>
              <a:rPr lang="zh-CN" altLang="en-US" sz="2000" kern="100" dirty="0">
                <a:solidFill>
                  <a:schemeClr val="tx1"/>
                </a:solidFill>
                <a:effectLst/>
                <a:latin typeface="Cambria Math" panose="02040503050406030204" charset="0"/>
                <a:cs typeface="Cambria Math" panose="02040503050406030204" charset="0"/>
              </a:rPr>
              <a:t>上衣</a:t>
            </a:r>
            <a:endParaRPr lang="zh-CN" altLang="en-US" sz="2000" kern="100" dirty="0">
              <a:solidFill>
                <a:schemeClr val="tx1"/>
              </a:solidFill>
              <a:effectLst/>
              <a:latin typeface="Cambria Math" panose="02040503050406030204" charset="0"/>
              <a:cs typeface="Cambria Math" panose="02040503050406030204" charset="0"/>
            </a:endParaRPr>
          </a:p>
          <a:p>
            <a:pPr algn="l">
              <a:lnSpc>
                <a:spcPct val="140000"/>
              </a:lnSpc>
            </a:pPr>
            <a:r>
              <a:rPr lang="zh-CN" altLang="en-US" sz="2000" kern="100" dirty="0">
                <a:solidFill>
                  <a:schemeClr val="tx1"/>
                </a:solidFill>
                <a:effectLst/>
                <a:latin typeface="Cambria Math" panose="02040503050406030204" charset="0"/>
                <a:cs typeface="Cambria Math" panose="02040503050406030204" charset="0"/>
              </a:rPr>
              <a:t>价格上涨了</a:t>
            </a:r>
            <a:r>
              <a:rPr lang="en-US" altLang="zh-CN" sz="2000" kern="100" dirty="0">
                <a:solidFill>
                  <a:schemeClr val="tx1"/>
                </a:solidFill>
                <a:effectLst/>
                <a:latin typeface="Cambria Math" panose="02040503050406030204" charset="0"/>
                <a:cs typeface="Cambria Math" panose="02040503050406030204" charset="0"/>
              </a:rPr>
              <a:t>6.67%,</a:t>
            </a:r>
            <a:r>
              <a:rPr lang="zh-CN" altLang="en-US" sz="2000" kern="100" dirty="0">
                <a:solidFill>
                  <a:schemeClr val="tx1"/>
                </a:solidFill>
                <a:effectLst/>
                <a:latin typeface="Cambria Math" panose="02040503050406030204" charset="0"/>
                <a:cs typeface="Cambria Math" panose="02040503050406030204" charset="0"/>
              </a:rPr>
              <a:t>皮鞋价格下降了</a:t>
            </a:r>
            <a:r>
              <a:rPr lang="en-US" altLang="zh-CN" sz="2000" kern="100" dirty="0">
                <a:solidFill>
                  <a:schemeClr val="tx1"/>
                </a:solidFill>
                <a:effectLst/>
                <a:latin typeface="Cambria Math" panose="02040503050406030204" charset="0"/>
                <a:cs typeface="Cambria Math" panose="02040503050406030204" charset="0"/>
              </a:rPr>
              <a:t>16.67%</a:t>
            </a:r>
            <a:r>
              <a:rPr lang="zh-CN" altLang="en-US" sz="2000" kern="100" dirty="0">
                <a:solidFill>
                  <a:schemeClr val="tx1"/>
                </a:solidFill>
                <a:effectLst/>
                <a:latin typeface="Cambria Math" panose="02040503050406030204" charset="0"/>
                <a:cs typeface="Cambria Math" panose="02040503050406030204" charset="0"/>
              </a:rPr>
              <a:t>。</a:t>
            </a:r>
            <a:endParaRPr lang="zh-CN" altLang="en-US" sz="2000" kern="100" dirty="0">
              <a:solidFill>
                <a:schemeClr val="tx1"/>
              </a:solidFill>
              <a:effectLst/>
              <a:latin typeface="Cambria Math" panose="02040503050406030204" charset="0"/>
              <a:cs typeface="Cambria Math" panose="02040503050406030204" charset="0"/>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trips(down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par>
                                <p:cTn id="16" presetID="18" presetClass="entr" presetSubtype="12"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trips(downLeft)">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7"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四、质量指标综合指数的编制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1203960" y="1271270"/>
            <a:ext cx="9596755" cy="1379220"/>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       </a:t>
            </a:r>
            <a:r>
              <a:rPr lang="zh-CN" altLang="en-US" sz="2000" kern="100" dirty="0">
                <a:effectLst/>
                <a:latin typeface="+mn-ea"/>
                <a:cs typeface="江城圆体 400W" panose="020B0500000000000000" pitchFamily="34" charset="-122"/>
              </a:rPr>
              <a:t>根据表</a:t>
            </a:r>
            <a:r>
              <a:rPr lang="en-US" altLang="zh-CN" sz="2000" kern="100" dirty="0">
                <a:effectLst/>
                <a:latin typeface="+mn-ea"/>
                <a:cs typeface="江城圆体 400W" panose="020B0500000000000000" pitchFamily="34" charset="-122"/>
              </a:rPr>
              <a:t>6-3</a:t>
            </a:r>
            <a:r>
              <a:rPr lang="zh-CN" altLang="en-US" sz="2000" kern="100" dirty="0">
                <a:effectLst/>
                <a:latin typeface="+mn-ea"/>
                <a:cs typeface="江城圆体 400W" panose="020B0500000000000000" pitchFamily="34" charset="-122"/>
              </a:rPr>
              <a:t>中的资料</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三种商品销售价格综合指数计算如下</a:t>
            </a:r>
            <a:r>
              <a:rPr lang="en-US" altLang="zh-CN" sz="2000" kern="100" dirty="0">
                <a:effectLst/>
                <a:latin typeface="+mn-ea"/>
                <a:cs typeface="江城圆体 400W" panose="020B0500000000000000" pitchFamily="34" charset="-122"/>
              </a:rPr>
              <a:t>:</a:t>
            </a:r>
            <a:endParaRPr lang="en-US" altLang="zh-CN" sz="2000" kern="100" dirty="0">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7" name="文本框 6"/>
              <p:cNvSpPr txBox="1"/>
              <p:nvPr/>
            </p:nvSpPr>
            <p:spPr>
              <a:xfrm>
                <a:off x="1203960" y="2902585"/>
                <a:ext cx="9596755" cy="526415"/>
              </a:xfrm>
              <a:prstGeom prst="rect">
                <a:avLst/>
              </a:prstGeom>
              <a:noFill/>
            </p:spPr>
            <p:txBody>
              <a:bodyPr wrap="square" rtlCol="0"/>
              <a:p>
                <a:pPr algn="l">
                  <a:lnSpc>
                    <a:spcPct val="140000"/>
                  </a:lnSpc>
                </a:pPr>
                <a:r>
                  <a:rPr lang="zh-CN" altLang="en-US" sz="2000" kern="100" dirty="0">
                    <a:solidFill>
                      <a:schemeClr val="tx1"/>
                    </a:solidFill>
                    <a:effectLst/>
                    <a:latin typeface="Cambria Math" panose="02040503050406030204" charset="0"/>
                    <a:cs typeface="Cambria Math" panose="02040503050406030204" charset="0"/>
                  </a:rPr>
                  <a:t>计算结果表明</a:t>
                </a:r>
                <a:r>
                  <a:rPr lang="en-US" altLang="zh-CN" sz="2000" kern="100" dirty="0">
                    <a:solidFill>
                      <a:schemeClr val="tx1"/>
                    </a:solidFill>
                    <a:effectLst/>
                    <a:latin typeface="Cambria Math" panose="02040503050406030204" charset="0"/>
                    <a:cs typeface="Cambria Math" panose="02040503050406030204" charset="0"/>
                  </a:rPr>
                  <a:t>,</a:t>
                </a:r>
                <a:r>
                  <a:rPr lang="zh-CN" altLang="en-US" sz="2000" kern="100" dirty="0">
                    <a:solidFill>
                      <a:schemeClr val="tx1"/>
                    </a:solidFill>
                    <a:effectLst/>
                    <a:latin typeface="Cambria Math" panose="02040503050406030204" charset="0"/>
                    <a:cs typeface="Cambria Math" panose="02040503050406030204" charset="0"/>
                  </a:rPr>
                  <a:t>三种商品价格综合增长</a:t>
                </a:r>
                <a:r>
                  <a:rPr lang="en-US" altLang="zh-CN" sz="2000" kern="100" dirty="0">
                    <a:solidFill>
                      <a:schemeClr val="tx1"/>
                    </a:solidFill>
                    <a:effectLst/>
                    <a:latin typeface="Cambria Math" panose="02040503050406030204" charset="0"/>
                    <a:cs typeface="Cambria Math" panose="02040503050406030204" charset="0"/>
                  </a:rPr>
                  <a:t>1.52%,</a:t>
                </a:r>
                <a:r>
                  <a:rPr lang="zh-CN" altLang="en-US" sz="2000" kern="100" dirty="0">
                    <a:solidFill>
                      <a:schemeClr val="tx1"/>
                    </a:solidFill>
                    <a:effectLst/>
                    <a:latin typeface="Cambria Math" panose="02040503050406030204" charset="0"/>
                    <a:cs typeface="Cambria Math" panose="02040503050406030204" charset="0"/>
                  </a:rPr>
                  <a:t>由于价格增长而增加的销售额为</a:t>
                </a:r>
                <a:r>
                  <a:rPr lang="en-US" altLang="zh-CN" sz="2000" kern="100" dirty="0">
                    <a:solidFill>
                      <a:schemeClr val="tx1"/>
                    </a:solidFill>
                    <a:effectLst/>
                    <a:latin typeface="Cambria Math" panose="02040503050406030204" charset="0"/>
                    <a:cs typeface="Cambria Math" panose="02040503050406030204" charset="0"/>
                  </a:rPr>
                  <a:t>:</a:t>
                </a:r>
                <a:endParaRPr lang="en-US" altLang="zh-CN" sz="2000" kern="100" dirty="0">
                  <a:solidFill>
                    <a:schemeClr val="tx1"/>
                  </a:solidFill>
                  <a:effectLst/>
                  <a:latin typeface="Cambria Math" panose="02040503050406030204" charset="0"/>
                  <a:cs typeface="Cambria Math" panose="02040503050406030204" charset="0"/>
                </a:endParaRPr>
              </a:p>
              <a:p>
                <a:pPr algn="ctr">
                  <a:lnSpc>
                    <a:spcPct val="140000"/>
                  </a:lnSpc>
                </a:pPr>
                <a14:m>
                  <m:oMath xmlns:m="http://schemas.openxmlformats.org/officeDocument/2006/math">
                    <m:nary>
                      <m:naryPr>
                        <m:chr m:val="∑"/>
                        <m:limLoc m:val="undOvr"/>
                        <m:subHide m:val="on"/>
                        <m:supHide m:val="on"/>
                        <m:ctrlPr>
                          <a:rPr lang="en-US" altLang="zh-CN" sz="2000" i="1" kern="100" dirty="0">
                            <a:solidFill>
                              <a:schemeClr val="tx1"/>
                            </a:solidFill>
                            <a:effectLst/>
                            <a:latin typeface="Cambria Math" panose="02040503050406030204" charset="0"/>
                            <a:cs typeface="Cambria Math" panose="02040503050406030204" charset="0"/>
                          </a:rPr>
                        </m:ctrlPr>
                      </m:naryPr>
                      <m:sub/>
                      <m:sup/>
                      <m:e>
                        <m:sSub>
                          <m:sSubPr>
                            <m:ctrlPr>
                              <a:rPr lang="en-US" altLang="zh-CN" sz="2000" i="1" kern="100" dirty="0">
                                <a:solidFill>
                                  <a:schemeClr val="tx1"/>
                                </a:solidFill>
                                <a:effectLst/>
                                <a:latin typeface="Cambria Math" panose="02040503050406030204" charset="0"/>
                                <a:cs typeface="Cambria Math" panose="02040503050406030204" charset="0"/>
                              </a:rPr>
                            </m:ctrlPr>
                          </m:sSubPr>
                          <m:e>
                            <m:r>
                              <a:rPr lang="en-US" altLang="zh-CN" sz="2000" i="1" kern="100" dirty="0">
                                <a:solidFill>
                                  <a:schemeClr val="tx1"/>
                                </a:solidFill>
                                <a:effectLst/>
                                <a:latin typeface="Cambria Math" panose="02040503050406030204" charset="0"/>
                                <a:cs typeface="Cambria Math" panose="02040503050406030204" charset="0"/>
                              </a:rPr>
                              <m:t>𝑞</m:t>
                            </m:r>
                          </m:e>
                          <m:sub>
                            <m:r>
                              <a:rPr lang="en-US" altLang="zh-CN" sz="2000" i="1" kern="100" dirty="0">
                                <a:solidFill>
                                  <a:schemeClr val="tx1"/>
                                </a:solidFill>
                                <a:effectLst/>
                                <a:latin typeface="Cambria Math" panose="02040503050406030204" charset="0"/>
                                <a:cs typeface="Cambria Math" panose="02040503050406030204" charset="0"/>
                              </a:rPr>
                              <m:t>1</m:t>
                            </m:r>
                          </m:sub>
                        </m:sSub>
                        <m:sSub>
                          <m:sSubPr>
                            <m:ctrlPr>
                              <a:rPr lang="en-US" altLang="zh-CN" sz="2000" i="1" kern="100" dirty="0">
                                <a:solidFill>
                                  <a:schemeClr val="tx1"/>
                                </a:solidFill>
                                <a:effectLst/>
                                <a:latin typeface="Cambria Math" panose="02040503050406030204" charset="0"/>
                                <a:cs typeface="Cambria Math" panose="02040503050406030204" charset="0"/>
                              </a:rPr>
                            </m:ctrlPr>
                          </m:sSubPr>
                          <m:e>
                            <m:r>
                              <a:rPr lang="en-US" altLang="zh-CN" sz="2000" i="1" kern="100" dirty="0">
                                <a:solidFill>
                                  <a:schemeClr val="tx1"/>
                                </a:solidFill>
                                <a:effectLst/>
                                <a:latin typeface="Cambria Math" panose="02040503050406030204" charset="0"/>
                                <a:cs typeface="Cambria Math" panose="02040503050406030204" charset="0"/>
                              </a:rPr>
                              <m:t>𝑝</m:t>
                            </m:r>
                          </m:e>
                          <m:sub>
                            <m:r>
                              <a:rPr lang="en-US" altLang="zh-CN" sz="2000" i="1" kern="100" dirty="0">
                                <a:solidFill>
                                  <a:schemeClr val="tx1"/>
                                </a:solidFill>
                                <a:effectLst/>
                                <a:latin typeface="Cambria Math" panose="02040503050406030204" charset="0"/>
                                <a:cs typeface="Cambria Math" panose="02040503050406030204" charset="0"/>
                              </a:rPr>
                              <m:t>1</m:t>
                            </m:r>
                          </m:sub>
                        </m:sSub>
                      </m:e>
                    </m:nary>
                  </m:oMath>
                </a14:m>
                <a:r>
                  <a:rPr lang="en-US" altLang="zh-CN" sz="2000" kern="100" dirty="0">
                    <a:solidFill>
                      <a:schemeClr val="tx1"/>
                    </a:solidFill>
                    <a:effectLst/>
                    <a:latin typeface="Cambria Math" panose="02040503050406030204" charset="0"/>
                    <a:cs typeface="Cambria Math" panose="02040503050406030204" charset="0"/>
                  </a:rPr>
                  <a:t>-</a:t>
                </a:r>
                <a14:m>
                  <m:oMath xmlns:m="http://schemas.openxmlformats.org/officeDocument/2006/math">
                    <m:nary>
                      <m:naryPr>
                        <m:chr m:val="∑"/>
                        <m:limLoc m:val="undOvr"/>
                        <m:subHide m:val="on"/>
                        <m:supHide m:val="on"/>
                        <m:ctrlPr>
                          <a:rPr lang="en-US" altLang="zh-CN" sz="2000" i="1" kern="100" dirty="0">
                            <a:solidFill>
                              <a:schemeClr val="tx1"/>
                            </a:solidFill>
                            <a:effectLst/>
                            <a:latin typeface="Cambria Math" panose="02040503050406030204" charset="0"/>
                            <a:cs typeface="Cambria Math" panose="02040503050406030204" charset="0"/>
                          </a:rPr>
                        </m:ctrlPr>
                      </m:naryPr>
                      <m:sub/>
                      <m:sup/>
                      <m:e>
                        <m:sSub>
                          <m:sSubPr>
                            <m:ctrlPr>
                              <a:rPr lang="en-US" altLang="zh-CN" sz="2000" i="1" kern="100" dirty="0">
                                <a:solidFill>
                                  <a:schemeClr val="tx1"/>
                                </a:solidFill>
                                <a:effectLst/>
                                <a:latin typeface="Cambria Math" panose="02040503050406030204" charset="0"/>
                                <a:cs typeface="Cambria Math" panose="02040503050406030204" charset="0"/>
                              </a:rPr>
                            </m:ctrlPr>
                          </m:sSubPr>
                          <m:e>
                            <m:r>
                              <a:rPr lang="en-US" altLang="zh-CN" sz="2000" i="1" kern="100" dirty="0">
                                <a:solidFill>
                                  <a:schemeClr val="tx1"/>
                                </a:solidFill>
                                <a:effectLst/>
                                <a:latin typeface="Cambria Math" panose="02040503050406030204" charset="0"/>
                                <a:cs typeface="Cambria Math" panose="02040503050406030204" charset="0"/>
                              </a:rPr>
                              <m:t>𝑞</m:t>
                            </m:r>
                          </m:e>
                          <m:sub>
                            <m:r>
                              <a:rPr lang="en-US" altLang="zh-CN" sz="2000" i="1" kern="100" dirty="0">
                                <a:solidFill>
                                  <a:schemeClr val="tx1"/>
                                </a:solidFill>
                                <a:effectLst/>
                                <a:latin typeface="Cambria Math" panose="02040503050406030204" charset="0"/>
                                <a:cs typeface="Cambria Math" panose="02040503050406030204" charset="0"/>
                              </a:rPr>
                              <m:t>1</m:t>
                            </m:r>
                          </m:sub>
                        </m:sSub>
                        <m:sSub>
                          <m:sSubPr>
                            <m:ctrlPr>
                              <a:rPr lang="en-US" altLang="zh-CN" sz="2000" i="1" kern="100" dirty="0">
                                <a:solidFill>
                                  <a:schemeClr val="tx1"/>
                                </a:solidFill>
                                <a:effectLst/>
                                <a:latin typeface="Cambria Math" panose="02040503050406030204" charset="0"/>
                                <a:cs typeface="Cambria Math" panose="02040503050406030204" charset="0"/>
                              </a:rPr>
                            </m:ctrlPr>
                          </m:sSubPr>
                          <m:e>
                            <m:r>
                              <a:rPr lang="en-US" altLang="zh-CN" sz="2000" i="1" kern="100" dirty="0">
                                <a:solidFill>
                                  <a:schemeClr val="tx1"/>
                                </a:solidFill>
                                <a:effectLst/>
                                <a:latin typeface="Cambria Math" panose="02040503050406030204" charset="0"/>
                                <a:cs typeface="Cambria Math" panose="02040503050406030204" charset="0"/>
                              </a:rPr>
                              <m:t>𝑝</m:t>
                            </m:r>
                          </m:e>
                          <m:sub>
                            <m:r>
                              <a:rPr lang="en-US" altLang="zh-CN" sz="2000" i="1" kern="100" dirty="0">
                                <a:solidFill>
                                  <a:schemeClr val="tx1"/>
                                </a:solidFill>
                                <a:effectLst/>
                                <a:latin typeface="Cambria Math" panose="02040503050406030204" charset="0"/>
                                <a:cs typeface="Cambria Math" panose="02040503050406030204" charset="0"/>
                              </a:rPr>
                              <m:t>0</m:t>
                            </m:r>
                          </m:sub>
                        </m:sSub>
                      </m:e>
                    </m:nary>
                  </m:oMath>
                </a14:m>
                <a:r>
                  <a:rPr lang="en-US" altLang="zh-CN" sz="2000" kern="100" dirty="0">
                    <a:solidFill>
                      <a:schemeClr val="tx1"/>
                    </a:solidFill>
                    <a:effectLst/>
                    <a:latin typeface="Cambria Math" panose="02040503050406030204" charset="0"/>
                    <a:cs typeface="Cambria Math" panose="02040503050406030204" charset="0"/>
                  </a:rPr>
                  <a:t>=205800-202720=3080</a:t>
                </a:r>
                <a:r>
                  <a:rPr lang="zh-CN" altLang="en-US" sz="2000" kern="100" dirty="0">
                    <a:solidFill>
                      <a:schemeClr val="tx1"/>
                    </a:solidFill>
                    <a:effectLst/>
                    <a:latin typeface="Cambria Math" panose="02040503050406030204" charset="0"/>
                    <a:cs typeface="Cambria Math" panose="02040503050406030204" charset="0"/>
                  </a:rPr>
                  <a:t>（元）</a:t>
                </a:r>
                <a:endParaRPr lang="en-US" altLang="zh-CN" sz="2000" kern="100" dirty="0">
                  <a:solidFill>
                    <a:schemeClr val="tx1"/>
                  </a:solidFill>
                  <a:effectLst/>
                  <a:latin typeface="Cambria Math" panose="02040503050406030204" charset="0"/>
                  <a:cs typeface="Cambria Math" panose="02040503050406030204" charset="0"/>
                </a:endParaRPr>
              </a:p>
              <a:p>
                <a:pPr algn="l">
                  <a:lnSpc>
                    <a:spcPct val="140000"/>
                  </a:lnSpc>
                </a:pPr>
                <a:endParaRPr lang="en-US" altLang="zh-CN" sz="2000" kern="100" dirty="0">
                  <a:solidFill>
                    <a:schemeClr val="tx1"/>
                  </a:solidFill>
                  <a:effectLst/>
                  <a:latin typeface="Cambria Math" panose="02040503050406030204" charset="0"/>
                  <a:cs typeface="Cambria Math" panose="02040503050406030204" charset="0"/>
                </a:endParaRPr>
              </a:p>
            </p:txBody>
          </p:sp>
        </mc:Choice>
        <mc:Fallback>
          <p:sp>
            <p:nvSpPr>
              <p:cNvPr id="7" name="文本框 6"/>
              <p:cNvSpPr txBox="1">
                <a:spLocks noRot="1" noChangeAspect="1" noMove="1" noResize="1" noEditPoints="1" noAdjustHandles="1" noChangeArrowheads="1" noChangeShapeType="1" noTextEdit="1"/>
              </p:cNvSpPr>
              <p:nvPr/>
            </p:nvSpPr>
            <p:spPr>
              <a:xfrm>
                <a:off x="1203960" y="2902585"/>
                <a:ext cx="9596755" cy="526415"/>
              </a:xfrm>
              <a:prstGeom prst="rect">
                <a:avLst/>
              </a:prstGeom>
              <a:blipFill rotWithShape="1">
                <a:blip r:embed="rId1"/>
                <a:stretch>
                  <a:fillRect b="-15187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文本框 2"/>
              <p:cNvSpPr txBox="1"/>
              <p:nvPr/>
            </p:nvSpPr>
            <p:spPr>
              <a:xfrm>
                <a:off x="3048000" y="1646555"/>
                <a:ext cx="6096000" cy="974725"/>
              </a:xfrm>
              <a:prstGeom prst="rect">
                <a:avLst/>
              </a:prstGeom>
              <a:noFill/>
            </p:spPr>
            <p:txBody>
              <a:bodyPr wrap="square" rtlCol="0" anchor="t">
                <a:spAutoFit/>
              </a:bodyPr>
              <a:p>
                <a:pPr algn="l">
                  <a:lnSpc>
                    <a:spcPct val="140000"/>
                  </a:lnSpc>
                </a:pPr>
                <a14:m>
                  <m:oMathPara xmlns:m="http://schemas.openxmlformats.org/officeDocument/2006/math">
                    <m:oMathParaPr>
                      <m:jc m:val="centerGroup"/>
                    </m:oMathParaPr>
                    <m:oMath xmlns:m="http://schemas.openxmlformats.org/officeDocument/2006/math">
                      <m:acc>
                        <m:accPr>
                          <m:chr m:val="̅"/>
                          <m:ctrlPr>
                            <a:rPr lang="en-US" altLang="zh-CN" sz="2000" i="1" kern="100" dirty="0">
                              <a:solidFill>
                                <a:srgbClr val="FF0000"/>
                              </a:solidFill>
                              <a:effectLst/>
                              <a:latin typeface="Cambria Math" panose="02040503050406030204" charset="0"/>
                              <a:cs typeface="Cambria Math" panose="02040503050406030204" charset="0"/>
                            </a:rPr>
                          </m:ctrlPr>
                        </m:accPr>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𝑞</m:t>
                              </m:r>
                            </m:sub>
                          </m:sSub>
                        </m:e>
                      </m:acc>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den>
                      </m:f>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r>
                            <a:rPr lang="en-US" altLang="zh-CN" sz="2000" i="1" kern="100" dirty="0">
                              <a:solidFill>
                                <a:srgbClr val="FF0000"/>
                              </a:solidFill>
                              <a:effectLst/>
                              <a:latin typeface="Cambria Math" panose="02040503050406030204" charset="0"/>
                              <a:cs typeface="Cambria Math" panose="02040503050406030204" charset="0"/>
                            </a:rPr>
                            <m:t>205800</m:t>
                          </m:r>
                        </m:num>
                        <m:den>
                          <m:r>
                            <a:rPr lang="en-US" altLang="zh-CN" sz="2000" i="1" kern="100" dirty="0">
                              <a:solidFill>
                                <a:srgbClr val="FF0000"/>
                              </a:solidFill>
                              <a:effectLst/>
                              <a:latin typeface="Cambria Math" panose="02040503050406030204" charset="0"/>
                              <a:cs typeface="Cambria Math" panose="02040503050406030204" charset="0"/>
                            </a:rPr>
                            <m:t>202720</m:t>
                          </m:r>
                        </m:den>
                      </m:f>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101</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52</m:t>
                      </m:r>
                      <m:r>
                        <a:rPr lang="en-US" altLang="zh-CN" sz="2000" i="1" kern="100" dirty="0">
                          <a:solidFill>
                            <a:srgbClr val="FF0000"/>
                          </a:solidFill>
                          <a:effectLst/>
                          <a:latin typeface="Cambria Math" panose="02040503050406030204" charset="0"/>
                          <a:cs typeface="Cambria Math" panose="02040503050406030204" charset="0"/>
                        </a:rPr>
                        <m:t>%</m:t>
                      </m:r>
                    </m:oMath>
                  </m:oMathPara>
                </a14:m>
                <a:endParaRPr lang="en-US" altLang="zh-CN" sz="2000" i="1" kern="100" dirty="0">
                  <a:solidFill>
                    <a:srgbClr val="FF0000"/>
                  </a:solidFill>
                  <a:effectLst/>
                  <a:latin typeface="Cambria Math" panose="02040503050406030204" charset="0"/>
                  <a:cs typeface="Cambria Math" panose="0204050305040603020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3048000" y="1646555"/>
                <a:ext cx="6096000" cy="974725"/>
              </a:xfrm>
              <a:prstGeom prst="rect">
                <a:avLst/>
              </a:prstGeom>
              <a:blipFill rotWithShape="1">
                <a:blip r:embed="rId2"/>
                <a:stretch>
                  <a:fillRect/>
                </a:stretch>
              </a:blipFill>
            </p:spPr>
            <p:txBody>
              <a:bodyPr/>
              <a:lstStyle/>
              <a:p>
                <a:r>
                  <a:rPr lang="zh-CN" altLang="en-US">
                    <a:noFill/>
                  </a:rPr>
                  <a:t> </a:t>
                </a:r>
              </a:p>
            </p:txBody>
          </p:sp>
        </mc:Fallback>
      </mc:AlternateContent>
      <p:sp>
        <p:nvSpPr>
          <p:cNvPr id="9" name="文本框 8"/>
          <p:cNvSpPr txBox="1"/>
          <p:nvPr/>
        </p:nvSpPr>
        <p:spPr>
          <a:xfrm>
            <a:off x="1203960" y="4048760"/>
            <a:ext cx="9596755" cy="2644775"/>
          </a:xfrm>
          <a:prstGeom prst="rect">
            <a:avLst/>
          </a:prstGeom>
          <a:noFill/>
        </p:spPr>
        <p:txBody>
          <a:bodyPr wrap="square" rtlCol="0"/>
          <a:p>
            <a:pPr algn="just">
              <a:lnSpc>
                <a:spcPct val="140000"/>
              </a:lnSpc>
            </a:pPr>
            <a:r>
              <a:rPr lang="en-US" altLang="zh-CN" sz="2000" kern="100" dirty="0">
                <a:solidFill>
                  <a:schemeClr val="tx1"/>
                </a:solidFill>
                <a:effectLst/>
                <a:latin typeface="Cambria Math" panose="02040503050406030204" charset="0"/>
                <a:cs typeface="Cambria Math" panose="02040503050406030204" charset="0"/>
              </a:rPr>
              <a:t>        </a:t>
            </a:r>
            <a:r>
              <a:rPr lang="zh-CN" altLang="en-US" sz="2000" kern="100" dirty="0">
                <a:solidFill>
                  <a:schemeClr val="tx1"/>
                </a:solidFill>
                <a:effectLst/>
                <a:latin typeface="Cambria Math" panose="02040503050406030204" charset="0"/>
                <a:cs typeface="Cambria Math" panose="02040503050406030204" charset="0"/>
              </a:rPr>
              <a:t>综上所述</a:t>
            </a:r>
            <a:r>
              <a:rPr lang="en-US" altLang="zh-CN" sz="2000" kern="100" dirty="0">
                <a:solidFill>
                  <a:schemeClr val="tx1"/>
                </a:solidFill>
                <a:effectLst/>
                <a:latin typeface="Cambria Math" panose="02040503050406030204" charset="0"/>
                <a:cs typeface="Cambria Math" panose="02040503050406030204" charset="0"/>
              </a:rPr>
              <a:t>,</a:t>
            </a:r>
            <a:r>
              <a:rPr lang="zh-CN" altLang="en-US" sz="2000" kern="100" dirty="0">
                <a:solidFill>
                  <a:schemeClr val="tx1"/>
                </a:solidFill>
                <a:effectLst/>
                <a:latin typeface="Cambria Math" panose="02040503050406030204" charset="0"/>
                <a:cs typeface="Cambria Math" panose="02040503050406030204" charset="0"/>
              </a:rPr>
              <a:t>在实际统计工作中</a:t>
            </a:r>
            <a:r>
              <a:rPr lang="en-US" altLang="zh-CN" sz="2000" kern="100" dirty="0">
                <a:solidFill>
                  <a:schemeClr val="tx1"/>
                </a:solidFill>
                <a:effectLst/>
                <a:latin typeface="Cambria Math" panose="02040503050406030204" charset="0"/>
                <a:cs typeface="Cambria Math" panose="02040503050406030204" charset="0"/>
              </a:rPr>
              <a:t>,</a:t>
            </a:r>
            <a:r>
              <a:rPr lang="zh-CN" altLang="en-US" sz="2000" kern="100" dirty="0">
                <a:solidFill>
                  <a:schemeClr val="tx1"/>
                </a:solidFill>
                <a:effectLst/>
                <a:latin typeface="Cambria Math" panose="02040503050406030204" charset="0"/>
                <a:cs typeface="Cambria Math" panose="02040503050406030204" charset="0"/>
              </a:rPr>
              <a:t>编制综合指数的一般原则是</a:t>
            </a:r>
            <a:r>
              <a:rPr lang="en-US" altLang="zh-CN" sz="2000" kern="100" dirty="0">
                <a:solidFill>
                  <a:schemeClr val="tx1"/>
                </a:solidFill>
                <a:effectLst/>
                <a:latin typeface="Cambria Math" panose="02040503050406030204" charset="0"/>
                <a:cs typeface="Cambria Math" panose="02040503050406030204" charset="0"/>
              </a:rPr>
              <a:t>:</a:t>
            </a:r>
            <a:endParaRPr lang="en-US" altLang="zh-CN" sz="2000" kern="100" dirty="0">
              <a:solidFill>
                <a:schemeClr val="tx1"/>
              </a:solidFill>
              <a:effectLst/>
              <a:latin typeface="Cambria Math" panose="02040503050406030204" charset="0"/>
              <a:cs typeface="Cambria Math" panose="02040503050406030204" charset="0"/>
            </a:endParaRPr>
          </a:p>
          <a:p>
            <a:pPr marL="342900" indent="-342900" algn="just">
              <a:lnSpc>
                <a:spcPct val="140000"/>
              </a:lnSpc>
              <a:buFont typeface="Arial" panose="020B0604020202020204" pitchFamily="34" charset="0"/>
              <a:buChar char="•"/>
            </a:pPr>
            <a:r>
              <a:rPr lang="zh-CN" altLang="en-US" sz="2000" kern="100" dirty="0">
                <a:solidFill>
                  <a:schemeClr val="tx1"/>
                </a:solidFill>
                <a:effectLst/>
                <a:latin typeface="Cambria Math" panose="02040503050406030204" charset="0"/>
                <a:cs typeface="Cambria Math" panose="02040503050406030204" charset="0"/>
              </a:rPr>
              <a:t>编制数量指标综合指数</a:t>
            </a:r>
            <a:r>
              <a:rPr lang="en-US" altLang="zh-CN" sz="2000" kern="100" dirty="0">
                <a:solidFill>
                  <a:schemeClr val="tx1"/>
                </a:solidFill>
                <a:effectLst/>
                <a:latin typeface="Cambria Math" panose="02040503050406030204" charset="0"/>
                <a:cs typeface="Cambria Math" panose="02040503050406030204" charset="0"/>
              </a:rPr>
              <a:t>,</a:t>
            </a:r>
            <a:r>
              <a:rPr lang="zh-CN" altLang="en-US" sz="2000" kern="100" dirty="0">
                <a:solidFill>
                  <a:schemeClr val="tx1"/>
                </a:solidFill>
                <a:effectLst/>
                <a:latin typeface="Cambria Math" panose="02040503050406030204" charset="0"/>
                <a:cs typeface="Cambria Math" panose="02040503050406030204" charset="0"/>
              </a:rPr>
              <a:t>将作为同度量因素的质量指标固定在基期</a:t>
            </a:r>
            <a:r>
              <a:rPr lang="en-US" altLang="zh-CN" sz="2000" kern="100" dirty="0">
                <a:solidFill>
                  <a:schemeClr val="tx1"/>
                </a:solidFill>
                <a:effectLst/>
                <a:latin typeface="Cambria Math" panose="02040503050406030204" charset="0"/>
                <a:cs typeface="Cambria Math" panose="02040503050406030204" charset="0"/>
              </a:rPr>
              <a:t>;</a:t>
            </a:r>
            <a:endParaRPr lang="en-US" altLang="zh-CN" sz="2000" kern="100" dirty="0">
              <a:solidFill>
                <a:schemeClr val="tx1"/>
              </a:solidFill>
              <a:effectLst/>
              <a:latin typeface="Cambria Math" panose="02040503050406030204" charset="0"/>
              <a:cs typeface="Cambria Math" panose="02040503050406030204" charset="0"/>
            </a:endParaRPr>
          </a:p>
          <a:p>
            <a:pPr marL="342900" indent="-342900" algn="just">
              <a:lnSpc>
                <a:spcPct val="140000"/>
              </a:lnSpc>
              <a:buFont typeface="Arial" panose="020B0604020202020204" pitchFamily="34" charset="0"/>
              <a:buChar char="•"/>
            </a:pPr>
            <a:r>
              <a:rPr lang="zh-CN" altLang="en-US" sz="2000" kern="100" dirty="0">
                <a:solidFill>
                  <a:schemeClr val="tx1"/>
                </a:solidFill>
                <a:effectLst/>
                <a:latin typeface="Cambria Math" panose="02040503050406030204" charset="0"/>
                <a:cs typeface="Cambria Math" panose="02040503050406030204" charset="0"/>
              </a:rPr>
              <a:t>编制质量指标综合指数</a:t>
            </a:r>
            <a:r>
              <a:rPr lang="en-US" altLang="zh-CN" sz="2000" kern="100" dirty="0">
                <a:solidFill>
                  <a:schemeClr val="tx1"/>
                </a:solidFill>
                <a:effectLst/>
                <a:latin typeface="Cambria Math" panose="02040503050406030204" charset="0"/>
                <a:cs typeface="Cambria Math" panose="02040503050406030204" charset="0"/>
              </a:rPr>
              <a:t>,</a:t>
            </a:r>
            <a:r>
              <a:rPr lang="zh-CN" altLang="en-US" sz="2000" kern="100" dirty="0">
                <a:solidFill>
                  <a:schemeClr val="tx1"/>
                </a:solidFill>
                <a:effectLst/>
                <a:latin typeface="Cambria Math" panose="02040503050406030204" charset="0"/>
                <a:cs typeface="Cambria Math" panose="02040503050406030204" charset="0"/>
              </a:rPr>
              <a:t>将作为同度量因素的数量指标固定在报告期。</a:t>
            </a:r>
            <a:endParaRPr lang="zh-CN" altLang="en-US" sz="2000" kern="100" dirty="0">
              <a:solidFill>
                <a:schemeClr val="tx1"/>
              </a:solidFill>
              <a:effectLst/>
              <a:latin typeface="Cambria Math" panose="02040503050406030204" charset="0"/>
              <a:cs typeface="Cambria Math" panose="02040503050406030204" charset="0"/>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trips(down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strips(downLeft)">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7"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877435" y="3020060"/>
            <a:ext cx="5895340" cy="2055495"/>
          </a:xfrm>
        </p:spPr>
        <p:txBody>
          <a:bodyPr/>
          <a:p>
            <a:r>
              <a:rPr lang="zh-CN" altLang="en-US"/>
              <a:t>平均指数</a:t>
            </a:r>
            <a:endParaRPr lang="zh-CN" altLang="en-US"/>
          </a:p>
        </p:txBody>
      </p:sp>
      <p:sp>
        <p:nvSpPr>
          <p:cNvPr id="3" name="文本占位符 2"/>
          <p:cNvSpPr>
            <a:spLocks noGrp="1"/>
          </p:cNvSpPr>
          <p:nvPr>
            <p:ph type="body" sz="quarter" idx="13"/>
          </p:nvPr>
        </p:nvSpPr>
        <p:spPr/>
        <p:txBody>
          <a:bodyPr/>
          <a:p>
            <a:pPr algn="r"/>
            <a:r>
              <a:rPr lang="zh-CN" altLang="en-US"/>
              <a:t>任务三</a:t>
            </a:r>
            <a:r>
              <a:rPr lang="en-US" altLang="zh-CN"/>
              <a:t> </a:t>
            </a:r>
            <a:endParaRPr lang="zh-CN" alt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一、平均指数的含义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2" name="文本框 1"/>
          <p:cNvSpPr txBox="1"/>
          <p:nvPr/>
        </p:nvSpPr>
        <p:spPr>
          <a:xfrm>
            <a:off x="1258570" y="2027555"/>
            <a:ext cx="9834245" cy="352234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平均指数是以指数化因素的个体指数为基础</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通过对个体指数的加权平均而计算的一种总指数。它是编制总指数的又一种重要形式</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具有独立的应用意义。</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平均指数是在不具备复杂经济现象数量的全部原始资料</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而只有某一指标的个体指数和报告期或基期的总量指标时编制的指数。平均指数克服了综合指数必须资料齐全和运算工作量大的缺点</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计算比较简便。</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二、加权算术平均数指数的编制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5" name="文本框 4"/>
              <p:cNvSpPr txBox="1"/>
              <p:nvPr/>
            </p:nvSpPr>
            <p:spPr>
              <a:xfrm>
                <a:off x="1203960" y="1893570"/>
                <a:ext cx="9596755" cy="2425700"/>
              </a:xfrm>
              <a:prstGeom prst="rect">
                <a:avLst/>
              </a:prstGeom>
              <a:noFill/>
            </p:spPr>
            <p:txBody>
              <a:bodyPr wrap="square" rtlCol="0"/>
              <a:p>
                <a:pPr algn="l">
                  <a:lnSpc>
                    <a:spcPct val="140000"/>
                  </a:lnSpc>
                </a:pPr>
                <a:r>
                  <a:rPr lang="en-US" altLang="zh-CN" sz="2400" kern="100" dirty="0">
                    <a:effectLst/>
                    <a:latin typeface="+mn-ea"/>
                    <a:cs typeface="江城圆体 400W" panose="020B0500000000000000" pitchFamily="34" charset="-122"/>
                  </a:rPr>
                  <a:t>        </a:t>
                </a:r>
                <a:r>
                  <a:rPr lang="zh-CN" altLang="en-US" sz="2400" kern="100" dirty="0">
                    <a:effectLst/>
                    <a:latin typeface="+mn-ea"/>
                    <a:cs typeface="江城圆体 400W" panose="020B0500000000000000" pitchFamily="34" charset="-122"/>
                  </a:rPr>
                  <a:t>加权算术平均数指数是以个体指数为变量</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以基期价值指标为权数</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按加权算术平均法计算的指数。</a:t>
                </a:r>
                <a:endParaRPr lang="zh-CN" altLang="en-US" sz="2400" kern="100" dirty="0">
                  <a:effectLst/>
                  <a:latin typeface="+mn-ea"/>
                  <a:cs typeface="江城圆体 400W" panose="020B0500000000000000" pitchFamily="34" charset="-122"/>
                </a:endParaRPr>
              </a:p>
              <a:p>
                <a:pPr algn="l">
                  <a:lnSpc>
                    <a:spcPct val="140000"/>
                  </a:lnSpc>
                </a:pPr>
                <a:r>
                  <a:rPr lang="en-US" altLang="zh-CN" sz="2400" kern="100" dirty="0">
                    <a:effectLst/>
                    <a:latin typeface="+mn-ea"/>
                    <a:cs typeface="江城圆体 400W" panose="020B0500000000000000" pitchFamily="34" charset="-122"/>
                  </a:rPr>
                  <a:t>        </a:t>
                </a:r>
                <a:r>
                  <a:rPr lang="zh-CN" altLang="en-US" sz="2400" kern="100" dirty="0">
                    <a:effectLst/>
                    <a:latin typeface="+mn-ea"/>
                    <a:cs typeface="江城圆体 400W" panose="020B0500000000000000" pitchFamily="34" charset="-122"/>
                  </a:rPr>
                  <a:t>数量指标个体指数</a:t>
                </a:r>
                <a14:m>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𝑘</m:t>
                        </m:r>
                      </m:e>
                      <m:sub>
                        <m:r>
                          <a:rPr lang="en-US" altLang="zh-CN" sz="2400" i="1" kern="100" dirty="0">
                            <a:solidFill>
                              <a:srgbClr val="FF0000"/>
                            </a:solidFill>
                            <a:effectLst/>
                            <a:latin typeface="Cambria Math" panose="02040503050406030204" charset="0"/>
                            <a:cs typeface="Cambria Math" panose="02040503050406030204" charset="0"/>
                          </a:rPr>
                          <m:t>𝑞</m:t>
                        </m:r>
                      </m:sub>
                    </m:sSub>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num>
                      <m:den>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den>
                    </m:f>
                  </m:oMath>
                </a14:m>
                <a:r>
                  <a:rPr lang="zh-CN" altLang="en-US" sz="2400" kern="100" dirty="0">
                    <a:solidFill>
                      <a:srgbClr val="FF0000"/>
                    </a:solidFill>
                    <a:effectLst/>
                    <a:latin typeface="Cambria Math" panose="02040503050406030204" charset="0"/>
                    <a:cs typeface="Cambria Math" panose="02040503050406030204" charset="0"/>
                  </a:rPr>
                  <a:t>，则</a:t>
                </a:r>
                <a14:m>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oMath>
                </a14:m>
                <a:r>
                  <a:rPr lang="en-US" altLang="zh-CN" sz="2400" kern="100" dirty="0">
                    <a:solidFill>
                      <a:srgbClr val="FF0000"/>
                    </a:solidFill>
                    <a:effectLst/>
                    <a:latin typeface="Cambria Math" panose="02040503050406030204" charset="0"/>
                    <a:cs typeface="Cambria Math" panose="02040503050406030204" charset="0"/>
                  </a:rPr>
                  <a:t>=</a:t>
                </a:r>
                <a14:m>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𝑘</m:t>
                        </m:r>
                      </m:e>
                      <m:sub>
                        <m:r>
                          <a:rPr lang="en-US" altLang="zh-CN" sz="2400" i="1" kern="100" dirty="0">
                            <a:solidFill>
                              <a:srgbClr val="FF0000"/>
                            </a:solidFill>
                            <a:effectLst/>
                            <a:latin typeface="Cambria Math" panose="02040503050406030204" charset="0"/>
                            <a:cs typeface="Cambria Math" panose="02040503050406030204" charset="0"/>
                          </a:rPr>
                          <m:t>𝑞</m:t>
                        </m:r>
                      </m:sub>
                    </m:sSub>
                  </m:oMath>
                </a14:m>
                <a:r>
                  <a:rPr lang="en-US" altLang="zh-CN" sz="2400" kern="100" dirty="0">
                    <a:solidFill>
                      <a:srgbClr val="FF0000"/>
                    </a:solidFill>
                    <a:effectLst/>
                    <a:latin typeface="Cambria Math" panose="02040503050406030204" charset="0"/>
                    <a:cs typeface="Cambria Math" panose="02040503050406030204" charset="0"/>
                  </a:rPr>
                  <a:t>·</a:t>
                </a:r>
                <a14:m>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oMath>
                </a14:m>
                <a:r>
                  <a:rPr lang="zh-CN" altLang="en-US" sz="2400" kern="100" dirty="0">
                    <a:solidFill>
                      <a:srgbClr val="FF0000"/>
                    </a:solidFill>
                    <a:effectLst/>
                    <a:latin typeface="Cambria Math" panose="02040503050406030204" charset="0"/>
                    <a:cs typeface="Cambria Math" panose="02040503050406030204" charset="0"/>
                  </a:rPr>
                  <a:t>，</a:t>
                </a:r>
                <a:r>
                  <a:rPr lang="en-US" altLang="zh-CN" sz="2400" kern="100" dirty="0">
                    <a:solidFill>
                      <a:schemeClr val="tx1"/>
                    </a:solidFill>
                    <a:effectLst/>
                    <a:latin typeface="Cambria Math" panose="02040503050406030204" charset="0"/>
                    <a:cs typeface="Cambria Math" panose="02040503050406030204" charset="0"/>
                  </a:rPr>
                  <a:t>将该要素代入数量指标综合指数公式</a:t>
                </a:r>
                <a:r>
                  <a:rPr lang="zh-CN" altLang="en-US" sz="2400" kern="100" dirty="0">
                    <a:solidFill>
                      <a:schemeClr val="tx1"/>
                    </a:solidFill>
                    <a:effectLst/>
                    <a:latin typeface="Cambria Math" panose="02040503050406030204" charset="0"/>
                    <a:cs typeface="Cambria Math" panose="02040503050406030204" charset="0"/>
                  </a:rPr>
                  <a:t>中</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得出加权算术平均数指数的公式为</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p:txBody>
          </p:sp>
        </mc:Choice>
        <mc:Fallback>
          <p:sp>
            <p:nvSpPr>
              <p:cNvPr id="5" name="文本框 4"/>
              <p:cNvSpPr txBox="1">
                <a:spLocks noRot="1" noChangeAspect="1" noMove="1" noResize="1" noEditPoints="1" noAdjustHandles="1" noChangeArrowheads="1" noChangeShapeType="1" noTextEdit="1"/>
              </p:cNvSpPr>
              <p:nvPr/>
            </p:nvSpPr>
            <p:spPr>
              <a:xfrm>
                <a:off x="1203960" y="1893570"/>
                <a:ext cx="9596755" cy="2425700"/>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文本框 2"/>
              <p:cNvSpPr txBox="1"/>
              <p:nvPr/>
            </p:nvSpPr>
            <p:spPr>
              <a:xfrm>
                <a:off x="3048000" y="4318635"/>
                <a:ext cx="6096000" cy="1163320"/>
              </a:xfrm>
              <a:prstGeom prst="rect">
                <a:avLst/>
              </a:prstGeom>
              <a:noFill/>
            </p:spPr>
            <p:txBody>
              <a:bodyPr wrap="square" rtlCol="0" anchor="t">
                <a:spAutoFit/>
              </a:bodyPr>
              <a:p>
                <a:pPr algn="l">
                  <a:lnSpc>
                    <a:spcPct val="140000"/>
                  </a:lnSpc>
                </a:pPr>
                <a14:m>
                  <m:oMathPara xmlns:m="http://schemas.openxmlformats.org/officeDocument/2006/math">
                    <m:oMathParaPr>
                      <m:jc m:val="centerGroup"/>
                    </m:oMathParaPr>
                    <m:oMath xmlns:m="http://schemas.openxmlformats.org/officeDocument/2006/math">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𝑘</m:t>
                              </m:r>
                            </m:e>
                            <m:sub>
                              <m:r>
                                <a:rPr lang="en-US" altLang="zh-CN" sz="2400" i="1" kern="100" dirty="0">
                                  <a:solidFill>
                                    <a:srgbClr val="FF0000"/>
                                  </a:solidFill>
                                  <a:effectLst/>
                                  <a:latin typeface="Cambria Math" panose="02040503050406030204" charset="0"/>
                                  <a:cs typeface="Cambria Math" panose="02040503050406030204" charset="0"/>
                                </a:rPr>
                                <m:t>𝑞</m:t>
                              </m:r>
                            </m:sub>
                          </m:sSub>
                        </m:e>
                      </m:acc>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num>
                        <m:den>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den>
                      </m:f>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𝑘</m:t>
                                  </m:r>
                                </m:e>
                                <m:sub>
                                  <m:r>
                                    <a:rPr lang="en-US" altLang="zh-CN" sz="2400" i="1" kern="100" dirty="0">
                                      <a:solidFill>
                                        <a:srgbClr val="FF0000"/>
                                      </a:solidFill>
                                      <a:effectLst/>
                                      <a:latin typeface="Cambria Math" panose="02040503050406030204" charset="0"/>
                                      <a:cs typeface="Cambria Math" panose="02040503050406030204" charset="0"/>
                                    </a:rPr>
                                    <m:t>𝑞</m:t>
                                  </m:r>
                                </m:sub>
                              </m:sSub>
                              <m:r>
                                <a:rPr lang="en-US" altLang="zh-CN" sz="2400" kern="100" dirty="0">
                                  <a:solidFill>
                                    <a:srgbClr val="FF0000"/>
                                  </a:solidFill>
                                  <a:effectLst/>
                                  <a:latin typeface="Cambria Math" panose="02040503050406030204" charset="0"/>
                                  <a:cs typeface="Cambria Math" panose="02040503050406030204" charset="0"/>
                                  <a:sym typeface="+mn-ea"/>
                                </a:rPr>
                                <m:t>·</m:t>
                              </m:r>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num>
                        <m:den>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3048000" y="4318635"/>
                <a:ext cx="6096000" cy="1163320"/>
              </a:xfrm>
              <a:prstGeom prst="rect">
                <a:avLst/>
              </a:prstGeom>
              <a:blipFill rotWithShape="1">
                <a:blip r:embed="rId2"/>
                <a:stretch>
                  <a:fillRect/>
                </a:stretch>
              </a:blipFill>
            </p:spPr>
            <p:txBody>
              <a:bodyPr/>
              <a:lstStyle/>
              <a:p>
                <a:r>
                  <a:rPr lang="zh-CN" altLang="en-US">
                    <a:noFill/>
                  </a:rPr>
                  <a:t> </a:t>
                </a:r>
              </a:p>
            </p:txBody>
          </p:sp>
        </mc:Fallback>
      </mc:AlternateContent>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Left)">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二、加权算术平均数指数的编制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nvSpPr>
        <p:spPr>
          <a:xfrm>
            <a:off x="1203960" y="1364615"/>
            <a:ext cx="9596755" cy="1762125"/>
          </a:xfrm>
          <a:prstGeom prst="rect">
            <a:avLst/>
          </a:prstGeom>
          <a:noFill/>
        </p:spPr>
        <p:txBody>
          <a:bodyPr wrap="square" rtlCol="0"/>
          <a:p>
            <a:pPr algn="l">
              <a:lnSpc>
                <a:spcPct val="140000"/>
              </a:lnSpc>
            </a:pPr>
            <a:r>
              <a:rPr lang="zh-CN" altLang="en-US" sz="2000" kern="100" dirty="0">
                <a:effectLst/>
                <a:latin typeface="+mn-ea"/>
                <a:cs typeface="江城圆体 400W" panose="020B0500000000000000" pitchFamily="34" charset="-122"/>
              </a:rPr>
              <a:t>仍以表</a:t>
            </a:r>
            <a:r>
              <a:rPr lang="en-US" altLang="zh-CN" sz="2000" kern="100" dirty="0">
                <a:effectLst/>
                <a:latin typeface="+mn-ea"/>
                <a:cs typeface="江城圆体 400W" panose="020B0500000000000000" pitchFamily="34" charset="-122"/>
              </a:rPr>
              <a:t>6-3</a:t>
            </a:r>
            <a:r>
              <a:rPr lang="zh-CN" altLang="en-US" sz="2000" kern="100" dirty="0">
                <a:effectLst/>
                <a:latin typeface="+mn-ea"/>
                <a:cs typeface="江城圆体 400W" panose="020B0500000000000000" pitchFamily="34" charset="-122"/>
              </a:rPr>
              <a:t>某商场销售三种商品的资料为例</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用加权算术平均数法编制销售量总指数</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计算如下</a:t>
            </a:r>
            <a:r>
              <a:rPr lang="en-US" altLang="zh-CN" sz="2000" kern="100" dirty="0">
                <a:effectLst/>
                <a:latin typeface="+mn-ea"/>
                <a:cs typeface="江城圆体 400W" panose="020B0500000000000000" pitchFamily="34" charset="-122"/>
              </a:rPr>
              <a:t>:</a:t>
            </a:r>
            <a:endParaRPr lang="zh-CN" altLang="en-US" sz="2000" kern="100" dirty="0">
              <a:effectLst/>
              <a:latin typeface="+mn-ea"/>
              <a:cs typeface="江城圆体 400W" panose="020B0500000000000000" pitchFamily="34" charset="-122"/>
            </a:endParaRPr>
          </a:p>
          <a:p>
            <a:pPr algn="ctr">
              <a:lnSpc>
                <a:spcPct val="140000"/>
              </a:lnSpc>
            </a:pPr>
            <a:endParaRPr lang="en-US" altLang="zh-CN" sz="2000" i="1" kern="100" dirty="0">
              <a:solidFill>
                <a:srgbClr val="FF0000"/>
              </a:solidFill>
              <a:effectLst/>
              <a:latin typeface="Cambria Math" panose="02040503050406030204" charset="0"/>
              <a:cs typeface="Cambria Math" panose="02040503050406030204" charset="0"/>
            </a:endParaRPr>
          </a:p>
        </p:txBody>
      </p:sp>
      <mc:AlternateContent xmlns:mc="http://schemas.openxmlformats.org/markup-compatibility/2006">
        <mc:Choice xmlns:a14="http://schemas.microsoft.com/office/drawing/2010/main" Requires="a14">
          <p:sp>
            <p:nvSpPr>
              <p:cNvPr id="8" name="文本框 7"/>
              <p:cNvSpPr txBox="1"/>
              <p:nvPr/>
            </p:nvSpPr>
            <p:spPr>
              <a:xfrm>
                <a:off x="1605280" y="2272665"/>
                <a:ext cx="8981440" cy="982980"/>
              </a:xfrm>
              <a:prstGeom prst="rect">
                <a:avLst/>
              </a:prstGeom>
              <a:noFill/>
            </p:spPr>
            <p:txBody>
              <a:bodyPr wrap="square" rtlCol="0" anchor="t">
                <a:spAutoFit/>
              </a:bodyPr>
              <a:p>
                <a:pPr algn="ctr">
                  <a:lnSpc>
                    <a:spcPct val="140000"/>
                  </a:lnSpc>
                </a:pPr>
                <a14:m>
                  <m:oMathPara xmlns:m="http://schemas.openxmlformats.org/officeDocument/2006/math">
                    <m:oMathParaPr>
                      <m:jc m:val="centerGroup"/>
                    </m:oMathParaPr>
                    <m:oMath xmlns:m="http://schemas.openxmlformats.org/officeDocument/2006/math">
                      <m:acc>
                        <m:accPr>
                          <m:chr m:val="̅"/>
                          <m:ctrlPr>
                            <a:rPr lang="en-US" altLang="zh-CN" sz="2000" i="1" kern="100" dirty="0">
                              <a:solidFill>
                                <a:srgbClr val="FF0000"/>
                              </a:solidFill>
                              <a:effectLst/>
                              <a:latin typeface="Cambria Math" panose="02040503050406030204" charset="0"/>
                              <a:cs typeface="Cambria Math" panose="02040503050406030204" charset="0"/>
                            </a:rPr>
                          </m:ctrlPr>
                        </m:accPr>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𝑞</m:t>
                              </m:r>
                            </m:sub>
                          </m:sSub>
                        </m:e>
                      </m:acc>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𝑞</m:t>
                                  </m:r>
                                </m:sub>
                              </m:sSub>
                              <m:r>
                                <a:rPr lang="en-US" altLang="zh-CN" sz="2000" kern="100" dirty="0">
                                  <a:solidFill>
                                    <a:srgbClr val="FF0000"/>
                                  </a:solidFill>
                                  <a:effectLst/>
                                  <a:latin typeface="Cambria Math" panose="02040503050406030204" charset="0"/>
                                  <a:cs typeface="Cambria Math" panose="02040503050406030204" charset="0"/>
                                  <a:sym typeface="+mn-ea"/>
                                </a:rPr>
                                <m:t>·</m:t>
                              </m:r>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0</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num>
                        <m:den>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0</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den>
                      </m:f>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r>
                            <a:rPr lang="en-US" altLang="zh-CN" sz="2000" i="1" kern="100" dirty="0">
                              <a:solidFill>
                                <a:srgbClr val="FF0000"/>
                              </a:solidFill>
                              <a:effectLst/>
                              <a:latin typeface="Cambria Math" panose="02040503050406030204" charset="0"/>
                              <a:cs typeface="Cambria Math" panose="02040503050406030204" charset="0"/>
                            </a:rPr>
                            <m:t>70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13600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108</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7</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138000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150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28800</m:t>
                          </m:r>
                        </m:num>
                        <m:den>
                          <m:r>
                            <a:rPr lang="en-US" altLang="zh-CN" sz="2000" i="1" kern="100" dirty="0">
                              <a:solidFill>
                                <a:srgbClr val="FF0000"/>
                              </a:solidFill>
                              <a:effectLst/>
                              <a:latin typeface="Cambria Math" panose="02040503050406030204" charset="0"/>
                              <a:cs typeface="Cambria Math" panose="02040503050406030204" charset="0"/>
                            </a:rPr>
                            <m:t>13600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138000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28800</m:t>
                          </m:r>
                        </m:den>
                      </m:f>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100</m:t>
                      </m:r>
                      <m:r>
                        <a:rPr lang="en-US" altLang="zh-CN" sz="2000" i="1" kern="100" dirty="0">
                          <a:solidFill>
                            <a:srgbClr val="FF0000"/>
                          </a:solidFill>
                          <a:effectLst/>
                          <a:latin typeface="Cambria Math" panose="02040503050406030204" charset="0"/>
                          <a:cs typeface="Cambria Math" panose="02040503050406030204" charset="0"/>
                        </a:rPr>
                        <m:t>%</m:t>
                      </m:r>
                    </m:oMath>
                  </m:oMathPara>
                </a14:m>
                <a:endParaRPr lang="en-US" altLang="zh-CN" sz="2000" i="1" kern="100" dirty="0">
                  <a:solidFill>
                    <a:srgbClr val="FF0000"/>
                  </a:solidFill>
                  <a:effectLst/>
                  <a:latin typeface="Cambria Math" panose="02040503050406030204" charset="0"/>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1605280" y="2272665"/>
                <a:ext cx="8981440" cy="982980"/>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文本框 8"/>
              <p:cNvSpPr txBox="1"/>
              <p:nvPr/>
            </p:nvSpPr>
            <p:spPr>
              <a:xfrm>
                <a:off x="3048000" y="3255645"/>
                <a:ext cx="6096000" cy="893445"/>
              </a:xfrm>
              <a:prstGeom prst="rect">
                <a:avLst/>
              </a:prstGeom>
              <a:noFill/>
            </p:spPr>
            <p:txBody>
              <a:bodyPr wrap="square" rtlCol="0" anchor="t">
                <a:spAutoFit/>
              </a:bodyPr>
              <a:p>
                <a:pPr algn="ctr">
                  <a:lnSpc>
                    <a:spcPct val="140000"/>
                  </a:lnSpc>
                </a:pPr>
                <a14:m>
                  <m:oMathPara xmlns:m="http://schemas.openxmlformats.org/officeDocument/2006/math">
                    <m:oMathParaPr>
                      <m:jc m:val="centerGroup"/>
                    </m:oMathParaPr>
                    <m:oMath xmlns:m="http://schemas.openxmlformats.org/officeDocument/2006/math">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r>
                            <a:rPr lang="en-US" altLang="zh-CN" sz="2000" i="1" kern="100" dirty="0">
                              <a:solidFill>
                                <a:srgbClr val="FF0000"/>
                              </a:solidFill>
                              <a:effectLst/>
                              <a:latin typeface="Cambria Math" panose="02040503050406030204" charset="0"/>
                              <a:cs typeface="Cambria Math" panose="02040503050406030204" charset="0"/>
                            </a:rPr>
                            <m:t>202726</m:t>
                          </m:r>
                        </m:num>
                        <m:den>
                          <m:r>
                            <a:rPr lang="en-US" altLang="zh-CN" sz="2000" i="1" kern="100" dirty="0">
                              <a:solidFill>
                                <a:srgbClr val="FF0000"/>
                              </a:solidFill>
                              <a:effectLst/>
                              <a:latin typeface="Cambria Math" panose="02040503050406030204" charset="0"/>
                              <a:cs typeface="Cambria Math" panose="02040503050406030204" charset="0"/>
                            </a:rPr>
                            <m:t>180400</m:t>
                          </m:r>
                        </m:den>
                      </m:f>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112</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38</m:t>
                      </m:r>
                      <m:r>
                        <a:rPr lang="en-US" altLang="zh-CN" sz="2000" i="1" kern="100" dirty="0">
                          <a:solidFill>
                            <a:srgbClr val="FF0000"/>
                          </a:solidFill>
                          <a:effectLst/>
                          <a:latin typeface="Cambria Math" panose="02040503050406030204" charset="0"/>
                          <a:cs typeface="Cambria Math" panose="02040503050406030204" charset="0"/>
                        </a:rPr>
                        <m:t>%</m:t>
                      </m:r>
                    </m:oMath>
                  </m:oMathPara>
                </a14:m>
                <a:endParaRPr lang="en-US" altLang="zh-CN" sz="2000" i="1" kern="100" dirty="0">
                  <a:solidFill>
                    <a:srgbClr val="FF0000"/>
                  </a:solidFill>
                  <a:effectLst/>
                  <a:latin typeface="Cambria Math" panose="02040503050406030204" charset="0"/>
                  <a:cs typeface="Cambria Math" panose="02040503050406030204" charset="0"/>
                </a:endParaRPr>
              </a:p>
            </p:txBody>
          </p:sp>
        </mc:Choice>
        <mc:Fallback>
          <p:sp>
            <p:nvSpPr>
              <p:cNvPr id="9" name="文本框 8"/>
              <p:cNvSpPr txBox="1">
                <a:spLocks noRot="1" noChangeAspect="1" noMove="1" noResize="1" noEditPoints="1" noAdjustHandles="1" noChangeArrowheads="1" noChangeShapeType="1" noTextEdit="1"/>
              </p:cNvSpPr>
              <p:nvPr/>
            </p:nvSpPr>
            <p:spPr>
              <a:xfrm>
                <a:off x="3048000" y="3255645"/>
                <a:ext cx="6096000" cy="893445"/>
              </a:xfrm>
              <a:prstGeom prst="rect">
                <a:avLst/>
              </a:prstGeom>
              <a:blipFill rotWithShape="1">
                <a:blip r:embed="rId2"/>
                <a:stretch>
                  <a:fillRect/>
                </a:stretch>
              </a:blipFill>
            </p:spPr>
            <p:txBody>
              <a:bodyPr/>
              <a:lstStyle/>
              <a:p>
                <a:r>
                  <a:rPr lang="zh-CN" altLang="en-US">
                    <a:noFill/>
                  </a:rPr>
                  <a:t> </a:t>
                </a:r>
              </a:p>
            </p:txBody>
          </p:sp>
        </mc:Fallback>
      </mc:AlternateContent>
      <p:sp>
        <p:nvSpPr>
          <p:cNvPr id="4" name="文本框 3"/>
          <p:cNvSpPr txBox="1"/>
          <p:nvPr/>
        </p:nvSpPr>
        <p:spPr>
          <a:xfrm>
            <a:off x="1482090" y="4315460"/>
            <a:ext cx="9781540" cy="914400"/>
          </a:xfrm>
          <a:prstGeom prst="rect">
            <a:avLst/>
          </a:prstGeom>
          <a:noFill/>
        </p:spPr>
        <p:txBody>
          <a:bodyPr wrap="square" rtlCol="0">
            <a:noAutofit/>
          </a:bodyPr>
          <a:p>
            <a:pPr lvl="0" algn="l">
              <a:lnSpc>
                <a:spcPct val="140000"/>
              </a:lnSpc>
              <a:buClrTx/>
              <a:buSzTx/>
              <a:buFontTx/>
            </a:pPr>
            <a:r>
              <a:rPr lang="zh-CN" altLang="en-US" sz="2000" kern="100" dirty="0">
                <a:effectLst/>
                <a:latin typeface="+mn-ea"/>
                <a:cs typeface="江城圆体 400W" panose="020B0500000000000000" pitchFamily="34" charset="-122"/>
                <a:sym typeface="+mn-ea"/>
              </a:rPr>
              <a:t>计算结果表明</a:t>
            </a:r>
            <a:r>
              <a:rPr lang="zh-CN" altLang="en-US" sz="2000" kern="100" dirty="0">
                <a:effectLst/>
                <a:latin typeface="+mn-ea"/>
                <a:cs typeface="江城圆体 400W" panose="020B0500000000000000" pitchFamily="34" charset="-122"/>
                <a:sym typeface="+mn-ea"/>
              </a:rPr>
              <a:t>,</a:t>
            </a:r>
            <a:r>
              <a:rPr lang="zh-CN" altLang="en-US" sz="2000" kern="100" dirty="0">
                <a:effectLst/>
                <a:latin typeface="+mn-ea"/>
                <a:cs typeface="江城圆体 400W" panose="020B0500000000000000" pitchFamily="34" charset="-122"/>
                <a:sym typeface="+mn-ea"/>
              </a:rPr>
              <a:t>三种商品销售量综合增长</a:t>
            </a:r>
            <a:r>
              <a:rPr lang="zh-CN" altLang="en-US" sz="2000" kern="100" dirty="0">
                <a:effectLst/>
                <a:latin typeface="+mn-ea"/>
                <a:cs typeface="江城圆体 400W" panose="020B0500000000000000" pitchFamily="34" charset="-122"/>
                <a:sym typeface="+mn-ea"/>
              </a:rPr>
              <a:t>12.38%,</a:t>
            </a:r>
            <a:r>
              <a:rPr lang="zh-CN" altLang="en-US" sz="2000" kern="100" dirty="0">
                <a:effectLst/>
                <a:latin typeface="+mn-ea"/>
                <a:cs typeface="江城圆体 400W" panose="020B0500000000000000" pitchFamily="34" charset="-122"/>
                <a:sym typeface="+mn-ea"/>
              </a:rPr>
              <a:t>由于销售量的增长而增加的销售额为</a:t>
            </a:r>
            <a:r>
              <a:rPr lang="zh-CN" altLang="en-US" sz="2000" kern="100" dirty="0">
                <a:effectLst/>
                <a:latin typeface="+mn-ea"/>
                <a:cs typeface="江城圆体 400W" panose="020B0500000000000000" pitchFamily="34" charset="-122"/>
                <a:sym typeface="+mn-ea"/>
              </a:rPr>
              <a:t>:</a:t>
            </a:r>
            <a:endParaRPr lang="zh-CN" altLang="en-US" sz="2000" kern="100" dirty="0">
              <a:effectLst/>
              <a:latin typeface="+mn-ea"/>
              <a:cs typeface="江城圆体 400W" panose="020B0500000000000000" pitchFamily="34" charset="-122"/>
              <a:sym typeface="+mn-ea"/>
            </a:endParaRPr>
          </a:p>
        </p:txBody>
      </p:sp>
      <mc:AlternateContent xmlns:mc="http://schemas.openxmlformats.org/markup-compatibility/2006">
        <mc:Choice xmlns:a14="http://schemas.microsoft.com/office/drawing/2010/main" Requires="a14">
          <p:sp>
            <p:nvSpPr>
              <p:cNvPr id="6" name="文本框 5"/>
              <p:cNvSpPr txBox="1"/>
              <p:nvPr/>
            </p:nvSpPr>
            <p:spPr>
              <a:xfrm>
                <a:off x="2107565" y="5109210"/>
                <a:ext cx="8148320" cy="822325"/>
              </a:xfrm>
              <a:prstGeom prst="rect">
                <a:avLst/>
              </a:prstGeom>
              <a:noFill/>
            </p:spPr>
            <p:txBody>
              <a:bodyPr wrap="square" rtlCol="0" anchor="t">
                <a:spAutoFit/>
              </a:bodyPr>
              <a:p>
                <a:pPr algn="l">
                  <a:lnSpc>
                    <a:spcPct val="140000"/>
                  </a:lnSpc>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𝑞</m:t>
                              </m:r>
                            </m:sub>
                          </m:sSub>
                          <m:r>
                            <a:rPr lang="en-US" altLang="zh-CN" sz="2000" kern="100" dirty="0">
                              <a:solidFill>
                                <a:srgbClr val="FF0000"/>
                              </a:solidFill>
                              <a:effectLst/>
                              <a:latin typeface="Cambria Math" panose="02040503050406030204" charset="0"/>
                              <a:cs typeface="Cambria Math" panose="02040503050406030204" charset="0"/>
                              <a:sym typeface="+mn-ea"/>
                            </a:rPr>
                            <m:t>·</m:t>
                          </m:r>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0</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r>
                        <a:rPr lang="en-US" altLang="zh-CN" sz="2000" i="1" kern="100" dirty="0">
                          <a:solidFill>
                            <a:srgbClr val="FF0000"/>
                          </a:solidFill>
                          <a:effectLst/>
                          <a:latin typeface="Cambria Math" panose="02040503050406030204" charset="0"/>
                          <a:cs typeface="Cambria Math" panose="02040503050406030204" charset="0"/>
                        </a:rPr>
                        <m:t>−</m:t>
                      </m:r>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0</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202726</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180400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22326</m:t>
                      </m:r>
                      <m:r>
                        <a:rPr lang="en-US" altLang="zh-CN" sz="2000" i="1" kern="100" dirty="0">
                          <a:solidFill>
                            <a:srgbClr val="FF0000"/>
                          </a:solidFill>
                          <a:effectLst/>
                          <a:latin typeface="Cambria Math" panose="02040503050406030204" charset="0"/>
                          <a:cs typeface="Cambria Math" panose="02040503050406030204" charset="0"/>
                        </a:rPr>
                        <m:t>(</m:t>
                      </m:r>
                      <m:r>
                        <a:rPr lang="zh-CN" altLang="en-US" sz="2000" i="1" kern="100" dirty="0">
                          <a:solidFill>
                            <a:srgbClr val="FF0000"/>
                          </a:solidFill>
                          <a:effectLst/>
                          <a:latin typeface="Cambria Math" panose="02040503050406030204" charset="0"/>
                          <a:ea typeface="MS Mincho" panose="02020609040205080304" charset="-128"/>
                          <a:cs typeface="Cambria Math" panose="02040503050406030204" charset="0"/>
                        </a:rPr>
                        <m:t>元</m:t>
                      </m:r>
                      <m:r>
                        <a:rPr lang="en-US" altLang="zh-CN" sz="2000" i="1" kern="100" dirty="0">
                          <a:solidFill>
                            <a:srgbClr val="FF0000"/>
                          </a:solidFill>
                          <a:effectLst/>
                          <a:latin typeface="Cambria Math" panose="02040503050406030204" charset="0"/>
                          <a:ea typeface="MS Mincho" panose="02020609040205080304" charset="-128"/>
                          <a:cs typeface="Cambria Math" panose="02040503050406030204" charset="0"/>
                        </a:rPr>
                        <m:t>)</m:t>
                      </m:r>
                    </m:oMath>
                  </m:oMathPara>
                </a14:m>
                <a:endParaRPr lang="zh-CN" altLang="en-US" sz="2000" i="1" kern="100" dirty="0">
                  <a:solidFill>
                    <a:srgbClr val="FF0000"/>
                  </a:solidFill>
                  <a:effectLst/>
                  <a:latin typeface="Cambria Math" panose="02040503050406030204" charset="0"/>
                  <a:cs typeface="Cambria Math" panose="02040503050406030204"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2107565" y="5109210"/>
                <a:ext cx="8148320" cy="822325"/>
              </a:xfrm>
              <a:prstGeom prst="rect">
                <a:avLst/>
              </a:prstGeom>
              <a:blipFill rotWithShape="1">
                <a:blip r:embed="rId3"/>
                <a:stretch>
                  <a:fillRect/>
                </a:stretch>
              </a:blipFill>
            </p:spPr>
            <p:txBody>
              <a:bodyPr/>
              <a:lstStyle/>
              <a:p>
                <a:r>
                  <a:rPr lang="zh-CN" altLang="en-US">
                    <a:noFill/>
                  </a:rPr>
                  <a:t> </a:t>
                </a:r>
              </a:p>
            </p:txBody>
          </p:sp>
        </mc:Fallback>
      </mc:AlternateContent>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trips(down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strips(down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downLef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1010" y="59563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16" name="任意多边形: 形状 15"/>
          <p:cNvSpPr/>
          <p:nvPr>
            <p:custDataLst>
              <p:tags r:id="rId1"/>
            </p:custDataLst>
          </p:nvPr>
        </p:nvSpPr>
        <p:spPr>
          <a:xfrm>
            <a:off x="944138"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sz="2400">
              <a:solidFill>
                <a:schemeClr val="tx1"/>
              </a:solidFill>
              <a:sym typeface="+mn-ea"/>
            </a:endParaRPr>
          </a:p>
        </p:txBody>
      </p:sp>
      <p:sp>
        <p:nvSpPr>
          <p:cNvPr id="8" name="文本框 7"/>
          <p:cNvSpPr txBox="1"/>
          <p:nvPr>
            <p:custDataLst>
              <p:tags r:id="rId2"/>
            </p:custDataLst>
          </p:nvPr>
        </p:nvSpPr>
        <p:spPr>
          <a:xfrm>
            <a:off x="1646585"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知识目标</a:t>
            </a:r>
            <a:endParaRPr lang="zh-CN" altLang="en-US" sz="2000" b="1" dirty="0">
              <a:solidFill>
                <a:srgbClr val="FFFFFF"/>
              </a:solidFill>
            </a:endParaRPr>
          </a:p>
        </p:txBody>
      </p:sp>
      <p:sp>
        <p:nvSpPr>
          <p:cNvPr id="19" name="任意多边形: 形状 15"/>
          <p:cNvSpPr/>
          <p:nvPr>
            <p:custDataLst>
              <p:tags r:id="rId3"/>
            </p:custDataLst>
          </p:nvPr>
        </p:nvSpPr>
        <p:spPr>
          <a:xfrm>
            <a:off x="468976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2">
                  <a:alpha val="100000"/>
                </a:schemeClr>
              </a:gs>
              <a:gs pos="0">
                <a:schemeClr val="accent2">
                  <a:lumMod val="60000"/>
                  <a:lumOff val="40000"/>
                  <a:alpha val="100000"/>
                </a:schemeClr>
              </a:gs>
            </a:gsLst>
            <a:lin ang="10800000" scaled="1"/>
            <a:tileRect/>
          </a:gradFill>
          <a:ln w="952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lvl="0" algn="l">
              <a:buClrTx/>
              <a:buSzTx/>
              <a:buFontTx/>
            </a:pPr>
            <a:endParaRPr lang="zh-CN" altLang="en-US">
              <a:solidFill>
                <a:schemeClr val="accent2"/>
              </a:solidFill>
              <a:sym typeface="+mn-ea"/>
            </a:endParaRPr>
          </a:p>
        </p:txBody>
      </p:sp>
      <p:sp>
        <p:nvSpPr>
          <p:cNvPr id="20" name="文本框 19"/>
          <p:cNvSpPr txBox="1"/>
          <p:nvPr>
            <p:custDataLst>
              <p:tags r:id="rId4"/>
            </p:custDataLst>
          </p:nvPr>
        </p:nvSpPr>
        <p:spPr>
          <a:xfrm>
            <a:off x="5392214"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能力目标</a:t>
            </a:r>
            <a:endParaRPr lang="zh-CN" altLang="en-US" sz="2000" b="1" dirty="0">
              <a:solidFill>
                <a:srgbClr val="FFFFFF"/>
              </a:solidFill>
            </a:endParaRPr>
          </a:p>
        </p:txBody>
      </p:sp>
      <p:sp>
        <p:nvSpPr>
          <p:cNvPr id="23" name="任意多边形: 形状 15"/>
          <p:cNvSpPr/>
          <p:nvPr>
            <p:custDataLst>
              <p:tags r:id="rId5"/>
            </p:custDataLst>
          </p:nvPr>
        </p:nvSpPr>
        <p:spPr>
          <a:xfrm>
            <a:off x="843539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a:solidFill>
                <a:schemeClr val="tx1"/>
              </a:solidFill>
              <a:sym typeface="+mn-ea"/>
            </a:endParaRPr>
          </a:p>
        </p:txBody>
      </p:sp>
      <p:sp>
        <p:nvSpPr>
          <p:cNvPr id="24" name="文本框 23"/>
          <p:cNvSpPr txBox="1"/>
          <p:nvPr>
            <p:custDataLst>
              <p:tags r:id="rId6"/>
            </p:custDataLst>
          </p:nvPr>
        </p:nvSpPr>
        <p:spPr>
          <a:xfrm>
            <a:off x="9137843"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素质目标</a:t>
            </a:r>
            <a:endParaRPr lang="zh-CN" altLang="en-US" sz="2000" b="1" dirty="0">
              <a:solidFill>
                <a:srgbClr val="FFFFFF"/>
              </a:solidFill>
            </a:endParaRPr>
          </a:p>
        </p:txBody>
      </p:sp>
      <p:sp>
        <p:nvSpPr>
          <p:cNvPr id="9" name="文本框 8"/>
          <p:cNvSpPr txBox="1"/>
          <p:nvPr>
            <p:custDataLst>
              <p:tags r:id="rId7"/>
            </p:custDataLst>
          </p:nvPr>
        </p:nvSpPr>
        <p:spPr>
          <a:xfrm>
            <a:off x="1112786" y="3610615"/>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lnSpc>
                <a:spcPct val="100000"/>
              </a:lnSpc>
              <a:spcBef>
                <a:spcPts val="2100"/>
              </a:spcBef>
            </a:pPr>
            <a:r>
              <a:rPr lang="en-US" altLang="zh-CN" dirty="0">
                <a:solidFill>
                  <a:srgbClr val="FFFFFF"/>
                </a:solidFill>
                <a:sym typeface="+mn-ea"/>
              </a:rPr>
              <a:t>1.</a:t>
            </a:r>
            <a:r>
              <a:rPr lang="zh-CN" altLang="en-US" dirty="0">
                <a:solidFill>
                  <a:srgbClr val="FFFFFF"/>
                </a:solidFill>
                <a:sym typeface="+mn-ea"/>
              </a:rPr>
              <a:t>理解统计指数的含义、意义与种类</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2.</a:t>
            </a:r>
            <a:r>
              <a:rPr lang="zh-CN" altLang="en-US" dirty="0">
                <a:solidFill>
                  <a:srgbClr val="FFFFFF"/>
                </a:solidFill>
                <a:sym typeface="+mn-ea"/>
              </a:rPr>
              <a:t>掌握综合指数和平均指数的编制方法</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3.</a:t>
            </a:r>
            <a:r>
              <a:rPr lang="zh-CN" altLang="en-US" dirty="0">
                <a:solidFill>
                  <a:srgbClr val="FFFFFF"/>
                </a:solidFill>
                <a:sym typeface="+mn-ea"/>
              </a:rPr>
              <a:t>熟悉不同种类的指数体系并掌握指数体系的因素分析方法</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4.</a:t>
            </a:r>
            <a:r>
              <a:rPr lang="zh-CN" altLang="en-US" dirty="0">
                <a:solidFill>
                  <a:srgbClr val="FFFFFF"/>
                </a:solidFill>
                <a:sym typeface="+mn-ea"/>
              </a:rPr>
              <a:t>了解我国常用的统计指数。</a:t>
            </a:r>
            <a:endParaRPr lang="zh-CN" altLang="en-US" dirty="0">
              <a:solidFill>
                <a:srgbClr val="FFFFFF"/>
              </a:solidFill>
              <a:sym typeface="+mn-ea"/>
            </a:endParaRPr>
          </a:p>
        </p:txBody>
      </p:sp>
      <p:sp>
        <p:nvSpPr>
          <p:cNvPr id="10" name="文本框 9"/>
          <p:cNvSpPr txBox="1"/>
          <p:nvPr>
            <p:custDataLst>
              <p:tags r:id="rId8"/>
            </p:custDataLst>
          </p:nvPr>
        </p:nvSpPr>
        <p:spPr>
          <a:xfrm>
            <a:off x="4998452"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能够编制经济生活中常用的简单指数</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能够利用指数体系分析有关经济问题</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具有应用</a:t>
            </a:r>
            <a:r>
              <a:rPr lang="en-US" altLang="zh-CN" dirty="0">
                <a:solidFill>
                  <a:srgbClr val="FFFFFF"/>
                </a:solidFill>
                <a:sym typeface="+mn-ea"/>
              </a:rPr>
              <a:t>Excel</a:t>
            </a:r>
            <a:r>
              <a:rPr lang="zh-CN" altLang="en-US" dirty="0">
                <a:solidFill>
                  <a:srgbClr val="FFFFFF"/>
                </a:solidFill>
                <a:sym typeface="+mn-ea"/>
              </a:rPr>
              <a:t>工具进行综合指数分析的能力。</a:t>
            </a:r>
            <a:endParaRPr lang="zh-CN" altLang="en-US" dirty="0">
              <a:solidFill>
                <a:srgbClr val="FFFFFF"/>
              </a:solidFill>
              <a:sym typeface="+mn-ea"/>
            </a:endParaRPr>
          </a:p>
        </p:txBody>
      </p:sp>
      <p:sp>
        <p:nvSpPr>
          <p:cNvPr id="11" name="文本框 10"/>
          <p:cNvSpPr txBox="1"/>
          <p:nvPr>
            <p:custDataLst>
              <p:tags r:id="rId9"/>
            </p:custDataLst>
          </p:nvPr>
        </p:nvSpPr>
        <p:spPr>
          <a:xfrm>
            <a:off x="8737306"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激发学生利用统计知识处理、分析数据的热情</a:t>
            </a:r>
            <a:r>
              <a:rPr lang="en-US" altLang="zh-CN" dirty="0">
                <a:solidFill>
                  <a:srgbClr val="FFFFFF"/>
                </a:solidFill>
                <a:sym typeface="+mn-ea"/>
              </a:rPr>
              <a:t>,</a:t>
            </a:r>
            <a:r>
              <a:rPr lang="zh-CN" altLang="en-US" dirty="0">
                <a:solidFill>
                  <a:srgbClr val="FFFFFF"/>
                </a:solidFill>
                <a:sym typeface="+mn-ea"/>
              </a:rPr>
              <a:t>提升学生的经济知识素养；</a:t>
            </a:r>
            <a:endParaRPr lang="zh-CN" altLang="en-US" dirty="0">
              <a:solidFill>
                <a:srgbClr val="FFFFFF"/>
              </a:solidFill>
              <a:sym typeface="+mn-ea"/>
            </a:endParaRPr>
          </a:p>
          <a:p>
            <a:pPr fontAlgn="auto">
              <a:spcBef>
                <a:spcPts val="2100"/>
              </a:spcBef>
            </a:pPr>
            <a:r>
              <a:rPr lang="en-US" altLang="zh-CN" dirty="0">
                <a:solidFill>
                  <a:srgbClr val="FFFFFF"/>
                </a:solidFill>
                <a:sym typeface="+mn-ea"/>
              </a:rPr>
              <a:t>2.</a:t>
            </a:r>
            <a:r>
              <a:rPr lang="zh-CN" dirty="0">
                <a:solidFill>
                  <a:srgbClr val="FFFFFF"/>
                </a:solidFill>
                <a:sym typeface="+mn-ea"/>
              </a:rPr>
              <a:t>加深学生对我国改革开放成果的认识及对统计工作的理解，培养学生实事求是，严谨认真的工作态度。</a:t>
            </a:r>
            <a:endParaRPr lang="zh-CN" dirty="0">
              <a:solidFill>
                <a:srgbClr val="FFFFFF"/>
              </a:solidFill>
              <a:sym typeface="+mn-ea"/>
            </a:endParaRPr>
          </a:p>
        </p:txBody>
      </p:sp>
      <p:sp>
        <p:nvSpPr>
          <p:cNvPr id="12" name="文本框 11"/>
          <p:cNvSpPr txBox="1"/>
          <p:nvPr/>
        </p:nvSpPr>
        <p:spPr>
          <a:xfrm>
            <a:off x="986790" y="543560"/>
            <a:ext cx="4064000" cy="914400"/>
          </a:xfrm>
          <a:prstGeom prst="rect">
            <a:avLst/>
          </a:prstGeom>
          <a:noFill/>
        </p:spPr>
        <p:txBody>
          <a:bodyPr wrap="square" rtlCol="0">
            <a:normAutofit/>
          </a:bodyPr>
          <a:p>
            <a:pPr algn="l">
              <a:lnSpc>
                <a:spcPct val="140000"/>
              </a:lnSpc>
            </a:pPr>
            <a:r>
              <a:rPr lang="zh-CN" altLang="en-US" sz="2800" kern="100" dirty="0">
                <a:solidFill>
                  <a:schemeClr val="accent2">
                    <a:lumMod val="75000"/>
                  </a:schemeClr>
                </a:solidFill>
                <a:effectLst/>
                <a:latin typeface="+mn-ea"/>
                <a:cs typeface="江城圆体 400W" panose="020B0500000000000000" pitchFamily="34" charset="-122"/>
              </a:rPr>
              <a:t>学习目标</a:t>
            </a:r>
            <a:endParaRPr lang="zh-CN" altLang="en-US" sz="2800" kern="100" dirty="0">
              <a:solidFill>
                <a:schemeClr val="accent2">
                  <a:lumMod val="75000"/>
                </a:schemeClr>
              </a:solidFill>
              <a:effectLst/>
              <a:latin typeface="+mn-ea"/>
              <a:cs typeface="江城圆体 400W" panose="020B0500000000000000" pitchFamily="3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horizontal)">
                                      <p:cBhvr>
                                        <p:cTn id="16" dur="500"/>
                                        <p:tgtEl>
                                          <p:spTgt spid="2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randombar(horizontal)">
                                      <p:cBhvr>
                                        <p:cTn id="19" dur="500"/>
                                        <p:tgtEl>
                                          <p:spTgt spid="2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8" grpId="0"/>
      <p:bldP spid="19" grpId="0" bldLvl="0" animBg="1"/>
      <p:bldP spid="20" grpId="0"/>
      <p:bldP spid="23" grpId="0" bldLvl="0" animBg="1"/>
      <p:bldP spid="2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三、加权调和平均数指数的编制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5" name="文本框 4"/>
              <p:cNvSpPr txBox="1"/>
              <p:nvPr/>
            </p:nvSpPr>
            <p:spPr>
              <a:xfrm>
                <a:off x="1203960" y="1893570"/>
                <a:ext cx="9596755" cy="2425700"/>
              </a:xfrm>
              <a:prstGeom prst="rect">
                <a:avLst/>
              </a:prstGeom>
              <a:noFill/>
            </p:spPr>
            <p:txBody>
              <a:bodyPr wrap="square" rtlCol="0"/>
              <a:p>
                <a:pPr algn="l">
                  <a:lnSpc>
                    <a:spcPct val="140000"/>
                  </a:lnSpc>
                </a:pPr>
                <a:r>
                  <a:rPr lang="en-US" altLang="zh-CN" sz="2400" kern="100" dirty="0">
                    <a:effectLst/>
                    <a:latin typeface="+mn-ea"/>
                    <a:cs typeface="江城圆体 400W" panose="020B0500000000000000" pitchFamily="34" charset="-122"/>
                  </a:rPr>
                  <a:t>        </a:t>
                </a:r>
                <a:r>
                  <a:rPr lang="zh-CN" altLang="en-US" sz="2400" kern="100" dirty="0">
                    <a:effectLst/>
                    <a:latin typeface="+mn-ea"/>
                    <a:cs typeface="江城圆体 400W" panose="020B0500000000000000" pitchFamily="34" charset="-122"/>
                  </a:rPr>
                  <a:t>加权调和平均数指数是以个体指数为变量</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以报告期价值指标为权数</a:t>
                </a:r>
                <a:r>
                  <a:rPr lang="en-US" altLang="zh-CN" sz="2400" kern="100" dirty="0">
                    <a:effectLst/>
                    <a:latin typeface="+mn-ea"/>
                    <a:cs typeface="江城圆体 400W" panose="020B0500000000000000" pitchFamily="34" charset="-122"/>
                  </a:rPr>
                  <a:t>,</a:t>
                </a:r>
                <a:r>
                  <a:rPr lang="zh-CN" altLang="en-US" sz="2400" kern="100" dirty="0">
                    <a:effectLst/>
                    <a:latin typeface="+mn-ea"/>
                    <a:cs typeface="江城圆体 400W" panose="020B0500000000000000" pitchFamily="34" charset="-122"/>
                  </a:rPr>
                  <a:t>按加权调和平均法编制的指数。</a:t>
                </a:r>
                <a:endParaRPr lang="zh-CN" altLang="en-US" sz="2400" kern="100" dirty="0">
                  <a:effectLst/>
                  <a:latin typeface="+mn-ea"/>
                  <a:cs typeface="江城圆体 400W" panose="020B0500000000000000" pitchFamily="34" charset="-122"/>
                </a:endParaRPr>
              </a:p>
              <a:p>
                <a:pPr algn="l">
                  <a:lnSpc>
                    <a:spcPct val="140000"/>
                  </a:lnSpc>
                </a:pPr>
                <a:r>
                  <a:rPr lang="en-US" altLang="zh-CN" sz="2400" kern="100" dirty="0">
                    <a:effectLst/>
                    <a:latin typeface="+mn-ea"/>
                    <a:cs typeface="江城圆体 400W" panose="020B0500000000000000" pitchFamily="34" charset="-122"/>
                  </a:rPr>
                  <a:t>        质量指标个体指数</a:t>
                </a:r>
                <a14:m>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𝑘</m:t>
                        </m:r>
                      </m:e>
                      <m:sub>
                        <m:r>
                          <a:rPr lang="en-US" altLang="zh-CN" sz="2400" i="1" kern="100" dirty="0">
                            <a:solidFill>
                              <a:srgbClr val="FF0000"/>
                            </a:solidFill>
                            <a:effectLst/>
                            <a:latin typeface="Cambria Math" panose="02040503050406030204" charset="0"/>
                            <a:cs typeface="Cambria Math" panose="02040503050406030204" charset="0"/>
                          </a:rPr>
                          <m:t>𝑝</m:t>
                        </m:r>
                      </m:sub>
                    </m:sSub>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1</m:t>
                            </m:r>
                          </m:sub>
                        </m:sSub>
                      </m:num>
                      <m:den>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den>
                    </m:f>
                  </m:oMath>
                </a14:m>
                <a:r>
                  <a:rPr lang="zh-CN" altLang="en-US" sz="2400" kern="100" dirty="0">
                    <a:solidFill>
                      <a:srgbClr val="FF0000"/>
                    </a:solidFill>
                    <a:effectLst/>
                    <a:latin typeface="Cambria Math" panose="02040503050406030204" charset="0"/>
                    <a:cs typeface="Cambria Math" panose="02040503050406030204" charset="0"/>
                  </a:rPr>
                  <a:t>，则</a:t>
                </a:r>
                <a14:m>
                  <m:oMath xmlns:m="http://schemas.openxmlformats.org/officeDocument/2006/math">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oMath>
                </a14:m>
                <a:r>
                  <a:rPr lang="en-US" altLang="zh-CN" sz="2400" kern="100" dirty="0">
                    <a:solidFill>
                      <a:srgbClr val="FF0000"/>
                    </a:solidFill>
                    <a:effectLst/>
                    <a:latin typeface="Cambria Math" panose="02040503050406030204" charset="0"/>
                    <a:cs typeface="Cambria Math" panose="02040503050406030204" charset="0"/>
                  </a:rPr>
                  <a:t>=</a:t>
                </a:r>
                <a14:m>
                  <m:oMath xmlns:m="http://schemas.openxmlformats.org/officeDocument/2006/math">
                    <m:f>
                      <m:fPr>
                        <m:ctrlPr>
                          <a:rPr lang="en-US" altLang="zh-CN" sz="2400" i="1" kern="100" dirty="0">
                            <a:solidFill>
                              <a:srgbClr val="FF0000"/>
                            </a:solidFill>
                            <a:effectLst/>
                            <a:latin typeface="Cambria Math" panose="02040503050406030204" charset="0"/>
                            <a:cs typeface="Cambria Math" panose="02040503050406030204" charset="0"/>
                          </a:rPr>
                        </m:ctrlPr>
                      </m:fPr>
                      <m:num>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1</m:t>
                            </m:r>
                          </m:sub>
                        </m:sSub>
                      </m:num>
                      <m:den>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𝑘</m:t>
                            </m:r>
                          </m:e>
                          <m:sub>
                            <m:r>
                              <a:rPr lang="en-US" altLang="zh-CN" sz="2400" i="1" kern="100" dirty="0">
                                <a:solidFill>
                                  <a:srgbClr val="FF0000"/>
                                </a:solidFill>
                                <a:effectLst/>
                                <a:latin typeface="Cambria Math" panose="02040503050406030204" charset="0"/>
                                <a:cs typeface="Cambria Math" panose="02040503050406030204" charset="0"/>
                              </a:rPr>
                              <m:t>𝑝</m:t>
                            </m:r>
                          </m:sub>
                        </m:sSub>
                      </m:den>
                    </m:f>
                  </m:oMath>
                </a14:m>
                <a:r>
                  <a:rPr lang="zh-CN" altLang="en-US" sz="2400" kern="100" dirty="0">
                    <a:solidFill>
                      <a:srgbClr val="FF0000"/>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将该要素代入质量指标综合指数公式中</a:t>
                </a:r>
                <a:r>
                  <a:rPr lang="en-US" altLang="zh-CN" sz="2400" kern="100" dirty="0">
                    <a:solidFill>
                      <a:schemeClr val="tx1"/>
                    </a:solidFill>
                    <a:effectLst/>
                    <a:latin typeface="Cambria Math" panose="02040503050406030204" charset="0"/>
                    <a:cs typeface="Cambria Math" panose="02040503050406030204" charset="0"/>
                  </a:rPr>
                  <a:t>,</a:t>
                </a:r>
                <a:r>
                  <a:rPr lang="zh-CN" altLang="en-US" sz="2400" kern="100" dirty="0">
                    <a:solidFill>
                      <a:schemeClr val="tx1"/>
                    </a:solidFill>
                    <a:effectLst/>
                    <a:latin typeface="Cambria Math" panose="02040503050406030204" charset="0"/>
                    <a:cs typeface="Cambria Math" panose="02040503050406030204" charset="0"/>
                  </a:rPr>
                  <a:t>得出加权调和平均数指数的公式为</a:t>
                </a:r>
                <a:r>
                  <a:rPr lang="en-US" altLang="zh-CN" sz="2400" kern="100" dirty="0">
                    <a:solidFill>
                      <a:schemeClr val="tx1"/>
                    </a:solidFill>
                    <a:effectLst/>
                    <a:latin typeface="Cambria Math" panose="02040503050406030204" charset="0"/>
                    <a:cs typeface="Cambria Math" panose="02040503050406030204" charset="0"/>
                  </a:rPr>
                  <a:t>:</a:t>
                </a:r>
                <a:endParaRPr lang="en-US" altLang="zh-CN" sz="2400" kern="100" dirty="0">
                  <a:solidFill>
                    <a:schemeClr val="tx1"/>
                  </a:solidFill>
                  <a:effectLst/>
                  <a:latin typeface="Cambria Math" panose="02040503050406030204" charset="0"/>
                  <a:cs typeface="Cambria Math" panose="02040503050406030204" charset="0"/>
                </a:endParaRPr>
              </a:p>
            </p:txBody>
          </p:sp>
        </mc:Choice>
        <mc:Fallback>
          <p:sp>
            <p:nvSpPr>
              <p:cNvPr id="5" name="文本框 4"/>
              <p:cNvSpPr txBox="1">
                <a:spLocks noRot="1" noChangeAspect="1" noMove="1" noResize="1" noEditPoints="1" noAdjustHandles="1" noChangeArrowheads="1" noChangeShapeType="1" noTextEdit="1"/>
              </p:cNvSpPr>
              <p:nvPr/>
            </p:nvSpPr>
            <p:spPr>
              <a:xfrm>
                <a:off x="1203960" y="1893570"/>
                <a:ext cx="9596755" cy="2425700"/>
              </a:xfrm>
              <a:prstGeom prst="rect">
                <a:avLst/>
              </a:prstGeom>
              <a:blipFill rotWithShape="1">
                <a:blip r:embed="rId1"/>
                <a:stretch>
                  <a:fillRect b="-149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文本框 2"/>
              <p:cNvSpPr txBox="1"/>
              <p:nvPr/>
            </p:nvSpPr>
            <p:spPr>
              <a:xfrm>
                <a:off x="3048000" y="4318635"/>
                <a:ext cx="6096000" cy="1617980"/>
              </a:xfrm>
              <a:prstGeom prst="rect">
                <a:avLst/>
              </a:prstGeom>
              <a:noFill/>
            </p:spPr>
            <p:txBody>
              <a:bodyPr wrap="square" rtlCol="0" anchor="t">
                <a:spAutoFit/>
              </a:bodyPr>
              <a:p>
                <a:pPr algn="l">
                  <a:lnSpc>
                    <a:spcPct val="140000"/>
                  </a:lnSpc>
                </a:pPr>
                <a14:m>
                  <m:oMathPara xmlns:m="http://schemas.openxmlformats.org/officeDocument/2006/math">
                    <m:oMathParaPr>
                      <m:jc m:val="centerGroup"/>
                    </m:oMathParaPr>
                    <m:oMath xmlns:m="http://schemas.openxmlformats.org/officeDocument/2006/math">
                      <m:acc>
                        <m:accPr>
                          <m:chr m:val="̅"/>
                          <m:ctrlPr>
                            <a:rPr lang="en-US" altLang="zh-CN" sz="2400" i="1" kern="100" dirty="0">
                              <a:solidFill>
                                <a:srgbClr val="FF0000"/>
                              </a:solidFill>
                              <a:effectLst/>
                              <a:latin typeface="Cambria Math" panose="02040503050406030204" charset="0"/>
                              <a:cs typeface="Cambria Math" panose="02040503050406030204" charset="0"/>
                            </a:rPr>
                          </m:ctrlPr>
                        </m:accPr>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𝑘</m:t>
                              </m:r>
                            </m:e>
                            <m:sub>
                              <m:r>
                                <a:rPr lang="en-US" altLang="zh-CN" sz="2400" i="1" kern="100" dirty="0">
                                  <a:solidFill>
                                    <a:srgbClr val="FF0000"/>
                                  </a:solidFill>
                                  <a:effectLst/>
                                  <a:latin typeface="Cambria Math" panose="02040503050406030204" charset="0"/>
                                  <a:cs typeface="Cambria Math" panose="02040503050406030204" charset="0"/>
                                </a:rPr>
                                <m:t>𝑝</m:t>
                              </m:r>
                            </m:sub>
                          </m:sSub>
                        </m:e>
                      </m:acc>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den>
                      </m:f>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f>
                                <m:fPr>
                                  <m:ctrlPr>
                                    <a:rPr i="1">
                                      <a:solidFill>
                                        <a:srgbClr val="FF0000"/>
                                      </a:solidFill>
                                      <a:latin typeface="Cambria Math" panose="02040503050406030204" charset="0"/>
                                      <a:cs typeface="Cambria Math" panose="02040503050406030204" charset="0"/>
                                    </a:rPr>
                                  </m:ctrlPr>
                                </m:fPr>
                                <m:num>
                                  <m:sSub>
                                    <m:sSubPr>
                                      <m:ctrlPr>
                                        <a:rPr lang="en-US" altLang="zh-CN" i="1" kern="100" dirty="0">
                                          <a:solidFill>
                                            <a:srgbClr val="FF0000"/>
                                          </a:solidFill>
                                          <a:effectLst/>
                                          <a:latin typeface="Cambria Math" panose="02040503050406030204" charset="0"/>
                                          <a:cs typeface="Cambria Math" panose="02040503050406030204" charset="0"/>
                                        </a:rPr>
                                      </m:ctrlPr>
                                    </m:sSubPr>
                                    <m:e>
                                      <m:r>
                                        <a:rPr lang="en-US" altLang="zh-CN" i="1" kern="100" dirty="0">
                                          <a:solidFill>
                                            <a:srgbClr val="FF0000"/>
                                          </a:solidFill>
                                          <a:effectLst/>
                                          <a:latin typeface="Cambria Math" panose="02040503050406030204" charset="0"/>
                                          <a:cs typeface="Cambria Math" panose="02040503050406030204" charset="0"/>
                                        </a:rPr>
                                        <m:t>𝑞</m:t>
                                      </m:r>
                                    </m:e>
                                    <m:sub>
                                      <m:r>
                                        <a:rPr lang="en-US" altLang="zh-CN" i="1" kern="100" dirty="0">
                                          <a:solidFill>
                                            <a:srgbClr val="FF0000"/>
                                          </a:solidFill>
                                          <a:effectLst/>
                                          <a:latin typeface="Cambria Math" panose="02040503050406030204" charset="0"/>
                                          <a:cs typeface="Cambria Math" panose="02040503050406030204" charset="0"/>
                                        </a:rPr>
                                        <m:t>1</m:t>
                                      </m:r>
                                    </m:sub>
                                  </m:sSub>
                                  <m:sSub>
                                    <m:sSubPr>
                                      <m:ctrlPr>
                                        <a:rPr lang="en-US" altLang="zh-CN" i="1" kern="100" dirty="0">
                                          <a:solidFill>
                                            <a:srgbClr val="FF0000"/>
                                          </a:solidFill>
                                          <a:effectLst/>
                                          <a:latin typeface="Cambria Math" panose="02040503050406030204" charset="0"/>
                                          <a:cs typeface="Cambria Math" panose="02040503050406030204" charset="0"/>
                                        </a:rPr>
                                      </m:ctrlPr>
                                    </m:sSubPr>
                                    <m:e>
                                      <m:r>
                                        <a:rPr lang="en-US" altLang="zh-CN" i="1" kern="100" dirty="0">
                                          <a:solidFill>
                                            <a:srgbClr val="FF0000"/>
                                          </a:solidFill>
                                          <a:effectLst/>
                                          <a:latin typeface="Cambria Math" panose="02040503050406030204" charset="0"/>
                                          <a:cs typeface="Cambria Math" panose="02040503050406030204" charset="0"/>
                                        </a:rPr>
                                        <m:t>𝑝</m:t>
                                      </m:r>
                                    </m:e>
                                    <m:sub>
                                      <m:r>
                                        <a:rPr lang="en-US" altLang="zh-CN" i="1" kern="100" dirty="0">
                                          <a:solidFill>
                                            <a:srgbClr val="FF0000"/>
                                          </a:solidFill>
                                          <a:effectLst/>
                                          <a:latin typeface="Cambria Math" panose="02040503050406030204" charset="0"/>
                                          <a:cs typeface="Cambria Math" panose="02040503050406030204" charset="0"/>
                                        </a:rPr>
                                        <m:t>1</m:t>
                                      </m:r>
                                    </m:sub>
                                  </m:sSub>
                                </m:num>
                                <m:den>
                                  <m:sSub>
                                    <m:sSubPr>
                                      <m:ctrlPr>
                                        <a:rPr lang="en-US" altLang="zh-CN" i="1" kern="100" dirty="0">
                                          <a:solidFill>
                                            <a:srgbClr val="FF0000"/>
                                          </a:solidFill>
                                          <a:effectLst/>
                                          <a:latin typeface="Cambria Math" panose="02040503050406030204" charset="0"/>
                                          <a:cs typeface="Cambria Math" panose="02040503050406030204" charset="0"/>
                                        </a:rPr>
                                      </m:ctrlPr>
                                    </m:sSubPr>
                                    <m:e>
                                      <m:r>
                                        <a:rPr lang="en-US" altLang="zh-CN" i="1" kern="100" dirty="0">
                                          <a:solidFill>
                                            <a:srgbClr val="FF0000"/>
                                          </a:solidFill>
                                          <a:effectLst/>
                                          <a:latin typeface="Cambria Math" panose="02040503050406030204" charset="0"/>
                                          <a:cs typeface="Cambria Math" panose="02040503050406030204" charset="0"/>
                                        </a:rPr>
                                        <m:t>𝑘</m:t>
                                      </m:r>
                                    </m:e>
                                    <m:sub>
                                      <m:r>
                                        <a:rPr lang="en-US" altLang="zh-CN" i="1" kern="100" dirty="0">
                                          <a:solidFill>
                                            <a:srgbClr val="FF0000"/>
                                          </a:solidFill>
                                          <a:effectLst/>
                                          <a:latin typeface="Cambria Math" panose="02040503050406030204" charset="0"/>
                                          <a:cs typeface="Cambria Math" panose="02040503050406030204" charset="0"/>
                                        </a:rPr>
                                        <m:t>𝑝</m:t>
                                      </m:r>
                                    </m:sub>
                                  </m:sSub>
                                </m:den>
                              </m:f>
                            </m:e>
                          </m:nary>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3048000" y="4318635"/>
                <a:ext cx="6096000" cy="1617980"/>
              </a:xfrm>
              <a:prstGeom prst="rect">
                <a:avLst/>
              </a:prstGeom>
              <a:blipFill rotWithShape="1">
                <a:blip r:embed="rId2"/>
                <a:stretch>
                  <a:fillRect/>
                </a:stretch>
              </a:blipFill>
            </p:spPr>
            <p:txBody>
              <a:bodyPr/>
              <a:lstStyle/>
              <a:p>
                <a:r>
                  <a:rPr lang="zh-CN" altLang="en-US">
                    <a:noFill/>
                  </a:rPr>
                  <a:t> </a:t>
                </a:r>
              </a:p>
            </p:txBody>
          </p:sp>
        </mc:Fallback>
      </mc:AlternateContent>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Left)">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5400675"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二、加权算术平均数指数的编制</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nvSpPr>
        <p:spPr>
          <a:xfrm>
            <a:off x="1203960" y="1364615"/>
            <a:ext cx="9596755" cy="1762125"/>
          </a:xfrm>
          <a:prstGeom prst="rect">
            <a:avLst/>
          </a:prstGeom>
          <a:noFill/>
        </p:spPr>
        <p:txBody>
          <a:bodyPr wrap="square" rtlCol="0"/>
          <a:p>
            <a:pPr algn="l">
              <a:lnSpc>
                <a:spcPct val="140000"/>
              </a:lnSpc>
            </a:pPr>
            <a:r>
              <a:rPr lang="zh-CN" altLang="en-US" sz="2000" kern="100" dirty="0">
                <a:solidFill>
                  <a:schemeClr val="tx1"/>
                </a:solidFill>
                <a:effectLst/>
                <a:latin typeface="Cambria Math" panose="02040503050406030204" charset="0"/>
                <a:cs typeface="Cambria Math" panose="02040503050406030204" charset="0"/>
              </a:rPr>
              <a:t>【例</a:t>
            </a:r>
            <a:r>
              <a:rPr lang="en-US" altLang="zh-CN" sz="2000" kern="100" dirty="0">
                <a:solidFill>
                  <a:schemeClr val="tx1"/>
                </a:solidFill>
                <a:effectLst/>
                <a:latin typeface="Cambria Math" panose="02040503050406030204" charset="0"/>
                <a:cs typeface="Cambria Math" panose="02040503050406030204" charset="0"/>
              </a:rPr>
              <a:t>6-4</a:t>
            </a:r>
            <a:r>
              <a:rPr lang="zh-CN" altLang="en-US" sz="2000" kern="100" dirty="0">
                <a:solidFill>
                  <a:schemeClr val="tx1"/>
                </a:solidFill>
                <a:effectLst/>
                <a:latin typeface="Cambria Math" panose="02040503050406030204" charset="0"/>
                <a:cs typeface="Cambria Math" panose="02040503050406030204" charset="0"/>
              </a:rPr>
              <a:t>】</a:t>
            </a:r>
            <a:r>
              <a:rPr lang="en-US" altLang="zh-CN" sz="2000" kern="100" dirty="0">
                <a:solidFill>
                  <a:schemeClr val="tx1"/>
                </a:solidFill>
                <a:effectLst/>
                <a:latin typeface="Cambria Math" panose="02040503050406030204" charset="0"/>
                <a:cs typeface="Cambria Math" panose="02040503050406030204" charset="0"/>
              </a:rPr>
              <a:t> </a:t>
            </a:r>
            <a:r>
              <a:rPr lang="zh-CN" altLang="en-US" sz="2000" kern="100" dirty="0">
                <a:solidFill>
                  <a:schemeClr val="tx1"/>
                </a:solidFill>
                <a:effectLst/>
                <a:latin typeface="Cambria Math" panose="02040503050406030204" charset="0"/>
                <a:cs typeface="Cambria Math" panose="02040503050406030204" charset="0"/>
              </a:rPr>
              <a:t>仍以表</a:t>
            </a:r>
            <a:r>
              <a:rPr lang="en-US" altLang="zh-CN" sz="2000" kern="100" dirty="0">
                <a:solidFill>
                  <a:schemeClr val="tx1"/>
                </a:solidFill>
                <a:effectLst/>
                <a:latin typeface="Cambria Math" panose="02040503050406030204" charset="0"/>
                <a:cs typeface="Cambria Math" panose="02040503050406030204" charset="0"/>
              </a:rPr>
              <a:t>6-3</a:t>
            </a:r>
            <a:r>
              <a:rPr lang="zh-CN" altLang="en-US" sz="2000" kern="100" dirty="0">
                <a:solidFill>
                  <a:schemeClr val="tx1"/>
                </a:solidFill>
                <a:effectLst/>
                <a:latin typeface="Cambria Math" panose="02040503050406030204" charset="0"/>
                <a:cs typeface="Cambria Math" panose="02040503050406030204" charset="0"/>
              </a:rPr>
              <a:t>某商场三种商品的资料为例</a:t>
            </a:r>
            <a:r>
              <a:rPr lang="en-US" altLang="zh-CN" sz="2000" kern="100" dirty="0">
                <a:solidFill>
                  <a:schemeClr val="tx1"/>
                </a:solidFill>
                <a:effectLst/>
                <a:latin typeface="Cambria Math" panose="02040503050406030204" charset="0"/>
                <a:cs typeface="Cambria Math" panose="02040503050406030204" charset="0"/>
              </a:rPr>
              <a:t>,</a:t>
            </a:r>
            <a:r>
              <a:rPr lang="zh-CN" altLang="en-US" sz="2000" kern="100" dirty="0">
                <a:solidFill>
                  <a:schemeClr val="tx1"/>
                </a:solidFill>
                <a:effectLst/>
                <a:latin typeface="Cambria Math" panose="02040503050406030204" charset="0"/>
                <a:cs typeface="Cambria Math" panose="02040503050406030204" charset="0"/>
              </a:rPr>
              <a:t>用加权调和平均数指数编制销售</a:t>
            </a:r>
            <a:endParaRPr lang="zh-CN" altLang="en-US" sz="2000" kern="100" dirty="0">
              <a:solidFill>
                <a:schemeClr val="tx1"/>
              </a:solidFill>
              <a:effectLst/>
              <a:latin typeface="Cambria Math" panose="02040503050406030204" charset="0"/>
              <a:cs typeface="Cambria Math" panose="02040503050406030204" charset="0"/>
            </a:endParaRPr>
          </a:p>
          <a:p>
            <a:pPr algn="l">
              <a:lnSpc>
                <a:spcPct val="140000"/>
              </a:lnSpc>
            </a:pPr>
            <a:r>
              <a:rPr lang="zh-CN" altLang="en-US" sz="2000" kern="100" dirty="0">
                <a:solidFill>
                  <a:schemeClr val="tx1"/>
                </a:solidFill>
                <a:effectLst/>
                <a:latin typeface="Cambria Math" panose="02040503050406030204" charset="0"/>
                <a:cs typeface="Cambria Math" panose="02040503050406030204" charset="0"/>
              </a:rPr>
              <a:t>价格总指数</a:t>
            </a:r>
            <a:r>
              <a:rPr lang="en-US" altLang="zh-CN" sz="2000" kern="100" dirty="0">
                <a:solidFill>
                  <a:schemeClr val="tx1"/>
                </a:solidFill>
                <a:effectLst/>
                <a:latin typeface="Cambria Math" panose="02040503050406030204" charset="0"/>
                <a:cs typeface="Cambria Math" panose="02040503050406030204" charset="0"/>
              </a:rPr>
              <a:t>,</a:t>
            </a:r>
            <a:r>
              <a:rPr lang="zh-CN" altLang="en-US" sz="2000" kern="100" dirty="0">
                <a:solidFill>
                  <a:schemeClr val="tx1"/>
                </a:solidFill>
                <a:effectLst/>
                <a:latin typeface="Cambria Math" panose="02040503050406030204" charset="0"/>
                <a:cs typeface="Cambria Math" panose="02040503050406030204" charset="0"/>
              </a:rPr>
              <a:t>计算如下</a:t>
            </a:r>
            <a:r>
              <a:rPr lang="en-US" altLang="zh-CN" sz="2000" kern="100" dirty="0">
                <a:solidFill>
                  <a:schemeClr val="tx1"/>
                </a:solidFill>
                <a:effectLst/>
                <a:latin typeface="Cambria Math" panose="02040503050406030204" charset="0"/>
                <a:cs typeface="Cambria Math" panose="02040503050406030204" charset="0"/>
              </a:rPr>
              <a:t>:</a:t>
            </a:r>
            <a:endParaRPr lang="en-US" altLang="zh-CN" sz="2000" kern="100" dirty="0">
              <a:solidFill>
                <a:schemeClr val="tx1"/>
              </a:solidFill>
              <a:effectLst/>
              <a:latin typeface="Cambria Math" panose="02040503050406030204" charset="0"/>
              <a:cs typeface="Cambria Math" panose="02040503050406030204" charset="0"/>
            </a:endParaRPr>
          </a:p>
        </p:txBody>
      </p:sp>
      <mc:AlternateContent xmlns:mc="http://schemas.openxmlformats.org/markup-compatibility/2006">
        <mc:Choice xmlns:a14="http://schemas.microsoft.com/office/drawing/2010/main" Requires="a14">
          <p:sp>
            <p:nvSpPr>
              <p:cNvPr id="8" name="文本框 7"/>
              <p:cNvSpPr txBox="1"/>
              <p:nvPr/>
            </p:nvSpPr>
            <p:spPr>
              <a:xfrm>
                <a:off x="1203960" y="2272665"/>
                <a:ext cx="9951720" cy="1419225"/>
              </a:xfrm>
              <a:prstGeom prst="rect">
                <a:avLst/>
              </a:prstGeom>
              <a:noFill/>
            </p:spPr>
            <p:txBody>
              <a:bodyPr wrap="square" rtlCol="0" anchor="t">
                <a:spAutoFit/>
              </a:bodyPr>
              <a:p>
                <a:pPr algn="ctr">
                  <a:lnSpc>
                    <a:spcPct val="140000"/>
                  </a:lnSpc>
                </a:pPr>
                <a14:m>
                  <m:oMathPara xmlns:m="http://schemas.openxmlformats.org/officeDocument/2006/math">
                    <m:oMathParaPr>
                      <m:jc m:val="centerGroup"/>
                    </m:oMathParaPr>
                    <m:oMath xmlns:m="http://schemas.openxmlformats.org/officeDocument/2006/math">
                      <m:acc>
                        <m:accPr>
                          <m:chr m:val="̅"/>
                          <m:ctrlPr>
                            <a:rPr lang="en-US" altLang="zh-CN" sz="2000" i="1" kern="100" dirty="0">
                              <a:solidFill>
                                <a:srgbClr val="FF0000"/>
                              </a:solidFill>
                              <a:effectLst/>
                              <a:latin typeface="Cambria Math" panose="02040503050406030204" charset="0"/>
                              <a:cs typeface="Cambria Math" panose="02040503050406030204" charset="0"/>
                            </a:rPr>
                          </m:ctrlPr>
                        </m:accPr>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𝑝</m:t>
                              </m:r>
                            </m:sub>
                          </m:sSub>
                        </m:e>
                      </m:acc>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0</m:t>
                                  </m:r>
                                </m:sub>
                              </m:sSub>
                            </m:e>
                          </m:nary>
                        </m:den>
                      </m:f>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f>
                                <m:fPr>
                                  <m:ctrlPr>
                                    <a:rPr sz="2000" i="1">
                                      <a:solidFill>
                                        <a:srgbClr val="FF0000"/>
                                      </a:solidFill>
                                      <a:latin typeface="Cambria Math" panose="02040503050406030204" charset="0"/>
                                      <a:cs typeface="Cambria Math" panose="02040503050406030204" charset="0"/>
                                    </a:rPr>
                                  </m:ctrlPr>
                                </m:fPr>
                                <m:num>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1</m:t>
                                      </m:r>
                                    </m:sub>
                                  </m:sSub>
                                </m:num>
                                <m:den>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𝑝</m:t>
                                      </m:r>
                                    </m:sub>
                                  </m:sSub>
                                </m:den>
                              </m:f>
                            </m:e>
                          </m:nary>
                        </m:den>
                      </m:f>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r>
                            <a:rPr lang="en-US" altLang="zh-CN" sz="2000" i="1" kern="100" dirty="0">
                              <a:solidFill>
                                <a:srgbClr val="FF0000"/>
                              </a:solidFill>
                              <a:effectLst/>
                              <a:latin typeface="Cambria Math" panose="02040503050406030204" charset="0"/>
                              <a:cs typeface="Cambria Math" panose="02040503050406030204" charset="0"/>
                            </a:rPr>
                            <m:t>9800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160000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36000</m:t>
                          </m:r>
                        </m:num>
                        <m:den>
                          <m:f>
                            <m:fPr>
                              <m:ctrlPr>
                                <a:rPr lang="en-US" altLang="zh-CN" sz="2000" i="1" kern="100" dirty="0">
                                  <a:solidFill>
                                    <a:srgbClr val="FF0000"/>
                                  </a:solidFill>
                                  <a:effectLst/>
                                  <a:latin typeface="Cambria Math" panose="02040503050406030204" charset="0"/>
                                  <a:cs typeface="Cambria Math" panose="02040503050406030204" charset="0"/>
                                </a:rPr>
                              </m:ctrlPr>
                            </m:fPr>
                            <m:num>
                              <m:r>
                                <a:rPr lang="en-US" altLang="zh-CN" sz="2000" i="1" kern="100" dirty="0">
                                  <a:solidFill>
                                    <a:srgbClr val="FF0000"/>
                                  </a:solidFill>
                                  <a:effectLst/>
                                  <a:latin typeface="Cambria Math" panose="02040503050406030204" charset="0"/>
                                  <a:cs typeface="Cambria Math" panose="02040503050406030204" charset="0"/>
                                </a:rPr>
                                <m:t>9800</m:t>
                              </m:r>
                            </m:num>
                            <m:den>
                              <m:r>
                                <a:rPr lang="en-US" altLang="zh-CN" sz="2000" i="1" kern="100" dirty="0">
                                  <a:solidFill>
                                    <a:srgbClr val="FF0000"/>
                                  </a:solidFill>
                                  <a:effectLst/>
                                  <a:latin typeface="Cambria Math" panose="02040503050406030204" charset="0"/>
                                  <a:cs typeface="Cambria Math" panose="02040503050406030204" charset="0"/>
                                </a:rPr>
                                <m:t>102</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9</m:t>
                              </m:r>
                              <m:r>
                                <a:rPr lang="en-US" altLang="zh-CN" sz="2000" i="1" kern="100" dirty="0">
                                  <a:solidFill>
                                    <a:srgbClr val="FF0000"/>
                                  </a:solidFill>
                                  <a:effectLst/>
                                  <a:latin typeface="Cambria Math" panose="02040503050406030204" charset="0"/>
                                  <a:cs typeface="Cambria Math" panose="02040503050406030204" charset="0"/>
                                </a:rPr>
                                <m:t>%</m:t>
                              </m:r>
                            </m:den>
                          </m:f>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r>
                                <a:rPr lang="en-US" altLang="zh-CN" sz="2000" i="1" kern="100" dirty="0">
                                  <a:solidFill>
                                    <a:srgbClr val="FF0000"/>
                                  </a:solidFill>
                                  <a:effectLst/>
                                  <a:latin typeface="Cambria Math" panose="02040503050406030204" charset="0"/>
                                  <a:cs typeface="Cambria Math" panose="02040503050406030204" charset="0"/>
                                </a:rPr>
                                <m:t>160000</m:t>
                              </m:r>
                            </m:num>
                            <m:den>
                              <m:r>
                                <a:rPr lang="en-US" altLang="zh-CN" sz="2000" i="1" kern="100" dirty="0">
                                  <a:solidFill>
                                    <a:srgbClr val="FF0000"/>
                                  </a:solidFill>
                                  <a:effectLst/>
                                  <a:latin typeface="Cambria Math" panose="02040503050406030204" charset="0"/>
                                  <a:cs typeface="Cambria Math" panose="02040503050406030204" charset="0"/>
                                </a:rPr>
                                <m:t>106</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7</m:t>
                              </m:r>
                              <m:r>
                                <a:rPr lang="en-US" altLang="zh-CN" sz="2000" i="1" kern="100" dirty="0">
                                  <a:solidFill>
                                    <a:srgbClr val="FF0000"/>
                                  </a:solidFill>
                                  <a:effectLst/>
                                  <a:latin typeface="Cambria Math" panose="02040503050406030204" charset="0"/>
                                  <a:cs typeface="Cambria Math" panose="02040503050406030204" charset="0"/>
                                </a:rPr>
                                <m:t>%</m:t>
                              </m:r>
                            </m:den>
                          </m:f>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r>
                                <a:rPr lang="en-US" altLang="zh-CN" sz="2000" i="1" kern="100" dirty="0">
                                  <a:solidFill>
                                    <a:srgbClr val="FF0000"/>
                                  </a:solidFill>
                                  <a:effectLst/>
                                  <a:latin typeface="Cambria Math" panose="02040503050406030204" charset="0"/>
                                  <a:cs typeface="Cambria Math" panose="02040503050406030204" charset="0"/>
                                </a:rPr>
                                <m:t>36</m:t>
                              </m:r>
                              <m:r>
                                <a:rPr lang="en-US" altLang="zh-CN" sz="2000" i="1" kern="100" dirty="0">
                                  <a:solidFill>
                                    <a:srgbClr val="FF0000"/>
                                  </a:solidFill>
                                  <a:effectLst/>
                                  <a:latin typeface="Cambria Math" panose="02040503050406030204" charset="0"/>
                                  <a:cs typeface="Cambria Math" panose="02040503050406030204" charset="0"/>
                                </a:rPr>
                                <m:t>000</m:t>
                              </m:r>
                            </m:num>
                            <m:den>
                              <m:r>
                                <a:rPr lang="en-US" altLang="zh-CN" sz="2000" i="1" kern="100" dirty="0">
                                  <a:solidFill>
                                    <a:srgbClr val="FF0000"/>
                                  </a:solidFill>
                                  <a:effectLst/>
                                  <a:latin typeface="Cambria Math" panose="02040503050406030204" charset="0"/>
                                  <a:cs typeface="Cambria Math" panose="02040503050406030204" charset="0"/>
                                </a:rPr>
                                <m:t>83</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3</m:t>
                              </m:r>
                              <m:r>
                                <a:rPr lang="en-US" altLang="zh-CN" sz="2000" i="1" kern="100" dirty="0">
                                  <a:solidFill>
                                    <a:srgbClr val="FF0000"/>
                                  </a:solidFill>
                                  <a:effectLst/>
                                  <a:latin typeface="Cambria Math" panose="02040503050406030204" charset="0"/>
                                  <a:cs typeface="Cambria Math" panose="02040503050406030204" charset="0"/>
                                </a:rPr>
                                <m:t>%</m:t>
                              </m:r>
                            </m:den>
                          </m:f>
                        </m:den>
                      </m:f>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100</m:t>
                      </m:r>
                      <m:r>
                        <a:rPr lang="en-US" altLang="zh-CN" sz="2000" i="1" kern="100" dirty="0">
                          <a:solidFill>
                            <a:srgbClr val="FF0000"/>
                          </a:solidFill>
                          <a:effectLst/>
                          <a:latin typeface="Cambria Math" panose="02040503050406030204" charset="0"/>
                          <a:cs typeface="Cambria Math" panose="02040503050406030204" charset="0"/>
                        </a:rPr>
                        <m:t>%</m:t>
                      </m:r>
                    </m:oMath>
                  </m:oMathPara>
                </a14:m>
                <a:endParaRPr lang="en-US" altLang="zh-CN" sz="2000" i="1" kern="100" dirty="0">
                  <a:solidFill>
                    <a:srgbClr val="FF0000"/>
                  </a:solidFill>
                  <a:effectLst/>
                  <a:latin typeface="Cambria Math" panose="02040503050406030204" charset="0"/>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1203960" y="2272665"/>
                <a:ext cx="9951720" cy="1419225"/>
              </a:xfrm>
              <a:prstGeom prst="rect">
                <a:avLst/>
              </a:prstGeom>
              <a:blipFill rotWithShape="1">
                <a:blip r:embed="rId1"/>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文本框 8"/>
              <p:cNvSpPr txBox="1"/>
              <p:nvPr/>
            </p:nvSpPr>
            <p:spPr>
              <a:xfrm>
                <a:off x="2954020" y="3550285"/>
                <a:ext cx="6096000" cy="765175"/>
              </a:xfrm>
              <a:prstGeom prst="rect">
                <a:avLst/>
              </a:prstGeom>
              <a:noFill/>
            </p:spPr>
            <p:txBody>
              <a:bodyPr wrap="square" rtlCol="0" anchor="t">
                <a:noAutofit/>
              </a:bodyPr>
              <a:p>
                <a:pPr algn="ctr">
                  <a:lnSpc>
                    <a:spcPct val="140000"/>
                  </a:lnSpc>
                </a:pPr>
                <a14:m>
                  <m:oMathPara xmlns:m="http://schemas.openxmlformats.org/officeDocument/2006/math">
                    <m:oMathParaPr>
                      <m:jc m:val="centerGroup"/>
                    </m:oMathParaPr>
                    <m:oMath xmlns:m="http://schemas.openxmlformats.org/officeDocument/2006/math">
                      <m:r>
                        <a:rPr lang="en-US" altLang="zh-CN" sz="2000" i="1" kern="100" dirty="0">
                          <a:solidFill>
                            <a:srgbClr val="FF0000"/>
                          </a:solidFill>
                          <a:effectLst/>
                          <a:latin typeface="Cambria Math" panose="02040503050406030204" charset="0"/>
                          <a:cs typeface="Cambria Math" panose="02040503050406030204" charset="0"/>
                        </a:rPr>
                        <m:t>=</m:t>
                      </m:r>
                      <m:f>
                        <m:fPr>
                          <m:ctrlPr>
                            <a:rPr lang="en-US" altLang="zh-CN" sz="2000" i="1" kern="100" dirty="0">
                              <a:solidFill>
                                <a:srgbClr val="FF0000"/>
                              </a:solidFill>
                              <a:effectLst/>
                              <a:latin typeface="Cambria Math" panose="02040503050406030204" charset="0"/>
                              <a:cs typeface="Cambria Math" panose="02040503050406030204" charset="0"/>
                            </a:rPr>
                          </m:ctrlPr>
                        </m:fPr>
                        <m:num>
                          <m:r>
                            <a:rPr lang="en-US" altLang="zh-CN" sz="2000" i="1" kern="100" dirty="0">
                              <a:solidFill>
                                <a:srgbClr val="FF0000"/>
                              </a:solidFill>
                              <a:effectLst/>
                              <a:latin typeface="Cambria Math" panose="02040503050406030204" charset="0"/>
                              <a:cs typeface="Cambria Math" panose="02040503050406030204" charset="0"/>
                            </a:rPr>
                            <m:t>205800</m:t>
                          </m:r>
                        </m:num>
                        <m:den>
                          <m:r>
                            <a:rPr lang="en-US" altLang="zh-CN" sz="2000" i="1" kern="100" dirty="0">
                              <a:solidFill>
                                <a:srgbClr val="FF0000"/>
                              </a:solidFill>
                              <a:effectLst/>
                              <a:latin typeface="Cambria Math" panose="02040503050406030204" charset="0"/>
                              <a:cs typeface="Cambria Math" panose="02040503050406030204" charset="0"/>
                            </a:rPr>
                            <m:t>202694</m:t>
                          </m:r>
                        </m:den>
                      </m:f>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101</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53</m:t>
                      </m:r>
                      <m:r>
                        <a:rPr lang="en-US" altLang="zh-CN" sz="2000" i="1" kern="100" dirty="0">
                          <a:solidFill>
                            <a:srgbClr val="FF0000"/>
                          </a:solidFill>
                          <a:effectLst/>
                          <a:latin typeface="Cambria Math" panose="02040503050406030204" charset="0"/>
                          <a:cs typeface="Cambria Math" panose="02040503050406030204" charset="0"/>
                        </a:rPr>
                        <m:t>%</m:t>
                      </m:r>
                    </m:oMath>
                  </m:oMathPara>
                </a14:m>
                <a:endParaRPr lang="en-US" altLang="zh-CN" sz="2000" i="1" kern="100" dirty="0">
                  <a:solidFill>
                    <a:srgbClr val="FF0000"/>
                  </a:solidFill>
                  <a:effectLst/>
                  <a:latin typeface="Cambria Math" panose="02040503050406030204" charset="0"/>
                  <a:cs typeface="Cambria Math" panose="02040503050406030204" charset="0"/>
                </a:endParaRPr>
              </a:p>
            </p:txBody>
          </p:sp>
        </mc:Choice>
        <mc:Fallback>
          <p:sp>
            <p:nvSpPr>
              <p:cNvPr id="9" name="文本框 8"/>
              <p:cNvSpPr txBox="1">
                <a:spLocks noRot="1" noChangeAspect="1" noMove="1" noResize="1" noEditPoints="1" noAdjustHandles="1" noChangeArrowheads="1" noChangeShapeType="1" noTextEdit="1"/>
              </p:cNvSpPr>
              <p:nvPr/>
            </p:nvSpPr>
            <p:spPr>
              <a:xfrm>
                <a:off x="2954020" y="3550285"/>
                <a:ext cx="6096000" cy="765175"/>
              </a:xfrm>
              <a:prstGeom prst="rect">
                <a:avLst/>
              </a:prstGeom>
              <a:blipFill rotWithShape="1">
                <a:blip r:embed="rId2"/>
                <a:stretch>
                  <a:fillRect b="-10954"/>
                </a:stretch>
              </a:blipFill>
            </p:spPr>
            <p:txBody>
              <a:bodyPr/>
              <a:lstStyle/>
              <a:p>
                <a:r>
                  <a:rPr lang="zh-CN" altLang="en-US">
                    <a:noFill/>
                  </a:rPr>
                  <a:t> </a:t>
                </a:r>
              </a:p>
            </p:txBody>
          </p:sp>
        </mc:Fallback>
      </mc:AlternateContent>
      <p:sp>
        <p:nvSpPr>
          <p:cNvPr id="4" name="文本框 3"/>
          <p:cNvSpPr txBox="1"/>
          <p:nvPr/>
        </p:nvSpPr>
        <p:spPr>
          <a:xfrm>
            <a:off x="1482090" y="4599940"/>
            <a:ext cx="9781540" cy="914400"/>
          </a:xfrm>
          <a:prstGeom prst="rect">
            <a:avLst/>
          </a:prstGeom>
          <a:noFill/>
        </p:spPr>
        <p:txBody>
          <a:bodyPr wrap="square" rtlCol="0">
            <a:noAutofit/>
          </a:bodyPr>
          <a:p>
            <a:pPr lvl="0" algn="l">
              <a:lnSpc>
                <a:spcPct val="140000"/>
              </a:lnSpc>
              <a:buClrTx/>
              <a:buSzTx/>
              <a:buFontTx/>
            </a:pPr>
            <a:r>
              <a:rPr lang="zh-CN" altLang="en-US" sz="2000" kern="100" dirty="0">
                <a:effectLst/>
                <a:latin typeface="+mn-ea"/>
                <a:cs typeface="江城圆体 400W" panose="020B0500000000000000" pitchFamily="34" charset="-122"/>
                <a:sym typeface="+mn-ea"/>
              </a:rPr>
              <a:t>计算结果表明</a:t>
            </a:r>
            <a:r>
              <a:rPr lang="en-US" altLang="zh-CN" sz="2000" kern="100" dirty="0">
                <a:effectLst/>
                <a:latin typeface="+mn-ea"/>
                <a:cs typeface="江城圆体 400W" panose="020B0500000000000000" pitchFamily="34" charset="-122"/>
                <a:sym typeface="+mn-ea"/>
              </a:rPr>
              <a:t>,</a:t>
            </a:r>
            <a:r>
              <a:rPr lang="zh-CN" altLang="en-US" sz="2000" kern="100" dirty="0">
                <a:effectLst/>
                <a:latin typeface="+mn-ea"/>
                <a:cs typeface="江城圆体 400W" panose="020B0500000000000000" pitchFamily="34" charset="-122"/>
                <a:sym typeface="+mn-ea"/>
              </a:rPr>
              <a:t>三种商品价格综合增长</a:t>
            </a:r>
            <a:r>
              <a:rPr lang="en-US" altLang="zh-CN" sz="2000" kern="100" dirty="0">
                <a:effectLst/>
                <a:latin typeface="+mn-ea"/>
                <a:cs typeface="江城圆体 400W" panose="020B0500000000000000" pitchFamily="34" charset="-122"/>
                <a:sym typeface="+mn-ea"/>
              </a:rPr>
              <a:t>1.5%,</a:t>
            </a:r>
            <a:r>
              <a:rPr lang="zh-CN" altLang="en-US" sz="2000" kern="100" dirty="0">
                <a:effectLst/>
                <a:latin typeface="+mn-ea"/>
                <a:cs typeface="江城圆体 400W" panose="020B0500000000000000" pitchFamily="34" charset="-122"/>
                <a:sym typeface="+mn-ea"/>
              </a:rPr>
              <a:t>由于价格增长而增加的销售额为</a:t>
            </a:r>
            <a:r>
              <a:rPr lang="en-US" altLang="zh-CN" sz="2000" kern="100" dirty="0">
                <a:effectLst/>
                <a:latin typeface="+mn-ea"/>
                <a:cs typeface="江城圆体 400W" panose="020B0500000000000000" pitchFamily="34" charset="-122"/>
                <a:sym typeface="+mn-ea"/>
              </a:rPr>
              <a:t>:</a:t>
            </a:r>
            <a:endParaRPr lang="en-US" altLang="zh-CN" sz="2000" kern="100" dirty="0">
              <a:effectLst/>
              <a:latin typeface="+mn-ea"/>
              <a:cs typeface="江城圆体 400W" panose="020B0500000000000000" pitchFamily="34" charset="-122"/>
              <a:sym typeface="+mn-ea"/>
            </a:endParaRPr>
          </a:p>
        </p:txBody>
      </p:sp>
      <mc:AlternateContent xmlns:mc="http://schemas.openxmlformats.org/markup-compatibility/2006">
        <mc:Choice xmlns:a14="http://schemas.microsoft.com/office/drawing/2010/main" Requires="a14">
          <p:sp>
            <p:nvSpPr>
              <p:cNvPr id="6" name="文本框 5"/>
              <p:cNvSpPr txBox="1"/>
              <p:nvPr/>
            </p:nvSpPr>
            <p:spPr>
              <a:xfrm>
                <a:off x="2107565" y="5109210"/>
                <a:ext cx="8148320" cy="944880"/>
              </a:xfrm>
              <a:prstGeom prst="rect">
                <a:avLst/>
              </a:prstGeom>
              <a:noFill/>
            </p:spPr>
            <p:txBody>
              <a:bodyPr wrap="square" rtlCol="0" anchor="t">
                <a:spAutoFit/>
              </a:bodyPr>
              <a:p>
                <a:pPr algn="l">
                  <a:lnSpc>
                    <a:spcPct val="140000"/>
                  </a:lnSpc>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1</m:t>
                              </m:r>
                            </m:sub>
                          </m:sSub>
                        </m:e>
                      </m:nary>
                      <m:r>
                        <a:rPr lang="en-US" altLang="zh-CN" sz="2000" i="1" kern="100" dirty="0">
                          <a:solidFill>
                            <a:srgbClr val="FF0000"/>
                          </a:solidFill>
                          <a:effectLst/>
                          <a:latin typeface="Cambria Math" panose="02040503050406030204" charset="0"/>
                          <a:cs typeface="Cambria Math" panose="02040503050406030204" charset="0"/>
                        </a:rPr>
                        <m:t>−</m:t>
                      </m:r>
                      <m:nary>
                        <m:naryPr>
                          <m:chr m:val="∑"/>
                          <m:limLoc m:val="undOvr"/>
                          <m:subHide m:val="on"/>
                          <m:supHide m:val="on"/>
                          <m:ctrlPr>
                            <a:rPr lang="en-US" altLang="zh-CN" sz="2000" i="1" kern="100" dirty="0">
                              <a:solidFill>
                                <a:srgbClr val="FF0000"/>
                              </a:solidFill>
                              <a:effectLst/>
                              <a:latin typeface="Cambria Math" panose="02040503050406030204" charset="0"/>
                              <a:cs typeface="Cambria Math" panose="02040503050406030204" charset="0"/>
                            </a:rPr>
                          </m:ctrlPr>
                        </m:naryPr>
                        <m:sub/>
                        <m:sup/>
                        <m:e>
                          <m:f>
                            <m:fPr>
                              <m:ctrlPr>
                                <a:rPr sz="2000" i="1">
                                  <a:solidFill>
                                    <a:srgbClr val="FF0000"/>
                                  </a:solidFill>
                                  <a:latin typeface="Cambria Math" panose="02040503050406030204" charset="0"/>
                                  <a:cs typeface="Cambria Math" panose="02040503050406030204" charset="0"/>
                                </a:rPr>
                              </m:ctrlPr>
                            </m:fPr>
                            <m:num>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𝑞</m:t>
                                  </m:r>
                                </m:e>
                                <m:sub>
                                  <m:r>
                                    <a:rPr lang="en-US" altLang="zh-CN" sz="2000" i="1" kern="100" dirty="0">
                                      <a:solidFill>
                                        <a:srgbClr val="FF0000"/>
                                      </a:solidFill>
                                      <a:effectLst/>
                                      <a:latin typeface="Cambria Math" panose="02040503050406030204" charset="0"/>
                                      <a:cs typeface="Cambria Math" panose="02040503050406030204" charset="0"/>
                                    </a:rPr>
                                    <m:t>1</m:t>
                                  </m:r>
                                </m:sub>
                              </m:sSub>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𝑝</m:t>
                                  </m:r>
                                </m:e>
                                <m:sub>
                                  <m:r>
                                    <a:rPr lang="en-US" altLang="zh-CN" sz="2000" i="1" kern="100" dirty="0">
                                      <a:solidFill>
                                        <a:srgbClr val="FF0000"/>
                                      </a:solidFill>
                                      <a:effectLst/>
                                      <a:latin typeface="Cambria Math" panose="02040503050406030204" charset="0"/>
                                      <a:cs typeface="Cambria Math" panose="02040503050406030204" charset="0"/>
                                    </a:rPr>
                                    <m:t>1</m:t>
                                  </m:r>
                                </m:sub>
                              </m:sSub>
                            </m:num>
                            <m:den>
                              <m:sSub>
                                <m:sSubPr>
                                  <m:ctrlPr>
                                    <a:rPr lang="en-US" altLang="zh-CN" sz="2000" i="1" kern="100" dirty="0">
                                      <a:solidFill>
                                        <a:srgbClr val="FF0000"/>
                                      </a:solidFill>
                                      <a:effectLst/>
                                      <a:latin typeface="Cambria Math" panose="02040503050406030204" charset="0"/>
                                      <a:cs typeface="Cambria Math" panose="02040503050406030204" charset="0"/>
                                    </a:rPr>
                                  </m:ctrlPr>
                                </m:sSubPr>
                                <m:e>
                                  <m:r>
                                    <a:rPr lang="en-US" altLang="zh-CN" sz="2000" i="1" kern="100" dirty="0">
                                      <a:solidFill>
                                        <a:srgbClr val="FF0000"/>
                                      </a:solidFill>
                                      <a:effectLst/>
                                      <a:latin typeface="Cambria Math" panose="02040503050406030204" charset="0"/>
                                      <a:cs typeface="Cambria Math" panose="02040503050406030204" charset="0"/>
                                    </a:rPr>
                                    <m:t>𝑘</m:t>
                                  </m:r>
                                </m:e>
                                <m:sub>
                                  <m:r>
                                    <a:rPr lang="en-US" altLang="zh-CN" sz="2000" i="1" kern="100" dirty="0">
                                      <a:solidFill>
                                        <a:srgbClr val="FF0000"/>
                                      </a:solidFill>
                                      <a:effectLst/>
                                      <a:latin typeface="Cambria Math" panose="02040503050406030204" charset="0"/>
                                      <a:cs typeface="Cambria Math" panose="02040503050406030204" charset="0"/>
                                    </a:rPr>
                                    <m:t>𝑝</m:t>
                                  </m:r>
                                </m:sub>
                              </m:sSub>
                            </m:den>
                          </m:f>
                        </m:e>
                      </m:nary>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205800</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202694</m:t>
                      </m:r>
                      <m:r>
                        <a:rPr lang="en-US" altLang="zh-CN" sz="2000" i="1" kern="100" dirty="0">
                          <a:solidFill>
                            <a:srgbClr val="FF0000"/>
                          </a:solidFill>
                          <a:effectLst/>
                          <a:latin typeface="Cambria Math" panose="02040503050406030204" charset="0"/>
                          <a:cs typeface="Cambria Math" panose="02040503050406030204" charset="0"/>
                        </a:rPr>
                        <m:t>=</m:t>
                      </m:r>
                      <m:r>
                        <a:rPr lang="en-US" altLang="zh-CN" sz="2000" i="1" kern="100" dirty="0">
                          <a:solidFill>
                            <a:srgbClr val="FF0000"/>
                          </a:solidFill>
                          <a:effectLst/>
                          <a:latin typeface="Cambria Math" panose="02040503050406030204" charset="0"/>
                          <a:cs typeface="Cambria Math" panose="02040503050406030204" charset="0"/>
                        </a:rPr>
                        <m:t>3106</m:t>
                      </m:r>
                      <m:r>
                        <a:rPr lang="en-US" altLang="zh-CN" sz="2000" i="1" kern="100" dirty="0">
                          <a:solidFill>
                            <a:srgbClr val="FF0000"/>
                          </a:solidFill>
                          <a:effectLst/>
                          <a:latin typeface="Cambria Math" panose="02040503050406030204" charset="0"/>
                          <a:cs typeface="Cambria Math" panose="02040503050406030204" charset="0"/>
                        </a:rPr>
                        <m:t>(</m:t>
                      </m:r>
                      <m:r>
                        <a:rPr lang="zh-CN" altLang="en-US" sz="2000" i="1" kern="100" dirty="0">
                          <a:solidFill>
                            <a:srgbClr val="FF0000"/>
                          </a:solidFill>
                          <a:effectLst/>
                          <a:latin typeface="Cambria Math" panose="02040503050406030204" charset="0"/>
                          <a:ea typeface="MS Mincho" panose="02020609040205080304" charset="-128"/>
                          <a:cs typeface="Cambria Math" panose="02040503050406030204" charset="0"/>
                        </a:rPr>
                        <m:t>元</m:t>
                      </m:r>
                      <m:r>
                        <a:rPr lang="en-US" altLang="zh-CN" sz="2000" i="1" kern="100" dirty="0">
                          <a:solidFill>
                            <a:srgbClr val="FF0000"/>
                          </a:solidFill>
                          <a:effectLst/>
                          <a:latin typeface="Cambria Math" panose="02040503050406030204" charset="0"/>
                          <a:ea typeface="MS Mincho" panose="02020609040205080304" charset="-128"/>
                          <a:cs typeface="Cambria Math" panose="02040503050406030204" charset="0"/>
                        </a:rPr>
                        <m:t>)</m:t>
                      </m:r>
                    </m:oMath>
                  </m:oMathPara>
                </a14:m>
                <a:endParaRPr lang="zh-CN" altLang="en-US" sz="2000" i="1" kern="100" dirty="0">
                  <a:solidFill>
                    <a:srgbClr val="FF0000"/>
                  </a:solidFill>
                  <a:effectLst/>
                  <a:latin typeface="Cambria Math" panose="02040503050406030204" charset="0"/>
                  <a:cs typeface="Cambria Math" panose="02040503050406030204"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2107565" y="5109210"/>
                <a:ext cx="8148320" cy="944880"/>
              </a:xfrm>
              <a:prstGeom prst="rect">
                <a:avLst/>
              </a:prstGeom>
              <a:blipFill rotWithShape="1">
                <a:blip r:embed="rId3"/>
                <a:stretch>
                  <a:fillRect/>
                </a:stretch>
              </a:blipFill>
            </p:spPr>
            <p:txBody>
              <a:bodyPr/>
              <a:lstStyle/>
              <a:p>
                <a:r>
                  <a:rPr lang="zh-CN" altLang="en-US">
                    <a:noFill/>
                  </a:rPr>
                  <a:t> </a:t>
                </a:r>
              </a:p>
            </p:txBody>
          </p:sp>
        </mc:Fallback>
      </mc:AlternateContent>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trips(down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strips(down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downLef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347845" y="3020060"/>
            <a:ext cx="6424930" cy="2055495"/>
          </a:xfrm>
        </p:spPr>
        <p:txBody>
          <a:bodyPr/>
          <a:p>
            <a:r>
              <a:rPr lang="zh-CN" altLang="en-US"/>
              <a:t>指数体系与因素分析</a:t>
            </a:r>
            <a:endParaRPr lang="zh-CN" altLang="en-US"/>
          </a:p>
        </p:txBody>
      </p:sp>
      <p:sp>
        <p:nvSpPr>
          <p:cNvPr id="3" name="文本占位符 2"/>
          <p:cNvSpPr>
            <a:spLocks noGrp="1"/>
          </p:cNvSpPr>
          <p:nvPr>
            <p:ph type="body" sz="quarter" idx="13"/>
          </p:nvPr>
        </p:nvSpPr>
        <p:spPr/>
        <p:txBody>
          <a:bodyPr/>
          <a:p>
            <a:pPr algn="r"/>
            <a:r>
              <a:rPr lang="zh-CN" altLang="en-US"/>
              <a:t>任务四</a:t>
            </a:r>
            <a:r>
              <a:rPr lang="en-US" altLang="zh-CN"/>
              <a:t> </a:t>
            </a:r>
            <a:endParaRPr lang="zh-CN" altLang="en-US"/>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一、指数体系的含义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2" name="文本框 1"/>
          <p:cNvSpPr txBox="1"/>
          <p:nvPr/>
        </p:nvSpPr>
        <p:spPr>
          <a:xfrm>
            <a:off x="1258570" y="1364615"/>
            <a:ext cx="9834245" cy="529399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指数之间的联系来自社会经济现象本身的联系</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许多经济现象之间存在着客观的经济联系</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表现为指标间的数量对等关系</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并且可以用数学模式来反映。比如</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ctr" fontAlgn="auto">
              <a:lnSpc>
                <a:spcPct val="150000"/>
              </a:lnSpc>
            </a:pPr>
            <a:r>
              <a:rPr lang="zh-CN" altLang="en-US" sz="2400" b="1" kern="100" dirty="0">
                <a:solidFill>
                  <a:schemeClr val="bg1"/>
                </a:solidFill>
                <a:effectLst/>
                <a:latin typeface="+mn-ea"/>
                <a:cs typeface="江城圆体 400W" panose="020B0500000000000000" pitchFamily="34" charset="-122"/>
              </a:rPr>
              <a:t>产品产值</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产品产量</a:t>
            </a:r>
            <a:r>
              <a:rPr lang="en-US" altLang="en-US"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产品价格</a:t>
            </a:r>
            <a:endParaRPr lang="zh-CN" altLang="en-US" sz="2400" b="1" kern="100" dirty="0">
              <a:solidFill>
                <a:schemeClr val="bg1"/>
              </a:solidFill>
              <a:effectLst/>
              <a:latin typeface="+mn-ea"/>
              <a:cs typeface="江城圆体 400W" panose="020B0500000000000000" pitchFamily="34" charset="-122"/>
            </a:endParaRPr>
          </a:p>
          <a:p>
            <a:pPr indent="0" algn="ctr" fontAlgn="auto">
              <a:lnSpc>
                <a:spcPct val="150000"/>
              </a:lnSpc>
            </a:pPr>
            <a:r>
              <a:rPr lang="zh-CN" altLang="en-US" sz="2400" b="1" kern="100" dirty="0">
                <a:solidFill>
                  <a:schemeClr val="bg1"/>
                </a:solidFill>
                <a:effectLst/>
                <a:latin typeface="+mn-ea"/>
                <a:cs typeface="江城圆体 400W" panose="020B0500000000000000" pitchFamily="34" charset="-122"/>
              </a:rPr>
              <a:t>产品总成本</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产品产量</a:t>
            </a:r>
            <a:r>
              <a:rPr lang="en-US" altLang="en-US"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单位产品成本</a:t>
            </a:r>
            <a:endParaRPr lang="zh-CN" altLang="en-US" sz="2400" b="1" kern="100" dirty="0">
              <a:solidFill>
                <a:schemeClr val="bg1"/>
              </a:solidFill>
              <a:effectLst/>
              <a:latin typeface="+mn-ea"/>
              <a:cs typeface="江城圆体 400W" panose="020B0500000000000000" pitchFamily="34" charset="-122"/>
            </a:endParaRPr>
          </a:p>
          <a:p>
            <a:pPr indent="0" algn="ctr" fontAlgn="auto">
              <a:lnSpc>
                <a:spcPct val="150000"/>
              </a:lnSpc>
            </a:pPr>
            <a:r>
              <a:rPr lang="zh-CN" altLang="en-US" sz="2400" b="1" kern="100" dirty="0">
                <a:solidFill>
                  <a:schemeClr val="bg1"/>
                </a:solidFill>
                <a:effectLst/>
                <a:latin typeface="+mn-ea"/>
                <a:cs typeface="江城圆体 400W" panose="020B0500000000000000" pitchFamily="34" charset="-122"/>
              </a:rPr>
              <a:t>商品销售额</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商品销售量</a:t>
            </a:r>
            <a:r>
              <a:rPr lang="en-US" altLang="en-US"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商品价格</a:t>
            </a:r>
            <a:endParaRPr lang="zh-CN" altLang="en-US" sz="2400" b="1" kern="100" dirty="0">
              <a:solidFill>
                <a:schemeClr val="bg1"/>
              </a:solidFill>
              <a:effectLst/>
              <a:latin typeface="+mn-ea"/>
              <a:cs typeface="江城圆体 400W" panose="020B0500000000000000" pitchFamily="34" charset="-122"/>
            </a:endParaRPr>
          </a:p>
          <a:p>
            <a:pPr indent="0" algn="ctr" fontAlgn="auto">
              <a:lnSpc>
                <a:spcPct val="150000"/>
              </a:lnSpc>
            </a:pPr>
            <a:r>
              <a:rPr lang="zh-CN" altLang="en-US" sz="2400" b="1" kern="100" dirty="0">
                <a:solidFill>
                  <a:schemeClr val="bg1"/>
                </a:solidFill>
                <a:effectLst/>
                <a:latin typeface="+mn-ea"/>
                <a:cs typeface="江城圆体 400W" panose="020B0500000000000000" pitchFamily="34" charset="-122"/>
              </a:rPr>
              <a:t>原材料消耗总额</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产品产量</a:t>
            </a:r>
            <a:r>
              <a:rPr lang="en-US" altLang="en-US"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单耗</a:t>
            </a:r>
            <a:r>
              <a:rPr lang="en-US" altLang="en-US"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原材料价格</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上述等式左边的称为总变动指标</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它们是被影响的指标</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等式右边的称为因素指标</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它们是对总变动指标产生影响的指标。</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一、指数体系的含义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2" name="文本框 1"/>
          <p:cNvSpPr txBox="1"/>
          <p:nvPr/>
        </p:nvSpPr>
        <p:spPr>
          <a:xfrm>
            <a:off x="1258570" y="1059815"/>
            <a:ext cx="9834245" cy="559816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上述指标在静态和动态上都有着相应的</a:t>
            </a:r>
            <a:r>
              <a:rPr lang="zh-CN" altLang="en-US" sz="2400" b="1" kern="100" dirty="0">
                <a:solidFill>
                  <a:schemeClr val="bg1"/>
                </a:solidFill>
                <a:effectLst/>
                <a:latin typeface="+mn-ea"/>
                <a:cs typeface="江城圆体 400W" panose="020B0500000000000000" pitchFamily="34" charset="-122"/>
              </a:rPr>
              <a:t>联系。比如</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商品销售额的变动必然是商品销售量和商品价格这两个因素指标共同变动引起的</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原材料消耗总额的变动</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必然是由产品产量、单耗、原材料价格这三个因素指</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标共同变动所作用的效果。即</a:t>
            </a:r>
            <a:r>
              <a:rPr lang="en-US" altLang="zh-CN" sz="2400" b="1" kern="100" dirty="0">
                <a:solidFill>
                  <a:schemeClr val="bg1"/>
                </a:solidFill>
                <a:effectLst/>
                <a:latin typeface="+mn-ea"/>
                <a:cs typeface="江城圆体 400W" panose="020B0500000000000000" pitchFamily="34" charset="-122"/>
              </a:rPr>
              <a:t>:</a:t>
            </a:r>
            <a:endParaRPr lang="en-US" altLang="zh-CN" sz="2400" b="1" kern="100" dirty="0">
              <a:solidFill>
                <a:schemeClr val="bg1"/>
              </a:solidFill>
              <a:effectLst/>
              <a:latin typeface="+mn-ea"/>
              <a:cs typeface="江城圆体 400W" panose="020B0500000000000000" pitchFamily="34" charset="-122"/>
            </a:endParaRPr>
          </a:p>
          <a:p>
            <a:pPr indent="0" algn="ctr" fontAlgn="auto">
              <a:lnSpc>
                <a:spcPct val="150000"/>
              </a:lnSpc>
            </a:pPr>
            <a:r>
              <a:rPr lang="zh-CN" altLang="en-US" sz="2400" b="1" kern="100" dirty="0">
                <a:solidFill>
                  <a:srgbClr val="FF0000"/>
                </a:solidFill>
                <a:effectLst/>
                <a:latin typeface="+mn-ea"/>
                <a:cs typeface="江城圆体 400W" panose="020B0500000000000000" pitchFamily="34" charset="-122"/>
              </a:rPr>
              <a:t>产品产值指数</a:t>
            </a:r>
            <a:r>
              <a:rPr lang="en-US" altLang="zh-CN" sz="2400" b="1" kern="100" dirty="0">
                <a:solidFill>
                  <a:srgbClr val="FF0000"/>
                </a:solidFill>
                <a:effectLst/>
                <a:latin typeface="+mn-ea"/>
                <a:cs typeface="江城圆体 400W" panose="020B0500000000000000" pitchFamily="34" charset="-122"/>
              </a:rPr>
              <a:t>=</a:t>
            </a:r>
            <a:r>
              <a:rPr lang="zh-CN" altLang="en-US" sz="2400" b="1" kern="100" dirty="0">
                <a:solidFill>
                  <a:srgbClr val="FF0000"/>
                </a:solidFill>
                <a:effectLst/>
                <a:latin typeface="+mn-ea"/>
                <a:cs typeface="江城圆体 400W" panose="020B0500000000000000" pitchFamily="34" charset="-122"/>
              </a:rPr>
              <a:t>产品产量指数</a:t>
            </a:r>
            <a:r>
              <a:rPr lang="en-US" altLang="en-US" sz="2400" b="1" kern="100" dirty="0">
                <a:solidFill>
                  <a:srgbClr val="FF0000"/>
                </a:solidFill>
                <a:effectLst/>
                <a:latin typeface="+mn-ea"/>
                <a:cs typeface="江城圆体 400W" panose="020B0500000000000000" pitchFamily="34" charset="-122"/>
              </a:rPr>
              <a:t>×</a:t>
            </a:r>
            <a:r>
              <a:rPr lang="zh-CN" altLang="en-US" sz="2400" b="1" kern="100" dirty="0">
                <a:solidFill>
                  <a:srgbClr val="FF0000"/>
                </a:solidFill>
                <a:effectLst/>
                <a:latin typeface="+mn-ea"/>
                <a:cs typeface="江城圆体 400W" panose="020B0500000000000000" pitchFamily="34" charset="-122"/>
              </a:rPr>
              <a:t>产品价格指数</a:t>
            </a:r>
            <a:endParaRPr lang="zh-CN" altLang="en-US" sz="2400" b="1" kern="100" dirty="0">
              <a:solidFill>
                <a:srgbClr val="FF0000"/>
              </a:solidFill>
              <a:effectLst/>
              <a:latin typeface="+mn-ea"/>
              <a:cs typeface="江城圆体 400W" panose="020B0500000000000000" pitchFamily="34" charset="-122"/>
            </a:endParaRPr>
          </a:p>
          <a:p>
            <a:pPr indent="0" algn="ctr" fontAlgn="auto">
              <a:lnSpc>
                <a:spcPct val="150000"/>
              </a:lnSpc>
            </a:pPr>
            <a:r>
              <a:rPr lang="zh-CN" altLang="en-US" sz="2400" b="1" kern="100" dirty="0">
                <a:solidFill>
                  <a:srgbClr val="FF0000"/>
                </a:solidFill>
                <a:effectLst/>
                <a:latin typeface="+mn-ea"/>
                <a:cs typeface="江城圆体 400W" panose="020B0500000000000000" pitchFamily="34" charset="-122"/>
              </a:rPr>
              <a:t>产品总成本指数</a:t>
            </a:r>
            <a:r>
              <a:rPr lang="en-US" altLang="zh-CN" sz="2400" b="1" kern="100" dirty="0">
                <a:solidFill>
                  <a:srgbClr val="FF0000"/>
                </a:solidFill>
                <a:effectLst/>
                <a:latin typeface="+mn-ea"/>
                <a:cs typeface="江城圆体 400W" panose="020B0500000000000000" pitchFamily="34" charset="-122"/>
              </a:rPr>
              <a:t>=</a:t>
            </a:r>
            <a:r>
              <a:rPr lang="zh-CN" altLang="en-US" sz="2400" b="1" kern="100" dirty="0">
                <a:solidFill>
                  <a:srgbClr val="FF0000"/>
                </a:solidFill>
                <a:effectLst/>
                <a:latin typeface="+mn-ea"/>
                <a:cs typeface="江城圆体 400W" panose="020B0500000000000000" pitchFamily="34" charset="-122"/>
              </a:rPr>
              <a:t>产品产量指数</a:t>
            </a:r>
            <a:r>
              <a:rPr lang="en-US" altLang="en-US" sz="2400" b="1" kern="100" dirty="0">
                <a:solidFill>
                  <a:srgbClr val="FF0000"/>
                </a:solidFill>
                <a:effectLst/>
                <a:latin typeface="+mn-ea"/>
                <a:cs typeface="江城圆体 400W" panose="020B0500000000000000" pitchFamily="34" charset="-122"/>
              </a:rPr>
              <a:t>×</a:t>
            </a:r>
            <a:r>
              <a:rPr lang="zh-CN" altLang="en-US" sz="2400" b="1" kern="100" dirty="0">
                <a:solidFill>
                  <a:srgbClr val="FF0000"/>
                </a:solidFill>
                <a:effectLst/>
                <a:latin typeface="+mn-ea"/>
                <a:cs typeface="江城圆体 400W" panose="020B0500000000000000" pitchFamily="34" charset="-122"/>
              </a:rPr>
              <a:t>单位产品成本指数</a:t>
            </a:r>
            <a:endParaRPr lang="zh-CN" altLang="en-US" sz="2400" b="1" kern="100" dirty="0">
              <a:solidFill>
                <a:srgbClr val="FF0000"/>
              </a:solidFill>
              <a:effectLst/>
              <a:latin typeface="+mn-ea"/>
              <a:cs typeface="江城圆体 400W" panose="020B0500000000000000" pitchFamily="34" charset="-122"/>
            </a:endParaRPr>
          </a:p>
          <a:p>
            <a:pPr indent="0" algn="ctr" fontAlgn="auto">
              <a:lnSpc>
                <a:spcPct val="150000"/>
              </a:lnSpc>
            </a:pPr>
            <a:r>
              <a:rPr lang="zh-CN" altLang="en-US" sz="2400" b="1" kern="100" dirty="0">
                <a:solidFill>
                  <a:srgbClr val="FF0000"/>
                </a:solidFill>
                <a:effectLst/>
                <a:latin typeface="+mn-ea"/>
                <a:cs typeface="江城圆体 400W" panose="020B0500000000000000" pitchFamily="34" charset="-122"/>
              </a:rPr>
              <a:t>商品销售额指数</a:t>
            </a:r>
            <a:r>
              <a:rPr lang="en-US" altLang="zh-CN" sz="2400" b="1" kern="100" dirty="0">
                <a:solidFill>
                  <a:srgbClr val="FF0000"/>
                </a:solidFill>
                <a:effectLst/>
                <a:latin typeface="+mn-ea"/>
                <a:cs typeface="江城圆体 400W" panose="020B0500000000000000" pitchFamily="34" charset="-122"/>
              </a:rPr>
              <a:t>=</a:t>
            </a:r>
            <a:r>
              <a:rPr lang="zh-CN" altLang="en-US" sz="2400" b="1" kern="100" dirty="0">
                <a:solidFill>
                  <a:srgbClr val="FF0000"/>
                </a:solidFill>
                <a:effectLst/>
                <a:latin typeface="+mn-ea"/>
                <a:cs typeface="江城圆体 400W" panose="020B0500000000000000" pitchFamily="34" charset="-122"/>
              </a:rPr>
              <a:t>商品销售量指数</a:t>
            </a:r>
            <a:r>
              <a:rPr lang="en-US" altLang="en-US" sz="2400" b="1" kern="100" dirty="0">
                <a:solidFill>
                  <a:srgbClr val="FF0000"/>
                </a:solidFill>
                <a:effectLst/>
                <a:latin typeface="+mn-ea"/>
                <a:cs typeface="江城圆体 400W" panose="020B0500000000000000" pitchFamily="34" charset="-122"/>
              </a:rPr>
              <a:t>×</a:t>
            </a:r>
            <a:r>
              <a:rPr lang="zh-CN" altLang="en-US" sz="2400" b="1" kern="100" dirty="0">
                <a:solidFill>
                  <a:srgbClr val="FF0000"/>
                </a:solidFill>
                <a:effectLst/>
                <a:latin typeface="+mn-ea"/>
                <a:cs typeface="江城圆体 400W" panose="020B0500000000000000" pitchFamily="34" charset="-122"/>
              </a:rPr>
              <a:t>商品价格指数</a:t>
            </a:r>
            <a:endParaRPr lang="zh-CN" altLang="en-US" sz="2400" b="1" kern="100" dirty="0">
              <a:solidFill>
                <a:srgbClr val="FF0000"/>
              </a:solidFill>
              <a:effectLst/>
              <a:latin typeface="+mn-ea"/>
              <a:cs typeface="江城圆体 400W" panose="020B0500000000000000" pitchFamily="34" charset="-122"/>
            </a:endParaRPr>
          </a:p>
          <a:p>
            <a:pPr indent="0" algn="ctr" fontAlgn="auto">
              <a:lnSpc>
                <a:spcPct val="150000"/>
              </a:lnSpc>
            </a:pPr>
            <a:r>
              <a:rPr lang="zh-CN" altLang="en-US" sz="2400" b="1" kern="100" dirty="0">
                <a:solidFill>
                  <a:srgbClr val="FF0000"/>
                </a:solidFill>
                <a:effectLst/>
                <a:latin typeface="+mn-ea"/>
                <a:cs typeface="江城圆体 400W" panose="020B0500000000000000" pitchFamily="34" charset="-122"/>
              </a:rPr>
              <a:t>原材料消耗总额指数</a:t>
            </a:r>
            <a:r>
              <a:rPr lang="en-US" altLang="zh-CN" sz="2400" b="1" kern="100" dirty="0">
                <a:solidFill>
                  <a:srgbClr val="FF0000"/>
                </a:solidFill>
                <a:effectLst/>
                <a:latin typeface="+mn-ea"/>
                <a:cs typeface="江城圆体 400W" panose="020B0500000000000000" pitchFamily="34" charset="-122"/>
              </a:rPr>
              <a:t>=</a:t>
            </a:r>
            <a:r>
              <a:rPr lang="zh-CN" altLang="en-US" sz="2400" b="1" kern="100" dirty="0">
                <a:solidFill>
                  <a:srgbClr val="FF0000"/>
                </a:solidFill>
                <a:effectLst/>
                <a:latin typeface="+mn-ea"/>
                <a:cs typeface="江城圆体 400W" panose="020B0500000000000000" pitchFamily="34" charset="-122"/>
              </a:rPr>
              <a:t>产品产量指数</a:t>
            </a:r>
            <a:r>
              <a:rPr lang="en-US" altLang="en-US" sz="2400" b="1" kern="100" dirty="0">
                <a:solidFill>
                  <a:srgbClr val="FF0000"/>
                </a:solidFill>
                <a:effectLst/>
                <a:latin typeface="+mn-ea"/>
                <a:cs typeface="江城圆体 400W" panose="020B0500000000000000" pitchFamily="34" charset="-122"/>
              </a:rPr>
              <a:t>×</a:t>
            </a:r>
            <a:r>
              <a:rPr lang="zh-CN" altLang="en-US" sz="2400" b="1" kern="100" dirty="0">
                <a:solidFill>
                  <a:srgbClr val="FF0000"/>
                </a:solidFill>
                <a:effectLst/>
                <a:latin typeface="+mn-ea"/>
                <a:cs typeface="江城圆体 400W" panose="020B0500000000000000" pitchFamily="34" charset="-122"/>
              </a:rPr>
              <a:t>单耗指数</a:t>
            </a:r>
            <a:r>
              <a:rPr lang="en-US" altLang="en-US" sz="2400" b="1" kern="100" dirty="0">
                <a:solidFill>
                  <a:srgbClr val="FF0000"/>
                </a:solidFill>
                <a:effectLst/>
                <a:latin typeface="+mn-ea"/>
                <a:cs typeface="江城圆体 400W" panose="020B0500000000000000" pitchFamily="34" charset="-122"/>
              </a:rPr>
              <a:t>×</a:t>
            </a:r>
            <a:r>
              <a:rPr lang="zh-CN" altLang="en-US" sz="2400" b="1" kern="100" dirty="0">
                <a:solidFill>
                  <a:srgbClr val="FF0000"/>
                </a:solidFill>
                <a:effectLst/>
                <a:latin typeface="+mn-ea"/>
                <a:cs typeface="江城圆体 400W" panose="020B0500000000000000" pitchFamily="34" charset="-122"/>
              </a:rPr>
              <a:t>原材料价格指数</a:t>
            </a:r>
            <a:endParaRPr lang="zh-CN" altLang="en-US" sz="2400" b="1" kern="100" dirty="0">
              <a:solidFill>
                <a:srgbClr val="FF0000"/>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我们把等式左边叫作总变动指数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把等式右边叫作因素指数。可见</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总变动指数等于各因素指数的连乘积。</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二、指数体系的种类</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4" name="图形 3"/>
          <p:cNvSpPr/>
          <p:nvPr>
            <p:custDataLst>
              <p:tags r:id="rId1"/>
            </p:custDataLst>
          </p:nvPr>
        </p:nvSpPr>
        <p:spPr>
          <a:xfrm>
            <a:off x="733743" y="1706880"/>
            <a:ext cx="5687180" cy="4961124"/>
          </a:xfrm>
          <a:custGeom>
            <a:avLst/>
            <a:gdLst>
              <a:gd name="connsiteX0" fmla="*/ 0 w 5656607"/>
              <a:gd name="connsiteY0" fmla="*/ 298931 h 4934454"/>
              <a:gd name="connsiteX1" fmla="*/ 0 w 5656607"/>
              <a:gd name="connsiteY1" fmla="*/ 4635524 h 4934454"/>
              <a:gd name="connsiteX2" fmla="*/ 312591 w 5656607"/>
              <a:gd name="connsiteY2" fmla="*/ 4934455 h 4934454"/>
              <a:gd name="connsiteX3" fmla="*/ 4364164 w 5656607"/>
              <a:gd name="connsiteY3" fmla="*/ 4934455 h 4934454"/>
              <a:gd name="connsiteX4" fmla="*/ 4669709 w 5656607"/>
              <a:gd name="connsiteY4" fmla="*/ 4698646 h 4934454"/>
              <a:gd name="connsiteX5" fmla="*/ 5649438 w 5656607"/>
              <a:gd name="connsiteY5" fmla="*/ 362058 h 4934454"/>
              <a:gd name="connsiteX6" fmla="*/ 5343892 w 5656607"/>
              <a:gd name="connsiteY6" fmla="*/ 0 h 4934454"/>
              <a:gd name="connsiteX7" fmla="*/ 312591 w 5656607"/>
              <a:gd name="connsiteY7" fmla="*/ 0 h 4934454"/>
              <a:gd name="connsiteX8" fmla="*/ 0 w 5656607"/>
              <a:gd name="connsiteY8" fmla="*/ 298931 h 493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56607" h="4934454">
                <a:moveTo>
                  <a:pt x="0" y="298931"/>
                </a:moveTo>
                <a:lnTo>
                  <a:pt x="0" y="4635524"/>
                </a:lnTo>
                <a:cubicBezTo>
                  <a:pt x="0" y="4800617"/>
                  <a:pt x="139952" y="4934455"/>
                  <a:pt x="312591" y="4934455"/>
                </a:cubicBezTo>
                <a:lnTo>
                  <a:pt x="4364164" y="4934455"/>
                </a:lnTo>
                <a:cubicBezTo>
                  <a:pt x="4511369" y="4934455"/>
                  <a:pt x="4638625" y="4836244"/>
                  <a:pt x="4669709" y="4698646"/>
                </a:cubicBezTo>
                <a:lnTo>
                  <a:pt x="5649438" y="362058"/>
                </a:lnTo>
                <a:cubicBezTo>
                  <a:pt x="5691506" y="175836"/>
                  <a:pt x="5543119" y="0"/>
                  <a:pt x="5343892" y="0"/>
                </a:cubicBezTo>
                <a:lnTo>
                  <a:pt x="312591" y="0"/>
                </a:lnTo>
                <a:cubicBezTo>
                  <a:pt x="139952" y="0"/>
                  <a:pt x="0" y="133836"/>
                  <a:pt x="0" y="298931"/>
                </a:cubicBezTo>
                <a:close/>
              </a:path>
            </a:pathLst>
          </a:custGeom>
          <a:solidFill>
            <a:schemeClr val="accent1"/>
          </a:solidFill>
          <a:ln w="6243" cap="flat">
            <a:noFill/>
            <a:prstDash val="solid"/>
            <a:miter/>
          </a:ln>
        </p:spPr>
        <p:txBody>
          <a:bodyPr rtlCol="0" anchor="ctr"/>
          <a:p>
            <a:endParaRPr lang="zh-CN" altLang="en-US">
              <a:solidFill>
                <a:schemeClr val="tx1"/>
              </a:solidFill>
            </a:endParaRPr>
          </a:p>
        </p:txBody>
      </p:sp>
      <p:sp>
        <p:nvSpPr>
          <p:cNvPr id="6" name="图形 1"/>
          <p:cNvSpPr/>
          <p:nvPr>
            <p:custDataLst>
              <p:tags r:id="rId2"/>
            </p:custDataLst>
          </p:nvPr>
        </p:nvSpPr>
        <p:spPr>
          <a:xfrm flipH="1" flipV="1">
            <a:off x="5829300" y="1706880"/>
            <a:ext cx="5925185" cy="5041265"/>
          </a:xfrm>
          <a:custGeom>
            <a:avLst/>
            <a:gdLst>
              <a:gd name="connsiteX0" fmla="*/ 0 w 5656607"/>
              <a:gd name="connsiteY0" fmla="*/ 298931 h 4934454"/>
              <a:gd name="connsiteX1" fmla="*/ 0 w 5656607"/>
              <a:gd name="connsiteY1" fmla="*/ 4635524 h 4934454"/>
              <a:gd name="connsiteX2" fmla="*/ 312591 w 5656607"/>
              <a:gd name="connsiteY2" fmla="*/ 4934455 h 4934454"/>
              <a:gd name="connsiteX3" fmla="*/ 4364164 w 5656607"/>
              <a:gd name="connsiteY3" fmla="*/ 4934455 h 4934454"/>
              <a:gd name="connsiteX4" fmla="*/ 4669709 w 5656607"/>
              <a:gd name="connsiteY4" fmla="*/ 4698646 h 4934454"/>
              <a:gd name="connsiteX5" fmla="*/ 5649438 w 5656607"/>
              <a:gd name="connsiteY5" fmla="*/ 362058 h 4934454"/>
              <a:gd name="connsiteX6" fmla="*/ 5343892 w 5656607"/>
              <a:gd name="connsiteY6" fmla="*/ 0 h 4934454"/>
              <a:gd name="connsiteX7" fmla="*/ 312591 w 5656607"/>
              <a:gd name="connsiteY7" fmla="*/ 0 h 4934454"/>
              <a:gd name="connsiteX8" fmla="*/ 0 w 5656607"/>
              <a:gd name="connsiteY8" fmla="*/ 298931 h 4934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56607" h="4934454">
                <a:moveTo>
                  <a:pt x="0" y="298931"/>
                </a:moveTo>
                <a:lnTo>
                  <a:pt x="0" y="4635524"/>
                </a:lnTo>
                <a:cubicBezTo>
                  <a:pt x="0" y="4800617"/>
                  <a:pt x="139952" y="4934455"/>
                  <a:pt x="312591" y="4934455"/>
                </a:cubicBezTo>
                <a:lnTo>
                  <a:pt x="4364164" y="4934455"/>
                </a:lnTo>
                <a:cubicBezTo>
                  <a:pt x="4511369" y="4934455"/>
                  <a:pt x="4638625" y="4836244"/>
                  <a:pt x="4669709" y="4698646"/>
                </a:cubicBezTo>
                <a:lnTo>
                  <a:pt x="5649438" y="362058"/>
                </a:lnTo>
                <a:cubicBezTo>
                  <a:pt x="5691506" y="175836"/>
                  <a:pt x="5543119" y="0"/>
                  <a:pt x="5343892" y="0"/>
                </a:cubicBezTo>
                <a:lnTo>
                  <a:pt x="312591" y="0"/>
                </a:lnTo>
                <a:cubicBezTo>
                  <a:pt x="139952" y="0"/>
                  <a:pt x="0" y="133836"/>
                  <a:pt x="0" y="298931"/>
                </a:cubicBezTo>
                <a:close/>
              </a:path>
            </a:pathLst>
          </a:custGeom>
          <a:solidFill>
            <a:schemeClr val="tx1">
              <a:lumMod val="40000"/>
              <a:lumOff val="60000"/>
              <a:alpha val="15000"/>
            </a:schemeClr>
          </a:solidFill>
          <a:ln w="6243" cap="flat">
            <a:noFill/>
            <a:prstDash val="solid"/>
            <a:miter/>
          </a:ln>
        </p:spPr>
        <p:txBody>
          <a:bodyPr rtlCol="0" anchor="ctr"/>
          <a:p>
            <a:endParaRPr lang="zh-CN" altLang="en-US" dirty="0">
              <a:solidFill>
                <a:schemeClr val="bg1">
                  <a:lumMod val="95000"/>
                </a:schemeClr>
              </a:solidFill>
            </a:endParaRPr>
          </a:p>
        </p:txBody>
      </p:sp>
      <p:sp>
        <p:nvSpPr>
          <p:cNvPr id="11" name="矩形 10"/>
          <p:cNvSpPr/>
          <p:nvPr>
            <p:custDataLst>
              <p:tags r:id="rId3"/>
            </p:custDataLst>
          </p:nvPr>
        </p:nvSpPr>
        <p:spPr>
          <a:xfrm>
            <a:off x="1102118" y="3099939"/>
            <a:ext cx="4419387" cy="3196644"/>
          </a:xfrm>
          <a:prstGeom prst="rect">
            <a:avLst/>
          </a:prstGeom>
          <a:noFill/>
        </p:spPr>
        <p:txBody>
          <a:bodyPr wrap="square" lIns="0" tIns="0" rIns="0" bIns="0" rtlCol="0" anchor="t" anchorCtr="0">
            <a:noAutofit/>
          </a:bodyPr>
          <a:p>
            <a:pPr>
              <a:lnSpc>
                <a:spcPct val="150000"/>
              </a:lnSpc>
              <a:spcBef>
                <a:spcPct val="0"/>
              </a:spcBef>
              <a:spcAft>
                <a:spcPct val="0"/>
              </a:spcAft>
            </a:pPr>
            <a:r>
              <a:rPr lang="en-US" altLang="zh-CN" sz="2000" dirty="0">
                <a:ln>
                  <a:noFill/>
                  <a:prstDash val="sysDot"/>
                </a:ln>
                <a:solidFill>
                  <a:srgbClr val="FFFFFF"/>
                </a:solidFill>
                <a:latin typeface="+mn-ea"/>
                <a:cs typeface="+mn-ea"/>
              </a:rPr>
              <a:t>       </a:t>
            </a:r>
            <a:r>
              <a:rPr lang="zh-CN" altLang="en-US" sz="2000" dirty="0">
                <a:ln>
                  <a:noFill/>
                  <a:prstDash val="sysDot"/>
                </a:ln>
                <a:solidFill>
                  <a:srgbClr val="FFFFFF"/>
                </a:solidFill>
                <a:latin typeface="+mn-ea"/>
                <a:cs typeface="+mn-ea"/>
              </a:rPr>
              <a:t>两因素指数体系是只有两个因素指数的指数体系</a:t>
            </a:r>
            <a:r>
              <a:rPr lang="en-US" altLang="zh-CN" sz="2000" dirty="0">
                <a:ln>
                  <a:noFill/>
                  <a:prstDash val="sysDot"/>
                </a:ln>
                <a:solidFill>
                  <a:srgbClr val="FFFFFF"/>
                </a:solidFill>
                <a:latin typeface="+mn-ea"/>
                <a:cs typeface="+mn-ea"/>
              </a:rPr>
              <a:t>,</a:t>
            </a:r>
            <a:r>
              <a:rPr lang="zh-CN" altLang="en-US" sz="2000" dirty="0">
                <a:ln>
                  <a:noFill/>
                  <a:prstDash val="sysDot"/>
                </a:ln>
                <a:solidFill>
                  <a:srgbClr val="FFFFFF"/>
                </a:solidFill>
                <a:latin typeface="+mn-ea"/>
                <a:cs typeface="+mn-ea"/>
              </a:rPr>
              <a:t>如上面的商品销售额指数体系。多因素指数体系是三个或三个以上因素指数的指数体系</a:t>
            </a:r>
            <a:r>
              <a:rPr lang="en-US" altLang="zh-CN" sz="2000" dirty="0">
                <a:ln>
                  <a:noFill/>
                  <a:prstDash val="sysDot"/>
                </a:ln>
                <a:solidFill>
                  <a:srgbClr val="FFFFFF"/>
                </a:solidFill>
                <a:latin typeface="+mn-ea"/>
                <a:cs typeface="+mn-ea"/>
              </a:rPr>
              <a:t>,</a:t>
            </a:r>
            <a:r>
              <a:rPr lang="zh-CN" altLang="en-US" sz="2000" dirty="0">
                <a:ln>
                  <a:noFill/>
                  <a:prstDash val="sysDot"/>
                </a:ln>
                <a:solidFill>
                  <a:srgbClr val="FFFFFF"/>
                </a:solidFill>
                <a:latin typeface="+mn-ea"/>
                <a:cs typeface="+mn-ea"/>
              </a:rPr>
              <a:t>如上面的原材料消耗总额指数体系就是一个三因素指数体系。</a:t>
            </a:r>
            <a:endParaRPr lang="zh-CN" altLang="en-US" sz="2000" dirty="0">
              <a:ln>
                <a:noFill/>
                <a:prstDash val="sysDot"/>
              </a:ln>
              <a:solidFill>
                <a:srgbClr val="FFFFFF"/>
              </a:solidFill>
              <a:latin typeface="+mn-ea"/>
              <a:cs typeface="+mn-ea"/>
            </a:endParaRPr>
          </a:p>
        </p:txBody>
      </p:sp>
      <p:sp>
        <p:nvSpPr>
          <p:cNvPr id="12" name="矩形 11"/>
          <p:cNvSpPr/>
          <p:nvPr>
            <p:custDataLst>
              <p:tags r:id="rId4"/>
            </p:custDataLst>
          </p:nvPr>
        </p:nvSpPr>
        <p:spPr>
          <a:xfrm>
            <a:off x="6421755" y="3100070"/>
            <a:ext cx="5332730" cy="3196590"/>
          </a:xfrm>
          <a:prstGeom prst="rect">
            <a:avLst/>
          </a:prstGeom>
          <a:noFill/>
        </p:spPr>
        <p:txBody>
          <a:bodyPr wrap="square" lIns="0" tIns="0" rIns="0" bIns="0" rtlCol="0" anchor="t" anchorCtr="0">
            <a:noAutofit/>
          </a:bodyPr>
          <a:p>
            <a:pPr algn="just">
              <a:lnSpc>
                <a:spcPct val="150000"/>
              </a:lnSpc>
              <a:spcBef>
                <a:spcPct val="0"/>
              </a:spcBef>
              <a:spcAft>
                <a:spcPct val="0"/>
              </a:spcAft>
            </a:pPr>
            <a:r>
              <a:rPr lang="en-US" altLang="zh-CN" dirty="0">
                <a:ln>
                  <a:noFill/>
                  <a:prstDash val="sysDot"/>
                </a:ln>
                <a:solidFill>
                  <a:schemeClr val="tx1">
                    <a:lumMod val="85000"/>
                    <a:lumOff val="15000"/>
                  </a:schemeClr>
                </a:solidFill>
                <a:latin typeface="+mn-ea"/>
                <a:cs typeface="+mn-ea"/>
              </a:rPr>
              <a:t>        </a:t>
            </a:r>
            <a:r>
              <a:rPr lang="zh-CN" altLang="en-US" dirty="0">
                <a:ln>
                  <a:noFill/>
                  <a:prstDash val="sysDot"/>
                </a:ln>
                <a:solidFill>
                  <a:schemeClr val="tx1">
                    <a:lumMod val="85000"/>
                    <a:lumOff val="15000"/>
                  </a:schemeClr>
                </a:solidFill>
                <a:latin typeface="+mn-ea"/>
                <a:cs typeface="+mn-ea"/>
              </a:rPr>
              <a:t>总量指标指数体系是对总量指标的变动进行因素分析所使用的指数体系。其总变动指数为总量指标指数。如产品总成本指数体系</a:t>
            </a:r>
            <a:r>
              <a:rPr lang="en-US" altLang="zh-CN" dirty="0">
                <a:ln>
                  <a:noFill/>
                  <a:prstDash val="sysDot"/>
                </a:ln>
                <a:solidFill>
                  <a:schemeClr val="tx1">
                    <a:lumMod val="85000"/>
                    <a:lumOff val="15000"/>
                  </a:schemeClr>
                </a:solidFill>
                <a:latin typeface="+mn-ea"/>
                <a:cs typeface="+mn-ea"/>
              </a:rPr>
              <a:t>:</a:t>
            </a:r>
            <a:endParaRPr lang="en-US" altLang="zh-CN" dirty="0">
              <a:ln>
                <a:noFill/>
                <a:prstDash val="sysDot"/>
              </a:ln>
              <a:solidFill>
                <a:schemeClr val="tx1">
                  <a:lumMod val="85000"/>
                  <a:lumOff val="15000"/>
                </a:schemeClr>
              </a:solidFill>
              <a:latin typeface="+mn-ea"/>
              <a:cs typeface="+mn-ea"/>
            </a:endParaRPr>
          </a:p>
          <a:p>
            <a:pPr algn="ctr">
              <a:lnSpc>
                <a:spcPct val="150000"/>
              </a:lnSpc>
              <a:spcBef>
                <a:spcPct val="0"/>
              </a:spcBef>
              <a:spcAft>
                <a:spcPct val="0"/>
              </a:spcAft>
            </a:pPr>
            <a:r>
              <a:rPr lang="zh-CN" altLang="en-US" dirty="0">
                <a:ln>
                  <a:noFill/>
                  <a:prstDash val="sysDot"/>
                </a:ln>
                <a:solidFill>
                  <a:schemeClr val="tx1">
                    <a:lumMod val="85000"/>
                    <a:lumOff val="15000"/>
                  </a:schemeClr>
                </a:solidFill>
                <a:latin typeface="+mn-ea"/>
                <a:cs typeface="+mn-ea"/>
              </a:rPr>
              <a:t>总成本指数</a:t>
            </a:r>
            <a:r>
              <a:rPr lang="en-US" altLang="zh-CN" dirty="0">
                <a:ln>
                  <a:noFill/>
                  <a:prstDash val="sysDot"/>
                </a:ln>
                <a:solidFill>
                  <a:schemeClr val="tx1">
                    <a:lumMod val="85000"/>
                    <a:lumOff val="15000"/>
                  </a:schemeClr>
                </a:solidFill>
                <a:latin typeface="+mn-ea"/>
                <a:cs typeface="+mn-ea"/>
              </a:rPr>
              <a:t>=</a:t>
            </a:r>
            <a:r>
              <a:rPr lang="zh-CN" altLang="en-US" dirty="0">
                <a:ln>
                  <a:noFill/>
                  <a:prstDash val="sysDot"/>
                </a:ln>
                <a:solidFill>
                  <a:schemeClr val="tx1">
                    <a:lumMod val="85000"/>
                    <a:lumOff val="15000"/>
                  </a:schemeClr>
                </a:solidFill>
                <a:latin typeface="+mn-ea"/>
                <a:cs typeface="+mn-ea"/>
              </a:rPr>
              <a:t>产量指数</a:t>
            </a:r>
            <a:r>
              <a:rPr lang="en-US" altLang="en-US" dirty="0">
                <a:ln>
                  <a:noFill/>
                  <a:prstDash val="sysDot"/>
                </a:ln>
                <a:solidFill>
                  <a:schemeClr val="tx1">
                    <a:lumMod val="85000"/>
                    <a:lumOff val="15000"/>
                  </a:schemeClr>
                </a:solidFill>
                <a:latin typeface="+mn-ea"/>
                <a:cs typeface="+mn-ea"/>
              </a:rPr>
              <a:t>×</a:t>
            </a:r>
            <a:r>
              <a:rPr lang="zh-CN" altLang="en-US" dirty="0">
                <a:ln>
                  <a:noFill/>
                  <a:prstDash val="sysDot"/>
                </a:ln>
                <a:solidFill>
                  <a:schemeClr val="tx1">
                    <a:lumMod val="85000"/>
                    <a:lumOff val="15000"/>
                  </a:schemeClr>
                </a:solidFill>
                <a:latin typeface="+mn-ea"/>
                <a:cs typeface="+mn-ea"/>
              </a:rPr>
              <a:t>单位成本指数</a:t>
            </a:r>
            <a:endParaRPr lang="zh-CN" altLang="en-US" dirty="0">
              <a:ln>
                <a:noFill/>
                <a:prstDash val="sysDot"/>
              </a:ln>
              <a:solidFill>
                <a:schemeClr val="tx1">
                  <a:lumMod val="85000"/>
                  <a:lumOff val="15000"/>
                </a:schemeClr>
              </a:solidFill>
              <a:latin typeface="+mn-ea"/>
              <a:cs typeface="+mn-ea"/>
            </a:endParaRPr>
          </a:p>
          <a:p>
            <a:pPr algn="just">
              <a:lnSpc>
                <a:spcPct val="150000"/>
              </a:lnSpc>
              <a:spcBef>
                <a:spcPct val="0"/>
              </a:spcBef>
              <a:spcAft>
                <a:spcPct val="0"/>
              </a:spcAft>
            </a:pPr>
            <a:r>
              <a:rPr lang="en-US" altLang="zh-CN" dirty="0">
                <a:ln>
                  <a:noFill/>
                  <a:prstDash val="sysDot"/>
                </a:ln>
                <a:solidFill>
                  <a:schemeClr val="tx1">
                    <a:lumMod val="85000"/>
                    <a:lumOff val="15000"/>
                  </a:schemeClr>
                </a:solidFill>
                <a:latin typeface="+mn-ea"/>
                <a:cs typeface="+mn-ea"/>
              </a:rPr>
              <a:t>        </a:t>
            </a:r>
            <a:r>
              <a:rPr lang="zh-CN" altLang="en-US" dirty="0">
                <a:ln>
                  <a:noFill/>
                  <a:prstDash val="sysDot"/>
                </a:ln>
                <a:solidFill>
                  <a:schemeClr val="tx1">
                    <a:lumMod val="85000"/>
                    <a:lumOff val="15000"/>
                  </a:schemeClr>
                </a:solidFill>
                <a:latin typeface="+mn-ea"/>
                <a:cs typeface="+mn-ea"/>
              </a:rPr>
              <a:t>平均指标指数体系是对平均指标的变动进行因素分析所使用的指数体系。其总变动指数为平均指标指数。如职工平均工资指数体系</a:t>
            </a:r>
            <a:r>
              <a:rPr lang="en-US" altLang="zh-CN" dirty="0">
                <a:ln>
                  <a:noFill/>
                  <a:prstDash val="sysDot"/>
                </a:ln>
                <a:solidFill>
                  <a:schemeClr val="tx1">
                    <a:lumMod val="85000"/>
                    <a:lumOff val="15000"/>
                  </a:schemeClr>
                </a:solidFill>
                <a:latin typeface="+mn-ea"/>
                <a:cs typeface="+mn-ea"/>
              </a:rPr>
              <a:t>:</a:t>
            </a:r>
            <a:endParaRPr lang="en-US" altLang="zh-CN" dirty="0">
              <a:ln>
                <a:noFill/>
                <a:prstDash val="sysDot"/>
              </a:ln>
              <a:solidFill>
                <a:schemeClr val="tx1">
                  <a:lumMod val="85000"/>
                  <a:lumOff val="15000"/>
                </a:schemeClr>
              </a:solidFill>
              <a:latin typeface="+mn-ea"/>
              <a:cs typeface="+mn-ea"/>
            </a:endParaRPr>
          </a:p>
          <a:p>
            <a:pPr algn="ctr">
              <a:lnSpc>
                <a:spcPct val="150000"/>
              </a:lnSpc>
              <a:spcBef>
                <a:spcPct val="0"/>
              </a:spcBef>
              <a:spcAft>
                <a:spcPct val="0"/>
              </a:spcAft>
            </a:pPr>
            <a:r>
              <a:rPr lang="zh-CN" altLang="en-US" dirty="0">
                <a:ln>
                  <a:noFill/>
                  <a:prstDash val="sysDot"/>
                </a:ln>
                <a:solidFill>
                  <a:schemeClr val="tx1">
                    <a:lumMod val="85000"/>
                    <a:lumOff val="15000"/>
                  </a:schemeClr>
                </a:solidFill>
                <a:latin typeface="+mn-ea"/>
                <a:cs typeface="+mn-ea"/>
              </a:rPr>
              <a:t>职工平均工资指数</a:t>
            </a:r>
            <a:r>
              <a:rPr lang="en-US" altLang="zh-CN" dirty="0">
                <a:ln>
                  <a:noFill/>
                  <a:prstDash val="sysDot"/>
                </a:ln>
                <a:solidFill>
                  <a:schemeClr val="tx1">
                    <a:lumMod val="85000"/>
                    <a:lumOff val="15000"/>
                  </a:schemeClr>
                </a:solidFill>
                <a:latin typeface="+mn-ea"/>
                <a:cs typeface="+mn-ea"/>
              </a:rPr>
              <a:t>=</a:t>
            </a:r>
            <a:r>
              <a:rPr lang="zh-CN" altLang="en-US" dirty="0">
                <a:ln>
                  <a:noFill/>
                  <a:prstDash val="sysDot"/>
                </a:ln>
                <a:solidFill>
                  <a:schemeClr val="tx1">
                    <a:lumMod val="85000"/>
                    <a:lumOff val="15000"/>
                  </a:schemeClr>
                </a:solidFill>
                <a:latin typeface="+mn-ea"/>
                <a:cs typeface="+mn-ea"/>
              </a:rPr>
              <a:t>职工工资水平指数</a:t>
            </a:r>
            <a:r>
              <a:rPr lang="en-US" altLang="en-US" dirty="0">
                <a:ln>
                  <a:noFill/>
                  <a:prstDash val="sysDot"/>
                </a:ln>
                <a:solidFill>
                  <a:schemeClr val="tx1">
                    <a:lumMod val="85000"/>
                    <a:lumOff val="15000"/>
                  </a:schemeClr>
                </a:solidFill>
                <a:latin typeface="+mn-ea"/>
                <a:cs typeface="+mn-ea"/>
              </a:rPr>
              <a:t>×</a:t>
            </a:r>
            <a:r>
              <a:rPr lang="zh-CN" altLang="en-US" dirty="0">
                <a:ln>
                  <a:noFill/>
                  <a:prstDash val="sysDot"/>
                </a:ln>
                <a:solidFill>
                  <a:schemeClr val="tx1">
                    <a:lumMod val="85000"/>
                    <a:lumOff val="15000"/>
                  </a:schemeClr>
                </a:solidFill>
                <a:latin typeface="+mn-ea"/>
                <a:cs typeface="+mn-ea"/>
              </a:rPr>
              <a:t>职工人数结构指数</a:t>
            </a:r>
            <a:endParaRPr lang="zh-CN" altLang="en-US" dirty="0">
              <a:ln>
                <a:noFill/>
                <a:prstDash val="sysDot"/>
              </a:ln>
              <a:solidFill>
                <a:schemeClr val="tx1">
                  <a:lumMod val="85000"/>
                  <a:lumOff val="15000"/>
                </a:schemeClr>
              </a:solidFill>
              <a:latin typeface="+mn-ea"/>
              <a:cs typeface="+mn-ea"/>
            </a:endParaRPr>
          </a:p>
        </p:txBody>
      </p:sp>
      <p:pic>
        <p:nvPicPr>
          <p:cNvPr id="10" name="图形 9"/>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4979955" y="2216349"/>
            <a:ext cx="543433" cy="727365"/>
          </a:xfrm>
          <a:prstGeom prst="rect">
            <a:avLst/>
          </a:prstGeom>
        </p:spPr>
      </p:pic>
      <p:sp>
        <p:nvSpPr>
          <p:cNvPr id="44" name="标题"/>
          <p:cNvSpPr txBox="1"/>
          <p:nvPr>
            <p:custDataLst>
              <p:tags r:id="rId8"/>
            </p:custDataLst>
          </p:nvPr>
        </p:nvSpPr>
        <p:spPr>
          <a:xfrm>
            <a:off x="1102118" y="2098239"/>
            <a:ext cx="3828039" cy="963394"/>
          </a:xfrm>
          <a:prstGeom prst="rect">
            <a:avLst/>
          </a:prstGeom>
          <a:noFill/>
        </p:spPr>
        <p:txBody>
          <a:bodyPr wrap="square" lIns="0" tIns="0" rIns="0" bIns="0" rtlCol="0" anchor="ctr">
            <a:noAutofit/>
          </a:bodyPr>
          <a:p>
            <a:pPr algn="l"/>
            <a:r>
              <a:rPr lang="en-US" altLang="zh-CN" sz="2000" b="1" spc="300" dirty="0">
                <a:solidFill>
                  <a:srgbClr val="FFFFFF"/>
                </a:solidFill>
                <a:latin typeface="+mn-ea"/>
              </a:rPr>
              <a:t>(</a:t>
            </a:r>
            <a:r>
              <a:rPr lang="zh-CN" altLang="en-US" sz="2000" b="1" spc="300" dirty="0">
                <a:solidFill>
                  <a:srgbClr val="FFFFFF"/>
                </a:solidFill>
                <a:latin typeface="+mn-ea"/>
              </a:rPr>
              <a:t>一</a:t>
            </a:r>
            <a:r>
              <a:rPr lang="en-US" altLang="zh-CN" sz="2000" b="1" spc="300" dirty="0">
                <a:solidFill>
                  <a:srgbClr val="FFFFFF"/>
                </a:solidFill>
                <a:latin typeface="+mn-ea"/>
              </a:rPr>
              <a:t>)</a:t>
            </a:r>
            <a:r>
              <a:rPr lang="zh-CN" altLang="en-US" sz="2000" b="1" spc="300" dirty="0">
                <a:solidFill>
                  <a:srgbClr val="FFFFFF"/>
                </a:solidFill>
                <a:latin typeface="+mn-ea"/>
              </a:rPr>
              <a:t>因素指数体系和多因素指数体系</a:t>
            </a:r>
            <a:endParaRPr lang="zh-CN" altLang="en-US" sz="2000" b="1" spc="300" dirty="0">
              <a:solidFill>
                <a:srgbClr val="FFFFFF"/>
              </a:solidFill>
              <a:latin typeface="+mn-ea"/>
            </a:endParaRPr>
          </a:p>
        </p:txBody>
      </p:sp>
      <p:sp>
        <p:nvSpPr>
          <p:cNvPr id="5" name="标题"/>
          <p:cNvSpPr txBox="1"/>
          <p:nvPr>
            <p:custDataLst>
              <p:tags r:id="rId9"/>
            </p:custDataLst>
          </p:nvPr>
        </p:nvSpPr>
        <p:spPr>
          <a:xfrm>
            <a:off x="7381098" y="2098239"/>
            <a:ext cx="3828039" cy="963394"/>
          </a:xfrm>
          <a:prstGeom prst="rect">
            <a:avLst/>
          </a:prstGeom>
          <a:noFill/>
        </p:spPr>
        <p:txBody>
          <a:bodyPr wrap="square" lIns="0" tIns="0" rIns="0" bIns="0" rtlCol="0" anchor="ctr">
            <a:noAutofit/>
          </a:bodyPr>
          <a:p>
            <a:pPr algn="r"/>
            <a:r>
              <a:rPr lang="en-US" altLang="zh-CN" sz="2000" b="1" spc="300" dirty="0">
                <a:solidFill>
                  <a:schemeClr val="accent2"/>
                </a:solidFill>
                <a:latin typeface="+mn-ea"/>
              </a:rPr>
              <a:t>(</a:t>
            </a:r>
            <a:r>
              <a:rPr lang="zh-CN" altLang="en-US" sz="2000" b="1" spc="300" dirty="0">
                <a:solidFill>
                  <a:schemeClr val="accent2"/>
                </a:solidFill>
                <a:latin typeface="+mn-ea"/>
              </a:rPr>
              <a:t>二</a:t>
            </a:r>
            <a:r>
              <a:rPr lang="en-US" altLang="zh-CN" sz="2000" b="1" spc="300" dirty="0">
                <a:solidFill>
                  <a:schemeClr val="accent2"/>
                </a:solidFill>
                <a:latin typeface="+mn-ea"/>
              </a:rPr>
              <a:t>)</a:t>
            </a:r>
            <a:r>
              <a:rPr lang="zh-CN" altLang="en-US" sz="2000" b="1" spc="300" dirty="0">
                <a:solidFill>
                  <a:schemeClr val="accent2"/>
                </a:solidFill>
                <a:latin typeface="+mn-ea"/>
              </a:rPr>
              <a:t>总量指标指数体系和平均指标指数体系</a:t>
            </a:r>
            <a:endParaRPr lang="zh-CN" altLang="en-US" sz="2000" b="1" spc="300" dirty="0">
              <a:solidFill>
                <a:schemeClr val="accent2"/>
              </a:solidFill>
              <a:latin typeface="+mn-ea"/>
            </a:endParaRPr>
          </a:p>
        </p:txBody>
      </p:sp>
      <p:pic>
        <p:nvPicPr>
          <p:cNvPr id="7" name="图片 6" descr="333438303937363b333438313037303bb6a8cebbb2fac6b7"/>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6789271" y="2212518"/>
            <a:ext cx="679292" cy="679292"/>
          </a:xfrm>
          <a:prstGeom prst="rect">
            <a:avLst/>
          </a:prstGeom>
        </p:spPr>
      </p:pic>
    </p:spTree>
    <p:custDataLst>
      <p:tags r:id="rId1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44" grpId="0"/>
      <p:bldP spid="6" grpId="0" animBg="1"/>
      <p:bldP spid="12"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椭圆 1"/>
          <p:cNvSpPr/>
          <p:nvPr>
            <p:custDataLst>
              <p:tags r:id="rId1"/>
            </p:custDataLst>
          </p:nvPr>
        </p:nvSpPr>
        <p:spPr>
          <a:xfrm>
            <a:off x="3977319" y="2537324"/>
            <a:ext cx="2218856" cy="2218856"/>
          </a:xfrm>
          <a:prstGeom prst="ellipse">
            <a:avLst/>
          </a:prstGeom>
          <a:gradFill>
            <a:gsLst>
              <a:gs pos="0">
                <a:schemeClr val="accent1">
                  <a:alpha val="100000"/>
                </a:schemeClr>
              </a:gs>
              <a:gs pos="100000">
                <a:schemeClr val="accent1">
                  <a:lumMod val="80000"/>
                  <a:lumOff val="20000"/>
                  <a:alpha val="100000"/>
                </a:schemeClr>
              </a:gs>
            </a:gsLst>
            <a:lin ang="13500000"/>
          </a:gradFill>
          <a:ln w="19050">
            <a:gradFill>
              <a:gsLst>
                <a:gs pos="100000">
                  <a:srgbClr val="FFFFFF">
                    <a:alpha val="0"/>
                  </a:srgbClr>
                </a:gs>
                <a:gs pos="0">
                  <a:srgbClr val="FFFFFF"/>
                </a:gs>
              </a:gsLst>
              <a:lin ang="16200000" scaled="1"/>
            </a:gradFill>
          </a:ln>
          <a:effectLst>
            <a:outerShdw blurRad="215900" dist="1143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lstStyle/>
          <a:p>
            <a:pPr algn="ctr">
              <a:spcBef>
                <a:spcPct val="0"/>
              </a:spcBef>
              <a:spcAft>
                <a:spcPct val="0"/>
              </a:spcAft>
            </a:pPr>
            <a:r>
              <a:rPr lang="zh-CN" altLang="en-US" sz="3200" b="1" dirty="0">
                <a:solidFill>
                  <a:schemeClr val="lt1">
                    <a:lumMod val="100000"/>
                  </a:schemeClr>
                </a:solidFill>
                <a:latin typeface="+mn-ea"/>
                <a:cs typeface="+mn-ea"/>
                <a:sym typeface="+mn-ea"/>
              </a:rPr>
              <a:t>三、指数体系的作用</a:t>
            </a:r>
            <a:endParaRPr lang="zh-CN" altLang="en-US" sz="3200" b="1" dirty="0">
              <a:solidFill>
                <a:schemeClr val="lt1">
                  <a:lumMod val="100000"/>
                </a:schemeClr>
              </a:solidFill>
              <a:latin typeface="+mn-ea"/>
              <a:cs typeface="+mn-ea"/>
              <a:sym typeface="+mn-ea"/>
            </a:endParaRPr>
          </a:p>
        </p:txBody>
      </p:sp>
      <p:sp>
        <p:nvSpPr>
          <p:cNvPr id="31" name="弧形 30"/>
          <p:cNvSpPr/>
          <p:nvPr>
            <p:custDataLst>
              <p:tags r:id="rId2"/>
            </p:custDataLst>
          </p:nvPr>
        </p:nvSpPr>
        <p:spPr>
          <a:xfrm rot="20460000">
            <a:off x="3800546" y="2391663"/>
            <a:ext cx="2573816" cy="2573816"/>
          </a:xfrm>
          <a:prstGeom prst="arc">
            <a:avLst>
              <a:gd name="adj1" fmla="val 13075779"/>
              <a:gd name="adj2" fmla="val 0"/>
            </a:avLst>
          </a:prstGeom>
          <a:ln>
            <a:gradFill>
              <a:gsLst>
                <a:gs pos="100000">
                  <a:schemeClr val="accent1">
                    <a:alpha val="5000"/>
                  </a:schemeClr>
                </a:gs>
                <a:gs pos="0">
                  <a:schemeClr val="accent1">
                    <a:alpha val="100000"/>
                  </a:schemeClr>
                </a:gs>
              </a:gsLst>
              <a:lin ang="0" scaled="1"/>
            </a:gradFill>
            <a:headEnd type="ova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sz="3200">
              <a:solidFill>
                <a:schemeClr val="tx1"/>
              </a:solidFill>
            </a:endParaRPr>
          </a:p>
        </p:txBody>
      </p:sp>
      <p:sp>
        <p:nvSpPr>
          <p:cNvPr id="37" name="弧形 36"/>
          <p:cNvSpPr/>
          <p:nvPr>
            <p:custDataLst>
              <p:tags r:id="rId3"/>
            </p:custDataLst>
          </p:nvPr>
        </p:nvSpPr>
        <p:spPr>
          <a:xfrm rot="9660000">
            <a:off x="3800546" y="2359844"/>
            <a:ext cx="2573816" cy="2573816"/>
          </a:xfrm>
          <a:prstGeom prst="arc">
            <a:avLst>
              <a:gd name="adj1" fmla="val 13075779"/>
              <a:gd name="adj2" fmla="val 0"/>
            </a:avLst>
          </a:prstGeom>
          <a:ln>
            <a:gradFill>
              <a:gsLst>
                <a:gs pos="100000">
                  <a:schemeClr val="accent1">
                    <a:alpha val="5000"/>
                  </a:schemeClr>
                </a:gs>
                <a:gs pos="0">
                  <a:schemeClr val="accent1">
                    <a:alpha val="100000"/>
                  </a:schemeClr>
                </a:gs>
              </a:gsLst>
              <a:lin ang="0" scaled="1"/>
            </a:gradFill>
            <a:headEnd type="oval"/>
          </a:ln>
        </p:spPr>
        <p:style>
          <a:lnRef idx="2">
            <a:schemeClr val="accent1"/>
          </a:lnRef>
          <a:fillRef idx="0">
            <a:srgbClr val="FFFFFF"/>
          </a:fillRef>
          <a:effectRef idx="0">
            <a:srgbClr val="FFFFFF"/>
          </a:effectRef>
          <a:fontRef idx="minor">
            <a:schemeClr val="tx1"/>
          </a:fontRef>
        </p:style>
        <p:txBody>
          <a:bodyPr vertOverflow="overflow" horzOverflow="overflow" vert="horz" wrap="square" tIns="0" numCol="1" spcCol="0" rtlCol="0" fromWordArt="0" anchor="ctr" anchorCtr="0" forceAA="0" compatLnSpc="1">
            <a:noAutofit/>
          </a:bodyPr>
          <a:lstStyle/>
          <a:p>
            <a:pPr lvl="0" algn="ctr">
              <a:buClrTx/>
              <a:buSzTx/>
              <a:buFontTx/>
            </a:pPr>
            <a:endParaRPr lang="zh-CN" altLang="en-US" sz="3200">
              <a:solidFill>
                <a:schemeClr val="tx1"/>
              </a:solidFill>
              <a:sym typeface="+mn-ea"/>
            </a:endParaRPr>
          </a:p>
        </p:txBody>
      </p:sp>
      <p:sp>
        <p:nvSpPr>
          <p:cNvPr id="40" name="椭圆 39"/>
          <p:cNvSpPr/>
          <p:nvPr>
            <p:custDataLst>
              <p:tags r:id="rId4"/>
            </p:custDataLst>
          </p:nvPr>
        </p:nvSpPr>
        <p:spPr>
          <a:xfrm>
            <a:off x="3657713" y="2217011"/>
            <a:ext cx="2859481" cy="2859481"/>
          </a:xfrm>
          <a:prstGeom prst="ellipse">
            <a:avLst/>
          </a:prstGeom>
          <a:noFill/>
          <a:ln w="44450">
            <a:gradFill>
              <a:gsLst>
                <a:gs pos="99000">
                  <a:schemeClr val="accent1">
                    <a:alpha val="21000"/>
                  </a:schemeClr>
                </a:gs>
                <a:gs pos="0">
                  <a:schemeClr val="accent1">
                    <a:alpha val="10000"/>
                  </a:schemeClr>
                </a:gs>
              </a:gsLst>
              <a:lin ang="16200000" scaled="1"/>
            </a:gra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539750" numCol="1" spcCol="0" rtlCol="0" fromWordArt="0" anchor="ctr" anchorCtr="0" forceAA="0" compatLnSpc="1">
            <a:noAutofit/>
          </a:bodyPr>
          <a:lstStyle/>
          <a:p>
            <a:pPr lvl="0" algn="ctr">
              <a:buClrTx/>
              <a:buSzTx/>
              <a:buFontTx/>
            </a:pPr>
            <a:endParaRPr lang="zh-CN" altLang="en-US" sz="3600" b="1" spc="130" dirty="0">
              <a:solidFill>
                <a:schemeClr val="bg1"/>
              </a:solidFill>
              <a:uFillTx/>
              <a:latin typeface="+中文标题" charset="0"/>
              <a:ea typeface="+mj-ea"/>
              <a:cs typeface="+mj-ea"/>
              <a:sym typeface="+mn-ea"/>
            </a:endParaRPr>
          </a:p>
        </p:txBody>
      </p:sp>
      <p:sp>
        <p:nvSpPr>
          <p:cNvPr id="41" name="椭圆 40"/>
          <p:cNvSpPr/>
          <p:nvPr>
            <p:custDataLst>
              <p:tags r:id="rId5"/>
            </p:custDataLst>
          </p:nvPr>
        </p:nvSpPr>
        <p:spPr>
          <a:xfrm>
            <a:off x="3483062" y="2074178"/>
            <a:ext cx="3208785" cy="3208785"/>
          </a:xfrm>
          <a:prstGeom prst="ellipse">
            <a:avLst/>
          </a:prstGeom>
          <a:noFill/>
          <a:ln w="44450">
            <a:gradFill>
              <a:gsLst>
                <a:gs pos="100000">
                  <a:schemeClr val="accent1">
                    <a:alpha val="4000"/>
                  </a:schemeClr>
                </a:gs>
                <a:gs pos="0">
                  <a:schemeClr val="accent1">
                    <a:alpha val="7000"/>
                  </a:schemeClr>
                </a:gs>
              </a:gsLst>
              <a:lin ang="16200000" scaled="1"/>
            </a:gra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575945" numCol="1" spcCol="0" rtlCol="0" fromWordArt="0" anchor="ctr" anchorCtr="0" forceAA="0" compatLnSpc="1">
            <a:noAutofit/>
          </a:bodyPr>
          <a:lstStyle/>
          <a:p>
            <a:pPr lvl="0" algn="ctr">
              <a:buClrTx/>
              <a:buSzTx/>
              <a:buFontTx/>
            </a:pPr>
            <a:endParaRPr lang="zh-CN" altLang="en-US" sz="3600" b="1" spc="130" dirty="0">
              <a:solidFill>
                <a:schemeClr val="bg1"/>
              </a:solidFill>
              <a:uFillTx/>
              <a:latin typeface="+中文标题" charset="0"/>
              <a:ea typeface="+mj-ea"/>
              <a:cs typeface="+mj-ea"/>
              <a:sym typeface="+mn-ea"/>
            </a:endParaRPr>
          </a:p>
        </p:txBody>
      </p:sp>
      <p:sp>
        <p:nvSpPr>
          <p:cNvPr id="8" name="图形 4"/>
          <p:cNvSpPr/>
          <p:nvPr>
            <p:custDataLst>
              <p:tags r:id="rId6"/>
            </p:custDataLst>
          </p:nvPr>
        </p:nvSpPr>
        <p:spPr>
          <a:xfrm>
            <a:off x="10012246" y="1403722"/>
            <a:ext cx="1051888" cy="4738403"/>
          </a:xfrm>
          <a:custGeom>
            <a:avLst/>
            <a:gdLst>
              <a:gd name="connsiteX0" fmla="*/ -259 w 944642"/>
              <a:gd name="connsiteY0" fmla="*/ 4255111 h 4255294"/>
              <a:gd name="connsiteX1" fmla="*/ 203548 w 944642"/>
              <a:gd name="connsiteY1" fmla="*/ 203623 h 4255294"/>
              <a:gd name="connsiteX2" fmla="*/ -259 w 944642"/>
              <a:gd name="connsiteY2" fmla="*/ -183 h 4255294"/>
            </a:gdLst>
            <a:ahLst/>
            <a:cxnLst>
              <a:cxn ang="0">
                <a:pos x="connsiteX0" y="connsiteY0"/>
              </a:cxn>
              <a:cxn ang="0">
                <a:pos x="connsiteX1" y="connsiteY1"/>
              </a:cxn>
              <a:cxn ang="0">
                <a:pos x="connsiteX2" y="connsiteY2"/>
              </a:cxn>
            </a:cxnLst>
            <a:rect l="l" t="t" r="r" b="b"/>
            <a:pathLst>
              <a:path w="944642" h="4255294">
                <a:moveTo>
                  <a:pt x="-259" y="4255111"/>
                </a:moveTo>
                <a:cubicBezTo>
                  <a:pt x="1174812" y="3192606"/>
                  <a:pt x="1266062" y="1378694"/>
                  <a:pt x="203548" y="203623"/>
                </a:cubicBezTo>
                <a:cubicBezTo>
                  <a:pt x="139073" y="132319"/>
                  <a:pt x="71055" y="64291"/>
                  <a:pt x="-259" y="-183"/>
                </a:cubicBezTo>
              </a:path>
            </a:pathLst>
          </a:custGeom>
          <a:noFill/>
          <a:ln w="15875" cap="flat">
            <a:gradFill>
              <a:gsLst>
                <a:gs pos="100000">
                  <a:schemeClr val="accent2">
                    <a:lumMod val="20000"/>
                    <a:lumOff val="80000"/>
                    <a:alpha val="0"/>
                  </a:schemeClr>
                </a:gs>
                <a:gs pos="0">
                  <a:schemeClr val="accent2">
                    <a:lumMod val="20000"/>
                    <a:lumOff val="80000"/>
                    <a:alpha val="0"/>
                  </a:schemeClr>
                </a:gs>
                <a:gs pos="70000">
                  <a:schemeClr val="accent2">
                    <a:lumMod val="60000"/>
                    <a:lumOff val="40000"/>
                    <a:alpha val="100000"/>
                  </a:schemeClr>
                </a:gs>
                <a:gs pos="30000">
                  <a:schemeClr val="accent2">
                    <a:lumMod val="60000"/>
                    <a:lumOff val="40000"/>
                    <a:alpha val="100000"/>
                  </a:schemeClr>
                </a:gs>
              </a:gsLst>
              <a:lin ang="16200000" scaled="1"/>
            </a:gra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9" name="图形 4"/>
          <p:cNvSpPr/>
          <p:nvPr>
            <p:custDataLst>
              <p:tags r:id="rId7"/>
            </p:custDataLst>
          </p:nvPr>
        </p:nvSpPr>
        <p:spPr>
          <a:xfrm flipH="1">
            <a:off x="370983" y="1278699"/>
            <a:ext cx="1051888" cy="4738403"/>
          </a:xfrm>
          <a:custGeom>
            <a:avLst/>
            <a:gdLst>
              <a:gd name="connsiteX0" fmla="*/ -259 w 944642"/>
              <a:gd name="connsiteY0" fmla="*/ 4255111 h 4255294"/>
              <a:gd name="connsiteX1" fmla="*/ 203548 w 944642"/>
              <a:gd name="connsiteY1" fmla="*/ 203623 h 4255294"/>
              <a:gd name="connsiteX2" fmla="*/ -259 w 944642"/>
              <a:gd name="connsiteY2" fmla="*/ -183 h 4255294"/>
            </a:gdLst>
            <a:ahLst/>
            <a:cxnLst>
              <a:cxn ang="0">
                <a:pos x="connsiteX0" y="connsiteY0"/>
              </a:cxn>
              <a:cxn ang="0">
                <a:pos x="connsiteX1" y="connsiteY1"/>
              </a:cxn>
              <a:cxn ang="0">
                <a:pos x="connsiteX2" y="connsiteY2"/>
              </a:cxn>
            </a:cxnLst>
            <a:rect l="l" t="t" r="r" b="b"/>
            <a:pathLst>
              <a:path w="944642" h="4255294">
                <a:moveTo>
                  <a:pt x="-259" y="4255111"/>
                </a:moveTo>
                <a:cubicBezTo>
                  <a:pt x="1174812" y="3192606"/>
                  <a:pt x="1266062" y="1378694"/>
                  <a:pt x="203548" y="203623"/>
                </a:cubicBezTo>
                <a:cubicBezTo>
                  <a:pt x="139073" y="132319"/>
                  <a:pt x="71055" y="64291"/>
                  <a:pt x="-259" y="-183"/>
                </a:cubicBezTo>
              </a:path>
            </a:pathLst>
          </a:custGeom>
          <a:noFill/>
          <a:ln w="15875" cap="flat">
            <a:gradFill>
              <a:gsLst>
                <a:gs pos="100000">
                  <a:schemeClr val="accent2">
                    <a:lumMod val="20000"/>
                    <a:lumOff val="80000"/>
                    <a:alpha val="0"/>
                  </a:schemeClr>
                </a:gs>
                <a:gs pos="0">
                  <a:schemeClr val="accent2">
                    <a:lumMod val="20000"/>
                    <a:lumOff val="80000"/>
                    <a:alpha val="0"/>
                  </a:schemeClr>
                </a:gs>
                <a:gs pos="70000">
                  <a:schemeClr val="accent2">
                    <a:lumMod val="60000"/>
                    <a:lumOff val="40000"/>
                    <a:alpha val="100000"/>
                  </a:schemeClr>
                </a:gs>
                <a:gs pos="30000">
                  <a:schemeClr val="accent2">
                    <a:lumMod val="60000"/>
                    <a:lumOff val="40000"/>
                    <a:alpha val="100000"/>
                  </a:schemeClr>
                </a:gs>
              </a:gsLst>
              <a:lin ang="16200000" scaled="1"/>
            </a:gra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13" name="椭圆 12"/>
          <p:cNvSpPr/>
          <p:nvPr>
            <p:custDataLst>
              <p:tags r:id="rId8"/>
            </p:custDataLst>
          </p:nvPr>
        </p:nvSpPr>
        <p:spPr>
          <a:xfrm>
            <a:off x="53499" y="3303812"/>
            <a:ext cx="678809" cy="678809"/>
          </a:xfrm>
          <a:prstGeom prst="ellipse">
            <a:avLst/>
          </a:prstGeom>
          <a:gradFill>
            <a:gsLst>
              <a:gs pos="0">
                <a:schemeClr val="accent1">
                  <a:alpha val="100000"/>
                </a:schemeClr>
              </a:gs>
              <a:gs pos="100000">
                <a:schemeClr val="accent1">
                  <a:lumMod val="80000"/>
                  <a:lumOff val="20000"/>
                  <a:alpha val="100000"/>
                </a:schemeClr>
              </a:gs>
            </a:gsLst>
            <a:lin ang="13500000"/>
          </a:gradFill>
          <a:ln w="12700">
            <a:gradFill>
              <a:gsLst>
                <a:gs pos="100000">
                  <a:schemeClr val="bg1">
                    <a:alpha val="0"/>
                  </a:schemeClr>
                </a:gs>
                <a:gs pos="0">
                  <a:schemeClr val="bg1"/>
                </a:gs>
              </a:gsLst>
              <a:lin ang="15960000" scaled="0"/>
            </a:gradFill>
          </a:ln>
          <a:effectLst>
            <a:outerShdw blurRad="215900" dist="1143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96240" rIns="71755" bIns="45720" numCol="1" spcCol="0" rtlCol="0" fromWordArt="0" anchor="ctr" anchorCtr="0" forceAA="0" compatLnSpc="1">
            <a:normAutofit fontScale="80000"/>
          </a:bodyPr>
          <a:lstStyle/>
          <a:p>
            <a:pPr lvl="0" algn="ctr">
              <a:buClrTx/>
              <a:buSzTx/>
              <a:buFontTx/>
            </a:pPr>
            <a:endParaRPr lang="zh-CN" altLang="en-US" sz="300" b="1" spc="130" dirty="0">
              <a:solidFill>
                <a:schemeClr val="bg1"/>
              </a:solidFill>
              <a:uFillTx/>
              <a:latin typeface="+中文标题" charset="0"/>
              <a:ea typeface="+mj-ea"/>
              <a:cs typeface="+mj-ea"/>
              <a:sym typeface="+mn-ea"/>
            </a:endParaRPr>
          </a:p>
        </p:txBody>
      </p:sp>
      <p:sp>
        <p:nvSpPr>
          <p:cNvPr id="15" name="矩形 14"/>
          <p:cNvSpPr/>
          <p:nvPr>
            <p:custDataLst>
              <p:tags r:id="rId9"/>
            </p:custDataLst>
          </p:nvPr>
        </p:nvSpPr>
        <p:spPr>
          <a:xfrm>
            <a:off x="786765" y="1693545"/>
            <a:ext cx="2684780" cy="423354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en-US" altLang="zh-CN" sz="2400" dirty="0">
                <a:solidFill>
                  <a:schemeClr val="tx1">
                    <a:lumMod val="85000"/>
                    <a:lumOff val="15000"/>
                  </a:schemeClr>
                </a:solidFill>
                <a:latin typeface="+mn-ea"/>
                <a:cs typeface="+mn-ea"/>
                <a:sym typeface="+mn-ea"/>
              </a:rPr>
              <a:t>(1)</a:t>
            </a:r>
            <a:r>
              <a:rPr lang="zh-CN" altLang="en-US" sz="2400" dirty="0">
                <a:solidFill>
                  <a:schemeClr val="tx1">
                    <a:lumMod val="85000"/>
                    <a:lumOff val="15000"/>
                  </a:schemeClr>
                </a:solidFill>
                <a:latin typeface="+mn-ea"/>
                <a:cs typeface="+mn-ea"/>
                <a:sym typeface="+mn-ea"/>
              </a:rPr>
              <a:t>利用指数体系</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可以进行因素分析</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测定某一现象的总变动中各个影响因素作用的方向、影响的程度以及影响的绝对额</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以探索现象变动的具体原因。</a:t>
            </a:r>
            <a:endParaRPr lang="zh-CN" altLang="en-US" sz="2400" dirty="0">
              <a:solidFill>
                <a:schemeClr val="tx1">
                  <a:lumMod val="85000"/>
                  <a:lumOff val="15000"/>
                </a:schemeClr>
              </a:solidFill>
              <a:latin typeface="+mn-ea"/>
              <a:cs typeface="+mn-ea"/>
              <a:sym typeface="+mn-ea"/>
            </a:endParaRPr>
          </a:p>
        </p:txBody>
      </p:sp>
      <p:sp>
        <p:nvSpPr>
          <p:cNvPr id="19" name="椭圆 18"/>
          <p:cNvSpPr/>
          <p:nvPr>
            <p:custDataLst>
              <p:tags r:id="rId10"/>
            </p:custDataLst>
          </p:nvPr>
        </p:nvSpPr>
        <p:spPr>
          <a:xfrm>
            <a:off x="11064246" y="3298457"/>
            <a:ext cx="678809" cy="678809"/>
          </a:xfrm>
          <a:prstGeom prst="ellipse">
            <a:avLst/>
          </a:prstGeom>
          <a:gradFill>
            <a:gsLst>
              <a:gs pos="0">
                <a:schemeClr val="accent2">
                  <a:alpha val="100000"/>
                </a:schemeClr>
              </a:gs>
              <a:gs pos="100000">
                <a:schemeClr val="accent2">
                  <a:lumMod val="80000"/>
                  <a:lumOff val="20000"/>
                  <a:alpha val="100000"/>
                </a:schemeClr>
              </a:gs>
            </a:gsLst>
            <a:lin ang="13500000"/>
          </a:gradFill>
          <a:ln w="12700">
            <a:gradFill>
              <a:gsLst>
                <a:gs pos="100000">
                  <a:schemeClr val="bg1">
                    <a:alpha val="0"/>
                  </a:schemeClr>
                </a:gs>
                <a:gs pos="0">
                  <a:schemeClr val="bg1"/>
                </a:gs>
              </a:gsLst>
              <a:lin ang="15960000" scaled="0"/>
            </a:gradFill>
          </a:ln>
          <a:effectLst>
            <a:outerShdw blurRad="215900" dist="114300" dir="5400000" algn="t" rotWithShape="0">
              <a:schemeClr val="accent2">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96240" rIns="71755" bIns="45720" numCol="1" spcCol="0" rtlCol="0" fromWordArt="0" anchor="ctr" anchorCtr="0" forceAA="0" compatLnSpc="1">
            <a:normAutofit fontScale="80000"/>
          </a:bodyPr>
          <a:lstStyle/>
          <a:p>
            <a:pPr lvl="0" algn="ctr">
              <a:buClrTx/>
              <a:buSzTx/>
              <a:buFontTx/>
            </a:pPr>
            <a:endParaRPr lang="zh-CN" altLang="en-US" sz="300" b="1" spc="130" dirty="0">
              <a:solidFill>
                <a:schemeClr val="bg1"/>
              </a:solidFill>
              <a:uFillTx/>
              <a:latin typeface="+中文标题" charset="0"/>
              <a:ea typeface="+mj-ea"/>
              <a:cs typeface="+mj-ea"/>
              <a:sym typeface="+mn-ea"/>
            </a:endParaRPr>
          </a:p>
        </p:txBody>
      </p:sp>
      <p:pic>
        <p:nvPicPr>
          <p:cNvPr id="18" name="图片 12" descr="343439383331313b343532303032383bbfcdbba7b9dcc0ed"/>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222494" y="3472807"/>
            <a:ext cx="320697" cy="320697"/>
          </a:xfrm>
          <a:prstGeom prst="rect">
            <a:avLst/>
          </a:prstGeom>
        </p:spPr>
      </p:pic>
      <p:sp>
        <p:nvSpPr>
          <p:cNvPr id="17" name="矩形 16"/>
          <p:cNvSpPr/>
          <p:nvPr>
            <p:custDataLst>
              <p:tags r:id="rId14"/>
            </p:custDataLst>
          </p:nvPr>
        </p:nvSpPr>
        <p:spPr>
          <a:xfrm>
            <a:off x="6517005" y="727075"/>
            <a:ext cx="4512945" cy="4681220"/>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en-US" altLang="zh-CN" sz="2400" dirty="0">
                <a:solidFill>
                  <a:schemeClr val="tx1">
                    <a:lumMod val="85000"/>
                    <a:lumOff val="15000"/>
                  </a:schemeClr>
                </a:solidFill>
                <a:latin typeface="+mn-ea"/>
                <a:cs typeface="+mn-ea"/>
                <a:sym typeface="+mn-ea"/>
              </a:rPr>
              <a:t>(2)</a:t>
            </a:r>
            <a:r>
              <a:rPr lang="zh-CN" altLang="en-US" sz="2400" dirty="0">
                <a:solidFill>
                  <a:schemeClr val="tx1">
                    <a:lumMod val="85000"/>
                    <a:lumOff val="15000"/>
                  </a:schemeClr>
                </a:solidFill>
                <a:latin typeface="+mn-ea"/>
                <a:cs typeface="+mn-ea"/>
                <a:sym typeface="+mn-ea"/>
              </a:rPr>
              <a:t>利用指数体系</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可以进行有关指数之间的换算。例如</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某地区某年的社会商品零售总额比上一年增长</a:t>
            </a:r>
            <a:r>
              <a:rPr lang="en-US" altLang="zh-CN" sz="2400" dirty="0">
                <a:solidFill>
                  <a:schemeClr val="tx1">
                    <a:lumMod val="85000"/>
                    <a:lumOff val="15000"/>
                  </a:schemeClr>
                </a:solidFill>
                <a:latin typeface="+mn-ea"/>
                <a:cs typeface="+mn-ea"/>
                <a:sym typeface="+mn-ea"/>
              </a:rPr>
              <a:t> 42%,</a:t>
            </a:r>
            <a:r>
              <a:rPr lang="zh-CN" altLang="en-US" sz="2400" dirty="0">
                <a:solidFill>
                  <a:schemeClr val="tx1">
                    <a:lumMod val="85000"/>
                    <a:lumOff val="15000"/>
                  </a:schemeClr>
                </a:solidFill>
                <a:latin typeface="+mn-ea"/>
                <a:cs typeface="+mn-ea"/>
                <a:sym typeface="+mn-ea"/>
              </a:rPr>
              <a:t>商品零售量比上年增长了</a:t>
            </a:r>
            <a:r>
              <a:rPr lang="en-US" altLang="zh-CN" sz="2400" dirty="0">
                <a:solidFill>
                  <a:schemeClr val="tx1">
                    <a:lumMod val="85000"/>
                    <a:lumOff val="15000"/>
                  </a:schemeClr>
                </a:solidFill>
                <a:latin typeface="+mn-ea"/>
                <a:cs typeface="+mn-ea"/>
                <a:sym typeface="+mn-ea"/>
              </a:rPr>
              <a:t> 25%,</a:t>
            </a:r>
            <a:r>
              <a:rPr lang="zh-CN" altLang="en-US" sz="2400" dirty="0">
                <a:solidFill>
                  <a:schemeClr val="tx1">
                    <a:lumMod val="85000"/>
                    <a:lumOff val="15000"/>
                  </a:schemeClr>
                </a:solidFill>
                <a:latin typeface="+mn-ea"/>
                <a:cs typeface="+mn-ea"/>
                <a:sym typeface="+mn-ea"/>
              </a:rPr>
              <a:t>求商品零售价格指数。根据公式商品零售额指数</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商品零售量指数</a:t>
            </a:r>
            <a:r>
              <a:rPr lang="en-US" altLang="zh-CN" sz="2400" dirty="0">
                <a:solidFill>
                  <a:schemeClr val="tx1">
                    <a:lumMod val="85000"/>
                    <a:lumOff val="15000"/>
                  </a:schemeClr>
                </a:solidFill>
                <a:latin typeface="+mn-ea"/>
                <a:cs typeface="+mn-ea"/>
                <a:sym typeface="+mn-ea"/>
              </a:rPr>
              <a:t>x</a:t>
            </a:r>
            <a:r>
              <a:rPr lang="zh-CN" altLang="en-US" sz="2400" dirty="0">
                <a:solidFill>
                  <a:schemeClr val="tx1">
                    <a:lumMod val="85000"/>
                    <a:lumOff val="15000"/>
                  </a:schemeClr>
                </a:solidFill>
                <a:latin typeface="+mn-ea"/>
                <a:cs typeface="+mn-ea"/>
                <a:sym typeface="+mn-ea"/>
              </a:rPr>
              <a:t>零售价格指数</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可得</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李售价格指数</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商品零售额指数</a:t>
            </a:r>
            <a:r>
              <a:rPr lang="en-US" altLang="en-US"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商品零售量指数</a:t>
            </a:r>
            <a:endParaRPr lang="zh-CN" altLang="en-US" sz="2400" dirty="0">
              <a:solidFill>
                <a:schemeClr val="tx1">
                  <a:lumMod val="85000"/>
                  <a:lumOff val="15000"/>
                </a:schemeClr>
              </a:solidFill>
              <a:latin typeface="+mn-ea"/>
              <a:cs typeface="+mn-ea"/>
              <a:sym typeface="+mn-ea"/>
            </a:endParaRPr>
          </a:p>
          <a:p>
            <a:pPr algn="just">
              <a:lnSpc>
                <a:spcPct val="130000"/>
              </a:lnSpc>
              <a:spcBef>
                <a:spcPct val="0"/>
              </a:spcBef>
              <a:spcAft>
                <a:spcPct val="0"/>
              </a:spcAft>
            </a:pPr>
            <a:r>
              <a:rPr lang="en-US" altLang="zh-CN" sz="2400" dirty="0">
                <a:solidFill>
                  <a:schemeClr val="tx1">
                    <a:lumMod val="85000"/>
                    <a:lumOff val="15000"/>
                  </a:schemeClr>
                </a:solidFill>
                <a:latin typeface="+mn-ea"/>
                <a:cs typeface="+mn-ea"/>
                <a:sym typeface="+mn-ea"/>
              </a:rPr>
              <a:t>=142%</a:t>
            </a:r>
            <a:r>
              <a:rPr lang="en-US" altLang="en-US" sz="2400" dirty="0">
                <a:solidFill>
                  <a:schemeClr val="tx1">
                    <a:lumMod val="85000"/>
                    <a:lumOff val="15000"/>
                  </a:schemeClr>
                </a:solidFill>
                <a:latin typeface="+mn-ea"/>
                <a:cs typeface="+mn-ea"/>
                <a:sym typeface="+mn-ea"/>
              </a:rPr>
              <a:t>÷</a:t>
            </a:r>
            <a:r>
              <a:rPr lang="en-US" altLang="zh-CN" sz="2400" dirty="0">
                <a:solidFill>
                  <a:schemeClr val="tx1">
                    <a:lumMod val="85000"/>
                    <a:lumOff val="15000"/>
                  </a:schemeClr>
                </a:solidFill>
                <a:latin typeface="+mn-ea"/>
                <a:cs typeface="+mn-ea"/>
                <a:sym typeface="+mn-ea"/>
              </a:rPr>
              <a:t>125%x100%=113.6%</a:t>
            </a:r>
            <a:r>
              <a:rPr lang="zh-CN" altLang="en-US" sz="2400" dirty="0">
                <a:solidFill>
                  <a:schemeClr val="tx1">
                    <a:lumMod val="85000"/>
                    <a:lumOff val="15000"/>
                  </a:schemeClr>
                </a:solidFill>
                <a:latin typeface="+mn-ea"/>
                <a:cs typeface="+mn-ea"/>
                <a:sym typeface="+mn-ea"/>
              </a:rPr>
              <a:t>即该地区商品零售物价比上年上涨了</a:t>
            </a:r>
            <a:r>
              <a:rPr lang="en-US" altLang="zh-CN" sz="2400" dirty="0">
                <a:solidFill>
                  <a:schemeClr val="tx1">
                    <a:lumMod val="85000"/>
                    <a:lumOff val="15000"/>
                  </a:schemeClr>
                </a:solidFill>
                <a:latin typeface="+mn-ea"/>
                <a:cs typeface="+mn-ea"/>
                <a:sym typeface="+mn-ea"/>
              </a:rPr>
              <a:t> 13.6%</a:t>
            </a:r>
            <a:r>
              <a:rPr lang="zh-CN" altLang="en-US" sz="2400" dirty="0">
                <a:solidFill>
                  <a:schemeClr val="tx1">
                    <a:lumMod val="85000"/>
                    <a:lumOff val="15000"/>
                  </a:schemeClr>
                </a:solidFill>
                <a:latin typeface="+mn-ea"/>
                <a:cs typeface="+mn-ea"/>
                <a:sym typeface="+mn-ea"/>
              </a:rPr>
              <a:t>。</a:t>
            </a:r>
            <a:endParaRPr lang="zh-CN" altLang="en-US" sz="2400" dirty="0">
              <a:solidFill>
                <a:schemeClr val="tx1">
                  <a:lumMod val="85000"/>
                  <a:lumOff val="15000"/>
                </a:schemeClr>
              </a:solidFill>
              <a:latin typeface="+mn-ea"/>
              <a:cs typeface="+mn-ea"/>
              <a:sym typeface="+mn-ea"/>
            </a:endParaRPr>
          </a:p>
        </p:txBody>
      </p:sp>
      <p:pic>
        <p:nvPicPr>
          <p:cNvPr id="20" name="图片 14" descr="343439383331313b343532303033303bd2d1b9bad3a6d3c3"/>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11247383" y="3481594"/>
            <a:ext cx="320697" cy="320697"/>
          </a:xfrm>
          <a:prstGeom prst="rect">
            <a:avLst/>
          </a:prstGeom>
        </p:spPr>
      </p:pic>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randombar(horizontal)">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randombar(horizontal)">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5"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 name="矩形: 圆角 23"/>
          <p:cNvSpPr/>
          <p:nvPr>
            <p:custDataLst>
              <p:tags r:id="rId1"/>
            </p:custDataLst>
          </p:nvPr>
        </p:nvSpPr>
        <p:spPr>
          <a:xfrm>
            <a:off x="695960" y="1792923"/>
            <a:ext cx="10800081" cy="2215725"/>
          </a:xfrm>
          <a:prstGeom prst="roundRect">
            <a:avLst>
              <a:gd name="adj" fmla="val 6567"/>
            </a:avLst>
          </a:prstGeom>
          <a:gradFill>
            <a:gsLst>
              <a:gs pos="0">
                <a:schemeClr val="accent1">
                  <a:alpha val="0"/>
                </a:schemeClr>
              </a:gs>
              <a:gs pos="80000">
                <a:schemeClr val="accent1">
                  <a:alpha val="8000"/>
                </a:schemeClr>
              </a:gs>
            </a:gsLst>
            <a:lin ang="1080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rIns="0" bIns="0" rtlCol="0" anchor="ctr">
            <a:noAutofit/>
          </a:bodyPr>
          <a:p>
            <a:pPr lvl="1"/>
            <a:endParaRPr lang="zh-CN" altLang="en-US" dirty="0">
              <a:solidFill>
                <a:schemeClr val="lt1"/>
              </a:solidFill>
            </a:endParaRPr>
          </a:p>
        </p:txBody>
      </p:sp>
      <p:sp>
        <p:nvSpPr>
          <p:cNvPr id="25" name="矩形 24"/>
          <p:cNvSpPr/>
          <p:nvPr>
            <p:custDataLst>
              <p:tags r:id="rId2"/>
            </p:custDataLst>
          </p:nvPr>
        </p:nvSpPr>
        <p:spPr>
          <a:xfrm>
            <a:off x="1054100" y="2132648"/>
            <a:ext cx="10084125" cy="422207"/>
          </a:xfrm>
          <a:prstGeom prst="rect">
            <a:avLst/>
          </a:prstGeom>
          <a:noFill/>
          <a:ln w="12700">
            <a:noFill/>
            <a:roun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b" anchorCtr="0" forceAA="0" compatLnSpc="1">
            <a:noAutofit/>
          </a:bodyPr>
          <a:p>
            <a:pPr>
              <a:spcBef>
                <a:spcPct val="0"/>
              </a:spcBef>
              <a:spcAft>
                <a:spcPct val="0"/>
              </a:spcAft>
            </a:pPr>
            <a:r>
              <a:rPr lang="zh-CN" altLang="en-US" sz="2400" b="1" dirty="0">
                <a:solidFill>
                  <a:schemeClr val="accent1"/>
                </a:solidFill>
                <a:latin typeface="+mn-ea"/>
                <a:cs typeface="+mn-ea"/>
                <a:sym typeface="+mn-ea"/>
              </a:rPr>
              <a:t>从相对数上分析各影响因素的变动对总变动指数产生影响的方向和程度。</a:t>
            </a:r>
            <a:endParaRPr lang="zh-CN" altLang="en-US" sz="2400" b="1" dirty="0">
              <a:solidFill>
                <a:schemeClr val="accent1"/>
              </a:solidFill>
              <a:latin typeface="+mn-ea"/>
              <a:cs typeface="+mn-ea"/>
              <a:sym typeface="+mn-ea"/>
            </a:endParaRPr>
          </a:p>
        </p:txBody>
      </p:sp>
      <p:sp>
        <p:nvSpPr>
          <p:cNvPr id="3" name="矩形 2"/>
          <p:cNvSpPr/>
          <p:nvPr>
            <p:custDataLst>
              <p:tags r:id="rId3"/>
            </p:custDataLst>
          </p:nvPr>
        </p:nvSpPr>
        <p:spPr>
          <a:xfrm>
            <a:off x="1054100" y="2578418"/>
            <a:ext cx="10084124" cy="1253613"/>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2000" dirty="0">
                <a:solidFill>
                  <a:schemeClr val="tx1">
                    <a:lumMod val="85000"/>
                    <a:lumOff val="15000"/>
                  </a:schemeClr>
                </a:solidFill>
                <a:latin typeface="+mn-ea"/>
                <a:cs typeface="+mn-ea"/>
                <a:sym typeface="+mn-ea"/>
              </a:rPr>
              <a:t>总变动指数在相对数上等于各个因素指数的连乘积</a:t>
            </a:r>
            <a:r>
              <a:rPr lang="en-US" altLang="zh-CN" sz="2000" dirty="0">
                <a:solidFill>
                  <a:schemeClr val="tx1">
                    <a:lumMod val="85000"/>
                    <a:lumOff val="15000"/>
                  </a:schemeClr>
                </a:solidFill>
                <a:latin typeface="+mn-ea"/>
                <a:cs typeface="+mn-ea"/>
                <a:sym typeface="+mn-ea"/>
              </a:rPr>
              <a:t>:</a:t>
            </a:r>
            <a:endParaRPr lang="en-US" altLang="zh-CN" sz="2000" dirty="0">
              <a:solidFill>
                <a:schemeClr val="tx1">
                  <a:lumMod val="85000"/>
                  <a:lumOff val="15000"/>
                </a:schemeClr>
              </a:solidFill>
              <a:latin typeface="+mn-ea"/>
              <a:cs typeface="+mn-ea"/>
              <a:sym typeface="+mn-ea"/>
            </a:endParaRPr>
          </a:p>
          <a:p>
            <a:pPr algn="ctr">
              <a:lnSpc>
                <a:spcPct val="150000"/>
              </a:lnSpc>
              <a:spcBef>
                <a:spcPct val="0"/>
              </a:spcBef>
              <a:spcAft>
                <a:spcPct val="0"/>
              </a:spcAft>
            </a:pPr>
            <a:r>
              <a:rPr lang="zh-CN" altLang="en-US" sz="2000" dirty="0">
                <a:solidFill>
                  <a:srgbClr val="FF0000"/>
                </a:solidFill>
                <a:latin typeface="+mn-ea"/>
                <a:cs typeface="+mn-ea"/>
                <a:sym typeface="+mn-ea"/>
              </a:rPr>
              <a:t>总变动指数</a:t>
            </a:r>
            <a:r>
              <a:rPr lang="en-US" altLang="zh-CN" sz="2000" dirty="0">
                <a:solidFill>
                  <a:srgbClr val="FF0000"/>
                </a:solidFill>
                <a:latin typeface="+mn-ea"/>
                <a:cs typeface="+mn-ea"/>
                <a:sym typeface="+mn-ea"/>
              </a:rPr>
              <a:t>=</a:t>
            </a:r>
            <a:r>
              <a:rPr lang="zh-CN" altLang="en-US" sz="2000" dirty="0">
                <a:solidFill>
                  <a:srgbClr val="FF0000"/>
                </a:solidFill>
                <a:latin typeface="+mn-ea"/>
                <a:cs typeface="+mn-ea"/>
                <a:sym typeface="+mn-ea"/>
              </a:rPr>
              <a:t>数量指标指数</a:t>
            </a:r>
            <a:r>
              <a:rPr lang="en-US" altLang="en-US" sz="2000" dirty="0">
                <a:solidFill>
                  <a:srgbClr val="FF0000"/>
                </a:solidFill>
                <a:latin typeface="+mn-ea"/>
                <a:cs typeface="+mn-ea"/>
                <a:sym typeface="+mn-ea"/>
              </a:rPr>
              <a:t>×</a:t>
            </a:r>
            <a:r>
              <a:rPr lang="zh-CN" altLang="en-US" sz="2000" dirty="0">
                <a:solidFill>
                  <a:srgbClr val="FF0000"/>
                </a:solidFill>
                <a:latin typeface="+mn-ea"/>
                <a:cs typeface="+mn-ea"/>
                <a:sym typeface="+mn-ea"/>
              </a:rPr>
              <a:t>质量指标指数</a:t>
            </a:r>
            <a:endParaRPr lang="zh-CN" altLang="en-US" sz="2000" dirty="0">
              <a:solidFill>
                <a:srgbClr val="FF0000"/>
              </a:solidFill>
              <a:latin typeface="+mn-ea"/>
              <a:cs typeface="+mn-ea"/>
              <a:sym typeface="+mn-ea"/>
            </a:endParaRPr>
          </a:p>
        </p:txBody>
      </p:sp>
      <p:sp>
        <p:nvSpPr>
          <p:cNvPr id="4" name="矩形: 圆角 17"/>
          <p:cNvSpPr/>
          <p:nvPr>
            <p:custDataLst>
              <p:tags r:id="rId4"/>
            </p:custDataLst>
          </p:nvPr>
        </p:nvSpPr>
        <p:spPr>
          <a:xfrm>
            <a:off x="709295" y="3428683"/>
            <a:ext cx="10800081" cy="2215725"/>
          </a:xfrm>
          <a:prstGeom prst="roundRect">
            <a:avLst>
              <a:gd name="adj" fmla="val 6567"/>
            </a:avLst>
          </a:prstGeom>
          <a:gradFill>
            <a:gsLst>
              <a:gs pos="0">
                <a:schemeClr val="accent2">
                  <a:alpha val="0"/>
                </a:schemeClr>
              </a:gs>
              <a:gs pos="80000">
                <a:schemeClr val="accent2">
                  <a:alpha val="8000"/>
                </a:schemeClr>
              </a:gs>
            </a:gsLst>
            <a:lin ang="1080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rIns="0" bIns="0" rtlCol="0" anchor="ctr">
            <a:noAutofit/>
          </a:bodyPr>
          <a:p>
            <a:pPr lvl="1"/>
            <a:endParaRPr lang="zh-CN" altLang="en-US" dirty="0">
              <a:solidFill>
                <a:schemeClr val="lt1"/>
              </a:solidFill>
            </a:endParaRPr>
          </a:p>
        </p:txBody>
      </p:sp>
      <p:sp>
        <p:nvSpPr>
          <p:cNvPr id="5" name="矩形 4"/>
          <p:cNvSpPr/>
          <p:nvPr>
            <p:custDataLst>
              <p:tags r:id="rId5"/>
            </p:custDataLst>
          </p:nvPr>
        </p:nvSpPr>
        <p:spPr>
          <a:xfrm>
            <a:off x="1067435" y="3953193"/>
            <a:ext cx="10084125" cy="422207"/>
          </a:xfrm>
          <a:prstGeom prst="rect">
            <a:avLst/>
          </a:prstGeom>
          <a:noFill/>
          <a:ln w="12700">
            <a:noFill/>
            <a:roun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b" anchorCtr="0" forceAA="0" compatLnSpc="1">
            <a:noAutofit/>
          </a:bodyPr>
          <a:p>
            <a:pPr>
              <a:spcBef>
                <a:spcPct val="0"/>
              </a:spcBef>
              <a:spcAft>
                <a:spcPct val="0"/>
              </a:spcAft>
            </a:pPr>
            <a:r>
              <a:rPr lang="zh-CN" altLang="en-US" sz="2400" b="1">
                <a:solidFill>
                  <a:schemeClr val="accent2"/>
                </a:solidFill>
                <a:latin typeface="+mn-ea"/>
                <a:cs typeface="+mn-ea"/>
                <a:sym typeface="+mn-ea"/>
              </a:rPr>
              <a:t>从绝对数上分析各影响因素的变动引起的总变动指标增加或减少的绝对数额。</a:t>
            </a:r>
            <a:endParaRPr lang="zh-CN" altLang="en-US" sz="2400" b="1">
              <a:solidFill>
                <a:schemeClr val="accent2"/>
              </a:solidFill>
              <a:latin typeface="+mn-ea"/>
              <a:cs typeface="+mn-ea"/>
              <a:sym typeface="+mn-ea"/>
            </a:endParaRPr>
          </a:p>
        </p:txBody>
      </p:sp>
      <p:sp>
        <p:nvSpPr>
          <p:cNvPr id="6" name="矩形 5"/>
          <p:cNvSpPr/>
          <p:nvPr>
            <p:custDataLst>
              <p:tags r:id="rId6"/>
            </p:custDataLst>
          </p:nvPr>
        </p:nvSpPr>
        <p:spPr>
          <a:xfrm>
            <a:off x="1067435" y="4398963"/>
            <a:ext cx="10084124" cy="1253613"/>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2000">
                <a:solidFill>
                  <a:schemeClr val="tx1">
                    <a:lumMod val="85000"/>
                    <a:lumOff val="15000"/>
                  </a:schemeClr>
                </a:solidFill>
                <a:latin typeface="+mn-ea"/>
                <a:cs typeface="+mn-ea"/>
                <a:sym typeface="+mn-ea"/>
              </a:rPr>
              <a:t>总变动指数不仅在相对数上等于各个因素指数的连乘积</a:t>
            </a:r>
            <a:r>
              <a:rPr lang="en-US" altLang="zh-CN" sz="2000">
                <a:solidFill>
                  <a:schemeClr val="tx1">
                    <a:lumMod val="85000"/>
                    <a:lumOff val="15000"/>
                  </a:schemeClr>
                </a:solidFill>
                <a:latin typeface="+mn-ea"/>
                <a:cs typeface="+mn-ea"/>
                <a:sym typeface="+mn-ea"/>
              </a:rPr>
              <a:t>,</a:t>
            </a:r>
            <a:r>
              <a:rPr lang="zh-CN" altLang="en-US" sz="2000">
                <a:solidFill>
                  <a:schemeClr val="tx1">
                    <a:lumMod val="85000"/>
                    <a:lumOff val="15000"/>
                  </a:schemeClr>
                </a:solidFill>
                <a:latin typeface="+mn-ea"/>
                <a:cs typeface="+mn-ea"/>
                <a:sym typeface="+mn-ea"/>
              </a:rPr>
              <a:t>而且在绝对数上</a:t>
            </a:r>
            <a:r>
              <a:rPr lang="en-US" altLang="zh-CN" sz="2000">
                <a:solidFill>
                  <a:schemeClr val="tx1">
                    <a:lumMod val="85000"/>
                    <a:lumOff val="15000"/>
                  </a:schemeClr>
                </a:solidFill>
                <a:latin typeface="+mn-ea"/>
                <a:cs typeface="+mn-ea"/>
                <a:sym typeface="+mn-ea"/>
              </a:rPr>
              <a:t>,</a:t>
            </a:r>
            <a:r>
              <a:rPr lang="zh-CN" altLang="en-US" sz="2000">
                <a:solidFill>
                  <a:schemeClr val="tx1">
                    <a:lumMod val="85000"/>
                    <a:lumOff val="15000"/>
                  </a:schemeClr>
                </a:solidFill>
                <a:latin typeface="+mn-ea"/>
                <a:cs typeface="+mn-ea"/>
                <a:sym typeface="+mn-ea"/>
              </a:rPr>
              <a:t>现象总变动的差额也等于各个因素指标变动影响的差额之和。比如</a:t>
            </a:r>
            <a:r>
              <a:rPr lang="en-US" altLang="zh-CN" sz="2000">
                <a:solidFill>
                  <a:schemeClr val="tx1">
                    <a:lumMod val="85000"/>
                    <a:lumOff val="15000"/>
                  </a:schemeClr>
                </a:solidFill>
                <a:latin typeface="+mn-ea"/>
                <a:cs typeface="+mn-ea"/>
                <a:sym typeface="+mn-ea"/>
              </a:rPr>
              <a:t>:</a:t>
            </a:r>
            <a:endParaRPr lang="en-US" altLang="zh-CN" sz="2000">
              <a:solidFill>
                <a:schemeClr val="tx1">
                  <a:lumMod val="85000"/>
                  <a:lumOff val="15000"/>
                </a:schemeClr>
              </a:solidFill>
              <a:latin typeface="+mn-ea"/>
              <a:cs typeface="+mn-ea"/>
              <a:sym typeface="+mn-ea"/>
            </a:endParaRPr>
          </a:p>
          <a:p>
            <a:pPr algn="ctr">
              <a:lnSpc>
                <a:spcPct val="150000"/>
              </a:lnSpc>
              <a:spcBef>
                <a:spcPct val="0"/>
              </a:spcBef>
              <a:spcAft>
                <a:spcPct val="0"/>
              </a:spcAft>
            </a:pPr>
            <a:r>
              <a:rPr lang="zh-CN" altLang="en-US" sz="2000">
                <a:solidFill>
                  <a:srgbClr val="FF0000"/>
                </a:solidFill>
                <a:latin typeface="+mn-ea"/>
                <a:cs typeface="+mn-ea"/>
                <a:sym typeface="+mn-ea"/>
              </a:rPr>
              <a:t>总变动指标实际增减额</a:t>
            </a:r>
            <a:r>
              <a:rPr lang="en-US" altLang="zh-CN" sz="2000">
                <a:solidFill>
                  <a:srgbClr val="FF0000"/>
                </a:solidFill>
                <a:latin typeface="+mn-ea"/>
                <a:cs typeface="+mn-ea"/>
                <a:sym typeface="+mn-ea"/>
              </a:rPr>
              <a:t>=</a:t>
            </a:r>
            <a:r>
              <a:rPr lang="zh-CN" altLang="en-US" sz="2000">
                <a:solidFill>
                  <a:srgbClr val="FF0000"/>
                </a:solidFill>
                <a:latin typeface="+mn-ea"/>
                <a:cs typeface="+mn-ea"/>
                <a:sym typeface="+mn-ea"/>
              </a:rPr>
              <a:t>数量指标变动影响的绝对额</a:t>
            </a:r>
            <a:r>
              <a:rPr lang="en-US" altLang="zh-CN" sz="2000">
                <a:solidFill>
                  <a:srgbClr val="FF0000"/>
                </a:solidFill>
                <a:latin typeface="+mn-ea"/>
                <a:cs typeface="+mn-ea"/>
                <a:sym typeface="+mn-ea"/>
              </a:rPr>
              <a:t>+</a:t>
            </a:r>
            <a:r>
              <a:rPr lang="zh-CN" altLang="en-US" sz="2000">
                <a:solidFill>
                  <a:srgbClr val="FF0000"/>
                </a:solidFill>
                <a:latin typeface="+mn-ea"/>
                <a:cs typeface="+mn-ea"/>
                <a:sym typeface="+mn-ea"/>
              </a:rPr>
              <a:t>质量指标变动影响的绝对额</a:t>
            </a:r>
            <a:endParaRPr lang="zh-CN" altLang="en-US" sz="2000">
              <a:solidFill>
                <a:srgbClr val="FF0000"/>
              </a:solidFill>
              <a:latin typeface="+mn-ea"/>
              <a:cs typeface="+mn-ea"/>
              <a:sym typeface="+mn-ea"/>
            </a:endParaRPr>
          </a:p>
          <a:p>
            <a:pPr algn="just">
              <a:lnSpc>
                <a:spcPct val="150000"/>
              </a:lnSpc>
              <a:spcBef>
                <a:spcPct val="0"/>
              </a:spcBef>
              <a:spcAft>
                <a:spcPct val="0"/>
              </a:spcAft>
            </a:pPr>
            <a:r>
              <a:rPr lang="zh-CN" altLang="en-US" sz="2000">
                <a:solidFill>
                  <a:schemeClr val="tx1">
                    <a:lumMod val="85000"/>
                    <a:lumOff val="15000"/>
                  </a:schemeClr>
                </a:solidFill>
                <a:latin typeface="+mn-ea"/>
                <a:cs typeface="+mn-ea"/>
                <a:sym typeface="+mn-ea"/>
              </a:rPr>
              <a:t>这种绝对差额之间的数量对等关系</a:t>
            </a:r>
            <a:r>
              <a:rPr lang="en-US" altLang="zh-CN" sz="2000">
                <a:solidFill>
                  <a:schemeClr val="tx1">
                    <a:lumMod val="85000"/>
                    <a:lumOff val="15000"/>
                  </a:schemeClr>
                </a:solidFill>
                <a:latin typeface="+mn-ea"/>
                <a:cs typeface="+mn-ea"/>
                <a:sym typeface="+mn-ea"/>
              </a:rPr>
              <a:t>,</a:t>
            </a:r>
            <a:r>
              <a:rPr lang="zh-CN" altLang="en-US" sz="2000">
                <a:solidFill>
                  <a:schemeClr val="tx1">
                    <a:lumMod val="85000"/>
                    <a:lumOff val="15000"/>
                  </a:schemeClr>
                </a:solidFill>
                <a:latin typeface="+mn-ea"/>
                <a:cs typeface="+mn-ea"/>
                <a:sym typeface="+mn-ea"/>
              </a:rPr>
              <a:t>可称为增减值关系式。</a:t>
            </a:r>
            <a:endParaRPr lang="zh-CN" altLang="en-US" sz="2000">
              <a:solidFill>
                <a:schemeClr val="tx1">
                  <a:lumMod val="85000"/>
                  <a:lumOff val="15000"/>
                </a:schemeClr>
              </a:solidFill>
              <a:latin typeface="+mn-ea"/>
              <a:cs typeface="+mn-ea"/>
              <a:sym typeface="+mn-ea"/>
            </a:endParaRPr>
          </a:p>
        </p:txBody>
      </p:sp>
      <p:sp>
        <p:nvSpPr>
          <p:cNvPr id="12" name="矩形 11"/>
          <p:cNvSpPr/>
          <p:nvPr>
            <p:custDataLst>
              <p:tags r:id="rId7"/>
            </p:custDataLst>
          </p:nvPr>
        </p:nvSpPr>
        <p:spPr>
          <a:xfrm>
            <a:off x="1054100" y="1698943"/>
            <a:ext cx="10084125" cy="422207"/>
          </a:xfrm>
          <a:prstGeom prst="rect">
            <a:avLst/>
          </a:prstGeom>
          <a:noFill/>
          <a:ln w="12700">
            <a:noFill/>
            <a:roun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0" tIns="0" rIns="0" bIns="0" numCol="1" spcCol="0" rtlCol="0" fromWordArt="0" anchor="ctr" anchorCtr="0" forceAA="0" compatLnSpc="1">
            <a:noAutofit/>
          </a:bodyPr>
          <a:p>
            <a:pPr>
              <a:spcBef>
                <a:spcPct val="0"/>
              </a:spcBef>
              <a:spcAft>
                <a:spcPct val="0"/>
              </a:spcAft>
            </a:pPr>
            <a:r>
              <a:rPr lang="en-US" altLang="zh-CN" sz="3600" b="1" dirty="0">
                <a:ln w="15875">
                  <a:solidFill>
                    <a:schemeClr val="accent1"/>
                  </a:solidFill>
                </a:ln>
                <a:solidFill>
                  <a:schemeClr val="bg2"/>
                </a:solidFill>
                <a:latin typeface="+mn-ea"/>
                <a:cs typeface="+mn-ea"/>
                <a:sym typeface="+mn-ea"/>
              </a:rPr>
              <a:t>01</a:t>
            </a:r>
            <a:endParaRPr lang="en-US" altLang="zh-CN" sz="3600" b="1" dirty="0">
              <a:ln w="15875">
                <a:solidFill>
                  <a:schemeClr val="accent1"/>
                </a:solidFill>
              </a:ln>
              <a:solidFill>
                <a:schemeClr val="bg2"/>
              </a:solidFill>
              <a:latin typeface="+mn-ea"/>
              <a:cs typeface="+mn-ea"/>
              <a:sym typeface="+mn-ea"/>
            </a:endParaRPr>
          </a:p>
        </p:txBody>
      </p:sp>
      <p:sp>
        <p:nvSpPr>
          <p:cNvPr id="7" name="矩形 6"/>
          <p:cNvSpPr/>
          <p:nvPr>
            <p:custDataLst>
              <p:tags r:id="rId8"/>
            </p:custDataLst>
          </p:nvPr>
        </p:nvSpPr>
        <p:spPr>
          <a:xfrm>
            <a:off x="1067435" y="3530918"/>
            <a:ext cx="10084125" cy="422207"/>
          </a:xfrm>
          <a:prstGeom prst="rect">
            <a:avLst/>
          </a:prstGeom>
          <a:noFill/>
          <a:ln w="12700">
            <a:noFill/>
            <a:roun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0" tIns="0" rIns="0" bIns="0" numCol="1" spcCol="0" rtlCol="0" fromWordArt="0" anchor="ctr" anchorCtr="0" forceAA="0" compatLnSpc="1">
            <a:noAutofit/>
          </a:bodyPr>
          <a:p>
            <a:pPr lvl="0" algn="l">
              <a:buClrTx/>
              <a:buSzTx/>
              <a:buFontTx/>
            </a:pPr>
            <a:r>
              <a:rPr lang="en-US" altLang="zh-CN" sz="3600" b="1" dirty="0">
                <a:ln w="15875">
                  <a:solidFill>
                    <a:schemeClr val="accent2"/>
                  </a:solidFill>
                </a:ln>
                <a:solidFill>
                  <a:schemeClr val="bg2"/>
                </a:solidFill>
                <a:latin typeface="+mn-ea"/>
                <a:cs typeface="+mn-ea"/>
                <a:sym typeface="+mn-ea"/>
              </a:rPr>
              <a:t>02</a:t>
            </a:r>
            <a:endParaRPr lang="en-US" altLang="zh-CN" sz="3600" b="1" dirty="0">
              <a:ln w="15875">
                <a:solidFill>
                  <a:schemeClr val="accent2"/>
                </a:solidFill>
              </a:ln>
              <a:solidFill>
                <a:schemeClr val="bg2"/>
              </a:solidFill>
              <a:latin typeface="+mn-ea"/>
              <a:cs typeface="+mn-ea"/>
              <a:sym typeface="+mn-ea"/>
            </a:endParaRPr>
          </a:p>
        </p:txBody>
      </p:sp>
      <p:sp>
        <p:nvSpPr>
          <p:cNvPr id="10" name="文本框 9"/>
          <p:cNvSpPr txBox="1"/>
          <p:nvPr/>
        </p:nvSpPr>
        <p:spPr>
          <a:xfrm>
            <a:off x="695960" y="450215"/>
            <a:ext cx="590423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四、指数体系因素分析</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一</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指数体系因素分析的内容</a:t>
            </a:r>
            <a:endParaRPr lang="zh-CN" altLang="en-US" sz="2800" b="1" kern="100" dirty="0">
              <a:solidFill>
                <a:schemeClr val="accent2">
                  <a:lumMod val="75000"/>
                </a:schemeClr>
              </a:solidFill>
              <a:effectLst/>
              <a:latin typeface="+mn-ea"/>
              <a:cs typeface="江城圆体 400W" panose="020B0500000000000000" pitchFamily="34" charset="-122"/>
            </a:endParaRPr>
          </a:p>
        </p:txBody>
      </p:sp>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 grpId="0"/>
      <p:bldP spid="12" grpId="0" animBg="1"/>
      <p:bldP spid="4" grpId="0" animBg="1"/>
      <p:bldP spid="5" grpId="0" animBg="1"/>
      <p:bldP spid="6" grpId="0"/>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 name="矩形: 圆角 23"/>
          <p:cNvSpPr/>
          <p:nvPr>
            <p:custDataLst>
              <p:tags r:id="rId1"/>
            </p:custDataLst>
          </p:nvPr>
        </p:nvSpPr>
        <p:spPr>
          <a:xfrm>
            <a:off x="589915" y="1792923"/>
            <a:ext cx="10800081" cy="2215725"/>
          </a:xfrm>
          <a:prstGeom prst="roundRect">
            <a:avLst>
              <a:gd name="adj" fmla="val 6567"/>
            </a:avLst>
          </a:prstGeom>
          <a:gradFill>
            <a:gsLst>
              <a:gs pos="0">
                <a:schemeClr val="accent1">
                  <a:alpha val="0"/>
                </a:schemeClr>
              </a:gs>
              <a:gs pos="80000">
                <a:schemeClr val="accent1">
                  <a:alpha val="8000"/>
                </a:schemeClr>
              </a:gs>
            </a:gsLst>
            <a:lin ang="1080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rIns="0" bIns="0" rtlCol="0" anchor="ctr">
            <a:noAutofit/>
          </a:bodyPr>
          <a:p>
            <a:pPr lvl="1"/>
            <a:endParaRPr lang="zh-CN" altLang="en-US" dirty="0">
              <a:solidFill>
                <a:schemeClr val="lt1"/>
              </a:solidFill>
            </a:endParaRPr>
          </a:p>
        </p:txBody>
      </p:sp>
      <p:sp>
        <p:nvSpPr>
          <p:cNvPr id="25" name="矩形 24"/>
          <p:cNvSpPr/>
          <p:nvPr>
            <p:custDataLst>
              <p:tags r:id="rId2"/>
            </p:custDataLst>
          </p:nvPr>
        </p:nvSpPr>
        <p:spPr>
          <a:xfrm>
            <a:off x="1054100" y="2554288"/>
            <a:ext cx="10084125" cy="422207"/>
          </a:xfrm>
          <a:prstGeom prst="rect">
            <a:avLst/>
          </a:prstGeom>
          <a:noFill/>
          <a:ln w="12700">
            <a:noFill/>
            <a:roun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b" anchorCtr="0" forceAA="0" compatLnSpc="1">
            <a:noAutofit/>
          </a:bodyPr>
          <a:p>
            <a:pPr>
              <a:spcBef>
                <a:spcPct val="0"/>
              </a:spcBef>
              <a:spcAft>
                <a:spcPct val="0"/>
              </a:spcAft>
            </a:pPr>
            <a:r>
              <a:rPr lang="zh-CN" altLang="en-US" sz="2400" b="1" dirty="0">
                <a:solidFill>
                  <a:schemeClr val="accent1"/>
                </a:solidFill>
                <a:latin typeface="+mn-ea"/>
                <a:cs typeface="+mn-ea"/>
                <a:sym typeface="+mn-ea"/>
              </a:rPr>
              <a:t>形成总量指标指数体系的依据是综合指数的编制原则</a:t>
            </a: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即数量指标指数采用基期的质量指标作为同度量因素</a:t>
            </a: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质量指标指数采用报告期的数量指标做同度量因素。</a:t>
            </a:r>
            <a:endParaRPr lang="zh-CN" altLang="en-US" sz="2400" b="1" dirty="0">
              <a:solidFill>
                <a:schemeClr val="accent1"/>
              </a:solidFill>
              <a:latin typeface="+mn-ea"/>
              <a:cs typeface="+mn-ea"/>
              <a:sym typeface="+mn-ea"/>
            </a:endParaRPr>
          </a:p>
        </p:txBody>
      </p:sp>
      <p:sp>
        <p:nvSpPr>
          <p:cNvPr id="3" name="矩形 2"/>
          <p:cNvSpPr/>
          <p:nvPr>
            <p:custDataLst>
              <p:tags r:id="rId3"/>
            </p:custDataLst>
          </p:nvPr>
        </p:nvSpPr>
        <p:spPr>
          <a:xfrm>
            <a:off x="1067435" y="2975928"/>
            <a:ext cx="10084124" cy="1253613"/>
          </a:xfrm>
          <a:prstGeom prst="rect">
            <a:avLst/>
          </a:prstGeom>
          <a:noFill/>
        </p:spPr>
        <p:txBody>
          <a:bodyPr wrap="square" lIns="0" tIns="0" rIns="0" bIns="0" rtlCol="0" anchor="t" anchorCtr="0">
            <a:noAutofit/>
          </a:bodyPr>
          <a:p>
            <a:pPr algn="just">
              <a:lnSpc>
                <a:spcPct val="150000"/>
              </a:lnSpc>
              <a:spcBef>
                <a:spcPct val="0"/>
              </a:spcBef>
              <a:spcAft>
                <a:spcPct val="0"/>
              </a:spcAft>
            </a:pPr>
            <a:r>
              <a:rPr lang="en-US" altLang="zh-CN" sz="2000" dirty="0">
                <a:solidFill>
                  <a:schemeClr val="tx1"/>
                </a:solidFill>
                <a:latin typeface="+mn-ea"/>
                <a:cs typeface="+mn-ea"/>
                <a:sym typeface="+mn-ea"/>
              </a:rPr>
              <a:t>        </a:t>
            </a:r>
            <a:r>
              <a:rPr lang="zh-CN" altLang="en-US" sz="2000" dirty="0">
                <a:solidFill>
                  <a:schemeClr val="tx1"/>
                </a:solidFill>
                <a:latin typeface="+mn-ea"/>
                <a:cs typeface="+mn-ea"/>
                <a:sym typeface="+mn-ea"/>
              </a:rPr>
              <a:t>如销售额指数体系的形成，由于</a:t>
            </a:r>
            <a:r>
              <a:rPr lang="en-US" altLang="zh-CN" sz="2000" dirty="0">
                <a:solidFill>
                  <a:schemeClr val="tx1"/>
                </a:solidFill>
                <a:latin typeface="+mn-ea"/>
                <a:cs typeface="+mn-ea"/>
                <a:sym typeface="+mn-ea"/>
              </a:rPr>
              <a:t>:</a:t>
            </a:r>
            <a:endParaRPr lang="en-US" altLang="zh-CN" sz="2000" dirty="0">
              <a:solidFill>
                <a:schemeClr val="tx1"/>
              </a:solidFill>
              <a:latin typeface="+mn-ea"/>
              <a:cs typeface="+mn-ea"/>
              <a:sym typeface="+mn-ea"/>
            </a:endParaRPr>
          </a:p>
          <a:p>
            <a:pPr algn="ctr">
              <a:lnSpc>
                <a:spcPct val="150000"/>
              </a:lnSpc>
              <a:spcBef>
                <a:spcPct val="0"/>
              </a:spcBef>
              <a:spcAft>
                <a:spcPct val="0"/>
              </a:spcAft>
            </a:pPr>
            <a:r>
              <a:rPr lang="zh-CN" altLang="en-US" sz="2000" dirty="0">
                <a:solidFill>
                  <a:schemeClr val="tx1"/>
                </a:solidFill>
                <a:latin typeface="+mn-ea"/>
                <a:cs typeface="+mn-ea"/>
                <a:sym typeface="+mn-ea"/>
              </a:rPr>
              <a:t>总变动指数</a:t>
            </a:r>
            <a:r>
              <a:rPr lang="en-US" altLang="zh-CN" sz="2000" dirty="0">
                <a:solidFill>
                  <a:schemeClr val="tx1"/>
                </a:solidFill>
                <a:latin typeface="+mn-ea"/>
                <a:cs typeface="+mn-ea"/>
                <a:sym typeface="+mn-ea"/>
              </a:rPr>
              <a:t>=</a:t>
            </a:r>
            <a:r>
              <a:rPr lang="zh-CN" altLang="en-US" sz="2000" dirty="0">
                <a:solidFill>
                  <a:schemeClr val="tx1"/>
                </a:solidFill>
                <a:latin typeface="+mn-ea"/>
                <a:cs typeface="+mn-ea"/>
                <a:sym typeface="+mn-ea"/>
              </a:rPr>
              <a:t>数量指标指数</a:t>
            </a:r>
            <a:r>
              <a:rPr lang="en-US" altLang="en-US" sz="2000" dirty="0">
                <a:solidFill>
                  <a:schemeClr val="tx1"/>
                </a:solidFill>
                <a:latin typeface="+mn-ea"/>
                <a:cs typeface="+mn-ea"/>
                <a:sym typeface="+mn-ea"/>
              </a:rPr>
              <a:t>×</a:t>
            </a:r>
            <a:r>
              <a:rPr lang="zh-CN" altLang="en-US" sz="2000" dirty="0">
                <a:solidFill>
                  <a:schemeClr val="tx1"/>
                </a:solidFill>
                <a:latin typeface="+mn-ea"/>
                <a:cs typeface="+mn-ea"/>
                <a:sym typeface="+mn-ea"/>
              </a:rPr>
              <a:t>质量指标指数</a:t>
            </a:r>
            <a:endParaRPr lang="zh-CN" altLang="en-US" sz="2000" dirty="0">
              <a:solidFill>
                <a:schemeClr val="tx1"/>
              </a:solidFill>
              <a:latin typeface="+mn-ea"/>
              <a:cs typeface="+mn-ea"/>
              <a:sym typeface="+mn-ea"/>
            </a:endParaRPr>
          </a:p>
          <a:p>
            <a:pPr algn="ctr">
              <a:lnSpc>
                <a:spcPct val="150000"/>
              </a:lnSpc>
              <a:spcBef>
                <a:spcPct val="0"/>
              </a:spcBef>
              <a:spcAft>
                <a:spcPct val="0"/>
              </a:spcAft>
            </a:pPr>
            <a:r>
              <a:rPr lang="zh-CN" altLang="en-US" sz="2000" dirty="0">
                <a:solidFill>
                  <a:schemeClr val="tx1"/>
                </a:solidFill>
                <a:latin typeface="+mn-ea"/>
                <a:cs typeface="+mn-ea"/>
                <a:sym typeface="+mn-ea"/>
              </a:rPr>
              <a:t>因此，销售额指数一销售量指数</a:t>
            </a:r>
            <a:r>
              <a:rPr lang="en-US" altLang="zh-CN" sz="2000" dirty="0">
                <a:solidFill>
                  <a:schemeClr val="tx1"/>
                </a:solidFill>
                <a:latin typeface="Arial" panose="020B0604020202020204" pitchFamily="34" charset="0"/>
                <a:cs typeface="+mn-ea"/>
                <a:sym typeface="+mn-ea"/>
              </a:rPr>
              <a:t>×</a:t>
            </a:r>
            <a:r>
              <a:rPr lang="zh-CN" altLang="en-US" sz="2000" dirty="0">
                <a:solidFill>
                  <a:schemeClr val="tx1"/>
                </a:solidFill>
                <a:latin typeface="+mn-ea"/>
                <a:cs typeface="+mn-ea"/>
                <a:sym typeface="+mn-ea"/>
              </a:rPr>
              <a:t>价格指数</a:t>
            </a:r>
            <a:endParaRPr lang="zh-CN" altLang="en-US" sz="2000" dirty="0">
              <a:solidFill>
                <a:schemeClr val="tx1"/>
              </a:solidFill>
              <a:latin typeface="+mn-ea"/>
              <a:cs typeface="+mn-ea"/>
              <a:sym typeface="+mn-ea"/>
            </a:endParaRPr>
          </a:p>
          <a:p>
            <a:pPr algn="l">
              <a:lnSpc>
                <a:spcPct val="150000"/>
              </a:lnSpc>
              <a:spcBef>
                <a:spcPct val="0"/>
              </a:spcBef>
              <a:spcAft>
                <a:spcPct val="0"/>
              </a:spcAft>
            </a:pPr>
            <a:r>
              <a:rPr lang="zh-CN" altLang="en-US" sz="2000" dirty="0">
                <a:solidFill>
                  <a:schemeClr val="tx1"/>
                </a:solidFill>
                <a:latin typeface="+mn-ea"/>
                <a:cs typeface="+mn-ea"/>
                <a:sym typeface="+mn-ea"/>
              </a:rPr>
              <a:t>即：</a:t>
            </a:r>
            <a:endParaRPr lang="zh-CN" altLang="en-US" sz="2000" dirty="0">
              <a:solidFill>
                <a:schemeClr val="tx1"/>
              </a:solidFill>
              <a:latin typeface="+mn-ea"/>
              <a:cs typeface="+mn-ea"/>
              <a:sym typeface="+mn-ea"/>
            </a:endParaRPr>
          </a:p>
        </p:txBody>
      </p:sp>
      <p:sp>
        <p:nvSpPr>
          <p:cNvPr id="10" name="文本框 9"/>
          <p:cNvSpPr txBox="1"/>
          <p:nvPr/>
        </p:nvSpPr>
        <p:spPr>
          <a:xfrm>
            <a:off x="695960" y="450215"/>
            <a:ext cx="590423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四、指数体系因素分析</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总量指标变动的两因素分析</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2" name="文本框 1"/>
              <p:cNvSpPr txBox="1"/>
              <p:nvPr/>
            </p:nvSpPr>
            <p:spPr>
              <a:xfrm>
                <a:off x="2823210" y="4166235"/>
                <a:ext cx="6096000" cy="1152525"/>
              </a:xfrm>
              <a:prstGeom prst="rect">
                <a:avLst/>
              </a:prstGeom>
              <a:noFill/>
            </p:spPr>
            <p:txBody>
              <a:bodyPr wrap="square" rtlCol="0" anchor="t">
                <a:spAutoFit/>
              </a:bodyPr>
              <a:p>
                <a:pPr algn="l">
                  <a:lnSpc>
                    <a:spcPct val="140000"/>
                  </a:lnSpc>
                </a:pPr>
                <a14:m>
                  <m:oMathPara xmlns:m="http://schemas.openxmlformats.org/officeDocument/2006/math">
                    <m:oMathParaPr>
                      <m:jc m:val="centerGroup"/>
                    </m:oMathParaPr>
                    <m:oMath xmlns:m="http://schemas.openxmlformats.org/officeDocument/2006/math">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den>
                      </m:f>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num>
                        <m:den>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den>
                      </m:f>
                      <m:r>
                        <a:rPr lang="en-US" altLang="zh-CN" sz="2400" i="1" kern="100" dirty="0">
                          <a:solidFill>
                            <a:srgbClr val="FF0000"/>
                          </a:solidFill>
                          <a:effectLst/>
                          <a:latin typeface="Cambria Math" panose="02040503050406030204" charset="0"/>
                          <a:cs typeface="Cambria Math" panose="02040503050406030204" charset="0"/>
                        </a:rPr>
                        <m:t>×</m:t>
                      </m:r>
                      <m:f>
                        <m:fPr>
                          <m:ctrlPr>
                            <a:rPr lang="en-US" altLang="zh-CN" sz="2400" i="1" kern="100" dirty="0">
                              <a:solidFill>
                                <a:srgbClr val="FF0000"/>
                              </a:solidFill>
                              <a:effectLst/>
                              <a:latin typeface="Cambria Math" panose="02040503050406030204" charset="0"/>
                              <a:cs typeface="Cambria Math" panose="02040503050406030204" charset="0"/>
                            </a:rPr>
                          </m:ctrlPr>
                        </m:fPr>
                        <m:num>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2" name="文本框 1"/>
              <p:cNvSpPr txBox="1">
                <a:spLocks noRot="1" noChangeAspect="1" noMove="1" noResize="1" noEditPoints="1" noAdjustHandles="1" noChangeArrowheads="1" noChangeShapeType="1" noTextEdit="1"/>
              </p:cNvSpPr>
              <p:nvPr/>
            </p:nvSpPr>
            <p:spPr>
              <a:xfrm>
                <a:off x="2823210" y="4166235"/>
                <a:ext cx="6096000" cy="1152525"/>
              </a:xfrm>
              <a:prstGeom prst="rect">
                <a:avLst/>
              </a:prstGeom>
              <a:blipFill rotWithShape="1">
                <a:blip r:embed="rId4"/>
                <a:stretch>
                  <a:fillRect/>
                </a:stretch>
              </a:blipFill>
            </p:spPr>
            <p:txBody>
              <a:bodyPr/>
              <a:lstStyle/>
              <a:p>
                <a:r>
                  <a:rPr lang="zh-CN" altLang="en-US">
                    <a:noFill/>
                  </a:rPr>
                  <a:t> </a:t>
                </a:r>
              </a:p>
            </p:txBody>
          </p:sp>
        </mc:Fallback>
      </mc:AlternateContent>
      <p:sp>
        <p:nvSpPr>
          <p:cNvPr id="8" name="文本框 7"/>
          <p:cNvSpPr txBox="1"/>
          <p:nvPr/>
        </p:nvSpPr>
        <p:spPr>
          <a:xfrm>
            <a:off x="974725" y="5476240"/>
            <a:ext cx="8045450" cy="398780"/>
          </a:xfrm>
          <a:prstGeom prst="rect">
            <a:avLst/>
          </a:prstGeom>
        </p:spPr>
        <p:txBody>
          <a:bodyPr wrap="square">
            <a:spAutoFit/>
          </a:bodyPr>
          <a:p>
            <a:r>
              <a:rPr lang="zh-CN" altLang="en-US" sz="2000" dirty="0">
                <a:latin typeface="+mn-ea"/>
                <a:cs typeface="+mn-ea"/>
              </a:rPr>
              <a:t>销售量和价格对销售额影响的增减绝对额关系式为:</a:t>
            </a:r>
            <a:endParaRPr lang="zh-CN" altLang="en-US" sz="2000" dirty="0">
              <a:latin typeface="+mn-ea"/>
              <a:cs typeface="+mn-ea"/>
            </a:endParaRPr>
          </a:p>
        </p:txBody>
      </p:sp>
      <mc:AlternateContent xmlns:mc="http://schemas.openxmlformats.org/markup-compatibility/2006">
        <mc:Choice xmlns:a14="http://schemas.microsoft.com/office/drawing/2010/main" Requires="a14">
          <p:sp>
            <p:nvSpPr>
              <p:cNvPr id="9" name="文本框 8"/>
              <p:cNvSpPr txBox="1"/>
              <p:nvPr/>
            </p:nvSpPr>
            <p:spPr>
              <a:xfrm>
                <a:off x="876935" y="5841365"/>
                <a:ext cx="10260965" cy="969010"/>
              </a:xfrm>
              <a:prstGeom prst="rect">
                <a:avLst/>
              </a:prstGeom>
              <a:noFill/>
            </p:spPr>
            <p:txBody>
              <a:bodyPr wrap="square" rtlCol="0" anchor="t">
                <a:spAutoFit/>
              </a:bodyPr>
              <a:p>
                <a:pPr algn="l">
                  <a:lnSpc>
                    <a:spcPct val="140000"/>
                  </a:lnSpc>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1</m:t>
                              </m:r>
                            </m:sub>
                          </m:sSub>
                        </m:e>
                      </m:nary>
                      <m:r>
                        <a:rPr lang="en-US" altLang="zh-CN" sz="2400" i="1" kern="100" dirty="0">
                          <a:solidFill>
                            <a:srgbClr val="FF0000"/>
                          </a:solidFill>
                          <a:effectLst/>
                          <a:latin typeface="Cambria Math" panose="02040503050406030204" charset="0"/>
                          <a:cs typeface="Cambria Math" panose="02040503050406030204" charset="0"/>
                        </a:rPr>
                        <m:t>−</m:t>
                      </m:r>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r>
                        <a:rPr lang="en-US" altLang="zh-CN" sz="2400" i="1" kern="100" dirty="0">
                          <a:solidFill>
                            <a:srgbClr val="FF0000"/>
                          </a:solidFill>
                          <a:effectLst/>
                          <a:latin typeface="Cambria Math" panose="02040503050406030204" charset="0"/>
                          <a:cs typeface="Cambria Math" panose="02040503050406030204" charset="0"/>
                        </a:rPr>
                        <m:t>=（</m:t>
                      </m:r>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r>
                        <a:rPr lang="en-US" altLang="zh-CN" sz="2400" i="1" kern="100" dirty="0">
                          <a:solidFill>
                            <a:srgbClr val="FF0000"/>
                          </a:solidFill>
                          <a:effectLst/>
                          <a:latin typeface="Cambria Math" panose="02040503050406030204" charset="0"/>
                          <a:cs typeface="Cambria Math" panose="02040503050406030204" charset="0"/>
                        </a:rPr>
                        <m:t>−</m:t>
                      </m:r>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0</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r>
                        <a:rPr lang="en-US" altLang="zh-CN" sz="2400" i="1" kern="100" dirty="0">
                          <a:solidFill>
                            <a:srgbClr val="FF0000"/>
                          </a:solidFill>
                          <a:effectLst/>
                          <a:latin typeface="Cambria Math" panose="02040503050406030204" charset="0"/>
                          <a:cs typeface="Cambria Math" panose="02040503050406030204" charset="0"/>
                        </a:rPr>
                        <m:t>）+（</m:t>
                      </m:r>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1</m:t>
                              </m:r>
                            </m:sub>
                          </m:sSub>
                        </m:e>
                      </m:nary>
                      <m:r>
                        <a:rPr lang="en-US" altLang="zh-CN" sz="2400" i="1" kern="100" dirty="0">
                          <a:solidFill>
                            <a:srgbClr val="FF0000"/>
                          </a:solidFill>
                          <a:effectLst/>
                          <a:latin typeface="Cambria Math" panose="02040503050406030204" charset="0"/>
                          <a:cs typeface="Cambria Math" panose="02040503050406030204" charset="0"/>
                        </a:rPr>
                        <m:t>−</m:t>
                      </m:r>
                      <m:nary>
                        <m:naryPr>
                          <m:chr m:val="∑"/>
                          <m:limLoc m:val="undOvr"/>
                          <m:subHide m:val="on"/>
                          <m:supHide m:val="on"/>
                          <m:ctrlPr>
                            <a:rPr lang="en-US" altLang="zh-CN" sz="2400" i="1" kern="100" dirty="0">
                              <a:solidFill>
                                <a:srgbClr val="FF0000"/>
                              </a:solidFill>
                              <a:effectLst/>
                              <a:latin typeface="Cambria Math" panose="02040503050406030204" charset="0"/>
                              <a:cs typeface="Cambria Math" panose="02040503050406030204" charset="0"/>
                            </a:rPr>
                          </m:ctrlPr>
                        </m:naryPr>
                        <m:sub/>
                        <m:sup/>
                        <m:e>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𝑞</m:t>
                              </m:r>
                            </m:e>
                            <m:sub>
                              <m:r>
                                <a:rPr lang="en-US" altLang="zh-CN" sz="2400" i="1" kern="100" dirty="0">
                                  <a:solidFill>
                                    <a:srgbClr val="FF0000"/>
                                  </a:solidFill>
                                  <a:effectLst/>
                                  <a:latin typeface="Cambria Math" panose="02040503050406030204" charset="0"/>
                                  <a:cs typeface="Cambria Math" panose="02040503050406030204" charset="0"/>
                                </a:rPr>
                                <m:t>1</m:t>
                              </m:r>
                            </m:sub>
                          </m:sSub>
                          <m:sSub>
                            <m:sSubPr>
                              <m:ctrlPr>
                                <a:rPr lang="en-US" altLang="zh-CN" sz="2400" i="1" kern="100" dirty="0">
                                  <a:solidFill>
                                    <a:srgbClr val="FF0000"/>
                                  </a:solidFill>
                                  <a:effectLst/>
                                  <a:latin typeface="Cambria Math" panose="02040503050406030204" charset="0"/>
                                  <a:cs typeface="Cambria Math" panose="02040503050406030204" charset="0"/>
                                </a:rPr>
                              </m:ctrlPr>
                            </m:sSubPr>
                            <m:e>
                              <m:r>
                                <a:rPr lang="en-US" altLang="zh-CN" sz="2400" i="1" kern="100" dirty="0">
                                  <a:solidFill>
                                    <a:srgbClr val="FF0000"/>
                                  </a:solidFill>
                                  <a:effectLst/>
                                  <a:latin typeface="Cambria Math" panose="02040503050406030204" charset="0"/>
                                  <a:cs typeface="Cambria Math" panose="02040503050406030204" charset="0"/>
                                </a:rPr>
                                <m:t>𝑝</m:t>
                              </m:r>
                            </m:e>
                            <m:sub>
                              <m:r>
                                <a:rPr lang="en-US" altLang="zh-CN" sz="2400" i="1" kern="100" dirty="0">
                                  <a:solidFill>
                                    <a:srgbClr val="FF0000"/>
                                  </a:solidFill>
                                  <a:effectLst/>
                                  <a:latin typeface="Cambria Math" panose="02040503050406030204" charset="0"/>
                                  <a:cs typeface="Cambria Math" panose="02040503050406030204" charset="0"/>
                                </a:rPr>
                                <m:t>0</m:t>
                              </m:r>
                            </m:sub>
                          </m:sSub>
                        </m:e>
                      </m:nary>
                      <m:r>
                        <a:rPr lang="en-US" altLang="zh-CN" sz="2400" i="1" kern="100" dirty="0">
                          <a:solidFill>
                            <a:srgbClr val="FF0000"/>
                          </a:solidFill>
                          <a:effectLst/>
                          <a:latin typeface="Cambria Math" panose="02040503050406030204" charset="0"/>
                          <a:cs typeface="Cambria Math" panose="02040503050406030204" charset="0"/>
                        </a:rPr>
                        <m:t>）</m:t>
                      </m:r>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9" name="文本框 8"/>
              <p:cNvSpPr txBox="1">
                <a:spLocks noRot="1" noChangeAspect="1" noMove="1" noResize="1" noEditPoints="1" noAdjustHandles="1" noChangeArrowheads="1" noChangeShapeType="1" noTextEdit="1"/>
              </p:cNvSpPr>
              <p:nvPr/>
            </p:nvSpPr>
            <p:spPr>
              <a:xfrm>
                <a:off x="876935" y="5841365"/>
                <a:ext cx="10260965" cy="969010"/>
              </a:xfrm>
              <a:prstGeom prst="rect">
                <a:avLst/>
              </a:prstGeom>
              <a:blipFill rotWithShape="1">
                <a:blip r:embed="rId5"/>
                <a:stretch>
                  <a:fillRect/>
                </a:stretch>
              </a:blipFill>
            </p:spPr>
            <p:txBody>
              <a:bodyPr/>
              <a:lstStyle/>
              <a:p>
                <a:r>
                  <a:rPr lang="zh-CN" altLang="en-US">
                    <a:noFill/>
                  </a:rPr>
                  <a:t> </a:t>
                </a:r>
              </a:p>
            </p:txBody>
          </p:sp>
        </mc:Fallback>
      </mc:AlternateContent>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3" grpId="0"/>
      <p:bldP spid="2" grpId="0"/>
      <p:bldP spid="8"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 name="矩形: 圆角 23"/>
          <p:cNvSpPr/>
          <p:nvPr>
            <p:custDataLst>
              <p:tags r:id="rId1"/>
            </p:custDataLst>
          </p:nvPr>
        </p:nvSpPr>
        <p:spPr>
          <a:xfrm>
            <a:off x="589915" y="1792923"/>
            <a:ext cx="10800081" cy="2215725"/>
          </a:xfrm>
          <a:prstGeom prst="roundRect">
            <a:avLst>
              <a:gd name="adj" fmla="val 6567"/>
            </a:avLst>
          </a:prstGeom>
          <a:gradFill>
            <a:gsLst>
              <a:gs pos="0">
                <a:schemeClr val="accent1">
                  <a:alpha val="0"/>
                </a:schemeClr>
              </a:gs>
              <a:gs pos="80000">
                <a:schemeClr val="accent1">
                  <a:alpha val="8000"/>
                </a:schemeClr>
              </a:gs>
            </a:gsLst>
            <a:lin ang="1080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rIns="0" bIns="0" rtlCol="0" anchor="ctr">
            <a:noAutofit/>
          </a:bodyPr>
          <a:p>
            <a:pPr lvl="1"/>
            <a:endParaRPr lang="zh-CN" altLang="en-US" dirty="0">
              <a:solidFill>
                <a:schemeClr val="lt1"/>
              </a:solidFill>
            </a:endParaRPr>
          </a:p>
        </p:txBody>
      </p:sp>
      <p:sp>
        <p:nvSpPr>
          <p:cNvPr id="25" name="矩形 24"/>
          <p:cNvSpPr/>
          <p:nvPr>
            <p:custDataLst>
              <p:tags r:id="rId2"/>
            </p:custDataLst>
          </p:nvPr>
        </p:nvSpPr>
        <p:spPr>
          <a:xfrm>
            <a:off x="876935" y="1792923"/>
            <a:ext cx="10084125" cy="422207"/>
          </a:xfrm>
          <a:prstGeom prst="rect">
            <a:avLst/>
          </a:prstGeom>
          <a:noFill/>
          <a:ln w="12700">
            <a:noFill/>
            <a:roun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b" anchorCtr="0" forceAA="0" compatLnSpc="1">
            <a:noAutofit/>
          </a:bodyPr>
          <a:p>
            <a:pPr>
              <a:spcBef>
                <a:spcPct val="0"/>
              </a:spcBef>
              <a:spcAft>
                <a:spcPct val="0"/>
              </a:spcAft>
            </a:pPr>
            <a:r>
              <a:rPr lang="zh-CN" altLang="en-US" sz="2400" b="1" dirty="0">
                <a:solidFill>
                  <a:schemeClr val="accent1"/>
                </a:solidFill>
                <a:latin typeface="+mn-ea"/>
                <a:cs typeface="+mn-ea"/>
                <a:sym typeface="+mn-ea"/>
              </a:rPr>
              <a:t>两个平均指标在时间上对比的相对数</a:t>
            </a: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称为平均指标指数</a:t>
            </a:r>
            <a:endParaRPr lang="zh-CN" altLang="en-US" sz="2400" b="1" dirty="0">
              <a:solidFill>
                <a:schemeClr val="accent1"/>
              </a:solidFill>
              <a:latin typeface="+mn-ea"/>
              <a:cs typeface="+mn-ea"/>
              <a:sym typeface="+mn-ea"/>
            </a:endParaRPr>
          </a:p>
        </p:txBody>
      </p:sp>
      <p:sp>
        <p:nvSpPr>
          <p:cNvPr id="3" name="矩形 2"/>
          <p:cNvSpPr/>
          <p:nvPr>
            <p:custDataLst>
              <p:tags r:id="rId3"/>
            </p:custDataLst>
          </p:nvPr>
        </p:nvSpPr>
        <p:spPr>
          <a:xfrm>
            <a:off x="876935" y="2214563"/>
            <a:ext cx="10084124" cy="1253613"/>
          </a:xfrm>
          <a:prstGeom prst="rect">
            <a:avLst/>
          </a:prstGeom>
          <a:noFill/>
        </p:spPr>
        <p:txBody>
          <a:bodyPr wrap="square" lIns="0" tIns="0" rIns="0" bIns="0" rtlCol="0" anchor="t" anchorCtr="0">
            <a:noAutofit/>
          </a:bodyPr>
          <a:p>
            <a:pPr algn="just">
              <a:lnSpc>
                <a:spcPct val="150000"/>
              </a:lnSpc>
              <a:spcBef>
                <a:spcPct val="0"/>
              </a:spcBef>
              <a:spcAft>
                <a:spcPct val="0"/>
              </a:spcAft>
            </a:pPr>
            <a:r>
              <a:rPr lang="en-US" altLang="zh-CN" sz="2000" dirty="0">
                <a:solidFill>
                  <a:schemeClr val="tx1"/>
                </a:solidFill>
                <a:latin typeface="+mn-ea"/>
                <a:cs typeface="+mn-ea"/>
                <a:sym typeface="+mn-ea"/>
              </a:rPr>
              <a:t>       </a:t>
            </a:r>
            <a:r>
              <a:rPr lang="zh-CN" altLang="en-US" sz="2000" dirty="0">
                <a:solidFill>
                  <a:schemeClr val="tx1"/>
                </a:solidFill>
                <a:latin typeface="+mn-ea"/>
                <a:cs typeface="+mn-ea"/>
                <a:sym typeface="+mn-ea"/>
              </a:rPr>
              <a:t>平均指标的大小受变量值</a:t>
            </a:r>
            <a:r>
              <a:rPr lang="en-US" altLang="zh-CN" sz="2000" dirty="0">
                <a:solidFill>
                  <a:schemeClr val="tx1"/>
                </a:solidFill>
                <a:latin typeface="+mn-ea"/>
                <a:cs typeface="+mn-ea"/>
                <a:sym typeface="+mn-ea"/>
              </a:rPr>
              <a:t>x</a:t>
            </a:r>
            <a:r>
              <a:rPr lang="zh-CN" altLang="en-US" sz="2000" dirty="0">
                <a:solidFill>
                  <a:schemeClr val="tx1"/>
                </a:solidFill>
                <a:latin typeface="+mn-ea"/>
                <a:cs typeface="+mn-ea"/>
                <a:sym typeface="+mn-ea"/>
              </a:rPr>
              <a:t>和权数</a:t>
            </a:r>
            <a:r>
              <a:rPr lang="en-US" altLang="zh-CN" sz="2000" dirty="0">
                <a:solidFill>
                  <a:schemeClr val="tx1"/>
                </a:solidFill>
                <a:latin typeface="+mn-ea"/>
                <a:cs typeface="+mn-ea"/>
                <a:sym typeface="+mn-ea"/>
              </a:rPr>
              <a:t>f</a:t>
            </a:r>
            <a:r>
              <a:rPr lang="zh-CN" altLang="en-US" sz="2000" dirty="0">
                <a:solidFill>
                  <a:schemeClr val="tx1"/>
                </a:solidFill>
                <a:latin typeface="+mn-ea"/>
                <a:cs typeface="+mn-ea"/>
                <a:sym typeface="+mn-ea"/>
              </a:rPr>
              <a:t>两个因素的影响。平均指标指数是根据影响平均指标的两个因素分别编制成独立的指数</a:t>
            </a:r>
            <a:r>
              <a:rPr lang="en-US" altLang="zh-CN" sz="2000" dirty="0">
                <a:solidFill>
                  <a:schemeClr val="tx1"/>
                </a:solidFill>
                <a:latin typeface="+mn-ea"/>
                <a:cs typeface="+mn-ea"/>
                <a:sym typeface="+mn-ea"/>
              </a:rPr>
              <a:t>,</a:t>
            </a:r>
            <a:r>
              <a:rPr lang="zh-CN" altLang="en-US" sz="2000" dirty="0">
                <a:solidFill>
                  <a:schemeClr val="tx1"/>
                </a:solidFill>
                <a:latin typeface="+mn-ea"/>
                <a:cs typeface="+mn-ea"/>
                <a:sym typeface="+mn-ea"/>
              </a:rPr>
              <a:t>且使这三个指数在数量上保持密切关系</a:t>
            </a:r>
            <a:r>
              <a:rPr lang="en-US" altLang="zh-CN" sz="2000" dirty="0">
                <a:solidFill>
                  <a:schemeClr val="tx1"/>
                </a:solidFill>
                <a:latin typeface="+mn-ea"/>
                <a:cs typeface="+mn-ea"/>
                <a:sym typeface="+mn-ea"/>
              </a:rPr>
              <a:t>,</a:t>
            </a:r>
            <a:r>
              <a:rPr lang="zh-CN" altLang="en-US" sz="2000" dirty="0">
                <a:solidFill>
                  <a:schemeClr val="tx1"/>
                </a:solidFill>
                <a:latin typeface="+mn-ea"/>
                <a:cs typeface="+mn-ea"/>
                <a:sym typeface="+mn-ea"/>
              </a:rPr>
              <a:t>形成一个指数体系。它们是可变构成指数、固定构成指数和结构影响指数。其关系如下</a:t>
            </a:r>
            <a:r>
              <a:rPr lang="en-US" altLang="zh-CN" sz="2000" dirty="0">
                <a:solidFill>
                  <a:schemeClr val="tx1"/>
                </a:solidFill>
                <a:latin typeface="+mn-ea"/>
                <a:cs typeface="+mn-ea"/>
                <a:sym typeface="+mn-ea"/>
              </a:rPr>
              <a:t>:</a:t>
            </a:r>
            <a:endParaRPr lang="en-US" altLang="zh-CN" sz="2000" dirty="0">
              <a:solidFill>
                <a:schemeClr val="tx1"/>
              </a:solidFill>
              <a:latin typeface="+mn-ea"/>
              <a:cs typeface="+mn-ea"/>
              <a:sym typeface="+mn-ea"/>
            </a:endParaRPr>
          </a:p>
          <a:p>
            <a:pPr algn="ctr">
              <a:lnSpc>
                <a:spcPct val="150000"/>
              </a:lnSpc>
              <a:spcBef>
                <a:spcPct val="0"/>
              </a:spcBef>
              <a:spcAft>
                <a:spcPct val="0"/>
              </a:spcAft>
            </a:pPr>
            <a:r>
              <a:rPr lang="zh-CN" altLang="en-US" sz="2000" dirty="0">
                <a:solidFill>
                  <a:schemeClr val="tx1"/>
                </a:solidFill>
                <a:latin typeface="+mn-ea"/>
                <a:cs typeface="+mn-ea"/>
                <a:sym typeface="+mn-ea"/>
              </a:rPr>
              <a:t>可变构成指数</a:t>
            </a:r>
            <a:r>
              <a:rPr lang="en-US" altLang="zh-CN" sz="2000" dirty="0">
                <a:solidFill>
                  <a:schemeClr val="tx1"/>
                </a:solidFill>
                <a:latin typeface="+mn-ea"/>
                <a:cs typeface="+mn-ea"/>
                <a:sym typeface="+mn-ea"/>
              </a:rPr>
              <a:t>=</a:t>
            </a:r>
            <a:r>
              <a:rPr lang="zh-CN" altLang="en-US" sz="2000" dirty="0">
                <a:solidFill>
                  <a:schemeClr val="tx1"/>
                </a:solidFill>
                <a:latin typeface="+mn-ea"/>
                <a:cs typeface="+mn-ea"/>
                <a:sym typeface="+mn-ea"/>
              </a:rPr>
              <a:t>固定构成指数</a:t>
            </a:r>
            <a:r>
              <a:rPr lang="en-US" altLang="en-US" sz="2000" dirty="0">
                <a:solidFill>
                  <a:schemeClr val="tx1"/>
                </a:solidFill>
                <a:latin typeface="+mn-ea"/>
                <a:cs typeface="+mn-ea"/>
                <a:sym typeface="+mn-ea"/>
              </a:rPr>
              <a:t>×</a:t>
            </a:r>
            <a:r>
              <a:rPr lang="zh-CN" altLang="en-US" sz="2000" dirty="0">
                <a:solidFill>
                  <a:schemeClr val="tx1"/>
                </a:solidFill>
                <a:latin typeface="+mn-ea"/>
                <a:cs typeface="+mn-ea"/>
                <a:sym typeface="+mn-ea"/>
              </a:rPr>
              <a:t>结构影响指数</a:t>
            </a:r>
            <a:endParaRPr lang="zh-CN" altLang="en-US" sz="2000" dirty="0">
              <a:solidFill>
                <a:schemeClr val="tx1"/>
              </a:solidFill>
              <a:latin typeface="+mn-ea"/>
              <a:cs typeface="+mn-ea"/>
              <a:sym typeface="+mn-ea"/>
            </a:endParaRPr>
          </a:p>
        </p:txBody>
      </p:sp>
      <p:sp>
        <p:nvSpPr>
          <p:cNvPr id="10" name="文本框 9"/>
          <p:cNvSpPr txBox="1"/>
          <p:nvPr/>
        </p:nvSpPr>
        <p:spPr>
          <a:xfrm>
            <a:off x="695960" y="450215"/>
            <a:ext cx="590423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四、指数体系因素分析</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三</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平均指标变动的两因素分析</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8" name="文本框 7"/>
              <p:cNvSpPr txBox="1"/>
              <p:nvPr/>
            </p:nvSpPr>
            <p:spPr>
              <a:xfrm>
                <a:off x="797560" y="4128135"/>
                <a:ext cx="10163810" cy="743585"/>
              </a:xfrm>
              <a:prstGeom prst="rect">
                <a:avLst/>
              </a:prstGeom>
            </p:spPr>
            <p:txBody>
              <a:bodyPr wrap="square">
                <a:spAutoFit/>
              </a:bodyPr>
              <a:p>
                <a:r>
                  <a:rPr lang="zh-CN" altLang="en-US" sz="2000" dirty="0">
                    <a:latin typeface="+mn-ea"/>
                    <a:cs typeface="+mn-ea"/>
                  </a:rPr>
                  <a:t>将报告期总体平均数与基期总体平均数对比得到的相对数</a:t>
                </a:r>
                <a:r>
                  <a:rPr lang="en-US" altLang="zh-CN" sz="2000" dirty="0">
                    <a:latin typeface="+mn-ea"/>
                    <a:cs typeface="+mn-ea"/>
                  </a:rPr>
                  <a:t>,</a:t>
                </a:r>
                <a:r>
                  <a:rPr lang="zh-CN" altLang="en-US" sz="2000" dirty="0">
                    <a:latin typeface="+mn-ea"/>
                    <a:cs typeface="+mn-ea"/>
                  </a:rPr>
                  <a:t>称为可变构成指数</a:t>
                </a:r>
                <a:r>
                  <a:rPr lang="en-US" altLang="zh-CN" sz="2000" dirty="0">
                    <a:latin typeface="+mn-ea"/>
                    <a:cs typeface="+mn-ea"/>
                  </a:rPr>
                  <a:t>,</a:t>
                </a:r>
                <a:r>
                  <a:rPr lang="zh-CN" altLang="en-US" sz="2000" dirty="0">
                    <a:latin typeface="+mn-ea"/>
                    <a:cs typeface="+mn-ea"/>
                  </a:rPr>
                  <a:t>用</a:t>
                </a:r>
                <a14:m>
                  <m:oMath xmlns:m="http://schemas.openxmlformats.org/officeDocument/2006/math">
                    <m:acc>
                      <m:accPr>
                        <m:chr m:val="̅"/>
                        <m:ctrlPr>
                          <a:rPr lang="en-US" altLang="zh-CN" sz="2000" i="1" dirty="0">
                            <a:latin typeface="Cambria Math" panose="02040503050406030204" charset="0"/>
                            <a:cs typeface="Cambria Math" panose="02040503050406030204" charset="0"/>
                          </a:rPr>
                        </m:ctrlPr>
                      </m:accPr>
                      <m:e>
                        <m:sSub>
                          <m:sSubPr>
                            <m:ctrlPr>
                              <a:rPr lang="en-US" altLang="zh-CN" sz="2000" i="1" dirty="0">
                                <a:latin typeface="Cambria Math" panose="02040503050406030204" charset="0"/>
                                <a:cs typeface="Cambria Math" panose="02040503050406030204" charset="0"/>
                              </a:rPr>
                            </m:ctrlPr>
                          </m:sSubPr>
                          <m:e>
                            <m:r>
                              <a:rPr lang="en-US" altLang="zh-CN" sz="2000" i="1" dirty="0">
                                <a:latin typeface="Cambria Math" panose="02040503050406030204" charset="0"/>
                                <a:cs typeface="Cambria Math" panose="02040503050406030204" charset="0"/>
                              </a:rPr>
                              <m:t>𝐾</m:t>
                            </m:r>
                          </m:e>
                          <m:sub>
                            <m:r>
                              <a:rPr lang="en-US" altLang="zh-CN" sz="2000" i="1" dirty="0">
                                <a:latin typeface="Cambria Math" panose="02040503050406030204" charset="0"/>
                                <a:cs typeface="Cambria Math" panose="02040503050406030204" charset="0"/>
                              </a:rPr>
                              <m:t>可变</m:t>
                            </m:r>
                          </m:sub>
                        </m:sSub>
                      </m:e>
                    </m:acc>
                  </m:oMath>
                </a14:m>
                <a:r>
                  <a:rPr lang="zh-CN" altLang="en-US" sz="2000" dirty="0">
                    <a:latin typeface="+mn-ea"/>
                    <a:cs typeface="+mn-ea"/>
                  </a:rPr>
                  <a:t>表示</a:t>
                </a:r>
                <a:r>
                  <a:rPr lang="en-US" altLang="zh-CN" sz="2000" dirty="0">
                    <a:latin typeface="+mn-ea"/>
                    <a:cs typeface="+mn-ea"/>
                  </a:rPr>
                  <a:t>,</a:t>
                </a:r>
                <a:r>
                  <a:rPr lang="zh-CN" altLang="en-US" sz="2000" dirty="0">
                    <a:latin typeface="+mn-ea"/>
                    <a:cs typeface="+mn-ea"/>
                  </a:rPr>
                  <a:t>它反映总体平均水平的总变动程度</a:t>
                </a:r>
                <a:r>
                  <a:rPr lang="en-US" altLang="zh-CN" sz="2000" dirty="0">
                    <a:latin typeface="+mn-ea"/>
                    <a:cs typeface="+mn-ea"/>
                  </a:rPr>
                  <a:t>,</a:t>
                </a:r>
                <a:r>
                  <a:rPr lang="zh-CN" altLang="en-US" sz="2000" dirty="0">
                    <a:latin typeface="+mn-ea"/>
                    <a:cs typeface="+mn-ea"/>
                  </a:rPr>
                  <a:t>其公式为</a:t>
                </a:r>
                <a:r>
                  <a:rPr lang="en-US" altLang="zh-CN" sz="2000" dirty="0">
                    <a:latin typeface="+mn-ea"/>
                    <a:cs typeface="+mn-ea"/>
                  </a:rPr>
                  <a:t>:</a:t>
                </a:r>
                <a:endParaRPr lang="en-US" altLang="zh-CN" sz="2000" dirty="0">
                  <a:latin typeface="+mn-ea"/>
                  <a:cs typeface="+mn-ea"/>
                </a:endParaRPr>
              </a:p>
            </p:txBody>
          </p:sp>
        </mc:Choice>
        <mc:Fallback>
          <p:sp>
            <p:nvSpPr>
              <p:cNvPr id="8" name="文本框 7"/>
              <p:cNvSpPr txBox="1">
                <a:spLocks noRot="1" noChangeAspect="1" noMove="1" noResize="1" noEditPoints="1" noAdjustHandles="1" noChangeArrowheads="1" noChangeShapeType="1" noTextEdit="1"/>
              </p:cNvSpPr>
              <p:nvPr/>
            </p:nvSpPr>
            <p:spPr>
              <a:xfrm>
                <a:off x="797560" y="4128135"/>
                <a:ext cx="10163810" cy="743585"/>
              </a:xfrm>
              <a:prstGeom prst="rect">
                <a:avLst/>
              </a:prstGeom>
              <a:blipFill rotWithShape="1">
                <a:blip r:embed="rId4"/>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文本框 3"/>
              <p:cNvSpPr txBox="1"/>
              <p:nvPr/>
            </p:nvSpPr>
            <p:spPr>
              <a:xfrm>
                <a:off x="4608766" y="4991354"/>
                <a:ext cx="3199130" cy="1156970"/>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sSub>
                        <m:sSubPr>
                          <m:ctrlPr>
                            <a:rPr lang="en-US" altLang="zh-CN" sz="2400" i="1" dirty="0">
                              <a:solidFill>
                                <a:srgbClr val="FF0000"/>
                              </a:solidFill>
                              <a:latin typeface="Cambria Math" panose="02040503050406030204" charset="0"/>
                              <a:cs typeface="Cambria Math" panose="02040503050406030204" charset="0"/>
                            </a:rPr>
                          </m:ctrlPr>
                        </m:sSubPr>
                        <m:e>
                          <m:acc>
                            <m:accPr>
                              <m:chr m:val="̅"/>
                              <m:ctrlPr>
                                <a:rPr lang="en-US" altLang="zh-CN" sz="2400" i="1" dirty="0">
                                  <a:solidFill>
                                    <a:srgbClr val="FF0000"/>
                                  </a:solidFill>
                                  <a:latin typeface="Cambria Math" panose="02040503050406030204" charset="0"/>
                                  <a:cs typeface="Cambria Math" panose="02040503050406030204" charset="0"/>
                                </a:rPr>
                              </m:ctrlPr>
                            </m:accPr>
                            <m:e>
                              <m:r>
                                <a:rPr lang="en-US" altLang="zh-CN" sz="2400" i="1" dirty="0">
                                  <a:solidFill>
                                    <a:srgbClr val="FF0000"/>
                                  </a:solidFill>
                                  <a:latin typeface="Cambria Math" panose="02040503050406030204" charset="0"/>
                                  <a:cs typeface="Cambria Math" panose="02040503050406030204" charset="0"/>
                                </a:rPr>
                                <m:t>𝐾</m:t>
                              </m:r>
                            </m:e>
                          </m:acc>
                        </m:e>
                        <m:sub>
                          <m:r>
                            <a:rPr lang="en-US" altLang="zh-CN" sz="2400" i="1" dirty="0">
                              <a:solidFill>
                                <a:srgbClr val="FF0000"/>
                              </a:solidFill>
                              <a:latin typeface="Cambria Math" panose="02040503050406030204" charset="0"/>
                              <a:cs typeface="Cambria Math" panose="02040503050406030204" charset="0"/>
                            </a:rPr>
                            <m:t>可变</m:t>
                          </m:r>
                        </m:sub>
                      </m:sSub>
                      <m:r>
                        <a:rPr lang="en-US" altLang="zh-CN" sz="2400" i="1" dirty="0">
                          <a:solidFill>
                            <a:srgbClr val="FF0000"/>
                          </a:solidFill>
                          <a:latin typeface="Cambria Math" panose="02040503050406030204" charset="0"/>
                          <a:cs typeface="Cambria Math" panose="02040503050406030204" charset="0"/>
                        </a:rPr>
                        <m:t>=</m:t>
                      </m:r>
                      <m:f>
                        <m:fPr>
                          <m:ctrlPr>
                            <a:rPr lang="en-US" altLang="zh-CN" sz="2400" i="1" dirty="0">
                              <a:solidFill>
                                <a:srgbClr val="FF0000"/>
                              </a:solidFill>
                              <a:latin typeface="Cambria Math" panose="02040503050406030204" charset="0"/>
                              <a:cs typeface="Cambria Math" panose="02040503050406030204" charset="0"/>
                            </a:rPr>
                          </m:ctrlPr>
                        </m:fPr>
                        <m:num>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𝑥</m:t>
                                  </m:r>
                                </m:e>
                                <m:sub>
                                  <m:r>
                                    <a:rPr lang="en-US" altLang="zh-CN" sz="2400" i="1" dirty="0">
                                      <a:solidFill>
                                        <a:srgbClr val="FF0000"/>
                                      </a:solidFill>
                                      <a:latin typeface="Cambria Math" panose="02040503050406030204" charset="0"/>
                                      <a:cs typeface="Cambria Math" panose="02040503050406030204" charset="0"/>
                                    </a:rPr>
                                    <m:t>1</m:t>
                                  </m:r>
                                </m:sub>
                              </m:sSub>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1</m:t>
                                  </m:r>
                                </m:sub>
                              </m:sSub>
                            </m:e>
                          </m:nary>
                        </m:den>
                      </m:f>
                      <m:r>
                        <a:rPr lang="en-US" altLang="zh-CN" sz="2400" i="1" dirty="0">
                          <a:solidFill>
                            <a:srgbClr val="FF0000"/>
                          </a:solidFill>
                          <a:latin typeface="Cambria Math" panose="02040503050406030204" charset="0"/>
                          <a:cs typeface="Cambria Math" panose="02040503050406030204" charset="0"/>
                        </a:rPr>
                        <m:t>:</m:t>
                      </m:r>
                      <m:f>
                        <m:fPr>
                          <m:ctrlPr>
                            <a:rPr lang="en-US" altLang="zh-CN" sz="2400" i="1" dirty="0">
                              <a:solidFill>
                                <a:srgbClr val="FF0000"/>
                              </a:solidFill>
                              <a:latin typeface="Cambria Math" panose="02040503050406030204" charset="0"/>
                              <a:cs typeface="Cambria Math" panose="02040503050406030204" charset="0"/>
                            </a:rPr>
                          </m:ctrlPr>
                        </m:fPr>
                        <m:num>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𝑥</m:t>
                                  </m:r>
                                </m:e>
                                <m:sub>
                                  <m:r>
                                    <a:rPr lang="en-US" altLang="zh-CN" sz="2400" i="1" dirty="0">
                                      <a:solidFill>
                                        <a:srgbClr val="FF0000"/>
                                      </a:solidFill>
                                      <a:latin typeface="Cambria Math" panose="02040503050406030204" charset="0"/>
                                      <a:cs typeface="Cambria Math" panose="02040503050406030204" charset="0"/>
                                    </a:rPr>
                                    <m:t>0</m:t>
                                  </m:r>
                                </m:sub>
                              </m:sSub>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0</m:t>
                                  </m:r>
                                </m:sub>
                              </m:sSub>
                            </m:e>
                          </m:nary>
                        </m:num>
                        <m:den>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0</m:t>
                                  </m:r>
                                </m:sub>
                              </m:sSub>
                            </m:e>
                          </m:nary>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4" name="文本框 3"/>
              <p:cNvSpPr txBox="1">
                <a:spLocks noRot="1" noChangeAspect="1" noMove="1" noResize="1" noEditPoints="1" noAdjustHandles="1" noChangeArrowheads="1" noChangeShapeType="1" noTextEdit="1"/>
              </p:cNvSpPr>
              <p:nvPr/>
            </p:nvSpPr>
            <p:spPr>
              <a:xfrm>
                <a:off x="4608766" y="4991354"/>
                <a:ext cx="3199130" cy="1156970"/>
              </a:xfrm>
              <a:prstGeom prst="rect">
                <a:avLst/>
              </a:prstGeom>
              <a:blipFill rotWithShape="1">
                <a:blip r:embed="rId5"/>
                <a:stretch>
                  <a:fillRect l="-18" t="-22" r="18" b="22"/>
                </a:stretch>
              </a:blipFill>
            </p:spPr>
            <p:txBody>
              <a:bodyPr/>
              <a:lstStyle/>
              <a:p>
                <a:r>
                  <a:rPr lang="zh-CN" altLang="en-US">
                    <a:noFill/>
                  </a:rPr>
                  <a:t> </a:t>
                </a:r>
              </a:p>
            </p:txBody>
          </p:sp>
        </mc:Fallback>
      </mc:AlternateContent>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randombar(horizontal)">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3" grpId="0"/>
      <p:bldP spid="8"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155825" y="3020060"/>
            <a:ext cx="8616950" cy="2055495"/>
          </a:xfrm>
        </p:spPr>
        <p:txBody>
          <a:bodyPr/>
          <a:p>
            <a:r>
              <a:rPr lang="zh-CN" altLang="en-US"/>
              <a:t>统计指数的意义与种类</a:t>
            </a:r>
            <a:endParaRPr lang="zh-CN" altLang="en-US"/>
          </a:p>
        </p:txBody>
      </p:sp>
      <p:sp>
        <p:nvSpPr>
          <p:cNvPr id="3" name="文本占位符 2"/>
          <p:cNvSpPr>
            <a:spLocks noGrp="1"/>
          </p:cNvSpPr>
          <p:nvPr>
            <p:ph type="body" sz="quarter" idx="13"/>
          </p:nvPr>
        </p:nvSpPr>
        <p:spPr/>
        <p:txBody>
          <a:bodyPr/>
          <a:p>
            <a:pPr algn="r"/>
            <a:r>
              <a:rPr lang="zh-CN" altLang="en-US"/>
              <a:t>任务一</a:t>
            </a:r>
            <a:r>
              <a:rPr lang="en-US" altLang="zh-CN"/>
              <a:t> </a:t>
            </a:r>
            <a:endParaRPr lang="zh-CN" altLang="en-US"/>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 name="矩形: 圆角 23"/>
          <p:cNvSpPr/>
          <p:nvPr>
            <p:custDataLst>
              <p:tags r:id="rId1"/>
            </p:custDataLst>
          </p:nvPr>
        </p:nvSpPr>
        <p:spPr>
          <a:xfrm>
            <a:off x="589915" y="1792923"/>
            <a:ext cx="10800081" cy="2215725"/>
          </a:xfrm>
          <a:prstGeom prst="roundRect">
            <a:avLst>
              <a:gd name="adj" fmla="val 6567"/>
            </a:avLst>
          </a:prstGeom>
          <a:gradFill>
            <a:gsLst>
              <a:gs pos="0">
                <a:schemeClr val="accent1">
                  <a:alpha val="0"/>
                </a:schemeClr>
              </a:gs>
              <a:gs pos="80000">
                <a:schemeClr val="accent1">
                  <a:alpha val="8000"/>
                </a:schemeClr>
              </a:gs>
            </a:gsLst>
            <a:lin ang="1080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rIns="0" bIns="0" rtlCol="0" anchor="ctr">
            <a:noAutofit/>
          </a:bodyPr>
          <a:p>
            <a:pPr lvl="1"/>
            <a:endParaRPr lang="zh-CN" altLang="en-US" dirty="0">
              <a:solidFill>
                <a:schemeClr val="lt1"/>
              </a:solidFill>
            </a:endParaRPr>
          </a:p>
        </p:txBody>
      </p:sp>
      <p:sp>
        <p:nvSpPr>
          <p:cNvPr id="25" name="矩形 24"/>
          <p:cNvSpPr/>
          <p:nvPr>
            <p:custDataLst>
              <p:tags r:id="rId2"/>
            </p:custDataLst>
          </p:nvPr>
        </p:nvSpPr>
        <p:spPr>
          <a:xfrm>
            <a:off x="876935" y="1792923"/>
            <a:ext cx="10084125" cy="422207"/>
          </a:xfrm>
          <a:prstGeom prst="rect">
            <a:avLst/>
          </a:prstGeom>
          <a:noFill/>
          <a:ln w="12700">
            <a:noFill/>
            <a:round/>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b" anchorCtr="0" forceAA="0" compatLnSpc="1">
            <a:noAutofit/>
          </a:bodyPr>
          <a:p>
            <a:pPr>
              <a:spcBef>
                <a:spcPct val="0"/>
              </a:spcBef>
              <a:spcAft>
                <a:spcPct val="0"/>
              </a:spcAft>
            </a:pPr>
            <a:r>
              <a:rPr lang="zh-CN" altLang="en-US" sz="2400" b="1" dirty="0">
                <a:solidFill>
                  <a:schemeClr val="accent1"/>
                </a:solidFill>
                <a:latin typeface="+mn-ea"/>
                <a:cs typeface="+mn-ea"/>
                <a:sym typeface="+mn-ea"/>
              </a:rPr>
              <a:t>两个平均指标在时间上对比的相对数</a:t>
            </a:r>
            <a:r>
              <a:rPr lang="en-US" altLang="zh-CN" sz="2400" b="1" dirty="0">
                <a:solidFill>
                  <a:schemeClr val="accent1"/>
                </a:solidFill>
                <a:latin typeface="+mn-ea"/>
                <a:cs typeface="+mn-ea"/>
                <a:sym typeface="+mn-ea"/>
              </a:rPr>
              <a:t>,</a:t>
            </a:r>
            <a:r>
              <a:rPr lang="zh-CN" altLang="en-US" sz="2400" b="1" dirty="0">
                <a:solidFill>
                  <a:schemeClr val="accent1"/>
                </a:solidFill>
                <a:latin typeface="+mn-ea"/>
                <a:cs typeface="+mn-ea"/>
                <a:sym typeface="+mn-ea"/>
              </a:rPr>
              <a:t>称为平均指标指数</a:t>
            </a:r>
            <a:endParaRPr lang="zh-CN" altLang="en-US" sz="2400" b="1" dirty="0">
              <a:solidFill>
                <a:schemeClr val="accent1"/>
              </a:solidFill>
              <a:latin typeface="+mn-ea"/>
              <a:cs typeface="+mn-ea"/>
              <a:sym typeface="+mn-ea"/>
            </a:endParaRPr>
          </a:p>
        </p:txBody>
      </p:sp>
      <mc:AlternateContent xmlns:mc="http://schemas.openxmlformats.org/markup-compatibility/2006">
        <mc:Choice xmlns:a14="http://schemas.microsoft.com/office/drawing/2010/main" Requires="a14">
          <p:sp>
            <p:nvSpPr>
              <p:cNvPr id="3" name="矩形 2"/>
              <p:cNvSpPr/>
              <p:nvPr>
                <p:custDataLst>
                  <p:tags r:id="rId3"/>
                </p:custDataLst>
              </p:nvPr>
            </p:nvSpPr>
            <p:spPr>
              <a:xfrm>
                <a:off x="876935" y="2214563"/>
                <a:ext cx="10084124" cy="1253613"/>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2000" dirty="0">
                    <a:solidFill>
                      <a:schemeClr val="tx1"/>
                    </a:solidFill>
                    <a:latin typeface="+mn-ea"/>
                    <a:cs typeface="+mn-ea"/>
                    <a:sym typeface="+mn-ea"/>
                  </a:rPr>
                  <a:t>将总体结构固定在报告期</a:t>
                </a:r>
                <a:r>
                  <a:rPr lang="en-US" altLang="zh-CN" sz="2000" dirty="0">
                    <a:solidFill>
                      <a:schemeClr val="tx1"/>
                    </a:solidFill>
                    <a:latin typeface="+mn-ea"/>
                    <a:cs typeface="+mn-ea"/>
                    <a:sym typeface="+mn-ea"/>
                  </a:rPr>
                  <a:t>,</a:t>
                </a:r>
                <a:r>
                  <a:rPr lang="zh-CN" altLang="en-US" sz="2000" dirty="0">
                    <a:solidFill>
                      <a:schemeClr val="tx1"/>
                    </a:solidFill>
                    <a:latin typeface="+mn-ea"/>
                    <a:cs typeface="+mn-ea"/>
                    <a:sym typeface="+mn-ea"/>
                  </a:rPr>
                  <a:t>消除结构因素变动的影响</a:t>
                </a:r>
                <a:r>
                  <a:rPr lang="en-US" altLang="zh-CN" sz="2000" dirty="0">
                    <a:solidFill>
                      <a:schemeClr val="tx1"/>
                    </a:solidFill>
                    <a:latin typeface="+mn-ea"/>
                    <a:cs typeface="+mn-ea"/>
                    <a:sym typeface="+mn-ea"/>
                  </a:rPr>
                  <a:t>,</a:t>
                </a:r>
                <a:r>
                  <a:rPr lang="zh-CN" altLang="en-US" sz="2000" dirty="0">
                    <a:solidFill>
                      <a:schemeClr val="tx1"/>
                    </a:solidFill>
                    <a:latin typeface="+mn-ea"/>
                    <a:cs typeface="+mn-ea"/>
                    <a:sym typeface="+mn-ea"/>
                  </a:rPr>
                  <a:t>单纯地测定各组变量值的变动对总</a:t>
                </a:r>
                <a:endParaRPr lang="zh-CN" altLang="en-US" sz="2000" dirty="0">
                  <a:solidFill>
                    <a:schemeClr val="tx1"/>
                  </a:solidFill>
                  <a:latin typeface="+mn-ea"/>
                  <a:cs typeface="+mn-ea"/>
                  <a:sym typeface="+mn-ea"/>
                </a:endParaRPr>
              </a:p>
              <a:p>
                <a:pPr algn="just">
                  <a:lnSpc>
                    <a:spcPct val="150000"/>
                  </a:lnSpc>
                  <a:spcBef>
                    <a:spcPct val="0"/>
                  </a:spcBef>
                  <a:spcAft>
                    <a:spcPct val="0"/>
                  </a:spcAft>
                </a:pPr>
                <a:r>
                  <a:rPr lang="zh-CN" altLang="en-US" sz="2000" dirty="0">
                    <a:solidFill>
                      <a:schemeClr val="tx1"/>
                    </a:solidFill>
                    <a:latin typeface="+mn-ea"/>
                    <a:cs typeface="+mn-ea"/>
                    <a:sym typeface="+mn-ea"/>
                  </a:rPr>
                  <a:t>体平均水平的影响程度的指数</a:t>
                </a:r>
                <a:r>
                  <a:rPr lang="en-US" altLang="zh-CN" sz="2000" dirty="0">
                    <a:solidFill>
                      <a:schemeClr val="tx1"/>
                    </a:solidFill>
                    <a:latin typeface="+mn-ea"/>
                    <a:cs typeface="+mn-ea"/>
                    <a:sym typeface="+mn-ea"/>
                  </a:rPr>
                  <a:t>,</a:t>
                </a:r>
                <a:r>
                  <a:rPr lang="zh-CN" altLang="en-US" sz="2000" dirty="0">
                    <a:solidFill>
                      <a:schemeClr val="tx1"/>
                    </a:solidFill>
                    <a:latin typeface="+mn-ea"/>
                    <a:cs typeface="+mn-ea"/>
                    <a:sym typeface="+mn-ea"/>
                  </a:rPr>
                  <a:t>称为固定构成指数</a:t>
                </a:r>
                <a:r>
                  <a:rPr lang="en-US" altLang="zh-CN" sz="2000" dirty="0">
                    <a:solidFill>
                      <a:schemeClr val="tx1"/>
                    </a:solidFill>
                    <a:latin typeface="+mn-ea"/>
                    <a:cs typeface="+mn-ea"/>
                    <a:sym typeface="+mn-ea"/>
                  </a:rPr>
                  <a:t>,</a:t>
                </a:r>
                <a:r>
                  <a:rPr lang="zh-CN" altLang="en-US" sz="2000" dirty="0">
                    <a:solidFill>
                      <a:schemeClr val="tx1"/>
                    </a:solidFill>
                    <a:latin typeface="+mn-ea"/>
                    <a:cs typeface="+mn-ea"/>
                    <a:sym typeface="+mn-ea"/>
                  </a:rPr>
                  <a:t>用</a:t>
                </a:r>
                <a14:m>
                  <m:oMath xmlns:m="http://schemas.openxmlformats.org/officeDocument/2006/math">
                    <m:acc>
                      <m:accPr>
                        <m:chr m:val="̅"/>
                        <m:ctrlPr>
                          <a:rPr lang="en-US" altLang="zh-CN" sz="2000" i="1" dirty="0">
                            <a:solidFill>
                              <a:schemeClr val="tx1"/>
                            </a:solidFill>
                            <a:latin typeface="Cambria Math" panose="02040503050406030204" charset="0"/>
                            <a:cs typeface="Cambria Math" panose="02040503050406030204" charset="0"/>
                            <a:sym typeface="+mn-ea"/>
                          </a:rPr>
                        </m:ctrlPr>
                      </m:accPr>
                      <m:e>
                        <m:sSub>
                          <m:sSubPr>
                            <m:ctrlPr>
                              <a:rPr lang="en-US" altLang="zh-CN" sz="2000" i="1" dirty="0">
                                <a:solidFill>
                                  <a:schemeClr val="tx1"/>
                                </a:solidFill>
                                <a:latin typeface="Cambria Math" panose="02040503050406030204" charset="0"/>
                                <a:cs typeface="Cambria Math" panose="02040503050406030204" charset="0"/>
                                <a:sym typeface="+mn-ea"/>
                              </a:rPr>
                            </m:ctrlPr>
                          </m:sSubPr>
                          <m:e>
                            <m:r>
                              <a:rPr lang="en-US" altLang="zh-CN" sz="2000" i="1" dirty="0">
                                <a:solidFill>
                                  <a:schemeClr val="tx1"/>
                                </a:solidFill>
                                <a:latin typeface="Cambria Math" panose="02040503050406030204" charset="0"/>
                                <a:cs typeface="Cambria Math" panose="02040503050406030204" charset="0"/>
                                <a:sym typeface="+mn-ea"/>
                              </a:rPr>
                              <m:t>𝐾</m:t>
                            </m:r>
                          </m:e>
                          <m:sub>
                            <m:r>
                              <a:rPr lang="en-US" altLang="zh-CN" sz="2000" i="1" dirty="0">
                                <a:solidFill>
                                  <a:schemeClr val="tx1"/>
                                </a:solidFill>
                                <a:latin typeface="Cambria Math" panose="02040503050406030204" charset="0"/>
                                <a:cs typeface="Cambria Math" panose="02040503050406030204" charset="0"/>
                                <a:sym typeface="+mn-ea"/>
                              </a:rPr>
                              <m:t>固定</m:t>
                            </m:r>
                          </m:sub>
                        </m:sSub>
                      </m:e>
                    </m:acc>
                  </m:oMath>
                </a14:m>
                <a:r>
                  <a:rPr lang="zh-CN" altLang="en-US" sz="2000" dirty="0">
                    <a:solidFill>
                      <a:schemeClr val="tx1"/>
                    </a:solidFill>
                    <a:latin typeface="+mn-ea"/>
                    <a:cs typeface="+mn-ea"/>
                    <a:sym typeface="+mn-ea"/>
                  </a:rPr>
                  <a:t>表示</a:t>
                </a:r>
                <a:r>
                  <a:rPr lang="en-US" altLang="zh-CN" sz="2000" dirty="0">
                    <a:solidFill>
                      <a:schemeClr val="tx1"/>
                    </a:solidFill>
                    <a:latin typeface="+mn-ea"/>
                    <a:cs typeface="+mn-ea"/>
                    <a:sym typeface="+mn-ea"/>
                  </a:rPr>
                  <a:t>,</a:t>
                </a:r>
                <a:r>
                  <a:rPr lang="zh-CN" altLang="en-US" sz="2000" dirty="0">
                    <a:solidFill>
                      <a:schemeClr val="tx1"/>
                    </a:solidFill>
                    <a:latin typeface="+mn-ea"/>
                    <a:cs typeface="+mn-ea"/>
                    <a:sym typeface="+mn-ea"/>
                  </a:rPr>
                  <a:t>其公式为</a:t>
                </a:r>
                <a:r>
                  <a:rPr lang="en-US" altLang="zh-CN" sz="2000" dirty="0">
                    <a:solidFill>
                      <a:schemeClr val="tx1"/>
                    </a:solidFill>
                    <a:latin typeface="+mn-ea"/>
                    <a:cs typeface="+mn-ea"/>
                    <a:sym typeface="+mn-ea"/>
                  </a:rPr>
                  <a:t>:</a:t>
                </a:r>
                <a:endParaRPr lang="en-US" altLang="zh-CN" sz="2000" dirty="0">
                  <a:solidFill>
                    <a:schemeClr val="tx1"/>
                  </a:solidFill>
                  <a:latin typeface="+mn-ea"/>
                  <a:cs typeface="+mn-ea"/>
                  <a:sym typeface="+mn-ea"/>
                </a:endParaRPr>
              </a:p>
            </p:txBody>
          </p:sp>
        </mc:Choice>
        <mc:Fallback>
          <p:sp>
            <p:nvSpPr>
              <p:cNvPr id="3" name="矩形 2"/>
              <p:cNvSpPr>
                <a:spLocks noRot="1" noChangeAspect="1" noMove="1" noResize="1" noEditPoints="1" noAdjustHandles="1" noChangeArrowheads="1" noChangeShapeType="1" noTextEdit="1"/>
              </p:cNvSpPr>
              <p:nvPr>
                <p:custDataLst>
                  <p:tags r:id="rId4"/>
                </p:custDataLst>
              </p:nvPr>
            </p:nvSpPr>
            <p:spPr>
              <a:xfrm>
                <a:off x="876935" y="2214563"/>
                <a:ext cx="10084124" cy="1253613"/>
              </a:xfrm>
              <a:prstGeom prst="rect">
                <a:avLst/>
              </a:prstGeom>
              <a:blipFill rotWithShape="1">
                <a:blip r:embed="rId5"/>
                <a:stretch>
                  <a:fillRect t="-25" r="3" b="35"/>
                </a:stretch>
              </a:blipFill>
            </p:spPr>
            <p:txBody>
              <a:bodyPr/>
              <a:lstStyle/>
              <a:p>
                <a:r>
                  <a:rPr lang="zh-CN" altLang="en-US">
                    <a:noFill/>
                  </a:rPr>
                  <a:t> </a:t>
                </a:r>
              </a:p>
            </p:txBody>
          </p:sp>
        </mc:Fallback>
      </mc:AlternateContent>
      <p:sp>
        <p:nvSpPr>
          <p:cNvPr id="10" name="文本框 9"/>
          <p:cNvSpPr txBox="1"/>
          <p:nvPr/>
        </p:nvSpPr>
        <p:spPr>
          <a:xfrm>
            <a:off x="695960" y="450215"/>
            <a:ext cx="590423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四、指数体系因素分析</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三</a:t>
            </a:r>
            <a:r>
              <a:rPr lang="en-US" altLang="zh-CN" sz="2800" b="1" kern="100" dirty="0">
                <a:solidFill>
                  <a:schemeClr val="accent2">
                    <a:lumMod val="75000"/>
                  </a:schemeClr>
                </a:solidFill>
                <a:effectLst/>
                <a:latin typeface="+mn-ea"/>
                <a:cs typeface="江城圆体 400W" panose="020B0500000000000000" pitchFamily="34" charset="-122"/>
              </a:rPr>
              <a:t>)</a:t>
            </a:r>
            <a:r>
              <a:rPr lang="zh-CN" altLang="en-US" sz="2800" b="1" kern="100" dirty="0">
                <a:solidFill>
                  <a:schemeClr val="accent2">
                    <a:lumMod val="75000"/>
                  </a:schemeClr>
                </a:solidFill>
                <a:effectLst/>
                <a:latin typeface="+mn-ea"/>
                <a:cs typeface="江城圆体 400W" panose="020B0500000000000000" pitchFamily="34" charset="-122"/>
              </a:rPr>
              <a:t>平均指标变动的两因素分析</a:t>
            </a:r>
            <a:endParaRPr lang="zh-CN" altLang="en-US" sz="2800" b="1" kern="100" dirty="0">
              <a:solidFill>
                <a:schemeClr val="accent2">
                  <a:lumMod val="75000"/>
                </a:schemeClr>
              </a:solidFill>
              <a:effectLst/>
              <a:latin typeface="+mn-ea"/>
              <a:cs typeface="江城圆体 400W" panose="020B0500000000000000" pitchFamily="34" charset="-122"/>
            </a:endParaRPr>
          </a:p>
        </p:txBody>
      </p:sp>
      <mc:AlternateContent xmlns:mc="http://schemas.openxmlformats.org/markup-compatibility/2006">
        <mc:Choice xmlns:a14="http://schemas.microsoft.com/office/drawing/2010/main" Requires="a14">
          <p:sp>
            <p:nvSpPr>
              <p:cNvPr id="8" name="文本框 7"/>
              <p:cNvSpPr txBox="1"/>
              <p:nvPr/>
            </p:nvSpPr>
            <p:spPr>
              <a:xfrm>
                <a:off x="797560" y="4128135"/>
                <a:ext cx="10163810" cy="742315"/>
              </a:xfrm>
              <a:prstGeom prst="rect">
                <a:avLst/>
              </a:prstGeom>
            </p:spPr>
            <p:txBody>
              <a:bodyPr wrap="square">
                <a:spAutoFit/>
              </a:bodyPr>
              <a:p>
                <a:r>
                  <a:rPr lang="zh-CN" altLang="en-US" sz="2000" dirty="0">
                    <a:latin typeface="+mn-ea"/>
                    <a:cs typeface="+mn-ea"/>
                  </a:rPr>
                  <a:t>将各组变量值固定在基期</a:t>
                </a:r>
                <a:r>
                  <a:rPr lang="en-US" altLang="zh-CN" sz="2000" dirty="0">
                    <a:latin typeface="+mn-ea"/>
                    <a:cs typeface="+mn-ea"/>
                  </a:rPr>
                  <a:t>,</a:t>
                </a:r>
                <a:r>
                  <a:rPr lang="zh-CN" altLang="en-US" sz="2000" dirty="0">
                    <a:latin typeface="+mn-ea"/>
                    <a:cs typeface="+mn-ea"/>
                  </a:rPr>
                  <a:t>消除变量值变动的影响</a:t>
                </a:r>
                <a:r>
                  <a:rPr lang="en-US" altLang="zh-CN" sz="2000" dirty="0">
                    <a:latin typeface="+mn-ea"/>
                    <a:cs typeface="+mn-ea"/>
                  </a:rPr>
                  <a:t>,</a:t>
                </a:r>
                <a:r>
                  <a:rPr lang="zh-CN" altLang="en-US" sz="2000" dirty="0">
                    <a:latin typeface="+mn-ea"/>
                    <a:cs typeface="+mn-ea"/>
                  </a:rPr>
                  <a:t>单纯地测定总体结构变动对总体平均</a:t>
                </a:r>
                <a:endParaRPr lang="zh-CN" altLang="en-US" sz="2000" dirty="0">
                  <a:latin typeface="+mn-ea"/>
                  <a:cs typeface="+mn-ea"/>
                </a:endParaRPr>
              </a:p>
              <a:p>
                <a:r>
                  <a:rPr lang="zh-CN" altLang="en-US" sz="2000" dirty="0">
                    <a:latin typeface="+mn-ea"/>
                    <a:cs typeface="+mn-ea"/>
                  </a:rPr>
                  <a:t>水平的影响程度的指数</a:t>
                </a:r>
                <a:r>
                  <a:rPr lang="en-US" altLang="zh-CN" sz="2000" dirty="0">
                    <a:latin typeface="+mn-ea"/>
                    <a:cs typeface="+mn-ea"/>
                  </a:rPr>
                  <a:t>,</a:t>
                </a:r>
                <a:r>
                  <a:rPr lang="zh-CN" altLang="en-US" sz="2000" dirty="0">
                    <a:latin typeface="+mn-ea"/>
                    <a:cs typeface="+mn-ea"/>
                  </a:rPr>
                  <a:t>称为结构影响指数</a:t>
                </a:r>
                <a:r>
                  <a:rPr lang="en-US" altLang="zh-CN" sz="2000" dirty="0">
                    <a:latin typeface="+mn-ea"/>
                    <a:cs typeface="+mn-ea"/>
                  </a:rPr>
                  <a:t>,</a:t>
                </a:r>
                <a:r>
                  <a:rPr lang="zh-CN" altLang="en-US" sz="2000" dirty="0">
                    <a:latin typeface="+mn-ea"/>
                    <a:cs typeface="+mn-ea"/>
                  </a:rPr>
                  <a:t>用</a:t>
                </a:r>
                <a14:m>
                  <m:oMath xmlns:m="http://schemas.openxmlformats.org/officeDocument/2006/math">
                    <m:acc>
                      <m:accPr>
                        <m:chr m:val="̅"/>
                        <m:ctrlPr>
                          <a:rPr lang="en-US" altLang="zh-CN" sz="2000" i="1" dirty="0">
                            <a:latin typeface="Cambria Math" panose="02040503050406030204" charset="0"/>
                            <a:cs typeface="Cambria Math" panose="02040503050406030204" charset="0"/>
                          </a:rPr>
                        </m:ctrlPr>
                      </m:accPr>
                      <m:e>
                        <m:sSub>
                          <m:sSubPr>
                            <m:ctrlPr>
                              <a:rPr lang="en-US" altLang="zh-CN" sz="2000" i="1" dirty="0">
                                <a:latin typeface="Cambria Math" panose="02040503050406030204" charset="0"/>
                                <a:cs typeface="Cambria Math" panose="02040503050406030204" charset="0"/>
                              </a:rPr>
                            </m:ctrlPr>
                          </m:sSubPr>
                          <m:e>
                            <m:r>
                              <a:rPr lang="en-US" altLang="zh-CN" sz="2000" i="1" dirty="0">
                                <a:latin typeface="Cambria Math" panose="02040503050406030204" charset="0"/>
                                <a:cs typeface="Cambria Math" panose="02040503050406030204" charset="0"/>
                              </a:rPr>
                              <m:t>𝐾</m:t>
                            </m:r>
                          </m:e>
                          <m:sub>
                            <m:r>
                              <a:rPr lang="en-US" altLang="zh-CN" sz="2000" i="1" dirty="0">
                                <a:latin typeface="Cambria Math" panose="02040503050406030204" charset="0"/>
                                <a:cs typeface="Cambria Math" panose="02040503050406030204" charset="0"/>
                              </a:rPr>
                              <m:t>结构</m:t>
                            </m:r>
                          </m:sub>
                        </m:sSub>
                      </m:e>
                    </m:acc>
                  </m:oMath>
                </a14:m>
                <a:r>
                  <a:rPr lang="zh-CN" altLang="en-US" sz="2000" dirty="0">
                    <a:latin typeface="+mn-ea"/>
                    <a:cs typeface="+mn-ea"/>
                  </a:rPr>
                  <a:t>表示</a:t>
                </a:r>
                <a:r>
                  <a:rPr lang="en-US" altLang="zh-CN" sz="2000" dirty="0">
                    <a:latin typeface="+mn-ea"/>
                    <a:cs typeface="+mn-ea"/>
                  </a:rPr>
                  <a:t>,</a:t>
                </a:r>
                <a:r>
                  <a:rPr lang="zh-CN" altLang="en-US" sz="2000" dirty="0">
                    <a:latin typeface="+mn-ea"/>
                    <a:cs typeface="+mn-ea"/>
                  </a:rPr>
                  <a:t>其公式为</a:t>
                </a:r>
                <a:r>
                  <a:rPr lang="en-US" altLang="zh-CN" sz="2000" dirty="0">
                    <a:latin typeface="+mn-ea"/>
                    <a:cs typeface="+mn-ea"/>
                  </a:rPr>
                  <a:t>:</a:t>
                </a:r>
                <a:endParaRPr lang="en-US" altLang="zh-CN" sz="2000" dirty="0">
                  <a:latin typeface="+mn-ea"/>
                  <a:cs typeface="+mn-ea"/>
                </a:endParaRPr>
              </a:p>
            </p:txBody>
          </p:sp>
        </mc:Choice>
        <mc:Fallback>
          <p:sp>
            <p:nvSpPr>
              <p:cNvPr id="8" name="文本框 7"/>
              <p:cNvSpPr txBox="1">
                <a:spLocks noRot="1" noChangeAspect="1" noMove="1" noResize="1" noEditPoints="1" noAdjustHandles="1" noChangeArrowheads="1" noChangeShapeType="1" noTextEdit="1"/>
              </p:cNvSpPr>
              <p:nvPr/>
            </p:nvSpPr>
            <p:spPr>
              <a:xfrm>
                <a:off x="797560" y="4128135"/>
                <a:ext cx="10163810" cy="742315"/>
              </a:xfrm>
              <a:prstGeom prst="rect">
                <a:avLst/>
              </a:prstGeom>
              <a:blipFill rotWithShape="1">
                <a:blip r:embed="rId6"/>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文本框 3"/>
              <p:cNvSpPr txBox="1"/>
              <p:nvPr/>
            </p:nvSpPr>
            <p:spPr>
              <a:xfrm>
                <a:off x="4608766" y="4991354"/>
                <a:ext cx="3227070" cy="1156970"/>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sSub>
                        <m:sSubPr>
                          <m:ctrlPr>
                            <a:rPr lang="en-US" altLang="zh-CN" sz="2400" i="1" dirty="0">
                              <a:solidFill>
                                <a:srgbClr val="FF0000"/>
                              </a:solidFill>
                              <a:latin typeface="Cambria Math" panose="02040503050406030204" charset="0"/>
                              <a:cs typeface="Cambria Math" panose="02040503050406030204" charset="0"/>
                            </a:rPr>
                          </m:ctrlPr>
                        </m:sSubPr>
                        <m:e>
                          <m:acc>
                            <m:accPr>
                              <m:chr m:val="̅"/>
                              <m:ctrlPr>
                                <a:rPr lang="en-US" altLang="zh-CN" sz="2400" i="1" dirty="0">
                                  <a:solidFill>
                                    <a:srgbClr val="FF0000"/>
                                  </a:solidFill>
                                  <a:latin typeface="Cambria Math" panose="02040503050406030204" charset="0"/>
                                  <a:cs typeface="Cambria Math" panose="02040503050406030204" charset="0"/>
                                </a:rPr>
                              </m:ctrlPr>
                            </m:accPr>
                            <m:e>
                              <m:r>
                                <a:rPr lang="en-US" altLang="zh-CN" sz="2400" i="1" dirty="0">
                                  <a:solidFill>
                                    <a:srgbClr val="FF0000"/>
                                  </a:solidFill>
                                  <a:latin typeface="Cambria Math" panose="02040503050406030204" charset="0"/>
                                  <a:cs typeface="Cambria Math" panose="02040503050406030204" charset="0"/>
                                </a:rPr>
                                <m:t>𝐾</m:t>
                              </m:r>
                            </m:e>
                          </m:acc>
                        </m:e>
                        <m:sub>
                          <m:r>
                            <a:rPr lang="en-US" altLang="zh-CN" sz="2400" i="1" dirty="0">
                              <a:solidFill>
                                <a:srgbClr val="FF0000"/>
                              </a:solidFill>
                              <a:latin typeface="Cambria Math" panose="02040503050406030204" charset="0"/>
                              <a:cs typeface="Cambria Math" panose="02040503050406030204" charset="0"/>
                            </a:rPr>
                            <m:t>结构</m:t>
                          </m:r>
                        </m:sub>
                      </m:sSub>
                      <m:r>
                        <a:rPr lang="en-US" altLang="zh-CN" sz="2400" i="1" dirty="0">
                          <a:solidFill>
                            <a:srgbClr val="FF0000"/>
                          </a:solidFill>
                          <a:latin typeface="Cambria Math" panose="02040503050406030204" charset="0"/>
                          <a:cs typeface="Cambria Math" panose="02040503050406030204" charset="0"/>
                        </a:rPr>
                        <m:t>=</m:t>
                      </m:r>
                      <m:f>
                        <m:fPr>
                          <m:ctrlPr>
                            <a:rPr lang="en-US" altLang="zh-CN" sz="2400" i="1" dirty="0">
                              <a:solidFill>
                                <a:srgbClr val="FF0000"/>
                              </a:solidFill>
                              <a:latin typeface="Cambria Math" panose="02040503050406030204" charset="0"/>
                              <a:cs typeface="Cambria Math" panose="02040503050406030204" charset="0"/>
                            </a:rPr>
                          </m:ctrlPr>
                        </m:fPr>
                        <m:num>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𝑥</m:t>
                                  </m:r>
                                </m:e>
                                <m:sub>
                                  <m:r>
                                    <a:rPr lang="en-US" altLang="zh-CN" sz="2400" i="1" dirty="0">
                                      <a:solidFill>
                                        <a:srgbClr val="FF0000"/>
                                      </a:solidFill>
                                      <a:latin typeface="Cambria Math" panose="02040503050406030204" charset="0"/>
                                      <a:cs typeface="Cambria Math" panose="02040503050406030204" charset="0"/>
                                    </a:rPr>
                                    <m:t>0</m:t>
                                  </m:r>
                                </m:sub>
                              </m:sSub>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1</m:t>
                                  </m:r>
                                </m:sub>
                              </m:sSub>
                            </m:e>
                          </m:nary>
                        </m:den>
                      </m:f>
                      <m:r>
                        <a:rPr lang="en-US" altLang="zh-CN" sz="2400" i="1" dirty="0">
                          <a:solidFill>
                            <a:srgbClr val="FF0000"/>
                          </a:solidFill>
                          <a:latin typeface="Cambria Math" panose="02040503050406030204" charset="0"/>
                          <a:cs typeface="Cambria Math" panose="02040503050406030204" charset="0"/>
                        </a:rPr>
                        <m:t>:</m:t>
                      </m:r>
                      <m:f>
                        <m:fPr>
                          <m:ctrlPr>
                            <a:rPr lang="en-US" altLang="zh-CN" sz="2400" i="1" dirty="0">
                              <a:solidFill>
                                <a:srgbClr val="FF0000"/>
                              </a:solidFill>
                              <a:latin typeface="Cambria Math" panose="02040503050406030204" charset="0"/>
                              <a:cs typeface="Cambria Math" panose="02040503050406030204" charset="0"/>
                            </a:rPr>
                          </m:ctrlPr>
                        </m:fPr>
                        <m:num>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𝑥</m:t>
                                  </m:r>
                                </m:e>
                                <m:sub>
                                  <m:r>
                                    <a:rPr lang="en-US" altLang="zh-CN" sz="2400" i="1" dirty="0">
                                      <a:solidFill>
                                        <a:srgbClr val="FF0000"/>
                                      </a:solidFill>
                                      <a:latin typeface="Cambria Math" panose="02040503050406030204" charset="0"/>
                                      <a:cs typeface="Cambria Math" panose="02040503050406030204" charset="0"/>
                                    </a:rPr>
                                    <m:t>0</m:t>
                                  </m:r>
                                </m:sub>
                              </m:sSub>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0</m:t>
                                  </m:r>
                                </m:sub>
                              </m:sSub>
                            </m:e>
                          </m:nary>
                        </m:num>
                        <m:den>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0</m:t>
                                  </m:r>
                                </m:sub>
                              </m:sSub>
                            </m:e>
                          </m:nary>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4" name="文本框 3"/>
              <p:cNvSpPr txBox="1">
                <a:spLocks noRot="1" noChangeAspect="1" noMove="1" noResize="1" noEditPoints="1" noAdjustHandles="1" noChangeArrowheads="1" noChangeShapeType="1" noTextEdit="1"/>
              </p:cNvSpPr>
              <p:nvPr/>
            </p:nvSpPr>
            <p:spPr>
              <a:xfrm>
                <a:off x="4608766" y="4991354"/>
                <a:ext cx="3227070" cy="1156970"/>
              </a:xfrm>
              <a:prstGeom prst="rect">
                <a:avLst/>
              </a:prstGeom>
              <a:blipFill rotWithShape="1">
                <a:blip r:embed="rId7"/>
                <a:stretch>
                  <a:fillRect l="-18" t="-22" r="18"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 name="文本框 1"/>
              <p:cNvSpPr txBox="1"/>
              <p:nvPr/>
            </p:nvSpPr>
            <p:spPr>
              <a:xfrm>
                <a:off x="4608766" y="2929509"/>
                <a:ext cx="3199130" cy="1156970"/>
              </a:xfrm>
              <a:prstGeom prst="rect">
                <a:avLst/>
              </a:prstGeom>
              <a:noFill/>
            </p:spPr>
            <p:txBody>
              <a:bodyPr wrap="none" rtlCol="0" anchor="t">
                <a:spAutoFit/>
              </a:bodyPr>
              <a:p>
                <a:pPr algn="l">
                  <a:lnSpc>
                    <a:spcPct val="140000"/>
                  </a:lnSpc>
                </a:pPr>
                <a14:m>
                  <m:oMathPara xmlns:m="http://schemas.openxmlformats.org/officeDocument/2006/math">
                    <m:oMathParaPr>
                      <m:jc m:val="centerGroup"/>
                    </m:oMathParaPr>
                    <m:oMath xmlns:m="http://schemas.openxmlformats.org/officeDocument/2006/math">
                      <m:sSub>
                        <m:sSubPr>
                          <m:ctrlPr>
                            <a:rPr lang="en-US" altLang="zh-CN" sz="2400" i="1" dirty="0">
                              <a:solidFill>
                                <a:srgbClr val="FF0000"/>
                              </a:solidFill>
                              <a:latin typeface="Cambria Math" panose="02040503050406030204" charset="0"/>
                              <a:cs typeface="Cambria Math" panose="02040503050406030204" charset="0"/>
                            </a:rPr>
                          </m:ctrlPr>
                        </m:sSubPr>
                        <m:e>
                          <m:acc>
                            <m:accPr>
                              <m:chr m:val="̅"/>
                              <m:ctrlPr>
                                <a:rPr lang="en-US" altLang="zh-CN" sz="2400" i="1" dirty="0">
                                  <a:solidFill>
                                    <a:srgbClr val="FF0000"/>
                                  </a:solidFill>
                                  <a:latin typeface="Cambria Math" panose="02040503050406030204" charset="0"/>
                                  <a:cs typeface="Cambria Math" panose="02040503050406030204" charset="0"/>
                                </a:rPr>
                              </m:ctrlPr>
                            </m:accPr>
                            <m:e>
                              <m:r>
                                <a:rPr lang="en-US" altLang="zh-CN" sz="2400" i="1" dirty="0">
                                  <a:solidFill>
                                    <a:srgbClr val="FF0000"/>
                                  </a:solidFill>
                                  <a:latin typeface="Cambria Math" panose="02040503050406030204" charset="0"/>
                                  <a:cs typeface="Cambria Math" panose="02040503050406030204" charset="0"/>
                                </a:rPr>
                                <m:t>𝐾</m:t>
                              </m:r>
                            </m:e>
                          </m:acc>
                        </m:e>
                        <m:sub>
                          <m:r>
                            <a:rPr lang="en-US" altLang="zh-CN" sz="2400" i="1" dirty="0">
                              <a:solidFill>
                                <a:srgbClr val="FF0000"/>
                              </a:solidFill>
                              <a:latin typeface="Cambria Math" panose="02040503050406030204" charset="0"/>
                              <a:cs typeface="Cambria Math" panose="02040503050406030204" charset="0"/>
                            </a:rPr>
                            <m:t>固定</m:t>
                          </m:r>
                        </m:sub>
                      </m:sSub>
                      <m:r>
                        <a:rPr lang="en-US" altLang="zh-CN" sz="2400" i="1" dirty="0">
                          <a:solidFill>
                            <a:srgbClr val="FF0000"/>
                          </a:solidFill>
                          <a:latin typeface="Cambria Math" panose="02040503050406030204" charset="0"/>
                          <a:cs typeface="Cambria Math" panose="02040503050406030204" charset="0"/>
                        </a:rPr>
                        <m:t>=</m:t>
                      </m:r>
                      <m:f>
                        <m:fPr>
                          <m:ctrlPr>
                            <a:rPr lang="en-US" altLang="zh-CN" sz="2400" i="1" dirty="0">
                              <a:solidFill>
                                <a:srgbClr val="FF0000"/>
                              </a:solidFill>
                              <a:latin typeface="Cambria Math" panose="02040503050406030204" charset="0"/>
                              <a:cs typeface="Cambria Math" panose="02040503050406030204" charset="0"/>
                            </a:rPr>
                          </m:ctrlPr>
                        </m:fPr>
                        <m:num>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𝑥</m:t>
                                  </m:r>
                                </m:e>
                                <m:sub>
                                  <m:r>
                                    <a:rPr lang="en-US" altLang="zh-CN" sz="2400" i="1" dirty="0">
                                      <a:solidFill>
                                        <a:srgbClr val="FF0000"/>
                                      </a:solidFill>
                                      <a:latin typeface="Cambria Math" panose="02040503050406030204" charset="0"/>
                                      <a:cs typeface="Cambria Math" panose="02040503050406030204" charset="0"/>
                                    </a:rPr>
                                    <m:t>1</m:t>
                                  </m:r>
                                </m:sub>
                              </m:sSub>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1</m:t>
                                  </m:r>
                                </m:sub>
                              </m:sSub>
                            </m:e>
                          </m:nary>
                        </m:den>
                      </m:f>
                      <m:r>
                        <a:rPr lang="en-US" altLang="zh-CN" sz="2400" i="1" dirty="0">
                          <a:solidFill>
                            <a:srgbClr val="FF0000"/>
                          </a:solidFill>
                          <a:latin typeface="Cambria Math" panose="02040503050406030204" charset="0"/>
                          <a:cs typeface="Cambria Math" panose="02040503050406030204" charset="0"/>
                        </a:rPr>
                        <m:t>:</m:t>
                      </m:r>
                      <m:f>
                        <m:fPr>
                          <m:ctrlPr>
                            <a:rPr lang="en-US" altLang="zh-CN" sz="2400" i="1" dirty="0">
                              <a:solidFill>
                                <a:srgbClr val="FF0000"/>
                              </a:solidFill>
                              <a:latin typeface="Cambria Math" panose="02040503050406030204" charset="0"/>
                              <a:cs typeface="Cambria Math" panose="02040503050406030204" charset="0"/>
                            </a:rPr>
                          </m:ctrlPr>
                        </m:fPr>
                        <m:num>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𝑥</m:t>
                                  </m:r>
                                </m:e>
                                <m:sub>
                                  <m:r>
                                    <a:rPr lang="en-US" altLang="zh-CN" sz="2400" i="1" dirty="0">
                                      <a:solidFill>
                                        <a:srgbClr val="FF0000"/>
                                      </a:solidFill>
                                      <a:latin typeface="Cambria Math" panose="02040503050406030204" charset="0"/>
                                      <a:cs typeface="Cambria Math" panose="02040503050406030204" charset="0"/>
                                    </a:rPr>
                                    <m:t>0</m:t>
                                  </m:r>
                                </m:sub>
                              </m:sSub>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1</m:t>
                                  </m:r>
                                </m:sub>
                              </m:sSub>
                            </m:e>
                          </m:nary>
                        </m:num>
                        <m:den>
                          <m:nary>
                            <m:naryPr>
                              <m:chr m:val="∑"/>
                              <m:limLoc m:val="undOvr"/>
                              <m:subHide m:val="on"/>
                              <m:supHide m:val="on"/>
                              <m:ctrlPr>
                                <a:rPr lang="en-US" altLang="zh-CN" sz="2400" i="1" dirty="0">
                                  <a:solidFill>
                                    <a:srgbClr val="FF0000"/>
                                  </a:solidFill>
                                  <a:latin typeface="Cambria Math" panose="02040503050406030204" charset="0"/>
                                  <a:cs typeface="Cambria Math" panose="02040503050406030204" charset="0"/>
                                </a:rPr>
                              </m:ctrlPr>
                            </m:naryPr>
                            <m:sub/>
                            <m:sup/>
                            <m:e>
                              <m:sSub>
                                <m:sSubPr>
                                  <m:ctrlPr>
                                    <a:rPr lang="en-US" altLang="zh-CN" sz="2400" i="1" dirty="0">
                                      <a:solidFill>
                                        <a:srgbClr val="FF0000"/>
                                      </a:solidFill>
                                      <a:latin typeface="Cambria Math" panose="02040503050406030204" charset="0"/>
                                      <a:cs typeface="Cambria Math" panose="02040503050406030204" charset="0"/>
                                    </a:rPr>
                                  </m:ctrlPr>
                                </m:sSubPr>
                                <m:e>
                                  <m:r>
                                    <a:rPr lang="en-US" altLang="zh-CN" sz="2400" i="1" dirty="0">
                                      <a:solidFill>
                                        <a:srgbClr val="FF0000"/>
                                      </a:solidFill>
                                      <a:latin typeface="Cambria Math" panose="02040503050406030204" charset="0"/>
                                      <a:cs typeface="Cambria Math" panose="02040503050406030204" charset="0"/>
                                    </a:rPr>
                                    <m:t>𝑓</m:t>
                                  </m:r>
                                </m:e>
                                <m:sub>
                                  <m:r>
                                    <a:rPr lang="en-US" altLang="zh-CN" sz="2400" i="1" dirty="0">
                                      <a:solidFill>
                                        <a:srgbClr val="FF0000"/>
                                      </a:solidFill>
                                      <a:latin typeface="Cambria Math" panose="02040503050406030204" charset="0"/>
                                      <a:cs typeface="Cambria Math" panose="02040503050406030204" charset="0"/>
                                    </a:rPr>
                                    <m:t>1</m:t>
                                  </m:r>
                                </m:sub>
                              </m:sSub>
                            </m:e>
                          </m:nary>
                        </m:den>
                      </m:f>
                    </m:oMath>
                  </m:oMathPara>
                </a14:m>
                <a:endParaRPr lang="en-US" altLang="zh-CN" sz="2400" i="1" kern="100" dirty="0">
                  <a:solidFill>
                    <a:srgbClr val="FF0000"/>
                  </a:solidFill>
                  <a:effectLst/>
                  <a:latin typeface="Cambria Math" panose="02040503050406030204" charset="0"/>
                  <a:cs typeface="Cambria Math" panose="02040503050406030204" charset="0"/>
                </a:endParaRPr>
              </a:p>
            </p:txBody>
          </p:sp>
        </mc:Choice>
        <mc:Fallback>
          <p:sp>
            <p:nvSpPr>
              <p:cNvPr id="2" name="文本框 1"/>
              <p:cNvSpPr txBox="1">
                <a:spLocks noRot="1" noChangeAspect="1" noMove="1" noResize="1" noEditPoints="1" noAdjustHandles="1" noChangeArrowheads="1" noChangeShapeType="1" noTextEdit="1"/>
              </p:cNvSpPr>
              <p:nvPr/>
            </p:nvSpPr>
            <p:spPr>
              <a:xfrm>
                <a:off x="4608766" y="2929509"/>
                <a:ext cx="3199130" cy="1156970"/>
              </a:xfrm>
              <a:prstGeom prst="rect">
                <a:avLst/>
              </a:prstGeom>
              <a:blipFill rotWithShape="1">
                <a:blip r:embed="rId8"/>
                <a:stretch>
                  <a:fillRect l="-18" t="-22" r="18" b="22"/>
                </a:stretch>
              </a:blipFill>
            </p:spPr>
            <p:txBody>
              <a:bodyPr/>
              <a:lstStyle/>
              <a:p>
                <a:r>
                  <a:rPr lang="zh-CN" altLang="en-US">
                    <a:noFill/>
                  </a:rPr>
                  <a:t> </a:t>
                </a:r>
              </a:p>
            </p:txBody>
          </p:sp>
        </mc:Fallback>
      </mc:AlternateContent>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randombar(horizont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3" grpId="0"/>
      <p:bldP spid="8" grpId="0"/>
      <p:bldP spid="4" grpId="0"/>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347845" y="3020060"/>
            <a:ext cx="6424930" cy="2055495"/>
          </a:xfrm>
        </p:spPr>
        <p:txBody>
          <a:bodyPr/>
          <a:p>
            <a:r>
              <a:rPr lang="zh-CN" altLang="en-US"/>
              <a:t>常用统计指数</a:t>
            </a:r>
            <a:endParaRPr lang="zh-CN" altLang="en-US"/>
          </a:p>
        </p:txBody>
      </p:sp>
      <p:sp>
        <p:nvSpPr>
          <p:cNvPr id="3" name="文本占位符 2"/>
          <p:cNvSpPr>
            <a:spLocks noGrp="1"/>
          </p:cNvSpPr>
          <p:nvPr>
            <p:ph type="body" sz="quarter" idx="13"/>
          </p:nvPr>
        </p:nvSpPr>
        <p:spPr/>
        <p:txBody>
          <a:bodyPr/>
          <a:p>
            <a:pPr algn="r"/>
            <a:r>
              <a:rPr lang="zh-CN" altLang="en-US"/>
              <a:t>任务五</a:t>
            </a:r>
            <a:r>
              <a:rPr lang="en-US" altLang="zh-CN"/>
              <a:t> </a:t>
            </a:r>
            <a:endParaRPr lang="zh-CN" altLang="en-US"/>
          </a:p>
        </p:txBody>
      </p:sp>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 name="矩形: 圆角 2"/>
          <p:cNvSpPr/>
          <p:nvPr>
            <p:custDataLst>
              <p:tags r:id="rId1"/>
            </p:custDataLst>
          </p:nvPr>
        </p:nvSpPr>
        <p:spPr>
          <a:xfrm>
            <a:off x="6251575" y="547370"/>
            <a:ext cx="5315585" cy="3484880"/>
          </a:xfrm>
          <a:prstGeom prst="roundRect">
            <a:avLst>
              <a:gd name="adj" fmla="val 14162"/>
            </a:avLst>
          </a:prstGeom>
          <a:solidFill>
            <a:srgbClr val="FFFFFF"/>
          </a:solidFill>
          <a:ln w="3175" cap="flat" cmpd="sng" algn="ctr">
            <a:solidFill>
              <a:schemeClr val="accent2">
                <a:alpha val="20000"/>
              </a:schemeClr>
            </a:solidFill>
            <a:prstDash val="solid"/>
            <a:round/>
            <a:headEnd type="none" w="med" len="med"/>
            <a:tailEnd type="none" w="med" len="med"/>
          </a:ln>
          <a:effectLst>
            <a:outerShdw blurRad="508000" dist="50800" dir="5400000" algn="ctr" rotWithShape="0">
              <a:schemeClr val="accent2">
                <a:alpha val="20000"/>
              </a:schemeClr>
            </a:outerShdw>
          </a:effectLst>
        </p:spPr>
        <p:txBody>
          <a:bodyPr lIns="0" rIns="0" rtlCol="0" anchor="ctr">
            <a:noAutofit/>
          </a:bodyPr>
          <a:p>
            <a:pPr algn="ctr"/>
            <a:endParaRPr lang="zh-CN" altLang="en-US" sz="2000">
              <a:solidFill>
                <a:schemeClr val="tx1"/>
              </a:solidFill>
            </a:endParaRPr>
          </a:p>
        </p:txBody>
      </p:sp>
      <p:sp>
        <p:nvSpPr>
          <p:cNvPr id="28" name="椭圆 27"/>
          <p:cNvSpPr/>
          <p:nvPr>
            <p:custDataLst>
              <p:tags r:id="rId2"/>
            </p:custDataLst>
          </p:nvPr>
        </p:nvSpPr>
        <p:spPr>
          <a:xfrm>
            <a:off x="6531721" y="1495520"/>
            <a:ext cx="552775" cy="552774"/>
          </a:xfrm>
          <a:prstGeom prst="ellipse">
            <a:avLst/>
          </a:prstGeom>
          <a:gradFill>
            <a:gsLst>
              <a:gs pos="0">
                <a:schemeClr val="accent2">
                  <a:alpha val="100000"/>
                </a:schemeClr>
              </a:gs>
              <a:gs pos="100000">
                <a:schemeClr val="accent2">
                  <a:lumMod val="75000"/>
                  <a:alpha val="100000"/>
                </a:schemeClr>
              </a:gs>
            </a:gsLst>
            <a:lin ang="7686814" scaled="0"/>
          </a:gradFill>
          <a:ln w="25400">
            <a:noFill/>
          </a:ln>
          <a:effectLst>
            <a:outerShdw blurRad="254000" dist="76200" dir="5399998" algn="ctr" rotWithShape="0">
              <a:schemeClr val="accent2">
                <a:alpha val="25000"/>
              </a:schemeClr>
            </a:outerShdw>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chorCtr="0">
            <a:noAutofit/>
          </a:bodyPr>
          <a:p>
            <a:pPr algn="ctr">
              <a:spcBef>
                <a:spcPct val="0"/>
              </a:spcBef>
              <a:spcAft>
                <a:spcPct val="0"/>
              </a:spcAft>
            </a:pPr>
            <a:r>
              <a:rPr lang="en-US" altLang="zh-CN" sz="2400" b="1">
                <a:solidFill>
                  <a:schemeClr val="lt1">
                    <a:lumMod val="100000"/>
                  </a:schemeClr>
                </a:solidFill>
                <a:latin typeface="+mn-ea"/>
                <a:cs typeface="+mn-ea"/>
              </a:rPr>
              <a:t>02</a:t>
            </a:r>
            <a:endParaRPr lang="en-US" altLang="zh-CN" sz="2400" b="1">
              <a:solidFill>
                <a:schemeClr val="lt1">
                  <a:lumMod val="100000"/>
                </a:schemeClr>
              </a:solidFill>
              <a:latin typeface="+mn-ea"/>
              <a:cs typeface="+mn-ea"/>
            </a:endParaRPr>
          </a:p>
        </p:txBody>
      </p:sp>
      <p:sp>
        <p:nvSpPr>
          <p:cNvPr id="29" name="矩形 28"/>
          <p:cNvSpPr/>
          <p:nvPr>
            <p:custDataLst>
              <p:tags r:id="rId3"/>
            </p:custDataLst>
          </p:nvPr>
        </p:nvSpPr>
        <p:spPr>
          <a:xfrm>
            <a:off x="7415101" y="2011638"/>
            <a:ext cx="3788328" cy="1168089"/>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600" dirty="0">
                <a:ln>
                  <a:noFill/>
                </a:ln>
                <a:solidFill>
                  <a:srgbClr val="262626"/>
                </a:solidFill>
                <a:effectLst/>
                <a:latin typeface="+mn-ea"/>
                <a:cs typeface="+mn-ea"/>
                <a:sym typeface="+mn-ea"/>
              </a:rPr>
              <a:t>股票价格指数就是用以反映整个股票市场上各种股票市场价格的总体水平及其变动情况的指标</a:t>
            </a:r>
            <a:r>
              <a:rPr lang="en-US" altLang="zh-CN" sz="1600" dirty="0">
                <a:ln>
                  <a:noFill/>
                </a:ln>
                <a:solidFill>
                  <a:srgbClr val="262626"/>
                </a:solidFill>
                <a:effectLst/>
                <a:latin typeface="+mn-ea"/>
                <a:cs typeface="+mn-ea"/>
                <a:sym typeface="+mn-ea"/>
              </a:rPr>
              <a:t>,</a:t>
            </a:r>
            <a:r>
              <a:rPr lang="zh-CN" altLang="en-US" sz="1600" dirty="0">
                <a:ln>
                  <a:noFill/>
                </a:ln>
                <a:solidFill>
                  <a:srgbClr val="262626"/>
                </a:solidFill>
                <a:effectLst/>
                <a:latin typeface="+mn-ea"/>
                <a:cs typeface="+mn-ea"/>
                <a:sym typeface="+mn-ea"/>
              </a:rPr>
              <a:t>简称股价指数。</a:t>
            </a:r>
            <a:endParaRPr lang="zh-CN" altLang="en-US" sz="1600" kern="1200" dirty="0">
              <a:ln>
                <a:noFill/>
              </a:ln>
              <a:solidFill>
                <a:srgbClr val="262626"/>
              </a:solidFill>
              <a:effectLst/>
              <a:latin typeface="+mn-ea"/>
              <a:cs typeface="+mn-ea"/>
              <a:sym typeface="+mn-ea"/>
            </a:endParaRPr>
          </a:p>
          <a:p>
            <a:pPr>
              <a:lnSpc>
                <a:spcPct val="150000"/>
              </a:lnSpc>
              <a:spcBef>
                <a:spcPct val="0"/>
              </a:spcBef>
              <a:spcAft>
                <a:spcPct val="0"/>
              </a:spcAft>
            </a:pPr>
            <a:endParaRPr lang="zh-CN" altLang="en-US" sz="1600" kern="1200" dirty="0">
              <a:ln>
                <a:noFill/>
              </a:ln>
              <a:solidFill>
                <a:srgbClr val="262626"/>
              </a:solidFill>
              <a:effectLst/>
              <a:latin typeface="+mn-ea"/>
              <a:cs typeface="+mn-ea"/>
              <a:sym typeface="+mn-ea"/>
            </a:endParaRPr>
          </a:p>
        </p:txBody>
      </p:sp>
      <p:sp>
        <p:nvSpPr>
          <p:cNvPr id="31" name="矩形 30"/>
          <p:cNvSpPr/>
          <p:nvPr>
            <p:custDataLst>
              <p:tags r:id="rId4"/>
            </p:custDataLst>
          </p:nvPr>
        </p:nvSpPr>
        <p:spPr>
          <a:xfrm>
            <a:off x="7415101" y="1391517"/>
            <a:ext cx="3788328" cy="469966"/>
          </a:xfrm>
          <a:prstGeom prst="rect">
            <a:avLst/>
          </a:prstGeom>
          <a:noFill/>
        </p:spPr>
        <p:txBody>
          <a:bodyPr wrap="square" lIns="0" tIns="0" rIns="0" bIns="0" rtlCol="0" anchor="b" anchorCtr="0">
            <a:noAutofit/>
          </a:bodyPr>
          <a:p>
            <a:pPr>
              <a:spcBef>
                <a:spcPct val="0"/>
              </a:spcBef>
              <a:spcAft>
                <a:spcPct val="0"/>
              </a:spcAft>
            </a:pPr>
            <a:r>
              <a:rPr lang="zh-CN" altLang="en-US" sz="2000" b="1">
                <a:solidFill>
                  <a:srgbClr val="FFFFFF"/>
                </a:solidFill>
                <a:uFillTx/>
                <a:latin typeface="+mn-ea"/>
                <a:cs typeface="+mn-ea"/>
                <a:sym typeface="+mn-ea"/>
              </a:rPr>
              <a:t>二、股票价格指数</a:t>
            </a:r>
            <a:endParaRPr lang="zh-CN" altLang="en-US" sz="2000" b="1">
              <a:solidFill>
                <a:srgbClr val="FFFFFF"/>
              </a:solidFill>
              <a:uFillTx/>
              <a:latin typeface="+mn-ea"/>
              <a:cs typeface="+mn-ea"/>
              <a:sym typeface="+mn-ea"/>
            </a:endParaRPr>
          </a:p>
          <a:p>
            <a:pPr>
              <a:spcBef>
                <a:spcPct val="0"/>
              </a:spcBef>
              <a:spcAft>
                <a:spcPct val="0"/>
              </a:spcAft>
            </a:pPr>
            <a:r>
              <a:rPr lang="zh-CN" altLang="en-US" sz="2000" b="1">
                <a:solidFill>
                  <a:srgbClr val="FFFFFF"/>
                </a:solidFill>
                <a:uFillTx/>
                <a:latin typeface="+mn-ea"/>
                <a:cs typeface="+mn-ea"/>
                <a:sym typeface="+mn-ea"/>
              </a:rPr>
              <a:t>二、股票价格指数</a:t>
            </a:r>
            <a:endParaRPr lang="zh-CN" altLang="en-US" sz="2000" b="1">
              <a:solidFill>
                <a:srgbClr val="FFFFFF"/>
              </a:solidFill>
              <a:uFillTx/>
              <a:latin typeface="+mn-ea"/>
              <a:cs typeface="+mn-ea"/>
              <a:sym typeface="+mn-ea"/>
            </a:endParaRPr>
          </a:p>
          <a:p>
            <a:pPr>
              <a:spcBef>
                <a:spcPct val="0"/>
              </a:spcBef>
              <a:spcAft>
                <a:spcPct val="0"/>
              </a:spcAft>
            </a:pPr>
            <a:r>
              <a:rPr lang="zh-CN" altLang="en-US" sz="2000" b="1" dirty="0">
                <a:solidFill>
                  <a:schemeClr val="dk1">
                    <a:lumMod val="100000"/>
                  </a:schemeClr>
                </a:solidFill>
                <a:latin typeface="+mn-ea"/>
                <a:cs typeface="+mn-ea"/>
              </a:rPr>
              <a:t>股票价格指数</a:t>
            </a:r>
            <a:endParaRPr lang="zh-CN" altLang="en-US" sz="2000" b="1" dirty="0">
              <a:solidFill>
                <a:schemeClr val="dk1">
                  <a:lumMod val="100000"/>
                </a:schemeClr>
              </a:solidFill>
              <a:latin typeface="+mn-ea"/>
              <a:cs typeface="+mn-ea"/>
            </a:endParaRPr>
          </a:p>
        </p:txBody>
      </p:sp>
      <p:sp>
        <p:nvSpPr>
          <p:cNvPr id="32" name="矩形: 圆角 13"/>
          <p:cNvSpPr/>
          <p:nvPr>
            <p:custDataLst>
              <p:tags r:id="rId5"/>
            </p:custDataLst>
          </p:nvPr>
        </p:nvSpPr>
        <p:spPr>
          <a:xfrm>
            <a:off x="6251575" y="3597275"/>
            <a:ext cx="5315585" cy="3034665"/>
          </a:xfrm>
          <a:prstGeom prst="roundRect">
            <a:avLst>
              <a:gd name="adj" fmla="val 12731"/>
            </a:avLst>
          </a:prstGeom>
          <a:solidFill>
            <a:srgbClr val="FFFFFF"/>
          </a:solidFill>
          <a:ln w="3175" cap="flat" cmpd="sng" algn="ctr">
            <a:solidFill>
              <a:schemeClr val="accent2">
                <a:alpha val="20000"/>
              </a:schemeClr>
            </a:solidFill>
            <a:prstDash val="solid"/>
            <a:round/>
            <a:headEnd type="none" w="med" len="med"/>
            <a:tailEnd type="none" w="med" len="med"/>
          </a:ln>
          <a:effectLst>
            <a:outerShdw blurRad="508000" dist="50800" dir="5400000" algn="ctr" rotWithShape="0">
              <a:schemeClr val="accent2">
                <a:alpha val="20000"/>
              </a:schemeClr>
            </a:outerShdw>
          </a:effectLst>
        </p:spPr>
        <p:txBody>
          <a:bodyPr lIns="0" rIns="0" rtlCol="0" anchor="ctr">
            <a:noAutofit/>
          </a:bodyPr>
          <a:p>
            <a:pPr algn="ctr"/>
            <a:endParaRPr lang="zh-CN" altLang="en-US" sz="2000">
              <a:solidFill>
                <a:schemeClr val="tx1"/>
              </a:solidFill>
            </a:endParaRPr>
          </a:p>
        </p:txBody>
      </p:sp>
      <p:sp>
        <p:nvSpPr>
          <p:cNvPr id="33" name="椭圆 32"/>
          <p:cNvSpPr/>
          <p:nvPr>
            <p:custDataLst>
              <p:tags r:id="rId6"/>
            </p:custDataLst>
          </p:nvPr>
        </p:nvSpPr>
        <p:spPr>
          <a:xfrm>
            <a:off x="6531721" y="4095607"/>
            <a:ext cx="552775" cy="552774"/>
          </a:xfrm>
          <a:prstGeom prst="ellipse">
            <a:avLst/>
          </a:prstGeom>
          <a:gradFill>
            <a:gsLst>
              <a:gs pos="0">
                <a:schemeClr val="accent2">
                  <a:alpha val="100000"/>
                </a:schemeClr>
              </a:gs>
              <a:gs pos="100000">
                <a:schemeClr val="accent2">
                  <a:lumMod val="75000"/>
                  <a:alpha val="100000"/>
                </a:schemeClr>
              </a:gs>
            </a:gsLst>
            <a:lin ang="7686814" scaled="0"/>
          </a:gradFill>
          <a:ln w="25400">
            <a:noFill/>
          </a:ln>
          <a:effectLst>
            <a:outerShdw blurRad="254000" dist="76200" dir="5399998" algn="ctr" rotWithShape="0">
              <a:schemeClr val="accent2">
                <a:alpha val="25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0" tIns="0" rIns="0" bIns="0" numCol="1" spcCol="0" rtlCol="0" fromWordArt="0" anchor="ctr" anchorCtr="0" forceAA="0" compatLnSpc="1">
            <a:noAutofit/>
          </a:bodyPr>
          <a:p>
            <a:pPr algn="ctr">
              <a:spcBef>
                <a:spcPct val="0"/>
              </a:spcBef>
              <a:spcAft>
                <a:spcPct val="0"/>
              </a:spcAft>
            </a:pPr>
            <a:r>
              <a:rPr lang="en-US" altLang="zh-CN" sz="2400" b="1">
                <a:solidFill>
                  <a:schemeClr val="lt1">
                    <a:lumMod val="100000"/>
                  </a:schemeClr>
                </a:solidFill>
                <a:latin typeface="+mn-ea"/>
                <a:cs typeface="+mn-ea"/>
              </a:rPr>
              <a:t>04</a:t>
            </a:r>
            <a:endParaRPr lang="en-US" altLang="zh-CN" sz="2400" b="1">
              <a:solidFill>
                <a:schemeClr val="lt1">
                  <a:lumMod val="100000"/>
                </a:schemeClr>
              </a:solidFill>
              <a:latin typeface="+mn-ea"/>
              <a:cs typeface="+mn-ea"/>
            </a:endParaRPr>
          </a:p>
        </p:txBody>
      </p:sp>
      <p:sp>
        <p:nvSpPr>
          <p:cNvPr id="34" name="矩形 33"/>
          <p:cNvSpPr/>
          <p:nvPr>
            <p:custDataLst>
              <p:tags r:id="rId7"/>
            </p:custDataLst>
          </p:nvPr>
        </p:nvSpPr>
        <p:spPr>
          <a:xfrm>
            <a:off x="7415101" y="4611725"/>
            <a:ext cx="3788328" cy="1168089"/>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600" dirty="0">
                <a:ln>
                  <a:noFill/>
                </a:ln>
                <a:solidFill>
                  <a:srgbClr val="262626"/>
                </a:solidFill>
                <a:effectLst/>
                <a:latin typeface="+mn-ea"/>
                <a:cs typeface="+mn-ea"/>
                <a:sym typeface="+mn-ea"/>
              </a:rPr>
              <a:t>经济景气指数来源于企业景气调查</a:t>
            </a:r>
            <a:r>
              <a:rPr lang="en-US" altLang="zh-CN" sz="1600" dirty="0">
                <a:ln>
                  <a:noFill/>
                </a:ln>
                <a:solidFill>
                  <a:srgbClr val="262626"/>
                </a:solidFill>
                <a:effectLst/>
                <a:latin typeface="+mn-ea"/>
                <a:cs typeface="+mn-ea"/>
                <a:sym typeface="+mn-ea"/>
              </a:rPr>
              <a:t>,</a:t>
            </a:r>
            <a:r>
              <a:rPr lang="zh-CN" altLang="en-US" sz="1600" dirty="0">
                <a:ln>
                  <a:noFill/>
                </a:ln>
                <a:solidFill>
                  <a:srgbClr val="262626"/>
                </a:solidFill>
                <a:effectLst/>
                <a:latin typeface="+mn-ea"/>
                <a:cs typeface="+mn-ea"/>
                <a:sym typeface="+mn-ea"/>
              </a:rPr>
              <a:t>它是西方市场经济国家建立的一项统计调查制度。</a:t>
            </a:r>
            <a:endParaRPr lang="zh-CN" altLang="en-US" sz="1600" kern="1200" dirty="0">
              <a:ln>
                <a:noFill/>
              </a:ln>
              <a:solidFill>
                <a:srgbClr val="262626"/>
              </a:solidFill>
              <a:effectLst/>
              <a:latin typeface="+mn-ea"/>
              <a:cs typeface="+mn-ea"/>
              <a:sym typeface="+mn-ea"/>
            </a:endParaRPr>
          </a:p>
          <a:p>
            <a:pPr>
              <a:lnSpc>
                <a:spcPct val="150000"/>
              </a:lnSpc>
              <a:spcBef>
                <a:spcPct val="0"/>
              </a:spcBef>
              <a:spcAft>
                <a:spcPct val="0"/>
              </a:spcAft>
            </a:pPr>
            <a:endParaRPr lang="zh-CN" altLang="en-US" sz="1600" kern="1200" dirty="0">
              <a:ln>
                <a:noFill/>
              </a:ln>
              <a:solidFill>
                <a:srgbClr val="262626"/>
              </a:solidFill>
              <a:effectLst/>
              <a:latin typeface="+mn-ea"/>
              <a:cs typeface="+mn-ea"/>
              <a:sym typeface="+mn-ea"/>
            </a:endParaRPr>
          </a:p>
        </p:txBody>
      </p:sp>
      <p:sp>
        <p:nvSpPr>
          <p:cNvPr id="35" name="矩形 34"/>
          <p:cNvSpPr/>
          <p:nvPr>
            <p:custDataLst>
              <p:tags r:id="rId8"/>
            </p:custDataLst>
          </p:nvPr>
        </p:nvSpPr>
        <p:spPr>
          <a:xfrm>
            <a:off x="7415101" y="3991604"/>
            <a:ext cx="3788328" cy="469966"/>
          </a:xfrm>
          <a:prstGeom prst="rect">
            <a:avLst/>
          </a:prstGeom>
          <a:noFill/>
        </p:spPr>
        <p:txBody>
          <a:bodyPr wrap="square" lIns="0" tIns="0" rIns="0" bIns="0" rtlCol="0" anchor="b" anchorCtr="0">
            <a:noAutofit/>
          </a:bodyPr>
          <a:p>
            <a:pPr>
              <a:spcBef>
                <a:spcPct val="0"/>
              </a:spcBef>
              <a:spcAft>
                <a:spcPct val="0"/>
              </a:spcAft>
            </a:pPr>
            <a:r>
              <a:rPr lang="zh-CN" altLang="en-US" sz="2000" b="1" dirty="0">
                <a:solidFill>
                  <a:schemeClr val="dk1">
                    <a:lumMod val="100000"/>
                  </a:schemeClr>
                </a:solidFill>
                <a:latin typeface="+mn-ea"/>
                <a:cs typeface="+mn-ea"/>
              </a:rPr>
              <a:t>经济景气指数</a:t>
            </a:r>
            <a:endParaRPr lang="zh-CN" altLang="en-US" sz="2000" b="1" dirty="0">
              <a:solidFill>
                <a:schemeClr val="dk1">
                  <a:lumMod val="100000"/>
                </a:schemeClr>
              </a:solidFill>
              <a:latin typeface="+mn-ea"/>
              <a:cs typeface="+mn-ea"/>
            </a:endParaRPr>
          </a:p>
        </p:txBody>
      </p:sp>
      <p:sp>
        <p:nvSpPr>
          <p:cNvPr id="36" name="矩形: 圆角 25"/>
          <p:cNvSpPr/>
          <p:nvPr>
            <p:custDataLst>
              <p:tags r:id="rId9"/>
            </p:custDataLst>
          </p:nvPr>
        </p:nvSpPr>
        <p:spPr>
          <a:xfrm>
            <a:off x="509270" y="547370"/>
            <a:ext cx="5315585" cy="3484880"/>
          </a:xfrm>
          <a:prstGeom prst="roundRect">
            <a:avLst>
              <a:gd name="adj" fmla="val 13447"/>
            </a:avLst>
          </a:prstGeom>
          <a:solidFill>
            <a:srgbClr val="FFFFFF"/>
          </a:solidFill>
          <a:ln w="3175" cap="flat" cmpd="sng" algn="ctr">
            <a:solidFill>
              <a:schemeClr val="accent1">
                <a:alpha val="20000"/>
              </a:schemeClr>
            </a:solidFill>
            <a:prstDash val="solid"/>
            <a:round/>
            <a:headEnd type="none" w="med" len="med"/>
            <a:tailEnd type="none" w="med" len="med"/>
          </a:ln>
          <a:effectLst>
            <a:outerShdw blurRad="508000" dist="50800" dir="5400000" algn="ctr" rotWithShape="0">
              <a:schemeClr val="accent1">
                <a:alpha val="20000"/>
              </a:schemeClr>
            </a:outerShdw>
          </a:effectLst>
        </p:spPr>
        <p:txBody>
          <a:bodyPr lIns="0" rIns="0" rtlCol="0" anchor="ctr">
            <a:noAutofit/>
          </a:bodyPr>
          <a:p>
            <a:pPr algn="ctr"/>
            <a:endParaRPr lang="zh-CN" altLang="en-US" sz="2000">
              <a:solidFill>
                <a:schemeClr val="tx1"/>
              </a:solidFill>
            </a:endParaRPr>
          </a:p>
        </p:txBody>
      </p:sp>
      <p:sp>
        <p:nvSpPr>
          <p:cNvPr id="37" name="椭圆 36"/>
          <p:cNvSpPr/>
          <p:nvPr>
            <p:custDataLst>
              <p:tags r:id="rId10"/>
            </p:custDataLst>
          </p:nvPr>
        </p:nvSpPr>
        <p:spPr>
          <a:xfrm>
            <a:off x="788779" y="1495520"/>
            <a:ext cx="552774" cy="552774"/>
          </a:xfrm>
          <a:prstGeom prst="ellipse">
            <a:avLst/>
          </a:prstGeom>
          <a:gradFill>
            <a:gsLst>
              <a:gs pos="0">
                <a:schemeClr val="accent1">
                  <a:alpha val="100000"/>
                </a:schemeClr>
              </a:gs>
              <a:gs pos="100000">
                <a:schemeClr val="accent1">
                  <a:lumMod val="75000"/>
                  <a:alpha val="100000"/>
                </a:schemeClr>
              </a:gs>
            </a:gsLst>
            <a:lin ang="7686814" scaled="0"/>
          </a:gradFill>
          <a:ln w="25400">
            <a:noFill/>
          </a:ln>
          <a:effectLst>
            <a:outerShdw blurRad="254000" dist="76200" dir="5399998" algn="ctr" rotWithShape="0">
              <a:schemeClr val="accent1">
                <a:alpha val="25000"/>
              </a:schemeClr>
            </a:outerShdw>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chorCtr="0">
            <a:noAutofit/>
          </a:bodyPr>
          <a:p>
            <a:pPr algn="ctr">
              <a:spcBef>
                <a:spcPct val="0"/>
              </a:spcBef>
              <a:spcAft>
                <a:spcPct val="0"/>
              </a:spcAft>
            </a:pPr>
            <a:r>
              <a:rPr lang="en-US" altLang="zh-CN" sz="2400" b="1">
                <a:solidFill>
                  <a:schemeClr val="lt1">
                    <a:lumMod val="100000"/>
                  </a:schemeClr>
                </a:solidFill>
                <a:latin typeface="+mn-ea"/>
                <a:cs typeface="+mn-ea"/>
              </a:rPr>
              <a:t>01</a:t>
            </a:r>
            <a:endParaRPr lang="en-US" altLang="zh-CN" sz="2400" b="1">
              <a:solidFill>
                <a:schemeClr val="lt1">
                  <a:lumMod val="100000"/>
                </a:schemeClr>
              </a:solidFill>
              <a:latin typeface="+mn-ea"/>
              <a:cs typeface="+mn-ea"/>
            </a:endParaRPr>
          </a:p>
        </p:txBody>
      </p:sp>
      <p:sp>
        <p:nvSpPr>
          <p:cNvPr id="38" name="矩形 37"/>
          <p:cNvSpPr/>
          <p:nvPr>
            <p:custDataLst>
              <p:tags r:id="rId11"/>
            </p:custDataLst>
          </p:nvPr>
        </p:nvSpPr>
        <p:spPr>
          <a:xfrm>
            <a:off x="1672159" y="2011638"/>
            <a:ext cx="3788327" cy="1168089"/>
          </a:xfrm>
          <a:prstGeom prst="rect">
            <a:avLst/>
          </a:prstGeom>
          <a:noFill/>
        </p:spPr>
        <p:txBody>
          <a:bodyPr wrap="square" lIns="0" tIns="0" rIns="0" bIns="0" rtlCol="0" anchor="t" anchorCtr="0">
            <a:noAutofit/>
          </a:bodyPr>
          <a:p>
            <a:pPr marL="0" algn="just" rtl="0" eaLnBrk="1" latinLnBrk="0" hangingPunct="1">
              <a:lnSpc>
                <a:spcPct val="150000"/>
              </a:lnSpc>
              <a:spcBef>
                <a:spcPts val="0"/>
              </a:spcBef>
              <a:spcAft>
                <a:spcPts val="0"/>
              </a:spcAft>
            </a:pPr>
            <a:r>
              <a:rPr lang="zh-CN" altLang="en-US" sz="1600" dirty="0">
                <a:ln>
                  <a:noFill/>
                </a:ln>
                <a:solidFill>
                  <a:srgbClr val="262626"/>
                </a:solidFill>
                <a:effectLst/>
                <a:latin typeface="+mn-ea"/>
                <a:cs typeface="+mn-ea"/>
                <a:sym typeface="+mn-ea"/>
              </a:rPr>
              <a:t>居民消费价格指数简称</a:t>
            </a:r>
            <a:r>
              <a:rPr lang="en-US" altLang="zh-CN" sz="1600" dirty="0">
                <a:ln>
                  <a:noFill/>
                </a:ln>
                <a:solidFill>
                  <a:srgbClr val="262626"/>
                </a:solidFill>
                <a:effectLst/>
                <a:latin typeface="+mn-ea"/>
                <a:cs typeface="+mn-ea"/>
                <a:sym typeface="+mn-ea"/>
              </a:rPr>
              <a:t> CPI,</a:t>
            </a:r>
            <a:r>
              <a:rPr lang="zh-CN" altLang="en-US" sz="1600" dirty="0">
                <a:ln>
                  <a:noFill/>
                </a:ln>
                <a:solidFill>
                  <a:srgbClr val="262626"/>
                </a:solidFill>
                <a:effectLst/>
                <a:latin typeface="+mn-ea"/>
                <a:cs typeface="+mn-ea"/>
                <a:sym typeface="+mn-ea"/>
              </a:rPr>
              <a:t>是反映一定时期居民支付所购买的生活消费品价格和获得服务项目价格的变动趋势和程度的一种相对数。</a:t>
            </a:r>
            <a:endParaRPr lang="zh-CN" altLang="en-US" sz="1600" dirty="0">
              <a:ln>
                <a:noFill/>
              </a:ln>
              <a:solidFill>
                <a:srgbClr val="262626"/>
              </a:solidFill>
              <a:effectLst/>
              <a:latin typeface="+mn-ea"/>
              <a:cs typeface="+mn-ea"/>
              <a:sym typeface="+mn-ea"/>
            </a:endParaRPr>
          </a:p>
        </p:txBody>
      </p:sp>
      <p:sp>
        <p:nvSpPr>
          <p:cNvPr id="39" name="矩形 38"/>
          <p:cNvSpPr/>
          <p:nvPr>
            <p:custDataLst>
              <p:tags r:id="rId12"/>
            </p:custDataLst>
          </p:nvPr>
        </p:nvSpPr>
        <p:spPr>
          <a:xfrm>
            <a:off x="1672159" y="1391517"/>
            <a:ext cx="3779226" cy="469966"/>
          </a:xfrm>
          <a:prstGeom prst="rect">
            <a:avLst/>
          </a:prstGeom>
          <a:noFill/>
        </p:spPr>
        <p:txBody>
          <a:bodyPr wrap="square" lIns="0" tIns="0" rIns="0" bIns="0" rtlCol="0" anchor="b" anchorCtr="0">
            <a:noAutofit/>
          </a:bodyPr>
          <a:p>
            <a:pPr>
              <a:spcBef>
                <a:spcPct val="0"/>
              </a:spcBef>
              <a:spcAft>
                <a:spcPct val="0"/>
              </a:spcAft>
            </a:pPr>
            <a:r>
              <a:rPr lang="zh-CN" altLang="en-US" sz="2000" b="1">
                <a:solidFill>
                  <a:srgbClr val="FFFFFF"/>
                </a:solidFill>
                <a:uFillTx/>
                <a:latin typeface="+mn-ea"/>
                <a:cs typeface="+mn-ea"/>
                <a:sym typeface="+mn-ea"/>
              </a:rPr>
              <a:t>一、居民消费价格指数</a:t>
            </a:r>
            <a:endParaRPr lang="zh-CN" altLang="en-US" sz="2000" b="1">
              <a:solidFill>
                <a:srgbClr val="FFFFFF"/>
              </a:solidFill>
              <a:uFillTx/>
              <a:latin typeface="+mn-ea"/>
              <a:cs typeface="+mn-ea"/>
              <a:sym typeface="+mn-ea"/>
            </a:endParaRPr>
          </a:p>
          <a:p>
            <a:pPr>
              <a:spcBef>
                <a:spcPct val="0"/>
              </a:spcBef>
              <a:spcAft>
                <a:spcPct val="0"/>
              </a:spcAft>
            </a:pPr>
            <a:r>
              <a:rPr lang="zh-CN" altLang="en-US" sz="2000" b="1">
                <a:solidFill>
                  <a:srgbClr val="FFFFFF"/>
                </a:solidFill>
                <a:uFillTx/>
                <a:latin typeface="+mn-ea"/>
                <a:cs typeface="+mn-ea"/>
                <a:sym typeface="+mn-ea"/>
              </a:rPr>
              <a:t>一、居民消费价格指数</a:t>
            </a:r>
            <a:endParaRPr lang="zh-CN" altLang="en-US" sz="2000" b="1">
              <a:solidFill>
                <a:srgbClr val="FFFFFF"/>
              </a:solidFill>
              <a:uFillTx/>
              <a:latin typeface="+mn-ea"/>
              <a:cs typeface="+mn-ea"/>
              <a:sym typeface="+mn-ea"/>
            </a:endParaRPr>
          </a:p>
          <a:p>
            <a:pPr>
              <a:spcBef>
                <a:spcPct val="0"/>
              </a:spcBef>
              <a:spcAft>
                <a:spcPct val="0"/>
              </a:spcAft>
            </a:pPr>
            <a:r>
              <a:rPr lang="zh-CN" altLang="en-US" sz="2000" b="1">
                <a:solidFill>
                  <a:srgbClr val="FFFFFF"/>
                </a:solidFill>
                <a:uFillTx/>
                <a:latin typeface="+mn-ea"/>
                <a:cs typeface="+mn-ea"/>
                <a:sym typeface="+mn-ea"/>
              </a:rPr>
              <a:t>一、居民消费价格指数</a:t>
            </a:r>
            <a:endParaRPr lang="zh-CN" altLang="en-US" sz="2000" b="1">
              <a:solidFill>
                <a:srgbClr val="FFFFFF"/>
              </a:solidFill>
              <a:uFillTx/>
              <a:latin typeface="+mn-ea"/>
              <a:cs typeface="+mn-ea"/>
              <a:sym typeface="+mn-ea"/>
            </a:endParaRPr>
          </a:p>
          <a:p>
            <a:pPr>
              <a:spcBef>
                <a:spcPct val="0"/>
              </a:spcBef>
              <a:spcAft>
                <a:spcPct val="0"/>
              </a:spcAft>
            </a:pPr>
            <a:r>
              <a:rPr lang="zh-CN" altLang="en-US" sz="2000" b="1" dirty="0">
                <a:solidFill>
                  <a:schemeClr val="dk1">
                    <a:lumMod val="100000"/>
                  </a:schemeClr>
                </a:solidFill>
                <a:latin typeface="+mn-ea"/>
                <a:cs typeface="+mn-ea"/>
              </a:rPr>
              <a:t>居民消费价格指数</a:t>
            </a:r>
            <a:endParaRPr lang="zh-CN" altLang="en-US" sz="2000" b="1" dirty="0">
              <a:solidFill>
                <a:schemeClr val="dk1">
                  <a:lumMod val="100000"/>
                </a:schemeClr>
              </a:solidFill>
              <a:latin typeface="+mn-ea"/>
              <a:cs typeface="+mn-ea"/>
            </a:endParaRPr>
          </a:p>
        </p:txBody>
      </p:sp>
      <p:sp>
        <p:nvSpPr>
          <p:cNvPr id="40" name="矩形: 圆角 30"/>
          <p:cNvSpPr/>
          <p:nvPr>
            <p:custDataLst>
              <p:tags r:id="rId13"/>
            </p:custDataLst>
          </p:nvPr>
        </p:nvSpPr>
        <p:spPr>
          <a:xfrm>
            <a:off x="509270" y="3597275"/>
            <a:ext cx="5315585" cy="3034665"/>
          </a:xfrm>
          <a:prstGeom prst="roundRect">
            <a:avLst>
              <a:gd name="adj" fmla="val 13089"/>
            </a:avLst>
          </a:prstGeom>
          <a:solidFill>
            <a:srgbClr val="FFFFFF"/>
          </a:solidFill>
          <a:ln w="3175" cap="flat" cmpd="sng" algn="ctr">
            <a:solidFill>
              <a:schemeClr val="accent1">
                <a:alpha val="20000"/>
              </a:schemeClr>
            </a:solidFill>
            <a:prstDash val="solid"/>
            <a:round/>
            <a:headEnd type="none" w="med" len="med"/>
            <a:tailEnd type="none" w="med" len="med"/>
          </a:ln>
          <a:effectLst>
            <a:outerShdw blurRad="508000" dist="50800" dir="5400000" algn="ctr" rotWithShape="0">
              <a:schemeClr val="accent1">
                <a:alpha val="20000"/>
              </a:schemeClr>
            </a:outerShdw>
          </a:effectLst>
        </p:spPr>
        <p:txBody>
          <a:bodyPr lIns="0" rIns="0" rtlCol="0" anchor="ctr">
            <a:noAutofit/>
          </a:bodyPr>
          <a:p>
            <a:pPr algn="ctr"/>
            <a:endParaRPr lang="zh-CN" altLang="en-US" sz="2000">
              <a:solidFill>
                <a:schemeClr val="tx1"/>
              </a:solidFill>
            </a:endParaRPr>
          </a:p>
        </p:txBody>
      </p:sp>
      <p:sp>
        <p:nvSpPr>
          <p:cNvPr id="41" name="椭圆 40"/>
          <p:cNvSpPr/>
          <p:nvPr>
            <p:custDataLst>
              <p:tags r:id="rId14"/>
            </p:custDataLst>
          </p:nvPr>
        </p:nvSpPr>
        <p:spPr>
          <a:xfrm>
            <a:off x="788779" y="4095607"/>
            <a:ext cx="552774" cy="552774"/>
          </a:xfrm>
          <a:prstGeom prst="ellipse">
            <a:avLst/>
          </a:prstGeom>
          <a:gradFill>
            <a:gsLst>
              <a:gs pos="0">
                <a:schemeClr val="accent1">
                  <a:alpha val="100000"/>
                </a:schemeClr>
              </a:gs>
              <a:gs pos="100000">
                <a:schemeClr val="accent1">
                  <a:lumMod val="75000"/>
                  <a:alpha val="100000"/>
                </a:schemeClr>
              </a:gs>
            </a:gsLst>
            <a:lin ang="7686814" scaled="0"/>
          </a:gradFill>
          <a:ln w="25400">
            <a:noFill/>
          </a:ln>
          <a:effectLst>
            <a:outerShdw blurRad="254000" dist="76200" dir="5399998" algn="ctr" rotWithShape="0">
              <a:schemeClr val="accent1">
                <a:alpha val="25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0" tIns="0" rIns="0" bIns="0" numCol="1" spcCol="0" rtlCol="0" fromWordArt="0" anchor="ctr" anchorCtr="0" forceAA="0" compatLnSpc="1">
            <a:noAutofit/>
          </a:bodyPr>
          <a:p>
            <a:pPr algn="ctr">
              <a:spcBef>
                <a:spcPct val="0"/>
              </a:spcBef>
              <a:spcAft>
                <a:spcPct val="0"/>
              </a:spcAft>
            </a:pPr>
            <a:r>
              <a:rPr lang="en-US" altLang="zh-CN" sz="2400" b="1">
                <a:solidFill>
                  <a:schemeClr val="lt1">
                    <a:lumMod val="100000"/>
                  </a:schemeClr>
                </a:solidFill>
                <a:latin typeface="+mn-ea"/>
                <a:cs typeface="+mn-ea"/>
              </a:rPr>
              <a:t>03</a:t>
            </a:r>
            <a:endParaRPr lang="en-US" altLang="zh-CN" sz="2400" b="1">
              <a:solidFill>
                <a:schemeClr val="lt1">
                  <a:lumMod val="100000"/>
                </a:schemeClr>
              </a:solidFill>
              <a:latin typeface="+mn-ea"/>
              <a:cs typeface="+mn-ea"/>
            </a:endParaRPr>
          </a:p>
        </p:txBody>
      </p:sp>
      <p:sp>
        <p:nvSpPr>
          <p:cNvPr id="42" name="矩形 41"/>
          <p:cNvSpPr/>
          <p:nvPr>
            <p:custDataLst>
              <p:tags r:id="rId15"/>
            </p:custDataLst>
          </p:nvPr>
        </p:nvSpPr>
        <p:spPr>
          <a:xfrm>
            <a:off x="1672159" y="4461230"/>
            <a:ext cx="3788327" cy="1168089"/>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600" dirty="0">
                <a:ln>
                  <a:noFill/>
                </a:ln>
                <a:solidFill>
                  <a:srgbClr val="262626"/>
                </a:solidFill>
                <a:effectLst/>
                <a:latin typeface="+mn-ea"/>
                <a:cs typeface="+mn-ea"/>
                <a:sym typeface="+mn-ea"/>
              </a:rPr>
              <a:t>消费者信心指数是根据消费者对国家经济形势、社会就业状况、个人预期收入、个人生活质量、国家消费政策、物价和股市走势等情况的主观判断和心理感受来编制的一种指数</a:t>
            </a:r>
            <a:r>
              <a:rPr lang="en-US" altLang="zh-CN" sz="1600" dirty="0">
                <a:ln>
                  <a:noFill/>
                </a:ln>
                <a:solidFill>
                  <a:srgbClr val="262626"/>
                </a:solidFill>
                <a:effectLst/>
                <a:latin typeface="+mn-ea"/>
                <a:cs typeface="+mn-ea"/>
                <a:sym typeface="+mn-ea"/>
              </a:rPr>
              <a:t>,</a:t>
            </a:r>
            <a:r>
              <a:rPr lang="zh-CN" altLang="en-US" sz="1600" dirty="0">
                <a:ln>
                  <a:noFill/>
                </a:ln>
                <a:solidFill>
                  <a:srgbClr val="262626"/>
                </a:solidFill>
                <a:effectLst/>
                <a:latin typeface="+mn-ea"/>
                <a:cs typeface="+mn-ea"/>
                <a:sym typeface="+mn-ea"/>
              </a:rPr>
              <a:t>是宏观景气监测预警系统中的一项重要内容。</a:t>
            </a:r>
            <a:endParaRPr lang="zh-CN" altLang="en-US" sz="1600" dirty="0">
              <a:ln>
                <a:noFill/>
              </a:ln>
              <a:solidFill>
                <a:srgbClr val="262626"/>
              </a:solidFill>
              <a:effectLst/>
              <a:latin typeface="+mn-ea"/>
              <a:cs typeface="+mn-ea"/>
              <a:sym typeface="+mn-ea"/>
            </a:endParaRPr>
          </a:p>
          <a:p>
            <a:pPr>
              <a:lnSpc>
                <a:spcPct val="150000"/>
              </a:lnSpc>
              <a:spcBef>
                <a:spcPct val="0"/>
              </a:spcBef>
              <a:spcAft>
                <a:spcPct val="0"/>
              </a:spcAft>
            </a:pPr>
            <a:endParaRPr lang="zh-CN" altLang="en-US" sz="1600" dirty="0">
              <a:ln>
                <a:noFill/>
              </a:ln>
              <a:solidFill>
                <a:srgbClr val="262626"/>
              </a:solidFill>
              <a:effectLst/>
              <a:latin typeface="+mn-ea"/>
              <a:cs typeface="+mn-ea"/>
              <a:sym typeface="+mn-ea"/>
            </a:endParaRPr>
          </a:p>
        </p:txBody>
      </p:sp>
      <p:sp>
        <p:nvSpPr>
          <p:cNvPr id="43" name="矩形 42"/>
          <p:cNvSpPr/>
          <p:nvPr>
            <p:custDataLst>
              <p:tags r:id="rId16"/>
            </p:custDataLst>
          </p:nvPr>
        </p:nvSpPr>
        <p:spPr>
          <a:xfrm>
            <a:off x="1672159" y="3991604"/>
            <a:ext cx="3779226" cy="469966"/>
          </a:xfrm>
          <a:prstGeom prst="rect">
            <a:avLst/>
          </a:prstGeom>
          <a:noFill/>
        </p:spPr>
        <p:txBody>
          <a:bodyPr wrap="square" lIns="0" tIns="0" rIns="0" bIns="0" rtlCol="0" anchor="b" anchorCtr="0">
            <a:noAutofit/>
          </a:bodyPr>
          <a:p>
            <a:pPr>
              <a:spcBef>
                <a:spcPct val="0"/>
              </a:spcBef>
              <a:spcAft>
                <a:spcPct val="0"/>
              </a:spcAft>
            </a:pPr>
            <a:r>
              <a:rPr lang="zh-CN" altLang="en-US" sz="2000" b="1">
                <a:solidFill>
                  <a:schemeClr val="dk1">
                    <a:lumMod val="100000"/>
                  </a:schemeClr>
                </a:solidFill>
                <a:latin typeface="+mn-ea"/>
                <a:cs typeface="+mn-ea"/>
              </a:rPr>
              <a:t>消费者信心指数</a:t>
            </a:r>
            <a:endParaRPr lang="zh-CN" altLang="en-US" sz="2000" b="1">
              <a:solidFill>
                <a:schemeClr val="dk1">
                  <a:lumMod val="100000"/>
                </a:schemeClr>
              </a:solidFill>
              <a:latin typeface="+mn-ea"/>
              <a:cs typeface="+mn-ea"/>
            </a:endParaRPr>
          </a:p>
        </p:txBody>
      </p:sp>
    </p:spTree>
    <p:custDataLst>
      <p:tags r:id="rId17"/>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sz="quarter" idx="13"/>
          </p:nvPr>
        </p:nvSpPr>
        <p:spPr>
          <a:xfrm>
            <a:off x="5173334" y="2046265"/>
            <a:ext cx="5466468" cy="1813863"/>
          </a:xfrm>
        </p:spPr>
        <p:txBody>
          <a:bodyPr/>
          <a:p>
            <a:r>
              <a:rPr lang="zh-CN" altLang="en-US">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感谢观看</a:t>
            </a:r>
            <a:r>
              <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a:t>
            </a:r>
            <a:endPar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一、统计指数的含义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2226310"/>
            <a:ext cx="9834245" cy="342773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统计指数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简称指数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最早见于</a:t>
            </a:r>
            <a:r>
              <a:rPr lang="en-US" altLang="zh-CN" sz="2400" b="1" kern="100" dirty="0">
                <a:solidFill>
                  <a:schemeClr val="bg1"/>
                </a:solidFill>
                <a:effectLst/>
                <a:latin typeface="+mn-ea"/>
                <a:cs typeface="江城圆体 400W" panose="020B0500000000000000" pitchFamily="34" charset="-122"/>
              </a:rPr>
              <a:t>18</a:t>
            </a:r>
            <a:r>
              <a:rPr lang="zh-CN" altLang="en-US" sz="2400" b="1" kern="100" dirty="0">
                <a:solidFill>
                  <a:schemeClr val="bg1"/>
                </a:solidFill>
                <a:effectLst/>
                <a:latin typeface="+mn-ea"/>
                <a:cs typeface="江城圆体 400W" panose="020B0500000000000000" pitchFamily="34" charset="-122"/>
              </a:rPr>
              <a:t>世纪中期的欧洲</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当时将反映不同时期商品价格涨跌情况的相对指数称为价格指数。</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从广义上来说</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凡说明同类总体数量差异或变动的相对指数都可以称为统计指数。</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而对于综合反映不能直接加总计算的多种事物组成的复杂现象总体数量变动的相对数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则称为狭义的统计指数。</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任意多边形: 形状 3"/>
          <p:cNvSpPr/>
          <p:nvPr>
            <p:custDataLst>
              <p:tags r:id="rId1"/>
            </p:custDataLst>
          </p:nvPr>
        </p:nvSpPr>
        <p:spPr>
          <a:xfrm rot="10800000">
            <a:off x="5650865" y="1280160"/>
            <a:ext cx="5906135" cy="4697095"/>
          </a:xfrm>
          <a:custGeom>
            <a:avLst/>
            <a:gdLst>
              <a:gd name="connsiteX0" fmla="*/ 2584395 w 2695478"/>
              <a:gd name="connsiteY0" fmla="*/ 1854489 h 1854489"/>
              <a:gd name="connsiteX1" fmla="*/ 111083 w 2695478"/>
              <a:gd name="connsiteY1" fmla="*/ 1854489 h 1854489"/>
              <a:gd name="connsiteX2" fmla="*/ 0 w 2695478"/>
              <a:gd name="connsiteY2" fmla="*/ 1743406 h 1854489"/>
              <a:gd name="connsiteX3" fmla="*/ 0 w 2695478"/>
              <a:gd name="connsiteY3" fmla="*/ 362180 h 1854489"/>
              <a:gd name="connsiteX4" fmla="*/ 111083 w 2695478"/>
              <a:gd name="connsiteY4" fmla="*/ 251097 h 1854489"/>
              <a:gd name="connsiteX5" fmla="*/ 1139340 w 2695478"/>
              <a:gd name="connsiteY5" fmla="*/ 251097 h 1854489"/>
              <a:gd name="connsiteX6" fmla="*/ 1347740 w 2695478"/>
              <a:gd name="connsiteY6" fmla="*/ 0 h 1854489"/>
              <a:gd name="connsiteX7" fmla="*/ 1556139 w 2695478"/>
              <a:gd name="connsiteY7" fmla="*/ 251097 h 1854489"/>
              <a:gd name="connsiteX8" fmla="*/ 2584395 w 2695478"/>
              <a:gd name="connsiteY8" fmla="*/ 251097 h 1854489"/>
              <a:gd name="connsiteX9" fmla="*/ 2695478 w 2695478"/>
              <a:gd name="connsiteY9" fmla="*/ 362180 h 1854489"/>
              <a:gd name="connsiteX10" fmla="*/ 2695478 w 2695478"/>
              <a:gd name="connsiteY10" fmla="*/ 1743406 h 1854489"/>
              <a:gd name="connsiteX11" fmla="*/ 2584395 w 2695478"/>
              <a:gd name="connsiteY11" fmla="*/ 1854489 h 1854489"/>
              <a:gd name="connsiteX0-1" fmla="*/ 2584395 w 2695478"/>
              <a:gd name="connsiteY0-2" fmla="*/ 1865811 h 1865811"/>
              <a:gd name="connsiteX1-3" fmla="*/ 111083 w 2695478"/>
              <a:gd name="connsiteY1-4" fmla="*/ 1865811 h 1865811"/>
              <a:gd name="connsiteX2-5" fmla="*/ 0 w 2695478"/>
              <a:gd name="connsiteY2-6" fmla="*/ 1754728 h 1865811"/>
              <a:gd name="connsiteX3-7" fmla="*/ 0 w 2695478"/>
              <a:gd name="connsiteY3-8" fmla="*/ 373502 h 1865811"/>
              <a:gd name="connsiteX4-9" fmla="*/ 111083 w 2695478"/>
              <a:gd name="connsiteY4-10" fmla="*/ 262419 h 1865811"/>
              <a:gd name="connsiteX5-11" fmla="*/ 1139340 w 2695478"/>
              <a:gd name="connsiteY5-12" fmla="*/ 262419 h 1865811"/>
              <a:gd name="connsiteX6-13" fmla="*/ 1575299 w 2695478"/>
              <a:gd name="connsiteY6-14" fmla="*/ 0 h 1865811"/>
              <a:gd name="connsiteX7-15" fmla="*/ 1556139 w 2695478"/>
              <a:gd name="connsiteY7-16" fmla="*/ 262419 h 1865811"/>
              <a:gd name="connsiteX8-17" fmla="*/ 2584395 w 2695478"/>
              <a:gd name="connsiteY8-18" fmla="*/ 262419 h 1865811"/>
              <a:gd name="connsiteX9-19" fmla="*/ 2695478 w 2695478"/>
              <a:gd name="connsiteY9-20" fmla="*/ 373502 h 1865811"/>
              <a:gd name="connsiteX10-21" fmla="*/ 2695478 w 2695478"/>
              <a:gd name="connsiteY10-22" fmla="*/ 1754728 h 1865811"/>
              <a:gd name="connsiteX11-23" fmla="*/ 2584395 w 2695478"/>
              <a:gd name="connsiteY11-24" fmla="*/ 1865811 h 18658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695478" h="1865811">
                <a:moveTo>
                  <a:pt x="2584395" y="1865811"/>
                </a:moveTo>
                <a:lnTo>
                  <a:pt x="111083" y="1865811"/>
                </a:lnTo>
                <a:cubicBezTo>
                  <a:pt x="49734" y="1865811"/>
                  <a:pt x="0" y="1816077"/>
                  <a:pt x="0" y="1754728"/>
                </a:cubicBezTo>
                <a:lnTo>
                  <a:pt x="0" y="373502"/>
                </a:lnTo>
                <a:cubicBezTo>
                  <a:pt x="0" y="312153"/>
                  <a:pt x="49734" y="262419"/>
                  <a:pt x="111083" y="262419"/>
                </a:cubicBezTo>
                <a:lnTo>
                  <a:pt x="1139340" y="262419"/>
                </a:lnTo>
                <a:lnTo>
                  <a:pt x="1575299" y="0"/>
                </a:lnTo>
                <a:lnTo>
                  <a:pt x="1556139" y="262419"/>
                </a:lnTo>
                <a:lnTo>
                  <a:pt x="2584395" y="262419"/>
                </a:lnTo>
                <a:cubicBezTo>
                  <a:pt x="2645744" y="262419"/>
                  <a:pt x="2695478" y="312153"/>
                  <a:pt x="2695478" y="373502"/>
                </a:cubicBezTo>
                <a:lnTo>
                  <a:pt x="2695478" y="1754728"/>
                </a:lnTo>
                <a:cubicBezTo>
                  <a:pt x="2695478" y="1816077"/>
                  <a:pt x="2645744" y="1865811"/>
                  <a:pt x="2584395" y="1865811"/>
                </a:cubicBezTo>
                <a:close/>
              </a:path>
            </a:pathLst>
          </a:custGeom>
          <a:solidFill>
            <a:srgbClr val="FFFFFF">
              <a:alpha val="15000"/>
            </a:srgb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dirty="0">
              <a:solidFill>
                <a:schemeClr val="lt1"/>
              </a:solidFill>
            </a:endParaRPr>
          </a:p>
        </p:txBody>
      </p:sp>
      <p:sp>
        <p:nvSpPr>
          <p:cNvPr id="9" name="任意多边形: 形状 8"/>
          <p:cNvSpPr/>
          <p:nvPr>
            <p:custDataLst>
              <p:tags r:id="rId2"/>
            </p:custDataLst>
          </p:nvPr>
        </p:nvSpPr>
        <p:spPr>
          <a:xfrm rot="10800000">
            <a:off x="664210" y="474980"/>
            <a:ext cx="5335905" cy="5368925"/>
          </a:xfrm>
          <a:custGeom>
            <a:avLst/>
            <a:gdLst>
              <a:gd name="connsiteX0" fmla="*/ 2584395 w 2695478"/>
              <a:gd name="connsiteY0" fmla="*/ 1854489 h 1854489"/>
              <a:gd name="connsiteX1" fmla="*/ 111083 w 2695478"/>
              <a:gd name="connsiteY1" fmla="*/ 1854489 h 1854489"/>
              <a:gd name="connsiteX2" fmla="*/ 0 w 2695478"/>
              <a:gd name="connsiteY2" fmla="*/ 1743406 h 1854489"/>
              <a:gd name="connsiteX3" fmla="*/ 0 w 2695478"/>
              <a:gd name="connsiteY3" fmla="*/ 362180 h 1854489"/>
              <a:gd name="connsiteX4" fmla="*/ 111083 w 2695478"/>
              <a:gd name="connsiteY4" fmla="*/ 251097 h 1854489"/>
              <a:gd name="connsiteX5" fmla="*/ 1139340 w 2695478"/>
              <a:gd name="connsiteY5" fmla="*/ 251097 h 1854489"/>
              <a:gd name="connsiteX6" fmla="*/ 1347740 w 2695478"/>
              <a:gd name="connsiteY6" fmla="*/ 0 h 1854489"/>
              <a:gd name="connsiteX7" fmla="*/ 1556139 w 2695478"/>
              <a:gd name="connsiteY7" fmla="*/ 251097 h 1854489"/>
              <a:gd name="connsiteX8" fmla="*/ 2584395 w 2695478"/>
              <a:gd name="connsiteY8" fmla="*/ 251097 h 1854489"/>
              <a:gd name="connsiteX9" fmla="*/ 2695478 w 2695478"/>
              <a:gd name="connsiteY9" fmla="*/ 362180 h 1854489"/>
              <a:gd name="connsiteX10" fmla="*/ 2695478 w 2695478"/>
              <a:gd name="connsiteY10" fmla="*/ 1743406 h 1854489"/>
              <a:gd name="connsiteX11" fmla="*/ 2584395 w 2695478"/>
              <a:gd name="connsiteY11" fmla="*/ 1854489 h 1854489"/>
              <a:gd name="connsiteX0-1" fmla="*/ 2584395 w 2695478"/>
              <a:gd name="connsiteY0-2" fmla="*/ 1859172 h 1859172"/>
              <a:gd name="connsiteX1-3" fmla="*/ 111083 w 2695478"/>
              <a:gd name="connsiteY1-4" fmla="*/ 1859172 h 1859172"/>
              <a:gd name="connsiteX2-5" fmla="*/ 0 w 2695478"/>
              <a:gd name="connsiteY2-6" fmla="*/ 1748089 h 1859172"/>
              <a:gd name="connsiteX3-7" fmla="*/ 0 w 2695478"/>
              <a:gd name="connsiteY3-8" fmla="*/ 366863 h 1859172"/>
              <a:gd name="connsiteX4-9" fmla="*/ 111083 w 2695478"/>
              <a:gd name="connsiteY4-10" fmla="*/ 255780 h 1859172"/>
              <a:gd name="connsiteX5-11" fmla="*/ 1139340 w 2695478"/>
              <a:gd name="connsiteY5-12" fmla="*/ 255780 h 1859172"/>
              <a:gd name="connsiteX6-13" fmla="*/ 1043632 w 2695478"/>
              <a:gd name="connsiteY6-14" fmla="*/ 0 h 1859172"/>
              <a:gd name="connsiteX7-15" fmla="*/ 1556139 w 2695478"/>
              <a:gd name="connsiteY7-16" fmla="*/ 255780 h 1859172"/>
              <a:gd name="connsiteX8-17" fmla="*/ 2584395 w 2695478"/>
              <a:gd name="connsiteY8-18" fmla="*/ 255780 h 1859172"/>
              <a:gd name="connsiteX9-19" fmla="*/ 2695478 w 2695478"/>
              <a:gd name="connsiteY9-20" fmla="*/ 366863 h 1859172"/>
              <a:gd name="connsiteX10-21" fmla="*/ 2695478 w 2695478"/>
              <a:gd name="connsiteY10-22" fmla="*/ 1748089 h 1859172"/>
              <a:gd name="connsiteX11-23" fmla="*/ 2584395 w 2695478"/>
              <a:gd name="connsiteY11-24" fmla="*/ 1859172 h 18591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695478" h="1859172">
                <a:moveTo>
                  <a:pt x="2584395" y="1859172"/>
                </a:moveTo>
                <a:lnTo>
                  <a:pt x="111083" y="1859172"/>
                </a:lnTo>
                <a:cubicBezTo>
                  <a:pt x="49734" y="1859172"/>
                  <a:pt x="0" y="1809438"/>
                  <a:pt x="0" y="1748089"/>
                </a:cubicBezTo>
                <a:lnTo>
                  <a:pt x="0" y="366863"/>
                </a:lnTo>
                <a:cubicBezTo>
                  <a:pt x="0" y="305514"/>
                  <a:pt x="49734" y="255780"/>
                  <a:pt x="111083" y="255780"/>
                </a:cubicBezTo>
                <a:lnTo>
                  <a:pt x="1139340" y="255780"/>
                </a:lnTo>
                <a:lnTo>
                  <a:pt x="1043632" y="0"/>
                </a:lnTo>
                <a:lnTo>
                  <a:pt x="1556139" y="255780"/>
                </a:lnTo>
                <a:lnTo>
                  <a:pt x="2584395" y="255780"/>
                </a:lnTo>
                <a:cubicBezTo>
                  <a:pt x="2645744" y="255780"/>
                  <a:pt x="2695478" y="305514"/>
                  <a:pt x="2695478" y="366863"/>
                </a:cubicBezTo>
                <a:lnTo>
                  <a:pt x="2695478" y="1748089"/>
                </a:lnTo>
                <a:cubicBezTo>
                  <a:pt x="2695478" y="1809438"/>
                  <a:pt x="2645744" y="1859172"/>
                  <a:pt x="2584395" y="1859172"/>
                </a:cubicBezTo>
                <a:close/>
              </a:path>
            </a:pathLst>
          </a:custGeom>
          <a:gradFill>
            <a:gsLst>
              <a:gs pos="0">
                <a:schemeClr val="accent1">
                  <a:alpha val="100000"/>
                </a:schemeClr>
              </a:gs>
              <a:gs pos="50000">
                <a:schemeClr val="accent1">
                  <a:alpha val="100000"/>
                </a:schemeClr>
              </a:gs>
            </a:gsLst>
            <a:lin ang="13800000" scaled="0"/>
          </a:gradFill>
          <a:ln>
            <a:noFill/>
          </a:ln>
          <a:effectLst>
            <a:outerShdw blurRad="228600" dist="177800" dir="3780000" algn="t" rotWithShape="0">
              <a:schemeClr val="accent1">
                <a:alpha val="2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sz="4000" b="1" dirty="0">
              <a:solidFill>
                <a:schemeClr val="lt1"/>
              </a:solidFill>
            </a:endParaRPr>
          </a:p>
        </p:txBody>
      </p:sp>
      <p:sp>
        <p:nvSpPr>
          <p:cNvPr id="6" name="矩形 5"/>
          <p:cNvSpPr/>
          <p:nvPr>
            <p:custDataLst>
              <p:tags r:id="rId3"/>
            </p:custDataLst>
          </p:nvPr>
        </p:nvSpPr>
        <p:spPr>
          <a:xfrm>
            <a:off x="1139825" y="1090295"/>
            <a:ext cx="4401820" cy="3279775"/>
          </a:xfrm>
          <a:prstGeom prst="rect">
            <a:avLst/>
          </a:prstGeom>
          <a:noFill/>
        </p:spPr>
        <p:txBody>
          <a:bodyPr vert="horz" wrap="square" lIns="0" tIns="0" rIns="0" bIns="0" rtlCol="0" anchor="ctr" anchorCtr="0">
            <a:noAutofit/>
          </a:bodyPr>
          <a:p>
            <a:pPr algn="just">
              <a:lnSpc>
                <a:spcPct val="150000"/>
              </a:lnSpc>
              <a:spcBef>
                <a:spcPct val="0"/>
              </a:spcBef>
              <a:spcAft>
                <a:spcPct val="0"/>
              </a:spcAft>
            </a:pPr>
            <a:r>
              <a:rPr lang="zh-CN" altLang="en-US" sz="2400" dirty="0">
                <a:solidFill>
                  <a:schemeClr val="lt1">
                    <a:lumMod val="100000"/>
                  </a:schemeClr>
                </a:solidFill>
                <a:latin typeface="+mn-ea"/>
                <a:cs typeface="+mn-ea"/>
                <a:sym typeface="+mn-ea"/>
              </a:rPr>
              <a:t>二、统计指数的意义</a:t>
            </a:r>
            <a:endParaRPr lang="zh-CN" altLang="en-US" sz="2400" dirty="0">
              <a:solidFill>
                <a:schemeClr val="lt1">
                  <a:lumMod val="100000"/>
                </a:schemeClr>
              </a:solidFill>
              <a:latin typeface="+mn-ea"/>
              <a:cs typeface="+mn-ea"/>
              <a:sym typeface="+mn-ea"/>
            </a:endParaRPr>
          </a:p>
          <a:p>
            <a:pPr algn="just">
              <a:lnSpc>
                <a:spcPct val="150000"/>
              </a:lnSpc>
              <a:spcBef>
                <a:spcPct val="0"/>
              </a:spcBef>
              <a:spcAft>
                <a:spcPct val="0"/>
              </a:spcAft>
            </a:pPr>
            <a:r>
              <a:rPr lang="en-US" altLang="zh-CN" sz="2400" dirty="0">
                <a:solidFill>
                  <a:schemeClr val="lt1">
                    <a:lumMod val="100000"/>
                  </a:schemeClr>
                </a:solidFill>
                <a:latin typeface="+mn-ea"/>
                <a:cs typeface="+mn-ea"/>
                <a:sym typeface="+mn-ea"/>
              </a:rPr>
              <a:t>(</a:t>
            </a:r>
            <a:r>
              <a:rPr lang="zh-CN" altLang="en-US" sz="2400" dirty="0">
                <a:solidFill>
                  <a:schemeClr val="lt1">
                    <a:lumMod val="100000"/>
                  </a:schemeClr>
                </a:solidFill>
                <a:latin typeface="+mn-ea"/>
                <a:cs typeface="+mn-ea"/>
                <a:sym typeface="+mn-ea"/>
              </a:rPr>
              <a:t>一</a:t>
            </a:r>
            <a:r>
              <a:rPr lang="en-US" altLang="zh-CN" sz="2400" dirty="0">
                <a:solidFill>
                  <a:schemeClr val="lt1">
                    <a:lumMod val="100000"/>
                  </a:schemeClr>
                </a:solidFill>
                <a:latin typeface="+mn-ea"/>
                <a:cs typeface="+mn-ea"/>
                <a:sym typeface="+mn-ea"/>
              </a:rPr>
              <a:t>)</a:t>
            </a:r>
            <a:r>
              <a:rPr lang="zh-CN" altLang="en-US" sz="2400" dirty="0">
                <a:solidFill>
                  <a:schemeClr val="lt1">
                    <a:lumMod val="100000"/>
                  </a:schemeClr>
                </a:solidFill>
                <a:latin typeface="+mn-ea"/>
                <a:cs typeface="+mn-ea"/>
                <a:sym typeface="+mn-ea"/>
              </a:rPr>
              <a:t>统计指数可以综合反映复杂现象总体数量的变动方向和程度</a:t>
            </a:r>
            <a:endParaRPr lang="zh-CN" altLang="en-US" sz="2400" dirty="0">
              <a:solidFill>
                <a:schemeClr val="lt1">
                  <a:lumMod val="100000"/>
                </a:schemeClr>
              </a:solidFill>
              <a:latin typeface="+mn-ea"/>
              <a:cs typeface="+mn-ea"/>
              <a:sym typeface="+mn-ea"/>
            </a:endParaRPr>
          </a:p>
          <a:p>
            <a:pPr algn="just">
              <a:lnSpc>
                <a:spcPct val="150000"/>
              </a:lnSpc>
              <a:spcBef>
                <a:spcPct val="0"/>
              </a:spcBef>
              <a:spcAft>
                <a:spcPct val="0"/>
              </a:spcAft>
            </a:pPr>
            <a:r>
              <a:rPr lang="en-US" altLang="zh-CN" sz="2400" dirty="0">
                <a:solidFill>
                  <a:schemeClr val="lt1">
                    <a:lumMod val="100000"/>
                  </a:schemeClr>
                </a:solidFill>
                <a:latin typeface="+mn-ea"/>
                <a:cs typeface="+mn-ea"/>
                <a:sym typeface="+mn-ea"/>
              </a:rPr>
              <a:t>        </a:t>
            </a:r>
            <a:r>
              <a:rPr lang="zh-CN" altLang="en-US" sz="2400" dirty="0">
                <a:solidFill>
                  <a:schemeClr val="lt1">
                    <a:lumMod val="100000"/>
                  </a:schemeClr>
                </a:solidFill>
                <a:latin typeface="+mn-ea"/>
                <a:cs typeface="+mn-ea"/>
                <a:sym typeface="+mn-ea"/>
              </a:rPr>
              <a:t>统计指数的编制</a:t>
            </a:r>
            <a:r>
              <a:rPr lang="en-US" altLang="zh-CN" sz="2400" dirty="0">
                <a:solidFill>
                  <a:schemeClr val="lt1">
                    <a:lumMod val="100000"/>
                  </a:schemeClr>
                </a:solidFill>
                <a:latin typeface="+mn-ea"/>
                <a:cs typeface="+mn-ea"/>
                <a:sym typeface="+mn-ea"/>
              </a:rPr>
              <a:t>,</a:t>
            </a:r>
            <a:r>
              <a:rPr lang="zh-CN" altLang="en-US" sz="2400" dirty="0">
                <a:solidFill>
                  <a:schemeClr val="lt1">
                    <a:lumMod val="100000"/>
                  </a:schemeClr>
                </a:solidFill>
                <a:latin typeface="+mn-ea"/>
                <a:cs typeface="+mn-ea"/>
                <a:sym typeface="+mn-ea"/>
              </a:rPr>
              <a:t>把不能直接加总的多种现象过渡为可比的总体现象</a:t>
            </a:r>
            <a:r>
              <a:rPr lang="en-US" altLang="zh-CN" sz="2400" dirty="0">
                <a:solidFill>
                  <a:schemeClr val="lt1">
                    <a:lumMod val="100000"/>
                  </a:schemeClr>
                </a:solidFill>
                <a:latin typeface="+mn-ea"/>
                <a:cs typeface="+mn-ea"/>
                <a:sym typeface="+mn-ea"/>
              </a:rPr>
              <a:t>,</a:t>
            </a:r>
            <a:r>
              <a:rPr lang="zh-CN" altLang="en-US" sz="2400" dirty="0">
                <a:solidFill>
                  <a:schemeClr val="lt1">
                    <a:lumMod val="100000"/>
                  </a:schemeClr>
                </a:solidFill>
                <a:latin typeface="+mn-ea"/>
                <a:cs typeface="+mn-ea"/>
                <a:sym typeface="+mn-ea"/>
              </a:rPr>
              <a:t>并通过汇总对比</a:t>
            </a:r>
            <a:r>
              <a:rPr lang="en-US" altLang="zh-CN" sz="2400" dirty="0">
                <a:solidFill>
                  <a:schemeClr val="lt1">
                    <a:lumMod val="100000"/>
                  </a:schemeClr>
                </a:solidFill>
                <a:latin typeface="+mn-ea"/>
                <a:cs typeface="+mn-ea"/>
                <a:sym typeface="+mn-ea"/>
              </a:rPr>
              <a:t>,</a:t>
            </a:r>
            <a:r>
              <a:rPr lang="zh-CN" altLang="en-US" sz="2400" dirty="0">
                <a:solidFill>
                  <a:schemeClr val="lt1">
                    <a:lumMod val="100000"/>
                  </a:schemeClr>
                </a:solidFill>
                <a:latin typeface="+mn-ea"/>
                <a:cs typeface="+mn-ea"/>
                <a:sym typeface="+mn-ea"/>
              </a:rPr>
              <a:t>计算出总指数</a:t>
            </a:r>
            <a:r>
              <a:rPr lang="en-US" altLang="zh-CN" sz="2400" dirty="0">
                <a:solidFill>
                  <a:schemeClr val="lt1">
                    <a:lumMod val="100000"/>
                  </a:schemeClr>
                </a:solidFill>
                <a:latin typeface="+mn-ea"/>
                <a:cs typeface="+mn-ea"/>
                <a:sym typeface="+mn-ea"/>
              </a:rPr>
              <a:t>,</a:t>
            </a:r>
            <a:r>
              <a:rPr lang="zh-CN" altLang="en-US" sz="2400" dirty="0">
                <a:solidFill>
                  <a:schemeClr val="lt1">
                    <a:lumMod val="100000"/>
                  </a:schemeClr>
                </a:solidFill>
                <a:latin typeface="+mn-ea"/>
                <a:cs typeface="+mn-ea"/>
                <a:sym typeface="+mn-ea"/>
              </a:rPr>
              <a:t>反映其变动的方向和程度。</a:t>
            </a:r>
            <a:endParaRPr lang="zh-CN" altLang="en-US" sz="2400" dirty="0">
              <a:solidFill>
                <a:schemeClr val="lt1">
                  <a:lumMod val="100000"/>
                </a:schemeClr>
              </a:solidFill>
              <a:latin typeface="+mn-ea"/>
              <a:cs typeface="+mn-ea"/>
              <a:sym typeface="+mn-ea"/>
            </a:endParaRPr>
          </a:p>
        </p:txBody>
      </p:sp>
      <p:sp>
        <p:nvSpPr>
          <p:cNvPr id="2" name="矩形 1"/>
          <p:cNvSpPr/>
          <p:nvPr>
            <p:custDataLst>
              <p:tags r:id="rId4"/>
            </p:custDataLst>
          </p:nvPr>
        </p:nvSpPr>
        <p:spPr>
          <a:xfrm>
            <a:off x="6118860" y="1525905"/>
            <a:ext cx="5283835" cy="3267075"/>
          </a:xfrm>
          <a:prstGeom prst="rect">
            <a:avLst/>
          </a:prstGeom>
          <a:noFill/>
        </p:spPr>
        <p:txBody>
          <a:bodyPr vert="horz" wrap="square" lIns="0" tIns="0" rIns="0" bIns="0" rtlCol="0" anchor="ctr" anchorCtr="0">
            <a:noAutofit/>
          </a:bodyPr>
          <a:p>
            <a:pPr indent="0" algn="just">
              <a:lnSpc>
                <a:spcPct val="150000"/>
              </a:lnSpc>
              <a:spcBef>
                <a:spcPct val="0"/>
              </a:spcBef>
              <a:spcAft>
                <a:spcPct val="0"/>
              </a:spcAft>
              <a:buFont typeface="Wingdings" panose="05000000000000000000" charset="0"/>
              <a:buNone/>
            </a:pP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二</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统计指数可以分析各个因素变动对现象总数量变动的影响方向和程度</a:t>
            </a:r>
            <a:endParaRPr lang="zh-CN" altLang="en-US" sz="2400" dirty="0">
              <a:solidFill>
                <a:schemeClr val="tx1">
                  <a:lumMod val="85000"/>
                  <a:lumOff val="15000"/>
                </a:schemeClr>
              </a:solidFill>
              <a:latin typeface="+mn-ea"/>
              <a:cs typeface="+mn-ea"/>
              <a:sym typeface="+mn-ea"/>
            </a:endParaRPr>
          </a:p>
          <a:p>
            <a:pPr indent="0" algn="just">
              <a:lnSpc>
                <a:spcPct val="150000"/>
              </a:lnSpc>
              <a:spcBef>
                <a:spcPct val="0"/>
              </a:spcBef>
              <a:spcAft>
                <a:spcPct val="0"/>
              </a:spcAft>
              <a:buFont typeface="Wingdings" panose="05000000000000000000" charset="0"/>
              <a:buNone/>
            </a:pPr>
            <a:r>
              <a:rPr lang="en-US" altLang="zh-CN" sz="2400" dirty="0">
                <a:solidFill>
                  <a:schemeClr val="tx1">
                    <a:lumMod val="85000"/>
                    <a:lumOff val="15000"/>
                  </a:schemeClr>
                </a:solidFill>
                <a:latin typeface="+mn-ea"/>
                <a:cs typeface="+mn-ea"/>
                <a:sym typeface="+mn-ea"/>
              </a:rPr>
              <a:t>        </a:t>
            </a:r>
            <a:r>
              <a:rPr lang="zh-CN" altLang="en-US" sz="2400" dirty="0">
                <a:solidFill>
                  <a:schemeClr val="tx1">
                    <a:lumMod val="85000"/>
                    <a:lumOff val="15000"/>
                  </a:schemeClr>
                </a:solidFill>
                <a:latin typeface="+mn-ea"/>
                <a:cs typeface="+mn-ea"/>
                <a:sym typeface="+mn-ea"/>
              </a:rPr>
              <a:t>统计指数不仅可以反映复杂现象总变动的方向和程度</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还可以分析复杂现象受哪些因素影响</a:t>
            </a:r>
            <a:r>
              <a:rPr lang="en-US" altLang="zh-CN" sz="2400" dirty="0">
                <a:solidFill>
                  <a:schemeClr val="tx1">
                    <a:lumMod val="85000"/>
                    <a:lumOff val="15000"/>
                  </a:schemeClr>
                </a:solidFill>
                <a:latin typeface="+mn-ea"/>
                <a:cs typeface="+mn-ea"/>
                <a:sym typeface="+mn-ea"/>
              </a:rPr>
              <a:t>,</a:t>
            </a:r>
            <a:r>
              <a:rPr lang="zh-CN" altLang="en-US" sz="2400" dirty="0">
                <a:solidFill>
                  <a:schemeClr val="tx1">
                    <a:lumMod val="85000"/>
                    <a:lumOff val="15000"/>
                  </a:schemeClr>
                </a:solidFill>
                <a:latin typeface="+mn-ea"/>
                <a:cs typeface="+mn-ea"/>
                <a:sym typeface="+mn-ea"/>
              </a:rPr>
              <a:t>并具体计算这些因素对复杂现象变动的影响力和程度。</a:t>
            </a:r>
            <a:endParaRPr lang="zh-CN" altLang="en-US" sz="2400" dirty="0">
              <a:solidFill>
                <a:schemeClr val="tx1">
                  <a:lumMod val="85000"/>
                  <a:lumOff val="15000"/>
                </a:schemeClr>
              </a:solidFill>
              <a:latin typeface="+mn-ea"/>
              <a:cs typeface="+mn-ea"/>
              <a:sym typeface="+mn-ea"/>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ppt_y</p:attrName>
                                        </p:attrNameLst>
                                      </p:cBhvr>
                                      <p:tavLst>
                                        <p:tav tm="0">
                                          <p:val>
                                            <p:strVal val="#ppt_y+#ppt_h*1.125000"/>
                                          </p:val>
                                        </p:tav>
                                        <p:tav tm="100000">
                                          <p:val>
                                            <p:strVal val="#ppt_y"/>
                                          </p:val>
                                        </p:tav>
                                      </p:tavLst>
                                    </p:anim>
                                    <p:animEffect transition="in" filter="wipe(up)">
                                      <p:cBhvr>
                                        <p:cTn id="18" dur="500"/>
                                        <p:tgtEl>
                                          <p:spTgt spid="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p:tgtEl>
                                          <p:spTgt spid="4"/>
                                        </p:tgtEl>
                                        <p:attrNameLst>
                                          <p:attrName>ppt_y</p:attrName>
                                        </p:attrNameLst>
                                      </p:cBhvr>
                                      <p:tavLst>
                                        <p:tav tm="0">
                                          <p:val>
                                            <p:strVal val="#ppt_y+#ppt_h*1.125000"/>
                                          </p:val>
                                        </p:tav>
                                        <p:tav tm="100000">
                                          <p:val>
                                            <p:strVal val="#ppt_y"/>
                                          </p:val>
                                        </p:tav>
                                      </p:tavLst>
                                    </p:anim>
                                    <p:animEffect transition="in" filter="wipe(up)">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6" grpId="0"/>
      <p:bldP spid="2" grpId="0"/>
      <p:bldP spid="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椭圆 6"/>
          <p:cNvSpPr/>
          <p:nvPr>
            <p:custDataLst>
              <p:tags r:id="rId1"/>
            </p:custDataLst>
          </p:nvPr>
        </p:nvSpPr>
        <p:spPr>
          <a:xfrm>
            <a:off x="4927600" y="2348865"/>
            <a:ext cx="2247900" cy="2247900"/>
          </a:xfrm>
          <a:prstGeom prst="ellipse">
            <a:avLst/>
          </a:prstGeom>
          <a:solidFill>
            <a:schemeClr val="accent1">
              <a:lumMod val="20000"/>
              <a:lumOff val="80000"/>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5" name="椭圆 4"/>
          <p:cNvSpPr/>
          <p:nvPr>
            <p:custDataLst>
              <p:tags r:id="rId2"/>
            </p:custDataLst>
          </p:nvPr>
        </p:nvSpPr>
        <p:spPr>
          <a:xfrm>
            <a:off x="3888105" y="1309370"/>
            <a:ext cx="4326890" cy="4326890"/>
          </a:xfrm>
          <a:prstGeom prst="ellipse">
            <a:avLst/>
          </a:prstGeom>
          <a:gradFill>
            <a:gsLst>
              <a:gs pos="0">
                <a:schemeClr val="accent1">
                  <a:lumMod val="20000"/>
                  <a:lumOff val="80000"/>
                  <a:alpha val="0"/>
                </a:schemeClr>
              </a:gs>
              <a:gs pos="100000">
                <a:schemeClr val="accent1">
                  <a:lumMod val="20000"/>
                  <a:lumOff val="80000"/>
                  <a:alpha val="51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15" name="椭圆 14"/>
          <p:cNvSpPr/>
          <p:nvPr>
            <p:custDataLst>
              <p:tags r:id="rId3"/>
            </p:custDataLst>
          </p:nvPr>
        </p:nvSpPr>
        <p:spPr>
          <a:xfrm>
            <a:off x="5088255" y="2501265"/>
            <a:ext cx="1944000" cy="1944000"/>
          </a:xfrm>
          <a:prstGeom prst="ellipse">
            <a:avLst/>
          </a:prstGeom>
          <a:gradFill>
            <a:gsLst>
              <a:gs pos="100000">
                <a:schemeClr val="accent1">
                  <a:alpha val="100000"/>
                </a:schemeClr>
              </a:gs>
              <a:gs pos="50000">
                <a:schemeClr val="accent1">
                  <a:lumMod val="80000"/>
                  <a:lumOff val="20000"/>
                  <a:alpha val="100000"/>
                </a:schemeClr>
              </a:gs>
              <a:gs pos="0">
                <a:schemeClr val="accent1">
                  <a:lumMod val="60000"/>
                  <a:lumOff val="40000"/>
                  <a:alpha val="100000"/>
                </a:schemeClr>
              </a:gs>
            </a:gsLst>
            <a:lin ang="16200000" scaled="0"/>
          </a:gradFill>
          <a:ln>
            <a:noFill/>
          </a:ln>
          <a:effectLst>
            <a:outerShdw blurRad="215900" dist="381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sz="2000" b="1">
              <a:solidFill>
                <a:srgbClr val="FFFFFF"/>
              </a:solidFill>
              <a:latin typeface="+mj-ea"/>
              <a:ea typeface="+mj-ea"/>
              <a:cs typeface="微软雅黑" panose="020B0503020204020204" charset="-122"/>
              <a:sym typeface="+mn-ea"/>
            </a:endParaRPr>
          </a:p>
        </p:txBody>
      </p:sp>
      <p:sp>
        <p:nvSpPr>
          <p:cNvPr id="6" name="椭圆 5"/>
          <p:cNvSpPr/>
          <p:nvPr>
            <p:custDataLst>
              <p:tags r:id="rId4"/>
            </p:custDataLst>
          </p:nvPr>
        </p:nvSpPr>
        <p:spPr>
          <a:xfrm>
            <a:off x="4333240" y="1754505"/>
            <a:ext cx="3436620" cy="3437255"/>
          </a:xfrm>
          <a:prstGeom prst="ellipse">
            <a:avLst/>
          </a:prstGeom>
          <a:noFill/>
          <a:ln>
            <a:solidFill>
              <a:schemeClr val="accent1"/>
            </a:solidFill>
          </a:ln>
          <a:effectLst>
            <a:outerShdw blurRad="50800" dist="38100" dir="2700000" algn="tl"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微软雅黑" panose="020B0503020204020204" charset="-122"/>
            </a:endParaRPr>
          </a:p>
        </p:txBody>
      </p:sp>
      <p:sp>
        <p:nvSpPr>
          <p:cNvPr id="16" name="弧形 15"/>
          <p:cNvSpPr/>
          <p:nvPr>
            <p:custDataLst>
              <p:tags r:id="rId5"/>
            </p:custDataLst>
          </p:nvPr>
        </p:nvSpPr>
        <p:spPr>
          <a:xfrm rot="12600000">
            <a:off x="4666615" y="2095500"/>
            <a:ext cx="2769235" cy="2769235"/>
          </a:xfrm>
          <a:prstGeom prst="arc">
            <a:avLst>
              <a:gd name="adj1" fmla="val 17360505"/>
              <a:gd name="adj2" fmla="val 21121678"/>
            </a:avLst>
          </a:prstGeom>
          <a:ln w="6350">
            <a:gradFill>
              <a:gsLst>
                <a:gs pos="0">
                  <a:schemeClr val="accent2">
                    <a:alpha val="0"/>
                  </a:schemeClr>
                </a:gs>
                <a:gs pos="60000">
                  <a:schemeClr val="accent2">
                    <a:alpha val="100000"/>
                  </a:schemeClr>
                </a:gs>
              </a:gsLst>
              <a:lin ang="5400000" scaled="1"/>
            </a:gradFill>
            <a:prstDash val="dash"/>
            <a:tailEnd type="triangle"/>
          </a:ln>
          <a:effectLst>
            <a:outerShdw blurRad="50800" dist="38100" dir="2700000" algn="tl" rotWithShape="0">
              <a:schemeClr val="accent2">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chemeClr val="tx1"/>
              </a:solidFill>
              <a:cs typeface="微软雅黑" panose="020B0503020204020204" charset="-122"/>
            </a:endParaRPr>
          </a:p>
        </p:txBody>
      </p:sp>
      <p:sp>
        <p:nvSpPr>
          <p:cNvPr id="594" name="椭圆 593"/>
          <p:cNvSpPr/>
          <p:nvPr>
            <p:custDataLst>
              <p:tags r:id="rId6"/>
            </p:custDataLst>
          </p:nvPr>
        </p:nvSpPr>
        <p:spPr>
          <a:xfrm>
            <a:off x="7023100" y="4276725"/>
            <a:ext cx="615950" cy="615950"/>
          </a:xfrm>
          <a:prstGeom prst="ellipse">
            <a:avLst/>
          </a:prstGeom>
          <a:gradFill>
            <a:gsLst>
              <a:gs pos="50000">
                <a:schemeClr val="accent1">
                  <a:lumMod val="80000"/>
                  <a:lumOff val="20000"/>
                  <a:alpha val="100000"/>
                </a:schemeClr>
              </a:gs>
              <a:gs pos="100000">
                <a:schemeClr val="accent1">
                  <a:alpha val="100000"/>
                </a:schemeClr>
              </a:gs>
              <a:gs pos="0">
                <a:schemeClr val="accent1">
                  <a:lumMod val="60000"/>
                  <a:lumOff val="40000"/>
                  <a:alpha val="100000"/>
                </a:schemeClr>
              </a:gs>
            </a:gsLst>
            <a:lin ang="18900000" scaled="0"/>
          </a:gradFill>
          <a:ln>
            <a:noFill/>
          </a:ln>
          <a:effectLst>
            <a:outerShdw blurRad="139700" dist="508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593" name="椭圆 592"/>
          <p:cNvSpPr/>
          <p:nvPr>
            <p:custDataLst>
              <p:tags r:id="rId7"/>
            </p:custDataLst>
          </p:nvPr>
        </p:nvSpPr>
        <p:spPr>
          <a:xfrm>
            <a:off x="4430395" y="4276725"/>
            <a:ext cx="615950" cy="615950"/>
          </a:xfrm>
          <a:prstGeom prst="ellipse">
            <a:avLst/>
          </a:prstGeom>
          <a:gradFill>
            <a:gsLst>
              <a:gs pos="50000">
                <a:schemeClr val="accent2">
                  <a:lumMod val="80000"/>
                  <a:lumOff val="20000"/>
                  <a:alpha val="100000"/>
                </a:schemeClr>
              </a:gs>
              <a:gs pos="100000">
                <a:schemeClr val="accent2">
                  <a:alpha val="100000"/>
                </a:schemeClr>
              </a:gs>
              <a:gs pos="0">
                <a:schemeClr val="accent2">
                  <a:lumMod val="60000"/>
                  <a:lumOff val="40000"/>
                  <a:alpha val="100000"/>
                </a:schemeClr>
              </a:gs>
            </a:gsLst>
            <a:lin ang="18900000" scaled="0"/>
          </a:gradFill>
          <a:ln>
            <a:noFill/>
          </a:ln>
          <a:effectLst>
            <a:outerShdw blurRad="139700" dist="50800" dir="2700000" algn="tl" rotWithShape="0">
              <a:schemeClr val="accent2">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587" name="椭圆 586"/>
          <p:cNvSpPr/>
          <p:nvPr>
            <p:custDataLst>
              <p:tags r:id="rId8"/>
            </p:custDataLst>
          </p:nvPr>
        </p:nvSpPr>
        <p:spPr>
          <a:xfrm>
            <a:off x="4437380" y="2019300"/>
            <a:ext cx="615950" cy="615950"/>
          </a:xfrm>
          <a:prstGeom prst="ellipse">
            <a:avLst/>
          </a:prstGeom>
          <a:gradFill>
            <a:gsLst>
              <a:gs pos="50000">
                <a:schemeClr val="accent1">
                  <a:lumMod val="80000"/>
                  <a:lumOff val="20000"/>
                  <a:alpha val="100000"/>
                </a:schemeClr>
              </a:gs>
              <a:gs pos="100000">
                <a:schemeClr val="accent1">
                  <a:alpha val="100000"/>
                </a:schemeClr>
              </a:gs>
              <a:gs pos="0">
                <a:schemeClr val="accent1">
                  <a:lumMod val="60000"/>
                  <a:lumOff val="40000"/>
                  <a:alpha val="100000"/>
                </a:schemeClr>
              </a:gs>
            </a:gsLst>
            <a:lin ang="18900000" scaled="0"/>
          </a:gradFill>
          <a:ln>
            <a:noFill/>
          </a:ln>
          <a:effectLst>
            <a:outerShdw blurRad="139700" dist="508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588" name="椭圆 587"/>
          <p:cNvSpPr/>
          <p:nvPr>
            <p:custDataLst>
              <p:tags r:id="rId9"/>
            </p:custDataLst>
          </p:nvPr>
        </p:nvSpPr>
        <p:spPr>
          <a:xfrm>
            <a:off x="7023100" y="2012315"/>
            <a:ext cx="615950" cy="615950"/>
          </a:xfrm>
          <a:prstGeom prst="ellipse">
            <a:avLst/>
          </a:prstGeom>
          <a:gradFill>
            <a:gsLst>
              <a:gs pos="50000">
                <a:schemeClr val="accent2">
                  <a:lumMod val="80000"/>
                  <a:lumOff val="20000"/>
                  <a:alpha val="100000"/>
                </a:schemeClr>
              </a:gs>
              <a:gs pos="100000">
                <a:schemeClr val="accent2">
                  <a:alpha val="100000"/>
                </a:schemeClr>
              </a:gs>
              <a:gs pos="0">
                <a:schemeClr val="accent2">
                  <a:lumMod val="60000"/>
                  <a:lumOff val="40000"/>
                  <a:alpha val="100000"/>
                </a:schemeClr>
              </a:gs>
            </a:gsLst>
            <a:lin ang="18900000" scaled="0"/>
          </a:gradFill>
          <a:ln>
            <a:noFill/>
          </a:ln>
          <a:effectLst>
            <a:outerShdw blurRad="139700" dist="50800" dir="2700000" algn="tl" rotWithShape="0">
              <a:schemeClr val="accent2">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lt1"/>
              </a:solidFill>
              <a:cs typeface="微软雅黑" panose="020B0503020204020204" charset="-122"/>
              <a:sym typeface="+mn-ea"/>
            </a:endParaRPr>
          </a:p>
        </p:txBody>
      </p:sp>
      <p:sp>
        <p:nvSpPr>
          <p:cNvPr id="10" name="矩形 9"/>
          <p:cNvSpPr/>
          <p:nvPr>
            <p:custDataLst>
              <p:tags r:id="rId10"/>
            </p:custDataLst>
          </p:nvPr>
        </p:nvSpPr>
        <p:spPr>
          <a:xfrm>
            <a:off x="497840" y="1076325"/>
            <a:ext cx="3939540" cy="2616835"/>
          </a:xfrm>
          <a:prstGeom prst="rect">
            <a:avLst/>
          </a:prstGeom>
          <a:noFill/>
        </p:spPr>
        <p:txBody>
          <a:bodyPr wrap="square" lIns="0" tIns="0" rIns="0" bIns="0" rtlCol="0" anchor="t" anchorCtr="0">
            <a:noAutofit/>
          </a:bodyPr>
          <a:lstStyle/>
          <a:p>
            <a:pPr marL="342900" indent="-342900" algn="l">
              <a:lnSpc>
                <a:spcPct val="150000"/>
              </a:lnSpc>
              <a:spcBef>
                <a:spcPct val="0"/>
              </a:spcBef>
              <a:spcAft>
                <a:spcPct val="0"/>
              </a:spcAft>
              <a:buFont typeface="Wingdings" panose="05000000000000000000" charset="0"/>
              <a:buChar char="ü"/>
            </a:pPr>
            <a:r>
              <a:rPr lang="zh-CN" altLang="en-US" sz="2000">
                <a:solidFill>
                  <a:schemeClr val="tx1">
                    <a:lumMod val="85000"/>
                    <a:lumOff val="15000"/>
                  </a:schemeClr>
                </a:solidFill>
                <a:latin typeface="+mn-ea"/>
                <a:cs typeface="+mn-ea"/>
              </a:rPr>
              <a:t>个体指数是反映个别现象数量变动的动态相对数</a:t>
            </a:r>
            <a:r>
              <a:rPr lang="en-US" altLang="zh-CN" sz="2000">
                <a:solidFill>
                  <a:schemeClr val="tx1">
                    <a:lumMod val="85000"/>
                    <a:lumOff val="15000"/>
                  </a:schemeClr>
                </a:solidFill>
                <a:latin typeface="+mn-ea"/>
                <a:cs typeface="+mn-ea"/>
              </a:rPr>
              <a:t>,</a:t>
            </a:r>
            <a:r>
              <a:rPr lang="zh-CN" altLang="en-US" sz="2000">
                <a:solidFill>
                  <a:schemeClr val="tx1">
                    <a:lumMod val="85000"/>
                    <a:lumOff val="15000"/>
                  </a:schemeClr>
                </a:solidFill>
                <a:latin typeface="+mn-ea"/>
                <a:cs typeface="+mn-ea"/>
              </a:rPr>
              <a:t>是在简单现象总体的条件下计算的。</a:t>
            </a:r>
            <a:endParaRPr lang="zh-CN" altLang="en-US" sz="2000">
              <a:solidFill>
                <a:schemeClr val="tx1">
                  <a:lumMod val="85000"/>
                  <a:lumOff val="15000"/>
                </a:schemeClr>
              </a:solidFill>
              <a:latin typeface="+mn-ea"/>
              <a:cs typeface="+mn-ea"/>
            </a:endParaRPr>
          </a:p>
          <a:p>
            <a:pPr marL="342900" indent="-342900" algn="l">
              <a:lnSpc>
                <a:spcPct val="150000"/>
              </a:lnSpc>
              <a:spcBef>
                <a:spcPct val="0"/>
              </a:spcBef>
              <a:spcAft>
                <a:spcPct val="0"/>
              </a:spcAft>
              <a:buFont typeface="Wingdings" panose="05000000000000000000" charset="0"/>
              <a:buChar char="ü"/>
            </a:pPr>
            <a:r>
              <a:rPr lang="zh-CN" altLang="en-US" sz="2000">
                <a:solidFill>
                  <a:schemeClr val="tx1">
                    <a:lumMod val="85000"/>
                    <a:lumOff val="15000"/>
                  </a:schemeClr>
                </a:solidFill>
                <a:latin typeface="+mn-ea"/>
                <a:cs typeface="+mn-ea"/>
              </a:rPr>
              <a:t>总指数是综合反映复杂现象总体数量变动的动态相对数</a:t>
            </a:r>
            <a:r>
              <a:rPr lang="en-US" altLang="zh-CN" sz="2000">
                <a:solidFill>
                  <a:schemeClr val="tx1">
                    <a:lumMod val="85000"/>
                    <a:lumOff val="15000"/>
                  </a:schemeClr>
                </a:solidFill>
                <a:latin typeface="+mn-ea"/>
                <a:cs typeface="+mn-ea"/>
              </a:rPr>
              <a:t>,</a:t>
            </a:r>
            <a:r>
              <a:rPr lang="zh-CN" altLang="en-US" sz="2000">
                <a:solidFill>
                  <a:schemeClr val="tx1">
                    <a:lumMod val="85000"/>
                    <a:lumOff val="15000"/>
                  </a:schemeClr>
                </a:solidFill>
                <a:latin typeface="+mn-ea"/>
                <a:cs typeface="+mn-ea"/>
              </a:rPr>
              <a:t>是在复杂现象总体的条件下计算的。</a:t>
            </a:r>
            <a:endParaRPr lang="zh-CN" altLang="en-US" sz="2000">
              <a:solidFill>
                <a:schemeClr val="tx1">
                  <a:lumMod val="85000"/>
                  <a:lumOff val="15000"/>
                </a:schemeClr>
              </a:solidFill>
              <a:latin typeface="+mn-ea"/>
              <a:cs typeface="+mn-ea"/>
            </a:endParaRPr>
          </a:p>
          <a:p>
            <a:pPr algn="l">
              <a:lnSpc>
                <a:spcPct val="150000"/>
              </a:lnSpc>
              <a:spcBef>
                <a:spcPct val="0"/>
              </a:spcBef>
              <a:spcAft>
                <a:spcPct val="0"/>
              </a:spcAft>
            </a:pPr>
            <a:endParaRPr lang="zh-CN" altLang="en-US" sz="2000">
              <a:solidFill>
                <a:schemeClr val="tx1">
                  <a:lumMod val="85000"/>
                  <a:lumOff val="15000"/>
                </a:schemeClr>
              </a:solidFill>
              <a:latin typeface="+mn-ea"/>
              <a:cs typeface="+mn-ea"/>
            </a:endParaRPr>
          </a:p>
        </p:txBody>
      </p:sp>
      <p:sp>
        <p:nvSpPr>
          <p:cNvPr id="19" name="矩形 18"/>
          <p:cNvSpPr/>
          <p:nvPr>
            <p:custDataLst>
              <p:tags r:id="rId11"/>
            </p:custDataLst>
          </p:nvPr>
        </p:nvSpPr>
        <p:spPr>
          <a:xfrm>
            <a:off x="987425" y="344805"/>
            <a:ext cx="3148965" cy="699770"/>
          </a:xfrm>
          <a:prstGeom prst="rect">
            <a:avLst/>
          </a:prstGeom>
          <a:noFill/>
        </p:spPr>
        <p:txBody>
          <a:bodyPr wrap="square" lIns="0" tIns="0" rIns="0" bIns="0" rtlCol="0" anchor="b">
            <a:noAutofit/>
          </a:bodyPr>
          <a:lstStyle/>
          <a:p>
            <a:pPr algn="r">
              <a:spcBef>
                <a:spcPct val="0"/>
              </a:spcBef>
              <a:spcAft>
                <a:spcPct val="0"/>
              </a:spcAft>
            </a:pPr>
            <a:r>
              <a:rPr lang="zh-CN" altLang="en-US" sz="2400" b="1" dirty="0">
                <a:solidFill>
                  <a:schemeClr val="accent1"/>
                </a:solidFill>
                <a:latin typeface="+mn-ea"/>
                <a:cs typeface="+mn-ea"/>
              </a:rPr>
              <a:t>个体指数和总指数</a:t>
            </a:r>
            <a:endParaRPr lang="zh-CN" altLang="en-US" sz="2400" b="1" dirty="0">
              <a:solidFill>
                <a:schemeClr val="accent1"/>
              </a:solidFill>
              <a:latin typeface="+mn-ea"/>
              <a:cs typeface="+mn-ea"/>
            </a:endParaRPr>
          </a:p>
        </p:txBody>
      </p:sp>
      <p:sp>
        <p:nvSpPr>
          <p:cNvPr id="20" name="矩形 19"/>
          <p:cNvSpPr/>
          <p:nvPr>
            <p:custDataLst>
              <p:tags r:id="rId12"/>
            </p:custDataLst>
          </p:nvPr>
        </p:nvSpPr>
        <p:spPr>
          <a:xfrm>
            <a:off x="434975" y="4424680"/>
            <a:ext cx="3952875" cy="1198880"/>
          </a:xfrm>
          <a:prstGeom prst="rect">
            <a:avLst/>
          </a:prstGeom>
          <a:noFill/>
        </p:spPr>
        <p:txBody>
          <a:bodyPr wrap="square" lIns="0" tIns="0" rIns="0" bIns="0" rtlCol="0" anchor="t" anchorCtr="0">
            <a:noAutofit/>
          </a:bodyPr>
          <a:lstStyle/>
          <a:p>
            <a:pPr marL="285750" indent="-285750" algn="l">
              <a:lnSpc>
                <a:spcPct val="150000"/>
              </a:lnSpc>
              <a:spcBef>
                <a:spcPct val="0"/>
              </a:spcBef>
              <a:spcAft>
                <a:spcPct val="0"/>
              </a:spcAft>
              <a:buFont typeface="Wingdings" panose="05000000000000000000" charset="0"/>
              <a:buChar char="ü"/>
            </a:pPr>
            <a:r>
              <a:rPr lang="zh-CN" altLang="en-US" sz="2000">
                <a:solidFill>
                  <a:schemeClr val="tx1">
                    <a:lumMod val="85000"/>
                    <a:lumOff val="15000"/>
                  </a:schemeClr>
                </a:solidFill>
                <a:latin typeface="+mn-ea"/>
                <a:cs typeface="+mn-ea"/>
              </a:rPr>
              <a:t>数量指标指数是反映数量指标数值变动的动态相对数。</a:t>
            </a:r>
            <a:endParaRPr lang="zh-CN" altLang="en-US" sz="2000">
              <a:solidFill>
                <a:schemeClr val="tx1">
                  <a:lumMod val="85000"/>
                  <a:lumOff val="15000"/>
                </a:schemeClr>
              </a:solidFill>
              <a:latin typeface="+mn-ea"/>
              <a:cs typeface="+mn-ea"/>
            </a:endParaRPr>
          </a:p>
          <a:p>
            <a:pPr marL="285750" indent="-285750" algn="l">
              <a:lnSpc>
                <a:spcPct val="150000"/>
              </a:lnSpc>
              <a:spcBef>
                <a:spcPct val="0"/>
              </a:spcBef>
              <a:spcAft>
                <a:spcPct val="0"/>
              </a:spcAft>
              <a:buFont typeface="Wingdings" panose="05000000000000000000" charset="0"/>
              <a:buChar char="ü"/>
            </a:pPr>
            <a:r>
              <a:rPr lang="zh-CN" altLang="en-US" sz="2000">
                <a:solidFill>
                  <a:schemeClr val="tx1">
                    <a:lumMod val="85000"/>
                    <a:lumOff val="15000"/>
                  </a:schemeClr>
                </a:solidFill>
                <a:latin typeface="+mn-ea"/>
                <a:cs typeface="+mn-ea"/>
              </a:rPr>
              <a:t>质量指标指数是反映质量指标数值变动的动态相对数。</a:t>
            </a:r>
            <a:endParaRPr lang="zh-CN" altLang="en-US" sz="2000">
              <a:solidFill>
                <a:schemeClr val="tx1">
                  <a:lumMod val="85000"/>
                  <a:lumOff val="15000"/>
                </a:schemeClr>
              </a:solidFill>
              <a:latin typeface="+mn-ea"/>
              <a:cs typeface="+mn-ea"/>
            </a:endParaRPr>
          </a:p>
        </p:txBody>
      </p:sp>
      <p:sp>
        <p:nvSpPr>
          <p:cNvPr id="21" name="矩形 20"/>
          <p:cNvSpPr/>
          <p:nvPr>
            <p:custDataLst>
              <p:tags r:id="rId13"/>
            </p:custDataLst>
          </p:nvPr>
        </p:nvSpPr>
        <p:spPr>
          <a:xfrm>
            <a:off x="-414655" y="3768090"/>
            <a:ext cx="4726305" cy="699770"/>
          </a:xfrm>
          <a:prstGeom prst="rect">
            <a:avLst/>
          </a:prstGeom>
          <a:noFill/>
        </p:spPr>
        <p:txBody>
          <a:bodyPr wrap="square" lIns="0" tIns="0" rIns="0" bIns="0" rtlCol="0" anchor="b">
            <a:noAutofit/>
          </a:bodyPr>
          <a:lstStyle/>
          <a:p>
            <a:pPr algn="r">
              <a:spcBef>
                <a:spcPct val="0"/>
              </a:spcBef>
              <a:spcAft>
                <a:spcPct val="0"/>
              </a:spcAft>
            </a:pPr>
            <a:r>
              <a:rPr lang="zh-CN" altLang="en-US" sz="2400" b="1">
                <a:solidFill>
                  <a:schemeClr val="accent2"/>
                </a:solidFill>
                <a:latin typeface="+mn-ea"/>
                <a:cs typeface="+mn-ea"/>
              </a:rPr>
              <a:t>数量指标指数和质量指标指数</a:t>
            </a:r>
            <a:endParaRPr lang="zh-CN" altLang="en-US" sz="2400" b="1">
              <a:solidFill>
                <a:schemeClr val="accent2"/>
              </a:solidFill>
              <a:latin typeface="+mn-ea"/>
              <a:cs typeface="+mn-ea"/>
            </a:endParaRPr>
          </a:p>
        </p:txBody>
      </p:sp>
      <p:sp>
        <p:nvSpPr>
          <p:cNvPr id="22" name="矩形 21"/>
          <p:cNvSpPr/>
          <p:nvPr>
            <p:custDataLst>
              <p:tags r:id="rId14"/>
            </p:custDataLst>
          </p:nvPr>
        </p:nvSpPr>
        <p:spPr>
          <a:xfrm>
            <a:off x="7486015" y="658495"/>
            <a:ext cx="4602480" cy="1198880"/>
          </a:xfrm>
          <a:prstGeom prst="rect">
            <a:avLst/>
          </a:prstGeom>
          <a:noFill/>
        </p:spPr>
        <p:txBody>
          <a:bodyPr wrap="square" lIns="0" tIns="0" rIns="0" bIns="0" rtlCol="0" anchor="t" anchorCtr="0">
            <a:noAutofit/>
          </a:bodyPr>
          <a:lstStyle/>
          <a:p>
            <a:pPr marL="342900" indent="-342900">
              <a:lnSpc>
                <a:spcPct val="150000"/>
              </a:lnSpc>
              <a:spcBef>
                <a:spcPct val="0"/>
              </a:spcBef>
              <a:spcAft>
                <a:spcPct val="0"/>
              </a:spcAft>
              <a:buFont typeface="Wingdings" panose="05000000000000000000" charset="0"/>
              <a:buChar char="ü"/>
            </a:pPr>
            <a:r>
              <a:rPr lang="zh-CN" altLang="en-US" sz="2000">
                <a:solidFill>
                  <a:schemeClr val="tx1">
                    <a:lumMod val="85000"/>
                    <a:lumOff val="15000"/>
                  </a:schemeClr>
                </a:solidFill>
                <a:latin typeface="+mn-ea"/>
                <a:cs typeface="+mn-ea"/>
              </a:rPr>
              <a:t>综合指数是通过同度量因素</a:t>
            </a:r>
            <a:r>
              <a:rPr lang="en-US" altLang="zh-CN" sz="2000">
                <a:solidFill>
                  <a:schemeClr val="tx1">
                    <a:lumMod val="85000"/>
                    <a:lumOff val="15000"/>
                  </a:schemeClr>
                </a:solidFill>
                <a:latin typeface="+mn-ea"/>
                <a:cs typeface="+mn-ea"/>
              </a:rPr>
              <a:t>,</a:t>
            </a:r>
            <a:r>
              <a:rPr lang="zh-CN" altLang="en-US" sz="2000">
                <a:solidFill>
                  <a:schemeClr val="tx1">
                    <a:lumMod val="85000"/>
                    <a:lumOff val="15000"/>
                  </a:schemeClr>
                </a:solidFill>
                <a:latin typeface="+mn-ea"/>
                <a:cs typeface="+mn-ea"/>
              </a:rPr>
              <a:t>将不能直接汇总的现象过渡到能够直接汇总的现象</a:t>
            </a:r>
            <a:r>
              <a:rPr lang="en-US" altLang="zh-CN" sz="2000">
                <a:solidFill>
                  <a:schemeClr val="tx1">
                    <a:lumMod val="85000"/>
                    <a:lumOff val="15000"/>
                  </a:schemeClr>
                </a:solidFill>
                <a:latin typeface="+mn-ea"/>
                <a:cs typeface="+mn-ea"/>
              </a:rPr>
              <a:t>,</a:t>
            </a:r>
            <a:r>
              <a:rPr lang="zh-CN" altLang="en-US" sz="2000">
                <a:solidFill>
                  <a:schemeClr val="tx1">
                    <a:lumMod val="85000"/>
                    <a:lumOff val="15000"/>
                  </a:schemeClr>
                </a:solidFill>
                <a:latin typeface="+mn-ea"/>
                <a:cs typeface="+mn-ea"/>
              </a:rPr>
              <a:t>然后计算出的指数。</a:t>
            </a:r>
            <a:endParaRPr lang="zh-CN" altLang="en-US" sz="2000">
              <a:solidFill>
                <a:schemeClr val="tx1">
                  <a:lumMod val="85000"/>
                  <a:lumOff val="15000"/>
                </a:schemeClr>
              </a:solidFill>
              <a:latin typeface="+mn-ea"/>
              <a:cs typeface="+mn-ea"/>
            </a:endParaRPr>
          </a:p>
          <a:p>
            <a:pPr marL="342900" indent="-342900">
              <a:lnSpc>
                <a:spcPct val="150000"/>
              </a:lnSpc>
              <a:spcBef>
                <a:spcPct val="0"/>
              </a:spcBef>
              <a:spcAft>
                <a:spcPct val="0"/>
              </a:spcAft>
              <a:buFont typeface="Wingdings" panose="05000000000000000000" charset="0"/>
              <a:buChar char="ü"/>
            </a:pPr>
            <a:r>
              <a:rPr lang="zh-CN" altLang="en-US" sz="2000">
                <a:solidFill>
                  <a:schemeClr val="tx1">
                    <a:lumMod val="85000"/>
                    <a:lumOff val="15000"/>
                  </a:schemeClr>
                </a:solidFill>
                <a:latin typeface="+mn-ea"/>
                <a:cs typeface="+mn-ea"/>
              </a:rPr>
              <a:t>平均指数是从个体指数加权平均计算出的指数。</a:t>
            </a:r>
            <a:endParaRPr lang="zh-CN" altLang="en-US" sz="2000">
              <a:solidFill>
                <a:schemeClr val="tx1">
                  <a:lumMod val="85000"/>
                  <a:lumOff val="15000"/>
                </a:schemeClr>
              </a:solidFill>
              <a:latin typeface="+mn-ea"/>
              <a:cs typeface="+mn-ea"/>
            </a:endParaRPr>
          </a:p>
        </p:txBody>
      </p:sp>
      <p:sp>
        <p:nvSpPr>
          <p:cNvPr id="24" name="矩形 23"/>
          <p:cNvSpPr/>
          <p:nvPr>
            <p:custDataLst>
              <p:tags r:id="rId15"/>
            </p:custDataLst>
          </p:nvPr>
        </p:nvSpPr>
        <p:spPr>
          <a:xfrm>
            <a:off x="8214995" y="-73025"/>
            <a:ext cx="3238500" cy="699770"/>
          </a:xfrm>
          <a:prstGeom prst="rect">
            <a:avLst/>
          </a:prstGeom>
          <a:noFill/>
        </p:spPr>
        <p:txBody>
          <a:bodyPr wrap="square" lIns="0" tIns="0" rIns="0" bIns="0" rtlCol="0" anchor="b">
            <a:noAutofit/>
          </a:bodyPr>
          <a:lstStyle/>
          <a:p>
            <a:pPr>
              <a:spcBef>
                <a:spcPct val="0"/>
              </a:spcBef>
              <a:spcAft>
                <a:spcPct val="0"/>
              </a:spcAft>
            </a:pPr>
            <a:r>
              <a:rPr lang="zh-CN" altLang="en-US" sz="2400" b="1" dirty="0">
                <a:solidFill>
                  <a:schemeClr val="accent2"/>
                </a:solidFill>
                <a:latin typeface="+mn-ea"/>
                <a:cs typeface="+mn-ea"/>
              </a:rPr>
              <a:t>综合指数和平均指数</a:t>
            </a:r>
            <a:endParaRPr lang="zh-CN" altLang="en-US" sz="2400" b="1" dirty="0">
              <a:solidFill>
                <a:schemeClr val="accent2"/>
              </a:solidFill>
              <a:latin typeface="+mn-ea"/>
              <a:cs typeface="+mn-ea"/>
            </a:endParaRPr>
          </a:p>
        </p:txBody>
      </p:sp>
      <p:sp>
        <p:nvSpPr>
          <p:cNvPr id="14" name="矩形 13"/>
          <p:cNvSpPr/>
          <p:nvPr>
            <p:custDataLst>
              <p:tags r:id="rId16"/>
            </p:custDataLst>
          </p:nvPr>
        </p:nvSpPr>
        <p:spPr>
          <a:xfrm>
            <a:off x="7630160" y="3979545"/>
            <a:ext cx="4562475" cy="1008380"/>
          </a:xfrm>
          <a:prstGeom prst="rect">
            <a:avLst/>
          </a:prstGeom>
          <a:noFill/>
        </p:spPr>
        <p:txBody>
          <a:bodyPr wrap="square" lIns="0" tIns="0" rIns="0" bIns="0" rtlCol="0" anchor="t" anchorCtr="0">
            <a:noAutofit/>
          </a:bodyPr>
          <a:lstStyle/>
          <a:p>
            <a:pPr marL="285750" indent="-285750">
              <a:lnSpc>
                <a:spcPct val="150000"/>
              </a:lnSpc>
              <a:spcBef>
                <a:spcPct val="0"/>
              </a:spcBef>
              <a:spcAft>
                <a:spcPct val="0"/>
              </a:spcAft>
              <a:buFont typeface="Wingdings" panose="05000000000000000000" charset="0"/>
              <a:buChar char="ü"/>
            </a:pPr>
            <a:r>
              <a:rPr lang="zh-CN" altLang="en-US" sz="2000">
                <a:solidFill>
                  <a:schemeClr val="tx1">
                    <a:lumMod val="85000"/>
                    <a:lumOff val="15000"/>
                  </a:schemeClr>
                </a:solidFill>
                <a:latin typeface="+mn-ea"/>
                <a:cs typeface="+mn-ea"/>
              </a:rPr>
              <a:t>定基指数是反映现象报告期数量与某一固定基期数量对比的相对数。</a:t>
            </a:r>
            <a:endParaRPr lang="zh-CN" altLang="en-US" sz="2000">
              <a:solidFill>
                <a:schemeClr val="tx1">
                  <a:lumMod val="85000"/>
                  <a:lumOff val="15000"/>
                </a:schemeClr>
              </a:solidFill>
              <a:latin typeface="+mn-ea"/>
              <a:cs typeface="+mn-ea"/>
            </a:endParaRPr>
          </a:p>
          <a:p>
            <a:pPr marL="285750" indent="-285750">
              <a:lnSpc>
                <a:spcPct val="150000"/>
              </a:lnSpc>
              <a:spcBef>
                <a:spcPct val="0"/>
              </a:spcBef>
              <a:spcAft>
                <a:spcPct val="0"/>
              </a:spcAft>
              <a:buFont typeface="Wingdings" panose="05000000000000000000" charset="0"/>
              <a:buChar char="ü"/>
            </a:pPr>
            <a:r>
              <a:rPr lang="zh-CN" altLang="en-US" sz="2000">
                <a:solidFill>
                  <a:schemeClr val="tx1">
                    <a:lumMod val="85000"/>
                    <a:lumOff val="15000"/>
                  </a:schemeClr>
                </a:solidFill>
                <a:latin typeface="+mn-ea"/>
                <a:cs typeface="+mn-ea"/>
              </a:rPr>
              <a:t>环比指数是反映现象报告期数量与前一期数量对比的相对数。</a:t>
            </a:r>
            <a:endParaRPr lang="zh-CN" altLang="en-US" sz="2000">
              <a:solidFill>
                <a:schemeClr val="tx1">
                  <a:lumMod val="85000"/>
                  <a:lumOff val="15000"/>
                </a:schemeClr>
              </a:solidFill>
              <a:latin typeface="+mn-ea"/>
              <a:cs typeface="+mn-ea"/>
            </a:endParaRPr>
          </a:p>
          <a:p>
            <a:pPr marL="285750" indent="-285750">
              <a:lnSpc>
                <a:spcPct val="150000"/>
              </a:lnSpc>
              <a:spcBef>
                <a:spcPct val="0"/>
              </a:spcBef>
              <a:spcAft>
                <a:spcPct val="0"/>
              </a:spcAft>
              <a:buFont typeface="Wingdings" panose="05000000000000000000" charset="0"/>
              <a:buChar char="ü"/>
            </a:pPr>
            <a:r>
              <a:rPr lang="zh-CN" altLang="en-US" sz="2000">
                <a:solidFill>
                  <a:schemeClr val="tx1">
                    <a:lumMod val="85000"/>
                    <a:lumOff val="15000"/>
                  </a:schemeClr>
                </a:solidFill>
                <a:latin typeface="+mn-ea"/>
                <a:cs typeface="+mn-ea"/>
              </a:rPr>
              <a:t>年距指数是反映现象报告期数量与上年同期数量对比的相对数。</a:t>
            </a:r>
            <a:endParaRPr lang="zh-CN" altLang="en-US" sz="2000">
              <a:solidFill>
                <a:schemeClr val="tx1">
                  <a:lumMod val="85000"/>
                  <a:lumOff val="15000"/>
                </a:schemeClr>
              </a:solidFill>
              <a:latin typeface="+mn-ea"/>
              <a:cs typeface="+mn-ea"/>
            </a:endParaRPr>
          </a:p>
        </p:txBody>
      </p:sp>
      <p:sp>
        <p:nvSpPr>
          <p:cNvPr id="17" name="矩形 16"/>
          <p:cNvSpPr/>
          <p:nvPr>
            <p:custDataLst>
              <p:tags r:id="rId17"/>
            </p:custDataLst>
          </p:nvPr>
        </p:nvSpPr>
        <p:spPr>
          <a:xfrm>
            <a:off x="8267700" y="3248025"/>
            <a:ext cx="3238500" cy="699770"/>
          </a:xfrm>
          <a:prstGeom prst="rect">
            <a:avLst/>
          </a:prstGeom>
          <a:noFill/>
        </p:spPr>
        <p:txBody>
          <a:bodyPr wrap="square" lIns="0" tIns="0" rIns="0" bIns="0" rtlCol="0" anchor="b">
            <a:noAutofit/>
          </a:bodyPr>
          <a:lstStyle/>
          <a:p>
            <a:pPr>
              <a:spcBef>
                <a:spcPct val="0"/>
              </a:spcBef>
              <a:spcAft>
                <a:spcPct val="0"/>
              </a:spcAft>
            </a:pPr>
            <a:r>
              <a:rPr lang="zh-CN" altLang="en-US" sz="2400" b="1">
                <a:solidFill>
                  <a:schemeClr val="accent1"/>
                </a:solidFill>
                <a:latin typeface="+mn-ea"/>
                <a:cs typeface="+mn-ea"/>
              </a:rPr>
              <a:t>定基指数、环比指数和年距指数</a:t>
            </a:r>
            <a:endParaRPr lang="zh-CN" altLang="en-US" sz="2400" b="1">
              <a:solidFill>
                <a:schemeClr val="accent1"/>
              </a:solidFill>
              <a:latin typeface="+mn-ea"/>
              <a:cs typeface="+mn-ea"/>
            </a:endParaRPr>
          </a:p>
        </p:txBody>
      </p:sp>
      <p:sp>
        <p:nvSpPr>
          <p:cNvPr id="18" name="弧形 17"/>
          <p:cNvSpPr/>
          <p:nvPr>
            <p:custDataLst>
              <p:tags r:id="rId18"/>
            </p:custDataLst>
          </p:nvPr>
        </p:nvSpPr>
        <p:spPr>
          <a:xfrm rot="18000000">
            <a:off x="4666615" y="2095500"/>
            <a:ext cx="2769235" cy="2769235"/>
          </a:xfrm>
          <a:prstGeom prst="arc">
            <a:avLst>
              <a:gd name="adj1" fmla="val 17360505"/>
              <a:gd name="adj2" fmla="val 21121678"/>
            </a:avLst>
          </a:prstGeom>
          <a:ln w="6350">
            <a:gradFill>
              <a:gsLst>
                <a:gs pos="0">
                  <a:schemeClr val="accent1">
                    <a:alpha val="0"/>
                  </a:schemeClr>
                </a:gs>
                <a:gs pos="60000">
                  <a:schemeClr val="accent1">
                    <a:alpha val="100000"/>
                  </a:schemeClr>
                </a:gs>
              </a:gsLst>
              <a:lin ang="5400000" scaled="1"/>
            </a:gradFill>
            <a:prstDash val="dash"/>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chemeClr val="tx1"/>
              </a:solidFill>
              <a:cs typeface="微软雅黑" panose="020B0503020204020204" charset="-122"/>
            </a:endParaRPr>
          </a:p>
        </p:txBody>
      </p:sp>
      <p:pic>
        <p:nvPicPr>
          <p:cNvPr id="23" name="图片 16" descr="343439383331313b343532303033323bd3a6d3c3b9dcc0ed"/>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4601210" y="2183130"/>
            <a:ext cx="288000" cy="288000"/>
          </a:xfrm>
          <a:prstGeom prst="rect">
            <a:avLst/>
          </a:prstGeom>
        </p:spPr>
      </p:pic>
      <p:sp>
        <p:nvSpPr>
          <p:cNvPr id="25" name="弧形 24"/>
          <p:cNvSpPr/>
          <p:nvPr>
            <p:custDataLst>
              <p:tags r:id="rId22"/>
            </p:custDataLst>
          </p:nvPr>
        </p:nvSpPr>
        <p:spPr>
          <a:xfrm rot="2400000">
            <a:off x="4666615" y="2098675"/>
            <a:ext cx="2769235" cy="2769235"/>
          </a:xfrm>
          <a:prstGeom prst="arc">
            <a:avLst>
              <a:gd name="adj1" fmla="val 17360505"/>
              <a:gd name="adj2" fmla="val 21121678"/>
            </a:avLst>
          </a:prstGeom>
          <a:ln w="6350">
            <a:gradFill>
              <a:gsLst>
                <a:gs pos="0">
                  <a:schemeClr val="accent2">
                    <a:alpha val="0"/>
                  </a:schemeClr>
                </a:gs>
                <a:gs pos="60000">
                  <a:schemeClr val="accent2">
                    <a:alpha val="100000"/>
                  </a:schemeClr>
                </a:gs>
              </a:gsLst>
              <a:lin ang="5400000" scaled="1"/>
            </a:gradFill>
            <a:prstDash val="dash"/>
            <a:tailEnd type="triangle"/>
          </a:ln>
          <a:effectLst>
            <a:outerShdw blurRad="50800" dist="38100" dir="2700000" algn="tl" rotWithShape="0">
              <a:schemeClr val="accent2">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chemeClr val="tx1"/>
              </a:solidFill>
              <a:cs typeface="微软雅黑" panose="020B0503020204020204" charset="-122"/>
            </a:endParaRPr>
          </a:p>
        </p:txBody>
      </p:sp>
      <p:sp>
        <p:nvSpPr>
          <p:cNvPr id="26" name="弧形 25"/>
          <p:cNvSpPr/>
          <p:nvPr>
            <p:custDataLst>
              <p:tags r:id="rId23"/>
            </p:custDataLst>
          </p:nvPr>
        </p:nvSpPr>
        <p:spPr>
          <a:xfrm rot="7800000">
            <a:off x="4666615" y="2098675"/>
            <a:ext cx="2769235" cy="2769235"/>
          </a:xfrm>
          <a:prstGeom prst="arc">
            <a:avLst>
              <a:gd name="adj1" fmla="val 17360505"/>
              <a:gd name="adj2" fmla="val 21121678"/>
            </a:avLst>
          </a:prstGeom>
          <a:ln w="6350">
            <a:gradFill>
              <a:gsLst>
                <a:gs pos="0">
                  <a:schemeClr val="accent1">
                    <a:alpha val="0"/>
                  </a:schemeClr>
                </a:gs>
                <a:gs pos="60000">
                  <a:schemeClr val="accent1">
                    <a:alpha val="100000"/>
                  </a:schemeClr>
                </a:gs>
              </a:gsLst>
              <a:lin ang="5400000" scaled="1"/>
            </a:gradFill>
            <a:prstDash val="dash"/>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chemeClr val="tx1"/>
              </a:solidFill>
              <a:cs typeface="微软雅黑" panose="020B0503020204020204" charset="-122"/>
            </a:endParaRPr>
          </a:p>
        </p:txBody>
      </p:sp>
      <p:sp>
        <p:nvSpPr>
          <p:cNvPr id="31" name="矩形 30"/>
          <p:cNvSpPr/>
          <p:nvPr>
            <p:custDataLst>
              <p:tags r:id="rId24"/>
            </p:custDataLst>
          </p:nvPr>
        </p:nvSpPr>
        <p:spPr>
          <a:xfrm>
            <a:off x="5273675" y="3444240"/>
            <a:ext cx="1573530" cy="589280"/>
          </a:xfrm>
          <a:prstGeom prst="rect">
            <a:avLst/>
          </a:prstGeom>
          <a:noFill/>
        </p:spPr>
        <p:txBody>
          <a:bodyPr wrap="square" lIns="0" tIns="0" rIns="0" bIns="0" rtlCol="0" anchor="t" anchorCtr="0">
            <a:noAutofit/>
          </a:bodyPr>
          <a:lstStyle/>
          <a:p>
            <a:pPr algn="ctr">
              <a:spcBef>
                <a:spcPct val="0"/>
              </a:spcBef>
              <a:spcAft>
                <a:spcPct val="0"/>
              </a:spcAft>
            </a:pPr>
            <a:r>
              <a:rPr lang="zh-CN" altLang="en-US" sz="2400" b="1" kern="100" dirty="0">
                <a:solidFill>
                  <a:schemeClr val="bg1"/>
                </a:solidFill>
                <a:effectLst/>
                <a:latin typeface="+mn-ea"/>
                <a:cs typeface="江城圆体 400W" panose="020B0500000000000000" pitchFamily="34" charset="-122"/>
                <a:sym typeface="+mn-ea"/>
              </a:rPr>
              <a:t>三、统计指数的种类</a:t>
            </a:r>
            <a:endParaRPr lang="zh-CN" altLang="en-US" sz="2400" b="1" kern="100" dirty="0">
              <a:solidFill>
                <a:schemeClr val="bg1"/>
              </a:solidFill>
              <a:effectLst/>
              <a:latin typeface="+mn-ea"/>
              <a:cs typeface="江城圆体 400W" panose="020B0500000000000000" pitchFamily="34" charset="-122"/>
            </a:endParaRPr>
          </a:p>
          <a:p>
            <a:pPr algn="ctr">
              <a:spcBef>
                <a:spcPct val="0"/>
              </a:spcBef>
              <a:spcAft>
                <a:spcPct val="0"/>
              </a:spcAft>
            </a:pPr>
            <a:endParaRPr lang="zh-CN" altLang="en-US" sz="2400" b="1" kern="100" dirty="0">
              <a:solidFill>
                <a:schemeClr val="bg1"/>
              </a:solidFill>
              <a:effectLst/>
              <a:latin typeface="+mn-ea"/>
              <a:cs typeface="江城圆体 400W" panose="020B0500000000000000" pitchFamily="34" charset="-122"/>
            </a:endParaRPr>
          </a:p>
        </p:txBody>
      </p:sp>
      <p:pic>
        <p:nvPicPr>
          <p:cNvPr id="32" name="图片 3" descr="343439383331313b343532303031393bd2b5bca8b9dcc0ed"/>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7186930" y="4440555"/>
            <a:ext cx="288000" cy="288000"/>
          </a:xfrm>
          <a:prstGeom prst="rect">
            <a:avLst/>
          </a:prstGeom>
        </p:spPr>
      </p:pic>
      <p:pic>
        <p:nvPicPr>
          <p:cNvPr id="34" name="图片 4" descr="343439383331313b343532303032303bb8f6c8cbd0c5cfa2"/>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7186930" y="2176145"/>
            <a:ext cx="288000" cy="288000"/>
          </a:xfrm>
          <a:prstGeom prst="rect">
            <a:avLst/>
          </a:prstGeom>
        </p:spPr>
      </p:pic>
      <p:pic>
        <p:nvPicPr>
          <p:cNvPr id="39" name="图片 12" descr="343439383331313b343532303032383bbfcdbba7b9dcc0ed"/>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4594225" y="4440555"/>
            <a:ext cx="288000" cy="288000"/>
          </a:xfrm>
          <a:prstGeom prst="rect">
            <a:avLst/>
          </a:prstGeom>
        </p:spPr>
      </p:pic>
      <p:pic>
        <p:nvPicPr>
          <p:cNvPr id="44" name="图片 11" descr="343439383331313b343532303032373bbfcdbba7b5b5b0b8"/>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5835650" y="2987675"/>
            <a:ext cx="432000" cy="432000"/>
          </a:xfrm>
          <a:prstGeom prst="rect">
            <a:avLst/>
          </a:prstGeom>
        </p:spPr>
      </p:pic>
      <p:sp>
        <p:nvSpPr>
          <p:cNvPr id="45" name="文本框 44"/>
          <p:cNvSpPr txBox="1"/>
          <p:nvPr/>
        </p:nvSpPr>
        <p:spPr>
          <a:xfrm>
            <a:off x="695960" y="450215"/>
            <a:ext cx="4686300" cy="914400"/>
          </a:xfrm>
          <a:prstGeom prst="rect">
            <a:avLst/>
          </a:prstGeom>
          <a:noFill/>
        </p:spPr>
        <p:txBody>
          <a:bodyPr wrap="square" rtlCol="0">
            <a:noAutofit/>
          </a:bodyPr>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46" name="文本框 45"/>
          <p:cNvSpPr txBox="1"/>
          <p:nvPr/>
        </p:nvSpPr>
        <p:spPr>
          <a:xfrm>
            <a:off x="4311650" y="185737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3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ppt_y</p:attrName>
                                        </p:attrNameLst>
                                      </p:cBhvr>
                                      <p:tavLst>
                                        <p:tav tm="0">
                                          <p:val>
                                            <p:strVal val="#ppt_y+#ppt_h*1.125000"/>
                                          </p:val>
                                        </p:tav>
                                        <p:tav tm="100000">
                                          <p:val>
                                            <p:strVal val="#ppt_y"/>
                                          </p:val>
                                        </p:tav>
                                      </p:tavLst>
                                    </p:anim>
                                    <p:animEffect transition="in" filter="wipe(up)">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ppt_y</p:attrName>
                                        </p:attrNameLst>
                                      </p:cBhvr>
                                      <p:tavLst>
                                        <p:tav tm="0">
                                          <p:val>
                                            <p:strVal val="#ppt_y+#ppt_h*1.125000"/>
                                          </p:val>
                                        </p:tav>
                                        <p:tav tm="100000">
                                          <p:val>
                                            <p:strVal val="#ppt_y"/>
                                          </p:val>
                                        </p:tav>
                                      </p:tavLst>
                                    </p:anim>
                                    <p:animEffect transition="in" filter="wipe(up)">
                                      <p:cBhvr>
                                        <p:cTn id="18" dur="500"/>
                                        <p:tgtEl>
                                          <p:spTgt spid="20"/>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p:tgtEl>
                                          <p:spTgt spid="21"/>
                                        </p:tgtEl>
                                        <p:attrNameLst>
                                          <p:attrName>ppt_y</p:attrName>
                                        </p:attrNameLst>
                                      </p:cBhvr>
                                      <p:tavLst>
                                        <p:tav tm="0">
                                          <p:val>
                                            <p:strVal val="#ppt_y+#ppt_h*1.125000"/>
                                          </p:val>
                                        </p:tav>
                                        <p:tav tm="100000">
                                          <p:val>
                                            <p:strVal val="#ppt_y"/>
                                          </p:val>
                                        </p:tav>
                                      </p:tavLst>
                                    </p:anim>
                                    <p:animEffect transition="in" filter="wipe(up)">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ppt_y</p:attrName>
                                        </p:attrNameLst>
                                      </p:cBhvr>
                                      <p:tavLst>
                                        <p:tav tm="0">
                                          <p:val>
                                            <p:strVal val="#ppt_y+#ppt_h*1.125000"/>
                                          </p:val>
                                        </p:tav>
                                        <p:tav tm="100000">
                                          <p:val>
                                            <p:strVal val="#ppt_y"/>
                                          </p:val>
                                        </p:tav>
                                      </p:tavLst>
                                    </p:anim>
                                    <p:animEffect transition="in" filter="wipe(up)">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p:tgtEl>
                                          <p:spTgt spid="22"/>
                                        </p:tgtEl>
                                        <p:attrNameLst>
                                          <p:attrName>ppt_y</p:attrName>
                                        </p:attrNameLst>
                                      </p:cBhvr>
                                      <p:tavLst>
                                        <p:tav tm="0">
                                          <p:val>
                                            <p:strVal val="#ppt_y+#ppt_h*1.125000"/>
                                          </p:val>
                                        </p:tav>
                                        <p:tav tm="100000">
                                          <p:val>
                                            <p:strVal val="#ppt_y"/>
                                          </p:val>
                                        </p:tav>
                                      </p:tavLst>
                                    </p:anim>
                                    <p:animEffect transition="in" filter="wipe(up)">
                                      <p:cBhvr>
                                        <p:cTn id="38" dur="500"/>
                                        <p:tgtEl>
                                          <p:spTgt spid="22"/>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p:tgtEl>
                                          <p:spTgt spid="24"/>
                                        </p:tgtEl>
                                        <p:attrNameLst>
                                          <p:attrName>ppt_y</p:attrName>
                                        </p:attrNameLst>
                                      </p:cBhvr>
                                      <p:tavLst>
                                        <p:tav tm="0">
                                          <p:val>
                                            <p:strVal val="#ppt_y+#ppt_h*1.125000"/>
                                          </p:val>
                                        </p:tav>
                                        <p:tav tm="100000">
                                          <p:val>
                                            <p:strVal val="#ppt_y"/>
                                          </p:val>
                                        </p:tav>
                                      </p:tavLst>
                                    </p:anim>
                                    <p:animEffect transition="in" filter="wipe(up)">
                                      <p:cBhvr>
                                        <p:cTn id="4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9" grpId="0"/>
      <p:bldP spid="20" grpId="0"/>
      <p:bldP spid="21" grpId="0"/>
      <p:bldP spid="14" grpId="0"/>
      <p:bldP spid="17" grpId="0"/>
      <p:bldP spid="22"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877435" y="3020060"/>
            <a:ext cx="5895340" cy="2055495"/>
          </a:xfrm>
        </p:spPr>
        <p:txBody>
          <a:bodyPr/>
          <a:p>
            <a:r>
              <a:rPr lang="zh-CN" altLang="en-US"/>
              <a:t>综合指数</a:t>
            </a:r>
            <a:endParaRPr lang="zh-CN" altLang="en-US"/>
          </a:p>
        </p:txBody>
      </p:sp>
      <p:sp>
        <p:nvSpPr>
          <p:cNvPr id="3" name="文本占位符 2"/>
          <p:cNvSpPr>
            <a:spLocks noGrp="1"/>
          </p:cNvSpPr>
          <p:nvPr>
            <p:ph type="body" sz="quarter" idx="13"/>
          </p:nvPr>
        </p:nvSpPr>
        <p:spPr/>
        <p:txBody>
          <a:bodyPr/>
          <a:p>
            <a:pPr algn="r"/>
            <a:r>
              <a:rPr lang="zh-CN" altLang="en-US"/>
              <a:t>任务二</a:t>
            </a:r>
            <a:r>
              <a:rPr lang="en-US" altLang="zh-CN"/>
              <a:t> </a:t>
            </a:r>
            <a:endParaRPr lang="zh-CN" altLang="en-US"/>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一、综合指数的含义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2226310"/>
            <a:ext cx="9834245" cy="312356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综合指数是编制总指数的基本形式</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是由两个总量指标进行对比所得的动态相对数。</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 </a:t>
            </a: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编制总指数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目的在于说明多种不同事物的综合数量动态</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其特点是</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先综合</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后对比</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但是由于各种事物的性质不同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使用价值不同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计量单位不同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因此各种事物的数量是不能直接相加的。</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对象1"/>
          <p:cNvSpPr/>
          <p:nvPr>
            <p:custDataLst>
              <p:tags r:id="rId1"/>
            </p:custDataLst>
          </p:nvPr>
        </p:nvSpPr>
        <p:spPr>
          <a:xfrm flipH="1">
            <a:off x="695960" y="3363595"/>
            <a:ext cx="3754120" cy="3240405"/>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1">
                    <a:lumMod val="40000"/>
                    <a:lumOff val="60000"/>
                    <a:alpha val="85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324000" tIns="0" rIns="648000" numCol="1" spcCol="0" rtlCol="0" fromWordArt="0" anchor="ctr" anchorCtr="1" forceAA="0" compatLnSpc="1">
            <a:noAutofit/>
          </a:bodyPr>
          <a:p>
            <a:pPr marL="285750" indent="-285750" algn="l" fontAlgn="auto">
              <a:lnSpc>
                <a:spcPct val="100000"/>
              </a:lnSpc>
              <a:spcBef>
                <a:spcPct val="0"/>
              </a:spcBef>
              <a:spcAft>
                <a:spcPct val="0"/>
              </a:spcAft>
              <a:buFont typeface="Wingdings" panose="05000000000000000000" charset="0"/>
              <a:buChar char="ü"/>
            </a:pPr>
            <a:endParaRPr lang="zh-CN" altLang="en-US" sz="2000">
              <a:ln>
                <a:noFill/>
                <a:prstDash val="sysDot"/>
              </a:ln>
              <a:solidFill>
                <a:schemeClr val="tx1">
                  <a:lumMod val="85000"/>
                  <a:lumOff val="15000"/>
                </a:schemeClr>
              </a:solidFill>
              <a:latin typeface="+mn-ea"/>
              <a:cs typeface="+mn-ea"/>
              <a:sym typeface="+mn-ea"/>
            </a:endParaRPr>
          </a:p>
        </p:txBody>
      </p:sp>
      <p:sp>
        <p:nvSpPr>
          <p:cNvPr id="31" name="对象6"/>
          <p:cNvSpPr/>
          <p:nvPr>
            <p:custDataLst>
              <p:tags r:id="rId2"/>
            </p:custDataLst>
          </p:nvPr>
        </p:nvSpPr>
        <p:spPr>
          <a:xfrm flipH="1">
            <a:off x="7611110" y="5047616"/>
            <a:ext cx="3884628" cy="1360355"/>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85000"/>
                  </a:schemeClr>
                </a:gs>
                <a:gs pos="100000">
                  <a:schemeClr val="accent2">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648000" tIns="0" rIns="323850" numCol="1" spcCol="0" rtlCol="0" fromWordArt="0" anchor="ctr" anchorCtr="1" forceAA="0" compatLnSpc="1">
            <a:noAutofit/>
          </a:bodyPr>
          <a:p>
            <a:pPr marL="342900" indent="-342900" fontAlgn="auto">
              <a:lnSpc>
                <a:spcPct val="100000"/>
              </a:lnSpc>
              <a:spcBef>
                <a:spcPct val="0"/>
              </a:spcBef>
              <a:spcAft>
                <a:spcPct val="0"/>
              </a:spcAft>
              <a:buFont typeface="Wingdings" panose="05000000000000000000" charset="0"/>
              <a:buChar char="ü"/>
            </a:pPr>
            <a:r>
              <a:rPr lang="zh-CN" altLang="en-US" sz="2000">
                <a:ln>
                  <a:noFill/>
                  <a:prstDash val="sysDot"/>
                </a:ln>
                <a:solidFill>
                  <a:schemeClr val="tx1">
                    <a:lumMod val="85000"/>
                    <a:lumOff val="15000"/>
                  </a:schemeClr>
                </a:solidFill>
                <a:latin typeface="+mn-ea"/>
                <a:cs typeface="+mn-ea"/>
                <a:sym typeface="+mn-ea"/>
              </a:rPr>
              <a:t>固定同度量因素的时期。</a:t>
            </a:r>
            <a:endParaRPr lang="zh-CN" altLang="en-US" sz="2000">
              <a:ln>
                <a:noFill/>
                <a:prstDash val="sysDot"/>
              </a:ln>
              <a:solidFill>
                <a:schemeClr val="tx1">
                  <a:lumMod val="85000"/>
                  <a:lumOff val="15000"/>
                </a:schemeClr>
              </a:solidFill>
              <a:latin typeface="+mn-ea"/>
              <a:cs typeface="+mn-ea"/>
              <a:sym typeface="+mn-ea"/>
            </a:endParaRPr>
          </a:p>
          <a:p>
            <a:pPr indent="0" fontAlgn="auto">
              <a:lnSpc>
                <a:spcPct val="100000"/>
              </a:lnSpc>
              <a:spcBef>
                <a:spcPct val="0"/>
              </a:spcBef>
              <a:spcAft>
                <a:spcPct val="0"/>
              </a:spcAft>
              <a:buFont typeface="Wingdings" panose="05000000000000000000" charset="0"/>
              <a:buNone/>
            </a:pPr>
            <a:r>
              <a:rPr lang="en-US" altLang="zh-CN" sz="2000">
                <a:ln>
                  <a:noFill/>
                  <a:prstDash val="sysDot"/>
                </a:ln>
                <a:solidFill>
                  <a:schemeClr val="tx1">
                    <a:lumMod val="85000"/>
                    <a:lumOff val="15000"/>
                  </a:schemeClr>
                </a:solidFill>
                <a:latin typeface="+mn-ea"/>
                <a:cs typeface="+mn-ea"/>
                <a:sym typeface="+mn-ea"/>
              </a:rPr>
              <a:t>    </a:t>
            </a:r>
            <a:r>
              <a:rPr lang="zh-CN" altLang="en-US" sz="2000">
                <a:ln>
                  <a:noFill/>
                  <a:prstDash val="sysDot"/>
                </a:ln>
                <a:solidFill>
                  <a:schemeClr val="tx1">
                    <a:lumMod val="85000"/>
                    <a:lumOff val="15000"/>
                  </a:schemeClr>
                </a:solidFill>
                <a:latin typeface="+mn-ea"/>
                <a:cs typeface="+mn-ea"/>
                <a:sym typeface="+mn-ea"/>
              </a:rPr>
              <a:t>为排除同度量因素变动的影响</a:t>
            </a:r>
            <a:r>
              <a:rPr lang="en-US" altLang="zh-CN" sz="2000">
                <a:ln>
                  <a:noFill/>
                  <a:prstDash val="sysDot"/>
                </a:ln>
                <a:solidFill>
                  <a:schemeClr val="tx1">
                    <a:lumMod val="85000"/>
                    <a:lumOff val="15000"/>
                  </a:schemeClr>
                </a:solidFill>
                <a:latin typeface="+mn-ea"/>
                <a:cs typeface="+mn-ea"/>
                <a:sym typeface="+mn-ea"/>
              </a:rPr>
              <a:t>,</a:t>
            </a:r>
            <a:r>
              <a:rPr lang="zh-CN" altLang="en-US" sz="2000">
                <a:ln>
                  <a:noFill/>
                  <a:prstDash val="sysDot"/>
                </a:ln>
                <a:solidFill>
                  <a:schemeClr val="tx1">
                    <a:lumMod val="85000"/>
                    <a:lumOff val="15000"/>
                  </a:schemeClr>
                </a:solidFill>
                <a:latin typeface="+mn-ea"/>
                <a:cs typeface="+mn-ea"/>
                <a:sym typeface="+mn-ea"/>
              </a:rPr>
              <a:t>将其固定在同</a:t>
            </a:r>
            <a:r>
              <a:rPr lang="zh-CN" altLang="en-US" sz="2000">
                <a:ln>
                  <a:noFill/>
                  <a:prstDash val="sysDot"/>
                </a:ln>
                <a:solidFill>
                  <a:schemeClr val="tx1">
                    <a:lumMod val="85000"/>
                    <a:lumOff val="15000"/>
                  </a:schemeClr>
                </a:solidFill>
                <a:latin typeface="+mn-ea"/>
                <a:cs typeface="+mn-ea"/>
                <a:sym typeface="+mn-ea"/>
              </a:rPr>
              <a:t>一时期。</a:t>
            </a:r>
            <a:endParaRPr lang="zh-CN" altLang="en-US" sz="2000">
              <a:ln>
                <a:noFill/>
                <a:prstDash val="sysDot"/>
              </a:ln>
              <a:solidFill>
                <a:schemeClr val="tx1">
                  <a:lumMod val="85000"/>
                  <a:lumOff val="15000"/>
                </a:schemeClr>
              </a:solidFill>
              <a:latin typeface="+mn-ea"/>
              <a:cs typeface="+mn-ea"/>
              <a:sym typeface="+mn-ea"/>
            </a:endParaRPr>
          </a:p>
        </p:txBody>
      </p:sp>
      <p:sp>
        <p:nvSpPr>
          <p:cNvPr id="32" name="对象7"/>
          <p:cNvSpPr/>
          <p:nvPr>
            <p:custDataLst>
              <p:tags r:id="rId3"/>
            </p:custDataLst>
          </p:nvPr>
        </p:nvSpPr>
        <p:spPr>
          <a:xfrm>
            <a:off x="4253230" y="539369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p>
            <a:pPr lvl="0" algn="ctr">
              <a:buClrTx/>
              <a:buSzTx/>
              <a:buFontTx/>
            </a:pPr>
            <a:r>
              <a:rPr lang="en-US" b="1">
                <a:solidFill>
                  <a:schemeClr val="lt1"/>
                </a:solidFill>
                <a:latin typeface="+mn-ea"/>
                <a:cs typeface="+mn-ea"/>
                <a:sym typeface="+mn-ea"/>
              </a:rPr>
              <a:t>03</a:t>
            </a:r>
            <a:endParaRPr lang="en-US" b="1">
              <a:solidFill>
                <a:schemeClr val="lt1"/>
              </a:solidFill>
              <a:latin typeface="+mn-ea"/>
              <a:cs typeface="+mn-ea"/>
              <a:sym typeface="+mn-ea"/>
            </a:endParaRPr>
          </a:p>
        </p:txBody>
      </p:sp>
      <p:sp>
        <p:nvSpPr>
          <p:cNvPr id="33" name="任意多边形: 形状 6"/>
          <p:cNvSpPr/>
          <p:nvPr>
            <p:custDataLst>
              <p:tags r:id="rId4"/>
            </p:custDataLst>
          </p:nvPr>
        </p:nvSpPr>
        <p:spPr>
          <a:xfrm>
            <a:off x="3472180" y="2803525"/>
            <a:ext cx="5241290" cy="1012825"/>
          </a:xfrm>
          <a:custGeom>
            <a:avLst/>
            <a:gdLst>
              <a:gd name="connsiteX0" fmla="*/ 114308 w 5241544"/>
              <a:gd name="connsiteY0" fmla="*/ 0 h 1108948"/>
              <a:gd name="connsiteX1" fmla="*/ 5127236 w 5241544"/>
              <a:gd name="connsiteY1" fmla="*/ 0 h 1108948"/>
              <a:gd name="connsiteX2" fmla="*/ 5241544 w 5241544"/>
              <a:gd name="connsiteY2" fmla="*/ 114308 h 1108948"/>
              <a:gd name="connsiteX3" fmla="*/ 5241544 w 5241544"/>
              <a:gd name="connsiteY3" fmla="*/ 830925 h 1108948"/>
              <a:gd name="connsiteX4" fmla="*/ 5134809 w 5241544"/>
              <a:gd name="connsiteY4" fmla="*/ 944942 h 1108948"/>
              <a:gd name="connsiteX5" fmla="*/ 2665278 w 5241544"/>
              <a:gd name="connsiteY5" fmla="*/ 1108850 h 1108948"/>
              <a:gd name="connsiteX6" fmla="*/ 2650399 w 5241544"/>
              <a:gd name="connsiteY6" fmla="*/ 1108862 h 1108948"/>
              <a:gd name="connsiteX7" fmla="*/ 106992 w 5241544"/>
              <a:gd name="connsiteY7" fmla="*/ 944761 h 1108948"/>
              <a:gd name="connsiteX8" fmla="*/ 0 w 5241544"/>
              <a:gd name="connsiteY8" fmla="*/ 830704 h 1108948"/>
              <a:gd name="connsiteX9" fmla="*/ 0 w 5241544"/>
              <a:gd name="connsiteY9" fmla="*/ 114271 h 1108948"/>
              <a:gd name="connsiteX10" fmla="*/ 114308 w 5241544"/>
              <a:gd name="connsiteY10" fmla="*/ 0 h 1108948"/>
              <a:gd name="connsiteX0-1" fmla="*/ 114308 w 5241544"/>
              <a:gd name="connsiteY0-2" fmla="*/ 0 h 1108948"/>
              <a:gd name="connsiteX1-3" fmla="*/ 5127236 w 5241544"/>
              <a:gd name="connsiteY1-4" fmla="*/ 0 h 1108948"/>
              <a:gd name="connsiteX2-5" fmla="*/ 5241544 w 5241544"/>
              <a:gd name="connsiteY2-6" fmla="*/ 114308 h 1108948"/>
              <a:gd name="connsiteX3-7" fmla="*/ 5241544 w 5241544"/>
              <a:gd name="connsiteY3-8" fmla="*/ 830925 h 1108948"/>
              <a:gd name="connsiteX4-9" fmla="*/ 5134809 w 5241544"/>
              <a:gd name="connsiteY4-10" fmla="*/ 944942 h 1108948"/>
              <a:gd name="connsiteX5-11" fmla="*/ 2665278 w 5241544"/>
              <a:gd name="connsiteY5-12" fmla="*/ 1108850 h 1108948"/>
              <a:gd name="connsiteX6-13" fmla="*/ 2650399 w 5241544"/>
              <a:gd name="connsiteY6-14" fmla="*/ 1108862 h 1108948"/>
              <a:gd name="connsiteX7-15" fmla="*/ 106992 w 5241544"/>
              <a:gd name="connsiteY7-16" fmla="*/ 944761 h 1108948"/>
              <a:gd name="connsiteX8-17" fmla="*/ 0 w 5241544"/>
              <a:gd name="connsiteY8-18" fmla="*/ 830704 h 1108948"/>
              <a:gd name="connsiteX9-19" fmla="*/ 0 w 5241544"/>
              <a:gd name="connsiteY9-20" fmla="*/ 114271 h 1108948"/>
              <a:gd name="connsiteX10-21" fmla="*/ 114308 w 5241544"/>
              <a:gd name="connsiteY10-22" fmla="*/ 0 h 1108948"/>
              <a:gd name="connsiteX0-23" fmla="*/ 114308 w 5241544"/>
              <a:gd name="connsiteY0-24" fmla="*/ 0 h 1108948"/>
              <a:gd name="connsiteX1-25" fmla="*/ 5127236 w 5241544"/>
              <a:gd name="connsiteY1-26" fmla="*/ 0 h 1108948"/>
              <a:gd name="connsiteX2-27" fmla="*/ 5241544 w 5241544"/>
              <a:gd name="connsiteY2-28" fmla="*/ 114308 h 1108948"/>
              <a:gd name="connsiteX3-29" fmla="*/ 5241544 w 5241544"/>
              <a:gd name="connsiteY3-30" fmla="*/ 830925 h 1108948"/>
              <a:gd name="connsiteX4-31" fmla="*/ 5134809 w 5241544"/>
              <a:gd name="connsiteY4-32" fmla="*/ 944942 h 1108948"/>
              <a:gd name="connsiteX5-33" fmla="*/ 2665278 w 5241544"/>
              <a:gd name="connsiteY5-34" fmla="*/ 1108850 h 1108948"/>
              <a:gd name="connsiteX6-35" fmla="*/ 2650399 w 5241544"/>
              <a:gd name="connsiteY6-36" fmla="*/ 1108862 h 1108948"/>
              <a:gd name="connsiteX7-37" fmla="*/ 106992 w 5241544"/>
              <a:gd name="connsiteY7-38" fmla="*/ 944761 h 1108948"/>
              <a:gd name="connsiteX8-39" fmla="*/ 0 w 5241544"/>
              <a:gd name="connsiteY8-40" fmla="*/ 830704 h 1108948"/>
              <a:gd name="connsiteX9-41" fmla="*/ 0 w 5241544"/>
              <a:gd name="connsiteY9-42" fmla="*/ 114271 h 1108948"/>
              <a:gd name="connsiteX10-43" fmla="*/ 114308 w 5241544"/>
              <a:gd name="connsiteY10-44" fmla="*/ 0 h 1108948"/>
              <a:gd name="connsiteX0-45" fmla="*/ 114308 w 5241544"/>
              <a:gd name="connsiteY0-46" fmla="*/ 0 h 1108948"/>
              <a:gd name="connsiteX1-47" fmla="*/ 5127236 w 5241544"/>
              <a:gd name="connsiteY1-48" fmla="*/ 0 h 1108948"/>
              <a:gd name="connsiteX2-49" fmla="*/ 5241544 w 5241544"/>
              <a:gd name="connsiteY2-50" fmla="*/ 114308 h 1108948"/>
              <a:gd name="connsiteX3-51" fmla="*/ 5241544 w 5241544"/>
              <a:gd name="connsiteY3-52" fmla="*/ 830925 h 1108948"/>
              <a:gd name="connsiteX4-53" fmla="*/ 5134809 w 5241544"/>
              <a:gd name="connsiteY4-54" fmla="*/ 944942 h 1108948"/>
              <a:gd name="connsiteX5-55" fmla="*/ 2665278 w 5241544"/>
              <a:gd name="connsiteY5-56" fmla="*/ 1108850 h 1108948"/>
              <a:gd name="connsiteX6-57" fmla="*/ 2650399 w 5241544"/>
              <a:gd name="connsiteY6-58" fmla="*/ 1108862 h 1108948"/>
              <a:gd name="connsiteX7-59" fmla="*/ 106992 w 5241544"/>
              <a:gd name="connsiteY7-60" fmla="*/ 944761 h 1108948"/>
              <a:gd name="connsiteX8-61" fmla="*/ 0 w 5241544"/>
              <a:gd name="connsiteY8-62" fmla="*/ 830704 h 1108948"/>
              <a:gd name="connsiteX9-63" fmla="*/ 0 w 5241544"/>
              <a:gd name="connsiteY9-64" fmla="*/ 114271 h 1108948"/>
              <a:gd name="connsiteX10-65" fmla="*/ 114308 w 5241544"/>
              <a:gd name="connsiteY10-66" fmla="*/ 0 h 1108948"/>
              <a:gd name="connsiteX0-67" fmla="*/ 114308 w 5241544"/>
              <a:gd name="connsiteY0-68" fmla="*/ 0 h 1108948"/>
              <a:gd name="connsiteX1-69" fmla="*/ 5127236 w 5241544"/>
              <a:gd name="connsiteY1-70" fmla="*/ 0 h 1108948"/>
              <a:gd name="connsiteX2-71" fmla="*/ 5241544 w 5241544"/>
              <a:gd name="connsiteY2-72" fmla="*/ 114308 h 1108948"/>
              <a:gd name="connsiteX3-73" fmla="*/ 5241544 w 5241544"/>
              <a:gd name="connsiteY3-74" fmla="*/ 830925 h 1108948"/>
              <a:gd name="connsiteX4-75" fmla="*/ 5134809 w 5241544"/>
              <a:gd name="connsiteY4-76" fmla="*/ 944942 h 1108948"/>
              <a:gd name="connsiteX5-77" fmla="*/ 2665278 w 5241544"/>
              <a:gd name="connsiteY5-78" fmla="*/ 1108850 h 1108948"/>
              <a:gd name="connsiteX6-79" fmla="*/ 2650399 w 5241544"/>
              <a:gd name="connsiteY6-80" fmla="*/ 1108862 h 1108948"/>
              <a:gd name="connsiteX7-81" fmla="*/ 106992 w 5241544"/>
              <a:gd name="connsiteY7-82" fmla="*/ 944761 h 1108948"/>
              <a:gd name="connsiteX8-83" fmla="*/ 0 w 5241544"/>
              <a:gd name="connsiteY8-84" fmla="*/ 830704 h 1108948"/>
              <a:gd name="connsiteX9-85" fmla="*/ 0 w 5241544"/>
              <a:gd name="connsiteY9-86" fmla="*/ 114271 h 1108948"/>
              <a:gd name="connsiteX10-87" fmla="*/ 114308 w 5241544"/>
              <a:gd name="connsiteY10-88" fmla="*/ 0 h 1108948"/>
              <a:gd name="connsiteX0-89" fmla="*/ 114308 w 5241544"/>
              <a:gd name="connsiteY0-90" fmla="*/ 0 h 1108948"/>
              <a:gd name="connsiteX1-91" fmla="*/ 5127236 w 5241544"/>
              <a:gd name="connsiteY1-92" fmla="*/ 0 h 1108948"/>
              <a:gd name="connsiteX2-93" fmla="*/ 5241544 w 5241544"/>
              <a:gd name="connsiteY2-94" fmla="*/ 114308 h 1108948"/>
              <a:gd name="connsiteX3-95" fmla="*/ 5241544 w 5241544"/>
              <a:gd name="connsiteY3-96" fmla="*/ 830925 h 1108948"/>
              <a:gd name="connsiteX4-97" fmla="*/ 5134809 w 5241544"/>
              <a:gd name="connsiteY4-98" fmla="*/ 944942 h 1108948"/>
              <a:gd name="connsiteX5-99" fmla="*/ 2665278 w 5241544"/>
              <a:gd name="connsiteY5-100" fmla="*/ 1108850 h 1108948"/>
              <a:gd name="connsiteX6-101" fmla="*/ 2650399 w 5241544"/>
              <a:gd name="connsiteY6-102" fmla="*/ 1108862 h 1108948"/>
              <a:gd name="connsiteX7-103" fmla="*/ 106992 w 5241544"/>
              <a:gd name="connsiteY7-104" fmla="*/ 944761 h 1108948"/>
              <a:gd name="connsiteX8-105" fmla="*/ 0 w 5241544"/>
              <a:gd name="connsiteY8-106" fmla="*/ 830704 h 1108948"/>
              <a:gd name="connsiteX9-107" fmla="*/ 0 w 5241544"/>
              <a:gd name="connsiteY9-108" fmla="*/ 114271 h 1108948"/>
              <a:gd name="connsiteX10-109" fmla="*/ 114308 w 5241544"/>
              <a:gd name="connsiteY10-110" fmla="*/ 0 h 1108948"/>
              <a:gd name="connsiteX0-111" fmla="*/ 114308 w 5241544"/>
              <a:gd name="connsiteY0-112" fmla="*/ 0 h 1108948"/>
              <a:gd name="connsiteX1-113" fmla="*/ 5127236 w 5241544"/>
              <a:gd name="connsiteY1-114" fmla="*/ 0 h 1108948"/>
              <a:gd name="connsiteX2-115" fmla="*/ 5241544 w 5241544"/>
              <a:gd name="connsiteY2-116" fmla="*/ 114308 h 1108948"/>
              <a:gd name="connsiteX3-117" fmla="*/ 5241544 w 5241544"/>
              <a:gd name="connsiteY3-118" fmla="*/ 830925 h 1108948"/>
              <a:gd name="connsiteX4-119" fmla="*/ 5134809 w 5241544"/>
              <a:gd name="connsiteY4-120" fmla="*/ 944942 h 1108948"/>
              <a:gd name="connsiteX5-121" fmla="*/ 2665278 w 5241544"/>
              <a:gd name="connsiteY5-122" fmla="*/ 1108850 h 1108948"/>
              <a:gd name="connsiteX6-123" fmla="*/ 2650399 w 5241544"/>
              <a:gd name="connsiteY6-124" fmla="*/ 1108862 h 1108948"/>
              <a:gd name="connsiteX7-125" fmla="*/ 106992 w 5241544"/>
              <a:gd name="connsiteY7-126" fmla="*/ 944761 h 1108948"/>
              <a:gd name="connsiteX8-127" fmla="*/ 0 w 5241544"/>
              <a:gd name="connsiteY8-128" fmla="*/ 830704 h 1108948"/>
              <a:gd name="connsiteX9-129" fmla="*/ 0 w 5241544"/>
              <a:gd name="connsiteY9-130" fmla="*/ 114271 h 1108948"/>
              <a:gd name="connsiteX10-131" fmla="*/ 114308 w 5241544"/>
              <a:gd name="connsiteY10-132" fmla="*/ 0 h 1108948"/>
              <a:gd name="connsiteX0-133" fmla="*/ 114308 w 5241544"/>
              <a:gd name="connsiteY0-134" fmla="*/ 0 h 1108948"/>
              <a:gd name="connsiteX1-135" fmla="*/ 5127236 w 5241544"/>
              <a:gd name="connsiteY1-136" fmla="*/ 0 h 1108948"/>
              <a:gd name="connsiteX2-137" fmla="*/ 5241544 w 5241544"/>
              <a:gd name="connsiteY2-138" fmla="*/ 114308 h 1108948"/>
              <a:gd name="connsiteX3-139" fmla="*/ 5241544 w 5241544"/>
              <a:gd name="connsiteY3-140" fmla="*/ 830925 h 1108948"/>
              <a:gd name="connsiteX4-141" fmla="*/ 5134809 w 5241544"/>
              <a:gd name="connsiteY4-142" fmla="*/ 944942 h 1108948"/>
              <a:gd name="connsiteX5-143" fmla="*/ 2665278 w 5241544"/>
              <a:gd name="connsiteY5-144" fmla="*/ 1108850 h 1108948"/>
              <a:gd name="connsiteX6-145" fmla="*/ 2650399 w 5241544"/>
              <a:gd name="connsiteY6-146" fmla="*/ 1108862 h 1108948"/>
              <a:gd name="connsiteX7-147" fmla="*/ 106992 w 5241544"/>
              <a:gd name="connsiteY7-148" fmla="*/ 944761 h 1108948"/>
              <a:gd name="connsiteX8-149" fmla="*/ 0 w 5241544"/>
              <a:gd name="connsiteY8-150" fmla="*/ 830704 h 1108948"/>
              <a:gd name="connsiteX9-151" fmla="*/ 0 w 5241544"/>
              <a:gd name="connsiteY9-152" fmla="*/ 114271 h 1108948"/>
              <a:gd name="connsiteX10-153" fmla="*/ 114308 w 5241544"/>
              <a:gd name="connsiteY10-154" fmla="*/ 0 h 1108948"/>
              <a:gd name="connsiteX0-155" fmla="*/ 114308 w 5241544"/>
              <a:gd name="connsiteY0-156" fmla="*/ 0 h 1108948"/>
              <a:gd name="connsiteX1-157" fmla="*/ 5127236 w 5241544"/>
              <a:gd name="connsiteY1-158" fmla="*/ 0 h 1108948"/>
              <a:gd name="connsiteX2-159" fmla="*/ 5241544 w 5241544"/>
              <a:gd name="connsiteY2-160" fmla="*/ 114308 h 1108948"/>
              <a:gd name="connsiteX3-161" fmla="*/ 5241544 w 5241544"/>
              <a:gd name="connsiteY3-162" fmla="*/ 830925 h 1108948"/>
              <a:gd name="connsiteX4-163" fmla="*/ 5134809 w 5241544"/>
              <a:gd name="connsiteY4-164" fmla="*/ 944942 h 1108948"/>
              <a:gd name="connsiteX5-165" fmla="*/ 2665278 w 5241544"/>
              <a:gd name="connsiteY5-166" fmla="*/ 1108850 h 1108948"/>
              <a:gd name="connsiteX6-167" fmla="*/ 2650399 w 5241544"/>
              <a:gd name="connsiteY6-168" fmla="*/ 1108862 h 1108948"/>
              <a:gd name="connsiteX7-169" fmla="*/ 106992 w 5241544"/>
              <a:gd name="connsiteY7-170" fmla="*/ 944761 h 1108948"/>
              <a:gd name="connsiteX8-171" fmla="*/ 0 w 5241544"/>
              <a:gd name="connsiteY8-172" fmla="*/ 830704 h 1108948"/>
              <a:gd name="connsiteX9-173" fmla="*/ 0 w 5241544"/>
              <a:gd name="connsiteY9-174" fmla="*/ 114271 h 1108948"/>
              <a:gd name="connsiteX10-175" fmla="*/ 114308 w 5241544"/>
              <a:gd name="connsiteY10-176" fmla="*/ 0 h 1108948"/>
              <a:gd name="connsiteX0-177" fmla="*/ 114308 w 5241544"/>
              <a:gd name="connsiteY0-178" fmla="*/ 0 h 1108948"/>
              <a:gd name="connsiteX1-179" fmla="*/ 5127236 w 5241544"/>
              <a:gd name="connsiteY1-180" fmla="*/ 0 h 1108948"/>
              <a:gd name="connsiteX2-181" fmla="*/ 5241544 w 5241544"/>
              <a:gd name="connsiteY2-182" fmla="*/ 114308 h 1108948"/>
              <a:gd name="connsiteX3-183" fmla="*/ 5241544 w 5241544"/>
              <a:gd name="connsiteY3-184" fmla="*/ 830925 h 1108948"/>
              <a:gd name="connsiteX4-185" fmla="*/ 5134809 w 5241544"/>
              <a:gd name="connsiteY4-186" fmla="*/ 944942 h 1108948"/>
              <a:gd name="connsiteX5-187" fmla="*/ 2665278 w 5241544"/>
              <a:gd name="connsiteY5-188" fmla="*/ 1108850 h 1108948"/>
              <a:gd name="connsiteX6-189" fmla="*/ 2650399 w 5241544"/>
              <a:gd name="connsiteY6-190" fmla="*/ 1108862 h 1108948"/>
              <a:gd name="connsiteX7-191" fmla="*/ 106992 w 5241544"/>
              <a:gd name="connsiteY7-192" fmla="*/ 944761 h 1108948"/>
              <a:gd name="connsiteX8-193" fmla="*/ 0 w 5241544"/>
              <a:gd name="connsiteY8-194" fmla="*/ 830704 h 1108948"/>
              <a:gd name="connsiteX9-195" fmla="*/ 0 w 5241544"/>
              <a:gd name="connsiteY9-196" fmla="*/ 114271 h 1108948"/>
              <a:gd name="connsiteX10-197" fmla="*/ 114308 w 5241544"/>
              <a:gd name="connsiteY10-198" fmla="*/ 0 h 1108948"/>
              <a:gd name="connsiteX0-199" fmla="*/ 114308 w 5241544"/>
              <a:gd name="connsiteY0-200" fmla="*/ 0 h 1108947"/>
              <a:gd name="connsiteX1-201" fmla="*/ 5127236 w 5241544"/>
              <a:gd name="connsiteY1-202" fmla="*/ 0 h 1108947"/>
              <a:gd name="connsiteX2-203" fmla="*/ 5241544 w 5241544"/>
              <a:gd name="connsiteY2-204" fmla="*/ 114308 h 1108947"/>
              <a:gd name="connsiteX3-205" fmla="*/ 5241544 w 5241544"/>
              <a:gd name="connsiteY3-206" fmla="*/ 830925 h 1108947"/>
              <a:gd name="connsiteX4-207" fmla="*/ 5134809 w 5241544"/>
              <a:gd name="connsiteY4-208" fmla="*/ 944942 h 1108947"/>
              <a:gd name="connsiteX5-209" fmla="*/ 2665278 w 5241544"/>
              <a:gd name="connsiteY5-210" fmla="*/ 1108850 h 1108947"/>
              <a:gd name="connsiteX6-211" fmla="*/ 2650399 w 5241544"/>
              <a:gd name="connsiteY6-212" fmla="*/ 1108862 h 1108947"/>
              <a:gd name="connsiteX7-213" fmla="*/ 106992 w 5241544"/>
              <a:gd name="connsiteY7-214" fmla="*/ 944761 h 1108947"/>
              <a:gd name="connsiteX8-215" fmla="*/ 0 w 5241544"/>
              <a:gd name="connsiteY8-216" fmla="*/ 830704 h 1108947"/>
              <a:gd name="connsiteX9-217" fmla="*/ 0 w 5241544"/>
              <a:gd name="connsiteY9-218" fmla="*/ 114271 h 1108947"/>
              <a:gd name="connsiteX10-219" fmla="*/ 114308 w 5241544"/>
              <a:gd name="connsiteY10-220" fmla="*/ 0 h 1108947"/>
              <a:gd name="connsiteX0-221" fmla="*/ 114308 w 5241544"/>
              <a:gd name="connsiteY0-222" fmla="*/ 0 h 1109100"/>
              <a:gd name="connsiteX1-223" fmla="*/ 5127236 w 5241544"/>
              <a:gd name="connsiteY1-224" fmla="*/ 0 h 1109100"/>
              <a:gd name="connsiteX2-225" fmla="*/ 5241544 w 5241544"/>
              <a:gd name="connsiteY2-226" fmla="*/ 114308 h 1109100"/>
              <a:gd name="connsiteX3-227" fmla="*/ 5241544 w 5241544"/>
              <a:gd name="connsiteY3-228" fmla="*/ 830925 h 1109100"/>
              <a:gd name="connsiteX4-229" fmla="*/ 5134809 w 5241544"/>
              <a:gd name="connsiteY4-230" fmla="*/ 944942 h 1109100"/>
              <a:gd name="connsiteX5-231" fmla="*/ 2665278 w 5241544"/>
              <a:gd name="connsiteY5-232" fmla="*/ 1108850 h 1109100"/>
              <a:gd name="connsiteX6-233" fmla="*/ 2650399 w 5241544"/>
              <a:gd name="connsiteY6-234" fmla="*/ 1108862 h 1109100"/>
              <a:gd name="connsiteX7-235" fmla="*/ 106992 w 5241544"/>
              <a:gd name="connsiteY7-236" fmla="*/ 944761 h 1109100"/>
              <a:gd name="connsiteX8-237" fmla="*/ 0 w 5241544"/>
              <a:gd name="connsiteY8-238" fmla="*/ 830704 h 1109100"/>
              <a:gd name="connsiteX9-239" fmla="*/ 0 w 5241544"/>
              <a:gd name="connsiteY9-240" fmla="*/ 114271 h 1109100"/>
              <a:gd name="connsiteX10-241" fmla="*/ 114308 w 5241544"/>
              <a:gd name="connsiteY10-242" fmla="*/ 0 h 1109100"/>
              <a:gd name="connsiteX0-243" fmla="*/ 114308 w 5241544"/>
              <a:gd name="connsiteY0-244" fmla="*/ 0 h 1109100"/>
              <a:gd name="connsiteX1-245" fmla="*/ 5127236 w 5241544"/>
              <a:gd name="connsiteY1-246" fmla="*/ 0 h 1109100"/>
              <a:gd name="connsiteX2-247" fmla="*/ 5241544 w 5241544"/>
              <a:gd name="connsiteY2-248" fmla="*/ 114308 h 1109100"/>
              <a:gd name="connsiteX3-249" fmla="*/ 5241544 w 5241544"/>
              <a:gd name="connsiteY3-250" fmla="*/ 830925 h 1109100"/>
              <a:gd name="connsiteX4-251" fmla="*/ 5134809 w 5241544"/>
              <a:gd name="connsiteY4-252" fmla="*/ 944942 h 1109100"/>
              <a:gd name="connsiteX5-253" fmla="*/ 2665278 w 5241544"/>
              <a:gd name="connsiteY5-254" fmla="*/ 1108850 h 1109100"/>
              <a:gd name="connsiteX6-255" fmla="*/ 2650399 w 5241544"/>
              <a:gd name="connsiteY6-256" fmla="*/ 1108862 h 1109100"/>
              <a:gd name="connsiteX7-257" fmla="*/ 106992 w 5241544"/>
              <a:gd name="connsiteY7-258" fmla="*/ 944761 h 1109100"/>
              <a:gd name="connsiteX8-259" fmla="*/ 0 w 5241544"/>
              <a:gd name="connsiteY8-260" fmla="*/ 830704 h 1109100"/>
              <a:gd name="connsiteX9-261" fmla="*/ 0 w 5241544"/>
              <a:gd name="connsiteY9-262" fmla="*/ 114271 h 1109100"/>
              <a:gd name="connsiteX10-263" fmla="*/ 114308 w 5241544"/>
              <a:gd name="connsiteY10-264" fmla="*/ 0 h 1109100"/>
              <a:gd name="connsiteX0-265" fmla="*/ 114308 w 5241544"/>
              <a:gd name="connsiteY0-266" fmla="*/ 0 h 1109100"/>
              <a:gd name="connsiteX1-267" fmla="*/ 5127236 w 5241544"/>
              <a:gd name="connsiteY1-268" fmla="*/ 0 h 1109100"/>
              <a:gd name="connsiteX2-269" fmla="*/ 5241544 w 5241544"/>
              <a:gd name="connsiteY2-270" fmla="*/ 114308 h 1109100"/>
              <a:gd name="connsiteX3-271" fmla="*/ 5241544 w 5241544"/>
              <a:gd name="connsiteY3-272" fmla="*/ 830925 h 1109100"/>
              <a:gd name="connsiteX4-273" fmla="*/ 5134809 w 5241544"/>
              <a:gd name="connsiteY4-274" fmla="*/ 944942 h 1109100"/>
              <a:gd name="connsiteX5-275" fmla="*/ 2665278 w 5241544"/>
              <a:gd name="connsiteY5-276" fmla="*/ 1108850 h 1109100"/>
              <a:gd name="connsiteX6-277" fmla="*/ 2650399 w 5241544"/>
              <a:gd name="connsiteY6-278" fmla="*/ 1108862 h 1109100"/>
              <a:gd name="connsiteX7-279" fmla="*/ 106992 w 5241544"/>
              <a:gd name="connsiteY7-280" fmla="*/ 944761 h 1109100"/>
              <a:gd name="connsiteX8-281" fmla="*/ 0 w 5241544"/>
              <a:gd name="connsiteY8-282" fmla="*/ 830704 h 1109100"/>
              <a:gd name="connsiteX9-283" fmla="*/ 0 w 5241544"/>
              <a:gd name="connsiteY9-284" fmla="*/ 114271 h 1109100"/>
              <a:gd name="connsiteX10-285" fmla="*/ 114308 w 5241544"/>
              <a:gd name="connsiteY10-286" fmla="*/ 0 h 1109100"/>
              <a:gd name="connsiteX0-287" fmla="*/ 114308 w 5241544"/>
              <a:gd name="connsiteY0-288" fmla="*/ 0 h 1109100"/>
              <a:gd name="connsiteX1-289" fmla="*/ 5127236 w 5241544"/>
              <a:gd name="connsiteY1-290" fmla="*/ 0 h 1109100"/>
              <a:gd name="connsiteX2-291" fmla="*/ 5241544 w 5241544"/>
              <a:gd name="connsiteY2-292" fmla="*/ 114308 h 1109100"/>
              <a:gd name="connsiteX3-293" fmla="*/ 5241544 w 5241544"/>
              <a:gd name="connsiteY3-294" fmla="*/ 830925 h 1109100"/>
              <a:gd name="connsiteX4-295" fmla="*/ 5134809 w 5241544"/>
              <a:gd name="connsiteY4-296" fmla="*/ 944942 h 1109100"/>
              <a:gd name="connsiteX5-297" fmla="*/ 2665278 w 5241544"/>
              <a:gd name="connsiteY5-298" fmla="*/ 1108850 h 1109100"/>
              <a:gd name="connsiteX6-299" fmla="*/ 2650399 w 5241544"/>
              <a:gd name="connsiteY6-300" fmla="*/ 1108862 h 1109100"/>
              <a:gd name="connsiteX7-301" fmla="*/ 106992 w 5241544"/>
              <a:gd name="connsiteY7-302" fmla="*/ 944761 h 1109100"/>
              <a:gd name="connsiteX8-303" fmla="*/ 0 w 5241544"/>
              <a:gd name="connsiteY8-304" fmla="*/ 830704 h 1109100"/>
              <a:gd name="connsiteX9-305" fmla="*/ 0 w 5241544"/>
              <a:gd name="connsiteY9-306" fmla="*/ 114271 h 1109100"/>
              <a:gd name="connsiteX10-307" fmla="*/ 114308 w 5241544"/>
              <a:gd name="connsiteY10-308" fmla="*/ 0 h 1109100"/>
              <a:gd name="connsiteX0-309" fmla="*/ 114308 w 5241544"/>
              <a:gd name="connsiteY0-310" fmla="*/ 0 h 1109100"/>
              <a:gd name="connsiteX1-311" fmla="*/ 5127236 w 5241544"/>
              <a:gd name="connsiteY1-312" fmla="*/ 0 h 1109100"/>
              <a:gd name="connsiteX2-313" fmla="*/ 5241544 w 5241544"/>
              <a:gd name="connsiteY2-314" fmla="*/ 114308 h 1109100"/>
              <a:gd name="connsiteX3-315" fmla="*/ 5241544 w 5241544"/>
              <a:gd name="connsiteY3-316" fmla="*/ 830925 h 1109100"/>
              <a:gd name="connsiteX4-317" fmla="*/ 5134809 w 5241544"/>
              <a:gd name="connsiteY4-318" fmla="*/ 944942 h 1109100"/>
              <a:gd name="connsiteX5-319" fmla="*/ 2665278 w 5241544"/>
              <a:gd name="connsiteY5-320" fmla="*/ 1108850 h 1109100"/>
              <a:gd name="connsiteX6-321" fmla="*/ 2650399 w 5241544"/>
              <a:gd name="connsiteY6-322" fmla="*/ 1108862 h 1109100"/>
              <a:gd name="connsiteX7-323" fmla="*/ 106992 w 5241544"/>
              <a:gd name="connsiteY7-324" fmla="*/ 944761 h 1109100"/>
              <a:gd name="connsiteX8-325" fmla="*/ 0 w 5241544"/>
              <a:gd name="connsiteY8-326" fmla="*/ 830704 h 1109100"/>
              <a:gd name="connsiteX9-327" fmla="*/ 0 w 5241544"/>
              <a:gd name="connsiteY9-328" fmla="*/ 114271 h 1109100"/>
              <a:gd name="connsiteX10-329" fmla="*/ 114308 w 5241544"/>
              <a:gd name="connsiteY10-330" fmla="*/ 0 h 1109100"/>
              <a:gd name="connsiteX0-331" fmla="*/ 114308 w 5241544"/>
              <a:gd name="connsiteY0-332" fmla="*/ 0 h 1109100"/>
              <a:gd name="connsiteX1-333" fmla="*/ 5127236 w 5241544"/>
              <a:gd name="connsiteY1-334" fmla="*/ 0 h 1109100"/>
              <a:gd name="connsiteX2-335" fmla="*/ 5241544 w 5241544"/>
              <a:gd name="connsiteY2-336" fmla="*/ 114308 h 1109100"/>
              <a:gd name="connsiteX3-337" fmla="*/ 5241544 w 5241544"/>
              <a:gd name="connsiteY3-338" fmla="*/ 830925 h 1109100"/>
              <a:gd name="connsiteX4-339" fmla="*/ 5134809 w 5241544"/>
              <a:gd name="connsiteY4-340" fmla="*/ 944942 h 1109100"/>
              <a:gd name="connsiteX5-341" fmla="*/ 2665278 w 5241544"/>
              <a:gd name="connsiteY5-342" fmla="*/ 1108850 h 1109100"/>
              <a:gd name="connsiteX6-343" fmla="*/ 2650399 w 5241544"/>
              <a:gd name="connsiteY6-344" fmla="*/ 1108862 h 1109100"/>
              <a:gd name="connsiteX7-345" fmla="*/ 106992 w 5241544"/>
              <a:gd name="connsiteY7-346" fmla="*/ 944761 h 1109100"/>
              <a:gd name="connsiteX8-347" fmla="*/ 0 w 5241544"/>
              <a:gd name="connsiteY8-348" fmla="*/ 830704 h 1109100"/>
              <a:gd name="connsiteX9-349" fmla="*/ 0 w 5241544"/>
              <a:gd name="connsiteY9-350" fmla="*/ 114271 h 1109100"/>
              <a:gd name="connsiteX10-351" fmla="*/ 114308 w 5241544"/>
              <a:gd name="connsiteY10-352" fmla="*/ 0 h 1109100"/>
              <a:gd name="connsiteX0-353" fmla="*/ 114308 w 5241544"/>
              <a:gd name="connsiteY0-354" fmla="*/ 0 h 1109100"/>
              <a:gd name="connsiteX1-355" fmla="*/ 5127236 w 5241544"/>
              <a:gd name="connsiteY1-356" fmla="*/ 0 h 1109100"/>
              <a:gd name="connsiteX2-357" fmla="*/ 5241544 w 5241544"/>
              <a:gd name="connsiteY2-358" fmla="*/ 114308 h 1109100"/>
              <a:gd name="connsiteX3-359" fmla="*/ 5241544 w 5241544"/>
              <a:gd name="connsiteY3-360" fmla="*/ 830925 h 1109100"/>
              <a:gd name="connsiteX4-361" fmla="*/ 5134809 w 5241544"/>
              <a:gd name="connsiteY4-362" fmla="*/ 944942 h 1109100"/>
              <a:gd name="connsiteX5-363" fmla="*/ 2665278 w 5241544"/>
              <a:gd name="connsiteY5-364" fmla="*/ 1108850 h 1109100"/>
              <a:gd name="connsiteX6-365" fmla="*/ 2650399 w 5241544"/>
              <a:gd name="connsiteY6-366" fmla="*/ 1108862 h 1109100"/>
              <a:gd name="connsiteX7-367" fmla="*/ 106992 w 5241544"/>
              <a:gd name="connsiteY7-368" fmla="*/ 944761 h 1109100"/>
              <a:gd name="connsiteX8-369" fmla="*/ 0 w 5241544"/>
              <a:gd name="connsiteY8-370" fmla="*/ 830704 h 1109100"/>
              <a:gd name="connsiteX9-371" fmla="*/ 0 w 5241544"/>
              <a:gd name="connsiteY9-372" fmla="*/ 114271 h 1109100"/>
              <a:gd name="connsiteX10-373" fmla="*/ 114308 w 5241544"/>
              <a:gd name="connsiteY10-374" fmla="*/ 0 h 1109100"/>
              <a:gd name="connsiteX0-375" fmla="*/ 114308 w 5241544"/>
              <a:gd name="connsiteY0-376" fmla="*/ 0 h 1109100"/>
              <a:gd name="connsiteX1-377" fmla="*/ 5127236 w 5241544"/>
              <a:gd name="connsiteY1-378" fmla="*/ 0 h 1109100"/>
              <a:gd name="connsiteX2-379" fmla="*/ 5241544 w 5241544"/>
              <a:gd name="connsiteY2-380" fmla="*/ 114308 h 1109100"/>
              <a:gd name="connsiteX3-381" fmla="*/ 5241544 w 5241544"/>
              <a:gd name="connsiteY3-382" fmla="*/ 830925 h 1109100"/>
              <a:gd name="connsiteX4-383" fmla="*/ 5134809 w 5241544"/>
              <a:gd name="connsiteY4-384" fmla="*/ 944942 h 1109100"/>
              <a:gd name="connsiteX5-385" fmla="*/ 2665278 w 5241544"/>
              <a:gd name="connsiteY5-386" fmla="*/ 1108850 h 1109100"/>
              <a:gd name="connsiteX6-387" fmla="*/ 2650399 w 5241544"/>
              <a:gd name="connsiteY6-388" fmla="*/ 1108862 h 1109100"/>
              <a:gd name="connsiteX7-389" fmla="*/ 106992 w 5241544"/>
              <a:gd name="connsiteY7-390" fmla="*/ 944761 h 1109100"/>
              <a:gd name="connsiteX8-391" fmla="*/ 0 w 5241544"/>
              <a:gd name="connsiteY8-392" fmla="*/ 830704 h 1109100"/>
              <a:gd name="connsiteX9-393" fmla="*/ 0 w 5241544"/>
              <a:gd name="connsiteY9-394" fmla="*/ 114271 h 1109100"/>
              <a:gd name="connsiteX10-395" fmla="*/ 114308 w 5241544"/>
              <a:gd name="connsiteY10-396" fmla="*/ 0 h 1109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5241544" h="1109100">
                <a:moveTo>
                  <a:pt x="114308" y="0"/>
                </a:moveTo>
                <a:cubicBezTo>
                  <a:pt x="181267" y="0"/>
                  <a:pt x="5060277" y="0"/>
                  <a:pt x="5127236" y="0"/>
                </a:cubicBezTo>
                <a:cubicBezTo>
                  <a:pt x="5194195" y="0"/>
                  <a:pt x="5241544" y="47349"/>
                  <a:pt x="5241544" y="114308"/>
                </a:cubicBezTo>
                <a:cubicBezTo>
                  <a:pt x="5241544" y="181267"/>
                  <a:pt x="5241544" y="767434"/>
                  <a:pt x="5241544" y="830925"/>
                </a:cubicBezTo>
                <a:cubicBezTo>
                  <a:pt x="5241544" y="894416"/>
                  <a:pt x="5198160" y="940737"/>
                  <a:pt x="5134809" y="944942"/>
                </a:cubicBezTo>
                <a:cubicBezTo>
                  <a:pt x="5071457" y="949147"/>
                  <a:pt x="2670243" y="1108521"/>
                  <a:pt x="2665278" y="1108850"/>
                </a:cubicBezTo>
                <a:cubicBezTo>
                  <a:pt x="2660313" y="1109180"/>
                  <a:pt x="2655364" y="1109184"/>
                  <a:pt x="2650399" y="1108862"/>
                </a:cubicBezTo>
                <a:cubicBezTo>
                  <a:pt x="2645433" y="1108542"/>
                  <a:pt x="170439" y="948855"/>
                  <a:pt x="106992" y="944761"/>
                </a:cubicBezTo>
                <a:cubicBezTo>
                  <a:pt x="43545" y="940667"/>
                  <a:pt x="0" y="894283"/>
                  <a:pt x="0" y="830704"/>
                </a:cubicBezTo>
                <a:cubicBezTo>
                  <a:pt x="0" y="767125"/>
                  <a:pt x="0" y="181230"/>
                  <a:pt x="0" y="114271"/>
                </a:cubicBezTo>
                <a:cubicBezTo>
                  <a:pt x="0" y="47312"/>
                  <a:pt x="47349" y="0"/>
                  <a:pt x="114308" y="0"/>
                </a:cubicBezTo>
                <a:close/>
              </a:path>
            </a:pathLst>
          </a:custGeom>
          <a:noFill/>
          <a:ln w="12700">
            <a:gradFill>
              <a:gsLst>
                <a:gs pos="100000">
                  <a:schemeClr val="accent1">
                    <a:lumMod val="40000"/>
                    <a:lumOff val="60000"/>
                    <a:alpha val="85000"/>
                  </a:schemeClr>
                </a:gs>
                <a:gs pos="0">
                  <a:schemeClr val="accent1">
                    <a:lumMod val="20000"/>
                    <a:lumOff val="80000"/>
                    <a:alpha val="0"/>
                  </a:schemeClr>
                </a:gs>
              </a:gsLst>
              <a:lin ang="54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8000" tIns="0" rIns="108000" bIns="432000" numCol="1" spcCol="0" rtlCol="0" fromWordArt="0" anchor="b" anchorCtr="1" forceAA="0" compatLnSpc="1">
            <a:noAutofit/>
          </a:bodyPr>
          <a:p>
            <a:pPr indent="0" fontAlgn="auto">
              <a:lnSpc>
                <a:spcPct val="100000"/>
              </a:lnSpc>
              <a:spcBef>
                <a:spcPct val="0"/>
              </a:spcBef>
              <a:spcAft>
                <a:spcPct val="0"/>
              </a:spcAft>
              <a:buFont typeface="Wingdings" panose="05000000000000000000" charset="0"/>
              <a:buNone/>
            </a:pPr>
            <a:endParaRPr lang="zh-CN" altLang="en-US" sz="2000">
              <a:ln>
                <a:noFill/>
                <a:prstDash val="sysDot"/>
              </a:ln>
              <a:solidFill>
                <a:schemeClr val="tx1">
                  <a:lumMod val="85000"/>
                  <a:lumOff val="15000"/>
                </a:schemeClr>
              </a:solidFill>
              <a:latin typeface="+mn-ea"/>
              <a:cs typeface="+mn-ea"/>
              <a:sym typeface="+mn-ea"/>
            </a:endParaRPr>
          </a:p>
          <a:p>
            <a:pPr marL="285750" indent="-285750" algn="l" fontAlgn="auto">
              <a:lnSpc>
                <a:spcPct val="100000"/>
              </a:lnSpc>
              <a:spcBef>
                <a:spcPct val="0"/>
              </a:spcBef>
              <a:spcAft>
                <a:spcPct val="0"/>
              </a:spcAft>
              <a:buFont typeface="Wingdings" panose="05000000000000000000" charset="0"/>
              <a:buChar char="ü"/>
            </a:pPr>
            <a:r>
              <a:rPr lang="zh-CN" altLang="en-US" sz="2000">
                <a:ln>
                  <a:noFill/>
                  <a:prstDash val="sysDot"/>
                </a:ln>
                <a:solidFill>
                  <a:schemeClr val="tx1">
                    <a:lumMod val="85000"/>
                    <a:lumOff val="15000"/>
                  </a:schemeClr>
                </a:solidFill>
                <a:latin typeface="+mn-ea"/>
                <a:cs typeface="+mn-ea"/>
                <a:sym typeface="+mn-ea"/>
              </a:rPr>
              <a:t>确定同度量因素。</a:t>
            </a:r>
            <a:endParaRPr lang="zh-CN" altLang="en-US" sz="2000">
              <a:ln>
                <a:noFill/>
                <a:prstDash val="sysDot"/>
              </a:ln>
              <a:solidFill>
                <a:schemeClr val="tx1">
                  <a:lumMod val="85000"/>
                  <a:lumOff val="15000"/>
                </a:schemeClr>
              </a:solidFill>
              <a:latin typeface="+mn-ea"/>
              <a:cs typeface="+mn-ea"/>
              <a:sym typeface="+mn-ea"/>
            </a:endParaRPr>
          </a:p>
          <a:p>
            <a:pPr indent="0" algn="l" fontAlgn="auto">
              <a:lnSpc>
                <a:spcPct val="100000"/>
              </a:lnSpc>
              <a:spcBef>
                <a:spcPct val="0"/>
              </a:spcBef>
              <a:spcAft>
                <a:spcPct val="0"/>
              </a:spcAft>
              <a:buFont typeface="Wingdings" panose="05000000000000000000" charset="0"/>
              <a:buNone/>
            </a:pPr>
            <a:r>
              <a:rPr lang="en-US" altLang="zh-CN" sz="2000">
                <a:ln>
                  <a:noFill/>
                  <a:prstDash val="sysDot"/>
                </a:ln>
                <a:solidFill>
                  <a:schemeClr val="tx1">
                    <a:lumMod val="85000"/>
                    <a:lumOff val="15000"/>
                  </a:schemeClr>
                </a:solidFill>
                <a:latin typeface="+mn-ea"/>
                <a:cs typeface="+mn-ea"/>
                <a:sym typeface="+mn-ea"/>
              </a:rPr>
              <a:t>    </a:t>
            </a:r>
            <a:r>
              <a:rPr lang="zh-CN" altLang="en-US" sz="2000">
                <a:ln>
                  <a:noFill/>
                  <a:prstDash val="sysDot"/>
                </a:ln>
                <a:solidFill>
                  <a:schemeClr val="tx1">
                    <a:lumMod val="85000"/>
                    <a:lumOff val="15000"/>
                  </a:schemeClr>
                </a:solidFill>
                <a:latin typeface="+mn-ea"/>
                <a:cs typeface="+mn-ea"/>
                <a:sym typeface="+mn-ea"/>
              </a:rPr>
              <a:t>根据研究对象的特点和现象之间的关系</a:t>
            </a:r>
            <a:r>
              <a:rPr lang="en-US" altLang="zh-CN" sz="2000">
                <a:ln>
                  <a:noFill/>
                  <a:prstDash val="sysDot"/>
                </a:ln>
                <a:solidFill>
                  <a:schemeClr val="tx1">
                    <a:lumMod val="85000"/>
                    <a:lumOff val="15000"/>
                  </a:schemeClr>
                </a:solidFill>
                <a:latin typeface="+mn-ea"/>
                <a:cs typeface="+mn-ea"/>
                <a:sym typeface="+mn-ea"/>
              </a:rPr>
              <a:t>,</a:t>
            </a:r>
            <a:r>
              <a:rPr lang="zh-CN" altLang="en-US" sz="2000">
                <a:ln>
                  <a:noFill/>
                  <a:prstDash val="sysDot"/>
                </a:ln>
                <a:solidFill>
                  <a:schemeClr val="tx1">
                    <a:lumMod val="85000"/>
                    <a:lumOff val="15000"/>
                  </a:schemeClr>
                </a:solidFill>
                <a:latin typeface="+mn-ea"/>
                <a:cs typeface="+mn-ea"/>
                <a:sym typeface="+mn-ea"/>
              </a:rPr>
              <a:t>确定同度量因素。</a:t>
            </a:r>
            <a:endParaRPr lang="zh-CN" altLang="en-US" sz="2000">
              <a:ln>
                <a:noFill/>
                <a:prstDash val="sysDot"/>
              </a:ln>
              <a:solidFill>
                <a:schemeClr val="tx1">
                  <a:lumMod val="85000"/>
                  <a:lumOff val="15000"/>
                </a:schemeClr>
              </a:solidFill>
              <a:latin typeface="+mn-ea"/>
              <a:cs typeface="+mn-ea"/>
              <a:sym typeface="+mn-ea"/>
            </a:endParaRPr>
          </a:p>
        </p:txBody>
      </p:sp>
      <p:sp>
        <p:nvSpPr>
          <p:cNvPr id="34" name="对象7"/>
          <p:cNvSpPr/>
          <p:nvPr>
            <p:custDataLst>
              <p:tags r:id="rId5"/>
            </p:custDataLst>
          </p:nvPr>
        </p:nvSpPr>
        <p:spPr>
          <a:xfrm>
            <a:off x="5765165" y="295021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p>
            <a:pPr lvl="0" algn="ctr">
              <a:buClrTx/>
              <a:buSzTx/>
              <a:buFontTx/>
            </a:pPr>
            <a:r>
              <a:rPr lang="en-US" b="1">
                <a:solidFill>
                  <a:schemeClr val="lt1"/>
                </a:solidFill>
                <a:latin typeface="+mn-ea"/>
                <a:cs typeface="+mn-ea"/>
                <a:sym typeface="+mn-ea"/>
              </a:rPr>
              <a:t>01</a:t>
            </a:r>
            <a:endParaRPr lang="en-US" b="1">
              <a:solidFill>
                <a:schemeClr val="lt1"/>
              </a:solidFill>
              <a:latin typeface="+mn-ea"/>
              <a:cs typeface="+mn-ea"/>
              <a:sym typeface="+mn-ea"/>
            </a:endParaRPr>
          </a:p>
        </p:txBody>
      </p:sp>
      <p:sp>
        <p:nvSpPr>
          <p:cNvPr id="35" name="对象7"/>
          <p:cNvSpPr/>
          <p:nvPr>
            <p:custDataLst>
              <p:tags r:id="rId6"/>
            </p:custDataLst>
          </p:nvPr>
        </p:nvSpPr>
        <p:spPr>
          <a:xfrm>
            <a:off x="7279640" y="5399406"/>
            <a:ext cx="635932" cy="635932"/>
          </a:xfrm>
          <a:prstGeom prst="ellipse">
            <a:avLst/>
          </a:prstGeom>
          <a:gradFill>
            <a:gsLst>
              <a:gs pos="47000">
                <a:schemeClr val="accent2">
                  <a:alpha val="100000"/>
                </a:schemeClr>
              </a:gs>
              <a:gs pos="0">
                <a:schemeClr val="accent2">
                  <a:lumMod val="25000"/>
                  <a:lumOff val="75000"/>
                  <a:alpha val="100000"/>
                </a:schemeClr>
              </a:gs>
              <a:gs pos="100000">
                <a:schemeClr val="accent2">
                  <a:lumMod val="85000"/>
                  <a:alpha val="100000"/>
                </a:schemeClr>
              </a:gs>
            </a:gsLst>
            <a:lin ang="2700000" scaled="1"/>
          </a:gradFill>
          <a:ln>
            <a:noFill/>
          </a:ln>
          <a:effectLst/>
        </p:spPr>
        <p:txBody>
          <a:bodyPr wrap="square" lIns="0" tIns="0" rIns="0" bIns="0" anchor="ctr" anchorCtr="1">
            <a:noAutofit/>
          </a:bodyPr>
          <a:p>
            <a:pPr lvl="0" algn="ctr">
              <a:buClrTx/>
              <a:buSzTx/>
              <a:buFontTx/>
            </a:pPr>
            <a:r>
              <a:rPr lang="en-US" b="1">
                <a:solidFill>
                  <a:schemeClr val="lt1"/>
                </a:solidFill>
                <a:latin typeface="+mn-ea"/>
                <a:cs typeface="+mn-ea"/>
                <a:sym typeface="+mn-ea"/>
              </a:rPr>
              <a:t>02</a:t>
            </a:r>
            <a:endParaRPr lang="en-US" b="1">
              <a:solidFill>
                <a:schemeClr val="lt1"/>
              </a:solidFill>
              <a:latin typeface="+mn-ea"/>
              <a:cs typeface="+mn-ea"/>
              <a:sym typeface="+mn-ea"/>
            </a:endParaRPr>
          </a:p>
        </p:txBody>
      </p:sp>
      <p:sp>
        <p:nvSpPr>
          <p:cNvPr id="36" name="任意多边形: 形状 21"/>
          <p:cNvSpPr/>
          <p:nvPr>
            <p:custDataLst>
              <p:tags r:id="rId7"/>
            </p:custDataLst>
          </p:nvPr>
        </p:nvSpPr>
        <p:spPr>
          <a:xfrm>
            <a:off x="5124450" y="3813811"/>
            <a:ext cx="1936209" cy="1690968"/>
          </a:xfrm>
          <a:custGeom>
            <a:avLst/>
            <a:gdLst>
              <a:gd name="connsiteX0" fmla="*/ 3728 w 1924219"/>
              <a:gd name="connsiteY0" fmla="*/ 1652803 h 1690968"/>
              <a:gd name="connsiteX1" fmla="*/ 3842 w 1924219"/>
              <a:gd name="connsiteY1" fmla="*/ 1576538 h 1690968"/>
              <a:gd name="connsiteX2" fmla="*/ 896208 w 1924219"/>
              <a:gd name="connsiteY2" fmla="*/ 37976 h 1690968"/>
              <a:gd name="connsiteX3" fmla="*/ 962130 w 1924219"/>
              <a:gd name="connsiteY3" fmla="*/ 0 h 1690968"/>
              <a:gd name="connsiteX4" fmla="*/ 1028046 w 1924219"/>
              <a:gd name="connsiteY4" fmla="*/ 37970 h 1690968"/>
              <a:gd name="connsiteX5" fmla="*/ 1920411 w 1924219"/>
              <a:gd name="connsiteY5" fmla="*/ 1576532 h 1690968"/>
              <a:gd name="connsiteX6" fmla="*/ 1920529 w 1924219"/>
              <a:gd name="connsiteY6" fmla="*/ 1652803 h 1690968"/>
              <a:gd name="connsiteX7" fmla="*/ 1854500 w 1924219"/>
              <a:gd name="connsiteY7" fmla="*/ 1690968 h 1690968"/>
              <a:gd name="connsiteX8" fmla="*/ 69796 w 1924219"/>
              <a:gd name="connsiteY8" fmla="*/ 1690968 h 1690968"/>
              <a:gd name="connsiteX9" fmla="*/ 3728 w 1924219"/>
              <a:gd name="connsiteY9" fmla="*/ 1652803 h 1690968"/>
              <a:gd name="connsiteX0-1" fmla="*/ 9705 w 1930196"/>
              <a:gd name="connsiteY0-2" fmla="*/ 1652803 h 1690968"/>
              <a:gd name="connsiteX1-3" fmla="*/ 9819 w 1930196"/>
              <a:gd name="connsiteY1-4" fmla="*/ 1576538 h 1690968"/>
              <a:gd name="connsiteX2-5" fmla="*/ 902185 w 1930196"/>
              <a:gd name="connsiteY2-6" fmla="*/ 37976 h 1690968"/>
              <a:gd name="connsiteX3-7" fmla="*/ 968107 w 1930196"/>
              <a:gd name="connsiteY3-8" fmla="*/ 0 h 1690968"/>
              <a:gd name="connsiteX4-9" fmla="*/ 1034023 w 1930196"/>
              <a:gd name="connsiteY4-10" fmla="*/ 37970 h 1690968"/>
              <a:gd name="connsiteX5-11" fmla="*/ 1926388 w 1930196"/>
              <a:gd name="connsiteY5-12" fmla="*/ 1576532 h 1690968"/>
              <a:gd name="connsiteX6-13" fmla="*/ 1926506 w 1930196"/>
              <a:gd name="connsiteY6-14" fmla="*/ 1652803 h 1690968"/>
              <a:gd name="connsiteX7-15" fmla="*/ 1860477 w 1930196"/>
              <a:gd name="connsiteY7-16" fmla="*/ 1690968 h 1690968"/>
              <a:gd name="connsiteX8-17" fmla="*/ 75773 w 1930196"/>
              <a:gd name="connsiteY8-18" fmla="*/ 1690968 h 1690968"/>
              <a:gd name="connsiteX9-19" fmla="*/ 9705 w 1930196"/>
              <a:gd name="connsiteY9-20" fmla="*/ 1652803 h 1690968"/>
              <a:gd name="connsiteX0-21" fmla="*/ 9705 w 1930196"/>
              <a:gd name="connsiteY0-22" fmla="*/ 1652803 h 1690968"/>
              <a:gd name="connsiteX1-23" fmla="*/ 9819 w 1930196"/>
              <a:gd name="connsiteY1-24" fmla="*/ 1576538 h 1690968"/>
              <a:gd name="connsiteX2-25" fmla="*/ 902185 w 1930196"/>
              <a:gd name="connsiteY2-26" fmla="*/ 37976 h 1690968"/>
              <a:gd name="connsiteX3-27" fmla="*/ 968107 w 1930196"/>
              <a:gd name="connsiteY3-28" fmla="*/ 0 h 1690968"/>
              <a:gd name="connsiteX4-29" fmla="*/ 1034023 w 1930196"/>
              <a:gd name="connsiteY4-30" fmla="*/ 37970 h 1690968"/>
              <a:gd name="connsiteX5-31" fmla="*/ 1926388 w 1930196"/>
              <a:gd name="connsiteY5-32" fmla="*/ 1576532 h 1690968"/>
              <a:gd name="connsiteX6-33" fmla="*/ 1926506 w 1930196"/>
              <a:gd name="connsiteY6-34" fmla="*/ 1652803 h 1690968"/>
              <a:gd name="connsiteX7-35" fmla="*/ 1860477 w 1930196"/>
              <a:gd name="connsiteY7-36" fmla="*/ 1690968 h 1690968"/>
              <a:gd name="connsiteX8-37" fmla="*/ 75773 w 1930196"/>
              <a:gd name="connsiteY8-38" fmla="*/ 1690968 h 1690968"/>
              <a:gd name="connsiteX9-39" fmla="*/ 9705 w 1930196"/>
              <a:gd name="connsiteY9-40" fmla="*/ 1652803 h 1690968"/>
              <a:gd name="connsiteX0-41" fmla="*/ 9705 w 1930196"/>
              <a:gd name="connsiteY0-42" fmla="*/ 1652803 h 1690968"/>
              <a:gd name="connsiteX1-43" fmla="*/ 9819 w 1930196"/>
              <a:gd name="connsiteY1-44" fmla="*/ 1576538 h 1690968"/>
              <a:gd name="connsiteX2-45" fmla="*/ 902185 w 1930196"/>
              <a:gd name="connsiteY2-46" fmla="*/ 37976 h 1690968"/>
              <a:gd name="connsiteX3-47" fmla="*/ 968107 w 1930196"/>
              <a:gd name="connsiteY3-48" fmla="*/ 0 h 1690968"/>
              <a:gd name="connsiteX4-49" fmla="*/ 1034023 w 1930196"/>
              <a:gd name="connsiteY4-50" fmla="*/ 37970 h 1690968"/>
              <a:gd name="connsiteX5-51" fmla="*/ 1926388 w 1930196"/>
              <a:gd name="connsiteY5-52" fmla="*/ 1576532 h 1690968"/>
              <a:gd name="connsiteX6-53" fmla="*/ 1926506 w 1930196"/>
              <a:gd name="connsiteY6-54" fmla="*/ 1652803 h 1690968"/>
              <a:gd name="connsiteX7-55" fmla="*/ 1860477 w 1930196"/>
              <a:gd name="connsiteY7-56" fmla="*/ 1690968 h 1690968"/>
              <a:gd name="connsiteX8-57" fmla="*/ 75773 w 1930196"/>
              <a:gd name="connsiteY8-58" fmla="*/ 1690968 h 1690968"/>
              <a:gd name="connsiteX9-59" fmla="*/ 9705 w 1930196"/>
              <a:gd name="connsiteY9-60" fmla="*/ 1652803 h 1690968"/>
              <a:gd name="connsiteX0-61" fmla="*/ 9705 w 1930196"/>
              <a:gd name="connsiteY0-62" fmla="*/ 1652803 h 1690968"/>
              <a:gd name="connsiteX1-63" fmla="*/ 9819 w 1930196"/>
              <a:gd name="connsiteY1-64" fmla="*/ 1576538 h 1690968"/>
              <a:gd name="connsiteX2-65" fmla="*/ 902185 w 1930196"/>
              <a:gd name="connsiteY2-66" fmla="*/ 37976 h 1690968"/>
              <a:gd name="connsiteX3-67" fmla="*/ 968107 w 1930196"/>
              <a:gd name="connsiteY3-68" fmla="*/ 0 h 1690968"/>
              <a:gd name="connsiteX4-69" fmla="*/ 1034023 w 1930196"/>
              <a:gd name="connsiteY4-70" fmla="*/ 37970 h 1690968"/>
              <a:gd name="connsiteX5-71" fmla="*/ 1926388 w 1930196"/>
              <a:gd name="connsiteY5-72" fmla="*/ 1576532 h 1690968"/>
              <a:gd name="connsiteX6-73" fmla="*/ 1926506 w 1930196"/>
              <a:gd name="connsiteY6-74" fmla="*/ 1652803 h 1690968"/>
              <a:gd name="connsiteX7-75" fmla="*/ 1860477 w 1930196"/>
              <a:gd name="connsiteY7-76" fmla="*/ 1690968 h 1690968"/>
              <a:gd name="connsiteX8-77" fmla="*/ 75773 w 1930196"/>
              <a:gd name="connsiteY8-78" fmla="*/ 1690968 h 1690968"/>
              <a:gd name="connsiteX9-79" fmla="*/ 9705 w 1930196"/>
              <a:gd name="connsiteY9-80" fmla="*/ 1652803 h 1690968"/>
              <a:gd name="connsiteX0-81" fmla="*/ 9705 w 1930196"/>
              <a:gd name="connsiteY0-82" fmla="*/ 1652803 h 1690968"/>
              <a:gd name="connsiteX1-83" fmla="*/ 9819 w 1930196"/>
              <a:gd name="connsiteY1-84" fmla="*/ 1576538 h 1690968"/>
              <a:gd name="connsiteX2-85" fmla="*/ 902185 w 1930196"/>
              <a:gd name="connsiteY2-86" fmla="*/ 37976 h 1690968"/>
              <a:gd name="connsiteX3-87" fmla="*/ 968107 w 1930196"/>
              <a:gd name="connsiteY3-88" fmla="*/ 0 h 1690968"/>
              <a:gd name="connsiteX4-89" fmla="*/ 1034023 w 1930196"/>
              <a:gd name="connsiteY4-90" fmla="*/ 37970 h 1690968"/>
              <a:gd name="connsiteX5-91" fmla="*/ 1926388 w 1930196"/>
              <a:gd name="connsiteY5-92" fmla="*/ 1576532 h 1690968"/>
              <a:gd name="connsiteX6-93" fmla="*/ 1926506 w 1930196"/>
              <a:gd name="connsiteY6-94" fmla="*/ 1652803 h 1690968"/>
              <a:gd name="connsiteX7-95" fmla="*/ 1860477 w 1930196"/>
              <a:gd name="connsiteY7-96" fmla="*/ 1690968 h 1690968"/>
              <a:gd name="connsiteX8-97" fmla="*/ 75773 w 1930196"/>
              <a:gd name="connsiteY8-98" fmla="*/ 1690968 h 1690968"/>
              <a:gd name="connsiteX9-99" fmla="*/ 9705 w 1930196"/>
              <a:gd name="connsiteY9-100" fmla="*/ 1652803 h 1690968"/>
              <a:gd name="connsiteX0-101" fmla="*/ 9705 w 1930196"/>
              <a:gd name="connsiteY0-102" fmla="*/ 1652803 h 1690968"/>
              <a:gd name="connsiteX1-103" fmla="*/ 9819 w 1930196"/>
              <a:gd name="connsiteY1-104" fmla="*/ 1576538 h 1690968"/>
              <a:gd name="connsiteX2-105" fmla="*/ 902185 w 1930196"/>
              <a:gd name="connsiteY2-106" fmla="*/ 37976 h 1690968"/>
              <a:gd name="connsiteX3-107" fmla="*/ 968107 w 1930196"/>
              <a:gd name="connsiteY3-108" fmla="*/ 0 h 1690968"/>
              <a:gd name="connsiteX4-109" fmla="*/ 1034023 w 1930196"/>
              <a:gd name="connsiteY4-110" fmla="*/ 37970 h 1690968"/>
              <a:gd name="connsiteX5-111" fmla="*/ 1926388 w 1930196"/>
              <a:gd name="connsiteY5-112" fmla="*/ 1576532 h 1690968"/>
              <a:gd name="connsiteX6-113" fmla="*/ 1926506 w 1930196"/>
              <a:gd name="connsiteY6-114" fmla="*/ 1652803 h 1690968"/>
              <a:gd name="connsiteX7-115" fmla="*/ 1860477 w 1930196"/>
              <a:gd name="connsiteY7-116" fmla="*/ 1690968 h 1690968"/>
              <a:gd name="connsiteX8-117" fmla="*/ 75773 w 1930196"/>
              <a:gd name="connsiteY8-118" fmla="*/ 1690968 h 1690968"/>
              <a:gd name="connsiteX9-119" fmla="*/ 9705 w 1930196"/>
              <a:gd name="connsiteY9-120" fmla="*/ 1652803 h 1690968"/>
              <a:gd name="connsiteX0-121" fmla="*/ 9705 w 1930196"/>
              <a:gd name="connsiteY0-122" fmla="*/ 1652803 h 1690968"/>
              <a:gd name="connsiteX1-123" fmla="*/ 9819 w 1930196"/>
              <a:gd name="connsiteY1-124" fmla="*/ 1576538 h 1690968"/>
              <a:gd name="connsiteX2-125" fmla="*/ 902185 w 1930196"/>
              <a:gd name="connsiteY2-126" fmla="*/ 37976 h 1690968"/>
              <a:gd name="connsiteX3-127" fmla="*/ 968107 w 1930196"/>
              <a:gd name="connsiteY3-128" fmla="*/ 0 h 1690968"/>
              <a:gd name="connsiteX4-129" fmla="*/ 1034023 w 1930196"/>
              <a:gd name="connsiteY4-130" fmla="*/ 37970 h 1690968"/>
              <a:gd name="connsiteX5-131" fmla="*/ 1926388 w 1930196"/>
              <a:gd name="connsiteY5-132" fmla="*/ 1576532 h 1690968"/>
              <a:gd name="connsiteX6-133" fmla="*/ 1926506 w 1930196"/>
              <a:gd name="connsiteY6-134" fmla="*/ 1652803 h 1690968"/>
              <a:gd name="connsiteX7-135" fmla="*/ 1860477 w 1930196"/>
              <a:gd name="connsiteY7-136" fmla="*/ 1690968 h 1690968"/>
              <a:gd name="connsiteX8-137" fmla="*/ 75773 w 1930196"/>
              <a:gd name="connsiteY8-138" fmla="*/ 1690968 h 1690968"/>
              <a:gd name="connsiteX9-139" fmla="*/ 9705 w 1930196"/>
              <a:gd name="connsiteY9-140" fmla="*/ 1652803 h 1690968"/>
              <a:gd name="connsiteX0-141" fmla="*/ 9705 w 1930196"/>
              <a:gd name="connsiteY0-142" fmla="*/ 1652803 h 1690968"/>
              <a:gd name="connsiteX1-143" fmla="*/ 9819 w 1930196"/>
              <a:gd name="connsiteY1-144" fmla="*/ 1576538 h 1690968"/>
              <a:gd name="connsiteX2-145" fmla="*/ 902185 w 1930196"/>
              <a:gd name="connsiteY2-146" fmla="*/ 37976 h 1690968"/>
              <a:gd name="connsiteX3-147" fmla="*/ 968107 w 1930196"/>
              <a:gd name="connsiteY3-148" fmla="*/ 0 h 1690968"/>
              <a:gd name="connsiteX4-149" fmla="*/ 1034023 w 1930196"/>
              <a:gd name="connsiteY4-150" fmla="*/ 37970 h 1690968"/>
              <a:gd name="connsiteX5-151" fmla="*/ 1926388 w 1930196"/>
              <a:gd name="connsiteY5-152" fmla="*/ 1576532 h 1690968"/>
              <a:gd name="connsiteX6-153" fmla="*/ 1926506 w 1930196"/>
              <a:gd name="connsiteY6-154" fmla="*/ 1652803 h 1690968"/>
              <a:gd name="connsiteX7-155" fmla="*/ 1860477 w 1930196"/>
              <a:gd name="connsiteY7-156" fmla="*/ 1690968 h 1690968"/>
              <a:gd name="connsiteX8-157" fmla="*/ 75773 w 1930196"/>
              <a:gd name="connsiteY8-158" fmla="*/ 1690968 h 1690968"/>
              <a:gd name="connsiteX9-159" fmla="*/ 9705 w 1930196"/>
              <a:gd name="connsiteY9-160" fmla="*/ 1652803 h 1690968"/>
              <a:gd name="connsiteX0-161" fmla="*/ 9705 w 1930196"/>
              <a:gd name="connsiteY0-162" fmla="*/ 1652803 h 1690968"/>
              <a:gd name="connsiteX1-163" fmla="*/ 9819 w 1930196"/>
              <a:gd name="connsiteY1-164" fmla="*/ 1576538 h 1690968"/>
              <a:gd name="connsiteX2-165" fmla="*/ 902185 w 1930196"/>
              <a:gd name="connsiteY2-166" fmla="*/ 37976 h 1690968"/>
              <a:gd name="connsiteX3-167" fmla="*/ 968107 w 1930196"/>
              <a:gd name="connsiteY3-168" fmla="*/ 0 h 1690968"/>
              <a:gd name="connsiteX4-169" fmla="*/ 1034023 w 1930196"/>
              <a:gd name="connsiteY4-170" fmla="*/ 37970 h 1690968"/>
              <a:gd name="connsiteX5-171" fmla="*/ 1926388 w 1930196"/>
              <a:gd name="connsiteY5-172" fmla="*/ 1576532 h 1690968"/>
              <a:gd name="connsiteX6-173" fmla="*/ 1926506 w 1930196"/>
              <a:gd name="connsiteY6-174" fmla="*/ 1652803 h 1690968"/>
              <a:gd name="connsiteX7-175" fmla="*/ 1860477 w 1930196"/>
              <a:gd name="connsiteY7-176" fmla="*/ 1690968 h 1690968"/>
              <a:gd name="connsiteX8-177" fmla="*/ 75773 w 1930196"/>
              <a:gd name="connsiteY8-178" fmla="*/ 1690968 h 1690968"/>
              <a:gd name="connsiteX9-179" fmla="*/ 9705 w 1930196"/>
              <a:gd name="connsiteY9-180" fmla="*/ 1652803 h 1690968"/>
              <a:gd name="connsiteX0-181" fmla="*/ 9705 w 1930175"/>
              <a:gd name="connsiteY0-182" fmla="*/ 1652803 h 1690968"/>
              <a:gd name="connsiteX1-183" fmla="*/ 9819 w 1930175"/>
              <a:gd name="connsiteY1-184" fmla="*/ 1576538 h 1690968"/>
              <a:gd name="connsiteX2-185" fmla="*/ 902185 w 1930175"/>
              <a:gd name="connsiteY2-186" fmla="*/ 37976 h 1690968"/>
              <a:gd name="connsiteX3-187" fmla="*/ 968107 w 1930175"/>
              <a:gd name="connsiteY3-188" fmla="*/ 0 h 1690968"/>
              <a:gd name="connsiteX4-189" fmla="*/ 1034023 w 1930175"/>
              <a:gd name="connsiteY4-190" fmla="*/ 37970 h 1690968"/>
              <a:gd name="connsiteX5-191" fmla="*/ 1926388 w 1930175"/>
              <a:gd name="connsiteY5-192" fmla="*/ 1576532 h 1690968"/>
              <a:gd name="connsiteX6-193" fmla="*/ 1926506 w 1930175"/>
              <a:gd name="connsiteY6-194" fmla="*/ 1652803 h 1690968"/>
              <a:gd name="connsiteX7-195" fmla="*/ 1860477 w 1930175"/>
              <a:gd name="connsiteY7-196" fmla="*/ 1690968 h 1690968"/>
              <a:gd name="connsiteX8-197" fmla="*/ 75773 w 1930175"/>
              <a:gd name="connsiteY8-198" fmla="*/ 1690968 h 1690968"/>
              <a:gd name="connsiteX9-199" fmla="*/ 9705 w 1930175"/>
              <a:gd name="connsiteY9-200" fmla="*/ 1652803 h 1690968"/>
              <a:gd name="connsiteX0-201" fmla="*/ 9705 w 1936209"/>
              <a:gd name="connsiteY0-202" fmla="*/ 1652803 h 1690968"/>
              <a:gd name="connsiteX1-203" fmla="*/ 9819 w 1936209"/>
              <a:gd name="connsiteY1-204" fmla="*/ 1576538 h 1690968"/>
              <a:gd name="connsiteX2-205" fmla="*/ 902185 w 1936209"/>
              <a:gd name="connsiteY2-206" fmla="*/ 37976 h 1690968"/>
              <a:gd name="connsiteX3-207" fmla="*/ 968107 w 1936209"/>
              <a:gd name="connsiteY3-208" fmla="*/ 0 h 1690968"/>
              <a:gd name="connsiteX4-209" fmla="*/ 1034023 w 1936209"/>
              <a:gd name="connsiteY4-210" fmla="*/ 37970 h 1690968"/>
              <a:gd name="connsiteX5-211" fmla="*/ 1926388 w 1936209"/>
              <a:gd name="connsiteY5-212" fmla="*/ 1576532 h 1690968"/>
              <a:gd name="connsiteX6-213" fmla="*/ 1926506 w 1936209"/>
              <a:gd name="connsiteY6-214" fmla="*/ 1652803 h 1690968"/>
              <a:gd name="connsiteX7-215" fmla="*/ 1860477 w 1936209"/>
              <a:gd name="connsiteY7-216" fmla="*/ 1690968 h 1690968"/>
              <a:gd name="connsiteX8-217" fmla="*/ 75773 w 1936209"/>
              <a:gd name="connsiteY8-218" fmla="*/ 1690968 h 1690968"/>
              <a:gd name="connsiteX9-219" fmla="*/ 9705 w 1936209"/>
              <a:gd name="connsiteY9-220" fmla="*/ 1652803 h 1690968"/>
              <a:gd name="connsiteX0-221" fmla="*/ 9705 w 1936209"/>
              <a:gd name="connsiteY0-222" fmla="*/ 1652803 h 1690968"/>
              <a:gd name="connsiteX1-223" fmla="*/ 9819 w 1936209"/>
              <a:gd name="connsiteY1-224" fmla="*/ 1576538 h 1690968"/>
              <a:gd name="connsiteX2-225" fmla="*/ 902185 w 1936209"/>
              <a:gd name="connsiteY2-226" fmla="*/ 37976 h 1690968"/>
              <a:gd name="connsiteX3-227" fmla="*/ 968107 w 1936209"/>
              <a:gd name="connsiteY3-228" fmla="*/ 0 h 1690968"/>
              <a:gd name="connsiteX4-229" fmla="*/ 1034023 w 1936209"/>
              <a:gd name="connsiteY4-230" fmla="*/ 37970 h 1690968"/>
              <a:gd name="connsiteX5-231" fmla="*/ 1926388 w 1936209"/>
              <a:gd name="connsiteY5-232" fmla="*/ 1576532 h 1690968"/>
              <a:gd name="connsiteX6-233" fmla="*/ 1926506 w 1936209"/>
              <a:gd name="connsiteY6-234" fmla="*/ 1652803 h 1690968"/>
              <a:gd name="connsiteX7-235" fmla="*/ 1860477 w 1936209"/>
              <a:gd name="connsiteY7-236" fmla="*/ 1690968 h 1690968"/>
              <a:gd name="connsiteX8-237" fmla="*/ 75773 w 1936209"/>
              <a:gd name="connsiteY8-238" fmla="*/ 1690968 h 1690968"/>
              <a:gd name="connsiteX9-239" fmla="*/ 9705 w 1936209"/>
              <a:gd name="connsiteY9-240" fmla="*/ 1652803 h 1690968"/>
              <a:gd name="connsiteX0-241" fmla="*/ 9705 w 1936209"/>
              <a:gd name="connsiteY0-242" fmla="*/ 1652803 h 1690968"/>
              <a:gd name="connsiteX1-243" fmla="*/ 9819 w 1936209"/>
              <a:gd name="connsiteY1-244" fmla="*/ 1576538 h 1690968"/>
              <a:gd name="connsiteX2-245" fmla="*/ 902185 w 1936209"/>
              <a:gd name="connsiteY2-246" fmla="*/ 37976 h 1690968"/>
              <a:gd name="connsiteX3-247" fmla="*/ 968107 w 1936209"/>
              <a:gd name="connsiteY3-248" fmla="*/ 0 h 1690968"/>
              <a:gd name="connsiteX4-249" fmla="*/ 1034023 w 1936209"/>
              <a:gd name="connsiteY4-250" fmla="*/ 37970 h 1690968"/>
              <a:gd name="connsiteX5-251" fmla="*/ 1926388 w 1936209"/>
              <a:gd name="connsiteY5-252" fmla="*/ 1576532 h 1690968"/>
              <a:gd name="connsiteX6-253" fmla="*/ 1926506 w 1936209"/>
              <a:gd name="connsiteY6-254" fmla="*/ 1652803 h 1690968"/>
              <a:gd name="connsiteX7-255" fmla="*/ 1860477 w 1936209"/>
              <a:gd name="connsiteY7-256" fmla="*/ 1690968 h 1690968"/>
              <a:gd name="connsiteX8-257" fmla="*/ 75773 w 1936209"/>
              <a:gd name="connsiteY8-258" fmla="*/ 1690968 h 1690968"/>
              <a:gd name="connsiteX9-259" fmla="*/ 9705 w 1936209"/>
              <a:gd name="connsiteY9-260" fmla="*/ 1652803 h 1690968"/>
              <a:gd name="connsiteX0-261" fmla="*/ 9705 w 1936209"/>
              <a:gd name="connsiteY0-262" fmla="*/ 1652803 h 1690968"/>
              <a:gd name="connsiteX1-263" fmla="*/ 9819 w 1936209"/>
              <a:gd name="connsiteY1-264" fmla="*/ 1576538 h 1690968"/>
              <a:gd name="connsiteX2-265" fmla="*/ 902185 w 1936209"/>
              <a:gd name="connsiteY2-266" fmla="*/ 37976 h 1690968"/>
              <a:gd name="connsiteX3-267" fmla="*/ 968107 w 1936209"/>
              <a:gd name="connsiteY3-268" fmla="*/ 0 h 1690968"/>
              <a:gd name="connsiteX4-269" fmla="*/ 1034023 w 1936209"/>
              <a:gd name="connsiteY4-270" fmla="*/ 37970 h 1690968"/>
              <a:gd name="connsiteX5-271" fmla="*/ 1926388 w 1936209"/>
              <a:gd name="connsiteY5-272" fmla="*/ 1576532 h 1690968"/>
              <a:gd name="connsiteX6-273" fmla="*/ 1926506 w 1936209"/>
              <a:gd name="connsiteY6-274" fmla="*/ 1652803 h 1690968"/>
              <a:gd name="connsiteX7-275" fmla="*/ 1860477 w 1936209"/>
              <a:gd name="connsiteY7-276" fmla="*/ 1690968 h 1690968"/>
              <a:gd name="connsiteX8-277" fmla="*/ 75773 w 1936209"/>
              <a:gd name="connsiteY8-278" fmla="*/ 1690968 h 1690968"/>
              <a:gd name="connsiteX9-279" fmla="*/ 9705 w 1936209"/>
              <a:gd name="connsiteY9-280" fmla="*/ 1652803 h 1690968"/>
              <a:gd name="connsiteX0-281" fmla="*/ 9705 w 1936209"/>
              <a:gd name="connsiteY0-282" fmla="*/ 1652803 h 1690968"/>
              <a:gd name="connsiteX1-283" fmla="*/ 9819 w 1936209"/>
              <a:gd name="connsiteY1-284" fmla="*/ 1576538 h 1690968"/>
              <a:gd name="connsiteX2-285" fmla="*/ 902185 w 1936209"/>
              <a:gd name="connsiteY2-286" fmla="*/ 37976 h 1690968"/>
              <a:gd name="connsiteX3-287" fmla="*/ 968107 w 1936209"/>
              <a:gd name="connsiteY3-288" fmla="*/ 0 h 1690968"/>
              <a:gd name="connsiteX4-289" fmla="*/ 1034023 w 1936209"/>
              <a:gd name="connsiteY4-290" fmla="*/ 37970 h 1690968"/>
              <a:gd name="connsiteX5-291" fmla="*/ 1926388 w 1936209"/>
              <a:gd name="connsiteY5-292" fmla="*/ 1576532 h 1690968"/>
              <a:gd name="connsiteX6-293" fmla="*/ 1926506 w 1936209"/>
              <a:gd name="connsiteY6-294" fmla="*/ 1652803 h 1690968"/>
              <a:gd name="connsiteX7-295" fmla="*/ 1860477 w 1936209"/>
              <a:gd name="connsiteY7-296" fmla="*/ 1690968 h 1690968"/>
              <a:gd name="connsiteX8-297" fmla="*/ 75773 w 1936209"/>
              <a:gd name="connsiteY8-298" fmla="*/ 1690968 h 1690968"/>
              <a:gd name="connsiteX9-299" fmla="*/ 9705 w 1936209"/>
              <a:gd name="connsiteY9-300" fmla="*/ 1652803 h 1690968"/>
              <a:gd name="connsiteX0-301" fmla="*/ 9705 w 1936209"/>
              <a:gd name="connsiteY0-302" fmla="*/ 1652803 h 1690968"/>
              <a:gd name="connsiteX1-303" fmla="*/ 9819 w 1936209"/>
              <a:gd name="connsiteY1-304" fmla="*/ 1576538 h 1690968"/>
              <a:gd name="connsiteX2-305" fmla="*/ 902185 w 1936209"/>
              <a:gd name="connsiteY2-306" fmla="*/ 37976 h 1690968"/>
              <a:gd name="connsiteX3-307" fmla="*/ 968107 w 1936209"/>
              <a:gd name="connsiteY3-308" fmla="*/ 0 h 1690968"/>
              <a:gd name="connsiteX4-309" fmla="*/ 1034023 w 1936209"/>
              <a:gd name="connsiteY4-310" fmla="*/ 37970 h 1690968"/>
              <a:gd name="connsiteX5-311" fmla="*/ 1926388 w 1936209"/>
              <a:gd name="connsiteY5-312" fmla="*/ 1576532 h 1690968"/>
              <a:gd name="connsiteX6-313" fmla="*/ 1926506 w 1936209"/>
              <a:gd name="connsiteY6-314" fmla="*/ 1652803 h 1690968"/>
              <a:gd name="connsiteX7-315" fmla="*/ 1860477 w 1936209"/>
              <a:gd name="connsiteY7-316" fmla="*/ 1690968 h 1690968"/>
              <a:gd name="connsiteX8-317" fmla="*/ 75773 w 1936209"/>
              <a:gd name="connsiteY8-318" fmla="*/ 1690968 h 1690968"/>
              <a:gd name="connsiteX9-319" fmla="*/ 9705 w 1936209"/>
              <a:gd name="connsiteY9-320" fmla="*/ 1652803 h 169096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936209" h="1690968">
                <a:moveTo>
                  <a:pt x="9705" y="1652803"/>
                </a:moveTo>
                <a:cubicBezTo>
                  <a:pt x="-3278" y="1630265"/>
                  <a:pt x="-3231" y="1599038"/>
                  <a:pt x="9819" y="1576538"/>
                </a:cubicBezTo>
                <a:cubicBezTo>
                  <a:pt x="22869" y="1554038"/>
                  <a:pt x="889166" y="60424"/>
                  <a:pt x="902185" y="37976"/>
                </a:cubicBezTo>
                <a:cubicBezTo>
                  <a:pt x="915205" y="15528"/>
                  <a:pt x="942156" y="1"/>
                  <a:pt x="968107" y="0"/>
                </a:cubicBezTo>
                <a:cubicBezTo>
                  <a:pt x="994057" y="0"/>
                  <a:pt x="1021003" y="15522"/>
                  <a:pt x="1034023" y="37970"/>
                </a:cubicBezTo>
                <a:cubicBezTo>
                  <a:pt x="1047042" y="60417"/>
                  <a:pt x="1913339" y="1554033"/>
                  <a:pt x="1926388" y="1576532"/>
                </a:cubicBezTo>
                <a:cubicBezTo>
                  <a:pt x="1939438" y="1599032"/>
                  <a:pt x="1939490" y="1630264"/>
                  <a:pt x="1926506" y="1652803"/>
                </a:cubicBezTo>
                <a:cubicBezTo>
                  <a:pt x="1913524" y="1675342"/>
                  <a:pt x="1886489" y="1690968"/>
                  <a:pt x="1860477" y="1690968"/>
                </a:cubicBezTo>
                <a:cubicBezTo>
                  <a:pt x="1834468" y="1690968"/>
                  <a:pt x="101784" y="1690968"/>
                  <a:pt x="75773" y="1690968"/>
                </a:cubicBezTo>
                <a:cubicBezTo>
                  <a:pt x="49764" y="1690968"/>
                  <a:pt x="22688" y="1675342"/>
                  <a:pt x="9705" y="1652803"/>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square" lIns="492323" tIns="912535" rIns="522584" bIns="134405" anchor="ctr" anchorCtr="1">
            <a:noAutofit/>
          </a:bodyPr>
          <a:p>
            <a:pPr marL="0" algn="ctr" rtl="0" eaLnBrk="1" latinLnBrk="0" hangingPunct="1">
              <a:spcBef>
                <a:spcPts val="0"/>
              </a:spcBef>
              <a:spcAft>
                <a:spcPts val="0"/>
              </a:spcAft>
            </a:pPr>
            <a:r>
              <a:rPr lang="zh-CN" altLang="en-US" sz="2800" b="1" kern="1200" dirty="0">
                <a:solidFill>
                  <a:schemeClr val="accent1"/>
                </a:solidFill>
                <a:effectLst/>
                <a:latin typeface="+mn-ea"/>
                <a:cs typeface="+mn-ea"/>
                <a:sym typeface="+mn-ea"/>
              </a:rPr>
              <a:t>统计总体</a:t>
            </a:r>
            <a:endParaRPr lang="zh-CN" altLang="en-US" sz="2800" b="1" kern="1200" dirty="0">
              <a:solidFill>
                <a:schemeClr val="accent1"/>
              </a:solidFill>
              <a:effectLst/>
              <a:latin typeface="+mn-ea"/>
              <a:cs typeface="+mn-ea"/>
              <a:sym typeface="+mn-ea"/>
            </a:endParaRPr>
          </a:p>
        </p:txBody>
      </p:sp>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二、综合指数的编制原理</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443355" y="1153160"/>
            <a:ext cx="9398000" cy="107188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algn="l">
              <a:lnSpc>
                <a:spcPct val="14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事物的实物指标由于不同度量而没有综合性能</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是不能直接相加的</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但其价值指标却有很强的综合性能。</a:t>
            </a:r>
            <a:endParaRPr lang="zh-CN" altLang="en-US" sz="2400" b="1" kern="100" dirty="0">
              <a:solidFill>
                <a:schemeClr val="bg1"/>
              </a:solidFill>
              <a:effectLst/>
              <a:latin typeface="+mn-ea"/>
              <a:cs typeface="江城圆体 400W" panose="020B0500000000000000" pitchFamily="34" charset="-122"/>
            </a:endParaRPr>
          </a:p>
        </p:txBody>
      </p:sp>
      <p:sp>
        <p:nvSpPr>
          <p:cNvPr id="4" name="文本框 3"/>
          <p:cNvSpPr txBox="1"/>
          <p:nvPr/>
        </p:nvSpPr>
        <p:spPr>
          <a:xfrm>
            <a:off x="6406515" y="266319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5" name="文本框 4"/>
          <p:cNvSpPr txBox="1"/>
          <p:nvPr/>
        </p:nvSpPr>
        <p:spPr>
          <a:xfrm>
            <a:off x="2823210" y="52552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324485" y="3488690"/>
            <a:ext cx="3928745" cy="914400"/>
          </a:xfrm>
          <a:prstGeom prst="rect">
            <a:avLst/>
          </a:prstGeom>
          <a:noFill/>
        </p:spPr>
        <p:txBody>
          <a:bodyPr wrap="square" rtlCol="0"/>
          <a:p>
            <a:pPr marL="342900" indent="-342900" algn="l">
              <a:lnSpc>
                <a:spcPct val="140000"/>
              </a:lnSpc>
              <a:buFont typeface="Wingdings" panose="05000000000000000000" charset="0"/>
              <a:buChar char="ü"/>
            </a:pPr>
            <a:r>
              <a:rPr lang="zh-CN" altLang="en-US" sz="2000" kern="100" dirty="0">
                <a:effectLst/>
                <a:latin typeface="+mn-ea"/>
                <a:cs typeface="江城圆体 400W" panose="020B0500000000000000" pitchFamily="34" charset="-122"/>
              </a:rPr>
              <a:t>将两个时期的指标数值进行对比</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测定指标的综合变动。</a:t>
            </a:r>
            <a:endParaRPr lang="zh-CN" altLang="en-US" sz="2000" kern="100" dirty="0">
              <a:effectLst/>
              <a:latin typeface="+mn-ea"/>
              <a:cs typeface="江城圆体 400W" panose="020B0500000000000000" pitchFamily="34" charset="-122"/>
            </a:endParaRPr>
          </a:p>
          <a:p>
            <a:pPr algn="l">
              <a:lnSpc>
                <a:spcPct val="140000"/>
              </a:lnSpc>
            </a:pPr>
            <a:r>
              <a:rPr lang="en-US" altLang="zh-CN" sz="2000" kern="100" dirty="0">
                <a:effectLst/>
                <a:latin typeface="+mn-ea"/>
                <a:cs typeface="江城圆体 400W" panose="020B0500000000000000" pitchFamily="34" charset="-122"/>
              </a:rPr>
              <a:t>    </a:t>
            </a:r>
            <a:r>
              <a:rPr lang="zh-CN" altLang="en-US" sz="2000" kern="100" dirty="0">
                <a:effectLst/>
                <a:latin typeface="+mn-ea"/>
                <a:cs typeface="江城圆体 400W" panose="020B0500000000000000" pitchFamily="34" charset="-122"/>
              </a:rPr>
              <a:t>数量指标和质量指标由于其数量特点不同</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虽然在编制指数时基本原理相同</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但在具体的编制方法上略有差异。下面举例说明这两种指标综合指数的编制方法。</a:t>
            </a:r>
            <a:endParaRPr lang="zh-CN" altLang="en-US" sz="2000" kern="100" dirty="0">
              <a:effectLst/>
              <a:latin typeface="+mn-ea"/>
              <a:cs typeface="江城圆体 400W" panose="020B0500000000000000" pitchFamily="34" charset="-122"/>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ppt_y</p:attrName>
                                        </p:attrNameLst>
                                      </p:cBhvr>
                                      <p:tavLst>
                                        <p:tav tm="0">
                                          <p:val>
                                            <p:strVal val="#ppt_y+#ppt_h*1.125000"/>
                                          </p:val>
                                        </p:tav>
                                        <p:tav tm="100000">
                                          <p:val>
                                            <p:strVal val="#ppt_y"/>
                                          </p:val>
                                        </p:tav>
                                      </p:tavLst>
                                    </p:anim>
                                    <p:animEffect transition="in" filter="wipe(up)">
                                      <p:cBhvr>
                                        <p:cTn id="8" dur="500"/>
                                        <p:tgtEl>
                                          <p:spTgt spid="3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ppt_y</p:attrName>
                                        </p:attrNameLst>
                                      </p:cBhvr>
                                      <p:tavLst>
                                        <p:tav tm="0">
                                          <p:val>
                                            <p:strVal val="#ppt_y+#ppt_h*1.125000"/>
                                          </p:val>
                                        </p:tav>
                                        <p:tav tm="100000">
                                          <p:val>
                                            <p:strVal val="#ppt_y"/>
                                          </p:val>
                                        </p:tav>
                                      </p:tavLst>
                                    </p:anim>
                                    <p:animEffect transition="in" filter="wipe(up)">
                                      <p:cBhvr>
                                        <p:cTn id="12" dur="500"/>
                                        <p:tgtEl>
                                          <p:spTgt spid="3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ppt_y</p:attrName>
                                        </p:attrNameLst>
                                      </p:cBhvr>
                                      <p:tavLst>
                                        <p:tav tm="0">
                                          <p:val>
                                            <p:strVal val="#ppt_y+#ppt_h*1.125000"/>
                                          </p:val>
                                        </p:tav>
                                        <p:tav tm="100000">
                                          <p:val>
                                            <p:strVal val="#ppt_y"/>
                                          </p:val>
                                        </p:tav>
                                      </p:tavLst>
                                    </p:anim>
                                    <p:animEffect transition="in" filter="wipe(up)">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p:tgtEl>
                                          <p:spTgt spid="31"/>
                                        </p:tgtEl>
                                        <p:attrNameLst>
                                          <p:attrName>ppt_y</p:attrName>
                                        </p:attrNameLst>
                                      </p:cBhvr>
                                      <p:tavLst>
                                        <p:tav tm="0">
                                          <p:val>
                                            <p:strVal val="#ppt_y+#ppt_h*1.125000"/>
                                          </p:val>
                                        </p:tav>
                                        <p:tav tm="100000">
                                          <p:val>
                                            <p:strVal val="#ppt_y"/>
                                          </p:val>
                                        </p:tav>
                                      </p:tavLst>
                                    </p:anim>
                                    <p:animEffect transition="in" filter="wipe(up)">
                                      <p:cBhvr>
                                        <p:cTn id="22" dur="500"/>
                                        <p:tgtEl>
                                          <p:spTgt spid="31"/>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p:tgtEl>
                                          <p:spTgt spid="35"/>
                                        </p:tgtEl>
                                        <p:attrNameLst>
                                          <p:attrName>ppt_y</p:attrName>
                                        </p:attrNameLst>
                                      </p:cBhvr>
                                      <p:tavLst>
                                        <p:tav tm="0">
                                          <p:val>
                                            <p:strVal val="#ppt_y+#ppt_h*1.125000"/>
                                          </p:val>
                                        </p:tav>
                                        <p:tav tm="100000">
                                          <p:val>
                                            <p:strVal val="#ppt_y"/>
                                          </p:val>
                                        </p:tav>
                                      </p:tavLst>
                                    </p:anim>
                                    <p:animEffect transition="in" filter="wipe(up)">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p:tgtEl>
                                          <p:spTgt spid="30"/>
                                        </p:tgtEl>
                                        <p:attrNameLst>
                                          <p:attrName>ppt_y</p:attrName>
                                        </p:attrNameLst>
                                      </p:cBhvr>
                                      <p:tavLst>
                                        <p:tav tm="0">
                                          <p:val>
                                            <p:strVal val="#ppt_y+#ppt_h*1.125000"/>
                                          </p:val>
                                        </p:tav>
                                        <p:tav tm="100000">
                                          <p:val>
                                            <p:strVal val="#ppt_y"/>
                                          </p:val>
                                        </p:tav>
                                      </p:tavLst>
                                    </p:anim>
                                    <p:animEffect transition="in" filter="wipe(up)">
                                      <p:cBhvr>
                                        <p:cTn id="32" dur="500"/>
                                        <p:tgtEl>
                                          <p:spTgt spid="30"/>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p:tgtEl>
                                          <p:spTgt spid="32"/>
                                        </p:tgtEl>
                                        <p:attrNameLst>
                                          <p:attrName>ppt_y</p:attrName>
                                        </p:attrNameLst>
                                      </p:cBhvr>
                                      <p:tavLst>
                                        <p:tav tm="0">
                                          <p:val>
                                            <p:strVal val="#ppt_y+#ppt_h*1.125000"/>
                                          </p:val>
                                        </p:tav>
                                        <p:tav tm="100000">
                                          <p:val>
                                            <p:strVal val="#ppt_y"/>
                                          </p:val>
                                        </p:tav>
                                      </p:tavLst>
                                    </p:anim>
                                    <p:animEffect transition="in" filter="wipe(up)">
                                      <p:cBhvr>
                                        <p:cTn id="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bldLvl="0" animBg="1"/>
      <p:bldP spid="4" grpId="0"/>
      <p:bldP spid="31" grpId="0" bldLvl="0" animBg="1"/>
      <p:bldP spid="35" grpId="0" bldLvl="0" animBg="1"/>
      <p:bldP spid="30" grpId="0" bldLvl="0" animBg="1"/>
      <p:bldP spid="32" grpId="0"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0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3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1.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8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8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84.xml><?xml version="1.0" encoding="utf-8"?>
<p:tagLst xmlns:p="http://schemas.openxmlformats.org/presentationml/2006/main">
  <p:tag name="KSO_WM_BEAUTIFY_FLAG" val="#wm#"/>
  <p:tag name="KSO_WM_TEMPLATE_CATEGORY" val="custom"/>
  <p:tag name="KSO_WM_TEMPLATE_INDEX" val="20235934"/>
</p:tagLst>
</file>

<file path=ppt/tags/tag185.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6.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87.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6,&quot;pos&quot;:0.8999999761581421,&quot;transparency&quot;:0},{&quot;brightness&quot;:0.4000000059604645,&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8.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TEXT_TYPE" val="1"/>
  <p:tag name="KSO_WM_UNIT_PRESET_TEXT" val="添加标题"/>
  <p:tag name="KSO_WM_DIAGRAM_USE_COLOR_VALUE" val="{&quot;color_scheme&quot;:1,&quot;color_type&quot;:1,&quot;theme_color_indexes&quot;:[5,6,5,6,5,6]}"/>
</p:tagLst>
</file>

<file path=ppt/tags/tag189.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91.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2.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3.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4.xml><?xml version="1.0" encoding="utf-8"?>
<p:tagLst xmlns:p="http://schemas.openxmlformats.org/presentationml/2006/main">
  <p:tag name="KSO_WM_SLIDE_ID" val="custom20235934_8"/>
  <p:tag name="KSO_WM_TEMPLATE_SUBCATEGORY" val="29"/>
  <p:tag name="KSO_WM_TEMPLATE_MASTER_TYPE" val="0"/>
  <p:tag name="KSO_WM_TEMPLATE_COLOR_TYPE" val="0"/>
  <p:tag name="KSO_WM_SLIDE_TYPE" val="text"/>
  <p:tag name="KSO_WM_SLIDE_SUBTYPE" val="pureTxt"/>
  <p:tag name="KSO_WM_SLIDE_ITEM_CNT" val="0"/>
  <p:tag name="KSO_WM_SLIDE_INDEX" val="8"/>
  <p:tag name="KSO_WM_TAG_VERSION" val="3.0"/>
  <p:tag name="KSO_WM_BEAUTIFY_FLAG" val="#wm#"/>
  <p:tag name="KSO_WM_TEMPLATE_CATEGORY" val="custom"/>
  <p:tag name="KSO_WM_TEMPLATE_INDEX" val="20235934"/>
  <p:tag name="KSO_WM_SLIDE_LAYOUT" val="a_f"/>
  <p:tag name="KSO_WM_SLIDE_LAYOUT_CNT" val="1_1"/>
  <p:tag name="KSO_WM_UNIT_SHOW_EDIT_AREA_INDICATION" val="1"/>
  <p:tag name="KSO_WM_TEMPLATE_THUMBS_INDEX" val="1、4、7、12、13、14、15、16、17、18、20、24、25、28、33、36、40、43、44"/>
  <p:tag name="KSO_WM_SLIDE_SIZE" val="850*457"/>
  <p:tag name="KSO_WM_SLIDE_POSITION" val="54*28"/>
  <p:tag name="KSO_WM_TEMPLATE_COLORSEQUENCE" val="1,2,3,4,5,6"/>
  <p:tag name="resource_record_key" val="{&quot;65&quot;:[20235934],&quot;70&quot;:[3330158]}"/>
</p:tagLst>
</file>

<file path=ppt/tags/tag195.xml><?xml version="1.0" encoding="utf-8"?>
<p:tagLst xmlns:p="http://schemas.openxmlformats.org/presentationml/2006/main">
  <p:tag name="KSO_WM_BEAUTIFY_FLAG" val="#wm#"/>
  <p:tag name="KSO_WM_TEMPLATE_CATEGORY" val="custom"/>
  <p:tag name="KSO_WM_TEMPLATE_INDEX" val="20235934"/>
</p:tagLst>
</file>

<file path=ppt/tags/tag19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985_1*l_h_i*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solid&quot;:{&quot;brightness&quot;:0,&quot;colorType&quot;:2,&quot;rgb&quot;:&quot;#ffffff&quot;,&quot;transparency&quot;:0.850000023841857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FILL_FORE_SCHEMECOLOR_INDEX" val="2"/>
  <p:tag name="KSO_WM_UNIT_FILL_FORE_SCHEMECOLOR_INDEX_BRIGHTNESS" val="0.6"/>
  <p:tag name="KSO_WM_UNIT_LINE_FORE_SCHEMECOLOR_INDEX" val="5"/>
  <p:tag name="KSO_WM_DIAGRAM_USE_COLOR_VALUE" val="{&quot;color_scheme&quot;:1,&quot;color_type&quot;:1,&quot;theme_color_indexes&quot;:[5,6,5,6,5,6]}"/>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985_1*l_h_i*1_1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gradient&quot;:[{&quot;brightness&quot;:0,&quot;colorType&quot;:1,&quot;foreColorIndex&quot;:5,&quot;pos&quot;:0,&quot;transparency&quot;:0},{&quot;brightness&quot;:0,&quot;colorType&quot;:1,&quot;foreColorIndex&quot;:5,&quot;pos&quot;:0.5,&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FILL_TYPE" val="3"/>
  <p:tag name="KSO_WM_DIAGRAM_USE_COLOR_VALUE" val="{&quot;color_scheme&quot;:1,&quot;color_type&quot;:1,&quot;theme_color_indexes&quot;:[5,6,5,6,5,6]}"/>
</p:tagLst>
</file>

<file path=ppt/tags/tag199.xml><?xml version="1.0" encoding="utf-8"?>
<p:tagLst xmlns:p="http://schemas.openxmlformats.org/presentationml/2006/main">
  <p:tag name="KSO_WM_UNIT_BLOCK" val="0"/>
  <p:tag name="KSO_WM_UNIT_DEC_AREA_ID" val="c37347cbc0a24348939d931e37367649"/>
  <p:tag name="KSO_WM_UNIT_DEFAULT_FONT" val="12;18;2"/>
  <p:tag name="KSO_WM_UNIT_SUBTYPE" val="a"/>
  <p:tag name="KSO_WM_UNIT_NOCLEAR" val="0"/>
  <p:tag name="KSO_WM_UNIT_VALUE" val="46"/>
  <p:tag name="KSO_WM_UNIT_HIGHLIGHT" val="0"/>
  <p:tag name="KSO_WM_UNIT_COMPATIBLE" val="0"/>
  <p:tag name="KSO_WM_UNIT_DIAGRAM_ISNUMVISUAL" val="0"/>
  <p:tag name="KSO_WM_UNIT_DIAGRAM_ISREFERUNIT" val="0"/>
  <p:tag name="KSO_WM_DIAGRAM_GROUP_CODE" val="l1-1"/>
  <p:tag name="KSO_WM_UNIT_ID" val="diagram20231985_1*l_h_f*1_1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TEXT_TYPE" val="1"/>
  <p:tag name="KSO_WM_UNIT_TEXT_LAYER_COUNT" val="1"/>
  <p:tag name="KSO_WM_UNIT_PRESET_TEXT" val="单击此处输入智能图形单击此处输入智能图形单击此处输入智能图形单击此处输入智能图形单击此处输入智能图形"/>
  <p:tag name="KSO_WM_UNIT_TEXT_FILL_FORE_SCHEMECOLOR_INDEX" val="1"/>
  <p:tag name="KSO_WM_UNIT_TEXT_FILL_TYPE" val="1"/>
  <p:tag name="KSO_WM_DIAGRAM_USE_COLOR_VALUE" val="{&quot;color_scheme&quot;:1,&quot;color_type&quot;:1,&quot;theme_color_indexes&quot;:[5,6,5,6,5,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BLOCK" val="0"/>
  <p:tag name="KSO_WM_UNIT_DEC_AREA_ID" val="c37347cbc0a24348939d931e37367649"/>
  <p:tag name="KSO_WM_UNIT_DEFAULT_FONT" val="12;18;2"/>
  <p:tag name="KSO_WM_UNIT_SUBTYPE" val="a"/>
  <p:tag name="KSO_WM_UNIT_NOCLEAR" val="0"/>
  <p:tag name="KSO_WM_UNIT_VALUE" val="46"/>
  <p:tag name="KSO_WM_UNIT_HIGHLIGHT" val="0"/>
  <p:tag name="KSO_WM_UNIT_COMPATIBLE" val="0"/>
  <p:tag name="KSO_WM_UNIT_DIAGRAM_ISNUMVISUAL" val="0"/>
  <p:tag name="KSO_WM_UNIT_DIAGRAM_ISREFERUNIT" val="0"/>
  <p:tag name="KSO_WM_DIAGRAM_GROUP_CODE" val="l1-1"/>
  <p:tag name="KSO_WM_UNIT_ID" val="diagram20231985_1*l_h_f*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TEXT_TYPE" val="1"/>
  <p:tag name="KSO_WM_UNIT_TEXT_LAYER_COUNT" val="1"/>
  <p:tag name="KSO_WM_UNIT_PRESET_TEXT" val="单击此处输入智能图形单击此处输入智能图形单击此处输入智能图形单击此处输入智能图形单击此处输入智能图形"/>
  <p:tag name="KSO_WM_UNIT_TEXT_FILL_FORE_SCHEMECOLOR_INDEX" val="1"/>
  <p:tag name="KSO_WM_UNIT_TEXT_FILL_TYPE" val="1"/>
  <p:tag name="KSO_WM_DIAGRAM_USE_COLOR_VALUE" val="{&quot;color_scheme&quot;:1,&quot;color_type&quot;:1,&quot;theme_color_indexes&quot;:[5,6,5,6,5,6]}"/>
</p:tagLst>
</file>

<file path=ppt/tags/tag20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21538]}"/>
</p:tagLst>
</file>

<file path=ppt/tags/tag2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i*1_1_2"/>
  <p:tag name="KSO_WM_TEMPLATE_CATEGORY" val="diagram"/>
  <p:tag name="KSO_WM_TEMPLATE_INDEX" val="20230957"/>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465.6499969482422,&quot;left&quot;:-32.65,&quot;top&quot;:-5.75,&quot;width&quot;:992.7}"/>
  <p:tag name="KSO_WM_DIAGRAM_COLOR_MATCH_VALUE" val="{&quot;shape&quot;:{&quot;fill&quot;:{&quot;solid&quot;:{&quot;brightness&quot;:0.800000011920929,&quot;colorType&quot;:1,&quot;foreColorIndex&quot;:5,&quot;transparency&quot;:0.400000005960464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20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i*1_1_1"/>
  <p:tag name="KSO_WM_TEMPLATE_CATEGORY" val="diagram"/>
  <p:tag name="KSO_WM_TEMPLATE_INDEX" val="20230957"/>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gradient&quot;:[{&quot;brightness&quot;:0.800000011920929,&quot;colorType&quot;:1,&quot;foreColorIndex&quot;:5,&quot;pos&quot;:0,&quot;transparency&quot;:1},{&quot;brightness&quot;:0.800000011920929,&quot;colorType&quot;:1,&quot;foreColorIndex&quot;:5,&quot;pos&quot;:1,&quot;transparency&quot;:0.4900000095367431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4.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0957_3*n_h_i*1_1_4"/>
  <p:tag name="KSO_WM_TEMPLATE_CATEGORY" val="diagram"/>
  <p:tag name="KSO_WM_TEMPLATE_INDEX" val="20230957"/>
  <p:tag name="KSO_WM_UNIT_LAYERLEVEL" val="1_1_1"/>
  <p:tag name="KSO_WM_TAG_VERSION" val="3.0"/>
  <p:tag name="KSO_WM_DIAGRAM_MAX_ITEMCNT" val="6"/>
  <p:tag name="KSO_WM_DIAGRAM_MIN_ITEMCNT" val="2"/>
  <p:tag name="KSO_WM_DIAGRAM_VIRTUALLY_FRAME" val="{&quot;height&quot;:465.6499969482422,&quot;left&quot;:-32.65,&quot;top&quot;:-5.75,&quot;width&quot;:992.7}"/>
  <p:tag name="KSO_WM_DIAGRAM_COLOR_MATCH_VALUE" val="{&quot;shape&quot;:{&quot;fill&quot;:{&quot;gradient&quot;:[{&quot;brightness&quot;:0,&quot;colorType&quot;:1,&quot;foreColorIndex&quot;:5,&quot;pos&quot;:1,&quot;transparency&quot;:0},{&quot;brightness&quot;:0.20000000298023224,&quot;colorType&quot;:1,&quot;foreColorIndex&quot;:5,&quot;pos&quot;:0.5,&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i*1_1_3"/>
  <p:tag name="KSO_WM_TEMPLATE_CATEGORY" val="diagram"/>
  <p:tag name="KSO_WM_TEMPLATE_INDEX" val="20230957"/>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3"/>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solidLine&quot;:{&quot;brightness&quot;:0,&quot;colorType&quot;:1,&quot;foreColorIndex&quot;:5,&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2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h_i*1_2_4_2"/>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4_2"/>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6000000238418579,&quot;transparency&quot;:0}],&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h_i*1_2_3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gradient&quot;:[{&quot;brightness&quot;:0.20000000298023224,&quot;colorType&quot;:1,&quot;foreColorIndex&quot;:5,&quot;pos&quot;:0.5,&quot;transparency&quot;:0},{&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h_i*1_2_4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4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gradient&quot;:[{&quot;brightness&quot;:0.20000000298023224,&quot;colorType&quot;:1,&quot;foreColorIndex&quot;:5,&quot;pos&quot;:0.5,&quot;transparency&quot;:0},{&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h_i*1_2_1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gradient&quot;:[{&quot;brightness&quot;:0.20000000298023224,&quot;colorType&quot;:1,&quot;foreColorIndex&quot;:5,&quot;pos&quot;:0.5,&quot;transparency&quot;:0},{&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h_i*1_2_2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gradient&quot;:[{&quot;brightness&quot;:0.20000000298023224,&quot;colorType&quot;:1,&quot;foreColorIndex&quot;:5,&quot;pos&quot;:0.5,&quot;transparency&quot;:0},{&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957_3*n_h_h_f*1_2_1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957_3*n_h_h_a*1_2_1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957_3*n_h_h_f*1_2_4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957_3*n_h_h_a*1_2_4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957_3*n_h_h_f*1_2_2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957_3*n_h_h_a*1_2_2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957_3*n_h_h_f*1_2_3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957_3*n_h_h_a*1_2_3_1"/>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h_i*1_2_1_2"/>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2"/>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6000000238418579,&quot;transparency&quot;:0}],&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57_3*n_h_h_x*1_2_1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UNIT_VALUE" val="73*73"/>
  <p:tag name="KSO_WM_UNIT_TYPE" val="n_h_h_x"/>
  <p:tag name="KSO_WM_UNIT_INDEX" val="1_2_1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h_i*1_2_2_2"/>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2"/>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6000000238418579,&quot;transparency&quot;:0}],&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57_3*n_h_h_i*1_2_3_2"/>
  <p:tag name="KSO_WM_TEMPLATE_CATEGORY" val="diagram"/>
  <p:tag name="KSO_WM_TEMPLATE_INDEX" val="20230957"/>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2"/>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6000000238418579,&quot;transparency&quot;:0}],&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a"/>
  <p:tag name="KSO_WM_UNIT_INDEX" val="1_1_1"/>
  <p:tag name="KSO_WM_UNIT_ID" val="diagram20230957_3*n_h_a*1_1_1"/>
  <p:tag name="KSO_WM_TEMPLATE_CATEGORY" val="diagram"/>
  <p:tag name="KSO_WM_TEMPLATE_INDEX" val="20230957"/>
  <p:tag name="KSO_WM_UNIT_LAYERLEVEL" val="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65.6499969482422,&quot;left&quot;:-32.65,&quot;top&quot;:-5.75,&quot;width&quot;:992.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57_3*n_h_h_x*1_2_3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UNIT_VALUE" val="68*73"/>
  <p:tag name="KSO_WM_UNIT_TYPE" val="n_h_h_x"/>
  <p:tag name="KSO_WM_UNIT_INDEX" val="1_2_3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57_3*n_h_h_x*1_2_2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UNIT_VALUE" val="73*73"/>
  <p:tag name="KSO_WM_UNIT_TYPE" val="n_h_h_x"/>
  <p:tag name="KSO_WM_UNIT_INDEX" val="1_2_2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57_3*n_h_h_x*1_2_4_1"/>
  <p:tag name="KSO_WM_TEMPLATE_CATEGORY" val="diagram"/>
  <p:tag name="KSO_WM_TEMPLATE_INDEX" val="20230957"/>
  <p:tag name="KSO_WM_UNIT_LAYERLEVEL" val="1_1_1_1"/>
  <p:tag name="KSO_WM_TAG_VERSION" val="3.0"/>
  <p:tag name="KSO_WM_BEAUTIFY_FLAG" val="#wm#"/>
  <p:tag name="KSO_WM_DIAGRAM_VERSION" val="3"/>
  <p:tag name="KSO_WM_DIAGRAM_COLOR_TRICK" val="1"/>
  <p:tag name="KSO_WM_DIAGRAM_COLOR_TEXT_CAN_REMOVE" val="n"/>
  <p:tag name="KSO_WM_UNIT_VALUE" val="70*73"/>
  <p:tag name="KSO_WM_UNIT_TYPE" val="n_h_h_x"/>
  <p:tag name="KSO_WM_UNIT_INDEX" val="1_2_4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57_3*n_h_x*1_1_1"/>
  <p:tag name="KSO_WM_TEMPLATE_CATEGORY" val="diagram"/>
  <p:tag name="KSO_WM_TEMPLATE_INDEX" val="20230957"/>
  <p:tag name="KSO_WM_UNIT_LAYERLEVEL" val="1_1_1"/>
  <p:tag name="KSO_WM_TAG_VERSION" val="3.0"/>
  <p:tag name="KSO_WM_BEAUTIFY_FLAG" val="#wm#"/>
  <p:tag name="KSO_WM_DIAGRAM_VERSION" val="3"/>
  <p:tag name="KSO_WM_DIAGRAM_COLOR_TRICK" val="1"/>
  <p:tag name="KSO_WM_DIAGRAM_COLOR_TEXT_CAN_REMOVE" val="n"/>
  <p:tag name="KSO_WM_UNIT_VALUE" val="111*120"/>
  <p:tag name="KSO_WM_UNIT_TYPE" val="n_h_x"/>
  <p:tag name="KSO_WM_UNIT_INDEX" val="1_1_1"/>
  <p:tag name="KSO_WM_DIAGRAM_MAX_ITEMCNT" val="6"/>
  <p:tag name="KSO_WM_DIAGRAM_MIN_ITEMCNT" val="2"/>
  <p:tag name="KSO_WM_DIAGRAM_VIRTUALLY_FRAME" val="{&quot;height&quot;:465.6499969482422,&quot;left&quot;:-32.65,&quot;top&quot;:-5.75,&quot;width&quot;:992.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2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12294,3312483]}"/>
</p:tagLst>
</file>

<file path=ppt/tags/tag229.xml><?xml version="1.0" encoding="utf-8"?>
<p:tagLst xmlns:p="http://schemas.openxmlformats.org/presentationml/2006/main">
  <p:tag name="KSO_WM_BEAUTIFY_FLAG" val="#wm#"/>
  <p:tag name="KSO_WM_TEMPLATE_CATEGORY" val="custom"/>
  <p:tag name="KSO_WM_TEMPLATE_INDEX" val="20235934"/>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3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2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3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34.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ID" val="diagram20231702_2*n_h_h_f*1_2_1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1,&quot;transparency&quot;:0.15000000596046448},{&quot;brightness&quot;:0.800000011920929,&quot;colorType&quot;:1,&quot;foreColorIndex&quot;:5,&quot;pos&quot;:0,&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1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2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37.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UNIT_HIGHLIGHT" val="0"/>
  <p:tag name="KSO_WM_UNIT_DIAGRAM_ISNUMVISUAL" val="0"/>
  <p:tag name="KSO_WM_UNIT_ID" val="diagram20231702_2*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54.39910888671875,&quot;top&quot;:143.11713256835938,&quot;width&quot;:851.2017822265625}"/>
  <p:tag name="KSO_WM_UNIT_VALUE" val="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TYPE" val="1"/>
  <p:tag name="KSO_WM_BEAUTIFY_FLAG" val="#wm#"/>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23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3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4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42.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4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4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45.xml><?xml version="1.0" encoding="utf-8"?>
<p:tagLst xmlns:p="http://schemas.openxmlformats.org/presentationml/2006/main">
  <p:tag name="KSO_WM_BEAUTIFY_FLAG" val="#wm#"/>
  <p:tag name="KSO_WM_TEMPLATE_CATEGORY" val="custom"/>
  <p:tag name="KSO_WM_TEMPLATE_INDEX" val="20235934"/>
</p:tagLst>
</file>

<file path=ppt/tags/tag246.xml><?xml version="1.0" encoding="utf-8"?>
<p:tagLst xmlns:p="http://schemas.openxmlformats.org/presentationml/2006/main">
  <p:tag name="KSO_WM_BEAUTIFY_FLAG" val="#wm#"/>
  <p:tag name="KSO_WM_TEMPLATE_CATEGORY" val="custom"/>
  <p:tag name="KSO_WM_TEMPLATE_INDEX" val="20235934"/>
</p:tagLst>
</file>

<file path=ppt/tags/tag24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4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4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51.xml><?xml version="1.0" encoding="utf-8"?>
<p:tagLst xmlns:p="http://schemas.openxmlformats.org/presentationml/2006/main">
  <p:tag name="KSO_WM_BEAUTIFY_FLAG" val="#wm#"/>
  <p:tag name="KSO_WM_TEMPLATE_CATEGORY" val="custom"/>
  <p:tag name="KSO_WM_TEMPLATE_INDEX" val="20235934"/>
</p:tagLst>
</file>

<file path=ppt/tags/tag252.xml><?xml version="1.0" encoding="utf-8"?>
<p:tagLst xmlns:p="http://schemas.openxmlformats.org/presentationml/2006/main">
  <p:tag name="KSO_WM_BEAUTIFY_FLAG" val="#wm#"/>
  <p:tag name="KSO_WM_TEMPLATE_CATEGORY" val="custom"/>
  <p:tag name="KSO_WM_TEMPLATE_INDEX" val="20235934"/>
</p:tagLst>
</file>

<file path=ppt/tags/tag253.xml><?xml version="1.0" encoding="utf-8"?>
<p:tagLst xmlns:p="http://schemas.openxmlformats.org/presentationml/2006/main">
  <p:tag name="KSO_WM_BEAUTIFY_FLAG" val="#wm#"/>
  <p:tag name="KSO_WM_TEMPLATE_CATEGORY" val="custom"/>
  <p:tag name="KSO_WM_TEMPLATE_INDEX" val="20235934"/>
</p:tagLst>
</file>

<file path=ppt/tags/tag254.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3249_1*l_h_i*1_1_1"/>
  <p:tag name="KSO_WM_TEMPLATE_CATEGORY" val="diagram"/>
  <p:tag name="KSO_WM_TEMPLATE_INDEX" val="20233249"/>
  <p:tag name="KSO_WM_UNIT_LAYERLEVEL" val="1_1_1"/>
  <p:tag name="KSO_WM_TAG_VERSION" val="3.0"/>
  <p:tag name="KSO_WM_DIAGRAM_MAX_ITEMCNT" val="2"/>
  <p:tag name="KSO_WM_DIAGRAM_MIN_ITEMCNT" val="2"/>
  <p:tag name="KSO_WM_DIAGRAM_VIRTUALLY_FRAME" val="{&quot;height&quot;:396.96983642578124,&quot;left&quot;:57.775039370078744,&quot;top&quot;:134.38016357421876,&quot;width&quot;:879.87496062992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5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3249_1*l_h_i*1_2_1"/>
  <p:tag name="KSO_WM_TEMPLATE_CATEGORY" val="diagram"/>
  <p:tag name="KSO_WM_TEMPLATE_INDEX" val="20233249"/>
  <p:tag name="KSO_WM_UNIT_LAYERLEVEL" val="1_1_1"/>
  <p:tag name="KSO_WM_TAG_VERSION" val="3.0"/>
  <p:tag name="KSO_WM_DIAGRAM_MAX_ITEMCNT" val="2"/>
  <p:tag name="KSO_WM_DIAGRAM_MIN_ITEMCNT" val="2"/>
  <p:tag name="KSO_WM_DIAGRAM_VIRTUALLY_FRAME" val="{&quot;height&quot;:396.96983642578124,&quot;left&quot;:57.775039370078744,&quot;top&quot;:134.38016357421876,&quot;width&quot;:879.8749606299212}"/>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05000000074505806,&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256.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3249_1*l_h_f*1_1_1"/>
  <p:tag name="KSO_WM_TEMPLATE_CATEGORY" val="diagram"/>
  <p:tag name="KSO_WM_TEMPLATE_INDEX" val="20233249"/>
  <p:tag name="KSO_WM_UNIT_LAYERLEVEL" val="1_1_1"/>
  <p:tag name="KSO_WM_TAG_VERSION" val="3.0"/>
  <p:tag name="KSO_WM_DIAGRAM_MAX_ITEMCNT" val="2"/>
  <p:tag name="KSO_WM_DIAGRAM_MIN_ITEMCNT" val="2"/>
  <p:tag name="KSO_WM_DIAGRAM_VIRTUALLY_FRAME" val="{&quot;height&quot;:396.96983642578124,&quot;left&quot;:57.775039370078744,&quot;top&quot;:134.38016357421876,&quot;width&quot;:879.87496062992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07"/>
  <p:tag name="KSO_WM_UNIT_TEXT_FILL_TYPE" val="1"/>
  <p:tag name="KSO_WM_UNIT_TEXT_TYPE" val="1"/>
  <p:tag name="KSO_WM_UNIT_TEXT_LAYER_COUNT"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根据需要可酌情增减文字，以便观者准确地理解您传达的思想。"/>
  <p:tag name="KSO_WM_DIAGRAM_USE_COLOR_VALUE" val="{&quot;color_scheme&quot;:1,&quot;color_type&quot;:1,&quot;theme_color_indexes&quot;:[5,6,5,6,5,6]}"/>
</p:tagLst>
</file>

<file path=ppt/tags/tag257.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3249_1*l_h_f*1_2_1"/>
  <p:tag name="KSO_WM_TEMPLATE_CATEGORY" val="diagram"/>
  <p:tag name="KSO_WM_TEMPLATE_INDEX" val="20233249"/>
  <p:tag name="KSO_WM_UNIT_LAYERLEVEL" val="1_1_1"/>
  <p:tag name="KSO_WM_TAG_VERSION" val="3.0"/>
  <p:tag name="KSO_WM_DIAGRAM_MAX_ITEMCNT" val="2"/>
  <p:tag name="KSO_WM_DIAGRAM_MIN_ITEMCNT" val="2"/>
  <p:tag name="KSO_WM_DIAGRAM_VIRTUALLY_FRAME" val="{&quot;height&quot;:396.96983642578124,&quot;left&quot;:57.775039370078744,&quot;top&quot;:134.38016357421876,&quot;width&quot;:879.87496062992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07"/>
  <p:tag name="KSO_WM_UNIT_TEXT_TYPE" val="1"/>
  <p:tag name="KSO_WM_UNIT_TEXT_LAYER_COUNT"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58.xml><?xml version="1.0" encoding="utf-8"?>
<p:tagLst xmlns:p="http://schemas.openxmlformats.org/presentationml/2006/main">
  <p:tag name="KSO_WM_DIAGRAM_VERSION" val="3"/>
  <p:tag name="KSO_WM_DIAGRAM_COLOR_TRICK" val="1"/>
  <p:tag name="KSO_WM_DIAGRAM_COLOR_TEXT_CAN_REMOVE" val="n"/>
  <p:tag name="KSO_WM_UNIT_VALUE" val="201*150"/>
  <p:tag name="KSO_WM_UNIT_HIGHLIGHT" val="0"/>
  <p:tag name="KSO_WM_UNIT_COMPATIBLE" val="0"/>
  <p:tag name="KSO_WM_UNIT_DIAGRAM_ISNUMVISUAL" val="0"/>
  <p:tag name="KSO_WM_UNIT_DIAGRAM_ISREFERUNIT" val="0"/>
  <p:tag name="KSO_WM_DIAGRAM_GROUP_CODE" val="l1-1"/>
  <p:tag name="KSO_WM_UNIT_ID" val="diagram20233249_1*l_h_x*1_1_1"/>
  <p:tag name="KSO_WM_TEMPLATE_CATEGORY" val="diagram"/>
  <p:tag name="KSO_WM_TEMPLATE_INDEX" val="20233249"/>
  <p:tag name="KSO_WM_UNIT_LAYERLEVEL" val="1_1_1"/>
  <p:tag name="KSO_WM_TAG_VERSION" val="3.0"/>
  <p:tag name="KSO_WM_DIAGRAM_MAX_ITEMCNT" val="2"/>
  <p:tag name="KSO_WM_DIAGRAM_MIN_ITEMCNT" val="2"/>
  <p:tag name="KSO_WM_DIAGRAM_VIRTUALLY_FRAME" val="{&quot;height&quot;:396.96983642578124,&quot;left&quot;:57.775039370078744,&quot;top&quot;:134.38016357421876,&quot;width&quot;:879.87496062992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9.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l1-1"/>
  <p:tag name="KSO_WM_UNIT_ID" val="diagram20233249_1*l_h_a*1_1_1"/>
  <p:tag name="KSO_WM_TEMPLATE_CATEGORY" val="diagram"/>
  <p:tag name="KSO_WM_TEMPLATE_INDEX" val="20233249"/>
  <p:tag name="KSO_WM_UNIT_LAYERLEVEL" val="1_1_1"/>
  <p:tag name="KSO_WM_TAG_VERSION" val="3.0"/>
  <p:tag name="KSO_WM_DIAGRAM_VERSION" val="3"/>
  <p:tag name="KSO_WM_DIAGRAM_COLOR_TRICK" val="1"/>
  <p:tag name="KSO_WM_DIAGRAM_COLOR_TEXT_CAN_REMOVE" val="n"/>
  <p:tag name="KSO_WM_UNIT_TEXT_FILL_TYPE" val="1"/>
  <p:tag name="KSO_WM_DIAGRAM_MAX_ITEMCNT" val="2"/>
  <p:tag name="KSO_WM_DIAGRAM_MIN_ITEMCNT" val="2"/>
  <p:tag name="KSO_WM_DIAGRAM_VIRTUALLY_FRAME" val="{&quot;height&quot;:396.96983642578124,&quot;left&quot;:57.775039370078744,&quot;top&quot;:134.38016357421876,&quot;width&quot;:879.87496062992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 name="KSO_WM_UNIT_TEXT_TYPE" val="1"/>
  <p:tag name="KSO_WM_DIAGRAM_USE_COLOR_VALUE" val="{&quot;color_scheme&quot;:1,&quot;color_type&quot;:1,&quot;theme_color_indexes&quot;:[5,6,5,6,5,6]}"/>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l1-1"/>
  <p:tag name="KSO_WM_UNIT_ID" val="diagram20233249_1*l_h_a*1_2_1"/>
  <p:tag name="KSO_WM_TEMPLATE_CATEGORY" val="diagram"/>
  <p:tag name="KSO_WM_TEMPLATE_INDEX" val="20233249"/>
  <p:tag name="KSO_WM_UNIT_LAYERLEVEL" val="1_1_1"/>
  <p:tag name="KSO_WM_TAG_VERSION" val="3.0"/>
  <p:tag name="KSO_WM_DIAGRAM_VERSION" val="3"/>
  <p:tag name="KSO_WM_DIAGRAM_COLOR_TRICK" val="1"/>
  <p:tag name="KSO_WM_DIAGRAM_COLOR_TEXT_CAN_REMOVE" val="n"/>
  <p:tag name="KSO_WM_DIAGRAM_MAX_ITEMCNT" val="2"/>
  <p:tag name="KSO_WM_DIAGRAM_MIN_ITEMCNT" val="2"/>
  <p:tag name="KSO_WM_DIAGRAM_VIRTUALLY_FRAME" val="{&quot;height&quot;:396.96983642578124,&quot;left&quot;:57.775039370078744,&quot;top&quot;:134.38016357421876,&quot;width&quot;:879.87496062992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61.xml><?xml version="1.0" encoding="utf-8"?>
<p:tagLst xmlns:p="http://schemas.openxmlformats.org/presentationml/2006/main">
  <p:tag name="KSO_WM_DIAGRAM_VERSION" val="3"/>
  <p:tag name="KSO_WM_DIAGRAM_COLOR_TRICK" val="1"/>
  <p:tag name="KSO_WM_DIAGRAM_COLOR_TEXT_CAN_REMOVE" val="n"/>
  <p:tag name="KSO_WM_UNIT_VALUE" val="188*188"/>
  <p:tag name="KSO_WM_UNIT_HIGHLIGHT" val="0"/>
  <p:tag name="KSO_WM_UNIT_COMPATIBLE" val="0"/>
  <p:tag name="KSO_WM_UNIT_DIAGRAM_ISNUMVISUAL" val="0"/>
  <p:tag name="KSO_WM_UNIT_DIAGRAM_ISREFERUNIT" val="0"/>
  <p:tag name="KSO_WM_DIAGRAM_GROUP_CODE" val="l1-1"/>
  <p:tag name="KSO_WM_UNIT_ID" val="diagram20233249_1*l_h_x*1_2_1"/>
  <p:tag name="KSO_WM_TEMPLATE_CATEGORY" val="diagram"/>
  <p:tag name="KSO_WM_TEMPLATE_INDEX" val="20233249"/>
  <p:tag name="KSO_WM_UNIT_LAYERLEVEL" val="1_1_1"/>
  <p:tag name="KSO_WM_TAG_VERSION" val="3.0"/>
  <p:tag name="KSO_WM_DIAGRAM_MAX_ITEMCNT" val="2"/>
  <p:tag name="KSO_WM_DIAGRAM_MIN_ITEMCNT" val="2"/>
  <p:tag name="KSO_WM_DIAGRAM_VIRTUALLY_FRAME" val="{&quot;height&quot;:396.96983642578124,&quot;left&quot;:57.775039370078744,&quot;top&quot;:134.38016357421876,&quot;width&quot;:879.874960629921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2.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427]}"/>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92_1*n_h_a*1_1_1"/>
  <p:tag name="KSO_WM_TEMPLATE_CATEGORY" val="diagram"/>
  <p:tag name="KSO_WM_TEMPLATE_INDEX" val="20231092"/>
  <p:tag name="KSO_WM_UNIT_LAYERLEVEL" val="1_1_1"/>
  <p:tag name="KSO_WM_TAG_VERSION" val="3.0"/>
  <p:tag name="KSO_WM_BEAUTIFY_FLAG" val="#wm#"/>
  <p:tag name="KSO_WM_UNIT_ISCONTENTSTITLE" val="0"/>
  <p:tag name="KSO_WM_UNIT_ISNUMDGMTITLE" val="0"/>
  <p:tag name="KSO_WM_UNIT_NOCLEAR" val="0"/>
  <p:tag name="KSO_WM_UNIT_VALUE" val="40"/>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gradient&quot;:[{&quot;brightness&quot;:0,&quot;colorType&quot;:2,&quot;pos&quot;:1,&quot;rgb&quot;:&quot;#ffffff&quot;,&quot;transparency&quot;:1},{&quot;brightness&quot;:0,&quot;colorType&quot;:2,&quot;pos&quot;:0,&quot;rgb&quot;:&quot;#ffffff&quot;,&quot;transparency&quot;:0}],&quot;type&quot;:2},&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项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1092_1*n_h_i*1_1_2"/>
  <p:tag name="KSO_WM_TEMPLATE_CATEGORY" val="diagram"/>
  <p:tag name="KSO_WM_TEMPLATE_INDEX" val="20231092"/>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type&quot;:0},&quot;glow&quot;:{&quot;colorType&quot;:0},&quot;line&quot;:{&quot;gradient&quot;:[{&quot;brightness&quot;:0,&quot;colorType&quot;:1,&quot;foreColorIndex&quot;:5,&quot;pos&quot;:1,&quot;transparency&quot;:0.949999988079071},{&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1092_1*n_h_i*1_1_1"/>
  <p:tag name="KSO_WM_TEMPLATE_CATEGORY" val="diagram"/>
  <p:tag name="KSO_WM_TEMPLATE_INDEX" val="20231092"/>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type&quot;:0},&quot;glow&quot;:{&quot;colorType&quot;:0},&quot;line&quot;:{&quot;gradient&quot;:[{&quot;brightness&quot;:0,&quot;colorType&quot;:1,&quot;foreColorIndex&quot;:5,&quot;pos&quot;:1,&quot;transparency&quot;:0.949999988079071},{&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092_1*n_h_i*1_1_3"/>
  <p:tag name="KSO_WM_TEMPLATE_CATEGORY" val="diagram"/>
  <p:tag name="KSO_WM_TEMPLATE_INDEX" val="2023109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type&quot;:0},&quot;glow&quot;:{&quot;colorType&quot;:0},&quot;line&quot;:{&quot;gradient&quot;:[{&quot;brightness&quot;:0,&quot;colorType&quot;:1,&quot;foreColorIndex&quot;:5,&quot;pos&quot;:0.9900000095367432,&quot;transparency&quot;:0.7900000214576721},{&quot;brightness&quot;:0,&quot;colorType&quot;:1,&quot;foreColorIndex&quot;:5,&quot;pos&quot;:0,&quot;transparency&quot;:0.8999999761581421}],&quot;type&quot;:2},&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1092_1*n_h_i*1_1_4"/>
  <p:tag name="KSO_WM_TEMPLATE_CATEGORY" val="diagram"/>
  <p:tag name="KSO_WM_TEMPLATE_INDEX" val="2023109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type&quot;:0},&quot;glow&quot;:{&quot;colorType&quot;:0},&quot;line&quot;:{&quot;gradient&quot;:[{&quot;brightness&quot;:0,&quot;colorType&quot;:1,&quot;foreColorIndex&quot;:5,&quot;pos&quot;:1,&quot;transparency&quot;:0.9599999785423279},{&quot;brightness&quot;:0,&quot;colorType&quot;:1,&quot;foreColorIndex&quot;:5,&quot;pos&quot;:0,&quot;transparency&quot;:0.9300000071525574}],&quot;type&quot;:2},&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2_2"/>
  <p:tag name="KSO_WM_UNIT_ID" val="diagram20231092_1*n_h_i*1_2_2"/>
  <p:tag name="KSO_WM_TEMPLATE_CATEGORY" val="diagram"/>
  <p:tag name="KSO_WM_TEMPLATE_INDEX" val="2023109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type&quot;:0},&quot;glow&quot;:{&quot;colorType&quot;:0},&quot;line&quot;:{&quot;gradient&quot;:[{&quot;brightness&quot;:0.800000011920929,&quot;colorType&quot;:1,&quot;foreColorIndex&quot;:5,&quot;pos&quot;:1,&quot;transparency&quot;:1},{&quot;brightness&quot;:0.800000011920929,&quot;colorType&quot;:1,&quot;foreColorIndex&quot;:5,&quot;pos&quot;:0,&quot;transparency&quot;:1},{&quot;brightness&quot;:0.4000000059604645,&quot;colorType&quot;:1,&quot;foreColorIndex&quot;:5,&quot;pos&quot;:0.699999988079071,&quot;transparency&quot;:0},{&quot;brightness&quot;:0.4000000059604645,&quot;colorType&quot;:1,&quot;foreColorIndex&quot;:5,&quot;pos&quot;:0.30000001192092896,&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92_1*n_h_i*1_2_1"/>
  <p:tag name="KSO_WM_TEMPLATE_CATEGORY" val="diagram"/>
  <p:tag name="KSO_WM_TEMPLATE_INDEX" val="2023109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type&quot;:0},&quot;glow&quot;:{&quot;colorType&quot;:0},&quot;line&quot;:{&quot;gradient&quot;:[{&quot;brightness&quot;:0.800000011920929,&quot;colorType&quot;:1,&quot;foreColorIndex&quot;:5,&quot;pos&quot;:1,&quot;transparency&quot;:1},{&quot;brightness&quot;:0.800000011920929,&quot;colorType&quot;:1,&quot;foreColorIndex&quot;:5,&quot;pos&quot;:0,&quot;transparency&quot;:1},{&quot;brightness&quot;:0.4000000059604645,&quot;colorType&quot;:1,&quot;foreColorIndex&quot;:5,&quot;pos&quot;:0.699999988079071,&quot;transparency&quot;:0},{&quot;brightness&quot;:0.4000000059604645,&quot;colorType&quot;:1,&quot;foreColorIndex&quot;:5,&quot;pos&quot;:0.30000001192092896,&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92_1*n_h_h_i*1_2_1_1"/>
  <p:tag name="KSO_WM_TEMPLATE_CATEGORY" val="diagram"/>
  <p:tag name="KSO_WM_TEMPLATE_INDEX" val="2023109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gradient&quot;:[{&quot;brightness&quot;:0,&quot;colorType&quot;:1,&quot;foreColorIndex&quot;:14,&quot;pos&quot;:1,&quot;transparency&quot;:1},{&quot;brightness&quot;:0,&quot;colorType&quot;:1,&quot;foreColorIndex&quot;:14,&quot;pos&quot;:0,&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7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92_1*n_h_h_f*1_2_1_1"/>
  <p:tag name="KSO_WM_TEMPLATE_CATEGORY" val="diagram"/>
  <p:tag name="KSO_WM_TEMPLATE_INDEX" val="20231092"/>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10;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1092_1*n_h_h_i*1_2_2_1"/>
  <p:tag name="KSO_WM_TEMPLATE_CATEGORY" val="diagram"/>
  <p:tag name="KSO_WM_TEMPLATE_INDEX" val="2023109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gradient&quot;:[{&quot;brightness&quot;:0,&quot;colorType&quot;:1,&quot;foreColorIndex&quot;:14,&quot;pos&quot;:1,&quot;transparency&quot;:1},{&quot;brightness&quot;:0,&quot;colorType&quot;:1,&quot;foreColorIndex&quot;:14,&quot;pos&quot;:0,&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73.xml><?xml version="1.0" encoding="utf-8"?>
<p:tagLst xmlns:p="http://schemas.openxmlformats.org/presentationml/2006/main">
  <p:tag name="KSO_WM_DIAGRAM_VERSION" val="3"/>
  <p:tag name="KSO_WM_DIAGRAM_COLOR_TRICK" val="1"/>
  <p:tag name="KSO_WM_DIAGRAM_COLOR_TEXT_CAN_REMOVE" val="n"/>
  <p:tag name="KSO_WM_UNIT_VALUE" val="77*77"/>
  <p:tag name="KSO_WM_UNIT_HIGHLIGHT" val="0"/>
  <p:tag name="KSO_WM_UNIT_COMPATIBLE" val="0"/>
  <p:tag name="KSO_WM_UNIT_DIAGRAM_ISNUMVISUAL" val="0"/>
  <p:tag name="KSO_WM_UNIT_DIAGRAM_ISREFERUNIT" val="0"/>
  <p:tag name="KSO_WM_DIAGRAM_GROUP_CODE" val="n1-1"/>
  <p:tag name="KSO_WM_UNIT_ID" val="diagram20231092_1*n_h_h_x*1_2_1_1"/>
  <p:tag name="KSO_WM_TEMPLATE_CATEGORY" val="diagram"/>
  <p:tag name="KSO_WM_TEMPLATE_INDEX" val="20231092"/>
  <p:tag name="KSO_WM_UNIT_LAYERLEVEL" val="1_1_1_1"/>
  <p:tag name="KSO_WM_TAG_VERSION" val="3.0"/>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7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92_1*n_h_h_f*1_2_2_1"/>
  <p:tag name="KSO_WM_TEMPLATE_CATEGORY" val="diagram"/>
  <p:tag name="KSO_WM_TEMPLATE_INDEX" val="20231092"/>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10;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75.xml><?xml version="1.0" encoding="utf-8"?>
<p:tagLst xmlns:p="http://schemas.openxmlformats.org/presentationml/2006/main">
  <p:tag name="KSO_WM_DIAGRAM_VERSION" val="3"/>
  <p:tag name="KSO_WM_DIAGRAM_COLOR_TRICK" val="1"/>
  <p:tag name="KSO_WM_DIAGRAM_COLOR_TEXT_CAN_REMOVE" val="n"/>
  <p:tag name="KSO_WM_UNIT_VALUE" val="78*70"/>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1092_1*n_h_h_x*1_2_2_1"/>
  <p:tag name="KSO_WM_TEMPLATE_CATEGORY" val="diagram"/>
  <p:tag name="KSO_WM_TEMPLATE_INDEX" val="20231092"/>
  <p:tag name="KSO_WM_UNIT_LAYERLEVEL" val="1_1_1_1"/>
  <p:tag name="KSO_WM_TAG_VERSION" val="3.0"/>
  <p:tag name="KSO_WM_BEAUTIFY_FLAG" val="#wm#"/>
  <p:tag name="KSO_WM_DIAGRAM_MAX_ITEMCNT" val="6"/>
  <p:tag name="KSO_WM_DIAGRAM_MIN_ITEMCNT" val="2"/>
  <p:tag name="KSO_WM_DIAGRAM_VIRTUALLY_FRAME" val="{&quot;height&quot;:471.10625915527345,&quot;left&quot;:4.212494659423823,&quot;top&quot;:25.543740844726564,&quot;width&quot;:920.437511444090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7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427,3314418]}"/>
</p:tagLst>
</file>

<file path=ppt/tags/tag277.xml><?xml version="1.0" encoding="utf-8"?>
<p:tagLst xmlns:p="http://schemas.openxmlformats.org/presentationml/2006/main">
  <p:tag name="KSO_WM_DIAGRAM_COLOR_TRICK"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76_1*l_h_i*1_1_2"/>
  <p:tag name="KSO_WM_TEMPLATE_CATEGORY" val="diagram"/>
  <p:tag name="KSO_WM_TEMPLATE_INDEX" val="20231676"/>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gradient&quot;:[{&quot;brightness&quot;:0,&quot;colorType&quot;:1,&quot;foreColorIndex&quot;:5,&quot;pos&quot;:0,&quot;transparency&quot;:1},{&quot;brightness&quot;:0,&quot;colorType&quot;:1,&quot;foreColorIndex&quot;:5,&quot;pos&quot;:0.800000011920929,&quot;transparency&quot;:0.920000016689300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78.xml><?xml version="1.0" encoding="utf-8"?>
<p:tagLst xmlns:p="http://schemas.openxmlformats.org/presentationml/2006/main">
  <p:tag name="KSO_WM_DIAGRAM_COLOR_TRICK" val="1"/>
  <p:tag name="KSO_WM_UNIT_ISCONTENTSTITLE" val="0"/>
  <p:tag name="KSO_WM_UNIT_ISNUMDGMTITLE" val="0"/>
  <p:tag name="KSO_WM_UNIT_NOCLEAR" val="0"/>
  <p:tag name="KSO_WM_UNIT_VALUE" val="39"/>
  <p:tag name="KSO_WM_UNIT_HIGHLIGHT" val="0"/>
  <p:tag name="KSO_WM_UNIT_COMPATIBLE" val="0"/>
  <p:tag name="KSO_WM_UNIT_DIAGRAM_ISNUMVISUAL" val="0"/>
  <p:tag name="KSO_WM_UNIT_DIAGRAM_ISREFERUNIT" val="0"/>
  <p:tag name="KSO_WM_DIAGRAM_GROUP_CODE" val="l1-1"/>
  <p:tag name="KSO_WM_UNIT_ID" val="diagram20231676_1*l_h_a*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79.xml><?xml version="1.0" encoding="utf-8"?>
<p:tagLst xmlns:p="http://schemas.openxmlformats.org/presentationml/2006/main">
  <p:tag name="KSO_WM_DIAGRAM_COLOR_TRICK" val="1"/>
  <p:tag name="KSO_WM_UNIT_SUBTYPE" val="a"/>
  <p:tag name="KSO_WM_UNIT_NOCLEAR" val="0"/>
  <p:tag name="KSO_WM_UNIT_VALUE" val="132"/>
  <p:tag name="KSO_WM_UNIT_HIGHLIGHT" val="0"/>
  <p:tag name="KSO_WM_UNIT_COMPATIBLE" val="0"/>
  <p:tag name="KSO_WM_UNIT_DIAGRAM_ISNUMVISUAL" val="0"/>
  <p:tag name="KSO_WM_UNIT_DIAGRAM_ISREFERUNIT" val="0"/>
  <p:tag name="KSO_WM_DIAGRAM_GROUP_CODE" val="l1-1"/>
  <p:tag name="KSO_WM_UNIT_ID" val="diagram20231676_1*l_h_f*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请尽量言简意赅的阐述观点；单击此处输入(你的)智能图形项正文，文字是您思想的提炼，请尽量言简意赅的阐述观点；单击此处输入(你的)智能图形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DIAGRAM_COLOR_TRICK" val="1"/>
  <p:tag name="KSO_WM_UNIT_HIGHLIGHT" val="0"/>
  <p:tag name="KSO_WM_UNIT_COMPATIBLE" val="0"/>
  <p:tag name="KSO_WM_UNIT_DIAGRAM_ISNUMVISUAL" val="0"/>
  <p:tag name="KSO_WM_UNIT_DIAGRAM_ISREFERUNIT" val="0"/>
  <p:tag name="KSO_WM_DIAGRAM_GROUP_CODE" val="l1-1"/>
  <p:tag name="KSO_WM_UNIT_ID" val="diagram20231676_1*l_h_i*1_2_2"/>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gradient&quot;:[{&quot;brightness&quot;:0,&quot;colorType&quot;:1,&quot;foreColorIndex&quot;:5,&quot;pos&quot;:0,&quot;transparency&quot;:1},{&quot;brightness&quot;:0,&quot;colorType&quot;:1,&quot;foreColorIndex&quot;:5,&quot;pos&quot;:0.800000011920929,&quot;transparency&quot;:0.920000016689300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81.xml><?xml version="1.0" encoding="utf-8"?>
<p:tagLst xmlns:p="http://schemas.openxmlformats.org/presentationml/2006/main">
  <p:tag name="KSO_WM_DIAGRAM_COLOR_TRICK" val="1"/>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1676_1*l_h_a*1_2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2.xml><?xml version="1.0" encoding="utf-8"?>
<p:tagLst xmlns:p="http://schemas.openxmlformats.org/presentationml/2006/main">
  <p:tag name="KSO_WM_DIAGRAM_COLOR_TRICK" val="1"/>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1676_1*l_h_f*1_2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请尽量言简意赅的阐述观点；单击此处输入(你的)智能图形项正文，文字是您思想的提炼，请尽量言简意赅的阐述观点；单击此处输入(你的)智能图形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3.xml><?xml version="1.0" encoding="utf-8"?>
<p:tagLst xmlns:p="http://schemas.openxmlformats.org/presentationml/2006/main">
  <p:tag name="KSO_WM_DIAGRAM_COLOR_TRICK" val="1"/>
  <p:tag name="KSO_WM_UNIT_HIGHLIGHT" val="0"/>
  <p:tag name="KSO_WM_UNIT_COMPATIBLE" val="0"/>
  <p:tag name="KSO_WM_UNIT_DIAGRAM_ISNUMVISUAL" val="0"/>
  <p:tag name="KSO_WM_UNIT_DIAGRAM_ISREFERUNIT" val="0"/>
  <p:tag name="KSO_WM_DIAGRAM_GROUP_CODE" val="l1-1"/>
  <p:tag name="KSO_WM_UNIT_SUBTYPE" val="d"/>
  <p:tag name="KSO_WM_UNIT_ID" val="diagram20231676_1*l_h_i*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6,&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284.xml><?xml version="1.0" encoding="utf-8"?>
<p:tagLst xmlns:p="http://schemas.openxmlformats.org/presentationml/2006/main">
  <p:tag name="KSO_WM_DIAGRAM_COLOR_TRICK" val="1"/>
  <p:tag name="KSO_WM_UNIT_HIGHLIGHT" val="0"/>
  <p:tag name="KSO_WM_UNIT_COMPATIBLE" val="0"/>
  <p:tag name="KSO_WM_UNIT_DIAGRAM_ISNUMVISUAL" val="0"/>
  <p:tag name="KSO_WM_UNIT_DIAGRAM_ISREFERUNIT" val="0"/>
  <p:tag name="KSO_WM_DIAGRAM_GROUP_CODE" val="l1-1"/>
  <p:tag name="KSO_WM_UNIT_SUBTYPE" val="d"/>
  <p:tag name="KSO_WM_UNIT_ID" val="diagram20231676_1*l_h_i*1_2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6,&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285.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427,3314418,3319204]}"/>
</p:tagLst>
</file>

<file path=ppt/tags/tag286.xml><?xml version="1.0" encoding="utf-8"?>
<p:tagLst xmlns:p="http://schemas.openxmlformats.org/presentationml/2006/main">
  <p:tag name="KSO_WM_DIAGRAM_COLOR_TRICK"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76_1*l_h_i*1_1_2"/>
  <p:tag name="KSO_WM_TEMPLATE_CATEGORY" val="diagram"/>
  <p:tag name="KSO_WM_TEMPLATE_INDEX" val="20231676"/>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gradient&quot;:[{&quot;brightness&quot;:0,&quot;colorType&quot;:1,&quot;foreColorIndex&quot;:5,&quot;pos&quot;:0,&quot;transparency&quot;:1},{&quot;brightness&quot;:0,&quot;colorType&quot;:1,&quot;foreColorIndex&quot;:5,&quot;pos&quot;:0.800000011920929,&quot;transparency&quot;:0.920000016689300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87.xml><?xml version="1.0" encoding="utf-8"?>
<p:tagLst xmlns:p="http://schemas.openxmlformats.org/presentationml/2006/main">
  <p:tag name="KSO_WM_DIAGRAM_COLOR_TRICK" val="1"/>
  <p:tag name="KSO_WM_UNIT_ISCONTENTSTITLE" val="0"/>
  <p:tag name="KSO_WM_UNIT_ISNUMDGMTITLE" val="0"/>
  <p:tag name="KSO_WM_UNIT_NOCLEAR" val="0"/>
  <p:tag name="KSO_WM_UNIT_VALUE" val="39"/>
  <p:tag name="KSO_WM_UNIT_HIGHLIGHT" val="0"/>
  <p:tag name="KSO_WM_UNIT_COMPATIBLE" val="0"/>
  <p:tag name="KSO_WM_UNIT_DIAGRAM_ISNUMVISUAL" val="0"/>
  <p:tag name="KSO_WM_UNIT_DIAGRAM_ISREFERUNIT" val="0"/>
  <p:tag name="KSO_WM_DIAGRAM_GROUP_CODE" val="l1-1"/>
  <p:tag name="KSO_WM_UNIT_ID" val="diagram20231676_1*l_h_a*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8.xml><?xml version="1.0" encoding="utf-8"?>
<p:tagLst xmlns:p="http://schemas.openxmlformats.org/presentationml/2006/main">
  <p:tag name="KSO_WM_DIAGRAM_COLOR_TRICK" val="1"/>
  <p:tag name="KSO_WM_UNIT_SUBTYPE" val="a"/>
  <p:tag name="KSO_WM_UNIT_NOCLEAR" val="0"/>
  <p:tag name="KSO_WM_UNIT_VALUE" val="132"/>
  <p:tag name="KSO_WM_UNIT_HIGHLIGHT" val="0"/>
  <p:tag name="KSO_WM_UNIT_COMPATIBLE" val="0"/>
  <p:tag name="KSO_WM_UNIT_DIAGRAM_ISNUMVISUAL" val="0"/>
  <p:tag name="KSO_WM_UNIT_DIAGRAM_ISREFERUNIT" val="0"/>
  <p:tag name="KSO_WM_DIAGRAM_GROUP_CODE" val="l1-1"/>
  <p:tag name="KSO_WM_UNIT_ID" val="diagram20231676_1*l_h_f*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请尽量言简意赅的阐述观点；单击此处输入(你的)智能图形项正文，文字是您思想的提炼，请尽量言简意赅的阐述观点；单击此处输入(你的)智能图形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427,3314418,3319204]}"/>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DIAGRAM_COLOR_TRICK"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76_1*l_h_i*1_1_2"/>
  <p:tag name="KSO_WM_TEMPLATE_CATEGORY" val="diagram"/>
  <p:tag name="KSO_WM_TEMPLATE_INDEX" val="20231676"/>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gradient&quot;:[{&quot;brightness&quot;:0,&quot;colorType&quot;:1,&quot;foreColorIndex&quot;:5,&quot;pos&quot;:0,&quot;transparency&quot;:1},{&quot;brightness&quot;:0,&quot;colorType&quot;:1,&quot;foreColorIndex&quot;:5,&quot;pos&quot;:0.800000011920929,&quot;transparency&quot;:0.920000016689300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91.xml><?xml version="1.0" encoding="utf-8"?>
<p:tagLst xmlns:p="http://schemas.openxmlformats.org/presentationml/2006/main">
  <p:tag name="KSO_WM_DIAGRAM_COLOR_TRICK" val="1"/>
  <p:tag name="KSO_WM_UNIT_ISCONTENTSTITLE" val="0"/>
  <p:tag name="KSO_WM_UNIT_ISNUMDGMTITLE" val="0"/>
  <p:tag name="KSO_WM_UNIT_NOCLEAR" val="0"/>
  <p:tag name="KSO_WM_UNIT_VALUE" val="39"/>
  <p:tag name="KSO_WM_UNIT_HIGHLIGHT" val="0"/>
  <p:tag name="KSO_WM_UNIT_COMPATIBLE" val="0"/>
  <p:tag name="KSO_WM_UNIT_DIAGRAM_ISNUMVISUAL" val="0"/>
  <p:tag name="KSO_WM_UNIT_DIAGRAM_ISREFERUNIT" val="0"/>
  <p:tag name="KSO_WM_DIAGRAM_GROUP_CODE" val="l1-1"/>
  <p:tag name="KSO_WM_UNIT_ID" val="diagram20231676_1*l_h_a*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2.xml><?xml version="1.0" encoding="utf-8"?>
<p:tagLst xmlns:p="http://schemas.openxmlformats.org/presentationml/2006/main">
  <p:tag name="KSO_WM_DIAGRAM_COLOR_TRICK" val="1"/>
  <p:tag name="KSO_WM_UNIT_SUBTYPE" val="a"/>
  <p:tag name="KSO_WM_UNIT_NOCLEAR" val="0"/>
  <p:tag name="KSO_WM_UNIT_VALUE" val="132"/>
  <p:tag name="KSO_WM_UNIT_HIGHLIGHT" val="0"/>
  <p:tag name="KSO_WM_UNIT_COMPATIBLE" val="0"/>
  <p:tag name="KSO_WM_UNIT_DIAGRAM_ISNUMVISUAL" val="0"/>
  <p:tag name="KSO_WM_UNIT_DIAGRAM_ISREFERUNIT" val="0"/>
  <p:tag name="KSO_WM_DIAGRAM_GROUP_CODE" val="l1-1"/>
  <p:tag name="KSO_WM_UNIT_ID" val="diagram20231676_1*l_h_f*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请尽量言简意赅的阐述观点；单击此处输入(你的)智能图形项正文，文字是您思想的提炼，请尽量言简意赅的阐述观点；单击此处输入(你的)智能图形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427,3314418,3319204]}"/>
</p:tagLst>
</file>

<file path=ppt/tags/tag294.xml><?xml version="1.0" encoding="utf-8"?>
<p:tagLst xmlns:p="http://schemas.openxmlformats.org/presentationml/2006/main">
  <p:tag name="KSO_WM_DIAGRAM_COLOR_TRICK"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76_1*l_h_i*1_1_2"/>
  <p:tag name="KSO_WM_TEMPLATE_CATEGORY" val="diagram"/>
  <p:tag name="KSO_WM_TEMPLATE_INDEX" val="20231676"/>
  <p:tag name="KSO_WM_UNIT_LAYERLEVEL" val="1_1_1"/>
  <p:tag name="KSO_WM_TAG_VERSION" val="3.0"/>
  <p:tag name="KSO_WM_BEAUTIFY_FLAG" val="#wm#"/>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gradient&quot;:[{&quot;brightness&quot;:0,&quot;colorType&quot;:1,&quot;foreColorIndex&quot;:5,&quot;pos&quot;:0,&quot;transparency&quot;:1},{&quot;brightness&quot;:0,&quot;colorType&quot;:1,&quot;foreColorIndex&quot;:5,&quot;pos&quot;:0.800000011920929,&quot;transparency&quot;:0.920000016689300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95.xml><?xml version="1.0" encoding="utf-8"?>
<p:tagLst xmlns:p="http://schemas.openxmlformats.org/presentationml/2006/main">
  <p:tag name="KSO_WM_DIAGRAM_COLOR_TRICK" val="1"/>
  <p:tag name="KSO_WM_UNIT_ISCONTENTSTITLE" val="0"/>
  <p:tag name="KSO_WM_UNIT_ISNUMDGMTITLE" val="0"/>
  <p:tag name="KSO_WM_UNIT_NOCLEAR" val="0"/>
  <p:tag name="KSO_WM_UNIT_VALUE" val="39"/>
  <p:tag name="KSO_WM_UNIT_HIGHLIGHT" val="0"/>
  <p:tag name="KSO_WM_UNIT_COMPATIBLE" val="0"/>
  <p:tag name="KSO_WM_UNIT_DIAGRAM_ISNUMVISUAL" val="0"/>
  <p:tag name="KSO_WM_UNIT_DIAGRAM_ISREFERUNIT" val="0"/>
  <p:tag name="KSO_WM_DIAGRAM_GROUP_CODE" val="l1-1"/>
  <p:tag name="KSO_WM_UNIT_ID" val="diagram20231676_1*l_h_a*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6.xml><?xml version="1.0" encoding="utf-8"?>
<p:tagLst xmlns:p="http://schemas.openxmlformats.org/presentationml/2006/main">
  <p:tag name="KSO_WM_DIAGRAM_COLOR_TRICK" val="1"/>
  <p:tag name="KSO_WM_UNIT_SUBTYPE" val="a"/>
  <p:tag name="KSO_WM_UNIT_NOCLEAR" val="0"/>
  <p:tag name="KSO_WM_UNIT_VALUE" val="132"/>
  <p:tag name="KSO_WM_UNIT_HIGHLIGHT" val="0"/>
  <p:tag name="KSO_WM_UNIT_COMPATIBLE" val="0"/>
  <p:tag name="KSO_WM_UNIT_DIAGRAM_ISNUMVISUAL" val="0"/>
  <p:tag name="KSO_WM_UNIT_DIAGRAM_ISREFERUNIT" val="0"/>
  <p:tag name="KSO_WM_DIAGRAM_GROUP_CODE" val="l1-1"/>
  <p:tag name="KSO_WM_UNIT_ID" val="diagram20231676_1*l_h_f*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请尽量言简意赅的阐述观点；单击此处输入(你的)智能图形项正文，文字是您思想的提炼，请尽量言简意赅的阐述观点；单击此处输入(你的)智能图形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7.xml><?xml version="1.0" encoding="utf-8"?>
<p:tagLst xmlns:p="http://schemas.openxmlformats.org/presentationml/2006/main">
  <p:tag name="KSO_WM_DIAGRAM_COLOR_TRICK" val="1"/>
  <p:tag name="KSO_WM_UNIT_SUBTYPE" val="a"/>
  <p:tag name="KSO_WM_UNIT_NOCLEAR" val="0"/>
  <p:tag name="KSO_WM_UNIT_VALUE" val="132"/>
  <p:tag name="KSO_WM_UNIT_HIGHLIGHT" val="0"/>
  <p:tag name="KSO_WM_UNIT_COMPATIBLE" val="0"/>
  <p:tag name="KSO_WM_UNIT_DIAGRAM_ISNUMVISUAL" val="0"/>
  <p:tag name="KSO_WM_UNIT_DIAGRAM_ISREFERUNIT" val="0"/>
  <p:tag name="KSO_WM_DIAGRAM_GROUP_CODE" val="l1-1"/>
  <p:tag name="KSO_WM_UNIT_ID" val="diagram20231676_1*l_h_f*1_1_1"/>
  <p:tag name="KSO_WM_TEMPLATE_CATEGORY" val="diagram"/>
  <p:tag name="KSO_WM_TEMPLATE_INDEX" val="20231676"/>
  <p:tag name="KSO_WM_UNIT_LAYERLEVEL" val="1_1_1"/>
  <p:tag name="KSO_WM_TAG_VERSION" val="3.0"/>
  <p:tag name="KSO_WM_DIAGRAM_VERSION" val="3"/>
  <p:tag name="KSO_WM_DIAGRAM_COLOR_TEXT_CAN_REMOVE" val="n"/>
  <p:tag name="KSO_WM_DIAGRAM_MAX_ITEMCNT" val="6"/>
  <p:tag name="KSO_WM_DIAGRAM_MIN_ITEMCNT" val="2"/>
  <p:tag name="KSO_WM_DIAGRAM_VIRTUALLY_FRAME" val="{&quot;height&quot;:389.8472449691652,&quot;left&quot;:26.65,&quot;top&quot;:133.74432983398438,&quot;width&quot;:879.6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请尽量言简意赅的阐述观点；单击此处输入(你的)智能图形项正文，文字是您思想的提炼，请尽量言简意赅的阐述观点；单击此处输入(你的)智能图形项正文，文字是您思想的提炼，请尽量言简意赅的阐述观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427,3314418,3319204]}"/>
</p:tagLst>
</file>

<file path=ppt/tags/tag299.xml><?xml version="1.0" encoding="utf-8"?>
<p:tagLst xmlns:p="http://schemas.openxmlformats.org/presentationml/2006/main">
  <p:tag name="KSO_WM_BEAUTIFY_FLAG" val="#wm#"/>
  <p:tag name="KSO_WM_TEMPLATE_CATEGORY" val="custom"/>
  <p:tag name="KSO_WM_TEMPLATE_INDEX" val="2023593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62_3*l_h_i*1_2_2"/>
  <p:tag name="KSO_WM_TEMPLATE_CATEGORY" val="diagram"/>
  <p:tag name="KSO_WM_TEMPLATE_INDEX" val="20232462"/>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2_2"/>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800000011920929},&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2462_3*l_h_i*1_2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30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2462_3*l_h_f*1_2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2462_3*l_h_a*1_2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62_3*l_h_i*1_4_2"/>
  <p:tag name="KSO_WM_TEMPLATE_CATEGORY" val="diagram"/>
  <p:tag name="KSO_WM_TEMPLATE_INDEX" val="20232462"/>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4_2"/>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800000011920929},&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32462_3*l_h_i*1_4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3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2462_3*l_h_f*1_4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0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2462_3*l_h_a*1_4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62_3*l_h_i*1_1_2"/>
  <p:tag name="KSO_WM_TEMPLATE_CATEGORY" val="diagram"/>
  <p:tag name="KSO_WM_TEMPLATE_INDEX" val="20232462"/>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1_2"/>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800000011920929},&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2462_3*l_h_i*1_1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2462_3*l_h_f*1_1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1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2462_3*l_h_a*1_1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62_3*l_h_i*1_3_2"/>
  <p:tag name="KSO_WM_TEMPLATE_CATEGORY" val="diagram"/>
  <p:tag name="KSO_WM_TEMPLATE_INDEX" val="20232462"/>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3_2"/>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800000011920929},&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2462_3*l_h_i*1_3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31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2462_3*l_h_f*1_3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1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2462_3*l_h_a*1_3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479.1,&quot;left&quot;:39.777960205078124,&quot;top&quot;:43.1,&quot;width&quot;:871.044079589843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1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427,3314418,3319204,3321644,3321782]}"/>
</p:tagLst>
</file>

<file path=ppt/tags/tag317.xml><?xml version="1.0" encoding="utf-8"?>
<p:tagLst xmlns:p="http://schemas.openxmlformats.org/presentationml/2006/main">
  <p:tag name="KSO_WM_BEAUTIFY_FLAG" val="#wm#"/>
  <p:tag name="KSO_WM_TEMPLATE_CATEGORY" val="custom"/>
  <p:tag name="KSO_WM_TEMPLATE_INDEX" val="20235934"/>
</p:tagLst>
</file>

<file path=ppt/tags/tag318.xml><?xml version="1.0" encoding="utf-8"?>
<p:tagLst xmlns:p="http://schemas.openxmlformats.org/presentationml/2006/main">
  <p:tag name="resource_record_key" val="{&quot;65&quot;:[20235934],&quot;70&quot;:[3330158,3332761,3314312,3312155,3321538,3312294,3320033,3327744,3327011,3314336,3314221,3322141,3312109,3312483,3322427,3314418,3319204,3321644,3321782],&quot;71&quot;:[76235679978]}"/>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8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8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6924</Words>
  <Application>WPS 演示</Application>
  <PresentationFormat>宽屏</PresentationFormat>
  <Paragraphs>354</Paragraphs>
  <Slides>33</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33</vt:i4>
      </vt:variant>
    </vt:vector>
  </HeadingPairs>
  <TitlesOfParts>
    <vt:vector size="48" baseType="lpstr">
      <vt:lpstr>Arial</vt:lpstr>
      <vt:lpstr>宋体</vt:lpstr>
      <vt:lpstr>Wingdings</vt:lpstr>
      <vt:lpstr>Wingdings</vt:lpstr>
      <vt:lpstr>江城圆体 400W</vt:lpstr>
      <vt:lpstr>微软雅黑</vt:lpstr>
      <vt:lpstr>Arial Unicode MS</vt:lpstr>
      <vt:lpstr>Calibri</vt:lpstr>
      <vt:lpstr>Cambria Math</vt:lpstr>
      <vt:lpstr>MS Mincho</vt:lpstr>
      <vt:lpstr>+中文标题</vt:lpstr>
      <vt:lpstr>Yu Gothic UI</vt:lpstr>
      <vt:lpstr>Segoe Print</vt:lpstr>
      <vt:lpstr>WPS</vt:lpstr>
      <vt:lpstr>1_Office 主题​​</vt:lpstr>
      <vt:lpstr>项目六 统计指数</vt:lpstr>
      <vt:lpstr>PowerPoint 演示文稿</vt:lpstr>
      <vt:lpstr>统计指数的意义与种类</vt:lpstr>
      <vt:lpstr>PowerPoint 演示文稿</vt:lpstr>
      <vt:lpstr>PowerPoint 演示文稿</vt:lpstr>
      <vt:lpstr>PowerPoint 演示文稿</vt:lpstr>
      <vt:lpstr>综合指数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平均指数</vt:lpstr>
      <vt:lpstr>PowerPoint 演示文稿</vt:lpstr>
      <vt:lpstr>PowerPoint 演示文稿</vt:lpstr>
      <vt:lpstr>PowerPoint 演示文稿</vt:lpstr>
      <vt:lpstr>PowerPoint 演示文稿</vt:lpstr>
      <vt:lpstr>PowerPoint 演示文稿</vt:lpstr>
      <vt:lpstr>指数体系与因素分析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常用统计指数</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pp</cp:lastModifiedBy>
  <cp:revision>166</cp:revision>
  <dcterms:created xsi:type="dcterms:W3CDTF">2019-06-19T02:08:00Z</dcterms:created>
  <dcterms:modified xsi:type="dcterms:W3CDTF">2025-01-09T05:40:17Z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A2CE609D1C65451C94FF14DE3D4D35D8_11</vt:lpwstr>
  </property>
</Properties>
</file>