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0.svg" ContentType="image/svg+xml"/>
  <Override PartName="/ppt/media/image12.svg" ContentType="image/svg+xml"/>
  <Override PartName="/ppt/media/image14.svg" ContentType="image/svg+xml"/>
  <Override PartName="/ppt/media/image16.svg" ContentType="image/svg+xml"/>
  <Override PartName="/ppt/media/image18.svg" ContentType="image/svg+xml"/>
  <Override PartName="/ppt/media/image20.svg" ContentType="image/svg+xml"/>
  <Override PartName="/ppt/media/image22.svg" ContentType="image/svg+xml"/>
  <Override PartName="/ppt/media/image31.svg" ContentType="image/svg+xml"/>
  <Override PartName="/ppt/media/image33.svg" ContentType="image/svg+xml"/>
  <Override PartName="/ppt/media/image35.svg" ContentType="image/svg+xml"/>
  <Override PartName="/ppt/media/image37.svg" ContentType="image/svg+xml"/>
  <Override PartName="/ppt/media/image39.svg" ContentType="image/svg+xml"/>
  <Override PartName="/ppt/media/image4.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17"/>
  </p:notesMasterIdLst>
  <p:sldIdLst>
    <p:sldId id="334" r:id="rId4"/>
    <p:sldId id="335" r:id="rId5"/>
    <p:sldId id="336" r:id="rId6"/>
    <p:sldId id="356" r:id="rId7"/>
    <p:sldId id="340" r:id="rId8"/>
    <p:sldId id="341" r:id="rId9"/>
    <p:sldId id="389" r:id="rId10"/>
    <p:sldId id="390" r:id="rId11"/>
    <p:sldId id="391" r:id="rId12"/>
    <p:sldId id="392" r:id="rId13"/>
    <p:sldId id="393" r:id="rId14"/>
    <p:sldId id="395" r:id="rId15"/>
    <p:sldId id="343" r:id="rId16"/>
    <p:sldId id="342" r:id="rId18"/>
    <p:sldId id="344" r:id="rId19"/>
    <p:sldId id="397" r:id="rId20"/>
    <p:sldId id="398" r:id="rId21"/>
    <p:sldId id="399" r:id="rId22"/>
    <p:sldId id="345" r:id="rId23"/>
    <p:sldId id="400" r:id="rId24"/>
    <p:sldId id="401" r:id="rId25"/>
    <p:sldId id="402" r:id="rId26"/>
    <p:sldId id="403" r:id="rId27"/>
    <p:sldId id="405" r:id="rId28"/>
    <p:sldId id="406" r:id="rId29"/>
    <p:sldId id="408" r:id="rId30"/>
    <p:sldId id="409" r:id="rId31"/>
    <p:sldId id="350" r:id="rId32"/>
    <p:sldId id="351" r:id="rId33"/>
    <p:sldId id="365" r:id="rId34"/>
    <p:sldId id="410" r:id="rId35"/>
    <p:sldId id="411" r:id="rId36"/>
    <p:sldId id="412" r:id="rId37"/>
    <p:sldId id="413" r:id="rId38"/>
    <p:sldId id="355" r:id="rId39"/>
  </p:sldIdLst>
  <p:sldSz cx="12192000" cy="6858000"/>
  <p:notesSz cx="6858000" cy="9144000"/>
  <p:custDataLst>
    <p:tags r:id="rId4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4" userDrawn="1">
          <p15:clr>
            <a:srgbClr val="A4A3A4"/>
          </p15:clr>
        </p15:guide>
        <p15:guide id="2" pos="38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214"/>
        <p:guide pos="389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3" Type="http://schemas.openxmlformats.org/officeDocument/2006/relationships/tags" Target="tags/tag31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notesMaster" Target="notesMasters/notesMaster1.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2.png"/><Relationship Id="rId24" Type="http://schemas.openxmlformats.org/officeDocument/2006/relationships/tags" Target="../tags/tag83.xml"/><Relationship Id="rId23" Type="http://schemas.openxmlformats.org/officeDocument/2006/relationships/tags" Target="../tags/tag82.xml"/><Relationship Id="rId22" Type="http://schemas.openxmlformats.org/officeDocument/2006/relationships/tags" Target="../tags/tag81.xml"/><Relationship Id="rId21" Type="http://schemas.openxmlformats.org/officeDocument/2006/relationships/tags" Target="../tags/tag80.xml"/><Relationship Id="rId20" Type="http://schemas.openxmlformats.org/officeDocument/2006/relationships/tags" Target="../tags/tag79.xml"/><Relationship Id="rId2" Type="http://schemas.openxmlformats.org/officeDocument/2006/relationships/image" Target="../media/image1.png"/><Relationship Id="rId19" Type="http://schemas.openxmlformats.org/officeDocument/2006/relationships/tags" Target="../tags/tag78.xml"/><Relationship Id="rId18" Type="http://schemas.openxmlformats.org/officeDocument/2006/relationships/tags" Target="../tags/tag77.xml"/><Relationship Id="rId17" Type="http://schemas.openxmlformats.org/officeDocument/2006/relationships/tags" Target="../tags/tag76.xml"/><Relationship Id="rId16" Type="http://schemas.openxmlformats.org/officeDocument/2006/relationships/tags" Target="../tags/tag75.xml"/><Relationship Id="rId15" Type="http://schemas.openxmlformats.org/officeDocument/2006/relationships/tags" Target="../tags/tag74.xml"/><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03.xml"/><Relationship Id="rId19" Type="http://schemas.openxmlformats.org/officeDocument/2006/relationships/tags" Target="../tags/tag120.xml"/><Relationship Id="rId18" Type="http://schemas.openxmlformats.org/officeDocument/2006/relationships/tags" Target="../tags/tag119.xml"/><Relationship Id="rId17" Type="http://schemas.openxmlformats.org/officeDocument/2006/relationships/tags" Target="../tags/tag118.xml"/><Relationship Id="rId16" Type="http://schemas.openxmlformats.org/officeDocument/2006/relationships/tags" Target="../tags/tag117.xml"/><Relationship Id="rId15" Type="http://schemas.openxmlformats.org/officeDocument/2006/relationships/tags" Target="../tags/tag116.xml"/><Relationship Id="rId14" Type="http://schemas.openxmlformats.org/officeDocument/2006/relationships/tags" Target="../tags/tag115.xml"/><Relationship Id="rId13" Type="http://schemas.openxmlformats.org/officeDocument/2006/relationships/tags" Target="../tags/tag11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8" Type="http://schemas.openxmlformats.org/officeDocument/2006/relationships/image" Target="../media/image2.png"/><Relationship Id="rId27" Type="http://schemas.openxmlformats.org/officeDocument/2006/relationships/image" Target="../media/image1.png"/><Relationship Id="rId26" Type="http://schemas.openxmlformats.org/officeDocument/2006/relationships/tags" Target="../tags/tag173.xml"/><Relationship Id="rId25" Type="http://schemas.openxmlformats.org/officeDocument/2006/relationships/image" Target="../media/image4.svg"/><Relationship Id="rId24" Type="http://schemas.openxmlformats.org/officeDocument/2006/relationships/image" Target="../media/image3.png"/><Relationship Id="rId23" Type="http://schemas.openxmlformats.org/officeDocument/2006/relationships/tags" Target="../tags/tag172.xml"/><Relationship Id="rId22" Type="http://schemas.openxmlformats.org/officeDocument/2006/relationships/tags" Target="../tags/tag171.xml"/><Relationship Id="rId21" Type="http://schemas.openxmlformats.org/officeDocument/2006/relationships/tags" Target="../tags/tag170.xml"/><Relationship Id="rId20" Type="http://schemas.openxmlformats.org/officeDocument/2006/relationships/tags" Target="../tags/tag169.xml"/><Relationship Id="rId2" Type="http://schemas.openxmlformats.org/officeDocument/2006/relationships/tags" Target="../tags/tag151.xml"/><Relationship Id="rId19" Type="http://schemas.openxmlformats.org/officeDocument/2006/relationships/tags" Target="../tags/tag168.xml"/><Relationship Id="rId18" Type="http://schemas.openxmlformats.org/officeDocument/2006/relationships/tags" Target="../tags/tag167.xml"/><Relationship Id="rId17" Type="http://schemas.openxmlformats.org/officeDocument/2006/relationships/tags" Target="../tags/tag166.xml"/><Relationship Id="rId16" Type="http://schemas.openxmlformats.org/officeDocument/2006/relationships/tags" Target="../tags/tag165.xml"/><Relationship Id="rId15" Type="http://schemas.openxmlformats.org/officeDocument/2006/relationships/tags" Target="../tags/tag164.xml"/><Relationship Id="rId14" Type="http://schemas.openxmlformats.org/officeDocument/2006/relationships/tags" Target="../tags/tag163.xml"/><Relationship Id="rId13" Type="http://schemas.openxmlformats.org/officeDocument/2006/relationships/tags" Target="../tags/tag162.xml"/><Relationship Id="rId12" Type="http://schemas.openxmlformats.org/officeDocument/2006/relationships/tags" Target="../tags/tag161.xml"/><Relationship Id="rId11" Type="http://schemas.openxmlformats.org/officeDocument/2006/relationships/tags" Target="../tags/tag160.xml"/><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6"/>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8">
            <a:alphaModFix amt="30000"/>
          </a:blip>
          <a:stretch>
            <a:fillRect/>
          </a:stretch>
        </p:blipFill>
        <p:spPr>
          <a:xfrm>
            <a:off x="0" y="0"/>
            <a:ext cx="12219305" cy="76511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2" Type="http://schemas.openxmlformats.org/officeDocument/2006/relationships/theme" Target="../theme/theme2.xml"/><Relationship Id="rId21" Type="http://schemas.openxmlformats.org/officeDocument/2006/relationships/tags" Target="../tags/tag183.xml"/><Relationship Id="rId20" Type="http://schemas.openxmlformats.org/officeDocument/2006/relationships/tags" Target="../tags/tag182.xml"/><Relationship Id="rId2" Type="http://schemas.openxmlformats.org/officeDocument/2006/relationships/slideLayout" Target="../slideLayouts/slideLayout13.xml"/><Relationship Id="rId19" Type="http://schemas.openxmlformats.org/officeDocument/2006/relationships/tags" Target="../tags/tag181.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3"/>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4"/>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5"/>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19"/>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1"/>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31.xml"/></Relationships>
</file>

<file path=ppt/slides/_rels/slide11.xml.rels><?xml version="1.0" encoding="UTF-8" standalone="yes"?>
<Relationships xmlns="http://schemas.openxmlformats.org/package/2006/relationships"><Relationship Id="rId9" Type="http://schemas.openxmlformats.org/officeDocument/2006/relationships/tags" Target="../tags/tag240.xml"/><Relationship Id="rId8" Type="http://schemas.openxmlformats.org/officeDocument/2006/relationships/tags" Target="../tags/tag239.xml"/><Relationship Id="rId7" Type="http://schemas.openxmlformats.org/officeDocument/2006/relationships/tags" Target="../tags/tag238.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tags" Target="../tags/tag235.xml"/><Relationship Id="rId3" Type="http://schemas.openxmlformats.org/officeDocument/2006/relationships/tags" Target="../tags/tag234.xml"/><Relationship Id="rId2" Type="http://schemas.openxmlformats.org/officeDocument/2006/relationships/tags" Target="../tags/tag233.xml"/><Relationship Id="rId11" Type="http://schemas.openxmlformats.org/officeDocument/2006/relationships/slideLayout" Target="../slideLayouts/slideLayout19.xml"/><Relationship Id="rId10" Type="http://schemas.openxmlformats.org/officeDocument/2006/relationships/tags" Target="../tags/tag241.xml"/><Relationship Id="rId1" Type="http://schemas.openxmlformats.org/officeDocument/2006/relationships/tags" Target="../tags/tag232.xml"/></Relationships>
</file>

<file path=ppt/slides/_rels/slide12.xml.rels><?xml version="1.0" encoding="UTF-8" standalone="yes"?>
<Relationships xmlns="http://schemas.openxmlformats.org/package/2006/relationships"><Relationship Id="rId9" Type="http://schemas.openxmlformats.org/officeDocument/2006/relationships/tags" Target="../tags/tag250.xml"/><Relationship Id="rId8" Type="http://schemas.openxmlformats.org/officeDocument/2006/relationships/tags" Target="../tags/tag249.xml"/><Relationship Id="rId7" Type="http://schemas.openxmlformats.org/officeDocument/2006/relationships/tags" Target="../tags/tag248.xml"/><Relationship Id="rId6" Type="http://schemas.openxmlformats.org/officeDocument/2006/relationships/tags" Target="../tags/tag247.xml"/><Relationship Id="rId5" Type="http://schemas.openxmlformats.org/officeDocument/2006/relationships/tags" Target="../tags/tag246.xml"/><Relationship Id="rId4" Type="http://schemas.openxmlformats.org/officeDocument/2006/relationships/tags" Target="../tags/tag245.xml"/><Relationship Id="rId37" Type="http://schemas.openxmlformats.org/officeDocument/2006/relationships/slideLayout" Target="../slideLayouts/slideLayout19.xml"/><Relationship Id="rId36" Type="http://schemas.openxmlformats.org/officeDocument/2006/relationships/tags" Target="../tags/tag267.xml"/><Relationship Id="rId35" Type="http://schemas.openxmlformats.org/officeDocument/2006/relationships/image" Target="../media/image39.svg"/><Relationship Id="rId34" Type="http://schemas.openxmlformats.org/officeDocument/2006/relationships/image" Target="../media/image38.png"/><Relationship Id="rId33" Type="http://schemas.openxmlformats.org/officeDocument/2006/relationships/tags" Target="../tags/tag266.xml"/><Relationship Id="rId32" Type="http://schemas.openxmlformats.org/officeDocument/2006/relationships/image" Target="../media/image37.svg"/><Relationship Id="rId31" Type="http://schemas.openxmlformats.org/officeDocument/2006/relationships/image" Target="../media/image36.png"/><Relationship Id="rId30" Type="http://schemas.openxmlformats.org/officeDocument/2006/relationships/tags" Target="../tags/tag265.xml"/><Relationship Id="rId3" Type="http://schemas.openxmlformats.org/officeDocument/2006/relationships/tags" Target="../tags/tag244.xml"/><Relationship Id="rId29" Type="http://schemas.openxmlformats.org/officeDocument/2006/relationships/tags" Target="../tags/tag264.xml"/><Relationship Id="rId28" Type="http://schemas.openxmlformats.org/officeDocument/2006/relationships/image" Target="../media/image35.svg"/><Relationship Id="rId27" Type="http://schemas.openxmlformats.org/officeDocument/2006/relationships/image" Target="../media/image34.png"/><Relationship Id="rId26" Type="http://schemas.openxmlformats.org/officeDocument/2006/relationships/tags" Target="../tags/tag263.xml"/><Relationship Id="rId25" Type="http://schemas.openxmlformats.org/officeDocument/2006/relationships/image" Target="../media/image33.svg"/><Relationship Id="rId24" Type="http://schemas.openxmlformats.org/officeDocument/2006/relationships/image" Target="../media/image32.png"/><Relationship Id="rId23" Type="http://schemas.openxmlformats.org/officeDocument/2006/relationships/tags" Target="../tags/tag262.xml"/><Relationship Id="rId22" Type="http://schemas.openxmlformats.org/officeDocument/2006/relationships/image" Target="../media/image31.svg"/><Relationship Id="rId21" Type="http://schemas.openxmlformats.org/officeDocument/2006/relationships/image" Target="../media/image30.png"/><Relationship Id="rId20" Type="http://schemas.openxmlformats.org/officeDocument/2006/relationships/tags" Target="../tags/tag261.xml"/><Relationship Id="rId2" Type="http://schemas.openxmlformats.org/officeDocument/2006/relationships/tags" Target="../tags/tag243.xml"/><Relationship Id="rId19" Type="http://schemas.openxmlformats.org/officeDocument/2006/relationships/tags" Target="../tags/tag260.xml"/><Relationship Id="rId18" Type="http://schemas.openxmlformats.org/officeDocument/2006/relationships/tags" Target="../tags/tag259.xml"/><Relationship Id="rId17" Type="http://schemas.openxmlformats.org/officeDocument/2006/relationships/tags" Target="../tags/tag258.xml"/><Relationship Id="rId16" Type="http://schemas.openxmlformats.org/officeDocument/2006/relationships/tags" Target="../tags/tag257.xml"/><Relationship Id="rId15" Type="http://schemas.openxmlformats.org/officeDocument/2006/relationships/tags" Target="../tags/tag256.xml"/><Relationship Id="rId14" Type="http://schemas.openxmlformats.org/officeDocument/2006/relationships/tags" Target="../tags/tag255.xml"/><Relationship Id="rId13" Type="http://schemas.openxmlformats.org/officeDocument/2006/relationships/tags" Target="../tags/tag254.xml"/><Relationship Id="rId12" Type="http://schemas.openxmlformats.org/officeDocument/2006/relationships/tags" Target="../tags/tag253.xml"/><Relationship Id="rId11" Type="http://schemas.openxmlformats.org/officeDocument/2006/relationships/tags" Target="../tags/tag252.xml"/><Relationship Id="rId10" Type="http://schemas.openxmlformats.org/officeDocument/2006/relationships/tags" Target="../tags/tag251.xml"/><Relationship Id="rId1" Type="http://schemas.openxmlformats.org/officeDocument/2006/relationships/tags" Target="../tags/tag242.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tags" Target="../tags/tag275.xml"/><Relationship Id="rId7" Type="http://schemas.openxmlformats.org/officeDocument/2006/relationships/tags" Target="../tags/tag274.xml"/><Relationship Id="rId6" Type="http://schemas.openxmlformats.org/officeDocument/2006/relationships/tags" Target="../tags/tag273.xml"/><Relationship Id="rId5" Type="http://schemas.openxmlformats.org/officeDocument/2006/relationships/tags" Target="../tags/tag272.xml"/><Relationship Id="rId4" Type="http://schemas.openxmlformats.org/officeDocument/2006/relationships/tags" Target="../tags/tag271.xml"/><Relationship Id="rId3" Type="http://schemas.openxmlformats.org/officeDocument/2006/relationships/tags" Target="../tags/tag270.xml"/><Relationship Id="rId2" Type="http://schemas.openxmlformats.org/officeDocument/2006/relationships/tags" Target="../tags/tag269.xml"/><Relationship Id="rId10" Type="http://schemas.openxmlformats.org/officeDocument/2006/relationships/notesSlide" Target="../notesSlides/notesSlide1.xml"/><Relationship Id="rId1" Type="http://schemas.openxmlformats.org/officeDocument/2006/relationships/tags" Target="../tags/tag268.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7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77.xml"/><Relationship Id="rId1"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78.xml"/><Relationship Id="rId1" Type="http://schemas.openxmlformats.org/officeDocument/2006/relationships/image" Target="../media/image4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79.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280.xml"/><Relationship Id="rId2" Type="http://schemas.openxmlformats.org/officeDocument/2006/relationships/image" Target="../media/image43.png"/><Relationship Id="rId1" Type="http://schemas.openxmlformats.org/officeDocument/2006/relationships/image" Target="../media/image42.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9.xml"/><Relationship Id="rId4" Type="http://schemas.openxmlformats.org/officeDocument/2006/relationships/tags" Target="../tags/tag281.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2.xml.rels><?xml version="1.0" encoding="UTF-8" standalone="yes"?>
<Relationships xmlns="http://schemas.openxmlformats.org/package/2006/relationships"><Relationship Id="rId9" Type="http://schemas.openxmlformats.org/officeDocument/2006/relationships/tags" Target="../tags/tag193.xml"/><Relationship Id="rId8" Type="http://schemas.openxmlformats.org/officeDocument/2006/relationships/tags" Target="../tags/tag192.xml"/><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1" Type="http://schemas.openxmlformats.org/officeDocument/2006/relationships/slideLayout" Target="../slideLayouts/slideLayout19.xml"/><Relationship Id="rId10" Type="http://schemas.openxmlformats.org/officeDocument/2006/relationships/tags" Target="../tags/tag194.xml"/><Relationship Id="rId1" Type="http://schemas.openxmlformats.org/officeDocument/2006/relationships/tags" Target="../tags/tag185.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282.xml"/><Relationship Id="rId2" Type="http://schemas.openxmlformats.org/officeDocument/2006/relationships/image" Target="../media/image48.png"/><Relationship Id="rId1" Type="http://schemas.openxmlformats.org/officeDocument/2006/relationships/image" Target="../media/image47.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283.xml"/><Relationship Id="rId2" Type="http://schemas.openxmlformats.org/officeDocument/2006/relationships/image" Target="../media/image50.png"/><Relationship Id="rId1" Type="http://schemas.openxmlformats.org/officeDocument/2006/relationships/image" Target="../media/image49.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9.xml"/><Relationship Id="rId4" Type="http://schemas.openxmlformats.org/officeDocument/2006/relationships/tags" Target="../tags/tag284.xml"/><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23.xml.rels><?xml version="1.0" encoding="UTF-8" standalone="yes"?>
<Relationships xmlns="http://schemas.openxmlformats.org/package/2006/relationships"><Relationship Id="rId9" Type="http://schemas.openxmlformats.org/officeDocument/2006/relationships/tags" Target="../tags/tag293.xml"/><Relationship Id="rId8" Type="http://schemas.openxmlformats.org/officeDocument/2006/relationships/tags" Target="../tags/tag292.xml"/><Relationship Id="rId7" Type="http://schemas.openxmlformats.org/officeDocument/2006/relationships/tags" Target="../tags/tag291.xml"/><Relationship Id="rId6" Type="http://schemas.openxmlformats.org/officeDocument/2006/relationships/tags" Target="../tags/tag290.xml"/><Relationship Id="rId5" Type="http://schemas.openxmlformats.org/officeDocument/2006/relationships/tags" Target="../tags/tag289.xml"/><Relationship Id="rId4" Type="http://schemas.openxmlformats.org/officeDocument/2006/relationships/tags" Target="../tags/tag288.xml"/><Relationship Id="rId3" Type="http://schemas.openxmlformats.org/officeDocument/2006/relationships/tags" Target="../tags/tag287.xml"/><Relationship Id="rId2" Type="http://schemas.openxmlformats.org/officeDocument/2006/relationships/tags" Target="../tags/tag286.xml"/><Relationship Id="rId17" Type="http://schemas.openxmlformats.org/officeDocument/2006/relationships/slideLayout" Target="../slideLayouts/slideLayout19.xml"/><Relationship Id="rId16" Type="http://schemas.openxmlformats.org/officeDocument/2006/relationships/tags" Target="../tags/tag300.xml"/><Relationship Id="rId15" Type="http://schemas.openxmlformats.org/officeDocument/2006/relationships/tags" Target="../tags/tag299.xml"/><Relationship Id="rId14" Type="http://schemas.openxmlformats.org/officeDocument/2006/relationships/tags" Target="../tags/tag298.xml"/><Relationship Id="rId13" Type="http://schemas.openxmlformats.org/officeDocument/2006/relationships/tags" Target="../tags/tag297.xml"/><Relationship Id="rId12" Type="http://schemas.openxmlformats.org/officeDocument/2006/relationships/tags" Target="../tags/tag296.xml"/><Relationship Id="rId11" Type="http://schemas.openxmlformats.org/officeDocument/2006/relationships/tags" Target="../tags/tag295.xml"/><Relationship Id="rId10" Type="http://schemas.openxmlformats.org/officeDocument/2006/relationships/tags" Target="../tags/tag294.xml"/><Relationship Id="rId1" Type="http://schemas.openxmlformats.org/officeDocument/2006/relationships/tags" Target="../tags/tag285.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301.xml"/><Relationship Id="rId1" Type="http://schemas.openxmlformats.org/officeDocument/2006/relationships/image" Target="../media/image54.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302.xml"/><Relationship Id="rId1" Type="http://schemas.openxmlformats.org/officeDocument/2006/relationships/image" Target="../media/image55.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303.xml"/><Relationship Id="rId2" Type="http://schemas.openxmlformats.org/officeDocument/2006/relationships/image" Target="../media/image57.png"/><Relationship Id="rId1" Type="http://schemas.openxmlformats.org/officeDocument/2006/relationships/image" Target="../media/image56.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04.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305.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306.xml"/><Relationship Id="rId1" Type="http://schemas.openxmlformats.org/officeDocument/2006/relationships/image" Target="../media/image58.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95.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07.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308.xml"/><Relationship Id="rId1" Type="http://schemas.openxmlformats.org/officeDocument/2006/relationships/image" Target="../media/image59.pn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309.xml"/><Relationship Id="rId2" Type="http://schemas.openxmlformats.org/officeDocument/2006/relationships/image" Target="../media/image61.png"/><Relationship Id="rId1"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310.xml"/><Relationship Id="rId1" Type="http://schemas.openxmlformats.org/officeDocument/2006/relationships/image" Target="../media/image62.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311.xml"/><Relationship Id="rId2" Type="http://schemas.openxmlformats.org/officeDocument/2006/relationships/image" Target="../media/image64.png"/><Relationship Id="rId1" Type="http://schemas.openxmlformats.org/officeDocument/2006/relationships/image" Target="../media/image63.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3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96.xml"/></Relationships>
</file>

<file path=ppt/slides/_rels/slide5.xml.rels><?xml version="1.0" encoding="UTF-8" standalone="yes"?>
<Relationships xmlns="http://schemas.openxmlformats.org/package/2006/relationships"><Relationship Id="rId9" Type="http://schemas.openxmlformats.org/officeDocument/2006/relationships/tags" Target="../tags/tag205.xml"/><Relationship Id="rId8" Type="http://schemas.openxmlformats.org/officeDocument/2006/relationships/tags" Target="../tags/tag204.xml"/><Relationship Id="rId7" Type="http://schemas.openxmlformats.org/officeDocument/2006/relationships/tags" Target="../tags/tag203.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tags" Target="../tags/tag199.xml"/><Relationship Id="rId20" Type="http://schemas.openxmlformats.org/officeDocument/2006/relationships/slideLayout" Target="../slideLayouts/slideLayout19.xml"/><Relationship Id="rId2" Type="http://schemas.openxmlformats.org/officeDocument/2006/relationships/tags" Target="../tags/tag198.xml"/><Relationship Id="rId19" Type="http://schemas.openxmlformats.org/officeDocument/2006/relationships/tags" Target="../tags/tag209.xml"/><Relationship Id="rId18" Type="http://schemas.openxmlformats.org/officeDocument/2006/relationships/image" Target="../media/image10.svg"/><Relationship Id="rId17" Type="http://schemas.openxmlformats.org/officeDocument/2006/relationships/image" Target="../media/image9.png"/><Relationship Id="rId16" Type="http://schemas.openxmlformats.org/officeDocument/2006/relationships/tags" Target="../tags/tag208.xml"/><Relationship Id="rId15" Type="http://schemas.openxmlformats.org/officeDocument/2006/relationships/image" Target="../media/image8.svg"/><Relationship Id="rId14" Type="http://schemas.openxmlformats.org/officeDocument/2006/relationships/image" Target="../media/image7.png"/><Relationship Id="rId13" Type="http://schemas.openxmlformats.org/officeDocument/2006/relationships/tags" Target="../tags/tag207.xml"/><Relationship Id="rId12" Type="http://schemas.openxmlformats.org/officeDocument/2006/relationships/image" Target="../media/image6.svg"/><Relationship Id="rId11" Type="http://schemas.openxmlformats.org/officeDocument/2006/relationships/image" Target="../media/image5.png"/><Relationship Id="rId10" Type="http://schemas.openxmlformats.org/officeDocument/2006/relationships/tags" Target="../tags/tag206.xml"/><Relationship Id="rId1" Type="http://schemas.openxmlformats.org/officeDocument/2006/relationships/tags" Target="../tags/tag197.xml"/></Relationships>
</file>

<file path=ppt/slides/_rels/slide6.xml.rels><?xml version="1.0" encoding="UTF-8" standalone="yes"?>
<Relationships xmlns="http://schemas.openxmlformats.org/package/2006/relationships"><Relationship Id="rId9" Type="http://schemas.openxmlformats.org/officeDocument/2006/relationships/tags" Target="../tags/tag216.xml"/><Relationship Id="rId8" Type="http://schemas.openxmlformats.org/officeDocument/2006/relationships/tags" Target="../tags/tag215.xml"/><Relationship Id="rId7" Type="http://schemas.openxmlformats.org/officeDocument/2006/relationships/image" Target="../media/image12.svg"/><Relationship Id="rId6" Type="http://schemas.openxmlformats.org/officeDocument/2006/relationships/image" Target="../media/image11.png"/><Relationship Id="rId5" Type="http://schemas.openxmlformats.org/officeDocument/2006/relationships/tags" Target="../tags/tag214.xml"/><Relationship Id="rId4" Type="http://schemas.openxmlformats.org/officeDocument/2006/relationships/tags" Target="../tags/tag213.xml"/><Relationship Id="rId31" Type="http://schemas.openxmlformats.org/officeDocument/2006/relationships/slideLayout" Target="../slideLayouts/slideLayout19.xml"/><Relationship Id="rId30" Type="http://schemas.openxmlformats.org/officeDocument/2006/relationships/tags" Target="../tags/tag227.xml"/><Relationship Id="rId3" Type="http://schemas.openxmlformats.org/officeDocument/2006/relationships/tags" Target="../tags/tag212.xml"/><Relationship Id="rId29" Type="http://schemas.openxmlformats.org/officeDocument/2006/relationships/tags" Target="../tags/tag226.xml"/><Relationship Id="rId28" Type="http://schemas.openxmlformats.org/officeDocument/2006/relationships/image" Target="../media/image22.svg"/><Relationship Id="rId27" Type="http://schemas.openxmlformats.org/officeDocument/2006/relationships/image" Target="../media/image21.png"/><Relationship Id="rId26" Type="http://schemas.openxmlformats.org/officeDocument/2006/relationships/tags" Target="../tags/tag225.xml"/><Relationship Id="rId25" Type="http://schemas.openxmlformats.org/officeDocument/2006/relationships/image" Target="../media/image20.svg"/><Relationship Id="rId24" Type="http://schemas.openxmlformats.org/officeDocument/2006/relationships/image" Target="../media/image19.png"/><Relationship Id="rId23" Type="http://schemas.openxmlformats.org/officeDocument/2006/relationships/tags" Target="../tags/tag224.xml"/><Relationship Id="rId22" Type="http://schemas.openxmlformats.org/officeDocument/2006/relationships/tags" Target="../tags/tag223.xml"/><Relationship Id="rId21" Type="http://schemas.openxmlformats.org/officeDocument/2006/relationships/tags" Target="../tags/tag222.xml"/><Relationship Id="rId20" Type="http://schemas.openxmlformats.org/officeDocument/2006/relationships/tags" Target="../tags/tag221.xml"/><Relationship Id="rId2" Type="http://schemas.openxmlformats.org/officeDocument/2006/relationships/tags" Target="../tags/tag211.xml"/><Relationship Id="rId19" Type="http://schemas.openxmlformats.org/officeDocument/2006/relationships/tags" Target="../tags/tag220.xml"/><Relationship Id="rId18" Type="http://schemas.openxmlformats.org/officeDocument/2006/relationships/tags" Target="../tags/tag219.xml"/><Relationship Id="rId17" Type="http://schemas.openxmlformats.org/officeDocument/2006/relationships/image" Target="../media/image18.svg"/><Relationship Id="rId16" Type="http://schemas.openxmlformats.org/officeDocument/2006/relationships/image" Target="../media/image17.png"/><Relationship Id="rId15" Type="http://schemas.openxmlformats.org/officeDocument/2006/relationships/tags" Target="../tags/tag218.xml"/><Relationship Id="rId14" Type="http://schemas.openxmlformats.org/officeDocument/2006/relationships/image" Target="../media/image16.svg"/><Relationship Id="rId13" Type="http://schemas.openxmlformats.org/officeDocument/2006/relationships/image" Target="../media/image15.png"/><Relationship Id="rId12" Type="http://schemas.openxmlformats.org/officeDocument/2006/relationships/tags" Target="../tags/tag217.xml"/><Relationship Id="rId11" Type="http://schemas.openxmlformats.org/officeDocument/2006/relationships/image" Target="../media/image14.svg"/><Relationship Id="rId10" Type="http://schemas.openxmlformats.org/officeDocument/2006/relationships/image" Target="../media/image13.png"/><Relationship Id="rId1" Type="http://schemas.openxmlformats.org/officeDocument/2006/relationships/tags" Target="../tags/tag210.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28.xml"/><Relationship Id="rId1" Type="http://schemas.openxmlformats.org/officeDocument/2006/relationships/image" Target="../media/image23.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229.xml"/><Relationship Id="rId2" Type="http://schemas.openxmlformats.org/officeDocument/2006/relationships/image" Target="../media/image25.png"/><Relationship Id="rId1" Type="http://schemas.openxmlformats.org/officeDocument/2006/relationships/image" Target="../media/image24.pn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9.xml"/><Relationship Id="rId5" Type="http://schemas.openxmlformats.org/officeDocument/2006/relationships/tags" Target="../tags/tag230.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3302635" y="2672080"/>
            <a:ext cx="6093460" cy="1125220"/>
          </a:xfrm>
        </p:spPr>
        <p:txBody>
          <a:bodyPr/>
          <a:p>
            <a:r>
              <a:rPr lang="zh-CN" altLang="en-US"/>
              <a:t>项目七</a:t>
            </a:r>
            <a:r>
              <a:rPr lang="en-US" altLang="zh-CN"/>
              <a:t> </a:t>
            </a:r>
            <a:r>
              <a:rPr lang="zh-CN" altLang="en-US"/>
              <a:t>抽样推断</a:t>
            </a:r>
            <a:endParaRPr lang="zh-CN" altLang="en-US"/>
          </a:p>
        </p:txBody>
      </p:sp>
      <p:sp>
        <p:nvSpPr>
          <p:cNvPr id="5" name="文本框 4"/>
          <p:cNvSpPr txBox="1"/>
          <p:nvPr/>
        </p:nvSpPr>
        <p:spPr>
          <a:xfrm>
            <a:off x="1390015" y="503047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6" name="文本框 5"/>
          <p:cNvSpPr txBox="1"/>
          <p:nvPr/>
        </p:nvSpPr>
        <p:spPr>
          <a:xfrm>
            <a:off x="10159365" y="43497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1844675" y="479298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四、抽样推断中的基本概念</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三</a:t>
            </a: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样本容量与样本个数</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1855470"/>
            <a:ext cx="9834245" cy="311150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just"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样本容量是指一个样本所包含的单位数</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用</a:t>
            </a:r>
            <a:r>
              <a:rPr lang="en-US" altLang="zh-CN" sz="2400" b="1" kern="100" dirty="0">
                <a:solidFill>
                  <a:schemeClr val="bg1"/>
                </a:solidFill>
                <a:effectLst/>
                <a:latin typeface="+mn-ea"/>
                <a:cs typeface="江城圆体 400W" panose="020B0500000000000000" pitchFamily="34" charset="-122"/>
              </a:rPr>
              <a:t>n </a:t>
            </a:r>
            <a:r>
              <a:rPr lang="zh-CN" altLang="en-US" sz="2400" b="1" kern="100" dirty="0">
                <a:solidFill>
                  <a:schemeClr val="bg1"/>
                </a:solidFill>
                <a:effectLst/>
                <a:latin typeface="+mn-ea"/>
                <a:cs typeface="江城圆体 400W" panose="020B0500000000000000" pitchFamily="34" charset="-122"/>
              </a:rPr>
              <a:t>来表示。对于总体单位数</a:t>
            </a:r>
            <a:r>
              <a:rPr lang="en-US" altLang="zh-CN" sz="2400" b="1" kern="100" dirty="0">
                <a:solidFill>
                  <a:schemeClr val="bg1"/>
                </a:solidFill>
                <a:effectLst/>
                <a:latin typeface="+mn-ea"/>
                <a:cs typeface="江城圆体 400W" panose="020B0500000000000000" pitchFamily="34" charset="-122"/>
              </a:rPr>
              <a:t> N </a:t>
            </a:r>
            <a:r>
              <a:rPr lang="zh-CN" altLang="en-US" sz="2400" b="1" kern="100" dirty="0">
                <a:solidFill>
                  <a:schemeClr val="bg1"/>
                </a:solidFill>
                <a:effectLst/>
                <a:latin typeface="+mn-ea"/>
                <a:cs typeface="江城圆体 400W" panose="020B0500000000000000" pitchFamily="34" charset="-122"/>
              </a:rPr>
              <a:t>来说</a:t>
            </a:r>
            <a:r>
              <a:rPr lang="en-US" altLang="zh-CN" sz="2400" b="1" kern="100" dirty="0">
                <a:solidFill>
                  <a:schemeClr val="bg1"/>
                </a:solidFill>
                <a:effectLst/>
                <a:latin typeface="+mn-ea"/>
                <a:cs typeface="江城圆体 400W" panose="020B0500000000000000" pitchFamily="34" charset="-122"/>
              </a:rPr>
              <a:t>,n </a:t>
            </a:r>
            <a:r>
              <a:rPr lang="zh-CN" altLang="en-US" sz="2400" b="1" kern="100" dirty="0">
                <a:solidFill>
                  <a:schemeClr val="bg1"/>
                </a:solidFill>
                <a:effectLst/>
                <a:latin typeface="+mn-ea"/>
                <a:cs typeface="江城圆体 400W" panose="020B0500000000000000" pitchFamily="34" charset="-122"/>
              </a:rPr>
              <a:t>是个很小的数</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它可以是</a:t>
            </a:r>
            <a:r>
              <a:rPr lang="en-US" altLang="zh-CN" sz="2400" b="1" kern="100" dirty="0">
                <a:solidFill>
                  <a:schemeClr val="bg1"/>
                </a:solidFill>
                <a:effectLst/>
                <a:latin typeface="+mn-ea"/>
                <a:cs typeface="江城圆体 400W" panose="020B0500000000000000" pitchFamily="34" charset="-122"/>
              </a:rPr>
              <a:t>N </a:t>
            </a:r>
            <a:r>
              <a:rPr lang="zh-CN" altLang="en-US" sz="2400" b="1" kern="100" dirty="0">
                <a:solidFill>
                  <a:schemeClr val="bg1"/>
                </a:solidFill>
                <a:effectLst/>
                <a:latin typeface="+mn-ea"/>
                <a:cs typeface="江城圆体 400W" panose="020B0500000000000000" pitchFamily="34" charset="-122"/>
              </a:rPr>
              <a:t>的几十分之一、几百分之一、几千分之一、几万分之一。</a:t>
            </a:r>
            <a:endParaRPr lang="zh-CN" altLang="en-US" sz="2400" b="1" kern="100" dirty="0">
              <a:solidFill>
                <a:schemeClr val="bg1"/>
              </a:solidFill>
              <a:effectLst/>
              <a:latin typeface="+mn-ea"/>
              <a:cs typeface="江城圆体 400W" panose="020B0500000000000000" pitchFamily="34" charset="-122"/>
            </a:endParaRPr>
          </a:p>
          <a:p>
            <a:pPr indent="0" algn="just"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样本个数又称样本可能数目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是指在一个抽样方案中从总体中所可能被抽取的样本个数。</a:t>
            </a:r>
            <a:endParaRPr lang="zh-CN" altLang="en-US" sz="2400" b="1" kern="100" dirty="0">
              <a:solidFill>
                <a:schemeClr val="bg1"/>
              </a:solidFill>
              <a:effectLst/>
              <a:latin typeface="+mn-ea"/>
              <a:cs typeface="江城圆体 400W" panose="020B0500000000000000" pitchFamily="34" charset="-122"/>
            </a:endParaRPr>
          </a:p>
        </p:txBody>
      </p:sp>
      <p:sp>
        <p:nvSpPr>
          <p:cNvPr id="4" name="文本框 3"/>
          <p:cNvSpPr txBox="1"/>
          <p:nvPr/>
        </p:nvSpPr>
        <p:spPr>
          <a:xfrm>
            <a:off x="4554855" y="-21844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四、抽样推断中的基本概念</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4" name="文本框 3"/>
          <p:cNvSpPr txBox="1"/>
          <p:nvPr/>
        </p:nvSpPr>
        <p:spPr>
          <a:xfrm>
            <a:off x="4554855" y="-21844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5" name="矩形 4"/>
          <p:cNvSpPr/>
          <p:nvPr>
            <p:custDataLst>
              <p:tags r:id="rId1"/>
            </p:custDataLst>
          </p:nvPr>
        </p:nvSpPr>
        <p:spPr>
          <a:xfrm>
            <a:off x="5332730" y="2769235"/>
            <a:ext cx="1433759" cy="1425266"/>
          </a:xfrm>
          <a:prstGeom prst="rect">
            <a:avLst/>
          </a:prstGeom>
          <a:noFill/>
        </p:spPr>
        <p:txBody>
          <a:bodyPr wrap="square" tIns="323850" bIns="432000" rtlCol="0" anchor="b" anchorCtr="0">
            <a:noAutofit/>
          </a:bodyPr>
          <a:p>
            <a:pPr algn="ctr">
              <a:spcBef>
                <a:spcPct val="0"/>
              </a:spcBef>
              <a:spcAft>
                <a:spcPct val="0"/>
              </a:spcAft>
            </a:pPr>
            <a:r>
              <a:rPr lang="en-US" altLang="zh-CN" sz="2400" b="1" dirty="0">
                <a:solidFill>
                  <a:schemeClr val="tx1">
                    <a:lumMod val="100000"/>
                  </a:schemeClr>
                </a:solidFill>
                <a:latin typeface="+mn-ea"/>
                <a:cs typeface="+mn-ea"/>
              </a:rPr>
              <a:t>(</a:t>
            </a:r>
            <a:r>
              <a:rPr lang="zh-CN" altLang="en-US" sz="2400" b="1" dirty="0">
                <a:solidFill>
                  <a:schemeClr val="tx1">
                    <a:lumMod val="100000"/>
                  </a:schemeClr>
                </a:solidFill>
                <a:latin typeface="+mn-ea"/>
                <a:cs typeface="+mn-ea"/>
              </a:rPr>
              <a:t>四</a:t>
            </a:r>
            <a:r>
              <a:rPr lang="en-US" altLang="zh-CN" sz="2400" b="1" dirty="0">
                <a:solidFill>
                  <a:schemeClr val="tx1">
                    <a:lumMod val="100000"/>
                  </a:schemeClr>
                </a:solidFill>
                <a:latin typeface="+mn-ea"/>
                <a:cs typeface="+mn-ea"/>
              </a:rPr>
              <a:t>)</a:t>
            </a:r>
            <a:r>
              <a:rPr lang="zh-CN" altLang="en-US" sz="2400" b="1" dirty="0">
                <a:solidFill>
                  <a:schemeClr val="tx1">
                    <a:lumMod val="100000"/>
                  </a:schemeClr>
                </a:solidFill>
                <a:latin typeface="+mn-ea"/>
                <a:cs typeface="+mn-ea"/>
              </a:rPr>
              <a:t>重复抽样和不重复抽样</a:t>
            </a:r>
            <a:endParaRPr lang="zh-CN" altLang="en-US" sz="2400" b="1" dirty="0">
              <a:solidFill>
                <a:schemeClr val="tx1">
                  <a:lumMod val="100000"/>
                </a:schemeClr>
              </a:solidFill>
              <a:latin typeface="+mn-ea"/>
              <a:cs typeface="+mn-ea"/>
            </a:endParaRPr>
          </a:p>
        </p:txBody>
      </p:sp>
      <p:sp>
        <p:nvSpPr>
          <p:cNvPr id="10" name="任意多边形 9"/>
          <p:cNvSpPr/>
          <p:nvPr>
            <p:custDataLst>
              <p:tags r:id="rId2"/>
            </p:custDataLst>
          </p:nvPr>
        </p:nvSpPr>
        <p:spPr>
          <a:xfrm rot="10800000">
            <a:off x="4841240" y="2524126"/>
            <a:ext cx="2736396" cy="1960671"/>
          </a:xfrm>
          <a:custGeom>
            <a:avLst/>
            <a:gdLst>
              <a:gd name="adj" fmla="val 18112"/>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79" h="3424">
                <a:moveTo>
                  <a:pt x="326" y="0"/>
                </a:moveTo>
                <a:lnTo>
                  <a:pt x="2687" y="0"/>
                </a:lnTo>
                <a:lnTo>
                  <a:pt x="2701" y="0"/>
                </a:lnTo>
                <a:lnTo>
                  <a:pt x="2716" y="0"/>
                </a:lnTo>
                <a:lnTo>
                  <a:pt x="2741" y="1"/>
                </a:lnTo>
                <a:cubicBezTo>
                  <a:pt x="2848" y="3"/>
                  <a:pt x="2954" y="14"/>
                  <a:pt x="3057" y="33"/>
                </a:cubicBezTo>
                <a:lnTo>
                  <a:pt x="3099" y="41"/>
                </a:lnTo>
                <a:lnTo>
                  <a:pt x="3103" y="42"/>
                </a:lnTo>
                <a:lnTo>
                  <a:pt x="3104" y="42"/>
                </a:lnTo>
                <a:lnTo>
                  <a:pt x="3108" y="43"/>
                </a:lnTo>
                <a:lnTo>
                  <a:pt x="3139" y="49"/>
                </a:lnTo>
                <a:lnTo>
                  <a:pt x="3153" y="52"/>
                </a:lnTo>
                <a:lnTo>
                  <a:pt x="3155" y="53"/>
                </a:lnTo>
                <a:lnTo>
                  <a:pt x="3159" y="54"/>
                </a:lnTo>
                <a:lnTo>
                  <a:pt x="3182" y="59"/>
                </a:lnTo>
                <a:lnTo>
                  <a:pt x="3203" y="64"/>
                </a:lnTo>
                <a:lnTo>
                  <a:pt x="3206" y="65"/>
                </a:lnTo>
                <a:lnTo>
                  <a:pt x="3209" y="66"/>
                </a:lnTo>
                <a:lnTo>
                  <a:pt x="3226" y="70"/>
                </a:lnTo>
                <a:lnTo>
                  <a:pt x="3252" y="77"/>
                </a:lnTo>
                <a:lnTo>
                  <a:pt x="3257" y="79"/>
                </a:lnTo>
                <a:lnTo>
                  <a:pt x="3259" y="79"/>
                </a:lnTo>
                <a:lnTo>
                  <a:pt x="3271" y="83"/>
                </a:lnTo>
                <a:lnTo>
                  <a:pt x="3301" y="92"/>
                </a:lnTo>
                <a:lnTo>
                  <a:pt x="3307" y="94"/>
                </a:lnTo>
                <a:lnTo>
                  <a:pt x="3309" y="94"/>
                </a:lnTo>
                <a:lnTo>
                  <a:pt x="3317" y="97"/>
                </a:lnTo>
                <a:lnTo>
                  <a:pt x="3349" y="107"/>
                </a:lnTo>
                <a:lnTo>
                  <a:pt x="3356" y="110"/>
                </a:lnTo>
                <a:lnTo>
                  <a:pt x="3358" y="110"/>
                </a:lnTo>
                <a:lnTo>
                  <a:pt x="3363" y="112"/>
                </a:lnTo>
                <a:lnTo>
                  <a:pt x="3397" y="123"/>
                </a:lnTo>
                <a:lnTo>
                  <a:pt x="3405" y="127"/>
                </a:lnTo>
                <a:lnTo>
                  <a:pt x="3406" y="127"/>
                </a:lnTo>
                <a:lnTo>
                  <a:pt x="3409" y="128"/>
                </a:lnTo>
                <a:lnTo>
                  <a:pt x="3444" y="141"/>
                </a:lnTo>
                <a:lnTo>
                  <a:pt x="3453" y="145"/>
                </a:lnTo>
                <a:lnTo>
                  <a:pt x="3454" y="145"/>
                </a:lnTo>
                <a:lnTo>
                  <a:pt x="3455" y="146"/>
                </a:lnTo>
                <a:lnTo>
                  <a:pt x="3490" y="160"/>
                </a:lnTo>
                <a:lnTo>
                  <a:pt x="3501" y="164"/>
                </a:lnTo>
                <a:lnTo>
                  <a:pt x="3501" y="164"/>
                </a:lnTo>
                <a:lnTo>
                  <a:pt x="3501" y="165"/>
                </a:lnTo>
                <a:lnTo>
                  <a:pt x="3536" y="180"/>
                </a:lnTo>
                <a:cubicBezTo>
                  <a:pt x="3765" y="281"/>
                  <a:pt x="3972" y="423"/>
                  <a:pt x="4149" y="596"/>
                </a:cubicBezTo>
                <a:lnTo>
                  <a:pt x="4166" y="613"/>
                </a:lnTo>
                <a:lnTo>
                  <a:pt x="4166" y="613"/>
                </a:lnTo>
                <a:lnTo>
                  <a:pt x="4166" y="613"/>
                </a:lnTo>
                <a:lnTo>
                  <a:pt x="4184" y="631"/>
                </a:lnTo>
                <a:lnTo>
                  <a:pt x="4201" y="649"/>
                </a:lnTo>
                <a:lnTo>
                  <a:pt x="4201" y="649"/>
                </a:lnTo>
                <a:lnTo>
                  <a:pt x="4201" y="649"/>
                </a:lnTo>
                <a:lnTo>
                  <a:pt x="4218" y="667"/>
                </a:lnTo>
                <a:lnTo>
                  <a:pt x="4235" y="685"/>
                </a:lnTo>
                <a:lnTo>
                  <a:pt x="4235" y="686"/>
                </a:lnTo>
                <a:lnTo>
                  <a:pt x="4236" y="686"/>
                </a:lnTo>
                <a:lnTo>
                  <a:pt x="4251" y="703"/>
                </a:lnTo>
                <a:lnTo>
                  <a:pt x="4268" y="723"/>
                </a:lnTo>
                <a:lnTo>
                  <a:pt x="4269" y="723"/>
                </a:lnTo>
                <a:lnTo>
                  <a:pt x="4269" y="724"/>
                </a:lnTo>
                <a:lnTo>
                  <a:pt x="4284" y="740"/>
                </a:lnTo>
                <a:lnTo>
                  <a:pt x="4301" y="761"/>
                </a:lnTo>
                <a:lnTo>
                  <a:pt x="4301" y="761"/>
                </a:lnTo>
                <a:lnTo>
                  <a:pt x="4302" y="762"/>
                </a:lnTo>
                <a:lnTo>
                  <a:pt x="4315" y="779"/>
                </a:lnTo>
                <a:lnTo>
                  <a:pt x="4332" y="800"/>
                </a:lnTo>
                <a:lnTo>
                  <a:pt x="4333" y="801"/>
                </a:lnTo>
                <a:lnTo>
                  <a:pt x="4333" y="801"/>
                </a:lnTo>
                <a:lnTo>
                  <a:pt x="4346" y="817"/>
                </a:lnTo>
                <a:lnTo>
                  <a:pt x="4363" y="840"/>
                </a:lnTo>
                <a:lnTo>
                  <a:pt x="4363" y="841"/>
                </a:lnTo>
                <a:lnTo>
                  <a:pt x="4364" y="841"/>
                </a:lnTo>
                <a:lnTo>
                  <a:pt x="4376" y="857"/>
                </a:lnTo>
                <a:lnTo>
                  <a:pt x="4392" y="880"/>
                </a:lnTo>
                <a:lnTo>
                  <a:pt x="4393" y="881"/>
                </a:lnTo>
                <a:lnTo>
                  <a:pt x="4393" y="882"/>
                </a:lnTo>
                <a:lnTo>
                  <a:pt x="4404" y="897"/>
                </a:lnTo>
                <a:lnTo>
                  <a:pt x="4421" y="922"/>
                </a:lnTo>
                <a:lnTo>
                  <a:pt x="4422" y="923"/>
                </a:lnTo>
                <a:lnTo>
                  <a:pt x="4422" y="923"/>
                </a:lnTo>
                <a:lnTo>
                  <a:pt x="4432" y="938"/>
                </a:lnTo>
                <a:lnTo>
                  <a:pt x="4449" y="964"/>
                </a:lnTo>
                <a:lnTo>
                  <a:pt x="4449" y="965"/>
                </a:lnTo>
                <a:lnTo>
                  <a:pt x="4450" y="965"/>
                </a:lnTo>
                <a:lnTo>
                  <a:pt x="4459" y="980"/>
                </a:lnTo>
                <a:lnTo>
                  <a:pt x="4476" y="1007"/>
                </a:lnTo>
                <a:lnTo>
                  <a:pt x="4476" y="1007"/>
                </a:lnTo>
                <a:lnTo>
                  <a:pt x="4476" y="1008"/>
                </a:lnTo>
                <a:lnTo>
                  <a:pt x="4485" y="1022"/>
                </a:lnTo>
                <a:lnTo>
                  <a:pt x="4501" y="1050"/>
                </a:lnTo>
                <a:lnTo>
                  <a:pt x="4502" y="1051"/>
                </a:lnTo>
                <a:lnTo>
                  <a:pt x="4502" y="1051"/>
                </a:lnTo>
                <a:lnTo>
                  <a:pt x="4510" y="1065"/>
                </a:lnTo>
                <a:lnTo>
                  <a:pt x="4526" y="1095"/>
                </a:lnTo>
                <a:lnTo>
                  <a:pt x="4526" y="1095"/>
                </a:lnTo>
                <a:lnTo>
                  <a:pt x="4527" y="1095"/>
                </a:lnTo>
                <a:lnTo>
                  <a:pt x="4534" y="1109"/>
                </a:lnTo>
                <a:cubicBezTo>
                  <a:pt x="4691" y="1402"/>
                  <a:pt x="4779" y="1737"/>
                  <a:pt x="4779" y="2093"/>
                </a:cubicBezTo>
                <a:lnTo>
                  <a:pt x="4779" y="2094"/>
                </a:lnTo>
                <a:lnTo>
                  <a:pt x="4779" y="2094"/>
                </a:lnTo>
                <a:lnTo>
                  <a:pt x="4778" y="2140"/>
                </a:lnTo>
                <a:cubicBezTo>
                  <a:pt x="4768" y="2627"/>
                  <a:pt x="4590" y="3073"/>
                  <a:pt x="4301" y="3424"/>
                </a:cubicBezTo>
                <a:lnTo>
                  <a:pt x="4301" y="3424"/>
                </a:lnTo>
                <a:lnTo>
                  <a:pt x="2775" y="3424"/>
                </a:lnTo>
                <a:lnTo>
                  <a:pt x="2789" y="3423"/>
                </a:lnTo>
                <a:cubicBezTo>
                  <a:pt x="3478" y="3371"/>
                  <a:pt x="4021" y="2795"/>
                  <a:pt x="4021" y="2093"/>
                </a:cubicBezTo>
                <a:cubicBezTo>
                  <a:pt x="4021" y="1897"/>
                  <a:pt x="3979" y="1711"/>
                  <a:pt x="3903" y="1543"/>
                </a:cubicBezTo>
                <a:lnTo>
                  <a:pt x="3890" y="1514"/>
                </a:lnTo>
                <a:lnTo>
                  <a:pt x="3889" y="1513"/>
                </a:lnTo>
                <a:lnTo>
                  <a:pt x="3875" y="1486"/>
                </a:lnTo>
                <a:lnTo>
                  <a:pt x="3874" y="1484"/>
                </a:lnTo>
                <a:lnTo>
                  <a:pt x="3860" y="1457"/>
                </a:lnTo>
                <a:lnTo>
                  <a:pt x="3859" y="1455"/>
                </a:lnTo>
                <a:lnTo>
                  <a:pt x="3845" y="1429"/>
                </a:lnTo>
                <a:lnTo>
                  <a:pt x="3843" y="1426"/>
                </a:lnTo>
                <a:lnTo>
                  <a:pt x="3829" y="1402"/>
                </a:lnTo>
                <a:lnTo>
                  <a:pt x="3826" y="1398"/>
                </a:lnTo>
                <a:lnTo>
                  <a:pt x="3812" y="1375"/>
                </a:lnTo>
                <a:lnTo>
                  <a:pt x="3809" y="1370"/>
                </a:lnTo>
                <a:lnTo>
                  <a:pt x="3794" y="1348"/>
                </a:lnTo>
                <a:lnTo>
                  <a:pt x="3791" y="1343"/>
                </a:lnTo>
                <a:lnTo>
                  <a:pt x="3776" y="1322"/>
                </a:lnTo>
                <a:lnTo>
                  <a:pt x="3772" y="1317"/>
                </a:lnTo>
                <a:lnTo>
                  <a:pt x="3758" y="1297"/>
                </a:lnTo>
                <a:lnTo>
                  <a:pt x="3753" y="1291"/>
                </a:lnTo>
                <a:lnTo>
                  <a:pt x="3738" y="1271"/>
                </a:lnTo>
                <a:lnTo>
                  <a:pt x="3734" y="1265"/>
                </a:lnTo>
                <a:lnTo>
                  <a:pt x="3719" y="1247"/>
                </a:lnTo>
                <a:lnTo>
                  <a:pt x="3713" y="1240"/>
                </a:lnTo>
                <a:lnTo>
                  <a:pt x="3698" y="1222"/>
                </a:lnTo>
                <a:lnTo>
                  <a:pt x="3692" y="1216"/>
                </a:lnTo>
                <a:lnTo>
                  <a:pt x="3677" y="1198"/>
                </a:lnTo>
                <a:lnTo>
                  <a:pt x="3671" y="1192"/>
                </a:lnTo>
                <a:lnTo>
                  <a:pt x="3656" y="1175"/>
                </a:lnTo>
                <a:lnTo>
                  <a:pt x="3649" y="1168"/>
                </a:lnTo>
                <a:lnTo>
                  <a:pt x="3633" y="1152"/>
                </a:lnTo>
                <a:lnTo>
                  <a:pt x="3627" y="1146"/>
                </a:lnTo>
                <a:lnTo>
                  <a:pt x="3611" y="1130"/>
                </a:lnTo>
                <a:lnTo>
                  <a:pt x="3604" y="1124"/>
                </a:lnTo>
                <a:lnTo>
                  <a:pt x="3587" y="1108"/>
                </a:lnTo>
                <a:lnTo>
                  <a:pt x="3581" y="1102"/>
                </a:lnTo>
                <a:lnTo>
                  <a:pt x="3564" y="1087"/>
                </a:lnTo>
                <a:lnTo>
                  <a:pt x="3557" y="1081"/>
                </a:lnTo>
                <a:lnTo>
                  <a:pt x="3539" y="1066"/>
                </a:lnTo>
                <a:lnTo>
                  <a:pt x="3533" y="1060"/>
                </a:lnTo>
                <a:lnTo>
                  <a:pt x="3514" y="1046"/>
                </a:lnTo>
                <a:lnTo>
                  <a:pt x="3508" y="1041"/>
                </a:lnTo>
                <a:lnTo>
                  <a:pt x="3489" y="1026"/>
                </a:lnTo>
                <a:lnTo>
                  <a:pt x="3483" y="1021"/>
                </a:lnTo>
                <a:lnTo>
                  <a:pt x="3463" y="1007"/>
                </a:lnTo>
                <a:lnTo>
                  <a:pt x="3457" y="1003"/>
                </a:lnTo>
                <a:lnTo>
                  <a:pt x="3436" y="988"/>
                </a:lnTo>
                <a:lnTo>
                  <a:pt x="3431" y="985"/>
                </a:lnTo>
                <a:lnTo>
                  <a:pt x="3409" y="970"/>
                </a:lnTo>
                <a:lnTo>
                  <a:pt x="3404" y="967"/>
                </a:lnTo>
                <a:lnTo>
                  <a:pt x="3381" y="953"/>
                </a:lnTo>
                <a:lnTo>
                  <a:pt x="3377" y="951"/>
                </a:lnTo>
                <a:lnTo>
                  <a:pt x="3352" y="936"/>
                </a:lnTo>
                <a:lnTo>
                  <a:pt x="3350" y="934"/>
                </a:lnTo>
                <a:lnTo>
                  <a:pt x="3323" y="919"/>
                </a:lnTo>
                <a:lnTo>
                  <a:pt x="3322" y="919"/>
                </a:lnTo>
                <a:lnTo>
                  <a:pt x="3294" y="904"/>
                </a:lnTo>
                <a:cubicBezTo>
                  <a:pt x="3121" y="816"/>
                  <a:pt x="2927" y="764"/>
                  <a:pt x="2721" y="758"/>
                </a:cubicBezTo>
                <a:lnTo>
                  <a:pt x="2688" y="758"/>
                </a:lnTo>
                <a:lnTo>
                  <a:pt x="2685" y="758"/>
                </a:lnTo>
                <a:lnTo>
                  <a:pt x="2664" y="758"/>
                </a:lnTo>
                <a:lnTo>
                  <a:pt x="2648" y="759"/>
                </a:lnTo>
                <a:cubicBezTo>
                  <a:pt x="2637" y="759"/>
                  <a:pt x="2626" y="760"/>
                  <a:pt x="2614" y="760"/>
                </a:cubicBezTo>
                <a:lnTo>
                  <a:pt x="2606" y="760"/>
                </a:lnTo>
                <a:lnTo>
                  <a:pt x="2584" y="762"/>
                </a:lnTo>
                <a:lnTo>
                  <a:pt x="2582" y="762"/>
                </a:lnTo>
                <a:lnTo>
                  <a:pt x="1071" y="762"/>
                </a:lnTo>
                <a:lnTo>
                  <a:pt x="1072" y="761"/>
                </a:lnTo>
                <a:lnTo>
                  <a:pt x="1072" y="761"/>
                </a:lnTo>
                <a:lnTo>
                  <a:pt x="326" y="761"/>
                </a:lnTo>
                <a:lnTo>
                  <a:pt x="326" y="758"/>
                </a:lnTo>
                <a:lnTo>
                  <a:pt x="325" y="758"/>
                </a:lnTo>
                <a:cubicBezTo>
                  <a:pt x="324" y="757"/>
                  <a:pt x="323" y="756"/>
                  <a:pt x="322" y="755"/>
                </a:cubicBezTo>
                <a:lnTo>
                  <a:pt x="8" y="406"/>
                </a:lnTo>
                <a:cubicBezTo>
                  <a:pt x="5" y="403"/>
                  <a:pt x="3" y="399"/>
                  <a:pt x="2" y="395"/>
                </a:cubicBezTo>
                <a:cubicBezTo>
                  <a:pt x="-2" y="381"/>
                  <a:pt x="0" y="362"/>
                  <a:pt x="8" y="354"/>
                </a:cubicBezTo>
                <a:lnTo>
                  <a:pt x="322" y="5"/>
                </a:lnTo>
                <a:cubicBezTo>
                  <a:pt x="323" y="4"/>
                  <a:pt x="324" y="3"/>
                  <a:pt x="325" y="2"/>
                </a:cubicBezTo>
                <a:lnTo>
                  <a:pt x="326" y="2"/>
                </a:lnTo>
                <a:lnTo>
                  <a:pt x="326" y="0"/>
                </a:lnTo>
                <a:close/>
              </a:path>
            </a:pathLst>
          </a:custGeom>
          <a:gradFill>
            <a:gsLst>
              <a:gs pos="0">
                <a:schemeClr val="accent2">
                  <a:lumMod val="90000"/>
                  <a:alpha val="100000"/>
                </a:schemeClr>
              </a:gs>
              <a:gs pos="100000">
                <a:schemeClr val="accent2">
                  <a:lumMod val="80000"/>
                  <a:lumOff val="20000"/>
                  <a:alpha val="100000"/>
                </a:schemeClr>
              </a:gs>
            </a:gsLst>
            <a:lin ang="11940000" scaled="0"/>
          </a:gradFill>
          <a:ln w="12700">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tx1"/>
              </a:solidFill>
              <a:sym typeface="+mn-ea"/>
            </a:endParaRPr>
          </a:p>
        </p:txBody>
      </p:sp>
      <p:sp>
        <p:nvSpPr>
          <p:cNvPr id="12" name="任意多边形 11"/>
          <p:cNvSpPr/>
          <p:nvPr>
            <p:custDataLst>
              <p:tags r:id="rId3"/>
            </p:custDataLst>
          </p:nvPr>
        </p:nvSpPr>
        <p:spPr>
          <a:xfrm>
            <a:off x="4492625" y="2094866"/>
            <a:ext cx="2736396" cy="1960671"/>
          </a:xfrm>
          <a:custGeom>
            <a:avLst/>
            <a:gdLst>
              <a:gd name="adj" fmla="val 18112"/>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79" h="3424">
                <a:moveTo>
                  <a:pt x="326" y="0"/>
                </a:moveTo>
                <a:lnTo>
                  <a:pt x="2687" y="0"/>
                </a:lnTo>
                <a:lnTo>
                  <a:pt x="2701" y="0"/>
                </a:lnTo>
                <a:lnTo>
                  <a:pt x="2716" y="0"/>
                </a:lnTo>
                <a:lnTo>
                  <a:pt x="2741" y="1"/>
                </a:lnTo>
                <a:cubicBezTo>
                  <a:pt x="2848" y="3"/>
                  <a:pt x="2954" y="14"/>
                  <a:pt x="3057" y="33"/>
                </a:cubicBezTo>
                <a:lnTo>
                  <a:pt x="3099" y="41"/>
                </a:lnTo>
                <a:lnTo>
                  <a:pt x="3103" y="42"/>
                </a:lnTo>
                <a:lnTo>
                  <a:pt x="3104" y="42"/>
                </a:lnTo>
                <a:lnTo>
                  <a:pt x="3108" y="43"/>
                </a:lnTo>
                <a:lnTo>
                  <a:pt x="3139" y="49"/>
                </a:lnTo>
                <a:lnTo>
                  <a:pt x="3153" y="52"/>
                </a:lnTo>
                <a:lnTo>
                  <a:pt x="3155" y="53"/>
                </a:lnTo>
                <a:lnTo>
                  <a:pt x="3159" y="54"/>
                </a:lnTo>
                <a:lnTo>
                  <a:pt x="3182" y="59"/>
                </a:lnTo>
                <a:lnTo>
                  <a:pt x="3203" y="64"/>
                </a:lnTo>
                <a:lnTo>
                  <a:pt x="3206" y="65"/>
                </a:lnTo>
                <a:lnTo>
                  <a:pt x="3209" y="66"/>
                </a:lnTo>
                <a:lnTo>
                  <a:pt x="3226" y="70"/>
                </a:lnTo>
                <a:lnTo>
                  <a:pt x="3252" y="77"/>
                </a:lnTo>
                <a:lnTo>
                  <a:pt x="3257" y="79"/>
                </a:lnTo>
                <a:lnTo>
                  <a:pt x="3259" y="79"/>
                </a:lnTo>
                <a:lnTo>
                  <a:pt x="3271" y="83"/>
                </a:lnTo>
                <a:lnTo>
                  <a:pt x="3301" y="92"/>
                </a:lnTo>
                <a:lnTo>
                  <a:pt x="3307" y="94"/>
                </a:lnTo>
                <a:lnTo>
                  <a:pt x="3309" y="94"/>
                </a:lnTo>
                <a:lnTo>
                  <a:pt x="3317" y="97"/>
                </a:lnTo>
                <a:lnTo>
                  <a:pt x="3349" y="107"/>
                </a:lnTo>
                <a:lnTo>
                  <a:pt x="3356" y="110"/>
                </a:lnTo>
                <a:lnTo>
                  <a:pt x="3358" y="110"/>
                </a:lnTo>
                <a:lnTo>
                  <a:pt x="3363" y="112"/>
                </a:lnTo>
                <a:lnTo>
                  <a:pt x="3397" y="123"/>
                </a:lnTo>
                <a:lnTo>
                  <a:pt x="3405" y="127"/>
                </a:lnTo>
                <a:lnTo>
                  <a:pt x="3406" y="127"/>
                </a:lnTo>
                <a:lnTo>
                  <a:pt x="3409" y="128"/>
                </a:lnTo>
                <a:lnTo>
                  <a:pt x="3444" y="141"/>
                </a:lnTo>
                <a:lnTo>
                  <a:pt x="3453" y="145"/>
                </a:lnTo>
                <a:lnTo>
                  <a:pt x="3454" y="145"/>
                </a:lnTo>
                <a:lnTo>
                  <a:pt x="3455" y="146"/>
                </a:lnTo>
                <a:lnTo>
                  <a:pt x="3490" y="160"/>
                </a:lnTo>
                <a:lnTo>
                  <a:pt x="3501" y="164"/>
                </a:lnTo>
                <a:lnTo>
                  <a:pt x="3501" y="164"/>
                </a:lnTo>
                <a:lnTo>
                  <a:pt x="3501" y="165"/>
                </a:lnTo>
                <a:lnTo>
                  <a:pt x="3536" y="180"/>
                </a:lnTo>
                <a:cubicBezTo>
                  <a:pt x="3765" y="281"/>
                  <a:pt x="3972" y="423"/>
                  <a:pt x="4149" y="596"/>
                </a:cubicBezTo>
                <a:lnTo>
                  <a:pt x="4166" y="613"/>
                </a:lnTo>
                <a:lnTo>
                  <a:pt x="4166" y="613"/>
                </a:lnTo>
                <a:lnTo>
                  <a:pt x="4166" y="613"/>
                </a:lnTo>
                <a:lnTo>
                  <a:pt x="4184" y="631"/>
                </a:lnTo>
                <a:lnTo>
                  <a:pt x="4201" y="649"/>
                </a:lnTo>
                <a:lnTo>
                  <a:pt x="4201" y="649"/>
                </a:lnTo>
                <a:lnTo>
                  <a:pt x="4201" y="649"/>
                </a:lnTo>
                <a:lnTo>
                  <a:pt x="4218" y="667"/>
                </a:lnTo>
                <a:lnTo>
                  <a:pt x="4235" y="685"/>
                </a:lnTo>
                <a:lnTo>
                  <a:pt x="4235" y="686"/>
                </a:lnTo>
                <a:lnTo>
                  <a:pt x="4236" y="686"/>
                </a:lnTo>
                <a:lnTo>
                  <a:pt x="4251" y="703"/>
                </a:lnTo>
                <a:lnTo>
                  <a:pt x="4268" y="723"/>
                </a:lnTo>
                <a:lnTo>
                  <a:pt x="4269" y="723"/>
                </a:lnTo>
                <a:lnTo>
                  <a:pt x="4269" y="724"/>
                </a:lnTo>
                <a:lnTo>
                  <a:pt x="4284" y="740"/>
                </a:lnTo>
                <a:lnTo>
                  <a:pt x="4301" y="761"/>
                </a:lnTo>
                <a:lnTo>
                  <a:pt x="4301" y="761"/>
                </a:lnTo>
                <a:lnTo>
                  <a:pt x="4302" y="762"/>
                </a:lnTo>
                <a:lnTo>
                  <a:pt x="4315" y="779"/>
                </a:lnTo>
                <a:lnTo>
                  <a:pt x="4332" y="800"/>
                </a:lnTo>
                <a:lnTo>
                  <a:pt x="4333" y="801"/>
                </a:lnTo>
                <a:lnTo>
                  <a:pt x="4333" y="801"/>
                </a:lnTo>
                <a:lnTo>
                  <a:pt x="4346" y="817"/>
                </a:lnTo>
                <a:lnTo>
                  <a:pt x="4363" y="840"/>
                </a:lnTo>
                <a:lnTo>
                  <a:pt x="4363" y="841"/>
                </a:lnTo>
                <a:lnTo>
                  <a:pt x="4364" y="841"/>
                </a:lnTo>
                <a:lnTo>
                  <a:pt x="4376" y="857"/>
                </a:lnTo>
                <a:lnTo>
                  <a:pt x="4392" y="880"/>
                </a:lnTo>
                <a:lnTo>
                  <a:pt x="4393" y="881"/>
                </a:lnTo>
                <a:lnTo>
                  <a:pt x="4393" y="882"/>
                </a:lnTo>
                <a:lnTo>
                  <a:pt x="4404" y="897"/>
                </a:lnTo>
                <a:lnTo>
                  <a:pt x="4421" y="922"/>
                </a:lnTo>
                <a:lnTo>
                  <a:pt x="4422" y="923"/>
                </a:lnTo>
                <a:lnTo>
                  <a:pt x="4422" y="923"/>
                </a:lnTo>
                <a:lnTo>
                  <a:pt x="4432" y="938"/>
                </a:lnTo>
                <a:lnTo>
                  <a:pt x="4449" y="964"/>
                </a:lnTo>
                <a:lnTo>
                  <a:pt x="4449" y="965"/>
                </a:lnTo>
                <a:lnTo>
                  <a:pt x="4450" y="965"/>
                </a:lnTo>
                <a:lnTo>
                  <a:pt x="4459" y="980"/>
                </a:lnTo>
                <a:lnTo>
                  <a:pt x="4476" y="1007"/>
                </a:lnTo>
                <a:lnTo>
                  <a:pt x="4476" y="1007"/>
                </a:lnTo>
                <a:lnTo>
                  <a:pt x="4476" y="1008"/>
                </a:lnTo>
                <a:lnTo>
                  <a:pt x="4485" y="1022"/>
                </a:lnTo>
                <a:lnTo>
                  <a:pt x="4501" y="1050"/>
                </a:lnTo>
                <a:lnTo>
                  <a:pt x="4502" y="1051"/>
                </a:lnTo>
                <a:lnTo>
                  <a:pt x="4502" y="1051"/>
                </a:lnTo>
                <a:lnTo>
                  <a:pt x="4510" y="1065"/>
                </a:lnTo>
                <a:lnTo>
                  <a:pt x="4526" y="1095"/>
                </a:lnTo>
                <a:lnTo>
                  <a:pt x="4526" y="1095"/>
                </a:lnTo>
                <a:lnTo>
                  <a:pt x="4527" y="1095"/>
                </a:lnTo>
                <a:lnTo>
                  <a:pt x="4534" y="1109"/>
                </a:lnTo>
                <a:cubicBezTo>
                  <a:pt x="4691" y="1402"/>
                  <a:pt x="4779" y="1737"/>
                  <a:pt x="4779" y="2093"/>
                </a:cubicBezTo>
                <a:lnTo>
                  <a:pt x="4779" y="2094"/>
                </a:lnTo>
                <a:lnTo>
                  <a:pt x="4779" y="2094"/>
                </a:lnTo>
                <a:lnTo>
                  <a:pt x="4778" y="2140"/>
                </a:lnTo>
                <a:cubicBezTo>
                  <a:pt x="4768" y="2627"/>
                  <a:pt x="4590" y="3073"/>
                  <a:pt x="4301" y="3424"/>
                </a:cubicBezTo>
                <a:lnTo>
                  <a:pt x="4301" y="3424"/>
                </a:lnTo>
                <a:lnTo>
                  <a:pt x="2775" y="3424"/>
                </a:lnTo>
                <a:lnTo>
                  <a:pt x="2789" y="3423"/>
                </a:lnTo>
                <a:cubicBezTo>
                  <a:pt x="3478" y="3371"/>
                  <a:pt x="4021" y="2795"/>
                  <a:pt x="4021" y="2093"/>
                </a:cubicBezTo>
                <a:cubicBezTo>
                  <a:pt x="4021" y="1897"/>
                  <a:pt x="3979" y="1711"/>
                  <a:pt x="3903" y="1543"/>
                </a:cubicBezTo>
                <a:lnTo>
                  <a:pt x="3890" y="1514"/>
                </a:lnTo>
                <a:lnTo>
                  <a:pt x="3889" y="1513"/>
                </a:lnTo>
                <a:lnTo>
                  <a:pt x="3875" y="1486"/>
                </a:lnTo>
                <a:lnTo>
                  <a:pt x="3874" y="1484"/>
                </a:lnTo>
                <a:lnTo>
                  <a:pt x="3860" y="1457"/>
                </a:lnTo>
                <a:lnTo>
                  <a:pt x="3859" y="1455"/>
                </a:lnTo>
                <a:lnTo>
                  <a:pt x="3845" y="1429"/>
                </a:lnTo>
                <a:lnTo>
                  <a:pt x="3843" y="1426"/>
                </a:lnTo>
                <a:lnTo>
                  <a:pt x="3829" y="1402"/>
                </a:lnTo>
                <a:lnTo>
                  <a:pt x="3826" y="1398"/>
                </a:lnTo>
                <a:lnTo>
                  <a:pt x="3812" y="1375"/>
                </a:lnTo>
                <a:lnTo>
                  <a:pt x="3809" y="1370"/>
                </a:lnTo>
                <a:lnTo>
                  <a:pt x="3794" y="1348"/>
                </a:lnTo>
                <a:lnTo>
                  <a:pt x="3791" y="1343"/>
                </a:lnTo>
                <a:lnTo>
                  <a:pt x="3776" y="1322"/>
                </a:lnTo>
                <a:lnTo>
                  <a:pt x="3772" y="1317"/>
                </a:lnTo>
                <a:lnTo>
                  <a:pt x="3758" y="1297"/>
                </a:lnTo>
                <a:lnTo>
                  <a:pt x="3753" y="1291"/>
                </a:lnTo>
                <a:lnTo>
                  <a:pt x="3738" y="1271"/>
                </a:lnTo>
                <a:lnTo>
                  <a:pt x="3734" y="1265"/>
                </a:lnTo>
                <a:lnTo>
                  <a:pt x="3719" y="1247"/>
                </a:lnTo>
                <a:lnTo>
                  <a:pt x="3713" y="1240"/>
                </a:lnTo>
                <a:lnTo>
                  <a:pt x="3698" y="1222"/>
                </a:lnTo>
                <a:lnTo>
                  <a:pt x="3692" y="1216"/>
                </a:lnTo>
                <a:lnTo>
                  <a:pt x="3677" y="1198"/>
                </a:lnTo>
                <a:lnTo>
                  <a:pt x="3671" y="1192"/>
                </a:lnTo>
                <a:lnTo>
                  <a:pt x="3656" y="1175"/>
                </a:lnTo>
                <a:lnTo>
                  <a:pt x="3649" y="1168"/>
                </a:lnTo>
                <a:lnTo>
                  <a:pt x="3633" y="1152"/>
                </a:lnTo>
                <a:lnTo>
                  <a:pt x="3627" y="1146"/>
                </a:lnTo>
                <a:lnTo>
                  <a:pt x="3611" y="1130"/>
                </a:lnTo>
                <a:lnTo>
                  <a:pt x="3604" y="1124"/>
                </a:lnTo>
                <a:lnTo>
                  <a:pt x="3587" y="1108"/>
                </a:lnTo>
                <a:lnTo>
                  <a:pt x="3581" y="1102"/>
                </a:lnTo>
                <a:lnTo>
                  <a:pt x="3564" y="1087"/>
                </a:lnTo>
                <a:lnTo>
                  <a:pt x="3557" y="1081"/>
                </a:lnTo>
                <a:lnTo>
                  <a:pt x="3539" y="1066"/>
                </a:lnTo>
                <a:lnTo>
                  <a:pt x="3533" y="1060"/>
                </a:lnTo>
                <a:lnTo>
                  <a:pt x="3514" y="1046"/>
                </a:lnTo>
                <a:lnTo>
                  <a:pt x="3508" y="1041"/>
                </a:lnTo>
                <a:lnTo>
                  <a:pt x="3489" y="1026"/>
                </a:lnTo>
                <a:lnTo>
                  <a:pt x="3483" y="1021"/>
                </a:lnTo>
                <a:lnTo>
                  <a:pt x="3463" y="1007"/>
                </a:lnTo>
                <a:lnTo>
                  <a:pt x="3457" y="1003"/>
                </a:lnTo>
                <a:lnTo>
                  <a:pt x="3436" y="988"/>
                </a:lnTo>
                <a:lnTo>
                  <a:pt x="3431" y="985"/>
                </a:lnTo>
                <a:lnTo>
                  <a:pt x="3409" y="970"/>
                </a:lnTo>
                <a:lnTo>
                  <a:pt x="3404" y="967"/>
                </a:lnTo>
                <a:lnTo>
                  <a:pt x="3381" y="953"/>
                </a:lnTo>
                <a:lnTo>
                  <a:pt x="3377" y="951"/>
                </a:lnTo>
                <a:lnTo>
                  <a:pt x="3352" y="936"/>
                </a:lnTo>
                <a:lnTo>
                  <a:pt x="3350" y="934"/>
                </a:lnTo>
                <a:lnTo>
                  <a:pt x="3323" y="919"/>
                </a:lnTo>
                <a:lnTo>
                  <a:pt x="3322" y="919"/>
                </a:lnTo>
                <a:lnTo>
                  <a:pt x="3294" y="904"/>
                </a:lnTo>
                <a:cubicBezTo>
                  <a:pt x="3121" y="816"/>
                  <a:pt x="2927" y="764"/>
                  <a:pt x="2721" y="758"/>
                </a:cubicBezTo>
                <a:lnTo>
                  <a:pt x="2688" y="758"/>
                </a:lnTo>
                <a:lnTo>
                  <a:pt x="2685" y="758"/>
                </a:lnTo>
                <a:lnTo>
                  <a:pt x="2664" y="758"/>
                </a:lnTo>
                <a:lnTo>
                  <a:pt x="2648" y="759"/>
                </a:lnTo>
                <a:cubicBezTo>
                  <a:pt x="2637" y="759"/>
                  <a:pt x="2626" y="760"/>
                  <a:pt x="2614" y="760"/>
                </a:cubicBezTo>
                <a:lnTo>
                  <a:pt x="2606" y="760"/>
                </a:lnTo>
                <a:lnTo>
                  <a:pt x="2584" y="762"/>
                </a:lnTo>
                <a:lnTo>
                  <a:pt x="2582" y="762"/>
                </a:lnTo>
                <a:lnTo>
                  <a:pt x="1071" y="762"/>
                </a:lnTo>
                <a:lnTo>
                  <a:pt x="1072" y="761"/>
                </a:lnTo>
                <a:lnTo>
                  <a:pt x="1072" y="761"/>
                </a:lnTo>
                <a:lnTo>
                  <a:pt x="326" y="761"/>
                </a:lnTo>
                <a:lnTo>
                  <a:pt x="326" y="758"/>
                </a:lnTo>
                <a:lnTo>
                  <a:pt x="325" y="758"/>
                </a:lnTo>
                <a:cubicBezTo>
                  <a:pt x="324" y="757"/>
                  <a:pt x="323" y="756"/>
                  <a:pt x="322" y="755"/>
                </a:cubicBezTo>
                <a:lnTo>
                  <a:pt x="8" y="406"/>
                </a:lnTo>
                <a:cubicBezTo>
                  <a:pt x="5" y="403"/>
                  <a:pt x="3" y="399"/>
                  <a:pt x="2" y="395"/>
                </a:cubicBezTo>
                <a:cubicBezTo>
                  <a:pt x="-2" y="381"/>
                  <a:pt x="0" y="362"/>
                  <a:pt x="8" y="354"/>
                </a:cubicBezTo>
                <a:lnTo>
                  <a:pt x="322" y="5"/>
                </a:lnTo>
                <a:cubicBezTo>
                  <a:pt x="323" y="4"/>
                  <a:pt x="324" y="3"/>
                  <a:pt x="325" y="2"/>
                </a:cubicBezTo>
                <a:lnTo>
                  <a:pt x="326" y="2"/>
                </a:lnTo>
                <a:lnTo>
                  <a:pt x="326" y="0"/>
                </a:lnTo>
                <a:close/>
              </a:path>
            </a:pathLst>
          </a:custGeom>
          <a:gradFill>
            <a:gsLst>
              <a:gs pos="0">
                <a:schemeClr val="accent1">
                  <a:lumMod val="90000"/>
                  <a:alpha val="100000"/>
                </a:schemeClr>
              </a:gs>
              <a:gs pos="100000">
                <a:schemeClr val="accent1">
                  <a:lumMod val="80000"/>
                  <a:lumOff val="20000"/>
                  <a:alpha val="100000"/>
                </a:schemeClr>
              </a:gs>
            </a:gsLst>
            <a:lin ang="13920000" scaled="0"/>
          </a:gradFill>
          <a:ln w="222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olidFill>
                <a:schemeClr val="tx1"/>
              </a:solidFill>
              <a:sym typeface="+mn-ea"/>
            </a:endParaRPr>
          </a:p>
        </p:txBody>
      </p:sp>
      <p:sp>
        <p:nvSpPr>
          <p:cNvPr id="8" name="矩形 7"/>
          <p:cNvSpPr/>
          <p:nvPr>
            <p:custDataLst>
              <p:tags r:id="rId4"/>
            </p:custDataLst>
          </p:nvPr>
        </p:nvSpPr>
        <p:spPr>
          <a:xfrm>
            <a:off x="1696085" y="1689101"/>
            <a:ext cx="2457450" cy="637540"/>
          </a:xfrm>
          <a:prstGeom prst="rect">
            <a:avLst/>
          </a:prstGeom>
          <a:noFill/>
        </p:spPr>
        <p:txBody>
          <a:bodyPr wrap="square" lIns="0" tIns="0" rIns="0" bIns="0" rtlCol="0" anchor="b">
            <a:noAutofit/>
          </a:bodyPr>
          <a:p>
            <a:pPr algn="r">
              <a:spcBef>
                <a:spcPct val="0"/>
              </a:spcBef>
              <a:spcAft>
                <a:spcPct val="0"/>
              </a:spcAft>
            </a:pPr>
            <a:r>
              <a:rPr lang="zh-CN" altLang="en-US" sz="2400" b="1" dirty="0">
                <a:solidFill>
                  <a:schemeClr val="accent1"/>
                </a:solidFill>
                <a:latin typeface="+mn-ea"/>
                <a:cs typeface="+mn-ea"/>
              </a:rPr>
              <a:t>重复抽样</a:t>
            </a:r>
            <a:endParaRPr lang="zh-CN" altLang="en-US" sz="2400" b="1" dirty="0">
              <a:solidFill>
                <a:schemeClr val="accent1"/>
              </a:solidFill>
              <a:latin typeface="+mn-ea"/>
              <a:cs typeface="+mn-ea"/>
            </a:endParaRPr>
          </a:p>
        </p:txBody>
      </p:sp>
      <p:sp>
        <p:nvSpPr>
          <p:cNvPr id="11" name="矩形 10"/>
          <p:cNvSpPr/>
          <p:nvPr>
            <p:custDataLst>
              <p:tags r:id="rId5"/>
            </p:custDataLst>
          </p:nvPr>
        </p:nvSpPr>
        <p:spPr>
          <a:xfrm>
            <a:off x="1152525" y="2413000"/>
            <a:ext cx="3562985" cy="3711575"/>
          </a:xfrm>
          <a:prstGeom prst="rect">
            <a:avLst/>
          </a:prstGeom>
          <a:noFill/>
        </p:spPr>
        <p:txBody>
          <a:bodyPr wrap="square" lIns="0" tIns="0" rIns="0" bIns="0" rtlCol="0" anchor="t" anchorCtr="0">
            <a:noAutofit/>
          </a:bodyPr>
          <a:p>
            <a:pPr algn="just">
              <a:lnSpc>
                <a:spcPct val="130000"/>
              </a:lnSpc>
              <a:spcBef>
                <a:spcPct val="0"/>
              </a:spcBef>
              <a:spcAft>
                <a:spcPct val="0"/>
              </a:spcAft>
            </a:pPr>
            <a:r>
              <a:rPr lang="en-US" altLang="zh-CN" sz="2000" dirty="0">
                <a:solidFill>
                  <a:schemeClr val="tx1">
                    <a:lumMod val="85000"/>
                    <a:lumOff val="15000"/>
                  </a:schemeClr>
                </a:solidFill>
                <a:latin typeface="+mn-ea"/>
                <a:cs typeface="+mn-ea"/>
              </a:rPr>
              <a:t>        </a:t>
            </a:r>
            <a:r>
              <a:rPr lang="zh-CN" altLang="en-US" sz="2000" dirty="0">
                <a:solidFill>
                  <a:schemeClr val="tx1">
                    <a:lumMod val="85000"/>
                    <a:lumOff val="15000"/>
                  </a:schemeClr>
                </a:solidFill>
                <a:latin typeface="+mn-ea"/>
                <a:cs typeface="+mn-ea"/>
              </a:rPr>
              <a:t>指从总体</a:t>
            </a:r>
            <a:r>
              <a:rPr lang="en-US" altLang="zh-CN" sz="2000" dirty="0">
                <a:solidFill>
                  <a:schemeClr val="tx1">
                    <a:lumMod val="85000"/>
                    <a:lumOff val="15000"/>
                  </a:schemeClr>
                </a:solidFill>
                <a:latin typeface="+mn-ea"/>
                <a:cs typeface="+mn-ea"/>
              </a:rPr>
              <a:t>N</a:t>
            </a:r>
            <a:r>
              <a:rPr lang="zh-CN" altLang="en-US" sz="2000" dirty="0">
                <a:solidFill>
                  <a:schemeClr val="tx1">
                    <a:lumMod val="85000"/>
                    <a:lumOff val="15000"/>
                  </a:schemeClr>
                </a:solidFill>
                <a:latin typeface="+mn-ea"/>
                <a:cs typeface="+mn-ea"/>
              </a:rPr>
              <a:t>个单位中随机抽取容量为</a:t>
            </a:r>
            <a:r>
              <a:rPr lang="en-US" altLang="zh-CN" sz="2000" dirty="0">
                <a:solidFill>
                  <a:schemeClr val="tx1">
                    <a:lumMod val="85000"/>
                    <a:lumOff val="15000"/>
                  </a:schemeClr>
                </a:solidFill>
                <a:latin typeface="+mn-ea"/>
                <a:cs typeface="+mn-ea"/>
              </a:rPr>
              <a:t>n</a:t>
            </a:r>
            <a:r>
              <a:rPr lang="zh-CN" altLang="en-US" sz="2000" dirty="0">
                <a:solidFill>
                  <a:schemeClr val="tx1">
                    <a:lumMod val="85000"/>
                    <a:lumOff val="15000"/>
                  </a:schemeClr>
                </a:solidFill>
                <a:latin typeface="+mn-ea"/>
                <a:cs typeface="+mn-ea"/>
              </a:rPr>
              <a:t>的样本时</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每次抽取一个单位</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把结果登记下来后</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重新放回</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再从总体中抽取下一个样本单位。在这种抽样方式中</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同一单位有被重复抽中的机会。</a:t>
            </a:r>
            <a:endParaRPr lang="zh-CN" altLang="en-US" sz="2000" dirty="0">
              <a:solidFill>
                <a:schemeClr val="tx1">
                  <a:lumMod val="85000"/>
                  <a:lumOff val="15000"/>
                </a:schemeClr>
              </a:solidFill>
              <a:latin typeface="+mn-ea"/>
              <a:cs typeface="+mn-ea"/>
            </a:endParaRPr>
          </a:p>
        </p:txBody>
      </p:sp>
      <p:sp>
        <p:nvSpPr>
          <p:cNvPr id="13" name="矩形 12"/>
          <p:cNvSpPr/>
          <p:nvPr>
            <p:custDataLst>
              <p:tags r:id="rId6"/>
            </p:custDataLst>
          </p:nvPr>
        </p:nvSpPr>
        <p:spPr>
          <a:xfrm>
            <a:off x="7770495" y="2849881"/>
            <a:ext cx="2457450" cy="637540"/>
          </a:xfrm>
          <a:prstGeom prst="rect">
            <a:avLst/>
          </a:prstGeom>
          <a:noFill/>
        </p:spPr>
        <p:txBody>
          <a:bodyPr wrap="square" lIns="0" tIns="0" rIns="0" bIns="0" rtlCol="0" anchor="b">
            <a:noAutofit/>
          </a:bodyPr>
          <a:p>
            <a:pPr>
              <a:spcBef>
                <a:spcPct val="0"/>
              </a:spcBef>
              <a:spcAft>
                <a:spcPct val="0"/>
              </a:spcAft>
            </a:pPr>
            <a:r>
              <a:rPr lang="zh-CN" altLang="en-US" sz="2400" b="1" dirty="0">
                <a:solidFill>
                  <a:schemeClr val="accent2"/>
                </a:solidFill>
                <a:latin typeface="+mn-ea"/>
                <a:cs typeface="+mn-ea"/>
              </a:rPr>
              <a:t>不重复抽样</a:t>
            </a:r>
            <a:endParaRPr lang="zh-CN" altLang="en-US" sz="2400" b="1" dirty="0">
              <a:solidFill>
                <a:schemeClr val="accent2"/>
              </a:solidFill>
              <a:latin typeface="+mn-ea"/>
              <a:cs typeface="+mn-ea"/>
            </a:endParaRPr>
          </a:p>
        </p:txBody>
      </p:sp>
      <p:sp>
        <p:nvSpPr>
          <p:cNvPr id="14" name="矩形 13"/>
          <p:cNvSpPr/>
          <p:nvPr>
            <p:custDataLst>
              <p:tags r:id="rId7"/>
            </p:custDataLst>
          </p:nvPr>
        </p:nvSpPr>
        <p:spPr>
          <a:xfrm>
            <a:off x="7770495" y="3587115"/>
            <a:ext cx="4032250" cy="895350"/>
          </a:xfrm>
          <a:prstGeom prst="rect">
            <a:avLst/>
          </a:prstGeom>
          <a:noFill/>
        </p:spPr>
        <p:txBody>
          <a:bodyPr wrap="square" lIns="0" tIns="0" rIns="0" bIns="0" rtlCol="0" anchor="t" anchorCtr="0">
            <a:noAutofit/>
          </a:bodyPr>
          <a:p>
            <a:pPr algn="just">
              <a:lnSpc>
                <a:spcPct val="130000"/>
              </a:lnSpc>
              <a:spcBef>
                <a:spcPct val="0"/>
              </a:spcBef>
              <a:spcAft>
                <a:spcPct val="0"/>
              </a:spcAft>
            </a:pPr>
            <a:r>
              <a:rPr lang="zh-CN" altLang="en-US" sz="2000" dirty="0">
                <a:solidFill>
                  <a:schemeClr val="tx1">
                    <a:lumMod val="85000"/>
                    <a:lumOff val="15000"/>
                  </a:schemeClr>
                </a:solidFill>
                <a:latin typeface="+mn-ea"/>
                <a:cs typeface="+mn-ea"/>
              </a:rPr>
              <a:t>指从总体</a:t>
            </a:r>
            <a:r>
              <a:rPr lang="en-US" altLang="zh-CN" sz="2000" dirty="0">
                <a:solidFill>
                  <a:schemeClr val="tx1">
                    <a:lumMod val="85000"/>
                    <a:lumOff val="15000"/>
                  </a:schemeClr>
                </a:solidFill>
                <a:latin typeface="+mn-ea"/>
                <a:cs typeface="+mn-ea"/>
              </a:rPr>
              <a:t>N</a:t>
            </a:r>
            <a:r>
              <a:rPr lang="zh-CN" altLang="en-US" sz="2000" dirty="0">
                <a:solidFill>
                  <a:schemeClr val="tx1">
                    <a:lumMod val="85000"/>
                    <a:lumOff val="15000"/>
                  </a:schemeClr>
                </a:solidFill>
                <a:latin typeface="+mn-ea"/>
                <a:cs typeface="+mn-ea"/>
              </a:rPr>
              <a:t>个单位中随机抽取容量为</a:t>
            </a:r>
            <a:r>
              <a:rPr lang="en-US" altLang="zh-CN" sz="2000" dirty="0">
                <a:solidFill>
                  <a:schemeClr val="tx1">
                    <a:lumMod val="85000"/>
                    <a:lumOff val="15000"/>
                  </a:schemeClr>
                </a:solidFill>
                <a:latin typeface="+mn-ea"/>
                <a:cs typeface="+mn-ea"/>
              </a:rPr>
              <a:t>n</a:t>
            </a:r>
            <a:r>
              <a:rPr lang="zh-CN" altLang="en-US" sz="2000" dirty="0">
                <a:solidFill>
                  <a:schemeClr val="tx1">
                    <a:lumMod val="85000"/>
                    <a:lumOff val="15000"/>
                  </a:schemeClr>
                </a:solidFill>
                <a:latin typeface="+mn-ea"/>
                <a:cs typeface="+mn-ea"/>
              </a:rPr>
              <a:t>的样本时</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每次抽取一个单位后</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不再放回去</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下一次则从剩下的总体单位中继续抽取</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如此反复</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最终构成一个样本。在这种抽样方式中</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同一单位不可能有被重复抽中的机会。</a:t>
            </a:r>
            <a:endParaRPr lang="zh-CN" altLang="en-US" sz="2000" dirty="0">
              <a:solidFill>
                <a:schemeClr val="tx1">
                  <a:lumMod val="85000"/>
                  <a:lumOff val="15000"/>
                </a:schemeClr>
              </a:solidFill>
              <a:latin typeface="+mn-ea"/>
              <a:cs typeface="+mn-ea"/>
            </a:endParaRPr>
          </a:p>
        </p:txBody>
      </p:sp>
      <p:sp>
        <p:nvSpPr>
          <p:cNvPr id="52" name="序号"/>
          <p:cNvSpPr/>
          <p:nvPr>
            <p:custDataLst>
              <p:tags r:id="rId8"/>
            </p:custDataLst>
          </p:nvPr>
        </p:nvSpPr>
        <p:spPr>
          <a:xfrm>
            <a:off x="4586605" y="2098676"/>
            <a:ext cx="429895" cy="429895"/>
          </a:xfrm>
          <a:prstGeom prst="rect">
            <a:avLst/>
          </a:prstGeom>
          <a:noFill/>
          <a:ln w="349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91440" tIns="64770" rIns="91440" bIns="45720" numCol="1" spcCol="0" rtlCol="0" fromWordArt="0" anchor="ctr" anchorCtr="0" forceAA="0" compatLnSpc="1">
            <a:noAutofit/>
          </a:bodyPr>
          <a:p>
            <a:pPr lvl="0" algn="ctr">
              <a:spcBef>
                <a:spcPct val="0"/>
              </a:spcBef>
              <a:spcAft>
                <a:spcPct val="0"/>
              </a:spcAft>
              <a:buClrTx/>
              <a:buSzTx/>
              <a:buFontTx/>
            </a:pPr>
            <a:r>
              <a:rPr lang="en-US" altLang="zh-CN" sz="1400" b="1" dirty="0">
                <a:solidFill>
                  <a:schemeClr val="lt1">
                    <a:lumMod val="100000"/>
                  </a:schemeClr>
                </a:solidFill>
                <a:latin typeface="+mn-ea"/>
                <a:cs typeface="+mn-ea"/>
                <a:sym typeface="+mn-ea"/>
              </a:rPr>
              <a:t>01</a:t>
            </a:r>
            <a:endParaRPr lang="en-US" altLang="zh-CN" sz="1400" b="1" dirty="0">
              <a:solidFill>
                <a:schemeClr val="lt1">
                  <a:lumMod val="100000"/>
                </a:schemeClr>
              </a:solidFill>
              <a:latin typeface="+mn-ea"/>
              <a:cs typeface="+mn-ea"/>
              <a:sym typeface="+mn-ea"/>
            </a:endParaRPr>
          </a:p>
        </p:txBody>
      </p:sp>
      <p:sp>
        <p:nvSpPr>
          <p:cNvPr id="6" name="序号"/>
          <p:cNvSpPr/>
          <p:nvPr>
            <p:custDataLst>
              <p:tags r:id="rId9"/>
            </p:custDataLst>
          </p:nvPr>
        </p:nvSpPr>
        <p:spPr>
          <a:xfrm>
            <a:off x="7053580" y="4052571"/>
            <a:ext cx="429895" cy="429895"/>
          </a:xfrm>
          <a:prstGeom prst="rect">
            <a:avLst/>
          </a:prstGeom>
          <a:noFill/>
          <a:ln w="349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91440" tIns="64770" rIns="91440" bIns="45720" numCol="1" spcCol="0" rtlCol="0" fromWordArt="0" anchor="ctr" anchorCtr="0" forceAA="0" compatLnSpc="1">
            <a:noAutofit/>
          </a:bodyPr>
          <a:p>
            <a:pPr lvl="0" algn="ctr">
              <a:spcBef>
                <a:spcPct val="0"/>
              </a:spcBef>
              <a:spcAft>
                <a:spcPct val="0"/>
              </a:spcAft>
              <a:buClrTx/>
              <a:buSzTx/>
              <a:buFontTx/>
            </a:pPr>
            <a:r>
              <a:rPr lang="en-US" altLang="zh-CN" sz="1400" b="1" dirty="0">
                <a:solidFill>
                  <a:schemeClr val="lt1">
                    <a:lumMod val="100000"/>
                  </a:schemeClr>
                </a:solidFill>
                <a:latin typeface="+mn-ea"/>
                <a:cs typeface="+mn-ea"/>
                <a:sym typeface="+mn-ea"/>
              </a:rPr>
              <a:t>02</a:t>
            </a:r>
            <a:endParaRPr lang="en-US" altLang="zh-CN" sz="1400" b="1" dirty="0">
              <a:solidFill>
                <a:schemeClr val="lt1">
                  <a:lumMod val="100000"/>
                </a:schemeClr>
              </a:solidFill>
              <a:latin typeface="+mn-ea"/>
              <a:cs typeface="+mn-ea"/>
              <a:sym typeface="+mn-ea"/>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randombar(horizontal)">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五、抽样组织形式</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4" name="文本框 3"/>
          <p:cNvSpPr txBox="1"/>
          <p:nvPr/>
        </p:nvSpPr>
        <p:spPr>
          <a:xfrm>
            <a:off x="4554855" y="-21844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7" name="任意多边形: 形状 6"/>
          <p:cNvSpPr/>
          <p:nvPr>
            <p:custDataLst>
              <p:tags r:id="rId1"/>
            </p:custDataLst>
          </p:nvPr>
        </p:nvSpPr>
        <p:spPr>
          <a:xfrm rot="12480000">
            <a:off x="5313295" y="2769937"/>
            <a:ext cx="1234208" cy="1457198"/>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1">
                  <a:lumMod val="60000"/>
                  <a:lumOff val="40000"/>
                  <a:alpha val="100000"/>
                </a:schemeClr>
              </a:gs>
              <a:gs pos="90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2000" b="1">
              <a:solidFill>
                <a:schemeClr val="lt1"/>
              </a:solidFill>
              <a:latin typeface="+mj-ea"/>
              <a:ea typeface="+mj-ea"/>
              <a:sym typeface="+mn-ea"/>
            </a:endParaRPr>
          </a:p>
        </p:txBody>
      </p:sp>
      <p:sp>
        <p:nvSpPr>
          <p:cNvPr id="3" name="任意多边形: 形状 12"/>
          <p:cNvSpPr/>
          <p:nvPr>
            <p:custDataLst>
              <p:tags r:id="rId2"/>
            </p:custDataLst>
          </p:nvPr>
        </p:nvSpPr>
        <p:spPr>
          <a:xfrm rot="16800000">
            <a:off x="6186909" y="3328118"/>
            <a:ext cx="1234208" cy="1456492"/>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2">
                  <a:lumMod val="60000"/>
                  <a:lumOff val="40000"/>
                  <a:alpha val="100000"/>
                </a:schemeClr>
              </a:gs>
              <a:gs pos="90000">
                <a:schemeClr val="accent2">
                  <a:alpha val="100000"/>
                </a:schemeClr>
              </a:gs>
            </a:gsLst>
            <a:lin ang="2700000" scaled="0"/>
          </a:gradFill>
          <a:ln>
            <a:noFill/>
          </a:ln>
          <a:effectLst>
            <a:outerShdw blurRad="50800" dist="381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2000" b="1">
              <a:solidFill>
                <a:schemeClr val="lt1"/>
              </a:solidFill>
              <a:latin typeface="+mj-ea"/>
              <a:ea typeface="+mj-ea"/>
              <a:sym typeface="+mn-ea"/>
            </a:endParaRPr>
          </a:p>
        </p:txBody>
      </p:sp>
      <p:sp>
        <p:nvSpPr>
          <p:cNvPr id="9" name="任意多边形: 形状 13"/>
          <p:cNvSpPr/>
          <p:nvPr>
            <p:custDataLst>
              <p:tags r:id="rId3"/>
            </p:custDataLst>
          </p:nvPr>
        </p:nvSpPr>
        <p:spPr>
          <a:xfrm rot="21120000">
            <a:off x="5906054" y="4326633"/>
            <a:ext cx="1234208" cy="1457198"/>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1">
                  <a:lumMod val="60000"/>
                  <a:lumOff val="40000"/>
                  <a:alpha val="100000"/>
                </a:schemeClr>
              </a:gs>
              <a:gs pos="90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2000" b="1">
              <a:solidFill>
                <a:schemeClr val="lt1"/>
              </a:solidFill>
              <a:latin typeface="+mj-ea"/>
              <a:ea typeface="+mj-ea"/>
              <a:sym typeface="+mn-ea"/>
            </a:endParaRPr>
          </a:p>
        </p:txBody>
      </p:sp>
      <p:sp>
        <p:nvSpPr>
          <p:cNvPr id="15" name="任意多边形: 形状 14"/>
          <p:cNvSpPr/>
          <p:nvPr>
            <p:custDataLst>
              <p:tags r:id="rId4"/>
            </p:custDataLst>
          </p:nvPr>
        </p:nvSpPr>
        <p:spPr>
          <a:xfrm rot="3840000">
            <a:off x="4874372" y="4388026"/>
            <a:ext cx="1234208" cy="1456492"/>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2">
                  <a:lumMod val="60000"/>
                  <a:lumOff val="40000"/>
                  <a:alpha val="100000"/>
                </a:schemeClr>
              </a:gs>
              <a:gs pos="90000">
                <a:schemeClr val="accent2">
                  <a:alpha val="100000"/>
                </a:schemeClr>
              </a:gs>
            </a:gsLst>
            <a:lin ang="2700000" scaled="0"/>
          </a:gradFill>
          <a:ln>
            <a:noFill/>
          </a:ln>
          <a:effectLst>
            <a:outerShdw blurRad="50800" dist="381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2000" b="1">
              <a:solidFill>
                <a:schemeClr val="lt1"/>
              </a:solidFill>
              <a:latin typeface="+mj-ea"/>
              <a:ea typeface="+mj-ea"/>
              <a:sym typeface="+mn-ea"/>
            </a:endParaRPr>
          </a:p>
        </p:txBody>
      </p:sp>
      <p:sp>
        <p:nvSpPr>
          <p:cNvPr id="16" name="任意多边形: 形状 15"/>
          <p:cNvSpPr/>
          <p:nvPr>
            <p:custDataLst>
              <p:tags r:id="rId5"/>
            </p:custDataLst>
          </p:nvPr>
        </p:nvSpPr>
        <p:spPr>
          <a:xfrm rot="8160000">
            <a:off x="4508132" y="3418443"/>
            <a:ext cx="1234208" cy="1456492"/>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1">
                  <a:lumMod val="60000"/>
                  <a:lumOff val="40000"/>
                  <a:alpha val="100000"/>
                </a:schemeClr>
              </a:gs>
              <a:gs pos="90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323850" bIns="39624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2000" b="1">
              <a:solidFill>
                <a:schemeClr val="lt1"/>
              </a:solidFill>
              <a:latin typeface="+mj-ea"/>
              <a:ea typeface="+mj-ea"/>
              <a:sym typeface="+mn-ea"/>
            </a:endParaRPr>
          </a:p>
        </p:txBody>
      </p:sp>
      <p:sp>
        <p:nvSpPr>
          <p:cNvPr id="17" name="矩形 16"/>
          <p:cNvSpPr/>
          <p:nvPr>
            <p:custDataLst>
              <p:tags r:id="rId6"/>
            </p:custDataLst>
          </p:nvPr>
        </p:nvSpPr>
        <p:spPr>
          <a:xfrm>
            <a:off x="3933799" y="995163"/>
            <a:ext cx="3982694" cy="452331"/>
          </a:xfrm>
          <a:prstGeom prst="rect">
            <a:avLst/>
          </a:prstGeom>
          <a:noFill/>
        </p:spPr>
        <p:txBody>
          <a:bodyPr wrap="square" lIns="0" tIns="0" rIns="0" bIns="0" rtlCol="0" anchor="b" anchorCtr="0">
            <a:noAutofit/>
          </a:bodyPr>
          <a:lstStyle/>
          <a:p>
            <a:pPr algn="ctr">
              <a:spcBef>
                <a:spcPct val="0"/>
              </a:spcBef>
              <a:spcAft>
                <a:spcPct val="0"/>
              </a:spcAft>
            </a:pPr>
            <a:r>
              <a:rPr lang="en-US" altLang="zh-CN" sz="2400" b="1" dirty="0">
                <a:solidFill>
                  <a:schemeClr val="accent1"/>
                </a:solidFill>
                <a:latin typeface="+mn-ea"/>
                <a:cs typeface="+mn-ea"/>
                <a:sym typeface="+mn-ea"/>
              </a:rPr>
              <a:t>(</a:t>
            </a:r>
            <a:r>
              <a:rPr lang="zh-CN" altLang="en-US" sz="2400" b="1" dirty="0">
                <a:solidFill>
                  <a:schemeClr val="accent1"/>
                </a:solidFill>
                <a:latin typeface="+mn-ea"/>
                <a:cs typeface="+mn-ea"/>
                <a:sym typeface="+mn-ea"/>
              </a:rPr>
              <a:t>三</a:t>
            </a:r>
            <a:r>
              <a:rPr lang="en-US" altLang="zh-CN" sz="2400" b="1" dirty="0">
                <a:solidFill>
                  <a:schemeClr val="accent1"/>
                </a:solidFill>
                <a:latin typeface="+mn-ea"/>
                <a:cs typeface="+mn-ea"/>
                <a:sym typeface="+mn-ea"/>
              </a:rPr>
              <a:t>)</a:t>
            </a:r>
            <a:r>
              <a:rPr lang="zh-CN" altLang="en-US" sz="2400" b="1" dirty="0">
                <a:solidFill>
                  <a:schemeClr val="accent1"/>
                </a:solidFill>
                <a:latin typeface="+mn-ea"/>
                <a:cs typeface="+mn-ea"/>
                <a:sym typeface="+mn-ea"/>
              </a:rPr>
              <a:t>等距抽样</a:t>
            </a:r>
            <a:endParaRPr lang="zh-CN" altLang="en-US" sz="2400" b="1" dirty="0">
              <a:solidFill>
                <a:schemeClr val="accent1"/>
              </a:solidFill>
              <a:latin typeface="+mn-ea"/>
              <a:cs typeface="+mn-ea"/>
              <a:sym typeface="+mn-ea"/>
            </a:endParaRPr>
          </a:p>
        </p:txBody>
      </p:sp>
      <p:sp>
        <p:nvSpPr>
          <p:cNvPr id="18" name="矩形 17"/>
          <p:cNvSpPr/>
          <p:nvPr>
            <p:custDataLst>
              <p:tags r:id="rId7"/>
            </p:custDataLst>
          </p:nvPr>
        </p:nvSpPr>
        <p:spPr>
          <a:xfrm>
            <a:off x="3933799" y="1460902"/>
            <a:ext cx="3982694" cy="752743"/>
          </a:xfrm>
          <a:prstGeom prst="rect">
            <a:avLst/>
          </a:prstGeom>
          <a:noFill/>
        </p:spPr>
        <p:txBody>
          <a:bodyPr wrap="square" lIns="0" tIns="0" rIns="0" bIns="0" rtlCol="0" anchor="t" anchorCtr="0">
            <a:noAutofit/>
          </a:bodyPr>
          <a:lstStyle/>
          <a:p>
            <a:pPr algn="ctr">
              <a:lnSpc>
                <a:spcPct val="150000"/>
              </a:lnSpc>
              <a:spcBef>
                <a:spcPct val="0"/>
              </a:spcBef>
              <a:spcAft>
                <a:spcPct val="0"/>
              </a:spcAft>
            </a:pPr>
            <a:r>
              <a:rPr lang="zh-CN" altLang="en-US" sz="2000" dirty="0">
                <a:ln>
                  <a:noFill/>
                  <a:prstDash val="sysDot"/>
                </a:ln>
                <a:solidFill>
                  <a:schemeClr val="tx1">
                    <a:lumMod val="85000"/>
                    <a:lumOff val="15000"/>
                  </a:schemeClr>
                </a:solidFill>
                <a:latin typeface="+mn-ea"/>
                <a:cs typeface="+mn-ea"/>
                <a:sym typeface="+mn-ea"/>
              </a:rPr>
              <a:t>将总体各单位按一定顺序</a:t>
            </a:r>
            <a:r>
              <a:rPr lang="en-US" altLang="zh-CN" sz="2000" dirty="0">
                <a:ln>
                  <a:noFill/>
                  <a:prstDash val="sysDot"/>
                </a:ln>
                <a:solidFill>
                  <a:schemeClr val="tx1">
                    <a:lumMod val="85000"/>
                    <a:lumOff val="15000"/>
                  </a:schemeClr>
                </a:solidFill>
                <a:latin typeface="+mn-ea"/>
                <a:cs typeface="+mn-ea"/>
                <a:sym typeface="+mn-ea"/>
              </a:rPr>
              <a:t>(</a:t>
            </a:r>
            <a:r>
              <a:rPr lang="zh-CN" altLang="en-US" sz="2000" dirty="0">
                <a:ln>
                  <a:noFill/>
                  <a:prstDash val="sysDot"/>
                </a:ln>
                <a:solidFill>
                  <a:schemeClr val="tx1">
                    <a:lumMod val="85000"/>
                    <a:lumOff val="15000"/>
                  </a:schemeClr>
                </a:solidFill>
                <a:latin typeface="+mn-ea"/>
                <a:cs typeface="+mn-ea"/>
                <a:sym typeface="+mn-ea"/>
              </a:rPr>
              <a:t>标志</a:t>
            </a:r>
            <a:r>
              <a:rPr lang="en-US" altLang="zh-CN" sz="2000" dirty="0">
                <a:ln>
                  <a:noFill/>
                  <a:prstDash val="sysDot"/>
                </a:ln>
                <a:solidFill>
                  <a:schemeClr val="tx1">
                    <a:lumMod val="85000"/>
                    <a:lumOff val="15000"/>
                  </a:schemeClr>
                </a:solidFill>
                <a:latin typeface="+mn-ea"/>
                <a:cs typeface="+mn-ea"/>
                <a:sym typeface="+mn-ea"/>
              </a:rPr>
              <a:t>)</a:t>
            </a:r>
            <a:r>
              <a:rPr lang="zh-CN" altLang="en-US" sz="2000" dirty="0">
                <a:ln>
                  <a:noFill/>
                  <a:prstDash val="sysDot"/>
                </a:ln>
                <a:solidFill>
                  <a:schemeClr val="tx1">
                    <a:lumMod val="85000"/>
                    <a:lumOff val="15000"/>
                  </a:schemeClr>
                </a:solidFill>
                <a:latin typeface="+mn-ea"/>
                <a:cs typeface="+mn-ea"/>
                <a:sym typeface="+mn-ea"/>
              </a:rPr>
              <a:t>排队</a:t>
            </a:r>
            <a:r>
              <a:rPr lang="en-US" altLang="zh-CN" sz="2000" dirty="0">
                <a:ln>
                  <a:noFill/>
                  <a:prstDash val="sysDot"/>
                </a:ln>
                <a:solidFill>
                  <a:schemeClr val="tx1">
                    <a:lumMod val="85000"/>
                    <a:lumOff val="15000"/>
                  </a:schemeClr>
                </a:solidFill>
                <a:latin typeface="+mn-ea"/>
                <a:cs typeface="+mn-ea"/>
                <a:sym typeface="+mn-ea"/>
              </a:rPr>
              <a:t>,</a:t>
            </a:r>
            <a:r>
              <a:rPr lang="zh-CN" altLang="en-US" sz="2000" dirty="0">
                <a:ln>
                  <a:noFill/>
                  <a:prstDash val="sysDot"/>
                </a:ln>
                <a:solidFill>
                  <a:schemeClr val="tx1">
                    <a:lumMod val="85000"/>
                    <a:lumOff val="15000"/>
                  </a:schemeClr>
                </a:solidFill>
                <a:latin typeface="+mn-ea"/>
                <a:cs typeface="+mn-ea"/>
                <a:sym typeface="+mn-ea"/>
              </a:rPr>
              <a:t>然后按固定顺序或间隔抽取样本单位的抽样组织方式。</a:t>
            </a:r>
            <a:endParaRPr lang="zh-CN" altLang="en-US" sz="2000" dirty="0">
              <a:ln>
                <a:noFill/>
                <a:prstDash val="sysDot"/>
              </a:ln>
              <a:solidFill>
                <a:schemeClr val="tx1">
                  <a:lumMod val="85000"/>
                  <a:lumOff val="15000"/>
                </a:schemeClr>
              </a:solidFill>
              <a:latin typeface="+mn-ea"/>
              <a:cs typeface="+mn-ea"/>
              <a:sym typeface="+mn-ea"/>
            </a:endParaRPr>
          </a:p>
        </p:txBody>
      </p:sp>
      <p:sp>
        <p:nvSpPr>
          <p:cNvPr id="19" name="矩形 18"/>
          <p:cNvSpPr/>
          <p:nvPr>
            <p:custDataLst>
              <p:tags r:id="rId8"/>
            </p:custDataLst>
          </p:nvPr>
        </p:nvSpPr>
        <p:spPr>
          <a:xfrm>
            <a:off x="8018250" y="2080815"/>
            <a:ext cx="3648290" cy="484407"/>
          </a:xfrm>
          <a:prstGeom prst="rect">
            <a:avLst/>
          </a:prstGeom>
          <a:noFill/>
        </p:spPr>
        <p:txBody>
          <a:bodyPr wrap="square" lIns="0" tIns="0" rIns="0" bIns="0" rtlCol="0" anchor="b" anchorCtr="0">
            <a:noAutofit/>
          </a:bodyPr>
          <a:lstStyle/>
          <a:p>
            <a:pPr>
              <a:spcBef>
                <a:spcPct val="0"/>
              </a:spcBef>
              <a:spcAft>
                <a:spcPct val="0"/>
              </a:spcAft>
            </a:pPr>
            <a:r>
              <a:rPr lang="en-US" altLang="zh-CN" sz="2400" b="1" dirty="0">
                <a:solidFill>
                  <a:schemeClr val="accent2"/>
                </a:solidFill>
                <a:latin typeface="+mn-ea"/>
                <a:cs typeface="+mn-ea"/>
                <a:sym typeface="+mn-ea"/>
              </a:rPr>
              <a:t>(</a:t>
            </a:r>
            <a:r>
              <a:rPr lang="zh-CN" altLang="en-US" sz="2400" b="1" dirty="0">
                <a:solidFill>
                  <a:schemeClr val="accent2"/>
                </a:solidFill>
                <a:latin typeface="+mn-ea"/>
                <a:cs typeface="+mn-ea"/>
                <a:sym typeface="+mn-ea"/>
              </a:rPr>
              <a:t>四</a:t>
            </a:r>
            <a:r>
              <a:rPr lang="en-US" altLang="zh-CN" sz="2400" b="1" dirty="0">
                <a:solidFill>
                  <a:schemeClr val="accent2"/>
                </a:solidFill>
                <a:latin typeface="+mn-ea"/>
                <a:cs typeface="+mn-ea"/>
                <a:sym typeface="+mn-ea"/>
              </a:rPr>
              <a:t>)</a:t>
            </a:r>
            <a:r>
              <a:rPr lang="zh-CN" altLang="en-US" sz="2400" b="1" dirty="0">
                <a:solidFill>
                  <a:schemeClr val="accent2"/>
                </a:solidFill>
                <a:latin typeface="+mn-ea"/>
                <a:cs typeface="+mn-ea"/>
                <a:sym typeface="+mn-ea"/>
              </a:rPr>
              <a:t>整群抽样</a:t>
            </a:r>
            <a:endParaRPr lang="zh-CN" altLang="en-US" sz="2400" b="1" dirty="0">
              <a:solidFill>
                <a:schemeClr val="accent2"/>
              </a:solidFill>
              <a:latin typeface="+mn-ea"/>
              <a:cs typeface="+mn-ea"/>
              <a:sym typeface="+mn-ea"/>
            </a:endParaRPr>
          </a:p>
        </p:txBody>
      </p:sp>
      <p:sp>
        <p:nvSpPr>
          <p:cNvPr id="20" name="矩形 19"/>
          <p:cNvSpPr/>
          <p:nvPr>
            <p:custDataLst>
              <p:tags r:id="rId9"/>
            </p:custDataLst>
          </p:nvPr>
        </p:nvSpPr>
        <p:spPr>
          <a:xfrm>
            <a:off x="8018250" y="2571958"/>
            <a:ext cx="3648290" cy="872202"/>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2000" dirty="0">
                <a:ln>
                  <a:noFill/>
                  <a:prstDash val="sysDot"/>
                </a:ln>
                <a:solidFill>
                  <a:schemeClr val="tx1">
                    <a:lumMod val="85000"/>
                    <a:lumOff val="15000"/>
                  </a:schemeClr>
                </a:solidFill>
                <a:latin typeface="+mn-ea"/>
                <a:cs typeface="+mn-ea"/>
                <a:sym typeface="+mn-ea"/>
              </a:rPr>
              <a:t>指将总体各单位分成若干群</a:t>
            </a:r>
            <a:r>
              <a:rPr lang="en-US" altLang="zh-CN" sz="2000" dirty="0">
                <a:ln>
                  <a:noFill/>
                  <a:prstDash val="sysDot"/>
                </a:ln>
                <a:solidFill>
                  <a:schemeClr val="tx1">
                    <a:lumMod val="85000"/>
                    <a:lumOff val="15000"/>
                  </a:schemeClr>
                </a:solidFill>
                <a:latin typeface="+mn-ea"/>
                <a:cs typeface="+mn-ea"/>
                <a:sym typeface="+mn-ea"/>
              </a:rPr>
              <a:t>,</a:t>
            </a:r>
            <a:r>
              <a:rPr lang="zh-CN" altLang="en-US" sz="2000" dirty="0">
                <a:ln>
                  <a:noFill/>
                  <a:prstDash val="sysDot"/>
                </a:ln>
                <a:solidFill>
                  <a:schemeClr val="tx1">
                    <a:lumMod val="85000"/>
                    <a:lumOff val="15000"/>
                  </a:schemeClr>
                </a:solidFill>
                <a:latin typeface="+mn-ea"/>
                <a:cs typeface="+mn-ea"/>
                <a:sym typeface="+mn-ea"/>
              </a:rPr>
              <a:t>然后以群为单位</a:t>
            </a:r>
            <a:r>
              <a:rPr lang="en-US" altLang="zh-CN" sz="2000" dirty="0">
                <a:ln>
                  <a:noFill/>
                  <a:prstDash val="sysDot"/>
                </a:ln>
                <a:solidFill>
                  <a:schemeClr val="tx1">
                    <a:lumMod val="85000"/>
                    <a:lumOff val="15000"/>
                  </a:schemeClr>
                </a:solidFill>
                <a:latin typeface="+mn-ea"/>
                <a:cs typeface="+mn-ea"/>
                <a:sym typeface="+mn-ea"/>
              </a:rPr>
              <a:t>,</a:t>
            </a:r>
            <a:r>
              <a:rPr lang="zh-CN" altLang="en-US" sz="2000" dirty="0">
                <a:ln>
                  <a:noFill/>
                  <a:prstDash val="sysDot"/>
                </a:ln>
                <a:solidFill>
                  <a:schemeClr val="tx1">
                    <a:lumMod val="85000"/>
                    <a:lumOff val="15000"/>
                  </a:schemeClr>
                </a:solidFill>
                <a:latin typeface="+mn-ea"/>
                <a:cs typeface="+mn-ea"/>
                <a:sym typeface="+mn-ea"/>
              </a:rPr>
              <a:t>按随机原则抽取一些群</a:t>
            </a:r>
            <a:r>
              <a:rPr lang="en-US" altLang="zh-CN" sz="2000" dirty="0">
                <a:ln>
                  <a:noFill/>
                  <a:prstDash val="sysDot"/>
                </a:ln>
                <a:solidFill>
                  <a:schemeClr val="tx1">
                    <a:lumMod val="85000"/>
                    <a:lumOff val="15000"/>
                  </a:schemeClr>
                </a:solidFill>
                <a:latin typeface="+mn-ea"/>
                <a:cs typeface="+mn-ea"/>
                <a:sym typeface="+mn-ea"/>
              </a:rPr>
              <a:t>,</a:t>
            </a:r>
            <a:r>
              <a:rPr lang="zh-CN" altLang="en-US" sz="2000" dirty="0">
                <a:ln>
                  <a:noFill/>
                  <a:prstDash val="sysDot"/>
                </a:ln>
                <a:solidFill>
                  <a:schemeClr val="tx1">
                    <a:lumMod val="85000"/>
                    <a:lumOff val="15000"/>
                  </a:schemeClr>
                </a:solidFill>
                <a:latin typeface="+mn-ea"/>
                <a:cs typeface="+mn-ea"/>
                <a:sym typeface="+mn-ea"/>
              </a:rPr>
              <a:t>并将所有抽中群的所有单位组成一个样本</a:t>
            </a:r>
            <a:r>
              <a:rPr lang="en-US" altLang="zh-CN" sz="2000" dirty="0">
                <a:ln>
                  <a:noFill/>
                  <a:prstDash val="sysDot"/>
                </a:ln>
                <a:solidFill>
                  <a:schemeClr val="tx1">
                    <a:lumMod val="85000"/>
                    <a:lumOff val="15000"/>
                  </a:schemeClr>
                </a:solidFill>
                <a:latin typeface="+mn-ea"/>
                <a:cs typeface="+mn-ea"/>
                <a:sym typeface="+mn-ea"/>
              </a:rPr>
              <a:t>,</a:t>
            </a:r>
            <a:r>
              <a:rPr lang="zh-CN" altLang="en-US" sz="2000" dirty="0">
                <a:ln>
                  <a:noFill/>
                  <a:prstDash val="sysDot"/>
                </a:ln>
                <a:solidFill>
                  <a:schemeClr val="tx1">
                    <a:lumMod val="85000"/>
                    <a:lumOff val="15000"/>
                  </a:schemeClr>
                </a:solidFill>
                <a:latin typeface="+mn-ea"/>
                <a:cs typeface="+mn-ea"/>
                <a:sym typeface="+mn-ea"/>
              </a:rPr>
              <a:t>并对样本进行全面调查的一种抽样组织方式。</a:t>
            </a:r>
            <a:endParaRPr lang="zh-CN" altLang="en-US" sz="2000" dirty="0">
              <a:ln>
                <a:noFill/>
                <a:prstDash val="sysDot"/>
              </a:ln>
              <a:solidFill>
                <a:schemeClr val="tx1">
                  <a:lumMod val="85000"/>
                  <a:lumOff val="15000"/>
                </a:schemeClr>
              </a:solidFill>
              <a:latin typeface="+mn-ea"/>
              <a:cs typeface="+mn-ea"/>
              <a:sym typeface="+mn-ea"/>
            </a:endParaRPr>
          </a:p>
        </p:txBody>
      </p:sp>
      <p:sp>
        <p:nvSpPr>
          <p:cNvPr id="21" name="矩形 20"/>
          <p:cNvSpPr/>
          <p:nvPr>
            <p:custDataLst>
              <p:tags r:id="rId10"/>
            </p:custDataLst>
          </p:nvPr>
        </p:nvSpPr>
        <p:spPr>
          <a:xfrm>
            <a:off x="7656809" y="5056600"/>
            <a:ext cx="3648290" cy="484407"/>
          </a:xfrm>
          <a:prstGeom prst="rect">
            <a:avLst/>
          </a:prstGeom>
          <a:noFill/>
        </p:spPr>
        <p:txBody>
          <a:bodyPr wrap="square" lIns="0" tIns="0" rIns="0" bIns="0" rtlCol="0" anchor="b" anchorCtr="0">
            <a:noAutofit/>
          </a:bodyPr>
          <a:lstStyle/>
          <a:p>
            <a:pPr>
              <a:spcBef>
                <a:spcPct val="0"/>
              </a:spcBef>
              <a:spcAft>
                <a:spcPct val="0"/>
              </a:spcAft>
            </a:pPr>
            <a:r>
              <a:rPr lang="en-US" altLang="zh-CN" sz="2400" b="1" dirty="0">
                <a:solidFill>
                  <a:schemeClr val="accent1"/>
                </a:solidFill>
                <a:latin typeface="+mn-ea"/>
                <a:cs typeface="+mn-ea"/>
                <a:sym typeface="+mn-ea"/>
              </a:rPr>
              <a:t>(</a:t>
            </a:r>
            <a:r>
              <a:rPr lang="zh-CN" altLang="en-US" sz="2400" b="1" dirty="0">
                <a:solidFill>
                  <a:schemeClr val="accent1"/>
                </a:solidFill>
                <a:latin typeface="+mn-ea"/>
                <a:cs typeface="+mn-ea"/>
                <a:sym typeface="+mn-ea"/>
              </a:rPr>
              <a:t>五</a:t>
            </a:r>
            <a:r>
              <a:rPr lang="en-US" altLang="zh-CN" sz="2400" b="1" dirty="0">
                <a:solidFill>
                  <a:schemeClr val="accent1"/>
                </a:solidFill>
                <a:latin typeface="+mn-ea"/>
                <a:cs typeface="+mn-ea"/>
                <a:sym typeface="+mn-ea"/>
              </a:rPr>
              <a:t>)</a:t>
            </a:r>
            <a:r>
              <a:rPr lang="zh-CN" altLang="en-US" sz="2400" b="1" dirty="0">
                <a:solidFill>
                  <a:schemeClr val="accent1"/>
                </a:solidFill>
                <a:latin typeface="+mn-ea"/>
                <a:cs typeface="+mn-ea"/>
                <a:sym typeface="+mn-ea"/>
              </a:rPr>
              <a:t>多阶段抽样</a:t>
            </a:r>
            <a:endParaRPr lang="zh-CN" altLang="en-US" sz="2400" b="1" dirty="0">
              <a:solidFill>
                <a:schemeClr val="accent1"/>
              </a:solidFill>
              <a:latin typeface="+mn-ea"/>
              <a:cs typeface="+mn-ea"/>
              <a:sym typeface="+mn-ea"/>
            </a:endParaRPr>
          </a:p>
        </p:txBody>
      </p:sp>
      <p:sp>
        <p:nvSpPr>
          <p:cNvPr id="22" name="矩形 21"/>
          <p:cNvSpPr/>
          <p:nvPr>
            <p:custDataLst>
              <p:tags r:id="rId11"/>
            </p:custDataLst>
          </p:nvPr>
        </p:nvSpPr>
        <p:spPr>
          <a:xfrm>
            <a:off x="7656809" y="5548448"/>
            <a:ext cx="3648290" cy="872202"/>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2000" dirty="0">
                <a:ln>
                  <a:noFill/>
                  <a:prstDash val="sysDot"/>
                </a:ln>
                <a:solidFill>
                  <a:schemeClr val="tx1">
                    <a:lumMod val="85000"/>
                    <a:lumOff val="15000"/>
                  </a:schemeClr>
                </a:solidFill>
                <a:latin typeface="+mn-ea"/>
                <a:cs typeface="+mn-ea"/>
                <a:sym typeface="+mn-ea"/>
              </a:rPr>
              <a:t>将抽取样本单位的过程分为两个或两个以上阶段进行。</a:t>
            </a:r>
            <a:endParaRPr lang="zh-CN" altLang="en-US" sz="2000" dirty="0">
              <a:ln>
                <a:noFill/>
                <a:prstDash val="sysDot"/>
              </a:ln>
              <a:solidFill>
                <a:schemeClr val="tx1">
                  <a:lumMod val="85000"/>
                  <a:lumOff val="15000"/>
                </a:schemeClr>
              </a:solidFill>
              <a:latin typeface="+mn-ea"/>
              <a:cs typeface="+mn-ea"/>
              <a:sym typeface="+mn-ea"/>
            </a:endParaRPr>
          </a:p>
        </p:txBody>
      </p:sp>
      <p:sp>
        <p:nvSpPr>
          <p:cNvPr id="23" name="矩形 22"/>
          <p:cNvSpPr/>
          <p:nvPr>
            <p:custDataLst>
              <p:tags r:id="rId12"/>
            </p:custDataLst>
          </p:nvPr>
        </p:nvSpPr>
        <p:spPr>
          <a:xfrm>
            <a:off x="285433" y="2747355"/>
            <a:ext cx="3648289" cy="484407"/>
          </a:xfrm>
          <a:prstGeom prst="rect">
            <a:avLst/>
          </a:prstGeom>
          <a:noFill/>
        </p:spPr>
        <p:txBody>
          <a:bodyPr wrap="square" lIns="0" tIns="0" rIns="0" bIns="0" rtlCol="0" anchor="b" anchorCtr="0">
            <a:noAutofit/>
          </a:bodyPr>
          <a:lstStyle/>
          <a:p>
            <a:pPr algn="r">
              <a:spcBef>
                <a:spcPct val="0"/>
              </a:spcBef>
              <a:spcAft>
                <a:spcPct val="0"/>
              </a:spcAft>
            </a:pPr>
            <a:r>
              <a:rPr lang="en-US" altLang="zh-CN" sz="2400" b="1" dirty="0">
                <a:solidFill>
                  <a:schemeClr val="accent1"/>
                </a:solidFill>
                <a:latin typeface="+mn-ea"/>
                <a:cs typeface="+mn-ea"/>
                <a:sym typeface="+mn-ea"/>
              </a:rPr>
              <a:t>(</a:t>
            </a:r>
            <a:r>
              <a:rPr lang="zh-CN" altLang="en-US" sz="2400" b="1" dirty="0">
                <a:solidFill>
                  <a:schemeClr val="accent1"/>
                </a:solidFill>
                <a:latin typeface="+mn-ea"/>
                <a:cs typeface="+mn-ea"/>
                <a:sym typeface="+mn-ea"/>
              </a:rPr>
              <a:t>二</a:t>
            </a:r>
            <a:r>
              <a:rPr lang="en-US" altLang="zh-CN" sz="2400" b="1" dirty="0">
                <a:solidFill>
                  <a:schemeClr val="accent1"/>
                </a:solidFill>
                <a:latin typeface="+mn-ea"/>
                <a:cs typeface="+mn-ea"/>
                <a:sym typeface="+mn-ea"/>
              </a:rPr>
              <a:t>)</a:t>
            </a:r>
            <a:r>
              <a:rPr lang="zh-CN" altLang="en-US" sz="2400" b="1" dirty="0">
                <a:solidFill>
                  <a:schemeClr val="accent1"/>
                </a:solidFill>
                <a:latin typeface="+mn-ea"/>
                <a:cs typeface="+mn-ea"/>
                <a:sym typeface="+mn-ea"/>
              </a:rPr>
              <a:t>类型抽样</a:t>
            </a:r>
            <a:endParaRPr lang="zh-CN" altLang="en-US" sz="2400" b="1" dirty="0">
              <a:solidFill>
                <a:schemeClr val="accent1"/>
              </a:solidFill>
              <a:latin typeface="+mn-ea"/>
              <a:cs typeface="+mn-ea"/>
              <a:sym typeface="+mn-ea"/>
            </a:endParaRPr>
          </a:p>
        </p:txBody>
      </p:sp>
      <p:sp>
        <p:nvSpPr>
          <p:cNvPr id="24" name="矩形 23"/>
          <p:cNvSpPr/>
          <p:nvPr>
            <p:custDataLst>
              <p:tags r:id="rId13"/>
            </p:custDataLst>
          </p:nvPr>
        </p:nvSpPr>
        <p:spPr>
          <a:xfrm>
            <a:off x="285433" y="3238498"/>
            <a:ext cx="3648289" cy="872202"/>
          </a:xfrm>
          <a:prstGeom prst="rect">
            <a:avLst/>
          </a:prstGeom>
          <a:noFill/>
        </p:spPr>
        <p:txBody>
          <a:bodyPr wrap="square" lIns="0" tIns="0" rIns="0" bIns="0" rtlCol="0" anchor="t" anchorCtr="0">
            <a:noAutofit/>
          </a:bodyPr>
          <a:lstStyle/>
          <a:p>
            <a:pPr algn="l">
              <a:lnSpc>
                <a:spcPct val="150000"/>
              </a:lnSpc>
              <a:spcBef>
                <a:spcPct val="0"/>
              </a:spcBef>
              <a:spcAft>
                <a:spcPct val="0"/>
              </a:spcAft>
            </a:pPr>
            <a:r>
              <a:rPr lang="zh-CN" altLang="en-US" sz="2000" dirty="0">
                <a:ln>
                  <a:noFill/>
                  <a:prstDash val="sysDot"/>
                </a:ln>
                <a:solidFill>
                  <a:schemeClr val="tx1">
                    <a:lumMod val="85000"/>
                    <a:lumOff val="15000"/>
                  </a:schemeClr>
                </a:solidFill>
                <a:latin typeface="+mn-ea"/>
                <a:cs typeface="+mn-ea"/>
                <a:sym typeface="+mn-ea"/>
              </a:rPr>
              <a:t>将总体按某一标志进行分组</a:t>
            </a:r>
            <a:r>
              <a:rPr lang="en-US" altLang="zh-CN" sz="2000" dirty="0">
                <a:ln>
                  <a:noFill/>
                  <a:prstDash val="sysDot"/>
                </a:ln>
                <a:solidFill>
                  <a:schemeClr val="tx1">
                    <a:lumMod val="85000"/>
                    <a:lumOff val="15000"/>
                  </a:schemeClr>
                </a:solidFill>
                <a:latin typeface="+mn-ea"/>
                <a:cs typeface="+mn-ea"/>
                <a:sym typeface="+mn-ea"/>
              </a:rPr>
              <a:t>,</a:t>
            </a:r>
            <a:r>
              <a:rPr lang="zh-CN" altLang="en-US" sz="2000" dirty="0">
                <a:ln>
                  <a:noFill/>
                  <a:prstDash val="sysDot"/>
                </a:ln>
                <a:solidFill>
                  <a:schemeClr val="tx1">
                    <a:lumMod val="85000"/>
                    <a:lumOff val="15000"/>
                  </a:schemeClr>
                </a:solidFill>
                <a:latin typeface="+mn-ea"/>
                <a:cs typeface="+mn-ea"/>
                <a:sym typeface="+mn-ea"/>
              </a:rPr>
              <a:t>然后在各组中随机抽取样本单位的抽样组织方式。</a:t>
            </a:r>
            <a:endParaRPr lang="zh-CN" altLang="en-US" sz="2000" dirty="0">
              <a:ln>
                <a:noFill/>
                <a:prstDash val="sysDot"/>
              </a:ln>
              <a:solidFill>
                <a:schemeClr val="tx1">
                  <a:lumMod val="85000"/>
                  <a:lumOff val="15000"/>
                </a:schemeClr>
              </a:solidFill>
              <a:latin typeface="+mn-ea"/>
              <a:cs typeface="+mn-ea"/>
              <a:sym typeface="+mn-ea"/>
            </a:endParaRPr>
          </a:p>
        </p:txBody>
      </p:sp>
      <p:sp>
        <p:nvSpPr>
          <p:cNvPr id="25" name="矩形 24"/>
          <p:cNvSpPr/>
          <p:nvPr>
            <p:custDataLst>
              <p:tags r:id="rId14"/>
            </p:custDataLst>
          </p:nvPr>
        </p:nvSpPr>
        <p:spPr>
          <a:xfrm>
            <a:off x="428683" y="4774025"/>
            <a:ext cx="3648289" cy="484407"/>
          </a:xfrm>
          <a:prstGeom prst="rect">
            <a:avLst/>
          </a:prstGeom>
          <a:noFill/>
        </p:spPr>
        <p:txBody>
          <a:bodyPr wrap="square" lIns="0" tIns="0" rIns="0" bIns="0" rtlCol="0" anchor="b" anchorCtr="0">
            <a:noAutofit/>
          </a:bodyPr>
          <a:lstStyle/>
          <a:p>
            <a:pPr algn="r">
              <a:spcBef>
                <a:spcPct val="0"/>
              </a:spcBef>
              <a:spcAft>
                <a:spcPct val="0"/>
              </a:spcAft>
            </a:pPr>
            <a:r>
              <a:rPr lang="en-US" altLang="zh-CN" sz="2400" b="1" dirty="0">
                <a:solidFill>
                  <a:schemeClr val="accent2"/>
                </a:solidFill>
                <a:latin typeface="+mn-ea"/>
                <a:cs typeface="+mn-ea"/>
                <a:sym typeface="+mn-ea"/>
              </a:rPr>
              <a:t>(</a:t>
            </a:r>
            <a:r>
              <a:rPr lang="zh-CN" altLang="en-US" sz="2400" b="1" dirty="0">
                <a:solidFill>
                  <a:schemeClr val="accent2"/>
                </a:solidFill>
                <a:latin typeface="+mn-ea"/>
                <a:cs typeface="+mn-ea"/>
                <a:sym typeface="+mn-ea"/>
              </a:rPr>
              <a:t>一</a:t>
            </a:r>
            <a:r>
              <a:rPr lang="en-US" altLang="zh-CN" sz="2400" b="1" dirty="0">
                <a:solidFill>
                  <a:schemeClr val="accent2"/>
                </a:solidFill>
                <a:latin typeface="+mn-ea"/>
                <a:cs typeface="+mn-ea"/>
                <a:sym typeface="+mn-ea"/>
              </a:rPr>
              <a:t>)</a:t>
            </a:r>
            <a:r>
              <a:rPr lang="zh-CN" altLang="en-US" sz="2400" b="1" dirty="0">
                <a:solidFill>
                  <a:schemeClr val="accent2"/>
                </a:solidFill>
                <a:latin typeface="+mn-ea"/>
                <a:cs typeface="+mn-ea"/>
                <a:sym typeface="+mn-ea"/>
              </a:rPr>
              <a:t>简单随机抽样</a:t>
            </a:r>
            <a:endParaRPr lang="zh-CN" altLang="en-US" sz="2400" b="1" dirty="0">
              <a:solidFill>
                <a:schemeClr val="accent2"/>
              </a:solidFill>
              <a:latin typeface="+mn-ea"/>
              <a:cs typeface="+mn-ea"/>
              <a:sym typeface="+mn-ea"/>
            </a:endParaRPr>
          </a:p>
        </p:txBody>
      </p:sp>
      <p:sp>
        <p:nvSpPr>
          <p:cNvPr id="26" name="矩形 25"/>
          <p:cNvSpPr/>
          <p:nvPr>
            <p:custDataLst>
              <p:tags r:id="rId15"/>
            </p:custDataLst>
          </p:nvPr>
        </p:nvSpPr>
        <p:spPr>
          <a:xfrm>
            <a:off x="428683" y="5265873"/>
            <a:ext cx="3648289" cy="873613"/>
          </a:xfrm>
          <a:prstGeom prst="rect">
            <a:avLst/>
          </a:prstGeom>
          <a:noFill/>
        </p:spPr>
        <p:txBody>
          <a:bodyPr wrap="square" lIns="0" tIns="0" rIns="0" bIns="0" rtlCol="0" anchor="t" anchorCtr="0">
            <a:noAutofit/>
          </a:bodyPr>
          <a:lstStyle/>
          <a:p>
            <a:pPr algn="l">
              <a:lnSpc>
                <a:spcPct val="150000"/>
              </a:lnSpc>
              <a:spcBef>
                <a:spcPct val="0"/>
              </a:spcBef>
              <a:spcAft>
                <a:spcPct val="0"/>
              </a:spcAft>
            </a:pPr>
            <a:r>
              <a:rPr lang="zh-CN" altLang="en-US" sz="2000" dirty="0">
                <a:ln>
                  <a:noFill/>
                  <a:prstDash val="sysDot"/>
                </a:ln>
                <a:solidFill>
                  <a:schemeClr val="tx1">
                    <a:lumMod val="85000"/>
                    <a:lumOff val="15000"/>
                  </a:schemeClr>
                </a:solidFill>
                <a:latin typeface="+mn-ea"/>
                <a:cs typeface="+mn-ea"/>
                <a:sym typeface="+mn-ea"/>
              </a:rPr>
              <a:t>按随机原则直接从总体中抽取样本</a:t>
            </a:r>
            <a:r>
              <a:rPr lang="en-US" altLang="zh-CN" sz="2000" dirty="0">
                <a:ln>
                  <a:noFill/>
                  <a:prstDash val="sysDot"/>
                </a:ln>
                <a:solidFill>
                  <a:schemeClr val="tx1">
                    <a:lumMod val="85000"/>
                    <a:lumOff val="15000"/>
                  </a:schemeClr>
                </a:solidFill>
                <a:latin typeface="+mn-ea"/>
                <a:cs typeface="+mn-ea"/>
                <a:sym typeface="+mn-ea"/>
              </a:rPr>
              <a:t>,</a:t>
            </a:r>
            <a:r>
              <a:rPr lang="zh-CN" altLang="en-US" sz="2000" dirty="0">
                <a:ln>
                  <a:noFill/>
                  <a:prstDash val="sysDot"/>
                </a:ln>
                <a:solidFill>
                  <a:schemeClr val="tx1">
                    <a:lumMod val="85000"/>
                    <a:lumOff val="15000"/>
                  </a:schemeClr>
                </a:solidFill>
                <a:latin typeface="+mn-ea"/>
                <a:cs typeface="+mn-ea"/>
                <a:sym typeface="+mn-ea"/>
              </a:rPr>
              <a:t>使总体中每个单位都有同等机会被抽取的抽样组织方式。</a:t>
            </a:r>
            <a:endParaRPr lang="zh-CN" altLang="en-US" sz="2000" dirty="0">
              <a:ln>
                <a:noFill/>
                <a:prstDash val="sysDot"/>
              </a:ln>
              <a:solidFill>
                <a:schemeClr val="tx1">
                  <a:lumMod val="85000"/>
                  <a:lumOff val="15000"/>
                </a:schemeClr>
              </a:solidFill>
              <a:latin typeface="+mn-ea"/>
              <a:cs typeface="+mn-ea"/>
              <a:sym typeface="+mn-ea"/>
            </a:endParaRPr>
          </a:p>
        </p:txBody>
      </p:sp>
      <p:sp>
        <p:nvSpPr>
          <p:cNvPr id="27" name="弧形 26"/>
          <p:cNvSpPr/>
          <p:nvPr>
            <p:custDataLst>
              <p:tags r:id="rId16"/>
            </p:custDataLst>
          </p:nvPr>
        </p:nvSpPr>
        <p:spPr>
          <a:xfrm rot="8396489">
            <a:off x="5086777" y="2649268"/>
            <a:ext cx="1778276" cy="1778276"/>
          </a:xfrm>
          <a:prstGeom prst="arc">
            <a:avLst>
              <a:gd name="adj1" fmla="val 21295306"/>
              <a:gd name="adj2" fmla="val 10336717"/>
            </a:avLst>
          </a:prstGeom>
          <a:ln w="12700">
            <a:gradFill>
              <a:gsLst>
                <a:gs pos="79000">
                  <a:schemeClr val="accent1">
                    <a:alpha val="0"/>
                  </a:schemeClr>
                </a:gs>
                <a:gs pos="0">
                  <a:schemeClr val="accent1">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2000">
              <a:solidFill>
                <a:schemeClr val="tx1"/>
              </a:solidFill>
            </a:endParaRPr>
          </a:p>
        </p:txBody>
      </p:sp>
      <p:sp>
        <p:nvSpPr>
          <p:cNvPr id="28" name="弧形 27"/>
          <p:cNvSpPr/>
          <p:nvPr>
            <p:custDataLst>
              <p:tags r:id="rId17"/>
            </p:custDataLst>
          </p:nvPr>
        </p:nvSpPr>
        <p:spPr>
          <a:xfrm rot="14400000">
            <a:off x="5973092" y="3167932"/>
            <a:ext cx="1778276" cy="1778276"/>
          </a:xfrm>
          <a:prstGeom prst="arc">
            <a:avLst>
              <a:gd name="adj1" fmla="val 3248781"/>
              <a:gd name="adj2" fmla="val 9734539"/>
            </a:avLst>
          </a:prstGeom>
          <a:ln w="12700">
            <a:gradFill>
              <a:gsLst>
                <a:gs pos="79000">
                  <a:schemeClr val="accent2">
                    <a:alpha val="0"/>
                  </a:schemeClr>
                </a:gs>
                <a:gs pos="0">
                  <a:schemeClr val="accent2">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2000">
              <a:solidFill>
                <a:schemeClr val="tx1"/>
              </a:solidFill>
              <a:sym typeface="+mn-ea"/>
            </a:endParaRPr>
          </a:p>
        </p:txBody>
      </p:sp>
      <p:sp>
        <p:nvSpPr>
          <p:cNvPr id="29" name="弧形 28"/>
          <p:cNvSpPr/>
          <p:nvPr>
            <p:custDataLst>
              <p:tags r:id="rId18"/>
            </p:custDataLst>
          </p:nvPr>
        </p:nvSpPr>
        <p:spPr>
          <a:xfrm rot="18000000">
            <a:off x="5553221" y="4198908"/>
            <a:ext cx="1778276" cy="1778276"/>
          </a:xfrm>
          <a:prstGeom prst="arc">
            <a:avLst>
              <a:gd name="adj1" fmla="val 3248781"/>
              <a:gd name="adj2" fmla="val 9734539"/>
            </a:avLst>
          </a:prstGeom>
          <a:ln w="12700">
            <a:gradFill>
              <a:gsLst>
                <a:gs pos="79000">
                  <a:schemeClr val="accent1">
                    <a:alpha val="0"/>
                  </a:schemeClr>
                </a:gs>
                <a:gs pos="0">
                  <a:schemeClr val="accent1">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2000">
              <a:solidFill>
                <a:schemeClr val="tx1"/>
              </a:solidFill>
              <a:sym typeface="+mn-ea"/>
            </a:endParaRPr>
          </a:p>
        </p:txBody>
      </p:sp>
      <p:sp>
        <p:nvSpPr>
          <p:cNvPr id="30" name="弧形 29"/>
          <p:cNvSpPr/>
          <p:nvPr>
            <p:custDataLst>
              <p:tags r:id="rId19"/>
            </p:custDataLst>
          </p:nvPr>
        </p:nvSpPr>
        <p:spPr>
          <a:xfrm>
            <a:off x="4546943" y="4246893"/>
            <a:ext cx="1778276" cy="1778276"/>
          </a:xfrm>
          <a:prstGeom prst="arc">
            <a:avLst>
              <a:gd name="adj1" fmla="val 3248781"/>
              <a:gd name="adj2" fmla="val 9734539"/>
            </a:avLst>
          </a:prstGeom>
          <a:ln w="12700">
            <a:gradFill>
              <a:gsLst>
                <a:gs pos="79000">
                  <a:schemeClr val="accent2">
                    <a:alpha val="0"/>
                  </a:schemeClr>
                </a:gs>
                <a:gs pos="0">
                  <a:schemeClr val="accent2">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2000">
              <a:solidFill>
                <a:schemeClr val="tx1"/>
              </a:solidFill>
              <a:sym typeface="+mn-ea"/>
            </a:endParaRPr>
          </a:p>
        </p:txBody>
      </p:sp>
      <p:pic>
        <p:nvPicPr>
          <p:cNvPr id="31" name="图片 23" descr="343439383331313b343532303034303bcffacadbb9dcc0ed"/>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5868654" y="3285778"/>
            <a:ext cx="320050" cy="320050"/>
          </a:xfrm>
          <a:prstGeom prst="rect">
            <a:avLst/>
          </a:prstGeom>
        </p:spPr>
      </p:pic>
      <p:pic>
        <p:nvPicPr>
          <p:cNvPr id="32" name="图片 16" descr="343439383331313b343532303033323bd3a6d3c3b9dcc0ed"/>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6716157" y="3911702"/>
            <a:ext cx="320050" cy="320050"/>
          </a:xfrm>
          <a:prstGeom prst="rect">
            <a:avLst/>
          </a:prstGeom>
        </p:spPr>
      </p:pic>
      <p:pic>
        <p:nvPicPr>
          <p:cNvPr id="33" name="图片 15" descr="343439383331313b343532303033313bd3a6d3c3c9ccb3c7"/>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6426835" y="4968788"/>
            <a:ext cx="320050" cy="320050"/>
          </a:xfrm>
          <a:prstGeom prst="rect">
            <a:avLst/>
          </a:prstGeom>
        </p:spPr>
      </p:pic>
      <p:sp>
        <p:nvSpPr>
          <p:cNvPr id="34" name="弧形 33"/>
          <p:cNvSpPr/>
          <p:nvPr>
            <p:custDataLst>
              <p:tags r:id="rId29"/>
            </p:custDataLst>
          </p:nvPr>
        </p:nvSpPr>
        <p:spPr>
          <a:xfrm rot="3600000">
            <a:off x="4221632" y="3167932"/>
            <a:ext cx="1778276" cy="1778276"/>
          </a:xfrm>
          <a:prstGeom prst="arc">
            <a:avLst>
              <a:gd name="adj1" fmla="val 3248781"/>
              <a:gd name="adj2" fmla="val 9734539"/>
            </a:avLst>
          </a:prstGeom>
          <a:ln w="12700">
            <a:gradFill>
              <a:gsLst>
                <a:gs pos="79000">
                  <a:schemeClr val="accent1">
                    <a:alpha val="0"/>
                  </a:schemeClr>
                </a:gs>
                <a:gs pos="0">
                  <a:schemeClr val="accent1">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2000">
              <a:solidFill>
                <a:schemeClr val="tx1"/>
              </a:solidFill>
              <a:sym typeface="+mn-ea"/>
            </a:endParaRPr>
          </a:p>
        </p:txBody>
      </p:sp>
      <p:pic>
        <p:nvPicPr>
          <p:cNvPr id="36" name="图片 19" descr="343435383036303b343532343136343bcfeec4bfb7b6cea7"/>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4938587" y="3922287"/>
            <a:ext cx="320050" cy="320050"/>
          </a:xfrm>
          <a:prstGeom prst="rect">
            <a:avLst/>
          </a:prstGeom>
        </p:spPr>
      </p:pic>
      <p:pic>
        <p:nvPicPr>
          <p:cNvPr id="35" name="图片 12" descr="343439383331313b343532303032383bbfcdbba7b9dcc0ed"/>
          <p:cNvPicPr>
            <a:picLocks noChangeAspect="1"/>
          </p:cNvPicPr>
          <p:nvPr>
            <p:custDataLst>
              <p:tags r:id="rId33"/>
            </p:custDataLst>
          </p:nvPr>
        </p:nvPicPr>
        <p:blipFill>
          <a:blip r:embed="rId34">
            <a:extLst>
              <a:ext uri="{96DAC541-7B7A-43D3-8B79-37D633B846F1}">
                <asvg:svgBlip xmlns:asvg="http://schemas.microsoft.com/office/drawing/2016/SVG/main" r:embed="rId35"/>
              </a:ext>
            </a:extLst>
          </a:blip>
          <a:stretch>
            <a:fillRect/>
          </a:stretch>
        </p:blipFill>
        <p:spPr>
          <a:xfrm>
            <a:off x="5288597" y="4984313"/>
            <a:ext cx="320050" cy="320050"/>
          </a:xfrm>
          <a:prstGeom prst="rect">
            <a:avLst/>
          </a:prstGeom>
        </p:spPr>
      </p:pic>
    </p:spTree>
    <p:custDataLst>
      <p:tags r:id="rId3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3" grpId="0"/>
      <p:bldP spid="24" grpId="0"/>
      <p:bldP spid="4" grpId="0"/>
      <p:bldP spid="17" grpId="0"/>
      <p:bldP spid="18" grpId="0"/>
      <p:bldP spid="19" grpId="0"/>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 name="对象1"/>
          <p:cNvSpPr/>
          <p:nvPr>
            <p:custDataLst>
              <p:tags r:id="rId1"/>
            </p:custDataLst>
          </p:nvPr>
        </p:nvSpPr>
        <p:spPr>
          <a:xfrm flipH="1">
            <a:off x="695960" y="3363595"/>
            <a:ext cx="3754120" cy="3240405"/>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1">
                    <a:lumMod val="40000"/>
                    <a:lumOff val="60000"/>
                    <a:alpha val="85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324000" tIns="0" rIns="648000" numCol="1" spcCol="0" rtlCol="0" fromWordArt="0" anchor="ctr" anchorCtr="1" forceAA="0" compatLnSpc="1">
            <a:noAutofit/>
          </a:bodyPr>
          <a:p>
            <a:pPr marL="285750" indent="-285750" algn="l" fontAlgn="auto">
              <a:lnSpc>
                <a:spcPct val="100000"/>
              </a:lnSpc>
              <a:spcBef>
                <a:spcPct val="0"/>
              </a:spcBef>
              <a:spcAft>
                <a:spcPct val="0"/>
              </a:spcAft>
              <a:buFont typeface="Wingdings" panose="05000000000000000000" charset="0"/>
              <a:buChar char="ü"/>
            </a:pPr>
            <a:endParaRPr lang="zh-CN" altLang="en-US" sz="2000">
              <a:ln>
                <a:noFill/>
                <a:prstDash val="sysDot"/>
              </a:ln>
              <a:solidFill>
                <a:schemeClr val="tx1">
                  <a:lumMod val="85000"/>
                  <a:lumOff val="15000"/>
                </a:schemeClr>
              </a:solidFill>
              <a:latin typeface="+mn-ea"/>
              <a:cs typeface="+mn-ea"/>
              <a:sym typeface="+mn-ea"/>
            </a:endParaRPr>
          </a:p>
        </p:txBody>
      </p:sp>
      <p:sp>
        <p:nvSpPr>
          <p:cNvPr id="31" name="对象6"/>
          <p:cNvSpPr/>
          <p:nvPr>
            <p:custDataLst>
              <p:tags r:id="rId2"/>
            </p:custDataLst>
          </p:nvPr>
        </p:nvSpPr>
        <p:spPr>
          <a:xfrm flipH="1">
            <a:off x="7734935" y="4669155"/>
            <a:ext cx="4241800" cy="1360170"/>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85000"/>
                  </a:schemeClr>
                </a:gs>
                <a:gs pos="100000">
                  <a:schemeClr val="accent2">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648000" tIns="0" rIns="323850" numCol="1" spcCol="0" rtlCol="0" fromWordArt="0" anchor="ctr" anchorCtr="1" forceAA="0" compatLnSpc="1">
            <a:noAutofit/>
          </a:bodyPr>
          <a:p>
            <a:pPr marL="342900" indent="-342900" algn="just" fontAlgn="auto">
              <a:lnSpc>
                <a:spcPct val="130000"/>
              </a:lnSpc>
              <a:spcBef>
                <a:spcPct val="0"/>
              </a:spcBef>
              <a:spcAft>
                <a:spcPct val="0"/>
              </a:spcAft>
              <a:buFont typeface="Wingdings" panose="05000000000000000000" charset="0"/>
              <a:buChar char="ü"/>
            </a:pPr>
            <a:r>
              <a:rPr lang="zh-CN" altLang="en-US" sz="2000">
                <a:ln>
                  <a:noFill/>
                  <a:prstDash val="sysDot"/>
                </a:ln>
                <a:solidFill>
                  <a:schemeClr val="tx1">
                    <a:lumMod val="85000"/>
                    <a:lumOff val="15000"/>
                  </a:schemeClr>
                </a:solidFill>
                <a:latin typeface="+mn-ea"/>
                <a:cs typeface="+mn-ea"/>
                <a:sym typeface="+mn-ea"/>
              </a:rPr>
              <a:t>定性分析的工作需要。</a:t>
            </a:r>
            <a:endParaRPr lang="zh-CN" altLang="en-US" sz="2000">
              <a:ln>
                <a:noFill/>
                <a:prstDash val="sysDot"/>
              </a:ln>
              <a:solidFill>
                <a:schemeClr val="tx1">
                  <a:lumMod val="85000"/>
                  <a:lumOff val="15000"/>
                </a:schemeClr>
              </a:solidFill>
              <a:latin typeface="+mn-ea"/>
              <a:cs typeface="+mn-ea"/>
              <a:sym typeface="+mn-ea"/>
            </a:endParaRPr>
          </a:p>
          <a:p>
            <a:pPr indent="0" algn="just" fontAlgn="auto">
              <a:lnSpc>
                <a:spcPct val="130000"/>
              </a:lnSpc>
              <a:spcBef>
                <a:spcPct val="0"/>
              </a:spcBef>
              <a:spcAft>
                <a:spcPct val="0"/>
              </a:spcAft>
              <a:buFont typeface="Wingdings" panose="05000000000000000000" charset="0"/>
              <a:buNone/>
            </a:pPr>
            <a:r>
              <a:rPr lang="en-US" altLang="zh-CN" sz="2000">
                <a:ln>
                  <a:noFill/>
                  <a:prstDash val="sysDot"/>
                </a:ln>
                <a:solidFill>
                  <a:schemeClr val="tx1">
                    <a:lumMod val="85000"/>
                    <a:lumOff val="15000"/>
                  </a:schemeClr>
                </a:solidFill>
                <a:latin typeface="+mn-ea"/>
                <a:cs typeface="+mn-ea"/>
                <a:sym typeface="+mn-ea"/>
              </a:rPr>
              <a:t>    </a:t>
            </a:r>
            <a:r>
              <a:rPr lang="zh-CN" altLang="en-US" sz="2000">
                <a:ln>
                  <a:noFill/>
                  <a:prstDash val="sysDot"/>
                </a:ln>
                <a:solidFill>
                  <a:schemeClr val="tx1">
                    <a:lumMod val="85000"/>
                    <a:lumOff val="15000"/>
                  </a:schemeClr>
                </a:solidFill>
                <a:latin typeface="+mn-ea"/>
                <a:cs typeface="+mn-ea"/>
                <a:sym typeface="+mn-ea"/>
              </a:rPr>
              <a:t>对于大部分定性工作来说</a:t>
            </a:r>
            <a:r>
              <a:rPr lang="en-US" altLang="zh-CN" sz="2000">
                <a:ln>
                  <a:noFill/>
                  <a:prstDash val="sysDot"/>
                </a:ln>
                <a:solidFill>
                  <a:schemeClr val="tx1">
                    <a:lumMod val="85000"/>
                    <a:lumOff val="15000"/>
                  </a:schemeClr>
                </a:solidFill>
                <a:latin typeface="+mn-ea"/>
                <a:cs typeface="+mn-ea"/>
                <a:sym typeface="+mn-ea"/>
              </a:rPr>
              <a:t>,</a:t>
            </a:r>
            <a:r>
              <a:rPr lang="zh-CN" altLang="en-US" sz="2000">
                <a:ln>
                  <a:noFill/>
                  <a:prstDash val="sysDot"/>
                </a:ln>
                <a:solidFill>
                  <a:schemeClr val="tx1">
                    <a:lumMod val="85000"/>
                    <a:lumOff val="15000"/>
                  </a:schemeClr>
                </a:solidFill>
                <a:latin typeface="+mn-ea"/>
                <a:cs typeface="+mn-ea"/>
                <a:sym typeface="+mn-ea"/>
              </a:rPr>
              <a:t>没有准确的假设、严格的计算方式和分析模式</a:t>
            </a:r>
            <a:r>
              <a:rPr lang="en-US" altLang="zh-CN" sz="2000">
                <a:ln>
                  <a:noFill/>
                  <a:prstDash val="sysDot"/>
                </a:ln>
                <a:solidFill>
                  <a:schemeClr val="tx1">
                    <a:lumMod val="85000"/>
                    <a:lumOff val="15000"/>
                  </a:schemeClr>
                </a:solidFill>
                <a:latin typeface="+mn-ea"/>
                <a:cs typeface="+mn-ea"/>
                <a:sym typeface="+mn-ea"/>
              </a:rPr>
              <a:t>,</a:t>
            </a:r>
            <a:r>
              <a:rPr lang="zh-CN" altLang="en-US" sz="2000">
                <a:ln>
                  <a:noFill/>
                  <a:prstDash val="sysDot"/>
                </a:ln>
                <a:solidFill>
                  <a:schemeClr val="tx1">
                    <a:lumMod val="85000"/>
                    <a:lumOff val="15000"/>
                  </a:schemeClr>
                </a:solidFill>
                <a:latin typeface="+mn-ea"/>
                <a:cs typeface="+mn-ea"/>
                <a:sym typeface="+mn-ea"/>
              </a:rPr>
              <a:t>更多的是采用访问、观察和文献法收集资料并通过主观理解和定性分析找到问题答案。</a:t>
            </a:r>
            <a:endParaRPr lang="zh-CN" altLang="en-US" sz="2000">
              <a:ln>
                <a:noFill/>
                <a:prstDash val="sysDot"/>
              </a:ln>
              <a:solidFill>
                <a:schemeClr val="tx1">
                  <a:lumMod val="85000"/>
                  <a:lumOff val="15000"/>
                </a:schemeClr>
              </a:solidFill>
              <a:latin typeface="+mn-ea"/>
              <a:cs typeface="+mn-ea"/>
              <a:sym typeface="+mn-ea"/>
            </a:endParaRPr>
          </a:p>
        </p:txBody>
      </p:sp>
      <p:sp>
        <p:nvSpPr>
          <p:cNvPr id="32" name="对象7"/>
          <p:cNvSpPr/>
          <p:nvPr>
            <p:custDataLst>
              <p:tags r:id="rId3"/>
            </p:custDataLst>
          </p:nvPr>
        </p:nvSpPr>
        <p:spPr>
          <a:xfrm>
            <a:off x="4253230" y="5393691"/>
            <a:ext cx="635932" cy="635932"/>
          </a:xfrm>
          <a:prstGeom prst="ellipse">
            <a:avLst/>
          </a:prstGeom>
          <a:gradFill>
            <a:gsLst>
              <a:gs pos="47000">
                <a:schemeClr val="accent1">
                  <a:alpha val="100000"/>
                </a:schemeClr>
              </a:gs>
              <a:gs pos="0">
                <a:schemeClr val="accent1">
                  <a:lumMod val="25000"/>
                  <a:lumOff val="75000"/>
                  <a:alpha val="100000"/>
                </a:schemeClr>
              </a:gs>
              <a:gs pos="100000">
                <a:schemeClr val="accent1">
                  <a:lumMod val="85000"/>
                  <a:alpha val="100000"/>
                </a:schemeClr>
              </a:gs>
            </a:gsLst>
            <a:lin ang="2700000" scaled="1"/>
          </a:gradFill>
          <a:ln>
            <a:noFill/>
          </a:ln>
          <a:effectLst/>
        </p:spPr>
        <p:txBody>
          <a:bodyPr wrap="square" lIns="0" tIns="0" rIns="0" bIns="0" anchor="ctr" anchorCtr="1">
            <a:noAutofit/>
          </a:bodyPr>
          <a:p>
            <a:pPr lvl="0" algn="ctr">
              <a:buClrTx/>
              <a:buSzTx/>
              <a:buFontTx/>
            </a:pPr>
            <a:r>
              <a:rPr lang="en-US" b="1">
                <a:solidFill>
                  <a:schemeClr val="lt1"/>
                </a:solidFill>
                <a:latin typeface="+mn-ea"/>
                <a:cs typeface="+mn-ea"/>
                <a:sym typeface="+mn-ea"/>
              </a:rPr>
              <a:t>03</a:t>
            </a:r>
            <a:endParaRPr lang="en-US" b="1">
              <a:solidFill>
                <a:schemeClr val="lt1"/>
              </a:solidFill>
              <a:latin typeface="+mn-ea"/>
              <a:cs typeface="+mn-ea"/>
              <a:sym typeface="+mn-ea"/>
            </a:endParaRPr>
          </a:p>
        </p:txBody>
      </p:sp>
      <p:sp>
        <p:nvSpPr>
          <p:cNvPr id="34" name="对象7"/>
          <p:cNvSpPr/>
          <p:nvPr>
            <p:custDataLst>
              <p:tags r:id="rId4"/>
            </p:custDataLst>
          </p:nvPr>
        </p:nvSpPr>
        <p:spPr>
          <a:xfrm>
            <a:off x="5765165" y="2950211"/>
            <a:ext cx="635932" cy="635932"/>
          </a:xfrm>
          <a:prstGeom prst="ellipse">
            <a:avLst/>
          </a:prstGeom>
          <a:gradFill>
            <a:gsLst>
              <a:gs pos="47000">
                <a:schemeClr val="accent1">
                  <a:alpha val="100000"/>
                </a:schemeClr>
              </a:gs>
              <a:gs pos="0">
                <a:schemeClr val="accent1">
                  <a:lumMod val="25000"/>
                  <a:lumOff val="75000"/>
                  <a:alpha val="100000"/>
                </a:schemeClr>
              </a:gs>
              <a:gs pos="100000">
                <a:schemeClr val="accent1">
                  <a:lumMod val="85000"/>
                  <a:alpha val="100000"/>
                </a:schemeClr>
              </a:gs>
            </a:gsLst>
            <a:lin ang="2700000" scaled="1"/>
          </a:gradFill>
          <a:ln>
            <a:noFill/>
          </a:ln>
          <a:effectLst/>
        </p:spPr>
        <p:txBody>
          <a:bodyPr wrap="square" lIns="0" tIns="0" rIns="0" bIns="0" anchor="ctr" anchorCtr="1">
            <a:noAutofit/>
          </a:bodyPr>
          <a:p>
            <a:pPr lvl="0" algn="ctr">
              <a:buClrTx/>
              <a:buSzTx/>
              <a:buFontTx/>
            </a:pPr>
            <a:r>
              <a:rPr lang="en-US" b="1">
                <a:solidFill>
                  <a:schemeClr val="lt1"/>
                </a:solidFill>
                <a:latin typeface="+mn-ea"/>
                <a:cs typeface="+mn-ea"/>
                <a:sym typeface="+mn-ea"/>
              </a:rPr>
              <a:t>01</a:t>
            </a:r>
            <a:endParaRPr lang="en-US" b="1">
              <a:solidFill>
                <a:schemeClr val="lt1"/>
              </a:solidFill>
              <a:latin typeface="+mn-ea"/>
              <a:cs typeface="+mn-ea"/>
              <a:sym typeface="+mn-ea"/>
            </a:endParaRPr>
          </a:p>
        </p:txBody>
      </p:sp>
      <p:sp>
        <p:nvSpPr>
          <p:cNvPr id="35" name="对象7"/>
          <p:cNvSpPr/>
          <p:nvPr>
            <p:custDataLst>
              <p:tags r:id="rId5"/>
            </p:custDataLst>
          </p:nvPr>
        </p:nvSpPr>
        <p:spPr>
          <a:xfrm>
            <a:off x="7279640" y="5399406"/>
            <a:ext cx="635932" cy="635932"/>
          </a:xfrm>
          <a:prstGeom prst="ellipse">
            <a:avLst/>
          </a:prstGeom>
          <a:gradFill>
            <a:gsLst>
              <a:gs pos="47000">
                <a:schemeClr val="accent2">
                  <a:alpha val="100000"/>
                </a:schemeClr>
              </a:gs>
              <a:gs pos="0">
                <a:schemeClr val="accent2">
                  <a:lumMod val="25000"/>
                  <a:lumOff val="75000"/>
                  <a:alpha val="100000"/>
                </a:schemeClr>
              </a:gs>
              <a:gs pos="100000">
                <a:schemeClr val="accent2">
                  <a:lumMod val="85000"/>
                  <a:alpha val="100000"/>
                </a:schemeClr>
              </a:gs>
            </a:gsLst>
            <a:lin ang="2700000" scaled="1"/>
          </a:gradFill>
          <a:ln>
            <a:noFill/>
          </a:ln>
          <a:effectLst/>
        </p:spPr>
        <p:txBody>
          <a:bodyPr wrap="square" lIns="0" tIns="0" rIns="0" bIns="0" anchor="ctr" anchorCtr="1">
            <a:noAutofit/>
          </a:bodyPr>
          <a:p>
            <a:pPr lvl="0" algn="ctr">
              <a:buClrTx/>
              <a:buSzTx/>
              <a:buFontTx/>
            </a:pPr>
            <a:r>
              <a:rPr lang="en-US" b="1">
                <a:solidFill>
                  <a:schemeClr val="lt1"/>
                </a:solidFill>
                <a:latin typeface="+mn-ea"/>
                <a:cs typeface="+mn-ea"/>
                <a:sym typeface="+mn-ea"/>
              </a:rPr>
              <a:t>02</a:t>
            </a:r>
            <a:endParaRPr lang="en-US" b="1">
              <a:solidFill>
                <a:schemeClr val="lt1"/>
              </a:solidFill>
              <a:latin typeface="+mn-ea"/>
              <a:cs typeface="+mn-ea"/>
              <a:sym typeface="+mn-ea"/>
            </a:endParaRPr>
          </a:p>
        </p:txBody>
      </p:sp>
      <p:sp>
        <p:nvSpPr>
          <p:cNvPr id="36" name="任意多边形: 形状 21"/>
          <p:cNvSpPr/>
          <p:nvPr>
            <p:custDataLst>
              <p:tags r:id="rId6"/>
            </p:custDataLst>
          </p:nvPr>
        </p:nvSpPr>
        <p:spPr>
          <a:xfrm>
            <a:off x="5124450" y="3813811"/>
            <a:ext cx="1936209" cy="1690968"/>
          </a:xfrm>
          <a:custGeom>
            <a:avLst/>
            <a:gdLst>
              <a:gd name="connsiteX0" fmla="*/ 3728 w 1924219"/>
              <a:gd name="connsiteY0" fmla="*/ 1652803 h 1690968"/>
              <a:gd name="connsiteX1" fmla="*/ 3842 w 1924219"/>
              <a:gd name="connsiteY1" fmla="*/ 1576538 h 1690968"/>
              <a:gd name="connsiteX2" fmla="*/ 896208 w 1924219"/>
              <a:gd name="connsiteY2" fmla="*/ 37976 h 1690968"/>
              <a:gd name="connsiteX3" fmla="*/ 962130 w 1924219"/>
              <a:gd name="connsiteY3" fmla="*/ 0 h 1690968"/>
              <a:gd name="connsiteX4" fmla="*/ 1028046 w 1924219"/>
              <a:gd name="connsiteY4" fmla="*/ 37970 h 1690968"/>
              <a:gd name="connsiteX5" fmla="*/ 1920411 w 1924219"/>
              <a:gd name="connsiteY5" fmla="*/ 1576532 h 1690968"/>
              <a:gd name="connsiteX6" fmla="*/ 1920529 w 1924219"/>
              <a:gd name="connsiteY6" fmla="*/ 1652803 h 1690968"/>
              <a:gd name="connsiteX7" fmla="*/ 1854500 w 1924219"/>
              <a:gd name="connsiteY7" fmla="*/ 1690968 h 1690968"/>
              <a:gd name="connsiteX8" fmla="*/ 69796 w 1924219"/>
              <a:gd name="connsiteY8" fmla="*/ 1690968 h 1690968"/>
              <a:gd name="connsiteX9" fmla="*/ 3728 w 1924219"/>
              <a:gd name="connsiteY9" fmla="*/ 1652803 h 1690968"/>
              <a:gd name="connsiteX0-1" fmla="*/ 9705 w 1930196"/>
              <a:gd name="connsiteY0-2" fmla="*/ 1652803 h 1690968"/>
              <a:gd name="connsiteX1-3" fmla="*/ 9819 w 1930196"/>
              <a:gd name="connsiteY1-4" fmla="*/ 1576538 h 1690968"/>
              <a:gd name="connsiteX2-5" fmla="*/ 902185 w 1930196"/>
              <a:gd name="connsiteY2-6" fmla="*/ 37976 h 1690968"/>
              <a:gd name="connsiteX3-7" fmla="*/ 968107 w 1930196"/>
              <a:gd name="connsiteY3-8" fmla="*/ 0 h 1690968"/>
              <a:gd name="connsiteX4-9" fmla="*/ 1034023 w 1930196"/>
              <a:gd name="connsiteY4-10" fmla="*/ 37970 h 1690968"/>
              <a:gd name="connsiteX5-11" fmla="*/ 1926388 w 1930196"/>
              <a:gd name="connsiteY5-12" fmla="*/ 1576532 h 1690968"/>
              <a:gd name="connsiteX6-13" fmla="*/ 1926506 w 1930196"/>
              <a:gd name="connsiteY6-14" fmla="*/ 1652803 h 1690968"/>
              <a:gd name="connsiteX7-15" fmla="*/ 1860477 w 1930196"/>
              <a:gd name="connsiteY7-16" fmla="*/ 1690968 h 1690968"/>
              <a:gd name="connsiteX8-17" fmla="*/ 75773 w 1930196"/>
              <a:gd name="connsiteY8-18" fmla="*/ 1690968 h 1690968"/>
              <a:gd name="connsiteX9-19" fmla="*/ 9705 w 1930196"/>
              <a:gd name="connsiteY9-20" fmla="*/ 1652803 h 1690968"/>
              <a:gd name="connsiteX0-21" fmla="*/ 9705 w 1930196"/>
              <a:gd name="connsiteY0-22" fmla="*/ 1652803 h 1690968"/>
              <a:gd name="connsiteX1-23" fmla="*/ 9819 w 1930196"/>
              <a:gd name="connsiteY1-24" fmla="*/ 1576538 h 1690968"/>
              <a:gd name="connsiteX2-25" fmla="*/ 902185 w 1930196"/>
              <a:gd name="connsiteY2-26" fmla="*/ 37976 h 1690968"/>
              <a:gd name="connsiteX3-27" fmla="*/ 968107 w 1930196"/>
              <a:gd name="connsiteY3-28" fmla="*/ 0 h 1690968"/>
              <a:gd name="connsiteX4-29" fmla="*/ 1034023 w 1930196"/>
              <a:gd name="connsiteY4-30" fmla="*/ 37970 h 1690968"/>
              <a:gd name="connsiteX5-31" fmla="*/ 1926388 w 1930196"/>
              <a:gd name="connsiteY5-32" fmla="*/ 1576532 h 1690968"/>
              <a:gd name="connsiteX6-33" fmla="*/ 1926506 w 1930196"/>
              <a:gd name="connsiteY6-34" fmla="*/ 1652803 h 1690968"/>
              <a:gd name="connsiteX7-35" fmla="*/ 1860477 w 1930196"/>
              <a:gd name="connsiteY7-36" fmla="*/ 1690968 h 1690968"/>
              <a:gd name="connsiteX8-37" fmla="*/ 75773 w 1930196"/>
              <a:gd name="connsiteY8-38" fmla="*/ 1690968 h 1690968"/>
              <a:gd name="connsiteX9-39" fmla="*/ 9705 w 1930196"/>
              <a:gd name="connsiteY9-40" fmla="*/ 1652803 h 1690968"/>
              <a:gd name="connsiteX0-41" fmla="*/ 9705 w 1930196"/>
              <a:gd name="connsiteY0-42" fmla="*/ 1652803 h 1690968"/>
              <a:gd name="connsiteX1-43" fmla="*/ 9819 w 1930196"/>
              <a:gd name="connsiteY1-44" fmla="*/ 1576538 h 1690968"/>
              <a:gd name="connsiteX2-45" fmla="*/ 902185 w 1930196"/>
              <a:gd name="connsiteY2-46" fmla="*/ 37976 h 1690968"/>
              <a:gd name="connsiteX3-47" fmla="*/ 968107 w 1930196"/>
              <a:gd name="connsiteY3-48" fmla="*/ 0 h 1690968"/>
              <a:gd name="connsiteX4-49" fmla="*/ 1034023 w 1930196"/>
              <a:gd name="connsiteY4-50" fmla="*/ 37970 h 1690968"/>
              <a:gd name="connsiteX5-51" fmla="*/ 1926388 w 1930196"/>
              <a:gd name="connsiteY5-52" fmla="*/ 1576532 h 1690968"/>
              <a:gd name="connsiteX6-53" fmla="*/ 1926506 w 1930196"/>
              <a:gd name="connsiteY6-54" fmla="*/ 1652803 h 1690968"/>
              <a:gd name="connsiteX7-55" fmla="*/ 1860477 w 1930196"/>
              <a:gd name="connsiteY7-56" fmla="*/ 1690968 h 1690968"/>
              <a:gd name="connsiteX8-57" fmla="*/ 75773 w 1930196"/>
              <a:gd name="connsiteY8-58" fmla="*/ 1690968 h 1690968"/>
              <a:gd name="connsiteX9-59" fmla="*/ 9705 w 1930196"/>
              <a:gd name="connsiteY9-60" fmla="*/ 1652803 h 1690968"/>
              <a:gd name="connsiteX0-61" fmla="*/ 9705 w 1930196"/>
              <a:gd name="connsiteY0-62" fmla="*/ 1652803 h 1690968"/>
              <a:gd name="connsiteX1-63" fmla="*/ 9819 w 1930196"/>
              <a:gd name="connsiteY1-64" fmla="*/ 1576538 h 1690968"/>
              <a:gd name="connsiteX2-65" fmla="*/ 902185 w 1930196"/>
              <a:gd name="connsiteY2-66" fmla="*/ 37976 h 1690968"/>
              <a:gd name="connsiteX3-67" fmla="*/ 968107 w 1930196"/>
              <a:gd name="connsiteY3-68" fmla="*/ 0 h 1690968"/>
              <a:gd name="connsiteX4-69" fmla="*/ 1034023 w 1930196"/>
              <a:gd name="connsiteY4-70" fmla="*/ 37970 h 1690968"/>
              <a:gd name="connsiteX5-71" fmla="*/ 1926388 w 1930196"/>
              <a:gd name="connsiteY5-72" fmla="*/ 1576532 h 1690968"/>
              <a:gd name="connsiteX6-73" fmla="*/ 1926506 w 1930196"/>
              <a:gd name="connsiteY6-74" fmla="*/ 1652803 h 1690968"/>
              <a:gd name="connsiteX7-75" fmla="*/ 1860477 w 1930196"/>
              <a:gd name="connsiteY7-76" fmla="*/ 1690968 h 1690968"/>
              <a:gd name="connsiteX8-77" fmla="*/ 75773 w 1930196"/>
              <a:gd name="connsiteY8-78" fmla="*/ 1690968 h 1690968"/>
              <a:gd name="connsiteX9-79" fmla="*/ 9705 w 1930196"/>
              <a:gd name="connsiteY9-80" fmla="*/ 1652803 h 1690968"/>
              <a:gd name="connsiteX0-81" fmla="*/ 9705 w 1930196"/>
              <a:gd name="connsiteY0-82" fmla="*/ 1652803 h 1690968"/>
              <a:gd name="connsiteX1-83" fmla="*/ 9819 w 1930196"/>
              <a:gd name="connsiteY1-84" fmla="*/ 1576538 h 1690968"/>
              <a:gd name="connsiteX2-85" fmla="*/ 902185 w 1930196"/>
              <a:gd name="connsiteY2-86" fmla="*/ 37976 h 1690968"/>
              <a:gd name="connsiteX3-87" fmla="*/ 968107 w 1930196"/>
              <a:gd name="connsiteY3-88" fmla="*/ 0 h 1690968"/>
              <a:gd name="connsiteX4-89" fmla="*/ 1034023 w 1930196"/>
              <a:gd name="connsiteY4-90" fmla="*/ 37970 h 1690968"/>
              <a:gd name="connsiteX5-91" fmla="*/ 1926388 w 1930196"/>
              <a:gd name="connsiteY5-92" fmla="*/ 1576532 h 1690968"/>
              <a:gd name="connsiteX6-93" fmla="*/ 1926506 w 1930196"/>
              <a:gd name="connsiteY6-94" fmla="*/ 1652803 h 1690968"/>
              <a:gd name="connsiteX7-95" fmla="*/ 1860477 w 1930196"/>
              <a:gd name="connsiteY7-96" fmla="*/ 1690968 h 1690968"/>
              <a:gd name="connsiteX8-97" fmla="*/ 75773 w 1930196"/>
              <a:gd name="connsiteY8-98" fmla="*/ 1690968 h 1690968"/>
              <a:gd name="connsiteX9-99" fmla="*/ 9705 w 1930196"/>
              <a:gd name="connsiteY9-100" fmla="*/ 1652803 h 1690968"/>
              <a:gd name="connsiteX0-101" fmla="*/ 9705 w 1930196"/>
              <a:gd name="connsiteY0-102" fmla="*/ 1652803 h 1690968"/>
              <a:gd name="connsiteX1-103" fmla="*/ 9819 w 1930196"/>
              <a:gd name="connsiteY1-104" fmla="*/ 1576538 h 1690968"/>
              <a:gd name="connsiteX2-105" fmla="*/ 902185 w 1930196"/>
              <a:gd name="connsiteY2-106" fmla="*/ 37976 h 1690968"/>
              <a:gd name="connsiteX3-107" fmla="*/ 968107 w 1930196"/>
              <a:gd name="connsiteY3-108" fmla="*/ 0 h 1690968"/>
              <a:gd name="connsiteX4-109" fmla="*/ 1034023 w 1930196"/>
              <a:gd name="connsiteY4-110" fmla="*/ 37970 h 1690968"/>
              <a:gd name="connsiteX5-111" fmla="*/ 1926388 w 1930196"/>
              <a:gd name="connsiteY5-112" fmla="*/ 1576532 h 1690968"/>
              <a:gd name="connsiteX6-113" fmla="*/ 1926506 w 1930196"/>
              <a:gd name="connsiteY6-114" fmla="*/ 1652803 h 1690968"/>
              <a:gd name="connsiteX7-115" fmla="*/ 1860477 w 1930196"/>
              <a:gd name="connsiteY7-116" fmla="*/ 1690968 h 1690968"/>
              <a:gd name="connsiteX8-117" fmla="*/ 75773 w 1930196"/>
              <a:gd name="connsiteY8-118" fmla="*/ 1690968 h 1690968"/>
              <a:gd name="connsiteX9-119" fmla="*/ 9705 w 1930196"/>
              <a:gd name="connsiteY9-120" fmla="*/ 1652803 h 1690968"/>
              <a:gd name="connsiteX0-121" fmla="*/ 9705 w 1930196"/>
              <a:gd name="connsiteY0-122" fmla="*/ 1652803 h 1690968"/>
              <a:gd name="connsiteX1-123" fmla="*/ 9819 w 1930196"/>
              <a:gd name="connsiteY1-124" fmla="*/ 1576538 h 1690968"/>
              <a:gd name="connsiteX2-125" fmla="*/ 902185 w 1930196"/>
              <a:gd name="connsiteY2-126" fmla="*/ 37976 h 1690968"/>
              <a:gd name="connsiteX3-127" fmla="*/ 968107 w 1930196"/>
              <a:gd name="connsiteY3-128" fmla="*/ 0 h 1690968"/>
              <a:gd name="connsiteX4-129" fmla="*/ 1034023 w 1930196"/>
              <a:gd name="connsiteY4-130" fmla="*/ 37970 h 1690968"/>
              <a:gd name="connsiteX5-131" fmla="*/ 1926388 w 1930196"/>
              <a:gd name="connsiteY5-132" fmla="*/ 1576532 h 1690968"/>
              <a:gd name="connsiteX6-133" fmla="*/ 1926506 w 1930196"/>
              <a:gd name="connsiteY6-134" fmla="*/ 1652803 h 1690968"/>
              <a:gd name="connsiteX7-135" fmla="*/ 1860477 w 1930196"/>
              <a:gd name="connsiteY7-136" fmla="*/ 1690968 h 1690968"/>
              <a:gd name="connsiteX8-137" fmla="*/ 75773 w 1930196"/>
              <a:gd name="connsiteY8-138" fmla="*/ 1690968 h 1690968"/>
              <a:gd name="connsiteX9-139" fmla="*/ 9705 w 1930196"/>
              <a:gd name="connsiteY9-140" fmla="*/ 1652803 h 1690968"/>
              <a:gd name="connsiteX0-141" fmla="*/ 9705 w 1930196"/>
              <a:gd name="connsiteY0-142" fmla="*/ 1652803 h 1690968"/>
              <a:gd name="connsiteX1-143" fmla="*/ 9819 w 1930196"/>
              <a:gd name="connsiteY1-144" fmla="*/ 1576538 h 1690968"/>
              <a:gd name="connsiteX2-145" fmla="*/ 902185 w 1930196"/>
              <a:gd name="connsiteY2-146" fmla="*/ 37976 h 1690968"/>
              <a:gd name="connsiteX3-147" fmla="*/ 968107 w 1930196"/>
              <a:gd name="connsiteY3-148" fmla="*/ 0 h 1690968"/>
              <a:gd name="connsiteX4-149" fmla="*/ 1034023 w 1930196"/>
              <a:gd name="connsiteY4-150" fmla="*/ 37970 h 1690968"/>
              <a:gd name="connsiteX5-151" fmla="*/ 1926388 w 1930196"/>
              <a:gd name="connsiteY5-152" fmla="*/ 1576532 h 1690968"/>
              <a:gd name="connsiteX6-153" fmla="*/ 1926506 w 1930196"/>
              <a:gd name="connsiteY6-154" fmla="*/ 1652803 h 1690968"/>
              <a:gd name="connsiteX7-155" fmla="*/ 1860477 w 1930196"/>
              <a:gd name="connsiteY7-156" fmla="*/ 1690968 h 1690968"/>
              <a:gd name="connsiteX8-157" fmla="*/ 75773 w 1930196"/>
              <a:gd name="connsiteY8-158" fmla="*/ 1690968 h 1690968"/>
              <a:gd name="connsiteX9-159" fmla="*/ 9705 w 1930196"/>
              <a:gd name="connsiteY9-160" fmla="*/ 1652803 h 1690968"/>
              <a:gd name="connsiteX0-161" fmla="*/ 9705 w 1930196"/>
              <a:gd name="connsiteY0-162" fmla="*/ 1652803 h 1690968"/>
              <a:gd name="connsiteX1-163" fmla="*/ 9819 w 1930196"/>
              <a:gd name="connsiteY1-164" fmla="*/ 1576538 h 1690968"/>
              <a:gd name="connsiteX2-165" fmla="*/ 902185 w 1930196"/>
              <a:gd name="connsiteY2-166" fmla="*/ 37976 h 1690968"/>
              <a:gd name="connsiteX3-167" fmla="*/ 968107 w 1930196"/>
              <a:gd name="connsiteY3-168" fmla="*/ 0 h 1690968"/>
              <a:gd name="connsiteX4-169" fmla="*/ 1034023 w 1930196"/>
              <a:gd name="connsiteY4-170" fmla="*/ 37970 h 1690968"/>
              <a:gd name="connsiteX5-171" fmla="*/ 1926388 w 1930196"/>
              <a:gd name="connsiteY5-172" fmla="*/ 1576532 h 1690968"/>
              <a:gd name="connsiteX6-173" fmla="*/ 1926506 w 1930196"/>
              <a:gd name="connsiteY6-174" fmla="*/ 1652803 h 1690968"/>
              <a:gd name="connsiteX7-175" fmla="*/ 1860477 w 1930196"/>
              <a:gd name="connsiteY7-176" fmla="*/ 1690968 h 1690968"/>
              <a:gd name="connsiteX8-177" fmla="*/ 75773 w 1930196"/>
              <a:gd name="connsiteY8-178" fmla="*/ 1690968 h 1690968"/>
              <a:gd name="connsiteX9-179" fmla="*/ 9705 w 1930196"/>
              <a:gd name="connsiteY9-180" fmla="*/ 1652803 h 1690968"/>
              <a:gd name="connsiteX0-181" fmla="*/ 9705 w 1930175"/>
              <a:gd name="connsiteY0-182" fmla="*/ 1652803 h 1690968"/>
              <a:gd name="connsiteX1-183" fmla="*/ 9819 w 1930175"/>
              <a:gd name="connsiteY1-184" fmla="*/ 1576538 h 1690968"/>
              <a:gd name="connsiteX2-185" fmla="*/ 902185 w 1930175"/>
              <a:gd name="connsiteY2-186" fmla="*/ 37976 h 1690968"/>
              <a:gd name="connsiteX3-187" fmla="*/ 968107 w 1930175"/>
              <a:gd name="connsiteY3-188" fmla="*/ 0 h 1690968"/>
              <a:gd name="connsiteX4-189" fmla="*/ 1034023 w 1930175"/>
              <a:gd name="connsiteY4-190" fmla="*/ 37970 h 1690968"/>
              <a:gd name="connsiteX5-191" fmla="*/ 1926388 w 1930175"/>
              <a:gd name="connsiteY5-192" fmla="*/ 1576532 h 1690968"/>
              <a:gd name="connsiteX6-193" fmla="*/ 1926506 w 1930175"/>
              <a:gd name="connsiteY6-194" fmla="*/ 1652803 h 1690968"/>
              <a:gd name="connsiteX7-195" fmla="*/ 1860477 w 1930175"/>
              <a:gd name="connsiteY7-196" fmla="*/ 1690968 h 1690968"/>
              <a:gd name="connsiteX8-197" fmla="*/ 75773 w 1930175"/>
              <a:gd name="connsiteY8-198" fmla="*/ 1690968 h 1690968"/>
              <a:gd name="connsiteX9-199" fmla="*/ 9705 w 1930175"/>
              <a:gd name="connsiteY9-200" fmla="*/ 1652803 h 1690968"/>
              <a:gd name="connsiteX0-201" fmla="*/ 9705 w 1936209"/>
              <a:gd name="connsiteY0-202" fmla="*/ 1652803 h 1690968"/>
              <a:gd name="connsiteX1-203" fmla="*/ 9819 w 1936209"/>
              <a:gd name="connsiteY1-204" fmla="*/ 1576538 h 1690968"/>
              <a:gd name="connsiteX2-205" fmla="*/ 902185 w 1936209"/>
              <a:gd name="connsiteY2-206" fmla="*/ 37976 h 1690968"/>
              <a:gd name="connsiteX3-207" fmla="*/ 968107 w 1936209"/>
              <a:gd name="connsiteY3-208" fmla="*/ 0 h 1690968"/>
              <a:gd name="connsiteX4-209" fmla="*/ 1034023 w 1936209"/>
              <a:gd name="connsiteY4-210" fmla="*/ 37970 h 1690968"/>
              <a:gd name="connsiteX5-211" fmla="*/ 1926388 w 1936209"/>
              <a:gd name="connsiteY5-212" fmla="*/ 1576532 h 1690968"/>
              <a:gd name="connsiteX6-213" fmla="*/ 1926506 w 1936209"/>
              <a:gd name="connsiteY6-214" fmla="*/ 1652803 h 1690968"/>
              <a:gd name="connsiteX7-215" fmla="*/ 1860477 w 1936209"/>
              <a:gd name="connsiteY7-216" fmla="*/ 1690968 h 1690968"/>
              <a:gd name="connsiteX8-217" fmla="*/ 75773 w 1936209"/>
              <a:gd name="connsiteY8-218" fmla="*/ 1690968 h 1690968"/>
              <a:gd name="connsiteX9-219" fmla="*/ 9705 w 1936209"/>
              <a:gd name="connsiteY9-220" fmla="*/ 1652803 h 1690968"/>
              <a:gd name="connsiteX0-221" fmla="*/ 9705 w 1936209"/>
              <a:gd name="connsiteY0-222" fmla="*/ 1652803 h 1690968"/>
              <a:gd name="connsiteX1-223" fmla="*/ 9819 w 1936209"/>
              <a:gd name="connsiteY1-224" fmla="*/ 1576538 h 1690968"/>
              <a:gd name="connsiteX2-225" fmla="*/ 902185 w 1936209"/>
              <a:gd name="connsiteY2-226" fmla="*/ 37976 h 1690968"/>
              <a:gd name="connsiteX3-227" fmla="*/ 968107 w 1936209"/>
              <a:gd name="connsiteY3-228" fmla="*/ 0 h 1690968"/>
              <a:gd name="connsiteX4-229" fmla="*/ 1034023 w 1936209"/>
              <a:gd name="connsiteY4-230" fmla="*/ 37970 h 1690968"/>
              <a:gd name="connsiteX5-231" fmla="*/ 1926388 w 1936209"/>
              <a:gd name="connsiteY5-232" fmla="*/ 1576532 h 1690968"/>
              <a:gd name="connsiteX6-233" fmla="*/ 1926506 w 1936209"/>
              <a:gd name="connsiteY6-234" fmla="*/ 1652803 h 1690968"/>
              <a:gd name="connsiteX7-235" fmla="*/ 1860477 w 1936209"/>
              <a:gd name="connsiteY7-236" fmla="*/ 1690968 h 1690968"/>
              <a:gd name="connsiteX8-237" fmla="*/ 75773 w 1936209"/>
              <a:gd name="connsiteY8-238" fmla="*/ 1690968 h 1690968"/>
              <a:gd name="connsiteX9-239" fmla="*/ 9705 w 1936209"/>
              <a:gd name="connsiteY9-240" fmla="*/ 1652803 h 1690968"/>
              <a:gd name="connsiteX0-241" fmla="*/ 9705 w 1936209"/>
              <a:gd name="connsiteY0-242" fmla="*/ 1652803 h 1690968"/>
              <a:gd name="connsiteX1-243" fmla="*/ 9819 w 1936209"/>
              <a:gd name="connsiteY1-244" fmla="*/ 1576538 h 1690968"/>
              <a:gd name="connsiteX2-245" fmla="*/ 902185 w 1936209"/>
              <a:gd name="connsiteY2-246" fmla="*/ 37976 h 1690968"/>
              <a:gd name="connsiteX3-247" fmla="*/ 968107 w 1936209"/>
              <a:gd name="connsiteY3-248" fmla="*/ 0 h 1690968"/>
              <a:gd name="connsiteX4-249" fmla="*/ 1034023 w 1936209"/>
              <a:gd name="connsiteY4-250" fmla="*/ 37970 h 1690968"/>
              <a:gd name="connsiteX5-251" fmla="*/ 1926388 w 1936209"/>
              <a:gd name="connsiteY5-252" fmla="*/ 1576532 h 1690968"/>
              <a:gd name="connsiteX6-253" fmla="*/ 1926506 w 1936209"/>
              <a:gd name="connsiteY6-254" fmla="*/ 1652803 h 1690968"/>
              <a:gd name="connsiteX7-255" fmla="*/ 1860477 w 1936209"/>
              <a:gd name="connsiteY7-256" fmla="*/ 1690968 h 1690968"/>
              <a:gd name="connsiteX8-257" fmla="*/ 75773 w 1936209"/>
              <a:gd name="connsiteY8-258" fmla="*/ 1690968 h 1690968"/>
              <a:gd name="connsiteX9-259" fmla="*/ 9705 w 1936209"/>
              <a:gd name="connsiteY9-260" fmla="*/ 1652803 h 1690968"/>
              <a:gd name="connsiteX0-261" fmla="*/ 9705 w 1936209"/>
              <a:gd name="connsiteY0-262" fmla="*/ 1652803 h 1690968"/>
              <a:gd name="connsiteX1-263" fmla="*/ 9819 w 1936209"/>
              <a:gd name="connsiteY1-264" fmla="*/ 1576538 h 1690968"/>
              <a:gd name="connsiteX2-265" fmla="*/ 902185 w 1936209"/>
              <a:gd name="connsiteY2-266" fmla="*/ 37976 h 1690968"/>
              <a:gd name="connsiteX3-267" fmla="*/ 968107 w 1936209"/>
              <a:gd name="connsiteY3-268" fmla="*/ 0 h 1690968"/>
              <a:gd name="connsiteX4-269" fmla="*/ 1034023 w 1936209"/>
              <a:gd name="connsiteY4-270" fmla="*/ 37970 h 1690968"/>
              <a:gd name="connsiteX5-271" fmla="*/ 1926388 w 1936209"/>
              <a:gd name="connsiteY5-272" fmla="*/ 1576532 h 1690968"/>
              <a:gd name="connsiteX6-273" fmla="*/ 1926506 w 1936209"/>
              <a:gd name="connsiteY6-274" fmla="*/ 1652803 h 1690968"/>
              <a:gd name="connsiteX7-275" fmla="*/ 1860477 w 1936209"/>
              <a:gd name="connsiteY7-276" fmla="*/ 1690968 h 1690968"/>
              <a:gd name="connsiteX8-277" fmla="*/ 75773 w 1936209"/>
              <a:gd name="connsiteY8-278" fmla="*/ 1690968 h 1690968"/>
              <a:gd name="connsiteX9-279" fmla="*/ 9705 w 1936209"/>
              <a:gd name="connsiteY9-280" fmla="*/ 1652803 h 1690968"/>
              <a:gd name="connsiteX0-281" fmla="*/ 9705 w 1936209"/>
              <a:gd name="connsiteY0-282" fmla="*/ 1652803 h 1690968"/>
              <a:gd name="connsiteX1-283" fmla="*/ 9819 w 1936209"/>
              <a:gd name="connsiteY1-284" fmla="*/ 1576538 h 1690968"/>
              <a:gd name="connsiteX2-285" fmla="*/ 902185 w 1936209"/>
              <a:gd name="connsiteY2-286" fmla="*/ 37976 h 1690968"/>
              <a:gd name="connsiteX3-287" fmla="*/ 968107 w 1936209"/>
              <a:gd name="connsiteY3-288" fmla="*/ 0 h 1690968"/>
              <a:gd name="connsiteX4-289" fmla="*/ 1034023 w 1936209"/>
              <a:gd name="connsiteY4-290" fmla="*/ 37970 h 1690968"/>
              <a:gd name="connsiteX5-291" fmla="*/ 1926388 w 1936209"/>
              <a:gd name="connsiteY5-292" fmla="*/ 1576532 h 1690968"/>
              <a:gd name="connsiteX6-293" fmla="*/ 1926506 w 1936209"/>
              <a:gd name="connsiteY6-294" fmla="*/ 1652803 h 1690968"/>
              <a:gd name="connsiteX7-295" fmla="*/ 1860477 w 1936209"/>
              <a:gd name="connsiteY7-296" fmla="*/ 1690968 h 1690968"/>
              <a:gd name="connsiteX8-297" fmla="*/ 75773 w 1936209"/>
              <a:gd name="connsiteY8-298" fmla="*/ 1690968 h 1690968"/>
              <a:gd name="connsiteX9-299" fmla="*/ 9705 w 1936209"/>
              <a:gd name="connsiteY9-300" fmla="*/ 1652803 h 1690968"/>
              <a:gd name="connsiteX0-301" fmla="*/ 9705 w 1936209"/>
              <a:gd name="connsiteY0-302" fmla="*/ 1652803 h 1690968"/>
              <a:gd name="connsiteX1-303" fmla="*/ 9819 w 1936209"/>
              <a:gd name="connsiteY1-304" fmla="*/ 1576538 h 1690968"/>
              <a:gd name="connsiteX2-305" fmla="*/ 902185 w 1936209"/>
              <a:gd name="connsiteY2-306" fmla="*/ 37976 h 1690968"/>
              <a:gd name="connsiteX3-307" fmla="*/ 968107 w 1936209"/>
              <a:gd name="connsiteY3-308" fmla="*/ 0 h 1690968"/>
              <a:gd name="connsiteX4-309" fmla="*/ 1034023 w 1936209"/>
              <a:gd name="connsiteY4-310" fmla="*/ 37970 h 1690968"/>
              <a:gd name="connsiteX5-311" fmla="*/ 1926388 w 1936209"/>
              <a:gd name="connsiteY5-312" fmla="*/ 1576532 h 1690968"/>
              <a:gd name="connsiteX6-313" fmla="*/ 1926506 w 1936209"/>
              <a:gd name="connsiteY6-314" fmla="*/ 1652803 h 1690968"/>
              <a:gd name="connsiteX7-315" fmla="*/ 1860477 w 1936209"/>
              <a:gd name="connsiteY7-316" fmla="*/ 1690968 h 1690968"/>
              <a:gd name="connsiteX8-317" fmla="*/ 75773 w 1936209"/>
              <a:gd name="connsiteY8-318" fmla="*/ 1690968 h 1690968"/>
              <a:gd name="connsiteX9-319" fmla="*/ 9705 w 1936209"/>
              <a:gd name="connsiteY9-320" fmla="*/ 1652803 h 169096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936209" h="1690968">
                <a:moveTo>
                  <a:pt x="9705" y="1652803"/>
                </a:moveTo>
                <a:cubicBezTo>
                  <a:pt x="-3278" y="1630265"/>
                  <a:pt x="-3231" y="1599038"/>
                  <a:pt x="9819" y="1576538"/>
                </a:cubicBezTo>
                <a:cubicBezTo>
                  <a:pt x="22869" y="1554038"/>
                  <a:pt x="889166" y="60424"/>
                  <a:pt x="902185" y="37976"/>
                </a:cubicBezTo>
                <a:cubicBezTo>
                  <a:pt x="915205" y="15528"/>
                  <a:pt x="942156" y="1"/>
                  <a:pt x="968107" y="0"/>
                </a:cubicBezTo>
                <a:cubicBezTo>
                  <a:pt x="994057" y="0"/>
                  <a:pt x="1021003" y="15522"/>
                  <a:pt x="1034023" y="37970"/>
                </a:cubicBezTo>
                <a:cubicBezTo>
                  <a:pt x="1047042" y="60417"/>
                  <a:pt x="1913339" y="1554033"/>
                  <a:pt x="1926388" y="1576532"/>
                </a:cubicBezTo>
                <a:cubicBezTo>
                  <a:pt x="1939438" y="1599032"/>
                  <a:pt x="1939490" y="1630264"/>
                  <a:pt x="1926506" y="1652803"/>
                </a:cubicBezTo>
                <a:cubicBezTo>
                  <a:pt x="1913524" y="1675342"/>
                  <a:pt x="1886489" y="1690968"/>
                  <a:pt x="1860477" y="1690968"/>
                </a:cubicBezTo>
                <a:cubicBezTo>
                  <a:pt x="1834468" y="1690968"/>
                  <a:pt x="101784" y="1690968"/>
                  <a:pt x="75773" y="1690968"/>
                </a:cubicBezTo>
                <a:cubicBezTo>
                  <a:pt x="49764" y="1690968"/>
                  <a:pt x="22688" y="1675342"/>
                  <a:pt x="9705" y="1652803"/>
                </a:cubicBezTo>
                <a:close/>
              </a:path>
            </a:pathLst>
          </a:custGeom>
          <a:noFill/>
          <a:ln w="25400">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square" lIns="492323" tIns="912535" rIns="522584" bIns="134405" anchor="ctr" anchorCtr="1">
            <a:noAutofit/>
          </a:bodyPr>
          <a:p>
            <a:pPr marL="0" algn="ctr" rtl="0" eaLnBrk="1" latinLnBrk="0" hangingPunct="1">
              <a:spcBef>
                <a:spcPts val="0"/>
              </a:spcBef>
              <a:spcAft>
                <a:spcPts val="0"/>
              </a:spcAft>
            </a:pPr>
            <a:r>
              <a:rPr lang="en-US" altLang="zh-CN" sz="2800" b="1" kern="1200" dirty="0">
                <a:solidFill>
                  <a:schemeClr val="accent1"/>
                </a:solidFill>
                <a:effectLst/>
                <a:latin typeface="+mn-ea"/>
                <a:cs typeface="+mn-ea"/>
                <a:sym typeface="+mn-ea"/>
              </a:rPr>
              <a:t> </a:t>
            </a:r>
            <a:endParaRPr lang="en-US" altLang="zh-CN" sz="2800" b="1" kern="1200" dirty="0">
              <a:solidFill>
                <a:schemeClr val="accent1"/>
              </a:solidFill>
              <a:effectLst/>
              <a:latin typeface="+mn-ea"/>
              <a:cs typeface="+mn-ea"/>
              <a:sym typeface="+mn-ea"/>
            </a:endParaRPr>
          </a:p>
        </p:txBody>
      </p:sp>
      <p:sp>
        <p:nvSpPr>
          <p:cNvPr id="2" name="文本框 1"/>
          <p:cNvSpPr txBox="1"/>
          <p:nvPr/>
        </p:nvSpPr>
        <p:spPr>
          <a:xfrm>
            <a:off x="695960" y="450215"/>
            <a:ext cx="677735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六、大数据对抽样推断的影响</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443355" y="1153160"/>
            <a:ext cx="9398000" cy="107188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algn="l">
              <a:lnSpc>
                <a:spcPct val="14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在大数据的背景下</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还有很多场景依然需要通过抽样方法来解决具体问题</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2823210" y="52552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324485" y="3488690"/>
            <a:ext cx="3928745" cy="914400"/>
          </a:xfrm>
          <a:prstGeom prst="rect">
            <a:avLst/>
          </a:prstGeom>
          <a:noFill/>
        </p:spPr>
        <p:txBody>
          <a:bodyPr wrap="square" rtlCol="0"/>
          <a:p>
            <a:pPr marL="342900" indent="-342900" algn="l">
              <a:lnSpc>
                <a:spcPct val="140000"/>
              </a:lnSpc>
              <a:buFont typeface="Wingdings" panose="05000000000000000000" charset="0"/>
              <a:buChar char="ü"/>
            </a:pPr>
            <a:r>
              <a:rPr lang="zh-CN" altLang="en-US" sz="2000" kern="100" dirty="0">
                <a:effectLst/>
                <a:latin typeface="+mn-ea"/>
                <a:cs typeface="江城圆体 400W" panose="020B0500000000000000" pitchFamily="34" charset="-122"/>
              </a:rPr>
              <a:t>无法实现对全部样本覆盖的数据化运营场景。</a:t>
            </a:r>
            <a:endParaRPr lang="zh-CN" altLang="en-US" sz="2000" kern="100" dirty="0">
              <a:effectLst/>
              <a:latin typeface="+mn-ea"/>
              <a:cs typeface="江城圆体 400W" panose="020B0500000000000000" pitchFamily="34" charset="-122"/>
            </a:endParaRPr>
          </a:p>
          <a:p>
            <a:pPr algn="l">
              <a:lnSpc>
                <a:spcPct val="140000"/>
              </a:lnSpc>
            </a:pPr>
            <a:r>
              <a:rPr lang="en-US" altLang="zh-CN" sz="2000" kern="100" dirty="0">
                <a:effectLst/>
                <a:latin typeface="+mn-ea"/>
                <a:cs typeface="江城圆体 400W" panose="020B0500000000000000" pitchFamily="34" charset="-122"/>
              </a:rPr>
              <a:t>    </a:t>
            </a:r>
            <a:r>
              <a:rPr lang="zh-CN" altLang="en-US" sz="2000" kern="100" dirty="0">
                <a:effectLst/>
                <a:latin typeface="+mn-ea"/>
                <a:cs typeface="江城圆体 400W" panose="020B0500000000000000" pitchFamily="34" charset="-122"/>
              </a:rPr>
              <a:t>典型场景包括市场研究、客户线下调研分析、产品品质检验、用户电话满意度调查等</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这些场景下无法实现对所有样本的采集、分析、处理和建模。</a:t>
            </a:r>
            <a:endParaRPr lang="zh-CN" altLang="en-US" sz="2000" kern="100" dirty="0">
              <a:effectLst/>
              <a:latin typeface="+mn-ea"/>
              <a:cs typeface="江城圆体 400W" panose="020B0500000000000000" pitchFamily="34" charset="-122"/>
            </a:endParaRPr>
          </a:p>
        </p:txBody>
      </p:sp>
      <p:sp>
        <p:nvSpPr>
          <p:cNvPr id="33" name="任意多边形: 形状 6"/>
          <p:cNvSpPr/>
          <p:nvPr>
            <p:custDataLst>
              <p:tags r:id="rId7"/>
            </p:custDataLst>
          </p:nvPr>
        </p:nvSpPr>
        <p:spPr>
          <a:xfrm>
            <a:off x="3366135" y="2573020"/>
            <a:ext cx="5849620" cy="1012825"/>
          </a:xfrm>
          <a:custGeom>
            <a:avLst/>
            <a:gdLst>
              <a:gd name="connsiteX0" fmla="*/ 114308 w 5241544"/>
              <a:gd name="connsiteY0" fmla="*/ 0 h 1108948"/>
              <a:gd name="connsiteX1" fmla="*/ 5127236 w 5241544"/>
              <a:gd name="connsiteY1" fmla="*/ 0 h 1108948"/>
              <a:gd name="connsiteX2" fmla="*/ 5241544 w 5241544"/>
              <a:gd name="connsiteY2" fmla="*/ 114308 h 1108948"/>
              <a:gd name="connsiteX3" fmla="*/ 5241544 w 5241544"/>
              <a:gd name="connsiteY3" fmla="*/ 830925 h 1108948"/>
              <a:gd name="connsiteX4" fmla="*/ 5134809 w 5241544"/>
              <a:gd name="connsiteY4" fmla="*/ 944942 h 1108948"/>
              <a:gd name="connsiteX5" fmla="*/ 2665278 w 5241544"/>
              <a:gd name="connsiteY5" fmla="*/ 1108850 h 1108948"/>
              <a:gd name="connsiteX6" fmla="*/ 2650399 w 5241544"/>
              <a:gd name="connsiteY6" fmla="*/ 1108862 h 1108948"/>
              <a:gd name="connsiteX7" fmla="*/ 106992 w 5241544"/>
              <a:gd name="connsiteY7" fmla="*/ 944761 h 1108948"/>
              <a:gd name="connsiteX8" fmla="*/ 0 w 5241544"/>
              <a:gd name="connsiteY8" fmla="*/ 830704 h 1108948"/>
              <a:gd name="connsiteX9" fmla="*/ 0 w 5241544"/>
              <a:gd name="connsiteY9" fmla="*/ 114271 h 1108948"/>
              <a:gd name="connsiteX10" fmla="*/ 114308 w 5241544"/>
              <a:gd name="connsiteY10" fmla="*/ 0 h 1108948"/>
              <a:gd name="connsiteX0-1" fmla="*/ 114308 w 5241544"/>
              <a:gd name="connsiteY0-2" fmla="*/ 0 h 1108948"/>
              <a:gd name="connsiteX1-3" fmla="*/ 5127236 w 5241544"/>
              <a:gd name="connsiteY1-4" fmla="*/ 0 h 1108948"/>
              <a:gd name="connsiteX2-5" fmla="*/ 5241544 w 5241544"/>
              <a:gd name="connsiteY2-6" fmla="*/ 114308 h 1108948"/>
              <a:gd name="connsiteX3-7" fmla="*/ 5241544 w 5241544"/>
              <a:gd name="connsiteY3-8" fmla="*/ 830925 h 1108948"/>
              <a:gd name="connsiteX4-9" fmla="*/ 5134809 w 5241544"/>
              <a:gd name="connsiteY4-10" fmla="*/ 944942 h 1108948"/>
              <a:gd name="connsiteX5-11" fmla="*/ 2665278 w 5241544"/>
              <a:gd name="connsiteY5-12" fmla="*/ 1108850 h 1108948"/>
              <a:gd name="connsiteX6-13" fmla="*/ 2650399 w 5241544"/>
              <a:gd name="connsiteY6-14" fmla="*/ 1108862 h 1108948"/>
              <a:gd name="connsiteX7-15" fmla="*/ 106992 w 5241544"/>
              <a:gd name="connsiteY7-16" fmla="*/ 944761 h 1108948"/>
              <a:gd name="connsiteX8-17" fmla="*/ 0 w 5241544"/>
              <a:gd name="connsiteY8-18" fmla="*/ 830704 h 1108948"/>
              <a:gd name="connsiteX9-19" fmla="*/ 0 w 5241544"/>
              <a:gd name="connsiteY9-20" fmla="*/ 114271 h 1108948"/>
              <a:gd name="connsiteX10-21" fmla="*/ 114308 w 5241544"/>
              <a:gd name="connsiteY10-22" fmla="*/ 0 h 1108948"/>
              <a:gd name="connsiteX0-23" fmla="*/ 114308 w 5241544"/>
              <a:gd name="connsiteY0-24" fmla="*/ 0 h 1108948"/>
              <a:gd name="connsiteX1-25" fmla="*/ 5127236 w 5241544"/>
              <a:gd name="connsiteY1-26" fmla="*/ 0 h 1108948"/>
              <a:gd name="connsiteX2-27" fmla="*/ 5241544 w 5241544"/>
              <a:gd name="connsiteY2-28" fmla="*/ 114308 h 1108948"/>
              <a:gd name="connsiteX3-29" fmla="*/ 5241544 w 5241544"/>
              <a:gd name="connsiteY3-30" fmla="*/ 830925 h 1108948"/>
              <a:gd name="connsiteX4-31" fmla="*/ 5134809 w 5241544"/>
              <a:gd name="connsiteY4-32" fmla="*/ 944942 h 1108948"/>
              <a:gd name="connsiteX5-33" fmla="*/ 2665278 w 5241544"/>
              <a:gd name="connsiteY5-34" fmla="*/ 1108850 h 1108948"/>
              <a:gd name="connsiteX6-35" fmla="*/ 2650399 w 5241544"/>
              <a:gd name="connsiteY6-36" fmla="*/ 1108862 h 1108948"/>
              <a:gd name="connsiteX7-37" fmla="*/ 106992 w 5241544"/>
              <a:gd name="connsiteY7-38" fmla="*/ 944761 h 1108948"/>
              <a:gd name="connsiteX8-39" fmla="*/ 0 w 5241544"/>
              <a:gd name="connsiteY8-40" fmla="*/ 830704 h 1108948"/>
              <a:gd name="connsiteX9-41" fmla="*/ 0 w 5241544"/>
              <a:gd name="connsiteY9-42" fmla="*/ 114271 h 1108948"/>
              <a:gd name="connsiteX10-43" fmla="*/ 114308 w 5241544"/>
              <a:gd name="connsiteY10-44" fmla="*/ 0 h 1108948"/>
              <a:gd name="connsiteX0-45" fmla="*/ 114308 w 5241544"/>
              <a:gd name="connsiteY0-46" fmla="*/ 0 h 1108948"/>
              <a:gd name="connsiteX1-47" fmla="*/ 5127236 w 5241544"/>
              <a:gd name="connsiteY1-48" fmla="*/ 0 h 1108948"/>
              <a:gd name="connsiteX2-49" fmla="*/ 5241544 w 5241544"/>
              <a:gd name="connsiteY2-50" fmla="*/ 114308 h 1108948"/>
              <a:gd name="connsiteX3-51" fmla="*/ 5241544 w 5241544"/>
              <a:gd name="connsiteY3-52" fmla="*/ 830925 h 1108948"/>
              <a:gd name="connsiteX4-53" fmla="*/ 5134809 w 5241544"/>
              <a:gd name="connsiteY4-54" fmla="*/ 944942 h 1108948"/>
              <a:gd name="connsiteX5-55" fmla="*/ 2665278 w 5241544"/>
              <a:gd name="connsiteY5-56" fmla="*/ 1108850 h 1108948"/>
              <a:gd name="connsiteX6-57" fmla="*/ 2650399 w 5241544"/>
              <a:gd name="connsiteY6-58" fmla="*/ 1108862 h 1108948"/>
              <a:gd name="connsiteX7-59" fmla="*/ 106992 w 5241544"/>
              <a:gd name="connsiteY7-60" fmla="*/ 944761 h 1108948"/>
              <a:gd name="connsiteX8-61" fmla="*/ 0 w 5241544"/>
              <a:gd name="connsiteY8-62" fmla="*/ 830704 h 1108948"/>
              <a:gd name="connsiteX9-63" fmla="*/ 0 w 5241544"/>
              <a:gd name="connsiteY9-64" fmla="*/ 114271 h 1108948"/>
              <a:gd name="connsiteX10-65" fmla="*/ 114308 w 5241544"/>
              <a:gd name="connsiteY10-66" fmla="*/ 0 h 1108948"/>
              <a:gd name="connsiteX0-67" fmla="*/ 114308 w 5241544"/>
              <a:gd name="connsiteY0-68" fmla="*/ 0 h 1108948"/>
              <a:gd name="connsiteX1-69" fmla="*/ 5127236 w 5241544"/>
              <a:gd name="connsiteY1-70" fmla="*/ 0 h 1108948"/>
              <a:gd name="connsiteX2-71" fmla="*/ 5241544 w 5241544"/>
              <a:gd name="connsiteY2-72" fmla="*/ 114308 h 1108948"/>
              <a:gd name="connsiteX3-73" fmla="*/ 5241544 w 5241544"/>
              <a:gd name="connsiteY3-74" fmla="*/ 830925 h 1108948"/>
              <a:gd name="connsiteX4-75" fmla="*/ 5134809 w 5241544"/>
              <a:gd name="connsiteY4-76" fmla="*/ 944942 h 1108948"/>
              <a:gd name="connsiteX5-77" fmla="*/ 2665278 w 5241544"/>
              <a:gd name="connsiteY5-78" fmla="*/ 1108850 h 1108948"/>
              <a:gd name="connsiteX6-79" fmla="*/ 2650399 w 5241544"/>
              <a:gd name="connsiteY6-80" fmla="*/ 1108862 h 1108948"/>
              <a:gd name="connsiteX7-81" fmla="*/ 106992 w 5241544"/>
              <a:gd name="connsiteY7-82" fmla="*/ 944761 h 1108948"/>
              <a:gd name="connsiteX8-83" fmla="*/ 0 w 5241544"/>
              <a:gd name="connsiteY8-84" fmla="*/ 830704 h 1108948"/>
              <a:gd name="connsiteX9-85" fmla="*/ 0 w 5241544"/>
              <a:gd name="connsiteY9-86" fmla="*/ 114271 h 1108948"/>
              <a:gd name="connsiteX10-87" fmla="*/ 114308 w 5241544"/>
              <a:gd name="connsiteY10-88" fmla="*/ 0 h 1108948"/>
              <a:gd name="connsiteX0-89" fmla="*/ 114308 w 5241544"/>
              <a:gd name="connsiteY0-90" fmla="*/ 0 h 1108948"/>
              <a:gd name="connsiteX1-91" fmla="*/ 5127236 w 5241544"/>
              <a:gd name="connsiteY1-92" fmla="*/ 0 h 1108948"/>
              <a:gd name="connsiteX2-93" fmla="*/ 5241544 w 5241544"/>
              <a:gd name="connsiteY2-94" fmla="*/ 114308 h 1108948"/>
              <a:gd name="connsiteX3-95" fmla="*/ 5241544 w 5241544"/>
              <a:gd name="connsiteY3-96" fmla="*/ 830925 h 1108948"/>
              <a:gd name="connsiteX4-97" fmla="*/ 5134809 w 5241544"/>
              <a:gd name="connsiteY4-98" fmla="*/ 944942 h 1108948"/>
              <a:gd name="connsiteX5-99" fmla="*/ 2665278 w 5241544"/>
              <a:gd name="connsiteY5-100" fmla="*/ 1108850 h 1108948"/>
              <a:gd name="connsiteX6-101" fmla="*/ 2650399 w 5241544"/>
              <a:gd name="connsiteY6-102" fmla="*/ 1108862 h 1108948"/>
              <a:gd name="connsiteX7-103" fmla="*/ 106992 w 5241544"/>
              <a:gd name="connsiteY7-104" fmla="*/ 944761 h 1108948"/>
              <a:gd name="connsiteX8-105" fmla="*/ 0 w 5241544"/>
              <a:gd name="connsiteY8-106" fmla="*/ 830704 h 1108948"/>
              <a:gd name="connsiteX9-107" fmla="*/ 0 w 5241544"/>
              <a:gd name="connsiteY9-108" fmla="*/ 114271 h 1108948"/>
              <a:gd name="connsiteX10-109" fmla="*/ 114308 w 5241544"/>
              <a:gd name="connsiteY10-110" fmla="*/ 0 h 1108948"/>
              <a:gd name="connsiteX0-111" fmla="*/ 114308 w 5241544"/>
              <a:gd name="connsiteY0-112" fmla="*/ 0 h 1108948"/>
              <a:gd name="connsiteX1-113" fmla="*/ 5127236 w 5241544"/>
              <a:gd name="connsiteY1-114" fmla="*/ 0 h 1108948"/>
              <a:gd name="connsiteX2-115" fmla="*/ 5241544 w 5241544"/>
              <a:gd name="connsiteY2-116" fmla="*/ 114308 h 1108948"/>
              <a:gd name="connsiteX3-117" fmla="*/ 5241544 w 5241544"/>
              <a:gd name="connsiteY3-118" fmla="*/ 830925 h 1108948"/>
              <a:gd name="connsiteX4-119" fmla="*/ 5134809 w 5241544"/>
              <a:gd name="connsiteY4-120" fmla="*/ 944942 h 1108948"/>
              <a:gd name="connsiteX5-121" fmla="*/ 2665278 w 5241544"/>
              <a:gd name="connsiteY5-122" fmla="*/ 1108850 h 1108948"/>
              <a:gd name="connsiteX6-123" fmla="*/ 2650399 w 5241544"/>
              <a:gd name="connsiteY6-124" fmla="*/ 1108862 h 1108948"/>
              <a:gd name="connsiteX7-125" fmla="*/ 106992 w 5241544"/>
              <a:gd name="connsiteY7-126" fmla="*/ 944761 h 1108948"/>
              <a:gd name="connsiteX8-127" fmla="*/ 0 w 5241544"/>
              <a:gd name="connsiteY8-128" fmla="*/ 830704 h 1108948"/>
              <a:gd name="connsiteX9-129" fmla="*/ 0 w 5241544"/>
              <a:gd name="connsiteY9-130" fmla="*/ 114271 h 1108948"/>
              <a:gd name="connsiteX10-131" fmla="*/ 114308 w 5241544"/>
              <a:gd name="connsiteY10-132" fmla="*/ 0 h 1108948"/>
              <a:gd name="connsiteX0-133" fmla="*/ 114308 w 5241544"/>
              <a:gd name="connsiteY0-134" fmla="*/ 0 h 1108948"/>
              <a:gd name="connsiteX1-135" fmla="*/ 5127236 w 5241544"/>
              <a:gd name="connsiteY1-136" fmla="*/ 0 h 1108948"/>
              <a:gd name="connsiteX2-137" fmla="*/ 5241544 w 5241544"/>
              <a:gd name="connsiteY2-138" fmla="*/ 114308 h 1108948"/>
              <a:gd name="connsiteX3-139" fmla="*/ 5241544 w 5241544"/>
              <a:gd name="connsiteY3-140" fmla="*/ 830925 h 1108948"/>
              <a:gd name="connsiteX4-141" fmla="*/ 5134809 w 5241544"/>
              <a:gd name="connsiteY4-142" fmla="*/ 944942 h 1108948"/>
              <a:gd name="connsiteX5-143" fmla="*/ 2665278 w 5241544"/>
              <a:gd name="connsiteY5-144" fmla="*/ 1108850 h 1108948"/>
              <a:gd name="connsiteX6-145" fmla="*/ 2650399 w 5241544"/>
              <a:gd name="connsiteY6-146" fmla="*/ 1108862 h 1108948"/>
              <a:gd name="connsiteX7-147" fmla="*/ 106992 w 5241544"/>
              <a:gd name="connsiteY7-148" fmla="*/ 944761 h 1108948"/>
              <a:gd name="connsiteX8-149" fmla="*/ 0 w 5241544"/>
              <a:gd name="connsiteY8-150" fmla="*/ 830704 h 1108948"/>
              <a:gd name="connsiteX9-151" fmla="*/ 0 w 5241544"/>
              <a:gd name="connsiteY9-152" fmla="*/ 114271 h 1108948"/>
              <a:gd name="connsiteX10-153" fmla="*/ 114308 w 5241544"/>
              <a:gd name="connsiteY10-154" fmla="*/ 0 h 1108948"/>
              <a:gd name="connsiteX0-155" fmla="*/ 114308 w 5241544"/>
              <a:gd name="connsiteY0-156" fmla="*/ 0 h 1108948"/>
              <a:gd name="connsiteX1-157" fmla="*/ 5127236 w 5241544"/>
              <a:gd name="connsiteY1-158" fmla="*/ 0 h 1108948"/>
              <a:gd name="connsiteX2-159" fmla="*/ 5241544 w 5241544"/>
              <a:gd name="connsiteY2-160" fmla="*/ 114308 h 1108948"/>
              <a:gd name="connsiteX3-161" fmla="*/ 5241544 w 5241544"/>
              <a:gd name="connsiteY3-162" fmla="*/ 830925 h 1108948"/>
              <a:gd name="connsiteX4-163" fmla="*/ 5134809 w 5241544"/>
              <a:gd name="connsiteY4-164" fmla="*/ 944942 h 1108948"/>
              <a:gd name="connsiteX5-165" fmla="*/ 2665278 w 5241544"/>
              <a:gd name="connsiteY5-166" fmla="*/ 1108850 h 1108948"/>
              <a:gd name="connsiteX6-167" fmla="*/ 2650399 w 5241544"/>
              <a:gd name="connsiteY6-168" fmla="*/ 1108862 h 1108948"/>
              <a:gd name="connsiteX7-169" fmla="*/ 106992 w 5241544"/>
              <a:gd name="connsiteY7-170" fmla="*/ 944761 h 1108948"/>
              <a:gd name="connsiteX8-171" fmla="*/ 0 w 5241544"/>
              <a:gd name="connsiteY8-172" fmla="*/ 830704 h 1108948"/>
              <a:gd name="connsiteX9-173" fmla="*/ 0 w 5241544"/>
              <a:gd name="connsiteY9-174" fmla="*/ 114271 h 1108948"/>
              <a:gd name="connsiteX10-175" fmla="*/ 114308 w 5241544"/>
              <a:gd name="connsiteY10-176" fmla="*/ 0 h 1108948"/>
              <a:gd name="connsiteX0-177" fmla="*/ 114308 w 5241544"/>
              <a:gd name="connsiteY0-178" fmla="*/ 0 h 1108948"/>
              <a:gd name="connsiteX1-179" fmla="*/ 5127236 w 5241544"/>
              <a:gd name="connsiteY1-180" fmla="*/ 0 h 1108948"/>
              <a:gd name="connsiteX2-181" fmla="*/ 5241544 w 5241544"/>
              <a:gd name="connsiteY2-182" fmla="*/ 114308 h 1108948"/>
              <a:gd name="connsiteX3-183" fmla="*/ 5241544 w 5241544"/>
              <a:gd name="connsiteY3-184" fmla="*/ 830925 h 1108948"/>
              <a:gd name="connsiteX4-185" fmla="*/ 5134809 w 5241544"/>
              <a:gd name="connsiteY4-186" fmla="*/ 944942 h 1108948"/>
              <a:gd name="connsiteX5-187" fmla="*/ 2665278 w 5241544"/>
              <a:gd name="connsiteY5-188" fmla="*/ 1108850 h 1108948"/>
              <a:gd name="connsiteX6-189" fmla="*/ 2650399 w 5241544"/>
              <a:gd name="connsiteY6-190" fmla="*/ 1108862 h 1108948"/>
              <a:gd name="connsiteX7-191" fmla="*/ 106992 w 5241544"/>
              <a:gd name="connsiteY7-192" fmla="*/ 944761 h 1108948"/>
              <a:gd name="connsiteX8-193" fmla="*/ 0 w 5241544"/>
              <a:gd name="connsiteY8-194" fmla="*/ 830704 h 1108948"/>
              <a:gd name="connsiteX9-195" fmla="*/ 0 w 5241544"/>
              <a:gd name="connsiteY9-196" fmla="*/ 114271 h 1108948"/>
              <a:gd name="connsiteX10-197" fmla="*/ 114308 w 5241544"/>
              <a:gd name="connsiteY10-198" fmla="*/ 0 h 1108948"/>
              <a:gd name="connsiteX0-199" fmla="*/ 114308 w 5241544"/>
              <a:gd name="connsiteY0-200" fmla="*/ 0 h 1108947"/>
              <a:gd name="connsiteX1-201" fmla="*/ 5127236 w 5241544"/>
              <a:gd name="connsiteY1-202" fmla="*/ 0 h 1108947"/>
              <a:gd name="connsiteX2-203" fmla="*/ 5241544 w 5241544"/>
              <a:gd name="connsiteY2-204" fmla="*/ 114308 h 1108947"/>
              <a:gd name="connsiteX3-205" fmla="*/ 5241544 w 5241544"/>
              <a:gd name="connsiteY3-206" fmla="*/ 830925 h 1108947"/>
              <a:gd name="connsiteX4-207" fmla="*/ 5134809 w 5241544"/>
              <a:gd name="connsiteY4-208" fmla="*/ 944942 h 1108947"/>
              <a:gd name="connsiteX5-209" fmla="*/ 2665278 w 5241544"/>
              <a:gd name="connsiteY5-210" fmla="*/ 1108850 h 1108947"/>
              <a:gd name="connsiteX6-211" fmla="*/ 2650399 w 5241544"/>
              <a:gd name="connsiteY6-212" fmla="*/ 1108862 h 1108947"/>
              <a:gd name="connsiteX7-213" fmla="*/ 106992 w 5241544"/>
              <a:gd name="connsiteY7-214" fmla="*/ 944761 h 1108947"/>
              <a:gd name="connsiteX8-215" fmla="*/ 0 w 5241544"/>
              <a:gd name="connsiteY8-216" fmla="*/ 830704 h 1108947"/>
              <a:gd name="connsiteX9-217" fmla="*/ 0 w 5241544"/>
              <a:gd name="connsiteY9-218" fmla="*/ 114271 h 1108947"/>
              <a:gd name="connsiteX10-219" fmla="*/ 114308 w 5241544"/>
              <a:gd name="connsiteY10-220" fmla="*/ 0 h 1108947"/>
              <a:gd name="connsiteX0-221" fmla="*/ 114308 w 5241544"/>
              <a:gd name="connsiteY0-222" fmla="*/ 0 h 1109100"/>
              <a:gd name="connsiteX1-223" fmla="*/ 5127236 w 5241544"/>
              <a:gd name="connsiteY1-224" fmla="*/ 0 h 1109100"/>
              <a:gd name="connsiteX2-225" fmla="*/ 5241544 w 5241544"/>
              <a:gd name="connsiteY2-226" fmla="*/ 114308 h 1109100"/>
              <a:gd name="connsiteX3-227" fmla="*/ 5241544 w 5241544"/>
              <a:gd name="connsiteY3-228" fmla="*/ 830925 h 1109100"/>
              <a:gd name="connsiteX4-229" fmla="*/ 5134809 w 5241544"/>
              <a:gd name="connsiteY4-230" fmla="*/ 944942 h 1109100"/>
              <a:gd name="connsiteX5-231" fmla="*/ 2665278 w 5241544"/>
              <a:gd name="connsiteY5-232" fmla="*/ 1108850 h 1109100"/>
              <a:gd name="connsiteX6-233" fmla="*/ 2650399 w 5241544"/>
              <a:gd name="connsiteY6-234" fmla="*/ 1108862 h 1109100"/>
              <a:gd name="connsiteX7-235" fmla="*/ 106992 w 5241544"/>
              <a:gd name="connsiteY7-236" fmla="*/ 944761 h 1109100"/>
              <a:gd name="connsiteX8-237" fmla="*/ 0 w 5241544"/>
              <a:gd name="connsiteY8-238" fmla="*/ 830704 h 1109100"/>
              <a:gd name="connsiteX9-239" fmla="*/ 0 w 5241544"/>
              <a:gd name="connsiteY9-240" fmla="*/ 114271 h 1109100"/>
              <a:gd name="connsiteX10-241" fmla="*/ 114308 w 5241544"/>
              <a:gd name="connsiteY10-242" fmla="*/ 0 h 1109100"/>
              <a:gd name="connsiteX0-243" fmla="*/ 114308 w 5241544"/>
              <a:gd name="connsiteY0-244" fmla="*/ 0 h 1109100"/>
              <a:gd name="connsiteX1-245" fmla="*/ 5127236 w 5241544"/>
              <a:gd name="connsiteY1-246" fmla="*/ 0 h 1109100"/>
              <a:gd name="connsiteX2-247" fmla="*/ 5241544 w 5241544"/>
              <a:gd name="connsiteY2-248" fmla="*/ 114308 h 1109100"/>
              <a:gd name="connsiteX3-249" fmla="*/ 5241544 w 5241544"/>
              <a:gd name="connsiteY3-250" fmla="*/ 830925 h 1109100"/>
              <a:gd name="connsiteX4-251" fmla="*/ 5134809 w 5241544"/>
              <a:gd name="connsiteY4-252" fmla="*/ 944942 h 1109100"/>
              <a:gd name="connsiteX5-253" fmla="*/ 2665278 w 5241544"/>
              <a:gd name="connsiteY5-254" fmla="*/ 1108850 h 1109100"/>
              <a:gd name="connsiteX6-255" fmla="*/ 2650399 w 5241544"/>
              <a:gd name="connsiteY6-256" fmla="*/ 1108862 h 1109100"/>
              <a:gd name="connsiteX7-257" fmla="*/ 106992 w 5241544"/>
              <a:gd name="connsiteY7-258" fmla="*/ 944761 h 1109100"/>
              <a:gd name="connsiteX8-259" fmla="*/ 0 w 5241544"/>
              <a:gd name="connsiteY8-260" fmla="*/ 830704 h 1109100"/>
              <a:gd name="connsiteX9-261" fmla="*/ 0 w 5241544"/>
              <a:gd name="connsiteY9-262" fmla="*/ 114271 h 1109100"/>
              <a:gd name="connsiteX10-263" fmla="*/ 114308 w 5241544"/>
              <a:gd name="connsiteY10-264" fmla="*/ 0 h 1109100"/>
              <a:gd name="connsiteX0-265" fmla="*/ 114308 w 5241544"/>
              <a:gd name="connsiteY0-266" fmla="*/ 0 h 1109100"/>
              <a:gd name="connsiteX1-267" fmla="*/ 5127236 w 5241544"/>
              <a:gd name="connsiteY1-268" fmla="*/ 0 h 1109100"/>
              <a:gd name="connsiteX2-269" fmla="*/ 5241544 w 5241544"/>
              <a:gd name="connsiteY2-270" fmla="*/ 114308 h 1109100"/>
              <a:gd name="connsiteX3-271" fmla="*/ 5241544 w 5241544"/>
              <a:gd name="connsiteY3-272" fmla="*/ 830925 h 1109100"/>
              <a:gd name="connsiteX4-273" fmla="*/ 5134809 w 5241544"/>
              <a:gd name="connsiteY4-274" fmla="*/ 944942 h 1109100"/>
              <a:gd name="connsiteX5-275" fmla="*/ 2665278 w 5241544"/>
              <a:gd name="connsiteY5-276" fmla="*/ 1108850 h 1109100"/>
              <a:gd name="connsiteX6-277" fmla="*/ 2650399 w 5241544"/>
              <a:gd name="connsiteY6-278" fmla="*/ 1108862 h 1109100"/>
              <a:gd name="connsiteX7-279" fmla="*/ 106992 w 5241544"/>
              <a:gd name="connsiteY7-280" fmla="*/ 944761 h 1109100"/>
              <a:gd name="connsiteX8-281" fmla="*/ 0 w 5241544"/>
              <a:gd name="connsiteY8-282" fmla="*/ 830704 h 1109100"/>
              <a:gd name="connsiteX9-283" fmla="*/ 0 w 5241544"/>
              <a:gd name="connsiteY9-284" fmla="*/ 114271 h 1109100"/>
              <a:gd name="connsiteX10-285" fmla="*/ 114308 w 5241544"/>
              <a:gd name="connsiteY10-286" fmla="*/ 0 h 1109100"/>
              <a:gd name="connsiteX0-287" fmla="*/ 114308 w 5241544"/>
              <a:gd name="connsiteY0-288" fmla="*/ 0 h 1109100"/>
              <a:gd name="connsiteX1-289" fmla="*/ 5127236 w 5241544"/>
              <a:gd name="connsiteY1-290" fmla="*/ 0 h 1109100"/>
              <a:gd name="connsiteX2-291" fmla="*/ 5241544 w 5241544"/>
              <a:gd name="connsiteY2-292" fmla="*/ 114308 h 1109100"/>
              <a:gd name="connsiteX3-293" fmla="*/ 5241544 w 5241544"/>
              <a:gd name="connsiteY3-294" fmla="*/ 830925 h 1109100"/>
              <a:gd name="connsiteX4-295" fmla="*/ 5134809 w 5241544"/>
              <a:gd name="connsiteY4-296" fmla="*/ 944942 h 1109100"/>
              <a:gd name="connsiteX5-297" fmla="*/ 2665278 w 5241544"/>
              <a:gd name="connsiteY5-298" fmla="*/ 1108850 h 1109100"/>
              <a:gd name="connsiteX6-299" fmla="*/ 2650399 w 5241544"/>
              <a:gd name="connsiteY6-300" fmla="*/ 1108862 h 1109100"/>
              <a:gd name="connsiteX7-301" fmla="*/ 106992 w 5241544"/>
              <a:gd name="connsiteY7-302" fmla="*/ 944761 h 1109100"/>
              <a:gd name="connsiteX8-303" fmla="*/ 0 w 5241544"/>
              <a:gd name="connsiteY8-304" fmla="*/ 830704 h 1109100"/>
              <a:gd name="connsiteX9-305" fmla="*/ 0 w 5241544"/>
              <a:gd name="connsiteY9-306" fmla="*/ 114271 h 1109100"/>
              <a:gd name="connsiteX10-307" fmla="*/ 114308 w 5241544"/>
              <a:gd name="connsiteY10-308" fmla="*/ 0 h 1109100"/>
              <a:gd name="connsiteX0-309" fmla="*/ 114308 w 5241544"/>
              <a:gd name="connsiteY0-310" fmla="*/ 0 h 1109100"/>
              <a:gd name="connsiteX1-311" fmla="*/ 5127236 w 5241544"/>
              <a:gd name="connsiteY1-312" fmla="*/ 0 h 1109100"/>
              <a:gd name="connsiteX2-313" fmla="*/ 5241544 w 5241544"/>
              <a:gd name="connsiteY2-314" fmla="*/ 114308 h 1109100"/>
              <a:gd name="connsiteX3-315" fmla="*/ 5241544 w 5241544"/>
              <a:gd name="connsiteY3-316" fmla="*/ 830925 h 1109100"/>
              <a:gd name="connsiteX4-317" fmla="*/ 5134809 w 5241544"/>
              <a:gd name="connsiteY4-318" fmla="*/ 944942 h 1109100"/>
              <a:gd name="connsiteX5-319" fmla="*/ 2665278 w 5241544"/>
              <a:gd name="connsiteY5-320" fmla="*/ 1108850 h 1109100"/>
              <a:gd name="connsiteX6-321" fmla="*/ 2650399 w 5241544"/>
              <a:gd name="connsiteY6-322" fmla="*/ 1108862 h 1109100"/>
              <a:gd name="connsiteX7-323" fmla="*/ 106992 w 5241544"/>
              <a:gd name="connsiteY7-324" fmla="*/ 944761 h 1109100"/>
              <a:gd name="connsiteX8-325" fmla="*/ 0 w 5241544"/>
              <a:gd name="connsiteY8-326" fmla="*/ 830704 h 1109100"/>
              <a:gd name="connsiteX9-327" fmla="*/ 0 w 5241544"/>
              <a:gd name="connsiteY9-328" fmla="*/ 114271 h 1109100"/>
              <a:gd name="connsiteX10-329" fmla="*/ 114308 w 5241544"/>
              <a:gd name="connsiteY10-330" fmla="*/ 0 h 1109100"/>
              <a:gd name="connsiteX0-331" fmla="*/ 114308 w 5241544"/>
              <a:gd name="connsiteY0-332" fmla="*/ 0 h 1109100"/>
              <a:gd name="connsiteX1-333" fmla="*/ 5127236 w 5241544"/>
              <a:gd name="connsiteY1-334" fmla="*/ 0 h 1109100"/>
              <a:gd name="connsiteX2-335" fmla="*/ 5241544 w 5241544"/>
              <a:gd name="connsiteY2-336" fmla="*/ 114308 h 1109100"/>
              <a:gd name="connsiteX3-337" fmla="*/ 5241544 w 5241544"/>
              <a:gd name="connsiteY3-338" fmla="*/ 830925 h 1109100"/>
              <a:gd name="connsiteX4-339" fmla="*/ 5134809 w 5241544"/>
              <a:gd name="connsiteY4-340" fmla="*/ 944942 h 1109100"/>
              <a:gd name="connsiteX5-341" fmla="*/ 2665278 w 5241544"/>
              <a:gd name="connsiteY5-342" fmla="*/ 1108850 h 1109100"/>
              <a:gd name="connsiteX6-343" fmla="*/ 2650399 w 5241544"/>
              <a:gd name="connsiteY6-344" fmla="*/ 1108862 h 1109100"/>
              <a:gd name="connsiteX7-345" fmla="*/ 106992 w 5241544"/>
              <a:gd name="connsiteY7-346" fmla="*/ 944761 h 1109100"/>
              <a:gd name="connsiteX8-347" fmla="*/ 0 w 5241544"/>
              <a:gd name="connsiteY8-348" fmla="*/ 830704 h 1109100"/>
              <a:gd name="connsiteX9-349" fmla="*/ 0 w 5241544"/>
              <a:gd name="connsiteY9-350" fmla="*/ 114271 h 1109100"/>
              <a:gd name="connsiteX10-351" fmla="*/ 114308 w 5241544"/>
              <a:gd name="connsiteY10-352" fmla="*/ 0 h 1109100"/>
              <a:gd name="connsiteX0-353" fmla="*/ 114308 w 5241544"/>
              <a:gd name="connsiteY0-354" fmla="*/ 0 h 1109100"/>
              <a:gd name="connsiteX1-355" fmla="*/ 5127236 w 5241544"/>
              <a:gd name="connsiteY1-356" fmla="*/ 0 h 1109100"/>
              <a:gd name="connsiteX2-357" fmla="*/ 5241544 w 5241544"/>
              <a:gd name="connsiteY2-358" fmla="*/ 114308 h 1109100"/>
              <a:gd name="connsiteX3-359" fmla="*/ 5241544 w 5241544"/>
              <a:gd name="connsiteY3-360" fmla="*/ 830925 h 1109100"/>
              <a:gd name="connsiteX4-361" fmla="*/ 5134809 w 5241544"/>
              <a:gd name="connsiteY4-362" fmla="*/ 944942 h 1109100"/>
              <a:gd name="connsiteX5-363" fmla="*/ 2665278 w 5241544"/>
              <a:gd name="connsiteY5-364" fmla="*/ 1108850 h 1109100"/>
              <a:gd name="connsiteX6-365" fmla="*/ 2650399 w 5241544"/>
              <a:gd name="connsiteY6-366" fmla="*/ 1108862 h 1109100"/>
              <a:gd name="connsiteX7-367" fmla="*/ 106992 w 5241544"/>
              <a:gd name="connsiteY7-368" fmla="*/ 944761 h 1109100"/>
              <a:gd name="connsiteX8-369" fmla="*/ 0 w 5241544"/>
              <a:gd name="connsiteY8-370" fmla="*/ 830704 h 1109100"/>
              <a:gd name="connsiteX9-371" fmla="*/ 0 w 5241544"/>
              <a:gd name="connsiteY9-372" fmla="*/ 114271 h 1109100"/>
              <a:gd name="connsiteX10-373" fmla="*/ 114308 w 5241544"/>
              <a:gd name="connsiteY10-374" fmla="*/ 0 h 1109100"/>
              <a:gd name="connsiteX0-375" fmla="*/ 114308 w 5241544"/>
              <a:gd name="connsiteY0-376" fmla="*/ 0 h 1109100"/>
              <a:gd name="connsiteX1-377" fmla="*/ 5127236 w 5241544"/>
              <a:gd name="connsiteY1-378" fmla="*/ 0 h 1109100"/>
              <a:gd name="connsiteX2-379" fmla="*/ 5241544 w 5241544"/>
              <a:gd name="connsiteY2-380" fmla="*/ 114308 h 1109100"/>
              <a:gd name="connsiteX3-381" fmla="*/ 5241544 w 5241544"/>
              <a:gd name="connsiteY3-382" fmla="*/ 830925 h 1109100"/>
              <a:gd name="connsiteX4-383" fmla="*/ 5134809 w 5241544"/>
              <a:gd name="connsiteY4-384" fmla="*/ 944942 h 1109100"/>
              <a:gd name="connsiteX5-385" fmla="*/ 2665278 w 5241544"/>
              <a:gd name="connsiteY5-386" fmla="*/ 1108850 h 1109100"/>
              <a:gd name="connsiteX6-387" fmla="*/ 2650399 w 5241544"/>
              <a:gd name="connsiteY6-388" fmla="*/ 1108862 h 1109100"/>
              <a:gd name="connsiteX7-389" fmla="*/ 106992 w 5241544"/>
              <a:gd name="connsiteY7-390" fmla="*/ 944761 h 1109100"/>
              <a:gd name="connsiteX8-391" fmla="*/ 0 w 5241544"/>
              <a:gd name="connsiteY8-392" fmla="*/ 830704 h 1109100"/>
              <a:gd name="connsiteX9-393" fmla="*/ 0 w 5241544"/>
              <a:gd name="connsiteY9-394" fmla="*/ 114271 h 1109100"/>
              <a:gd name="connsiteX10-395" fmla="*/ 114308 w 5241544"/>
              <a:gd name="connsiteY10-396" fmla="*/ 0 h 1109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5241544" h="1109100">
                <a:moveTo>
                  <a:pt x="114308" y="0"/>
                </a:moveTo>
                <a:cubicBezTo>
                  <a:pt x="181267" y="0"/>
                  <a:pt x="5060277" y="0"/>
                  <a:pt x="5127236" y="0"/>
                </a:cubicBezTo>
                <a:cubicBezTo>
                  <a:pt x="5194195" y="0"/>
                  <a:pt x="5241544" y="47349"/>
                  <a:pt x="5241544" y="114308"/>
                </a:cubicBezTo>
                <a:cubicBezTo>
                  <a:pt x="5241544" y="181267"/>
                  <a:pt x="5241544" y="767434"/>
                  <a:pt x="5241544" y="830925"/>
                </a:cubicBezTo>
                <a:cubicBezTo>
                  <a:pt x="5241544" y="894416"/>
                  <a:pt x="5198160" y="940737"/>
                  <a:pt x="5134809" y="944942"/>
                </a:cubicBezTo>
                <a:cubicBezTo>
                  <a:pt x="5071457" y="949147"/>
                  <a:pt x="2670243" y="1108521"/>
                  <a:pt x="2665278" y="1108850"/>
                </a:cubicBezTo>
                <a:cubicBezTo>
                  <a:pt x="2660313" y="1109180"/>
                  <a:pt x="2655364" y="1109184"/>
                  <a:pt x="2650399" y="1108862"/>
                </a:cubicBezTo>
                <a:cubicBezTo>
                  <a:pt x="2645433" y="1108542"/>
                  <a:pt x="170439" y="948855"/>
                  <a:pt x="106992" y="944761"/>
                </a:cubicBezTo>
                <a:cubicBezTo>
                  <a:pt x="43545" y="940667"/>
                  <a:pt x="0" y="894283"/>
                  <a:pt x="0" y="830704"/>
                </a:cubicBezTo>
                <a:cubicBezTo>
                  <a:pt x="0" y="767125"/>
                  <a:pt x="0" y="181230"/>
                  <a:pt x="0" y="114271"/>
                </a:cubicBezTo>
                <a:cubicBezTo>
                  <a:pt x="0" y="47312"/>
                  <a:pt x="47349" y="0"/>
                  <a:pt x="114308" y="0"/>
                </a:cubicBezTo>
                <a:close/>
              </a:path>
            </a:pathLst>
          </a:custGeom>
          <a:noFill/>
          <a:ln w="12700">
            <a:gradFill>
              <a:gsLst>
                <a:gs pos="100000">
                  <a:schemeClr val="accent1">
                    <a:lumMod val="40000"/>
                    <a:lumOff val="60000"/>
                    <a:alpha val="85000"/>
                  </a:schemeClr>
                </a:gs>
                <a:gs pos="0">
                  <a:schemeClr val="accent1">
                    <a:lumMod val="20000"/>
                    <a:lumOff val="80000"/>
                    <a:alpha val="0"/>
                  </a:schemeClr>
                </a:gs>
              </a:gsLst>
              <a:lin ang="54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08000" tIns="0" rIns="108000" bIns="432000" numCol="1" spcCol="0" rtlCol="0" fromWordArt="0" anchor="b" anchorCtr="1" forceAA="0" compatLnSpc="1">
            <a:noAutofit/>
          </a:bodyPr>
          <a:p>
            <a:pPr indent="0" algn="just" fontAlgn="auto">
              <a:lnSpc>
                <a:spcPct val="100000"/>
              </a:lnSpc>
              <a:spcBef>
                <a:spcPct val="0"/>
              </a:spcBef>
              <a:spcAft>
                <a:spcPct val="0"/>
              </a:spcAft>
              <a:buFont typeface="Wingdings" panose="05000000000000000000" charset="0"/>
              <a:buNone/>
            </a:pPr>
            <a:endParaRPr lang="zh-CN" altLang="en-US" sz="2000">
              <a:ln>
                <a:noFill/>
                <a:prstDash val="sysDot"/>
              </a:ln>
              <a:solidFill>
                <a:schemeClr val="tx1">
                  <a:lumMod val="85000"/>
                  <a:lumOff val="15000"/>
                </a:schemeClr>
              </a:solidFill>
              <a:latin typeface="+mn-ea"/>
              <a:cs typeface="+mn-ea"/>
              <a:sym typeface="+mn-ea"/>
            </a:endParaRPr>
          </a:p>
          <a:p>
            <a:pPr marL="285750" indent="-285750" algn="just" fontAlgn="auto">
              <a:lnSpc>
                <a:spcPct val="100000"/>
              </a:lnSpc>
              <a:spcBef>
                <a:spcPct val="0"/>
              </a:spcBef>
              <a:spcAft>
                <a:spcPct val="0"/>
              </a:spcAft>
              <a:buFont typeface="Wingdings" panose="05000000000000000000" charset="0"/>
              <a:buChar char="ü"/>
            </a:pPr>
            <a:r>
              <a:rPr lang="zh-CN" altLang="en-US" sz="2000">
                <a:ln>
                  <a:noFill/>
                  <a:prstDash val="sysDot"/>
                </a:ln>
                <a:solidFill>
                  <a:schemeClr val="tx1">
                    <a:lumMod val="85000"/>
                    <a:lumOff val="15000"/>
                  </a:schemeClr>
                </a:solidFill>
                <a:latin typeface="+mn-ea"/>
                <a:cs typeface="+mn-ea"/>
                <a:sym typeface="+mn-ea"/>
              </a:rPr>
              <a:t>数据量过大。</a:t>
            </a:r>
            <a:endParaRPr lang="zh-CN" altLang="en-US" sz="2000">
              <a:ln>
                <a:noFill/>
                <a:prstDash val="sysDot"/>
              </a:ln>
              <a:solidFill>
                <a:schemeClr val="tx1">
                  <a:lumMod val="85000"/>
                  <a:lumOff val="15000"/>
                </a:schemeClr>
              </a:solidFill>
              <a:latin typeface="+mn-ea"/>
              <a:cs typeface="+mn-ea"/>
              <a:sym typeface="+mn-ea"/>
            </a:endParaRPr>
          </a:p>
          <a:p>
            <a:pPr indent="0" algn="just" fontAlgn="auto">
              <a:lnSpc>
                <a:spcPct val="100000"/>
              </a:lnSpc>
              <a:spcBef>
                <a:spcPct val="0"/>
              </a:spcBef>
              <a:spcAft>
                <a:spcPct val="0"/>
              </a:spcAft>
              <a:buFont typeface="Wingdings" panose="05000000000000000000" charset="0"/>
              <a:buNone/>
            </a:pPr>
            <a:r>
              <a:rPr lang="en-US" altLang="zh-CN" sz="2000">
                <a:ln>
                  <a:noFill/>
                  <a:prstDash val="sysDot"/>
                </a:ln>
                <a:solidFill>
                  <a:schemeClr val="tx1">
                    <a:lumMod val="85000"/>
                    <a:lumOff val="15000"/>
                  </a:schemeClr>
                </a:solidFill>
                <a:latin typeface="+mn-ea"/>
                <a:cs typeface="+mn-ea"/>
                <a:sym typeface="+mn-ea"/>
              </a:rPr>
              <a:t>    </a:t>
            </a:r>
            <a:r>
              <a:rPr lang="zh-CN" altLang="en-US" sz="2000">
                <a:ln>
                  <a:noFill/>
                  <a:prstDash val="sysDot"/>
                </a:ln>
                <a:solidFill>
                  <a:schemeClr val="tx1">
                    <a:lumMod val="85000"/>
                    <a:lumOff val="15000"/>
                  </a:schemeClr>
                </a:solidFill>
                <a:latin typeface="+mn-ea"/>
                <a:cs typeface="+mn-ea"/>
                <a:sym typeface="+mn-ea"/>
              </a:rPr>
              <a:t>在做分析的时候</a:t>
            </a:r>
            <a:r>
              <a:rPr lang="en-US" altLang="zh-CN" sz="2000">
                <a:ln>
                  <a:noFill/>
                  <a:prstDash val="sysDot"/>
                </a:ln>
                <a:solidFill>
                  <a:schemeClr val="tx1">
                    <a:lumMod val="85000"/>
                    <a:lumOff val="15000"/>
                  </a:schemeClr>
                </a:solidFill>
                <a:latin typeface="+mn-ea"/>
                <a:cs typeface="+mn-ea"/>
                <a:sym typeface="+mn-ea"/>
              </a:rPr>
              <a:t>,</a:t>
            </a:r>
            <a:r>
              <a:rPr lang="zh-CN" altLang="en-US" sz="2000">
                <a:ln>
                  <a:noFill/>
                  <a:prstDash val="sysDot"/>
                </a:ln>
                <a:solidFill>
                  <a:schemeClr val="tx1">
                    <a:lumMod val="85000"/>
                    <a:lumOff val="15000"/>
                  </a:schemeClr>
                </a:solidFill>
                <a:latin typeface="+mn-ea"/>
                <a:cs typeface="+mn-ea"/>
                <a:sym typeface="+mn-ea"/>
              </a:rPr>
              <a:t>不一定要用到全量数据</a:t>
            </a:r>
            <a:r>
              <a:rPr lang="en-US" altLang="zh-CN" sz="2000">
                <a:ln>
                  <a:noFill/>
                  <a:prstDash val="sysDot"/>
                </a:ln>
                <a:solidFill>
                  <a:schemeClr val="tx1">
                    <a:lumMod val="85000"/>
                    <a:lumOff val="15000"/>
                  </a:schemeClr>
                </a:solidFill>
                <a:latin typeface="+mn-ea"/>
                <a:cs typeface="+mn-ea"/>
                <a:sym typeface="+mn-ea"/>
              </a:rPr>
              <a:t>,</a:t>
            </a:r>
            <a:r>
              <a:rPr lang="zh-CN" altLang="en-US" sz="2000">
                <a:ln>
                  <a:noFill/>
                  <a:prstDash val="sysDot"/>
                </a:ln>
                <a:solidFill>
                  <a:schemeClr val="tx1">
                    <a:lumMod val="85000"/>
                    <a:lumOff val="15000"/>
                  </a:schemeClr>
                </a:solidFill>
                <a:latin typeface="+mn-ea"/>
                <a:cs typeface="+mn-ea"/>
                <a:sym typeface="+mn-ea"/>
              </a:rPr>
              <a:t>这样对数据计算压力很大</a:t>
            </a:r>
            <a:r>
              <a:rPr lang="en-US" altLang="zh-CN" sz="2000">
                <a:ln>
                  <a:noFill/>
                  <a:prstDash val="sysDot"/>
                </a:ln>
                <a:solidFill>
                  <a:schemeClr val="tx1">
                    <a:lumMod val="85000"/>
                    <a:lumOff val="15000"/>
                  </a:schemeClr>
                </a:solidFill>
                <a:latin typeface="+mn-ea"/>
                <a:cs typeface="+mn-ea"/>
                <a:sym typeface="+mn-ea"/>
              </a:rPr>
              <a:t>,</a:t>
            </a:r>
            <a:r>
              <a:rPr lang="zh-CN" altLang="en-US" sz="2000">
                <a:ln>
                  <a:noFill/>
                  <a:prstDash val="sysDot"/>
                </a:ln>
                <a:solidFill>
                  <a:schemeClr val="tx1">
                    <a:lumMod val="85000"/>
                    <a:lumOff val="15000"/>
                  </a:schemeClr>
                </a:solidFill>
                <a:latin typeface="+mn-ea"/>
                <a:cs typeface="+mn-ea"/>
                <a:sym typeface="+mn-ea"/>
              </a:rPr>
              <a:t>反而会影响到工作效率。</a:t>
            </a:r>
            <a:endParaRPr lang="zh-CN" altLang="en-US" sz="2000">
              <a:ln>
                <a:noFill/>
                <a:prstDash val="sysDot"/>
              </a:ln>
              <a:solidFill>
                <a:schemeClr val="tx1">
                  <a:lumMod val="85000"/>
                  <a:lumOff val="15000"/>
                </a:schemeClr>
              </a:solidFill>
              <a:latin typeface="+mn-ea"/>
              <a:cs typeface="+mn-ea"/>
              <a:sym typeface="+mn-ea"/>
            </a:endParaRPr>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ppt_y</p:attrName>
                                        </p:attrNameLst>
                                      </p:cBhvr>
                                      <p:tavLst>
                                        <p:tav tm="0">
                                          <p:val>
                                            <p:strVal val="#ppt_y+#ppt_h*1.125000"/>
                                          </p:val>
                                        </p:tav>
                                        <p:tav tm="100000">
                                          <p:val>
                                            <p:strVal val="#ppt_y"/>
                                          </p:val>
                                        </p:tav>
                                      </p:tavLst>
                                    </p:anim>
                                    <p:animEffect transition="in" filter="wipe(up)">
                                      <p:cBhvr>
                                        <p:cTn id="8" dur="500"/>
                                        <p:tgtEl>
                                          <p:spTgt spid="3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p:tgtEl>
                                          <p:spTgt spid="34"/>
                                        </p:tgtEl>
                                        <p:attrNameLst>
                                          <p:attrName>ppt_y</p:attrName>
                                        </p:attrNameLst>
                                      </p:cBhvr>
                                      <p:tavLst>
                                        <p:tav tm="0">
                                          <p:val>
                                            <p:strVal val="#ppt_y+#ppt_h*1.125000"/>
                                          </p:val>
                                        </p:tav>
                                        <p:tav tm="100000">
                                          <p:val>
                                            <p:strVal val="#ppt_y"/>
                                          </p:val>
                                        </p:tav>
                                      </p:tavLst>
                                    </p:anim>
                                    <p:animEffect transition="in" filter="wipe(up)">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p:tgtEl>
                                          <p:spTgt spid="31"/>
                                        </p:tgtEl>
                                        <p:attrNameLst>
                                          <p:attrName>ppt_y</p:attrName>
                                        </p:attrNameLst>
                                      </p:cBhvr>
                                      <p:tavLst>
                                        <p:tav tm="0">
                                          <p:val>
                                            <p:strVal val="#ppt_y+#ppt_h*1.125000"/>
                                          </p:val>
                                        </p:tav>
                                        <p:tav tm="100000">
                                          <p:val>
                                            <p:strVal val="#ppt_y"/>
                                          </p:val>
                                        </p:tav>
                                      </p:tavLst>
                                    </p:anim>
                                    <p:animEffect transition="in" filter="wipe(up)">
                                      <p:cBhvr>
                                        <p:cTn id="18" dur="500"/>
                                        <p:tgtEl>
                                          <p:spTgt spid="31"/>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p:tgtEl>
                                          <p:spTgt spid="35"/>
                                        </p:tgtEl>
                                        <p:attrNameLst>
                                          <p:attrName>ppt_y</p:attrName>
                                        </p:attrNameLst>
                                      </p:cBhvr>
                                      <p:tavLst>
                                        <p:tav tm="0">
                                          <p:val>
                                            <p:strVal val="#ppt_y+#ppt_h*1.125000"/>
                                          </p:val>
                                        </p:tav>
                                        <p:tav tm="100000">
                                          <p:val>
                                            <p:strVal val="#ppt_y"/>
                                          </p:val>
                                        </p:tav>
                                      </p:tavLst>
                                    </p:anim>
                                    <p:animEffect transition="in" filter="wipe(up)">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p:tgtEl>
                                          <p:spTgt spid="30"/>
                                        </p:tgtEl>
                                        <p:attrNameLst>
                                          <p:attrName>ppt_y</p:attrName>
                                        </p:attrNameLst>
                                      </p:cBhvr>
                                      <p:tavLst>
                                        <p:tav tm="0">
                                          <p:val>
                                            <p:strVal val="#ppt_y+#ppt_h*1.125000"/>
                                          </p:val>
                                        </p:tav>
                                        <p:tav tm="100000">
                                          <p:val>
                                            <p:strVal val="#ppt_y"/>
                                          </p:val>
                                        </p:tav>
                                      </p:tavLst>
                                    </p:anim>
                                    <p:animEffect transition="in" filter="wipe(up)">
                                      <p:cBhvr>
                                        <p:cTn id="28" dur="500"/>
                                        <p:tgtEl>
                                          <p:spTgt spid="30"/>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p:tgtEl>
                                          <p:spTgt spid="32"/>
                                        </p:tgtEl>
                                        <p:attrNameLst>
                                          <p:attrName>ppt_y</p:attrName>
                                        </p:attrNameLst>
                                      </p:cBhvr>
                                      <p:tavLst>
                                        <p:tav tm="0">
                                          <p:val>
                                            <p:strVal val="#ppt_y+#ppt_h*1.125000"/>
                                          </p:val>
                                        </p:tav>
                                        <p:tav tm="100000">
                                          <p:val>
                                            <p:strVal val="#ppt_y"/>
                                          </p:val>
                                        </p:tav>
                                      </p:tavLst>
                                    </p:anim>
                                    <p:animEffect transition="in" filter="wipe(up)">
                                      <p:cBhvr>
                                        <p:cTn id="32" dur="500"/>
                                        <p:tgtEl>
                                          <p:spTgt spid="32"/>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4" grpId="0" bldLvl="0" animBg="1"/>
      <p:bldP spid="31" grpId="0" bldLvl="0" animBg="1"/>
      <p:bldP spid="35" grpId="0" bldLvl="0" animBg="1"/>
      <p:bldP spid="30" grpId="0" animBg="1"/>
      <p:bldP spid="32"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877435" y="3020060"/>
            <a:ext cx="5895340" cy="2055495"/>
          </a:xfrm>
        </p:spPr>
        <p:txBody>
          <a:bodyPr/>
          <a:p>
            <a:r>
              <a:rPr lang="zh-CN" altLang="en-US"/>
              <a:t>抽样误差</a:t>
            </a:r>
            <a:endParaRPr lang="zh-CN" altLang="en-US"/>
          </a:p>
        </p:txBody>
      </p:sp>
      <p:sp>
        <p:nvSpPr>
          <p:cNvPr id="3" name="文本占位符 2"/>
          <p:cNvSpPr>
            <a:spLocks noGrp="1"/>
          </p:cNvSpPr>
          <p:nvPr>
            <p:ph type="body" sz="quarter" idx="13"/>
          </p:nvPr>
        </p:nvSpPr>
        <p:spPr/>
        <p:txBody>
          <a:bodyPr/>
          <a:p>
            <a:pPr algn="r"/>
            <a:r>
              <a:rPr lang="zh-CN" altLang="en-US"/>
              <a:t>任务二</a:t>
            </a:r>
            <a:r>
              <a:rPr lang="en-US" altLang="zh-CN"/>
              <a:t> </a:t>
            </a:r>
            <a:endParaRPr lang="zh-CN" altLang="en-US"/>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一、抽样误差的含义</a:t>
            </a:r>
            <a:endParaRPr lang="zh-CN" altLang="en-US" sz="2800" b="1" kern="100" dirty="0">
              <a:solidFill>
                <a:schemeClr val="accent2">
                  <a:lumMod val="75000"/>
                </a:schemeClr>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3" name="文本框 2"/>
              <p:cNvSpPr txBox="1"/>
              <p:nvPr/>
            </p:nvSpPr>
            <p:spPr>
              <a:xfrm>
                <a:off x="1258570" y="1776730"/>
                <a:ext cx="9834245" cy="295148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抽样误差是指在随机抽样的前提下</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由于样本内部结构与总体结构有差异而引起样本指标与总体指标之间的绝对离差。</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14:m>
                  <m:oMathPara xmlns:m="http://schemas.openxmlformats.org/officeDocument/2006/math">
                    <m:oMathParaPr>
                      <m:jc m:val="centerGroup"/>
                    </m:oMathParaPr>
                    <m:oMath xmlns:m="http://schemas.openxmlformats.org/officeDocument/2006/math">
                      <m:r>
                        <a:rPr lang="en-US" altLang="zh-CN" sz="2400" b="1" i="1" kern="100" dirty="0">
                          <a:solidFill>
                            <a:schemeClr val="bg1"/>
                          </a:solidFill>
                          <a:effectLst/>
                          <a:latin typeface="Cambria Math" panose="02040503050406030204" charset="0"/>
                          <a:cs typeface="Cambria Math" panose="02040503050406030204" charset="0"/>
                        </a:rPr>
                        <m:t>平均数的抽样误差=</m:t>
                      </m:r>
                      <m:d>
                        <m:dPr>
                          <m:begChr m:val="|"/>
                          <m:endChr m:val=""/>
                          <m:ctrlPr>
                            <a:rPr lang="en-US" altLang="zh-CN" sz="2400" b="1" i="1" kern="100" dirty="0">
                              <a:solidFill>
                                <a:schemeClr val="bg1"/>
                              </a:solidFill>
                              <a:effectLst/>
                              <a:latin typeface="Cambria Math" panose="02040503050406030204" charset="0"/>
                              <a:cs typeface="Cambria Math" panose="02040503050406030204" charset="0"/>
                            </a:rPr>
                          </m:ctrlPr>
                        </m:dPr>
                        <m:e>
                          <m:acc>
                            <m:accPr>
                              <m:chr m:val="̅"/>
                              <m:ctrlPr>
                                <a:rPr lang="en-US" altLang="zh-CN" sz="2400" b="1" i="1" kern="100" dirty="0">
                                  <a:solidFill>
                                    <a:schemeClr val="bg1"/>
                                  </a:solidFill>
                                  <a:effectLst/>
                                  <a:latin typeface="Cambria Math" panose="02040503050406030204" charset="0"/>
                                  <a:cs typeface="Cambria Math" panose="02040503050406030204" charset="0"/>
                                </a:rPr>
                              </m:ctrlPr>
                            </m:accPr>
                            <m:e>
                              <m:r>
                                <a:rPr lang="en-US" altLang="zh-CN" sz="2400" b="1" i="1" kern="100" dirty="0">
                                  <a:solidFill>
                                    <a:schemeClr val="bg1"/>
                                  </a:solidFill>
                                  <a:effectLst/>
                                  <a:latin typeface="Cambria Math" panose="02040503050406030204" charset="0"/>
                                  <a:cs typeface="Cambria Math" panose="02040503050406030204" charset="0"/>
                                </a:rPr>
                                <m:t>𝒙</m:t>
                              </m:r>
                            </m:e>
                          </m:acc>
                        </m:e>
                      </m:d>
                      <m:r>
                        <a:rPr lang="en-US" altLang="zh-CN" sz="2400" b="1" i="1" kern="100" dirty="0">
                          <a:solidFill>
                            <a:schemeClr val="bg1"/>
                          </a:solidFill>
                          <a:effectLst/>
                          <a:latin typeface="Cambria Math" panose="02040503050406030204" charset="0"/>
                          <a:cs typeface="Cambria Math" panose="02040503050406030204" charset="0"/>
                        </a:rPr>
                        <m:t>−</m:t>
                      </m:r>
                      <m:d>
                        <m:dPr>
                          <m:begChr m:val=""/>
                          <m:endChr m:val="|"/>
                          <m:ctrlPr>
                            <a:rPr lang="en-US" altLang="zh-CN" sz="2400" b="1" i="1" kern="100" dirty="0">
                              <a:solidFill>
                                <a:schemeClr val="bg1"/>
                              </a:solidFill>
                              <a:effectLst/>
                              <a:latin typeface="Cambria Math" panose="02040503050406030204" charset="0"/>
                              <a:cs typeface="Cambria Math" panose="02040503050406030204" charset="0"/>
                            </a:rPr>
                          </m:ctrlPr>
                        </m:dPr>
                        <m:e>
                          <m:acc>
                            <m:accPr>
                              <m:chr m:val="̅"/>
                              <m:ctrlPr>
                                <a:rPr lang="en-US" altLang="zh-CN" sz="2400" b="1" i="1" kern="100" dirty="0">
                                  <a:solidFill>
                                    <a:schemeClr val="bg1"/>
                                  </a:solidFill>
                                  <a:effectLst/>
                                  <a:latin typeface="Cambria Math" panose="02040503050406030204" charset="0"/>
                                  <a:cs typeface="Cambria Math" panose="02040503050406030204" charset="0"/>
                                </a:rPr>
                              </m:ctrlPr>
                            </m:accPr>
                            <m:e>
                              <m:r>
                                <a:rPr lang="en-US" altLang="zh-CN" sz="2400" b="1" i="1" kern="100" dirty="0">
                                  <a:solidFill>
                                    <a:schemeClr val="bg1"/>
                                  </a:solidFill>
                                  <a:effectLst/>
                                  <a:latin typeface="Cambria Math" panose="02040503050406030204" charset="0"/>
                                  <a:cs typeface="Cambria Math" panose="02040503050406030204" charset="0"/>
                                </a:rPr>
                                <m:t>𝑿</m:t>
                              </m:r>
                            </m:e>
                          </m:acc>
                        </m:e>
                      </m:d>
                    </m:oMath>
                  </m:oMathPara>
                </a14:m>
                <a:endParaRPr lang="en-US" altLang="zh-CN" sz="2400" b="1" i="1" kern="100" dirty="0">
                  <a:solidFill>
                    <a:schemeClr val="bg1"/>
                  </a:solidFill>
                  <a:effectLst/>
                  <a:latin typeface="Cambria Math" panose="02040503050406030204" charset="0"/>
                  <a:cs typeface="Cambria Math" panose="02040503050406030204" charset="0"/>
                </a:endParaRPr>
              </a:p>
              <a:p>
                <a:pPr indent="0" algn="l" fontAlgn="auto">
                  <a:lnSpc>
                    <a:spcPct val="150000"/>
                  </a:lnSpc>
                </a:pPr>
                <a14:m>
                  <m:oMathPara xmlns:m="http://schemas.openxmlformats.org/officeDocument/2006/math">
                    <m:oMathParaPr>
                      <m:jc m:val="centerGroup"/>
                    </m:oMathParaPr>
                    <m:oMath xmlns:m="http://schemas.openxmlformats.org/officeDocument/2006/math">
                      <m:r>
                        <a:rPr lang="en-US" altLang="zh-CN" sz="2400" b="1" i="1" kern="100" dirty="0">
                          <a:solidFill>
                            <a:schemeClr val="bg1"/>
                          </a:solidFill>
                          <a:effectLst/>
                          <a:latin typeface="Cambria Math" panose="02040503050406030204" charset="0"/>
                          <a:cs typeface="Cambria Math" panose="02040503050406030204" charset="0"/>
                        </a:rPr>
                        <m:t>成</m:t>
                      </m:r>
                      <m:r>
                        <a:rPr lang="en-US" altLang="zh-CN" sz="2400" b="1" i="1" kern="100" dirty="0">
                          <a:solidFill>
                            <a:schemeClr val="bg1"/>
                          </a:solidFill>
                          <a:effectLst/>
                          <a:latin typeface="Cambria Math" panose="02040503050406030204" charset="0"/>
                          <a:cs typeface="Cambria Math" panose="02040503050406030204" charset="0"/>
                        </a:rPr>
                        <m:t>数的抽样误差=</m:t>
                      </m:r>
                      <m:d>
                        <m:dPr>
                          <m:begChr m:val="|"/>
                          <m:endChr m:val=""/>
                          <m:ctrlPr>
                            <a:rPr lang="en-US" altLang="zh-CN" sz="2400" b="1" i="1" kern="100" dirty="0">
                              <a:solidFill>
                                <a:schemeClr val="bg1"/>
                              </a:solidFill>
                              <a:effectLst/>
                              <a:latin typeface="Cambria Math" panose="02040503050406030204" charset="0"/>
                              <a:cs typeface="Cambria Math" panose="02040503050406030204" charset="0"/>
                            </a:rPr>
                          </m:ctrlPr>
                        </m:dPr>
                        <m:e>
                          <m:r>
                            <a:rPr lang="en-US" altLang="zh-CN" sz="2400" b="1" i="1" kern="100" dirty="0">
                              <a:solidFill>
                                <a:schemeClr val="bg1"/>
                              </a:solidFill>
                              <a:effectLst/>
                              <a:latin typeface="Cambria Math" panose="02040503050406030204" charset="0"/>
                              <a:cs typeface="Cambria Math" panose="02040503050406030204" charset="0"/>
                            </a:rPr>
                            <m:t>𝒑</m:t>
                          </m:r>
                        </m:e>
                      </m:d>
                      <m:r>
                        <a:rPr lang="en-US" altLang="zh-CN" sz="2400" b="1" i="1" kern="100" dirty="0">
                          <a:solidFill>
                            <a:schemeClr val="bg1"/>
                          </a:solidFill>
                          <a:effectLst/>
                          <a:latin typeface="Cambria Math" panose="02040503050406030204" charset="0"/>
                          <a:cs typeface="Cambria Math" panose="02040503050406030204" charset="0"/>
                        </a:rPr>
                        <m:t>−</m:t>
                      </m:r>
                      <m:d>
                        <m:dPr>
                          <m:begChr m:val=""/>
                          <m:endChr m:val="|"/>
                          <m:ctrlPr>
                            <a:rPr lang="en-US" altLang="zh-CN" sz="2400" b="1" i="1" kern="100" dirty="0">
                              <a:solidFill>
                                <a:schemeClr val="bg1"/>
                              </a:solidFill>
                              <a:effectLst/>
                              <a:latin typeface="Cambria Math" panose="02040503050406030204" charset="0"/>
                              <a:cs typeface="Cambria Math" panose="02040503050406030204" charset="0"/>
                            </a:rPr>
                          </m:ctrlPr>
                        </m:dPr>
                        <m:e>
                          <m:r>
                            <a:rPr lang="en-US" altLang="zh-CN" sz="2400" b="1" i="1" kern="100" dirty="0">
                              <a:solidFill>
                                <a:schemeClr val="bg1"/>
                              </a:solidFill>
                              <a:effectLst/>
                              <a:latin typeface="Cambria Math" panose="02040503050406030204" charset="0"/>
                              <a:cs typeface="Cambria Math" panose="02040503050406030204" charset="0"/>
                            </a:rPr>
                            <m:t>𝑷</m:t>
                          </m:r>
                        </m:e>
                      </m:d>
                    </m:oMath>
                  </m:oMathPara>
                </a14:m>
                <a:endParaRPr lang="zh-CN" altLang="en-US" sz="2400" b="1" kern="100" dirty="0">
                  <a:solidFill>
                    <a:schemeClr val="bg1"/>
                  </a:solidFill>
                  <a:effectLst/>
                  <a:latin typeface="+mn-ea"/>
                  <a:cs typeface="江城圆体 400W" panose="020B0500000000000000" pitchFamily="34" charset="-122"/>
                </a:endParaRPr>
              </a:p>
            </p:txBody>
          </p:sp>
        </mc:Choice>
        <mc:Fallback>
          <p:sp>
            <p:nvSpPr>
              <p:cNvPr id="3" name="文本框 2"/>
              <p:cNvSpPr txBox="1">
                <a:spLocks noRot="1" noChangeAspect="1" noMove="1" noResize="1" noEditPoints="1" noAdjustHandles="1" noChangeArrowheads="1" noChangeShapeType="1" noTextEdit="1"/>
              </p:cNvSpPr>
              <p:nvPr/>
            </p:nvSpPr>
            <p:spPr>
              <a:xfrm>
                <a:off x="1258570" y="1776730"/>
                <a:ext cx="9834245" cy="2951480"/>
              </a:xfrm>
              <a:prstGeom prst="rect">
                <a:avLst/>
              </a:prstGeom>
              <a:blipFill rotWithShape="1">
                <a:blip r:embed="rId1"/>
                <a:stretch>
                  <a:fillRect l="-697" t="-2324" r="-691" b="-2302"/>
                </a:stretch>
              </a:blip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a:lstStyle/>
              <a:p>
                <a:r>
                  <a:rPr lang="zh-CN" altLang="en-US">
                    <a:noFill/>
                  </a:rPr>
                  <a:t> </a:t>
                </a:r>
              </a:p>
            </p:txBody>
          </p:sp>
        </mc:Fallback>
      </mc:AlternateContent>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二、抽样误差的特点</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1776730"/>
            <a:ext cx="9834245" cy="295148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just" fontAlgn="auto">
              <a:lnSpc>
                <a:spcPct val="150000"/>
              </a:lnSpc>
            </a:pPr>
            <a:r>
              <a:rPr lang="en-US" sz="2400" b="1" kern="100" dirty="0">
                <a:solidFill>
                  <a:schemeClr val="bg1"/>
                </a:solidFill>
                <a:effectLst/>
                <a:latin typeface="+mn-ea"/>
                <a:cs typeface="江城圆体 400W" panose="020B0500000000000000" pitchFamily="34" charset="-122"/>
              </a:rPr>
              <a:t>        </a:t>
            </a:r>
            <a:r>
              <a:rPr lang="zh-CN" sz="2400" b="1" kern="100" dirty="0">
                <a:solidFill>
                  <a:schemeClr val="bg1"/>
                </a:solidFill>
                <a:effectLst/>
                <a:latin typeface="+mn-ea"/>
                <a:cs typeface="江城圆体 400W" panose="020B0500000000000000" pitchFamily="34" charset="-122"/>
              </a:rPr>
              <a:t>统计误差</a:t>
            </a:r>
            <a:r>
              <a:rPr lang="zh-CN" altLang="en-US" sz="2400" b="1" kern="100" dirty="0">
                <a:solidFill>
                  <a:schemeClr val="bg1"/>
                </a:solidFill>
                <a:effectLst/>
                <a:latin typeface="+mn-ea"/>
                <a:cs typeface="江城圆体 400W" panose="020B0500000000000000" pitchFamily="34" charset="-122"/>
              </a:rPr>
              <a:t>来源主要有两个方面</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一是登记性误差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即在调查和整理资料的过程中</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由于主、客观因素的影响而引起的误差。二是代表性误差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即由于样本的结构情况不足以代表总体特征而导致的误差。</a:t>
            </a:r>
            <a:endParaRPr lang="zh-CN" altLang="en-US" sz="2400" b="1" kern="100" dirty="0">
              <a:solidFill>
                <a:schemeClr val="bg1"/>
              </a:solidFill>
              <a:effectLst/>
              <a:latin typeface="+mn-ea"/>
              <a:cs typeface="江城圆体 400W" panose="020B0500000000000000" pitchFamily="34" charset="-122"/>
            </a:endParaRPr>
          </a:p>
          <a:p>
            <a:pPr indent="0" algn="just"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抽样误差就是指偶然性的代表性误差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即按随机原则抽样时</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单纯由于不同的随机样本得出不同的估计量而产生的误差。</a:t>
            </a:r>
            <a:endParaRPr lang="zh-CN" altLang="en-US" sz="2400" b="1" kern="100" dirty="0">
              <a:solidFill>
                <a:schemeClr val="bg1"/>
              </a:solidFill>
              <a:effectLst/>
              <a:latin typeface="+mn-ea"/>
              <a:cs typeface="江城圆体 400W" panose="020B0500000000000000" pitchFamily="34" charset="-122"/>
            </a:endParaRPr>
          </a:p>
        </p:txBody>
      </p:sp>
      <p:pic>
        <p:nvPicPr>
          <p:cNvPr id="4" name="图片 3"/>
          <p:cNvPicPr>
            <a:picLocks noChangeAspect="1"/>
          </p:cNvPicPr>
          <p:nvPr/>
        </p:nvPicPr>
        <p:blipFill>
          <a:blip r:embed="rId1"/>
          <a:stretch>
            <a:fillRect/>
          </a:stretch>
        </p:blipFill>
        <p:spPr>
          <a:xfrm>
            <a:off x="1366520" y="2504440"/>
            <a:ext cx="9458960" cy="4057015"/>
          </a:xfrm>
          <a:prstGeom prst="rect">
            <a:avLst/>
          </a:prstGeom>
        </p:spPr>
      </p:pic>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三、抽样平均误差</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1776730"/>
            <a:ext cx="9834245" cy="295148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一</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抽样平均误差的含义</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抽样误差描述了样本指标与总体指标之间的离差绝对数</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在用样本指标估计相应的总体指标时</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抽样误差可以反映估计的准确程度。</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所谓抽样平均误差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就是所有的样本指标与总体指标之间的平均离差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也可以理解为所有可能出现的样本指标</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平均数或成数</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的标准差。</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三、抽样平均误差</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1776730"/>
            <a:ext cx="9834245" cy="183959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二</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抽样平均误差的计算</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从理论上说</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抽样平均误差可由抽样平均数的标准差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或抽样成数的标准差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来反映</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其公式为</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5" name="文本框 4"/>
              <p:cNvSpPr txBox="1"/>
              <p:nvPr/>
            </p:nvSpPr>
            <p:spPr>
              <a:xfrm>
                <a:off x="4797996" y="3429254"/>
                <a:ext cx="2513965" cy="1610995"/>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𝜇</m:t>
                          </m:r>
                        </m:e>
                        <m:sub>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sub>
                      </m:sSub>
                      <m:r>
                        <a:rPr lang="en-US" altLang="zh-CN" sz="2400" i="1" kern="100" dirty="0">
                          <a:solidFill>
                            <a:srgbClr val="FF0000"/>
                          </a:solidFill>
                          <a:effectLst/>
                          <a:latin typeface="Cambria Math" panose="02040503050406030204" charset="0"/>
                          <a:cs typeface="Cambria Math" panose="02040503050406030204" charset="0"/>
                        </a:rPr>
                        <m:t>=</m:t>
                      </m:r>
                      <m:rad>
                        <m:radPr>
                          <m:degHide m:val="on"/>
                          <m:ctrlPr>
                            <a:rPr lang="en-US" altLang="zh-CN" sz="2400" i="1" kern="100" dirty="0">
                              <a:solidFill>
                                <a:srgbClr val="FF0000"/>
                              </a:solidFill>
                              <a:effectLst/>
                              <a:latin typeface="Cambria Math" panose="02040503050406030204" charset="0"/>
                              <a:cs typeface="Cambria Math" panose="02040503050406030204" charset="0"/>
                            </a:rPr>
                          </m:ctrlPr>
                        </m:radPr>
                        <m:deg/>
                        <m:e>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p>
                                    <m:sSupPr>
                                      <m:ctrlPr>
                                        <a:rPr lang="en-US" altLang="zh-CN" sz="2400" i="1" kern="100" dirty="0">
                                          <a:solidFill>
                                            <a:srgbClr val="FF0000"/>
                                          </a:solidFill>
                                          <a:effectLst/>
                                          <a:latin typeface="Cambria Math" panose="02040503050406030204" charset="0"/>
                                          <a:cs typeface="Cambria Math" panose="02040503050406030204" charset="0"/>
                                        </a:rPr>
                                      </m:ctrlPr>
                                    </m:sSupPr>
                                    <m:e>
                                      <m:r>
                                        <a:rPr lang="en-US" altLang="zh-CN" sz="2400" i="1" kern="100" dirty="0">
                                          <a:solidFill>
                                            <a:srgbClr val="FF0000"/>
                                          </a:solidFill>
                                          <a:effectLst/>
                                          <a:latin typeface="Cambria Math" panose="02040503050406030204" charset="0"/>
                                          <a:cs typeface="Cambria Math" panose="02040503050406030204" charset="0"/>
                                        </a:rPr>
                                        <m:t>(</m:t>
                                      </m:r>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r>
                                        <a:rPr lang="en-US" altLang="zh-CN" sz="2400" i="1" kern="100" dirty="0">
                                          <a:solidFill>
                                            <a:srgbClr val="FF0000"/>
                                          </a:solidFill>
                                          <a:effectLst/>
                                          <a:latin typeface="Cambria Math" panose="02040503050406030204" charset="0"/>
                                          <a:cs typeface="Cambria Math" panose="02040503050406030204" charset="0"/>
                                        </a:rPr>
                                        <m:t>−</m:t>
                                      </m:r>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𝑋</m:t>
                                          </m:r>
                                        </m:e>
                                      </m:acc>
                                      <m:r>
                                        <a:rPr lang="en-US" altLang="zh-CN" sz="2400" i="1" kern="100" dirty="0">
                                          <a:solidFill>
                                            <a:srgbClr val="FF0000"/>
                                          </a:solidFill>
                                          <a:effectLst/>
                                          <a:latin typeface="Cambria Math" panose="02040503050406030204" charset="0"/>
                                          <a:cs typeface="Cambria Math" panose="02040503050406030204" charset="0"/>
                                        </a:rPr>
                                        <m:t>)</m:t>
                                      </m:r>
                                    </m:e>
                                    <m:sup>
                                      <m:r>
                                        <a:rPr lang="en-US" altLang="zh-CN" sz="2400" i="1" kern="100" dirty="0">
                                          <a:solidFill>
                                            <a:srgbClr val="FF0000"/>
                                          </a:solidFill>
                                          <a:effectLst/>
                                          <a:latin typeface="Cambria Math" panose="02040503050406030204" charset="0"/>
                                          <a:cs typeface="Cambria Math" panose="02040503050406030204" charset="0"/>
                                        </a:rPr>
                                        <m:t>2</m:t>
                                      </m:r>
                                    </m:sup>
                                  </m:sSup>
                                </m:e>
                              </m:nary>
                            </m:num>
                            <m:den>
                              <m:r>
                                <a:rPr lang="en-US" altLang="zh-CN" sz="2400" i="1" kern="100" dirty="0">
                                  <a:solidFill>
                                    <a:srgbClr val="FF0000"/>
                                  </a:solidFill>
                                  <a:effectLst/>
                                  <a:latin typeface="Cambria Math" panose="02040503050406030204" charset="0"/>
                                  <a:cs typeface="Cambria Math" panose="02040503050406030204" charset="0"/>
                                </a:rPr>
                                <m:t>𝑀</m:t>
                              </m:r>
                            </m:den>
                          </m:f>
                        </m:e>
                      </m:rad>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5" name="文本框 4"/>
              <p:cNvSpPr txBox="1">
                <a:spLocks noRot="1" noChangeAspect="1" noMove="1" noResize="1" noEditPoints="1" noAdjustHandles="1" noChangeArrowheads="1" noChangeShapeType="1" noTextEdit="1"/>
              </p:cNvSpPr>
              <p:nvPr/>
            </p:nvSpPr>
            <p:spPr>
              <a:xfrm>
                <a:off x="4797996" y="3429254"/>
                <a:ext cx="2513965" cy="1610995"/>
              </a:xfrm>
              <a:prstGeom prst="rect">
                <a:avLst/>
              </a:prstGeom>
              <a:blipFill rotWithShape="1">
                <a:blip r:embed="rId1"/>
                <a:stretch>
                  <a:fillRect l="-23" t="-16" r="23" b="1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文本框 5"/>
              <p:cNvSpPr txBox="1"/>
              <p:nvPr/>
            </p:nvSpPr>
            <p:spPr>
              <a:xfrm>
                <a:off x="4797996" y="4924044"/>
                <a:ext cx="2549525" cy="1610995"/>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𝜇</m:t>
                          </m:r>
                        </m:e>
                        <m:sub>
                          <m:r>
                            <a:rPr lang="en-US" altLang="zh-CN" sz="2400" i="1" kern="100" dirty="0">
                              <a:solidFill>
                                <a:srgbClr val="FF0000"/>
                              </a:solidFill>
                              <a:effectLst/>
                              <a:latin typeface="Cambria Math" panose="02040503050406030204" charset="0"/>
                              <a:cs typeface="Cambria Math" panose="02040503050406030204" charset="0"/>
                            </a:rPr>
                            <m:t>𝑝</m:t>
                          </m:r>
                        </m:sub>
                      </m:sSub>
                      <m:r>
                        <a:rPr lang="en-US" altLang="zh-CN" sz="2400" i="1" kern="100" dirty="0">
                          <a:solidFill>
                            <a:srgbClr val="FF0000"/>
                          </a:solidFill>
                          <a:effectLst/>
                          <a:latin typeface="Cambria Math" panose="02040503050406030204" charset="0"/>
                          <a:cs typeface="Cambria Math" panose="02040503050406030204" charset="0"/>
                        </a:rPr>
                        <m:t>=</m:t>
                      </m:r>
                      <m:rad>
                        <m:radPr>
                          <m:degHide m:val="on"/>
                          <m:ctrlPr>
                            <a:rPr lang="en-US" altLang="zh-CN" sz="2400" i="1" kern="100" dirty="0">
                              <a:solidFill>
                                <a:srgbClr val="FF0000"/>
                              </a:solidFill>
                              <a:effectLst/>
                              <a:latin typeface="Cambria Math" panose="02040503050406030204" charset="0"/>
                              <a:cs typeface="Cambria Math" panose="02040503050406030204" charset="0"/>
                            </a:rPr>
                          </m:ctrlPr>
                        </m:radPr>
                        <m:deg/>
                        <m:e>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p>
                                    <m:sSupPr>
                                      <m:ctrlPr>
                                        <a:rPr lang="en-US" altLang="zh-CN" sz="2400" i="1" kern="100" dirty="0">
                                          <a:solidFill>
                                            <a:srgbClr val="FF0000"/>
                                          </a:solidFill>
                                          <a:effectLst/>
                                          <a:latin typeface="Cambria Math" panose="02040503050406030204" charset="0"/>
                                          <a:cs typeface="Cambria Math" panose="02040503050406030204" charset="0"/>
                                        </a:rPr>
                                      </m:ctrlPr>
                                    </m:sSupPr>
                                    <m:e>
                                      <m:r>
                                        <a:rPr lang="en-US" altLang="zh-CN" sz="2400" i="1" kern="100" dirty="0">
                                          <a:solidFill>
                                            <a:srgbClr val="FF0000"/>
                                          </a:solidFill>
                                          <a:effectLst/>
                                          <a:latin typeface="Cambria Math" panose="02040503050406030204" charset="0"/>
                                          <a:cs typeface="Cambria Math" panose="02040503050406030204" charset="0"/>
                                        </a:rPr>
                                        <m:t>(</m:t>
                                      </m:r>
                                      <m:r>
                                        <a:rPr lang="en-US" altLang="zh-CN" sz="2400" i="1" kern="100" dirty="0">
                                          <a:solidFill>
                                            <a:srgbClr val="FF0000"/>
                                          </a:solidFill>
                                          <a:effectLst/>
                                          <a:latin typeface="Cambria Math" panose="02040503050406030204" charset="0"/>
                                          <a:cs typeface="Cambria Math" panose="02040503050406030204" charset="0"/>
                                        </a:rPr>
                                        <m:t>𝑝</m:t>
                                      </m:r>
                                      <m:r>
                                        <a:rPr lang="en-US" altLang="zh-CN" sz="2400" i="1" kern="100" dirty="0">
                                          <a:solidFill>
                                            <a:srgbClr val="FF0000"/>
                                          </a:solidFill>
                                          <a:effectLst/>
                                          <a:latin typeface="Cambria Math" panose="02040503050406030204" charset="0"/>
                                          <a:cs typeface="Cambria Math" panose="02040503050406030204" charset="0"/>
                                        </a:rPr>
                                        <m:t>−</m:t>
                                      </m:r>
                                      <m:r>
                                        <a:rPr lang="en-US" altLang="zh-CN" sz="2400" i="1" kern="100" dirty="0">
                                          <a:solidFill>
                                            <a:srgbClr val="FF0000"/>
                                          </a:solidFill>
                                          <a:effectLst/>
                                          <a:latin typeface="Cambria Math" panose="02040503050406030204" charset="0"/>
                                          <a:cs typeface="Cambria Math" panose="02040503050406030204" charset="0"/>
                                        </a:rPr>
                                        <m:t>𝑃</m:t>
                                      </m:r>
                                      <m:r>
                                        <a:rPr lang="en-US" altLang="zh-CN" sz="2400" i="1" kern="100" dirty="0">
                                          <a:solidFill>
                                            <a:srgbClr val="FF0000"/>
                                          </a:solidFill>
                                          <a:effectLst/>
                                          <a:latin typeface="Cambria Math" panose="02040503050406030204" charset="0"/>
                                          <a:cs typeface="Cambria Math" panose="02040503050406030204" charset="0"/>
                                        </a:rPr>
                                        <m:t>)</m:t>
                                      </m:r>
                                    </m:e>
                                    <m:sup>
                                      <m:r>
                                        <a:rPr lang="en-US" altLang="zh-CN" sz="2400" i="1" kern="100" dirty="0">
                                          <a:solidFill>
                                            <a:srgbClr val="FF0000"/>
                                          </a:solidFill>
                                          <a:effectLst/>
                                          <a:latin typeface="Cambria Math" panose="02040503050406030204" charset="0"/>
                                          <a:cs typeface="Cambria Math" panose="02040503050406030204" charset="0"/>
                                        </a:rPr>
                                        <m:t>2</m:t>
                                      </m:r>
                                    </m:sup>
                                  </m:sSup>
                                </m:e>
                              </m:nary>
                            </m:num>
                            <m:den>
                              <m:r>
                                <a:rPr lang="en-US" altLang="zh-CN" sz="2400" i="1" kern="100" dirty="0">
                                  <a:solidFill>
                                    <a:srgbClr val="FF0000"/>
                                  </a:solidFill>
                                  <a:effectLst/>
                                  <a:latin typeface="Cambria Math" panose="02040503050406030204" charset="0"/>
                                  <a:cs typeface="Cambria Math" panose="02040503050406030204" charset="0"/>
                                </a:rPr>
                                <m:t>𝑀</m:t>
                              </m:r>
                            </m:den>
                          </m:f>
                        </m:e>
                      </m:rad>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6" name="文本框 5"/>
              <p:cNvSpPr txBox="1">
                <a:spLocks noRot="1" noChangeAspect="1" noMove="1" noResize="1" noEditPoints="1" noAdjustHandles="1" noChangeArrowheads="1" noChangeShapeType="1" noTextEdit="1"/>
              </p:cNvSpPr>
              <p:nvPr/>
            </p:nvSpPr>
            <p:spPr>
              <a:xfrm>
                <a:off x="4797996" y="4924044"/>
                <a:ext cx="2549525" cy="1610995"/>
              </a:xfrm>
              <a:prstGeom prst="rect">
                <a:avLst/>
              </a:prstGeom>
              <a:blipFill rotWithShape="1">
                <a:blip r:embed="rId2"/>
                <a:stretch>
                  <a:fillRect l="-22" t="-16" r="22" b="16"/>
                </a:stretch>
              </a:blipFill>
            </p:spPr>
            <p:txBody>
              <a:bodyPr/>
              <a:lstStyle/>
              <a:p>
                <a:r>
                  <a:rPr lang="zh-CN" altLang="en-US">
                    <a:noFill/>
                  </a:rPr>
                  <a:t> </a:t>
                </a:r>
              </a:p>
            </p:txBody>
          </p:sp>
        </mc:Fallback>
      </mc:AlternateContent>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p:tgtEl>
                                          <p:spTgt spid="5"/>
                                        </p:tgtEl>
                                        <p:attrNameLst>
                                          <p:attrName>ppt_y</p:attrName>
                                        </p:attrNameLst>
                                      </p:cBhvr>
                                      <p:tavLst>
                                        <p:tav tm="0">
                                          <p:val>
                                            <p:strVal val="#ppt_y+#ppt_h*1.125000"/>
                                          </p:val>
                                        </p:tav>
                                        <p:tav tm="100000">
                                          <p:val>
                                            <p:strVal val="#ppt_y"/>
                                          </p:val>
                                        </p:tav>
                                      </p:tavLst>
                                    </p:anim>
                                    <p:animEffect transition="in" filter="wipe(up)">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1.</a:t>
            </a:r>
            <a:r>
              <a:rPr lang="zh-CN" altLang="en-US" sz="2800" b="1" kern="100" dirty="0">
                <a:solidFill>
                  <a:schemeClr val="accent2">
                    <a:lumMod val="75000"/>
                  </a:schemeClr>
                </a:solidFill>
                <a:effectLst/>
                <a:latin typeface="+mn-ea"/>
                <a:cs typeface="江城圆体 400W" panose="020B0500000000000000" pitchFamily="34" charset="-122"/>
              </a:rPr>
              <a:t>抽样平均数的平均误差</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309370" y="1364615"/>
            <a:ext cx="9292590" cy="914400"/>
          </a:xfrm>
          <a:prstGeom prst="rect">
            <a:avLst/>
          </a:prstGeom>
          <a:noFill/>
        </p:spPr>
        <p:txBody>
          <a:bodyPr wrap="square" rtlCol="0"/>
          <a:p>
            <a:pPr algn="l">
              <a:lnSpc>
                <a:spcPct val="140000"/>
              </a:lnSpc>
            </a:pPr>
            <a:r>
              <a:rPr lang="en-US" altLang="zh-CN" sz="2400" kern="100" dirty="0">
                <a:effectLst/>
                <a:latin typeface="+mn-ea"/>
                <a:cs typeface="江城圆体 400W" panose="020B0500000000000000" pitchFamily="34" charset="-122"/>
              </a:rPr>
              <a:t>(1)</a:t>
            </a:r>
            <a:r>
              <a:rPr lang="zh-CN" altLang="en-US" sz="2400" kern="100" dirty="0">
                <a:effectLst/>
                <a:latin typeface="+mn-ea"/>
                <a:cs typeface="江城圆体 400W" panose="020B0500000000000000" pitchFamily="34" charset="-122"/>
              </a:rPr>
              <a:t>在重复抽样条件下</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抽样平均数的平均误差的计算公式为</a:t>
            </a:r>
            <a:r>
              <a:rPr lang="en-US" altLang="zh-CN" sz="2400" kern="100" dirty="0">
                <a:effectLst/>
                <a:latin typeface="+mn-ea"/>
                <a:cs typeface="江城圆体 400W" panose="020B0500000000000000" pitchFamily="34" charset="-122"/>
              </a:rPr>
              <a:t>:</a:t>
            </a:r>
            <a:endParaRPr lang="en-US" altLang="zh-CN" sz="2400" kern="100" dirty="0">
              <a:effectLst/>
              <a:latin typeface="+mn-ea"/>
              <a:cs typeface="江城圆体 400W" panose="020B0500000000000000" pitchFamily="34" charset="-122"/>
            </a:endParaRPr>
          </a:p>
        </p:txBody>
      </p:sp>
      <p:sp>
        <p:nvSpPr>
          <p:cNvPr id="6" name="文本框 5"/>
          <p:cNvSpPr txBox="1"/>
          <p:nvPr/>
        </p:nvSpPr>
        <p:spPr>
          <a:xfrm>
            <a:off x="1309370" y="2553335"/>
            <a:ext cx="10786110" cy="607695"/>
          </a:xfrm>
          <a:prstGeom prst="rect">
            <a:avLst/>
          </a:prstGeom>
        </p:spPr>
        <p:txBody>
          <a:bodyPr wrap="square">
            <a:spAutoFit/>
          </a:bodyPr>
          <a:p>
            <a:pPr algn="l">
              <a:lnSpc>
                <a:spcPct val="140000"/>
              </a:lnSpc>
              <a:buClrTx/>
              <a:buSzTx/>
              <a:buFontTx/>
            </a:pPr>
            <a:r>
              <a:rPr lang="en-US" altLang="zh-CN" sz="2400" kern="100" dirty="0">
                <a:effectLst/>
                <a:latin typeface="+mn-ea"/>
                <a:cs typeface="江城圆体 400W" panose="020B0500000000000000" pitchFamily="34" charset="-122"/>
              </a:rPr>
              <a:t>(2)在不重复条件下,抽样平均数的平均误差的计算公式为:</a:t>
            </a:r>
            <a:endParaRPr lang="en-US" altLang="zh-CN" sz="2400" kern="100" dirty="0">
              <a:effectLst/>
              <a:latin typeface="+mn-ea"/>
              <a:cs typeface="江城圆体 400W" panose="020B0500000000000000" pitchFamily="34" charset="-122"/>
            </a:endParaRPr>
          </a:p>
        </p:txBody>
      </p:sp>
      <p:sp>
        <p:nvSpPr>
          <p:cNvPr id="8" name="文本框 7"/>
          <p:cNvSpPr txBox="1"/>
          <p:nvPr/>
        </p:nvSpPr>
        <p:spPr>
          <a:xfrm>
            <a:off x="1701165" y="3764915"/>
            <a:ext cx="10786110" cy="607695"/>
          </a:xfrm>
          <a:prstGeom prst="rect">
            <a:avLst/>
          </a:prstGeom>
        </p:spPr>
        <p:txBody>
          <a:bodyPr wrap="square">
            <a:spAutoFit/>
          </a:bodyPr>
          <a:p>
            <a:pPr algn="l">
              <a:lnSpc>
                <a:spcPct val="140000"/>
              </a:lnSpc>
              <a:buClrTx/>
              <a:buSzTx/>
              <a:buFontTx/>
            </a:pPr>
            <a:r>
              <a:rPr lang="zh-CN" altLang="en-US" sz="2400" kern="100" dirty="0">
                <a:effectLst/>
                <a:latin typeface="+mn-ea"/>
                <a:cs typeface="江城圆体 400W" panose="020B0500000000000000" pitchFamily="34" charset="-122"/>
              </a:rPr>
              <a:t>在总体单位数</a:t>
            </a:r>
            <a:r>
              <a:rPr lang="en-US" altLang="zh-CN" sz="2400" kern="100" dirty="0">
                <a:effectLst/>
                <a:latin typeface="+mn-ea"/>
                <a:cs typeface="江城圆体 400W" panose="020B0500000000000000" pitchFamily="34" charset="-122"/>
              </a:rPr>
              <a:t>N </a:t>
            </a:r>
            <a:r>
              <a:rPr lang="zh-CN" altLang="en-US" sz="2400" kern="100" dirty="0">
                <a:effectLst/>
                <a:latin typeface="+mn-ea"/>
                <a:cs typeface="江城圆体 400W" panose="020B0500000000000000" pitchFamily="34" charset="-122"/>
              </a:rPr>
              <a:t>很大的情况下</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上述公式可近似地表示为</a:t>
            </a:r>
            <a:r>
              <a:rPr lang="en-US" altLang="zh-CN" sz="2400" kern="100" dirty="0">
                <a:effectLst/>
                <a:latin typeface="+mn-ea"/>
                <a:cs typeface="江城圆体 400W" panose="020B0500000000000000" pitchFamily="34" charset="-122"/>
              </a:rPr>
              <a:t>:</a:t>
            </a:r>
            <a:endParaRPr lang="en-US" altLang="zh-CN" sz="2400" kern="100" dirty="0">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4" name="文本框 3"/>
              <p:cNvSpPr txBox="1"/>
              <p:nvPr/>
            </p:nvSpPr>
            <p:spPr>
              <a:xfrm>
                <a:off x="9264650" y="450215"/>
                <a:ext cx="3565525" cy="1610995"/>
              </a:xfrm>
              <a:prstGeom prst="rect">
                <a:avLst/>
              </a:prstGeom>
              <a:noFill/>
            </p:spPr>
            <p:txBody>
              <a:bodyPr wrap="square" rtlCol="0" anchor="t">
                <a:spAutoFit/>
              </a:bodyPr>
              <a:p>
                <a:pPr algn="l">
                  <a:lnSpc>
                    <a:spcPct val="140000"/>
                  </a:lnSpc>
                </a:pPr>
                <a14:m>
                  <m:oMathPara xmlns:m="http://schemas.openxmlformats.org/officeDocument/2006/math">
                    <m:oMathParaPr>
                      <m:jc m:val="left"/>
                    </m:oMathParaPr>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𝜇</m:t>
                          </m:r>
                        </m:e>
                        <m:sub>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sub>
                      </m:sSub>
                      <m:r>
                        <a:rPr lang="en-US" altLang="zh-CN" sz="2400" i="1" kern="100" dirty="0">
                          <a:solidFill>
                            <a:srgbClr val="FF0000"/>
                          </a:solidFill>
                          <a:effectLst/>
                          <a:latin typeface="Cambria Math" panose="02040503050406030204" charset="0"/>
                          <a:cs typeface="Cambria Math" panose="02040503050406030204" charset="0"/>
                        </a:rPr>
                        <m:t>=</m:t>
                      </m:r>
                      <m:rad>
                        <m:radPr>
                          <m:degHide m:val="on"/>
                          <m:ctrlPr>
                            <a:rPr lang="en-US" altLang="zh-CN" sz="2400" i="1" kern="100" dirty="0">
                              <a:solidFill>
                                <a:srgbClr val="FF0000"/>
                              </a:solidFill>
                              <a:effectLst/>
                              <a:latin typeface="Cambria Math" panose="02040503050406030204" charset="0"/>
                              <a:cs typeface="Cambria Math" panose="02040503050406030204" charset="0"/>
                            </a:rPr>
                          </m:ctrlPr>
                        </m:radPr>
                        <m:deg/>
                        <m:e>
                          <m:f>
                            <m:fPr>
                              <m:ctrlPr>
                                <a:rPr lang="en-US" altLang="zh-CN" sz="2400" i="1" kern="100" dirty="0">
                                  <a:solidFill>
                                    <a:srgbClr val="FF0000"/>
                                  </a:solidFill>
                                  <a:effectLst/>
                                  <a:latin typeface="Cambria Math" panose="02040503050406030204" charset="0"/>
                                  <a:cs typeface="Cambria Math" panose="02040503050406030204" charset="0"/>
                                </a:rPr>
                              </m:ctrlPr>
                            </m:fPr>
                            <m:num>
                              <m:sSup>
                                <m:sSupPr>
                                  <m:ctrlPr>
                                    <a:rPr lang="en-US" altLang="zh-CN" sz="2400" i="1" kern="100" dirty="0">
                                      <a:solidFill>
                                        <a:srgbClr val="FF0000"/>
                                      </a:solidFill>
                                      <a:effectLst/>
                                      <a:latin typeface="Cambria Math" panose="02040503050406030204" charset="0"/>
                                      <a:cs typeface="Cambria Math" panose="02040503050406030204" charset="0"/>
                                    </a:rPr>
                                  </m:ctrlPr>
                                </m:sSupPr>
                                <m:e>
                                  <m:r>
                                    <a:rPr lang="en-US" altLang="zh-CN" sz="2400" i="1" kern="100" dirty="0">
                                      <a:solidFill>
                                        <a:srgbClr val="FF0000"/>
                                      </a:solidFill>
                                      <a:effectLst/>
                                      <a:latin typeface="Cambria Math" panose="02040503050406030204" charset="0"/>
                                      <a:cs typeface="Cambria Math" panose="02040503050406030204" charset="0"/>
                                    </a:rPr>
                                    <m:t>𝜎</m:t>
                                  </m:r>
                                </m:e>
                                <m:sup>
                                  <m:r>
                                    <a:rPr lang="en-US" altLang="zh-CN" sz="2400" i="1" kern="100" dirty="0">
                                      <a:solidFill>
                                        <a:srgbClr val="FF0000"/>
                                      </a:solidFill>
                                      <a:effectLst/>
                                      <a:latin typeface="Cambria Math" panose="02040503050406030204" charset="0"/>
                                      <a:cs typeface="Cambria Math" panose="02040503050406030204" charset="0"/>
                                    </a:rPr>
                                    <m:t>2</m:t>
                                  </m:r>
                                </m:sup>
                              </m:sSup>
                            </m:num>
                            <m:den>
                              <m:r>
                                <a:rPr lang="en-US" altLang="zh-CN" sz="2400" i="1" kern="100" dirty="0">
                                  <a:solidFill>
                                    <a:srgbClr val="FF0000"/>
                                  </a:solidFill>
                                  <a:effectLst/>
                                  <a:latin typeface="Cambria Math" panose="02040503050406030204" charset="0"/>
                                  <a:cs typeface="Cambria Math" panose="02040503050406030204" charset="0"/>
                                </a:rPr>
                                <m:t>𝑛</m:t>
                              </m:r>
                            </m:den>
                          </m:f>
                        </m:e>
                      </m:rad>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r>
                            <a:rPr lang="en-US" altLang="zh-CN" sz="2400" i="1" kern="100" dirty="0">
                              <a:solidFill>
                                <a:srgbClr val="FF0000"/>
                              </a:solidFill>
                              <a:effectLst/>
                              <a:latin typeface="Cambria Math" panose="02040503050406030204" charset="0"/>
                              <a:cs typeface="Cambria Math" panose="02040503050406030204" charset="0"/>
                            </a:rPr>
                            <m:t>𝜎</m:t>
                          </m:r>
                        </m:num>
                        <m:den>
                          <m:rad>
                            <m:radPr>
                              <m:degHide m:val="on"/>
                              <m:ctrlPr>
                                <a:rPr lang="en-US" altLang="zh-CN" sz="2400" i="1" kern="100" dirty="0">
                                  <a:solidFill>
                                    <a:srgbClr val="FF0000"/>
                                  </a:solidFill>
                                  <a:effectLst/>
                                  <a:latin typeface="Cambria Math" panose="02040503050406030204" charset="0"/>
                                  <a:cs typeface="Cambria Math" panose="02040503050406030204" charset="0"/>
                                </a:rPr>
                              </m:ctrlPr>
                            </m:radPr>
                            <m:deg/>
                            <m:e>
                              <m:r>
                                <a:rPr lang="en-US" sz="2400" i="1">
                                  <a:solidFill>
                                    <a:srgbClr val="FF0000"/>
                                  </a:solidFill>
                                  <a:latin typeface="Cambria Math" panose="02040503050406030204" charset="0"/>
                                </a:rPr>
                                <m:t>𝑛</m:t>
                              </m:r>
                            </m:e>
                          </m:rad>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4" name="文本框 3"/>
              <p:cNvSpPr txBox="1">
                <a:spLocks noRot="1" noChangeAspect="1" noMove="1" noResize="1" noEditPoints="1" noAdjustHandles="1" noChangeArrowheads="1" noChangeShapeType="1" noTextEdit="1"/>
              </p:cNvSpPr>
              <p:nvPr/>
            </p:nvSpPr>
            <p:spPr>
              <a:xfrm>
                <a:off x="9264650" y="450215"/>
                <a:ext cx="3565525" cy="1610995"/>
              </a:xfrm>
              <a:prstGeom prst="rect">
                <a:avLst/>
              </a:prstGeom>
              <a:blipFill rotWithShape="1">
                <a:blip r:embed="rId1"/>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文本框 9"/>
              <p:cNvSpPr txBox="1"/>
              <p:nvPr/>
            </p:nvSpPr>
            <p:spPr>
              <a:xfrm>
                <a:off x="9058910" y="1763395"/>
                <a:ext cx="3615055" cy="1610995"/>
              </a:xfrm>
              <a:prstGeom prst="rect">
                <a:avLst/>
              </a:prstGeom>
              <a:noFill/>
            </p:spPr>
            <p:txBody>
              <a:bodyPr wrap="square" rtlCol="0" anchor="t">
                <a:spAutoFit/>
              </a:bodyPr>
              <a:p>
                <a:pPr algn="l">
                  <a:lnSpc>
                    <a:spcPct val="140000"/>
                  </a:lnSpc>
                </a:pPr>
                <a14:m>
                  <m:oMathPara xmlns:m="http://schemas.openxmlformats.org/officeDocument/2006/math">
                    <m:oMathParaPr>
                      <m:jc m:val="left"/>
                    </m:oMathParaPr>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𝜇</m:t>
                          </m:r>
                        </m:e>
                        <m:sub>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sub>
                      </m:sSub>
                      <m:r>
                        <a:rPr lang="en-US" altLang="zh-CN" sz="2400" i="1" kern="100" dirty="0">
                          <a:solidFill>
                            <a:srgbClr val="FF0000"/>
                          </a:solidFill>
                          <a:effectLst/>
                          <a:latin typeface="Cambria Math" panose="02040503050406030204" charset="0"/>
                          <a:cs typeface="Cambria Math" panose="02040503050406030204" charset="0"/>
                        </a:rPr>
                        <m:t>=</m:t>
                      </m:r>
                      <m:rad>
                        <m:radPr>
                          <m:degHide m:val="on"/>
                          <m:ctrlPr>
                            <a:rPr lang="en-US" altLang="zh-CN" sz="2400" i="1" kern="100" dirty="0">
                              <a:solidFill>
                                <a:srgbClr val="FF0000"/>
                              </a:solidFill>
                              <a:effectLst/>
                              <a:latin typeface="Cambria Math" panose="02040503050406030204" charset="0"/>
                              <a:cs typeface="Cambria Math" panose="02040503050406030204" charset="0"/>
                            </a:rPr>
                          </m:ctrlPr>
                        </m:radPr>
                        <m:deg/>
                        <m:e>
                          <m:f>
                            <m:fPr>
                              <m:ctrlPr>
                                <a:rPr lang="en-US" altLang="zh-CN" sz="2400" i="1" kern="100" dirty="0">
                                  <a:solidFill>
                                    <a:srgbClr val="FF0000"/>
                                  </a:solidFill>
                                  <a:effectLst/>
                                  <a:latin typeface="Cambria Math" panose="02040503050406030204" charset="0"/>
                                  <a:cs typeface="Cambria Math" panose="02040503050406030204" charset="0"/>
                                </a:rPr>
                              </m:ctrlPr>
                            </m:fPr>
                            <m:num>
                              <m:sSup>
                                <m:sSupPr>
                                  <m:ctrlPr>
                                    <a:rPr lang="en-US" altLang="zh-CN" sz="2400" i="1" kern="100" dirty="0">
                                      <a:solidFill>
                                        <a:srgbClr val="FF0000"/>
                                      </a:solidFill>
                                      <a:effectLst/>
                                      <a:latin typeface="Cambria Math" panose="02040503050406030204" charset="0"/>
                                      <a:cs typeface="Cambria Math" panose="02040503050406030204" charset="0"/>
                                    </a:rPr>
                                  </m:ctrlPr>
                                </m:sSupPr>
                                <m:e>
                                  <m:r>
                                    <a:rPr lang="en-US" altLang="zh-CN" sz="2400" i="1" kern="100" dirty="0">
                                      <a:solidFill>
                                        <a:srgbClr val="FF0000"/>
                                      </a:solidFill>
                                      <a:effectLst/>
                                      <a:latin typeface="Cambria Math" panose="02040503050406030204" charset="0"/>
                                      <a:cs typeface="Cambria Math" panose="02040503050406030204" charset="0"/>
                                    </a:rPr>
                                    <m:t>𝜎</m:t>
                                  </m:r>
                                </m:e>
                                <m:sup>
                                  <m:r>
                                    <a:rPr lang="en-US" altLang="zh-CN" sz="2400" i="1" kern="100" dirty="0">
                                      <a:solidFill>
                                        <a:srgbClr val="FF0000"/>
                                      </a:solidFill>
                                      <a:effectLst/>
                                      <a:latin typeface="Cambria Math" panose="02040503050406030204" charset="0"/>
                                      <a:cs typeface="Cambria Math" panose="02040503050406030204" charset="0"/>
                                    </a:rPr>
                                    <m:t>2</m:t>
                                  </m:r>
                                </m:sup>
                              </m:sSup>
                            </m:num>
                            <m:den>
                              <m:r>
                                <a:rPr lang="en-US" altLang="zh-CN" sz="2400" i="1" kern="100" dirty="0">
                                  <a:solidFill>
                                    <a:srgbClr val="FF0000"/>
                                  </a:solidFill>
                                  <a:effectLst/>
                                  <a:latin typeface="Cambria Math" panose="02040503050406030204" charset="0"/>
                                  <a:cs typeface="Cambria Math" panose="02040503050406030204" charset="0"/>
                                </a:rPr>
                                <m:t>𝑛</m:t>
                              </m:r>
                            </m:den>
                          </m:f>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r>
                                <a:rPr lang="en-US" altLang="zh-CN" sz="2400" i="1" kern="100" dirty="0">
                                  <a:solidFill>
                                    <a:srgbClr val="FF0000"/>
                                  </a:solidFill>
                                  <a:effectLst/>
                                  <a:latin typeface="Cambria Math" panose="02040503050406030204" charset="0"/>
                                  <a:cs typeface="Cambria Math" panose="02040503050406030204" charset="0"/>
                                </a:rPr>
                                <m:t>𝑁−𝑛</m:t>
                              </m:r>
                            </m:num>
                            <m:den>
                              <m:r>
                                <a:rPr lang="en-US" altLang="zh-CN" sz="2400" i="1" kern="100" dirty="0">
                                  <a:solidFill>
                                    <a:srgbClr val="FF0000"/>
                                  </a:solidFill>
                                  <a:effectLst/>
                                  <a:latin typeface="Cambria Math" panose="02040503050406030204" charset="0"/>
                                  <a:cs typeface="Cambria Math" panose="02040503050406030204" charset="0"/>
                                </a:rPr>
                                <m:t>𝑁−</m:t>
                              </m:r>
                              <m:r>
                                <a:rPr lang="en-US" altLang="zh-CN" sz="2400" i="1" kern="100" dirty="0">
                                  <a:solidFill>
                                    <a:srgbClr val="FF0000"/>
                                  </a:solidFill>
                                  <a:effectLst/>
                                  <a:latin typeface="Cambria Math" panose="02040503050406030204" charset="0"/>
                                  <a:cs typeface="Cambria Math" panose="02040503050406030204" charset="0"/>
                                </a:rPr>
                                <m:t>1</m:t>
                              </m:r>
                            </m:den>
                          </m:f>
                          <m:r>
                            <a:rPr lang="en-US" altLang="zh-CN" sz="2400" i="1" kern="100" dirty="0">
                              <a:solidFill>
                                <a:srgbClr val="FF0000"/>
                              </a:solidFill>
                              <a:effectLst/>
                              <a:latin typeface="Cambria Math" panose="02040503050406030204" charset="0"/>
                              <a:cs typeface="Cambria Math" panose="02040503050406030204" charset="0"/>
                            </a:rPr>
                            <m:t>)</m:t>
                          </m:r>
                        </m:e>
                      </m:rad>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10" name="文本框 9"/>
              <p:cNvSpPr txBox="1">
                <a:spLocks noRot="1" noChangeAspect="1" noMove="1" noResize="1" noEditPoints="1" noAdjustHandles="1" noChangeArrowheads="1" noChangeShapeType="1" noTextEdit="1"/>
              </p:cNvSpPr>
              <p:nvPr/>
            </p:nvSpPr>
            <p:spPr>
              <a:xfrm>
                <a:off x="9058910" y="1763395"/>
                <a:ext cx="3615055" cy="1610995"/>
              </a:xfrm>
              <a:prstGeom prst="rect">
                <a:avLst/>
              </a:prstGeom>
              <a:blipFill rotWithShape="1">
                <a:blip r:embed="rId2"/>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文本框 10"/>
              <p:cNvSpPr txBox="1"/>
              <p:nvPr/>
            </p:nvSpPr>
            <p:spPr>
              <a:xfrm>
                <a:off x="9314180" y="2967355"/>
                <a:ext cx="3615055" cy="1610995"/>
              </a:xfrm>
              <a:prstGeom prst="rect">
                <a:avLst/>
              </a:prstGeom>
              <a:noFill/>
            </p:spPr>
            <p:txBody>
              <a:bodyPr wrap="square" rtlCol="0" anchor="t">
                <a:spAutoFit/>
              </a:bodyPr>
              <a:p>
                <a:pPr algn="l">
                  <a:lnSpc>
                    <a:spcPct val="140000"/>
                  </a:lnSpc>
                </a:pPr>
                <a14:m>
                  <m:oMathPara xmlns:m="http://schemas.openxmlformats.org/officeDocument/2006/math">
                    <m:oMathParaPr>
                      <m:jc m:val="left"/>
                    </m:oMathParaPr>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𝜇</m:t>
                          </m:r>
                        </m:e>
                        <m:sub>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sub>
                      </m:sSub>
                      <m:r>
                        <a:rPr lang="en-US" altLang="zh-CN" sz="2400" i="1" kern="100" dirty="0">
                          <a:solidFill>
                            <a:srgbClr val="FF0000"/>
                          </a:solidFill>
                          <a:effectLst/>
                          <a:latin typeface="Cambria Math" panose="02040503050406030204" charset="0"/>
                          <a:cs typeface="Cambria Math" panose="02040503050406030204" charset="0"/>
                        </a:rPr>
                        <m:t>=</m:t>
                      </m:r>
                      <m:rad>
                        <m:radPr>
                          <m:degHide m:val="on"/>
                          <m:ctrlPr>
                            <a:rPr lang="en-US" altLang="zh-CN" sz="2400" i="1" kern="100" dirty="0">
                              <a:solidFill>
                                <a:srgbClr val="FF0000"/>
                              </a:solidFill>
                              <a:effectLst/>
                              <a:latin typeface="Cambria Math" panose="02040503050406030204" charset="0"/>
                              <a:cs typeface="Cambria Math" panose="02040503050406030204" charset="0"/>
                            </a:rPr>
                          </m:ctrlPr>
                        </m:radPr>
                        <m:deg/>
                        <m:e>
                          <m:f>
                            <m:fPr>
                              <m:ctrlPr>
                                <a:rPr lang="en-US" altLang="zh-CN" sz="2400" i="1" kern="100" dirty="0">
                                  <a:solidFill>
                                    <a:srgbClr val="FF0000"/>
                                  </a:solidFill>
                                  <a:effectLst/>
                                  <a:latin typeface="Cambria Math" panose="02040503050406030204" charset="0"/>
                                  <a:cs typeface="Cambria Math" panose="02040503050406030204" charset="0"/>
                                </a:rPr>
                              </m:ctrlPr>
                            </m:fPr>
                            <m:num>
                              <m:sSup>
                                <m:sSupPr>
                                  <m:ctrlPr>
                                    <a:rPr lang="en-US" altLang="zh-CN" sz="2400" i="1" kern="100" dirty="0">
                                      <a:solidFill>
                                        <a:srgbClr val="FF0000"/>
                                      </a:solidFill>
                                      <a:effectLst/>
                                      <a:latin typeface="Cambria Math" panose="02040503050406030204" charset="0"/>
                                      <a:cs typeface="Cambria Math" panose="02040503050406030204" charset="0"/>
                                    </a:rPr>
                                  </m:ctrlPr>
                                </m:sSupPr>
                                <m:e>
                                  <m:r>
                                    <a:rPr lang="en-US" altLang="zh-CN" sz="2400" i="1" kern="100" dirty="0">
                                      <a:solidFill>
                                        <a:srgbClr val="FF0000"/>
                                      </a:solidFill>
                                      <a:effectLst/>
                                      <a:latin typeface="Cambria Math" panose="02040503050406030204" charset="0"/>
                                      <a:cs typeface="Cambria Math" panose="02040503050406030204" charset="0"/>
                                    </a:rPr>
                                    <m:t>𝜎</m:t>
                                  </m:r>
                                </m:e>
                                <m:sup>
                                  <m:r>
                                    <a:rPr lang="en-US" altLang="zh-CN" sz="2400" i="1" kern="100" dirty="0">
                                      <a:solidFill>
                                        <a:srgbClr val="FF0000"/>
                                      </a:solidFill>
                                      <a:effectLst/>
                                      <a:latin typeface="Cambria Math" panose="02040503050406030204" charset="0"/>
                                      <a:cs typeface="Cambria Math" panose="02040503050406030204" charset="0"/>
                                    </a:rPr>
                                    <m:t>2</m:t>
                                  </m:r>
                                </m:sup>
                              </m:sSup>
                            </m:num>
                            <m:den>
                              <m:r>
                                <a:rPr lang="en-US" altLang="zh-CN" sz="2400" i="1" kern="100" dirty="0">
                                  <a:solidFill>
                                    <a:srgbClr val="FF0000"/>
                                  </a:solidFill>
                                  <a:effectLst/>
                                  <a:latin typeface="Cambria Math" panose="02040503050406030204" charset="0"/>
                                  <a:cs typeface="Cambria Math" panose="02040503050406030204" charset="0"/>
                                </a:rPr>
                                <m:t>𝑛</m:t>
                              </m:r>
                            </m:den>
                          </m:f>
                          <m:r>
                            <a:rPr lang="en-US" altLang="zh-CN" sz="2400" i="1" kern="100" dirty="0">
                              <a:solidFill>
                                <a:srgbClr val="FF0000"/>
                              </a:solidFill>
                              <a:effectLst/>
                              <a:latin typeface="Cambria Math" panose="02040503050406030204" charset="0"/>
                              <a:cs typeface="Cambria Math" panose="02040503050406030204" charset="0"/>
                            </a:rPr>
                            <m:t>(</m:t>
                          </m:r>
                          <m:r>
                            <a:rPr lang="en-US" altLang="zh-CN" sz="2400" i="1" kern="100" dirty="0">
                              <a:solidFill>
                                <a:srgbClr val="FF0000"/>
                              </a:solidFill>
                              <a:effectLst/>
                              <a:latin typeface="Cambria Math" panose="02040503050406030204" charset="0"/>
                              <a:cs typeface="Cambria Math" panose="02040503050406030204" charset="0"/>
                            </a:rPr>
                            <m:t>1</m:t>
                          </m:r>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r>
                                <a:rPr lang="en-US" altLang="zh-CN" sz="2400" i="1" kern="100" dirty="0">
                                  <a:solidFill>
                                    <a:srgbClr val="FF0000"/>
                                  </a:solidFill>
                                  <a:effectLst/>
                                  <a:latin typeface="Cambria Math" panose="02040503050406030204" charset="0"/>
                                  <a:cs typeface="Cambria Math" panose="02040503050406030204" charset="0"/>
                                </a:rPr>
                                <m:t>𝑛</m:t>
                              </m:r>
                            </m:num>
                            <m:den>
                              <m:r>
                                <a:rPr lang="en-US" altLang="zh-CN" sz="2400" i="1" kern="100" dirty="0">
                                  <a:solidFill>
                                    <a:srgbClr val="FF0000"/>
                                  </a:solidFill>
                                  <a:effectLst/>
                                  <a:latin typeface="Cambria Math" panose="02040503050406030204" charset="0"/>
                                  <a:cs typeface="Cambria Math" panose="02040503050406030204" charset="0"/>
                                </a:rPr>
                                <m:t>𝑁</m:t>
                              </m:r>
                            </m:den>
                          </m:f>
                          <m:r>
                            <a:rPr lang="en-US" altLang="zh-CN" sz="2400" i="1" kern="100" dirty="0">
                              <a:solidFill>
                                <a:srgbClr val="FF0000"/>
                              </a:solidFill>
                              <a:effectLst/>
                              <a:latin typeface="Cambria Math" panose="02040503050406030204" charset="0"/>
                              <a:cs typeface="Cambria Math" panose="02040503050406030204" charset="0"/>
                            </a:rPr>
                            <m:t>)</m:t>
                          </m:r>
                        </m:e>
                      </m:rad>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11" name="文本框 10"/>
              <p:cNvSpPr txBox="1">
                <a:spLocks noRot="1" noChangeAspect="1" noMove="1" noResize="1" noEditPoints="1" noAdjustHandles="1" noChangeArrowheads="1" noChangeShapeType="1" noTextEdit="1"/>
              </p:cNvSpPr>
              <p:nvPr/>
            </p:nvSpPr>
            <p:spPr>
              <a:xfrm>
                <a:off x="9314180" y="2967355"/>
                <a:ext cx="3615055" cy="1610995"/>
              </a:xfrm>
              <a:prstGeom prst="rect">
                <a:avLst/>
              </a:prstGeom>
              <a:blipFill rotWithShape="1">
                <a:blip r:embed="rId3"/>
                <a:stretch>
                  <a:fillRect/>
                </a:stretch>
              </a:blipFill>
            </p:spPr>
            <p:txBody>
              <a:bodyPr/>
              <a:lstStyle/>
              <a:p>
                <a:r>
                  <a:rPr lang="zh-CN" altLang="en-US">
                    <a:noFill/>
                  </a:rPr>
                  <a:t> </a:t>
                </a:r>
              </a:p>
            </p:txBody>
          </p:sp>
        </mc:Fallback>
      </mc:AlternateContent>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strips(downLeft)">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strips(downLeft)">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trips(downLeft)">
                                      <p:cBhvr>
                                        <p:cTn id="23" dur="500"/>
                                        <p:tgtEl>
                                          <p:spTgt spid="8"/>
                                        </p:tgtEl>
                                      </p:cBhvr>
                                    </p:animEffect>
                                  </p:childTnLst>
                                </p:cTn>
                              </p:par>
                              <p:par>
                                <p:cTn id="24" presetID="18" presetClass="entr" presetSubtype="12"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strips(downLeft)">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10" grpId="0"/>
      <p:bldP spid="8"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9351010" y="59563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16" name="任意多边形: 形状 15"/>
          <p:cNvSpPr/>
          <p:nvPr>
            <p:custDataLst>
              <p:tags r:id="rId1"/>
            </p:custDataLst>
          </p:nvPr>
        </p:nvSpPr>
        <p:spPr>
          <a:xfrm>
            <a:off x="944138"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sz="2400">
              <a:solidFill>
                <a:schemeClr val="tx1"/>
              </a:solidFill>
              <a:sym typeface="+mn-ea"/>
            </a:endParaRPr>
          </a:p>
        </p:txBody>
      </p:sp>
      <p:sp>
        <p:nvSpPr>
          <p:cNvPr id="8" name="文本框 7"/>
          <p:cNvSpPr txBox="1"/>
          <p:nvPr>
            <p:custDataLst>
              <p:tags r:id="rId2"/>
            </p:custDataLst>
          </p:nvPr>
        </p:nvSpPr>
        <p:spPr>
          <a:xfrm>
            <a:off x="1646585"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知识目标</a:t>
            </a:r>
            <a:endParaRPr lang="zh-CN" altLang="en-US" sz="2000" b="1" dirty="0">
              <a:solidFill>
                <a:srgbClr val="FFFFFF"/>
              </a:solidFill>
            </a:endParaRPr>
          </a:p>
        </p:txBody>
      </p:sp>
      <p:sp>
        <p:nvSpPr>
          <p:cNvPr id="19" name="任意多边形: 形状 15"/>
          <p:cNvSpPr/>
          <p:nvPr>
            <p:custDataLst>
              <p:tags r:id="rId3"/>
            </p:custDataLst>
          </p:nvPr>
        </p:nvSpPr>
        <p:spPr>
          <a:xfrm>
            <a:off x="468976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2">
                  <a:alpha val="100000"/>
                </a:schemeClr>
              </a:gs>
              <a:gs pos="0">
                <a:schemeClr val="accent2">
                  <a:lumMod val="60000"/>
                  <a:lumOff val="40000"/>
                  <a:alpha val="100000"/>
                </a:schemeClr>
              </a:gs>
            </a:gsLst>
            <a:lin ang="10800000" scaled="1"/>
            <a:tileRect/>
          </a:gradFill>
          <a:ln w="9525"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lvl="0" algn="l">
              <a:buClrTx/>
              <a:buSzTx/>
              <a:buFontTx/>
            </a:pPr>
            <a:endParaRPr lang="zh-CN" altLang="en-US">
              <a:solidFill>
                <a:schemeClr val="accent2"/>
              </a:solidFill>
              <a:sym typeface="+mn-ea"/>
            </a:endParaRPr>
          </a:p>
        </p:txBody>
      </p:sp>
      <p:sp>
        <p:nvSpPr>
          <p:cNvPr id="20" name="文本框 19"/>
          <p:cNvSpPr txBox="1"/>
          <p:nvPr>
            <p:custDataLst>
              <p:tags r:id="rId4"/>
            </p:custDataLst>
          </p:nvPr>
        </p:nvSpPr>
        <p:spPr>
          <a:xfrm>
            <a:off x="5392214"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能力目标</a:t>
            </a:r>
            <a:endParaRPr lang="zh-CN" altLang="en-US" sz="2000" b="1" dirty="0">
              <a:solidFill>
                <a:srgbClr val="FFFFFF"/>
              </a:solidFill>
            </a:endParaRPr>
          </a:p>
        </p:txBody>
      </p:sp>
      <p:sp>
        <p:nvSpPr>
          <p:cNvPr id="23" name="任意多边形: 形状 15"/>
          <p:cNvSpPr/>
          <p:nvPr>
            <p:custDataLst>
              <p:tags r:id="rId5"/>
            </p:custDataLst>
          </p:nvPr>
        </p:nvSpPr>
        <p:spPr>
          <a:xfrm>
            <a:off x="8435340" y="1510030"/>
            <a:ext cx="3378835" cy="4700270"/>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a:solidFill>
                <a:schemeClr val="tx1"/>
              </a:solidFill>
              <a:sym typeface="+mn-ea"/>
            </a:endParaRPr>
          </a:p>
        </p:txBody>
      </p:sp>
      <p:sp>
        <p:nvSpPr>
          <p:cNvPr id="24" name="文本框 23"/>
          <p:cNvSpPr txBox="1"/>
          <p:nvPr>
            <p:custDataLst>
              <p:tags r:id="rId6"/>
            </p:custDataLst>
          </p:nvPr>
        </p:nvSpPr>
        <p:spPr>
          <a:xfrm>
            <a:off x="9048308" y="1824580"/>
            <a:ext cx="2017737" cy="400538"/>
          </a:xfrm>
          <a:prstGeom prst="rect">
            <a:avLst/>
          </a:prstGeom>
          <a:noFill/>
        </p:spPr>
        <p:txBody>
          <a:bodyPr wrap="square" lIns="0" tIns="0" rIns="0" bIns="0" rtlCol="0">
            <a:noAutofit/>
          </a:bodyPr>
          <a:lstStyle/>
          <a:p>
            <a:pPr algn="l"/>
            <a:r>
              <a:rPr lang="zh-CN" altLang="en-US" sz="2000" b="1" dirty="0">
                <a:solidFill>
                  <a:srgbClr val="FFFFFF"/>
                </a:solidFill>
              </a:rPr>
              <a:t>素质目标</a:t>
            </a:r>
            <a:endParaRPr lang="zh-CN" altLang="en-US" sz="2000" b="1" dirty="0">
              <a:solidFill>
                <a:srgbClr val="FFFFFF"/>
              </a:solidFill>
            </a:endParaRPr>
          </a:p>
        </p:txBody>
      </p:sp>
      <p:sp>
        <p:nvSpPr>
          <p:cNvPr id="9" name="文本框 8"/>
          <p:cNvSpPr txBox="1"/>
          <p:nvPr>
            <p:custDataLst>
              <p:tags r:id="rId7"/>
            </p:custDataLst>
          </p:nvPr>
        </p:nvSpPr>
        <p:spPr>
          <a:xfrm>
            <a:off x="1112786" y="3610615"/>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lnSpc>
                <a:spcPct val="100000"/>
              </a:lnSpc>
              <a:spcBef>
                <a:spcPts val="2100"/>
              </a:spcBef>
            </a:pPr>
            <a:r>
              <a:rPr lang="en-US" altLang="zh-CN" dirty="0">
                <a:solidFill>
                  <a:srgbClr val="FFFFFF"/>
                </a:solidFill>
                <a:sym typeface="+mn-ea"/>
              </a:rPr>
              <a:t>1.</a:t>
            </a:r>
            <a:r>
              <a:rPr lang="zh-CN" altLang="en-US" dirty="0">
                <a:solidFill>
                  <a:srgbClr val="FFFFFF"/>
                </a:solidFill>
                <a:sym typeface="+mn-ea"/>
              </a:rPr>
              <a:t>了解抽样推断的基本概念、含义与特点</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2.</a:t>
            </a:r>
            <a:r>
              <a:rPr lang="zh-CN" altLang="en-US" dirty="0">
                <a:solidFill>
                  <a:srgbClr val="FFFFFF"/>
                </a:solidFill>
                <a:sym typeface="+mn-ea"/>
              </a:rPr>
              <a:t>了解大数据对抽样推断的影响</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3.</a:t>
            </a:r>
            <a:r>
              <a:rPr lang="zh-CN" altLang="en-US" dirty="0">
                <a:solidFill>
                  <a:srgbClr val="FFFFFF"/>
                </a:solidFill>
                <a:sym typeface="+mn-ea"/>
              </a:rPr>
              <a:t>掌握抽样估计的方法、误差的计量方法</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4.</a:t>
            </a:r>
            <a:r>
              <a:rPr lang="zh-CN" altLang="en-US" dirty="0">
                <a:solidFill>
                  <a:srgbClr val="FFFFFF"/>
                </a:solidFill>
                <a:sym typeface="+mn-ea"/>
              </a:rPr>
              <a:t>理解样本单位数的确定方法。</a:t>
            </a:r>
            <a:endParaRPr lang="zh-CN" altLang="en-US" dirty="0">
              <a:solidFill>
                <a:srgbClr val="FFFFFF"/>
              </a:solidFill>
              <a:sym typeface="+mn-ea"/>
            </a:endParaRPr>
          </a:p>
        </p:txBody>
      </p:sp>
      <p:sp>
        <p:nvSpPr>
          <p:cNvPr id="10" name="文本框 9"/>
          <p:cNvSpPr txBox="1"/>
          <p:nvPr>
            <p:custDataLst>
              <p:tags r:id="rId8"/>
            </p:custDataLst>
          </p:nvPr>
        </p:nvSpPr>
        <p:spPr>
          <a:xfrm>
            <a:off x="4998452"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具有在实际工作中正确运用抽样方法进行样本选取的能力</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能够根据研究目的进行抽样框的设计</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3.</a:t>
            </a:r>
            <a:r>
              <a:rPr lang="zh-CN" altLang="en-US" dirty="0">
                <a:solidFill>
                  <a:srgbClr val="FFFFFF"/>
                </a:solidFill>
                <a:sym typeface="+mn-ea"/>
              </a:rPr>
              <a:t>具有应用</a:t>
            </a:r>
            <a:r>
              <a:rPr lang="en-US" altLang="zh-CN" dirty="0">
                <a:solidFill>
                  <a:srgbClr val="FFFFFF"/>
                </a:solidFill>
                <a:sym typeface="+mn-ea"/>
              </a:rPr>
              <a:t>Excel</a:t>
            </a:r>
            <a:r>
              <a:rPr lang="zh-CN" altLang="en-US" dirty="0">
                <a:solidFill>
                  <a:srgbClr val="FFFFFF"/>
                </a:solidFill>
                <a:sym typeface="+mn-ea"/>
              </a:rPr>
              <a:t>工具进行样本抽样的能力。</a:t>
            </a:r>
            <a:endParaRPr lang="zh-CN" altLang="en-US" dirty="0">
              <a:solidFill>
                <a:srgbClr val="FFFFFF"/>
              </a:solidFill>
              <a:sym typeface="+mn-ea"/>
            </a:endParaRPr>
          </a:p>
        </p:txBody>
      </p:sp>
      <p:sp>
        <p:nvSpPr>
          <p:cNvPr id="11" name="文本框 10"/>
          <p:cNvSpPr txBox="1"/>
          <p:nvPr>
            <p:custDataLst>
              <p:tags r:id="rId9"/>
            </p:custDataLst>
          </p:nvPr>
        </p:nvSpPr>
        <p:spPr>
          <a:xfrm>
            <a:off x="8682990" y="1944370"/>
            <a:ext cx="2869565" cy="4042410"/>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提升学生对事物和现象的理性洞察力</a:t>
            </a:r>
            <a:r>
              <a:rPr lang="en-US" altLang="zh-CN" dirty="0">
                <a:solidFill>
                  <a:srgbClr val="FFFFFF"/>
                </a:solidFill>
                <a:sym typeface="+mn-ea"/>
              </a:rPr>
              <a:t>,</a:t>
            </a:r>
            <a:r>
              <a:rPr lang="zh-CN" altLang="en-US" dirty="0">
                <a:solidFill>
                  <a:srgbClr val="FFFFFF"/>
                </a:solidFill>
                <a:sym typeface="+mn-ea"/>
              </a:rPr>
              <a:t>在偶然性中寻找必然性。</a:t>
            </a:r>
            <a:endParaRPr lang="zh-CN" altLang="en-US"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指导学生了解统计学思想</a:t>
            </a:r>
            <a:r>
              <a:rPr lang="en-US" altLang="zh-CN" dirty="0">
                <a:solidFill>
                  <a:srgbClr val="FFFFFF"/>
                </a:solidFill>
                <a:sym typeface="+mn-ea"/>
              </a:rPr>
              <a:t>,</a:t>
            </a:r>
            <a:r>
              <a:rPr lang="zh-CN" altLang="en-US" dirty="0">
                <a:solidFill>
                  <a:srgbClr val="FFFFFF"/>
                </a:solidFill>
                <a:sym typeface="+mn-ea"/>
              </a:rPr>
              <a:t>引导学生探索新知识</a:t>
            </a:r>
            <a:r>
              <a:rPr lang="en-US" altLang="zh-CN" dirty="0">
                <a:solidFill>
                  <a:srgbClr val="FFFFFF"/>
                </a:solidFill>
                <a:sym typeface="+mn-ea"/>
              </a:rPr>
              <a:t>,</a:t>
            </a:r>
            <a:r>
              <a:rPr lang="zh-CN" altLang="en-US" dirty="0">
                <a:solidFill>
                  <a:srgbClr val="FFFFFF"/>
                </a:solidFill>
                <a:sym typeface="+mn-ea"/>
              </a:rPr>
              <a:t>培养学生的辩证思维能力与全面分析问题的能力。</a:t>
            </a:r>
            <a:endParaRPr lang="zh-CN" altLang="en-US" dirty="0">
              <a:solidFill>
                <a:srgbClr val="FFFFFF"/>
              </a:solidFill>
              <a:sym typeface="+mn-ea"/>
            </a:endParaRPr>
          </a:p>
          <a:p>
            <a:pPr fontAlgn="auto">
              <a:spcBef>
                <a:spcPts val="2100"/>
              </a:spcBef>
            </a:pPr>
            <a:r>
              <a:rPr lang="en-US" altLang="zh-CN" dirty="0">
                <a:solidFill>
                  <a:srgbClr val="FFFFFF"/>
                </a:solidFill>
                <a:sym typeface="+mn-ea"/>
              </a:rPr>
              <a:t>3.</a:t>
            </a:r>
            <a:r>
              <a:rPr lang="zh-CN" altLang="en-US" dirty="0">
                <a:solidFill>
                  <a:srgbClr val="FFFFFF"/>
                </a:solidFill>
                <a:sym typeface="+mn-ea"/>
              </a:rPr>
              <a:t>培养学生应用统计学思维的良好习惯</a:t>
            </a:r>
            <a:r>
              <a:rPr lang="en-US" altLang="zh-CN" dirty="0">
                <a:solidFill>
                  <a:srgbClr val="FFFFFF"/>
                </a:solidFill>
                <a:sym typeface="+mn-ea"/>
              </a:rPr>
              <a:t>,</a:t>
            </a:r>
            <a:r>
              <a:rPr lang="zh-CN" altLang="en-US" dirty="0">
                <a:solidFill>
                  <a:srgbClr val="FFFFFF"/>
                </a:solidFill>
                <a:sym typeface="+mn-ea"/>
              </a:rPr>
              <a:t>养成严谨的学习态度及实事求是地分析问题解决问题的科学世界观。</a:t>
            </a:r>
            <a:endParaRPr lang="zh-CN" altLang="en-US" dirty="0">
              <a:solidFill>
                <a:srgbClr val="FFFFFF"/>
              </a:solidFill>
              <a:sym typeface="+mn-ea"/>
            </a:endParaRPr>
          </a:p>
        </p:txBody>
      </p:sp>
      <p:sp>
        <p:nvSpPr>
          <p:cNvPr id="12" name="文本框 11"/>
          <p:cNvSpPr txBox="1"/>
          <p:nvPr/>
        </p:nvSpPr>
        <p:spPr>
          <a:xfrm>
            <a:off x="986790" y="543560"/>
            <a:ext cx="4064000" cy="914400"/>
          </a:xfrm>
          <a:prstGeom prst="rect">
            <a:avLst/>
          </a:prstGeom>
          <a:noFill/>
        </p:spPr>
        <p:txBody>
          <a:bodyPr wrap="square" rtlCol="0">
            <a:normAutofit/>
          </a:bodyPr>
          <a:p>
            <a:pPr algn="l">
              <a:lnSpc>
                <a:spcPct val="140000"/>
              </a:lnSpc>
            </a:pPr>
            <a:r>
              <a:rPr lang="zh-CN" altLang="en-US" sz="2800" kern="100" dirty="0">
                <a:solidFill>
                  <a:schemeClr val="accent2">
                    <a:lumMod val="75000"/>
                  </a:schemeClr>
                </a:solidFill>
                <a:effectLst/>
                <a:latin typeface="+mn-ea"/>
                <a:cs typeface="江城圆体 400W" panose="020B0500000000000000" pitchFamily="34" charset="-122"/>
              </a:rPr>
              <a:t>学习目标</a:t>
            </a:r>
            <a:endParaRPr lang="zh-CN" altLang="en-US" sz="2800" kern="100" dirty="0">
              <a:solidFill>
                <a:schemeClr val="accent2">
                  <a:lumMod val="75000"/>
                </a:schemeClr>
              </a:solidFill>
              <a:effectLst/>
              <a:latin typeface="+mn-ea"/>
              <a:cs typeface="江城圆体 400W" panose="020B0500000000000000" pitchFamily="34"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randombar(horizontal)">
                                      <p:cBhvr>
                                        <p:cTn id="16" dur="500"/>
                                        <p:tgtEl>
                                          <p:spTgt spid="2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randombar(horizontal)">
                                      <p:cBhvr>
                                        <p:cTn id="19" dur="500"/>
                                        <p:tgtEl>
                                          <p:spTgt spid="23"/>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500"/>
                                        <p:tgtEl>
                                          <p:spTgt spid="2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8" grpId="0"/>
      <p:bldP spid="19" grpId="0" bldLvl="0" animBg="1"/>
      <p:bldP spid="20" grpId="0"/>
      <p:bldP spid="23" grpId="0" bldLvl="0" animBg="1"/>
      <p:bldP spid="24"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mc:AlternateContent xmlns:mc="http://schemas.openxmlformats.org/markup-compatibility/2006">
        <mc:Choice xmlns:a14="http://schemas.microsoft.com/office/drawing/2010/main" Requires="a14">
          <p:sp>
            <p:nvSpPr>
              <p:cNvPr id="2" name="文本框 1"/>
              <p:cNvSpPr txBox="1"/>
              <p:nvPr/>
            </p:nvSpPr>
            <p:spPr>
              <a:xfrm>
                <a:off x="1991995" y="2492375"/>
                <a:ext cx="9039860" cy="3253105"/>
              </a:xfrm>
              <a:prstGeom prst="rect">
                <a:avLst/>
              </a:prstGeom>
              <a:noFill/>
            </p:spPr>
            <p:txBody>
              <a:bodyPr wrap="square" rtlCol="0">
                <a:normAutofit/>
              </a:bodyPr>
              <a:p>
                <a:pPr algn="l">
                  <a:lnSpc>
                    <a:spcPct val="140000"/>
                  </a:lnSpc>
                </a:pPr>
                <a14:m>
                  <m:oMathPara xmlns:m="http://schemas.openxmlformats.org/officeDocument/2006/math">
                    <m:oMathParaPr>
                      <m:jc m:val="left"/>
                    </m:oMathParaPr>
                    <m:oMath xmlns:m="http://schemas.openxmlformats.org/officeDocument/2006/math">
                      <m:r>
                        <a:rPr lang="en-US" altLang="zh-CN" sz="2400" i="1" kern="100" dirty="0">
                          <a:solidFill>
                            <a:schemeClr val="tx1"/>
                          </a:solidFill>
                          <a:effectLst/>
                          <a:latin typeface="Cambria Math" panose="02040503050406030204" charset="0"/>
                          <a:cs typeface="Cambria Math" panose="02040503050406030204" charset="0"/>
                        </a:rPr>
                        <m:t>重复抽样：</m:t>
                      </m:r>
                      <m:sSub>
                        <m:sSubPr>
                          <m:ctrlPr>
                            <a:rPr lang="en-US" altLang="zh-CN" sz="2400" i="1" kern="100" dirty="0">
                              <a:solidFill>
                                <a:schemeClr val="tx1"/>
                              </a:solidFill>
                              <a:effectLst/>
                              <a:latin typeface="Cambria Math" panose="02040503050406030204" charset="0"/>
                              <a:cs typeface="Cambria Math" panose="02040503050406030204" charset="0"/>
                            </a:rPr>
                          </m:ctrlPr>
                        </m:sSubPr>
                        <m:e>
                          <m:r>
                            <a:rPr lang="en-US" altLang="zh-CN" sz="2400" i="1" kern="100" dirty="0">
                              <a:solidFill>
                                <a:schemeClr val="tx1"/>
                              </a:solidFill>
                              <a:effectLst/>
                              <a:latin typeface="Cambria Math" panose="02040503050406030204" charset="0"/>
                              <a:cs typeface="Cambria Math" panose="02040503050406030204" charset="0"/>
                            </a:rPr>
                            <m:t>𝜇</m:t>
                          </m:r>
                        </m:e>
                        <m:sub>
                          <m:acc>
                            <m:accPr>
                              <m:chr m:val="̅"/>
                              <m:ctrlPr>
                                <a:rPr lang="en-US" altLang="zh-CN" sz="2400" i="1" kern="100" dirty="0">
                                  <a:solidFill>
                                    <a:schemeClr val="tx1"/>
                                  </a:solidFill>
                                  <a:effectLst/>
                                  <a:latin typeface="Cambria Math" panose="02040503050406030204" charset="0"/>
                                  <a:cs typeface="Cambria Math" panose="02040503050406030204" charset="0"/>
                                </a:rPr>
                              </m:ctrlPr>
                            </m:accPr>
                            <m:e>
                              <m:r>
                                <a:rPr lang="en-US" altLang="zh-CN" sz="2400" i="1" kern="100" dirty="0">
                                  <a:solidFill>
                                    <a:schemeClr val="tx1"/>
                                  </a:solidFill>
                                  <a:effectLst/>
                                  <a:latin typeface="Cambria Math" panose="02040503050406030204" charset="0"/>
                                  <a:cs typeface="Cambria Math" panose="02040503050406030204" charset="0"/>
                                </a:rPr>
                                <m:t>𝑥</m:t>
                              </m:r>
                            </m:e>
                          </m:acc>
                        </m:sub>
                      </m:sSub>
                      <m:r>
                        <a:rPr lang="en-US" altLang="zh-CN" sz="2400" i="1" kern="100" dirty="0">
                          <a:solidFill>
                            <a:schemeClr val="tx1"/>
                          </a:solidFill>
                          <a:effectLst/>
                          <a:latin typeface="Cambria Math" panose="02040503050406030204" charset="0"/>
                          <a:cs typeface="Cambria Math" panose="02040503050406030204" charset="0"/>
                        </a:rPr>
                        <m:t>=</m:t>
                      </m:r>
                      <m:f>
                        <m:fPr>
                          <m:ctrlPr>
                            <a:rPr lang="en-US" altLang="zh-CN" sz="2400" i="1" kern="100" dirty="0">
                              <a:solidFill>
                                <a:schemeClr val="tx1"/>
                              </a:solidFill>
                              <a:effectLst/>
                              <a:latin typeface="Cambria Math" panose="02040503050406030204" charset="0"/>
                              <a:cs typeface="Cambria Math" panose="02040503050406030204" charset="0"/>
                            </a:rPr>
                          </m:ctrlPr>
                        </m:fPr>
                        <m:num>
                          <m:r>
                            <a:rPr lang="en-US" altLang="zh-CN" sz="2400" i="1" kern="100" dirty="0">
                              <a:solidFill>
                                <a:schemeClr val="tx1"/>
                              </a:solidFill>
                              <a:effectLst/>
                              <a:latin typeface="Cambria Math" panose="02040503050406030204" charset="0"/>
                              <a:cs typeface="Cambria Math" panose="02040503050406030204" charset="0"/>
                            </a:rPr>
                            <m:t>𝜎</m:t>
                          </m:r>
                        </m:num>
                        <m:den>
                          <m:rad>
                            <m:radPr>
                              <m:degHide m:val="on"/>
                              <m:ctrlPr>
                                <a:rPr lang="en-US" altLang="zh-CN" sz="2400" i="1" kern="100" dirty="0">
                                  <a:solidFill>
                                    <a:schemeClr val="tx1"/>
                                  </a:solidFill>
                                  <a:effectLst/>
                                  <a:latin typeface="Cambria Math" panose="02040503050406030204" charset="0"/>
                                  <a:cs typeface="Cambria Math" panose="02040503050406030204" charset="0"/>
                                </a:rPr>
                              </m:ctrlPr>
                            </m:radPr>
                            <m:deg/>
                            <m:e>
                              <m:r>
                                <a:rPr lang="en-US" sz="2400" i="1">
                                  <a:solidFill>
                                    <a:schemeClr val="tx1"/>
                                  </a:solidFill>
                                  <a:latin typeface="Cambria Math" panose="02040503050406030204" charset="0"/>
                                </a:rPr>
                                <m:t>𝑛</m:t>
                              </m:r>
                            </m:e>
                          </m:rad>
                        </m:den>
                      </m:f>
                      <m:r>
                        <a:rPr lang="en-US" sz="2400" i="1">
                          <a:solidFill>
                            <a:schemeClr val="tx1"/>
                          </a:solidFill>
                          <a:latin typeface="Cambria Math" panose="02040503050406030204" charset="0"/>
                        </a:rPr>
                        <m:t>=</m:t>
                      </m:r>
                      <m:f>
                        <m:fPr>
                          <m:ctrlPr>
                            <a:rPr lang="en-US" sz="2400" i="1">
                              <a:solidFill>
                                <a:schemeClr val="tx1"/>
                              </a:solidFill>
                              <a:latin typeface="Cambria Math" panose="02040503050406030204" charset="0"/>
                              <a:cs typeface="Cambria Math" panose="02040503050406030204" charset="0"/>
                            </a:rPr>
                          </m:ctrlPr>
                        </m:fPr>
                        <m:num>
                          <m:r>
                            <a:rPr lang="en-US" sz="2400" i="1">
                              <a:solidFill>
                                <a:schemeClr val="tx1"/>
                              </a:solidFill>
                              <a:latin typeface="Cambria Math" panose="02040503050406030204" charset="0"/>
                              <a:cs typeface="Cambria Math" panose="02040503050406030204" charset="0"/>
                            </a:rPr>
                            <m:t>46</m:t>
                          </m:r>
                          <m:r>
                            <a:rPr lang="en-US" sz="2400" i="1">
                              <a:solidFill>
                                <a:schemeClr val="tx1"/>
                              </a:solidFill>
                              <a:latin typeface="Cambria Math" panose="02040503050406030204" charset="0"/>
                              <a:cs typeface="Cambria Math" panose="02040503050406030204" charset="0"/>
                            </a:rPr>
                            <m:t>.</m:t>
                          </m:r>
                          <m:r>
                            <a:rPr lang="en-US" sz="2400" i="1">
                              <a:solidFill>
                                <a:schemeClr val="tx1"/>
                              </a:solidFill>
                              <a:latin typeface="Cambria Math" panose="02040503050406030204" charset="0"/>
                              <a:cs typeface="Cambria Math" panose="02040503050406030204" charset="0"/>
                            </a:rPr>
                            <m:t>8</m:t>
                          </m:r>
                        </m:num>
                        <m:den>
                          <m:rad>
                            <m:radPr>
                              <m:degHide m:val="on"/>
                              <m:ctrlPr>
                                <a:rPr lang="en-US" sz="2400" i="1">
                                  <a:solidFill>
                                    <a:schemeClr val="tx1"/>
                                  </a:solidFill>
                                  <a:latin typeface="Cambria Math" panose="02040503050406030204" charset="0"/>
                                  <a:cs typeface="Cambria Math" panose="02040503050406030204" charset="0"/>
                                </a:rPr>
                              </m:ctrlPr>
                            </m:radPr>
                            <m:deg/>
                            <m:e>
                              <m:r>
                                <a:rPr lang="en-US" sz="2400" i="1">
                                  <a:solidFill>
                                    <a:schemeClr val="tx1"/>
                                  </a:solidFill>
                                  <a:latin typeface="Cambria Math" panose="02040503050406030204" charset="0"/>
                                  <a:cs typeface="Cambria Math" panose="02040503050406030204" charset="0"/>
                                </a:rPr>
                                <m:t>75</m:t>
                              </m:r>
                            </m:e>
                          </m:rad>
                        </m:den>
                      </m:f>
                      <m:r>
                        <a:rPr lang="en-US" sz="2400" i="1">
                          <a:solidFill>
                            <a:schemeClr val="tx1"/>
                          </a:solidFill>
                          <a:latin typeface="Cambria Math" panose="02040503050406030204" charset="0"/>
                          <a:cs typeface="Cambria Math" panose="02040503050406030204" charset="0"/>
                        </a:rPr>
                        <m:t>=</m:t>
                      </m:r>
                      <m:r>
                        <a:rPr lang="en-US" sz="2400" i="1">
                          <a:solidFill>
                            <a:schemeClr val="tx1"/>
                          </a:solidFill>
                          <a:latin typeface="Cambria Math" panose="02040503050406030204" charset="0"/>
                          <a:cs typeface="Cambria Math" panose="02040503050406030204" charset="0"/>
                        </a:rPr>
                        <m:t>5</m:t>
                      </m:r>
                      <m:r>
                        <a:rPr lang="en-US" sz="2400" i="1">
                          <a:solidFill>
                            <a:schemeClr val="tx1"/>
                          </a:solidFill>
                          <a:latin typeface="Cambria Math" panose="02040503050406030204" charset="0"/>
                          <a:cs typeface="Cambria Math" panose="02040503050406030204" charset="0"/>
                        </a:rPr>
                        <m:t>.</m:t>
                      </m:r>
                      <m:r>
                        <a:rPr lang="en-US" sz="2400" i="1">
                          <a:solidFill>
                            <a:schemeClr val="tx1"/>
                          </a:solidFill>
                          <a:latin typeface="Cambria Math" panose="02040503050406030204" charset="0"/>
                          <a:cs typeface="Cambria Math" panose="02040503050406030204" charset="0"/>
                        </a:rPr>
                        <m:t>38</m:t>
                      </m:r>
                      <m:r>
                        <a:rPr lang="en-US" sz="2400" i="1">
                          <a:solidFill>
                            <a:schemeClr val="tx1"/>
                          </a:solidFill>
                          <a:latin typeface="Cambria Math" panose="02040503050406030204" charset="0"/>
                          <a:cs typeface="Cambria Math" panose="02040503050406030204" charset="0"/>
                        </a:rPr>
                        <m:t>（元）</m:t>
                      </m:r>
                    </m:oMath>
                  </m:oMathPara>
                </a14:m>
                <a:endParaRPr lang="en-US" sz="2400" i="1">
                  <a:solidFill>
                    <a:schemeClr val="tx1"/>
                  </a:solidFill>
                  <a:latin typeface="Cambria Math" panose="02040503050406030204" charset="0"/>
                </a:endParaRPr>
              </a:p>
              <a:p>
                <a:pPr algn="l">
                  <a:lnSpc>
                    <a:spcPct val="140000"/>
                  </a:lnSpc>
                </a:pPr>
                <a:r>
                  <a:rPr lang="zh-CN" altLang="en-US" sz="2400" kern="100" dirty="0">
                    <a:solidFill>
                      <a:schemeClr val="tx1"/>
                    </a:solidFill>
                    <a:effectLst/>
                    <a:latin typeface="Cambria Math" panose="02040503050406030204" charset="0"/>
                    <a:cs typeface="Cambria Math" panose="02040503050406030204" charset="0"/>
                  </a:rPr>
                  <a:t>不重复抽样：</a:t>
                </a:r>
                <a14:m>
                  <m:oMath xmlns:m="http://schemas.openxmlformats.org/officeDocument/2006/math">
                    <m:sSub>
                      <m:sSubPr>
                        <m:ctrlPr>
                          <a:rPr lang="en-US" altLang="zh-CN" sz="2400" i="1" kern="100" dirty="0">
                            <a:solidFill>
                              <a:schemeClr val="tx1"/>
                            </a:solidFill>
                            <a:effectLst/>
                            <a:latin typeface="Cambria Math" panose="02040503050406030204" charset="0"/>
                            <a:cs typeface="Cambria Math" panose="02040503050406030204" charset="0"/>
                          </a:rPr>
                        </m:ctrlPr>
                      </m:sSubPr>
                      <m:e>
                        <m:r>
                          <a:rPr lang="en-US" altLang="zh-CN" sz="2400" i="1" kern="100" dirty="0">
                            <a:solidFill>
                              <a:schemeClr val="tx1"/>
                            </a:solidFill>
                            <a:effectLst/>
                            <a:latin typeface="Cambria Math" panose="02040503050406030204" charset="0"/>
                            <a:cs typeface="Cambria Math" panose="02040503050406030204" charset="0"/>
                          </a:rPr>
                          <m:t>𝜇</m:t>
                        </m:r>
                      </m:e>
                      <m:sub>
                        <m:acc>
                          <m:accPr>
                            <m:chr m:val="̅"/>
                            <m:ctrlPr>
                              <a:rPr lang="en-US" altLang="zh-CN" sz="2400" i="1" kern="100" dirty="0">
                                <a:solidFill>
                                  <a:schemeClr val="tx1"/>
                                </a:solidFill>
                                <a:effectLst/>
                                <a:latin typeface="Cambria Math" panose="02040503050406030204" charset="0"/>
                                <a:cs typeface="Cambria Math" panose="02040503050406030204" charset="0"/>
                              </a:rPr>
                            </m:ctrlPr>
                          </m:accPr>
                          <m:e>
                            <m:r>
                              <a:rPr lang="en-US" altLang="zh-CN" sz="2400" i="1" kern="100" dirty="0">
                                <a:solidFill>
                                  <a:schemeClr val="tx1"/>
                                </a:solidFill>
                                <a:effectLst/>
                                <a:latin typeface="Cambria Math" panose="02040503050406030204" charset="0"/>
                                <a:cs typeface="Cambria Math" panose="02040503050406030204" charset="0"/>
                              </a:rPr>
                              <m:t>𝑥</m:t>
                            </m:r>
                          </m:e>
                        </m:acc>
                      </m:sub>
                    </m:sSub>
                    <m:r>
                      <a:rPr lang="en-US" altLang="zh-CN" sz="2400" i="1" kern="100" dirty="0">
                        <a:solidFill>
                          <a:schemeClr val="tx1"/>
                        </a:solidFill>
                        <a:effectLst/>
                        <a:latin typeface="Cambria Math" panose="02040503050406030204" charset="0"/>
                        <a:cs typeface="Cambria Math" panose="02040503050406030204" charset="0"/>
                      </a:rPr>
                      <m:t>=</m:t>
                    </m:r>
                    <m:rad>
                      <m:radPr>
                        <m:degHide m:val="on"/>
                        <m:ctrlPr>
                          <a:rPr lang="en-US" altLang="zh-CN" sz="2400" i="1" kern="100" dirty="0">
                            <a:solidFill>
                              <a:schemeClr val="tx1"/>
                            </a:solidFill>
                            <a:effectLst/>
                            <a:latin typeface="Cambria Math" panose="02040503050406030204" charset="0"/>
                            <a:cs typeface="Cambria Math" panose="02040503050406030204" charset="0"/>
                          </a:rPr>
                        </m:ctrlPr>
                      </m:radPr>
                      <m:deg/>
                      <m:e>
                        <m:f>
                          <m:fPr>
                            <m:ctrlPr>
                              <a:rPr lang="en-US" altLang="zh-CN" sz="2400" i="1" kern="100" dirty="0">
                                <a:solidFill>
                                  <a:schemeClr val="tx1"/>
                                </a:solidFill>
                                <a:effectLst/>
                                <a:latin typeface="Cambria Math" panose="02040503050406030204" charset="0"/>
                                <a:cs typeface="Cambria Math" panose="02040503050406030204" charset="0"/>
                              </a:rPr>
                            </m:ctrlPr>
                          </m:fPr>
                          <m:num>
                            <m:sSup>
                              <m:sSupPr>
                                <m:ctrlPr>
                                  <a:rPr lang="en-US" altLang="zh-CN" sz="2400" i="1" kern="100" dirty="0">
                                    <a:solidFill>
                                      <a:schemeClr val="tx1"/>
                                    </a:solidFill>
                                    <a:effectLst/>
                                    <a:latin typeface="Cambria Math" panose="02040503050406030204" charset="0"/>
                                    <a:cs typeface="Cambria Math" panose="02040503050406030204" charset="0"/>
                                  </a:rPr>
                                </m:ctrlPr>
                              </m:sSupPr>
                              <m:e>
                                <m:r>
                                  <a:rPr lang="en-US" altLang="zh-CN" sz="2400" i="1" kern="100" dirty="0">
                                    <a:solidFill>
                                      <a:schemeClr val="tx1"/>
                                    </a:solidFill>
                                    <a:effectLst/>
                                    <a:latin typeface="Cambria Math" panose="02040503050406030204" charset="0"/>
                                    <a:cs typeface="Cambria Math" panose="02040503050406030204" charset="0"/>
                                  </a:rPr>
                                  <m:t>𝜎</m:t>
                                </m:r>
                              </m:e>
                              <m:sup>
                                <m:r>
                                  <a:rPr lang="en-US" altLang="zh-CN" sz="2400" i="1" kern="100" dirty="0">
                                    <a:solidFill>
                                      <a:schemeClr val="tx1"/>
                                    </a:solidFill>
                                    <a:effectLst/>
                                    <a:latin typeface="Cambria Math" panose="02040503050406030204" charset="0"/>
                                    <a:cs typeface="Cambria Math" panose="02040503050406030204" charset="0"/>
                                  </a:rPr>
                                  <m:t>2</m:t>
                                </m:r>
                              </m:sup>
                            </m:sSup>
                          </m:num>
                          <m:den>
                            <m:r>
                              <a:rPr lang="en-US" altLang="zh-CN" sz="2400" i="1" kern="100" dirty="0">
                                <a:solidFill>
                                  <a:schemeClr val="tx1"/>
                                </a:solidFill>
                                <a:effectLst/>
                                <a:latin typeface="Cambria Math" panose="02040503050406030204" charset="0"/>
                                <a:cs typeface="Cambria Math" panose="02040503050406030204" charset="0"/>
                              </a:rPr>
                              <m:t>𝑛</m:t>
                            </m:r>
                          </m:den>
                        </m:f>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1</m:t>
                        </m:r>
                        <m:r>
                          <a:rPr lang="en-US" altLang="zh-CN" sz="2400" i="1" kern="100" dirty="0">
                            <a:solidFill>
                              <a:schemeClr val="tx1"/>
                            </a:solidFill>
                            <a:effectLst/>
                            <a:latin typeface="Cambria Math" panose="02040503050406030204" charset="0"/>
                            <a:cs typeface="Cambria Math" panose="02040503050406030204" charset="0"/>
                          </a:rPr>
                          <m:t>−</m:t>
                        </m:r>
                        <m:f>
                          <m:fPr>
                            <m:ctrlPr>
                              <a:rPr lang="en-US" altLang="zh-CN" sz="2400" i="1" kern="100" dirty="0">
                                <a:solidFill>
                                  <a:schemeClr val="tx1"/>
                                </a:solidFill>
                                <a:effectLst/>
                                <a:latin typeface="Cambria Math" panose="02040503050406030204" charset="0"/>
                                <a:cs typeface="Cambria Math" panose="02040503050406030204" charset="0"/>
                              </a:rPr>
                            </m:ctrlPr>
                          </m:fPr>
                          <m:num>
                            <m:r>
                              <a:rPr lang="en-US" altLang="zh-CN" sz="2400" i="1" kern="100" dirty="0">
                                <a:solidFill>
                                  <a:schemeClr val="tx1"/>
                                </a:solidFill>
                                <a:effectLst/>
                                <a:latin typeface="Cambria Math" panose="02040503050406030204" charset="0"/>
                                <a:cs typeface="Cambria Math" panose="02040503050406030204" charset="0"/>
                              </a:rPr>
                              <m:t>𝑛</m:t>
                            </m:r>
                          </m:num>
                          <m:den>
                            <m:r>
                              <a:rPr lang="en-US" altLang="zh-CN" sz="2400" i="1" kern="100" dirty="0">
                                <a:solidFill>
                                  <a:schemeClr val="tx1"/>
                                </a:solidFill>
                                <a:effectLst/>
                                <a:latin typeface="Cambria Math" panose="02040503050406030204" charset="0"/>
                                <a:cs typeface="Cambria Math" panose="02040503050406030204" charset="0"/>
                              </a:rPr>
                              <m:t>𝑁</m:t>
                            </m:r>
                          </m:den>
                        </m:f>
                        <m:r>
                          <a:rPr lang="en-US" altLang="zh-CN" sz="2400" i="1" kern="100" dirty="0">
                            <a:solidFill>
                              <a:schemeClr val="tx1"/>
                            </a:solidFill>
                            <a:effectLst/>
                            <a:latin typeface="Cambria Math" panose="02040503050406030204" charset="0"/>
                            <a:cs typeface="Cambria Math" panose="02040503050406030204" charset="0"/>
                          </a:rPr>
                          <m:t>)</m:t>
                        </m:r>
                      </m:e>
                    </m:rad>
                    <m:r>
                      <a:rPr lang="en-US" altLang="zh-CN" sz="2400" i="1" kern="100" dirty="0">
                        <a:solidFill>
                          <a:schemeClr val="tx1"/>
                        </a:solidFill>
                        <a:effectLst/>
                        <a:latin typeface="Cambria Math" panose="02040503050406030204" charset="0"/>
                        <a:cs typeface="Cambria Math" panose="02040503050406030204" charset="0"/>
                      </a:rPr>
                      <m:t>=</m:t>
                    </m:r>
                    <m:rad>
                      <m:radPr>
                        <m:degHide m:val="on"/>
                        <m:ctrlPr>
                          <a:rPr lang="en-US" altLang="zh-CN" sz="2400" i="1" kern="100" dirty="0">
                            <a:solidFill>
                              <a:schemeClr val="tx1"/>
                            </a:solidFill>
                            <a:effectLst/>
                            <a:latin typeface="Cambria Math" panose="02040503050406030204" charset="0"/>
                            <a:cs typeface="Cambria Math" panose="02040503050406030204" charset="0"/>
                          </a:rPr>
                        </m:ctrlPr>
                      </m:radPr>
                      <m:deg/>
                      <m:e>
                        <m:f>
                          <m:fPr>
                            <m:ctrlPr>
                              <a:rPr lang="en-US" altLang="zh-CN" sz="2400" i="1" kern="100" dirty="0">
                                <a:solidFill>
                                  <a:schemeClr val="tx1"/>
                                </a:solidFill>
                                <a:effectLst/>
                                <a:latin typeface="Cambria Math" panose="02040503050406030204" charset="0"/>
                                <a:cs typeface="Cambria Math" panose="02040503050406030204" charset="0"/>
                              </a:rPr>
                            </m:ctrlPr>
                          </m:fPr>
                          <m:num>
                            <m:sSup>
                              <m:sSupPr>
                                <m:ctrlPr>
                                  <a:rPr lang="en-US" altLang="zh-CN" sz="2400" i="1" kern="100" dirty="0">
                                    <a:solidFill>
                                      <a:schemeClr val="tx1"/>
                                    </a:solidFill>
                                    <a:effectLst/>
                                    <a:latin typeface="Cambria Math" panose="02040503050406030204" charset="0"/>
                                    <a:cs typeface="Cambria Math" panose="02040503050406030204" charset="0"/>
                                  </a:rPr>
                                </m:ctrlPr>
                              </m:sSupPr>
                              <m:e>
                                <m:r>
                                  <a:rPr lang="en-US" altLang="zh-CN" sz="2400" i="1" kern="100" dirty="0">
                                    <a:solidFill>
                                      <a:schemeClr val="tx1"/>
                                    </a:solidFill>
                                    <a:effectLst/>
                                    <a:latin typeface="Cambria Math" panose="02040503050406030204" charset="0"/>
                                    <a:cs typeface="Cambria Math" panose="02040503050406030204" charset="0"/>
                                  </a:rPr>
                                  <m:t>46</m:t>
                                </m:r>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8</m:t>
                                </m:r>
                              </m:e>
                              <m:sup>
                                <m:r>
                                  <a:rPr lang="en-US" altLang="zh-CN" sz="2400" i="1" kern="100" dirty="0">
                                    <a:solidFill>
                                      <a:schemeClr val="tx1"/>
                                    </a:solidFill>
                                    <a:effectLst/>
                                    <a:latin typeface="Cambria Math" panose="02040503050406030204" charset="0"/>
                                    <a:cs typeface="Cambria Math" panose="02040503050406030204" charset="0"/>
                                  </a:rPr>
                                  <m:t>2</m:t>
                                </m:r>
                              </m:sup>
                            </m:sSup>
                          </m:num>
                          <m:den>
                            <m:r>
                              <a:rPr lang="en-US" altLang="zh-CN" sz="2400" i="1" kern="100" dirty="0">
                                <a:solidFill>
                                  <a:schemeClr val="tx1"/>
                                </a:solidFill>
                                <a:effectLst/>
                                <a:latin typeface="Cambria Math" panose="02040503050406030204" charset="0"/>
                                <a:cs typeface="Cambria Math" panose="02040503050406030204" charset="0"/>
                              </a:rPr>
                              <m:t>75</m:t>
                            </m:r>
                          </m:den>
                        </m:f>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1</m:t>
                        </m:r>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5</m:t>
                        </m:r>
                        <m:r>
                          <a:rPr lang="en-US" altLang="zh-CN" sz="2400" i="1" kern="100" dirty="0">
                            <a:solidFill>
                              <a:schemeClr val="tx1"/>
                            </a:solidFill>
                            <a:effectLst/>
                            <a:latin typeface="Cambria Math" panose="02040503050406030204" charset="0"/>
                            <a:cs typeface="Cambria Math" panose="02040503050406030204" charset="0"/>
                          </a:rPr>
                          <m:t>%)</m:t>
                        </m:r>
                      </m:e>
                    </m:rad>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5</m:t>
                    </m:r>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27</m:t>
                    </m:r>
                    <m:r>
                      <a:rPr lang="en-US" altLang="zh-CN" sz="2400" i="1" kern="100" dirty="0">
                        <a:solidFill>
                          <a:schemeClr val="tx1"/>
                        </a:solidFill>
                        <a:effectLst/>
                        <a:latin typeface="Cambria Math" panose="02040503050406030204" charset="0"/>
                        <a:cs typeface="Cambria Math" panose="02040503050406030204" charset="0"/>
                      </a:rPr>
                      <m:t>（元）</m:t>
                    </m:r>
                  </m:oMath>
                </a14:m>
                <a:endParaRPr lang="en-US" altLang="zh-CN" sz="2400" i="1" kern="100" dirty="0">
                  <a:solidFill>
                    <a:schemeClr val="tx1"/>
                  </a:solidFill>
                  <a:effectLst/>
                  <a:latin typeface="Cambria Math" panose="02040503050406030204" charset="0"/>
                  <a:cs typeface="Cambria Math" panose="02040503050406030204" charset="0"/>
                </a:endParaRPr>
              </a:p>
              <a:p>
                <a:pPr algn="l">
                  <a:lnSpc>
                    <a:spcPct val="140000"/>
                  </a:lnSpc>
                </a:pPr>
                <a:endParaRPr lang="en-US" altLang="zh-CN" sz="2400" i="1" kern="100" dirty="0">
                  <a:solidFill>
                    <a:schemeClr val="tx1"/>
                  </a:solidFill>
                  <a:effectLst/>
                  <a:latin typeface="Cambria Math" panose="02040503050406030204" charset="0"/>
                  <a:cs typeface="Cambria Math" panose="02040503050406030204" charset="0"/>
                </a:endParaRPr>
              </a:p>
            </p:txBody>
          </p:sp>
        </mc:Choice>
        <mc:Fallback>
          <p:sp>
            <p:nvSpPr>
              <p:cNvPr id="2" name="文本框 1"/>
              <p:cNvSpPr txBox="1">
                <a:spLocks noRot="1" noChangeAspect="1" noMove="1" noResize="1" noEditPoints="1" noAdjustHandles="1" noChangeArrowheads="1" noChangeShapeType="1" noTextEdit="1"/>
              </p:cNvSpPr>
              <p:nvPr/>
            </p:nvSpPr>
            <p:spPr>
              <a:xfrm>
                <a:off x="1991995" y="2492375"/>
                <a:ext cx="9039860" cy="3253105"/>
              </a:xfrm>
              <a:prstGeom prst="rect">
                <a:avLst/>
              </a:prstGeom>
              <a:blipFill rotWithShape="1">
                <a:blip r:embed="rId1"/>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文本框 2"/>
              <p:cNvSpPr txBox="1"/>
              <p:nvPr/>
            </p:nvSpPr>
            <p:spPr>
              <a:xfrm>
                <a:off x="999490" y="472440"/>
                <a:ext cx="10627360" cy="2062480"/>
              </a:xfrm>
              <a:prstGeom prst="rect">
                <a:avLst/>
              </a:prstGeom>
              <a:noFill/>
            </p:spPr>
            <p:txBody>
              <a:bodyPr wrap="square" rtlCol="0">
                <a:normAutofit fontScale="90000"/>
              </a:bodyPr>
              <a:p>
                <a:pPr algn="just">
                  <a:lnSpc>
                    <a:spcPct val="140000"/>
                  </a:lnSpc>
                </a:pPr>
                <a:r>
                  <a:rPr lang="zh-CN" altLang="en-US" sz="2400" kern="100" dirty="0">
                    <a:effectLst/>
                    <a:latin typeface="+mn-ea"/>
                    <a:cs typeface="江城圆体 400W" panose="020B0500000000000000" pitchFamily="34" charset="-122"/>
                  </a:rPr>
                  <a:t>【例</a:t>
                </a:r>
                <a:r>
                  <a:rPr lang="en-US" altLang="zh-CN" sz="2400" kern="100" dirty="0">
                    <a:effectLst/>
                    <a:latin typeface="+mn-ea"/>
                    <a:cs typeface="江城圆体 400W" panose="020B0500000000000000" pitchFamily="34" charset="-122"/>
                  </a:rPr>
                  <a:t> 7-1</a:t>
                </a:r>
                <a:r>
                  <a:rPr lang="zh-CN" altLang="en-US" sz="2400" kern="100" dirty="0">
                    <a:effectLst/>
                    <a:latin typeface="+mn-ea"/>
                    <a:cs typeface="江城圆体 400W" panose="020B0500000000000000" pitchFamily="34" charset="-122"/>
                  </a:rPr>
                  <a:t>】</a:t>
                </a:r>
                <a:r>
                  <a:rPr lang="en-US" altLang="zh-CN" sz="2400" kern="100" dirty="0">
                    <a:effectLst/>
                    <a:latin typeface="+mn-ea"/>
                    <a:cs typeface="江城圆体 400W" panose="020B0500000000000000" pitchFamily="34" charset="-122"/>
                  </a:rPr>
                  <a:t> </a:t>
                </a:r>
                <a:r>
                  <a:rPr lang="zh-CN" altLang="en-US" sz="2400" kern="100" dirty="0">
                    <a:effectLst/>
                    <a:latin typeface="+mn-ea"/>
                    <a:cs typeface="江城圆体 400W" panose="020B0500000000000000" pitchFamily="34" charset="-122"/>
                  </a:rPr>
                  <a:t>对某市</a:t>
                </a:r>
                <a:r>
                  <a:rPr lang="en-US" altLang="zh-CN" sz="2400" kern="100" dirty="0">
                    <a:effectLst/>
                    <a:latin typeface="+mn-ea"/>
                    <a:cs typeface="江城圆体 400W" panose="020B0500000000000000" pitchFamily="34" charset="-122"/>
                  </a:rPr>
                  <a:t> 1500</a:t>
                </a:r>
                <a:r>
                  <a:rPr lang="zh-CN" altLang="en-US" sz="2400" kern="100" dirty="0">
                    <a:effectLst/>
                    <a:latin typeface="+mn-ea"/>
                    <a:cs typeface="江城圆体 400W" panose="020B0500000000000000" pitchFamily="34" charset="-122"/>
                  </a:rPr>
                  <a:t>名消费者进行购物消费支出调査。随机抽取其中</a:t>
                </a:r>
                <a:r>
                  <a:rPr lang="en-US" altLang="zh-CN" sz="2400" kern="100" dirty="0">
                    <a:effectLst/>
                    <a:latin typeface="+mn-ea"/>
                    <a:cs typeface="江城圆体 400W" panose="020B0500000000000000" pitchFamily="34" charset="-122"/>
                  </a:rPr>
                  <a:t> 5%</a:t>
                </a:r>
                <a:r>
                  <a:rPr lang="zh-CN" altLang="en-US" sz="2400" kern="100" dirty="0">
                    <a:effectLst/>
                    <a:latin typeface="+mn-ea"/>
                    <a:cs typeface="江城圆体 400W" panose="020B0500000000000000" pitchFamily="34" charset="-122"/>
                  </a:rPr>
                  <a:t>的消费者作为样本</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调查所得的资料如下</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样本单位数为</a:t>
                </a:r>
                <a:r>
                  <a:rPr lang="en-US" altLang="zh-CN" sz="2400" kern="100" dirty="0">
                    <a:effectLst/>
                    <a:latin typeface="+mn-ea"/>
                    <a:cs typeface="江城圆体 400W" panose="020B0500000000000000" pitchFamily="34" charset="-122"/>
                  </a:rPr>
                  <a:t> 75 </a:t>
                </a:r>
                <a:r>
                  <a:rPr lang="zh-CN" altLang="en-US" sz="2400" kern="100" dirty="0">
                    <a:effectLst/>
                    <a:latin typeface="+mn-ea"/>
                    <a:cs typeface="江城圆体 400W" panose="020B0500000000000000" pitchFamily="34" charset="-122"/>
                  </a:rPr>
                  <a:t>人</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平均每人购物消费支出为</a:t>
                </a:r>
                <a:r>
                  <a:rPr lang="en-US" altLang="zh-CN" sz="2400" kern="100" dirty="0">
                    <a:effectLst/>
                    <a:latin typeface="+mn-ea"/>
                    <a:cs typeface="江城圆体 400W" panose="020B0500000000000000" pitchFamily="34" charset="-122"/>
                  </a:rPr>
                  <a:t> 434.4</a:t>
                </a:r>
                <a:r>
                  <a:rPr lang="zh-CN" altLang="en-US" sz="2400" kern="100" dirty="0">
                    <a:effectLst/>
                    <a:latin typeface="+mn-ea"/>
                    <a:cs typeface="江城圆体 400W" panose="020B0500000000000000" pitchFamily="34" charset="-122"/>
                  </a:rPr>
                  <a:t>元</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购物消费的标准差为</a:t>
                </a:r>
                <a:r>
                  <a:rPr lang="en-US" altLang="zh-CN" sz="2400" kern="100" dirty="0">
                    <a:effectLst/>
                    <a:latin typeface="+mn-ea"/>
                    <a:cs typeface="江城圆体 400W" panose="020B0500000000000000" pitchFamily="34" charset="-122"/>
                  </a:rPr>
                  <a:t> 46.8</a:t>
                </a:r>
                <a:r>
                  <a:rPr lang="zh-CN" altLang="en-US" sz="2400" kern="100" dirty="0">
                    <a:effectLst/>
                    <a:latin typeface="+mn-ea"/>
                    <a:cs typeface="江城圆体 400W" panose="020B0500000000000000" pitchFamily="34" charset="-122"/>
                  </a:rPr>
                  <a:t>元</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要求计算抽样平均数的平均误差。已知</a:t>
                </a:r>
                <a:r>
                  <a:rPr lang="en-US" altLang="zh-CN" sz="2400" kern="100" dirty="0">
                    <a:effectLst/>
                    <a:latin typeface="+mn-ea"/>
                    <a:cs typeface="江城圆体 400W" panose="020B0500000000000000" pitchFamily="34" charset="-122"/>
                  </a:rPr>
                  <a:t>:n=75</a:t>
                </a:r>
                <a:r>
                  <a:rPr lang="zh-CN" altLang="en-US" sz="2400" kern="100" dirty="0">
                    <a:effectLst/>
                    <a:latin typeface="+mn-ea"/>
                    <a:cs typeface="江城圆体 400W" panose="020B0500000000000000" pitchFamily="34" charset="-122"/>
                  </a:rPr>
                  <a:t>，</a:t>
                </a:r>
                <a14:m>
                  <m:oMath xmlns:m="http://schemas.openxmlformats.org/officeDocument/2006/math">
                    <m:acc>
                      <m:accPr>
                        <m:chr m:val="̅"/>
                        <m:ctrlPr>
                          <a:rPr lang="en-US" altLang="zh-CN" sz="2400" kern="100" dirty="0">
                            <a:solidFill>
                              <a:schemeClr val="tx1"/>
                            </a:solidFill>
                            <a:effectLst/>
                            <a:latin typeface="Cambria Math" panose="02040503050406030204" charset="0"/>
                            <a:cs typeface="Cambria Math" panose="02040503050406030204" charset="0"/>
                          </a:rPr>
                        </m:ctrlPr>
                      </m:accPr>
                      <m:e>
                        <m:r>
                          <m:rPr>
                            <m:sty m:val="p"/>
                          </m:rPr>
                          <a:rPr lang="en-US" altLang="zh-CN" sz="2400" kern="100" dirty="0">
                            <a:solidFill>
                              <a:schemeClr val="tx1"/>
                            </a:solidFill>
                            <a:effectLst/>
                            <a:latin typeface="Cambria Math" panose="02040503050406030204" charset="0"/>
                            <a:cs typeface="Cambria Math" panose="02040503050406030204" charset="0"/>
                          </a:rPr>
                          <m:t>x</m:t>
                        </m:r>
                      </m:e>
                    </m:acc>
                  </m:oMath>
                </a14:m>
                <a:r>
                  <a:rPr lang="en-US" altLang="zh-CN" sz="2400" kern="100" dirty="0">
                    <a:solidFill>
                      <a:schemeClr val="tx1"/>
                    </a:solidFill>
                    <a:effectLst/>
                    <a:latin typeface="Cambria Math" panose="02040503050406030204" charset="0"/>
                    <a:cs typeface="Cambria Math" panose="02040503050406030204" charset="0"/>
                  </a:rPr>
                  <a:t>=434.4</a:t>
                </a:r>
                <a:r>
                  <a:rPr lang="zh-CN" altLang="en-US" sz="2400" kern="100" dirty="0">
                    <a:solidFill>
                      <a:schemeClr val="tx1"/>
                    </a:solidFill>
                    <a:effectLst/>
                    <a:latin typeface="Cambria Math" panose="02040503050406030204" charset="0"/>
                    <a:cs typeface="Cambria Math" panose="02040503050406030204" charset="0"/>
                  </a:rPr>
                  <a:t>元，</a:t>
                </a:r>
                <a14:m>
                  <m:oMath xmlns:m="http://schemas.openxmlformats.org/officeDocument/2006/math">
                    <m:r>
                      <a:rPr lang="en-US" altLang="zh-CN" sz="2400" i="1" kern="100" dirty="0">
                        <a:solidFill>
                          <a:schemeClr val="tx1"/>
                        </a:solidFill>
                        <a:effectLst/>
                        <a:latin typeface="Cambria Math" panose="02040503050406030204" charset="0"/>
                        <a:cs typeface="Cambria Math" panose="02040503050406030204" charset="0"/>
                      </a:rPr>
                      <m:t>𝜎</m:t>
                    </m:r>
                  </m:oMath>
                </a14:m>
                <a:r>
                  <a:rPr lang="en-US" altLang="zh-CN" sz="2400" kern="100" dirty="0">
                    <a:solidFill>
                      <a:schemeClr val="tx1"/>
                    </a:solidFill>
                    <a:effectLst/>
                    <a:latin typeface="Cambria Math" panose="02040503050406030204" charset="0"/>
                    <a:cs typeface="Cambria Math" panose="02040503050406030204" charset="0"/>
                  </a:rPr>
                  <a:t>=46.8</a:t>
                </a:r>
                <a:r>
                  <a:rPr lang="zh-CN" altLang="en-US" sz="2400" kern="100" dirty="0">
                    <a:solidFill>
                      <a:schemeClr val="tx1"/>
                    </a:solidFill>
                    <a:effectLst/>
                    <a:latin typeface="Cambria Math" panose="02040503050406030204" charset="0"/>
                    <a:cs typeface="Cambria Math" panose="02040503050406030204" charset="0"/>
                  </a:rPr>
                  <a:t>元，则抽样平均数的平均误差的计算如下</a:t>
                </a:r>
                <a:r>
                  <a:rPr lang="en-US" altLang="zh-CN" sz="2400" kern="100" dirty="0">
                    <a:solidFill>
                      <a:schemeClr val="tx1"/>
                    </a:solidFill>
                    <a:effectLst/>
                    <a:latin typeface="Cambria Math" panose="02040503050406030204" charset="0"/>
                    <a:cs typeface="Cambria Math" panose="02040503050406030204" charset="0"/>
                  </a:rPr>
                  <a:t>:</a:t>
                </a:r>
                <a:endParaRPr lang="en-US" altLang="zh-CN" sz="2400" kern="100" dirty="0">
                  <a:solidFill>
                    <a:schemeClr val="tx1"/>
                  </a:solidFill>
                  <a:effectLst/>
                  <a:latin typeface="Cambria Math" panose="02040503050406030204" charset="0"/>
                  <a:cs typeface="Cambria Math" panose="02040503050406030204" charset="0"/>
                </a:endParaRPr>
              </a:p>
            </p:txBody>
          </p:sp>
        </mc:Choice>
        <mc:Fallback>
          <p:sp>
            <p:nvSpPr>
              <p:cNvPr id="3" name="文本框 2"/>
              <p:cNvSpPr txBox="1">
                <a:spLocks noRot="1" noChangeAspect="1" noMove="1" noResize="1" noEditPoints="1" noAdjustHandles="1" noChangeArrowheads="1" noChangeShapeType="1" noTextEdit="1"/>
              </p:cNvSpPr>
              <p:nvPr/>
            </p:nvSpPr>
            <p:spPr>
              <a:xfrm>
                <a:off x="999490" y="472440"/>
                <a:ext cx="10627360" cy="2062480"/>
              </a:xfrm>
              <a:prstGeom prst="rect">
                <a:avLst/>
              </a:prstGeom>
              <a:blipFill rotWithShape="1">
                <a:blip r:embed="rId2"/>
                <a:stretch>
                  <a:fillRect/>
                </a:stretch>
              </a:blipFill>
            </p:spPr>
            <p:txBody>
              <a:bodyPr/>
              <a:lstStyle/>
              <a:p>
                <a:r>
                  <a:rPr lang="zh-CN" altLang="en-US">
                    <a:noFill/>
                  </a:rPr>
                  <a:t> </a:t>
                </a:r>
              </a:p>
            </p:txBody>
          </p:sp>
        </mc:Fallback>
      </mc:AlternateContent>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randombar(horizontal)">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randombar(horizontal)">
                                      <p:cBhvr>
                                        <p:cTn id="1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2.</a:t>
            </a:r>
            <a:r>
              <a:rPr lang="zh-CN" altLang="en-US" sz="2800" b="1" kern="100" dirty="0">
                <a:solidFill>
                  <a:schemeClr val="accent2">
                    <a:lumMod val="75000"/>
                  </a:schemeClr>
                </a:solidFill>
                <a:effectLst/>
                <a:latin typeface="+mn-ea"/>
                <a:cs typeface="江城圆体 400W" panose="020B0500000000000000" pitchFamily="34" charset="-122"/>
              </a:rPr>
              <a:t>抽样成数的平均误差</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309370" y="1364615"/>
            <a:ext cx="9292590" cy="914400"/>
          </a:xfrm>
          <a:prstGeom prst="rect">
            <a:avLst/>
          </a:prstGeom>
          <a:noFill/>
        </p:spPr>
        <p:txBody>
          <a:bodyPr wrap="square" rtlCol="0"/>
          <a:p>
            <a:pPr algn="l">
              <a:lnSpc>
                <a:spcPct val="140000"/>
              </a:lnSpc>
            </a:pPr>
            <a:r>
              <a:rPr lang="en-US" altLang="zh-CN" sz="2400" kern="100" dirty="0">
                <a:effectLst/>
                <a:latin typeface="+mn-ea"/>
                <a:cs typeface="江城圆体 400W" panose="020B0500000000000000" pitchFamily="34" charset="-122"/>
              </a:rPr>
              <a:t>(1)</a:t>
            </a:r>
            <a:r>
              <a:rPr lang="zh-CN" altLang="en-US" sz="2400" kern="100" dirty="0">
                <a:effectLst/>
                <a:latin typeface="+mn-ea"/>
                <a:cs typeface="江城圆体 400W" panose="020B0500000000000000" pitchFamily="34" charset="-122"/>
              </a:rPr>
              <a:t>在重复抽样条件下</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抽样成数的平均误差的计算公式为</a:t>
            </a:r>
            <a:r>
              <a:rPr lang="en-US" altLang="zh-CN" sz="2400" kern="100" dirty="0">
                <a:effectLst/>
                <a:latin typeface="+mn-ea"/>
                <a:cs typeface="江城圆体 400W" panose="020B0500000000000000" pitchFamily="34" charset="-122"/>
              </a:rPr>
              <a:t>:</a:t>
            </a:r>
            <a:endParaRPr lang="en-US" altLang="zh-CN" sz="2400" kern="100" dirty="0">
              <a:effectLst/>
              <a:latin typeface="+mn-ea"/>
              <a:cs typeface="江城圆体 400W" panose="020B0500000000000000" pitchFamily="34" charset="-122"/>
            </a:endParaRPr>
          </a:p>
        </p:txBody>
      </p:sp>
      <p:sp>
        <p:nvSpPr>
          <p:cNvPr id="6" name="文本框 5"/>
          <p:cNvSpPr txBox="1"/>
          <p:nvPr/>
        </p:nvSpPr>
        <p:spPr>
          <a:xfrm>
            <a:off x="1309370" y="2553335"/>
            <a:ext cx="10786110" cy="607695"/>
          </a:xfrm>
          <a:prstGeom prst="rect">
            <a:avLst/>
          </a:prstGeom>
        </p:spPr>
        <p:txBody>
          <a:bodyPr wrap="square">
            <a:spAutoFit/>
          </a:bodyPr>
          <a:p>
            <a:pPr algn="l">
              <a:lnSpc>
                <a:spcPct val="140000"/>
              </a:lnSpc>
              <a:buClrTx/>
              <a:buSzTx/>
              <a:buFontTx/>
            </a:pPr>
            <a:r>
              <a:rPr lang="en-US" altLang="zh-CN" sz="2400" kern="100" dirty="0">
                <a:effectLst/>
                <a:latin typeface="+mn-ea"/>
                <a:cs typeface="江城圆体 400W" panose="020B0500000000000000" pitchFamily="34" charset="-122"/>
              </a:rPr>
              <a:t>(2)</a:t>
            </a:r>
            <a:r>
              <a:rPr lang="zh-CN" altLang="en-US" sz="2400" kern="100" dirty="0">
                <a:effectLst/>
                <a:latin typeface="+mn-ea"/>
                <a:cs typeface="江城圆体 400W" panose="020B0500000000000000" pitchFamily="34" charset="-122"/>
              </a:rPr>
              <a:t>在不重复条件下</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抽样成数的平均误差的计算公式为</a:t>
            </a:r>
            <a:r>
              <a:rPr lang="en-US" altLang="zh-CN" sz="2400" kern="100" dirty="0">
                <a:effectLst/>
                <a:latin typeface="+mn-ea"/>
                <a:cs typeface="江城圆体 400W" panose="020B0500000000000000" pitchFamily="34" charset="-122"/>
              </a:rPr>
              <a:t>:</a:t>
            </a:r>
            <a:endParaRPr lang="en-US" altLang="zh-CN" sz="2400" kern="100" dirty="0">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5" name="文本框 4"/>
              <p:cNvSpPr txBox="1"/>
              <p:nvPr/>
            </p:nvSpPr>
            <p:spPr>
              <a:xfrm>
                <a:off x="9114726" y="990854"/>
                <a:ext cx="2066925" cy="1134745"/>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𝜇</m:t>
                          </m:r>
                        </m:e>
                        <m:sub>
                          <m:r>
                            <a:rPr lang="en-US" altLang="zh-CN" sz="2400" i="1" kern="100" dirty="0">
                              <a:solidFill>
                                <a:srgbClr val="FF0000"/>
                              </a:solidFill>
                              <a:effectLst/>
                              <a:latin typeface="Cambria Math" panose="02040503050406030204" charset="0"/>
                              <a:cs typeface="Cambria Math" panose="02040503050406030204" charset="0"/>
                            </a:rPr>
                            <m:t>𝑝</m:t>
                          </m:r>
                        </m:sub>
                      </m:sSub>
                      <m:r>
                        <a:rPr lang="en-US" altLang="zh-CN" sz="2400" i="1" kern="100" dirty="0">
                          <a:solidFill>
                            <a:srgbClr val="FF0000"/>
                          </a:solidFill>
                          <a:effectLst/>
                          <a:latin typeface="Cambria Math" panose="02040503050406030204" charset="0"/>
                          <a:cs typeface="Cambria Math" panose="02040503050406030204" charset="0"/>
                        </a:rPr>
                        <m:t>=</m:t>
                      </m:r>
                      <m:rad>
                        <m:radPr>
                          <m:degHide m:val="on"/>
                          <m:ctrlPr>
                            <a:rPr lang="en-US" altLang="zh-CN" sz="2400" i="1" kern="100" dirty="0">
                              <a:solidFill>
                                <a:srgbClr val="FF0000"/>
                              </a:solidFill>
                              <a:effectLst/>
                              <a:latin typeface="Cambria Math" panose="02040503050406030204" charset="0"/>
                              <a:cs typeface="Cambria Math" panose="02040503050406030204" charset="0"/>
                            </a:rPr>
                          </m:ctrlPr>
                        </m:radPr>
                        <m:deg/>
                        <m:e>
                          <m:f>
                            <m:fPr>
                              <m:ctrlPr>
                                <a:rPr lang="en-US" altLang="zh-CN" sz="2400" i="1" kern="100" dirty="0">
                                  <a:solidFill>
                                    <a:srgbClr val="FF0000"/>
                                  </a:solidFill>
                                  <a:effectLst/>
                                  <a:latin typeface="Cambria Math" panose="02040503050406030204" charset="0"/>
                                  <a:cs typeface="Cambria Math" panose="02040503050406030204" charset="0"/>
                                </a:rPr>
                              </m:ctrlPr>
                            </m:fPr>
                            <m:num>
                              <m:r>
                                <a:rPr lang="en-US" i="1">
                                  <a:solidFill>
                                    <a:srgbClr val="FF0000"/>
                                  </a:solidFill>
                                  <a:latin typeface="Cambria Math" panose="02040503050406030204" charset="0"/>
                                </a:rPr>
                                <m:t>𝑃</m:t>
                              </m:r>
                              <m:r>
                                <a:rPr lang="en-US" i="1">
                                  <a:solidFill>
                                    <a:srgbClr val="FF0000"/>
                                  </a:solidFill>
                                  <a:latin typeface="Cambria Math" panose="02040503050406030204" charset="0"/>
                                </a:rPr>
                                <m:t>(</m:t>
                              </m:r>
                              <m:r>
                                <a:rPr lang="en-US" i="1">
                                  <a:solidFill>
                                    <a:srgbClr val="FF0000"/>
                                  </a:solidFill>
                                  <a:latin typeface="Cambria Math" panose="02040503050406030204" charset="0"/>
                                </a:rPr>
                                <m:t>1</m:t>
                              </m:r>
                              <m:r>
                                <a:rPr lang="en-US" i="1">
                                  <a:solidFill>
                                    <a:srgbClr val="FF0000"/>
                                  </a:solidFill>
                                  <a:latin typeface="Cambria Math" panose="02040503050406030204" charset="0"/>
                                </a:rPr>
                                <m:t>−𝑃</m:t>
                              </m:r>
                              <m:r>
                                <a:rPr lang="en-US" i="1">
                                  <a:solidFill>
                                    <a:srgbClr val="FF0000"/>
                                  </a:solidFill>
                                  <a:latin typeface="Cambria Math" panose="02040503050406030204" charset="0"/>
                                </a:rPr>
                                <m:t>)</m:t>
                              </m:r>
                            </m:num>
                            <m:den>
                              <m:r>
                                <a:rPr lang="en-US" altLang="zh-CN" sz="2400" i="1" kern="100" dirty="0">
                                  <a:solidFill>
                                    <a:srgbClr val="FF0000"/>
                                  </a:solidFill>
                                  <a:effectLst/>
                                  <a:latin typeface="Cambria Math" panose="02040503050406030204" charset="0"/>
                                  <a:cs typeface="Cambria Math" panose="02040503050406030204" charset="0"/>
                                </a:rPr>
                                <m:t>𝑛</m:t>
                              </m:r>
                            </m:den>
                          </m:f>
                        </m:e>
                      </m:rad>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5" name="文本框 4"/>
              <p:cNvSpPr txBox="1">
                <a:spLocks noRot="1" noChangeAspect="1" noMove="1" noResize="1" noEditPoints="1" noAdjustHandles="1" noChangeArrowheads="1" noChangeShapeType="1" noTextEdit="1"/>
              </p:cNvSpPr>
              <p:nvPr/>
            </p:nvSpPr>
            <p:spPr>
              <a:xfrm>
                <a:off x="9114726" y="990854"/>
                <a:ext cx="2066925" cy="1134745"/>
              </a:xfrm>
              <a:prstGeom prst="rect">
                <a:avLst/>
              </a:prstGeom>
              <a:blipFill rotWithShape="1">
                <a:blip r:embed="rId1"/>
                <a:stretch>
                  <a:fillRect l="-28" t="-22" r="28" b="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文本框 7"/>
              <p:cNvSpPr txBox="1"/>
              <p:nvPr/>
            </p:nvSpPr>
            <p:spPr>
              <a:xfrm>
                <a:off x="8745791" y="2181479"/>
                <a:ext cx="3148330" cy="1134745"/>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𝜇</m:t>
                          </m:r>
                        </m:e>
                        <m:sub>
                          <m:r>
                            <a:rPr lang="en-US" altLang="zh-CN" sz="2400" i="1" kern="100" dirty="0">
                              <a:solidFill>
                                <a:srgbClr val="FF0000"/>
                              </a:solidFill>
                              <a:effectLst/>
                              <a:latin typeface="Cambria Math" panose="02040503050406030204" charset="0"/>
                              <a:cs typeface="Cambria Math" panose="02040503050406030204" charset="0"/>
                            </a:rPr>
                            <m:t>𝑝</m:t>
                          </m:r>
                        </m:sub>
                      </m:sSub>
                      <m:r>
                        <a:rPr lang="en-US" altLang="zh-CN" sz="2400" i="1" kern="100" dirty="0">
                          <a:solidFill>
                            <a:srgbClr val="FF0000"/>
                          </a:solidFill>
                          <a:effectLst/>
                          <a:latin typeface="Cambria Math" panose="02040503050406030204" charset="0"/>
                          <a:cs typeface="Cambria Math" panose="02040503050406030204" charset="0"/>
                        </a:rPr>
                        <m:t>=</m:t>
                      </m:r>
                      <m:rad>
                        <m:radPr>
                          <m:degHide m:val="on"/>
                          <m:ctrlPr>
                            <a:rPr lang="en-US" altLang="zh-CN" sz="2400" i="1" kern="100" dirty="0">
                              <a:solidFill>
                                <a:srgbClr val="FF0000"/>
                              </a:solidFill>
                              <a:effectLst/>
                              <a:latin typeface="Cambria Math" panose="02040503050406030204" charset="0"/>
                              <a:cs typeface="Cambria Math" panose="02040503050406030204" charset="0"/>
                            </a:rPr>
                          </m:ctrlPr>
                        </m:radPr>
                        <m:deg/>
                        <m:e>
                          <m:f>
                            <m:fPr>
                              <m:ctrlPr>
                                <a:rPr lang="en-US" altLang="zh-CN" sz="2400" i="1" kern="100" dirty="0">
                                  <a:solidFill>
                                    <a:srgbClr val="FF0000"/>
                                  </a:solidFill>
                                  <a:effectLst/>
                                  <a:latin typeface="Cambria Math" panose="02040503050406030204" charset="0"/>
                                  <a:cs typeface="Cambria Math" panose="02040503050406030204" charset="0"/>
                                </a:rPr>
                              </m:ctrlPr>
                            </m:fPr>
                            <m:num>
                              <m:r>
                                <a:rPr lang="en-US" i="1">
                                  <a:solidFill>
                                    <a:srgbClr val="FF0000"/>
                                  </a:solidFill>
                                  <a:latin typeface="Cambria Math" panose="02040503050406030204" charset="0"/>
                                </a:rPr>
                                <m:t>𝑃</m:t>
                              </m:r>
                              <m:r>
                                <a:rPr lang="en-US" i="1">
                                  <a:solidFill>
                                    <a:srgbClr val="FF0000"/>
                                  </a:solidFill>
                                  <a:latin typeface="Cambria Math" panose="02040503050406030204" charset="0"/>
                                </a:rPr>
                                <m:t>(</m:t>
                              </m:r>
                              <m:r>
                                <a:rPr lang="en-US" i="1">
                                  <a:solidFill>
                                    <a:srgbClr val="FF0000"/>
                                  </a:solidFill>
                                  <a:latin typeface="Cambria Math" panose="02040503050406030204" charset="0"/>
                                </a:rPr>
                                <m:t>1</m:t>
                              </m:r>
                              <m:r>
                                <a:rPr lang="en-US" i="1">
                                  <a:solidFill>
                                    <a:srgbClr val="FF0000"/>
                                  </a:solidFill>
                                  <a:latin typeface="Cambria Math" panose="02040503050406030204" charset="0"/>
                                </a:rPr>
                                <m:t>−</m:t>
                              </m:r>
                              <m:r>
                                <a:rPr lang="en-US" i="1">
                                  <a:solidFill>
                                    <a:srgbClr val="FF0000"/>
                                  </a:solidFill>
                                  <a:latin typeface="Cambria Math" panose="02040503050406030204" charset="0"/>
                                </a:rPr>
                                <m:t>𝑃</m:t>
                              </m:r>
                              <m:r>
                                <a:rPr lang="en-US" i="1">
                                  <a:solidFill>
                                    <a:srgbClr val="FF0000"/>
                                  </a:solidFill>
                                  <a:latin typeface="Cambria Math" panose="02040503050406030204" charset="0"/>
                                </a:rPr>
                                <m:t>)</m:t>
                              </m:r>
                            </m:num>
                            <m:den>
                              <m:r>
                                <a:rPr lang="en-US" altLang="zh-CN" sz="2400" i="1" kern="100" dirty="0">
                                  <a:solidFill>
                                    <a:srgbClr val="FF0000"/>
                                  </a:solidFill>
                                  <a:effectLst/>
                                  <a:latin typeface="Cambria Math" panose="02040503050406030204" charset="0"/>
                                  <a:cs typeface="Cambria Math" panose="02040503050406030204" charset="0"/>
                                </a:rPr>
                                <m:t>𝑛</m:t>
                              </m:r>
                            </m:den>
                          </m:f>
                          <m:r>
                            <a:rPr lang="en-US" altLang="zh-CN" sz="2400" i="1" kern="100" dirty="0">
                              <a:solidFill>
                                <a:srgbClr val="FF0000"/>
                              </a:solidFill>
                              <a:effectLst/>
                              <a:latin typeface="Cambria Math" panose="02040503050406030204" charset="0"/>
                              <a:cs typeface="Cambria Math" panose="02040503050406030204" charset="0"/>
                            </a:rPr>
                            <m:t>(</m:t>
                          </m:r>
                          <m:r>
                            <a:rPr lang="en-US" altLang="zh-CN" sz="2400" i="1" kern="100" dirty="0">
                              <a:solidFill>
                                <a:srgbClr val="FF0000"/>
                              </a:solidFill>
                              <a:effectLst/>
                              <a:latin typeface="Cambria Math" panose="02040503050406030204" charset="0"/>
                              <a:cs typeface="Cambria Math" panose="02040503050406030204" charset="0"/>
                            </a:rPr>
                            <m:t>1</m:t>
                          </m:r>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r>
                                <a:rPr lang="en-US" altLang="zh-CN" sz="2400" i="1" kern="100" dirty="0">
                                  <a:solidFill>
                                    <a:srgbClr val="FF0000"/>
                                  </a:solidFill>
                                  <a:effectLst/>
                                  <a:latin typeface="Cambria Math" panose="02040503050406030204" charset="0"/>
                                  <a:cs typeface="Cambria Math" panose="02040503050406030204" charset="0"/>
                                </a:rPr>
                                <m:t>𝑛</m:t>
                              </m:r>
                            </m:num>
                            <m:den>
                              <m:r>
                                <a:rPr lang="en-US" altLang="zh-CN" sz="2400" i="1" kern="100" dirty="0">
                                  <a:solidFill>
                                    <a:srgbClr val="FF0000"/>
                                  </a:solidFill>
                                  <a:effectLst/>
                                  <a:latin typeface="Cambria Math" panose="02040503050406030204" charset="0"/>
                                  <a:cs typeface="Cambria Math" panose="02040503050406030204" charset="0"/>
                                </a:rPr>
                                <m:t>𝑁</m:t>
                              </m:r>
                            </m:den>
                          </m:f>
                          <m:r>
                            <a:rPr lang="en-US" altLang="zh-CN" sz="2400" i="1" kern="100" dirty="0">
                              <a:solidFill>
                                <a:srgbClr val="FF0000"/>
                              </a:solidFill>
                              <a:effectLst/>
                              <a:latin typeface="Cambria Math" panose="02040503050406030204" charset="0"/>
                              <a:cs typeface="Cambria Math" panose="02040503050406030204" charset="0"/>
                            </a:rPr>
                            <m:t>)</m:t>
                          </m:r>
                        </m:e>
                      </m:rad>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8" name="文本框 7"/>
              <p:cNvSpPr txBox="1">
                <a:spLocks noRot="1" noChangeAspect="1" noMove="1" noResize="1" noEditPoints="1" noAdjustHandles="1" noChangeArrowheads="1" noChangeShapeType="1" noTextEdit="1"/>
              </p:cNvSpPr>
              <p:nvPr/>
            </p:nvSpPr>
            <p:spPr>
              <a:xfrm>
                <a:off x="8745791" y="2181479"/>
                <a:ext cx="3148330" cy="1134745"/>
              </a:xfrm>
              <a:prstGeom prst="rect">
                <a:avLst/>
              </a:prstGeom>
              <a:blipFill rotWithShape="1">
                <a:blip r:embed="rId2"/>
                <a:stretch>
                  <a:fillRect l="-18" t="-22" r="18" b="22"/>
                </a:stretch>
              </a:blipFill>
            </p:spPr>
            <p:txBody>
              <a:bodyPr/>
              <a:lstStyle/>
              <a:p>
                <a:r>
                  <a:rPr lang="zh-CN" altLang="en-US">
                    <a:noFill/>
                  </a:rPr>
                  <a:t> </a:t>
                </a:r>
              </a:p>
            </p:txBody>
          </p:sp>
        </mc:Fallback>
      </mc:AlternateContent>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p:tgtEl>
                                          <p:spTgt spid="6"/>
                                        </p:tgtEl>
                                        <p:attrNameLst>
                                          <p:attrName>ppt_y</p:attrName>
                                        </p:attrNameLst>
                                      </p:cBhvr>
                                      <p:tavLst>
                                        <p:tav tm="0">
                                          <p:val>
                                            <p:strVal val="#ppt_y+#ppt_h*1.125000"/>
                                          </p:val>
                                        </p:tav>
                                        <p:tav tm="100000">
                                          <p:val>
                                            <p:strVal val="#ppt_y"/>
                                          </p:val>
                                        </p:tav>
                                      </p:tavLst>
                                    </p:anim>
                                    <p:animEffect transition="in" filter="wipe(up)">
                                      <p:cBhvr>
                                        <p:cTn id="18" dur="500"/>
                                        <p:tgtEl>
                                          <p:spTgt spid="6"/>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p:tgtEl>
                                          <p:spTgt spid="8"/>
                                        </p:tgtEl>
                                        <p:attrNameLst>
                                          <p:attrName>ppt_y</p:attrName>
                                        </p:attrNameLst>
                                      </p:cBhvr>
                                      <p:tavLst>
                                        <p:tav tm="0">
                                          <p:val>
                                            <p:strVal val="#ppt_y+#ppt_h*1.125000"/>
                                          </p:val>
                                        </p:tav>
                                        <p:tav tm="100000">
                                          <p:val>
                                            <p:strVal val="#ppt_y"/>
                                          </p:val>
                                        </p:tav>
                                      </p:tavLst>
                                    </p:anim>
                                    <p:animEffect transition="in" filter="wipe(up)">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389380" y="727710"/>
            <a:ext cx="9398635" cy="1399540"/>
          </a:xfrm>
          <a:prstGeom prst="rect">
            <a:avLst/>
          </a:prstGeom>
          <a:noFill/>
        </p:spPr>
        <p:txBody>
          <a:bodyPr wrap="square" rtlCol="0">
            <a:normAutofit/>
          </a:bodyPr>
          <a:p>
            <a:pPr algn="just">
              <a:lnSpc>
                <a:spcPct val="140000"/>
              </a:lnSpc>
            </a:pPr>
            <a:r>
              <a:rPr lang="zh-CN" altLang="en-US" sz="2400" kern="100" dirty="0">
                <a:effectLst/>
                <a:latin typeface="+mn-ea"/>
                <a:cs typeface="江城圆体 400W" panose="020B0500000000000000" pitchFamily="34" charset="-122"/>
              </a:rPr>
              <a:t>【例</a:t>
            </a:r>
            <a:r>
              <a:rPr lang="en-US" altLang="zh-CN" sz="2400" kern="100" dirty="0">
                <a:effectLst/>
                <a:latin typeface="+mn-ea"/>
                <a:cs typeface="江城圆体 400W" panose="020B0500000000000000" pitchFamily="34" charset="-122"/>
              </a:rPr>
              <a:t>7-2</a:t>
            </a:r>
            <a:r>
              <a:rPr lang="zh-CN" altLang="en-US" sz="2400" kern="100" dirty="0">
                <a:effectLst/>
                <a:latin typeface="+mn-ea"/>
                <a:cs typeface="江城圆体 400W" panose="020B0500000000000000" pitchFamily="34" charset="-122"/>
              </a:rPr>
              <a:t>】</a:t>
            </a:r>
            <a:r>
              <a:rPr lang="en-US" altLang="zh-CN" sz="2400" kern="100" dirty="0">
                <a:effectLst/>
                <a:latin typeface="+mn-ea"/>
                <a:cs typeface="江城圆体 400W" panose="020B0500000000000000" pitchFamily="34" charset="-122"/>
              </a:rPr>
              <a:t> </a:t>
            </a:r>
            <a:r>
              <a:rPr lang="zh-CN" altLang="en-US" sz="2400" kern="100" dirty="0">
                <a:effectLst/>
                <a:latin typeface="+mn-ea"/>
                <a:cs typeface="江城圆体 400W" panose="020B0500000000000000" pitchFamily="34" charset="-122"/>
              </a:rPr>
              <a:t>从某商场购进的某批</a:t>
            </a:r>
            <a:r>
              <a:rPr lang="en-US" altLang="zh-CN" sz="2400" kern="100" dirty="0">
                <a:effectLst/>
                <a:latin typeface="+mn-ea"/>
                <a:cs typeface="江城圆体 400W" panose="020B0500000000000000" pitchFamily="34" charset="-122"/>
              </a:rPr>
              <a:t>2000</a:t>
            </a:r>
            <a:r>
              <a:rPr lang="zh-CN" altLang="en-US" sz="2400" kern="100" dirty="0">
                <a:effectLst/>
                <a:latin typeface="+mn-ea"/>
                <a:cs typeface="江城圆体 400W" panose="020B0500000000000000" pitchFamily="34" charset="-122"/>
              </a:rPr>
              <a:t>条毛巾中随机抽取</a:t>
            </a:r>
            <a:r>
              <a:rPr lang="en-US" altLang="zh-CN" sz="2400" kern="100" dirty="0">
                <a:effectLst/>
                <a:latin typeface="+mn-ea"/>
                <a:cs typeface="江城圆体 400W" panose="020B0500000000000000" pitchFamily="34" charset="-122"/>
              </a:rPr>
              <a:t>10%</a:t>
            </a:r>
            <a:r>
              <a:rPr lang="zh-CN" altLang="en-US" sz="2400" kern="100" dirty="0">
                <a:effectLst/>
                <a:latin typeface="+mn-ea"/>
                <a:cs typeface="江城圆体 400W" panose="020B0500000000000000" pitchFamily="34" charset="-122"/>
              </a:rPr>
              <a:t>进行质量检验</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其中合格产品为</a:t>
            </a:r>
            <a:r>
              <a:rPr lang="en-US" altLang="zh-CN" sz="2400" kern="100" dirty="0">
                <a:effectLst/>
                <a:latin typeface="+mn-ea"/>
                <a:cs typeface="江城圆体 400W" panose="020B0500000000000000" pitchFamily="34" charset="-122"/>
              </a:rPr>
              <a:t>196</a:t>
            </a:r>
            <a:r>
              <a:rPr lang="zh-CN" altLang="en-US" sz="2400" kern="100" dirty="0">
                <a:effectLst/>
                <a:latin typeface="+mn-ea"/>
                <a:cs typeface="江城圆体 400W" panose="020B0500000000000000" pitchFamily="34" charset="-122"/>
              </a:rPr>
              <a:t>条</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要求计算合格率的抽样平均误差。</a:t>
            </a:r>
            <a:endParaRPr lang="zh-CN" altLang="en-US" sz="2400" kern="100" dirty="0">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5" name="文本框 4"/>
              <p:cNvSpPr txBox="1"/>
              <p:nvPr/>
            </p:nvSpPr>
            <p:spPr>
              <a:xfrm>
                <a:off x="2125281" y="2984119"/>
                <a:ext cx="5603240" cy="1159510"/>
              </a:xfrm>
              <a:prstGeom prst="rect">
                <a:avLst/>
              </a:prstGeom>
              <a:noFill/>
            </p:spPr>
            <p:txBody>
              <a:bodyPr wrap="none" rtlCol="0" anchor="t">
                <a:spAutoFit/>
              </a:bodyPr>
              <a:p>
                <a:pPr algn="l">
                  <a:lnSpc>
                    <a:spcPct val="140000"/>
                  </a:lnSpc>
                </a:pPr>
                <a:r>
                  <a:rPr lang="zh-CN" altLang="en-US" sz="2400" kern="100" dirty="0">
                    <a:solidFill>
                      <a:schemeClr val="tx1"/>
                    </a:solidFill>
                    <a:effectLst/>
                    <a:latin typeface="Cambria Math" panose="02040503050406030204" charset="0"/>
                    <a:cs typeface="Cambria Math" panose="02040503050406030204" charset="0"/>
                  </a:rPr>
                  <a:t>重复抽样：</a:t>
                </a:r>
                <a14:m>
                  <m:oMath xmlns:m="http://schemas.openxmlformats.org/officeDocument/2006/math">
                    <m:sSub>
                      <m:sSubPr>
                        <m:ctrlPr>
                          <a:rPr lang="en-US" altLang="zh-CN" sz="2400" i="1" kern="100" dirty="0">
                            <a:solidFill>
                              <a:schemeClr val="tx1"/>
                            </a:solidFill>
                            <a:effectLst/>
                            <a:latin typeface="Cambria Math" panose="02040503050406030204" charset="0"/>
                            <a:cs typeface="Cambria Math" panose="02040503050406030204" charset="0"/>
                          </a:rPr>
                        </m:ctrlPr>
                      </m:sSubPr>
                      <m:e>
                        <m:r>
                          <a:rPr lang="en-US" altLang="zh-CN" sz="2400" i="1" kern="100" dirty="0">
                            <a:solidFill>
                              <a:schemeClr val="tx1"/>
                            </a:solidFill>
                            <a:effectLst/>
                            <a:latin typeface="Cambria Math" panose="02040503050406030204" charset="0"/>
                            <a:cs typeface="Cambria Math" panose="02040503050406030204" charset="0"/>
                          </a:rPr>
                          <m:t>𝜇</m:t>
                        </m:r>
                      </m:e>
                      <m:sub>
                        <m:r>
                          <a:rPr lang="en-US" altLang="zh-CN" sz="2400" i="1" kern="100" dirty="0">
                            <a:solidFill>
                              <a:schemeClr val="tx1"/>
                            </a:solidFill>
                            <a:effectLst/>
                            <a:latin typeface="Cambria Math" panose="02040503050406030204" charset="0"/>
                            <a:cs typeface="Cambria Math" panose="02040503050406030204" charset="0"/>
                          </a:rPr>
                          <m:t>𝑝</m:t>
                        </m:r>
                      </m:sub>
                    </m:sSub>
                    <m:r>
                      <a:rPr lang="en-US" altLang="zh-CN" sz="2400" i="1" kern="100" dirty="0">
                        <a:solidFill>
                          <a:schemeClr val="tx1"/>
                        </a:solidFill>
                        <a:effectLst/>
                        <a:latin typeface="Cambria Math" panose="02040503050406030204" charset="0"/>
                        <a:cs typeface="Cambria Math" panose="02040503050406030204" charset="0"/>
                      </a:rPr>
                      <m:t>=</m:t>
                    </m:r>
                    <m:rad>
                      <m:radPr>
                        <m:degHide m:val="on"/>
                        <m:ctrlPr>
                          <a:rPr lang="en-US" altLang="zh-CN" sz="2400" i="1" kern="100" dirty="0">
                            <a:solidFill>
                              <a:schemeClr val="tx1"/>
                            </a:solidFill>
                            <a:effectLst/>
                            <a:latin typeface="Cambria Math" panose="02040503050406030204" charset="0"/>
                            <a:cs typeface="Cambria Math" panose="02040503050406030204" charset="0"/>
                          </a:rPr>
                        </m:ctrlPr>
                      </m:radPr>
                      <m:deg/>
                      <m:e>
                        <m:f>
                          <m:fPr>
                            <m:ctrlPr>
                              <a:rPr lang="en-US" altLang="zh-CN" sz="2400" i="1" kern="100" dirty="0">
                                <a:solidFill>
                                  <a:schemeClr val="tx1"/>
                                </a:solidFill>
                                <a:effectLst/>
                                <a:latin typeface="Cambria Math" panose="02040503050406030204" charset="0"/>
                                <a:cs typeface="Cambria Math" panose="02040503050406030204" charset="0"/>
                              </a:rPr>
                            </m:ctrlPr>
                          </m:fPr>
                          <m:num>
                            <m:r>
                              <a:rPr lang="en-US" i="1">
                                <a:solidFill>
                                  <a:schemeClr val="tx1"/>
                                </a:solidFill>
                                <a:latin typeface="Cambria Math" panose="02040503050406030204" charset="0"/>
                              </a:rPr>
                              <m:t>𝑃</m:t>
                            </m:r>
                            <m:r>
                              <a:rPr lang="en-US" i="1">
                                <a:solidFill>
                                  <a:schemeClr val="tx1"/>
                                </a:solidFill>
                                <a:latin typeface="Cambria Math" panose="02040503050406030204" charset="0"/>
                              </a:rPr>
                              <m:t>(</m:t>
                            </m:r>
                            <m:r>
                              <a:rPr lang="en-US" i="1">
                                <a:solidFill>
                                  <a:schemeClr val="tx1"/>
                                </a:solidFill>
                                <a:latin typeface="Cambria Math" panose="02040503050406030204" charset="0"/>
                              </a:rPr>
                              <m:t>1</m:t>
                            </m:r>
                            <m:r>
                              <a:rPr lang="en-US" i="1">
                                <a:solidFill>
                                  <a:schemeClr val="tx1"/>
                                </a:solidFill>
                                <a:latin typeface="Cambria Math" panose="02040503050406030204" charset="0"/>
                              </a:rPr>
                              <m:t>−</m:t>
                            </m:r>
                            <m:r>
                              <a:rPr lang="en-US" i="1">
                                <a:solidFill>
                                  <a:schemeClr val="tx1"/>
                                </a:solidFill>
                                <a:latin typeface="Cambria Math" panose="02040503050406030204" charset="0"/>
                              </a:rPr>
                              <m:t>𝑃</m:t>
                            </m:r>
                            <m:r>
                              <a:rPr lang="en-US" i="1">
                                <a:solidFill>
                                  <a:schemeClr val="tx1"/>
                                </a:solidFill>
                                <a:latin typeface="Cambria Math" panose="02040503050406030204" charset="0"/>
                              </a:rPr>
                              <m:t>)</m:t>
                            </m:r>
                          </m:num>
                          <m:den>
                            <m:r>
                              <a:rPr lang="en-US" altLang="zh-CN" sz="2400" i="1" kern="100" dirty="0">
                                <a:solidFill>
                                  <a:schemeClr val="tx1"/>
                                </a:solidFill>
                                <a:effectLst/>
                                <a:latin typeface="Cambria Math" panose="02040503050406030204" charset="0"/>
                                <a:cs typeface="Cambria Math" panose="02040503050406030204" charset="0"/>
                              </a:rPr>
                              <m:t>𝑛</m:t>
                            </m:r>
                          </m:den>
                        </m:f>
                      </m:e>
                    </m:rad>
                    <m:r>
                      <a:rPr lang="en-US" altLang="zh-CN" sz="2400" i="1" kern="100" dirty="0">
                        <a:solidFill>
                          <a:schemeClr val="tx1"/>
                        </a:solidFill>
                        <a:effectLst/>
                        <a:latin typeface="Cambria Math" panose="02040503050406030204" charset="0"/>
                        <a:cs typeface="Cambria Math" panose="02040503050406030204" charset="0"/>
                      </a:rPr>
                      <m:t>=</m:t>
                    </m:r>
                    <m:rad>
                      <m:radPr>
                        <m:degHide m:val="on"/>
                        <m:ctrlPr>
                          <a:rPr lang="en-US" altLang="zh-CN" sz="2400" i="1" kern="100" dirty="0">
                            <a:solidFill>
                              <a:schemeClr val="tx1"/>
                            </a:solidFill>
                            <a:effectLst/>
                            <a:latin typeface="Cambria Math" panose="02040503050406030204" charset="0"/>
                            <a:cs typeface="Cambria Math" panose="02040503050406030204" charset="0"/>
                          </a:rPr>
                        </m:ctrlPr>
                      </m:radPr>
                      <m:deg/>
                      <m:e>
                        <m:f>
                          <m:fPr>
                            <m:ctrlPr>
                              <a:rPr lang="en-US" altLang="zh-CN" sz="2400" i="1" kern="100" dirty="0">
                                <a:solidFill>
                                  <a:schemeClr val="tx1"/>
                                </a:solidFill>
                                <a:effectLst/>
                                <a:latin typeface="Cambria Math" panose="02040503050406030204" charset="0"/>
                                <a:cs typeface="Cambria Math" panose="02040503050406030204" charset="0"/>
                              </a:rPr>
                            </m:ctrlPr>
                          </m:fPr>
                          <m:num>
                            <m:r>
                              <a:rPr lang="en-US" altLang="zh-CN" sz="2400" i="1" kern="100" dirty="0">
                                <a:solidFill>
                                  <a:schemeClr val="tx1"/>
                                </a:solidFill>
                                <a:effectLst/>
                                <a:latin typeface="Cambria Math" panose="02040503050406030204" charset="0"/>
                                <a:cs typeface="Cambria Math" panose="02040503050406030204" charset="0"/>
                              </a:rPr>
                              <m:t>98</m:t>
                            </m:r>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2</m:t>
                            </m:r>
                            <m:r>
                              <a:rPr lang="en-US" altLang="zh-CN" sz="2400" i="1" kern="100" dirty="0">
                                <a:solidFill>
                                  <a:schemeClr val="tx1"/>
                                </a:solidFill>
                                <a:effectLst/>
                                <a:latin typeface="Cambria Math" panose="02040503050406030204" charset="0"/>
                                <a:cs typeface="Cambria Math" panose="02040503050406030204" charset="0"/>
                              </a:rPr>
                              <m:t>%</m:t>
                            </m:r>
                          </m:num>
                          <m:den>
                            <m:r>
                              <a:rPr lang="en-US" altLang="zh-CN" sz="2400" i="1" kern="100" dirty="0">
                                <a:solidFill>
                                  <a:schemeClr val="tx1"/>
                                </a:solidFill>
                                <a:effectLst/>
                                <a:latin typeface="Cambria Math" panose="02040503050406030204" charset="0"/>
                                <a:cs typeface="Cambria Math" panose="02040503050406030204" charset="0"/>
                              </a:rPr>
                              <m:t>200</m:t>
                            </m:r>
                          </m:den>
                        </m:f>
                      </m:e>
                    </m:rad>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1</m:t>
                    </m:r>
                    <m:r>
                      <a:rPr lang="en-US" altLang="zh-CN" sz="2400" i="1" kern="100" dirty="0">
                        <a:solidFill>
                          <a:schemeClr val="tx1"/>
                        </a:solidFill>
                        <a:effectLst/>
                        <a:latin typeface="Cambria Math" panose="02040503050406030204" charset="0"/>
                        <a:cs typeface="Cambria Math" panose="02040503050406030204" charset="0"/>
                      </a:rPr>
                      <m:t>%</m:t>
                    </m:r>
                  </m:oMath>
                </a14:m>
                <a:endParaRPr lang="en-US" altLang="zh-CN" sz="2400" i="1" kern="100" dirty="0">
                  <a:solidFill>
                    <a:schemeClr val="tx1"/>
                  </a:solidFill>
                  <a:effectLst/>
                  <a:latin typeface="Cambria Math" panose="02040503050406030204" charset="0"/>
                  <a:cs typeface="Cambria Math" panose="02040503050406030204" charset="0"/>
                </a:endParaRPr>
              </a:p>
            </p:txBody>
          </p:sp>
        </mc:Choice>
        <mc:Fallback>
          <p:sp>
            <p:nvSpPr>
              <p:cNvPr id="5" name="文本框 4"/>
              <p:cNvSpPr txBox="1">
                <a:spLocks noRot="1" noChangeAspect="1" noMove="1" noResize="1" noEditPoints="1" noAdjustHandles="1" noChangeArrowheads="1" noChangeShapeType="1" noTextEdit="1"/>
              </p:cNvSpPr>
              <p:nvPr/>
            </p:nvSpPr>
            <p:spPr>
              <a:xfrm>
                <a:off x="2125281" y="2984119"/>
                <a:ext cx="5603240" cy="1159510"/>
              </a:xfrm>
              <a:prstGeom prst="rect">
                <a:avLst/>
              </a:prstGeom>
              <a:blipFill rotWithShape="1">
                <a:blip r:embed="rId1"/>
                <a:stretch>
                  <a:fillRect l="-10" t="-22" r="10" b="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文本框 7"/>
              <p:cNvSpPr txBox="1"/>
              <p:nvPr/>
            </p:nvSpPr>
            <p:spPr>
              <a:xfrm>
                <a:off x="2125281" y="3957574"/>
                <a:ext cx="8807450" cy="1159510"/>
              </a:xfrm>
              <a:prstGeom prst="rect">
                <a:avLst/>
              </a:prstGeom>
              <a:noFill/>
            </p:spPr>
            <p:txBody>
              <a:bodyPr wrap="none" rtlCol="0" anchor="t">
                <a:spAutoFit/>
              </a:bodyPr>
              <a:p>
                <a:pPr algn="l">
                  <a:lnSpc>
                    <a:spcPct val="140000"/>
                  </a:lnSpc>
                </a:pPr>
                <a:r>
                  <a:rPr lang="zh-CN" altLang="en-US" sz="2400" kern="100" dirty="0">
                    <a:solidFill>
                      <a:schemeClr val="tx1"/>
                    </a:solidFill>
                    <a:effectLst/>
                    <a:latin typeface="Cambria Math" panose="02040503050406030204" charset="0"/>
                    <a:cs typeface="Cambria Math" panose="02040503050406030204" charset="0"/>
                  </a:rPr>
                  <a:t>不重复抽样：</a:t>
                </a:r>
                <a14:m>
                  <m:oMath xmlns:m="http://schemas.openxmlformats.org/officeDocument/2006/math">
                    <m:sSub>
                      <m:sSubPr>
                        <m:ctrlPr>
                          <a:rPr lang="en-US" altLang="zh-CN" sz="2400" i="1" kern="100" dirty="0">
                            <a:solidFill>
                              <a:schemeClr val="tx1"/>
                            </a:solidFill>
                            <a:effectLst/>
                            <a:latin typeface="Cambria Math" panose="02040503050406030204" charset="0"/>
                            <a:cs typeface="Cambria Math" panose="02040503050406030204" charset="0"/>
                          </a:rPr>
                        </m:ctrlPr>
                      </m:sSubPr>
                      <m:e>
                        <m:r>
                          <a:rPr lang="en-US" altLang="zh-CN" sz="2400" i="1" kern="100" dirty="0">
                            <a:solidFill>
                              <a:schemeClr val="tx1"/>
                            </a:solidFill>
                            <a:effectLst/>
                            <a:latin typeface="Cambria Math" panose="02040503050406030204" charset="0"/>
                            <a:cs typeface="Cambria Math" panose="02040503050406030204" charset="0"/>
                          </a:rPr>
                          <m:t>𝜇</m:t>
                        </m:r>
                      </m:e>
                      <m:sub>
                        <m:r>
                          <a:rPr lang="en-US" altLang="zh-CN" sz="2400" i="1" kern="100" dirty="0">
                            <a:solidFill>
                              <a:schemeClr val="tx1"/>
                            </a:solidFill>
                            <a:effectLst/>
                            <a:latin typeface="Cambria Math" panose="02040503050406030204" charset="0"/>
                            <a:cs typeface="Cambria Math" panose="02040503050406030204" charset="0"/>
                          </a:rPr>
                          <m:t>𝑝</m:t>
                        </m:r>
                      </m:sub>
                    </m:sSub>
                    <m:r>
                      <a:rPr lang="en-US" altLang="zh-CN" sz="2400" i="1" kern="100" dirty="0">
                        <a:solidFill>
                          <a:schemeClr val="tx1"/>
                        </a:solidFill>
                        <a:effectLst/>
                        <a:latin typeface="Cambria Math" panose="02040503050406030204" charset="0"/>
                        <a:cs typeface="Cambria Math" panose="02040503050406030204" charset="0"/>
                      </a:rPr>
                      <m:t>=</m:t>
                    </m:r>
                    <m:rad>
                      <m:radPr>
                        <m:degHide m:val="on"/>
                        <m:ctrlPr>
                          <a:rPr lang="en-US" altLang="zh-CN" sz="2400" i="1" kern="100" dirty="0">
                            <a:solidFill>
                              <a:schemeClr val="tx1"/>
                            </a:solidFill>
                            <a:effectLst/>
                            <a:latin typeface="Cambria Math" panose="02040503050406030204" charset="0"/>
                            <a:cs typeface="Cambria Math" panose="02040503050406030204" charset="0"/>
                          </a:rPr>
                        </m:ctrlPr>
                      </m:radPr>
                      <m:deg/>
                      <m:e>
                        <m:f>
                          <m:fPr>
                            <m:ctrlPr>
                              <a:rPr lang="en-US" altLang="zh-CN" sz="2400" i="1" kern="100" dirty="0">
                                <a:solidFill>
                                  <a:schemeClr val="tx1"/>
                                </a:solidFill>
                                <a:effectLst/>
                                <a:latin typeface="Cambria Math" panose="02040503050406030204" charset="0"/>
                                <a:cs typeface="Cambria Math" panose="02040503050406030204" charset="0"/>
                              </a:rPr>
                            </m:ctrlPr>
                          </m:fPr>
                          <m:num>
                            <m:r>
                              <a:rPr lang="en-US" i="1">
                                <a:solidFill>
                                  <a:schemeClr val="tx1"/>
                                </a:solidFill>
                                <a:latin typeface="Cambria Math" panose="02040503050406030204" charset="0"/>
                              </a:rPr>
                              <m:t>𝑃</m:t>
                            </m:r>
                            <m:r>
                              <a:rPr lang="en-US" i="1">
                                <a:solidFill>
                                  <a:schemeClr val="tx1"/>
                                </a:solidFill>
                                <a:latin typeface="Cambria Math" panose="02040503050406030204" charset="0"/>
                              </a:rPr>
                              <m:t>(</m:t>
                            </m:r>
                            <m:r>
                              <a:rPr lang="en-US" i="1">
                                <a:solidFill>
                                  <a:schemeClr val="tx1"/>
                                </a:solidFill>
                                <a:latin typeface="Cambria Math" panose="02040503050406030204" charset="0"/>
                              </a:rPr>
                              <m:t>1</m:t>
                            </m:r>
                            <m:r>
                              <a:rPr lang="en-US" i="1">
                                <a:solidFill>
                                  <a:schemeClr val="tx1"/>
                                </a:solidFill>
                                <a:latin typeface="Cambria Math" panose="02040503050406030204" charset="0"/>
                              </a:rPr>
                              <m:t>−</m:t>
                            </m:r>
                            <m:r>
                              <a:rPr lang="en-US" i="1">
                                <a:solidFill>
                                  <a:schemeClr val="tx1"/>
                                </a:solidFill>
                                <a:latin typeface="Cambria Math" panose="02040503050406030204" charset="0"/>
                              </a:rPr>
                              <m:t>𝑃</m:t>
                            </m:r>
                            <m:r>
                              <a:rPr lang="en-US" i="1">
                                <a:solidFill>
                                  <a:schemeClr val="tx1"/>
                                </a:solidFill>
                                <a:latin typeface="Cambria Math" panose="02040503050406030204" charset="0"/>
                              </a:rPr>
                              <m:t>)</m:t>
                            </m:r>
                          </m:num>
                          <m:den>
                            <m:r>
                              <a:rPr lang="en-US" altLang="zh-CN" sz="2400" i="1" kern="100" dirty="0">
                                <a:solidFill>
                                  <a:schemeClr val="tx1"/>
                                </a:solidFill>
                                <a:effectLst/>
                                <a:latin typeface="Cambria Math" panose="02040503050406030204" charset="0"/>
                                <a:cs typeface="Cambria Math" panose="02040503050406030204" charset="0"/>
                              </a:rPr>
                              <m:t>𝑛</m:t>
                            </m:r>
                          </m:den>
                        </m:f>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1</m:t>
                        </m:r>
                        <m:r>
                          <a:rPr lang="en-US" altLang="zh-CN" sz="2400" i="1" kern="100" dirty="0">
                            <a:solidFill>
                              <a:schemeClr val="tx1"/>
                            </a:solidFill>
                            <a:effectLst/>
                            <a:latin typeface="Cambria Math" panose="02040503050406030204" charset="0"/>
                            <a:cs typeface="Cambria Math" panose="02040503050406030204" charset="0"/>
                          </a:rPr>
                          <m:t>−</m:t>
                        </m:r>
                        <m:f>
                          <m:fPr>
                            <m:ctrlPr>
                              <a:rPr lang="en-US" altLang="zh-CN" sz="2400" i="1" kern="100" dirty="0">
                                <a:solidFill>
                                  <a:schemeClr val="tx1"/>
                                </a:solidFill>
                                <a:effectLst/>
                                <a:latin typeface="Cambria Math" panose="02040503050406030204" charset="0"/>
                                <a:cs typeface="Cambria Math" panose="02040503050406030204" charset="0"/>
                              </a:rPr>
                            </m:ctrlPr>
                          </m:fPr>
                          <m:num>
                            <m:r>
                              <a:rPr lang="en-US" altLang="zh-CN" sz="2400" i="1" kern="100" dirty="0">
                                <a:solidFill>
                                  <a:schemeClr val="tx1"/>
                                </a:solidFill>
                                <a:effectLst/>
                                <a:latin typeface="Cambria Math" panose="02040503050406030204" charset="0"/>
                                <a:cs typeface="Cambria Math" panose="02040503050406030204" charset="0"/>
                              </a:rPr>
                              <m:t>𝑛</m:t>
                            </m:r>
                          </m:num>
                          <m:den>
                            <m:r>
                              <a:rPr lang="en-US" altLang="zh-CN" sz="2400" i="1" kern="100" dirty="0">
                                <a:solidFill>
                                  <a:schemeClr val="tx1"/>
                                </a:solidFill>
                                <a:effectLst/>
                                <a:latin typeface="Cambria Math" panose="02040503050406030204" charset="0"/>
                                <a:cs typeface="Cambria Math" panose="02040503050406030204" charset="0"/>
                              </a:rPr>
                              <m:t>𝑁</m:t>
                            </m:r>
                          </m:den>
                        </m:f>
                        <m:r>
                          <a:rPr lang="en-US" altLang="zh-CN" sz="2400" i="1" kern="100" dirty="0">
                            <a:solidFill>
                              <a:schemeClr val="tx1"/>
                            </a:solidFill>
                            <a:effectLst/>
                            <a:latin typeface="Cambria Math" panose="02040503050406030204" charset="0"/>
                            <a:cs typeface="Cambria Math" panose="02040503050406030204" charset="0"/>
                          </a:rPr>
                          <m:t>)</m:t>
                        </m:r>
                      </m:e>
                    </m:rad>
                    <m:r>
                      <a:rPr lang="en-US" altLang="zh-CN" sz="2400" i="1" kern="100" dirty="0">
                        <a:solidFill>
                          <a:schemeClr val="tx1"/>
                        </a:solidFill>
                        <a:effectLst/>
                        <a:latin typeface="Cambria Math" panose="02040503050406030204" charset="0"/>
                        <a:cs typeface="Cambria Math" panose="02040503050406030204" charset="0"/>
                      </a:rPr>
                      <m:t>=</m:t>
                    </m:r>
                    <m:rad>
                      <m:radPr>
                        <m:degHide m:val="on"/>
                        <m:ctrlPr>
                          <a:rPr lang="en-US" altLang="zh-CN" sz="2400" i="1" kern="100" dirty="0">
                            <a:solidFill>
                              <a:schemeClr val="tx1"/>
                            </a:solidFill>
                            <a:effectLst/>
                            <a:latin typeface="Cambria Math" panose="02040503050406030204" charset="0"/>
                            <a:cs typeface="Cambria Math" panose="02040503050406030204" charset="0"/>
                          </a:rPr>
                        </m:ctrlPr>
                      </m:radPr>
                      <m:deg/>
                      <m:e>
                        <m:f>
                          <m:fPr>
                            <m:ctrlPr>
                              <a:rPr lang="en-US" altLang="zh-CN" sz="2400" i="1" kern="100" dirty="0">
                                <a:solidFill>
                                  <a:schemeClr val="tx1"/>
                                </a:solidFill>
                                <a:effectLst/>
                                <a:latin typeface="Cambria Math" panose="02040503050406030204" charset="0"/>
                                <a:cs typeface="Cambria Math" panose="02040503050406030204" charset="0"/>
                              </a:rPr>
                            </m:ctrlPr>
                          </m:fPr>
                          <m:num>
                            <m:r>
                              <a:rPr lang="en-US" altLang="zh-CN" sz="2400" i="1" kern="100" dirty="0">
                                <a:solidFill>
                                  <a:schemeClr val="tx1"/>
                                </a:solidFill>
                                <a:effectLst/>
                                <a:latin typeface="Cambria Math" panose="02040503050406030204" charset="0"/>
                                <a:cs typeface="Cambria Math" panose="02040503050406030204" charset="0"/>
                              </a:rPr>
                              <m:t>98</m:t>
                            </m:r>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2</m:t>
                            </m:r>
                            <m:r>
                              <a:rPr lang="en-US" altLang="zh-CN" sz="2400" i="1" kern="100" dirty="0">
                                <a:solidFill>
                                  <a:schemeClr val="tx1"/>
                                </a:solidFill>
                                <a:effectLst/>
                                <a:latin typeface="Cambria Math" panose="02040503050406030204" charset="0"/>
                                <a:cs typeface="Cambria Math" panose="02040503050406030204" charset="0"/>
                              </a:rPr>
                              <m:t>%</m:t>
                            </m:r>
                          </m:num>
                          <m:den>
                            <m:r>
                              <a:rPr lang="en-US" altLang="zh-CN" sz="2400" i="1" kern="100" dirty="0">
                                <a:solidFill>
                                  <a:schemeClr val="tx1"/>
                                </a:solidFill>
                                <a:effectLst/>
                                <a:latin typeface="Cambria Math" panose="02040503050406030204" charset="0"/>
                                <a:cs typeface="Cambria Math" panose="02040503050406030204" charset="0"/>
                              </a:rPr>
                              <m:t>200</m:t>
                            </m:r>
                          </m:den>
                        </m:f>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1</m:t>
                        </m:r>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10</m:t>
                        </m:r>
                        <m:r>
                          <a:rPr lang="en-US" altLang="zh-CN" sz="2400" i="1" kern="100" dirty="0">
                            <a:solidFill>
                              <a:schemeClr val="tx1"/>
                            </a:solidFill>
                            <a:effectLst/>
                            <a:latin typeface="Cambria Math" panose="02040503050406030204" charset="0"/>
                            <a:cs typeface="Cambria Math" panose="02040503050406030204" charset="0"/>
                          </a:rPr>
                          <m:t>%)</m:t>
                        </m:r>
                      </m:e>
                    </m:rad>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0</m:t>
                    </m:r>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94</m:t>
                    </m:r>
                    <m:r>
                      <a:rPr lang="en-US" altLang="zh-CN" sz="2400" i="1" kern="100" dirty="0">
                        <a:solidFill>
                          <a:schemeClr val="tx1"/>
                        </a:solidFill>
                        <a:effectLst/>
                        <a:latin typeface="Cambria Math" panose="02040503050406030204" charset="0"/>
                        <a:cs typeface="Cambria Math" panose="02040503050406030204" charset="0"/>
                      </a:rPr>
                      <m:t>%</m:t>
                    </m:r>
                  </m:oMath>
                </a14:m>
                <a:endParaRPr lang="en-US" altLang="zh-CN" sz="2400" i="1" kern="100" dirty="0">
                  <a:solidFill>
                    <a:schemeClr val="tx1"/>
                  </a:solidFill>
                  <a:effectLst/>
                  <a:latin typeface="Cambria Math" panose="02040503050406030204" charset="0"/>
                  <a:cs typeface="Cambria Math" panose="02040503050406030204" charset="0"/>
                </a:endParaRPr>
              </a:p>
            </p:txBody>
          </p:sp>
        </mc:Choice>
        <mc:Fallback>
          <p:sp>
            <p:nvSpPr>
              <p:cNvPr id="8" name="文本框 7"/>
              <p:cNvSpPr txBox="1">
                <a:spLocks noRot="1" noChangeAspect="1" noMove="1" noResize="1" noEditPoints="1" noAdjustHandles="1" noChangeArrowheads="1" noChangeShapeType="1" noTextEdit="1"/>
              </p:cNvSpPr>
              <p:nvPr/>
            </p:nvSpPr>
            <p:spPr>
              <a:xfrm>
                <a:off x="2125281" y="3957574"/>
                <a:ext cx="8807450" cy="1159510"/>
              </a:xfrm>
              <a:prstGeom prst="rect">
                <a:avLst/>
              </a:prstGeom>
              <a:blipFill rotWithShape="1">
                <a:blip r:embed="rId2"/>
                <a:stretch>
                  <a:fillRect l="-6" t="-22" r="6" b="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文本框 3"/>
              <p:cNvSpPr txBox="1"/>
              <p:nvPr/>
            </p:nvSpPr>
            <p:spPr>
              <a:xfrm>
                <a:off x="1382395" y="1939290"/>
                <a:ext cx="9398635" cy="1399540"/>
              </a:xfrm>
              <a:prstGeom prst="rect">
                <a:avLst/>
              </a:prstGeom>
              <a:noFill/>
            </p:spPr>
            <p:txBody>
              <a:bodyPr wrap="square" rtlCol="0">
                <a:normAutofit/>
              </a:bodyPr>
              <a:p>
                <a:pPr algn="just">
                  <a:lnSpc>
                    <a:spcPct val="140000"/>
                  </a:lnSpc>
                </a:pPr>
                <a:r>
                  <a:rPr lang="zh-CN" altLang="en-US" sz="2400" kern="100" dirty="0">
                    <a:effectLst/>
                    <a:latin typeface="+mn-ea"/>
                    <a:cs typeface="江城圆体 400W" panose="020B0500000000000000" pitchFamily="34" charset="-122"/>
                  </a:rPr>
                  <a:t>已知</a:t>
                </a:r>
                <a:r>
                  <a:rPr lang="en-US" altLang="zh-CN" sz="2400" kern="100" dirty="0">
                    <a:effectLst/>
                    <a:latin typeface="+mn-ea"/>
                    <a:cs typeface="江城圆体 400W" panose="020B0500000000000000" pitchFamily="34" charset="-122"/>
                  </a:rPr>
                  <a:t>n=2 000x10%=200,n</a:t>
                </a:r>
                <a:r>
                  <a:rPr lang="en-US" altLang="zh-CN" sz="2400" kern="100" baseline="-25000" dirty="0">
                    <a:solidFill>
                      <a:schemeClr val="tx1"/>
                    </a:solidFill>
                    <a:effectLst/>
                    <a:latin typeface="+mn-ea"/>
                    <a:cs typeface="江城圆体 400W" panose="020B0500000000000000" pitchFamily="34" charset="-122"/>
                  </a:rPr>
                  <a:t>1</a:t>
                </a:r>
                <a:r>
                  <a:rPr lang="en-US" altLang="zh-CN" sz="2400" kern="100" dirty="0">
                    <a:effectLst/>
                    <a:latin typeface="+mn-ea"/>
                    <a:cs typeface="江城圆体 400W" panose="020B0500000000000000" pitchFamily="34" charset="-122"/>
                  </a:rPr>
                  <a:t>=196,</a:t>
                </a:r>
                <a:r>
                  <a:rPr lang="zh-CN" altLang="en-US" sz="2400" kern="100" dirty="0">
                    <a:effectLst/>
                    <a:latin typeface="+mn-ea"/>
                    <a:cs typeface="江城圆体 400W" panose="020B0500000000000000" pitchFamily="34" charset="-122"/>
                  </a:rPr>
                  <a:t>则</a:t>
                </a:r>
                <a:r>
                  <a:rPr lang="en-US" altLang="zh-CN" sz="2400" kern="100" dirty="0">
                    <a:effectLst/>
                    <a:latin typeface="+mn-ea"/>
                    <a:cs typeface="江城圆体 400W" panose="020B0500000000000000" pitchFamily="34" charset="-122"/>
                  </a:rPr>
                  <a:t>p=</a:t>
                </a:r>
                <a14:m>
                  <m:oMath xmlns:m="http://schemas.openxmlformats.org/officeDocument/2006/math">
                    <m:f>
                      <m:fPr>
                        <m:ctrlPr>
                          <a:rPr lang="en-US" altLang="zh-CN" sz="2400" i="1" kern="100" dirty="0">
                            <a:effectLst/>
                            <a:latin typeface="Cambria Math" panose="02040503050406030204" charset="0"/>
                            <a:cs typeface="Cambria Math" panose="02040503050406030204" charset="0"/>
                          </a:rPr>
                        </m:ctrlPr>
                      </m:fPr>
                      <m:num>
                        <m:r>
                          <m:rPr>
                            <m:sty m:val="p"/>
                          </m:rPr>
                          <a:rPr lang="en-US" altLang="zh-CN" sz="2400" i="1" kern="100" dirty="0">
                            <a:effectLst/>
                            <a:latin typeface="Cambria Math" panose="02040503050406030204" charset="0"/>
                            <a:cs typeface="Cambria Math" panose="02040503050406030204" charset="0"/>
                            <a:sym typeface="+mn-ea"/>
                          </a:rPr>
                          <m:t>n</m:t>
                        </m:r>
                        <m:r>
                          <a:rPr lang="en-US" altLang="zh-CN" sz="2400" i="1" kern="100" baseline="-25000" dirty="0">
                            <a:effectLst/>
                            <a:latin typeface="Cambria Math" panose="02040503050406030204" charset="0"/>
                            <a:cs typeface="Cambria Math" panose="02040503050406030204" charset="0"/>
                            <a:sym typeface="+mn-ea"/>
                          </a:rPr>
                          <m:t>1</m:t>
                        </m:r>
                      </m:num>
                      <m:den>
                        <m:r>
                          <a:rPr lang="en-US" altLang="zh-CN" sz="2400" i="1" kern="100" dirty="0">
                            <a:effectLst/>
                            <a:latin typeface="Cambria Math" panose="02040503050406030204" charset="0"/>
                            <a:cs typeface="Cambria Math" panose="02040503050406030204" charset="0"/>
                          </a:rPr>
                          <m:t>𝑛</m:t>
                        </m:r>
                      </m:den>
                    </m:f>
                    <m:r>
                      <a:rPr lang="en-US" altLang="zh-CN" sz="2400" i="1" kern="100" dirty="0">
                        <a:effectLst/>
                        <a:latin typeface="Cambria Math" panose="02040503050406030204" charset="0"/>
                        <a:cs typeface="Cambria Math" panose="02040503050406030204" charset="0"/>
                      </a:rPr>
                      <m:t>=</m:t>
                    </m:r>
                    <m:f>
                      <m:fPr>
                        <m:ctrlPr>
                          <a:rPr lang="en-US" altLang="zh-CN" sz="2400" i="1" kern="100" dirty="0">
                            <a:effectLst/>
                            <a:latin typeface="Cambria Math" panose="02040503050406030204" charset="0"/>
                            <a:cs typeface="Cambria Math" panose="02040503050406030204" charset="0"/>
                          </a:rPr>
                        </m:ctrlPr>
                      </m:fPr>
                      <m:num>
                        <m:r>
                          <a:rPr lang="en-US" altLang="zh-CN" sz="2400" i="1" kern="100" dirty="0">
                            <a:effectLst/>
                            <a:latin typeface="Cambria Math" panose="02040503050406030204" charset="0"/>
                            <a:cs typeface="Cambria Math" panose="02040503050406030204" charset="0"/>
                          </a:rPr>
                          <m:t>196</m:t>
                        </m:r>
                      </m:num>
                      <m:den>
                        <m:r>
                          <a:rPr lang="en-US" altLang="zh-CN" sz="2400" i="1" kern="100" dirty="0">
                            <a:effectLst/>
                            <a:latin typeface="Cambria Math" panose="02040503050406030204" charset="0"/>
                            <a:cs typeface="Cambria Math" panose="02040503050406030204" charset="0"/>
                            <a:sym typeface="+mn-ea"/>
                          </a:rPr>
                          <m:t>200</m:t>
                        </m:r>
                      </m:den>
                    </m:f>
                    <m:r>
                      <a:rPr lang="en-US" altLang="zh-CN" sz="2400" i="1" kern="100" dirty="0">
                        <a:effectLst/>
                        <a:latin typeface="Cambria Math" panose="02040503050406030204" charset="0"/>
                        <a:cs typeface="Cambria Math" panose="02040503050406030204" charset="0"/>
                      </a:rPr>
                      <m:t>×</m:t>
                    </m:r>
                    <m:r>
                      <a:rPr lang="en-US" altLang="zh-CN" sz="2400" i="1" kern="100" dirty="0">
                        <a:effectLst/>
                        <a:latin typeface="Cambria Math" panose="02040503050406030204" charset="0"/>
                        <a:cs typeface="Cambria Math" panose="02040503050406030204" charset="0"/>
                      </a:rPr>
                      <m:t>100</m:t>
                    </m:r>
                    <m:r>
                      <a:rPr lang="en-US" altLang="zh-CN" sz="2400" i="1" kern="100" dirty="0">
                        <a:effectLst/>
                        <a:latin typeface="Cambria Math" panose="02040503050406030204" charset="0"/>
                        <a:cs typeface="Cambria Math" panose="02040503050406030204" charset="0"/>
                      </a:rPr>
                      <m:t>%=</m:t>
                    </m:r>
                    <m:r>
                      <a:rPr lang="en-US" altLang="zh-CN" sz="2400" i="1" kern="100" dirty="0">
                        <a:effectLst/>
                        <a:latin typeface="Cambria Math" panose="02040503050406030204" charset="0"/>
                        <a:cs typeface="Cambria Math" panose="02040503050406030204" charset="0"/>
                      </a:rPr>
                      <m:t>98</m:t>
                    </m:r>
                    <m:r>
                      <a:rPr lang="en-US" altLang="zh-CN" sz="2400" i="1" kern="100" dirty="0">
                        <a:effectLst/>
                        <a:latin typeface="Cambria Math" panose="02040503050406030204" charset="0"/>
                        <a:cs typeface="Cambria Math" panose="02040503050406030204" charset="0"/>
                      </a:rPr>
                      <m:t>%</m:t>
                    </m:r>
                  </m:oMath>
                </a14:m>
                <a:endParaRPr lang="en-US" altLang="zh-CN" sz="2400" i="1" kern="100" dirty="0">
                  <a:effectLst/>
                  <a:latin typeface="Cambria Math" panose="02040503050406030204" charset="0"/>
                  <a:cs typeface="Cambria Math" panose="02040503050406030204" charset="0"/>
                </a:endParaRPr>
              </a:p>
              <a:p>
                <a:pPr algn="just">
                  <a:lnSpc>
                    <a:spcPct val="140000"/>
                  </a:lnSpc>
                </a:pPr>
                <a:r>
                  <a:rPr lang="zh-CN" altLang="en-US" sz="2400" kern="100" dirty="0">
                    <a:effectLst/>
                    <a:latin typeface="+mn-ea"/>
                    <a:cs typeface="江城圆体 400W" panose="020B0500000000000000" pitchFamily="34" charset="-122"/>
                  </a:rPr>
                  <a:t>抽样合格率的平均误差的计算如下</a:t>
                </a:r>
                <a:r>
                  <a:rPr lang="en-US" altLang="zh-CN" sz="2400" kern="100" dirty="0">
                    <a:effectLst/>
                    <a:latin typeface="+mn-ea"/>
                    <a:cs typeface="江城圆体 400W" panose="020B0500000000000000" pitchFamily="34" charset="-122"/>
                  </a:rPr>
                  <a:t>:</a:t>
                </a:r>
                <a:endParaRPr lang="en-US" altLang="zh-CN" sz="2400" kern="100" dirty="0">
                  <a:effectLst/>
                  <a:latin typeface="+mn-ea"/>
                  <a:cs typeface="江城圆体 400W" panose="020B0500000000000000" pitchFamily="34" charset="-122"/>
                </a:endParaRPr>
              </a:p>
            </p:txBody>
          </p:sp>
        </mc:Choice>
        <mc:Fallback>
          <p:sp>
            <p:nvSpPr>
              <p:cNvPr id="4" name="文本框 3"/>
              <p:cNvSpPr txBox="1">
                <a:spLocks noRot="1" noChangeAspect="1" noMove="1" noResize="1" noEditPoints="1" noAdjustHandles="1" noChangeArrowheads="1" noChangeShapeType="1" noTextEdit="1"/>
              </p:cNvSpPr>
              <p:nvPr/>
            </p:nvSpPr>
            <p:spPr>
              <a:xfrm>
                <a:off x="1382395" y="1939290"/>
                <a:ext cx="9398635" cy="1399540"/>
              </a:xfrm>
              <a:prstGeom prst="rect">
                <a:avLst/>
              </a:prstGeom>
              <a:blipFill rotWithShape="1">
                <a:blip r:embed="rId3"/>
                <a:stretch>
                  <a:fillRect/>
                </a:stretch>
              </a:blipFill>
            </p:spPr>
            <p:txBody>
              <a:bodyPr/>
              <a:lstStyle/>
              <a:p>
                <a:r>
                  <a:rPr lang="zh-CN" altLang="en-US">
                    <a:noFill/>
                  </a:rPr>
                  <a:t> </a:t>
                </a:r>
              </a:p>
            </p:txBody>
          </p:sp>
        </mc:Fallback>
      </mc:AlternateContent>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 name="圆角矩形 73"/>
          <p:cNvSpPr/>
          <p:nvPr>
            <p:custDataLst>
              <p:tags r:id="rId1"/>
            </p:custDataLst>
          </p:nvPr>
        </p:nvSpPr>
        <p:spPr>
          <a:xfrm>
            <a:off x="4599940" y="1045210"/>
            <a:ext cx="2696845" cy="624840"/>
          </a:xfrm>
          <a:prstGeom prst="roundRect">
            <a:avLst>
              <a:gd name="adj" fmla="val 50000"/>
            </a:avLst>
          </a:prstGeom>
          <a:solidFill>
            <a:schemeClr val="accent1"/>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lstStyle/>
          <a:p>
            <a:pPr lvl="0" algn="ctr">
              <a:spcBef>
                <a:spcPct val="0"/>
              </a:spcBef>
              <a:spcAft>
                <a:spcPct val="0"/>
              </a:spcAft>
              <a:buClrTx/>
              <a:buSzTx/>
              <a:buFontTx/>
            </a:pPr>
            <a:r>
              <a:rPr lang="zh-CN" altLang="en-US" sz="2000" b="1" dirty="0">
                <a:solidFill>
                  <a:schemeClr val="lt1">
                    <a:lumMod val="100000"/>
                  </a:schemeClr>
                </a:solidFill>
                <a:latin typeface="+mn-ea"/>
                <a:cs typeface="+mn-ea"/>
                <a:sym typeface="+mn-ea"/>
              </a:rPr>
              <a:t>总体各单位标志值的变量差异程度</a:t>
            </a:r>
            <a:endParaRPr lang="zh-CN" altLang="en-US" sz="2000" b="1" dirty="0">
              <a:solidFill>
                <a:schemeClr val="lt1">
                  <a:lumMod val="100000"/>
                </a:schemeClr>
              </a:solidFill>
              <a:latin typeface="+mn-ea"/>
              <a:cs typeface="+mn-ea"/>
              <a:sym typeface="+mn-ea"/>
            </a:endParaRPr>
          </a:p>
        </p:txBody>
      </p:sp>
      <p:sp>
        <p:nvSpPr>
          <p:cNvPr id="5" name="矩形 4"/>
          <p:cNvSpPr/>
          <p:nvPr>
            <p:custDataLst>
              <p:tags r:id="rId2"/>
            </p:custDataLst>
          </p:nvPr>
        </p:nvSpPr>
        <p:spPr>
          <a:xfrm>
            <a:off x="7412387" y="730420"/>
            <a:ext cx="4562032" cy="125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just" defTabSz="1216025">
              <a:lnSpc>
                <a:spcPct val="150000"/>
              </a:lnSpc>
              <a:spcBef>
                <a:spcPct val="0"/>
              </a:spcBef>
              <a:spcAft>
                <a:spcPct val="0"/>
              </a:spcAft>
            </a:pPr>
            <a:r>
              <a:rPr lang="zh-CN" altLang="en-US" kern="0" dirty="0">
                <a:ln>
                  <a:noFill/>
                  <a:prstDash val="sysDot"/>
                </a:ln>
                <a:solidFill>
                  <a:schemeClr val="tx1">
                    <a:lumMod val="85000"/>
                    <a:lumOff val="15000"/>
                  </a:schemeClr>
                </a:solidFill>
                <a:latin typeface="+mn-ea"/>
                <a:cs typeface="+mn-ea"/>
              </a:rPr>
              <a:t>在其他条件不变的情况下</a:t>
            </a:r>
            <a:r>
              <a:rPr lang="en-US" altLang="zh-CN" kern="0" dirty="0">
                <a:ln>
                  <a:noFill/>
                  <a:prstDash val="sysDot"/>
                </a:ln>
                <a:solidFill>
                  <a:schemeClr val="tx1">
                    <a:lumMod val="85000"/>
                    <a:lumOff val="15000"/>
                  </a:schemeClr>
                </a:solidFill>
                <a:latin typeface="+mn-ea"/>
                <a:cs typeface="+mn-ea"/>
              </a:rPr>
              <a:t>,</a:t>
            </a:r>
            <a:r>
              <a:rPr lang="zh-CN" altLang="en-US" kern="0" dirty="0">
                <a:ln>
                  <a:noFill/>
                  <a:prstDash val="sysDot"/>
                </a:ln>
                <a:solidFill>
                  <a:schemeClr val="tx1">
                    <a:lumMod val="85000"/>
                    <a:lumOff val="15000"/>
                  </a:schemeClr>
                </a:solidFill>
                <a:latin typeface="+mn-ea"/>
                <a:cs typeface="+mn-ea"/>
              </a:rPr>
              <a:t>抽样误差的大小与总体标志变异程度成正比。变异程度越大</a:t>
            </a:r>
            <a:r>
              <a:rPr lang="en-US" altLang="zh-CN" kern="0" dirty="0">
                <a:ln>
                  <a:noFill/>
                  <a:prstDash val="sysDot"/>
                </a:ln>
                <a:solidFill>
                  <a:schemeClr val="tx1">
                    <a:lumMod val="85000"/>
                    <a:lumOff val="15000"/>
                  </a:schemeClr>
                </a:solidFill>
                <a:latin typeface="+mn-ea"/>
                <a:cs typeface="+mn-ea"/>
              </a:rPr>
              <a:t>,</a:t>
            </a:r>
            <a:r>
              <a:rPr lang="zh-CN" altLang="en-US" kern="0" dirty="0">
                <a:ln>
                  <a:noFill/>
                  <a:prstDash val="sysDot"/>
                </a:ln>
                <a:solidFill>
                  <a:schemeClr val="tx1">
                    <a:lumMod val="85000"/>
                    <a:lumOff val="15000"/>
                  </a:schemeClr>
                </a:solidFill>
                <a:latin typeface="+mn-ea"/>
                <a:cs typeface="+mn-ea"/>
              </a:rPr>
              <a:t>则抽样误差越大</a:t>
            </a:r>
            <a:r>
              <a:rPr lang="en-US" altLang="zh-CN" kern="0" dirty="0">
                <a:ln>
                  <a:noFill/>
                  <a:prstDash val="sysDot"/>
                </a:ln>
                <a:solidFill>
                  <a:schemeClr val="tx1">
                    <a:lumMod val="85000"/>
                    <a:lumOff val="15000"/>
                  </a:schemeClr>
                </a:solidFill>
                <a:latin typeface="+mn-ea"/>
                <a:cs typeface="+mn-ea"/>
              </a:rPr>
              <a:t>;</a:t>
            </a:r>
            <a:r>
              <a:rPr lang="zh-CN" altLang="en-US" kern="0" dirty="0">
                <a:ln>
                  <a:noFill/>
                  <a:prstDash val="sysDot"/>
                </a:ln>
                <a:solidFill>
                  <a:schemeClr val="tx1">
                    <a:lumMod val="85000"/>
                    <a:lumOff val="15000"/>
                  </a:schemeClr>
                </a:solidFill>
                <a:latin typeface="+mn-ea"/>
                <a:cs typeface="+mn-ea"/>
              </a:rPr>
              <a:t>反之</a:t>
            </a:r>
            <a:r>
              <a:rPr lang="en-US" altLang="zh-CN" kern="0" dirty="0">
                <a:ln>
                  <a:noFill/>
                  <a:prstDash val="sysDot"/>
                </a:ln>
                <a:solidFill>
                  <a:schemeClr val="tx1">
                    <a:lumMod val="85000"/>
                    <a:lumOff val="15000"/>
                  </a:schemeClr>
                </a:solidFill>
                <a:latin typeface="+mn-ea"/>
                <a:cs typeface="+mn-ea"/>
              </a:rPr>
              <a:t>,</a:t>
            </a:r>
            <a:r>
              <a:rPr lang="zh-CN" altLang="en-US" kern="0" dirty="0">
                <a:ln>
                  <a:noFill/>
                  <a:prstDash val="sysDot"/>
                </a:ln>
                <a:solidFill>
                  <a:schemeClr val="tx1">
                    <a:lumMod val="85000"/>
                    <a:lumOff val="15000"/>
                  </a:schemeClr>
                </a:solidFill>
                <a:latin typeface="+mn-ea"/>
                <a:cs typeface="+mn-ea"/>
              </a:rPr>
              <a:t>抽样误差就越小。</a:t>
            </a:r>
            <a:endParaRPr lang="zh-CN" altLang="en-US" kern="0" dirty="0">
              <a:ln>
                <a:noFill/>
                <a:prstDash val="sysDot"/>
              </a:ln>
              <a:solidFill>
                <a:schemeClr val="tx1">
                  <a:lumMod val="85000"/>
                  <a:lumOff val="15000"/>
                </a:schemeClr>
              </a:solidFill>
              <a:latin typeface="+mn-ea"/>
              <a:cs typeface="+mn-ea"/>
            </a:endParaRPr>
          </a:p>
        </p:txBody>
      </p:sp>
      <p:sp>
        <p:nvSpPr>
          <p:cNvPr id="83" name="圆角矩形 82"/>
          <p:cNvSpPr/>
          <p:nvPr>
            <p:custDataLst>
              <p:tags r:id="rId3"/>
            </p:custDataLst>
          </p:nvPr>
        </p:nvSpPr>
        <p:spPr>
          <a:xfrm>
            <a:off x="4599940" y="2362835"/>
            <a:ext cx="2696845" cy="624840"/>
          </a:xfrm>
          <a:prstGeom prst="roundRect">
            <a:avLst>
              <a:gd name="adj" fmla="val 50000"/>
            </a:avLst>
          </a:prstGeom>
          <a:solidFill>
            <a:schemeClr val="accent2"/>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lstStyle/>
          <a:p>
            <a:pPr lvl="0" algn="ctr">
              <a:spcBef>
                <a:spcPct val="0"/>
              </a:spcBef>
              <a:spcAft>
                <a:spcPct val="0"/>
              </a:spcAft>
              <a:buClrTx/>
              <a:buSzTx/>
              <a:buFontTx/>
            </a:pPr>
            <a:r>
              <a:rPr lang="zh-CN" altLang="en-US" sz="2000" b="1" dirty="0">
                <a:solidFill>
                  <a:schemeClr val="lt1">
                    <a:lumMod val="100000"/>
                  </a:schemeClr>
                </a:solidFill>
                <a:latin typeface="+mn-ea"/>
                <a:cs typeface="+mn-ea"/>
                <a:sym typeface="+mn-ea"/>
              </a:rPr>
              <a:t>样本单位数的多少</a:t>
            </a:r>
            <a:r>
              <a:rPr lang="en-US" altLang="zh-CN" sz="2000" b="1" dirty="0">
                <a:solidFill>
                  <a:schemeClr val="lt1">
                    <a:lumMod val="100000"/>
                  </a:schemeClr>
                </a:solidFill>
                <a:latin typeface="+mn-ea"/>
                <a:cs typeface="+mn-ea"/>
                <a:sym typeface="+mn-ea"/>
              </a:rPr>
              <a:t>,</a:t>
            </a:r>
            <a:r>
              <a:rPr lang="zh-CN" altLang="en-US" sz="2000" b="1" dirty="0">
                <a:solidFill>
                  <a:schemeClr val="lt1">
                    <a:lumMod val="100000"/>
                  </a:schemeClr>
                </a:solidFill>
                <a:latin typeface="+mn-ea"/>
                <a:cs typeface="+mn-ea"/>
                <a:sym typeface="+mn-ea"/>
              </a:rPr>
              <a:t>即样本容量的大小</a:t>
            </a:r>
            <a:endParaRPr lang="zh-CN" altLang="en-US" sz="2000" b="1" dirty="0">
              <a:solidFill>
                <a:schemeClr val="lt1">
                  <a:lumMod val="100000"/>
                </a:schemeClr>
              </a:solidFill>
              <a:latin typeface="+mn-ea"/>
              <a:cs typeface="+mn-ea"/>
              <a:sym typeface="+mn-ea"/>
            </a:endParaRPr>
          </a:p>
        </p:txBody>
      </p:sp>
      <p:sp>
        <p:nvSpPr>
          <p:cNvPr id="6" name="矩形 5"/>
          <p:cNvSpPr/>
          <p:nvPr>
            <p:custDataLst>
              <p:tags r:id="rId4"/>
            </p:custDataLst>
          </p:nvPr>
        </p:nvSpPr>
        <p:spPr>
          <a:xfrm>
            <a:off x="7412387" y="2047691"/>
            <a:ext cx="4562032" cy="125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just" defTabSz="1216025">
              <a:lnSpc>
                <a:spcPct val="150000"/>
              </a:lnSpc>
              <a:spcBef>
                <a:spcPct val="0"/>
              </a:spcBef>
              <a:spcAft>
                <a:spcPct val="0"/>
              </a:spcAft>
            </a:pPr>
            <a:r>
              <a:rPr lang="zh-CN" altLang="en-US" kern="0" dirty="0">
                <a:ln>
                  <a:noFill/>
                  <a:prstDash val="sysDot"/>
                </a:ln>
                <a:solidFill>
                  <a:schemeClr val="tx1">
                    <a:lumMod val="85000"/>
                    <a:lumOff val="15000"/>
                  </a:schemeClr>
                </a:solidFill>
                <a:latin typeface="+mn-ea"/>
                <a:cs typeface="+mn-ea"/>
              </a:rPr>
              <a:t>在其他条件不变的情况下</a:t>
            </a:r>
            <a:r>
              <a:rPr lang="en-US" altLang="zh-CN" kern="0" dirty="0">
                <a:ln>
                  <a:noFill/>
                  <a:prstDash val="sysDot"/>
                </a:ln>
                <a:solidFill>
                  <a:schemeClr val="tx1">
                    <a:lumMod val="85000"/>
                    <a:lumOff val="15000"/>
                  </a:schemeClr>
                </a:solidFill>
                <a:latin typeface="+mn-ea"/>
                <a:cs typeface="+mn-ea"/>
              </a:rPr>
              <a:t>,</a:t>
            </a:r>
            <a:r>
              <a:rPr lang="zh-CN" altLang="en-US" kern="0" dirty="0">
                <a:ln>
                  <a:noFill/>
                  <a:prstDash val="sysDot"/>
                </a:ln>
                <a:solidFill>
                  <a:schemeClr val="tx1">
                    <a:lumMod val="85000"/>
                    <a:lumOff val="15000"/>
                  </a:schemeClr>
                </a:solidFill>
                <a:latin typeface="+mn-ea"/>
                <a:cs typeface="+mn-ea"/>
              </a:rPr>
              <a:t>所抽取的样本单位数越多</a:t>
            </a:r>
            <a:r>
              <a:rPr lang="en-US" altLang="zh-CN" kern="0" dirty="0">
                <a:ln>
                  <a:noFill/>
                  <a:prstDash val="sysDot"/>
                </a:ln>
                <a:solidFill>
                  <a:schemeClr val="tx1">
                    <a:lumMod val="85000"/>
                    <a:lumOff val="15000"/>
                  </a:schemeClr>
                </a:solidFill>
                <a:latin typeface="+mn-ea"/>
                <a:cs typeface="+mn-ea"/>
              </a:rPr>
              <a:t>,</a:t>
            </a:r>
            <a:r>
              <a:rPr lang="zh-CN" altLang="en-US" kern="0" dirty="0">
                <a:ln>
                  <a:noFill/>
                  <a:prstDash val="sysDot"/>
                </a:ln>
                <a:solidFill>
                  <a:schemeClr val="tx1">
                    <a:lumMod val="85000"/>
                    <a:lumOff val="15000"/>
                  </a:schemeClr>
                </a:solidFill>
                <a:latin typeface="+mn-ea"/>
                <a:cs typeface="+mn-ea"/>
              </a:rPr>
              <a:t>则抽样误差越小</a:t>
            </a:r>
            <a:r>
              <a:rPr lang="en-US" altLang="zh-CN" kern="0" dirty="0">
                <a:ln>
                  <a:noFill/>
                  <a:prstDash val="sysDot"/>
                </a:ln>
                <a:solidFill>
                  <a:schemeClr val="tx1">
                    <a:lumMod val="85000"/>
                    <a:lumOff val="15000"/>
                  </a:schemeClr>
                </a:solidFill>
                <a:latin typeface="+mn-ea"/>
                <a:cs typeface="+mn-ea"/>
              </a:rPr>
              <a:t>;</a:t>
            </a:r>
            <a:r>
              <a:rPr lang="zh-CN" altLang="en-US" kern="0" dirty="0">
                <a:ln>
                  <a:noFill/>
                  <a:prstDash val="sysDot"/>
                </a:ln>
                <a:solidFill>
                  <a:schemeClr val="tx1">
                    <a:lumMod val="85000"/>
                    <a:lumOff val="15000"/>
                  </a:schemeClr>
                </a:solidFill>
                <a:latin typeface="+mn-ea"/>
                <a:cs typeface="+mn-ea"/>
              </a:rPr>
              <a:t>反之</a:t>
            </a:r>
            <a:r>
              <a:rPr lang="en-US" altLang="zh-CN" kern="0" dirty="0">
                <a:ln>
                  <a:noFill/>
                  <a:prstDash val="sysDot"/>
                </a:ln>
                <a:solidFill>
                  <a:schemeClr val="tx1">
                    <a:lumMod val="85000"/>
                    <a:lumOff val="15000"/>
                  </a:schemeClr>
                </a:solidFill>
                <a:latin typeface="+mn-ea"/>
                <a:cs typeface="+mn-ea"/>
              </a:rPr>
              <a:t>,</a:t>
            </a:r>
            <a:r>
              <a:rPr lang="zh-CN" altLang="en-US" kern="0" dirty="0">
                <a:ln>
                  <a:noFill/>
                  <a:prstDash val="sysDot"/>
                </a:ln>
                <a:solidFill>
                  <a:schemeClr val="tx1">
                    <a:lumMod val="85000"/>
                    <a:lumOff val="15000"/>
                  </a:schemeClr>
                </a:solidFill>
                <a:latin typeface="+mn-ea"/>
                <a:cs typeface="+mn-ea"/>
              </a:rPr>
              <a:t>抽样误差就越大</a:t>
            </a:r>
            <a:r>
              <a:rPr lang="en-US" altLang="zh-CN" kern="0" dirty="0">
                <a:ln>
                  <a:noFill/>
                  <a:prstDash val="sysDot"/>
                </a:ln>
                <a:solidFill>
                  <a:schemeClr val="tx1">
                    <a:lumMod val="85000"/>
                    <a:lumOff val="15000"/>
                  </a:schemeClr>
                </a:solidFill>
                <a:latin typeface="+mn-ea"/>
                <a:cs typeface="+mn-ea"/>
              </a:rPr>
              <a:t>,</a:t>
            </a:r>
            <a:r>
              <a:rPr lang="zh-CN" altLang="en-US" kern="0" dirty="0">
                <a:ln>
                  <a:noFill/>
                  <a:prstDash val="sysDot"/>
                </a:ln>
                <a:solidFill>
                  <a:schemeClr val="tx1">
                    <a:lumMod val="85000"/>
                    <a:lumOff val="15000"/>
                  </a:schemeClr>
                </a:solidFill>
                <a:latin typeface="+mn-ea"/>
                <a:cs typeface="+mn-ea"/>
              </a:rPr>
              <a:t>即样本单位数与抽样误差成反方向变化。</a:t>
            </a:r>
            <a:endParaRPr lang="zh-CN" altLang="en-US" kern="0" dirty="0">
              <a:ln>
                <a:noFill/>
                <a:prstDash val="sysDot"/>
              </a:ln>
              <a:solidFill>
                <a:schemeClr val="tx1">
                  <a:lumMod val="85000"/>
                  <a:lumOff val="15000"/>
                </a:schemeClr>
              </a:solidFill>
              <a:latin typeface="+mn-ea"/>
              <a:cs typeface="+mn-ea"/>
            </a:endParaRPr>
          </a:p>
        </p:txBody>
      </p:sp>
      <p:sp>
        <p:nvSpPr>
          <p:cNvPr id="89" name="圆角矩形 88"/>
          <p:cNvSpPr/>
          <p:nvPr>
            <p:custDataLst>
              <p:tags r:id="rId5"/>
            </p:custDataLst>
          </p:nvPr>
        </p:nvSpPr>
        <p:spPr>
          <a:xfrm>
            <a:off x="4599940" y="3681095"/>
            <a:ext cx="2696845" cy="624840"/>
          </a:xfrm>
          <a:prstGeom prst="roundRect">
            <a:avLst>
              <a:gd name="adj" fmla="val 50000"/>
            </a:avLst>
          </a:prstGeom>
          <a:solidFill>
            <a:schemeClr val="accent1"/>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lstStyle/>
          <a:p>
            <a:pPr algn="ctr">
              <a:spcBef>
                <a:spcPct val="0"/>
              </a:spcBef>
              <a:spcAft>
                <a:spcPct val="0"/>
              </a:spcAft>
            </a:pPr>
            <a:r>
              <a:rPr lang="zh-CN" altLang="en-US" sz="2000" b="1">
                <a:solidFill>
                  <a:schemeClr val="lt1">
                    <a:lumMod val="100000"/>
                  </a:schemeClr>
                </a:solidFill>
                <a:latin typeface="+mn-ea"/>
                <a:cs typeface="+mn-ea"/>
                <a:sym typeface="+mn-ea"/>
              </a:rPr>
              <a:t>抽样方法</a:t>
            </a:r>
            <a:endParaRPr lang="zh-CN" altLang="en-US" sz="2000" b="1">
              <a:solidFill>
                <a:schemeClr val="lt1">
                  <a:lumMod val="100000"/>
                </a:schemeClr>
              </a:solidFill>
              <a:latin typeface="+mn-ea"/>
              <a:cs typeface="+mn-ea"/>
              <a:sym typeface="+mn-ea"/>
            </a:endParaRPr>
          </a:p>
        </p:txBody>
      </p:sp>
      <p:sp>
        <p:nvSpPr>
          <p:cNvPr id="7" name="矩形 6"/>
          <p:cNvSpPr/>
          <p:nvPr>
            <p:custDataLst>
              <p:tags r:id="rId6"/>
            </p:custDataLst>
          </p:nvPr>
        </p:nvSpPr>
        <p:spPr>
          <a:xfrm>
            <a:off x="7412387" y="3365632"/>
            <a:ext cx="4562032" cy="125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just" defTabSz="1216025">
              <a:lnSpc>
                <a:spcPct val="150000"/>
              </a:lnSpc>
              <a:spcBef>
                <a:spcPct val="0"/>
              </a:spcBef>
              <a:spcAft>
                <a:spcPct val="0"/>
              </a:spcAft>
            </a:pPr>
            <a:r>
              <a:rPr lang="zh-CN" altLang="en-US" kern="0">
                <a:ln>
                  <a:noFill/>
                  <a:prstDash val="sysDot"/>
                </a:ln>
                <a:solidFill>
                  <a:schemeClr val="tx1">
                    <a:lumMod val="85000"/>
                    <a:lumOff val="15000"/>
                  </a:schemeClr>
                </a:solidFill>
                <a:latin typeface="+mn-ea"/>
                <a:cs typeface="+mn-ea"/>
              </a:rPr>
              <a:t>一般说来</a:t>
            </a:r>
            <a:r>
              <a:rPr lang="en-US" altLang="zh-CN" kern="0">
                <a:ln>
                  <a:noFill/>
                  <a:prstDash val="sysDot"/>
                </a:ln>
                <a:solidFill>
                  <a:schemeClr val="tx1">
                    <a:lumMod val="85000"/>
                    <a:lumOff val="15000"/>
                  </a:schemeClr>
                </a:solidFill>
                <a:latin typeface="+mn-ea"/>
                <a:cs typeface="+mn-ea"/>
              </a:rPr>
              <a:t>,</a:t>
            </a:r>
            <a:r>
              <a:rPr lang="zh-CN" altLang="en-US" kern="0">
                <a:ln>
                  <a:noFill/>
                  <a:prstDash val="sysDot"/>
                </a:ln>
                <a:solidFill>
                  <a:schemeClr val="tx1">
                    <a:lumMod val="85000"/>
                    <a:lumOff val="15000"/>
                  </a:schemeClr>
                </a:solidFill>
                <a:latin typeface="+mn-ea"/>
                <a:cs typeface="+mn-ea"/>
              </a:rPr>
              <a:t>在相同条件下</a:t>
            </a:r>
            <a:r>
              <a:rPr lang="en-US" altLang="zh-CN" kern="0">
                <a:ln>
                  <a:noFill/>
                  <a:prstDash val="sysDot"/>
                </a:ln>
                <a:solidFill>
                  <a:schemeClr val="tx1">
                    <a:lumMod val="85000"/>
                    <a:lumOff val="15000"/>
                  </a:schemeClr>
                </a:solidFill>
                <a:latin typeface="+mn-ea"/>
                <a:cs typeface="+mn-ea"/>
              </a:rPr>
              <a:t>,</a:t>
            </a:r>
            <a:r>
              <a:rPr lang="zh-CN" altLang="en-US" kern="0">
                <a:ln>
                  <a:noFill/>
                  <a:prstDash val="sysDot"/>
                </a:ln>
                <a:solidFill>
                  <a:schemeClr val="tx1">
                    <a:lumMod val="85000"/>
                    <a:lumOff val="15000"/>
                  </a:schemeClr>
                </a:solidFill>
                <a:latin typeface="+mn-ea"/>
                <a:cs typeface="+mn-ea"/>
              </a:rPr>
              <a:t>重复抽样的抽样误差比不重复抽样的抽样误差要大些。</a:t>
            </a:r>
            <a:endParaRPr lang="zh-CN" altLang="en-US" kern="0">
              <a:ln>
                <a:noFill/>
                <a:prstDash val="sysDot"/>
              </a:ln>
              <a:solidFill>
                <a:schemeClr val="tx1">
                  <a:lumMod val="85000"/>
                  <a:lumOff val="15000"/>
                </a:schemeClr>
              </a:solidFill>
              <a:latin typeface="+mn-ea"/>
              <a:cs typeface="+mn-ea"/>
            </a:endParaRPr>
          </a:p>
        </p:txBody>
      </p:sp>
      <p:sp>
        <p:nvSpPr>
          <p:cNvPr id="8" name="圆角矩形 7"/>
          <p:cNvSpPr/>
          <p:nvPr>
            <p:custDataLst>
              <p:tags r:id="rId7"/>
            </p:custDataLst>
          </p:nvPr>
        </p:nvSpPr>
        <p:spPr>
          <a:xfrm>
            <a:off x="4599940" y="5017135"/>
            <a:ext cx="2696845" cy="624840"/>
          </a:xfrm>
          <a:prstGeom prst="roundRect">
            <a:avLst>
              <a:gd name="adj" fmla="val 50000"/>
            </a:avLst>
          </a:prstGeom>
          <a:solidFill>
            <a:schemeClr val="accent2"/>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lstStyle/>
          <a:p>
            <a:pPr algn="ctr">
              <a:spcBef>
                <a:spcPct val="0"/>
              </a:spcBef>
              <a:spcAft>
                <a:spcPct val="0"/>
              </a:spcAft>
            </a:pPr>
            <a:r>
              <a:rPr lang="zh-CN" altLang="en-US" sz="2000" b="1">
                <a:solidFill>
                  <a:schemeClr val="lt1">
                    <a:lumMod val="100000"/>
                  </a:schemeClr>
                </a:solidFill>
                <a:latin typeface="+mn-ea"/>
                <a:cs typeface="+mn-ea"/>
                <a:sym typeface="+mn-ea"/>
              </a:rPr>
              <a:t>抽样的组织形式</a:t>
            </a:r>
            <a:endParaRPr lang="zh-CN" altLang="en-US" sz="2000" b="1">
              <a:solidFill>
                <a:schemeClr val="lt1">
                  <a:lumMod val="100000"/>
                </a:schemeClr>
              </a:solidFill>
              <a:latin typeface="+mn-ea"/>
              <a:cs typeface="+mn-ea"/>
              <a:sym typeface="+mn-ea"/>
            </a:endParaRPr>
          </a:p>
        </p:txBody>
      </p:sp>
      <p:sp>
        <p:nvSpPr>
          <p:cNvPr id="9" name="矩形 8"/>
          <p:cNvSpPr/>
          <p:nvPr>
            <p:custDataLst>
              <p:tags r:id="rId8"/>
            </p:custDataLst>
          </p:nvPr>
        </p:nvSpPr>
        <p:spPr>
          <a:xfrm>
            <a:off x="7412387" y="4682902"/>
            <a:ext cx="4562032" cy="125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p>
            <a:pPr algn="just" defTabSz="1216025">
              <a:lnSpc>
                <a:spcPct val="150000"/>
              </a:lnSpc>
              <a:spcBef>
                <a:spcPct val="0"/>
              </a:spcBef>
              <a:spcAft>
                <a:spcPct val="0"/>
              </a:spcAft>
            </a:pPr>
            <a:r>
              <a:rPr lang="zh-CN" altLang="en-US" kern="0">
                <a:ln>
                  <a:noFill/>
                  <a:prstDash val="sysDot"/>
                </a:ln>
                <a:solidFill>
                  <a:schemeClr val="tx1">
                    <a:lumMod val="85000"/>
                    <a:lumOff val="15000"/>
                  </a:schemeClr>
                </a:solidFill>
                <a:latin typeface="+mn-ea"/>
                <a:cs typeface="+mn-ea"/>
              </a:rPr>
              <a:t>一般说来</a:t>
            </a:r>
            <a:r>
              <a:rPr lang="en-US" altLang="zh-CN" kern="0">
                <a:ln>
                  <a:noFill/>
                  <a:prstDash val="sysDot"/>
                </a:ln>
                <a:solidFill>
                  <a:schemeClr val="tx1">
                    <a:lumMod val="85000"/>
                    <a:lumOff val="15000"/>
                  </a:schemeClr>
                </a:solidFill>
                <a:latin typeface="+mn-ea"/>
                <a:cs typeface="+mn-ea"/>
              </a:rPr>
              <a:t>,</a:t>
            </a:r>
            <a:r>
              <a:rPr lang="zh-CN" altLang="en-US" kern="0">
                <a:ln>
                  <a:noFill/>
                  <a:prstDash val="sysDot"/>
                </a:ln>
                <a:solidFill>
                  <a:schemeClr val="tx1">
                    <a:lumMod val="85000"/>
                    <a:lumOff val="15000"/>
                  </a:schemeClr>
                </a:solidFill>
                <a:latin typeface="+mn-ea"/>
                <a:cs typeface="+mn-ea"/>
              </a:rPr>
              <a:t>类型抽样由于将总体进行分组</a:t>
            </a:r>
            <a:r>
              <a:rPr lang="en-US" altLang="zh-CN" kern="0">
                <a:ln>
                  <a:noFill/>
                  <a:prstDash val="sysDot"/>
                </a:ln>
                <a:solidFill>
                  <a:schemeClr val="tx1">
                    <a:lumMod val="85000"/>
                    <a:lumOff val="15000"/>
                  </a:schemeClr>
                </a:solidFill>
                <a:latin typeface="+mn-ea"/>
                <a:cs typeface="+mn-ea"/>
              </a:rPr>
              <a:t>,</a:t>
            </a:r>
            <a:r>
              <a:rPr lang="zh-CN" altLang="en-US" kern="0">
                <a:ln>
                  <a:noFill/>
                  <a:prstDash val="sysDot"/>
                </a:ln>
                <a:solidFill>
                  <a:schemeClr val="tx1">
                    <a:lumMod val="85000"/>
                    <a:lumOff val="15000"/>
                  </a:schemeClr>
                </a:solidFill>
                <a:latin typeface="+mn-ea"/>
                <a:cs typeface="+mn-ea"/>
              </a:rPr>
              <a:t>同组内各单位之间的差异比较小</a:t>
            </a:r>
            <a:r>
              <a:rPr lang="en-US" altLang="zh-CN" kern="0">
                <a:ln>
                  <a:noFill/>
                  <a:prstDash val="sysDot"/>
                </a:ln>
                <a:solidFill>
                  <a:schemeClr val="tx1">
                    <a:lumMod val="85000"/>
                    <a:lumOff val="15000"/>
                  </a:schemeClr>
                </a:solidFill>
                <a:latin typeface="+mn-ea"/>
                <a:cs typeface="+mn-ea"/>
              </a:rPr>
              <a:t>,</a:t>
            </a:r>
            <a:r>
              <a:rPr lang="zh-CN" altLang="en-US" kern="0">
                <a:ln>
                  <a:noFill/>
                  <a:prstDash val="sysDot"/>
                </a:ln>
                <a:solidFill>
                  <a:schemeClr val="tx1">
                    <a:lumMod val="85000"/>
                    <a:lumOff val="15000"/>
                  </a:schemeClr>
                </a:solidFill>
                <a:latin typeface="+mn-ea"/>
                <a:cs typeface="+mn-ea"/>
              </a:rPr>
              <a:t>因而它的抽样误差要比简单随机抽样误差和等距抽样误差小</a:t>
            </a:r>
            <a:endParaRPr lang="zh-CN" altLang="en-US" kern="0">
              <a:ln>
                <a:noFill/>
                <a:prstDash val="sysDot"/>
              </a:ln>
              <a:solidFill>
                <a:schemeClr val="tx1">
                  <a:lumMod val="85000"/>
                  <a:lumOff val="15000"/>
                </a:schemeClr>
              </a:solidFill>
              <a:latin typeface="+mn-ea"/>
              <a:cs typeface="+mn-ea"/>
            </a:endParaRPr>
          </a:p>
        </p:txBody>
      </p:sp>
      <p:sp>
        <p:nvSpPr>
          <p:cNvPr id="10" name="椭圆 9"/>
          <p:cNvSpPr/>
          <p:nvPr>
            <p:custDataLst>
              <p:tags r:id="rId9"/>
            </p:custDataLst>
          </p:nvPr>
        </p:nvSpPr>
        <p:spPr>
          <a:xfrm>
            <a:off x="390525" y="1203510"/>
            <a:ext cx="4258219" cy="4258219"/>
          </a:xfrm>
          <a:prstGeom prst="ellipse">
            <a:avLst/>
          </a:prstGeom>
          <a:noFill/>
          <a:ln>
            <a:gradFill>
              <a:gsLst>
                <a:gs pos="0">
                  <a:schemeClr val="accent2">
                    <a:lumMod val="60000"/>
                    <a:lumOff val="40000"/>
                    <a:alpha val="40000"/>
                  </a:schemeClr>
                </a:gs>
                <a:gs pos="51000">
                  <a:schemeClr val="accent2">
                    <a:alpha val="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1828800" rtl="0" eaLnBrk="1" latinLnBrk="0" hangingPunct="1">
              <a:defRPr sz="3600" kern="1200">
                <a:solidFill>
                  <a:schemeClr val="lt1"/>
                </a:solidFill>
                <a:latin typeface="+mn-lt"/>
                <a:ea typeface="+mn-ea"/>
                <a:cs typeface="+mn-cs"/>
              </a:defRPr>
            </a:lvl1pPr>
            <a:lvl2pPr marL="914400" algn="l" defTabSz="1828800" rtl="0" eaLnBrk="1" latinLnBrk="0" hangingPunct="1">
              <a:defRPr sz="3600" kern="1200">
                <a:solidFill>
                  <a:schemeClr val="lt1"/>
                </a:solidFill>
                <a:latin typeface="+mn-lt"/>
                <a:ea typeface="+mn-ea"/>
                <a:cs typeface="+mn-cs"/>
              </a:defRPr>
            </a:lvl2pPr>
            <a:lvl3pPr marL="1828800" algn="l" defTabSz="1828800" rtl="0" eaLnBrk="1" latinLnBrk="0" hangingPunct="1">
              <a:defRPr sz="3600" kern="1200">
                <a:solidFill>
                  <a:schemeClr val="lt1"/>
                </a:solidFill>
                <a:latin typeface="+mn-lt"/>
                <a:ea typeface="+mn-ea"/>
                <a:cs typeface="+mn-cs"/>
              </a:defRPr>
            </a:lvl3pPr>
            <a:lvl4pPr marL="2743200" algn="l" defTabSz="1828800" rtl="0" eaLnBrk="1" latinLnBrk="0" hangingPunct="1">
              <a:defRPr sz="3600" kern="1200">
                <a:solidFill>
                  <a:schemeClr val="lt1"/>
                </a:solidFill>
                <a:latin typeface="+mn-lt"/>
                <a:ea typeface="+mn-ea"/>
                <a:cs typeface="+mn-cs"/>
              </a:defRPr>
            </a:lvl4pPr>
            <a:lvl5pPr marL="3657600" algn="l" defTabSz="1828800" rtl="0" eaLnBrk="1" latinLnBrk="0" hangingPunct="1">
              <a:defRPr sz="3600" kern="1200">
                <a:solidFill>
                  <a:schemeClr val="lt1"/>
                </a:solidFill>
                <a:latin typeface="+mn-lt"/>
                <a:ea typeface="+mn-ea"/>
                <a:cs typeface="+mn-cs"/>
              </a:defRPr>
            </a:lvl5pPr>
            <a:lvl6pPr marL="4572000" algn="l" defTabSz="1828800" rtl="0" eaLnBrk="1" latinLnBrk="0" hangingPunct="1">
              <a:defRPr sz="3600" kern="1200">
                <a:solidFill>
                  <a:schemeClr val="lt1"/>
                </a:solidFill>
                <a:latin typeface="+mn-lt"/>
                <a:ea typeface="+mn-ea"/>
                <a:cs typeface="+mn-cs"/>
              </a:defRPr>
            </a:lvl6pPr>
            <a:lvl7pPr marL="5486400" algn="l" defTabSz="1828800" rtl="0" eaLnBrk="1" latinLnBrk="0" hangingPunct="1">
              <a:defRPr sz="3600" kern="1200">
                <a:solidFill>
                  <a:schemeClr val="lt1"/>
                </a:solidFill>
                <a:latin typeface="+mn-lt"/>
                <a:ea typeface="+mn-ea"/>
                <a:cs typeface="+mn-cs"/>
              </a:defRPr>
            </a:lvl7pPr>
            <a:lvl8pPr marL="6400800" algn="l" defTabSz="1828800" rtl="0" eaLnBrk="1" latinLnBrk="0" hangingPunct="1">
              <a:defRPr sz="3600" kern="1200">
                <a:solidFill>
                  <a:schemeClr val="lt1"/>
                </a:solidFill>
                <a:latin typeface="+mn-lt"/>
                <a:ea typeface="+mn-ea"/>
                <a:cs typeface="+mn-cs"/>
              </a:defRPr>
            </a:lvl8pPr>
            <a:lvl9pPr marL="7315200" algn="l" defTabSz="1828800" rtl="0" eaLnBrk="1" latinLnBrk="0" hangingPunct="1">
              <a:defRPr sz="3600" kern="1200">
                <a:solidFill>
                  <a:schemeClr val="lt1"/>
                </a:solidFill>
                <a:latin typeface="+mn-lt"/>
                <a:ea typeface="+mn-ea"/>
                <a:cs typeface="+mn-cs"/>
              </a:defRPr>
            </a:lvl9pPr>
          </a:lstStyle>
          <a:p>
            <a:pPr lvl="0" algn="ctr">
              <a:buClrTx/>
              <a:buSzTx/>
              <a:buFontTx/>
            </a:pPr>
            <a:endParaRPr lang="zh-CN" altLang="en-US" sz="1600">
              <a:solidFill>
                <a:schemeClr val="lt1"/>
              </a:solidFill>
              <a:cs typeface="江城圆体 400W" panose="020B0500000000000000" pitchFamily="34" charset="-122"/>
              <a:sym typeface="+mn-ea"/>
            </a:endParaRPr>
          </a:p>
        </p:txBody>
      </p:sp>
      <p:sp>
        <p:nvSpPr>
          <p:cNvPr id="16" name="椭圆 15"/>
          <p:cNvSpPr/>
          <p:nvPr>
            <p:custDataLst>
              <p:tags r:id="rId10"/>
            </p:custDataLst>
          </p:nvPr>
        </p:nvSpPr>
        <p:spPr>
          <a:xfrm>
            <a:off x="3394814" y="5206992"/>
            <a:ext cx="105548" cy="105548"/>
          </a:xfrm>
          <a:prstGeom prst="ellipse">
            <a:avLst/>
          </a:prstGeom>
          <a:solidFill>
            <a:schemeClr val="accent2">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江城圆体 400W" panose="020B0500000000000000" pitchFamily="34" charset="-122"/>
              <a:sym typeface="+mn-ea"/>
            </a:endParaRPr>
          </a:p>
        </p:txBody>
      </p:sp>
      <p:sp>
        <p:nvSpPr>
          <p:cNvPr id="18" name="椭圆 17"/>
          <p:cNvSpPr/>
          <p:nvPr>
            <p:custDataLst>
              <p:tags r:id="rId11"/>
            </p:custDataLst>
          </p:nvPr>
        </p:nvSpPr>
        <p:spPr>
          <a:xfrm>
            <a:off x="3394814" y="1358523"/>
            <a:ext cx="105548" cy="105548"/>
          </a:xfrm>
          <a:prstGeom prst="ellipse">
            <a:avLst/>
          </a:prstGeom>
          <a:solidFill>
            <a:schemeClr val="accent1">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江城圆体 400W" panose="020B0500000000000000" pitchFamily="34" charset="-122"/>
              <a:sym typeface="+mn-ea"/>
            </a:endParaRPr>
          </a:p>
        </p:txBody>
      </p:sp>
      <p:sp>
        <p:nvSpPr>
          <p:cNvPr id="11" name="椭圆 10"/>
          <p:cNvSpPr/>
          <p:nvPr>
            <p:custDataLst>
              <p:tags r:id="rId12"/>
            </p:custDataLst>
          </p:nvPr>
        </p:nvSpPr>
        <p:spPr>
          <a:xfrm>
            <a:off x="583787" y="1397444"/>
            <a:ext cx="3870658" cy="3870658"/>
          </a:xfrm>
          <a:prstGeom prst="ellipse">
            <a:avLst/>
          </a:prstGeom>
          <a:solidFill>
            <a:schemeClr val="accent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sp>
        <p:nvSpPr>
          <p:cNvPr id="24" name="椭圆 23"/>
          <p:cNvSpPr/>
          <p:nvPr>
            <p:custDataLst>
              <p:tags r:id="rId13"/>
            </p:custDataLst>
          </p:nvPr>
        </p:nvSpPr>
        <p:spPr>
          <a:xfrm>
            <a:off x="1014601" y="1827586"/>
            <a:ext cx="3009779" cy="30097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lstStyle/>
          <a:p>
            <a:pPr algn="ctr">
              <a:spcBef>
                <a:spcPct val="0"/>
              </a:spcBef>
              <a:spcAft>
                <a:spcPct val="0"/>
              </a:spcAft>
            </a:pPr>
            <a:r>
              <a:rPr lang="en-US" altLang="zh-CN" sz="2800" b="1" dirty="0">
                <a:solidFill>
                  <a:schemeClr val="lt1">
                    <a:lumMod val="100000"/>
                  </a:schemeClr>
                </a:solidFill>
                <a:latin typeface="+mn-ea"/>
                <a:cs typeface="+mn-ea"/>
                <a:sym typeface="+mn-ea"/>
              </a:rPr>
              <a:t>(</a:t>
            </a:r>
            <a:r>
              <a:rPr lang="zh-CN" altLang="en-US" sz="2800" b="1" dirty="0">
                <a:solidFill>
                  <a:schemeClr val="lt1">
                    <a:lumMod val="100000"/>
                  </a:schemeClr>
                </a:solidFill>
                <a:latin typeface="+mn-ea"/>
                <a:cs typeface="+mn-ea"/>
                <a:sym typeface="+mn-ea"/>
              </a:rPr>
              <a:t>三</a:t>
            </a:r>
            <a:r>
              <a:rPr lang="en-US" altLang="zh-CN" sz="2800" b="1" dirty="0">
                <a:solidFill>
                  <a:schemeClr val="lt1">
                    <a:lumMod val="100000"/>
                  </a:schemeClr>
                </a:solidFill>
                <a:latin typeface="+mn-ea"/>
                <a:cs typeface="+mn-ea"/>
                <a:sym typeface="+mn-ea"/>
              </a:rPr>
              <a:t>)</a:t>
            </a:r>
            <a:r>
              <a:rPr lang="zh-CN" altLang="en-US" sz="2800" b="1" dirty="0">
                <a:solidFill>
                  <a:schemeClr val="lt1">
                    <a:lumMod val="100000"/>
                  </a:schemeClr>
                </a:solidFill>
                <a:latin typeface="+mn-ea"/>
                <a:cs typeface="+mn-ea"/>
                <a:sym typeface="+mn-ea"/>
              </a:rPr>
              <a:t>影响抽样平均误差的因素</a:t>
            </a:r>
            <a:endParaRPr lang="zh-CN" altLang="en-US" sz="2800" b="1" dirty="0">
              <a:solidFill>
                <a:schemeClr val="lt1">
                  <a:lumMod val="100000"/>
                </a:schemeClr>
              </a:solidFill>
              <a:latin typeface="+mn-ea"/>
              <a:cs typeface="+mn-ea"/>
              <a:sym typeface="+mn-ea"/>
            </a:endParaRPr>
          </a:p>
        </p:txBody>
      </p:sp>
      <p:sp>
        <p:nvSpPr>
          <p:cNvPr id="13" name="椭圆 12"/>
          <p:cNvSpPr/>
          <p:nvPr>
            <p:custDataLst>
              <p:tags r:id="rId14"/>
            </p:custDataLst>
          </p:nvPr>
        </p:nvSpPr>
        <p:spPr>
          <a:xfrm>
            <a:off x="4494664" y="3940721"/>
            <a:ext cx="105548" cy="105548"/>
          </a:xfrm>
          <a:prstGeom prst="ellipse">
            <a:avLst/>
          </a:prstGeom>
          <a:solidFill>
            <a:schemeClr val="accent1">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2000">
              <a:solidFill>
                <a:schemeClr val="lt1"/>
              </a:solidFill>
              <a:cs typeface="江城圆体 400W" panose="020B0500000000000000" pitchFamily="34" charset="-122"/>
              <a:sym typeface="+mn-ea"/>
            </a:endParaRPr>
          </a:p>
        </p:txBody>
      </p:sp>
      <p:sp>
        <p:nvSpPr>
          <p:cNvPr id="15" name="椭圆 14"/>
          <p:cNvSpPr/>
          <p:nvPr>
            <p:custDataLst>
              <p:tags r:id="rId15"/>
            </p:custDataLst>
          </p:nvPr>
        </p:nvSpPr>
        <p:spPr>
          <a:xfrm>
            <a:off x="4494664" y="2622780"/>
            <a:ext cx="105548" cy="105548"/>
          </a:xfrm>
          <a:prstGeom prst="ellipse">
            <a:avLst/>
          </a:prstGeom>
          <a:solidFill>
            <a:schemeClr val="accent2">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2000">
              <a:solidFill>
                <a:schemeClr val="lt1"/>
              </a:solidFill>
              <a:cs typeface="江城圆体 400W" panose="020B0500000000000000" pitchFamily="34" charset="-122"/>
              <a:sym typeface="+mn-ea"/>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5" grpId="0"/>
      <p:bldP spid="83" grpId="0" animBg="1"/>
      <p:bldP spid="6" grpId="0"/>
      <p:bldP spid="15" grpId="0" animBg="1"/>
      <p:bldP spid="89" grpId="0" animBg="1"/>
      <p:bldP spid="7" grpId="0"/>
      <p:bldP spid="13" grpId="0" animBg="1"/>
      <p:bldP spid="8" grpId="0" animBg="1"/>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四、抽样极限误差</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1776730"/>
            <a:ext cx="9834245" cy="295148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样本指标和总体指标之间总会有一点的差距</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所以在估计总体指标时</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就必须同时考虑误差的大小。</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抽样极限误差是调查者根据抽样推断结果的精确度及可靠性要求确定的样本指标和总体指标之间误差最大允许范围</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也称为允许误差或容量误差。</a:t>
            </a:r>
            <a:endParaRPr lang="zh-CN" altLang="en-US" sz="2400" b="1" kern="100" dirty="0">
              <a:solidFill>
                <a:schemeClr val="bg1"/>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6" name="文本框 5"/>
              <p:cNvSpPr txBox="1"/>
              <p:nvPr/>
            </p:nvSpPr>
            <p:spPr>
              <a:xfrm>
                <a:off x="3747071" y="4777994"/>
                <a:ext cx="4857115" cy="1695450"/>
              </a:xfrm>
              <a:prstGeom prst="rect">
                <a:avLst/>
              </a:prstGeom>
              <a:noFill/>
            </p:spPr>
            <p:txBody>
              <a:bodyPr wrap="none" rtlCol="0" anchor="t">
                <a:spAutoFit/>
              </a:bodyPr>
              <a:p>
                <a:pPr algn="l">
                  <a:lnSpc>
                    <a:spcPct val="140000"/>
                  </a:lnSpc>
                </a:pPr>
                <a:r>
                  <a:rPr lang="zh-CN" altLang="en-US" sz="2400" kern="100" dirty="0">
                    <a:solidFill>
                      <a:srgbClr val="FF0000"/>
                    </a:solidFill>
                    <a:effectLst/>
                    <a:latin typeface="+mn-ea"/>
                    <a:cs typeface="江城圆体 400W" panose="020B0500000000000000" pitchFamily="34" charset="-122"/>
                  </a:rPr>
                  <a:t>抽样平均数的允许误差</a:t>
                </a:r>
                <a14:m>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m:t>
                        </m:r>
                      </m:e>
                      <m:sub>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sub>
                    </m:sSub>
                    <m:r>
                      <a:rPr lang="en-US" altLang="zh-CN" sz="2400" i="1" kern="100" dirty="0">
                        <a:solidFill>
                          <a:srgbClr val="FF0000"/>
                        </a:solidFill>
                        <a:effectLst/>
                        <a:latin typeface="Cambria Math" panose="02040503050406030204" charset="0"/>
                        <a:cs typeface="Cambria Math" panose="02040503050406030204" charset="0"/>
                      </a:rPr>
                      <m:t>=</m:t>
                    </m:r>
                    <m:d>
                      <m:dPr>
                        <m:begChr m:val="|"/>
                        <m:endChr m:val="|"/>
                        <m:ctrlPr>
                          <a:rPr lang="en-US" altLang="zh-CN" sz="2400" i="1" kern="100" dirty="0">
                            <a:solidFill>
                              <a:srgbClr val="FF0000"/>
                            </a:solidFill>
                            <a:effectLst/>
                            <a:latin typeface="Cambria Math" panose="02040503050406030204" charset="0"/>
                            <a:cs typeface="Cambria Math" panose="02040503050406030204" charset="0"/>
                          </a:rPr>
                        </m:ctrlPr>
                      </m:dPr>
                      <m:e>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r>
                          <a:rPr lang="en-US" altLang="zh-CN" sz="2400" i="1" kern="100" dirty="0">
                            <a:solidFill>
                              <a:srgbClr val="FF0000"/>
                            </a:solidFill>
                            <a:effectLst/>
                            <a:latin typeface="Cambria Math" panose="02040503050406030204" charset="0"/>
                            <a:cs typeface="Cambria Math" panose="02040503050406030204" charset="0"/>
                          </a:rPr>
                          <m:t>−</m:t>
                        </m:r>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𝑋</m:t>
                            </m:r>
                          </m:e>
                        </m:acc>
                      </m:e>
                    </m:d>
                  </m:oMath>
                </a14:m>
                <a:endParaRPr lang="en-US" altLang="zh-CN" sz="2400" i="1" kern="100" dirty="0">
                  <a:solidFill>
                    <a:srgbClr val="FF0000"/>
                  </a:solidFill>
                  <a:effectLst/>
                  <a:latin typeface="Cambria Math" panose="02040503050406030204" charset="0"/>
                  <a:cs typeface="Cambria Math" panose="02040503050406030204" charset="0"/>
                </a:endParaRPr>
              </a:p>
              <a:p>
                <a:pPr algn="l">
                  <a:lnSpc>
                    <a:spcPct val="140000"/>
                  </a:lnSpc>
                </a:pPr>
                <a:r>
                  <a:rPr lang="en-US" altLang="zh-CN" sz="2400" kern="100" dirty="0">
                    <a:solidFill>
                      <a:srgbClr val="FF0000"/>
                    </a:solidFill>
                    <a:effectLst/>
                    <a:latin typeface="Cambria Math" panose="02040503050406030204" charset="0"/>
                    <a:cs typeface="Cambria Math" panose="02040503050406030204" charset="0"/>
                  </a:rPr>
                  <a:t>抽样成数的允许误差</a:t>
                </a:r>
                <a14:m>
                  <m:oMath xmlns:m="http://schemas.openxmlformats.org/officeDocument/2006/math">
                    <m:sSub>
                      <m:sSubPr>
                        <m:ctrlPr>
                          <a:rPr lang="en-US" altLang="zh-CN" sz="2400" kern="100" dirty="0">
                            <a:solidFill>
                              <a:srgbClr val="FF0000"/>
                            </a:solidFill>
                            <a:effectLst/>
                            <a:latin typeface="Cambria Math" panose="02040503050406030204" charset="0"/>
                            <a:cs typeface="Cambria Math" panose="02040503050406030204" charset="0"/>
                          </a:rPr>
                        </m:ctrlPr>
                      </m:sSubPr>
                      <m:e>
                        <m:r>
                          <a:rPr lang="en-US" altLang="zh-CN" sz="2400" kern="100" dirty="0">
                            <a:solidFill>
                              <a:srgbClr val="FF0000"/>
                            </a:solidFill>
                            <a:effectLst/>
                            <a:latin typeface="Cambria Math" panose="02040503050406030204" charset="0"/>
                            <a:cs typeface="Cambria Math" panose="02040503050406030204" charset="0"/>
                          </a:rPr>
                          <m:t>∆</m:t>
                        </m:r>
                      </m:e>
                      <m:sub>
                        <m:r>
                          <m:rPr>
                            <m:sty m:val="p"/>
                          </m:rPr>
                          <a:rPr lang="en-US" altLang="zh-CN" sz="2400" kern="100" dirty="0">
                            <a:solidFill>
                              <a:srgbClr val="FF0000"/>
                            </a:solidFill>
                            <a:effectLst/>
                            <a:latin typeface="Cambria Math" panose="02040503050406030204" charset="0"/>
                            <a:cs typeface="Cambria Math" panose="02040503050406030204" charset="0"/>
                          </a:rPr>
                          <m:t>p</m:t>
                        </m:r>
                      </m:sub>
                    </m:sSub>
                    <m:r>
                      <a:rPr lang="en-US" altLang="zh-CN" sz="2400" kern="100" dirty="0">
                        <a:solidFill>
                          <a:srgbClr val="FF0000"/>
                        </a:solidFill>
                        <a:effectLst/>
                        <a:latin typeface="Cambria Math" panose="02040503050406030204" charset="0"/>
                        <a:cs typeface="Cambria Math" panose="02040503050406030204" charset="0"/>
                      </a:rPr>
                      <m:t>=</m:t>
                    </m:r>
                    <m:d>
                      <m:dPr>
                        <m:begChr m:val="|"/>
                        <m:endChr m:val="|"/>
                        <m:ctrlPr>
                          <a:rPr lang="en-US" altLang="zh-CN" sz="2400" kern="100" dirty="0">
                            <a:solidFill>
                              <a:srgbClr val="FF0000"/>
                            </a:solidFill>
                            <a:effectLst/>
                            <a:latin typeface="Cambria Math" panose="02040503050406030204" charset="0"/>
                            <a:cs typeface="Cambria Math" panose="02040503050406030204" charset="0"/>
                          </a:rPr>
                        </m:ctrlPr>
                      </m:dPr>
                      <m:e>
                        <m:r>
                          <m:rPr>
                            <m:sty m:val="p"/>
                          </m:rPr>
                          <a:rPr lang="en-US" altLang="zh-CN" sz="2400" kern="100" dirty="0">
                            <a:solidFill>
                              <a:srgbClr val="FF0000"/>
                            </a:solidFill>
                            <a:effectLst/>
                            <a:latin typeface="Cambria Math" panose="02040503050406030204" charset="0"/>
                            <a:cs typeface="Cambria Math" panose="02040503050406030204" charset="0"/>
                          </a:rPr>
                          <m:t>p</m:t>
                        </m:r>
                        <m:r>
                          <a:rPr lang="en-US" altLang="zh-CN" sz="2400" kern="100" dirty="0">
                            <a:solidFill>
                              <a:srgbClr val="FF0000"/>
                            </a:solidFill>
                            <a:effectLst/>
                            <a:latin typeface="Cambria Math" panose="02040503050406030204" charset="0"/>
                            <a:cs typeface="Cambria Math" panose="02040503050406030204" charset="0"/>
                          </a:rPr>
                          <m:t>−</m:t>
                        </m:r>
                        <m:r>
                          <m:rPr>
                            <m:sty m:val="p"/>
                          </m:rPr>
                          <a:rPr lang="en-US" altLang="zh-CN" sz="2400" kern="100" dirty="0">
                            <a:solidFill>
                              <a:srgbClr val="FF0000"/>
                            </a:solidFill>
                            <a:effectLst/>
                            <a:latin typeface="Cambria Math" panose="02040503050406030204" charset="0"/>
                            <a:cs typeface="Cambria Math" panose="02040503050406030204" charset="0"/>
                          </a:rPr>
                          <m:t>P</m:t>
                        </m:r>
                      </m:e>
                    </m:d>
                  </m:oMath>
                </a14:m>
                <a:endParaRPr lang="zh-CN" altLang="en-US" sz="2400" kern="100" dirty="0">
                  <a:solidFill>
                    <a:srgbClr val="FF0000"/>
                  </a:solidFill>
                  <a:effectLst/>
                  <a:latin typeface="+mn-ea"/>
                  <a:cs typeface="江城圆体 400W" panose="020B0500000000000000" pitchFamily="34" charset="-122"/>
                </a:endParaRPr>
              </a:p>
              <a:p>
                <a:pPr algn="l">
                  <a:lnSpc>
                    <a:spcPct val="140000"/>
                  </a:lnSpc>
                </a:pPr>
                <a:endParaRPr lang="zh-CN" altLang="en-US" sz="2400" kern="100" dirty="0">
                  <a:solidFill>
                    <a:srgbClr val="FF0000"/>
                  </a:solidFill>
                  <a:effectLst/>
                  <a:latin typeface="+mn-ea"/>
                  <a:cs typeface="江城圆体 400W" panose="020B0500000000000000" pitchFamily="34" charset="-122"/>
                </a:endParaRPr>
              </a:p>
            </p:txBody>
          </p:sp>
        </mc:Choice>
        <mc:Fallback>
          <p:sp>
            <p:nvSpPr>
              <p:cNvPr id="6" name="文本框 5"/>
              <p:cNvSpPr txBox="1">
                <a:spLocks noRot="1" noChangeAspect="1" noMove="1" noResize="1" noEditPoints="1" noAdjustHandles="1" noChangeArrowheads="1" noChangeShapeType="1" noTextEdit="1"/>
              </p:cNvSpPr>
              <p:nvPr/>
            </p:nvSpPr>
            <p:spPr>
              <a:xfrm>
                <a:off x="3747071" y="4777994"/>
                <a:ext cx="4857115" cy="1695450"/>
              </a:xfrm>
              <a:prstGeom prst="rect">
                <a:avLst/>
              </a:prstGeom>
              <a:blipFill rotWithShape="1">
                <a:blip r:embed="rId1"/>
                <a:stretch>
                  <a:fillRect l="-12" t="-15" r="12" b="15"/>
                </a:stretch>
              </a:blipFill>
            </p:spPr>
            <p:txBody>
              <a:bodyPr/>
              <a:lstStyle/>
              <a:p>
                <a:r>
                  <a:rPr lang="zh-CN" altLang="en-US">
                    <a:noFill/>
                  </a:rPr>
                  <a:t> </a:t>
                </a:r>
              </a:p>
            </p:txBody>
          </p:sp>
        </mc:Fallback>
      </mc:AlternateContent>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randombar(horizontal)">
                                      <p:cBhvr>
                                        <p:cTn id="12" dur="500"/>
                                        <p:tgtEl>
                                          <p:spTgt spid="6">
                                            <p:txEl>
                                              <p:pRg st="0" end="0"/>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randombar(horizontal)">
                                      <p:cBhvr>
                                        <p:cTn id="15"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四、抽样极限误差</a:t>
            </a:r>
            <a:endParaRPr lang="zh-CN" altLang="en-US" sz="2800" b="1" kern="100" dirty="0">
              <a:solidFill>
                <a:schemeClr val="accent2">
                  <a:lumMod val="75000"/>
                </a:schemeClr>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3" name="文本框 2"/>
              <p:cNvSpPr txBox="1"/>
              <p:nvPr/>
            </p:nvSpPr>
            <p:spPr>
              <a:xfrm>
                <a:off x="1258570" y="1776730"/>
                <a:ext cx="9834245" cy="349313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我们可以将上述式子变换为如下完全等值的不等式</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a:p>
                <a:pPr indent="0" algn="l" fontAlgn="auto">
                  <a:lnSpc>
                    <a:spcPct val="150000"/>
                  </a:lnSpc>
                </a:pPr>
                <a14:m>
                  <m:oMathPara xmlns:m="http://schemas.openxmlformats.org/officeDocument/2006/math">
                    <m:oMathParaPr>
                      <m:jc m:val="centerGroup"/>
                    </m:oMathParaPr>
                    <m:oMath xmlns:m="http://schemas.openxmlformats.org/officeDocument/2006/math">
                      <m:acc>
                        <m:accPr>
                          <m:chr m:val="̅"/>
                          <m:ctrlPr>
                            <a:rPr lang="en-US" altLang="zh-CN" sz="2400" b="1" i="1" kern="100" dirty="0">
                              <a:solidFill>
                                <a:srgbClr val="FF0000"/>
                              </a:solidFill>
                              <a:effectLst/>
                              <a:latin typeface="Cambria Math" panose="02040503050406030204" charset="0"/>
                              <a:cs typeface="Cambria Math" panose="02040503050406030204" charset="0"/>
                            </a:rPr>
                          </m:ctrlPr>
                        </m:accPr>
                        <m:e>
                          <m:r>
                            <a:rPr lang="en-US" altLang="zh-CN" sz="2400" b="1" i="1" kern="100" dirty="0">
                              <a:solidFill>
                                <a:srgbClr val="FF0000"/>
                              </a:solidFill>
                              <a:effectLst/>
                              <a:latin typeface="Cambria Math" panose="02040503050406030204" charset="0"/>
                              <a:cs typeface="Cambria Math" panose="02040503050406030204" charset="0"/>
                            </a:rPr>
                            <m:t>𝒙</m:t>
                          </m:r>
                        </m:e>
                      </m:acc>
                      <m:r>
                        <a:rPr lang="en-US" altLang="zh-CN" sz="2400" b="1" i="1" kern="100" dirty="0">
                          <a:solidFill>
                            <a:srgbClr val="FF0000"/>
                          </a:solidFill>
                          <a:effectLst/>
                          <a:latin typeface="Cambria Math" panose="02040503050406030204" charset="0"/>
                          <a:cs typeface="Cambria Math" panose="02040503050406030204" charset="0"/>
                        </a:rPr>
                        <m:t>−</m:t>
                      </m:r>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m:t>
                          </m:r>
                        </m:e>
                        <m:sub>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sub>
                      </m:sSub>
                      <m:r>
                        <a:rPr lang="en-US" altLang="zh-CN" sz="2400" i="1" kern="100" dirty="0">
                          <a:solidFill>
                            <a:srgbClr val="FF0000"/>
                          </a:solidFill>
                          <a:effectLst/>
                          <a:latin typeface="Cambria Math" panose="02040503050406030204" charset="0"/>
                          <a:cs typeface="Cambria Math" panose="02040503050406030204" charset="0"/>
                        </a:rPr>
                        <m:t>≪</m:t>
                      </m:r>
                      <m:acc>
                        <m:accPr>
                          <m:chr m:val="̅"/>
                          <m:ctrlPr>
                            <a:rPr lang="en-US" altLang="zh-CN" sz="2400" b="1" i="1" kern="100" dirty="0">
                              <a:solidFill>
                                <a:srgbClr val="FF0000"/>
                              </a:solidFill>
                              <a:effectLst/>
                              <a:latin typeface="Cambria Math" panose="02040503050406030204" charset="0"/>
                              <a:cs typeface="Cambria Math" panose="02040503050406030204" charset="0"/>
                            </a:rPr>
                          </m:ctrlPr>
                        </m:accPr>
                        <m:e>
                          <m:r>
                            <a:rPr lang="en-US" altLang="zh-CN" sz="2400" b="1" i="1" kern="100" dirty="0">
                              <a:solidFill>
                                <a:srgbClr val="FF0000"/>
                              </a:solidFill>
                              <a:effectLst/>
                              <a:latin typeface="Cambria Math" panose="02040503050406030204" charset="0"/>
                              <a:cs typeface="Cambria Math" panose="02040503050406030204" charset="0"/>
                            </a:rPr>
                            <m:t>𝑿</m:t>
                          </m:r>
                        </m:e>
                      </m:acc>
                      <m:r>
                        <a:rPr lang="en-US" altLang="zh-CN" sz="2400" i="1" kern="100" dirty="0">
                          <a:solidFill>
                            <a:srgbClr val="FF0000"/>
                          </a:solidFill>
                          <a:effectLst/>
                          <a:latin typeface="Cambria Math" panose="02040503050406030204" charset="0"/>
                          <a:cs typeface="Cambria Math" panose="02040503050406030204" charset="0"/>
                        </a:rPr>
                        <m:t>≪</m:t>
                      </m:r>
                      <m:acc>
                        <m:accPr>
                          <m:chr m:val="̅"/>
                          <m:ctrlPr>
                            <a:rPr lang="en-US" altLang="zh-CN" sz="2400" b="1" i="1" kern="100" dirty="0">
                              <a:solidFill>
                                <a:srgbClr val="FF0000"/>
                              </a:solidFill>
                              <a:effectLst/>
                              <a:latin typeface="Cambria Math" panose="02040503050406030204" charset="0"/>
                              <a:cs typeface="Cambria Math" panose="02040503050406030204" charset="0"/>
                            </a:rPr>
                          </m:ctrlPr>
                        </m:accPr>
                        <m:e>
                          <m:r>
                            <a:rPr lang="en-US" altLang="zh-CN" sz="2400" b="1" i="1" kern="100" dirty="0">
                              <a:solidFill>
                                <a:srgbClr val="FF0000"/>
                              </a:solidFill>
                              <a:effectLst/>
                              <a:latin typeface="Cambria Math" panose="02040503050406030204" charset="0"/>
                              <a:cs typeface="Cambria Math" panose="02040503050406030204" charset="0"/>
                            </a:rPr>
                            <m:t>𝒙</m:t>
                          </m:r>
                        </m:e>
                      </m:acc>
                      <m:r>
                        <a:rPr lang="en-US" altLang="zh-CN" sz="2400" b="1" i="1" kern="100" dirty="0">
                          <a:solidFill>
                            <a:srgbClr val="FF0000"/>
                          </a:solidFill>
                          <a:effectLst/>
                          <a:latin typeface="Cambria Math" panose="02040503050406030204" charset="0"/>
                          <a:cs typeface="Cambria Math" panose="02040503050406030204" charset="0"/>
                        </a:rPr>
                        <m:t>+</m:t>
                      </m:r>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m:t>
                          </m:r>
                        </m:e>
                        <m:sub>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sub>
                      </m:sSub>
                    </m:oMath>
                  </m:oMathPara>
                </a14:m>
                <a:endParaRPr lang="en-US" altLang="zh-CN" sz="2400" b="1" kern="100" dirty="0">
                  <a:solidFill>
                    <a:schemeClr val="bg1"/>
                  </a:solidFill>
                  <a:effectLst/>
                  <a:latin typeface="+mn-ea"/>
                  <a:cs typeface="江城圆体 400W" panose="020B0500000000000000" pitchFamily="34" charset="-122"/>
                </a:endParaRPr>
              </a:p>
              <a:p>
                <a:pPr indent="0" algn="ctr" fontAlgn="auto">
                  <a:lnSpc>
                    <a:spcPct val="150000"/>
                  </a:lnSpc>
                </a:pPr>
                <a14:m>
                  <m:oMathPara xmlns:m="http://schemas.openxmlformats.org/officeDocument/2006/math">
                    <m:oMathParaPr>
                      <m:jc m:val="centerGroup"/>
                    </m:oMathParaPr>
                    <m:oMath xmlns:m="http://schemas.openxmlformats.org/officeDocument/2006/math">
                      <m:r>
                        <a:rPr lang="en-US" altLang="zh-CN" sz="2400" b="1" kern="100" dirty="0">
                          <a:solidFill>
                            <a:srgbClr val="FF0000"/>
                          </a:solidFill>
                          <a:effectLst/>
                          <a:latin typeface="+mn-ea"/>
                          <a:cs typeface="江城圆体 400W" panose="020B0500000000000000" pitchFamily="34" charset="-122"/>
                        </a:rPr>
                        <m:t>𝐩−</m:t>
                      </m:r>
                      <m:sSub>
                        <m:sSubPr>
                          <m:ctrlPr>
                            <a:rPr lang="en-US" altLang="zh-CN" sz="2400" kern="100" dirty="0">
                              <a:solidFill>
                                <a:srgbClr val="FF0000"/>
                              </a:solidFill>
                              <a:effectLst/>
                              <a:latin typeface="Cambria Math" panose="02040503050406030204" charset="0"/>
                              <a:cs typeface="Cambria Math" panose="02040503050406030204" charset="0"/>
                            </a:rPr>
                          </m:ctrlPr>
                        </m:sSubPr>
                        <m:e>
                          <m:r>
                            <a:rPr lang="en-US" altLang="zh-CN" sz="2400" kern="100" dirty="0">
                              <a:solidFill>
                                <a:srgbClr val="FF0000"/>
                              </a:solidFill>
                              <a:effectLst/>
                              <a:latin typeface="Cambria Math" panose="02040503050406030204" charset="0"/>
                              <a:cs typeface="Cambria Math" panose="02040503050406030204" charset="0"/>
                            </a:rPr>
                            <m:t>∆</m:t>
                          </m:r>
                        </m:e>
                        <m:sub>
                          <m:r>
                            <m:rPr>
                              <m:sty m:val="p"/>
                            </m:rPr>
                            <a:rPr lang="en-US" altLang="zh-CN" sz="2400" kern="100" dirty="0">
                              <a:solidFill>
                                <a:srgbClr val="FF0000"/>
                              </a:solidFill>
                              <a:effectLst/>
                              <a:latin typeface="Cambria Math" panose="02040503050406030204" charset="0"/>
                              <a:cs typeface="Cambria Math" panose="02040503050406030204" charset="0"/>
                            </a:rPr>
                            <m:t>p</m:t>
                          </m:r>
                        </m:sub>
                      </m:sSub>
                      <m:r>
                        <a:rPr lang="en-US" altLang="zh-CN" sz="2400" kern="100" dirty="0">
                          <a:solidFill>
                            <a:srgbClr val="FF0000"/>
                          </a:solidFill>
                          <a:effectLst/>
                          <a:latin typeface="Cambria Math" panose="02040503050406030204" charset="0"/>
                          <a:cs typeface="Cambria Math" panose="02040503050406030204" charset="0"/>
                        </a:rPr>
                        <m:t>≪</m:t>
                      </m:r>
                      <m:r>
                        <m:rPr>
                          <m:sty m:val="p"/>
                        </m:rPr>
                        <a:rPr lang="en-US" altLang="zh-CN" sz="2400" kern="100" dirty="0">
                          <a:solidFill>
                            <a:srgbClr val="FF0000"/>
                          </a:solidFill>
                          <a:effectLst/>
                          <a:latin typeface="Cambria Math" panose="02040503050406030204" charset="0"/>
                          <a:cs typeface="Cambria Math" panose="02040503050406030204" charset="0"/>
                        </a:rPr>
                        <m:t>P</m:t>
                      </m:r>
                      <m:r>
                        <a:rPr lang="en-US" altLang="zh-CN" sz="2400" kern="100" dirty="0">
                          <a:solidFill>
                            <a:srgbClr val="FF0000"/>
                          </a:solidFill>
                          <a:effectLst/>
                          <a:latin typeface="Cambria Math" panose="02040503050406030204" charset="0"/>
                          <a:cs typeface="Cambria Math" panose="02040503050406030204" charset="0"/>
                        </a:rPr>
                        <m:t>≪</m:t>
                      </m:r>
                      <m:r>
                        <a:rPr lang="en-US" altLang="zh-CN" sz="2400" b="1" kern="100" dirty="0">
                          <a:solidFill>
                            <a:srgbClr val="FF0000"/>
                          </a:solidFill>
                          <a:effectLst/>
                          <a:latin typeface="+mn-ea"/>
                          <a:cs typeface="江城圆体 400W" panose="020B0500000000000000" pitchFamily="34" charset="-122"/>
                        </a:rPr>
                        <m:t>𝐩</m:t>
                      </m:r>
                      <m:r>
                        <a:rPr lang="en-US" altLang="zh-CN" sz="2400" b="1" kern="100" dirty="0">
                          <a:solidFill>
                            <a:srgbClr val="FF0000"/>
                          </a:solidFill>
                          <a:effectLst/>
                          <a:latin typeface="+mn-ea"/>
                          <a:cs typeface="江城圆体 400W" panose="020B0500000000000000" pitchFamily="34" charset="-122"/>
                        </a:rPr>
                        <m:t>+</m:t>
                      </m:r>
                      <m:sSub>
                        <m:sSubPr>
                          <m:ctrlPr>
                            <a:rPr lang="en-US" altLang="zh-CN" sz="2400" kern="100" dirty="0">
                              <a:solidFill>
                                <a:srgbClr val="FF0000"/>
                              </a:solidFill>
                              <a:effectLst/>
                              <a:latin typeface="Cambria Math" panose="02040503050406030204" charset="0"/>
                              <a:cs typeface="Cambria Math" panose="02040503050406030204" charset="0"/>
                            </a:rPr>
                          </m:ctrlPr>
                        </m:sSubPr>
                        <m:e>
                          <m:r>
                            <a:rPr lang="en-US" altLang="zh-CN" sz="2400" kern="100" dirty="0">
                              <a:solidFill>
                                <a:srgbClr val="FF0000"/>
                              </a:solidFill>
                              <a:effectLst/>
                              <a:latin typeface="Cambria Math" panose="02040503050406030204" charset="0"/>
                              <a:cs typeface="Cambria Math" panose="02040503050406030204" charset="0"/>
                            </a:rPr>
                            <m:t>∆</m:t>
                          </m:r>
                        </m:e>
                        <m:sub>
                          <m:r>
                            <m:rPr>
                              <m:sty m:val="p"/>
                            </m:rPr>
                            <a:rPr lang="en-US" altLang="zh-CN" sz="2400" kern="100" dirty="0">
                              <a:solidFill>
                                <a:srgbClr val="FF0000"/>
                              </a:solidFill>
                              <a:effectLst/>
                              <a:latin typeface="Cambria Math" panose="02040503050406030204" charset="0"/>
                              <a:cs typeface="Cambria Math" panose="02040503050406030204" charset="0"/>
                            </a:rPr>
                            <m:t>p</m:t>
                          </m:r>
                        </m:sub>
                      </m:sSub>
                    </m:oMath>
                  </m:oMathPara>
                </a14:m>
                <a:endParaRPr lang="en-US" altLang="zh-CN" sz="2400" b="1" kern="100" dirty="0">
                  <a:solidFill>
                    <a:srgbClr val="FF0000"/>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只要总体指标被包含在该区间内</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样本指标与总体指标之间的误差就不会超过极限误差，抽样推断就符合既定的精确度要求。该估计区间亦可称为置信区间。</a:t>
                </a:r>
                <a:endParaRPr lang="zh-CN" altLang="en-US" sz="2400" b="1" kern="100" dirty="0">
                  <a:solidFill>
                    <a:schemeClr val="bg1"/>
                  </a:solidFill>
                  <a:effectLst/>
                  <a:latin typeface="+mn-ea"/>
                  <a:cs typeface="江城圆体 400W" panose="020B0500000000000000" pitchFamily="34" charset="-122"/>
                </a:endParaRPr>
              </a:p>
            </p:txBody>
          </p:sp>
        </mc:Choice>
        <mc:Fallback>
          <p:sp>
            <p:nvSpPr>
              <p:cNvPr id="3" name="文本框 2"/>
              <p:cNvSpPr txBox="1">
                <a:spLocks noRot="1" noChangeAspect="1" noMove="1" noResize="1" noEditPoints="1" noAdjustHandles="1" noChangeArrowheads="1" noChangeShapeType="1" noTextEdit="1"/>
              </p:cNvSpPr>
              <p:nvPr/>
            </p:nvSpPr>
            <p:spPr>
              <a:xfrm>
                <a:off x="1258570" y="1776730"/>
                <a:ext cx="9834245" cy="3493135"/>
              </a:xfrm>
              <a:prstGeom prst="rect">
                <a:avLst/>
              </a:prstGeom>
              <a:blipFill rotWithShape="1">
                <a:blip r:embed="rId1"/>
                <a:stretch>
                  <a:fillRect l="-697" t="-1963" r="-691" b="-1945"/>
                </a:stretch>
              </a:blip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a:lstStyle/>
              <a:p>
                <a:r>
                  <a:rPr lang="zh-CN" altLang="en-US">
                    <a:noFill/>
                  </a:rPr>
                  <a:t> </a:t>
                </a:r>
              </a:p>
            </p:txBody>
          </p:sp>
        </mc:Fallback>
      </mc:AlternateContent>
    </p:spTree>
    <p:custDataLst>
      <p:tags r:id="rId2"/>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五、抽样推断的概率度</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1776730"/>
            <a:ext cx="9834245" cy="295148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just"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抽样极限误差的实际意义是期望总体指标被包含在以样本指标为中心、长度为</a:t>
            </a:r>
            <a:r>
              <a:rPr lang="en-US" altLang="zh-CN" sz="2400" b="1" kern="100" dirty="0">
                <a:solidFill>
                  <a:schemeClr val="bg1"/>
                </a:solidFill>
                <a:effectLst/>
                <a:latin typeface="+mn-ea"/>
                <a:cs typeface="江城圆体 400W" panose="020B0500000000000000" pitchFamily="34" charset="-122"/>
              </a:rPr>
              <a:t>2Δ</a:t>
            </a:r>
            <a:r>
              <a:rPr lang="zh-CN" altLang="en-US" sz="2400" b="1" kern="100" dirty="0">
                <a:solidFill>
                  <a:schemeClr val="bg1"/>
                </a:solidFill>
                <a:effectLst/>
                <a:latin typeface="+mn-ea"/>
                <a:cs typeface="江城圆体 400W" panose="020B0500000000000000" pitchFamily="34" charset="-122"/>
              </a:rPr>
              <a:t>的区间内。</a:t>
            </a:r>
            <a:endParaRPr lang="zh-CN" altLang="en-US" sz="2400" b="1" kern="100" dirty="0">
              <a:solidFill>
                <a:schemeClr val="bg1"/>
              </a:solidFill>
              <a:effectLst/>
              <a:latin typeface="+mn-ea"/>
              <a:cs typeface="江城圆体 400W" panose="020B0500000000000000" pitchFamily="34" charset="-122"/>
            </a:endParaRPr>
          </a:p>
          <a:p>
            <a:pPr indent="0" algn="just"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基于概率估计的要求</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抽样极限误差通常需要以抽样平均误差为标准单位来衡量。抽样极限误差与抽样平均误差之比</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叫作抽样误差的概率度</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用</a:t>
            </a:r>
            <a:r>
              <a:rPr lang="en-US" altLang="zh-CN" sz="2400" b="1" kern="100" dirty="0">
                <a:solidFill>
                  <a:schemeClr val="bg1"/>
                </a:solidFill>
                <a:effectLst/>
                <a:latin typeface="+mn-ea"/>
                <a:cs typeface="江城圆体 400W" panose="020B0500000000000000" pitchFamily="34" charset="-122"/>
              </a:rPr>
              <a:t>t</a:t>
            </a:r>
            <a:r>
              <a:rPr lang="zh-CN" altLang="en-US" sz="2400" b="1" kern="100" dirty="0">
                <a:solidFill>
                  <a:schemeClr val="bg1"/>
                </a:solidFill>
                <a:effectLst/>
                <a:latin typeface="+mn-ea"/>
                <a:cs typeface="江城圆体 400W" panose="020B0500000000000000" pitchFamily="34" charset="-122"/>
              </a:rPr>
              <a:t>表示。</a:t>
            </a:r>
            <a:endParaRPr lang="zh-CN" altLang="en-US" sz="2400" b="1" kern="100" dirty="0">
              <a:solidFill>
                <a:schemeClr val="bg1"/>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4" name="文本框 3"/>
              <p:cNvSpPr txBox="1"/>
              <p:nvPr/>
            </p:nvSpPr>
            <p:spPr>
              <a:xfrm>
                <a:off x="4800536" y="4411599"/>
                <a:ext cx="2386965" cy="1209040"/>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r>
                        <a:rPr lang="en-US" altLang="zh-CN" sz="2400" i="1" kern="100" dirty="0">
                          <a:solidFill>
                            <a:srgbClr val="FF0000"/>
                          </a:solidFill>
                          <a:effectLst/>
                          <a:latin typeface="Cambria Math" panose="02040503050406030204" charset="0"/>
                          <a:cs typeface="Cambria Math" panose="02040503050406030204" charset="0"/>
                        </a:rPr>
                        <m:t>𝑡</m:t>
                      </m:r>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m:t>
                              </m:r>
                            </m:e>
                            <m:sub>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sub>
                          </m:sSub>
                        </m:num>
                        <m:den>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𝜇</m:t>
                              </m:r>
                            </m:e>
                            <m:sub>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sub>
                          </m:sSub>
                        </m:den>
                      </m:f>
                      <m:r>
                        <a:rPr lang="en-US" altLang="zh-CN" sz="2400" i="1" kern="100" dirty="0">
                          <a:solidFill>
                            <a:srgbClr val="FF0000"/>
                          </a:solidFill>
                          <a:effectLst/>
                          <a:latin typeface="Cambria Math" panose="02040503050406030204" charset="0"/>
                          <a:cs typeface="Cambria Math" panose="02040503050406030204" charset="0"/>
                        </a:rPr>
                        <m:t>       </m:t>
                      </m:r>
                      <m:r>
                        <a:rPr lang="en-US" altLang="zh-CN" sz="2400" i="1" kern="100" dirty="0">
                          <a:solidFill>
                            <a:srgbClr val="FF0000"/>
                          </a:solidFill>
                          <a:effectLst/>
                          <a:latin typeface="Cambria Math" panose="02040503050406030204" charset="0"/>
                          <a:cs typeface="Cambria Math" panose="02040503050406030204" charset="0"/>
                        </a:rPr>
                        <m:t>𝑡</m:t>
                      </m:r>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m:t>
                              </m:r>
                            </m:e>
                            <m:sub>
                              <m:r>
                                <a:rPr lang="en-US" altLang="zh-CN" sz="2400" i="1" kern="100" dirty="0">
                                  <a:solidFill>
                                    <a:srgbClr val="FF0000"/>
                                  </a:solidFill>
                                  <a:effectLst/>
                                  <a:latin typeface="Cambria Math" panose="02040503050406030204" charset="0"/>
                                  <a:cs typeface="Cambria Math" panose="02040503050406030204" charset="0"/>
                                </a:rPr>
                                <m:t>𝑝</m:t>
                              </m:r>
                            </m:sub>
                          </m:sSub>
                        </m:num>
                        <m:den>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𝜇</m:t>
                              </m:r>
                            </m:e>
                            <m:sub>
                              <m:r>
                                <a:rPr lang="en-US" altLang="zh-CN" sz="2400" i="1" kern="100" dirty="0">
                                  <a:solidFill>
                                    <a:srgbClr val="FF0000"/>
                                  </a:solidFill>
                                  <a:effectLst/>
                                  <a:latin typeface="Cambria Math" panose="02040503050406030204" charset="0"/>
                                  <a:cs typeface="Cambria Math" panose="02040503050406030204" charset="0"/>
                                </a:rPr>
                                <m:t>𝑝</m:t>
                              </m:r>
                            </m:sub>
                          </m:sSub>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4" name="文本框 3"/>
              <p:cNvSpPr txBox="1">
                <a:spLocks noRot="1" noChangeAspect="1" noMove="1" noResize="1" noEditPoints="1" noAdjustHandles="1" noChangeArrowheads="1" noChangeShapeType="1" noTextEdit="1"/>
              </p:cNvSpPr>
              <p:nvPr/>
            </p:nvSpPr>
            <p:spPr>
              <a:xfrm>
                <a:off x="4800536" y="4411599"/>
                <a:ext cx="2386965" cy="1209040"/>
              </a:xfrm>
              <a:prstGeom prst="rect">
                <a:avLst/>
              </a:prstGeom>
              <a:blipFill rotWithShape="1">
                <a:blip r:embed="rId1"/>
                <a:stretch>
                  <a:fillRect l="-24" t="-21" r="24" b="2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p:cNvSpPr txBox="1"/>
              <p:nvPr/>
            </p:nvSpPr>
            <p:spPr>
              <a:xfrm>
                <a:off x="3048000" y="5561965"/>
                <a:ext cx="6096000" cy="582930"/>
              </a:xfrm>
              <a:prstGeom prst="rect">
                <a:avLst/>
              </a:prstGeom>
              <a:noFill/>
            </p:spPr>
            <p:txBody>
              <a:bodyPr wrap="square" rtlCol="0" anchor="t">
                <a:spAutoFit/>
              </a:bodyPr>
              <a:p>
                <a:pPr algn="l">
                  <a:lnSpc>
                    <a:spcPct val="140000"/>
                  </a:lnSpc>
                </a:pPr>
                <a14:m>
                  <m:oMathPara xmlns:m="http://schemas.openxmlformats.org/officeDocument/2006/math">
                    <m:oMathParaPr>
                      <m:jc m:val="centerGroup"/>
                    </m:oMathParaPr>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m:t>
                          </m:r>
                        </m:e>
                        <m:sub>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sub>
                      </m:sSub>
                      <m:r>
                        <a:rPr lang="en-US" altLang="zh-CN" sz="2400" i="1" kern="100" dirty="0">
                          <a:solidFill>
                            <a:srgbClr val="FF0000"/>
                          </a:solidFill>
                          <a:effectLst/>
                          <a:latin typeface="Cambria Math" panose="02040503050406030204" charset="0"/>
                          <a:cs typeface="Cambria Math" panose="02040503050406030204" charset="0"/>
                        </a:rPr>
                        <m:t>=</m:t>
                      </m:r>
                      <m:r>
                        <a:rPr lang="en-US" altLang="zh-CN" sz="2400" i="1" kern="100" dirty="0">
                          <a:solidFill>
                            <a:srgbClr val="FF0000"/>
                          </a:solidFill>
                          <a:effectLst/>
                          <a:latin typeface="Cambria Math" panose="02040503050406030204" charset="0"/>
                          <a:cs typeface="Cambria Math" panose="02040503050406030204" charset="0"/>
                        </a:rPr>
                        <m:t>𝑡</m:t>
                      </m:r>
                      <m:r>
                        <a:rPr lang="en-US" altLang="zh-CN" sz="2400" i="1" kern="100" dirty="0">
                          <a:solidFill>
                            <a:srgbClr val="FF0000"/>
                          </a:solidFill>
                          <a:effectLst/>
                          <a:latin typeface="Cambria Math" panose="02040503050406030204" charset="0"/>
                          <a:cs typeface="Cambria Math" panose="02040503050406030204" charset="0"/>
                        </a:rPr>
                        <m:t>·</m:t>
                      </m:r>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𝜇</m:t>
                          </m:r>
                        </m:e>
                        <m:sub>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sub>
                      </m:sSub>
                      <m:r>
                        <a:rPr lang="en-US" altLang="zh-CN" sz="2400" i="1" kern="100" dirty="0">
                          <a:solidFill>
                            <a:srgbClr val="FF0000"/>
                          </a:solidFill>
                          <a:effectLst/>
                          <a:latin typeface="Cambria Math" panose="02040503050406030204" charset="0"/>
                          <a:cs typeface="Cambria Math" panose="02040503050406030204" charset="0"/>
                        </a:rPr>
                        <m:t>     </m:t>
                      </m:r>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m:t>
                          </m:r>
                        </m:e>
                        <m:sub>
                          <m:r>
                            <a:rPr lang="en-US" altLang="zh-CN" sz="2400" i="1" kern="100" dirty="0">
                              <a:solidFill>
                                <a:srgbClr val="FF0000"/>
                              </a:solidFill>
                              <a:effectLst/>
                              <a:latin typeface="Cambria Math" panose="02040503050406030204" charset="0"/>
                              <a:cs typeface="Cambria Math" panose="02040503050406030204" charset="0"/>
                            </a:rPr>
                            <m:t>𝑝</m:t>
                          </m:r>
                        </m:sub>
                      </m:sSub>
                      <m:r>
                        <a:rPr lang="en-US" altLang="zh-CN" sz="2400" i="1" kern="100" dirty="0">
                          <a:solidFill>
                            <a:srgbClr val="FF0000"/>
                          </a:solidFill>
                          <a:effectLst/>
                          <a:latin typeface="Cambria Math" panose="02040503050406030204" charset="0"/>
                          <a:cs typeface="Cambria Math" panose="02040503050406030204" charset="0"/>
                        </a:rPr>
                        <m:t>=</m:t>
                      </m:r>
                      <m:r>
                        <a:rPr lang="en-US" altLang="zh-CN" sz="2400" i="1" kern="100" dirty="0">
                          <a:solidFill>
                            <a:srgbClr val="FF0000"/>
                          </a:solidFill>
                          <a:effectLst/>
                          <a:latin typeface="Cambria Math" panose="02040503050406030204" charset="0"/>
                          <a:cs typeface="Cambria Math" panose="02040503050406030204" charset="0"/>
                        </a:rPr>
                        <m:t>𝑡</m:t>
                      </m:r>
                      <m:r>
                        <a:rPr lang="en-US" altLang="zh-CN" sz="2400" i="1" kern="100" dirty="0">
                          <a:solidFill>
                            <a:srgbClr val="FF0000"/>
                          </a:solidFill>
                          <a:effectLst/>
                          <a:latin typeface="Cambria Math" panose="02040503050406030204" charset="0"/>
                          <a:cs typeface="Cambria Math" panose="02040503050406030204" charset="0"/>
                        </a:rPr>
                        <m:t>·</m:t>
                      </m:r>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𝜇</m:t>
                          </m:r>
                        </m:e>
                        <m:sub>
                          <m:r>
                            <a:rPr lang="en-US" altLang="zh-CN" sz="2400" i="1" kern="100" dirty="0">
                              <a:solidFill>
                                <a:srgbClr val="FF0000"/>
                              </a:solidFill>
                              <a:effectLst/>
                              <a:latin typeface="Cambria Math" panose="02040503050406030204" charset="0"/>
                              <a:cs typeface="Cambria Math" panose="02040503050406030204" charset="0"/>
                            </a:rPr>
                            <m:t>𝑝</m:t>
                          </m:r>
                        </m:sub>
                      </m:sSub>
                      <m:r>
                        <a:rPr lang="en-US" altLang="zh-CN" sz="2400" i="1" kern="100" dirty="0">
                          <a:solidFill>
                            <a:srgbClr val="FF0000"/>
                          </a:solidFill>
                          <a:effectLst/>
                          <a:latin typeface="Cambria Math" panose="02040503050406030204" charset="0"/>
                          <a:cs typeface="Cambria Math" panose="02040503050406030204" charset="0"/>
                        </a:rPr>
                        <m:t> </m:t>
                      </m:r>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7" name="文本框 6"/>
              <p:cNvSpPr txBox="1">
                <a:spLocks noRot="1" noChangeAspect="1" noMove="1" noResize="1" noEditPoints="1" noAdjustHandles="1" noChangeArrowheads="1" noChangeShapeType="1" noTextEdit="1"/>
              </p:cNvSpPr>
              <p:nvPr/>
            </p:nvSpPr>
            <p:spPr>
              <a:xfrm>
                <a:off x="3048000" y="5561965"/>
                <a:ext cx="6096000" cy="582930"/>
              </a:xfrm>
              <a:prstGeom prst="rect">
                <a:avLst/>
              </a:prstGeom>
              <a:blipFill rotWithShape="1">
                <a:blip r:embed="rId2"/>
                <a:stretch>
                  <a:fillRect/>
                </a:stretch>
              </a:blipFill>
            </p:spPr>
            <p:txBody>
              <a:bodyPr/>
              <a:lstStyle/>
              <a:p>
                <a:r>
                  <a:rPr lang="zh-CN" altLang="en-US">
                    <a:noFill/>
                  </a:rPr>
                  <a:t> </a:t>
                </a:r>
              </a:p>
            </p:txBody>
          </p:sp>
        </mc:Fallback>
      </mc:AlternateContent>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strips(downLeft)">
                                      <p:cBhvr>
                                        <p:cTn id="13" dur="500"/>
                                        <p:tgtEl>
                                          <p:spTgt spid="4"/>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trips(downLeft)">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5960" y="450215"/>
            <a:ext cx="540067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六、抽样推断的概率保证程度</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2" name="文本框 1"/>
          <p:cNvSpPr txBox="1"/>
          <p:nvPr/>
        </p:nvSpPr>
        <p:spPr>
          <a:xfrm>
            <a:off x="1258570" y="1364615"/>
            <a:ext cx="9834245" cy="483171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just" fontAlgn="auto">
              <a:lnSpc>
                <a:spcPct val="150000"/>
              </a:lnSpc>
            </a:pPr>
            <a:r>
              <a:rPr lang="en-US" sz="2000" b="1" kern="100" dirty="0">
                <a:solidFill>
                  <a:schemeClr val="bg1"/>
                </a:solidFill>
                <a:effectLst/>
                <a:latin typeface="+mn-ea"/>
                <a:cs typeface="江城圆体 400W" panose="020B0500000000000000" pitchFamily="34" charset="-122"/>
              </a:rPr>
              <a:t>        </a:t>
            </a:r>
            <a:r>
              <a:rPr lang="zh-CN" altLang="en-US" sz="2000" b="1" kern="100" dirty="0">
                <a:solidFill>
                  <a:schemeClr val="bg1"/>
                </a:solidFill>
                <a:effectLst/>
                <a:latin typeface="+mn-ea"/>
                <a:cs typeface="江城圆体 400W" panose="020B0500000000000000" pitchFamily="34" charset="-122"/>
              </a:rPr>
              <a:t>抽样估计的概率保证程度表明样本指标和总体指标的误差不超过一定范围的概率。这种概率称为抽样估计的概率保证程度</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也称为可靠性、把握程度或置信度。</a:t>
            </a:r>
            <a:endParaRPr lang="zh-CN" altLang="en-US" sz="2000" b="1" kern="100" dirty="0">
              <a:solidFill>
                <a:schemeClr val="bg1"/>
              </a:solidFill>
              <a:effectLst/>
              <a:latin typeface="+mn-ea"/>
              <a:cs typeface="江城圆体 400W" panose="020B0500000000000000" pitchFamily="34" charset="-122"/>
            </a:endParaRPr>
          </a:p>
          <a:p>
            <a:pPr indent="0" algn="just" fontAlgn="auto">
              <a:lnSpc>
                <a:spcPct val="150000"/>
              </a:lnSpc>
            </a:pPr>
            <a:r>
              <a:rPr lang="en-US" altLang="zh-CN" sz="2000" b="1" kern="100" dirty="0">
                <a:solidFill>
                  <a:schemeClr val="bg1"/>
                </a:solidFill>
                <a:effectLst/>
                <a:latin typeface="+mn-ea"/>
                <a:cs typeface="江城圆体 400W" panose="020B0500000000000000" pitchFamily="34" charset="-122"/>
              </a:rPr>
              <a:t>        </a:t>
            </a:r>
            <a:r>
              <a:rPr lang="zh-CN" altLang="en-US" sz="2000" b="1" kern="100" dirty="0">
                <a:solidFill>
                  <a:schemeClr val="bg1"/>
                </a:solidFill>
                <a:effectLst/>
                <a:latin typeface="+mn-ea"/>
                <a:cs typeface="江城圆体 400W" panose="020B0500000000000000" pitchFamily="34" charset="-122"/>
              </a:rPr>
              <a:t>从抽样极限误差的计算公式中可以看出</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在抽样平均误差一定的条件下</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抽样极限误差概率度和概率保证程度三者之间存在如下关系</a:t>
            </a:r>
            <a:r>
              <a:rPr lang="en-US" altLang="zh-CN" sz="2000" b="1" kern="100" dirty="0">
                <a:solidFill>
                  <a:schemeClr val="bg1"/>
                </a:solidFill>
                <a:effectLst/>
                <a:latin typeface="+mn-ea"/>
                <a:cs typeface="江城圆体 400W" panose="020B0500000000000000" pitchFamily="34" charset="-122"/>
              </a:rPr>
              <a:t>:</a:t>
            </a:r>
            <a:endParaRPr lang="en-US" altLang="zh-CN" sz="2000" b="1" kern="100" dirty="0">
              <a:solidFill>
                <a:schemeClr val="bg1"/>
              </a:solidFill>
              <a:effectLst/>
              <a:latin typeface="+mn-ea"/>
              <a:cs typeface="江城圆体 400W" panose="020B0500000000000000" pitchFamily="34" charset="-122"/>
            </a:endParaRPr>
          </a:p>
          <a:p>
            <a:pPr indent="0" algn="just" fontAlgn="auto">
              <a:lnSpc>
                <a:spcPct val="150000"/>
              </a:lnSpc>
            </a:pPr>
            <a:r>
              <a:rPr lang="en-US" altLang="zh-CN" sz="2000" b="1" kern="100" dirty="0">
                <a:solidFill>
                  <a:schemeClr val="bg1"/>
                </a:solidFill>
                <a:effectLst/>
                <a:latin typeface="+mn-ea"/>
                <a:cs typeface="江城圆体 400W" panose="020B0500000000000000" pitchFamily="34" charset="-122"/>
              </a:rPr>
              <a:t>(1)</a:t>
            </a:r>
            <a:r>
              <a:rPr lang="zh-CN" altLang="en-US" sz="2000" b="1" kern="100" dirty="0">
                <a:solidFill>
                  <a:schemeClr val="bg1"/>
                </a:solidFill>
                <a:effectLst/>
                <a:latin typeface="+mn-ea"/>
                <a:cs typeface="江城圆体 400W" panose="020B0500000000000000" pitchFamily="34" charset="-122"/>
              </a:rPr>
              <a:t>在平均误差保持不变的情况下</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要扩大概率保证程度</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就要增大概率度</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抽样极限误差</a:t>
            </a:r>
            <a:r>
              <a:rPr lang="en-US" altLang="zh-CN" sz="2000" b="1" kern="100" dirty="0">
                <a:solidFill>
                  <a:schemeClr val="bg1"/>
                </a:solidFill>
                <a:effectLst/>
                <a:latin typeface="Arial" panose="020B0604020202020204" pitchFamily="34" charset="0"/>
                <a:cs typeface="Arial" panose="020B0604020202020204" pitchFamily="34" charset="0"/>
                <a:sym typeface="+mn-ea"/>
              </a:rPr>
              <a:t>∆</a:t>
            </a:r>
            <a:r>
              <a:rPr lang="zh-CN" altLang="en-US" sz="2000" b="1" kern="100" dirty="0">
                <a:solidFill>
                  <a:schemeClr val="bg1"/>
                </a:solidFill>
                <a:effectLst/>
                <a:latin typeface="+mn-ea"/>
                <a:cs typeface="江城圆体 400W" panose="020B0500000000000000" pitchFamily="34" charset="-122"/>
              </a:rPr>
              <a:t>也随之扩大</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这时估计的精确度将降低。</a:t>
            </a:r>
            <a:endParaRPr lang="zh-CN" altLang="en-US" sz="2000" b="1" kern="100" dirty="0">
              <a:solidFill>
                <a:schemeClr val="bg1"/>
              </a:solidFill>
              <a:effectLst/>
              <a:latin typeface="+mn-ea"/>
              <a:cs typeface="江城圆体 400W" panose="020B0500000000000000" pitchFamily="34" charset="-122"/>
            </a:endParaRPr>
          </a:p>
          <a:p>
            <a:pPr indent="0" algn="just" fontAlgn="auto">
              <a:lnSpc>
                <a:spcPct val="150000"/>
              </a:lnSpc>
            </a:pPr>
            <a:r>
              <a:rPr lang="en-US" altLang="zh-CN" sz="2000" b="1" kern="100" dirty="0">
                <a:solidFill>
                  <a:schemeClr val="bg1"/>
                </a:solidFill>
                <a:effectLst/>
                <a:latin typeface="+mn-ea"/>
                <a:cs typeface="江城圆体 400W" panose="020B0500000000000000" pitchFamily="34" charset="-122"/>
              </a:rPr>
              <a:t>(2)</a:t>
            </a:r>
            <a:r>
              <a:rPr lang="zh-CN" altLang="en-US" sz="2000" b="1" kern="100" dirty="0">
                <a:solidFill>
                  <a:schemeClr val="bg1"/>
                </a:solidFill>
                <a:effectLst/>
                <a:latin typeface="+mn-ea"/>
                <a:cs typeface="江城圆体 400W" panose="020B0500000000000000" pitchFamily="34" charset="-122"/>
              </a:rPr>
              <a:t>在平均误差不变的情况下</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要提高估计的精确度</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则抽样极限误差</a:t>
            </a:r>
            <a:r>
              <a:rPr lang="en-US" altLang="zh-CN" sz="2000" b="1" kern="100" dirty="0">
                <a:solidFill>
                  <a:schemeClr val="bg1"/>
                </a:solidFill>
                <a:effectLst/>
                <a:latin typeface="Arial" panose="020B0604020202020204" pitchFamily="34" charset="0"/>
                <a:cs typeface="Arial" panose="020B0604020202020204" pitchFamily="34" charset="0"/>
                <a:sym typeface="+mn-ea"/>
              </a:rPr>
              <a:t>∆</a:t>
            </a:r>
            <a:r>
              <a:rPr lang="zh-CN" altLang="en-US" sz="2000" b="1" kern="100" dirty="0">
                <a:solidFill>
                  <a:schemeClr val="bg1"/>
                </a:solidFill>
                <a:effectLst/>
                <a:latin typeface="+mn-ea"/>
                <a:cs typeface="江城圆体 400W" panose="020B0500000000000000" pitchFamily="34" charset="-122"/>
              </a:rPr>
              <a:t>就要缩小</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概率度</a:t>
            </a:r>
            <a:r>
              <a:rPr lang="en-US" altLang="zh-CN" sz="2000" b="1" kern="100" dirty="0">
                <a:solidFill>
                  <a:schemeClr val="bg1"/>
                </a:solidFill>
                <a:effectLst/>
                <a:latin typeface="+mn-ea"/>
                <a:cs typeface="江城圆体 400W" panose="020B0500000000000000" pitchFamily="34" charset="-122"/>
              </a:rPr>
              <a:t>t</a:t>
            </a:r>
            <a:r>
              <a:rPr lang="zh-CN" altLang="en-US" sz="2000" b="1" kern="100" dirty="0">
                <a:solidFill>
                  <a:schemeClr val="bg1"/>
                </a:solidFill>
                <a:effectLst/>
                <a:latin typeface="+mn-ea"/>
                <a:cs typeface="江城圆体 400W" panose="020B0500000000000000" pitchFamily="34" charset="-122"/>
              </a:rPr>
              <a:t>也要缩小</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这时概率保证程度将降低。</a:t>
            </a:r>
            <a:endParaRPr lang="zh-CN" altLang="en-US" sz="2000" b="1" kern="100" dirty="0">
              <a:solidFill>
                <a:schemeClr val="bg1"/>
              </a:solidFill>
              <a:effectLst/>
              <a:latin typeface="+mn-ea"/>
              <a:cs typeface="江城圆体 400W" panose="020B0500000000000000" pitchFamily="34" charset="-122"/>
            </a:endParaRPr>
          </a:p>
          <a:p>
            <a:pPr indent="0" algn="just" fontAlgn="auto">
              <a:lnSpc>
                <a:spcPct val="150000"/>
              </a:lnSpc>
            </a:pPr>
            <a:r>
              <a:rPr lang="en-US" altLang="zh-CN" sz="2000" b="1" kern="100" dirty="0">
                <a:solidFill>
                  <a:schemeClr val="bg1"/>
                </a:solidFill>
                <a:effectLst/>
                <a:latin typeface="+mn-ea"/>
                <a:cs typeface="江城圆体 400W" panose="020B0500000000000000" pitchFamily="34" charset="-122"/>
              </a:rPr>
              <a:t>        </a:t>
            </a:r>
            <a:r>
              <a:rPr lang="zh-CN" altLang="en-US" sz="2000" b="1" kern="100" dirty="0">
                <a:solidFill>
                  <a:schemeClr val="bg1"/>
                </a:solidFill>
                <a:effectLst/>
                <a:latin typeface="+mn-ea"/>
                <a:cs typeface="江城圆体 400W" panose="020B0500000000000000" pitchFamily="34" charset="-122"/>
              </a:rPr>
              <a:t>由此可见</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抽样估计的精确度与概率保证程度是一对矛盾关系</a:t>
            </a:r>
            <a:r>
              <a:rPr lang="en-US" altLang="zh-CN" sz="2000" b="1" kern="100" dirty="0">
                <a:solidFill>
                  <a:schemeClr val="bg1"/>
                </a:solidFill>
                <a:effectLst/>
                <a:latin typeface="+mn-ea"/>
                <a:cs typeface="江城圆体 400W" panose="020B0500000000000000" pitchFamily="34" charset="-122"/>
              </a:rPr>
              <a:t>,</a:t>
            </a:r>
            <a:r>
              <a:rPr lang="zh-CN" altLang="en-US" sz="2000" b="1" kern="100" dirty="0">
                <a:solidFill>
                  <a:schemeClr val="bg1"/>
                </a:solidFill>
                <a:effectLst/>
                <a:latin typeface="+mn-ea"/>
                <a:cs typeface="江城圆体 400W" panose="020B0500000000000000" pitchFamily="34" charset="-122"/>
              </a:rPr>
              <a:t>进行抽样估计时必须在两者之间进行慎重的选择。</a:t>
            </a:r>
            <a:endParaRPr lang="zh-CN" altLang="en-US" sz="20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877435" y="3020060"/>
            <a:ext cx="5895340" cy="2055495"/>
          </a:xfrm>
        </p:spPr>
        <p:txBody>
          <a:bodyPr/>
          <a:p>
            <a:r>
              <a:rPr lang="zh-CN" altLang="en-US"/>
              <a:t>抽样估计</a:t>
            </a:r>
            <a:endParaRPr lang="zh-CN" altLang="en-US"/>
          </a:p>
        </p:txBody>
      </p:sp>
      <p:sp>
        <p:nvSpPr>
          <p:cNvPr id="3" name="文本占位符 2"/>
          <p:cNvSpPr>
            <a:spLocks noGrp="1"/>
          </p:cNvSpPr>
          <p:nvPr>
            <p:ph type="body" sz="quarter" idx="13"/>
          </p:nvPr>
        </p:nvSpPr>
        <p:spPr/>
        <p:txBody>
          <a:bodyPr/>
          <a:p>
            <a:pPr algn="r"/>
            <a:r>
              <a:rPr lang="zh-CN" altLang="en-US"/>
              <a:t>任务三</a:t>
            </a:r>
            <a:r>
              <a:rPr lang="en-US" altLang="zh-CN"/>
              <a:t> </a:t>
            </a:r>
            <a:endParaRPr lang="zh-CN" altLang="en-US"/>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一、点估计</a:t>
            </a:r>
            <a:endParaRPr lang="zh-CN" altLang="en-US" sz="2800" b="1" kern="100" dirty="0">
              <a:solidFill>
                <a:schemeClr val="accent2">
                  <a:lumMod val="75000"/>
                </a:schemeClr>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2" name="文本框 1"/>
              <p:cNvSpPr txBox="1"/>
              <p:nvPr/>
            </p:nvSpPr>
            <p:spPr>
              <a:xfrm>
                <a:off x="1258570" y="2027555"/>
                <a:ext cx="9834245" cy="352234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点估计就是根据样本资料计算样本指标</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再以样本指标数值直接作为相应的总体指标的估计量。</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点估计的方法只适用于推断的准确度和可靠性要求不高的情况。</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14:m>
                  <m:oMathPara xmlns:m="http://schemas.openxmlformats.org/officeDocument/2006/math">
                    <m:oMathParaPr>
                      <m:jc m:val="centerGroup"/>
                    </m:oMathParaPr>
                    <m:oMath xmlns:m="http://schemas.openxmlformats.org/officeDocument/2006/math">
                      <m:acc>
                        <m:accPr>
                          <m:chr m:val="̅"/>
                          <m:ctrlPr>
                            <a:rPr lang="en-US" altLang="zh-CN" sz="2400" b="1" i="1" kern="100" dirty="0">
                              <a:solidFill>
                                <a:schemeClr val="bg1"/>
                              </a:solidFill>
                              <a:effectLst/>
                              <a:latin typeface="Cambria Math" panose="02040503050406030204" charset="0"/>
                              <a:cs typeface="Cambria Math" panose="02040503050406030204" charset="0"/>
                            </a:rPr>
                          </m:ctrlPr>
                        </m:accPr>
                        <m:e>
                          <m:r>
                            <a:rPr lang="en-US" altLang="zh-CN" sz="2400" b="1" i="1" kern="100" dirty="0">
                              <a:solidFill>
                                <a:schemeClr val="bg1"/>
                              </a:solidFill>
                              <a:effectLst/>
                              <a:latin typeface="Cambria Math" panose="02040503050406030204" charset="0"/>
                              <a:cs typeface="Cambria Math" panose="02040503050406030204" charset="0"/>
                            </a:rPr>
                            <m:t>𝒙</m:t>
                          </m:r>
                        </m:e>
                      </m:acc>
                      <m:r>
                        <a:rPr lang="en-US" altLang="zh-CN" sz="2400" b="1" i="1" kern="100" dirty="0">
                          <a:solidFill>
                            <a:schemeClr val="bg1"/>
                          </a:solidFill>
                          <a:effectLst/>
                          <a:latin typeface="Cambria Math" panose="02040503050406030204" charset="0"/>
                          <a:cs typeface="Cambria Math" panose="02040503050406030204" charset="0"/>
                        </a:rPr>
                        <m:t>=</m:t>
                      </m:r>
                      <m:acc>
                        <m:accPr>
                          <m:ctrlPr>
                            <a:rPr lang="en-US" altLang="zh-CN" sz="2400" b="1" i="1" kern="100" dirty="0">
                              <a:solidFill>
                                <a:schemeClr val="bg1"/>
                              </a:solidFill>
                              <a:effectLst/>
                              <a:latin typeface="Cambria Math" panose="02040503050406030204" charset="0"/>
                              <a:cs typeface="Cambria Math" panose="02040503050406030204" charset="0"/>
                            </a:rPr>
                          </m:ctrlPr>
                        </m:accPr>
                        <m:e>
                          <m:acc>
                            <m:accPr>
                              <m:chr m:val="̅"/>
                              <m:ctrlPr>
                                <a:rPr lang="en-US" altLang="zh-CN" sz="2400" b="1" i="1" kern="100" dirty="0">
                                  <a:solidFill>
                                    <a:schemeClr val="bg1"/>
                                  </a:solidFill>
                                  <a:effectLst/>
                                  <a:latin typeface="Cambria Math" panose="02040503050406030204" charset="0"/>
                                  <a:cs typeface="Cambria Math" panose="02040503050406030204" charset="0"/>
                                </a:rPr>
                              </m:ctrlPr>
                            </m:accPr>
                            <m:e>
                              <m:r>
                                <a:rPr lang="en-US" altLang="zh-CN" sz="2400" b="1" i="1" kern="100" dirty="0">
                                  <a:solidFill>
                                    <a:schemeClr val="bg1"/>
                                  </a:solidFill>
                                  <a:effectLst/>
                                  <a:latin typeface="Cambria Math" panose="02040503050406030204" charset="0"/>
                                  <a:cs typeface="Cambria Math" panose="02040503050406030204" charset="0"/>
                                </a:rPr>
                                <m:t>𝑿</m:t>
                              </m:r>
                            </m:e>
                          </m:acc>
                        </m:e>
                      </m:acc>
                    </m:oMath>
                  </m:oMathPara>
                </a14:m>
                <a:endParaRPr lang="en-US" altLang="zh-CN" sz="2400" b="1" i="1" kern="100" dirty="0">
                  <a:solidFill>
                    <a:schemeClr val="bg1"/>
                  </a:solidFill>
                  <a:effectLst/>
                  <a:latin typeface="Cambria Math" panose="02040503050406030204" charset="0"/>
                  <a:cs typeface="Cambria Math" panose="02040503050406030204" charset="0"/>
                </a:endParaRPr>
              </a:p>
              <a:p>
                <a:pPr indent="0" algn="l" fontAlgn="auto">
                  <a:lnSpc>
                    <a:spcPct val="150000"/>
                  </a:lnSpc>
                </a:pPr>
                <a14:m>
                  <m:oMathPara xmlns:m="http://schemas.openxmlformats.org/officeDocument/2006/math">
                    <m:oMathParaPr>
                      <m:jc m:val="centerGroup"/>
                    </m:oMathParaPr>
                    <m:oMath xmlns:m="http://schemas.openxmlformats.org/officeDocument/2006/math">
                      <m:acc>
                        <m:accPr>
                          <m:chr m:val="̅"/>
                          <m:ctrlPr>
                            <a:rPr lang="en-US" altLang="zh-CN" sz="2400" b="1" i="1" kern="100" dirty="0">
                              <a:solidFill>
                                <a:schemeClr val="bg1"/>
                              </a:solidFill>
                              <a:effectLst/>
                              <a:latin typeface="Cambria Math" panose="02040503050406030204" charset="0"/>
                              <a:cs typeface="Cambria Math" panose="02040503050406030204" charset="0"/>
                            </a:rPr>
                          </m:ctrlPr>
                        </m:accPr>
                        <m:e>
                          <m:r>
                            <a:rPr lang="en-US" altLang="zh-CN" sz="2400" b="1" i="1" kern="100" dirty="0">
                              <a:solidFill>
                                <a:schemeClr val="bg1"/>
                              </a:solidFill>
                              <a:effectLst/>
                              <a:latin typeface="Cambria Math" panose="02040503050406030204" charset="0"/>
                              <a:cs typeface="Cambria Math" panose="02040503050406030204" charset="0"/>
                            </a:rPr>
                            <m:t>𝒑</m:t>
                          </m:r>
                        </m:e>
                      </m:acc>
                      <m:r>
                        <a:rPr lang="en-US" altLang="zh-CN" sz="2400" b="1" i="1" kern="100" dirty="0">
                          <a:solidFill>
                            <a:schemeClr val="bg1"/>
                          </a:solidFill>
                          <a:effectLst/>
                          <a:latin typeface="Cambria Math" panose="02040503050406030204" charset="0"/>
                          <a:cs typeface="Cambria Math" panose="02040503050406030204" charset="0"/>
                        </a:rPr>
                        <m:t>=</m:t>
                      </m:r>
                      <m:acc>
                        <m:accPr>
                          <m:ctrlPr>
                            <a:rPr lang="en-US" altLang="zh-CN" sz="2400" b="1" i="1" kern="100" dirty="0">
                              <a:solidFill>
                                <a:schemeClr val="bg1"/>
                              </a:solidFill>
                              <a:effectLst/>
                              <a:latin typeface="Cambria Math" panose="02040503050406030204" charset="0"/>
                              <a:cs typeface="Cambria Math" panose="02040503050406030204" charset="0"/>
                            </a:rPr>
                          </m:ctrlPr>
                        </m:accPr>
                        <m:e>
                          <m:acc>
                            <m:accPr>
                              <m:chr m:val="̅"/>
                              <m:ctrlPr>
                                <a:rPr lang="en-US" altLang="zh-CN" sz="2400" b="1" i="1" kern="100" dirty="0">
                                  <a:solidFill>
                                    <a:schemeClr val="bg1"/>
                                  </a:solidFill>
                                  <a:effectLst/>
                                  <a:latin typeface="Cambria Math" panose="02040503050406030204" charset="0"/>
                                  <a:cs typeface="Cambria Math" panose="02040503050406030204" charset="0"/>
                                </a:rPr>
                              </m:ctrlPr>
                            </m:accPr>
                            <m:e>
                              <m:r>
                                <a:rPr lang="en-US" altLang="zh-CN" sz="2400" b="1" i="1" kern="100" dirty="0">
                                  <a:solidFill>
                                    <a:schemeClr val="bg1"/>
                                  </a:solidFill>
                                  <a:effectLst/>
                                  <a:latin typeface="Cambria Math" panose="02040503050406030204" charset="0"/>
                                  <a:cs typeface="Cambria Math" panose="02040503050406030204" charset="0"/>
                                </a:rPr>
                                <m:t>𝑷</m:t>
                              </m:r>
                            </m:e>
                          </m:acc>
                        </m:e>
                      </m:acc>
                    </m:oMath>
                  </m:oMathPara>
                </a14:m>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endParaRPr lang="zh-CN" altLang="en-US" sz="2400" b="1" kern="100" dirty="0">
                  <a:solidFill>
                    <a:schemeClr val="bg1"/>
                  </a:solidFill>
                  <a:effectLst/>
                  <a:latin typeface="+mn-ea"/>
                  <a:cs typeface="江城圆体 400W" panose="020B0500000000000000" pitchFamily="34" charset="-122"/>
                </a:endParaRPr>
              </a:p>
            </p:txBody>
          </p:sp>
        </mc:Choice>
        <mc:Fallback>
          <p:sp>
            <p:nvSpPr>
              <p:cNvPr id="2" name="文本框 1"/>
              <p:cNvSpPr txBox="1">
                <a:spLocks noRot="1" noChangeAspect="1" noMove="1" noResize="1" noEditPoints="1" noAdjustHandles="1" noChangeArrowheads="1" noChangeShapeType="1" noTextEdit="1"/>
              </p:cNvSpPr>
              <p:nvPr/>
            </p:nvSpPr>
            <p:spPr>
              <a:xfrm>
                <a:off x="1258570" y="2027555"/>
                <a:ext cx="9834245" cy="3522345"/>
              </a:xfrm>
              <a:prstGeom prst="rect">
                <a:avLst/>
              </a:prstGeom>
              <a:blipFill rotWithShape="1">
                <a:blip r:embed="rId1"/>
                <a:stretch>
                  <a:fillRect l="-697" t="-1947" r="-691" b="-1929"/>
                </a:stretch>
              </a:blip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a:lstStyle/>
              <a:p>
                <a:r>
                  <a:rPr lang="zh-CN" altLang="en-US">
                    <a:noFill/>
                  </a:rPr>
                  <a:t> </a:t>
                </a:r>
              </a:p>
            </p:txBody>
          </p:sp>
        </mc:Fallback>
      </mc:AlternateContent>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155825" y="3020060"/>
            <a:ext cx="8616950" cy="2055495"/>
          </a:xfrm>
        </p:spPr>
        <p:txBody>
          <a:bodyPr/>
          <a:p>
            <a:r>
              <a:rPr lang="zh-CN" altLang="en-US"/>
              <a:t>抽样推断概述</a:t>
            </a:r>
            <a:endParaRPr lang="zh-CN" altLang="en-US"/>
          </a:p>
        </p:txBody>
      </p:sp>
      <p:sp>
        <p:nvSpPr>
          <p:cNvPr id="3" name="文本占位符 2"/>
          <p:cNvSpPr>
            <a:spLocks noGrp="1"/>
          </p:cNvSpPr>
          <p:nvPr>
            <p:ph type="body" sz="quarter" idx="13"/>
          </p:nvPr>
        </p:nvSpPr>
        <p:spPr/>
        <p:txBody>
          <a:bodyPr/>
          <a:p>
            <a:pPr algn="r"/>
            <a:r>
              <a:rPr lang="zh-CN" altLang="en-US"/>
              <a:t>任务一</a:t>
            </a:r>
            <a:r>
              <a:rPr lang="en-US" altLang="zh-CN"/>
              <a:t> </a:t>
            </a:r>
            <a:endParaRPr lang="zh-CN" altLang="en-US"/>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二、区间估计</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文本框 4"/>
          <p:cNvSpPr txBox="1"/>
          <p:nvPr/>
        </p:nvSpPr>
        <p:spPr>
          <a:xfrm>
            <a:off x="1203960" y="1893570"/>
            <a:ext cx="9596755" cy="4341495"/>
          </a:xfrm>
          <a:prstGeom prst="rect">
            <a:avLst/>
          </a:prstGeom>
          <a:noFill/>
        </p:spPr>
        <p:txBody>
          <a:bodyPr wrap="square" rtlCol="0"/>
          <a:p>
            <a:pPr algn="just">
              <a:lnSpc>
                <a:spcPct val="140000"/>
              </a:lnSpc>
            </a:pPr>
            <a:r>
              <a:rPr lang="en-US" altLang="zh-CN" sz="2400" kern="100" dirty="0">
                <a:effectLst/>
                <a:latin typeface="+mn-ea"/>
                <a:cs typeface="江城圆体 400W" panose="020B0500000000000000" pitchFamily="34" charset="-122"/>
              </a:rPr>
              <a:t>        </a:t>
            </a:r>
            <a:r>
              <a:rPr lang="zh-CN" altLang="en-US" sz="2400" kern="100" dirty="0">
                <a:effectLst/>
                <a:latin typeface="+mn-ea"/>
                <a:cs typeface="江城圆体 400W" panose="020B0500000000000000" pitchFamily="34" charset="-122"/>
              </a:rPr>
              <a:t>区间估计就是根据样本指标和抽样误差来推断总体指标值的最大可能范围</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并同时指出估计的概率保证程度的方法。</a:t>
            </a:r>
            <a:endParaRPr lang="zh-CN" altLang="en-US" sz="2400" kern="100" dirty="0">
              <a:effectLst/>
              <a:latin typeface="+mn-ea"/>
              <a:cs typeface="江城圆体 400W" panose="020B0500000000000000" pitchFamily="34" charset="-122"/>
            </a:endParaRPr>
          </a:p>
          <a:p>
            <a:pPr algn="just">
              <a:lnSpc>
                <a:spcPct val="140000"/>
              </a:lnSpc>
            </a:pPr>
            <a:r>
              <a:rPr lang="en-US" altLang="zh-CN" sz="2400" kern="100" dirty="0">
                <a:effectLst/>
                <a:latin typeface="+mn-ea"/>
                <a:cs typeface="江城圆体 400W" panose="020B0500000000000000" pitchFamily="34" charset="-122"/>
              </a:rPr>
              <a:t>        </a:t>
            </a:r>
            <a:r>
              <a:rPr lang="zh-CN" altLang="en-US" sz="2400" kern="100" dirty="0">
                <a:solidFill>
                  <a:schemeClr val="tx1"/>
                </a:solidFill>
                <a:effectLst/>
                <a:latin typeface="Cambria Math" panose="02040503050406030204" charset="0"/>
                <a:cs typeface="Cambria Math" panose="02040503050406030204" charset="0"/>
              </a:rPr>
              <a:t>区间估计必须具备三个要素</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一是点值估计</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就是样本指标</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它是区间估计的基础</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二是抽样极限误差</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用以推算总体指标值的估计区间</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说明估计的准确度</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三是概率保证程度</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表明总体指标值落在该区间的可能性大小。</a:t>
            </a:r>
            <a:endParaRPr lang="zh-CN" altLang="en-US" sz="2400" kern="100" dirty="0">
              <a:solidFill>
                <a:schemeClr val="tx1"/>
              </a:solidFill>
              <a:effectLst/>
              <a:latin typeface="Cambria Math" panose="02040503050406030204" charset="0"/>
              <a:cs typeface="Cambria Math" panose="02040503050406030204"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5960" y="450215"/>
            <a:ext cx="4686300" cy="914400"/>
          </a:xfrm>
          <a:prstGeom prst="rect">
            <a:avLst/>
          </a:prstGeom>
          <a:noFill/>
        </p:spPr>
        <p:txBody>
          <a:bodyPr wrap="square" rtlCol="0">
            <a:noAutofit/>
          </a:bodyPr>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区间估计的模式</a:t>
            </a:r>
            <a:endParaRPr lang="zh-CN" altLang="en-US" sz="2800" b="1" kern="100" dirty="0">
              <a:solidFill>
                <a:schemeClr val="accent2">
                  <a:lumMod val="75000"/>
                </a:schemeClr>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2" name="文本框 1"/>
              <p:cNvSpPr txBox="1"/>
              <p:nvPr/>
            </p:nvSpPr>
            <p:spPr>
              <a:xfrm>
                <a:off x="1258570" y="1668145"/>
                <a:ext cx="9834245" cy="352234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1.</a:t>
                </a:r>
                <a:r>
                  <a:rPr lang="zh-CN" altLang="en-US" sz="2400" b="1" kern="100" dirty="0">
                    <a:solidFill>
                      <a:schemeClr val="bg1"/>
                    </a:solidFill>
                    <a:effectLst/>
                    <a:latin typeface="+mn-ea"/>
                    <a:cs typeface="江城圆体 400W" panose="020B0500000000000000" pitchFamily="34" charset="-122"/>
                  </a:rPr>
                  <a:t>根据已给定的抽样极限误差进行区间估计</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第一步</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抽取样本</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计算样本指标</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即计算样本平均数</a:t>
                </a:r>
                <a14:m>
                  <m:oMath xmlns:m="http://schemas.openxmlformats.org/officeDocument/2006/math">
                    <m:acc>
                      <m:accPr>
                        <m:chr m:val="̅"/>
                        <m:ctrlPr>
                          <a:rPr lang="en-US" altLang="zh-CN" sz="2400" b="1" i="1" kern="100" dirty="0">
                            <a:solidFill>
                              <a:schemeClr val="bg1"/>
                            </a:solidFill>
                            <a:effectLst/>
                            <a:latin typeface="Cambria Math" panose="02040503050406030204" charset="0"/>
                            <a:cs typeface="Cambria Math" panose="02040503050406030204" charset="0"/>
                          </a:rPr>
                        </m:ctrlPr>
                      </m:accPr>
                      <m:e>
                        <m:r>
                          <a:rPr lang="en-US" altLang="zh-CN" sz="2400" b="1" i="1" kern="100" dirty="0">
                            <a:solidFill>
                              <a:schemeClr val="bg1"/>
                            </a:solidFill>
                            <a:effectLst/>
                            <a:latin typeface="Cambria Math" panose="02040503050406030204" charset="0"/>
                            <a:cs typeface="Cambria Math" panose="02040503050406030204" charset="0"/>
                          </a:rPr>
                          <m:t>𝒙</m:t>
                        </m:r>
                      </m:e>
                    </m:acc>
                  </m:oMath>
                </a14:m>
                <a:r>
                  <a:rPr lang="zh-CN" altLang="en-US" sz="2400" b="1" kern="100" dirty="0">
                    <a:solidFill>
                      <a:schemeClr val="bg1"/>
                    </a:solidFill>
                    <a:effectLst/>
                    <a:latin typeface="+mn-ea"/>
                    <a:cs typeface="江城圆体 400W" panose="020B0500000000000000" pitchFamily="34" charset="-122"/>
                  </a:rPr>
                  <a:t>或样本成数</a:t>
                </a:r>
                <a:r>
                  <a:rPr lang="en-US" altLang="zh-CN" sz="2400" b="1" kern="100" dirty="0">
                    <a:solidFill>
                      <a:schemeClr val="bg1"/>
                    </a:solidFill>
                    <a:effectLst/>
                    <a:latin typeface="+mn-ea"/>
                    <a:cs typeface="江城圆体 400W" panose="020B0500000000000000" pitchFamily="34" charset="-122"/>
                  </a:rPr>
                  <a:t>p,</a:t>
                </a:r>
                <a:r>
                  <a:rPr lang="zh-CN" altLang="en-US" sz="2400" b="1" kern="100" dirty="0">
                    <a:solidFill>
                      <a:schemeClr val="bg1"/>
                    </a:solidFill>
                    <a:effectLst/>
                    <a:latin typeface="+mn-ea"/>
                    <a:cs typeface="江城圆体 400W" panose="020B0500000000000000" pitchFamily="34" charset="-122"/>
                  </a:rPr>
                  <a:t>作为总体指标的估计值</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并计算样本标准差</a:t>
                </a:r>
                <a:r>
                  <a:rPr lang="en-US" altLang="zh-CN" sz="2400" b="1" kern="100" dirty="0">
                    <a:solidFill>
                      <a:schemeClr val="bg1"/>
                    </a:solidFill>
                    <a:effectLst/>
                    <a:latin typeface="+mn-ea"/>
                    <a:cs typeface="江城圆体 400W" panose="020B0500000000000000" pitchFamily="34" charset="-122"/>
                  </a:rPr>
                  <a:t>σ,</a:t>
                </a:r>
                <a:r>
                  <a:rPr lang="zh-CN" altLang="en-US" sz="2400" b="1" kern="100" dirty="0">
                    <a:solidFill>
                      <a:schemeClr val="bg1"/>
                    </a:solidFill>
                    <a:effectLst/>
                    <a:latin typeface="+mn-ea"/>
                    <a:cs typeface="江城圆体 400W" panose="020B0500000000000000" pitchFamily="34" charset="-122"/>
                  </a:rPr>
                  <a:t>推算抽样平均误差</a:t>
                </a:r>
                <a:r>
                  <a:rPr lang="en-US" altLang="zh-CN" sz="2400" b="1" kern="100" dirty="0">
                    <a:solidFill>
                      <a:schemeClr val="bg1"/>
                    </a:solidFill>
                    <a:effectLst/>
                    <a:latin typeface="+mn-ea"/>
                    <a:cs typeface="江城圆体 400W" panose="020B0500000000000000" pitchFamily="34" charset="-122"/>
                  </a:rPr>
                  <a:t>μ</a:t>
                </a:r>
                <a14:m>
                  <m:oMath xmlns:m="http://schemas.openxmlformats.org/officeDocument/2006/math">
                    <m:acc>
                      <m:accPr>
                        <m:chr m:val="̅"/>
                        <m:ctrlPr>
                          <a:rPr lang="en-US" altLang="zh-CN" sz="2400" b="1" i="1" kern="100" baseline="-25000" dirty="0">
                            <a:solidFill>
                              <a:schemeClr val="bg1"/>
                            </a:solidFill>
                            <a:effectLst/>
                            <a:latin typeface="Cambria Math" panose="02040503050406030204" charset="0"/>
                            <a:cs typeface="Cambria Math" panose="02040503050406030204" charset="0"/>
                          </a:rPr>
                        </m:ctrlPr>
                      </m:accPr>
                      <m:e>
                        <m:r>
                          <a:rPr lang="en-US" altLang="zh-CN" sz="2400" b="1" i="1" kern="100" baseline="-25000" dirty="0">
                            <a:solidFill>
                              <a:schemeClr val="bg1"/>
                            </a:solidFill>
                            <a:effectLst/>
                            <a:latin typeface="Cambria Math" panose="02040503050406030204" charset="0"/>
                            <a:cs typeface="Cambria Math" panose="02040503050406030204" charset="0"/>
                          </a:rPr>
                          <m:t>𝒙</m:t>
                        </m:r>
                      </m:e>
                    </m:acc>
                  </m:oMath>
                </a14:m>
                <a:r>
                  <a:rPr lang="zh-CN" altLang="en-US" sz="2400" b="1" kern="100" dirty="0">
                    <a:solidFill>
                      <a:schemeClr val="bg1"/>
                    </a:solidFill>
                    <a:effectLst/>
                    <a:latin typeface="+mn-ea"/>
                    <a:cs typeface="江城圆体 400W" panose="020B0500000000000000" pitchFamily="34" charset="-122"/>
                  </a:rPr>
                  <a:t>或</a:t>
                </a:r>
                <a:r>
                  <a:rPr lang="en-US" altLang="zh-CN" sz="2400" b="1" kern="100" dirty="0">
                    <a:solidFill>
                      <a:schemeClr val="bg1"/>
                    </a:solidFill>
                    <a:effectLst/>
                    <a:latin typeface="+mn-ea"/>
                    <a:cs typeface="江城圆体 400W" panose="020B0500000000000000" pitchFamily="34" charset="-122"/>
                  </a:rPr>
                  <a:t>μ</a:t>
                </a:r>
                <a:r>
                  <a:rPr lang="en-US" altLang="zh-CN" sz="2400" b="1" kern="100" baseline="-25000" dirty="0">
                    <a:solidFill>
                      <a:schemeClr val="bg1"/>
                    </a:solidFill>
                    <a:effectLst/>
                    <a:latin typeface="+mn-ea"/>
                    <a:cs typeface="江城圆体 400W" panose="020B0500000000000000" pitchFamily="34" charset="-122"/>
                  </a:rPr>
                  <a:t>p</a:t>
                </a:r>
                <a:r>
                  <a:rPr lang="zh-CN" altLang="en-US" sz="2400" b="1" kern="100" dirty="0">
                    <a:solidFill>
                      <a:schemeClr val="bg1"/>
                    </a:solidFill>
                    <a:effectLst/>
                    <a:latin typeface="+mn-ea"/>
                    <a:cs typeface="江城圆体 400W" panose="020B0500000000000000" pitchFamily="34" charset="-122"/>
                  </a:rPr>
                  <a:t>。</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第二步</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根据给定的抽样极限误差</a:t>
                </a:r>
                <a:r>
                  <a:rPr lang="en-US" altLang="zh-CN" sz="2400" b="1" kern="100" dirty="0">
                    <a:solidFill>
                      <a:schemeClr val="bg1"/>
                    </a:solidFill>
                    <a:effectLst/>
                    <a:latin typeface="+mn-ea"/>
                    <a:cs typeface="江城圆体 400W" panose="020B0500000000000000" pitchFamily="34" charset="-122"/>
                  </a:rPr>
                  <a:t>Δ,</a:t>
                </a:r>
                <a:r>
                  <a:rPr lang="zh-CN" altLang="en-US" sz="2400" b="1" kern="100" dirty="0">
                    <a:solidFill>
                      <a:schemeClr val="bg1"/>
                    </a:solidFill>
                    <a:effectLst/>
                    <a:latin typeface="+mn-ea"/>
                    <a:cs typeface="江城圆体 400W" panose="020B0500000000000000" pitchFamily="34" charset="-122"/>
                  </a:rPr>
                  <a:t>估计总体指标的上限和下限。</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第三步</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将抽样极限误差</a:t>
                </a:r>
                <a:r>
                  <a:rPr lang="en-US" altLang="zh-CN" sz="2400" b="1" kern="100" dirty="0">
                    <a:solidFill>
                      <a:schemeClr val="bg1"/>
                    </a:solidFill>
                    <a:effectLst/>
                    <a:latin typeface="+mn-ea"/>
                    <a:cs typeface="江城圆体 400W" panose="020B0500000000000000" pitchFamily="34" charset="-122"/>
                  </a:rPr>
                  <a:t>Δ</a:t>
                </a:r>
                <a:r>
                  <a:rPr lang="zh-CN" altLang="en-US" sz="2400" b="1" kern="100" dirty="0">
                    <a:solidFill>
                      <a:schemeClr val="bg1"/>
                    </a:solidFill>
                    <a:effectLst/>
                    <a:latin typeface="+mn-ea"/>
                    <a:cs typeface="江城圆体 400W" panose="020B0500000000000000" pitchFamily="34" charset="-122"/>
                  </a:rPr>
                  <a:t>除以抽样平均误差</a:t>
                </a:r>
                <a:r>
                  <a:rPr lang="en-US" altLang="zh-CN" sz="2400" b="1" kern="100" dirty="0">
                    <a:solidFill>
                      <a:schemeClr val="bg1"/>
                    </a:solidFill>
                    <a:effectLst/>
                    <a:latin typeface="+mn-ea"/>
                    <a:cs typeface="江城圆体 400W" panose="020B0500000000000000" pitchFamily="34" charset="-122"/>
                  </a:rPr>
                  <a:t>μ,</a:t>
                </a:r>
                <a:r>
                  <a:rPr lang="zh-CN" altLang="en-US" sz="2400" b="1" kern="100" dirty="0">
                    <a:solidFill>
                      <a:schemeClr val="bg1"/>
                    </a:solidFill>
                    <a:effectLst/>
                    <a:latin typeface="+mn-ea"/>
                    <a:cs typeface="江城圆体 400W" panose="020B0500000000000000" pitchFamily="34" charset="-122"/>
                  </a:rPr>
                  <a:t>求出概率度</a:t>
                </a:r>
                <a:r>
                  <a:rPr lang="en-US" altLang="zh-CN" sz="2400" b="1" kern="100" dirty="0">
                    <a:solidFill>
                      <a:schemeClr val="bg1"/>
                    </a:solidFill>
                    <a:effectLst/>
                    <a:latin typeface="+mn-ea"/>
                    <a:cs typeface="江城圆体 400W" panose="020B0500000000000000" pitchFamily="34" charset="-122"/>
                  </a:rPr>
                  <a:t>t,</a:t>
                </a:r>
                <a:r>
                  <a:rPr lang="zh-CN" altLang="en-US" sz="2400" b="1" kern="100" dirty="0">
                    <a:solidFill>
                      <a:schemeClr val="bg1"/>
                    </a:solidFill>
                    <a:effectLst/>
                    <a:latin typeface="+mn-ea"/>
                    <a:cs typeface="江城圆体 400W" panose="020B0500000000000000" pitchFamily="34" charset="-122"/>
                  </a:rPr>
                  <a:t>再根据</a:t>
                </a:r>
                <a:r>
                  <a:rPr lang="en-US" altLang="zh-CN" sz="2400" b="1" kern="100" dirty="0">
                    <a:solidFill>
                      <a:schemeClr val="bg1"/>
                    </a:solidFill>
                    <a:effectLst/>
                    <a:latin typeface="+mn-ea"/>
                    <a:cs typeface="江城圆体 400W" panose="020B0500000000000000" pitchFamily="34" charset="-122"/>
                  </a:rPr>
                  <a:t>t</a:t>
                </a:r>
                <a:r>
                  <a:rPr lang="zh-CN" altLang="en-US" sz="2400" b="1" kern="100" dirty="0">
                    <a:solidFill>
                      <a:schemeClr val="bg1"/>
                    </a:solidFill>
                    <a:effectLst/>
                    <a:latin typeface="+mn-ea"/>
                    <a:cs typeface="江城圆体 400W" panose="020B0500000000000000" pitchFamily="34" charset="-122"/>
                  </a:rPr>
                  <a:t>值查</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正态分布概率表</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求出相应的概率保证程度</a:t>
                </a:r>
                <a:r>
                  <a:rPr lang="en-US" altLang="zh-CN" sz="2400" b="1" kern="100" dirty="0">
                    <a:solidFill>
                      <a:schemeClr val="bg1"/>
                    </a:solidFill>
                    <a:effectLst/>
                    <a:latin typeface="+mn-ea"/>
                    <a:cs typeface="江城圆体 400W" panose="020B0500000000000000" pitchFamily="34" charset="-122"/>
                  </a:rPr>
                  <a:t>F(t)</a:t>
                </a:r>
                <a:r>
                  <a:rPr lang="zh-CN" altLang="en-US" sz="2400" b="1" kern="100" dirty="0">
                    <a:solidFill>
                      <a:schemeClr val="bg1"/>
                    </a:solidFill>
                    <a:effectLst/>
                    <a:latin typeface="+mn-ea"/>
                    <a:cs typeface="江城圆体 400W" panose="020B0500000000000000" pitchFamily="34" charset="-122"/>
                  </a:rPr>
                  <a:t>。</a:t>
                </a:r>
                <a:endParaRPr lang="zh-CN" altLang="en-US" sz="2400" b="1" kern="100" dirty="0">
                  <a:solidFill>
                    <a:schemeClr val="bg1"/>
                  </a:solidFill>
                  <a:effectLst/>
                  <a:latin typeface="+mn-ea"/>
                  <a:cs typeface="江城圆体 400W" panose="020B0500000000000000" pitchFamily="34" charset="-122"/>
                </a:endParaRPr>
              </a:p>
            </p:txBody>
          </p:sp>
        </mc:Choice>
        <mc:Fallback>
          <p:sp>
            <p:nvSpPr>
              <p:cNvPr id="2" name="文本框 1"/>
              <p:cNvSpPr txBox="1">
                <a:spLocks noRot="1" noChangeAspect="1" noMove="1" noResize="1" noEditPoints="1" noAdjustHandles="1" noChangeArrowheads="1" noChangeShapeType="1" noTextEdit="1"/>
              </p:cNvSpPr>
              <p:nvPr/>
            </p:nvSpPr>
            <p:spPr>
              <a:xfrm>
                <a:off x="1258570" y="1668145"/>
                <a:ext cx="9834245" cy="3522345"/>
              </a:xfrm>
              <a:prstGeom prst="rect">
                <a:avLst/>
              </a:prstGeom>
              <a:blipFill rotWithShape="1">
                <a:blip r:embed="rId1"/>
                <a:stretch>
                  <a:fillRect l="-697" t="-1947" r="-691" b="-1929"/>
                </a:stretch>
              </a:blip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a:lstStyle/>
              <a:p>
                <a:r>
                  <a:rPr lang="zh-CN" altLang="en-US">
                    <a:noFill/>
                  </a:rPr>
                  <a:t> </a:t>
                </a:r>
              </a:p>
            </p:txBody>
          </p:sp>
        </mc:Fallback>
      </mc:AlternateContent>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mc:AlternateContent xmlns:mc="http://schemas.openxmlformats.org/markup-compatibility/2006">
        <mc:Choice xmlns:a14="http://schemas.microsoft.com/office/drawing/2010/main" Requires="a14">
          <p:sp>
            <p:nvSpPr>
              <p:cNvPr id="5" name="文本框 4"/>
              <p:cNvSpPr txBox="1"/>
              <p:nvPr/>
            </p:nvSpPr>
            <p:spPr>
              <a:xfrm>
                <a:off x="1203960" y="542925"/>
                <a:ext cx="9596755" cy="4341495"/>
              </a:xfrm>
              <a:prstGeom prst="rect">
                <a:avLst/>
              </a:prstGeom>
              <a:noFill/>
            </p:spPr>
            <p:txBody>
              <a:bodyPr wrap="square" rtlCol="0"/>
              <a:p>
                <a:pPr algn="just">
                  <a:lnSpc>
                    <a:spcPct val="140000"/>
                  </a:lnSpc>
                </a:pPr>
                <a:r>
                  <a:rPr lang="zh-CN" altLang="en-US" sz="2400" kern="100" dirty="0">
                    <a:solidFill>
                      <a:schemeClr val="tx1"/>
                    </a:solidFill>
                    <a:effectLst/>
                    <a:latin typeface="Cambria Math" panose="02040503050406030204" charset="0"/>
                    <a:cs typeface="Cambria Math" panose="02040503050406030204" charset="0"/>
                  </a:rPr>
                  <a:t>【例</a:t>
                </a:r>
                <a:r>
                  <a:rPr lang="en-US" altLang="zh-CN" sz="2400" kern="100" dirty="0">
                    <a:solidFill>
                      <a:schemeClr val="tx1"/>
                    </a:solidFill>
                    <a:effectLst/>
                    <a:latin typeface="Cambria Math" panose="02040503050406030204" charset="0"/>
                    <a:cs typeface="Cambria Math" panose="02040503050406030204" charset="0"/>
                  </a:rPr>
                  <a:t>7-3</a:t>
                </a:r>
                <a:r>
                  <a:rPr lang="zh-CN" altLang="en-US" sz="2400" kern="100" dirty="0">
                    <a:solidFill>
                      <a:schemeClr val="tx1"/>
                    </a:solidFill>
                    <a:effectLst/>
                    <a:latin typeface="Cambria Math" panose="02040503050406030204" charset="0"/>
                    <a:cs typeface="Cambria Math" panose="02040503050406030204" charset="0"/>
                  </a:rPr>
                  <a:t>】</a:t>
                </a:r>
                <a:r>
                  <a:rPr lang="en-US" altLang="zh-CN" sz="2400" kern="100" dirty="0">
                    <a:solidFill>
                      <a:schemeClr val="tx1"/>
                    </a:solidFill>
                    <a:effectLst/>
                    <a:latin typeface="Cambria Math" panose="02040503050406030204" charset="0"/>
                    <a:cs typeface="Cambria Math" panose="02040503050406030204" charset="0"/>
                  </a:rPr>
                  <a:t> </a:t>
                </a:r>
                <a:r>
                  <a:rPr lang="zh-CN" altLang="en-US" sz="2400" kern="100" dirty="0">
                    <a:solidFill>
                      <a:schemeClr val="tx1"/>
                    </a:solidFill>
                    <a:effectLst/>
                    <a:latin typeface="Cambria Math" panose="02040503050406030204" charset="0"/>
                    <a:cs typeface="Cambria Math" panose="02040503050406030204" charset="0"/>
                  </a:rPr>
                  <a:t>对某批型号的电子产品进行耐用性能检测</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用重复抽样方法选取其中</a:t>
                </a:r>
                <a:r>
                  <a:rPr lang="en-US" altLang="zh-CN" sz="2400" kern="100" dirty="0">
                    <a:solidFill>
                      <a:schemeClr val="tx1"/>
                    </a:solidFill>
                    <a:effectLst/>
                    <a:latin typeface="Cambria Math" panose="02040503050406030204" charset="0"/>
                    <a:cs typeface="Cambria Math" panose="02040503050406030204" charset="0"/>
                  </a:rPr>
                  <a:t>100</a:t>
                </a:r>
                <a:r>
                  <a:rPr lang="zh-CN" altLang="en-US" sz="2400" kern="100" dirty="0">
                    <a:solidFill>
                      <a:schemeClr val="tx1"/>
                    </a:solidFill>
                    <a:effectLst/>
                    <a:latin typeface="Cambria Math" panose="02040503050406030204" charset="0"/>
                    <a:cs typeface="Cambria Math" panose="02040503050406030204" charset="0"/>
                  </a:rPr>
                  <a:t>件产品进行检验</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其结果如下</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平均耐用时数</a:t>
                </a:r>
                <a14:m>
                  <m:oMath xmlns:m="http://schemas.openxmlformats.org/officeDocument/2006/math">
                    <m:acc>
                      <m:accPr>
                        <m:chr m:val="̅"/>
                        <m:ctrlPr>
                          <a:rPr lang="en-US" altLang="zh-CN" sz="2400" b="1" i="1" kern="100" dirty="0">
                            <a:solidFill>
                              <a:schemeClr val="tx1"/>
                            </a:solidFill>
                            <a:effectLst/>
                            <a:latin typeface="Cambria Math" panose="02040503050406030204" charset="0"/>
                            <a:cs typeface="Cambria Math" panose="02040503050406030204" charset="0"/>
                          </a:rPr>
                        </m:ctrlPr>
                      </m:accPr>
                      <m:e>
                        <m:r>
                          <a:rPr lang="en-US" altLang="zh-CN" sz="2400" b="1" i="1" kern="100" dirty="0">
                            <a:solidFill>
                              <a:schemeClr val="tx1"/>
                            </a:solidFill>
                            <a:effectLst/>
                            <a:latin typeface="Cambria Math" panose="02040503050406030204" charset="0"/>
                            <a:cs typeface="Cambria Math" panose="02040503050406030204" charset="0"/>
                          </a:rPr>
                          <m:t>𝒙</m:t>
                        </m:r>
                      </m:e>
                    </m:acc>
                  </m:oMath>
                </a14:m>
                <a:r>
                  <a:rPr lang="en-US" altLang="en-US" sz="2400" kern="100" dirty="0">
                    <a:solidFill>
                      <a:schemeClr val="tx1"/>
                    </a:solidFill>
                    <a:effectLst/>
                    <a:latin typeface="Cambria Math" panose="02040503050406030204" charset="0"/>
                    <a:cs typeface="Cambria Math" panose="02040503050406030204" charset="0"/>
                  </a:rPr>
                  <a:t>̅</a:t>
                </a:r>
                <a:r>
                  <a:rPr lang="en-US" altLang="zh-CN" sz="2400" kern="100" dirty="0">
                    <a:solidFill>
                      <a:schemeClr val="tx1"/>
                    </a:solidFill>
                    <a:effectLst/>
                    <a:latin typeface="Cambria Math" panose="02040503050406030204" charset="0"/>
                    <a:cs typeface="Cambria Math" panose="02040503050406030204" charset="0"/>
                  </a:rPr>
                  <a:t>=1050</a:t>
                </a:r>
                <a:r>
                  <a:rPr lang="zh-CN" altLang="en-US" sz="2400" kern="100" dirty="0">
                    <a:solidFill>
                      <a:schemeClr val="tx1"/>
                    </a:solidFill>
                    <a:effectLst/>
                    <a:latin typeface="Cambria Math" panose="02040503050406030204" charset="0"/>
                    <a:cs typeface="Cambria Math" panose="02040503050406030204" charset="0"/>
                  </a:rPr>
                  <a:t>小时</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标准差</a:t>
                </a:r>
                <a:r>
                  <a:rPr lang="en-US" altLang="zh-CN" sz="2400" kern="100" dirty="0">
                    <a:solidFill>
                      <a:schemeClr val="tx1"/>
                    </a:solidFill>
                    <a:effectLst/>
                    <a:latin typeface="Cambria Math" panose="02040503050406030204" charset="0"/>
                    <a:cs typeface="Cambria Math" panose="02040503050406030204" charset="0"/>
                  </a:rPr>
                  <a:t>σ=50</a:t>
                </a:r>
                <a:r>
                  <a:rPr lang="zh-CN" altLang="en-US" sz="2400" kern="100" dirty="0">
                    <a:solidFill>
                      <a:schemeClr val="tx1"/>
                    </a:solidFill>
                    <a:effectLst/>
                    <a:latin typeface="Cambria Math" panose="02040503050406030204" charset="0"/>
                    <a:cs typeface="Cambria Math" panose="02040503050406030204" charset="0"/>
                  </a:rPr>
                  <a:t>小时。要求平均耐用时数的误差范围不超过</a:t>
                </a:r>
                <a:r>
                  <a:rPr lang="en-US" altLang="zh-CN" sz="2400" kern="100" dirty="0">
                    <a:solidFill>
                      <a:schemeClr val="tx1"/>
                    </a:solidFill>
                    <a:effectLst/>
                    <a:latin typeface="Cambria Math" panose="02040503050406030204" charset="0"/>
                    <a:cs typeface="Cambria Math" panose="02040503050406030204" charset="0"/>
                  </a:rPr>
                  <a:t>10</a:t>
                </a:r>
                <a:r>
                  <a:rPr lang="zh-CN" altLang="en-US" sz="2400" kern="100" dirty="0">
                    <a:solidFill>
                      <a:schemeClr val="tx1"/>
                    </a:solidFill>
                    <a:effectLst/>
                    <a:latin typeface="Cambria Math" panose="02040503050406030204" charset="0"/>
                    <a:cs typeface="Cambria Math" panose="02040503050406030204" charset="0"/>
                  </a:rPr>
                  <a:t>小时</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试估计该批产品的平均耐用时数的区间。</a:t>
                </a:r>
                <a:endParaRPr lang="zh-CN" altLang="en-US" sz="2400" kern="100" dirty="0">
                  <a:solidFill>
                    <a:schemeClr val="tx1"/>
                  </a:solidFill>
                  <a:effectLst/>
                  <a:latin typeface="Cambria Math" panose="02040503050406030204" charset="0"/>
                  <a:cs typeface="Cambria Math" panose="02040503050406030204" charset="0"/>
                </a:endParaRPr>
              </a:p>
            </p:txBody>
          </p:sp>
        </mc:Choice>
        <mc:Fallback>
          <p:sp>
            <p:nvSpPr>
              <p:cNvPr id="5" name="文本框 4"/>
              <p:cNvSpPr txBox="1">
                <a:spLocks noRot="1" noChangeAspect="1" noMove="1" noResize="1" noEditPoints="1" noAdjustHandles="1" noChangeArrowheads="1" noChangeShapeType="1" noTextEdit="1"/>
              </p:cNvSpPr>
              <p:nvPr/>
            </p:nvSpPr>
            <p:spPr>
              <a:xfrm>
                <a:off x="1203960" y="542925"/>
                <a:ext cx="9596755" cy="4341495"/>
              </a:xfrm>
              <a:prstGeom prst="rect">
                <a:avLst/>
              </a:prstGeom>
              <a:blipFill rotWithShape="1">
                <a:blip r:embed="rId1"/>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文本框 2"/>
              <p:cNvSpPr txBox="1"/>
              <p:nvPr/>
            </p:nvSpPr>
            <p:spPr>
              <a:xfrm>
                <a:off x="1203960" y="2771140"/>
                <a:ext cx="9596755" cy="4341495"/>
              </a:xfrm>
              <a:prstGeom prst="rect">
                <a:avLst/>
              </a:prstGeom>
              <a:noFill/>
            </p:spPr>
            <p:txBody>
              <a:bodyPr wrap="square" rtlCol="0"/>
              <a:p>
                <a:pPr algn="just">
                  <a:lnSpc>
                    <a:spcPct val="140000"/>
                  </a:lnSpc>
                </a:pPr>
                <a:r>
                  <a:rPr lang="en-US" altLang="zh-CN" sz="2400" kern="100" dirty="0">
                    <a:solidFill>
                      <a:schemeClr val="tx1"/>
                    </a:solidFill>
                    <a:effectLst/>
                    <a:latin typeface="Cambria Math" panose="02040503050406030204" charset="0"/>
                    <a:cs typeface="Cambria Math" panose="02040503050406030204" charset="0"/>
                  </a:rPr>
                  <a:t>(1)</a:t>
                </a:r>
                <a:r>
                  <a:rPr lang="zh-CN" altLang="en-US" sz="2400" kern="100" dirty="0">
                    <a:solidFill>
                      <a:schemeClr val="tx1"/>
                    </a:solidFill>
                    <a:effectLst/>
                    <a:latin typeface="Cambria Math" panose="02040503050406030204" charset="0"/>
                    <a:cs typeface="Cambria Math" panose="02040503050406030204" charset="0"/>
                  </a:rPr>
                  <a:t>计算平均数的平均误差</a:t>
                </a:r>
                <a:r>
                  <a:rPr lang="en-US" altLang="zh-CN" sz="2400" kern="100" dirty="0">
                    <a:solidFill>
                      <a:schemeClr val="tx1"/>
                    </a:solidFill>
                    <a:effectLst/>
                    <a:latin typeface="Cambria Math" panose="02040503050406030204" charset="0"/>
                    <a:cs typeface="Cambria Math" panose="02040503050406030204" charset="0"/>
                  </a:rPr>
                  <a:t>:</a:t>
                </a:r>
                <a:r>
                  <a:rPr lang="en-US" altLang="zh-CN" sz="2400" b="1" kern="100" dirty="0">
                    <a:solidFill>
                      <a:schemeClr val="tx1"/>
                    </a:solidFill>
                    <a:effectLst/>
                    <a:latin typeface="+mn-ea"/>
                    <a:cs typeface="江城圆体 400W" panose="020B0500000000000000" pitchFamily="34" charset="-122"/>
                    <a:sym typeface="+mn-ea"/>
                  </a:rPr>
                  <a:t>μ</a:t>
                </a:r>
                <a14:m>
                  <m:oMath xmlns:m="http://schemas.openxmlformats.org/officeDocument/2006/math">
                    <m:acc>
                      <m:accPr>
                        <m:chr m:val="̅"/>
                        <m:ctrlPr>
                          <a:rPr lang="en-US" altLang="zh-CN" sz="2400" b="1" i="1" kern="100" baseline="-25000" dirty="0">
                            <a:solidFill>
                              <a:schemeClr val="tx1"/>
                            </a:solidFill>
                            <a:effectLst/>
                            <a:latin typeface="Cambria Math" panose="02040503050406030204" charset="0"/>
                            <a:cs typeface="Cambria Math" panose="02040503050406030204" charset="0"/>
                          </a:rPr>
                        </m:ctrlPr>
                      </m:accPr>
                      <m:e>
                        <m:r>
                          <a:rPr lang="en-US" altLang="zh-CN" sz="2400" b="1" i="1" kern="100" baseline="-250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a:t>
                </a:r>
                <a14:m>
                  <m:oMath xmlns:m="http://schemas.openxmlformats.org/officeDocument/2006/math">
                    <m:f>
                      <m:fPr>
                        <m:ctrlPr>
                          <a:rPr lang="en-US" altLang="zh-CN" sz="2400" i="1" kern="100" dirty="0">
                            <a:solidFill>
                              <a:schemeClr val="tx1"/>
                            </a:solidFill>
                            <a:effectLst/>
                            <a:latin typeface="Cambria Math" panose="02040503050406030204" charset="0"/>
                            <a:cs typeface="Cambria Math" panose="02040503050406030204" charset="0"/>
                          </a:rPr>
                        </m:ctrlPr>
                      </m:fPr>
                      <m:num>
                        <m:r>
                          <a:rPr lang="en-US" altLang="zh-CN" sz="2400" i="1" kern="100" dirty="0">
                            <a:solidFill>
                              <a:schemeClr val="tx1"/>
                            </a:solidFill>
                            <a:effectLst/>
                            <a:latin typeface="Cambria Math" panose="02040503050406030204" charset="0"/>
                            <a:cs typeface="Cambria Math" panose="02040503050406030204" charset="0"/>
                          </a:rPr>
                          <m:t>𝜎</m:t>
                        </m:r>
                      </m:num>
                      <m:den>
                        <m:rad>
                          <m:radPr>
                            <m:degHide m:val="on"/>
                            <m:ctrlPr>
                              <a:rPr lang="en-US" altLang="zh-CN" sz="2400" i="1" kern="100" dirty="0">
                                <a:solidFill>
                                  <a:schemeClr val="tx1"/>
                                </a:solidFill>
                                <a:effectLst/>
                                <a:latin typeface="Cambria Math" panose="02040503050406030204" charset="0"/>
                                <a:cs typeface="Cambria Math" panose="02040503050406030204" charset="0"/>
                              </a:rPr>
                            </m:ctrlPr>
                          </m:radPr>
                          <m:deg/>
                          <m:e>
                            <m:r>
                              <a:rPr lang="en-US" altLang="zh-CN" sz="2400" i="1" kern="100" dirty="0">
                                <a:solidFill>
                                  <a:schemeClr val="tx1"/>
                                </a:solidFill>
                                <a:effectLst/>
                                <a:latin typeface="Cambria Math" panose="02040503050406030204" charset="0"/>
                                <a:cs typeface="Cambria Math" panose="02040503050406030204" charset="0"/>
                              </a:rPr>
                              <m:t>𝑛</m:t>
                            </m:r>
                          </m:e>
                        </m:rad>
                      </m:den>
                    </m:f>
                    <m:r>
                      <a:rPr lang="en-US" altLang="zh-CN" sz="2400" i="1" kern="100" dirty="0">
                        <a:solidFill>
                          <a:schemeClr val="tx1"/>
                        </a:solidFill>
                        <a:effectLst/>
                        <a:latin typeface="Cambria Math" panose="02040503050406030204" charset="0"/>
                        <a:cs typeface="Cambria Math" panose="02040503050406030204" charset="0"/>
                      </a:rPr>
                      <m:t>=</m:t>
                    </m:r>
                    <m:f>
                      <m:fPr>
                        <m:ctrlPr>
                          <a:rPr lang="en-US" altLang="zh-CN" sz="2400" i="1" kern="100" dirty="0">
                            <a:solidFill>
                              <a:schemeClr val="tx1"/>
                            </a:solidFill>
                            <a:effectLst/>
                            <a:latin typeface="Cambria Math" panose="02040503050406030204" charset="0"/>
                            <a:cs typeface="Cambria Math" panose="02040503050406030204" charset="0"/>
                          </a:rPr>
                        </m:ctrlPr>
                      </m:fPr>
                      <m:num>
                        <m:r>
                          <a:rPr lang="en-US" altLang="zh-CN" sz="2400" i="1" kern="100" dirty="0">
                            <a:solidFill>
                              <a:schemeClr val="tx1"/>
                            </a:solidFill>
                            <a:effectLst/>
                            <a:latin typeface="Cambria Math" panose="02040503050406030204" charset="0"/>
                            <a:cs typeface="Cambria Math" panose="02040503050406030204" charset="0"/>
                          </a:rPr>
                          <m:t>50</m:t>
                        </m:r>
                      </m:num>
                      <m:den>
                        <m:rad>
                          <m:radPr>
                            <m:degHide m:val="on"/>
                            <m:ctrlPr>
                              <a:rPr lang="en-US" altLang="zh-CN" sz="2400" i="1" kern="100" dirty="0">
                                <a:solidFill>
                                  <a:schemeClr val="tx1"/>
                                </a:solidFill>
                                <a:effectLst/>
                                <a:latin typeface="Cambria Math" panose="02040503050406030204" charset="0"/>
                                <a:cs typeface="Cambria Math" panose="02040503050406030204" charset="0"/>
                              </a:rPr>
                            </m:ctrlPr>
                          </m:radPr>
                          <m:deg/>
                          <m:e>
                            <m:r>
                              <a:rPr lang="en-US" sz="2400" i="1">
                                <a:latin typeface="Cambria Math" panose="02040503050406030204" charset="0"/>
                              </a:rPr>
                              <m:t>100</m:t>
                            </m:r>
                          </m:e>
                        </m:rad>
                      </m:den>
                    </m:f>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5</m:t>
                    </m:r>
                    <m:r>
                      <a:rPr lang="en-US" altLang="zh-CN" sz="2400" i="1" kern="100" dirty="0">
                        <a:solidFill>
                          <a:schemeClr val="tx1"/>
                        </a:solidFill>
                        <a:effectLst/>
                        <a:latin typeface="Cambria Math" panose="02040503050406030204" charset="0"/>
                        <a:cs typeface="Cambria Math" panose="02040503050406030204" charset="0"/>
                      </a:rPr>
                      <m:t>（小时）</m:t>
                    </m:r>
                  </m:oMath>
                </a14:m>
                <a:endParaRPr lang="en-US" altLang="zh-CN" sz="2400" i="1" kern="100" dirty="0">
                  <a:solidFill>
                    <a:schemeClr val="tx1"/>
                  </a:solidFill>
                  <a:effectLst/>
                  <a:latin typeface="Cambria Math" panose="02040503050406030204" charset="0"/>
                  <a:cs typeface="Cambria Math" panose="02040503050406030204" charset="0"/>
                </a:endParaRPr>
              </a:p>
              <a:p>
                <a:pPr algn="just">
                  <a:lnSpc>
                    <a:spcPct val="140000"/>
                  </a:lnSpc>
                </a:pPr>
                <a:r>
                  <a:rPr lang="en-US" altLang="zh-CN" sz="2400" kern="100" dirty="0">
                    <a:solidFill>
                      <a:schemeClr val="tx1"/>
                    </a:solidFill>
                    <a:effectLst/>
                    <a:latin typeface="Cambria Math" panose="02040503050406030204" charset="0"/>
                    <a:cs typeface="Cambria Math" panose="02040503050406030204" charset="0"/>
                  </a:rPr>
                  <a:t>(2)</a:t>
                </a:r>
                <a:r>
                  <a:rPr lang="zh-CN" altLang="en-US" sz="2400" kern="100" dirty="0">
                    <a:solidFill>
                      <a:schemeClr val="tx1"/>
                    </a:solidFill>
                    <a:effectLst/>
                    <a:latin typeface="Cambria Math" panose="02040503050406030204" charset="0"/>
                    <a:cs typeface="Cambria Math" panose="02040503050406030204" charset="0"/>
                  </a:rPr>
                  <a:t>估计总体指标的区间</a:t>
                </a:r>
                <a:r>
                  <a:rPr lang="en-US" altLang="zh-CN" sz="2400" kern="100" dirty="0">
                    <a:solidFill>
                      <a:schemeClr val="tx1"/>
                    </a:solidFill>
                    <a:effectLst/>
                    <a:latin typeface="Cambria Math" panose="02040503050406030204" charset="0"/>
                    <a:cs typeface="Cambria Math" panose="02040503050406030204" charset="0"/>
                  </a:rPr>
                  <a:t>:</a:t>
                </a:r>
                <a:endParaRPr lang="en-US" altLang="zh-CN" sz="2400" kern="100" dirty="0">
                  <a:solidFill>
                    <a:schemeClr val="tx1"/>
                  </a:solidFill>
                  <a:effectLst/>
                  <a:latin typeface="Cambria Math" panose="02040503050406030204" charset="0"/>
                  <a:cs typeface="Cambria Math" panose="02040503050406030204" charset="0"/>
                </a:endParaRPr>
              </a:p>
              <a:p>
                <a:pPr algn="just">
                  <a:lnSpc>
                    <a:spcPct val="140000"/>
                  </a:lnSpc>
                </a:pPr>
                <a:r>
                  <a:rPr lang="zh-CN" altLang="en-US" sz="2400" kern="100" dirty="0">
                    <a:solidFill>
                      <a:schemeClr val="tx1"/>
                    </a:solidFill>
                    <a:effectLst/>
                    <a:latin typeface="Cambria Math" panose="02040503050406030204" charset="0"/>
                    <a:cs typeface="Cambria Math" panose="02040503050406030204" charset="0"/>
                  </a:rPr>
                  <a:t>根据给定的抽样极限误差</a:t>
                </a:r>
                <a:r>
                  <a:rPr lang="en-US" altLang="zh-CN" sz="2400" kern="100" dirty="0">
                    <a:solidFill>
                      <a:schemeClr val="tx1"/>
                    </a:solidFill>
                    <a:effectLst/>
                    <a:latin typeface="Cambria Math" panose="02040503050406030204" charset="0"/>
                    <a:cs typeface="Cambria Math" panose="02040503050406030204" charset="0"/>
                  </a:rPr>
                  <a:t>Δ</a:t>
                </a:r>
                <a14:m>
                  <m:oMath xmlns:m="http://schemas.openxmlformats.org/officeDocument/2006/math">
                    <m:acc>
                      <m:accPr>
                        <m:chr m:val="̅"/>
                        <m:ctrlPr>
                          <a:rPr lang="en-US" altLang="zh-CN" sz="2400" b="1" i="1" kern="100" baseline="-25000" dirty="0">
                            <a:solidFill>
                              <a:schemeClr val="tx1"/>
                            </a:solidFill>
                            <a:effectLst/>
                            <a:latin typeface="Cambria Math" panose="02040503050406030204" charset="0"/>
                            <a:cs typeface="Cambria Math" panose="02040503050406030204" charset="0"/>
                          </a:rPr>
                        </m:ctrlPr>
                      </m:accPr>
                      <m:e>
                        <m:r>
                          <a:rPr lang="en-US" altLang="zh-CN" sz="2400" b="1" i="1" kern="100" baseline="-250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=10(</a:t>
                </a:r>
                <a:r>
                  <a:rPr lang="zh-CN" altLang="en-US" sz="2400" kern="100" dirty="0">
                    <a:solidFill>
                      <a:schemeClr val="tx1"/>
                    </a:solidFill>
                    <a:effectLst/>
                    <a:latin typeface="Cambria Math" panose="02040503050406030204" charset="0"/>
                    <a:cs typeface="Cambria Math" panose="02040503050406030204" charset="0"/>
                  </a:rPr>
                  <a:t>小时</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计算总体平均数的上下限</a:t>
                </a:r>
                <a:r>
                  <a:rPr lang="en-US" altLang="zh-CN" sz="2400" kern="100" dirty="0">
                    <a:solidFill>
                      <a:schemeClr val="tx1"/>
                    </a:solidFill>
                    <a:effectLst/>
                    <a:latin typeface="Cambria Math" panose="02040503050406030204" charset="0"/>
                    <a:cs typeface="Cambria Math" panose="02040503050406030204" charset="0"/>
                  </a:rPr>
                  <a:t>:</a:t>
                </a:r>
                <a:endParaRPr lang="en-US" altLang="zh-CN" sz="2400" kern="100" dirty="0">
                  <a:solidFill>
                    <a:schemeClr val="tx1"/>
                  </a:solidFill>
                  <a:effectLst/>
                  <a:latin typeface="Cambria Math" panose="02040503050406030204" charset="0"/>
                  <a:cs typeface="Cambria Math" panose="02040503050406030204" charset="0"/>
                </a:endParaRPr>
              </a:p>
              <a:p>
                <a:pPr algn="just">
                  <a:lnSpc>
                    <a:spcPct val="140000"/>
                  </a:lnSpc>
                </a:pPr>
                <a:r>
                  <a:rPr lang="zh-CN" altLang="en-US" sz="2400" kern="100" dirty="0">
                    <a:solidFill>
                      <a:schemeClr val="tx1"/>
                    </a:solidFill>
                    <a:effectLst/>
                    <a:latin typeface="Cambria Math" panose="02040503050406030204" charset="0"/>
                    <a:cs typeface="Cambria Math" panose="02040503050406030204" charset="0"/>
                  </a:rPr>
                  <a:t>下限</a:t>
                </a:r>
                <a:r>
                  <a:rPr lang="en-US" altLang="zh-CN" sz="2400" kern="100" dirty="0">
                    <a:solidFill>
                      <a:schemeClr val="tx1"/>
                    </a:solidFill>
                    <a:effectLst/>
                    <a:latin typeface="Cambria Math" panose="02040503050406030204" charset="0"/>
                    <a:cs typeface="Cambria Math" panose="02040503050406030204" charset="0"/>
                  </a:rPr>
                  <a:t>=</a:t>
                </a:r>
                <a14:m>
                  <m:oMath xmlns:m="http://schemas.openxmlformats.org/officeDocument/2006/math">
                    <m:acc>
                      <m:accPr>
                        <m:chr m:val="̅"/>
                        <m:ctrlPr>
                          <a:rPr lang="en-US" altLang="zh-CN" sz="2400" b="1" i="1" kern="100" dirty="0">
                            <a:solidFill>
                              <a:schemeClr val="tx1"/>
                            </a:solidFill>
                            <a:effectLst/>
                            <a:latin typeface="Cambria Math" panose="02040503050406030204" charset="0"/>
                            <a:cs typeface="Cambria Math" panose="02040503050406030204" charset="0"/>
                          </a:rPr>
                        </m:ctrlPr>
                      </m:accPr>
                      <m:e>
                        <m:r>
                          <a:rPr lang="en-US" altLang="zh-CN" sz="2400" b="1" i="1" kern="1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-Δ</a:t>
                </a:r>
                <a14:m>
                  <m:oMath xmlns:m="http://schemas.openxmlformats.org/officeDocument/2006/math">
                    <m:acc>
                      <m:accPr>
                        <m:chr m:val="̅"/>
                        <m:ctrlPr>
                          <a:rPr lang="en-US" altLang="zh-CN" sz="2400" b="1" i="1" kern="100" baseline="-25000" dirty="0">
                            <a:solidFill>
                              <a:schemeClr val="tx1"/>
                            </a:solidFill>
                            <a:effectLst/>
                            <a:latin typeface="Cambria Math" panose="02040503050406030204" charset="0"/>
                            <a:cs typeface="Cambria Math" panose="02040503050406030204" charset="0"/>
                          </a:rPr>
                        </m:ctrlPr>
                      </m:accPr>
                      <m:e>
                        <m:r>
                          <a:rPr lang="en-US" altLang="zh-CN" sz="2400" b="1" i="1" kern="100" baseline="-250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=1050-10=1040(</a:t>
                </a:r>
                <a:r>
                  <a:rPr lang="zh-CN" altLang="en-US" sz="2400" kern="100" dirty="0">
                    <a:solidFill>
                      <a:schemeClr val="tx1"/>
                    </a:solidFill>
                    <a:effectLst/>
                    <a:latin typeface="Cambria Math" panose="02040503050406030204" charset="0"/>
                    <a:cs typeface="Cambria Math" panose="02040503050406030204" charset="0"/>
                  </a:rPr>
                  <a:t>小时</a:t>
                </a:r>
                <a:r>
                  <a:rPr lang="en-US" altLang="zh-CN" sz="2400" kern="100" dirty="0">
                    <a:solidFill>
                      <a:schemeClr val="tx1"/>
                    </a:solidFill>
                    <a:effectLst/>
                    <a:latin typeface="Cambria Math" panose="02040503050406030204" charset="0"/>
                    <a:cs typeface="Cambria Math" panose="02040503050406030204" charset="0"/>
                  </a:rPr>
                  <a:t>)</a:t>
                </a:r>
                <a:endParaRPr lang="en-US" altLang="zh-CN" sz="2400" kern="100" dirty="0">
                  <a:solidFill>
                    <a:schemeClr val="tx1"/>
                  </a:solidFill>
                  <a:effectLst/>
                  <a:latin typeface="Cambria Math" panose="02040503050406030204" charset="0"/>
                  <a:cs typeface="Cambria Math" panose="02040503050406030204" charset="0"/>
                </a:endParaRPr>
              </a:p>
              <a:p>
                <a:pPr algn="just">
                  <a:lnSpc>
                    <a:spcPct val="140000"/>
                  </a:lnSpc>
                </a:pPr>
                <a:r>
                  <a:rPr lang="zh-CN" altLang="en-US" sz="2400" kern="100" dirty="0">
                    <a:solidFill>
                      <a:schemeClr val="tx1"/>
                    </a:solidFill>
                    <a:effectLst/>
                    <a:latin typeface="Cambria Math" panose="02040503050406030204" charset="0"/>
                    <a:cs typeface="Cambria Math" panose="02040503050406030204" charset="0"/>
                  </a:rPr>
                  <a:t>上限</a:t>
                </a:r>
                <a:r>
                  <a:rPr lang="en-US" altLang="zh-CN" sz="2400" kern="100" dirty="0">
                    <a:solidFill>
                      <a:schemeClr val="tx1"/>
                    </a:solidFill>
                    <a:effectLst/>
                    <a:latin typeface="Cambria Math" panose="02040503050406030204" charset="0"/>
                    <a:cs typeface="Cambria Math" panose="02040503050406030204" charset="0"/>
                  </a:rPr>
                  <a:t>=</a:t>
                </a:r>
                <a14:m>
                  <m:oMath xmlns:m="http://schemas.openxmlformats.org/officeDocument/2006/math">
                    <m:acc>
                      <m:accPr>
                        <m:chr m:val="̅"/>
                        <m:ctrlPr>
                          <a:rPr lang="en-US" altLang="zh-CN" sz="2400" b="1" i="1" kern="100" dirty="0">
                            <a:solidFill>
                              <a:schemeClr val="tx1"/>
                            </a:solidFill>
                            <a:effectLst/>
                            <a:latin typeface="Cambria Math" panose="02040503050406030204" charset="0"/>
                            <a:cs typeface="Cambria Math" panose="02040503050406030204" charset="0"/>
                          </a:rPr>
                        </m:ctrlPr>
                      </m:accPr>
                      <m:e>
                        <m:r>
                          <a:rPr lang="en-US" altLang="zh-CN" sz="2400" b="1" i="1" kern="1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a:t>
                </a:r>
                <a:r>
                  <a:rPr lang="en-US" altLang="zh-CN" sz="2400" kern="100" dirty="0">
                    <a:effectLst/>
                    <a:latin typeface="Cambria Math" panose="02040503050406030204" charset="0"/>
                    <a:cs typeface="Cambria Math" panose="02040503050406030204" charset="0"/>
                    <a:sym typeface="+mn-ea"/>
                  </a:rPr>
                  <a:t>Δ</a:t>
                </a:r>
                <a14:m>
                  <m:oMath xmlns:m="http://schemas.openxmlformats.org/officeDocument/2006/math">
                    <m:acc>
                      <m:accPr>
                        <m:chr m:val="̅"/>
                        <m:ctrlPr>
                          <a:rPr lang="en-US" altLang="zh-CN" sz="2400" b="1" i="1" kern="100" baseline="-25000" dirty="0">
                            <a:solidFill>
                              <a:schemeClr val="tx1"/>
                            </a:solidFill>
                            <a:effectLst/>
                            <a:latin typeface="Cambria Math" panose="02040503050406030204" charset="0"/>
                            <a:cs typeface="Cambria Math" panose="02040503050406030204" charset="0"/>
                          </a:rPr>
                        </m:ctrlPr>
                      </m:accPr>
                      <m:e>
                        <m:r>
                          <a:rPr lang="en-US" altLang="zh-CN" sz="2400" b="1" i="1" kern="100" baseline="-250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=1050+10=1060(</a:t>
                </a:r>
                <a:r>
                  <a:rPr lang="zh-CN" altLang="en-US" sz="2400" kern="100" dirty="0">
                    <a:solidFill>
                      <a:schemeClr val="tx1"/>
                    </a:solidFill>
                    <a:effectLst/>
                    <a:latin typeface="Cambria Math" panose="02040503050406030204" charset="0"/>
                    <a:cs typeface="Cambria Math" panose="02040503050406030204" charset="0"/>
                  </a:rPr>
                  <a:t>小时</a:t>
                </a:r>
                <a:r>
                  <a:rPr lang="en-US" altLang="zh-CN" sz="2400" kern="100" dirty="0">
                    <a:solidFill>
                      <a:schemeClr val="tx1"/>
                    </a:solidFill>
                    <a:effectLst/>
                    <a:latin typeface="Cambria Math" panose="02040503050406030204" charset="0"/>
                    <a:cs typeface="Cambria Math" panose="02040503050406030204" charset="0"/>
                  </a:rPr>
                  <a:t>)</a:t>
                </a:r>
                <a:endParaRPr lang="en-US" altLang="zh-CN" sz="2400" kern="100" dirty="0">
                  <a:solidFill>
                    <a:schemeClr val="tx1"/>
                  </a:solidFill>
                  <a:effectLst/>
                  <a:latin typeface="Cambria Math" panose="02040503050406030204" charset="0"/>
                  <a:cs typeface="Cambria Math" panose="02040503050406030204" charset="0"/>
                </a:endParaRPr>
              </a:p>
              <a:p>
                <a:pPr algn="just">
                  <a:lnSpc>
                    <a:spcPct val="140000"/>
                  </a:lnSpc>
                </a:pPr>
                <a:r>
                  <a:rPr lang="en-US" altLang="zh-CN" sz="2400" kern="100" dirty="0">
                    <a:solidFill>
                      <a:schemeClr val="tx1"/>
                    </a:solidFill>
                    <a:effectLst/>
                    <a:latin typeface="Cambria Math" panose="02040503050406030204" charset="0"/>
                    <a:cs typeface="Cambria Math" panose="02040503050406030204" charset="0"/>
                  </a:rPr>
                  <a:t>(3)</a:t>
                </a:r>
                <a:r>
                  <a:rPr lang="zh-CN" altLang="en-US" sz="2400" kern="100" dirty="0">
                    <a:solidFill>
                      <a:schemeClr val="tx1"/>
                    </a:solidFill>
                    <a:effectLst/>
                    <a:latin typeface="Cambria Math" panose="02040503050406030204" charset="0"/>
                    <a:cs typeface="Cambria Math" panose="02040503050406030204" charset="0"/>
                  </a:rPr>
                  <a:t>求概率度</a:t>
                </a:r>
                <a:r>
                  <a:rPr lang="en-US" altLang="zh-CN" sz="2400" kern="100" dirty="0">
                    <a:solidFill>
                      <a:schemeClr val="tx1"/>
                    </a:solidFill>
                    <a:effectLst/>
                    <a:latin typeface="Cambria Math" panose="02040503050406030204" charset="0"/>
                    <a:cs typeface="Cambria Math" panose="02040503050406030204" charset="0"/>
                  </a:rPr>
                  <a:t>:t=</a:t>
                </a:r>
                <a:r>
                  <a:rPr lang="en-US" altLang="zh-CN" sz="2400" kern="100" dirty="0">
                    <a:effectLst/>
                    <a:latin typeface="Cambria Math" panose="02040503050406030204" charset="0"/>
                    <a:cs typeface="Cambria Math" panose="02040503050406030204" charset="0"/>
                    <a:sym typeface="+mn-ea"/>
                  </a:rPr>
                  <a:t>Δ</a:t>
                </a:r>
                <a14:m>
                  <m:oMath xmlns:m="http://schemas.openxmlformats.org/officeDocument/2006/math">
                    <m:acc>
                      <m:accPr>
                        <m:chr m:val="̅"/>
                        <m:ctrlPr>
                          <a:rPr lang="en-US" altLang="zh-CN" sz="2400" b="1" i="1" kern="100" baseline="-25000" dirty="0">
                            <a:solidFill>
                              <a:schemeClr val="tx1"/>
                            </a:solidFill>
                            <a:effectLst/>
                            <a:latin typeface="Cambria Math" panose="02040503050406030204" charset="0"/>
                            <a:cs typeface="Cambria Math" panose="02040503050406030204" charset="0"/>
                          </a:rPr>
                        </m:ctrlPr>
                      </m:accPr>
                      <m:e>
                        <m:r>
                          <a:rPr lang="en-US" altLang="zh-CN" sz="2400" b="1" i="1" kern="100" baseline="-250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a:t>
                </a:r>
                <a:r>
                  <a:rPr lang="en-US" altLang="zh-CN" sz="2400" b="1" kern="100" dirty="0">
                    <a:effectLst/>
                    <a:latin typeface="+mn-ea"/>
                    <a:cs typeface="江城圆体 400W" panose="020B0500000000000000" pitchFamily="34" charset="-122"/>
                    <a:sym typeface="+mn-ea"/>
                  </a:rPr>
                  <a:t>μ</a:t>
                </a:r>
                <a14:m>
                  <m:oMath xmlns:m="http://schemas.openxmlformats.org/officeDocument/2006/math">
                    <m:acc>
                      <m:accPr>
                        <m:chr m:val="̅"/>
                        <m:ctrlPr>
                          <a:rPr lang="en-US" altLang="zh-CN" sz="2400" b="1" i="1" kern="100" baseline="-25000" dirty="0">
                            <a:solidFill>
                              <a:schemeClr val="tx1"/>
                            </a:solidFill>
                            <a:effectLst/>
                            <a:latin typeface="Cambria Math" panose="02040503050406030204" charset="0"/>
                            <a:cs typeface="Cambria Math" panose="02040503050406030204" charset="0"/>
                          </a:rPr>
                        </m:ctrlPr>
                      </m:accPr>
                      <m:e>
                        <m:r>
                          <a:rPr lang="en-US" altLang="zh-CN" sz="2400" b="1" i="1" kern="100" baseline="-250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=10/5=2</a:t>
                </a:r>
                <a:endParaRPr lang="en-US" altLang="zh-CN" sz="2400" kern="100" dirty="0">
                  <a:solidFill>
                    <a:schemeClr val="tx1"/>
                  </a:solidFill>
                  <a:effectLst/>
                  <a:latin typeface="Cambria Math" panose="02040503050406030204" charset="0"/>
                  <a:cs typeface="Cambria Math" panose="02040503050406030204" charset="0"/>
                </a:endParaRPr>
              </a:p>
              <a:p>
                <a:pPr algn="just">
                  <a:lnSpc>
                    <a:spcPct val="140000"/>
                  </a:lnSpc>
                </a:pPr>
                <a:r>
                  <a:rPr lang="zh-CN" altLang="en-US" sz="2400" kern="100" dirty="0">
                    <a:solidFill>
                      <a:schemeClr val="tx1"/>
                    </a:solidFill>
                    <a:effectLst/>
                    <a:latin typeface="Cambria Math" panose="02040503050406030204" charset="0"/>
                    <a:cs typeface="Cambria Math" panose="02040503050406030204" charset="0"/>
                  </a:rPr>
                  <a:t>根据概率度查表得概率保证程度</a:t>
                </a:r>
                <a:r>
                  <a:rPr lang="en-US" altLang="zh-CN" sz="2400" kern="100" dirty="0">
                    <a:solidFill>
                      <a:schemeClr val="tx1"/>
                    </a:solidFill>
                    <a:effectLst/>
                    <a:latin typeface="Cambria Math" panose="02040503050406030204" charset="0"/>
                    <a:cs typeface="Cambria Math" panose="02040503050406030204" charset="0"/>
                  </a:rPr>
                  <a:t>F(t)=95.45%</a:t>
                </a:r>
                <a:endParaRPr lang="en-US" altLang="zh-CN" sz="2400" kern="100" dirty="0">
                  <a:solidFill>
                    <a:schemeClr val="tx1"/>
                  </a:solidFill>
                  <a:effectLst/>
                  <a:latin typeface="Cambria Math" panose="02040503050406030204" charset="0"/>
                  <a:cs typeface="Cambria Math" panose="02040503050406030204" charset="0"/>
                </a:endParaRPr>
              </a:p>
            </p:txBody>
          </p:sp>
        </mc:Choice>
        <mc:Fallback>
          <p:sp>
            <p:nvSpPr>
              <p:cNvPr id="3" name="文本框 2"/>
              <p:cNvSpPr txBox="1">
                <a:spLocks noRot="1" noChangeAspect="1" noMove="1" noResize="1" noEditPoints="1" noAdjustHandles="1" noChangeArrowheads="1" noChangeShapeType="1" noTextEdit="1"/>
              </p:cNvSpPr>
              <p:nvPr/>
            </p:nvSpPr>
            <p:spPr>
              <a:xfrm>
                <a:off x="1203960" y="2771140"/>
                <a:ext cx="9596755" cy="4341495"/>
              </a:xfrm>
              <a:prstGeom prst="rect">
                <a:avLst/>
              </a:prstGeom>
              <a:blipFill rotWithShape="1">
                <a:blip r:embed="rId2"/>
                <a:stretch>
                  <a:fillRect/>
                </a:stretch>
              </a:blipFill>
            </p:spPr>
            <p:txBody>
              <a:bodyPr/>
              <a:lstStyle/>
              <a:p>
                <a:r>
                  <a:rPr lang="zh-CN" altLang="en-US">
                    <a:noFill/>
                  </a:rPr>
                  <a:t> </a:t>
                </a:r>
              </a:p>
            </p:txBody>
          </p:sp>
        </mc:Fallback>
      </mc:AlternateContent>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5960" y="450215"/>
            <a:ext cx="4686300" cy="914400"/>
          </a:xfrm>
          <a:prstGeom prst="rect">
            <a:avLst/>
          </a:prstGeom>
          <a:noFill/>
        </p:spPr>
        <p:txBody>
          <a:bodyPr wrap="square" rtlCol="0">
            <a:noAutofit/>
          </a:bodyPr>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区间估计的模式</a:t>
            </a:r>
            <a:endParaRPr lang="zh-CN" altLang="en-US" sz="2800" b="1" kern="100" dirty="0">
              <a:solidFill>
                <a:schemeClr val="accent2">
                  <a:lumMod val="75000"/>
                </a:schemeClr>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2" name="文本框 1"/>
              <p:cNvSpPr txBox="1"/>
              <p:nvPr/>
            </p:nvSpPr>
            <p:spPr>
              <a:xfrm>
                <a:off x="1258570" y="1668145"/>
                <a:ext cx="9834245" cy="352234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2.</a:t>
                </a:r>
                <a:r>
                  <a:rPr lang="zh-CN" altLang="en-US" sz="2400" b="1" kern="100" dirty="0">
                    <a:solidFill>
                      <a:schemeClr val="bg1"/>
                    </a:solidFill>
                    <a:effectLst/>
                    <a:latin typeface="+mn-ea"/>
                    <a:cs typeface="江城圆体 400W" panose="020B0500000000000000" pitchFamily="34" charset="-122"/>
                  </a:rPr>
                  <a:t>根据已给定的概率保证程度进行区间估计</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第一步,抽取样本,计算样本指标,即计算样本平均数</a:t>
                </a:r>
                <a14:m>
                  <m:oMath xmlns:m="http://schemas.openxmlformats.org/officeDocument/2006/math">
                    <m:acc>
                      <m:accPr>
                        <m:chr m:val="̅"/>
                        <m:ctrlPr>
                          <a:rPr lang="en-US" altLang="zh-CN" sz="2400" b="1" i="1" kern="100" dirty="0">
                            <a:solidFill>
                              <a:schemeClr val="bg1"/>
                            </a:solidFill>
                            <a:effectLst/>
                            <a:latin typeface="Cambria Math" panose="02040503050406030204" charset="0"/>
                            <a:cs typeface="Cambria Math" panose="02040503050406030204" charset="0"/>
                          </a:rPr>
                        </m:ctrlPr>
                      </m:accPr>
                      <m:e>
                        <m:r>
                          <a:rPr lang="en-US" altLang="zh-CN" sz="2400" b="1" i="1" kern="100" dirty="0">
                            <a:solidFill>
                              <a:schemeClr val="bg1"/>
                            </a:solidFill>
                            <a:effectLst/>
                            <a:latin typeface="Cambria Math" panose="02040503050406030204" charset="0"/>
                            <a:cs typeface="Cambria Math" panose="02040503050406030204" charset="0"/>
                          </a:rPr>
                          <m:t>𝒙</m:t>
                        </m:r>
                      </m:e>
                    </m:acc>
                  </m:oMath>
                </a14:m>
                <a:r>
                  <a:rPr lang="zh-CN" altLang="en-US" sz="2400" b="1" kern="100" dirty="0">
                    <a:solidFill>
                      <a:schemeClr val="bg1"/>
                    </a:solidFill>
                    <a:effectLst/>
                    <a:latin typeface="+mn-ea"/>
                    <a:cs typeface="江城圆体 400W" panose="020B0500000000000000" pitchFamily="34" charset="-122"/>
                  </a:rPr>
                  <a:t>或样本成数</a:t>
                </a:r>
                <a:r>
                  <a:rPr lang="en-US" altLang="zh-CN" sz="2400" b="1" kern="100" dirty="0">
                    <a:solidFill>
                      <a:schemeClr val="bg1"/>
                    </a:solidFill>
                    <a:effectLst/>
                    <a:latin typeface="+mn-ea"/>
                    <a:cs typeface="江城圆体 400W" panose="020B0500000000000000" pitchFamily="34" charset="-122"/>
                  </a:rPr>
                  <a:t>p,</a:t>
                </a:r>
                <a:r>
                  <a:rPr lang="zh-CN" altLang="en-US" sz="2400" b="1" kern="100" dirty="0">
                    <a:solidFill>
                      <a:schemeClr val="bg1"/>
                    </a:solidFill>
                    <a:effectLst/>
                    <a:latin typeface="+mn-ea"/>
                    <a:cs typeface="江城圆体 400W" panose="020B0500000000000000" pitchFamily="34" charset="-122"/>
                  </a:rPr>
                  <a:t>作为总体指标的估计值</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并计算样本标准差</a:t>
                </a:r>
                <a:r>
                  <a:rPr lang="en-US" altLang="zh-CN" sz="2400" b="1" kern="100" dirty="0">
                    <a:solidFill>
                      <a:schemeClr val="bg1"/>
                    </a:solidFill>
                    <a:effectLst/>
                    <a:latin typeface="+mn-ea"/>
                    <a:cs typeface="江城圆体 400W" panose="020B0500000000000000" pitchFamily="34" charset="-122"/>
                  </a:rPr>
                  <a:t>σ,</a:t>
                </a:r>
                <a:r>
                  <a:rPr lang="zh-CN" altLang="en-US" sz="2400" b="1" kern="100" dirty="0">
                    <a:solidFill>
                      <a:schemeClr val="bg1"/>
                    </a:solidFill>
                    <a:effectLst/>
                    <a:latin typeface="+mn-ea"/>
                    <a:cs typeface="江城圆体 400W" panose="020B0500000000000000" pitchFamily="34" charset="-122"/>
                  </a:rPr>
                  <a:t>推算抽样平均误差</a:t>
                </a:r>
                <a:r>
                  <a:rPr lang="en-US" altLang="zh-CN" sz="2400" b="1" kern="100" dirty="0">
                    <a:solidFill>
                      <a:schemeClr val="bg1"/>
                    </a:solidFill>
                    <a:effectLst/>
                    <a:latin typeface="+mn-ea"/>
                    <a:cs typeface="江城圆体 400W" panose="020B0500000000000000" pitchFamily="34" charset="-122"/>
                  </a:rPr>
                  <a:t>μ</a:t>
                </a:r>
                <a14:m>
                  <m:oMath xmlns:m="http://schemas.openxmlformats.org/officeDocument/2006/math">
                    <m:acc>
                      <m:accPr>
                        <m:chr m:val="̅"/>
                        <m:ctrlPr>
                          <a:rPr lang="en-US" altLang="zh-CN" sz="2400" b="1" i="1" kern="100" baseline="-25000" dirty="0">
                            <a:solidFill>
                              <a:schemeClr val="bg1"/>
                            </a:solidFill>
                            <a:effectLst/>
                            <a:latin typeface="Cambria Math" panose="02040503050406030204" charset="0"/>
                            <a:cs typeface="Cambria Math" panose="02040503050406030204" charset="0"/>
                          </a:rPr>
                        </m:ctrlPr>
                      </m:accPr>
                      <m:e>
                        <m:r>
                          <a:rPr lang="en-US" altLang="zh-CN" sz="2400" b="1" i="1" kern="100" baseline="-25000" dirty="0">
                            <a:solidFill>
                              <a:schemeClr val="bg1"/>
                            </a:solidFill>
                            <a:effectLst/>
                            <a:latin typeface="Cambria Math" panose="02040503050406030204" charset="0"/>
                            <a:cs typeface="Cambria Math" panose="02040503050406030204" charset="0"/>
                          </a:rPr>
                          <m:t>𝒙</m:t>
                        </m:r>
                      </m:e>
                    </m:acc>
                  </m:oMath>
                </a14:m>
                <a:r>
                  <a:rPr lang="zh-CN" altLang="en-US" sz="2400" b="1" kern="100" dirty="0">
                    <a:solidFill>
                      <a:schemeClr val="bg1"/>
                    </a:solidFill>
                    <a:effectLst/>
                    <a:latin typeface="+mn-ea"/>
                    <a:cs typeface="江城圆体 400W" panose="020B0500000000000000" pitchFamily="34" charset="-122"/>
                  </a:rPr>
                  <a:t>或</a:t>
                </a:r>
                <a:r>
                  <a:rPr lang="en-US" altLang="zh-CN" sz="2400" b="1" kern="100" dirty="0">
                    <a:solidFill>
                      <a:schemeClr val="bg1"/>
                    </a:solidFill>
                    <a:effectLst/>
                    <a:latin typeface="+mn-ea"/>
                    <a:cs typeface="江城圆体 400W" panose="020B0500000000000000" pitchFamily="34" charset="-122"/>
                  </a:rPr>
                  <a:t>μ</a:t>
                </a:r>
                <a:r>
                  <a:rPr lang="en-US" altLang="zh-CN" sz="2400" b="1" kern="100" baseline="-25000" dirty="0">
                    <a:solidFill>
                      <a:schemeClr val="bg1"/>
                    </a:solidFill>
                    <a:effectLst/>
                    <a:latin typeface="+mn-ea"/>
                    <a:cs typeface="江城圆体 400W" panose="020B0500000000000000" pitchFamily="34" charset="-122"/>
                  </a:rPr>
                  <a:t>p</a:t>
                </a:r>
                <a:r>
                  <a:rPr lang="zh-CN" altLang="en-US" sz="2400" b="1" kern="100" dirty="0">
                    <a:solidFill>
                      <a:schemeClr val="bg1"/>
                    </a:solidFill>
                    <a:effectLst/>
                    <a:latin typeface="+mn-ea"/>
                    <a:cs typeface="江城圆体 400W" panose="020B0500000000000000" pitchFamily="34" charset="-122"/>
                  </a:rPr>
                  <a:t>。</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第二步</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根据给定的概率保证程度</a:t>
                </a:r>
                <a:r>
                  <a:rPr lang="en-US" altLang="zh-CN" sz="2400" b="1" kern="100" dirty="0">
                    <a:solidFill>
                      <a:schemeClr val="bg1"/>
                    </a:solidFill>
                    <a:effectLst/>
                    <a:latin typeface="+mn-ea"/>
                    <a:cs typeface="江城圆体 400W" panose="020B0500000000000000" pitchFamily="34" charset="-122"/>
                  </a:rPr>
                  <a:t>F(t),</a:t>
                </a:r>
                <a:r>
                  <a:rPr lang="zh-CN" altLang="en-US" sz="2400" b="1" kern="100" dirty="0">
                    <a:solidFill>
                      <a:schemeClr val="bg1"/>
                    </a:solidFill>
                    <a:effectLst/>
                    <a:latin typeface="+mn-ea"/>
                    <a:cs typeface="江城圆体 400W" panose="020B0500000000000000" pitchFamily="34" charset="-122"/>
                  </a:rPr>
                  <a:t>查概率表求得概率度</a:t>
                </a:r>
                <a:r>
                  <a:rPr lang="en-US" altLang="zh-CN" sz="2400" b="1" kern="100" dirty="0">
                    <a:solidFill>
                      <a:schemeClr val="bg1"/>
                    </a:solidFill>
                    <a:effectLst/>
                    <a:latin typeface="+mn-ea"/>
                    <a:cs typeface="江城圆体 400W" panose="020B0500000000000000" pitchFamily="34" charset="-122"/>
                  </a:rPr>
                  <a:t>t</a:t>
                </a:r>
                <a:r>
                  <a:rPr lang="zh-CN" altLang="en-US" sz="2400" b="1" kern="100" dirty="0">
                    <a:solidFill>
                      <a:schemeClr val="bg1"/>
                    </a:solidFill>
                    <a:effectLst/>
                    <a:latin typeface="+mn-ea"/>
                    <a:cs typeface="江城圆体 400W" panose="020B0500000000000000" pitchFamily="34" charset="-122"/>
                  </a:rPr>
                  <a:t>值。</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第三步</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根据概率度</a:t>
                </a:r>
                <a:r>
                  <a:rPr lang="en-US" altLang="zh-CN" sz="2400" b="1" kern="100" dirty="0">
                    <a:solidFill>
                      <a:schemeClr val="bg1"/>
                    </a:solidFill>
                    <a:effectLst/>
                    <a:latin typeface="+mn-ea"/>
                    <a:cs typeface="江城圆体 400W" panose="020B0500000000000000" pitchFamily="34" charset="-122"/>
                  </a:rPr>
                  <a:t>t</a:t>
                </a:r>
                <a:r>
                  <a:rPr lang="zh-CN" altLang="en-US" sz="2400" b="1" kern="100" dirty="0">
                    <a:solidFill>
                      <a:schemeClr val="bg1"/>
                    </a:solidFill>
                    <a:effectLst/>
                    <a:latin typeface="+mn-ea"/>
                    <a:cs typeface="江城圆体 400W" panose="020B0500000000000000" pitchFamily="34" charset="-122"/>
                  </a:rPr>
                  <a:t>和抽样平均误差</a:t>
                </a:r>
                <a:r>
                  <a:rPr lang="en-US" altLang="zh-CN" sz="2400" b="1" kern="100" dirty="0">
                    <a:solidFill>
                      <a:schemeClr val="bg1"/>
                    </a:solidFill>
                    <a:effectLst/>
                    <a:latin typeface="+mn-ea"/>
                    <a:cs typeface="江城圆体 400W" panose="020B0500000000000000" pitchFamily="34" charset="-122"/>
                  </a:rPr>
                  <a:t>μ</a:t>
                </a:r>
                <a:r>
                  <a:rPr lang="zh-CN" altLang="en-US" sz="2400" b="1" kern="100" dirty="0">
                    <a:solidFill>
                      <a:schemeClr val="bg1"/>
                    </a:solidFill>
                    <a:effectLst/>
                    <a:latin typeface="+mn-ea"/>
                    <a:cs typeface="江城圆体 400W" panose="020B0500000000000000" pitchFamily="34" charset="-122"/>
                  </a:rPr>
                  <a:t>推算出抽样极限误差</a:t>
                </a:r>
                <a:r>
                  <a:rPr lang="en-US" altLang="zh-CN" sz="2400" b="1" kern="100" dirty="0">
                    <a:solidFill>
                      <a:schemeClr val="bg1"/>
                    </a:solidFill>
                    <a:effectLst/>
                    <a:latin typeface="+mn-ea"/>
                    <a:cs typeface="江城圆体 400W" panose="020B0500000000000000" pitchFamily="34" charset="-122"/>
                  </a:rPr>
                  <a:t>Δ,</a:t>
                </a:r>
                <a:r>
                  <a:rPr lang="zh-CN" altLang="en-US" sz="2400" b="1" kern="100" dirty="0">
                    <a:solidFill>
                      <a:schemeClr val="bg1"/>
                    </a:solidFill>
                    <a:effectLst/>
                    <a:latin typeface="+mn-ea"/>
                    <a:cs typeface="江城圆体 400W" panose="020B0500000000000000" pitchFamily="34" charset="-122"/>
                  </a:rPr>
                  <a:t>并根据抽样极限误差估计总体指标的上限和下限。</a:t>
                </a:r>
                <a:endParaRPr lang="zh-CN" altLang="en-US" sz="2400" b="1" kern="100" dirty="0">
                  <a:solidFill>
                    <a:schemeClr val="bg1"/>
                  </a:solidFill>
                  <a:effectLst/>
                  <a:latin typeface="+mn-ea"/>
                  <a:cs typeface="江城圆体 400W" panose="020B0500000000000000" pitchFamily="34" charset="-122"/>
                </a:endParaRPr>
              </a:p>
            </p:txBody>
          </p:sp>
        </mc:Choice>
        <mc:Fallback>
          <p:sp>
            <p:nvSpPr>
              <p:cNvPr id="2" name="文本框 1"/>
              <p:cNvSpPr txBox="1">
                <a:spLocks noRot="1" noChangeAspect="1" noMove="1" noResize="1" noEditPoints="1" noAdjustHandles="1" noChangeArrowheads="1" noChangeShapeType="1" noTextEdit="1"/>
              </p:cNvSpPr>
              <p:nvPr/>
            </p:nvSpPr>
            <p:spPr>
              <a:xfrm>
                <a:off x="1258570" y="1668145"/>
                <a:ext cx="9834245" cy="3522345"/>
              </a:xfrm>
              <a:prstGeom prst="rect">
                <a:avLst/>
              </a:prstGeom>
              <a:blipFill rotWithShape="1">
                <a:blip r:embed="rId1"/>
                <a:stretch>
                  <a:fillRect l="-697" t="-1947" r="-691" b="-1929"/>
                </a:stretch>
              </a:blip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a:lstStyle/>
              <a:p>
                <a:r>
                  <a:rPr lang="zh-CN" altLang="en-US">
                    <a:noFill/>
                  </a:rPr>
                  <a:t> </a:t>
                </a:r>
              </a:p>
            </p:txBody>
          </p:sp>
        </mc:Fallback>
      </mc:AlternateContent>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mc:AlternateContent xmlns:mc="http://schemas.openxmlformats.org/markup-compatibility/2006">
        <mc:Choice xmlns:a14="http://schemas.microsoft.com/office/drawing/2010/main" Requires="a14">
          <p:sp>
            <p:nvSpPr>
              <p:cNvPr id="5" name="文本框 4"/>
              <p:cNvSpPr txBox="1"/>
              <p:nvPr/>
            </p:nvSpPr>
            <p:spPr>
              <a:xfrm>
                <a:off x="1203960" y="542925"/>
                <a:ext cx="9596755" cy="4341495"/>
              </a:xfrm>
              <a:prstGeom prst="rect">
                <a:avLst/>
              </a:prstGeom>
              <a:noFill/>
            </p:spPr>
            <p:txBody>
              <a:bodyPr wrap="square" rtlCol="0"/>
              <a:p>
                <a:pPr algn="just">
                  <a:lnSpc>
                    <a:spcPct val="140000"/>
                  </a:lnSpc>
                </a:pPr>
                <a:r>
                  <a:rPr lang="zh-CN" altLang="en-US" sz="2400" kern="100" dirty="0">
                    <a:solidFill>
                      <a:schemeClr val="tx1"/>
                    </a:solidFill>
                    <a:effectLst/>
                    <a:latin typeface="Cambria Math" panose="02040503050406030204" charset="0"/>
                    <a:cs typeface="Cambria Math" panose="02040503050406030204" charset="0"/>
                  </a:rPr>
                  <a:t>【例</a:t>
                </a:r>
                <a:r>
                  <a:rPr lang="en-US" altLang="zh-CN" sz="2400" kern="100" dirty="0">
                    <a:solidFill>
                      <a:schemeClr val="tx1"/>
                    </a:solidFill>
                    <a:effectLst/>
                    <a:latin typeface="Cambria Math" panose="02040503050406030204" charset="0"/>
                    <a:cs typeface="Cambria Math" panose="02040503050406030204" charset="0"/>
                  </a:rPr>
                  <a:t>7-5</a:t>
                </a:r>
                <a:r>
                  <a:rPr lang="zh-CN" altLang="en-US" sz="2400" kern="100" dirty="0">
                    <a:solidFill>
                      <a:schemeClr val="tx1"/>
                    </a:solidFill>
                    <a:effectLst/>
                    <a:latin typeface="Cambria Math" panose="02040503050406030204" charset="0"/>
                    <a:cs typeface="Cambria Math" panose="02040503050406030204" charset="0"/>
                  </a:rPr>
                  <a:t>】</a:t>
                </a:r>
                <a:r>
                  <a:rPr lang="en-US" altLang="zh-CN" sz="2400" kern="100" dirty="0">
                    <a:solidFill>
                      <a:schemeClr val="tx1"/>
                    </a:solidFill>
                    <a:effectLst/>
                    <a:latin typeface="Cambria Math" panose="02040503050406030204" charset="0"/>
                    <a:cs typeface="Cambria Math" panose="02040503050406030204" charset="0"/>
                  </a:rPr>
                  <a:t> </a:t>
                </a:r>
                <a:r>
                  <a:rPr lang="zh-CN" altLang="en-US" sz="2400" kern="100" dirty="0">
                    <a:solidFill>
                      <a:schemeClr val="tx1"/>
                    </a:solidFill>
                    <a:effectLst/>
                    <a:latin typeface="Cambria Math" panose="02040503050406030204" charset="0"/>
                    <a:cs typeface="Cambria Math" panose="02040503050406030204" charset="0"/>
                  </a:rPr>
                  <a:t>为了解某企业员工的收入情况</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随机重复抽取了</a:t>
                </a:r>
                <a:r>
                  <a:rPr lang="en-US" altLang="zh-CN" sz="2400" kern="100" dirty="0">
                    <a:solidFill>
                      <a:schemeClr val="tx1"/>
                    </a:solidFill>
                    <a:effectLst/>
                    <a:latin typeface="Cambria Math" panose="02040503050406030204" charset="0"/>
                    <a:cs typeface="Cambria Math" panose="02040503050406030204" charset="0"/>
                  </a:rPr>
                  <a:t>50</a:t>
                </a:r>
                <a:r>
                  <a:rPr lang="zh-CN" altLang="en-US" sz="2400" kern="100" dirty="0">
                    <a:solidFill>
                      <a:schemeClr val="tx1"/>
                    </a:solidFill>
                    <a:effectLst/>
                    <a:latin typeface="Cambria Math" panose="02040503050406030204" charset="0"/>
                    <a:cs typeface="Cambria Math" panose="02040503050406030204" charset="0"/>
                  </a:rPr>
                  <a:t>个员工进行调查</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调查结果如下</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月平均收入</a:t>
                </a:r>
                <a14:m>
                  <m:oMath xmlns:m="http://schemas.openxmlformats.org/officeDocument/2006/math">
                    <m:acc>
                      <m:accPr>
                        <m:chr m:val="̅"/>
                        <m:ctrlPr>
                          <a:rPr lang="en-US" altLang="zh-CN" sz="2400" b="1" i="1" kern="100" dirty="0">
                            <a:solidFill>
                              <a:schemeClr val="tx1"/>
                            </a:solidFill>
                            <a:effectLst/>
                            <a:latin typeface="Cambria Math" panose="02040503050406030204" charset="0"/>
                            <a:cs typeface="Cambria Math" panose="02040503050406030204" charset="0"/>
                          </a:rPr>
                        </m:ctrlPr>
                      </m:accPr>
                      <m:e>
                        <m:r>
                          <a:rPr lang="en-US" altLang="zh-CN" sz="2400" b="1" i="1" kern="1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=2200</a:t>
                </a:r>
                <a:r>
                  <a:rPr lang="zh-CN" altLang="en-US" sz="2400" kern="100" dirty="0">
                    <a:solidFill>
                      <a:schemeClr val="tx1"/>
                    </a:solidFill>
                    <a:effectLst/>
                    <a:latin typeface="Cambria Math" panose="02040503050406030204" charset="0"/>
                    <a:cs typeface="Cambria Math" panose="02040503050406030204" charset="0"/>
                  </a:rPr>
                  <a:t>元</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标准差</a:t>
                </a:r>
                <a:r>
                  <a:rPr lang="en-US" altLang="zh-CN" sz="2400" kern="100" dirty="0">
                    <a:solidFill>
                      <a:schemeClr val="tx1"/>
                    </a:solidFill>
                    <a:effectLst/>
                    <a:latin typeface="Cambria Math" panose="02040503050406030204" charset="0"/>
                    <a:cs typeface="Cambria Math" panose="02040503050406030204" charset="0"/>
                  </a:rPr>
                  <a:t>σ=640</a:t>
                </a:r>
                <a:r>
                  <a:rPr lang="zh-CN" altLang="en-US" sz="2400" kern="100" dirty="0">
                    <a:solidFill>
                      <a:schemeClr val="tx1"/>
                    </a:solidFill>
                    <a:effectLst/>
                    <a:latin typeface="Cambria Math" panose="02040503050406030204" charset="0"/>
                    <a:cs typeface="Cambria Math" panose="02040503050406030204" charset="0"/>
                  </a:rPr>
                  <a:t>元。试以</a:t>
                </a:r>
                <a:r>
                  <a:rPr lang="en-US" altLang="zh-CN" sz="2400" kern="100" dirty="0">
                    <a:solidFill>
                      <a:schemeClr val="tx1"/>
                    </a:solidFill>
                    <a:effectLst/>
                    <a:latin typeface="Cambria Math" panose="02040503050406030204" charset="0"/>
                    <a:cs typeface="Cambria Math" panose="02040503050406030204" charset="0"/>
                  </a:rPr>
                  <a:t>95.45%</a:t>
                </a:r>
                <a:r>
                  <a:rPr lang="zh-CN" altLang="en-US" sz="2400" kern="100" dirty="0">
                    <a:solidFill>
                      <a:schemeClr val="tx1"/>
                    </a:solidFill>
                    <a:effectLst/>
                    <a:latin typeface="Cambria Math" panose="02040503050406030204" charset="0"/>
                    <a:cs typeface="Cambria Math" panose="02040503050406030204" charset="0"/>
                  </a:rPr>
                  <a:t>的概率保证程度估计该企业员工的月平均收入的区间。</a:t>
                </a:r>
                <a:endParaRPr lang="zh-CN" altLang="en-US" sz="2400" kern="100" dirty="0">
                  <a:solidFill>
                    <a:schemeClr val="tx1"/>
                  </a:solidFill>
                  <a:effectLst/>
                  <a:latin typeface="Cambria Math" panose="02040503050406030204" charset="0"/>
                  <a:cs typeface="Cambria Math" panose="02040503050406030204" charset="0"/>
                </a:endParaRPr>
              </a:p>
            </p:txBody>
          </p:sp>
        </mc:Choice>
        <mc:Fallback>
          <p:sp>
            <p:nvSpPr>
              <p:cNvPr id="5" name="文本框 4"/>
              <p:cNvSpPr txBox="1">
                <a:spLocks noRot="1" noChangeAspect="1" noMove="1" noResize="1" noEditPoints="1" noAdjustHandles="1" noChangeArrowheads="1" noChangeShapeType="1" noTextEdit="1"/>
              </p:cNvSpPr>
              <p:nvPr/>
            </p:nvSpPr>
            <p:spPr>
              <a:xfrm>
                <a:off x="1203960" y="542925"/>
                <a:ext cx="9596755" cy="4341495"/>
              </a:xfrm>
              <a:prstGeom prst="rect">
                <a:avLst/>
              </a:prstGeom>
              <a:blipFill rotWithShape="1">
                <a:blip r:embed="rId1"/>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文本框 2"/>
              <p:cNvSpPr txBox="1"/>
              <p:nvPr/>
            </p:nvSpPr>
            <p:spPr>
              <a:xfrm>
                <a:off x="1203960" y="2205355"/>
                <a:ext cx="9596755" cy="4341495"/>
              </a:xfrm>
              <a:prstGeom prst="rect">
                <a:avLst/>
              </a:prstGeom>
              <a:noFill/>
            </p:spPr>
            <p:txBody>
              <a:bodyPr wrap="square" rtlCol="0"/>
              <a:p>
                <a:pPr algn="just">
                  <a:lnSpc>
                    <a:spcPct val="140000"/>
                  </a:lnSpc>
                </a:pPr>
                <a:r>
                  <a:rPr lang="en-US" altLang="zh-CN" sz="2400" kern="100" dirty="0">
                    <a:solidFill>
                      <a:schemeClr val="tx1"/>
                    </a:solidFill>
                    <a:effectLst/>
                    <a:latin typeface="Cambria Math" panose="02040503050406030204" charset="0"/>
                    <a:cs typeface="Cambria Math" panose="02040503050406030204" charset="0"/>
                  </a:rPr>
                  <a:t>(1)</a:t>
                </a:r>
                <a:r>
                  <a:rPr lang="zh-CN" altLang="en-US" sz="2400" kern="100" dirty="0">
                    <a:solidFill>
                      <a:schemeClr val="tx1"/>
                    </a:solidFill>
                    <a:effectLst/>
                    <a:latin typeface="Cambria Math" panose="02040503050406030204" charset="0"/>
                    <a:cs typeface="Cambria Math" panose="02040503050406030204" charset="0"/>
                  </a:rPr>
                  <a:t>计算平均数的平均误差</a:t>
                </a:r>
                <a:r>
                  <a:rPr lang="en-US" altLang="zh-CN" sz="2400" kern="100" dirty="0">
                    <a:solidFill>
                      <a:schemeClr val="tx1"/>
                    </a:solidFill>
                    <a:effectLst/>
                    <a:latin typeface="Cambria Math" panose="02040503050406030204" charset="0"/>
                    <a:cs typeface="Cambria Math" panose="02040503050406030204" charset="0"/>
                  </a:rPr>
                  <a:t>:</a:t>
                </a:r>
                <a:r>
                  <a:rPr lang="en-US" altLang="zh-CN" sz="2400" b="1" kern="100" dirty="0">
                    <a:solidFill>
                      <a:schemeClr val="tx1"/>
                    </a:solidFill>
                    <a:effectLst/>
                    <a:latin typeface="+mn-ea"/>
                    <a:cs typeface="江城圆体 400W" panose="020B0500000000000000" pitchFamily="34" charset="-122"/>
                    <a:sym typeface="+mn-ea"/>
                  </a:rPr>
                  <a:t>μ</a:t>
                </a:r>
                <a14:m>
                  <m:oMath xmlns:m="http://schemas.openxmlformats.org/officeDocument/2006/math">
                    <m:acc>
                      <m:accPr>
                        <m:chr m:val="̅"/>
                        <m:ctrlPr>
                          <a:rPr lang="en-US" altLang="zh-CN" sz="2400" b="1" i="1" kern="100" baseline="-25000" dirty="0">
                            <a:solidFill>
                              <a:schemeClr val="tx1"/>
                            </a:solidFill>
                            <a:effectLst/>
                            <a:latin typeface="Cambria Math" panose="02040503050406030204" charset="0"/>
                            <a:cs typeface="Cambria Math" panose="02040503050406030204" charset="0"/>
                          </a:rPr>
                        </m:ctrlPr>
                      </m:accPr>
                      <m:e>
                        <m:r>
                          <a:rPr lang="en-US" altLang="zh-CN" sz="2400" b="1" i="1" kern="100" baseline="-250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a:t>
                </a:r>
                <a14:m>
                  <m:oMath xmlns:m="http://schemas.openxmlformats.org/officeDocument/2006/math">
                    <m:f>
                      <m:fPr>
                        <m:ctrlPr>
                          <a:rPr lang="en-US" altLang="zh-CN" sz="2400" i="1" kern="100" dirty="0">
                            <a:solidFill>
                              <a:schemeClr val="tx1"/>
                            </a:solidFill>
                            <a:effectLst/>
                            <a:latin typeface="Cambria Math" panose="02040503050406030204" charset="0"/>
                            <a:cs typeface="Cambria Math" panose="02040503050406030204" charset="0"/>
                          </a:rPr>
                        </m:ctrlPr>
                      </m:fPr>
                      <m:num>
                        <m:r>
                          <a:rPr lang="en-US" altLang="zh-CN" sz="2400" i="1" kern="100" dirty="0">
                            <a:solidFill>
                              <a:schemeClr val="tx1"/>
                            </a:solidFill>
                            <a:effectLst/>
                            <a:latin typeface="Cambria Math" panose="02040503050406030204" charset="0"/>
                            <a:cs typeface="Cambria Math" panose="02040503050406030204" charset="0"/>
                          </a:rPr>
                          <m:t>𝜎</m:t>
                        </m:r>
                      </m:num>
                      <m:den>
                        <m:rad>
                          <m:radPr>
                            <m:degHide m:val="on"/>
                            <m:ctrlPr>
                              <a:rPr lang="en-US" altLang="zh-CN" sz="2400" i="1" kern="100" dirty="0">
                                <a:solidFill>
                                  <a:schemeClr val="tx1"/>
                                </a:solidFill>
                                <a:effectLst/>
                                <a:latin typeface="Cambria Math" panose="02040503050406030204" charset="0"/>
                                <a:cs typeface="Cambria Math" panose="02040503050406030204" charset="0"/>
                              </a:rPr>
                            </m:ctrlPr>
                          </m:radPr>
                          <m:deg/>
                          <m:e>
                            <m:r>
                              <a:rPr lang="en-US" altLang="zh-CN" sz="2400" i="1" kern="100" dirty="0">
                                <a:solidFill>
                                  <a:schemeClr val="tx1"/>
                                </a:solidFill>
                                <a:effectLst/>
                                <a:latin typeface="Cambria Math" panose="02040503050406030204" charset="0"/>
                                <a:cs typeface="Cambria Math" panose="02040503050406030204" charset="0"/>
                              </a:rPr>
                              <m:t>𝑛</m:t>
                            </m:r>
                          </m:e>
                        </m:rad>
                      </m:den>
                    </m:f>
                    <m:r>
                      <a:rPr lang="en-US" altLang="zh-CN" sz="2400" i="1" kern="100" dirty="0">
                        <a:solidFill>
                          <a:schemeClr val="tx1"/>
                        </a:solidFill>
                        <a:effectLst/>
                        <a:latin typeface="Cambria Math" panose="02040503050406030204" charset="0"/>
                        <a:cs typeface="Cambria Math" panose="02040503050406030204" charset="0"/>
                      </a:rPr>
                      <m:t>=</m:t>
                    </m:r>
                    <m:f>
                      <m:fPr>
                        <m:ctrlPr>
                          <a:rPr lang="en-US" altLang="zh-CN" sz="2400" i="1" kern="100" dirty="0">
                            <a:solidFill>
                              <a:schemeClr val="tx1"/>
                            </a:solidFill>
                            <a:effectLst/>
                            <a:latin typeface="Cambria Math" panose="02040503050406030204" charset="0"/>
                            <a:cs typeface="Cambria Math" panose="02040503050406030204" charset="0"/>
                          </a:rPr>
                        </m:ctrlPr>
                      </m:fPr>
                      <m:num>
                        <m:r>
                          <a:rPr lang="en-US" altLang="zh-CN" sz="2400" i="1" kern="100" dirty="0">
                            <a:solidFill>
                              <a:schemeClr val="tx1"/>
                            </a:solidFill>
                            <a:effectLst/>
                            <a:latin typeface="Cambria Math" panose="02040503050406030204" charset="0"/>
                            <a:cs typeface="Cambria Math" panose="02040503050406030204" charset="0"/>
                          </a:rPr>
                          <m:t>640</m:t>
                        </m:r>
                      </m:num>
                      <m:den>
                        <m:rad>
                          <m:radPr>
                            <m:degHide m:val="on"/>
                            <m:ctrlPr>
                              <a:rPr lang="en-US" altLang="zh-CN" sz="2400" i="1" kern="100" dirty="0">
                                <a:solidFill>
                                  <a:schemeClr val="tx1"/>
                                </a:solidFill>
                                <a:effectLst/>
                                <a:latin typeface="Cambria Math" panose="02040503050406030204" charset="0"/>
                                <a:cs typeface="Cambria Math" panose="02040503050406030204" charset="0"/>
                              </a:rPr>
                            </m:ctrlPr>
                          </m:radPr>
                          <m:deg/>
                          <m:e>
                            <m:r>
                              <a:rPr lang="en-US" sz="2400" i="1">
                                <a:latin typeface="Cambria Math" panose="02040503050406030204" charset="0"/>
                              </a:rPr>
                              <m:t>5</m:t>
                            </m:r>
                            <m:r>
                              <a:rPr lang="en-US" sz="2400" i="1">
                                <a:latin typeface="Cambria Math" panose="02040503050406030204" charset="0"/>
                              </a:rPr>
                              <m:t>0</m:t>
                            </m:r>
                          </m:e>
                        </m:rad>
                      </m:den>
                    </m:f>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90</m:t>
                    </m:r>
                    <m:r>
                      <a:rPr lang="en-US" altLang="zh-CN" sz="2400" i="1" kern="100" dirty="0">
                        <a:solidFill>
                          <a:schemeClr val="tx1"/>
                        </a:solidFill>
                        <a:effectLst/>
                        <a:latin typeface="Cambria Math" panose="02040503050406030204" charset="0"/>
                        <a:cs typeface="Cambria Math" panose="02040503050406030204" charset="0"/>
                      </a:rPr>
                      <m:t>.</m:t>
                    </m:r>
                    <m:r>
                      <a:rPr lang="en-US" altLang="zh-CN" sz="2400" i="1" kern="100" dirty="0">
                        <a:solidFill>
                          <a:schemeClr val="tx1"/>
                        </a:solidFill>
                        <a:effectLst/>
                        <a:latin typeface="Cambria Math" panose="02040503050406030204" charset="0"/>
                        <a:cs typeface="Cambria Math" panose="02040503050406030204" charset="0"/>
                      </a:rPr>
                      <m:t>51</m:t>
                    </m:r>
                    <m:r>
                      <a:rPr lang="en-US" altLang="zh-CN" sz="2400" i="1" kern="100" dirty="0">
                        <a:solidFill>
                          <a:schemeClr val="tx1"/>
                        </a:solidFill>
                        <a:effectLst/>
                        <a:latin typeface="Cambria Math" panose="02040503050406030204" charset="0"/>
                        <a:cs typeface="Cambria Math" panose="02040503050406030204" charset="0"/>
                      </a:rPr>
                      <m:t>（元）</m:t>
                    </m:r>
                  </m:oMath>
                </a14:m>
                <a:endParaRPr lang="en-US" altLang="zh-CN" sz="2400" i="1" kern="100" dirty="0">
                  <a:solidFill>
                    <a:schemeClr val="tx1"/>
                  </a:solidFill>
                  <a:effectLst/>
                  <a:latin typeface="Cambria Math" panose="02040503050406030204" charset="0"/>
                  <a:cs typeface="Cambria Math" panose="02040503050406030204" charset="0"/>
                </a:endParaRPr>
              </a:p>
              <a:p>
                <a:pPr algn="just">
                  <a:lnSpc>
                    <a:spcPct val="140000"/>
                  </a:lnSpc>
                </a:pPr>
                <a:r>
                  <a:rPr lang="en-US" altLang="zh-CN" sz="2400" kern="100" dirty="0">
                    <a:solidFill>
                      <a:schemeClr val="tx1"/>
                    </a:solidFill>
                    <a:effectLst/>
                    <a:latin typeface="Cambria Math" panose="02040503050406030204" charset="0"/>
                    <a:cs typeface="Cambria Math" panose="02040503050406030204" charset="0"/>
                  </a:rPr>
                  <a:t>(2)</a:t>
                </a:r>
                <a:r>
                  <a:rPr lang="zh-CN" altLang="en-US" sz="2400" kern="100" dirty="0">
                    <a:solidFill>
                      <a:schemeClr val="tx1"/>
                    </a:solidFill>
                    <a:effectLst/>
                    <a:latin typeface="Cambria Math" panose="02040503050406030204" charset="0"/>
                    <a:cs typeface="Cambria Math" panose="02040503050406030204" charset="0"/>
                  </a:rPr>
                  <a:t>求概率度</a:t>
                </a:r>
                <a:r>
                  <a:rPr lang="en-US" altLang="zh-CN" sz="2400" kern="100" dirty="0">
                    <a:solidFill>
                      <a:schemeClr val="tx1"/>
                    </a:solidFill>
                    <a:effectLst/>
                    <a:latin typeface="Cambria Math" panose="02040503050406030204" charset="0"/>
                    <a:cs typeface="Cambria Math" panose="02040503050406030204" charset="0"/>
                  </a:rPr>
                  <a:t>:</a:t>
                </a:r>
                <a:endParaRPr lang="en-US" altLang="zh-CN" sz="2400" kern="100" dirty="0">
                  <a:solidFill>
                    <a:schemeClr val="tx1"/>
                  </a:solidFill>
                  <a:effectLst/>
                  <a:latin typeface="Cambria Math" panose="02040503050406030204" charset="0"/>
                  <a:cs typeface="Cambria Math" panose="02040503050406030204" charset="0"/>
                </a:endParaRPr>
              </a:p>
              <a:p>
                <a:pPr algn="just">
                  <a:lnSpc>
                    <a:spcPct val="140000"/>
                  </a:lnSpc>
                </a:pPr>
                <a:r>
                  <a:rPr lang="zh-CN" altLang="en-US" sz="2400" kern="100" dirty="0">
                    <a:solidFill>
                      <a:schemeClr val="tx1"/>
                    </a:solidFill>
                    <a:effectLst/>
                    <a:latin typeface="Cambria Math" panose="02040503050406030204" charset="0"/>
                    <a:cs typeface="Cambria Math" panose="02040503050406030204" charset="0"/>
                  </a:rPr>
                  <a:t>根据概率保证程度</a:t>
                </a:r>
                <a:r>
                  <a:rPr lang="en-US" altLang="zh-CN" sz="2400" kern="100" dirty="0">
                    <a:solidFill>
                      <a:schemeClr val="tx1"/>
                    </a:solidFill>
                    <a:effectLst/>
                    <a:latin typeface="Cambria Math" panose="02040503050406030204" charset="0"/>
                    <a:cs typeface="Cambria Math" panose="02040503050406030204" charset="0"/>
                  </a:rPr>
                  <a:t>F(t)=95.45%,</a:t>
                </a:r>
                <a:r>
                  <a:rPr lang="zh-CN" altLang="en-US" sz="2400" kern="100" dirty="0">
                    <a:solidFill>
                      <a:schemeClr val="tx1"/>
                    </a:solidFill>
                    <a:effectLst/>
                    <a:latin typeface="Cambria Math" panose="02040503050406030204" charset="0"/>
                    <a:cs typeface="Cambria Math" panose="02040503050406030204" charset="0"/>
                  </a:rPr>
                  <a:t>查表得概率度</a:t>
                </a:r>
                <a:r>
                  <a:rPr lang="en-US" altLang="zh-CN" sz="2400" kern="100" dirty="0">
                    <a:solidFill>
                      <a:schemeClr val="tx1"/>
                    </a:solidFill>
                    <a:effectLst/>
                    <a:latin typeface="Cambria Math" panose="02040503050406030204" charset="0"/>
                    <a:cs typeface="Cambria Math" panose="02040503050406030204" charset="0"/>
                  </a:rPr>
                  <a:t>t=2</a:t>
                </a:r>
                <a:r>
                  <a:rPr lang="zh-CN" altLang="en-US" sz="2400" kern="100" dirty="0">
                    <a:solidFill>
                      <a:schemeClr val="tx1"/>
                    </a:solidFill>
                    <a:effectLst/>
                    <a:latin typeface="Cambria Math" panose="02040503050406030204" charset="0"/>
                    <a:cs typeface="Cambria Math" panose="02040503050406030204" charset="0"/>
                  </a:rPr>
                  <a:t>。</a:t>
                </a:r>
                <a:endParaRPr lang="zh-CN" altLang="en-US" sz="2400" kern="100" dirty="0">
                  <a:solidFill>
                    <a:schemeClr val="tx1"/>
                  </a:solidFill>
                  <a:effectLst/>
                  <a:latin typeface="Cambria Math" panose="02040503050406030204" charset="0"/>
                  <a:cs typeface="Cambria Math" panose="02040503050406030204" charset="0"/>
                </a:endParaRPr>
              </a:p>
              <a:p>
                <a:pPr algn="just">
                  <a:lnSpc>
                    <a:spcPct val="140000"/>
                  </a:lnSpc>
                </a:pPr>
                <a:r>
                  <a:rPr lang="en-US" altLang="zh-CN" sz="2400" kern="100" dirty="0">
                    <a:solidFill>
                      <a:schemeClr val="tx1"/>
                    </a:solidFill>
                    <a:effectLst/>
                    <a:latin typeface="Cambria Math" panose="02040503050406030204" charset="0"/>
                    <a:cs typeface="Cambria Math" panose="02040503050406030204" charset="0"/>
                  </a:rPr>
                  <a:t>(3)</a:t>
                </a:r>
                <a:r>
                  <a:rPr lang="zh-CN" altLang="en-US" sz="2400" kern="100" dirty="0">
                    <a:solidFill>
                      <a:schemeClr val="tx1"/>
                    </a:solidFill>
                    <a:effectLst/>
                    <a:latin typeface="Cambria Math" panose="02040503050406030204" charset="0"/>
                    <a:cs typeface="Cambria Math" panose="02040503050406030204" charset="0"/>
                  </a:rPr>
                  <a:t>计算抽样极限误差</a:t>
                </a:r>
                <a:r>
                  <a:rPr lang="en-US" altLang="zh-CN" sz="2400" kern="100" dirty="0">
                    <a:solidFill>
                      <a:schemeClr val="tx1"/>
                    </a:solidFill>
                    <a:effectLst/>
                    <a:latin typeface="Cambria Math" panose="02040503050406030204" charset="0"/>
                    <a:cs typeface="Cambria Math" panose="02040503050406030204" charset="0"/>
                  </a:rPr>
                  <a:t>:</a:t>
                </a:r>
                <a:r>
                  <a:rPr lang="en-US" altLang="zh-CN" sz="2400" kern="100" dirty="0">
                    <a:effectLst/>
                    <a:latin typeface="Cambria Math" panose="02040503050406030204" charset="0"/>
                    <a:cs typeface="Cambria Math" panose="02040503050406030204" charset="0"/>
                    <a:sym typeface="+mn-ea"/>
                  </a:rPr>
                  <a:t>Δ</a:t>
                </a:r>
                <a14:m>
                  <m:oMath xmlns:m="http://schemas.openxmlformats.org/officeDocument/2006/math">
                    <m:acc>
                      <m:accPr>
                        <m:chr m:val="̅"/>
                        <m:ctrlPr>
                          <a:rPr lang="en-US" altLang="zh-CN" sz="2400" b="1" i="1" kern="100" baseline="-25000" dirty="0">
                            <a:solidFill>
                              <a:schemeClr val="tx1"/>
                            </a:solidFill>
                            <a:effectLst/>
                            <a:latin typeface="Cambria Math" panose="02040503050406030204" charset="0"/>
                            <a:cs typeface="Cambria Math" panose="02040503050406030204" charset="0"/>
                          </a:rPr>
                        </m:ctrlPr>
                      </m:accPr>
                      <m:e>
                        <m:r>
                          <a:rPr lang="en-US" altLang="zh-CN" sz="2400" b="1" i="1" kern="100" baseline="-250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=t·</a:t>
                </a:r>
                <a:r>
                  <a:rPr lang="en-US" altLang="zh-CN" sz="2400" b="1" kern="100" dirty="0">
                    <a:effectLst/>
                    <a:latin typeface="+mn-ea"/>
                    <a:cs typeface="江城圆体 400W" panose="020B0500000000000000" pitchFamily="34" charset="-122"/>
                    <a:sym typeface="+mn-ea"/>
                  </a:rPr>
                  <a:t>μ</a:t>
                </a:r>
                <a14:m>
                  <m:oMath xmlns:m="http://schemas.openxmlformats.org/officeDocument/2006/math">
                    <m:acc>
                      <m:accPr>
                        <m:chr m:val="̅"/>
                        <m:ctrlPr>
                          <a:rPr lang="en-US" altLang="zh-CN" sz="2400" b="1" i="1" kern="100" baseline="-25000" dirty="0">
                            <a:solidFill>
                              <a:schemeClr val="tx1"/>
                            </a:solidFill>
                            <a:effectLst/>
                            <a:latin typeface="Cambria Math" panose="02040503050406030204" charset="0"/>
                            <a:cs typeface="Cambria Math" panose="02040503050406030204" charset="0"/>
                          </a:rPr>
                        </m:ctrlPr>
                      </m:accPr>
                      <m:e>
                        <m:r>
                          <a:rPr lang="en-US" altLang="zh-CN" sz="2400" b="1" i="1" kern="100" baseline="-250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=2</a:t>
                </a:r>
                <a:r>
                  <a:rPr lang="en-US" altLang="en-US" sz="2400" kern="100" dirty="0">
                    <a:solidFill>
                      <a:schemeClr val="tx1"/>
                    </a:solidFill>
                    <a:effectLst/>
                    <a:latin typeface="Cambria Math" panose="02040503050406030204" charset="0"/>
                    <a:cs typeface="Cambria Math" panose="02040503050406030204" charset="0"/>
                  </a:rPr>
                  <a:t>×</a:t>
                </a:r>
                <a:r>
                  <a:rPr lang="en-US" altLang="zh-CN" sz="2400" kern="100" dirty="0">
                    <a:solidFill>
                      <a:schemeClr val="tx1"/>
                    </a:solidFill>
                    <a:effectLst/>
                    <a:latin typeface="Cambria Math" panose="02040503050406030204" charset="0"/>
                    <a:cs typeface="Cambria Math" panose="02040503050406030204" charset="0"/>
                  </a:rPr>
                  <a:t>90.51=181.02(</a:t>
                </a:r>
                <a:r>
                  <a:rPr lang="zh-CN" altLang="en-US" sz="2400" kern="100" dirty="0">
                    <a:solidFill>
                      <a:schemeClr val="tx1"/>
                    </a:solidFill>
                    <a:effectLst/>
                    <a:latin typeface="Cambria Math" panose="02040503050406030204" charset="0"/>
                    <a:cs typeface="Cambria Math" panose="02040503050406030204" charset="0"/>
                  </a:rPr>
                  <a:t>元</a:t>
                </a:r>
                <a:r>
                  <a:rPr lang="en-US" altLang="zh-CN" sz="2400" kern="100" dirty="0">
                    <a:solidFill>
                      <a:schemeClr val="tx1"/>
                    </a:solidFill>
                    <a:effectLst/>
                    <a:latin typeface="Cambria Math" panose="02040503050406030204" charset="0"/>
                    <a:cs typeface="Cambria Math" panose="02040503050406030204" charset="0"/>
                  </a:rPr>
                  <a:t>)</a:t>
                </a:r>
                <a:endParaRPr lang="en-US" altLang="zh-CN" sz="2400" kern="100" dirty="0">
                  <a:solidFill>
                    <a:schemeClr val="tx1"/>
                  </a:solidFill>
                  <a:effectLst/>
                  <a:latin typeface="Cambria Math" panose="02040503050406030204" charset="0"/>
                  <a:cs typeface="Cambria Math" panose="02040503050406030204" charset="0"/>
                </a:endParaRPr>
              </a:p>
              <a:p>
                <a:pPr algn="just">
                  <a:lnSpc>
                    <a:spcPct val="140000"/>
                  </a:lnSpc>
                </a:pPr>
                <a:r>
                  <a:rPr lang="zh-CN" altLang="en-US" sz="2400" kern="100" dirty="0">
                    <a:effectLst/>
                    <a:latin typeface="Cambria Math" panose="02040503050406030204" charset="0"/>
                    <a:cs typeface="Cambria Math" panose="02040503050406030204" charset="0"/>
                    <a:sym typeface="+mn-ea"/>
                  </a:rPr>
                  <a:t>计算总体指标的区间</a:t>
                </a:r>
                <a:r>
                  <a:rPr lang="en-US" altLang="zh-CN" sz="2400" kern="100" dirty="0">
                    <a:effectLst/>
                    <a:latin typeface="Cambria Math" panose="02040503050406030204" charset="0"/>
                    <a:cs typeface="Cambria Math" panose="02040503050406030204" charset="0"/>
                    <a:sym typeface="+mn-ea"/>
                  </a:rPr>
                  <a:t>:</a:t>
                </a:r>
                <a:endParaRPr lang="en-US" altLang="zh-CN" sz="2400" kern="100" dirty="0">
                  <a:effectLst/>
                  <a:latin typeface="Cambria Math" panose="02040503050406030204" charset="0"/>
                  <a:cs typeface="Cambria Math" panose="02040503050406030204" charset="0"/>
                  <a:sym typeface="+mn-ea"/>
                </a:endParaRPr>
              </a:p>
              <a:p>
                <a:pPr algn="just">
                  <a:lnSpc>
                    <a:spcPct val="140000"/>
                  </a:lnSpc>
                </a:pPr>
                <a:r>
                  <a:rPr lang="zh-CN" altLang="en-US" sz="2400" kern="100" dirty="0">
                    <a:effectLst/>
                    <a:latin typeface="Cambria Math" panose="02040503050406030204" charset="0"/>
                    <a:cs typeface="Cambria Math" panose="02040503050406030204" charset="0"/>
                    <a:sym typeface="+mn-ea"/>
                  </a:rPr>
                  <a:t>下限</a:t>
                </a:r>
                <a:r>
                  <a:rPr lang="en-US" altLang="zh-CN" sz="2400" kern="100" dirty="0">
                    <a:effectLst/>
                    <a:latin typeface="Cambria Math" panose="02040503050406030204" charset="0"/>
                    <a:cs typeface="Cambria Math" panose="02040503050406030204" charset="0"/>
                    <a:sym typeface="+mn-ea"/>
                  </a:rPr>
                  <a:t>=</a:t>
                </a:r>
                <a14:m>
                  <m:oMath xmlns:m="http://schemas.openxmlformats.org/officeDocument/2006/math">
                    <m:acc>
                      <m:accPr>
                        <m:chr m:val="̅"/>
                        <m:ctrlPr>
                          <a:rPr lang="en-US" altLang="zh-CN" sz="2400" b="1" i="1" kern="100" dirty="0">
                            <a:solidFill>
                              <a:schemeClr val="tx1"/>
                            </a:solidFill>
                            <a:effectLst/>
                            <a:latin typeface="Cambria Math" panose="02040503050406030204" charset="0"/>
                            <a:cs typeface="Cambria Math" panose="02040503050406030204" charset="0"/>
                          </a:rPr>
                        </m:ctrlPr>
                      </m:accPr>
                      <m:e>
                        <m:r>
                          <a:rPr lang="en-US" altLang="zh-CN" sz="2400" b="1" i="1" kern="100" dirty="0">
                            <a:solidFill>
                              <a:schemeClr val="tx1"/>
                            </a:solidFill>
                            <a:effectLst/>
                            <a:latin typeface="Cambria Math" panose="02040503050406030204" charset="0"/>
                            <a:cs typeface="Cambria Math" panose="02040503050406030204" charset="0"/>
                          </a:rPr>
                          <m:t>𝒙</m:t>
                        </m:r>
                      </m:e>
                    </m:acc>
                  </m:oMath>
                </a14:m>
                <a:r>
                  <a:rPr lang="en-US" altLang="zh-CN" sz="2400" kern="100" dirty="0">
                    <a:effectLst/>
                    <a:latin typeface="Cambria Math" panose="02040503050406030204" charset="0"/>
                    <a:cs typeface="Cambria Math" panose="02040503050406030204" charset="0"/>
                    <a:sym typeface="+mn-ea"/>
                  </a:rPr>
                  <a:t>-Δ</a:t>
                </a:r>
                <a14:m>
                  <m:oMath xmlns:m="http://schemas.openxmlformats.org/officeDocument/2006/math">
                    <m:acc>
                      <m:accPr>
                        <m:chr m:val="̅"/>
                        <m:ctrlPr>
                          <a:rPr lang="en-US" altLang="zh-CN" sz="2400" b="1" i="1" kern="100" baseline="-25000" dirty="0">
                            <a:solidFill>
                              <a:schemeClr val="tx1"/>
                            </a:solidFill>
                            <a:effectLst/>
                            <a:latin typeface="Cambria Math" panose="02040503050406030204" charset="0"/>
                            <a:cs typeface="Cambria Math" panose="02040503050406030204" charset="0"/>
                          </a:rPr>
                        </m:ctrlPr>
                      </m:accPr>
                      <m:e>
                        <m:r>
                          <a:rPr lang="en-US" altLang="zh-CN" sz="2400" b="1" i="1" kern="100" baseline="-25000" dirty="0">
                            <a:solidFill>
                              <a:schemeClr val="tx1"/>
                            </a:solidFill>
                            <a:effectLst/>
                            <a:latin typeface="Cambria Math" panose="02040503050406030204" charset="0"/>
                            <a:cs typeface="Cambria Math" panose="02040503050406030204" charset="0"/>
                          </a:rPr>
                          <m:t>𝒙</m:t>
                        </m:r>
                      </m:e>
                    </m:acc>
                  </m:oMath>
                </a14:m>
                <a:r>
                  <a:rPr lang="en-US" altLang="zh-CN" sz="2400" kern="100" dirty="0">
                    <a:solidFill>
                      <a:schemeClr val="tx1"/>
                    </a:solidFill>
                    <a:effectLst/>
                    <a:latin typeface="Cambria Math" panose="02040503050406030204" charset="0"/>
                    <a:cs typeface="Cambria Math" panose="02040503050406030204" charset="0"/>
                  </a:rPr>
                  <a:t>=2200-181.02=2018.98(</a:t>
                </a:r>
                <a:r>
                  <a:rPr lang="zh-CN" altLang="en-US" sz="2400" kern="100" dirty="0">
                    <a:solidFill>
                      <a:schemeClr val="tx1"/>
                    </a:solidFill>
                    <a:effectLst/>
                    <a:latin typeface="Cambria Math" panose="02040503050406030204" charset="0"/>
                    <a:cs typeface="Cambria Math" panose="02040503050406030204" charset="0"/>
                  </a:rPr>
                  <a:t>元</a:t>
                </a:r>
                <a:r>
                  <a:rPr lang="en-US" altLang="zh-CN" sz="2400" kern="100" dirty="0">
                    <a:solidFill>
                      <a:schemeClr val="tx1"/>
                    </a:solidFill>
                    <a:effectLst/>
                    <a:latin typeface="Cambria Math" panose="02040503050406030204" charset="0"/>
                    <a:cs typeface="Cambria Math" panose="02040503050406030204" charset="0"/>
                  </a:rPr>
                  <a:t>)</a:t>
                </a:r>
                <a:endParaRPr lang="en-US" altLang="zh-CN" sz="2400" kern="100" dirty="0">
                  <a:solidFill>
                    <a:schemeClr val="tx1"/>
                  </a:solidFill>
                  <a:effectLst/>
                  <a:latin typeface="Cambria Math" panose="02040503050406030204" charset="0"/>
                  <a:cs typeface="Cambria Math" panose="02040503050406030204" charset="0"/>
                </a:endParaRPr>
              </a:p>
              <a:p>
                <a:pPr algn="just">
                  <a:lnSpc>
                    <a:spcPct val="140000"/>
                  </a:lnSpc>
                </a:pPr>
                <a:r>
                  <a:rPr lang="zh-CN" altLang="en-US" sz="2400" kern="100" dirty="0">
                    <a:effectLst/>
                    <a:latin typeface="Cambria Math" panose="02040503050406030204" charset="0"/>
                    <a:cs typeface="Cambria Math" panose="02040503050406030204" charset="0"/>
                    <a:sym typeface="+mn-ea"/>
                  </a:rPr>
                  <a:t>上限</a:t>
                </a:r>
                <a:r>
                  <a:rPr lang="en-US" altLang="zh-CN" sz="2400" kern="100" dirty="0">
                    <a:effectLst/>
                    <a:latin typeface="Cambria Math" panose="02040503050406030204" charset="0"/>
                    <a:cs typeface="Cambria Math" panose="02040503050406030204" charset="0"/>
                    <a:sym typeface="+mn-ea"/>
                  </a:rPr>
                  <a:t>=</a:t>
                </a:r>
                <a14:m>
                  <m:oMath xmlns:m="http://schemas.openxmlformats.org/officeDocument/2006/math">
                    <m:acc>
                      <m:accPr>
                        <m:chr m:val="̅"/>
                        <m:ctrlPr>
                          <a:rPr lang="en-US" altLang="zh-CN" sz="2400" b="1" i="1" kern="100" dirty="0">
                            <a:solidFill>
                              <a:schemeClr val="tx1"/>
                            </a:solidFill>
                            <a:effectLst/>
                            <a:latin typeface="Cambria Math" panose="02040503050406030204" charset="0"/>
                            <a:cs typeface="Cambria Math" panose="02040503050406030204" charset="0"/>
                          </a:rPr>
                        </m:ctrlPr>
                      </m:accPr>
                      <m:e>
                        <m:r>
                          <a:rPr lang="en-US" altLang="zh-CN" sz="2400" b="1" i="1" kern="100" dirty="0">
                            <a:solidFill>
                              <a:schemeClr val="tx1"/>
                            </a:solidFill>
                            <a:effectLst/>
                            <a:latin typeface="Cambria Math" panose="02040503050406030204" charset="0"/>
                            <a:cs typeface="Cambria Math" panose="02040503050406030204" charset="0"/>
                          </a:rPr>
                          <m:t>𝒙</m:t>
                        </m:r>
                      </m:e>
                    </m:acc>
                  </m:oMath>
                </a14:m>
                <a:r>
                  <a:rPr lang="en-US" altLang="zh-CN" sz="2400" kern="100" dirty="0">
                    <a:effectLst/>
                    <a:latin typeface="Cambria Math" panose="02040503050406030204" charset="0"/>
                    <a:cs typeface="Cambria Math" panose="02040503050406030204" charset="0"/>
                    <a:sym typeface="+mn-ea"/>
                  </a:rPr>
                  <a:t>+</a:t>
                </a:r>
                <a:r>
                  <a:rPr lang="en-US" altLang="zh-CN" sz="2400" kern="100" dirty="0">
                    <a:effectLst/>
                    <a:latin typeface="Cambria Math" panose="02040503050406030204" charset="0"/>
                    <a:cs typeface="Cambria Math" panose="02040503050406030204" charset="0"/>
                    <a:sym typeface="+mn-ea"/>
                  </a:rPr>
                  <a:t>Δ</a:t>
                </a:r>
                <a14:m>
                  <m:oMath xmlns:m="http://schemas.openxmlformats.org/officeDocument/2006/math">
                    <m:acc>
                      <m:accPr>
                        <m:chr m:val="̅"/>
                        <m:ctrlPr>
                          <a:rPr lang="en-US" altLang="zh-CN" sz="2400" b="1" i="1" kern="100" baseline="-25000" dirty="0">
                            <a:solidFill>
                              <a:schemeClr val="tx1"/>
                            </a:solidFill>
                            <a:effectLst/>
                            <a:latin typeface="Cambria Math" panose="02040503050406030204" charset="0"/>
                            <a:cs typeface="Cambria Math" panose="02040503050406030204" charset="0"/>
                          </a:rPr>
                        </m:ctrlPr>
                      </m:accPr>
                      <m:e>
                        <m:r>
                          <a:rPr lang="en-US" altLang="zh-CN" sz="2400" b="1" i="1" kern="100" baseline="-25000" dirty="0">
                            <a:solidFill>
                              <a:schemeClr val="tx1"/>
                            </a:solidFill>
                            <a:effectLst/>
                            <a:latin typeface="Cambria Math" panose="02040503050406030204" charset="0"/>
                            <a:cs typeface="Cambria Math" panose="02040503050406030204" charset="0"/>
                          </a:rPr>
                          <m:t>𝒙</m:t>
                        </m:r>
                      </m:e>
                    </m:acc>
                  </m:oMath>
                </a14:m>
                <a:r>
                  <a:rPr lang="en-US" altLang="zh-CN" sz="2400" kern="100" dirty="0">
                    <a:effectLst/>
                    <a:latin typeface="Cambria Math" panose="02040503050406030204" charset="0"/>
                    <a:cs typeface="Cambria Math" panose="02040503050406030204" charset="0"/>
                    <a:sym typeface="+mn-ea"/>
                  </a:rPr>
                  <a:t>=</a:t>
                </a:r>
                <a:r>
                  <a:rPr lang="en-US" altLang="zh-CN" sz="2400" kern="100" dirty="0">
                    <a:solidFill>
                      <a:schemeClr val="tx1"/>
                    </a:solidFill>
                    <a:effectLst/>
                    <a:latin typeface="Cambria Math" panose="02040503050406030204" charset="0"/>
                    <a:cs typeface="Cambria Math" panose="02040503050406030204" charset="0"/>
                  </a:rPr>
                  <a:t>2200+181.02=2381.02(</a:t>
                </a:r>
                <a:r>
                  <a:rPr lang="zh-CN" altLang="en-US" sz="2400" kern="100" dirty="0">
                    <a:solidFill>
                      <a:schemeClr val="tx1"/>
                    </a:solidFill>
                    <a:effectLst/>
                    <a:latin typeface="Cambria Math" panose="02040503050406030204" charset="0"/>
                    <a:cs typeface="Cambria Math" panose="02040503050406030204" charset="0"/>
                  </a:rPr>
                  <a:t>元</a:t>
                </a:r>
                <a:r>
                  <a:rPr lang="en-US" altLang="zh-CN" sz="2400" kern="100" dirty="0">
                    <a:solidFill>
                      <a:schemeClr val="tx1"/>
                    </a:solidFill>
                    <a:effectLst/>
                    <a:latin typeface="Cambria Math" panose="02040503050406030204" charset="0"/>
                    <a:cs typeface="Cambria Math" panose="02040503050406030204" charset="0"/>
                  </a:rPr>
                  <a:t>)</a:t>
                </a:r>
                <a:endParaRPr lang="en-US" altLang="zh-CN" sz="2400" kern="100" dirty="0">
                  <a:solidFill>
                    <a:schemeClr val="tx1"/>
                  </a:solidFill>
                  <a:effectLst/>
                  <a:latin typeface="Cambria Math" panose="02040503050406030204" charset="0"/>
                  <a:cs typeface="Cambria Math" panose="02040503050406030204" charset="0"/>
                </a:endParaRPr>
              </a:p>
              <a:p>
                <a:pPr algn="just">
                  <a:lnSpc>
                    <a:spcPct val="140000"/>
                  </a:lnSpc>
                </a:pPr>
                <a:endParaRPr lang="zh-CN" altLang="en-US" sz="2400" kern="100" dirty="0">
                  <a:solidFill>
                    <a:schemeClr val="tx1"/>
                  </a:solidFill>
                  <a:effectLst/>
                  <a:latin typeface="Cambria Math" panose="02040503050406030204" charset="0"/>
                  <a:cs typeface="Cambria Math" panose="02040503050406030204" charset="0"/>
                </a:endParaRPr>
              </a:p>
            </p:txBody>
          </p:sp>
        </mc:Choice>
        <mc:Fallback>
          <p:sp>
            <p:nvSpPr>
              <p:cNvPr id="3" name="文本框 2"/>
              <p:cNvSpPr txBox="1">
                <a:spLocks noRot="1" noChangeAspect="1" noMove="1" noResize="1" noEditPoints="1" noAdjustHandles="1" noChangeArrowheads="1" noChangeShapeType="1" noTextEdit="1"/>
              </p:cNvSpPr>
              <p:nvPr/>
            </p:nvSpPr>
            <p:spPr>
              <a:xfrm>
                <a:off x="1203960" y="2205355"/>
                <a:ext cx="9596755" cy="4341495"/>
              </a:xfrm>
              <a:prstGeom prst="rect">
                <a:avLst/>
              </a:prstGeom>
              <a:blipFill rotWithShape="1">
                <a:blip r:embed="rId2"/>
                <a:stretch>
                  <a:fillRect b="-1609"/>
                </a:stretch>
              </a:blipFill>
            </p:spPr>
            <p:txBody>
              <a:bodyPr/>
              <a:lstStyle/>
              <a:p>
                <a:r>
                  <a:rPr lang="zh-CN" altLang="en-US">
                    <a:noFill/>
                  </a:rPr>
                  <a:t> </a:t>
                </a:r>
              </a:p>
            </p:txBody>
          </p:sp>
        </mc:Fallback>
      </mc:AlternateContent>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占位符 2"/>
          <p:cNvSpPr>
            <a:spLocks noGrp="1"/>
          </p:cNvSpPr>
          <p:nvPr>
            <p:ph type="body" sz="quarter" idx="13"/>
          </p:nvPr>
        </p:nvSpPr>
        <p:spPr>
          <a:xfrm>
            <a:off x="5173334" y="2046265"/>
            <a:ext cx="5466468" cy="1813863"/>
          </a:xfrm>
        </p:spPr>
        <p:txBody>
          <a:bodyPr/>
          <a:p>
            <a:r>
              <a:rPr lang="zh-CN" altLang="en-US">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感谢观看</a:t>
            </a:r>
            <a:r>
              <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a:t>
            </a:r>
            <a:endPar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一、抽样推断的含义</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2226310"/>
            <a:ext cx="9834245" cy="185293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抽样推断又称抽样估计</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它是在抽样调查的基础上</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利用样本实际资料揭示样本指标数值</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并对总体的数量特征作出具有一定可靠程度的估计和推断</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以认识总体的一种统计研究方法。</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4" name="文本框 3"/>
          <p:cNvSpPr txBox="1"/>
          <p:nvPr/>
        </p:nvSpPr>
        <p:spPr>
          <a:xfrm>
            <a:off x="4554855" y="-21844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椭圆 2"/>
          <p:cNvSpPr/>
          <p:nvPr>
            <p:custDataLst>
              <p:tags r:id="rId1"/>
            </p:custDataLst>
          </p:nvPr>
        </p:nvSpPr>
        <p:spPr>
          <a:xfrm rot="10800000">
            <a:off x="5946775" y="1891983"/>
            <a:ext cx="1887855" cy="1887855"/>
          </a:xfrm>
          <a:prstGeom prst="ellipse">
            <a:avLst/>
          </a:prstGeom>
          <a:solidFill>
            <a:schemeClr val="accent2">
              <a:alpha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l"/>
            <a:endParaRPr lang="zh-CN" altLang="en-US">
              <a:solidFill>
                <a:schemeClr val="lt1"/>
              </a:solidFill>
            </a:endParaRPr>
          </a:p>
        </p:txBody>
      </p:sp>
      <p:sp>
        <p:nvSpPr>
          <p:cNvPr id="5" name="椭圆 4"/>
          <p:cNvSpPr/>
          <p:nvPr>
            <p:custDataLst>
              <p:tags r:id="rId2"/>
            </p:custDataLst>
          </p:nvPr>
        </p:nvSpPr>
        <p:spPr>
          <a:xfrm rot="10800000">
            <a:off x="4360545" y="1891983"/>
            <a:ext cx="1887855" cy="1887855"/>
          </a:xfrm>
          <a:prstGeom prst="ellipse">
            <a:avLst/>
          </a:prstGeom>
          <a:solidFill>
            <a:schemeClr val="accent1">
              <a:alpha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l"/>
            <a:endParaRPr lang="zh-CN" altLang="en-US">
              <a:solidFill>
                <a:schemeClr val="lt1"/>
              </a:solidFill>
            </a:endParaRPr>
          </a:p>
        </p:txBody>
      </p:sp>
      <p:sp>
        <p:nvSpPr>
          <p:cNvPr id="7" name="矩形 6"/>
          <p:cNvSpPr/>
          <p:nvPr>
            <p:custDataLst>
              <p:tags r:id="rId3"/>
            </p:custDataLst>
          </p:nvPr>
        </p:nvSpPr>
        <p:spPr>
          <a:xfrm>
            <a:off x="2630805" y="5713413"/>
            <a:ext cx="6932910" cy="772159"/>
          </a:xfrm>
          <a:prstGeom prst="rect">
            <a:avLst/>
          </a:prstGeom>
        </p:spPr>
        <p:txBody>
          <a:bodyPr wrap="square" lIns="0" tIns="0" rIns="0" bIns="0">
            <a:noAutofit/>
          </a:bodyPr>
          <a:p>
            <a:pPr algn="just">
              <a:lnSpc>
                <a:spcPct val="130000"/>
              </a:lnSpc>
              <a:spcBef>
                <a:spcPct val="0"/>
              </a:spcBef>
              <a:spcAft>
                <a:spcPct val="0"/>
              </a:spcAft>
            </a:pPr>
            <a:r>
              <a:rPr lang="en-US" altLang="zh-CN" sz="2000" dirty="0">
                <a:solidFill>
                  <a:schemeClr val="tx1">
                    <a:lumMod val="85000"/>
                    <a:lumOff val="15000"/>
                  </a:schemeClr>
                </a:solidFill>
                <a:latin typeface="+mn-ea"/>
                <a:cs typeface="+mn-ea"/>
              </a:rPr>
              <a:t>        </a:t>
            </a:r>
            <a:r>
              <a:rPr lang="zh-CN" altLang="en-US" sz="2000" dirty="0">
                <a:solidFill>
                  <a:schemeClr val="tx1">
                    <a:lumMod val="85000"/>
                    <a:lumOff val="15000"/>
                  </a:schemeClr>
                </a:solidFill>
                <a:latin typeface="+mn-ea"/>
                <a:cs typeface="+mn-ea"/>
              </a:rPr>
              <a:t>抽样调查是根据对部分单位调查所取得的资料来推断总体指标数值的</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推断结果不可避免会有误差。</a:t>
            </a:r>
            <a:endParaRPr lang="zh-CN" altLang="en-US" sz="2000" dirty="0">
              <a:solidFill>
                <a:schemeClr val="tx1">
                  <a:lumMod val="85000"/>
                  <a:lumOff val="15000"/>
                </a:schemeClr>
              </a:solidFill>
              <a:latin typeface="+mn-ea"/>
              <a:cs typeface="+mn-ea"/>
            </a:endParaRPr>
          </a:p>
        </p:txBody>
      </p:sp>
      <p:sp>
        <p:nvSpPr>
          <p:cNvPr id="8" name="矩形 7"/>
          <p:cNvSpPr/>
          <p:nvPr>
            <p:custDataLst>
              <p:tags r:id="rId4"/>
            </p:custDataLst>
          </p:nvPr>
        </p:nvSpPr>
        <p:spPr>
          <a:xfrm>
            <a:off x="2630805" y="5272723"/>
            <a:ext cx="6932910" cy="368300"/>
          </a:xfrm>
          <a:prstGeom prst="rect">
            <a:avLst/>
          </a:prstGeom>
          <a:noFill/>
        </p:spPr>
        <p:txBody>
          <a:bodyPr wrap="square" lIns="0" tIns="0" rIns="0" bIns="0" rtlCol="0" anchor="b" anchorCtr="0">
            <a:noAutofit/>
          </a:bodyPr>
          <a:p>
            <a:pPr algn="ctr">
              <a:spcBef>
                <a:spcPct val="0"/>
              </a:spcBef>
              <a:spcAft>
                <a:spcPct val="0"/>
              </a:spcAft>
            </a:pPr>
            <a:r>
              <a:rPr lang="en-US" altLang="zh-CN" sz="2400" b="1" kern="0">
                <a:solidFill>
                  <a:schemeClr val="accent1"/>
                </a:solidFill>
                <a:latin typeface="+mn-ea"/>
                <a:cs typeface="+mn-ea"/>
              </a:rPr>
              <a:t>(</a:t>
            </a:r>
            <a:r>
              <a:rPr lang="zh-CN" altLang="en-US" sz="2400" b="1" kern="0">
                <a:solidFill>
                  <a:schemeClr val="accent1"/>
                </a:solidFill>
                <a:latin typeface="+mn-ea"/>
                <a:cs typeface="+mn-ea"/>
              </a:rPr>
              <a:t>三</a:t>
            </a:r>
            <a:r>
              <a:rPr lang="en-US" altLang="zh-CN" sz="2400" b="1" kern="0">
                <a:solidFill>
                  <a:schemeClr val="accent1"/>
                </a:solidFill>
                <a:latin typeface="+mn-ea"/>
                <a:cs typeface="+mn-ea"/>
              </a:rPr>
              <a:t>)</a:t>
            </a:r>
            <a:r>
              <a:rPr lang="zh-CN" altLang="en-US" sz="2400" b="1" kern="0">
                <a:solidFill>
                  <a:schemeClr val="accent1"/>
                </a:solidFill>
                <a:latin typeface="+mn-ea"/>
                <a:cs typeface="+mn-ea"/>
              </a:rPr>
              <a:t>抽样误差可以在推断前事先计算并加以控制</a:t>
            </a:r>
            <a:endParaRPr lang="zh-CN" altLang="en-US" sz="2400" b="1" kern="0">
              <a:solidFill>
                <a:schemeClr val="accent1"/>
              </a:solidFill>
              <a:latin typeface="+mn-ea"/>
              <a:cs typeface="+mn-ea"/>
            </a:endParaRPr>
          </a:p>
        </p:txBody>
      </p:sp>
      <p:sp>
        <p:nvSpPr>
          <p:cNvPr id="10" name="矩形 9"/>
          <p:cNvSpPr/>
          <p:nvPr>
            <p:custDataLst>
              <p:tags r:id="rId5"/>
            </p:custDataLst>
          </p:nvPr>
        </p:nvSpPr>
        <p:spPr>
          <a:xfrm>
            <a:off x="8234045" y="2320608"/>
            <a:ext cx="3168000" cy="1752599"/>
          </a:xfrm>
          <a:prstGeom prst="rect">
            <a:avLst/>
          </a:prstGeom>
        </p:spPr>
        <p:txBody>
          <a:bodyPr wrap="square" lIns="0" tIns="0" rIns="0" bIns="0">
            <a:noAutofit/>
          </a:bodyPr>
          <a:p>
            <a:pPr algn="just">
              <a:lnSpc>
                <a:spcPct val="130000"/>
              </a:lnSpc>
              <a:spcBef>
                <a:spcPct val="0"/>
              </a:spcBef>
              <a:spcAft>
                <a:spcPct val="0"/>
              </a:spcAft>
            </a:pPr>
            <a:r>
              <a:rPr lang="en-US" altLang="zh-CN" sz="2000" dirty="0">
                <a:solidFill>
                  <a:schemeClr val="tx1">
                    <a:lumMod val="85000"/>
                    <a:lumOff val="15000"/>
                  </a:schemeClr>
                </a:solidFill>
                <a:latin typeface="+mn-ea"/>
                <a:cs typeface="+mn-ea"/>
              </a:rPr>
              <a:t>        </a:t>
            </a:r>
            <a:r>
              <a:rPr lang="zh-CN" altLang="en-US" sz="2000" dirty="0">
                <a:solidFill>
                  <a:schemeClr val="tx1">
                    <a:lumMod val="85000"/>
                    <a:lumOff val="15000"/>
                  </a:schemeClr>
                </a:solidFill>
                <a:latin typeface="+mn-ea"/>
                <a:cs typeface="+mn-ea"/>
              </a:rPr>
              <a:t>抽样推断是根据被抽取的调查单位取得的资料</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计算各种抽样指标数值</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并对总体相应的指标数值作出估计。这也是抽样调查区别于其他非全面调查的特点之一。</a:t>
            </a:r>
            <a:endParaRPr lang="zh-CN" altLang="en-US" sz="2000" dirty="0">
              <a:solidFill>
                <a:schemeClr val="tx1">
                  <a:lumMod val="85000"/>
                  <a:lumOff val="15000"/>
                </a:schemeClr>
              </a:solidFill>
              <a:latin typeface="+mn-ea"/>
              <a:cs typeface="+mn-ea"/>
            </a:endParaRPr>
          </a:p>
        </p:txBody>
      </p:sp>
      <p:sp>
        <p:nvSpPr>
          <p:cNvPr id="11" name="矩形 10"/>
          <p:cNvSpPr/>
          <p:nvPr>
            <p:custDataLst>
              <p:tags r:id="rId6"/>
            </p:custDataLst>
          </p:nvPr>
        </p:nvSpPr>
        <p:spPr>
          <a:xfrm>
            <a:off x="8234045" y="1861503"/>
            <a:ext cx="3168000" cy="368300"/>
          </a:xfrm>
          <a:prstGeom prst="rect">
            <a:avLst/>
          </a:prstGeom>
          <a:noFill/>
        </p:spPr>
        <p:txBody>
          <a:bodyPr wrap="square" lIns="0" tIns="0" rIns="0" bIns="0" rtlCol="0" anchor="b" anchorCtr="0">
            <a:noAutofit/>
          </a:bodyPr>
          <a:p>
            <a:pPr algn="l">
              <a:spcBef>
                <a:spcPct val="0"/>
              </a:spcBef>
              <a:spcAft>
                <a:spcPct val="0"/>
              </a:spcAft>
            </a:pPr>
            <a:r>
              <a:rPr lang="en-US" altLang="zh-CN" sz="2400" b="1" kern="0">
                <a:solidFill>
                  <a:schemeClr val="accent2"/>
                </a:solidFill>
                <a:latin typeface="+mn-ea"/>
                <a:cs typeface="+mn-ea"/>
              </a:rPr>
              <a:t>(</a:t>
            </a:r>
            <a:r>
              <a:rPr lang="zh-CN" altLang="en-US" sz="2400" b="1" kern="0">
                <a:solidFill>
                  <a:schemeClr val="accent2"/>
                </a:solidFill>
                <a:latin typeface="+mn-ea"/>
                <a:cs typeface="+mn-ea"/>
              </a:rPr>
              <a:t>二</a:t>
            </a:r>
            <a:r>
              <a:rPr lang="en-US" altLang="zh-CN" sz="2400" b="1" kern="0">
                <a:solidFill>
                  <a:schemeClr val="accent2"/>
                </a:solidFill>
                <a:latin typeface="+mn-ea"/>
                <a:cs typeface="+mn-ea"/>
              </a:rPr>
              <a:t>)</a:t>
            </a:r>
            <a:r>
              <a:rPr lang="zh-CN" altLang="en-US" sz="2400" b="1" kern="0">
                <a:solidFill>
                  <a:schemeClr val="accent2"/>
                </a:solidFill>
                <a:latin typeface="+mn-ea"/>
                <a:cs typeface="+mn-ea"/>
              </a:rPr>
              <a:t>用抽样指标推断总体的数量特征</a:t>
            </a:r>
            <a:endParaRPr lang="zh-CN" altLang="en-US" sz="2400" b="1" kern="0">
              <a:solidFill>
                <a:schemeClr val="accent2"/>
              </a:solidFill>
              <a:latin typeface="+mn-ea"/>
              <a:cs typeface="+mn-ea"/>
            </a:endParaRPr>
          </a:p>
        </p:txBody>
      </p:sp>
      <p:sp>
        <p:nvSpPr>
          <p:cNvPr id="12" name="矩形 11"/>
          <p:cNvSpPr/>
          <p:nvPr>
            <p:custDataLst>
              <p:tags r:id="rId7"/>
            </p:custDataLst>
          </p:nvPr>
        </p:nvSpPr>
        <p:spPr>
          <a:xfrm>
            <a:off x="790575" y="2320608"/>
            <a:ext cx="3168000" cy="1752599"/>
          </a:xfrm>
          <a:prstGeom prst="rect">
            <a:avLst/>
          </a:prstGeom>
        </p:spPr>
        <p:txBody>
          <a:bodyPr wrap="square" lIns="0" tIns="0" rIns="0" bIns="0">
            <a:noAutofit/>
          </a:bodyPr>
          <a:p>
            <a:pPr algn="just">
              <a:lnSpc>
                <a:spcPct val="130000"/>
              </a:lnSpc>
              <a:spcBef>
                <a:spcPct val="0"/>
              </a:spcBef>
              <a:spcAft>
                <a:spcPct val="0"/>
              </a:spcAft>
            </a:pPr>
            <a:r>
              <a:rPr lang="en-US" altLang="zh-CN" sz="2000" dirty="0">
                <a:solidFill>
                  <a:schemeClr val="tx1">
                    <a:lumMod val="85000"/>
                    <a:lumOff val="15000"/>
                  </a:schemeClr>
                </a:solidFill>
                <a:latin typeface="+mn-ea"/>
                <a:cs typeface="+mn-ea"/>
              </a:rPr>
              <a:t>        </a:t>
            </a:r>
            <a:r>
              <a:rPr lang="zh-CN" altLang="en-US" sz="2000" dirty="0">
                <a:solidFill>
                  <a:schemeClr val="tx1">
                    <a:lumMod val="85000"/>
                    <a:lumOff val="15000"/>
                  </a:schemeClr>
                </a:solidFill>
                <a:latin typeface="+mn-ea"/>
                <a:cs typeface="+mn-ea"/>
              </a:rPr>
              <a:t>所谓随机原则是指在抽取调查单位时</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完全排除调查者的主观判断</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总体中每个单位都有同等被抽中或不被抽中的机会</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哪个单位抽中与否</a:t>
            </a:r>
            <a:r>
              <a:rPr lang="en-US" altLang="zh-CN" sz="2000" dirty="0">
                <a:solidFill>
                  <a:schemeClr val="tx1">
                    <a:lumMod val="85000"/>
                    <a:lumOff val="15000"/>
                  </a:schemeClr>
                </a:solidFill>
                <a:latin typeface="+mn-ea"/>
                <a:cs typeface="+mn-ea"/>
              </a:rPr>
              <a:t>,</a:t>
            </a:r>
            <a:r>
              <a:rPr lang="zh-CN" altLang="en-US" sz="2000" dirty="0">
                <a:solidFill>
                  <a:schemeClr val="tx1">
                    <a:lumMod val="85000"/>
                    <a:lumOff val="15000"/>
                  </a:schemeClr>
                </a:solidFill>
                <a:latin typeface="+mn-ea"/>
                <a:cs typeface="+mn-ea"/>
              </a:rPr>
              <a:t>纯粹是随机的、偶然的。</a:t>
            </a:r>
            <a:endParaRPr lang="zh-CN" altLang="en-US" sz="2000" dirty="0">
              <a:solidFill>
                <a:schemeClr val="tx1">
                  <a:lumMod val="85000"/>
                  <a:lumOff val="15000"/>
                </a:schemeClr>
              </a:solidFill>
              <a:latin typeface="+mn-ea"/>
              <a:cs typeface="+mn-ea"/>
            </a:endParaRPr>
          </a:p>
        </p:txBody>
      </p:sp>
      <p:sp>
        <p:nvSpPr>
          <p:cNvPr id="13" name="矩形 12"/>
          <p:cNvSpPr/>
          <p:nvPr>
            <p:custDataLst>
              <p:tags r:id="rId8"/>
            </p:custDataLst>
          </p:nvPr>
        </p:nvSpPr>
        <p:spPr>
          <a:xfrm>
            <a:off x="790575" y="1861503"/>
            <a:ext cx="3168000" cy="368300"/>
          </a:xfrm>
          <a:prstGeom prst="rect">
            <a:avLst/>
          </a:prstGeom>
          <a:noFill/>
        </p:spPr>
        <p:txBody>
          <a:bodyPr wrap="square" lIns="0" tIns="0" rIns="0" bIns="0" rtlCol="0" anchor="b" anchorCtr="0">
            <a:noAutofit/>
          </a:bodyPr>
          <a:p>
            <a:pPr algn="l">
              <a:spcBef>
                <a:spcPct val="0"/>
              </a:spcBef>
              <a:spcAft>
                <a:spcPct val="0"/>
              </a:spcAft>
            </a:pPr>
            <a:r>
              <a:rPr lang="en-US" altLang="zh-CN" sz="2400" b="1" kern="0">
                <a:solidFill>
                  <a:schemeClr val="accent1"/>
                </a:solidFill>
                <a:latin typeface="+mn-ea"/>
                <a:cs typeface="+mn-ea"/>
              </a:rPr>
              <a:t>(</a:t>
            </a:r>
            <a:r>
              <a:rPr lang="zh-CN" altLang="en-US" sz="2400" b="1" kern="0">
                <a:solidFill>
                  <a:schemeClr val="accent1"/>
                </a:solidFill>
                <a:latin typeface="+mn-ea"/>
                <a:cs typeface="+mn-ea"/>
              </a:rPr>
              <a:t>一</a:t>
            </a:r>
            <a:r>
              <a:rPr lang="en-US" altLang="zh-CN" sz="2400" b="1" kern="0">
                <a:solidFill>
                  <a:schemeClr val="accent1"/>
                </a:solidFill>
                <a:latin typeface="+mn-ea"/>
                <a:cs typeface="+mn-ea"/>
              </a:rPr>
              <a:t>)</a:t>
            </a:r>
            <a:r>
              <a:rPr lang="zh-CN" altLang="en-US" sz="2400" b="1" kern="0">
                <a:solidFill>
                  <a:schemeClr val="accent1"/>
                </a:solidFill>
                <a:latin typeface="+mn-ea"/>
                <a:cs typeface="+mn-ea"/>
              </a:rPr>
              <a:t>按随机原则从总体中抽取调查单位</a:t>
            </a:r>
            <a:endParaRPr lang="zh-CN" altLang="en-US" sz="2400" b="1" kern="0">
              <a:solidFill>
                <a:schemeClr val="accent1"/>
              </a:solidFill>
              <a:latin typeface="+mn-ea"/>
              <a:cs typeface="+mn-ea"/>
            </a:endParaRPr>
          </a:p>
        </p:txBody>
      </p:sp>
      <p:sp>
        <p:nvSpPr>
          <p:cNvPr id="23" name="椭圆 22"/>
          <p:cNvSpPr/>
          <p:nvPr>
            <p:custDataLst>
              <p:tags r:id="rId9"/>
            </p:custDataLst>
          </p:nvPr>
        </p:nvSpPr>
        <p:spPr>
          <a:xfrm rot="10800000">
            <a:off x="5173980" y="3224848"/>
            <a:ext cx="1887855" cy="1887855"/>
          </a:xfrm>
          <a:prstGeom prst="ellipse">
            <a:avLst/>
          </a:prstGeom>
          <a:solidFill>
            <a:schemeClr val="accent1">
              <a:alpha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lt1"/>
              </a:solidFill>
            </a:endParaRPr>
          </a:p>
        </p:txBody>
      </p:sp>
      <p:pic>
        <p:nvPicPr>
          <p:cNvPr id="17" name="图片 4" descr="343439383331313b343532303032303bb8f6c8cbd0c5cfa2"/>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a:off x="6696075" y="2641283"/>
            <a:ext cx="388799" cy="388799"/>
          </a:xfrm>
          <a:prstGeom prst="rect">
            <a:avLst/>
          </a:prstGeom>
        </p:spPr>
      </p:pic>
      <p:pic>
        <p:nvPicPr>
          <p:cNvPr id="16" name="图片 3" descr="343439383331313b343532303031393bd2b5bca8b9dcc0ed"/>
          <p:cNvPicPr>
            <a:picLocks noChangeAspect="1"/>
          </p:cNvPicPr>
          <p:nvPr>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a:off x="5106670" y="2638108"/>
            <a:ext cx="396000" cy="396000"/>
          </a:xfrm>
          <a:prstGeom prst="rect">
            <a:avLst/>
          </a:prstGeom>
        </p:spPr>
      </p:pic>
      <p:pic>
        <p:nvPicPr>
          <p:cNvPr id="18" name="图片 7" descr="343439383331313b343532303032333bc6f3d2b5bcf2bde9"/>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5923280" y="3974148"/>
            <a:ext cx="388800" cy="388800"/>
          </a:xfrm>
          <a:prstGeom prst="rect">
            <a:avLst/>
          </a:prstGeom>
        </p:spPr>
      </p:pic>
      <p:sp>
        <p:nvSpPr>
          <p:cNvPr id="14" name="文本框 13"/>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二、抽样推断的特点</a:t>
            </a:r>
            <a:endParaRPr lang="zh-CN" altLang="en-US" sz="2800" b="1" kern="100" dirty="0">
              <a:solidFill>
                <a:schemeClr val="accent2">
                  <a:lumMod val="75000"/>
                </a:schemeClr>
              </a:solidFill>
              <a:effectLst/>
              <a:latin typeface="+mn-ea"/>
              <a:cs typeface="江城圆体 400W" panose="020B0500000000000000" pitchFamily="34" charset="-122"/>
            </a:endParaRPr>
          </a:p>
        </p:txBody>
      </p:sp>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0" grpId="0"/>
      <p:bldP spid="11"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圆角 9"/>
          <p:cNvSpPr/>
          <p:nvPr>
            <p:custDataLst>
              <p:tags r:id="rId1"/>
            </p:custDataLst>
          </p:nvPr>
        </p:nvSpPr>
        <p:spPr>
          <a:xfrm>
            <a:off x="2013106" y="1226133"/>
            <a:ext cx="3232399" cy="2391042"/>
          </a:xfrm>
          <a:custGeom>
            <a:avLst/>
            <a:gdLst>
              <a:gd name="connsiteX0" fmla="*/ 0 w 1086416"/>
              <a:gd name="connsiteY0" fmla="*/ 119051 h 714292"/>
              <a:gd name="connsiteX1" fmla="*/ 119051 w 1086416"/>
              <a:gd name="connsiteY1" fmla="*/ 0 h 714292"/>
              <a:gd name="connsiteX2" fmla="*/ 967365 w 1086416"/>
              <a:gd name="connsiteY2" fmla="*/ 0 h 714292"/>
              <a:gd name="connsiteX3" fmla="*/ 1086416 w 1086416"/>
              <a:gd name="connsiteY3" fmla="*/ 119051 h 714292"/>
              <a:gd name="connsiteX4" fmla="*/ 1086416 w 1086416"/>
              <a:gd name="connsiteY4" fmla="*/ 595241 h 714292"/>
              <a:gd name="connsiteX5" fmla="*/ 967365 w 1086416"/>
              <a:gd name="connsiteY5" fmla="*/ 714292 h 714292"/>
              <a:gd name="connsiteX6" fmla="*/ 119051 w 1086416"/>
              <a:gd name="connsiteY6" fmla="*/ 714292 h 714292"/>
              <a:gd name="connsiteX7" fmla="*/ 0 w 1086416"/>
              <a:gd name="connsiteY7" fmla="*/ 595241 h 714292"/>
              <a:gd name="connsiteX8" fmla="*/ 0 w 1086416"/>
              <a:gd name="connsiteY8" fmla="*/ 119051 h 714292"/>
              <a:gd name="connsiteX0-1" fmla="*/ 0 w 1086416"/>
              <a:gd name="connsiteY0-2" fmla="*/ 595241 h 714292"/>
              <a:gd name="connsiteX1-3" fmla="*/ 119051 w 1086416"/>
              <a:gd name="connsiteY1-4" fmla="*/ 0 h 714292"/>
              <a:gd name="connsiteX2-5" fmla="*/ 967365 w 1086416"/>
              <a:gd name="connsiteY2-6" fmla="*/ 0 h 714292"/>
              <a:gd name="connsiteX3-7" fmla="*/ 1086416 w 1086416"/>
              <a:gd name="connsiteY3-8" fmla="*/ 119051 h 714292"/>
              <a:gd name="connsiteX4-9" fmla="*/ 1086416 w 1086416"/>
              <a:gd name="connsiteY4-10" fmla="*/ 595241 h 714292"/>
              <a:gd name="connsiteX5-11" fmla="*/ 967365 w 1086416"/>
              <a:gd name="connsiteY5-12" fmla="*/ 714292 h 714292"/>
              <a:gd name="connsiteX6-13" fmla="*/ 119051 w 1086416"/>
              <a:gd name="connsiteY6-14" fmla="*/ 714292 h 714292"/>
              <a:gd name="connsiteX7-15" fmla="*/ 0 w 1086416"/>
              <a:gd name="connsiteY7-16" fmla="*/ 595241 h 714292"/>
              <a:gd name="connsiteX0-17" fmla="*/ 0 w 2987643"/>
              <a:gd name="connsiteY0-18" fmla="*/ 2080009 h 2082206"/>
              <a:gd name="connsiteX1-19" fmla="*/ 2020278 w 2987643"/>
              <a:gd name="connsiteY1-20" fmla="*/ 0 h 2082206"/>
              <a:gd name="connsiteX2-21" fmla="*/ 2868592 w 2987643"/>
              <a:gd name="connsiteY2-22" fmla="*/ 0 h 2082206"/>
              <a:gd name="connsiteX3-23" fmla="*/ 2987643 w 2987643"/>
              <a:gd name="connsiteY3-24" fmla="*/ 119051 h 2082206"/>
              <a:gd name="connsiteX4-25" fmla="*/ 2987643 w 2987643"/>
              <a:gd name="connsiteY4-26" fmla="*/ 595241 h 2082206"/>
              <a:gd name="connsiteX5-27" fmla="*/ 2868592 w 2987643"/>
              <a:gd name="connsiteY5-28" fmla="*/ 714292 h 2082206"/>
              <a:gd name="connsiteX6-29" fmla="*/ 2020278 w 2987643"/>
              <a:gd name="connsiteY6-30" fmla="*/ 714292 h 2082206"/>
              <a:gd name="connsiteX7-31" fmla="*/ 0 w 2987643"/>
              <a:gd name="connsiteY7-32" fmla="*/ 2080009 h 2082206"/>
              <a:gd name="connsiteX0-33" fmla="*/ 3 w 2987646"/>
              <a:gd name="connsiteY0-34" fmla="*/ 2080009 h 2080017"/>
              <a:gd name="connsiteX1-35" fmla="*/ 2020281 w 2987646"/>
              <a:gd name="connsiteY1-36" fmla="*/ 0 h 2080017"/>
              <a:gd name="connsiteX2-37" fmla="*/ 2868595 w 2987646"/>
              <a:gd name="connsiteY2-38" fmla="*/ 0 h 2080017"/>
              <a:gd name="connsiteX3-39" fmla="*/ 2987646 w 2987646"/>
              <a:gd name="connsiteY3-40" fmla="*/ 119051 h 2080017"/>
              <a:gd name="connsiteX4-41" fmla="*/ 2987646 w 2987646"/>
              <a:gd name="connsiteY4-42" fmla="*/ 595241 h 2080017"/>
              <a:gd name="connsiteX5-43" fmla="*/ 2868595 w 2987646"/>
              <a:gd name="connsiteY5-44" fmla="*/ 714292 h 2080017"/>
              <a:gd name="connsiteX6-45" fmla="*/ 2020281 w 2987646"/>
              <a:gd name="connsiteY6-46" fmla="*/ 714292 h 2080017"/>
              <a:gd name="connsiteX7-47" fmla="*/ 3 w 2987646"/>
              <a:gd name="connsiteY7-48" fmla="*/ 2080009 h 2080017"/>
              <a:gd name="connsiteX0-49" fmla="*/ 4 w 2985265"/>
              <a:gd name="connsiteY0-50" fmla="*/ 2170497 h 2170504"/>
              <a:gd name="connsiteX1-51" fmla="*/ 2017900 w 2985265"/>
              <a:gd name="connsiteY1-52" fmla="*/ 0 h 2170504"/>
              <a:gd name="connsiteX2-53" fmla="*/ 2866214 w 2985265"/>
              <a:gd name="connsiteY2-54" fmla="*/ 0 h 2170504"/>
              <a:gd name="connsiteX3-55" fmla="*/ 2985265 w 2985265"/>
              <a:gd name="connsiteY3-56" fmla="*/ 119051 h 2170504"/>
              <a:gd name="connsiteX4-57" fmla="*/ 2985265 w 2985265"/>
              <a:gd name="connsiteY4-58" fmla="*/ 595241 h 2170504"/>
              <a:gd name="connsiteX5-59" fmla="*/ 2866214 w 2985265"/>
              <a:gd name="connsiteY5-60" fmla="*/ 714292 h 2170504"/>
              <a:gd name="connsiteX6-61" fmla="*/ 2017900 w 2985265"/>
              <a:gd name="connsiteY6-62" fmla="*/ 714292 h 2170504"/>
              <a:gd name="connsiteX7-63" fmla="*/ 4 w 2985265"/>
              <a:gd name="connsiteY7-64" fmla="*/ 2170497 h 2170504"/>
              <a:gd name="connsiteX0-65" fmla="*/ 4 w 2968597"/>
              <a:gd name="connsiteY0-66" fmla="*/ 2384809 h 2384815"/>
              <a:gd name="connsiteX1-67" fmla="*/ 2001232 w 2968597"/>
              <a:gd name="connsiteY1-68" fmla="*/ 0 h 2384815"/>
              <a:gd name="connsiteX2-69" fmla="*/ 2849546 w 2968597"/>
              <a:gd name="connsiteY2-70" fmla="*/ 0 h 2384815"/>
              <a:gd name="connsiteX3-71" fmla="*/ 2968597 w 2968597"/>
              <a:gd name="connsiteY3-72" fmla="*/ 119051 h 2384815"/>
              <a:gd name="connsiteX4-73" fmla="*/ 2968597 w 2968597"/>
              <a:gd name="connsiteY4-74" fmla="*/ 595241 h 2384815"/>
              <a:gd name="connsiteX5-75" fmla="*/ 2849546 w 2968597"/>
              <a:gd name="connsiteY5-76" fmla="*/ 714292 h 2384815"/>
              <a:gd name="connsiteX6-77" fmla="*/ 2001232 w 2968597"/>
              <a:gd name="connsiteY6-78" fmla="*/ 714292 h 2384815"/>
              <a:gd name="connsiteX7-79" fmla="*/ 4 w 2968597"/>
              <a:gd name="connsiteY7-80" fmla="*/ 2384809 h 2384815"/>
              <a:gd name="connsiteX0-81" fmla="*/ 4 w 2947166"/>
              <a:gd name="connsiteY0-82" fmla="*/ 2180022 h 2180029"/>
              <a:gd name="connsiteX1-83" fmla="*/ 1979801 w 2947166"/>
              <a:gd name="connsiteY1-84" fmla="*/ 0 h 2180029"/>
              <a:gd name="connsiteX2-85" fmla="*/ 2828115 w 2947166"/>
              <a:gd name="connsiteY2-86" fmla="*/ 0 h 2180029"/>
              <a:gd name="connsiteX3-87" fmla="*/ 2947166 w 2947166"/>
              <a:gd name="connsiteY3-88" fmla="*/ 119051 h 2180029"/>
              <a:gd name="connsiteX4-89" fmla="*/ 2947166 w 2947166"/>
              <a:gd name="connsiteY4-90" fmla="*/ 595241 h 2180029"/>
              <a:gd name="connsiteX5-91" fmla="*/ 2828115 w 2947166"/>
              <a:gd name="connsiteY5-92" fmla="*/ 714292 h 2180029"/>
              <a:gd name="connsiteX6-93" fmla="*/ 1979801 w 2947166"/>
              <a:gd name="connsiteY6-94" fmla="*/ 714292 h 2180029"/>
              <a:gd name="connsiteX7-95" fmla="*/ 4 w 2947166"/>
              <a:gd name="connsiteY7-96" fmla="*/ 2180022 h 218002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47166" h="2180029">
                <a:moveTo>
                  <a:pt x="4" y="2180022"/>
                </a:moveTo>
                <a:cubicBezTo>
                  <a:pt x="-2377" y="2176185"/>
                  <a:pt x="1306375" y="693336"/>
                  <a:pt x="1979801" y="0"/>
                </a:cubicBezTo>
                <a:lnTo>
                  <a:pt x="2828115" y="0"/>
                </a:lnTo>
                <a:cubicBezTo>
                  <a:pt x="2893865" y="0"/>
                  <a:pt x="2947166" y="53301"/>
                  <a:pt x="2947166" y="119051"/>
                </a:cubicBezTo>
                <a:lnTo>
                  <a:pt x="2947166" y="595241"/>
                </a:lnTo>
                <a:cubicBezTo>
                  <a:pt x="2947166" y="660991"/>
                  <a:pt x="2893865" y="714292"/>
                  <a:pt x="2828115" y="714292"/>
                </a:cubicBezTo>
                <a:lnTo>
                  <a:pt x="1979801" y="714292"/>
                </a:lnTo>
                <a:cubicBezTo>
                  <a:pt x="1914051" y="714292"/>
                  <a:pt x="2385" y="2183859"/>
                  <a:pt x="4" y="218002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1"/>
              </a:solidFill>
            </a:endParaRPr>
          </a:p>
        </p:txBody>
      </p:sp>
      <p:sp>
        <p:nvSpPr>
          <p:cNvPr id="3" name="任意多边形: 形状 43"/>
          <p:cNvSpPr/>
          <p:nvPr>
            <p:custDataLst>
              <p:tags r:id="rId2"/>
            </p:custDataLst>
          </p:nvPr>
        </p:nvSpPr>
        <p:spPr>
          <a:xfrm>
            <a:off x="1994997" y="3296792"/>
            <a:ext cx="3250508" cy="783549"/>
          </a:xfrm>
          <a:custGeom>
            <a:avLst/>
            <a:gdLst>
              <a:gd name="connsiteX0" fmla="*/ 2020280 w 2987645"/>
              <a:gd name="connsiteY0" fmla="*/ 0 h 714292"/>
              <a:gd name="connsiteX1" fmla="*/ 2868594 w 2987645"/>
              <a:gd name="connsiteY1" fmla="*/ 0 h 714292"/>
              <a:gd name="connsiteX2" fmla="*/ 2987645 w 2987645"/>
              <a:gd name="connsiteY2" fmla="*/ 119051 h 714292"/>
              <a:gd name="connsiteX3" fmla="*/ 2987645 w 2987645"/>
              <a:gd name="connsiteY3" fmla="*/ 595241 h 714292"/>
              <a:gd name="connsiteX4" fmla="*/ 2868594 w 2987645"/>
              <a:gd name="connsiteY4" fmla="*/ 714292 h 714292"/>
              <a:gd name="connsiteX5" fmla="*/ 2020280 w 2987645"/>
              <a:gd name="connsiteY5" fmla="*/ 714292 h 714292"/>
              <a:gd name="connsiteX6" fmla="*/ 1901229 w 2987645"/>
              <a:gd name="connsiteY6" fmla="*/ 595241 h 714292"/>
              <a:gd name="connsiteX7" fmla="*/ 1901229 w 2987645"/>
              <a:gd name="connsiteY7" fmla="*/ 576960 h 714292"/>
              <a:gd name="connsiteX8" fmla="*/ 0 w 2987645"/>
              <a:gd name="connsiteY8" fmla="*/ 357146 h 714292"/>
              <a:gd name="connsiteX9" fmla="*/ 1901229 w 2987645"/>
              <a:gd name="connsiteY9" fmla="*/ 137332 h 714292"/>
              <a:gd name="connsiteX10" fmla="*/ 1901229 w 2987645"/>
              <a:gd name="connsiteY10" fmla="*/ 119051 h 714292"/>
              <a:gd name="connsiteX11" fmla="*/ 2020280 w 2987645"/>
              <a:gd name="connsiteY11" fmla="*/ 0 h 714292"/>
              <a:gd name="connsiteX0-1" fmla="*/ 2020280 w 2987645"/>
              <a:gd name="connsiteY0-2" fmla="*/ 0 h 714292"/>
              <a:gd name="connsiteX1-3" fmla="*/ 2868594 w 2987645"/>
              <a:gd name="connsiteY1-4" fmla="*/ 0 h 714292"/>
              <a:gd name="connsiteX2-5" fmla="*/ 2987645 w 2987645"/>
              <a:gd name="connsiteY2-6" fmla="*/ 119051 h 714292"/>
              <a:gd name="connsiteX3-7" fmla="*/ 2987645 w 2987645"/>
              <a:gd name="connsiteY3-8" fmla="*/ 595241 h 714292"/>
              <a:gd name="connsiteX4-9" fmla="*/ 2868594 w 2987645"/>
              <a:gd name="connsiteY4-10" fmla="*/ 714292 h 714292"/>
              <a:gd name="connsiteX5-11" fmla="*/ 2020280 w 2987645"/>
              <a:gd name="connsiteY5-12" fmla="*/ 714292 h 714292"/>
              <a:gd name="connsiteX6-13" fmla="*/ 1901229 w 2987645"/>
              <a:gd name="connsiteY6-14" fmla="*/ 595241 h 714292"/>
              <a:gd name="connsiteX7-15" fmla="*/ 1901229 w 2987645"/>
              <a:gd name="connsiteY7-16" fmla="*/ 576960 h 714292"/>
              <a:gd name="connsiteX8-17" fmla="*/ 0 w 2987645"/>
              <a:gd name="connsiteY8-18" fmla="*/ 357146 h 714292"/>
              <a:gd name="connsiteX9-19" fmla="*/ 1901229 w 2987645"/>
              <a:gd name="connsiteY9-20" fmla="*/ 137332 h 714292"/>
              <a:gd name="connsiteX10-21" fmla="*/ 2020280 w 2987645"/>
              <a:gd name="connsiteY10-22" fmla="*/ 0 h 714292"/>
              <a:gd name="connsiteX0-23" fmla="*/ 2020280 w 2987645"/>
              <a:gd name="connsiteY0-24" fmla="*/ 0 h 714292"/>
              <a:gd name="connsiteX1-25" fmla="*/ 2868594 w 2987645"/>
              <a:gd name="connsiteY1-26" fmla="*/ 0 h 714292"/>
              <a:gd name="connsiteX2-27" fmla="*/ 2987645 w 2987645"/>
              <a:gd name="connsiteY2-28" fmla="*/ 119051 h 714292"/>
              <a:gd name="connsiteX3-29" fmla="*/ 2987645 w 2987645"/>
              <a:gd name="connsiteY3-30" fmla="*/ 595241 h 714292"/>
              <a:gd name="connsiteX4-31" fmla="*/ 2868594 w 2987645"/>
              <a:gd name="connsiteY4-32" fmla="*/ 714292 h 714292"/>
              <a:gd name="connsiteX5-33" fmla="*/ 2020280 w 2987645"/>
              <a:gd name="connsiteY5-34" fmla="*/ 714292 h 714292"/>
              <a:gd name="connsiteX6-35" fmla="*/ 1901229 w 2987645"/>
              <a:gd name="connsiteY6-36" fmla="*/ 576960 h 714292"/>
              <a:gd name="connsiteX7-37" fmla="*/ 0 w 2987645"/>
              <a:gd name="connsiteY7-38" fmla="*/ 357146 h 714292"/>
              <a:gd name="connsiteX8-39" fmla="*/ 1901229 w 2987645"/>
              <a:gd name="connsiteY8-40" fmla="*/ 137332 h 714292"/>
              <a:gd name="connsiteX9-41" fmla="*/ 2020280 w 2987645"/>
              <a:gd name="connsiteY9-42" fmla="*/ 0 h 714292"/>
              <a:gd name="connsiteX0-43" fmla="*/ 2020280 w 2987645"/>
              <a:gd name="connsiteY0-44" fmla="*/ 0 h 714292"/>
              <a:gd name="connsiteX1-45" fmla="*/ 2868594 w 2987645"/>
              <a:gd name="connsiteY1-46" fmla="*/ 0 h 714292"/>
              <a:gd name="connsiteX2-47" fmla="*/ 2987645 w 2987645"/>
              <a:gd name="connsiteY2-48" fmla="*/ 119051 h 714292"/>
              <a:gd name="connsiteX3-49" fmla="*/ 2987645 w 2987645"/>
              <a:gd name="connsiteY3-50" fmla="*/ 595241 h 714292"/>
              <a:gd name="connsiteX4-51" fmla="*/ 2868594 w 2987645"/>
              <a:gd name="connsiteY4-52" fmla="*/ 714292 h 714292"/>
              <a:gd name="connsiteX5-53" fmla="*/ 2020280 w 2987645"/>
              <a:gd name="connsiteY5-54" fmla="*/ 714292 h 714292"/>
              <a:gd name="connsiteX6-55" fmla="*/ 1901229 w 2987645"/>
              <a:gd name="connsiteY6-56" fmla="*/ 576960 h 714292"/>
              <a:gd name="connsiteX7-57" fmla="*/ 0 w 2987645"/>
              <a:gd name="connsiteY7-58" fmla="*/ 357146 h 714292"/>
              <a:gd name="connsiteX8-59" fmla="*/ 1901229 w 2987645"/>
              <a:gd name="connsiteY8-60" fmla="*/ 137332 h 714292"/>
              <a:gd name="connsiteX9-61" fmla="*/ 2020280 w 2987645"/>
              <a:gd name="connsiteY9-62" fmla="*/ 0 h 714292"/>
              <a:gd name="connsiteX0-63" fmla="*/ 2020280 w 2987645"/>
              <a:gd name="connsiteY0-64" fmla="*/ 0 h 714296"/>
              <a:gd name="connsiteX1-65" fmla="*/ 2868594 w 2987645"/>
              <a:gd name="connsiteY1-66" fmla="*/ 0 h 714296"/>
              <a:gd name="connsiteX2-67" fmla="*/ 2987645 w 2987645"/>
              <a:gd name="connsiteY2-68" fmla="*/ 119051 h 714296"/>
              <a:gd name="connsiteX3-69" fmla="*/ 2987645 w 2987645"/>
              <a:gd name="connsiteY3-70" fmla="*/ 595241 h 714296"/>
              <a:gd name="connsiteX4-71" fmla="*/ 2868594 w 2987645"/>
              <a:gd name="connsiteY4-72" fmla="*/ 714292 h 714296"/>
              <a:gd name="connsiteX5-73" fmla="*/ 2020280 w 2987645"/>
              <a:gd name="connsiteY5-74" fmla="*/ 714292 h 714296"/>
              <a:gd name="connsiteX6-75" fmla="*/ 1901229 w 2987645"/>
              <a:gd name="connsiteY6-76" fmla="*/ 576960 h 714296"/>
              <a:gd name="connsiteX7-77" fmla="*/ 0 w 2987645"/>
              <a:gd name="connsiteY7-78" fmla="*/ 357146 h 714296"/>
              <a:gd name="connsiteX8-79" fmla="*/ 1901229 w 2987645"/>
              <a:gd name="connsiteY8-80" fmla="*/ 137332 h 714296"/>
              <a:gd name="connsiteX9-81" fmla="*/ 2020280 w 2987645"/>
              <a:gd name="connsiteY9-82" fmla="*/ 0 h 714296"/>
              <a:gd name="connsiteX0-83" fmla="*/ 2020280 w 2987645"/>
              <a:gd name="connsiteY0-84" fmla="*/ 0 h 714296"/>
              <a:gd name="connsiteX1-85" fmla="*/ 2868594 w 2987645"/>
              <a:gd name="connsiteY1-86" fmla="*/ 0 h 714296"/>
              <a:gd name="connsiteX2-87" fmla="*/ 2987645 w 2987645"/>
              <a:gd name="connsiteY2-88" fmla="*/ 119051 h 714296"/>
              <a:gd name="connsiteX3-89" fmla="*/ 2987645 w 2987645"/>
              <a:gd name="connsiteY3-90" fmla="*/ 595241 h 714296"/>
              <a:gd name="connsiteX4-91" fmla="*/ 2868594 w 2987645"/>
              <a:gd name="connsiteY4-92" fmla="*/ 714292 h 714296"/>
              <a:gd name="connsiteX5-93" fmla="*/ 2020280 w 2987645"/>
              <a:gd name="connsiteY5-94" fmla="*/ 714292 h 714296"/>
              <a:gd name="connsiteX6-95" fmla="*/ 1901229 w 2987645"/>
              <a:gd name="connsiteY6-96" fmla="*/ 576960 h 714296"/>
              <a:gd name="connsiteX7-97" fmla="*/ 0 w 2987645"/>
              <a:gd name="connsiteY7-98" fmla="*/ 357146 h 714296"/>
              <a:gd name="connsiteX8-99" fmla="*/ 1901229 w 2987645"/>
              <a:gd name="connsiteY8-100" fmla="*/ 137332 h 714296"/>
              <a:gd name="connsiteX9-101" fmla="*/ 2020280 w 2987645"/>
              <a:gd name="connsiteY9-102" fmla="*/ 0 h 714296"/>
              <a:gd name="connsiteX0-103" fmla="*/ 1918680 w 2886045"/>
              <a:gd name="connsiteY0-104" fmla="*/ 0 h 714300"/>
              <a:gd name="connsiteX1-105" fmla="*/ 2766994 w 2886045"/>
              <a:gd name="connsiteY1-106" fmla="*/ 0 h 714300"/>
              <a:gd name="connsiteX2-107" fmla="*/ 2886045 w 2886045"/>
              <a:gd name="connsiteY2-108" fmla="*/ 119051 h 714300"/>
              <a:gd name="connsiteX3-109" fmla="*/ 2886045 w 2886045"/>
              <a:gd name="connsiteY3-110" fmla="*/ 595241 h 714300"/>
              <a:gd name="connsiteX4-111" fmla="*/ 2766994 w 2886045"/>
              <a:gd name="connsiteY4-112" fmla="*/ 714292 h 714300"/>
              <a:gd name="connsiteX5-113" fmla="*/ 1918680 w 2886045"/>
              <a:gd name="connsiteY5-114" fmla="*/ 714292 h 714300"/>
              <a:gd name="connsiteX6-115" fmla="*/ 1799629 w 2886045"/>
              <a:gd name="connsiteY6-116" fmla="*/ 576960 h 714300"/>
              <a:gd name="connsiteX7-117" fmla="*/ 0 w 2886045"/>
              <a:gd name="connsiteY7-118" fmla="*/ 357146 h 714300"/>
              <a:gd name="connsiteX8-119" fmla="*/ 1799629 w 2886045"/>
              <a:gd name="connsiteY8-120" fmla="*/ 137332 h 714300"/>
              <a:gd name="connsiteX9-121" fmla="*/ 1918680 w 2886045"/>
              <a:gd name="connsiteY9-122" fmla="*/ 0 h 714300"/>
              <a:gd name="connsiteX0-123" fmla="*/ 2001230 w 2968595"/>
              <a:gd name="connsiteY0-124" fmla="*/ 0 h 714300"/>
              <a:gd name="connsiteX1-125" fmla="*/ 2849544 w 2968595"/>
              <a:gd name="connsiteY1-126" fmla="*/ 0 h 714300"/>
              <a:gd name="connsiteX2-127" fmla="*/ 2968595 w 2968595"/>
              <a:gd name="connsiteY2-128" fmla="*/ 119051 h 714300"/>
              <a:gd name="connsiteX3-129" fmla="*/ 2968595 w 2968595"/>
              <a:gd name="connsiteY3-130" fmla="*/ 595241 h 714300"/>
              <a:gd name="connsiteX4-131" fmla="*/ 2849544 w 2968595"/>
              <a:gd name="connsiteY4-132" fmla="*/ 714292 h 714300"/>
              <a:gd name="connsiteX5-133" fmla="*/ 2001230 w 2968595"/>
              <a:gd name="connsiteY5-134" fmla="*/ 714292 h 714300"/>
              <a:gd name="connsiteX6-135" fmla="*/ 1882179 w 2968595"/>
              <a:gd name="connsiteY6-136" fmla="*/ 576960 h 714300"/>
              <a:gd name="connsiteX7-137" fmla="*/ 0 w 2968595"/>
              <a:gd name="connsiteY7-138" fmla="*/ 357146 h 714300"/>
              <a:gd name="connsiteX8-139" fmla="*/ 1882179 w 2968595"/>
              <a:gd name="connsiteY8-140" fmla="*/ 137332 h 714300"/>
              <a:gd name="connsiteX9-141" fmla="*/ 2001230 w 2968595"/>
              <a:gd name="connsiteY9-142" fmla="*/ 0 h 714300"/>
              <a:gd name="connsiteX0-143" fmla="*/ 1982180 w 2949545"/>
              <a:gd name="connsiteY0-144" fmla="*/ 0 h 714300"/>
              <a:gd name="connsiteX1-145" fmla="*/ 2830494 w 2949545"/>
              <a:gd name="connsiteY1-146" fmla="*/ 0 h 714300"/>
              <a:gd name="connsiteX2-147" fmla="*/ 2949545 w 2949545"/>
              <a:gd name="connsiteY2-148" fmla="*/ 119051 h 714300"/>
              <a:gd name="connsiteX3-149" fmla="*/ 2949545 w 2949545"/>
              <a:gd name="connsiteY3-150" fmla="*/ 595241 h 714300"/>
              <a:gd name="connsiteX4-151" fmla="*/ 2830494 w 2949545"/>
              <a:gd name="connsiteY4-152" fmla="*/ 714292 h 714300"/>
              <a:gd name="connsiteX5-153" fmla="*/ 1982180 w 2949545"/>
              <a:gd name="connsiteY5-154" fmla="*/ 714292 h 714300"/>
              <a:gd name="connsiteX6-155" fmla="*/ 1863129 w 2949545"/>
              <a:gd name="connsiteY6-156" fmla="*/ 576960 h 714300"/>
              <a:gd name="connsiteX7-157" fmla="*/ 0 w 2949545"/>
              <a:gd name="connsiteY7-158" fmla="*/ 357146 h 714300"/>
              <a:gd name="connsiteX8-159" fmla="*/ 1863129 w 2949545"/>
              <a:gd name="connsiteY8-160" fmla="*/ 137332 h 714300"/>
              <a:gd name="connsiteX9-161" fmla="*/ 1982180 w 2949545"/>
              <a:gd name="connsiteY9-162" fmla="*/ 0 h 714300"/>
              <a:gd name="connsiteX0-163" fmla="*/ 1982180 w 2949545"/>
              <a:gd name="connsiteY0-164" fmla="*/ 0 h 714296"/>
              <a:gd name="connsiteX1-165" fmla="*/ 2830494 w 2949545"/>
              <a:gd name="connsiteY1-166" fmla="*/ 0 h 714296"/>
              <a:gd name="connsiteX2-167" fmla="*/ 2949545 w 2949545"/>
              <a:gd name="connsiteY2-168" fmla="*/ 119051 h 714296"/>
              <a:gd name="connsiteX3-169" fmla="*/ 2949545 w 2949545"/>
              <a:gd name="connsiteY3-170" fmla="*/ 595241 h 714296"/>
              <a:gd name="connsiteX4-171" fmla="*/ 2830494 w 2949545"/>
              <a:gd name="connsiteY4-172" fmla="*/ 714292 h 714296"/>
              <a:gd name="connsiteX5-173" fmla="*/ 1982180 w 2949545"/>
              <a:gd name="connsiteY5-174" fmla="*/ 714292 h 714296"/>
              <a:gd name="connsiteX6-175" fmla="*/ 1863129 w 2949545"/>
              <a:gd name="connsiteY6-176" fmla="*/ 576960 h 714296"/>
              <a:gd name="connsiteX7-177" fmla="*/ 0 w 2949545"/>
              <a:gd name="connsiteY7-178" fmla="*/ 357146 h 714296"/>
              <a:gd name="connsiteX8-179" fmla="*/ 1863129 w 2949545"/>
              <a:gd name="connsiteY8-180" fmla="*/ 137332 h 714296"/>
              <a:gd name="connsiteX9-181" fmla="*/ 1982180 w 2949545"/>
              <a:gd name="connsiteY9-182" fmla="*/ 0 h 714296"/>
              <a:gd name="connsiteX0-183" fmla="*/ 2010755 w 2978120"/>
              <a:gd name="connsiteY0-184" fmla="*/ 0 h 714300"/>
              <a:gd name="connsiteX1-185" fmla="*/ 2859069 w 2978120"/>
              <a:gd name="connsiteY1-186" fmla="*/ 0 h 714300"/>
              <a:gd name="connsiteX2-187" fmla="*/ 2978120 w 2978120"/>
              <a:gd name="connsiteY2-188" fmla="*/ 119051 h 714300"/>
              <a:gd name="connsiteX3-189" fmla="*/ 2978120 w 2978120"/>
              <a:gd name="connsiteY3-190" fmla="*/ 595241 h 714300"/>
              <a:gd name="connsiteX4-191" fmla="*/ 2859069 w 2978120"/>
              <a:gd name="connsiteY4-192" fmla="*/ 714292 h 714300"/>
              <a:gd name="connsiteX5-193" fmla="*/ 2010755 w 2978120"/>
              <a:gd name="connsiteY5-194" fmla="*/ 714292 h 714300"/>
              <a:gd name="connsiteX6-195" fmla="*/ 1891704 w 2978120"/>
              <a:gd name="connsiteY6-196" fmla="*/ 576960 h 714300"/>
              <a:gd name="connsiteX7-197" fmla="*/ 0 w 2978120"/>
              <a:gd name="connsiteY7-198" fmla="*/ 357146 h 714300"/>
              <a:gd name="connsiteX8-199" fmla="*/ 1891704 w 2978120"/>
              <a:gd name="connsiteY8-200" fmla="*/ 137332 h 714300"/>
              <a:gd name="connsiteX9-201" fmla="*/ 2010755 w 2978120"/>
              <a:gd name="connsiteY9-202" fmla="*/ 0 h 714300"/>
              <a:gd name="connsiteX0-203" fmla="*/ 2010755 w 2978120"/>
              <a:gd name="connsiteY0-204" fmla="*/ 0 h 714296"/>
              <a:gd name="connsiteX1-205" fmla="*/ 2859069 w 2978120"/>
              <a:gd name="connsiteY1-206" fmla="*/ 0 h 714296"/>
              <a:gd name="connsiteX2-207" fmla="*/ 2978120 w 2978120"/>
              <a:gd name="connsiteY2-208" fmla="*/ 119051 h 714296"/>
              <a:gd name="connsiteX3-209" fmla="*/ 2978120 w 2978120"/>
              <a:gd name="connsiteY3-210" fmla="*/ 595241 h 714296"/>
              <a:gd name="connsiteX4-211" fmla="*/ 2859069 w 2978120"/>
              <a:gd name="connsiteY4-212" fmla="*/ 714292 h 714296"/>
              <a:gd name="connsiteX5-213" fmla="*/ 2010755 w 2978120"/>
              <a:gd name="connsiteY5-214" fmla="*/ 714292 h 714296"/>
              <a:gd name="connsiteX6-215" fmla="*/ 1891704 w 2978120"/>
              <a:gd name="connsiteY6-216" fmla="*/ 576960 h 714296"/>
              <a:gd name="connsiteX7-217" fmla="*/ 0 w 2978120"/>
              <a:gd name="connsiteY7-218" fmla="*/ 357146 h 714296"/>
              <a:gd name="connsiteX8-219" fmla="*/ 1891704 w 2978120"/>
              <a:gd name="connsiteY8-220" fmla="*/ 137332 h 714296"/>
              <a:gd name="connsiteX9-221" fmla="*/ 2010755 w 2978120"/>
              <a:gd name="connsiteY9-222" fmla="*/ 0 h 714296"/>
              <a:gd name="connsiteX0-223" fmla="*/ 1996468 w 2963833"/>
              <a:gd name="connsiteY0-224" fmla="*/ 0 h 714300"/>
              <a:gd name="connsiteX1-225" fmla="*/ 2844782 w 2963833"/>
              <a:gd name="connsiteY1-226" fmla="*/ 0 h 714300"/>
              <a:gd name="connsiteX2-227" fmla="*/ 2963833 w 2963833"/>
              <a:gd name="connsiteY2-228" fmla="*/ 119051 h 714300"/>
              <a:gd name="connsiteX3-229" fmla="*/ 2963833 w 2963833"/>
              <a:gd name="connsiteY3-230" fmla="*/ 595241 h 714300"/>
              <a:gd name="connsiteX4-231" fmla="*/ 2844782 w 2963833"/>
              <a:gd name="connsiteY4-232" fmla="*/ 714292 h 714300"/>
              <a:gd name="connsiteX5-233" fmla="*/ 1996468 w 2963833"/>
              <a:gd name="connsiteY5-234" fmla="*/ 714292 h 714300"/>
              <a:gd name="connsiteX6-235" fmla="*/ 1877417 w 2963833"/>
              <a:gd name="connsiteY6-236" fmla="*/ 576960 h 714300"/>
              <a:gd name="connsiteX7-237" fmla="*/ 0 w 2963833"/>
              <a:gd name="connsiteY7-238" fmla="*/ 357146 h 714300"/>
              <a:gd name="connsiteX8-239" fmla="*/ 1877417 w 2963833"/>
              <a:gd name="connsiteY8-240" fmla="*/ 137332 h 714300"/>
              <a:gd name="connsiteX9-241" fmla="*/ 1996468 w 2963833"/>
              <a:gd name="connsiteY9-242" fmla="*/ 0 h 714300"/>
              <a:gd name="connsiteX0-243" fmla="*/ 1996468 w 2963833"/>
              <a:gd name="connsiteY0-244" fmla="*/ 0 h 714296"/>
              <a:gd name="connsiteX1-245" fmla="*/ 2844782 w 2963833"/>
              <a:gd name="connsiteY1-246" fmla="*/ 0 h 714296"/>
              <a:gd name="connsiteX2-247" fmla="*/ 2963833 w 2963833"/>
              <a:gd name="connsiteY2-248" fmla="*/ 119051 h 714296"/>
              <a:gd name="connsiteX3-249" fmla="*/ 2963833 w 2963833"/>
              <a:gd name="connsiteY3-250" fmla="*/ 595241 h 714296"/>
              <a:gd name="connsiteX4-251" fmla="*/ 2844782 w 2963833"/>
              <a:gd name="connsiteY4-252" fmla="*/ 714292 h 714296"/>
              <a:gd name="connsiteX5-253" fmla="*/ 1996468 w 2963833"/>
              <a:gd name="connsiteY5-254" fmla="*/ 714292 h 714296"/>
              <a:gd name="connsiteX6-255" fmla="*/ 1877417 w 2963833"/>
              <a:gd name="connsiteY6-256" fmla="*/ 576960 h 714296"/>
              <a:gd name="connsiteX7-257" fmla="*/ 0 w 2963833"/>
              <a:gd name="connsiteY7-258" fmla="*/ 357146 h 714296"/>
              <a:gd name="connsiteX8-259" fmla="*/ 1877417 w 2963833"/>
              <a:gd name="connsiteY8-260" fmla="*/ 137332 h 714296"/>
              <a:gd name="connsiteX9-261" fmla="*/ 1996468 w 2963833"/>
              <a:gd name="connsiteY9-262" fmla="*/ 0 h 714296"/>
              <a:gd name="connsiteX0-263" fmla="*/ 1996468 w 2963833"/>
              <a:gd name="connsiteY0-264" fmla="*/ 0 h 714296"/>
              <a:gd name="connsiteX1-265" fmla="*/ 2844782 w 2963833"/>
              <a:gd name="connsiteY1-266" fmla="*/ 0 h 714296"/>
              <a:gd name="connsiteX2-267" fmla="*/ 2963833 w 2963833"/>
              <a:gd name="connsiteY2-268" fmla="*/ 119051 h 714296"/>
              <a:gd name="connsiteX3-269" fmla="*/ 2963833 w 2963833"/>
              <a:gd name="connsiteY3-270" fmla="*/ 595241 h 714296"/>
              <a:gd name="connsiteX4-271" fmla="*/ 2844782 w 2963833"/>
              <a:gd name="connsiteY4-272" fmla="*/ 714292 h 714296"/>
              <a:gd name="connsiteX5-273" fmla="*/ 1996468 w 2963833"/>
              <a:gd name="connsiteY5-274" fmla="*/ 714292 h 714296"/>
              <a:gd name="connsiteX6-275" fmla="*/ 1877417 w 2963833"/>
              <a:gd name="connsiteY6-276" fmla="*/ 576960 h 714296"/>
              <a:gd name="connsiteX7-277" fmla="*/ 0 w 2963833"/>
              <a:gd name="connsiteY7-278" fmla="*/ 357146 h 714296"/>
              <a:gd name="connsiteX8-279" fmla="*/ 1996468 w 2963833"/>
              <a:gd name="connsiteY8-280" fmla="*/ 0 h 714296"/>
              <a:gd name="connsiteX0-281" fmla="*/ 1996468 w 2963833"/>
              <a:gd name="connsiteY0-282" fmla="*/ 0 h 714292"/>
              <a:gd name="connsiteX1-283" fmla="*/ 2844782 w 2963833"/>
              <a:gd name="connsiteY1-284" fmla="*/ 0 h 714292"/>
              <a:gd name="connsiteX2-285" fmla="*/ 2963833 w 2963833"/>
              <a:gd name="connsiteY2-286" fmla="*/ 119051 h 714292"/>
              <a:gd name="connsiteX3-287" fmla="*/ 2963833 w 2963833"/>
              <a:gd name="connsiteY3-288" fmla="*/ 595241 h 714292"/>
              <a:gd name="connsiteX4-289" fmla="*/ 2844782 w 2963833"/>
              <a:gd name="connsiteY4-290" fmla="*/ 714292 h 714292"/>
              <a:gd name="connsiteX5-291" fmla="*/ 1996468 w 2963833"/>
              <a:gd name="connsiteY5-292" fmla="*/ 714292 h 714292"/>
              <a:gd name="connsiteX6-293" fmla="*/ 0 w 2963833"/>
              <a:gd name="connsiteY6-294" fmla="*/ 357146 h 714292"/>
              <a:gd name="connsiteX7-295" fmla="*/ 1996468 w 2963833"/>
              <a:gd name="connsiteY7-296" fmla="*/ 0 h 714292"/>
              <a:gd name="connsiteX0-297" fmla="*/ 1996468 w 2963833"/>
              <a:gd name="connsiteY0-298" fmla="*/ 0 h 714292"/>
              <a:gd name="connsiteX1-299" fmla="*/ 2844782 w 2963833"/>
              <a:gd name="connsiteY1-300" fmla="*/ 0 h 714292"/>
              <a:gd name="connsiteX2-301" fmla="*/ 2963833 w 2963833"/>
              <a:gd name="connsiteY2-302" fmla="*/ 119051 h 714292"/>
              <a:gd name="connsiteX3-303" fmla="*/ 2963833 w 2963833"/>
              <a:gd name="connsiteY3-304" fmla="*/ 595241 h 714292"/>
              <a:gd name="connsiteX4-305" fmla="*/ 2844782 w 2963833"/>
              <a:gd name="connsiteY4-306" fmla="*/ 714292 h 714292"/>
              <a:gd name="connsiteX5-307" fmla="*/ 1996468 w 2963833"/>
              <a:gd name="connsiteY5-308" fmla="*/ 714292 h 714292"/>
              <a:gd name="connsiteX6-309" fmla="*/ 0 w 2963833"/>
              <a:gd name="connsiteY6-310" fmla="*/ 357146 h 714292"/>
              <a:gd name="connsiteX7-311" fmla="*/ 1996468 w 2963833"/>
              <a:gd name="connsiteY7-312" fmla="*/ 0 h 7142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63833" h="714292">
                <a:moveTo>
                  <a:pt x="1996468" y="0"/>
                </a:moveTo>
                <a:lnTo>
                  <a:pt x="2844782" y="0"/>
                </a:lnTo>
                <a:cubicBezTo>
                  <a:pt x="2910532" y="0"/>
                  <a:pt x="2963833" y="53301"/>
                  <a:pt x="2963833" y="119051"/>
                </a:cubicBezTo>
                <a:lnTo>
                  <a:pt x="2963833" y="595241"/>
                </a:lnTo>
                <a:cubicBezTo>
                  <a:pt x="2963833" y="660991"/>
                  <a:pt x="2910532" y="714292"/>
                  <a:pt x="2844782" y="714292"/>
                </a:cubicBezTo>
                <a:lnTo>
                  <a:pt x="1996468" y="714292"/>
                </a:lnTo>
                <a:cubicBezTo>
                  <a:pt x="1522338" y="654768"/>
                  <a:pt x="0" y="358720"/>
                  <a:pt x="0" y="357146"/>
                </a:cubicBezTo>
                <a:cubicBezTo>
                  <a:pt x="0" y="355572"/>
                  <a:pt x="1330979" y="119049"/>
                  <a:pt x="199646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dirty="0">
              <a:solidFill>
                <a:schemeClr val="accent1"/>
              </a:solidFill>
            </a:endParaRPr>
          </a:p>
        </p:txBody>
      </p:sp>
      <p:sp>
        <p:nvSpPr>
          <p:cNvPr id="43" name="矩形: 圆角 9"/>
          <p:cNvSpPr/>
          <p:nvPr>
            <p:custDataLst>
              <p:tags r:id="rId3"/>
            </p:custDataLst>
          </p:nvPr>
        </p:nvSpPr>
        <p:spPr>
          <a:xfrm>
            <a:off x="2002659" y="2279920"/>
            <a:ext cx="3242847" cy="1382528"/>
          </a:xfrm>
          <a:custGeom>
            <a:avLst/>
            <a:gdLst>
              <a:gd name="connsiteX0" fmla="*/ 0 w 1086416"/>
              <a:gd name="connsiteY0" fmla="*/ 119051 h 714292"/>
              <a:gd name="connsiteX1" fmla="*/ 119051 w 1086416"/>
              <a:gd name="connsiteY1" fmla="*/ 0 h 714292"/>
              <a:gd name="connsiteX2" fmla="*/ 967365 w 1086416"/>
              <a:gd name="connsiteY2" fmla="*/ 0 h 714292"/>
              <a:gd name="connsiteX3" fmla="*/ 1086416 w 1086416"/>
              <a:gd name="connsiteY3" fmla="*/ 119051 h 714292"/>
              <a:gd name="connsiteX4" fmla="*/ 1086416 w 1086416"/>
              <a:gd name="connsiteY4" fmla="*/ 595241 h 714292"/>
              <a:gd name="connsiteX5" fmla="*/ 967365 w 1086416"/>
              <a:gd name="connsiteY5" fmla="*/ 714292 h 714292"/>
              <a:gd name="connsiteX6" fmla="*/ 119051 w 1086416"/>
              <a:gd name="connsiteY6" fmla="*/ 714292 h 714292"/>
              <a:gd name="connsiteX7" fmla="*/ 0 w 1086416"/>
              <a:gd name="connsiteY7" fmla="*/ 595241 h 714292"/>
              <a:gd name="connsiteX8" fmla="*/ 0 w 1086416"/>
              <a:gd name="connsiteY8" fmla="*/ 119051 h 714292"/>
              <a:gd name="connsiteX0-1" fmla="*/ 0 w 1086416"/>
              <a:gd name="connsiteY0-2" fmla="*/ 595241 h 714292"/>
              <a:gd name="connsiteX1-3" fmla="*/ 119051 w 1086416"/>
              <a:gd name="connsiteY1-4" fmla="*/ 0 h 714292"/>
              <a:gd name="connsiteX2-5" fmla="*/ 967365 w 1086416"/>
              <a:gd name="connsiteY2-6" fmla="*/ 0 h 714292"/>
              <a:gd name="connsiteX3-7" fmla="*/ 1086416 w 1086416"/>
              <a:gd name="connsiteY3-8" fmla="*/ 119051 h 714292"/>
              <a:gd name="connsiteX4-9" fmla="*/ 1086416 w 1086416"/>
              <a:gd name="connsiteY4-10" fmla="*/ 595241 h 714292"/>
              <a:gd name="connsiteX5-11" fmla="*/ 967365 w 1086416"/>
              <a:gd name="connsiteY5-12" fmla="*/ 714292 h 714292"/>
              <a:gd name="connsiteX6-13" fmla="*/ 119051 w 1086416"/>
              <a:gd name="connsiteY6-14" fmla="*/ 714292 h 714292"/>
              <a:gd name="connsiteX7-15" fmla="*/ 0 w 1086416"/>
              <a:gd name="connsiteY7-16" fmla="*/ 595241 h 714292"/>
              <a:gd name="connsiteX0-17" fmla="*/ 0 w 2987643"/>
              <a:gd name="connsiteY0-18" fmla="*/ 2080009 h 2082206"/>
              <a:gd name="connsiteX1-19" fmla="*/ 2020278 w 2987643"/>
              <a:gd name="connsiteY1-20" fmla="*/ 0 h 2082206"/>
              <a:gd name="connsiteX2-21" fmla="*/ 2868592 w 2987643"/>
              <a:gd name="connsiteY2-22" fmla="*/ 0 h 2082206"/>
              <a:gd name="connsiteX3-23" fmla="*/ 2987643 w 2987643"/>
              <a:gd name="connsiteY3-24" fmla="*/ 119051 h 2082206"/>
              <a:gd name="connsiteX4-25" fmla="*/ 2987643 w 2987643"/>
              <a:gd name="connsiteY4-26" fmla="*/ 595241 h 2082206"/>
              <a:gd name="connsiteX5-27" fmla="*/ 2868592 w 2987643"/>
              <a:gd name="connsiteY5-28" fmla="*/ 714292 h 2082206"/>
              <a:gd name="connsiteX6-29" fmla="*/ 2020278 w 2987643"/>
              <a:gd name="connsiteY6-30" fmla="*/ 714292 h 2082206"/>
              <a:gd name="connsiteX7-31" fmla="*/ 0 w 2987643"/>
              <a:gd name="connsiteY7-32" fmla="*/ 2080009 h 2082206"/>
              <a:gd name="connsiteX0-33" fmla="*/ 0 w 2951429"/>
              <a:gd name="connsiteY0-34" fmla="*/ 1210876 h 1216223"/>
              <a:gd name="connsiteX1-35" fmla="*/ 1984064 w 2951429"/>
              <a:gd name="connsiteY1-36" fmla="*/ 0 h 1216223"/>
              <a:gd name="connsiteX2-37" fmla="*/ 2832378 w 2951429"/>
              <a:gd name="connsiteY2-38" fmla="*/ 0 h 1216223"/>
              <a:gd name="connsiteX3-39" fmla="*/ 2951429 w 2951429"/>
              <a:gd name="connsiteY3-40" fmla="*/ 119051 h 1216223"/>
              <a:gd name="connsiteX4-41" fmla="*/ 2951429 w 2951429"/>
              <a:gd name="connsiteY4-42" fmla="*/ 595241 h 1216223"/>
              <a:gd name="connsiteX5-43" fmla="*/ 2832378 w 2951429"/>
              <a:gd name="connsiteY5-44" fmla="*/ 714292 h 1216223"/>
              <a:gd name="connsiteX6-45" fmla="*/ 1984064 w 2951429"/>
              <a:gd name="connsiteY6-46" fmla="*/ 714292 h 1216223"/>
              <a:gd name="connsiteX7-47" fmla="*/ 0 w 2951429"/>
              <a:gd name="connsiteY7-48" fmla="*/ 1210876 h 1216223"/>
              <a:gd name="connsiteX0-49" fmla="*/ 0 w 2987643"/>
              <a:gd name="connsiteY0-50" fmla="*/ 1219930 h 1225198"/>
              <a:gd name="connsiteX1-51" fmla="*/ 2020278 w 2987643"/>
              <a:gd name="connsiteY1-52" fmla="*/ 0 h 1225198"/>
              <a:gd name="connsiteX2-53" fmla="*/ 2868592 w 2987643"/>
              <a:gd name="connsiteY2-54" fmla="*/ 0 h 1225198"/>
              <a:gd name="connsiteX3-55" fmla="*/ 2987643 w 2987643"/>
              <a:gd name="connsiteY3-56" fmla="*/ 119051 h 1225198"/>
              <a:gd name="connsiteX4-57" fmla="*/ 2987643 w 2987643"/>
              <a:gd name="connsiteY4-58" fmla="*/ 595241 h 1225198"/>
              <a:gd name="connsiteX5-59" fmla="*/ 2868592 w 2987643"/>
              <a:gd name="connsiteY5-60" fmla="*/ 714292 h 1225198"/>
              <a:gd name="connsiteX6-61" fmla="*/ 2020278 w 2987643"/>
              <a:gd name="connsiteY6-62" fmla="*/ 714292 h 1225198"/>
              <a:gd name="connsiteX7-63" fmla="*/ 0 w 2987643"/>
              <a:gd name="connsiteY7-64" fmla="*/ 1219930 h 1225198"/>
              <a:gd name="connsiteX0-65" fmla="*/ 0 w 2987643"/>
              <a:gd name="connsiteY0-66" fmla="*/ 1219930 h 1219933"/>
              <a:gd name="connsiteX1-67" fmla="*/ 2020278 w 2987643"/>
              <a:gd name="connsiteY1-68" fmla="*/ 0 h 1219933"/>
              <a:gd name="connsiteX2-69" fmla="*/ 2868592 w 2987643"/>
              <a:gd name="connsiteY2-70" fmla="*/ 0 h 1219933"/>
              <a:gd name="connsiteX3-71" fmla="*/ 2987643 w 2987643"/>
              <a:gd name="connsiteY3-72" fmla="*/ 119051 h 1219933"/>
              <a:gd name="connsiteX4-73" fmla="*/ 2987643 w 2987643"/>
              <a:gd name="connsiteY4-74" fmla="*/ 595241 h 1219933"/>
              <a:gd name="connsiteX5-75" fmla="*/ 2868592 w 2987643"/>
              <a:gd name="connsiteY5-76" fmla="*/ 714292 h 1219933"/>
              <a:gd name="connsiteX6-77" fmla="*/ 2020278 w 2987643"/>
              <a:gd name="connsiteY6-78" fmla="*/ 714292 h 1219933"/>
              <a:gd name="connsiteX7-79" fmla="*/ 0 w 2987643"/>
              <a:gd name="connsiteY7-80" fmla="*/ 1219930 h 1219933"/>
              <a:gd name="connsiteX0-81" fmla="*/ 0 w 2987643"/>
              <a:gd name="connsiteY0-82" fmla="*/ 1265174 h 1265176"/>
              <a:gd name="connsiteX1-83" fmla="*/ 2020278 w 2987643"/>
              <a:gd name="connsiteY1-84" fmla="*/ 0 h 1265176"/>
              <a:gd name="connsiteX2-85" fmla="*/ 2868592 w 2987643"/>
              <a:gd name="connsiteY2-86" fmla="*/ 0 h 1265176"/>
              <a:gd name="connsiteX3-87" fmla="*/ 2987643 w 2987643"/>
              <a:gd name="connsiteY3-88" fmla="*/ 119051 h 1265176"/>
              <a:gd name="connsiteX4-89" fmla="*/ 2987643 w 2987643"/>
              <a:gd name="connsiteY4-90" fmla="*/ 595241 h 1265176"/>
              <a:gd name="connsiteX5-91" fmla="*/ 2868592 w 2987643"/>
              <a:gd name="connsiteY5-92" fmla="*/ 714292 h 1265176"/>
              <a:gd name="connsiteX6-93" fmla="*/ 2020278 w 2987643"/>
              <a:gd name="connsiteY6-94" fmla="*/ 714292 h 1265176"/>
              <a:gd name="connsiteX7-95" fmla="*/ 0 w 2987643"/>
              <a:gd name="connsiteY7-96" fmla="*/ 1265174 h 1265176"/>
              <a:gd name="connsiteX0-97" fmla="*/ 0 w 2968593"/>
              <a:gd name="connsiteY0-98" fmla="*/ 1362805 h 1362807"/>
              <a:gd name="connsiteX1-99" fmla="*/ 2001228 w 2968593"/>
              <a:gd name="connsiteY1-100" fmla="*/ 0 h 1362807"/>
              <a:gd name="connsiteX2-101" fmla="*/ 2849542 w 2968593"/>
              <a:gd name="connsiteY2-102" fmla="*/ 0 h 1362807"/>
              <a:gd name="connsiteX3-103" fmla="*/ 2968593 w 2968593"/>
              <a:gd name="connsiteY3-104" fmla="*/ 119051 h 1362807"/>
              <a:gd name="connsiteX4-105" fmla="*/ 2968593 w 2968593"/>
              <a:gd name="connsiteY4-106" fmla="*/ 595241 h 1362807"/>
              <a:gd name="connsiteX5-107" fmla="*/ 2849542 w 2968593"/>
              <a:gd name="connsiteY5-108" fmla="*/ 714292 h 1362807"/>
              <a:gd name="connsiteX6-109" fmla="*/ 2001228 w 2968593"/>
              <a:gd name="connsiteY6-110" fmla="*/ 714292 h 1362807"/>
              <a:gd name="connsiteX7-111" fmla="*/ 0 w 2968593"/>
              <a:gd name="connsiteY7-112" fmla="*/ 1362805 h 1362807"/>
              <a:gd name="connsiteX0-113" fmla="*/ 0 w 2954306"/>
              <a:gd name="connsiteY0-114" fmla="*/ 1262792 h 1262794"/>
              <a:gd name="connsiteX1-115" fmla="*/ 1986941 w 2954306"/>
              <a:gd name="connsiteY1-116" fmla="*/ 0 h 1262794"/>
              <a:gd name="connsiteX2-117" fmla="*/ 2835255 w 2954306"/>
              <a:gd name="connsiteY2-118" fmla="*/ 0 h 1262794"/>
              <a:gd name="connsiteX3-119" fmla="*/ 2954306 w 2954306"/>
              <a:gd name="connsiteY3-120" fmla="*/ 119051 h 1262794"/>
              <a:gd name="connsiteX4-121" fmla="*/ 2954306 w 2954306"/>
              <a:gd name="connsiteY4-122" fmla="*/ 595241 h 1262794"/>
              <a:gd name="connsiteX5-123" fmla="*/ 2835255 w 2954306"/>
              <a:gd name="connsiteY5-124" fmla="*/ 714292 h 1262794"/>
              <a:gd name="connsiteX6-125" fmla="*/ 1986941 w 2954306"/>
              <a:gd name="connsiteY6-126" fmla="*/ 714292 h 1262794"/>
              <a:gd name="connsiteX7-127" fmla="*/ 0 w 2954306"/>
              <a:gd name="connsiteY7-128" fmla="*/ 1262792 h 1262794"/>
              <a:gd name="connsiteX0-129" fmla="*/ 0 w 2951925"/>
              <a:gd name="connsiteY0-130" fmla="*/ 1272317 h 1272319"/>
              <a:gd name="connsiteX1-131" fmla="*/ 1984560 w 2951925"/>
              <a:gd name="connsiteY1-132" fmla="*/ 0 h 1272319"/>
              <a:gd name="connsiteX2-133" fmla="*/ 2832874 w 2951925"/>
              <a:gd name="connsiteY2-134" fmla="*/ 0 h 1272319"/>
              <a:gd name="connsiteX3-135" fmla="*/ 2951925 w 2951925"/>
              <a:gd name="connsiteY3-136" fmla="*/ 119051 h 1272319"/>
              <a:gd name="connsiteX4-137" fmla="*/ 2951925 w 2951925"/>
              <a:gd name="connsiteY4-138" fmla="*/ 595241 h 1272319"/>
              <a:gd name="connsiteX5-139" fmla="*/ 2832874 w 2951925"/>
              <a:gd name="connsiteY5-140" fmla="*/ 714292 h 1272319"/>
              <a:gd name="connsiteX6-141" fmla="*/ 1984560 w 2951925"/>
              <a:gd name="connsiteY6-142" fmla="*/ 714292 h 1272319"/>
              <a:gd name="connsiteX7-143" fmla="*/ 0 w 2951925"/>
              <a:gd name="connsiteY7-144" fmla="*/ 1272317 h 1272319"/>
              <a:gd name="connsiteX0-145" fmla="*/ 0 w 2956688"/>
              <a:gd name="connsiteY0-146" fmla="*/ 1260411 h 1260413"/>
              <a:gd name="connsiteX1-147" fmla="*/ 1989323 w 2956688"/>
              <a:gd name="connsiteY1-148" fmla="*/ 0 h 1260413"/>
              <a:gd name="connsiteX2-149" fmla="*/ 2837637 w 2956688"/>
              <a:gd name="connsiteY2-150" fmla="*/ 0 h 1260413"/>
              <a:gd name="connsiteX3-151" fmla="*/ 2956688 w 2956688"/>
              <a:gd name="connsiteY3-152" fmla="*/ 119051 h 1260413"/>
              <a:gd name="connsiteX4-153" fmla="*/ 2956688 w 2956688"/>
              <a:gd name="connsiteY4-154" fmla="*/ 595241 h 1260413"/>
              <a:gd name="connsiteX5-155" fmla="*/ 2837637 w 2956688"/>
              <a:gd name="connsiteY5-156" fmla="*/ 714292 h 1260413"/>
              <a:gd name="connsiteX6-157" fmla="*/ 1989323 w 2956688"/>
              <a:gd name="connsiteY6-158" fmla="*/ 714292 h 1260413"/>
              <a:gd name="connsiteX7-159" fmla="*/ 0 w 2956688"/>
              <a:gd name="connsiteY7-160" fmla="*/ 1260411 h 126041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56688" h="1260413">
                <a:moveTo>
                  <a:pt x="0" y="1260411"/>
                </a:moveTo>
                <a:cubicBezTo>
                  <a:pt x="0" y="1258954"/>
                  <a:pt x="1315897" y="406643"/>
                  <a:pt x="1989323" y="0"/>
                </a:cubicBezTo>
                <a:lnTo>
                  <a:pt x="2837637" y="0"/>
                </a:lnTo>
                <a:cubicBezTo>
                  <a:pt x="2903387" y="0"/>
                  <a:pt x="2956688" y="53301"/>
                  <a:pt x="2956688" y="119051"/>
                </a:cubicBezTo>
                <a:lnTo>
                  <a:pt x="2956688" y="595241"/>
                </a:lnTo>
                <a:cubicBezTo>
                  <a:pt x="2956688" y="660991"/>
                  <a:pt x="2903387" y="714292"/>
                  <a:pt x="2837637" y="714292"/>
                </a:cubicBezTo>
                <a:lnTo>
                  <a:pt x="1989323" y="714292"/>
                </a:lnTo>
                <a:cubicBezTo>
                  <a:pt x="1923573" y="714292"/>
                  <a:pt x="0" y="1261868"/>
                  <a:pt x="0" y="126041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endParaRPr>
          </a:p>
        </p:txBody>
      </p:sp>
      <p:sp>
        <p:nvSpPr>
          <p:cNvPr id="4" name="矩形: 圆角 9"/>
          <p:cNvSpPr/>
          <p:nvPr>
            <p:custDataLst>
              <p:tags r:id="rId4"/>
            </p:custDataLst>
          </p:nvPr>
        </p:nvSpPr>
        <p:spPr>
          <a:xfrm flipV="1">
            <a:off x="2005445" y="3752992"/>
            <a:ext cx="3240061" cy="2422384"/>
          </a:xfrm>
          <a:custGeom>
            <a:avLst/>
            <a:gdLst>
              <a:gd name="connsiteX0" fmla="*/ 0 w 1086416"/>
              <a:gd name="connsiteY0" fmla="*/ 119051 h 714292"/>
              <a:gd name="connsiteX1" fmla="*/ 119051 w 1086416"/>
              <a:gd name="connsiteY1" fmla="*/ 0 h 714292"/>
              <a:gd name="connsiteX2" fmla="*/ 967365 w 1086416"/>
              <a:gd name="connsiteY2" fmla="*/ 0 h 714292"/>
              <a:gd name="connsiteX3" fmla="*/ 1086416 w 1086416"/>
              <a:gd name="connsiteY3" fmla="*/ 119051 h 714292"/>
              <a:gd name="connsiteX4" fmla="*/ 1086416 w 1086416"/>
              <a:gd name="connsiteY4" fmla="*/ 595241 h 714292"/>
              <a:gd name="connsiteX5" fmla="*/ 967365 w 1086416"/>
              <a:gd name="connsiteY5" fmla="*/ 714292 h 714292"/>
              <a:gd name="connsiteX6" fmla="*/ 119051 w 1086416"/>
              <a:gd name="connsiteY6" fmla="*/ 714292 h 714292"/>
              <a:gd name="connsiteX7" fmla="*/ 0 w 1086416"/>
              <a:gd name="connsiteY7" fmla="*/ 595241 h 714292"/>
              <a:gd name="connsiteX8" fmla="*/ 0 w 1086416"/>
              <a:gd name="connsiteY8" fmla="*/ 119051 h 714292"/>
              <a:gd name="connsiteX0-1" fmla="*/ 0 w 1086416"/>
              <a:gd name="connsiteY0-2" fmla="*/ 595241 h 714292"/>
              <a:gd name="connsiteX1-3" fmla="*/ 119051 w 1086416"/>
              <a:gd name="connsiteY1-4" fmla="*/ 0 h 714292"/>
              <a:gd name="connsiteX2-5" fmla="*/ 967365 w 1086416"/>
              <a:gd name="connsiteY2-6" fmla="*/ 0 h 714292"/>
              <a:gd name="connsiteX3-7" fmla="*/ 1086416 w 1086416"/>
              <a:gd name="connsiteY3-8" fmla="*/ 119051 h 714292"/>
              <a:gd name="connsiteX4-9" fmla="*/ 1086416 w 1086416"/>
              <a:gd name="connsiteY4-10" fmla="*/ 595241 h 714292"/>
              <a:gd name="connsiteX5-11" fmla="*/ 967365 w 1086416"/>
              <a:gd name="connsiteY5-12" fmla="*/ 714292 h 714292"/>
              <a:gd name="connsiteX6-13" fmla="*/ 119051 w 1086416"/>
              <a:gd name="connsiteY6-14" fmla="*/ 714292 h 714292"/>
              <a:gd name="connsiteX7-15" fmla="*/ 0 w 1086416"/>
              <a:gd name="connsiteY7-16" fmla="*/ 595241 h 714292"/>
              <a:gd name="connsiteX0-17" fmla="*/ 0 w 2987643"/>
              <a:gd name="connsiteY0-18" fmla="*/ 2080009 h 2082206"/>
              <a:gd name="connsiteX1-19" fmla="*/ 2020278 w 2987643"/>
              <a:gd name="connsiteY1-20" fmla="*/ 0 h 2082206"/>
              <a:gd name="connsiteX2-21" fmla="*/ 2868592 w 2987643"/>
              <a:gd name="connsiteY2-22" fmla="*/ 0 h 2082206"/>
              <a:gd name="connsiteX3-23" fmla="*/ 2987643 w 2987643"/>
              <a:gd name="connsiteY3-24" fmla="*/ 119051 h 2082206"/>
              <a:gd name="connsiteX4-25" fmla="*/ 2987643 w 2987643"/>
              <a:gd name="connsiteY4-26" fmla="*/ 595241 h 2082206"/>
              <a:gd name="connsiteX5-27" fmla="*/ 2868592 w 2987643"/>
              <a:gd name="connsiteY5-28" fmla="*/ 714292 h 2082206"/>
              <a:gd name="connsiteX6-29" fmla="*/ 2020278 w 2987643"/>
              <a:gd name="connsiteY6-30" fmla="*/ 714292 h 2082206"/>
              <a:gd name="connsiteX7-31" fmla="*/ 0 w 2987643"/>
              <a:gd name="connsiteY7-32" fmla="*/ 2080009 h 2082206"/>
              <a:gd name="connsiteX0-33" fmla="*/ 3 w 2987646"/>
              <a:gd name="connsiteY0-34" fmla="*/ 2080009 h 2080009"/>
              <a:gd name="connsiteX1-35" fmla="*/ 2020281 w 2987646"/>
              <a:gd name="connsiteY1-36" fmla="*/ 0 h 2080009"/>
              <a:gd name="connsiteX2-37" fmla="*/ 2868595 w 2987646"/>
              <a:gd name="connsiteY2-38" fmla="*/ 0 h 2080009"/>
              <a:gd name="connsiteX3-39" fmla="*/ 2987646 w 2987646"/>
              <a:gd name="connsiteY3-40" fmla="*/ 119051 h 2080009"/>
              <a:gd name="connsiteX4-41" fmla="*/ 2987646 w 2987646"/>
              <a:gd name="connsiteY4-42" fmla="*/ 595241 h 2080009"/>
              <a:gd name="connsiteX5-43" fmla="*/ 2868595 w 2987646"/>
              <a:gd name="connsiteY5-44" fmla="*/ 714292 h 2080009"/>
              <a:gd name="connsiteX6-45" fmla="*/ 2020281 w 2987646"/>
              <a:gd name="connsiteY6-46" fmla="*/ 714292 h 2080009"/>
              <a:gd name="connsiteX7-47" fmla="*/ 3 w 2987646"/>
              <a:gd name="connsiteY7-48" fmla="*/ 2080009 h 2080009"/>
              <a:gd name="connsiteX0-49" fmla="*/ 3 w 2987646"/>
              <a:gd name="connsiteY0-50" fmla="*/ 2144303 h 2144303"/>
              <a:gd name="connsiteX1-51" fmla="*/ 2020281 w 2987646"/>
              <a:gd name="connsiteY1-52" fmla="*/ 0 h 2144303"/>
              <a:gd name="connsiteX2-53" fmla="*/ 2868595 w 2987646"/>
              <a:gd name="connsiteY2-54" fmla="*/ 0 h 2144303"/>
              <a:gd name="connsiteX3-55" fmla="*/ 2987646 w 2987646"/>
              <a:gd name="connsiteY3-56" fmla="*/ 119051 h 2144303"/>
              <a:gd name="connsiteX4-57" fmla="*/ 2987646 w 2987646"/>
              <a:gd name="connsiteY4-58" fmla="*/ 595241 h 2144303"/>
              <a:gd name="connsiteX5-59" fmla="*/ 2868595 w 2987646"/>
              <a:gd name="connsiteY5-60" fmla="*/ 714292 h 2144303"/>
              <a:gd name="connsiteX6-61" fmla="*/ 2020281 w 2987646"/>
              <a:gd name="connsiteY6-62" fmla="*/ 714292 h 2144303"/>
              <a:gd name="connsiteX7-63" fmla="*/ 3 w 2987646"/>
              <a:gd name="connsiteY7-64" fmla="*/ 2144303 h 2144303"/>
              <a:gd name="connsiteX0-65" fmla="*/ 4 w 2968597"/>
              <a:gd name="connsiteY0-66" fmla="*/ 2387190 h 2387190"/>
              <a:gd name="connsiteX1-67" fmla="*/ 2001232 w 2968597"/>
              <a:gd name="connsiteY1-68" fmla="*/ 0 h 2387190"/>
              <a:gd name="connsiteX2-69" fmla="*/ 2849546 w 2968597"/>
              <a:gd name="connsiteY2-70" fmla="*/ 0 h 2387190"/>
              <a:gd name="connsiteX3-71" fmla="*/ 2968597 w 2968597"/>
              <a:gd name="connsiteY3-72" fmla="*/ 119051 h 2387190"/>
              <a:gd name="connsiteX4-73" fmla="*/ 2968597 w 2968597"/>
              <a:gd name="connsiteY4-74" fmla="*/ 595241 h 2387190"/>
              <a:gd name="connsiteX5-75" fmla="*/ 2849546 w 2968597"/>
              <a:gd name="connsiteY5-76" fmla="*/ 714292 h 2387190"/>
              <a:gd name="connsiteX6-77" fmla="*/ 2001232 w 2968597"/>
              <a:gd name="connsiteY6-78" fmla="*/ 714292 h 2387190"/>
              <a:gd name="connsiteX7-79" fmla="*/ 4 w 2968597"/>
              <a:gd name="connsiteY7-80" fmla="*/ 2387190 h 2387190"/>
              <a:gd name="connsiteX0-81" fmla="*/ 4 w 2954310"/>
              <a:gd name="connsiteY0-82" fmla="*/ 2208597 h 2208597"/>
              <a:gd name="connsiteX1-83" fmla="*/ 1986945 w 2954310"/>
              <a:gd name="connsiteY1-84" fmla="*/ 0 h 2208597"/>
              <a:gd name="connsiteX2-85" fmla="*/ 2835259 w 2954310"/>
              <a:gd name="connsiteY2-86" fmla="*/ 0 h 2208597"/>
              <a:gd name="connsiteX3-87" fmla="*/ 2954310 w 2954310"/>
              <a:gd name="connsiteY3-88" fmla="*/ 119051 h 2208597"/>
              <a:gd name="connsiteX4-89" fmla="*/ 2954310 w 2954310"/>
              <a:gd name="connsiteY4-90" fmla="*/ 595241 h 2208597"/>
              <a:gd name="connsiteX5-91" fmla="*/ 2835259 w 2954310"/>
              <a:gd name="connsiteY5-92" fmla="*/ 714292 h 2208597"/>
              <a:gd name="connsiteX6-93" fmla="*/ 1986945 w 2954310"/>
              <a:gd name="connsiteY6-94" fmla="*/ 714292 h 2208597"/>
              <a:gd name="connsiteX7-95" fmla="*/ 4 w 2954310"/>
              <a:gd name="connsiteY7-96" fmla="*/ 2208597 h 22085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54310" h="2208597">
                <a:moveTo>
                  <a:pt x="4" y="2208597"/>
                </a:moveTo>
                <a:cubicBezTo>
                  <a:pt x="-2377" y="2209522"/>
                  <a:pt x="1313519" y="693336"/>
                  <a:pt x="1986945" y="0"/>
                </a:cubicBezTo>
                <a:lnTo>
                  <a:pt x="2835259" y="0"/>
                </a:lnTo>
                <a:cubicBezTo>
                  <a:pt x="2901009" y="0"/>
                  <a:pt x="2954310" y="53301"/>
                  <a:pt x="2954310" y="119051"/>
                </a:cubicBezTo>
                <a:lnTo>
                  <a:pt x="2954310" y="595241"/>
                </a:lnTo>
                <a:cubicBezTo>
                  <a:pt x="2954310" y="660991"/>
                  <a:pt x="2901009" y="714292"/>
                  <a:pt x="2835259" y="714292"/>
                </a:cubicBezTo>
                <a:lnTo>
                  <a:pt x="1986945" y="714292"/>
                </a:lnTo>
                <a:cubicBezTo>
                  <a:pt x="1921195" y="714292"/>
                  <a:pt x="2385" y="2207672"/>
                  <a:pt x="4" y="220859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1"/>
              </a:solidFill>
            </a:endParaRPr>
          </a:p>
        </p:txBody>
      </p:sp>
      <p:pic>
        <p:nvPicPr>
          <p:cNvPr id="12" name="图片 6" descr="343435383038363b343532323338363bb9d8bcfcb5e3"/>
          <p:cNvPicPr>
            <a:picLocks noChangeAspect="1"/>
          </p:cNvPicPr>
          <p:nvPr>
            <p:custDataLst>
              <p:tags r:id="rId5"/>
            </p:custDataLst>
          </p:nvPr>
        </p:nvPicPr>
        <p:blipFill>
          <a:blip r:embed="rId6">
            <a:extLst>
              <a:ext uri="{96DAC541-7B7A-43D3-8B79-37D633B846F1}">
                <asvg:svgBlip xmlns:asvg="http://schemas.microsoft.com/office/drawing/2016/SVG/main" r:embed="rId7"/>
              </a:ext>
            </a:extLst>
          </a:blip>
          <a:stretch>
            <a:fillRect/>
          </a:stretch>
        </p:blipFill>
        <p:spPr>
          <a:xfrm>
            <a:off x="4470315" y="3437483"/>
            <a:ext cx="520973" cy="520973"/>
          </a:xfrm>
          <a:prstGeom prst="rect">
            <a:avLst/>
          </a:prstGeom>
        </p:spPr>
      </p:pic>
      <p:sp>
        <p:nvSpPr>
          <p:cNvPr id="8" name="矩形: 圆角 9"/>
          <p:cNvSpPr/>
          <p:nvPr>
            <p:custDataLst>
              <p:tags r:id="rId8"/>
            </p:custDataLst>
          </p:nvPr>
        </p:nvSpPr>
        <p:spPr>
          <a:xfrm flipV="1">
            <a:off x="1999873" y="3714685"/>
            <a:ext cx="3245633" cy="1397851"/>
          </a:xfrm>
          <a:custGeom>
            <a:avLst/>
            <a:gdLst>
              <a:gd name="connsiteX0" fmla="*/ 0 w 1086416"/>
              <a:gd name="connsiteY0" fmla="*/ 119051 h 714292"/>
              <a:gd name="connsiteX1" fmla="*/ 119051 w 1086416"/>
              <a:gd name="connsiteY1" fmla="*/ 0 h 714292"/>
              <a:gd name="connsiteX2" fmla="*/ 967365 w 1086416"/>
              <a:gd name="connsiteY2" fmla="*/ 0 h 714292"/>
              <a:gd name="connsiteX3" fmla="*/ 1086416 w 1086416"/>
              <a:gd name="connsiteY3" fmla="*/ 119051 h 714292"/>
              <a:gd name="connsiteX4" fmla="*/ 1086416 w 1086416"/>
              <a:gd name="connsiteY4" fmla="*/ 595241 h 714292"/>
              <a:gd name="connsiteX5" fmla="*/ 967365 w 1086416"/>
              <a:gd name="connsiteY5" fmla="*/ 714292 h 714292"/>
              <a:gd name="connsiteX6" fmla="*/ 119051 w 1086416"/>
              <a:gd name="connsiteY6" fmla="*/ 714292 h 714292"/>
              <a:gd name="connsiteX7" fmla="*/ 0 w 1086416"/>
              <a:gd name="connsiteY7" fmla="*/ 595241 h 714292"/>
              <a:gd name="connsiteX8" fmla="*/ 0 w 1086416"/>
              <a:gd name="connsiteY8" fmla="*/ 119051 h 714292"/>
              <a:gd name="connsiteX0-1" fmla="*/ 0 w 1086416"/>
              <a:gd name="connsiteY0-2" fmla="*/ 595241 h 714292"/>
              <a:gd name="connsiteX1-3" fmla="*/ 119051 w 1086416"/>
              <a:gd name="connsiteY1-4" fmla="*/ 0 h 714292"/>
              <a:gd name="connsiteX2-5" fmla="*/ 967365 w 1086416"/>
              <a:gd name="connsiteY2-6" fmla="*/ 0 h 714292"/>
              <a:gd name="connsiteX3-7" fmla="*/ 1086416 w 1086416"/>
              <a:gd name="connsiteY3-8" fmla="*/ 119051 h 714292"/>
              <a:gd name="connsiteX4-9" fmla="*/ 1086416 w 1086416"/>
              <a:gd name="connsiteY4-10" fmla="*/ 595241 h 714292"/>
              <a:gd name="connsiteX5-11" fmla="*/ 967365 w 1086416"/>
              <a:gd name="connsiteY5-12" fmla="*/ 714292 h 714292"/>
              <a:gd name="connsiteX6-13" fmla="*/ 119051 w 1086416"/>
              <a:gd name="connsiteY6-14" fmla="*/ 714292 h 714292"/>
              <a:gd name="connsiteX7-15" fmla="*/ 0 w 1086416"/>
              <a:gd name="connsiteY7-16" fmla="*/ 595241 h 714292"/>
              <a:gd name="connsiteX0-17" fmla="*/ 0 w 2987643"/>
              <a:gd name="connsiteY0-18" fmla="*/ 2080009 h 2082206"/>
              <a:gd name="connsiteX1-19" fmla="*/ 2020278 w 2987643"/>
              <a:gd name="connsiteY1-20" fmla="*/ 0 h 2082206"/>
              <a:gd name="connsiteX2-21" fmla="*/ 2868592 w 2987643"/>
              <a:gd name="connsiteY2-22" fmla="*/ 0 h 2082206"/>
              <a:gd name="connsiteX3-23" fmla="*/ 2987643 w 2987643"/>
              <a:gd name="connsiteY3-24" fmla="*/ 119051 h 2082206"/>
              <a:gd name="connsiteX4-25" fmla="*/ 2987643 w 2987643"/>
              <a:gd name="connsiteY4-26" fmla="*/ 595241 h 2082206"/>
              <a:gd name="connsiteX5-27" fmla="*/ 2868592 w 2987643"/>
              <a:gd name="connsiteY5-28" fmla="*/ 714292 h 2082206"/>
              <a:gd name="connsiteX6-29" fmla="*/ 2020278 w 2987643"/>
              <a:gd name="connsiteY6-30" fmla="*/ 714292 h 2082206"/>
              <a:gd name="connsiteX7-31" fmla="*/ 0 w 2987643"/>
              <a:gd name="connsiteY7-32" fmla="*/ 2080009 h 2082206"/>
              <a:gd name="connsiteX0-33" fmla="*/ 0 w 2951429"/>
              <a:gd name="connsiteY0-34" fmla="*/ 1210876 h 1216223"/>
              <a:gd name="connsiteX1-35" fmla="*/ 1984064 w 2951429"/>
              <a:gd name="connsiteY1-36" fmla="*/ 0 h 1216223"/>
              <a:gd name="connsiteX2-37" fmla="*/ 2832378 w 2951429"/>
              <a:gd name="connsiteY2-38" fmla="*/ 0 h 1216223"/>
              <a:gd name="connsiteX3-39" fmla="*/ 2951429 w 2951429"/>
              <a:gd name="connsiteY3-40" fmla="*/ 119051 h 1216223"/>
              <a:gd name="connsiteX4-41" fmla="*/ 2951429 w 2951429"/>
              <a:gd name="connsiteY4-42" fmla="*/ 595241 h 1216223"/>
              <a:gd name="connsiteX5-43" fmla="*/ 2832378 w 2951429"/>
              <a:gd name="connsiteY5-44" fmla="*/ 714292 h 1216223"/>
              <a:gd name="connsiteX6-45" fmla="*/ 1984064 w 2951429"/>
              <a:gd name="connsiteY6-46" fmla="*/ 714292 h 1216223"/>
              <a:gd name="connsiteX7-47" fmla="*/ 0 w 2951429"/>
              <a:gd name="connsiteY7-48" fmla="*/ 1210876 h 1216223"/>
              <a:gd name="connsiteX0-49" fmla="*/ 0 w 2987643"/>
              <a:gd name="connsiteY0-50" fmla="*/ 1219930 h 1225198"/>
              <a:gd name="connsiteX1-51" fmla="*/ 2020278 w 2987643"/>
              <a:gd name="connsiteY1-52" fmla="*/ 0 h 1225198"/>
              <a:gd name="connsiteX2-53" fmla="*/ 2868592 w 2987643"/>
              <a:gd name="connsiteY2-54" fmla="*/ 0 h 1225198"/>
              <a:gd name="connsiteX3-55" fmla="*/ 2987643 w 2987643"/>
              <a:gd name="connsiteY3-56" fmla="*/ 119051 h 1225198"/>
              <a:gd name="connsiteX4-57" fmla="*/ 2987643 w 2987643"/>
              <a:gd name="connsiteY4-58" fmla="*/ 595241 h 1225198"/>
              <a:gd name="connsiteX5-59" fmla="*/ 2868592 w 2987643"/>
              <a:gd name="connsiteY5-60" fmla="*/ 714292 h 1225198"/>
              <a:gd name="connsiteX6-61" fmla="*/ 2020278 w 2987643"/>
              <a:gd name="connsiteY6-62" fmla="*/ 714292 h 1225198"/>
              <a:gd name="connsiteX7-63" fmla="*/ 0 w 2987643"/>
              <a:gd name="connsiteY7-64" fmla="*/ 1219930 h 1225198"/>
              <a:gd name="connsiteX0-65" fmla="*/ 0 w 2987643"/>
              <a:gd name="connsiteY0-66" fmla="*/ 1219930 h 1219940"/>
              <a:gd name="connsiteX1-67" fmla="*/ 2020278 w 2987643"/>
              <a:gd name="connsiteY1-68" fmla="*/ 0 h 1219940"/>
              <a:gd name="connsiteX2-69" fmla="*/ 2868592 w 2987643"/>
              <a:gd name="connsiteY2-70" fmla="*/ 0 h 1219940"/>
              <a:gd name="connsiteX3-71" fmla="*/ 2987643 w 2987643"/>
              <a:gd name="connsiteY3-72" fmla="*/ 119051 h 1219940"/>
              <a:gd name="connsiteX4-73" fmla="*/ 2987643 w 2987643"/>
              <a:gd name="connsiteY4-74" fmla="*/ 595241 h 1219940"/>
              <a:gd name="connsiteX5-75" fmla="*/ 2868592 w 2987643"/>
              <a:gd name="connsiteY5-76" fmla="*/ 714292 h 1219940"/>
              <a:gd name="connsiteX6-77" fmla="*/ 2020278 w 2987643"/>
              <a:gd name="connsiteY6-78" fmla="*/ 714292 h 1219940"/>
              <a:gd name="connsiteX7-79" fmla="*/ 0 w 2987643"/>
              <a:gd name="connsiteY7-80" fmla="*/ 1219930 h 1219940"/>
              <a:gd name="connsiteX0-81" fmla="*/ 0 w 2987643"/>
              <a:gd name="connsiteY0-82" fmla="*/ 1265173 h 1265182"/>
              <a:gd name="connsiteX1-83" fmla="*/ 2020278 w 2987643"/>
              <a:gd name="connsiteY1-84" fmla="*/ 0 h 1265182"/>
              <a:gd name="connsiteX2-85" fmla="*/ 2868592 w 2987643"/>
              <a:gd name="connsiteY2-86" fmla="*/ 0 h 1265182"/>
              <a:gd name="connsiteX3-87" fmla="*/ 2987643 w 2987643"/>
              <a:gd name="connsiteY3-88" fmla="*/ 119051 h 1265182"/>
              <a:gd name="connsiteX4-89" fmla="*/ 2987643 w 2987643"/>
              <a:gd name="connsiteY4-90" fmla="*/ 595241 h 1265182"/>
              <a:gd name="connsiteX5-91" fmla="*/ 2868592 w 2987643"/>
              <a:gd name="connsiteY5-92" fmla="*/ 714292 h 1265182"/>
              <a:gd name="connsiteX6-93" fmla="*/ 2020278 w 2987643"/>
              <a:gd name="connsiteY6-94" fmla="*/ 714292 h 1265182"/>
              <a:gd name="connsiteX7-95" fmla="*/ 0 w 2987643"/>
              <a:gd name="connsiteY7-96" fmla="*/ 1265173 h 1265182"/>
              <a:gd name="connsiteX0-97" fmla="*/ 0 w 2973355"/>
              <a:gd name="connsiteY0-98" fmla="*/ 1388998 h 1389006"/>
              <a:gd name="connsiteX1-99" fmla="*/ 2005990 w 2973355"/>
              <a:gd name="connsiteY1-100" fmla="*/ 0 h 1389006"/>
              <a:gd name="connsiteX2-101" fmla="*/ 2854304 w 2973355"/>
              <a:gd name="connsiteY2-102" fmla="*/ 0 h 1389006"/>
              <a:gd name="connsiteX3-103" fmla="*/ 2973355 w 2973355"/>
              <a:gd name="connsiteY3-104" fmla="*/ 119051 h 1389006"/>
              <a:gd name="connsiteX4-105" fmla="*/ 2973355 w 2973355"/>
              <a:gd name="connsiteY4-106" fmla="*/ 595241 h 1389006"/>
              <a:gd name="connsiteX5-107" fmla="*/ 2854304 w 2973355"/>
              <a:gd name="connsiteY5-108" fmla="*/ 714292 h 1389006"/>
              <a:gd name="connsiteX6-109" fmla="*/ 2005990 w 2973355"/>
              <a:gd name="connsiteY6-110" fmla="*/ 714292 h 1389006"/>
              <a:gd name="connsiteX7-111" fmla="*/ 0 w 2973355"/>
              <a:gd name="connsiteY7-112" fmla="*/ 1388998 h 1389006"/>
              <a:gd name="connsiteX0-113" fmla="*/ 0 w 2951923"/>
              <a:gd name="connsiteY0-114" fmla="*/ 1272317 h 1272326"/>
              <a:gd name="connsiteX1-115" fmla="*/ 1984558 w 2951923"/>
              <a:gd name="connsiteY1-116" fmla="*/ 0 h 1272326"/>
              <a:gd name="connsiteX2-117" fmla="*/ 2832872 w 2951923"/>
              <a:gd name="connsiteY2-118" fmla="*/ 0 h 1272326"/>
              <a:gd name="connsiteX3-119" fmla="*/ 2951923 w 2951923"/>
              <a:gd name="connsiteY3-120" fmla="*/ 119051 h 1272326"/>
              <a:gd name="connsiteX4-121" fmla="*/ 2951923 w 2951923"/>
              <a:gd name="connsiteY4-122" fmla="*/ 595241 h 1272326"/>
              <a:gd name="connsiteX5-123" fmla="*/ 2832872 w 2951923"/>
              <a:gd name="connsiteY5-124" fmla="*/ 714292 h 1272326"/>
              <a:gd name="connsiteX6-125" fmla="*/ 1984558 w 2951923"/>
              <a:gd name="connsiteY6-126" fmla="*/ 714292 h 1272326"/>
              <a:gd name="connsiteX7-127" fmla="*/ 0 w 2951923"/>
              <a:gd name="connsiteY7-128" fmla="*/ 1272317 h 1272326"/>
              <a:gd name="connsiteX0-129" fmla="*/ 0 w 2961448"/>
              <a:gd name="connsiteY0-130" fmla="*/ 1260410 h 1260419"/>
              <a:gd name="connsiteX1-131" fmla="*/ 1994083 w 2961448"/>
              <a:gd name="connsiteY1-132" fmla="*/ 0 h 1260419"/>
              <a:gd name="connsiteX2-133" fmla="*/ 2842397 w 2961448"/>
              <a:gd name="connsiteY2-134" fmla="*/ 0 h 1260419"/>
              <a:gd name="connsiteX3-135" fmla="*/ 2961448 w 2961448"/>
              <a:gd name="connsiteY3-136" fmla="*/ 119051 h 1260419"/>
              <a:gd name="connsiteX4-137" fmla="*/ 2961448 w 2961448"/>
              <a:gd name="connsiteY4-138" fmla="*/ 595241 h 1260419"/>
              <a:gd name="connsiteX5-139" fmla="*/ 2842397 w 2961448"/>
              <a:gd name="connsiteY5-140" fmla="*/ 714292 h 1260419"/>
              <a:gd name="connsiteX6-141" fmla="*/ 1994083 w 2961448"/>
              <a:gd name="connsiteY6-142" fmla="*/ 714292 h 1260419"/>
              <a:gd name="connsiteX7-143" fmla="*/ 0 w 2961448"/>
              <a:gd name="connsiteY7-144" fmla="*/ 1260410 h 1260419"/>
              <a:gd name="connsiteX0-145" fmla="*/ 0 w 2959067"/>
              <a:gd name="connsiteY0-146" fmla="*/ 1274698 h 1274707"/>
              <a:gd name="connsiteX1-147" fmla="*/ 1991702 w 2959067"/>
              <a:gd name="connsiteY1-148" fmla="*/ 0 h 1274707"/>
              <a:gd name="connsiteX2-149" fmla="*/ 2840016 w 2959067"/>
              <a:gd name="connsiteY2-150" fmla="*/ 0 h 1274707"/>
              <a:gd name="connsiteX3-151" fmla="*/ 2959067 w 2959067"/>
              <a:gd name="connsiteY3-152" fmla="*/ 119051 h 1274707"/>
              <a:gd name="connsiteX4-153" fmla="*/ 2959067 w 2959067"/>
              <a:gd name="connsiteY4-154" fmla="*/ 595241 h 1274707"/>
              <a:gd name="connsiteX5-155" fmla="*/ 2840016 w 2959067"/>
              <a:gd name="connsiteY5-156" fmla="*/ 714292 h 1274707"/>
              <a:gd name="connsiteX6-157" fmla="*/ 1991702 w 2959067"/>
              <a:gd name="connsiteY6-158" fmla="*/ 714292 h 1274707"/>
              <a:gd name="connsiteX7-159" fmla="*/ 0 w 2959067"/>
              <a:gd name="connsiteY7-160" fmla="*/ 1274698 h 12747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59067" h="1274707">
                <a:moveTo>
                  <a:pt x="0" y="1274698"/>
                </a:moveTo>
                <a:cubicBezTo>
                  <a:pt x="0" y="1278004"/>
                  <a:pt x="1318276" y="406643"/>
                  <a:pt x="1991702" y="0"/>
                </a:cubicBezTo>
                <a:lnTo>
                  <a:pt x="2840016" y="0"/>
                </a:lnTo>
                <a:cubicBezTo>
                  <a:pt x="2905766" y="0"/>
                  <a:pt x="2959067" y="53301"/>
                  <a:pt x="2959067" y="119051"/>
                </a:cubicBezTo>
                <a:lnTo>
                  <a:pt x="2959067" y="595241"/>
                </a:lnTo>
                <a:cubicBezTo>
                  <a:pt x="2959067" y="660991"/>
                  <a:pt x="2905766" y="714292"/>
                  <a:pt x="2840016" y="714292"/>
                </a:cubicBezTo>
                <a:lnTo>
                  <a:pt x="1991702" y="714292"/>
                </a:lnTo>
                <a:cubicBezTo>
                  <a:pt x="1925952" y="714292"/>
                  <a:pt x="0" y="1271392"/>
                  <a:pt x="0" y="127469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2"/>
              </a:solidFill>
            </a:endParaRPr>
          </a:p>
        </p:txBody>
      </p:sp>
      <p:pic>
        <p:nvPicPr>
          <p:cNvPr id="9" name="图片 15" descr="343435383038363b343532323430353bcdf8c2e7d3aacffa"/>
          <p:cNvPicPr>
            <a:picLocks noChangeAspect="1"/>
          </p:cNvPicPr>
          <p:nvPr>
            <p:custDataLst>
              <p:tags r:id="rId9"/>
            </p:custDataLst>
          </p:nvPr>
        </p:nvPicPr>
        <p:blipFill>
          <a:blip r:embed="rId10">
            <a:extLst>
              <a:ext uri="{96DAC541-7B7A-43D3-8B79-37D633B846F1}">
                <asvg:svgBlip xmlns:asvg="http://schemas.microsoft.com/office/drawing/2016/SVG/main" r:embed="rId11"/>
              </a:ext>
            </a:extLst>
          </a:blip>
          <a:stretch>
            <a:fillRect/>
          </a:stretch>
        </p:blipFill>
        <p:spPr>
          <a:xfrm flipH="1">
            <a:off x="4464046" y="5530428"/>
            <a:ext cx="520973" cy="520973"/>
          </a:xfrm>
          <a:prstGeom prst="rect">
            <a:avLst/>
          </a:prstGeom>
        </p:spPr>
      </p:pic>
      <p:pic>
        <p:nvPicPr>
          <p:cNvPr id="11" name="图片 17" descr="343435383038363b343532323430323bcdc6b9e3b7bdb0b8"/>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4464046" y="2406681"/>
            <a:ext cx="520973" cy="520973"/>
          </a:xfrm>
          <a:prstGeom prst="rect">
            <a:avLst/>
          </a:prstGeom>
        </p:spPr>
      </p:pic>
      <p:pic>
        <p:nvPicPr>
          <p:cNvPr id="13" name="图片 3" descr="343439383331313b343532303031393bd2b5bca8b9dcc0ed"/>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790074" y="3206249"/>
            <a:ext cx="752903" cy="752903"/>
          </a:xfrm>
          <a:prstGeom prst="rect">
            <a:avLst/>
          </a:prstGeom>
        </p:spPr>
      </p:pic>
      <p:sp>
        <p:nvSpPr>
          <p:cNvPr id="27" name="矩形 26"/>
          <p:cNvSpPr/>
          <p:nvPr>
            <p:custDataLst>
              <p:tags r:id="rId18"/>
            </p:custDataLst>
          </p:nvPr>
        </p:nvSpPr>
        <p:spPr>
          <a:xfrm>
            <a:off x="5652254" y="1173897"/>
            <a:ext cx="5997455" cy="814891"/>
          </a:xfrm>
          <a:prstGeom prst="rect">
            <a:avLst/>
          </a:prstGeom>
          <a:noFill/>
        </p:spPr>
        <p:txBody>
          <a:bodyPr wrap="square" lIns="0" tIns="0" rIns="0" bIns="0" rtlCol="0" anchor="ctr">
            <a:noAutofit/>
          </a:bodyPr>
          <a:p>
            <a:pPr algn="just">
              <a:lnSpc>
                <a:spcPct val="140000"/>
              </a:lnSpc>
              <a:spcBef>
                <a:spcPct val="0"/>
              </a:spcBef>
              <a:spcAft>
                <a:spcPct val="0"/>
              </a:spcAft>
            </a:pPr>
            <a:r>
              <a:rPr lang="en-US" altLang="zh-CN" sz="2000" kern="0">
                <a:solidFill>
                  <a:schemeClr val="tx1">
                    <a:lumMod val="85000"/>
                    <a:lumOff val="15000"/>
                  </a:schemeClr>
                </a:solidFill>
                <a:latin typeface="+mn-ea"/>
                <a:cs typeface="+mn-ea"/>
              </a:rPr>
              <a:t>(</a:t>
            </a:r>
            <a:r>
              <a:rPr lang="zh-CN" altLang="en-US" sz="2000" kern="0">
                <a:solidFill>
                  <a:schemeClr val="tx1">
                    <a:lumMod val="85000"/>
                    <a:lumOff val="15000"/>
                  </a:schemeClr>
                </a:solidFill>
                <a:latin typeface="+mn-ea"/>
                <a:cs typeface="+mn-ea"/>
              </a:rPr>
              <a:t>一</a:t>
            </a:r>
            <a:r>
              <a:rPr lang="en-US" altLang="zh-CN" sz="2000" kern="0">
                <a:solidFill>
                  <a:schemeClr val="tx1">
                    <a:lumMod val="85000"/>
                    <a:lumOff val="15000"/>
                  </a:schemeClr>
                </a:solidFill>
                <a:latin typeface="+mn-ea"/>
                <a:cs typeface="+mn-ea"/>
              </a:rPr>
              <a:t>)</a:t>
            </a:r>
            <a:r>
              <a:rPr lang="zh-CN" altLang="en-US" sz="2000" kern="0">
                <a:solidFill>
                  <a:schemeClr val="tx1">
                    <a:lumMod val="85000"/>
                    <a:lumOff val="15000"/>
                  </a:schemeClr>
                </a:solidFill>
                <a:latin typeface="+mn-ea"/>
                <a:cs typeface="+mn-ea"/>
              </a:rPr>
              <a:t>对某些不可能进行全面调查而又需要了解全面情况的社会经济现象</a:t>
            </a:r>
            <a:r>
              <a:rPr lang="en-US" altLang="zh-CN" sz="2000" kern="0">
                <a:solidFill>
                  <a:schemeClr val="tx1">
                    <a:lumMod val="85000"/>
                    <a:lumOff val="15000"/>
                  </a:schemeClr>
                </a:solidFill>
                <a:latin typeface="+mn-ea"/>
                <a:cs typeface="+mn-ea"/>
              </a:rPr>
              <a:t>,</a:t>
            </a:r>
            <a:r>
              <a:rPr lang="zh-CN" altLang="en-US" sz="2000" kern="0">
                <a:solidFill>
                  <a:schemeClr val="tx1">
                    <a:lumMod val="85000"/>
                    <a:lumOff val="15000"/>
                  </a:schemeClr>
                </a:solidFill>
                <a:latin typeface="+mn-ea"/>
                <a:cs typeface="+mn-ea"/>
              </a:rPr>
              <a:t>可以采取抽样推断</a:t>
            </a:r>
            <a:endParaRPr lang="zh-CN" altLang="en-US" sz="2000" kern="0">
              <a:solidFill>
                <a:schemeClr val="tx1">
                  <a:lumMod val="85000"/>
                  <a:lumOff val="15000"/>
                </a:schemeClr>
              </a:solidFill>
              <a:latin typeface="+mn-ea"/>
              <a:cs typeface="+mn-ea"/>
            </a:endParaRPr>
          </a:p>
        </p:txBody>
      </p:sp>
      <p:sp>
        <p:nvSpPr>
          <p:cNvPr id="28" name="矩形 27"/>
          <p:cNvSpPr/>
          <p:nvPr>
            <p:custDataLst>
              <p:tags r:id="rId19"/>
            </p:custDataLst>
          </p:nvPr>
        </p:nvSpPr>
        <p:spPr>
          <a:xfrm>
            <a:off x="5652254" y="2213057"/>
            <a:ext cx="5997455" cy="814891"/>
          </a:xfrm>
          <a:prstGeom prst="rect">
            <a:avLst/>
          </a:prstGeom>
          <a:noFill/>
        </p:spPr>
        <p:txBody>
          <a:bodyPr wrap="square" lIns="0" tIns="0" rIns="0" bIns="0" rtlCol="0" anchor="ctr">
            <a:noAutofit/>
          </a:bodyPr>
          <a:p>
            <a:pPr algn="just">
              <a:lnSpc>
                <a:spcPct val="140000"/>
              </a:lnSpc>
              <a:spcBef>
                <a:spcPct val="0"/>
              </a:spcBef>
              <a:spcAft>
                <a:spcPct val="0"/>
              </a:spcAft>
            </a:pPr>
            <a:r>
              <a:rPr lang="en-US" altLang="zh-CN" sz="2000" kern="0" dirty="0">
                <a:solidFill>
                  <a:schemeClr val="tx1">
                    <a:lumMod val="85000"/>
                    <a:lumOff val="15000"/>
                  </a:schemeClr>
                </a:solidFill>
                <a:latin typeface="+mn-ea"/>
                <a:cs typeface="+mn-ea"/>
              </a:rPr>
              <a:t>(</a:t>
            </a:r>
            <a:r>
              <a:rPr lang="zh-CN" altLang="en-US" sz="2000" kern="0" dirty="0">
                <a:solidFill>
                  <a:schemeClr val="tx1">
                    <a:lumMod val="85000"/>
                    <a:lumOff val="15000"/>
                  </a:schemeClr>
                </a:solidFill>
                <a:latin typeface="+mn-ea"/>
                <a:cs typeface="+mn-ea"/>
              </a:rPr>
              <a:t>二</a:t>
            </a:r>
            <a:r>
              <a:rPr lang="en-US" altLang="zh-CN" sz="2000" kern="0" dirty="0">
                <a:solidFill>
                  <a:schemeClr val="tx1">
                    <a:lumMod val="85000"/>
                    <a:lumOff val="15000"/>
                  </a:schemeClr>
                </a:solidFill>
                <a:latin typeface="+mn-ea"/>
                <a:cs typeface="+mn-ea"/>
              </a:rPr>
              <a:t>)</a:t>
            </a:r>
            <a:r>
              <a:rPr lang="zh-CN" altLang="en-US" sz="2000" kern="0" dirty="0">
                <a:solidFill>
                  <a:schemeClr val="tx1">
                    <a:lumMod val="85000"/>
                    <a:lumOff val="15000"/>
                  </a:schemeClr>
                </a:solidFill>
                <a:latin typeface="+mn-ea"/>
                <a:cs typeface="+mn-ea"/>
              </a:rPr>
              <a:t>对于某些不必要或在经济上不允许经常采用全面调查的社会经济现象</a:t>
            </a:r>
            <a:r>
              <a:rPr lang="en-US" altLang="zh-CN" sz="2000" kern="0" dirty="0">
                <a:solidFill>
                  <a:schemeClr val="tx1">
                    <a:lumMod val="85000"/>
                    <a:lumOff val="15000"/>
                  </a:schemeClr>
                </a:solidFill>
                <a:latin typeface="+mn-ea"/>
                <a:cs typeface="+mn-ea"/>
              </a:rPr>
              <a:t>,</a:t>
            </a:r>
            <a:r>
              <a:rPr lang="zh-CN" altLang="en-US" sz="2000" kern="0" dirty="0">
                <a:solidFill>
                  <a:schemeClr val="tx1">
                    <a:lumMod val="85000"/>
                    <a:lumOff val="15000"/>
                  </a:schemeClr>
                </a:solidFill>
                <a:latin typeface="+mn-ea"/>
                <a:cs typeface="+mn-ea"/>
              </a:rPr>
              <a:t>最适宜采用抽样推断</a:t>
            </a:r>
            <a:endParaRPr lang="zh-CN" altLang="en-US" sz="2000" kern="0" dirty="0">
              <a:solidFill>
                <a:schemeClr val="tx1">
                  <a:lumMod val="85000"/>
                  <a:lumOff val="15000"/>
                </a:schemeClr>
              </a:solidFill>
              <a:latin typeface="+mn-ea"/>
              <a:cs typeface="+mn-ea"/>
            </a:endParaRPr>
          </a:p>
        </p:txBody>
      </p:sp>
      <p:sp>
        <p:nvSpPr>
          <p:cNvPr id="29" name="矩形 28"/>
          <p:cNvSpPr/>
          <p:nvPr>
            <p:custDataLst>
              <p:tags r:id="rId20"/>
            </p:custDataLst>
          </p:nvPr>
        </p:nvSpPr>
        <p:spPr>
          <a:xfrm>
            <a:off x="5652254" y="3234108"/>
            <a:ext cx="5997455" cy="814891"/>
          </a:xfrm>
          <a:prstGeom prst="rect">
            <a:avLst/>
          </a:prstGeom>
          <a:noFill/>
        </p:spPr>
        <p:txBody>
          <a:bodyPr wrap="square" lIns="0" tIns="0" rIns="0" bIns="0" rtlCol="0" anchor="ctr">
            <a:noAutofit/>
          </a:bodyPr>
          <a:p>
            <a:pPr algn="just">
              <a:lnSpc>
                <a:spcPct val="140000"/>
              </a:lnSpc>
              <a:spcBef>
                <a:spcPct val="0"/>
              </a:spcBef>
              <a:spcAft>
                <a:spcPct val="0"/>
              </a:spcAft>
            </a:pPr>
            <a:r>
              <a:rPr lang="en-US" altLang="zh-CN" sz="2000" kern="0">
                <a:solidFill>
                  <a:schemeClr val="tx1">
                    <a:lumMod val="85000"/>
                    <a:lumOff val="15000"/>
                  </a:schemeClr>
                </a:solidFill>
                <a:latin typeface="+mn-ea"/>
                <a:cs typeface="+mn-ea"/>
              </a:rPr>
              <a:t>(</a:t>
            </a:r>
            <a:r>
              <a:rPr lang="zh-CN" altLang="en-US" sz="2000" kern="0">
                <a:solidFill>
                  <a:schemeClr val="tx1">
                    <a:lumMod val="85000"/>
                    <a:lumOff val="15000"/>
                  </a:schemeClr>
                </a:solidFill>
                <a:latin typeface="+mn-ea"/>
                <a:cs typeface="+mn-ea"/>
              </a:rPr>
              <a:t>三</a:t>
            </a:r>
            <a:r>
              <a:rPr lang="en-US" altLang="zh-CN" sz="2000" kern="0">
                <a:solidFill>
                  <a:schemeClr val="tx1">
                    <a:lumMod val="85000"/>
                    <a:lumOff val="15000"/>
                  </a:schemeClr>
                </a:solidFill>
                <a:latin typeface="+mn-ea"/>
                <a:cs typeface="+mn-ea"/>
              </a:rPr>
              <a:t>)</a:t>
            </a:r>
            <a:r>
              <a:rPr lang="zh-CN" altLang="en-US" sz="2000" kern="0">
                <a:solidFill>
                  <a:schemeClr val="tx1">
                    <a:lumMod val="85000"/>
                    <a:lumOff val="15000"/>
                  </a:schemeClr>
                </a:solidFill>
                <a:latin typeface="+mn-ea"/>
                <a:cs typeface="+mn-ea"/>
              </a:rPr>
              <a:t>对于需要及时了解情况的现象</a:t>
            </a:r>
            <a:r>
              <a:rPr lang="en-US" altLang="zh-CN" sz="2000" kern="0">
                <a:solidFill>
                  <a:schemeClr val="tx1">
                    <a:lumMod val="85000"/>
                    <a:lumOff val="15000"/>
                  </a:schemeClr>
                </a:solidFill>
                <a:latin typeface="+mn-ea"/>
                <a:cs typeface="+mn-ea"/>
              </a:rPr>
              <a:t>,</a:t>
            </a:r>
            <a:r>
              <a:rPr lang="zh-CN" altLang="en-US" sz="2000" kern="0">
                <a:solidFill>
                  <a:schemeClr val="tx1">
                    <a:lumMod val="85000"/>
                    <a:lumOff val="15000"/>
                  </a:schemeClr>
                </a:solidFill>
                <a:latin typeface="+mn-ea"/>
                <a:cs typeface="+mn-ea"/>
              </a:rPr>
              <a:t>也经常需要采用抽样推断</a:t>
            </a:r>
            <a:endParaRPr lang="zh-CN" altLang="en-US" sz="2000" kern="0">
              <a:solidFill>
                <a:schemeClr val="tx1">
                  <a:lumMod val="85000"/>
                  <a:lumOff val="15000"/>
                </a:schemeClr>
              </a:solidFill>
              <a:latin typeface="+mn-ea"/>
              <a:cs typeface="+mn-ea"/>
            </a:endParaRPr>
          </a:p>
        </p:txBody>
      </p:sp>
      <p:sp>
        <p:nvSpPr>
          <p:cNvPr id="30" name="矩形 29"/>
          <p:cNvSpPr/>
          <p:nvPr>
            <p:custDataLst>
              <p:tags r:id="rId21"/>
            </p:custDataLst>
          </p:nvPr>
        </p:nvSpPr>
        <p:spPr>
          <a:xfrm>
            <a:off x="5652254" y="5313124"/>
            <a:ext cx="5997455" cy="814891"/>
          </a:xfrm>
          <a:prstGeom prst="rect">
            <a:avLst/>
          </a:prstGeom>
          <a:noFill/>
        </p:spPr>
        <p:txBody>
          <a:bodyPr wrap="square" lIns="0" tIns="0" rIns="0" bIns="0" rtlCol="0" anchor="ctr">
            <a:noAutofit/>
          </a:bodyPr>
          <a:p>
            <a:pPr algn="just">
              <a:lnSpc>
                <a:spcPct val="140000"/>
              </a:lnSpc>
              <a:spcBef>
                <a:spcPct val="0"/>
              </a:spcBef>
              <a:spcAft>
                <a:spcPct val="0"/>
              </a:spcAft>
            </a:pPr>
            <a:r>
              <a:rPr lang="en-US" altLang="zh-CN" sz="2000" kern="0">
                <a:solidFill>
                  <a:schemeClr val="tx1">
                    <a:lumMod val="85000"/>
                    <a:lumOff val="15000"/>
                  </a:schemeClr>
                </a:solidFill>
                <a:latin typeface="+mn-ea"/>
                <a:cs typeface="+mn-ea"/>
              </a:rPr>
              <a:t>(</a:t>
            </a:r>
            <a:r>
              <a:rPr lang="zh-CN" altLang="en-US" sz="2000" kern="0">
                <a:solidFill>
                  <a:schemeClr val="tx1">
                    <a:lumMod val="85000"/>
                    <a:lumOff val="15000"/>
                  </a:schemeClr>
                </a:solidFill>
                <a:latin typeface="+mn-ea"/>
                <a:cs typeface="+mn-ea"/>
              </a:rPr>
              <a:t>五</a:t>
            </a:r>
            <a:r>
              <a:rPr lang="en-US" altLang="zh-CN" sz="2000" kern="0">
                <a:solidFill>
                  <a:schemeClr val="tx1">
                    <a:lumMod val="85000"/>
                    <a:lumOff val="15000"/>
                  </a:schemeClr>
                </a:solidFill>
                <a:latin typeface="+mn-ea"/>
                <a:cs typeface="+mn-ea"/>
              </a:rPr>
              <a:t>)</a:t>
            </a:r>
            <a:r>
              <a:rPr lang="zh-CN" altLang="en-US" sz="2000" kern="0">
                <a:solidFill>
                  <a:schemeClr val="tx1">
                    <a:lumMod val="85000"/>
                    <a:lumOff val="15000"/>
                  </a:schemeClr>
                </a:solidFill>
                <a:latin typeface="+mn-ea"/>
                <a:cs typeface="+mn-ea"/>
              </a:rPr>
              <a:t>抽样推断还可以用于工业生产过程中的质量控制</a:t>
            </a:r>
            <a:endParaRPr lang="zh-CN" altLang="en-US" sz="2000" kern="0">
              <a:solidFill>
                <a:schemeClr val="tx1">
                  <a:lumMod val="85000"/>
                  <a:lumOff val="15000"/>
                </a:schemeClr>
              </a:solidFill>
              <a:latin typeface="+mn-ea"/>
              <a:cs typeface="+mn-ea"/>
            </a:endParaRPr>
          </a:p>
        </p:txBody>
      </p:sp>
      <p:sp>
        <p:nvSpPr>
          <p:cNvPr id="33" name="矩形 32"/>
          <p:cNvSpPr/>
          <p:nvPr>
            <p:custDataLst>
              <p:tags r:id="rId22"/>
            </p:custDataLst>
          </p:nvPr>
        </p:nvSpPr>
        <p:spPr>
          <a:xfrm>
            <a:off x="5652254" y="4244016"/>
            <a:ext cx="5997455" cy="814891"/>
          </a:xfrm>
          <a:prstGeom prst="rect">
            <a:avLst/>
          </a:prstGeom>
          <a:noFill/>
        </p:spPr>
        <p:txBody>
          <a:bodyPr wrap="square" lIns="0" tIns="0" rIns="0" bIns="0" rtlCol="0" anchor="ctr">
            <a:noAutofit/>
          </a:bodyPr>
          <a:p>
            <a:pPr algn="just">
              <a:lnSpc>
                <a:spcPct val="140000"/>
              </a:lnSpc>
              <a:spcBef>
                <a:spcPct val="0"/>
              </a:spcBef>
              <a:spcAft>
                <a:spcPct val="0"/>
              </a:spcAft>
            </a:pPr>
            <a:r>
              <a:rPr lang="en-US" altLang="zh-CN" sz="2000" kern="0">
                <a:solidFill>
                  <a:schemeClr val="tx1">
                    <a:lumMod val="85000"/>
                    <a:lumOff val="15000"/>
                  </a:schemeClr>
                </a:solidFill>
                <a:latin typeface="+mn-ea"/>
                <a:cs typeface="+mn-ea"/>
              </a:rPr>
              <a:t>(</a:t>
            </a:r>
            <a:r>
              <a:rPr lang="zh-CN" altLang="en-US" sz="2000" kern="0">
                <a:solidFill>
                  <a:schemeClr val="tx1">
                    <a:lumMod val="85000"/>
                    <a:lumOff val="15000"/>
                  </a:schemeClr>
                </a:solidFill>
                <a:latin typeface="+mn-ea"/>
                <a:cs typeface="+mn-ea"/>
              </a:rPr>
              <a:t>四</a:t>
            </a:r>
            <a:r>
              <a:rPr lang="en-US" altLang="zh-CN" sz="2000" kern="0">
                <a:solidFill>
                  <a:schemeClr val="tx1">
                    <a:lumMod val="85000"/>
                    <a:lumOff val="15000"/>
                  </a:schemeClr>
                </a:solidFill>
                <a:latin typeface="+mn-ea"/>
                <a:cs typeface="+mn-ea"/>
              </a:rPr>
              <a:t>)</a:t>
            </a:r>
            <a:r>
              <a:rPr lang="zh-CN" altLang="en-US" sz="2000" kern="0">
                <a:solidFill>
                  <a:schemeClr val="tx1">
                    <a:lumMod val="85000"/>
                    <a:lumOff val="15000"/>
                  </a:schemeClr>
                </a:solidFill>
                <a:latin typeface="+mn-ea"/>
                <a:cs typeface="+mn-ea"/>
              </a:rPr>
              <a:t>对全面调查的资料进行评价和修正</a:t>
            </a:r>
            <a:r>
              <a:rPr lang="en-US" altLang="zh-CN" sz="2000" kern="0">
                <a:solidFill>
                  <a:schemeClr val="tx1">
                    <a:lumMod val="85000"/>
                    <a:lumOff val="15000"/>
                  </a:schemeClr>
                </a:solidFill>
                <a:latin typeface="+mn-ea"/>
                <a:cs typeface="+mn-ea"/>
              </a:rPr>
              <a:t>,</a:t>
            </a:r>
            <a:r>
              <a:rPr lang="zh-CN" altLang="en-US" sz="2000" kern="0">
                <a:solidFill>
                  <a:schemeClr val="tx1">
                    <a:lumMod val="85000"/>
                    <a:lumOff val="15000"/>
                  </a:schemeClr>
                </a:solidFill>
                <a:latin typeface="+mn-ea"/>
                <a:cs typeface="+mn-ea"/>
              </a:rPr>
              <a:t>也适用于抽样推断</a:t>
            </a:r>
            <a:endParaRPr lang="zh-CN" altLang="en-US" sz="2000" kern="0">
              <a:solidFill>
                <a:schemeClr val="tx1">
                  <a:lumMod val="85000"/>
                  <a:lumOff val="15000"/>
                </a:schemeClr>
              </a:solidFill>
              <a:latin typeface="+mn-ea"/>
              <a:cs typeface="+mn-ea"/>
            </a:endParaRPr>
          </a:p>
        </p:txBody>
      </p:sp>
      <p:pic>
        <p:nvPicPr>
          <p:cNvPr id="35" name="图片 3" descr="343435383038363b343532323337393bc9cfcad0cdcbb3f6"/>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4464046" y="4468981"/>
            <a:ext cx="520973" cy="520973"/>
          </a:xfrm>
          <a:prstGeom prst="rect">
            <a:avLst/>
          </a:prstGeom>
        </p:spPr>
      </p:pic>
      <p:pic>
        <p:nvPicPr>
          <p:cNvPr id="36" name="图片 21" descr="343435383038363b343532323430383bd3aacffab2bcbed6"/>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4464046" y="1363341"/>
            <a:ext cx="522366" cy="522366"/>
          </a:xfrm>
          <a:prstGeom prst="rect">
            <a:avLst/>
          </a:prstGeom>
        </p:spPr>
      </p:pic>
      <p:sp>
        <p:nvSpPr>
          <p:cNvPr id="37" name="矩形 36"/>
          <p:cNvSpPr/>
          <p:nvPr>
            <p:custDataLst>
              <p:tags r:id="rId29"/>
            </p:custDataLst>
          </p:nvPr>
        </p:nvSpPr>
        <p:spPr>
          <a:xfrm>
            <a:off x="396558" y="4067804"/>
            <a:ext cx="1598439" cy="1287109"/>
          </a:xfrm>
          <a:prstGeom prst="rect">
            <a:avLst/>
          </a:prstGeom>
          <a:noFill/>
        </p:spPr>
        <p:txBody>
          <a:bodyPr wrap="square" lIns="0" tIns="0" rIns="0" bIns="0" rtlCol="0" anchor="t" anchorCtr="0">
            <a:noAutofit/>
          </a:bodyPr>
          <a:p>
            <a:pPr algn="ctr">
              <a:spcBef>
                <a:spcPct val="0"/>
              </a:spcBef>
              <a:spcAft>
                <a:spcPct val="0"/>
              </a:spcAft>
            </a:pPr>
            <a:r>
              <a:rPr lang="zh-CN" altLang="en-US" sz="2400" b="1" kern="0">
                <a:solidFill>
                  <a:schemeClr val="accent1"/>
                </a:solidFill>
                <a:latin typeface="+mn-ea"/>
                <a:cs typeface="+mn-ea"/>
              </a:rPr>
              <a:t>三、抽样推断的作用</a:t>
            </a:r>
            <a:endParaRPr lang="zh-CN" altLang="en-US" sz="2400" b="1" kern="0">
              <a:solidFill>
                <a:schemeClr val="accent1"/>
              </a:solidFill>
              <a:latin typeface="+mn-ea"/>
              <a:cs typeface="+mn-ea"/>
            </a:endParaRPr>
          </a:p>
        </p:txBody>
      </p:sp>
    </p:spTree>
    <p:custDataLst>
      <p:tags r:id="rId3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p:bldP spid="43" grpId="0" animBg="1"/>
      <p:bldP spid="28" grpId="0"/>
      <p:bldP spid="3" grpId="0" animBg="1"/>
      <p:bldP spid="29" grpId="0"/>
      <p:bldP spid="8" grpId="0" animBg="1"/>
      <p:bldP spid="33" grpId="0"/>
      <p:bldP spid="4" grpId="0" animBg="1"/>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四、抽样推断中的基本概念</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一</a:t>
            </a: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总体和样本</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1855470"/>
            <a:ext cx="9834245" cy="247523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总体又称母体</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是所要认识的研究对象的全体</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是由调查对象范围内具有共同性质单位所组成的整体。组成总体的个别事物叫总体单位。</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样本又称子样</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是从总体单位中随机抽取的部分调查个体所组成的集合体。</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4" name="文本框 3"/>
          <p:cNvSpPr txBox="1"/>
          <p:nvPr/>
        </p:nvSpPr>
        <p:spPr>
          <a:xfrm>
            <a:off x="4554855" y="-21844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pic>
        <p:nvPicPr>
          <p:cNvPr id="6" name="图片 5"/>
          <p:cNvPicPr>
            <a:picLocks noChangeAspect="1"/>
          </p:cNvPicPr>
          <p:nvPr/>
        </p:nvPicPr>
        <p:blipFill>
          <a:blip r:embed="rId1"/>
          <a:stretch>
            <a:fillRect/>
          </a:stretch>
        </p:blipFill>
        <p:spPr>
          <a:xfrm>
            <a:off x="1734185" y="4428490"/>
            <a:ext cx="8722995" cy="2123440"/>
          </a:xfrm>
          <a:prstGeom prst="rect">
            <a:avLst/>
          </a:prstGeom>
        </p:spPr>
      </p:pic>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四、抽样推断中的基本概念</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总体指标和样本指标</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1855470"/>
            <a:ext cx="9834245" cy="182689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总体指标又称参数</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是反映总体数量特征的综合指标。</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常用总体指标有总体平均数、总体方差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或标准差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、总体成数和总体成数的方差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或标准差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a:t>
            </a:r>
            <a:endParaRPr lang="zh-CN" altLang="en-US" sz="2400" b="1" kern="100" dirty="0">
              <a:solidFill>
                <a:schemeClr val="bg1"/>
              </a:solidFill>
              <a:effectLst/>
              <a:latin typeface="+mn-ea"/>
              <a:cs typeface="江城圆体 400W" panose="020B0500000000000000" pitchFamily="34" charset="-122"/>
            </a:endParaRPr>
          </a:p>
        </p:txBody>
      </p:sp>
      <p:sp>
        <p:nvSpPr>
          <p:cNvPr id="4" name="文本框 3"/>
          <p:cNvSpPr txBox="1"/>
          <p:nvPr/>
        </p:nvSpPr>
        <p:spPr>
          <a:xfrm>
            <a:off x="4554855" y="-21844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10" name="文本框 9"/>
              <p:cNvSpPr txBox="1"/>
              <p:nvPr/>
            </p:nvSpPr>
            <p:spPr>
              <a:xfrm>
                <a:off x="3833431" y="3429254"/>
                <a:ext cx="4366260" cy="1062355"/>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r>
                        <a:rPr lang="en-US" altLang="zh-CN" sz="2400" i="1" kern="100" dirty="0">
                          <a:solidFill>
                            <a:srgbClr val="FF0000"/>
                          </a:solidFill>
                          <a:effectLst/>
                          <a:latin typeface="Cambria Math" panose="02040503050406030204" charset="0"/>
                          <a:cs typeface="Cambria Math" panose="02040503050406030204" charset="0"/>
                        </a:rPr>
                        <m:t>总体平均数</m:t>
                      </m:r>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𝑋</m:t>
                          </m:r>
                        </m:e>
                      </m:acc>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r>
                                <a:rPr lang="en-US" altLang="zh-CN" sz="2400" i="1" kern="100" dirty="0">
                                  <a:solidFill>
                                    <a:srgbClr val="FF0000"/>
                                  </a:solidFill>
                                  <a:effectLst/>
                                  <a:latin typeface="Cambria Math" panose="02040503050406030204" charset="0"/>
                                  <a:cs typeface="Cambria Math" panose="02040503050406030204" charset="0"/>
                                </a:rPr>
                                <m:t>𝑋</m:t>
                              </m:r>
                            </m:e>
                          </m:nary>
                        </m:num>
                        <m:den>
                          <m:r>
                            <a:rPr lang="en-US" altLang="zh-CN" sz="2400" i="1" kern="100" dirty="0">
                              <a:solidFill>
                                <a:srgbClr val="FF0000"/>
                              </a:solidFill>
                              <a:effectLst/>
                              <a:latin typeface="Cambria Math" panose="02040503050406030204" charset="0"/>
                              <a:cs typeface="Cambria Math" panose="02040503050406030204" charset="0"/>
                            </a:rPr>
                            <m:t>𝑁</m:t>
                          </m:r>
                        </m:den>
                      </m:f>
                      <m:r>
                        <a:rPr lang="en-US" altLang="zh-CN" sz="2400" i="1" kern="100" dirty="0">
                          <a:solidFill>
                            <a:srgbClr val="FF0000"/>
                          </a:solidFill>
                          <a:effectLst/>
                          <a:latin typeface="Cambria Math" panose="02040503050406030204" charset="0"/>
                          <a:cs typeface="Cambria Math" panose="02040503050406030204" charset="0"/>
                        </a:rPr>
                        <m:t>或</m:t>
                      </m:r>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𝑋</m:t>
                          </m:r>
                        </m:e>
                      </m:acc>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r>
                                <a:rPr lang="en-US" altLang="zh-CN" sz="2400" i="1" kern="100" dirty="0">
                                  <a:solidFill>
                                    <a:srgbClr val="FF0000"/>
                                  </a:solidFill>
                                  <a:effectLst/>
                                  <a:latin typeface="Cambria Math" panose="02040503050406030204" charset="0"/>
                                  <a:cs typeface="Cambria Math" panose="02040503050406030204" charset="0"/>
                                </a:rPr>
                                <m:t>𝑋𝐹</m:t>
                              </m:r>
                            </m:e>
                          </m:nary>
                        </m:num>
                        <m:den>
                          <m:r>
                            <a:rPr lang="en-US" altLang="zh-CN" sz="2400" i="1" kern="100" dirty="0">
                              <a:solidFill>
                                <a:srgbClr val="FF0000"/>
                              </a:solidFill>
                              <a:effectLst/>
                              <a:latin typeface="Cambria Math" panose="02040503050406030204" charset="0"/>
                              <a:cs typeface="Cambria Math" panose="02040503050406030204" charset="0"/>
                            </a:rPr>
                            <m:t>𝐹</m:t>
                          </m:r>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10" name="文本框 9"/>
              <p:cNvSpPr txBox="1">
                <a:spLocks noRot="1" noChangeAspect="1" noMove="1" noResize="1" noEditPoints="1" noAdjustHandles="1" noChangeArrowheads="1" noChangeShapeType="1" noTextEdit="1"/>
              </p:cNvSpPr>
              <p:nvPr/>
            </p:nvSpPr>
            <p:spPr>
              <a:xfrm>
                <a:off x="3833431" y="3429254"/>
                <a:ext cx="4366260" cy="1062355"/>
              </a:xfrm>
              <a:prstGeom prst="rect">
                <a:avLst/>
              </a:prstGeom>
              <a:blipFill rotWithShape="1">
                <a:blip r:embed="rId1"/>
                <a:stretch>
                  <a:fillRect l="-13" t="-24" r="13" b="2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文本框 10"/>
              <p:cNvSpPr txBox="1"/>
              <p:nvPr/>
            </p:nvSpPr>
            <p:spPr>
              <a:xfrm>
                <a:off x="3606101" y="4708144"/>
                <a:ext cx="5139055" cy="883285"/>
              </a:xfrm>
              <a:prstGeom prst="rect">
                <a:avLst/>
              </a:prstGeom>
              <a:noFill/>
            </p:spPr>
            <p:txBody>
              <a:bodyPr wrap="none" rtlCol="0" anchor="t">
                <a:spAutoFit/>
              </a:bodyPr>
              <a:p>
                <a:pPr algn="l">
                  <a:lnSpc>
                    <a:spcPct val="140000"/>
                  </a:lnSpc>
                </a:pPr>
                <a:r>
                  <a:rPr lang="en-US" altLang="zh-CN" sz="2400" kern="100" dirty="0">
                    <a:solidFill>
                      <a:srgbClr val="FF0000"/>
                    </a:solidFill>
                    <a:effectLst/>
                    <a:latin typeface="Cambria Math" panose="02040503050406030204" charset="0"/>
                    <a:cs typeface="Cambria Math" panose="02040503050406030204" charset="0"/>
                  </a:rPr>
                  <a:t>总体方差</a:t>
                </a:r>
                <a14:m>
                  <m:oMath xmlns:m="http://schemas.openxmlformats.org/officeDocument/2006/math">
                    <m:sSup>
                      <m:sSupPr>
                        <m:ctrlPr>
                          <a:rPr lang="en-US" altLang="zh-CN" sz="2400" i="1" kern="100" dirty="0">
                            <a:solidFill>
                              <a:srgbClr val="FF0000"/>
                            </a:solidFill>
                            <a:effectLst/>
                            <a:latin typeface="Cambria Math" panose="02040503050406030204" charset="0"/>
                            <a:cs typeface="Cambria Math" panose="02040503050406030204" charset="0"/>
                          </a:rPr>
                        </m:ctrlPr>
                      </m:sSupPr>
                      <m:e>
                        <m:r>
                          <a:rPr lang="en-US" altLang="zh-CN" sz="2400" i="1" kern="100" dirty="0">
                            <a:solidFill>
                              <a:srgbClr val="FF0000"/>
                            </a:solidFill>
                            <a:effectLst/>
                            <a:latin typeface="Cambria Math" panose="02040503050406030204" charset="0"/>
                            <a:cs typeface="Cambria Math" panose="02040503050406030204" charset="0"/>
                          </a:rPr>
                          <m:t>𝜎</m:t>
                        </m:r>
                      </m:e>
                      <m:sup>
                        <m:r>
                          <a:rPr lang="en-US" altLang="zh-CN" sz="2400" i="1" kern="100" dirty="0">
                            <a:solidFill>
                              <a:srgbClr val="FF0000"/>
                            </a:solidFill>
                            <a:effectLst/>
                            <a:latin typeface="Cambria Math" panose="02040503050406030204" charset="0"/>
                            <a:cs typeface="Cambria Math" panose="02040503050406030204" charset="0"/>
                          </a:rPr>
                          <m:t>2</m:t>
                        </m:r>
                      </m:sup>
                    </m:sSup>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p>
                              <m:sSupPr>
                                <m:ctrlPr>
                                  <a:rPr i="1">
                                    <a:solidFill>
                                      <a:srgbClr val="FF0000"/>
                                    </a:solidFill>
                                    <a:latin typeface="Cambria Math" panose="02040503050406030204" charset="0"/>
                                    <a:cs typeface="Cambria Math" panose="02040503050406030204" charset="0"/>
                                  </a:rPr>
                                </m:ctrlPr>
                              </m:sSupPr>
                              <m:e>
                                <m:r>
                                  <a:rPr lang="en-US" altLang="zh-CN" i="1" kern="100" dirty="0">
                                    <a:solidFill>
                                      <a:srgbClr val="FF0000"/>
                                    </a:solidFill>
                                    <a:effectLst/>
                                    <a:latin typeface="Cambria Math" panose="02040503050406030204" charset="0"/>
                                    <a:cs typeface="Cambria Math" panose="02040503050406030204" charset="0"/>
                                  </a:rPr>
                                  <m:t>(</m:t>
                                </m:r>
                                <m:r>
                                  <a:rPr lang="en-US" altLang="zh-CN" i="1" kern="100" dirty="0">
                                    <a:solidFill>
                                      <a:srgbClr val="FF0000"/>
                                    </a:solidFill>
                                    <a:effectLst/>
                                    <a:latin typeface="Cambria Math" panose="02040503050406030204" charset="0"/>
                                    <a:cs typeface="Cambria Math" panose="02040503050406030204" charset="0"/>
                                  </a:rPr>
                                  <m:t>𝑋</m:t>
                                </m:r>
                                <m:r>
                                  <a:rPr lang="en-US" altLang="zh-CN" i="1" kern="100" dirty="0">
                                    <a:solidFill>
                                      <a:srgbClr val="FF0000"/>
                                    </a:solidFill>
                                    <a:effectLst/>
                                    <a:latin typeface="Cambria Math" panose="02040503050406030204" charset="0"/>
                                    <a:cs typeface="Cambria Math" panose="02040503050406030204" charset="0"/>
                                  </a:rPr>
                                  <m:t>−</m:t>
                                </m:r>
                                <m:acc>
                                  <m:accPr>
                                    <m:chr m:val="̅"/>
                                    <m:ctrlPr>
                                      <a:rPr lang="en-US" altLang="zh-CN" i="1" kern="100" dirty="0">
                                        <a:solidFill>
                                          <a:srgbClr val="FF0000"/>
                                        </a:solidFill>
                                        <a:effectLst/>
                                        <a:latin typeface="Cambria Math" panose="02040503050406030204" charset="0"/>
                                        <a:cs typeface="Cambria Math" panose="02040503050406030204" charset="0"/>
                                      </a:rPr>
                                    </m:ctrlPr>
                                  </m:accPr>
                                  <m:e>
                                    <m:r>
                                      <a:rPr lang="en-US" altLang="zh-CN" i="1" kern="100" dirty="0">
                                        <a:solidFill>
                                          <a:srgbClr val="FF0000"/>
                                        </a:solidFill>
                                        <a:effectLst/>
                                        <a:latin typeface="Cambria Math" panose="02040503050406030204" charset="0"/>
                                        <a:cs typeface="Cambria Math" panose="02040503050406030204" charset="0"/>
                                      </a:rPr>
                                      <m:t>𝑋</m:t>
                                    </m:r>
                                  </m:e>
                                </m:acc>
                                <m:r>
                                  <a:rPr lang="en-US" altLang="zh-CN" i="1" kern="100" dirty="0">
                                    <a:solidFill>
                                      <a:srgbClr val="FF0000"/>
                                    </a:solidFill>
                                    <a:effectLst/>
                                    <a:latin typeface="Cambria Math" panose="02040503050406030204" charset="0"/>
                                    <a:cs typeface="Cambria Math" panose="02040503050406030204" charset="0"/>
                                  </a:rPr>
                                  <m:t>)</m:t>
                                </m:r>
                              </m:e>
                              <m:sup>
                                <m:r>
                                  <a:rPr lang="en-US" i="1">
                                    <a:solidFill>
                                      <a:srgbClr val="FF0000"/>
                                    </a:solidFill>
                                    <a:latin typeface="Cambria Math" panose="02040503050406030204" charset="0"/>
                                    <a:cs typeface="Cambria Math" panose="02040503050406030204" charset="0"/>
                                  </a:rPr>
                                  <m:t>2</m:t>
                                </m:r>
                              </m:sup>
                            </m:sSup>
                          </m:e>
                        </m:nary>
                      </m:num>
                      <m:den>
                        <m:r>
                          <a:rPr lang="en-US" altLang="zh-CN" sz="2400" i="1" kern="100" dirty="0">
                            <a:solidFill>
                              <a:srgbClr val="FF0000"/>
                            </a:solidFill>
                            <a:effectLst/>
                            <a:latin typeface="Cambria Math" panose="02040503050406030204" charset="0"/>
                            <a:cs typeface="Cambria Math" panose="02040503050406030204" charset="0"/>
                          </a:rPr>
                          <m:t>𝑁</m:t>
                        </m:r>
                      </m:den>
                    </m:f>
                    <m:r>
                      <a:rPr lang="en-US" altLang="zh-CN" sz="2400" i="1" kern="100" dirty="0">
                        <a:solidFill>
                          <a:srgbClr val="FF0000"/>
                        </a:solidFill>
                        <a:effectLst/>
                        <a:latin typeface="Cambria Math" panose="02040503050406030204" charset="0"/>
                        <a:cs typeface="Cambria Math" panose="02040503050406030204" charset="0"/>
                      </a:rPr>
                      <m:t>或</m:t>
                    </m:r>
                    <m:sSup>
                      <m:sSupPr>
                        <m:ctrlPr>
                          <a:rPr lang="en-US" altLang="zh-CN" sz="2400" i="1" kern="100" dirty="0">
                            <a:solidFill>
                              <a:srgbClr val="FF0000"/>
                            </a:solidFill>
                            <a:effectLst/>
                            <a:latin typeface="Cambria Math" panose="02040503050406030204" charset="0"/>
                            <a:cs typeface="Cambria Math" panose="02040503050406030204" charset="0"/>
                          </a:rPr>
                        </m:ctrlPr>
                      </m:sSupPr>
                      <m:e>
                        <m:r>
                          <a:rPr lang="en-US" altLang="zh-CN" sz="2400" i="1" kern="100" dirty="0">
                            <a:solidFill>
                              <a:srgbClr val="FF0000"/>
                            </a:solidFill>
                            <a:effectLst/>
                            <a:latin typeface="Cambria Math" panose="02040503050406030204" charset="0"/>
                            <a:cs typeface="Cambria Math" panose="02040503050406030204" charset="0"/>
                          </a:rPr>
                          <m:t>𝜎</m:t>
                        </m:r>
                      </m:e>
                      <m:sup>
                        <m:r>
                          <a:rPr lang="en-US" altLang="zh-CN" sz="2400" i="1" kern="100" dirty="0">
                            <a:solidFill>
                              <a:srgbClr val="FF0000"/>
                            </a:solidFill>
                            <a:effectLst/>
                            <a:latin typeface="Cambria Math" panose="02040503050406030204" charset="0"/>
                            <a:cs typeface="Cambria Math" panose="02040503050406030204" charset="0"/>
                          </a:rPr>
                          <m:t>2</m:t>
                        </m:r>
                      </m:sup>
                    </m:sSup>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p>
                              <m:sSupPr>
                                <m:ctrlPr>
                                  <a:rPr sz="2400" i="1">
                                    <a:solidFill>
                                      <a:srgbClr val="FF0000"/>
                                    </a:solidFill>
                                    <a:latin typeface="Cambria Math" panose="02040503050406030204" charset="0"/>
                                    <a:cs typeface="Cambria Math" panose="02040503050406030204" charset="0"/>
                                  </a:rPr>
                                </m:ctrlPr>
                              </m:sSupPr>
                              <m:e>
                                <m:r>
                                  <a:rPr lang="en-US" altLang="zh-CN" sz="2400" i="1" kern="100" dirty="0">
                                    <a:solidFill>
                                      <a:srgbClr val="FF0000"/>
                                    </a:solidFill>
                                    <a:effectLst/>
                                    <a:latin typeface="Cambria Math" panose="02040503050406030204" charset="0"/>
                                    <a:cs typeface="Cambria Math" panose="02040503050406030204" charset="0"/>
                                  </a:rPr>
                                  <m:t>(</m:t>
                                </m:r>
                                <m:r>
                                  <a:rPr lang="en-US" altLang="zh-CN" sz="2400" i="1" kern="100" dirty="0">
                                    <a:solidFill>
                                      <a:srgbClr val="FF0000"/>
                                    </a:solidFill>
                                    <a:effectLst/>
                                    <a:latin typeface="Cambria Math" panose="02040503050406030204" charset="0"/>
                                    <a:cs typeface="Cambria Math" panose="02040503050406030204" charset="0"/>
                                  </a:rPr>
                                  <m:t>𝑋</m:t>
                                </m:r>
                                <m:r>
                                  <a:rPr lang="en-US" altLang="zh-CN" sz="2400" i="1" kern="100" dirty="0">
                                    <a:solidFill>
                                      <a:srgbClr val="FF0000"/>
                                    </a:solidFill>
                                    <a:effectLst/>
                                    <a:latin typeface="Cambria Math" panose="02040503050406030204" charset="0"/>
                                    <a:cs typeface="Cambria Math" panose="02040503050406030204" charset="0"/>
                                  </a:rPr>
                                  <m:t>−</m:t>
                                </m:r>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𝑋</m:t>
                                    </m:r>
                                  </m:e>
                                </m:acc>
                                <m:r>
                                  <a:rPr lang="en-US" altLang="zh-CN" sz="2400" i="1" kern="100" dirty="0">
                                    <a:solidFill>
                                      <a:srgbClr val="FF0000"/>
                                    </a:solidFill>
                                    <a:effectLst/>
                                    <a:latin typeface="Cambria Math" panose="02040503050406030204" charset="0"/>
                                    <a:cs typeface="Cambria Math" panose="02040503050406030204" charset="0"/>
                                  </a:rPr>
                                  <m:t>)</m:t>
                                </m:r>
                              </m:e>
                              <m:sup>
                                <m:r>
                                  <a:rPr lang="en-US" sz="2400" i="1">
                                    <a:solidFill>
                                      <a:srgbClr val="FF0000"/>
                                    </a:solidFill>
                                    <a:latin typeface="Cambria Math" panose="02040503050406030204" charset="0"/>
                                    <a:cs typeface="Cambria Math" panose="02040503050406030204" charset="0"/>
                                  </a:rPr>
                                  <m:t>2</m:t>
                                </m:r>
                              </m:sup>
                            </m:sSup>
                            <m:r>
                              <a:rPr lang="en-US" sz="2400" i="1">
                                <a:solidFill>
                                  <a:srgbClr val="FF0000"/>
                                </a:solidFill>
                                <a:latin typeface="Cambria Math" panose="02040503050406030204" charset="0"/>
                                <a:cs typeface="Cambria Math" panose="02040503050406030204" charset="0"/>
                              </a:rPr>
                              <m:t>𝐹</m:t>
                            </m:r>
                          </m:e>
                        </m:nary>
                      </m:num>
                      <m:den>
                        <m:r>
                          <a:rPr lang="en-US" altLang="zh-CN" sz="2400" i="1" kern="100" dirty="0">
                            <a:solidFill>
                              <a:srgbClr val="FF0000"/>
                            </a:solidFill>
                            <a:effectLst/>
                            <a:latin typeface="Cambria Math" panose="02040503050406030204" charset="0"/>
                            <a:cs typeface="Cambria Math" panose="02040503050406030204" charset="0"/>
                          </a:rPr>
                          <m:t>𝐹</m:t>
                        </m:r>
                      </m:den>
                    </m:f>
                  </m:oMath>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11" name="文本框 10"/>
              <p:cNvSpPr txBox="1">
                <a:spLocks noRot="1" noChangeAspect="1" noMove="1" noResize="1" noEditPoints="1" noAdjustHandles="1" noChangeArrowheads="1" noChangeShapeType="1" noTextEdit="1"/>
              </p:cNvSpPr>
              <p:nvPr/>
            </p:nvSpPr>
            <p:spPr>
              <a:xfrm>
                <a:off x="3606101" y="4708144"/>
                <a:ext cx="5139055" cy="883285"/>
              </a:xfrm>
              <a:prstGeom prst="rect">
                <a:avLst/>
              </a:prstGeom>
              <a:blipFill rotWithShape="1">
                <a:blip r:embed="rId2"/>
                <a:stretch>
                  <a:fillRect l="-11" t="-29" r="11" b="29"/>
                </a:stretch>
              </a:blipFill>
            </p:spPr>
            <p:txBody>
              <a:bodyPr/>
              <a:lstStyle/>
              <a:p>
                <a:r>
                  <a:rPr lang="zh-CN" altLang="en-US">
                    <a:noFill/>
                  </a:rPr>
                  <a:t> </a:t>
                </a:r>
              </a:p>
            </p:txBody>
          </p:sp>
        </mc:Fallback>
      </mc:AlternateContent>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randombar(horizontal)">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四、抽样推断中的基本概念</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总体指标和样本指标</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311910" y="1855470"/>
            <a:ext cx="9780905" cy="247523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just"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样本指标又称统计量</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是根据样本各单位的标志值或标志特征计算的</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反映样本数量特征的综合指标。</a:t>
            </a:r>
            <a:endParaRPr lang="zh-CN" altLang="en-US" sz="2400" b="1" kern="100" dirty="0">
              <a:solidFill>
                <a:schemeClr val="bg1"/>
              </a:solidFill>
              <a:effectLst/>
              <a:latin typeface="+mn-ea"/>
              <a:cs typeface="江城圆体 400W" panose="020B0500000000000000" pitchFamily="34" charset="-122"/>
            </a:endParaRPr>
          </a:p>
          <a:p>
            <a:pPr indent="0" algn="just"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样本指标主要种类有样本平均数、样本方差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标准差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、样本成数和样本成数的方差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标准差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等。</a:t>
            </a:r>
            <a:endParaRPr lang="zh-CN" altLang="en-US" sz="2400" b="1" kern="100" dirty="0">
              <a:solidFill>
                <a:schemeClr val="bg1"/>
              </a:solidFill>
              <a:effectLst/>
              <a:latin typeface="+mn-ea"/>
              <a:cs typeface="江城圆体 400W" panose="020B0500000000000000" pitchFamily="34" charset="-122"/>
            </a:endParaRPr>
          </a:p>
        </p:txBody>
      </p:sp>
      <p:sp>
        <p:nvSpPr>
          <p:cNvPr id="4" name="文本框 3"/>
          <p:cNvSpPr txBox="1"/>
          <p:nvPr/>
        </p:nvSpPr>
        <p:spPr>
          <a:xfrm>
            <a:off x="4554855" y="-21844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5" name="文本框 4"/>
              <p:cNvSpPr txBox="1"/>
              <p:nvPr/>
            </p:nvSpPr>
            <p:spPr>
              <a:xfrm>
                <a:off x="1119441" y="4086479"/>
                <a:ext cx="4512945" cy="1156970"/>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r>
                        <a:rPr lang="en-US" altLang="zh-CN" sz="2400" i="1" kern="100" dirty="0">
                          <a:solidFill>
                            <a:srgbClr val="FF0000"/>
                          </a:solidFill>
                          <a:effectLst/>
                          <a:latin typeface="Cambria Math" panose="02040503050406030204" charset="0"/>
                          <a:cs typeface="Cambria Math" panose="02040503050406030204" charset="0"/>
                        </a:rPr>
                        <m:t>样本平均数为</m:t>
                      </m:r>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r>
                                <a:rPr lang="en-US" altLang="zh-CN" sz="2400" i="1" kern="100" dirty="0">
                                  <a:solidFill>
                                    <a:srgbClr val="FF0000"/>
                                  </a:solidFill>
                                  <a:effectLst/>
                                  <a:latin typeface="Cambria Math" panose="02040503050406030204" charset="0"/>
                                  <a:cs typeface="Cambria Math" panose="02040503050406030204" charset="0"/>
                                </a:rPr>
                                <m:t>𝑥</m:t>
                              </m:r>
                            </m:e>
                          </m:nary>
                        </m:num>
                        <m:den>
                          <m:r>
                            <a:rPr lang="en-US" altLang="zh-CN" sz="2400" i="1" kern="100" dirty="0">
                              <a:solidFill>
                                <a:srgbClr val="FF0000"/>
                              </a:solidFill>
                              <a:effectLst/>
                              <a:latin typeface="Cambria Math" panose="02040503050406030204" charset="0"/>
                              <a:cs typeface="Cambria Math" panose="02040503050406030204" charset="0"/>
                            </a:rPr>
                            <m:t>𝑛</m:t>
                          </m:r>
                        </m:den>
                      </m:f>
                      <m:r>
                        <a:rPr lang="en-US" altLang="zh-CN" sz="2400" i="1" kern="100" dirty="0">
                          <a:solidFill>
                            <a:srgbClr val="FF0000"/>
                          </a:solidFill>
                          <a:effectLst/>
                          <a:latin typeface="Cambria Math" panose="02040503050406030204" charset="0"/>
                          <a:cs typeface="Cambria Math" panose="02040503050406030204" charset="0"/>
                        </a:rPr>
                        <m:t>或</m:t>
                      </m:r>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r>
                                <a:rPr lang="en-US" altLang="zh-CN" sz="2400" i="1" kern="100" dirty="0">
                                  <a:solidFill>
                                    <a:srgbClr val="FF0000"/>
                                  </a:solidFill>
                                  <a:effectLst/>
                                  <a:latin typeface="Cambria Math" panose="02040503050406030204" charset="0"/>
                                  <a:cs typeface="Cambria Math" panose="02040503050406030204" charset="0"/>
                                </a:rPr>
                                <m:t>𝑥𝑓</m:t>
                              </m:r>
                            </m:e>
                          </m:nary>
                        </m:num>
                        <m:den>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r>
                                <a:rPr lang="en-US" altLang="zh-CN" sz="2400" i="1" kern="100" dirty="0">
                                  <a:solidFill>
                                    <a:srgbClr val="FF0000"/>
                                  </a:solidFill>
                                  <a:effectLst/>
                                  <a:latin typeface="Cambria Math" panose="02040503050406030204" charset="0"/>
                                  <a:cs typeface="Cambria Math" panose="02040503050406030204" charset="0"/>
                                </a:rPr>
                                <m:t>𝑓</m:t>
                              </m:r>
                            </m:e>
                          </m:nary>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5" name="文本框 4"/>
              <p:cNvSpPr txBox="1">
                <a:spLocks noRot="1" noChangeAspect="1" noMove="1" noResize="1" noEditPoints="1" noAdjustHandles="1" noChangeArrowheads="1" noChangeShapeType="1" noTextEdit="1"/>
              </p:cNvSpPr>
              <p:nvPr/>
            </p:nvSpPr>
            <p:spPr>
              <a:xfrm>
                <a:off x="1119441" y="4086479"/>
                <a:ext cx="4512945" cy="1156970"/>
              </a:xfrm>
              <a:prstGeom prst="rect">
                <a:avLst/>
              </a:prstGeom>
              <a:blipFill rotWithShape="1">
                <a:blip r:embed="rId1"/>
                <a:stretch>
                  <a:fillRect l="-13" t="-22" r="13" b="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p:cNvSpPr txBox="1"/>
              <p:nvPr/>
            </p:nvSpPr>
            <p:spPr>
              <a:xfrm>
                <a:off x="1119441" y="4915154"/>
                <a:ext cx="6130290" cy="1209675"/>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r>
                        <a:rPr lang="en-US" altLang="zh-CN" sz="2400" i="1" kern="100" dirty="0">
                          <a:solidFill>
                            <a:srgbClr val="FF0000"/>
                          </a:solidFill>
                          <a:effectLst/>
                          <a:latin typeface="Cambria Math" panose="02040503050406030204" charset="0"/>
                          <a:cs typeface="Cambria Math" panose="02040503050406030204" charset="0"/>
                        </a:rPr>
                        <m:t>样本方差为</m:t>
                      </m:r>
                      <m:sSup>
                        <m:sSupPr>
                          <m:ctrlPr>
                            <a:rPr lang="en-US" altLang="zh-CN" sz="2400" i="1" kern="100" dirty="0">
                              <a:solidFill>
                                <a:srgbClr val="FF0000"/>
                              </a:solidFill>
                              <a:effectLst/>
                              <a:latin typeface="Cambria Math" panose="02040503050406030204" charset="0"/>
                              <a:cs typeface="Cambria Math" panose="02040503050406030204" charset="0"/>
                            </a:rPr>
                          </m:ctrlPr>
                        </m:sSupPr>
                        <m:e>
                          <m:r>
                            <a:rPr lang="en-US" altLang="zh-CN" sz="2400" i="1" kern="100" dirty="0">
                              <a:solidFill>
                                <a:srgbClr val="FF0000"/>
                              </a:solidFill>
                              <a:effectLst/>
                              <a:latin typeface="Cambria Math" panose="02040503050406030204" charset="0"/>
                              <a:cs typeface="Cambria Math" panose="02040503050406030204" charset="0"/>
                            </a:rPr>
                            <m:t>𝜎</m:t>
                          </m:r>
                        </m:e>
                        <m:sup>
                          <m:r>
                            <a:rPr lang="en-US" altLang="zh-CN" sz="2400" i="1" kern="100" dirty="0">
                              <a:solidFill>
                                <a:srgbClr val="FF0000"/>
                              </a:solidFill>
                              <a:effectLst/>
                              <a:latin typeface="Cambria Math" panose="02040503050406030204" charset="0"/>
                              <a:cs typeface="Cambria Math" panose="02040503050406030204" charset="0"/>
                            </a:rPr>
                            <m:t>2</m:t>
                          </m:r>
                        </m:sup>
                      </m:sSup>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p>
                                <m:sSupPr>
                                  <m:ctrlPr>
                                    <a:rPr i="1">
                                      <a:solidFill>
                                        <a:srgbClr val="FF0000"/>
                                      </a:solidFill>
                                      <a:latin typeface="Cambria Math" panose="02040503050406030204" charset="0"/>
                                      <a:cs typeface="Cambria Math" panose="02040503050406030204" charset="0"/>
                                    </a:rPr>
                                  </m:ctrlPr>
                                </m:sSupPr>
                                <m:e>
                                  <m:r>
                                    <a:rPr lang="en-US" i="1">
                                      <a:solidFill>
                                        <a:srgbClr val="FF0000"/>
                                      </a:solidFill>
                                      <a:latin typeface="Cambria Math" panose="02040503050406030204" charset="0"/>
                                      <a:cs typeface="Cambria Math" panose="02040503050406030204" charset="0"/>
                                    </a:rPr>
                                    <m:t>(</m:t>
                                  </m:r>
                                  <m:r>
                                    <a:rPr lang="en-US" i="1">
                                      <a:solidFill>
                                        <a:srgbClr val="FF0000"/>
                                      </a:solidFill>
                                      <a:latin typeface="Cambria Math" panose="02040503050406030204" charset="0"/>
                                      <a:cs typeface="Cambria Math" panose="02040503050406030204" charset="0"/>
                                    </a:rPr>
                                    <m:t>𝑥−</m:t>
                                  </m:r>
                                  <m:acc>
                                    <m:accPr>
                                      <m:chr m:val="̅"/>
                                      <m:ctrlPr>
                                        <a:rPr lang="en-US" altLang="zh-CN" i="1" kern="100" dirty="0">
                                          <a:solidFill>
                                            <a:srgbClr val="FF0000"/>
                                          </a:solidFill>
                                          <a:effectLst/>
                                          <a:latin typeface="Cambria Math" panose="02040503050406030204" charset="0"/>
                                          <a:cs typeface="Cambria Math" panose="02040503050406030204" charset="0"/>
                                        </a:rPr>
                                      </m:ctrlPr>
                                    </m:accPr>
                                    <m:e>
                                      <m:r>
                                        <a:rPr lang="en-US" altLang="zh-CN" i="1" kern="100" dirty="0">
                                          <a:solidFill>
                                            <a:srgbClr val="FF0000"/>
                                          </a:solidFill>
                                          <a:effectLst/>
                                          <a:latin typeface="Cambria Math" panose="02040503050406030204" charset="0"/>
                                          <a:cs typeface="Cambria Math" panose="02040503050406030204" charset="0"/>
                                        </a:rPr>
                                        <m:t>𝑥</m:t>
                                      </m:r>
                                    </m:e>
                                  </m:acc>
                                  <m:r>
                                    <a:rPr lang="en-US" altLang="zh-CN" i="1" kern="100" dirty="0">
                                      <a:solidFill>
                                        <a:srgbClr val="FF0000"/>
                                      </a:solidFill>
                                      <a:effectLst/>
                                      <a:latin typeface="Cambria Math" panose="02040503050406030204" charset="0"/>
                                      <a:cs typeface="Cambria Math" panose="02040503050406030204" charset="0"/>
                                    </a:rPr>
                                    <m:t>)</m:t>
                                  </m:r>
                                </m:e>
                                <m:sup>
                                  <m:r>
                                    <a:rPr lang="en-US" i="1">
                                      <a:solidFill>
                                        <a:srgbClr val="FF0000"/>
                                      </a:solidFill>
                                      <a:latin typeface="Cambria Math" panose="02040503050406030204" charset="0"/>
                                      <a:cs typeface="Cambria Math" panose="02040503050406030204" charset="0"/>
                                    </a:rPr>
                                    <m:t>2</m:t>
                                  </m:r>
                                </m:sup>
                              </m:sSup>
                            </m:e>
                          </m:nary>
                        </m:num>
                        <m:den>
                          <m:r>
                            <a:rPr lang="en-US" altLang="zh-CN" sz="2400" i="1" kern="100" dirty="0">
                              <a:solidFill>
                                <a:srgbClr val="FF0000"/>
                              </a:solidFill>
                              <a:effectLst/>
                              <a:latin typeface="Cambria Math" panose="02040503050406030204" charset="0"/>
                              <a:cs typeface="Cambria Math" panose="02040503050406030204" charset="0"/>
                            </a:rPr>
                            <m:t>𝑛</m:t>
                          </m:r>
                        </m:den>
                      </m:f>
                      <m:r>
                        <a:rPr lang="en-US" altLang="zh-CN" sz="2400" i="1" kern="100" dirty="0">
                          <a:solidFill>
                            <a:srgbClr val="FF0000"/>
                          </a:solidFill>
                          <a:effectLst/>
                          <a:latin typeface="Cambria Math" panose="02040503050406030204" charset="0"/>
                          <a:cs typeface="Cambria Math" panose="02040503050406030204" charset="0"/>
                        </a:rPr>
                        <m:t>或</m:t>
                      </m:r>
                      <m:sSup>
                        <m:sSupPr>
                          <m:ctrlPr>
                            <a:rPr lang="en-US" altLang="zh-CN" sz="2400" i="1" kern="100" dirty="0">
                              <a:solidFill>
                                <a:srgbClr val="FF0000"/>
                              </a:solidFill>
                              <a:effectLst/>
                              <a:latin typeface="Cambria Math" panose="02040503050406030204" charset="0"/>
                              <a:cs typeface="Cambria Math" panose="02040503050406030204" charset="0"/>
                            </a:rPr>
                          </m:ctrlPr>
                        </m:sSupPr>
                        <m:e>
                          <m:r>
                            <a:rPr lang="en-US" altLang="zh-CN" sz="2400" i="1" kern="100" dirty="0">
                              <a:solidFill>
                                <a:srgbClr val="FF0000"/>
                              </a:solidFill>
                              <a:effectLst/>
                              <a:latin typeface="Cambria Math" panose="02040503050406030204" charset="0"/>
                              <a:cs typeface="Cambria Math" panose="02040503050406030204" charset="0"/>
                            </a:rPr>
                            <m:t>𝜎</m:t>
                          </m:r>
                        </m:e>
                        <m:sup>
                          <m:r>
                            <a:rPr lang="en-US" altLang="zh-CN" sz="2400" i="1" kern="100" dirty="0">
                              <a:solidFill>
                                <a:srgbClr val="FF0000"/>
                              </a:solidFill>
                              <a:effectLst/>
                              <a:latin typeface="Cambria Math" panose="02040503050406030204" charset="0"/>
                              <a:cs typeface="Cambria Math" panose="02040503050406030204" charset="0"/>
                            </a:rPr>
                            <m:t>2</m:t>
                          </m:r>
                        </m:sup>
                      </m:sSup>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p>
                                <m:sSupPr>
                                  <m:ctrlPr>
                                    <a:rPr sz="2400" i="1">
                                      <a:solidFill>
                                        <a:srgbClr val="FF0000"/>
                                      </a:solidFill>
                                      <a:latin typeface="Cambria Math" panose="02040503050406030204" charset="0"/>
                                      <a:cs typeface="Cambria Math" panose="02040503050406030204" charset="0"/>
                                    </a:rPr>
                                  </m:ctrlPr>
                                </m:sSupPr>
                                <m:e>
                                  <m:r>
                                    <a:rPr lang="en-US" sz="2400" i="1">
                                      <a:solidFill>
                                        <a:srgbClr val="FF0000"/>
                                      </a:solidFill>
                                      <a:latin typeface="Cambria Math" panose="02040503050406030204" charset="0"/>
                                      <a:cs typeface="Cambria Math" panose="02040503050406030204" charset="0"/>
                                    </a:rPr>
                                    <m:t>(</m:t>
                                  </m:r>
                                  <m:r>
                                    <a:rPr lang="en-US" sz="2400" i="1">
                                      <a:solidFill>
                                        <a:srgbClr val="FF0000"/>
                                      </a:solidFill>
                                      <a:latin typeface="Cambria Math" panose="02040503050406030204" charset="0"/>
                                      <a:cs typeface="Cambria Math" panose="02040503050406030204" charset="0"/>
                                    </a:rPr>
                                    <m:t>𝑥</m:t>
                                  </m:r>
                                  <m:r>
                                    <a:rPr lang="en-US" sz="2400" i="1">
                                      <a:solidFill>
                                        <a:srgbClr val="FF0000"/>
                                      </a:solidFill>
                                      <a:latin typeface="Cambria Math" panose="02040503050406030204" charset="0"/>
                                      <a:cs typeface="Cambria Math" panose="02040503050406030204" charset="0"/>
                                    </a:rPr>
                                    <m:t>−</m:t>
                                  </m:r>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r>
                                        <a:rPr lang="en-US" altLang="zh-CN" sz="2400" i="1" kern="100" dirty="0">
                                          <a:solidFill>
                                            <a:srgbClr val="FF0000"/>
                                          </a:solidFill>
                                          <a:effectLst/>
                                          <a:latin typeface="Cambria Math" panose="02040503050406030204" charset="0"/>
                                          <a:cs typeface="Cambria Math" panose="02040503050406030204" charset="0"/>
                                        </a:rPr>
                                        <m:t>𝑥</m:t>
                                      </m:r>
                                    </m:e>
                                  </m:acc>
                                  <m:r>
                                    <a:rPr lang="en-US" altLang="zh-CN" sz="2400" i="1" kern="100" dirty="0">
                                      <a:solidFill>
                                        <a:srgbClr val="FF0000"/>
                                      </a:solidFill>
                                      <a:effectLst/>
                                      <a:latin typeface="Cambria Math" panose="02040503050406030204" charset="0"/>
                                      <a:cs typeface="Cambria Math" panose="02040503050406030204" charset="0"/>
                                    </a:rPr>
                                    <m:t>)</m:t>
                                  </m:r>
                                </m:e>
                                <m:sup>
                                  <m:r>
                                    <a:rPr lang="en-US" sz="2400" i="1">
                                      <a:solidFill>
                                        <a:srgbClr val="FF0000"/>
                                      </a:solidFill>
                                      <a:latin typeface="Cambria Math" panose="02040503050406030204" charset="0"/>
                                      <a:cs typeface="Cambria Math" panose="02040503050406030204" charset="0"/>
                                    </a:rPr>
                                    <m:t>2</m:t>
                                  </m:r>
                                </m:sup>
                              </m:sSup>
                              <m:r>
                                <a:rPr lang="en-US" sz="2400" i="1">
                                  <a:solidFill>
                                    <a:srgbClr val="FF0000"/>
                                  </a:solidFill>
                                  <a:latin typeface="Cambria Math" panose="02040503050406030204" charset="0"/>
                                  <a:cs typeface="Cambria Math" panose="02040503050406030204" charset="0"/>
                                </a:rPr>
                                <m:t>𝑓</m:t>
                              </m:r>
                            </m:e>
                          </m:nary>
                        </m:num>
                        <m:den>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r>
                                <a:rPr lang="en-US" altLang="zh-CN" sz="2400" i="1" kern="100" dirty="0">
                                  <a:solidFill>
                                    <a:srgbClr val="FF0000"/>
                                  </a:solidFill>
                                  <a:effectLst/>
                                  <a:latin typeface="Cambria Math" panose="02040503050406030204" charset="0"/>
                                  <a:cs typeface="Cambria Math" panose="02040503050406030204" charset="0"/>
                                </a:rPr>
                                <m:t>𝑓</m:t>
                              </m:r>
                            </m:e>
                          </m:nary>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7" name="文本框 6"/>
              <p:cNvSpPr txBox="1">
                <a:spLocks noRot="1" noChangeAspect="1" noMove="1" noResize="1" noEditPoints="1" noAdjustHandles="1" noChangeArrowheads="1" noChangeShapeType="1" noTextEdit="1"/>
              </p:cNvSpPr>
              <p:nvPr/>
            </p:nvSpPr>
            <p:spPr>
              <a:xfrm>
                <a:off x="1119441" y="4915154"/>
                <a:ext cx="6130290" cy="1209675"/>
              </a:xfrm>
              <a:prstGeom prst="rect">
                <a:avLst/>
              </a:prstGeom>
              <a:blipFill rotWithShape="1">
                <a:blip r:embed="rId2"/>
                <a:stretch>
                  <a:fillRect l="-9" t="-21" r="9" b="2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文本框 7"/>
              <p:cNvSpPr txBox="1"/>
              <p:nvPr/>
            </p:nvSpPr>
            <p:spPr>
              <a:xfrm>
                <a:off x="7172896" y="4213479"/>
                <a:ext cx="3073400" cy="968375"/>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r>
                        <a:rPr lang="en-US" altLang="zh-CN" sz="2400" i="1" kern="100" dirty="0">
                          <a:solidFill>
                            <a:srgbClr val="FF0000"/>
                          </a:solidFill>
                          <a:effectLst/>
                          <a:latin typeface="Cambria Math" panose="02040503050406030204" charset="0"/>
                          <a:cs typeface="Cambria Math" panose="02040503050406030204" charset="0"/>
                        </a:rPr>
                        <m:t>样本成数为</m:t>
                      </m:r>
                      <m:r>
                        <a:rPr lang="en-US" altLang="zh-CN" sz="2400" i="1" kern="100" dirty="0">
                          <a:solidFill>
                            <a:srgbClr val="FF0000"/>
                          </a:solidFill>
                          <a:effectLst/>
                          <a:latin typeface="Cambria Math" panose="02040503050406030204" charset="0"/>
                          <a:cs typeface="Cambria Math" panose="02040503050406030204" charset="0"/>
                        </a:rPr>
                        <m:t>𝑝</m:t>
                      </m:r>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𝑛</m:t>
                              </m:r>
                            </m:e>
                            <m:sub>
                              <m:r>
                                <a:rPr lang="en-US" altLang="zh-CN" sz="2400" i="1" kern="100" dirty="0">
                                  <a:solidFill>
                                    <a:srgbClr val="FF0000"/>
                                  </a:solidFill>
                                  <a:effectLst/>
                                  <a:latin typeface="Cambria Math" panose="02040503050406030204" charset="0"/>
                                  <a:cs typeface="Cambria Math" panose="02040503050406030204" charset="0"/>
                                </a:rPr>
                                <m:t>1</m:t>
                              </m:r>
                            </m:sub>
                          </m:sSub>
                        </m:num>
                        <m:den>
                          <m:r>
                            <a:rPr lang="en-US" altLang="zh-CN" sz="2400" i="1" kern="100" dirty="0">
                              <a:solidFill>
                                <a:srgbClr val="FF0000"/>
                              </a:solidFill>
                              <a:effectLst/>
                              <a:latin typeface="Cambria Math" panose="02040503050406030204" charset="0"/>
                              <a:cs typeface="Cambria Math" panose="02040503050406030204" charset="0"/>
                            </a:rPr>
                            <m:t>𝑛</m:t>
                          </m:r>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8" name="文本框 7"/>
              <p:cNvSpPr txBox="1">
                <a:spLocks noRot="1" noChangeAspect="1" noMove="1" noResize="1" noEditPoints="1" noAdjustHandles="1" noChangeArrowheads="1" noChangeShapeType="1" noTextEdit="1"/>
              </p:cNvSpPr>
              <p:nvPr/>
            </p:nvSpPr>
            <p:spPr>
              <a:xfrm>
                <a:off x="7172896" y="4213479"/>
                <a:ext cx="3073400" cy="968375"/>
              </a:xfrm>
              <a:prstGeom prst="rect">
                <a:avLst/>
              </a:prstGeom>
              <a:blipFill rotWithShape="1">
                <a:blip r:embed="rId3"/>
                <a:stretch>
                  <a:fillRect l="-19" t="-26" r="19" b="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文本框 8"/>
              <p:cNvSpPr txBox="1"/>
              <p:nvPr/>
            </p:nvSpPr>
            <p:spPr>
              <a:xfrm>
                <a:off x="7399591" y="5181854"/>
                <a:ext cx="4476750" cy="814705"/>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r>
                        <a:rPr lang="en-US" altLang="zh-CN" sz="2400" i="1" kern="100" dirty="0">
                          <a:solidFill>
                            <a:srgbClr val="FF0000"/>
                          </a:solidFill>
                          <a:effectLst/>
                          <a:latin typeface="Cambria Math" panose="02040503050406030204" charset="0"/>
                          <a:cs typeface="Cambria Math" panose="02040503050406030204" charset="0"/>
                        </a:rPr>
                        <m:t>样本成数的方差为</m:t>
                      </m:r>
                      <m:sSubSup>
                        <m:sSubSupPr>
                          <m:ctrlPr>
                            <a:rPr lang="en-US" altLang="zh-CN" sz="2400" i="1" kern="100" dirty="0">
                              <a:solidFill>
                                <a:srgbClr val="FF0000"/>
                              </a:solidFill>
                              <a:effectLst/>
                              <a:latin typeface="Cambria Math" panose="02040503050406030204" charset="0"/>
                              <a:cs typeface="Cambria Math" panose="02040503050406030204" charset="0"/>
                            </a:rPr>
                          </m:ctrlPr>
                        </m:sSubSupPr>
                        <m:e>
                          <m:r>
                            <a:rPr lang="en-US" altLang="zh-CN" sz="2400" i="1" kern="100" dirty="0">
                              <a:solidFill>
                                <a:srgbClr val="FF0000"/>
                              </a:solidFill>
                              <a:effectLst/>
                              <a:latin typeface="Cambria Math" panose="02040503050406030204" charset="0"/>
                              <a:cs typeface="Cambria Math" panose="02040503050406030204" charset="0"/>
                            </a:rPr>
                            <m:t>𝜎</m:t>
                          </m:r>
                        </m:e>
                        <m:sub>
                          <m:r>
                            <a:rPr lang="en-US" altLang="zh-CN" sz="2400" i="1" kern="100" dirty="0">
                              <a:solidFill>
                                <a:srgbClr val="FF0000"/>
                              </a:solidFill>
                              <a:effectLst/>
                              <a:latin typeface="Cambria Math" panose="02040503050406030204" charset="0"/>
                              <a:cs typeface="Cambria Math" panose="02040503050406030204" charset="0"/>
                            </a:rPr>
                            <m:t>𝑝</m:t>
                          </m:r>
                        </m:sub>
                        <m:sup>
                          <m:r>
                            <a:rPr lang="en-US" altLang="zh-CN" sz="2400" i="1" kern="100" dirty="0">
                              <a:solidFill>
                                <a:srgbClr val="FF0000"/>
                              </a:solidFill>
                              <a:effectLst/>
                              <a:latin typeface="Cambria Math" panose="02040503050406030204" charset="0"/>
                              <a:cs typeface="Cambria Math" panose="02040503050406030204" charset="0"/>
                            </a:rPr>
                            <m:t>2</m:t>
                          </m:r>
                        </m:sup>
                      </m:sSubSup>
                      <m:r>
                        <a:rPr lang="en-US" altLang="zh-CN" sz="2400" i="1" kern="100" dirty="0">
                          <a:solidFill>
                            <a:srgbClr val="FF0000"/>
                          </a:solidFill>
                          <a:effectLst/>
                          <a:latin typeface="Cambria Math" panose="02040503050406030204" charset="0"/>
                          <a:cs typeface="Cambria Math" panose="02040503050406030204" charset="0"/>
                        </a:rPr>
                        <m:t>=</m:t>
                      </m:r>
                      <m:r>
                        <a:rPr lang="en-US" altLang="zh-CN" sz="2400" i="1" kern="100" dirty="0">
                          <a:solidFill>
                            <a:srgbClr val="FF0000"/>
                          </a:solidFill>
                          <a:effectLst/>
                          <a:latin typeface="Cambria Math" panose="02040503050406030204" charset="0"/>
                          <a:cs typeface="Cambria Math" panose="02040503050406030204" charset="0"/>
                        </a:rPr>
                        <m:t>𝑝</m:t>
                      </m:r>
                      <m:r>
                        <a:rPr lang="en-US" altLang="zh-CN" sz="2400" i="1" kern="100" dirty="0">
                          <a:solidFill>
                            <a:srgbClr val="FF0000"/>
                          </a:solidFill>
                          <a:effectLst/>
                          <a:latin typeface="Cambria Math" panose="02040503050406030204" charset="0"/>
                          <a:cs typeface="Cambria Math" panose="02040503050406030204" charset="0"/>
                        </a:rPr>
                        <m:t>(</m:t>
                      </m:r>
                      <m:r>
                        <a:rPr lang="en-US" altLang="zh-CN" sz="2400" i="1" kern="100" dirty="0">
                          <a:solidFill>
                            <a:srgbClr val="FF0000"/>
                          </a:solidFill>
                          <a:effectLst/>
                          <a:latin typeface="Cambria Math" panose="02040503050406030204" charset="0"/>
                          <a:cs typeface="Cambria Math" panose="02040503050406030204" charset="0"/>
                        </a:rPr>
                        <m:t>1</m:t>
                      </m:r>
                      <m:r>
                        <a:rPr lang="en-US" altLang="zh-CN" sz="2400" i="1" kern="100" dirty="0">
                          <a:solidFill>
                            <a:srgbClr val="FF0000"/>
                          </a:solidFill>
                          <a:effectLst/>
                          <a:latin typeface="Cambria Math" panose="02040503050406030204" charset="0"/>
                          <a:cs typeface="Cambria Math" panose="02040503050406030204" charset="0"/>
                        </a:rPr>
                        <m:t>−𝑝</m:t>
                      </m:r>
                      <m:r>
                        <a:rPr lang="en-US" altLang="zh-CN" sz="2400" i="1" kern="100" dirty="0">
                          <a:solidFill>
                            <a:srgbClr val="FF0000"/>
                          </a:solidFill>
                          <a:effectLst/>
                          <a:latin typeface="Cambria Math" panose="02040503050406030204" charset="0"/>
                          <a:ea typeface="MS Mincho" panose="02020609040205080304" charset="-128"/>
                          <a:cs typeface="Cambria Math" panose="02040503050406030204" charset="0"/>
                        </a:rPr>
                        <m:t>)</m:t>
                      </m:r>
                    </m:oMath>
                  </m:oMathPara>
                </a14:m>
                <a:endParaRPr lang="en-US" altLang="zh-CN" sz="2400" i="1" kern="100" dirty="0">
                  <a:solidFill>
                    <a:srgbClr val="FF0000"/>
                  </a:solidFill>
                  <a:effectLst/>
                  <a:latin typeface="Cambria Math" panose="02040503050406030204" charset="0"/>
                  <a:ea typeface="MS Mincho" panose="02020609040205080304" charset="-128"/>
                  <a:cs typeface="Cambria Math" panose="02040503050406030204" charset="0"/>
                </a:endParaRPr>
              </a:p>
            </p:txBody>
          </p:sp>
        </mc:Choice>
        <mc:Fallback>
          <p:sp>
            <p:nvSpPr>
              <p:cNvPr id="9" name="文本框 8"/>
              <p:cNvSpPr txBox="1">
                <a:spLocks noRot="1" noChangeAspect="1" noMove="1" noResize="1" noEditPoints="1" noAdjustHandles="1" noChangeArrowheads="1" noChangeShapeType="1" noTextEdit="1"/>
              </p:cNvSpPr>
              <p:nvPr/>
            </p:nvSpPr>
            <p:spPr>
              <a:xfrm>
                <a:off x="7399591" y="5181854"/>
                <a:ext cx="4476750" cy="814705"/>
              </a:xfrm>
              <a:prstGeom prst="rect">
                <a:avLst/>
              </a:prstGeom>
              <a:blipFill rotWithShape="1">
                <a:blip r:embed="rId4"/>
                <a:stretch>
                  <a:fillRect l="-13" t="-31" r="13" b="31"/>
                </a:stretch>
              </a:blipFill>
            </p:spPr>
            <p:txBody>
              <a:bodyPr/>
              <a:lstStyle/>
              <a:p>
                <a:r>
                  <a:rPr lang="zh-CN" altLang="en-US">
                    <a:noFill/>
                  </a:rPr>
                  <a:t> </a:t>
                </a:r>
              </a:p>
            </p:txBody>
          </p:sp>
        </mc:Fallback>
      </mc:AlternateContent>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5" grpId="0"/>
      <p:bldP spid="7" grpId="0"/>
      <p:bldP spid="8" grpId="0"/>
      <p:bldP spid="9"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03.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8.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2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2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3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1.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4.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8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83.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84.xml><?xml version="1.0" encoding="utf-8"?>
<p:tagLst xmlns:p="http://schemas.openxmlformats.org/presentationml/2006/main">
  <p:tag name="KSO_WM_BEAUTIFY_FLAG" val="#wm#"/>
  <p:tag name="KSO_WM_TEMPLATE_CATEGORY" val="custom"/>
  <p:tag name="KSO_WM_TEMPLATE_INDEX" val="20235934"/>
</p:tagLst>
</file>

<file path=ppt/tags/tag185.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6.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87.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6,&quot;pos&quot;:0.8999999761581421,&quot;transparency&quot;:0},{&quot;brightness&quot;:0.4000000059604645,&quot;colorType&quot;:1,&quot;foreColorIndex&quot;:6,&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8.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TEXT_TYPE" val="1"/>
  <p:tag name="KSO_WM_UNIT_PRESET_TEXT" val="添加标题"/>
  <p:tag name="KSO_WM_DIAGRAM_USE_COLOR_VALUE" val="{&quot;color_scheme&quot;:1,&quot;color_type&quot;:1,&quot;theme_color_indexes&quot;:[5,6,5,6,5,6]}"/>
</p:tagLst>
</file>

<file path=ppt/tags/tag189.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91.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2.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3.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4.xml><?xml version="1.0" encoding="utf-8"?>
<p:tagLst xmlns:p="http://schemas.openxmlformats.org/presentationml/2006/main">
  <p:tag name="KSO_WM_SLIDE_ID" val="custom20235934_8"/>
  <p:tag name="KSO_WM_TEMPLATE_SUBCATEGORY" val="29"/>
  <p:tag name="KSO_WM_TEMPLATE_MASTER_TYPE" val="0"/>
  <p:tag name="KSO_WM_TEMPLATE_COLOR_TYPE" val="0"/>
  <p:tag name="KSO_WM_SLIDE_TYPE" val="text"/>
  <p:tag name="KSO_WM_SLIDE_SUBTYPE" val="pureTxt"/>
  <p:tag name="KSO_WM_SLIDE_ITEM_CNT" val="0"/>
  <p:tag name="KSO_WM_SLIDE_INDEX" val="8"/>
  <p:tag name="KSO_WM_TAG_VERSION" val="3.0"/>
  <p:tag name="KSO_WM_BEAUTIFY_FLAG" val="#wm#"/>
  <p:tag name="KSO_WM_TEMPLATE_CATEGORY" val="custom"/>
  <p:tag name="KSO_WM_TEMPLATE_INDEX" val="20235934"/>
  <p:tag name="KSO_WM_SLIDE_LAYOUT" val="a_f"/>
  <p:tag name="KSO_WM_SLIDE_LAYOUT_CNT" val="1_1"/>
  <p:tag name="KSO_WM_UNIT_SHOW_EDIT_AREA_INDICATION" val="1"/>
  <p:tag name="KSO_WM_TEMPLATE_THUMBS_INDEX" val="1、4、7、12、13、14、15、16、17、18、20、24、25、28、33、36、40、43、44"/>
  <p:tag name="KSO_WM_SLIDE_SIZE" val="850*457"/>
  <p:tag name="KSO_WM_SLIDE_POSITION" val="54*28"/>
  <p:tag name="KSO_WM_TEMPLATE_COLORSEQUENCE" val="1,2,3,4,5,6"/>
  <p:tag name="resource_record_key" val="{&quot;65&quot;:[20235934],&quot;70&quot;:[3330158]}"/>
</p:tagLst>
</file>

<file path=ppt/tags/tag195.xml><?xml version="1.0" encoding="utf-8"?>
<p:tagLst xmlns:p="http://schemas.openxmlformats.org/presentationml/2006/main">
  <p:tag name="KSO_WM_BEAUTIFY_FLAG" val="#wm#"/>
  <p:tag name="KSO_WM_TEMPLATE_CATEGORY" val="custom"/>
  <p:tag name="KSO_WM_TEMPLATE_INDEX" val="20235934"/>
</p:tagLst>
</file>

<file path=ppt/tags/tag196.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97.xml><?xml version="1.0" encoding="utf-8"?>
<p:tagLst xmlns:p="http://schemas.openxmlformats.org/presentationml/2006/main">
  <p:tag name="KSO_WM_BEAUTIFY_FLAG" val="#wm#"/>
  <p:tag name="KSO_WM_UNIT_NOCLEAR" val="0"/>
  <p:tag name="KSO_WM_UNIT_HIGHLIGHT" val="0"/>
  <p:tag name="KSO_WM_UNIT_COMPATIBLE" val="0"/>
  <p:tag name="KSO_WM_UNIT_DIAGRAM_ISNUMVISUAL" val="0"/>
  <p:tag name="KSO_WM_UNIT_DIAGRAM_ISREFERUNIT" val="0"/>
  <p:tag name="KSO_WM_UNIT_TYPE" val="l_h_i"/>
  <p:tag name="KSO_WM_UNIT_INDEX" val="1_2_1"/>
  <p:tag name="KSO_WM_UNIT_ID" val="diagram20233203_2*l_h_i*1_2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850006103515625,&quot;top&quot;:140.92499389648438,&quot;width&quot;:840.2999877929688}"/>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98.xml><?xml version="1.0" encoding="utf-8"?>
<p:tagLst xmlns:p="http://schemas.openxmlformats.org/presentationml/2006/main">
  <p:tag name="KSO_WM_BEAUTIFY_FLAG" val="#wm#"/>
  <p:tag name="KSO_WM_UNIT_NOCLEAR" val="0"/>
  <p:tag name="KSO_WM_UNIT_HIGHLIGHT" val="0"/>
  <p:tag name="KSO_WM_UNIT_COMPATIBLE" val="0"/>
  <p:tag name="KSO_WM_UNIT_DIAGRAM_ISNUMVISUAL" val="0"/>
  <p:tag name="KSO_WM_UNIT_DIAGRAM_ISREFERUNIT" val="0"/>
  <p:tag name="KSO_WM_UNIT_TYPE" val="l_h_i"/>
  <p:tag name="KSO_WM_UNIT_INDEX" val="1_1_1"/>
  <p:tag name="KSO_WM_UNIT_ID" val="diagram20233203_2*l_h_i*1_1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850006103515625,&quot;top&quot;:140.92499389648438,&quot;width&quot;:840.2999877929688}"/>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9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ID" val="diagram20233203_2*l_h_f*1_3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UNIT_VALUE" val="135"/>
  <p:tag name="KSO_WM_DIAGRAM_GROUP_CODE" val="l1-1"/>
  <p:tag name="KSO_WM_DIAGRAM_MAX_ITEMCNT" val="4"/>
  <p:tag name="KSO_WM_DIAGRAM_MIN_ITEMCNT" val="2"/>
  <p:tag name="KSO_WM_DIAGRAM_VIRTUALLY_FRAME" val="{&quot;height&quot;:375.45001220703125,&quot;left&quot;:59.850006103515625,&quot;top&quot;:140.92499389648438,&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请单击此处添加正文，文字是您思想的提炼，请言简意赅的阐述您的观点。单击此处添加正文，文字是您思想的提炼。单击此处添加正文，文字是您思想的提炼，请言简意赅的阐述您的观点。单击此处添加正文，文字是您思想的提炼。单击此处添加正文，文字是您思想的提炼，请言简意赅的阐述您的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3203_2*l_h_a*1_3_1"/>
  <p:tag name="KSO_WM_TEMPLATE_CATEGORY" val="diagram"/>
  <p:tag name="KSO_WM_TEMPLATE_INDEX" val="20233203"/>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850006103515625,&quot;top&quot;:140.92499389648438,&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0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ID" val="diagram20233203_2*l_h_f*1_2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UNIT_VALUE" val="140"/>
  <p:tag name="KSO_WM_DIAGRAM_GROUP_CODE" val="l1-1"/>
  <p:tag name="KSO_WM_DIAGRAM_MAX_ITEMCNT" val="4"/>
  <p:tag name="KSO_WM_DIAGRAM_MIN_ITEMCNT" val="2"/>
  <p:tag name="KSO_WM_DIAGRAM_VIRTUALLY_FRAME" val="{&quot;height&quot;:375.45001220703125,&quot;left&quot;:59.850006103515625,&quot;top&quot;:140.92499389648438,&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请单击此处添加正文内容，文字是您思想的提炼，请言简意赅的阐述您的观点。单击此处添加正文，文字是您思想的提炼。单击此处添加正文，文字是您思想的提炼，请言简意赅的阐述您的观点。单击此处添加正文，文字是您思想的提炼。单击此处添加正文，文字是您思想的提炼，请言简意赅的阐述您的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0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3203_2*l_h_a*1_2_1"/>
  <p:tag name="KSO_WM_TEMPLATE_CATEGORY" val="diagram"/>
  <p:tag name="KSO_WM_TEMPLATE_INDEX" val="20233203"/>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850006103515625,&quot;top&quot;:140.92499389648438,&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0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ID" val="diagram20233203_2*l_h_f*1_1_1"/>
  <p:tag name="KSO_WM_TEMPLATE_CATEGORY" val="diagram"/>
  <p:tag name="KSO_WM_TEMPLATE_INDEX" val="20233203"/>
  <p:tag name="KSO_WM_UNIT_LAYERLEVEL" val="1_1_1"/>
  <p:tag name="KSO_WM_TAG_VERSION" val="3.0"/>
  <p:tag name="KSO_WM_UNIT_VALUE" val="14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850006103515625,&quot;top&quot;:140.92499389648438,&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请单击此处添加正文内容，文字是您思想的提炼，请言简意赅的阐述您的观点。单击此处添加正文，文字是您思想的提炼。单击此处添加正文，文字是您思想的提炼，请言简意赅的阐述您的观点。单击此处添加正文，文字是您思想的提炼。单击此处添加正文，文字是您思想的提炼，请言简意赅的阐述您的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0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3203_2*l_h_a*1_1_1"/>
  <p:tag name="KSO_WM_TEMPLATE_CATEGORY" val="diagram"/>
  <p:tag name="KSO_WM_TEMPLATE_INDEX" val="20233203"/>
  <p:tag name="KSO_WM_UNIT_LAYERLEVEL" val="1_1_1"/>
  <p:tag name="KSO_WM_TAG_VERSION" val="3.0"/>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850006103515625,&quot;top&quot;:140.92499389648438,&quot;width&quot;:840.29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05.xml><?xml version="1.0" encoding="utf-8"?>
<p:tagLst xmlns:p="http://schemas.openxmlformats.org/presentationml/2006/main">
  <p:tag name="KSO_WM_BEAUTIFY_FLAG" val="#wm#"/>
  <p:tag name="KSO_WM_UNIT_NOCLEAR" val="0"/>
  <p:tag name="KSO_WM_UNIT_HIGHLIGHT" val="0"/>
  <p:tag name="KSO_WM_UNIT_COMPATIBLE" val="0"/>
  <p:tag name="KSO_WM_UNIT_DIAGRAM_ISNUMVISUAL" val="0"/>
  <p:tag name="KSO_WM_UNIT_DIAGRAM_ISREFERUNIT" val="0"/>
  <p:tag name="KSO_WM_UNIT_TYPE" val="l_h_i"/>
  <p:tag name="KSO_WM_UNIT_INDEX" val="1_3_1"/>
  <p:tag name="KSO_WM_UNIT_ID" val="diagram20233203_2*l_h_i*1_3_1"/>
  <p:tag name="KSO_WM_TEMPLATE_CATEGORY" val="diagram"/>
  <p:tag name="KSO_WM_TEMPLATE_INDEX" val="20233203"/>
  <p:tag name="KSO_WM_UNIT_LAYERLEVEL" val="1_1_1"/>
  <p:tag name="KSO_WM_TAG_VERSION" val="3.0"/>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850006103515625,&quot;top&quot;:140.92499389648438,&quot;width&quot;:840.2999877929688}"/>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0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x"/>
  <p:tag name="KSO_WM_UNIT_INDEX" val="1_2_1"/>
  <p:tag name="KSO_WM_UNIT_ID" val="diagram20233203_2*l_h_x*1_2_1"/>
  <p:tag name="KSO_WM_TEMPLATE_CATEGORY" val="diagram"/>
  <p:tag name="KSO_WM_TEMPLATE_INDEX" val="20233203"/>
  <p:tag name="KSO_WM_UNIT_LAYERLEVEL" val="1_1_1"/>
  <p:tag name="KSO_WM_TAG_VERSION" val="3.0"/>
  <p:tag name="KSO_WM_BEAUTIFY_FLAG" val="#wm#"/>
  <p:tag name="KSO_WM_UNIT_VALUE" val="108*108"/>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850006103515625,&quot;top&quot;:140.92499389648438,&quot;width&quot;:840.299987792968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0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x"/>
  <p:tag name="KSO_WM_UNIT_INDEX" val="1_1_1"/>
  <p:tag name="KSO_WM_UNIT_ID" val="diagram20233203_2*l_h_x*1_1_1"/>
  <p:tag name="KSO_WM_TEMPLATE_CATEGORY" val="diagram"/>
  <p:tag name="KSO_WM_TEMPLATE_INDEX" val="20233203"/>
  <p:tag name="KSO_WM_UNIT_LAYERLEVEL" val="1_1_1"/>
  <p:tag name="KSO_WM_TAG_VERSION" val="3.0"/>
  <p:tag name="KSO_WM_BEAUTIFY_FLAG" val="#wm#"/>
  <p:tag name="KSO_WM_UNIT_VALUE" val="100*108"/>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850006103515625,&quot;top&quot;:140.92499389648438,&quot;width&quot;:840.299987792968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0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UNIT_TYPE" val="l_h_x"/>
  <p:tag name="KSO_WM_UNIT_INDEX" val="1_3_1"/>
  <p:tag name="KSO_WM_UNIT_ID" val="diagram20233203_2*l_h_x*1_3_1"/>
  <p:tag name="KSO_WM_TEMPLATE_CATEGORY" val="diagram"/>
  <p:tag name="KSO_WM_TEMPLATE_INDEX" val="20233203"/>
  <p:tag name="KSO_WM_UNIT_LAYERLEVEL" val="1_1_1"/>
  <p:tag name="KSO_WM_TAG_VERSION" val="3.0"/>
  <p:tag name="KSO_WM_BEAUTIFY_FLAG" val="#wm#"/>
  <p:tag name="KSO_WM_UNIT_VALUE" val="108*108"/>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5.45001220703125,&quot;left&quot;:59.850006103515625,&quot;top&quot;:140.92499389648438,&quot;width&quot;:840.2999877929688}"/>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0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21538,3322227]}"/>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245_1*n_h_h_i*1_2_1_1"/>
  <p:tag name="KSO_WM_TEMPLATE_CATEGORY" val="diagram"/>
  <p:tag name="KSO_WM_TEMPLATE_INDEX" val="20233245"/>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245_1*n_h_h_i*1_2_3_1"/>
  <p:tag name="KSO_WM_TEMPLATE_CATEGORY" val="diagram"/>
  <p:tag name="KSO_WM_TEMPLATE_INDEX" val="20233245"/>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245_1*n_h_h_i*1_2_2_1"/>
  <p:tag name="KSO_WM_TEMPLATE_CATEGORY" val="diagram"/>
  <p:tag name="KSO_WM_TEMPLATE_INDEX" val="20233245"/>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245_1*n_h_h_i*1_2_5_1"/>
  <p:tag name="KSO_WM_TEMPLATE_CATEGORY" val="diagram"/>
  <p:tag name="KSO_WM_TEMPLATE_INDEX" val="20233245"/>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14.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ID" val="diagram20233245_1*n_h_h_x*1_2_3_1"/>
  <p:tag name="KSO_WM_TEMPLATE_CATEGORY" val="diagram"/>
  <p:tag name="KSO_WM_TEMPLATE_INDEX" val="20233245"/>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245_1*n_h_h_i*1_2_4_1"/>
  <p:tag name="KSO_WM_TEMPLATE_CATEGORY" val="diagram"/>
  <p:tag name="KSO_WM_TEMPLATE_INDEX" val="20233245"/>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16.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ID" val="diagram20233245_1*n_h_h_x*1_2_5_1"/>
  <p:tag name="KSO_WM_TEMPLATE_CATEGORY" val="diagram"/>
  <p:tag name="KSO_WM_TEMPLATE_INDEX" val="20233245"/>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17.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ID" val="diagram20233245_1*n_h_h_x*1_2_2_1"/>
  <p:tag name="KSO_WM_TEMPLATE_CATEGORY" val="diagram"/>
  <p:tag name="KSO_WM_TEMPLATE_INDEX" val="20233245"/>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x"/>
  <p:tag name="KSO_WM_UNIT_INDEX" val="1_1_1"/>
  <p:tag name="KSO_WM_UNIT_ID" val="diagram20233245_1*n_h_x*1_1_1"/>
  <p:tag name="KSO_WM_TEMPLATE_CATEGORY" val="diagram"/>
  <p:tag name="KSO_WM_TEMPLATE_INDEX" val="20233245"/>
  <p:tag name="KSO_WM_UNIT_LAYERLEVEL" val="1_1_1"/>
  <p:tag name="KSO_WM_TAG_VERSION" val="3.0"/>
  <p:tag name="KSO_WM_BEAUTIFY_FLAG" val="#wm#"/>
  <p:tag name="KSO_WM_DIAGRAM_VERSION" val="3"/>
  <p:tag name="KSO_WM_DIAGRAM_COLOR_TRICK" val="1"/>
  <p:tag name="KSO_WM_DIAGRAM_COLOR_TEXT_CAN_REMOVE" val="n"/>
  <p:tag name="KSO_WM_UNIT_VALUE" val="190*205"/>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DIAGRAM_USE_COLOR_VALUE" val="{&quot;color_scheme&quot;:1,&quot;color_type&quot;:1,&quot;theme_color_indexes&quot;:[5,6,5,6,5,6]}"/>
</p:tagLst>
</file>

<file path=ppt/tags/tag21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3245_1*n_h_h_f*1_2_1_1"/>
  <p:tag name="KSO_WM_TEMPLATE_CATEGORY" val="diagram"/>
  <p:tag name="KSO_WM_TEMPLATE_INDEX" val="20233245"/>
  <p:tag name="KSO_WM_UNIT_LAYERLEVEL" val="1_1_1_1"/>
  <p:tag name="KSO_WM_TAG_VERSION" val="3.0"/>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3245_1*n_h_h_f*1_2_2_1"/>
  <p:tag name="KSO_WM_TEMPLATE_CATEGORY" val="diagram"/>
  <p:tag name="KSO_WM_TEMPLATE_INDEX" val="20233245"/>
  <p:tag name="KSO_WM_UNIT_LAYERLEVEL" val="1_1_1_1"/>
  <p:tag name="KSO_WM_TAG_VERSION" val="3.0"/>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3245_1*n_h_h_f*1_2_3_1"/>
  <p:tag name="KSO_WM_TEMPLATE_CATEGORY" val="diagram"/>
  <p:tag name="KSO_WM_TEMPLATE_INDEX" val="20233245"/>
  <p:tag name="KSO_WM_UNIT_LAYERLEVEL" val="1_1_1_1"/>
  <p:tag name="KSO_WM_TAG_VERSION" val="3.0"/>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3245_1*n_h_h_f*1_2_5_1"/>
  <p:tag name="KSO_WM_TEMPLATE_CATEGORY" val="diagram"/>
  <p:tag name="KSO_WM_TEMPLATE_INDEX" val="20233245"/>
  <p:tag name="KSO_WM_UNIT_LAYERLEVEL" val="1_1_1_1"/>
  <p:tag name="KSO_WM_TAG_VERSION" val="3.0"/>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3245_1*n_h_h_f*1_2_4_1"/>
  <p:tag name="KSO_WM_TEMPLATE_CATEGORY" val="diagram"/>
  <p:tag name="KSO_WM_TEMPLATE_INDEX" val="20233245"/>
  <p:tag name="KSO_WM_UNIT_LAYERLEVEL" val="1_1_1_1"/>
  <p:tag name="KSO_WM_TAG_VERSION" val="3.0"/>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4.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ID" val="diagram20233245_1*n_h_h_x*1_2_4_1"/>
  <p:tag name="KSO_WM_TEMPLATE_CATEGORY" val="diagram"/>
  <p:tag name="KSO_WM_TEMPLATE_INDEX" val="20233245"/>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25.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ID" val="diagram20233245_1*n_h_h_x*1_2_1_1"/>
  <p:tag name="KSO_WM_TEMPLATE_CATEGORY" val="diagram"/>
  <p:tag name="KSO_WM_TEMPLATE_INDEX" val="20233245"/>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2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a"/>
  <p:tag name="KSO_WM_UNIT_INDEX" val="1_1_1"/>
  <p:tag name="KSO_WM_UNIT_ID" val="diagram20233245_1*n_h_a*1_1_1"/>
  <p:tag name="KSO_WM_TEMPLATE_CATEGORY" val="diagram"/>
  <p:tag name="KSO_WM_TEMPLATE_INDEX" val="20233245"/>
  <p:tag name="KSO_WM_UNIT_LAYERLEVEL" val="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473.72499389648436,&quot;left&quot;:31.225042724609374,&quot;top&quot;:12.55,&quot;width&quot;:886.07487853523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12294,3312483,3322406]}"/>
</p:tagLst>
</file>

<file path=ppt/tags/tag22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2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3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32.xml><?xml version="1.0" encoding="utf-8"?>
<p:tagLst xmlns:p="http://schemas.openxmlformats.org/presentationml/2006/main">
  <p:tag name="KSO_WM_BEAUTIFY_FLAG" val="#wm#"/>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112_1*n_h_a*1_1_1"/>
  <p:tag name="KSO_WM_TEMPLATE_CATEGORY" val="diagram"/>
  <p:tag name="KSO_WM_TEMPLATE_INDEX" val="20231112"/>
  <p:tag name="KSO_WM_UNIT_LAYERLEVEL" val="1_1_1"/>
  <p:tag name="KSO_WM_TAG_VERSION" val="3.0"/>
  <p:tag name="KSO_WM_DIAGRAM_VERSION" val="3"/>
  <p:tag name="KSO_WM_DIAGRAM_COLOR_TRICK" val="4"/>
  <p:tag name="KSO_WM_DIAGRAM_COLOR_TEXT_CAN_REMOVE" val="n"/>
  <p:tag name="KSO_WM_DIAGRAM_MAX_ITEMCNT" val="5"/>
  <p:tag name="KSO_WM_DIAGRAM_MIN_ITEMCNT" val="2"/>
  <p:tag name="KSO_WM_DIAGRAM_VIRTUALLY_FRAME" val="{&quot;height&quot;:409.23382263183595,&quot;left&quot;:94.65,&quot;top&quot;:130.71617736816407,&quot;width&quot;:838.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33.xml><?xml version="1.0" encoding="utf-8"?>
<p:tagLst xmlns:p="http://schemas.openxmlformats.org/presentationml/2006/main">
  <p:tag name="KSO_WM_DIAGRAM_VIRTUALLY_FRAME" val="{&quot;height&quot;:409.23382263183595,&quot;left&quot;:94.65,&quot;top&quot;:130.71617736816407,&quot;width&quot;:838.6}"/>
  <p:tag name="KSO_WM_DIAGRAM_MIN_ITEMCNT" val="2"/>
  <p:tag name="KSO_WM_DIAGRAM_COLOR_TRICK" val="4"/>
  <p:tag name="KSO_WM_DIAGRAM_VERSION" val="3"/>
  <p:tag name="KSO_WM_UNIT_LAYERLEVEL" val="1_1_1_1"/>
  <p:tag name="KSO_WM_TEMPLATE_INDEX" val="20231112"/>
  <p:tag name="KSO_WM_UNIT_INDEX" val="1_2_2_2"/>
  <p:tag name="KSO_WM_UNIT_TYPE" val="n_h_h_i"/>
  <p:tag name="KSO_WM_UNIT_COMPATIBLE" val="0"/>
  <p:tag name="KSO_WM_UNIT_HIGHLIGHT" val="0"/>
  <p:tag name="KSO_WM_BEAUTIFY_FLAG" val="#wm#"/>
  <p:tag name="KSO_WM_UNIT_DIAGRAM_ISREFERUNIT" val="0"/>
  <p:tag name="KSO_WM_UNIT_ID" val="diagram20231112_1*n_h_h_i*1_2_2_2"/>
  <p:tag name="KSO_WM_TAG_VERSION" val="3.0"/>
  <p:tag name="KSO_WM_DIAGRAM_MAX_ITEMCNT" val="5"/>
  <p:tag name="KSO_WM_UNIT_DIAGRAM_ISNUMVISUAL" val="0"/>
  <p:tag name="KSO_WM_TEMPLATE_CATEGORY" val="diagram"/>
  <p:tag name="KSO_WM_DIAGRAM_GROUP_CODE" val="n1-1"/>
  <p:tag name="KSO_WM_DIAGRAM_COLOR_TEXT_CAN_REMOVE" val="n"/>
  <p:tag name="KSO_WM_DIAGRAM_COLOR_MATCH_VALUE" val="{&quot;shape&quot;:{&quot;fill&quot;:{&quot;gradient&quot;:[{&quot;brightness&quot;:-0.10000000149011612,&quot;colorType&quot;:1,&quot;foreColorIndex&quot;:6,&quot;pos&quot;:0,&quot;transparency&quot;:0},{&quot;brightness&quot;:0.20000000298023224,&quot;colorType&quot;:1,&quot;foreColorIndex&quot;:6,&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4.xml><?xml version="1.0" encoding="utf-8"?>
<p:tagLst xmlns:p="http://schemas.openxmlformats.org/presentationml/2006/main">
  <p:tag name="KSO_WM_DIAGRAM_COLOR_MATCH_VALUE" val="{&quot;shape&quot;:{&quot;fill&quot;:{&quot;gradient&quot;:[{&quot;brightness&quot;:-0.10000000149011612,&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MIN_ITEMCNT" val="2"/>
  <p:tag name="KSO_WM_DIAGRAM_COLOR_TEXT_CAN_REMOVE" val="n"/>
  <p:tag name="KSO_WM_DIAGRAM_VERSION" val="3"/>
  <p:tag name="KSO_WM_DIAGRAM_GROUP_CODE" val="n1-1"/>
  <p:tag name="KSO_WM_UNIT_LAYERLEVEL" val="1_1_1_1"/>
  <p:tag name="KSO_WM_TEMPLATE_CATEGORY" val="diagram"/>
  <p:tag name="KSO_WM_UNIT_INDEX" val="1_2_1_2"/>
  <p:tag name="KSO_WM_UNIT_DIAGRAM_ISNUMVISUAL" val="0"/>
  <p:tag name="KSO_WM_UNIT_HIGHLIGHT" val="0"/>
  <p:tag name="KSO_WM_DIAGRAM_VIRTUALLY_FRAME" val="{&quot;height&quot;:409.23382263183595,&quot;left&quot;:94.65,&quot;top&quot;:130.71617736816407,&quot;width&quot;:838.6}"/>
  <p:tag name="KSO_WM_DIAGRAM_MAX_ITEMCNT" val="5"/>
  <p:tag name="KSO_WM_DIAGRAM_COLOR_TRICK" val="4"/>
  <p:tag name="KSO_WM_TAG_VERSION" val="3.0"/>
  <p:tag name="KSO_WM_TEMPLATE_INDEX" val="20231112"/>
  <p:tag name="KSO_WM_UNIT_ID" val="diagram20231112_1*n_h_h_i*1_2_1_2"/>
  <p:tag name="KSO_WM_UNIT_TYPE" val="n_h_h_i"/>
  <p:tag name="KSO_WM_UNIT_DIAGRAM_ISREFERUNIT" val="0"/>
  <p:tag name="KSO_WM_UNIT_COMPATIBLE" val="0"/>
  <p:tag name="KSO_WM_BEAUTIFY_FLAG" val="#wm#"/>
  <p:tag name="KSO_WM_UNIT_FILL_TYPE" val="3"/>
  <p:tag name="KSO_WM_DIAGRAM_USE_COLOR_VALUE" val="{&quot;color_scheme&quot;:1,&quot;color_type&quot;:1,&quot;theme_color_indexes&quot;:[5,6,5,6,5,6]}"/>
</p:tagLst>
</file>

<file path=ppt/tags/tag23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112_1*n_h_h_a*1_2_1_1"/>
  <p:tag name="KSO_WM_TEMPLATE_CATEGORY" val="diagram"/>
  <p:tag name="KSO_WM_TEMPLATE_INDEX" val="20231112"/>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409.23382263183595,&quot;left&quot;:94.65,&quot;top&quot;:130.71617736816407,&quot;width&quot;:838.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3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112_1*n_h_h_f*1_2_1_1"/>
  <p:tag name="KSO_WM_TEMPLATE_CATEGORY" val="diagram"/>
  <p:tag name="KSO_WM_TEMPLATE_INDEX" val="20231112"/>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409.23382263183595,&quot;left&quot;:94.65,&quot;top&quot;:130.71617736816407,&quot;width&quot;:838.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3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112_1*n_h_h_a*1_2_2_1"/>
  <p:tag name="KSO_WM_TEMPLATE_CATEGORY" val="diagram"/>
  <p:tag name="KSO_WM_TEMPLATE_INDEX" val="20231112"/>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409.23382263183595,&quot;left&quot;:94.65,&quot;top&quot;:130.71617736816407,&quot;width&quot;:838.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3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112_1*n_h_h_f*1_2_2_1"/>
  <p:tag name="KSO_WM_TEMPLATE_CATEGORY" val="diagram"/>
  <p:tag name="KSO_WM_TEMPLATE_INDEX" val="20231112"/>
  <p:tag name="KSO_WM_UNIT_LAYERLEVEL" val="1_1_1_1"/>
  <p:tag name="KSO_WM_TAG_VERSION" val="3.0"/>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409.23382263183595,&quot;left&quot;:94.65,&quot;top&quot;:130.71617736816407,&quot;width&quot;:838.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10;正文，文字是您思想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112_1*n_h_h_i*1_2_1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409.23382263183595,&quot;left&quot;:94.65,&quot;top&quot;:130.71617736816407,&quot;width&quot;:838.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112_1*n_h_h_i*1_2_2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409.23382263183595,&quot;left&quot;:94.65,&quot;top&quot;:130.71617736816407,&quot;width&quot;:838.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24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14649]}"/>
</p:tagLst>
</file>

<file path=ppt/tags/tag2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1_1"/>
  <p:tag name="KSO_WM_TEMPLATE_CATEGORY" val="diagram"/>
  <p:tag name="KSO_WM_TEMPLATE_INDEX" val="20231080"/>
  <p:tag name="KSO_WM_UNIT_LAYERLEVEL" val="1_1_1"/>
  <p:tag name="KSO_WM_TAG_VERSION" val="3.0"/>
  <p:tag name="KSO_WM_UNIT_TYPE" val="q_h_i"/>
  <p:tag name="KSO_WM_UNIT_INDEX" val="1_1_1"/>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gradient&quot;:[{&quot;brightness&quot;:0.4000000059604645,&quot;colorType&quot;:1,&quot;foreColorIndex&quot;:5,&quot;pos&quot;:0.25,&quot;transparency&quot;:0},{&quot;brightness&quot;:0,&quot;colorType&quot;:1,&quot;foreColorIndex&quot;:5,&quot;pos&quot;:0.899999976158142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2_1"/>
  <p:tag name="KSO_WM_TEMPLATE_CATEGORY" val="diagram"/>
  <p:tag name="KSO_WM_TEMPLATE_INDEX" val="20231080"/>
  <p:tag name="KSO_WM_UNIT_LAYERLEVEL" val="1_1_1"/>
  <p:tag name="KSO_WM_TAG_VERSION" val="3.0"/>
  <p:tag name="KSO_WM_UNIT_TYPE" val="q_h_i"/>
  <p:tag name="KSO_WM_UNIT_INDEX" val="1_2_1"/>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gradient&quot;:[{&quot;brightness&quot;:0.4000000059604645,&quot;colorType&quot;:1,&quot;foreColorIndex&quot;:6,&quot;pos&quot;:0.25,&quot;transparency&quot;:0},{&quot;brightness&quot;:0,&quot;colorType&quot;:1,&quot;foreColorIndex&quot;:6,&quot;pos&quot;:0.899999976158142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3_1"/>
  <p:tag name="KSO_WM_TEMPLATE_CATEGORY" val="diagram"/>
  <p:tag name="KSO_WM_TEMPLATE_INDEX" val="20231080"/>
  <p:tag name="KSO_WM_UNIT_LAYERLEVEL" val="1_1_1"/>
  <p:tag name="KSO_WM_TAG_VERSION" val="3.0"/>
  <p:tag name="KSO_WM_UNIT_TYPE" val="q_h_i"/>
  <p:tag name="KSO_WM_UNIT_INDEX" val="1_3_1"/>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gradient&quot;:[{&quot;brightness&quot;:0.4000000059604645,&quot;colorType&quot;:1,&quot;foreColorIndex&quot;:7,&quot;pos&quot;:0.25,&quot;transparency&quot;:0},{&quot;brightness&quot;:0,&quot;colorType&quot;:1,&quot;foreColorIndex&quot;:7,&quot;pos&quot;:0.899999976158142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4_1"/>
  <p:tag name="KSO_WM_TEMPLATE_CATEGORY" val="diagram"/>
  <p:tag name="KSO_WM_TEMPLATE_INDEX" val="20231080"/>
  <p:tag name="KSO_WM_UNIT_LAYERLEVEL" val="1_1_1"/>
  <p:tag name="KSO_WM_TAG_VERSION" val="3.0"/>
  <p:tag name="KSO_WM_UNIT_TYPE" val="q_h_i"/>
  <p:tag name="KSO_WM_UNIT_INDEX" val="1_4_1"/>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gradient&quot;:[{&quot;brightness&quot;:0.4000000059604645,&quot;colorType&quot;:1,&quot;foreColorIndex&quot;:8,&quot;pos&quot;:0.25,&quot;transparency&quot;:0},{&quot;brightness&quot;:0,&quot;colorType&quot;:1,&quot;foreColorIndex&quot;:8,&quot;pos&quot;:0.899999976158142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5_1"/>
  <p:tag name="KSO_WM_TEMPLATE_CATEGORY" val="diagram"/>
  <p:tag name="KSO_WM_TEMPLATE_INDEX" val="20231080"/>
  <p:tag name="KSO_WM_UNIT_LAYERLEVEL" val="1_1_1"/>
  <p:tag name="KSO_WM_TAG_VERSION" val="3.0"/>
  <p:tag name="KSO_WM_UNIT_TYPE" val="q_h_i"/>
  <p:tag name="KSO_WM_UNIT_INDEX" val="1_5_1"/>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gradient&quot;:[{&quot;brightness&quot;:0.4000000059604645,&quot;colorType&quot;:1,&quot;foreColorIndex&quot;:9,&quot;pos&quot;:0.25,&quot;transparency&quot;:0},{&quot;brightness&quot;:0,&quot;colorType&quot;:1,&quot;foreColorIndex&quot;:9,&quot;pos&quot;:0.8999999761581421,&quot;transparency&quot;:0}],&quot;type&quot;:3},&quot;glow&quot;:{&quot;colorType&quot;:0},&quot;line&quot;:{&quot;type&quot;:0},&quot;shadow&quot;:{&quot;brightness&quot;:0,&quot;colorType&quot;:1,&quot;foreColorIndex&quot;:9,&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q1-1"/>
  <p:tag name="KSO_WM_UNIT_ID" val="diagram20231080_3*q_h_a*1_1_1"/>
  <p:tag name="KSO_WM_TEMPLATE_CATEGORY" val="diagram"/>
  <p:tag name="KSO_WM_TEMPLATE_INDEX" val="20231080"/>
  <p:tag name="KSO_WM_UNIT_LAYERLEVEL" val="1_1_1"/>
  <p:tag name="KSO_WM_TAG_VERSION" val="3.0"/>
  <p:tag name="KSO_WM_UNIT_PLACING_PICTURE_USER_VIEWPORT" val="{&quot;height&quot;:1133.8582677165355,&quot;width&quot;:4423}"/>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4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ID" val="diagram20231080_3*q_h_f*1_1_1"/>
  <p:tag name="KSO_WM_TEMPLATE_CATEGORY" val="diagram"/>
  <p:tag name="KSO_WM_TEMPLATE_INDEX" val="20231080"/>
  <p:tag name="KSO_WM_UNIT_LAYERLEVEL" val="1_1_1"/>
  <p:tag name="KSO_WM_TAG_VERSION" val="3.0"/>
  <p:tag name="KSO_WM_UNIT_PLACING_PICTURE_USER_VIEWPORT" val="{&quot;height&quot;:1417,&quot;width&quot;:4423}"/>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4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080_3*q_h_a*1_2_1"/>
  <p:tag name="KSO_WM_TEMPLATE_CATEGORY" val="diagram"/>
  <p:tag name="KSO_WM_TEMPLATE_INDEX" val="20231080"/>
  <p:tag name="KSO_WM_UNIT_LAYERLEVEL" val="1_1_1"/>
  <p:tag name="KSO_WM_TAG_VERSION" val="3.0"/>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ID" val="diagram20231080_3*q_h_f*1_2_1"/>
  <p:tag name="KSO_WM_TEMPLATE_CATEGORY" val="diagram"/>
  <p:tag name="KSO_WM_TEMPLATE_INDEX" val="20231080"/>
  <p:tag name="KSO_WM_UNIT_LAYERLEVEL" val="1_1_1"/>
  <p:tag name="KSO_WM_TAG_VERSION" val="3.0"/>
  <p:tag name="KSO_WM_UNIT_VALUE" val="54"/>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080_3*q_h_a*1_3_1"/>
  <p:tag name="KSO_WM_TEMPLATE_CATEGORY" val="diagram"/>
  <p:tag name="KSO_WM_TEMPLATE_INDEX" val="20231080"/>
  <p:tag name="KSO_WM_UNIT_LAYERLEVEL" val="1_1_1"/>
  <p:tag name="KSO_WM_TAG_VERSION" val="3.0"/>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ID" val="diagram20231080_3*q_h_f*1_3_1"/>
  <p:tag name="KSO_WM_TEMPLATE_CATEGORY" val="diagram"/>
  <p:tag name="KSO_WM_TEMPLATE_INDEX" val="20231080"/>
  <p:tag name="KSO_WM_UNIT_LAYERLEVEL" val="1_1_1"/>
  <p:tag name="KSO_WM_TAG_VERSION" val="3.0"/>
  <p:tag name="KSO_WM_UNIT_VALUE" val="54"/>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080_3*q_h_a*1_5_1"/>
  <p:tag name="KSO_WM_TEMPLATE_CATEGORY" val="diagram"/>
  <p:tag name="KSO_WM_TEMPLATE_INDEX" val="20231080"/>
  <p:tag name="KSO_WM_UNIT_LAYERLEVEL" val="1_1_1"/>
  <p:tag name="KSO_WM_TAG_VERSION" val="3.0"/>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ID" val="diagram20231080_3*q_h_f*1_5_1"/>
  <p:tag name="KSO_WM_TEMPLATE_CATEGORY" val="diagram"/>
  <p:tag name="KSO_WM_TEMPLATE_INDEX" val="20231080"/>
  <p:tag name="KSO_WM_UNIT_LAYERLEVEL" val="1_1_1"/>
  <p:tag name="KSO_WM_TAG_VERSION" val="3.0"/>
  <p:tag name="KSO_WM_UNIT_VALUE" val="54"/>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080_3*q_h_a*1_4_1"/>
  <p:tag name="KSO_WM_TEMPLATE_CATEGORY" val="diagram"/>
  <p:tag name="KSO_WM_TEMPLATE_INDEX" val="20231080"/>
  <p:tag name="KSO_WM_UNIT_LAYERLEVEL" val="1_1_1"/>
  <p:tag name="KSO_WM_TAG_VERSION" val="3.0"/>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ID" val="diagram20231080_3*q_h_f*1_4_1"/>
  <p:tag name="KSO_WM_TEMPLATE_CATEGORY" val="diagram"/>
  <p:tag name="KSO_WM_TEMPLATE_INDEX" val="20231080"/>
  <p:tag name="KSO_WM_UNIT_LAYERLEVEL" val="1_1_1"/>
  <p:tag name="KSO_WM_TAG_VERSION" val="3.0"/>
  <p:tag name="KSO_WM_UNIT_VALUE" val="54"/>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1_2"/>
  <p:tag name="KSO_WM_TEMPLATE_CATEGORY" val="diagram"/>
  <p:tag name="KSO_WM_TEMPLATE_INDEX" val="20231080"/>
  <p:tag name="KSO_WM_UNIT_LAYERLEVEL" val="1_1_1"/>
  <p:tag name="KSO_WM_TAG_VERSION" val="3.0"/>
  <p:tag name="KSO_WM_UNIT_TYPE" val="q_h_i"/>
  <p:tag name="KSO_WM_UNIT_INDEX" val="1_1_2"/>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gradient&quot;:[{&quot;brightness&quot;:0,&quot;colorType&quot;:1,&quot;foreColorIndex&quot;:5,&quot;pos&quot;:0.7900000214576721,&quot;transparency&quot;:1},{&quot;brightness&quot;:0,&quot;colorType&quot;:1,&quot;foreColorIndex&quot;:5,&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2_2"/>
  <p:tag name="KSO_WM_TEMPLATE_CATEGORY" val="diagram"/>
  <p:tag name="KSO_WM_TEMPLATE_INDEX" val="20231080"/>
  <p:tag name="KSO_WM_UNIT_LAYERLEVEL" val="1_1_1"/>
  <p:tag name="KSO_WM_TAG_VERSION" val="3.0"/>
  <p:tag name="KSO_WM_UNIT_TYPE" val="q_h_i"/>
  <p:tag name="KSO_WM_UNIT_INDEX" val="1_2_2"/>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gradient&quot;:[{&quot;brightness&quot;:0,&quot;colorType&quot;:1,&quot;foreColorIndex&quot;:6,&quot;pos&quot;:0.7900000214576721,&quot;transparency&quot;:1},{&quot;brightness&quot;:0,&quot;colorType&quot;:1,&quot;foreColorIndex&quot;:6,&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3_2"/>
  <p:tag name="KSO_WM_TEMPLATE_CATEGORY" val="diagram"/>
  <p:tag name="KSO_WM_TEMPLATE_INDEX" val="20231080"/>
  <p:tag name="KSO_WM_UNIT_LAYERLEVEL" val="1_1_1"/>
  <p:tag name="KSO_WM_TAG_VERSION" val="3.0"/>
  <p:tag name="KSO_WM_UNIT_TYPE" val="q_h_i"/>
  <p:tag name="KSO_WM_UNIT_INDEX" val="1_3_2"/>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gradient&quot;:[{&quot;brightness&quot;:0,&quot;colorType&quot;:1,&quot;foreColorIndex&quot;:7,&quot;pos&quot;:0.7900000214576721,&quot;transparency&quot;:1},{&quot;brightness&quot;:0,&quot;colorType&quot;:1,&quot;foreColorIndex&quot;:7,&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4_2"/>
  <p:tag name="KSO_WM_TEMPLATE_CATEGORY" val="diagram"/>
  <p:tag name="KSO_WM_TEMPLATE_INDEX" val="20231080"/>
  <p:tag name="KSO_WM_UNIT_LAYERLEVEL" val="1_1_1"/>
  <p:tag name="KSO_WM_TAG_VERSION" val="3.0"/>
  <p:tag name="KSO_WM_UNIT_TYPE" val="q_h_i"/>
  <p:tag name="KSO_WM_UNIT_INDEX" val="1_4_2"/>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gradient&quot;:[{&quot;brightness&quot;:0,&quot;colorType&quot;:1,&quot;foreColorIndex&quot;:9,&quot;pos&quot;:0.7900000214576721,&quot;transparency&quot;:1},{&quot;brightness&quot;:0,&quot;colorType&quot;:1,&quot;foreColorIndex&quot;:9,&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1.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231080_3*q_h_x*1_1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62.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231080_3*q_h_x*1_2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63.xml><?xml version="1.0" encoding="utf-8"?>
<p:tagLst xmlns:p="http://schemas.openxmlformats.org/presentationml/2006/main">
  <p:tag name="KSO_WM_DIAGRAM_VERSION" val="3"/>
  <p:tag name="KSO_WM_DIAGRAM_COLOR_TRICK" val="4"/>
  <p:tag name="KSO_WM_DIAGRAM_COLOR_TEXT_CAN_REMOVE" val="n"/>
  <p:tag name="KSO_WM_UNIT_VALUE" val="75*69"/>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231080_3*q_h_x*1_3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5_2"/>
  <p:tag name="KSO_WM_TEMPLATE_CATEGORY" val="diagram"/>
  <p:tag name="KSO_WM_TEMPLATE_INDEX" val="20231080"/>
  <p:tag name="KSO_WM_UNIT_LAYERLEVEL" val="1_1_1"/>
  <p:tag name="KSO_WM_TAG_VERSION" val="3.0"/>
  <p:tag name="KSO_WM_UNIT_TYPE" val="q_h_i"/>
  <p:tag name="KSO_WM_UNIT_INDEX" val="1_5_2"/>
  <p:tag name="KSO_WM_DIAGRAM_VERSION" val="3"/>
  <p:tag name="KSO_WM_DIAGRAM_COLOR_TRICK" val="4"/>
  <p:tag name="KSO_WM_DIAGRAM_COLOR_TEXT_CAN_REMOVE" val="n"/>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type&quot;:0},&quot;glow&quot;:{&quot;colorType&quot;:0},&quot;line&quot;:{&quot;gradient&quot;:[{&quot;brightness&quot;:0,&quot;colorType&quot;:1,&quot;foreColorIndex&quot;:9,&quot;pos&quot;:0.7900000214576721,&quot;transparency&quot;:1},{&quot;brightness&quot;:0,&quot;colorType&quot;:1,&quot;foreColorIndex&quot;:9,&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5.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231080_3*q_h_x*1_5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66.xml><?xml version="1.0" encoding="utf-8"?>
<p:tagLst xmlns:p="http://schemas.openxmlformats.org/presentationml/2006/main">
  <p:tag name="KSO_WM_DIAGRAM_VERSION" val="3"/>
  <p:tag name="KSO_WM_DIAGRAM_COLOR_TRICK" val="4"/>
  <p:tag name="KSO_WM_DIAGRAM_COLOR_TEXT_CAN_REMOVE" val="n"/>
  <p:tag name="KSO_WM_UNIT_VALUE" val="72*75"/>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231080_3*q_h_x*1_4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440.2274108886719,&quot;left&quot;:12.35894775390625,&quot;top&quot;:59.536294555664064,&quot;width&quot;:918.58210449218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6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14649,3314294]}"/>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2*n_h_h_f*1_2_3_1"/>
  <p:tag name="KSO_WM_TEMPLATE_CATEGORY" val="diagram"/>
  <p:tag name="KSO_WM_TEMPLATE_INDEX" val="20231702"/>
  <p:tag name="KSO_WM_UNIT_LAYERLEVEL" val="1_1_1_1"/>
  <p:tag name="KSO_WM_TAG_VERSION" val="3.0"/>
  <p:tag name="KSO_WM_UNIT_SUBTYPE" val="a"/>
  <p:tag name="KSO_WM_UNIT_NOCLEAR" val="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0,&quot;transparency&quot;:0.15000000596046448},{&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2*n_h_h_f*1_2_2_1"/>
  <p:tag name="KSO_WM_TEMPLATE_CATEGORY" val="diagram"/>
  <p:tag name="KSO_WM_TEMPLATE_INDEX" val="20231702"/>
  <p:tag name="KSO_WM_UNIT_LAYERLEVEL" val="1_1_1_1"/>
  <p:tag name="KSO_WM_TAG_VERSION" val="3.0"/>
  <p:tag name="KSO_WM_UNIT_SUBTYPE" val="a"/>
  <p:tag name="KSO_WM_UNIT_NOCLEAR" val="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0,&quot;transparency&quot;:0.15000000596046448},{&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3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1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2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73.xml><?xml version="1.0" encoding="utf-8"?>
<p:tagLst xmlns:p="http://schemas.openxmlformats.org/presentationml/2006/main">
  <p:tag name="KSO_WM_UNIT_COMPATIBLE" val="0"/>
  <p:tag name="KSO_WM_UNIT_DIAGRAM_ISREFERUNIT" val="0"/>
  <p:tag name="KSO_WM_TEMPLATE_INDEX" val="20231702"/>
  <p:tag name="KSO_WM_TAG_VERSION" val="3.0"/>
  <p:tag name="KSO_WM_DIAGRAM_VERSION" val="3"/>
  <p:tag name="KSO_WM_DIAGRAM_COLOR_TEXT_CAN_REMOVE" val="n"/>
  <p:tag name="KSO_WM_DIAGRAM_MIN_ITEMCNT" val="2"/>
  <p:tag name="KSO_WM_UNIT_HIGHLIGHT" val="0"/>
  <p:tag name="KSO_WM_UNIT_DIAGRAM_ISNUMVISUAL" val="0"/>
  <p:tag name="KSO_WM_UNIT_ID" val="diagram20231702_2*n_h_a*1_1_1"/>
  <p:tag name="KSO_WM_TEMPLATE_CATEGORY" val="diagram"/>
  <p:tag name="KSO_WM_UNIT_LAYERLEVEL" val="1_1_1"/>
  <p:tag name="KSO_WM_UNIT_ISCONTENTSTITLE" val="0"/>
  <p:tag name="KSO_WM_UNIT_ISNUMDGMTITLE" val="0"/>
  <p:tag name="KSO_WM_UNIT_NOCLEAR" val="0"/>
  <p:tag name="KSO_WM_DIAGRAM_GROUP_CODE" val="n1-1"/>
  <p:tag name="KSO_WM_UNIT_TYPE" val="n_h_a"/>
  <p:tag name="KSO_WM_UNIT_INDEX" val="1_1_1"/>
  <p:tag name="KSO_WM_DIAGRAM_COLOR_TRICK" val="1"/>
  <p:tag name="KSO_WM_DIAGRAM_MAX_ITEMCNT" val="6"/>
  <p:tag name="KSO_WM_DIAGRAM_VIRTUALLY_FRAME" val="{&quot;height&quot;:371.06573486328125,&quot;left&quot;:54.39910888671875,&quot;top&quot;:143.11713256835938,&quot;width&quot;:851.2017822265625}"/>
  <p:tag name="KSO_WM_UNIT_VALUE" val="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TYPE" val="1"/>
  <p:tag name="KSO_WM_BEAUTIFY_FLAG" val="#wm#"/>
  <p:tag name="KSO_WM_UNIT_PRESET_TEXT" val="单击此处添加标题"/>
  <p:tag name="KSO_WM_UNIT_LINE_FORE_SCHEMECOLOR_INDEX" val="5"/>
  <p:tag name="KSO_WM_UNIT_TEXT_FILL_FORE_SCHEMECOLOR_INDEX" val="1"/>
  <p:tag name="KSO_WM_UNIT_TEXT_FILL_TYPE" val="1"/>
  <p:tag name="KSO_WM_DIAGRAM_USE_COLOR_VALUE" val="{&quot;color_scheme&quot;:1,&quot;color_type&quot;:1,&quot;theme_color_indexes&quot;:[5,6,5,6,5,6]}"/>
</p:tagLst>
</file>

<file path=ppt/tags/tag274.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ID" val="diagram20231702_2*n_h_h_f*1_2_1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1,&quot;transparency&quot;:0.15000000596046448},{&quot;brightness&quot;:0.800000011920929,&quot;colorType&quot;:1,&quot;foreColorIndex&quot;:5,&quot;pos&quot;:0,&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275.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76.xml><?xml version="1.0" encoding="utf-8"?>
<p:tagLst xmlns:p="http://schemas.openxmlformats.org/presentationml/2006/main">
  <p:tag name="KSO_WM_BEAUTIFY_FLAG" val="#wm#"/>
  <p:tag name="KSO_WM_TEMPLATE_CATEGORY" val="custom"/>
  <p:tag name="KSO_WM_TEMPLATE_INDEX" val="20235934"/>
</p:tagLst>
</file>

<file path=ppt/tags/tag27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7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7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8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82.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8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84.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TEMPLATE_CATEGORY" val="diagram"/>
  <p:tag name="KSO_WM_TEMPLATE_INDEX" val="20233163"/>
  <p:tag name="KSO_WM_UNIT_LAYERLEVEL" val="1_1_1_1"/>
  <p:tag name="KSO_WM_TAG_VERSION" val="3.0"/>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99"/>
  <p:tag name="KSO_WM_UNIT_FILL_FORE_SCHEMECOLOR_INDEX_2_TRANS" val="0"/>
  <p:tag name="KSO_WM_UNIT_FILL_GRADIENT_TYPE" val="0"/>
  <p:tag name="KSO_WM_UNIT_FILL_GRADIENT_ANGLE" val="45"/>
  <p:tag name="KSO_WM_UNIT_FILL_GRADIENT_DIRECTION" val="0"/>
  <p:tag name="KSO_WM_UNIT_TEXT_FILL_FORE_SCHEMECOLOR_INDEX_BRIGHTNESS" val="0"/>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UNIT_ISCONTENTSTITLE" val="0"/>
  <p:tag name="KSO_WM_UNIT_ISNUMDGMTITLE" val="0"/>
  <p:tag name="KSO_WM_UNIT_NOCLEAR" val="0"/>
  <p:tag name="KSO_WM_UNIT_ID" val="diagram20233163_1*n_h_h_a*1_2_1_1"/>
  <p:tag name="KSO_WM_UNIT_VALUE" val="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286.xml><?xml version="1.0" encoding="utf-8"?>
<p:tagLst xmlns:p="http://schemas.openxmlformats.org/presentationml/2006/main">
  <p:tag name="KSO_WM_UNIT_TEXT_FILL_FORE_SCHEMECOLOR_INDEX_BRIGHTNESS" val="0"/>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ID" val="diagram20233163_1*n_h_h_f*1_2_1_1"/>
  <p:tag name="KSO_WM_TEMPLATE_CATEGORY" val="diagram"/>
  <p:tag name="KSO_WM_TEMPLATE_INDEX" val="20233163"/>
  <p:tag name="KSO_WM_UNIT_LAYERLEVEL" val="1_1_1_1"/>
  <p:tag name="KSO_WM_TAG_VERSION" val="3.0"/>
  <p:tag name="KSO_WM_UNIT_VALUE" val="36"/>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文本具体内容，简明扼要地阐述观点。可酌情增减文字，以便观者准确地理解您传达的思想。添加文本具体内容，简明扼要地阐述观点。"/>
  <p:tag name="KSO_WM_UNIT_TEXT_FILL_FORE_SCHEMECOLOR_INDEX" val="1"/>
  <p:tag name="KSO_WM_UNIT_TEXT_FILL_TYPE" val="1"/>
  <p:tag name="KSO_WM_DIAGRAM_USE_COLOR_VALUE" val="{&quot;color_scheme&quot;:1,&quot;color_type&quot;:1,&quot;theme_color_indexes&quot;:[5,6,5,6,5,6]}"/>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TEMPLATE_CATEGORY" val="diagram"/>
  <p:tag name="KSO_WM_TEMPLATE_INDEX" val="20233163"/>
  <p:tag name="KSO_WM_UNIT_LAYERLEVEL" val="1_1_1_1"/>
  <p:tag name="KSO_WM_TAG_VERSION" val="3.0"/>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99"/>
  <p:tag name="KSO_WM_UNIT_FILL_FORE_SCHEMECOLOR_INDEX_2_TRANS" val="0"/>
  <p:tag name="KSO_WM_UNIT_FILL_GRADIENT_TYPE" val="0"/>
  <p:tag name="KSO_WM_UNIT_FILL_GRADIENT_ANGLE" val="45"/>
  <p:tag name="KSO_WM_UNIT_FILL_GRADIENT_DIRECTION" val="0"/>
  <p:tag name="KSO_WM_UNIT_TEXT_FILL_FORE_SCHEMECOLOR_INDEX_BRIGHTNESS" val="0"/>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UNIT_ISCONTENTSTITLE" val="0"/>
  <p:tag name="KSO_WM_UNIT_ISNUMDGMTITLE" val="0"/>
  <p:tag name="KSO_WM_UNIT_NOCLEAR" val="0"/>
  <p:tag name="KSO_WM_UNIT_ID" val="diagram20233163_1*n_h_h_a*1_2_2_1"/>
  <p:tag name="KSO_WM_UNIT_VALUE" val="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288.xml><?xml version="1.0" encoding="utf-8"?>
<p:tagLst xmlns:p="http://schemas.openxmlformats.org/presentationml/2006/main">
  <p:tag name="KSO_WM_UNIT_TEXT_FILL_FORE_SCHEMECOLOR_INDEX_BRIGHTNESS" val="0"/>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ID" val="diagram20233163_1*n_h_h_f*1_2_2_1"/>
  <p:tag name="KSO_WM_TEMPLATE_CATEGORY" val="diagram"/>
  <p:tag name="KSO_WM_TEMPLATE_INDEX" val="20233163"/>
  <p:tag name="KSO_WM_UNIT_LAYERLEVEL" val="1_1_1_1"/>
  <p:tag name="KSO_WM_TAG_VERSION" val="3.0"/>
  <p:tag name="KSO_WM_UNIT_VALUE" val="51"/>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文本具体内容，简明扼要地阐述观点。可酌情增减文字，以便观者准确地理解您传达的思想。添加文本具体内容，简明扼要地阐述观点。"/>
  <p:tag name="KSO_WM_UNIT_TEXT_FILL_FORE_SCHEMECOLOR_INDEX" val="1"/>
  <p:tag name="KSO_WM_UNIT_TEXT_FILL_TYPE" val="1"/>
  <p:tag name="KSO_WM_DIAGRAM_USE_COLOR_VALUE" val="{&quot;color_scheme&quot;:1,&quot;color_type&quot;:1,&quot;theme_color_indexes&quot;:[5,6,5,6,5,6]}"/>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TEMPLATE_CATEGORY" val="diagram"/>
  <p:tag name="KSO_WM_TEMPLATE_INDEX" val="20233163"/>
  <p:tag name="KSO_WM_UNIT_LAYERLEVEL" val="1_1_1_1"/>
  <p:tag name="KSO_WM_TAG_VERSION" val="3.0"/>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99"/>
  <p:tag name="KSO_WM_UNIT_FILL_FORE_SCHEMECOLOR_INDEX_2_TRANS" val="0"/>
  <p:tag name="KSO_WM_UNIT_FILL_GRADIENT_TYPE" val="0"/>
  <p:tag name="KSO_WM_UNIT_FILL_GRADIENT_ANGLE" val="45"/>
  <p:tag name="KSO_WM_UNIT_FILL_GRADIENT_DIRECTION" val="0"/>
  <p:tag name="KSO_WM_UNIT_TEXT_FILL_FORE_SCHEMECOLOR_INDEX_BRIGHTNESS" val="0"/>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UNIT_ISCONTENTSTITLE" val="0"/>
  <p:tag name="KSO_WM_UNIT_ISNUMDGMTITLE" val="0"/>
  <p:tag name="KSO_WM_UNIT_NOCLEAR" val="0"/>
  <p:tag name="KSO_WM_UNIT_ID" val="diagram20233163_1*n_h_h_a*1_2_3_1"/>
  <p:tag name="KSO_WM_UNIT_VALUE" val="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TEXT_FILL_FORE_SCHEMECOLOR_INDEX_BRIGHTNESS" val="0"/>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ID" val="diagram20233163_1*n_h_h_f*1_2_3_1"/>
  <p:tag name="KSO_WM_TEMPLATE_CATEGORY" val="diagram"/>
  <p:tag name="KSO_WM_TEMPLATE_INDEX" val="20233163"/>
  <p:tag name="KSO_WM_UNIT_LAYERLEVEL" val="1_1_1_1"/>
  <p:tag name="KSO_WM_TAG_VERSION" val="3.0"/>
  <p:tag name="KSO_WM_UNIT_VALUE" val="36"/>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文本具体内容，简明扼要地阐述观点。可酌情增减文字，以便观者准确地理解您传达的思想。添加文本具体内容，简明扼要地阐述观点。"/>
  <p:tag name="KSO_WM_UNIT_TEXT_FILL_FORE_SCHEMECOLOR_INDEX" val="1"/>
  <p:tag name="KSO_WM_UNIT_TEXT_FILL_TYPE" val="1"/>
  <p:tag name="KSO_WM_DIAGRAM_USE_COLOR_VALUE" val="{&quot;color_scheme&quot;:1,&quot;color_type&quot;:1,&quot;theme_color_indexes&quot;:[5,6,5,6,5,6]}"/>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TEMPLATE_CATEGORY" val="diagram"/>
  <p:tag name="KSO_WM_TEMPLATE_INDEX" val="20233163"/>
  <p:tag name="KSO_WM_UNIT_LAYERLEVEL" val="1_1_1_1"/>
  <p:tag name="KSO_WM_TAG_VERSION" val="3.0"/>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99"/>
  <p:tag name="KSO_WM_UNIT_FILL_FORE_SCHEMECOLOR_INDEX_2_TRANS" val="0"/>
  <p:tag name="KSO_WM_UNIT_FILL_GRADIENT_TYPE" val="0"/>
  <p:tag name="KSO_WM_UNIT_FILL_GRADIENT_ANGLE" val="45"/>
  <p:tag name="KSO_WM_UNIT_FILL_GRADIENT_DIRECTION" val="0"/>
  <p:tag name="KSO_WM_UNIT_TEXT_FILL_FORE_SCHEMECOLOR_INDEX_BRIGHTNESS" val="0"/>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UNIT_ISCONTENTSTITLE" val="0"/>
  <p:tag name="KSO_WM_UNIT_ISNUMDGMTITLE" val="0"/>
  <p:tag name="KSO_WM_UNIT_NOCLEAR" val="0"/>
  <p:tag name="KSO_WM_UNIT_ID" val="diagram20233163_1*n_h_h_a*1_2_4_1"/>
  <p:tag name="KSO_WM_UNIT_VALUE" val="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292.xml><?xml version="1.0" encoding="utf-8"?>
<p:tagLst xmlns:p="http://schemas.openxmlformats.org/presentationml/2006/main">
  <p:tag name="KSO_WM_UNIT_TEXT_FILL_FORE_SCHEMECOLOR_INDEX_BRIGHTNESS" val="0"/>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ID" val="diagram20233163_1*n_h_h_f*1_2_4_1"/>
  <p:tag name="KSO_WM_TEMPLATE_CATEGORY" val="diagram"/>
  <p:tag name="KSO_WM_TEMPLATE_INDEX" val="20233163"/>
  <p:tag name="KSO_WM_UNIT_LAYERLEVEL" val="1_1_1_1"/>
  <p:tag name="KSO_WM_TAG_VERSION" val="3.0"/>
  <p:tag name="KSO_WM_UNIT_VALUE" val="36"/>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文本具体内容，简明扼要地阐述观点。可酌情增减文字，以便观者准确地理解您传达的思想。添加文本具体内容，简明扼要地阐述观点。"/>
  <p:tag name="KSO_WM_UNIT_TEXT_FILL_FORE_SCHEMECOLOR_INDEX" val="1"/>
  <p:tag name="KSO_WM_UNIT_TEXT_FILL_TYPE" val="1"/>
  <p:tag name="KSO_WM_DIAGRAM_USE_COLOR_VALUE" val="{&quot;color_scheme&quot;:1,&quot;color_type&quot;:1,&quot;theme_color_indexes&quot;:[5,6,5,6,5,6]}"/>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2"/>
  <p:tag name="KSO_WM_UNIT_ID" val="diagram20233163_1*n_h_i*1_2_2"/>
  <p:tag name="KSO_WM_TEMPLATE_CATEGORY" val="diagram"/>
  <p:tag name="KSO_WM_TEMPLATE_INDEX" val="20233163"/>
  <p:tag name="KSO_WM_UNIT_LAYERLEVEL" val="1_1_1"/>
  <p:tag name="KSO_WM_TAG_VERSION" val="3.0"/>
  <p:tag name="KSO_WM_UNIT_LINE_FORE_SCHEMECOLOR_INDEX_1_BRIGHTNESS" val="0.4"/>
  <p:tag name="KSO_WM_UNIT_LINE_FORE_SCHEMECOLOR_INDEX_1" val="5"/>
  <p:tag name="KSO_WM_UNIT_LINE_FORE_SCHEMECOLOR_INDEX_1_POS" val="0"/>
  <p:tag name="KSO_WM_UNIT_LINE_FORE_SCHEMECOLOR_INDEX_1_TRANS" val="0"/>
  <p:tag name="KSO_WM_UNIT_LINE_FORE_SCHEMECOLOR_INDEX_2_BRIGHTNESS" val="0"/>
  <p:tag name="KSO_WM_UNIT_LINE_FORE_SCHEMECOLOR_INDEX_2" val="5"/>
  <p:tag name="KSO_WM_UNIT_LINE_FORE_SCHEMECOLOR_INDEX_2_POS" val="0.51"/>
  <p:tag name="KSO_WM_UNIT_LINE_FORE_SCHEMECOLOR_INDEX_2_TRANS" val="1"/>
  <p:tag name="KSO_WM_UNIT_LINE_GRADIENT_TYPE" val="0"/>
  <p:tag name="KSO_WM_UNIT_LINE_GRADIENT_ANGLE" val="180"/>
  <p:tag name="KSO_WM_UNIT_LINE_GRADIENT_DIRECTION" val="4"/>
  <p:tag name="KSO_WM_UNIT_LINE_FILL_TYPE" val="5"/>
  <p:tag name="KSO_WM_UNIT_TEXT_FILL_FORE_SCHEMECOLOR_INDEX_BRIGHTNESS" val="0"/>
  <p:tag name="KSO_WM_UNIT_TEXT_FILL_TYPE" val="1"/>
  <p:tag name="KSO_WM_BEAUTIFY_FLAG" val="#wm#"/>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DIAGRAM_COLOR_MATCH_VALUE" val="{&quot;shape&quot;:{&quot;fill&quot;:{&quot;type&quot;:0},&quot;glow&quot;:{&quot;colorType&quot;:0},&quot;line&quot;:{&quot;gradient&quot;:[{&quot;brightness&quot;:0.4000000059604645,&quot;colorType&quot;:1,&quot;foreColorIndex&quot;:5,&quot;pos&quot;:0,&quot;transparency&quot;:0.6000000238418579},{&quot;brightness&quot;:0,&quot;colorType&quot;:1,&quot;foreColorIndex&quot;:5,&quot;pos&quot;:0.5099999904632568,&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94.xml><?xml version="1.0" encoding="utf-8"?>
<p:tagLst xmlns:p="http://schemas.openxmlformats.org/presentationml/2006/main">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1"/>
  <p:tag name="KSO_WM_UNIT_ID" val="diagram20233163_1*n_h_h_i*1_2_4_1"/>
  <p:tag name="KSO_WM_TEMPLATE_CATEGORY" val="diagram"/>
  <p:tag name="KSO_WM_TEMPLATE_INDEX" val="20233163"/>
  <p:tag name="KSO_WM_UNIT_LAYERLEVEL" val="1_1_1_1"/>
  <p:tag name="KSO_WM_TAG_VERSION" val="3.0"/>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45"/>
  <p:tag name="KSO_WM_UNIT_FILL_GRADIENT_DIRECTION" val="0"/>
  <p:tag name="KSO_WM_BEAUTIFY_FLAG" val="#wm#"/>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DIAGRAM_COLOR_MATCH_VALUE" val="{&quot;shape&quot;:{&quot;fill&quot;:{&quot;solid&quot;:{&quot;brightness&quot;:0.600000023841857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6"/>
  <p:tag name="KSO_WM_DIAGRAM_USE_COLOR_VALUE" val="{&quot;color_scheme&quot;:1,&quot;color_type&quot;:1,&quot;theme_color_indexes&quot;:[5,6,5,6,5,6]}"/>
</p:tagLst>
</file>

<file path=ppt/tags/tag295.xml><?xml version="1.0" encoding="utf-8"?>
<p:tagLst xmlns:p="http://schemas.openxmlformats.org/presentationml/2006/main">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33163_1*n_h_h_i*1_2_1_1"/>
  <p:tag name="KSO_WM_TEMPLATE_CATEGORY" val="diagram"/>
  <p:tag name="KSO_WM_TEMPLATE_INDEX" val="20233163"/>
  <p:tag name="KSO_WM_UNIT_LAYERLEVEL" val="1_1_1_1"/>
  <p:tag name="KSO_WM_TAG_VERSION" val="3.0"/>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45"/>
  <p:tag name="KSO_WM_UNIT_FILL_GRADIENT_DIRECTION" val="0"/>
  <p:tag name="KSO_WM_BEAUTIFY_FLAG" val="#wm#"/>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DIAGRAM_COLOR_MATCH_VALUE" val="{&quot;shape&quot;:{&quot;fill&quot;:{&quot;solid&quot;:{&quot;brightness&quot;:0.600000023841857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6"/>
  <p:tag name="KSO_WM_DIAGRAM_USE_COLOR_VALUE" val="{&quot;color_scheme&quot;:1,&quot;color_type&quot;:1,&quot;theme_color_indexes&quot;:[5,6,5,6,5,6]}"/>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3163_1*n_h_i*1_1_2"/>
  <p:tag name="KSO_WM_TEMPLATE_CATEGORY" val="diagram"/>
  <p:tag name="KSO_WM_TEMPLATE_INDEX" val="20233163"/>
  <p:tag name="KSO_WM_UNIT_LAYERLEVEL" val="1_1_1"/>
  <p:tag name="KSO_WM_TAG_VERSION" val="3.0"/>
  <p:tag name="KSO_WM_UNIT_FILL_FORE_SCHEMECOLOR_INDEX_1_BRIGHTNESS" val="0.4"/>
  <p:tag name="KSO_WM_UNIT_FILL_FORE_SCHEMECOLOR_INDEX_1" val="5"/>
  <p:tag name="KSO_WM_UNIT_FILL_FORE_SCHEMECOLOR_INDEX_1_POS" val="0"/>
  <p:tag name="KSO_WM_UNIT_FILL_FORE_SCHEMECOLOR_INDEX_1_TRANS" val="0.9"/>
  <p:tag name="KSO_WM_UNIT_FILL_FORE_SCHEMECOLOR_INDEX_2_BRIGHTNESS" val="0"/>
  <p:tag name="KSO_WM_UNIT_FILL_FORE_SCHEMECOLOR_INDEX_2" val="5"/>
  <p:tag name="KSO_WM_UNIT_FILL_FORE_SCHEMECOLOR_INDEX_2_POS" val="1"/>
  <p:tag name="KSO_WM_UNIT_FILL_FORE_SCHEMECOLOR_INDEX_2_TRANS" val="0.9"/>
  <p:tag name="KSO_WM_UNIT_FILL_GRADIENT_TYPE" val="0"/>
  <p:tag name="KSO_WM_UNIT_FILL_GRADIENT_ANGLE" val="45"/>
  <p:tag name="KSO_WM_UNIT_FILL_GRADIENT_DIRECTION" val="0"/>
  <p:tag name="KSO_WM_UNIT_TEXT_FILL_FORE_SCHEMECOLOR_INDEX_BRIGHTNESS" val="0"/>
  <p:tag name="KSO_WM_UNIT_TEXT_FILL_TYPE" val="1"/>
  <p:tag name="KSO_WM_BEAUTIFY_FLAG" val="#wm#"/>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DIAGRAM_COLOR_MATCH_VALUE" val="{&quot;shape&quot;:{&quot;fill&quot;:{&quot;solid&quot;:{&quot;brightness&quot;:0,&quot;colorType&quot;:1,&quot;foreColorIndex&quot;:5,&quot;transparency&quot;:0.819999992847442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a"/>
  <p:tag name="KSO_WM_UNIT_INDEX" val="1_1_2"/>
  <p:tag name="KSO_WM_UNIT_ID" val="diagram20233163_1*n_h_a*1_1_2"/>
  <p:tag name="KSO_WM_TEMPLATE_CATEGORY" val="diagram"/>
  <p:tag name="KSO_WM_TEMPLATE_INDEX" val="20233163"/>
  <p:tag name="KSO_WM_UNIT_LAYERLEVEL" val="1_1_1"/>
  <p:tag name="KSO_WM_TAG_VERSION" val="3.0"/>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98"/>
  <p:tag name="KSO_WM_UNIT_FILL_FORE_SCHEMECOLOR_INDEX_2_TRANS" val="0"/>
  <p:tag name="KSO_WM_UNIT_FILL_GRADIENT_TYPE" val="0"/>
  <p:tag name="KSO_WM_UNIT_FILL_GRADIENT_ANGLE" val="45"/>
  <p:tag name="KSO_WM_UNIT_FILL_GRADIENT_DIRECTION" val="0"/>
  <p:tag name="KSO_WM_UNIT_TEXT_FILL_FORE_SCHEMECOLOR_INDEX_BRIGHTNESS" val="0"/>
  <p:tag name="KSO_WM_BEAUTIFY_FLAG" val="#wm#"/>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NOCLEAR" val="0"/>
  <p:tag name="KSO_WM_UNIT_VALUE" val="40"/>
  <p:tag name="KSO_WM_UNIT_TEXT_TYPE" val="1"/>
  <p:tag name="KSO_WM_UNIT_PRESET_TEXT" val="单击此处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298.xml><?xml version="1.0" encoding="utf-8"?>
<p:tagLst xmlns:p="http://schemas.openxmlformats.org/presentationml/2006/main">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n1-1"/>
  <p:tag name="KSO_WM_UNIT_ID" val="diagram20233163_1*n_h_h_i*1_2_3_1"/>
  <p:tag name="KSO_WM_TEMPLATE_CATEGORY" val="diagram"/>
  <p:tag name="KSO_WM_TEMPLATE_INDEX" val="20233163"/>
  <p:tag name="KSO_WM_UNIT_LAYERLEVEL" val="1_1_1_1"/>
  <p:tag name="KSO_WM_TAG_VERSION" val="3.0"/>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45"/>
  <p:tag name="KSO_WM_UNIT_FILL_GRADIENT_DIRECTION" val="0"/>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DIAGRAM_COLOR_MATCH_VALUE" val="{&quot;shape&quot;:{&quot;fill&quot;:{&quot;solid&quot;:{&quot;brightness&quot;:0.600000023841857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6"/>
  <p:tag name="KSO_WM_DIAGRAM_USE_COLOR_VALUE" val="{&quot;color_scheme&quot;:1,&quot;color_type&quot;:1,&quot;theme_color_indexes&quot;:[5,6,5,6,5,6]}"/>
</p:tagLst>
</file>

<file path=ppt/tags/tag299.xml><?xml version="1.0" encoding="utf-8"?>
<p:tagLst xmlns:p="http://schemas.openxmlformats.org/presentationml/2006/main">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n1-1"/>
  <p:tag name="KSO_WM_UNIT_ID" val="diagram20233163_1*n_h_h_i*1_2_2_1"/>
  <p:tag name="KSO_WM_TEMPLATE_CATEGORY" val="diagram"/>
  <p:tag name="KSO_WM_TEMPLATE_INDEX" val="20233163"/>
  <p:tag name="KSO_WM_UNIT_LAYERLEVEL" val="1_1_1_1"/>
  <p:tag name="KSO_WM_TAG_VERSION" val="3.0"/>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1"/>
  <p:tag name="KSO_WM_UNIT_FILL_FORE_SCHEMECOLOR_INDEX_2_TRANS" val="0"/>
  <p:tag name="KSO_WM_UNIT_FILL_GRADIENT_TYPE" val="0"/>
  <p:tag name="KSO_WM_UNIT_FILL_GRADIENT_ANGLE" val="45"/>
  <p:tag name="KSO_WM_UNIT_FILL_GRADIENT_DIRECTION" val="0"/>
  <p:tag name="KSO_WM_DIAGRAM_VERSION" val="3"/>
  <p:tag name="KSO_WM_DIAGRAM_COLOR_TRICK" val="1"/>
  <p:tag name="KSO_WM_DIAGRAM_COLOR_TEXT_CAN_REMOVE" val="n"/>
  <p:tag name="KSO_WM_DIAGRAM_MAX_ITEMCNT" val="4"/>
  <p:tag name="KSO_WM_DIAGRAM_MIN_ITEMCNT" val="4"/>
  <p:tag name="KSO_WM_DIAGRAM_VIRTUALLY_FRAME" val="{&quot;height&quot;:453.73322143554685,&quot;left&quot;:30.7390869140625,&quot;top&quot;:57.50838928222656,&quot;width&quot;:912.1285508812131}"/>
  <p:tag name="KSO_WM_DIAGRAM_COLOR_MATCH_VALUE" val="{&quot;shape&quot;:{&quot;fill&quot;:{&quot;solid&quot;:{&quot;brightness&quot;:0.600000023841857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6"/>
  <p:tag name="KSO_WM_DIAGRAM_USE_COLOR_VALUE" val="{&quot;color_scheme&quot;:1,&quot;color_type&quot;:1,&quot;theme_color_indexes&quot;:[5,6,5,6,5,6]}"/>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2133]}"/>
</p:tagLst>
</file>

<file path=ppt/tags/tag30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02.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0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04.xml><?xml version="1.0" encoding="utf-8"?>
<p:tagLst xmlns:p="http://schemas.openxmlformats.org/presentationml/2006/main">
  <p:tag name="KSO_WM_BEAUTIFY_FLAG" val="#wm#"/>
  <p:tag name="KSO_WM_TEMPLATE_CATEGORY" val="custom"/>
  <p:tag name="KSO_WM_TEMPLATE_INDEX" val="20235934"/>
</p:tagLst>
</file>

<file path=ppt/tags/tag305.xml><?xml version="1.0" encoding="utf-8"?>
<p:tagLst xmlns:p="http://schemas.openxmlformats.org/presentationml/2006/main">
  <p:tag name="KSO_WM_BEAUTIFY_FLAG" val="#wm#"/>
  <p:tag name="KSO_WM_TEMPLATE_CATEGORY" val="custom"/>
  <p:tag name="KSO_WM_TEMPLATE_INDEX" val="20235934"/>
</p:tagLst>
</file>

<file path=ppt/tags/tag306.xml><?xml version="1.0" encoding="utf-8"?>
<p:tagLst xmlns:p="http://schemas.openxmlformats.org/presentationml/2006/main">
  <p:tag name="KSO_WM_BEAUTIFY_FLAG" val="#wm#"/>
  <p:tag name="KSO_WM_TEMPLATE_CATEGORY" val="custom"/>
  <p:tag name="KSO_WM_TEMPLATE_INDEX" val="20235934"/>
</p:tagLst>
</file>

<file path=ppt/tags/tag30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308.xml><?xml version="1.0" encoding="utf-8"?>
<p:tagLst xmlns:p="http://schemas.openxmlformats.org/presentationml/2006/main">
  <p:tag name="KSO_WM_BEAUTIFY_FLAG" val="#wm#"/>
  <p:tag name="KSO_WM_TEMPLATE_CATEGORY" val="custom"/>
  <p:tag name="KSO_WM_TEMPLATE_INDEX" val="20235934"/>
</p:tagLst>
</file>

<file path=ppt/tags/tag30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BEAUTIFY_FLAG" val="#wm#"/>
  <p:tag name="KSO_WM_TEMPLATE_CATEGORY" val="custom"/>
  <p:tag name="KSO_WM_TEMPLATE_INDEX" val="20235934"/>
</p:tagLst>
</file>

<file path=ppt/tags/tag31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312.xml><?xml version="1.0" encoding="utf-8"?>
<p:tagLst xmlns:p="http://schemas.openxmlformats.org/presentationml/2006/main">
  <p:tag name="KSO_WM_BEAUTIFY_FLAG" val="#wm#"/>
  <p:tag name="KSO_WM_TEMPLATE_CATEGORY" val="custom"/>
  <p:tag name="KSO_WM_TEMPLATE_INDEX" val="20235934"/>
</p:tagLst>
</file>

<file path=ppt/tags/tag313.xml><?xml version="1.0" encoding="utf-8"?>
<p:tagLst xmlns:p="http://schemas.openxmlformats.org/presentationml/2006/main">
  <p:tag name="resource_record_key" val="{&quot;65&quot;:[20235934],&quot;70&quot;:[3330158,3332761,3314312,3312155,3321538,3312294,3320033,3327744,3327011,3314336,3314221,3322141,3312109,3312483,3322427,3314418,3319204,3321644,3321782,3322227,3322406,3314649,3314294,3322133],&quot;71&quot;:[76235679978]}"/>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8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8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6360</Words>
  <Application>WPS 演示</Application>
  <PresentationFormat>宽屏</PresentationFormat>
  <Paragraphs>328</Paragraphs>
  <Slides>35</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35</vt:i4>
      </vt:variant>
    </vt:vector>
  </HeadingPairs>
  <TitlesOfParts>
    <vt:vector size="47" baseType="lpstr">
      <vt:lpstr>Arial</vt:lpstr>
      <vt:lpstr>宋体</vt:lpstr>
      <vt:lpstr>Wingdings</vt:lpstr>
      <vt:lpstr>Wingdings</vt:lpstr>
      <vt:lpstr>江城圆体 400W</vt:lpstr>
      <vt:lpstr>Cambria Math</vt:lpstr>
      <vt:lpstr>微软雅黑</vt:lpstr>
      <vt:lpstr>Arial Unicode MS</vt:lpstr>
      <vt:lpstr>Calibri</vt:lpstr>
      <vt:lpstr>MS Mincho</vt:lpstr>
      <vt:lpstr>WPS</vt:lpstr>
      <vt:lpstr>1_Office 主题​​</vt:lpstr>
      <vt:lpstr>项目七 抽样推断</vt:lpstr>
      <vt:lpstr>PowerPoint 演示文稿</vt:lpstr>
      <vt:lpstr>抽样推断概述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抽样误差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抽样估计</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pp</cp:lastModifiedBy>
  <cp:revision>170</cp:revision>
  <dcterms:created xsi:type="dcterms:W3CDTF">2019-06-19T02:08:00Z</dcterms:created>
  <dcterms:modified xsi:type="dcterms:W3CDTF">2025-01-05T08:24:05Z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A2CE609D1C65451C94FF14DE3D4D35D8_11</vt:lpwstr>
  </property>
</Properties>
</file>