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2.svg" ContentType="image/svg+xml"/>
  <Override PartName="/ppt/media/image14.svg" ContentType="image/svg+xml"/>
  <Override PartName="/ppt/media/image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4"/>
  </p:notesMasterIdLst>
  <p:sldIdLst>
    <p:sldId id="334" r:id="rId4"/>
    <p:sldId id="335" r:id="rId5"/>
    <p:sldId id="336" r:id="rId6"/>
    <p:sldId id="337" r:id="rId7"/>
    <p:sldId id="338" r:id="rId8"/>
    <p:sldId id="339" r:id="rId9"/>
    <p:sldId id="342" r:id="rId10"/>
    <p:sldId id="356" r:id="rId11"/>
    <p:sldId id="357" r:id="rId12"/>
    <p:sldId id="358" r:id="rId13"/>
    <p:sldId id="359" r:id="rId14"/>
    <p:sldId id="360" r:id="rId15"/>
    <p:sldId id="361" r:id="rId16"/>
    <p:sldId id="363" r:id="rId17"/>
    <p:sldId id="362" r:id="rId18"/>
    <p:sldId id="364" r:id="rId19"/>
    <p:sldId id="365" r:id="rId20"/>
    <p:sldId id="366" r:id="rId21"/>
    <p:sldId id="368" r:id="rId22"/>
    <p:sldId id="355"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4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showGuides="1">
      <p:cViewPr varScale="1">
        <p:scale>
          <a:sx n="106" d="100"/>
          <a:sy n="106" d="100"/>
        </p:scale>
        <p:origin x="126" y="252"/>
      </p:cViewPr>
      <p:guideLst>
        <p:guide orient="horz" pos="224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285.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slideLayout" Target="../slideLayouts/slideLayout13.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tags" Target="../tags/tag252.xml"/><Relationship Id="rId1" Type="http://schemas.openxmlformats.org/officeDocument/2006/relationships/tags" Target="../tags/tag251.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image" Target="../media/image10.png"/><Relationship Id="rId2" Type="http://schemas.openxmlformats.org/officeDocument/2006/relationships/tags" Target="../tags/tag256.xml"/><Relationship Id="rId1" Type="http://schemas.openxmlformats.org/officeDocument/2006/relationships/tags" Target="../tags/tag255.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6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66.xml"/></Relationships>
</file>

<file path=ppt/slides/_rels/slide15.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6" Type="http://schemas.openxmlformats.org/officeDocument/2006/relationships/slideLayout" Target="../slideLayouts/slideLayout19.xml"/><Relationship Id="rId15" Type="http://schemas.openxmlformats.org/officeDocument/2006/relationships/tags" Target="../tags/tag277.xml"/><Relationship Id="rId14" Type="http://schemas.openxmlformats.org/officeDocument/2006/relationships/tags" Target="../tags/tag276.xml"/><Relationship Id="rId13" Type="http://schemas.openxmlformats.org/officeDocument/2006/relationships/image" Target="../media/image14.svg"/><Relationship Id="rId12" Type="http://schemas.openxmlformats.org/officeDocument/2006/relationships/image" Target="../media/image13.png"/><Relationship Id="rId11" Type="http://schemas.openxmlformats.org/officeDocument/2006/relationships/tags" Target="../tags/tag275.xml"/><Relationship Id="rId10" Type="http://schemas.openxmlformats.org/officeDocument/2006/relationships/image" Target="../media/image12.svg"/><Relationship Id="rId1" Type="http://schemas.openxmlformats.org/officeDocument/2006/relationships/tags" Target="../tags/tag26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78.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279.xml"/><Relationship Id="rId2" Type="http://schemas.openxmlformats.org/officeDocument/2006/relationships/image" Target="../media/image16.png"/><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81.xml"/><Relationship Id="rId1" Type="http://schemas.openxmlformats.org/officeDocument/2006/relationships/tags" Target="../tags/tag280.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83.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tags" Target="../tags/tag282.xml"/></Relationships>
</file>

<file path=ppt/slides/_rels/slide2.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9.xml"/><Relationship Id="rId10" Type="http://schemas.openxmlformats.org/officeDocument/2006/relationships/tags" Target="../tags/tag194.xml"/><Relationship Id="rId1" Type="http://schemas.openxmlformats.org/officeDocument/2006/relationships/tags" Target="../tags/tag18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8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95.xml"/></Relationships>
</file>

<file path=ppt/slides/_rels/slide4.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9" Type="http://schemas.openxmlformats.org/officeDocument/2006/relationships/slideLayout" Target="../slideLayouts/slideLayout19.xml"/><Relationship Id="rId18" Type="http://schemas.openxmlformats.org/officeDocument/2006/relationships/tags" Target="../tags/tag213.xml"/><Relationship Id="rId17" Type="http://schemas.openxmlformats.org/officeDocument/2006/relationships/tags" Target="../tags/tag212.xml"/><Relationship Id="rId16" Type="http://schemas.openxmlformats.org/officeDocument/2006/relationships/tags" Target="../tags/tag211.xml"/><Relationship Id="rId15" Type="http://schemas.openxmlformats.org/officeDocument/2006/relationships/tags" Target="../tags/tag210.xml"/><Relationship Id="rId14" Type="http://schemas.openxmlformats.org/officeDocument/2006/relationships/tags" Target="../tags/tag209.xml"/><Relationship Id="rId13" Type="http://schemas.openxmlformats.org/officeDocument/2006/relationships/tags" Target="../tags/tag208.xml"/><Relationship Id="rId12" Type="http://schemas.openxmlformats.org/officeDocument/2006/relationships/tags" Target="../tags/tag207.xml"/><Relationship Id="rId11" Type="http://schemas.openxmlformats.org/officeDocument/2006/relationships/tags" Target="../tags/tag206.xml"/><Relationship Id="rId10" Type="http://schemas.openxmlformats.org/officeDocument/2006/relationships/tags" Target="../tags/tag205.xml"/><Relationship Id="rId1" Type="http://schemas.openxmlformats.org/officeDocument/2006/relationships/tags" Target="../tags/tag196.xml"/></Relationships>
</file>

<file path=ppt/slides/_rels/slide5.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image" Target="../media/image5.png"/><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0" Type="http://schemas.openxmlformats.org/officeDocument/2006/relationships/slideLayout" Target="../slideLayouts/slideLayout19.xml"/><Relationship Id="rId1" Type="http://schemas.openxmlformats.org/officeDocument/2006/relationships/tags" Target="../tags/tag214.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28.xml"/></Relationships>
</file>

<file path=ppt/slides/_rels/slide8.xml.rels><?xml version="1.0" encoding="UTF-8" standalone="yes"?>
<Relationships xmlns="http://schemas.openxmlformats.org/package/2006/relationships"><Relationship Id="rId9" Type="http://schemas.openxmlformats.org/officeDocument/2006/relationships/tags" Target="../tags/tag23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0" Type="http://schemas.openxmlformats.org/officeDocument/2006/relationships/slideLayout" Target="../slideLayouts/slideLayout19.xml"/><Relationship Id="rId2" Type="http://schemas.openxmlformats.org/officeDocument/2006/relationships/tags" Target="../tags/tag230.xml"/><Relationship Id="rId19" Type="http://schemas.openxmlformats.org/officeDocument/2006/relationships/tags" Target="../tags/tag247.xml"/><Relationship Id="rId18" Type="http://schemas.openxmlformats.org/officeDocument/2006/relationships/tags" Target="../tags/tag246.xml"/><Relationship Id="rId17" Type="http://schemas.openxmlformats.org/officeDocument/2006/relationships/tags" Target="../tags/tag245.xml"/><Relationship Id="rId16" Type="http://schemas.openxmlformats.org/officeDocument/2006/relationships/tags" Target="../tags/tag244.xml"/><Relationship Id="rId15" Type="http://schemas.openxmlformats.org/officeDocument/2006/relationships/tags" Target="../tags/tag243.xml"/><Relationship Id="rId14" Type="http://schemas.openxmlformats.org/officeDocument/2006/relationships/tags" Target="../tags/tag242.xml"/><Relationship Id="rId13" Type="http://schemas.openxmlformats.org/officeDocument/2006/relationships/tags" Target="../tags/tag241.xml"/><Relationship Id="rId12" Type="http://schemas.openxmlformats.org/officeDocument/2006/relationships/tags" Target="../tags/tag240.xml"/><Relationship Id="rId11" Type="http://schemas.openxmlformats.org/officeDocument/2006/relationships/tags" Target="../tags/tag239.xml"/><Relationship Id="rId10" Type="http://schemas.openxmlformats.org/officeDocument/2006/relationships/tags" Target="../tags/tag238.xml"/><Relationship Id="rId1" Type="http://schemas.openxmlformats.org/officeDocument/2006/relationships/tags" Target="../tags/tag229.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image" Target="../media/image7.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302634" y="2672080"/>
            <a:ext cx="7426325" cy="1125220"/>
          </a:xfrm>
        </p:spPr>
        <p:txBody>
          <a:bodyPr>
            <a:normAutofit fontScale="90000"/>
          </a:bodyPr>
          <a:lstStyle/>
          <a:p>
            <a:r>
              <a:rPr lang="zh-CN" altLang="en-US" dirty="0"/>
              <a:t>项目八</a:t>
            </a:r>
            <a:r>
              <a:rPr lang="en-US" altLang="zh-CN" dirty="0"/>
              <a:t> </a:t>
            </a:r>
            <a:r>
              <a:rPr lang="zh-CN" altLang="en-US" dirty="0"/>
              <a:t>相关与回归分析</a:t>
            </a:r>
            <a:endParaRPr lang="zh-CN" altLang="en-US" dirty="0"/>
          </a:p>
        </p:txBody>
      </p:sp>
      <p:sp>
        <p:nvSpPr>
          <p:cNvPr id="5" name="文本框 4"/>
          <p:cNvSpPr txBox="1"/>
          <p:nvPr/>
        </p:nvSpPr>
        <p:spPr>
          <a:xfrm>
            <a:off x="1390015" y="503047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custDataLst>
              <p:tags r:id="rId1"/>
            </p:custDataLst>
          </p:nvPr>
        </p:nvSpPr>
        <p:spPr>
          <a:xfrm>
            <a:off x="136844" y="132235"/>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15" name="标题"/>
          <p:cNvSpPr txBox="1"/>
          <p:nvPr>
            <p:custDataLst>
              <p:tags r:id="rId2"/>
            </p:custDataLst>
          </p:nvPr>
        </p:nvSpPr>
        <p:spPr>
          <a:xfrm>
            <a:off x="759461" y="313845"/>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二、相关关系的测定</a:t>
            </a:r>
            <a:r>
              <a:rPr lang="en-US" altLang="zh-CN" sz="2400" b="1" spc="300" dirty="0">
                <a:ln w="0">
                  <a:noFill/>
                </a:ln>
                <a:solidFill>
                  <a:schemeClr val="accent1"/>
                </a:solidFill>
                <a:uFillTx/>
                <a:latin typeface="Arial" panose="020B0604020202020204" pitchFamily="34" charset="0"/>
                <a:cs typeface="+mn-ea"/>
                <a:sym typeface="+mn-ea"/>
              </a:rPr>
              <a:t>———</a:t>
            </a:r>
            <a:r>
              <a:rPr lang="zh-CN" altLang="en-US" sz="2400" b="1" spc="300" dirty="0">
                <a:ln w="0">
                  <a:noFill/>
                </a:ln>
                <a:solidFill>
                  <a:schemeClr val="accent1"/>
                </a:solidFill>
                <a:uFillTx/>
                <a:latin typeface="Arial" panose="020B0604020202020204" pitchFamily="34" charset="0"/>
                <a:cs typeface="+mn-ea"/>
                <a:sym typeface="+mn-ea"/>
              </a:rPr>
              <a:t>相关系数</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9" name="文本框 8"/>
          <p:cNvSpPr txBox="1"/>
          <p:nvPr/>
        </p:nvSpPr>
        <p:spPr>
          <a:xfrm>
            <a:off x="1179092" y="1769052"/>
            <a:ext cx="3604575" cy="400110"/>
          </a:xfrm>
          <a:prstGeom prst="rect">
            <a:avLst/>
          </a:prstGeom>
          <a:noFill/>
        </p:spPr>
        <p:txBody>
          <a:bodyPr wrap="square">
            <a:spAutoFit/>
          </a:bodyPr>
          <a:lstStyle/>
          <a:p>
            <a:r>
              <a:rPr lang="en-US" altLang="zh-CN" sz="2000" dirty="0">
                <a:solidFill>
                  <a:srgbClr val="000000"/>
                </a:solidFill>
                <a:effectLst/>
                <a:latin typeface="E-BZ"/>
              </a:rPr>
              <a:t>1. </a:t>
            </a:r>
            <a:r>
              <a:rPr lang="zh-CN" altLang="en-US" sz="2000" dirty="0">
                <a:solidFill>
                  <a:srgbClr val="000000"/>
                </a:solidFill>
                <a:effectLst/>
                <a:latin typeface="FZSSK--GBK1-0"/>
              </a:rPr>
              <a:t>定义公式 </a:t>
            </a:r>
            <a:endParaRPr lang="zh-CN" altLang="en-US" sz="2000" dirty="0"/>
          </a:p>
        </p:txBody>
      </p:sp>
      <p:sp>
        <p:nvSpPr>
          <p:cNvPr id="11" name="文本框 10"/>
          <p:cNvSpPr txBox="1"/>
          <p:nvPr/>
        </p:nvSpPr>
        <p:spPr>
          <a:xfrm>
            <a:off x="1179092" y="2223520"/>
            <a:ext cx="9268883" cy="369332"/>
          </a:xfrm>
          <a:prstGeom prst="rect">
            <a:avLst/>
          </a:prstGeom>
          <a:noFill/>
        </p:spPr>
        <p:txBody>
          <a:bodyPr wrap="square">
            <a:spAutoFit/>
          </a:bodyPr>
          <a:lstStyle/>
          <a:p>
            <a:r>
              <a:rPr lang="zh-CN" altLang="en-US" dirty="0"/>
              <a:t>来源于数理统计中相关系数的定义：两变量的协方差与两变量的各自标准差乘积之比。</a:t>
            </a:r>
            <a:endParaRPr lang="zh-CN" altLang="en-US" dirty="0"/>
          </a:p>
        </p:txBody>
      </p:sp>
      <p:pic>
        <p:nvPicPr>
          <p:cNvPr id="5" name="图片 4"/>
          <p:cNvPicPr>
            <a:picLocks noChangeAspect="1"/>
          </p:cNvPicPr>
          <p:nvPr/>
        </p:nvPicPr>
        <p:blipFill>
          <a:blip r:embed="rId3"/>
          <a:stretch>
            <a:fillRect/>
          </a:stretch>
        </p:blipFill>
        <p:spPr>
          <a:xfrm>
            <a:off x="1424164" y="3957684"/>
            <a:ext cx="4567838" cy="1245067"/>
          </a:xfrm>
          <a:prstGeom prst="rect">
            <a:avLst/>
          </a:prstGeom>
        </p:spPr>
      </p:pic>
      <p:pic>
        <p:nvPicPr>
          <p:cNvPr id="10" name="图片 9"/>
          <p:cNvPicPr>
            <a:picLocks noChangeAspect="1"/>
          </p:cNvPicPr>
          <p:nvPr/>
        </p:nvPicPr>
        <p:blipFill>
          <a:blip r:embed="rId4"/>
          <a:stretch>
            <a:fillRect/>
          </a:stretch>
        </p:blipFill>
        <p:spPr>
          <a:xfrm>
            <a:off x="6400802" y="2915733"/>
            <a:ext cx="3609029" cy="3450298"/>
          </a:xfrm>
          <a:prstGeom prst="rect">
            <a:avLst/>
          </a:prstGeom>
        </p:spPr>
      </p:pic>
      <p:sp>
        <p:nvSpPr>
          <p:cNvPr id="16" name="标题"/>
          <p:cNvSpPr txBox="1"/>
          <p:nvPr>
            <p:custDataLst>
              <p:tags r:id="rId5"/>
            </p:custDataLst>
          </p:nvPr>
        </p:nvSpPr>
        <p:spPr>
          <a:xfrm>
            <a:off x="759461" y="1353723"/>
            <a:ext cx="3211406"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rPr>
              <a:t>(</a:t>
            </a:r>
            <a:r>
              <a:rPr lang="zh-CN" altLang="en-US" b="1" spc="300" dirty="0">
                <a:solidFill>
                  <a:schemeClr val="accent1"/>
                </a:solidFill>
                <a:latin typeface="+mn-ea"/>
              </a:rPr>
              <a:t>一</a:t>
            </a:r>
            <a:r>
              <a:rPr lang="en-US" altLang="zh-CN" b="1" spc="300" dirty="0">
                <a:solidFill>
                  <a:schemeClr val="accent1"/>
                </a:solidFill>
                <a:latin typeface="+mn-ea"/>
              </a:rPr>
              <a:t>)</a:t>
            </a:r>
            <a:r>
              <a:rPr lang="zh-CN" altLang="en-US" b="1" spc="300" dirty="0">
                <a:solidFill>
                  <a:schemeClr val="accent1"/>
                </a:solidFill>
                <a:latin typeface="+mn-ea"/>
              </a:rPr>
              <a:t>相关系数的计算</a:t>
            </a:r>
            <a:endParaRPr lang="zh-CN" altLang="en-US" b="1" spc="300" dirty="0">
              <a:solidFill>
                <a:schemeClr val="accent1"/>
              </a:solidFill>
              <a:latin typeface="+mn-ea"/>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trips(down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custDataLst>
              <p:tags r:id="rId1"/>
            </p:custDataLst>
          </p:nvPr>
        </p:nvSpPr>
        <p:spPr>
          <a:xfrm>
            <a:off x="136844" y="132235"/>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15" name="标题"/>
          <p:cNvSpPr txBox="1"/>
          <p:nvPr>
            <p:custDataLst>
              <p:tags r:id="rId2"/>
            </p:custDataLst>
          </p:nvPr>
        </p:nvSpPr>
        <p:spPr>
          <a:xfrm>
            <a:off x="759461" y="313845"/>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二、相关关系的测定</a:t>
            </a:r>
            <a:r>
              <a:rPr lang="en-US" altLang="zh-CN" sz="2400" b="1" spc="300" dirty="0">
                <a:ln w="0">
                  <a:noFill/>
                </a:ln>
                <a:solidFill>
                  <a:schemeClr val="accent1"/>
                </a:solidFill>
                <a:uFillTx/>
                <a:latin typeface="Arial" panose="020B0604020202020204" pitchFamily="34" charset="0"/>
                <a:cs typeface="+mn-ea"/>
                <a:sym typeface="+mn-ea"/>
              </a:rPr>
              <a:t>———</a:t>
            </a:r>
            <a:r>
              <a:rPr lang="zh-CN" altLang="en-US" sz="2400" b="1" spc="300" dirty="0">
                <a:ln w="0">
                  <a:noFill/>
                </a:ln>
                <a:solidFill>
                  <a:schemeClr val="accent1"/>
                </a:solidFill>
                <a:uFillTx/>
                <a:latin typeface="Arial" panose="020B0604020202020204" pitchFamily="34" charset="0"/>
                <a:cs typeface="+mn-ea"/>
                <a:sym typeface="+mn-ea"/>
              </a:rPr>
              <a:t>相关系数</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9" name="文本框 8"/>
          <p:cNvSpPr txBox="1"/>
          <p:nvPr/>
        </p:nvSpPr>
        <p:spPr>
          <a:xfrm>
            <a:off x="1179092" y="1758016"/>
            <a:ext cx="6100232" cy="400110"/>
          </a:xfrm>
          <a:prstGeom prst="rect">
            <a:avLst/>
          </a:prstGeom>
          <a:noFill/>
        </p:spPr>
        <p:txBody>
          <a:bodyPr wrap="square">
            <a:spAutoFit/>
          </a:bodyPr>
          <a:lstStyle/>
          <a:p>
            <a:r>
              <a:rPr lang="en-US" altLang="zh-CN" sz="2000" dirty="0">
                <a:solidFill>
                  <a:srgbClr val="000000"/>
                </a:solidFill>
                <a:effectLst/>
                <a:latin typeface="E-BZ"/>
              </a:rPr>
              <a:t>2. </a:t>
            </a:r>
            <a:r>
              <a:rPr lang="zh-CN" altLang="en-US" sz="2000" dirty="0">
                <a:solidFill>
                  <a:srgbClr val="000000"/>
                </a:solidFill>
                <a:effectLst/>
                <a:latin typeface="E-BZ"/>
              </a:rPr>
              <a:t>简捷公式</a:t>
            </a:r>
            <a:endParaRPr lang="zh-CN" altLang="en-US" sz="2000" dirty="0"/>
          </a:p>
        </p:txBody>
      </p:sp>
      <p:sp>
        <p:nvSpPr>
          <p:cNvPr id="11" name="文本框 10"/>
          <p:cNvSpPr txBox="1"/>
          <p:nvPr/>
        </p:nvSpPr>
        <p:spPr>
          <a:xfrm>
            <a:off x="1179092" y="2311933"/>
            <a:ext cx="9268883" cy="369332"/>
          </a:xfrm>
          <a:prstGeom prst="rect">
            <a:avLst/>
          </a:prstGeom>
          <a:noFill/>
        </p:spPr>
        <p:txBody>
          <a:bodyPr wrap="square">
            <a:spAutoFit/>
          </a:bodyPr>
          <a:lstStyle/>
          <a:p>
            <a:r>
              <a:rPr lang="zh-CN" altLang="en-US" dirty="0"/>
              <a:t>经推导</a:t>
            </a:r>
            <a:r>
              <a:rPr lang="en-US" altLang="zh-CN" dirty="0"/>
              <a:t>,</a:t>
            </a:r>
            <a:r>
              <a:rPr lang="zh-CN" altLang="en-US" dirty="0"/>
              <a:t>可得到相关关系的简捷计算公式</a:t>
            </a:r>
            <a:r>
              <a:rPr lang="en-US" altLang="zh-CN" dirty="0"/>
              <a:t>:</a:t>
            </a:r>
            <a:endParaRPr lang="zh-CN" altLang="en-US" dirty="0"/>
          </a:p>
        </p:txBody>
      </p:sp>
      <p:pic>
        <p:nvPicPr>
          <p:cNvPr id="3" name="图片 2"/>
          <p:cNvPicPr>
            <a:picLocks noChangeAspect="1"/>
          </p:cNvPicPr>
          <p:nvPr/>
        </p:nvPicPr>
        <p:blipFill>
          <a:blip r:embed="rId3"/>
          <a:stretch>
            <a:fillRect/>
          </a:stretch>
        </p:blipFill>
        <p:spPr>
          <a:xfrm>
            <a:off x="2442429" y="3196781"/>
            <a:ext cx="5971429" cy="1361905"/>
          </a:xfrm>
          <a:prstGeom prst="rect">
            <a:avLst/>
          </a:prstGeom>
        </p:spPr>
      </p:pic>
      <p:sp>
        <p:nvSpPr>
          <p:cNvPr id="12" name="标题"/>
          <p:cNvSpPr txBox="1"/>
          <p:nvPr>
            <p:custDataLst>
              <p:tags r:id="rId4"/>
            </p:custDataLst>
          </p:nvPr>
        </p:nvSpPr>
        <p:spPr>
          <a:xfrm>
            <a:off x="759461" y="1353723"/>
            <a:ext cx="3211406"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rPr>
              <a:t>(</a:t>
            </a:r>
            <a:r>
              <a:rPr lang="zh-CN" altLang="en-US" b="1" spc="300" dirty="0">
                <a:solidFill>
                  <a:schemeClr val="accent1"/>
                </a:solidFill>
                <a:latin typeface="+mn-ea"/>
              </a:rPr>
              <a:t>一</a:t>
            </a:r>
            <a:r>
              <a:rPr lang="en-US" altLang="zh-CN" b="1" spc="300" dirty="0">
                <a:solidFill>
                  <a:schemeClr val="accent1"/>
                </a:solidFill>
                <a:latin typeface="+mn-ea"/>
              </a:rPr>
              <a:t>)</a:t>
            </a:r>
            <a:r>
              <a:rPr lang="zh-CN" altLang="en-US" b="1" spc="300" dirty="0">
                <a:solidFill>
                  <a:schemeClr val="accent1"/>
                </a:solidFill>
                <a:latin typeface="+mn-ea"/>
              </a:rPr>
              <a:t>相关系数的计算</a:t>
            </a:r>
            <a:endParaRPr lang="zh-CN" altLang="en-US" b="1" spc="300" dirty="0">
              <a:solidFill>
                <a:schemeClr val="accent1"/>
              </a:solidFill>
              <a:latin typeface="+mn-ea"/>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7149574" y="3856776"/>
            <a:ext cx="4612909" cy="1829886"/>
          </a:xfrm>
          <a:prstGeom prst="round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custDataLst>
              <p:tags r:id="rId1"/>
            </p:custDataLst>
          </p:nvPr>
        </p:nvSpPr>
        <p:spPr>
          <a:xfrm>
            <a:off x="136844" y="132235"/>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15" name="标题"/>
          <p:cNvSpPr txBox="1"/>
          <p:nvPr>
            <p:custDataLst>
              <p:tags r:id="rId2"/>
            </p:custDataLst>
          </p:nvPr>
        </p:nvSpPr>
        <p:spPr>
          <a:xfrm>
            <a:off x="759461" y="313845"/>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二、相关关系的测定</a:t>
            </a:r>
            <a:r>
              <a:rPr lang="en-US" altLang="zh-CN" sz="2400" b="1" spc="300" dirty="0">
                <a:ln w="0">
                  <a:noFill/>
                </a:ln>
                <a:solidFill>
                  <a:schemeClr val="accent1"/>
                </a:solidFill>
                <a:uFillTx/>
                <a:latin typeface="Arial" panose="020B0604020202020204" pitchFamily="34" charset="0"/>
                <a:cs typeface="+mn-ea"/>
                <a:sym typeface="+mn-ea"/>
              </a:rPr>
              <a:t>———</a:t>
            </a:r>
            <a:r>
              <a:rPr lang="zh-CN" altLang="en-US" sz="2400" b="1" spc="300" dirty="0">
                <a:ln w="0">
                  <a:noFill/>
                </a:ln>
                <a:solidFill>
                  <a:schemeClr val="accent1"/>
                </a:solidFill>
                <a:uFillTx/>
                <a:latin typeface="Arial" panose="020B0604020202020204" pitchFamily="34" charset="0"/>
                <a:cs typeface="+mn-ea"/>
                <a:sym typeface="+mn-ea"/>
              </a:rPr>
              <a:t>相关系数</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16" name="标题"/>
          <p:cNvSpPr txBox="1"/>
          <p:nvPr>
            <p:custDataLst>
              <p:tags r:id="rId3"/>
            </p:custDataLst>
          </p:nvPr>
        </p:nvSpPr>
        <p:spPr>
          <a:xfrm>
            <a:off x="759461" y="1353723"/>
            <a:ext cx="3211406"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rPr>
              <a:t>(</a:t>
            </a:r>
            <a:r>
              <a:rPr lang="zh-CN" altLang="en-US" b="1" spc="300" dirty="0">
                <a:solidFill>
                  <a:schemeClr val="accent1"/>
                </a:solidFill>
                <a:latin typeface="+mn-ea"/>
              </a:rPr>
              <a:t>二</a:t>
            </a:r>
            <a:r>
              <a:rPr lang="en-US" altLang="zh-CN" b="1" spc="300" dirty="0">
                <a:solidFill>
                  <a:schemeClr val="accent1"/>
                </a:solidFill>
                <a:latin typeface="+mn-ea"/>
              </a:rPr>
              <a:t>) </a:t>
            </a:r>
            <a:r>
              <a:rPr lang="zh-CN" altLang="en-US" b="1" spc="300" dirty="0">
                <a:solidFill>
                  <a:schemeClr val="accent1"/>
                </a:solidFill>
                <a:latin typeface="+mn-ea"/>
              </a:rPr>
              <a:t>相关系数分析</a:t>
            </a:r>
            <a:endParaRPr lang="zh-CN" altLang="en-US" b="1" spc="300" dirty="0">
              <a:solidFill>
                <a:schemeClr val="accent1"/>
              </a:solidFill>
              <a:latin typeface="+mn-ea"/>
            </a:endParaRPr>
          </a:p>
        </p:txBody>
      </p:sp>
      <p:sp>
        <p:nvSpPr>
          <p:cNvPr id="12" name="任意多边形: 形状 11"/>
          <p:cNvSpPr/>
          <p:nvPr>
            <p:custDataLst>
              <p:tags r:id="rId4"/>
            </p:custDataLst>
          </p:nvPr>
        </p:nvSpPr>
        <p:spPr>
          <a:xfrm rot="10800000" flipH="1">
            <a:off x="473507" y="2043151"/>
            <a:ext cx="7021430" cy="2844222"/>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65811 h 1865811"/>
              <a:gd name="connsiteX1-3" fmla="*/ 111083 w 2695478"/>
              <a:gd name="connsiteY1-4" fmla="*/ 1865811 h 1865811"/>
              <a:gd name="connsiteX2-5" fmla="*/ 0 w 2695478"/>
              <a:gd name="connsiteY2-6" fmla="*/ 1754728 h 1865811"/>
              <a:gd name="connsiteX3-7" fmla="*/ 0 w 2695478"/>
              <a:gd name="connsiteY3-8" fmla="*/ 373502 h 1865811"/>
              <a:gd name="connsiteX4-9" fmla="*/ 111083 w 2695478"/>
              <a:gd name="connsiteY4-10" fmla="*/ 262419 h 1865811"/>
              <a:gd name="connsiteX5-11" fmla="*/ 1139340 w 2695478"/>
              <a:gd name="connsiteY5-12" fmla="*/ 262419 h 1865811"/>
              <a:gd name="connsiteX6-13" fmla="*/ 1575299 w 2695478"/>
              <a:gd name="connsiteY6-14" fmla="*/ 0 h 1865811"/>
              <a:gd name="connsiteX7-15" fmla="*/ 1556139 w 2695478"/>
              <a:gd name="connsiteY7-16" fmla="*/ 262419 h 1865811"/>
              <a:gd name="connsiteX8-17" fmla="*/ 2584395 w 2695478"/>
              <a:gd name="connsiteY8-18" fmla="*/ 262419 h 1865811"/>
              <a:gd name="connsiteX9-19" fmla="*/ 2695478 w 2695478"/>
              <a:gd name="connsiteY9-20" fmla="*/ 373502 h 1865811"/>
              <a:gd name="connsiteX10-21" fmla="*/ 2695478 w 2695478"/>
              <a:gd name="connsiteY10-22" fmla="*/ 1754728 h 1865811"/>
              <a:gd name="connsiteX11-23" fmla="*/ 2584395 w 2695478"/>
              <a:gd name="connsiteY11-24" fmla="*/ 1865811 h 1865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65811">
                <a:moveTo>
                  <a:pt x="2584395" y="1865811"/>
                </a:moveTo>
                <a:lnTo>
                  <a:pt x="111083" y="1865811"/>
                </a:lnTo>
                <a:cubicBezTo>
                  <a:pt x="49734" y="1865811"/>
                  <a:pt x="0" y="1816077"/>
                  <a:pt x="0" y="1754728"/>
                </a:cubicBezTo>
                <a:lnTo>
                  <a:pt x="0" y="373502"/>
                </a:lnTo>
                <a:cubicBezTo>
                  <a:pt x="0" y="312153"/>
                  <a:pt x="49734" y="262419"/>
                  <a:pt x="111083" y="262419"/>
                </a:cubicBezTo>
                <a:lnTo>
                  <a:pt x="1139340" y="262419"/>
                </a:lnTo>
                <a:lnTo>
                  <a:pt x="1575299" y="0"/>
                </a:lnTo>
                <a:lnTo>
                  <a:pt x="1556139" y="262419"/>
                </a:lnTo>
                <a:lnTo>
                  <a:pt x="2584395" y="262419"/>
                </a:lnTo>
                <a:cubicBezTo>
                  <a:pt x="2645744" y="262419"/>
                  <a:pt x="2695478" y="312153"/>
                  <a:pt x="2695478" y="373502"/>
                </a:cubicBezTo>
                <a:lnTo>
                  <a:pt x="2695478" y="1754728"/>
                </a:lnTo>
                <a:cubicBezTo>
                  <a:pt x="2695478" y="1816077"/>
                  <a:pt x="2645744" y="1865811"/>
                  <a:pt x="2584395" y="1865811"/>
                </a:cubicBezTo>
                <a:close/>
              </a:path>
            </a:pathLst>
          </a:custGeom>
          <a:solidFill>
            <a:srgbClr val="FFFFFF">
              <a:alpha val="15000"/>
            </a:srgb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
        <p:nvSpPr>
          <p:cNvPr id="13" name="矩形 12"/>
          <p:cNvSpPr/>
          <p:nvPr>
            <p:custDataLst>
              <p:tags r:id="rId5"/>
            </p:custDataLst>
          </p:nvPr>
        </p:nvSpPr>
        <p:spPr>
          <a:xfrm>
            <a:off x="706866" y="2146955"/>
            <a:ext cx="6554712" cy="2079580"/>
          </a:xfrm>
          <a:prstGeom prst="rect">
            <a:avLst/>
          </a:prstGeom>
          <a:noFill/>
        </p:spPr>
        <p:txBody>
          <a:bodyPr vert="horz" wrap="square" lIns="0" tIns="0" rIns="0" bIns="0" rtlCol="0" anchor="ctr" anchorCtr="0">
            <a:noAutofit/>
          </a:bodyPr>
          <a:lstStyle/>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相关系数的数值在</a:t>
            </a:r>
            <a:r>
              <a:rPr lang="en-US" altLang="zh-CN" sz="2000" dirty="0">
                <a:solidFill>
                  <a:schemeClr val="tx1">
                    <a:lumMod val="85000"/>
                    <a:lumOff val="15000"/>
                  </a:schemeClr>
                </a:solidFill>
                <a:latin typeface="+mn-ea"/>
                <a:cs typeface="+mn-ea"/>
                <a:sym typeface="+mn-ea"/>
              </a:rPr>
              <a:t>-1</a:t>
            </a:r>
            <a:r>
              <a:rPr lang="zh-CN" altLang="en-US" sz="2000" dirty="0">
                <a:solidFill>
                  <a:schemeClr val="tx1">
                    <a:lumMod val="85000"/>
                    <a:lumOff val="15000"/>
                  </a:schemeClr>
                </a:solidFill>
                <a:latin typeface="+mn-ea"/>
                <a:cs typeface="+mn-ea"/>
                <a:sym typeface="+mn-ea"/>
              </a:rPr>
              <a:t>和</a:t>
            </a:r>
            <a:r>
              <a:rPr lang="en-US" altLang="zh-CN" sz="2000" dirty="0">
                <a:solidFill>
                  <a:schemeClr val="tx1">
                    <a:lumMod val="85000"/>
                    <a:lumOff val="15000"/>
                  </a:schemeClr>
                </a:solidFill>
                <a:latin typeface="+mn-ea"/>
                <a:cs typeface="+mn-ea"/>
                <a:sym typeface="+mn-ea"/>
              </a:rPr>
              <a:t>1</a:t>
            </a:r>
            <a:r>
              <a:rPr lang="zh-CN" altLang="en-US" sz="2000" dirty="0">
                <a:solidFill>
                  <a:schemeClr val="tx1">
                    <a:lumMod val="85000"/>
                    <a:lumOff val="15000"/>
                  </a:schemeClr>
                </a:solidFill>
                <a:latin typeface="+mn-ea"/>
                <a:cs typeface="+mn-ea"/>
                <a:sym typeface="+mn-ea"/>
              </a:rPr>
              <a:t>之间；</a:t>
            </a:r>
            <a:endParaRPr lang="en-US" altLang="zh-CN"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相关系数可以说明现象的相关方向，大于</a:t>
            </a:r>
            <a:r>
              <a:rPr lang="en-US" altLang="zh-CN" sz="2000" dirty="0">
                <a:solidFill>
                  <a:schemeClr val="tx1">
                    <a:lumMod val="85000"/>
                    <a:lumOff val="15000"/>
                  </a:schemeClr>
                </a:solidFill>
                <a:latin typeface="+mn-ea"/>
                <a:cs typeface="+mn-ea"/>
                <a:sym typeface="+mn-ea"/>
              </a:rPr>
              <a:t>0</a:t>
            </a:r>
            <a:r>
              <a:rPr lang="zh-CN" altLang="en-US" sz="2000" dirty="0">
                <a:solidFill>
                  <a:schemeClr val="tx1">
                    <a:lumMod val="85000"/>
                    <a:lumOff val="15000"/>
                  </a:schemeClr>
                </a:solidFill>
                <a:latin typeface="+mn-ea"/>
                <a:cs typeface="+mn-ea"/>
                <a:sym typeface="+mn-ea"/>
              </a:rPr>
              <a:t>表示正相关，小于</a:t>
            </a:r>
            <a:r>
              <a:rPr lang="en-US" altLang="zh-CN" sz="2000" dirty="0">
                <a:solidFill>
                  <a:schemeClr val="tx1">
                    <a:lumMod val="85000"/>
                    <a:lumOff val="15000"/>
                  </a:schemeClr>
                </a:solidFill>
                <a:latin typeface="+mn-ea"/>
                <a:cs typeface="+mn-ea"/>
                <a:sym typeface="+mn-ea"/>
              </a:rPr>
              <a:t>0</a:t>
            </a:r>
            <a:r>
              <a:rPr lang="zh-CN" altLang="en-US" sz="2000" dirty="0">
                <a:solidFill>
                  <a:schemeClr val="tx1">
                    <a:lumMod val="85000"/>
                    <a:lumOff val="15000"/>
                  </a:schemeClr>
                </a:solidFill>
                <a:latin typeface="+mn-ea"/>
                <a:cs typeface="+mn-ea"/>
                <a:sym typeface="+mn-ea"/>
              </a:rPr>
              <a:t>表示负相关；</a:t>
            </a:r>
            <a:endParaRPr lang="en-US" altLang="zh-CN"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相关系数可以说明相关关系的密切程度。</a:t>
            </a:r>
            <a:endParaRPr lang="zh-CN" altLang="en-US" sz="2000" dirty="0">
              <a:solidFill>
                <a:schemeClr val="tx1">
                  <a:lumMod val="85000"/>
                  <a:lumOff val="15000"/>
                </a:schemeClr>
              </a:solidFill>
              <a:latin typeface="+mn-ea"/>
              <a:cs typeface="+mn-ea"/>
              <a:sym typeface="+mn-ea"/>
            </a:endParaRPr>
          </a:p>
        </p:txBody>
      </p:sp>
      <p:sp>
        <p:nvSpPr>
          <p:cNvPr id="19" name="文本框 18"/>
          <p:cNvSpPr txBox="1"/>
          <p:nvPr/>
        </p:nvSpPr>
        <p:spPr>
          <a:xfrm>
            <a:off x="7494937" y="4171554"/>
            <a:ext cx="4155541" cy="1200329"/>
          </a:xfrm>
          <a:prstGeom prst="rect">
            <a:avLst/>
          </a:prstGeom>
          <a:noFill/>
        </p:spPr>
        <p:txBody>
          <a:bodyPr wrap="square">
            <a:spAutoFit/>
          </a:bodyPr>
          <a:lstStyle/>
          <a:p>
            <a:r>
              <a:rPr lang="en-US" altLang="zh-CN" dirty="0">
                <a:latin typeface="Times New Roman" panose="02020603050405020304" pitchFamily="18" charset="0"/>
                <a:cs typeface="Times New Roman" panose="02020603050405020304" pitchFamily="18" charset="0"/>
              </a:rPr>
              <a:t>|r| </a:t>
            </a:r>
            <a:r>
              <a:rPr lang="zh-CN" altLang="en-US" dirty="0">
                <a:latin typeface="Times New Roman" panose="02020603050405020304" pitchFamily="18" charset="0"/>
              </a:rPr>
              <a:t>在</a:t>
            </a:r>
            <a:r>
              <a:rPr lang="en-US" altLang="zh-CN" dirty="0">
                <a:latin typeface="Times New Roman" panose="02020603050405020304" pitchFamily="18" charset="0"/>
              </a:rPr>
              <a:t>0.3</a:t>
            </a:r>
            <a:r>
              <a:rPr lang="zh-CN" altLang="en-US" dirty="0">
                <a:latin typeface="Times New Roman" panose="02020603050405020304" pitchFamily="18" charset="0"/>
              </a:rPr>
              <a:t>以下表示微弱直线相关关系</a:t>
            </a:r>
            <a:r>
              <a:rPr lang="en-US" altLang="zh-CN" dirty="0">
                <a:latin typeface="Times New Roman" panose="02020603050405020304" pitchFamily="18" charset="0"/>
              </a:rPr>
              <a:t>;</a:t>
            </a:r>
            <a:endParaRPr lang="en-US" altLang="zh-CN" dirty="0">
              <a:latin typeface="Times New Roman" panose="02020603050405020304" pitchFamily="18" charset="0"/>
            </a:endParaRPr>
          </a:p>
          <a:p>
            <a:r>
              <a:rPr lang="en-US" altLang="zh-CN" dirty="0">
                <a:latin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r</a:t>
            </a:r>
            <a:r>
              <a:rPr lang="en-US" altLang="zh-CN" dirty="0">
                <a:latin typeface="Times New Roman" panose="02020603050405020304" pitchFamily="18" charset="0"/>
              </a:rPr>
              <a:t>| </a:t>
            </a:r>
            <a:r>
              <a:rPr lang="zh-CN" altLang="en-US" dirty="0">
                <a:latin typeface="Times New Roman" panose="02020603050405020304" pitchFamily="18" charset="0"/>
              </a:rPr>
              <a:t>在</a:t>
            </a:r>
            <a:r>
              <a:rPr lang="en-US" altLang="zh-CN" dirty="0">
                <a:latin typeface="Times New Roman" panose="02020603050405020304" pitchFamily="18" charset="0"/>
              </a:rPr>
              <a:t>0.3-0.5</a:t>
            </a:r>
            <a:r>
              <a:rPr lang="zh-CN" altLang="en-US" dirty="0">
                <a:latin typeface="Times New Roman" panose="02020603050405020304" pitchFamily="18" charset="0"/>
              </a:rPr>
              <a:t>之间表示微弱直线相关关系</a:t>
            </a:r>
            <a:r>
              <a:rPr lang="en-US" altLang="zh-CN" dirty="0">
                <a:latin typeface="Times New Roman" panose="02020603050405020304" pitchFamily="18" charset="0"/>
              </a:rPr>
              <a:t>;</a:t>
            </a:r>
            <a:endParaRPr lang="en-US" altLang="zh-CN" dirty="0">
              <a:latin typeface="Times New Roman" panose="02020603050405020304" pitchFamily="18" charset="0"/>
            </a:endParaRPr>
          </a:p>
          <a:p>
            <a:r>
              <a:rPr lang="en-US" altLang="zh-CN" dirty="0">
                <a:latin typeface="Times New Roman" panose="02020603050405020304" pitchFamily="18" charset="0"/>
              </a:rPr>
              <a:t>|r| </a:t>
            </a:r>
            <a:r>
              <a:rPr lang="zh-CN" altLang="en-US" dirty="0">
                <a:latin typeface="Times New Roman" panose="02020603050405020304" pitchFamily="18" charset="0"/>
              </a:rPr>
              <a:t>在</a:t>
            </a:r>
            <a:r>
              <a:rPr lang="en-US" altLang="zh-CN" dirty="0">
                <a:latin typeface="Times New Roman" panose="02020603050405020304" pitchFamily="18" charset="0"/>
              </a:rPr>
              <a:t>0.5-0.8</a:t>
            </a:r>
            <a:r>
              <a:rPr lang="zh-CN" altLang="en-US" dirty="0">
                <a:latin typeface="Times New Roman" panose="02020603050405020304" pitchFamily="18" charset="0"/>
              </a:rPr>
              <a:t>之间表示显著直线相关关系</a:t>
            </a:r>
            <a:r>
              <a:rPr lang="en-US" altLang="zh-CN" dirty="0">
                <a:latin typeface="Times New Roman" panose="02020603050405020304" pitchFamily="18" charset="0"/>
              </a:rPr>
              <a:t>;</a:t>
            </a:r>
            <a:endParaRPr lang="en-US" altLang="zh-CN" dirty="0">
              <a:latin typeface="Times New Roman" panose="02020603050405020304" pitchFamily="18" charset="0"/>
            </a:endParaRPr>
          </a:p>
          <a:p>
            <a:r>
              <a:rPr lang="en-US" altLang="zh-CN" dirty="0">
                <a:latin typeface="Times New Roman" panose="02020603050405020304" pitchFamily="18" charset="0"/>
              </a:rPr>
              <a:t>|r|</a:t>
            </a:r>
            <a:r>
              <a:rPr lang="zh-CN" altLang="en-US" dirty="0">
                <a:latin typeface="Times New Roman" panose="02020603050405020304" pitchFamily="18" charset="0"/>
              </a:rPr>
              <a:t>在</a:t>
            </a:r>
            <a:r>
              <a:rPr lang="en-US" altLang="zh-CN" dirty="0">
                <a:latin typeface="Times New Roman" panose="02020603050405020304" pitchFamily="18" charset="0"/>
              </a:rPr>
              <a:t>0.8</a:t>
            </a:r>
            <a:r>
              <a:rPr lang="zh-CN" altLang="en-US" dirty="0">
                <a:latin typeface="Times New Roman" panose="02020603050405020304" pitchFamily="18" charset="0"/>
              </a:rPr>
              <a:t>以上表示高度直线相关关系。</a:t>
            </a:r>
            <a:endParaRPr lang="en-US" altLang="zh-CN" dirty="0">
              <a:latin typeface="Times New Roman" panose="02020603050405020304" pitchFamily="18" charset="0"/>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trips(down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ppt_y</p:attrName>
                                        </p:attrNameLst>
                                      </p:cBhvr>
                                      <p:tavLst>
                                        <p:tav tm="0">
                                          <p:val>
                                            <p:strVal val="#ppt_y+#ppt_h*1.125000"/>
                                          </p:val>
                                        </p:tav>
                                        <p:tav tm="100000">
                                          <p:val>
                                            <p:strVal val="#ppt_y"/>
                                          </p:val>
                                        </p:tav>
                                      </p:tavLst>
                                    </p:anim>
                                    <p:animEffect transition="in" filter="wipe(up)">
                                      <p:cBhvr>
                                        <p:cTn id="13" dur="500"/>
                                        <p:tgtEl>
                                          <p:spTgt spid="12"/>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ppt_y</p:attrName>
                                        </p:attrNameLst>
                                      </p:cBhvr>
                                      <p:tavLst>
                                        <p:tav tm="0">
                                          <p:val>
                                            <p:strVal val="#ppt_y+#ppt_h*1.125000"/>
                                          </p:val>
                                        </p:tav>
                                        <p:tav tm="100000">
                                          <p:val>
                                            <p:strVal val="#ppt_y"/>
                                          </p:val>
                                        </p:tav>
                                      </p:tavLst>
                                    </p:anim>
                                    <p:animEffect transition="in" filter="wipe(up)">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p:tgtEl>
                                          <p:spTgt spid="3"/>
                                        </p:tgtEl>
                                        <p:attrNameLst>
                                          <p:attrName>ppt_y</p:attrName>
                                        </p:attrNameLst>
                                      </p:cBhvr>
                                      <p:tavLst>
                                        <p:tav tm="0">
                                          <p:val>
                                            <p:strVal val="#ppt_y+#ppt_h*1.125000"/>
                                          </p:val>
                                        </p:tav>
                                        <p:tav tm="100000">
                                          <p:val>
                                            <p:strVal val="#ppt_y"/>
                                          </p:val>
                                        </p:tav>
                                      </p:tavLst>
                                    </p:anim>
                                    <p:animEffect transition="in" filter="wipe(up)">
                                      <p:cBhvr>
                                        <p:cTn id="23" dur="500"/>
                                        <p:tgtEl>
                                          <p:spTgt spid="3"/>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p:tgtEl>
                                          <p:spTgt spid="19"/>
                                        </p:tgtEl>
                                        <p:attrNameLst>
                                          <p:attrName>ppt_y</p:attrName>
                                        </p:attrNameLst>
                                      </p:cBhvr>
                                      <p:tavLst>
                                        <p:tav tm="0">
                                          <p:val>
                                            <p:strVal val="#ppt_y+#ppt_h*1.125000"/>
                                          </p:val>
                                        </p:tav>
                                        <p:tav tm="100000">
                                          <p:val>
                                            <p:strVal val="#ppt_y"/>
                                          </p:val>
                                        </p:tav>
                                      </p:tavLst>
                                    </p:anim>
                                    <p:animEffect transition="in" filter="wipe(up)">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2" grpId="0" animBg="1"/>
      <p:bldP spid="13" grpId="0"/>
      <p:bldP spid="12" grpId="1" animBg="1"/>
      <p:bldP spid="13" grpId="1"/>
      <p:bldP spid="3" grpId="0" animBg="1"/>
      <p:bldP spid="19" grpId="0"/>
      <p:bldP spid="3" grpId="1" animBg="1"/>
      <p:bldP spid="1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1"/>
            <a:ext cx="5895340" cy="1108320"/>
          </a:xfrm>
        </p:spPr>
        <p:txBody>
          <a:bodyPr/>
          <a:lstStyle/>
          <a:p>
            <a:r>
              <a:rPr lang="zh-CN" altLang="en-US" dirty="0"/>
              <a:t>回归分析</a:t>
            </a:r>
            <a:endParaRPr lang="zh-CN" altLang="en-US" dirty="0"/>
          </a:p>
        </p:txBody>
      </p:sp>
      <p:sp>
        <p:nvSpPr>
          <p:cNvPr id="3" name="文本占位符 2"/>
          <p:cNvSpPr>
            <a:spLocks noGrp="1"/>
          </p:cNvSpPr>
          <p:nvPr>
            <p:ph type="body" sz="quarter" idx="13"/>
          </p:nvPr>
        </p:nvSpPr>
        <p:spPr/>
        <p:txBody>
          <a:bodyPr/>
          <a:lstStyle/>
          <a:p>
            <a:pPr algn="r"/>
            <a:r>
              <a:rPr lang="zh-CN" altLang="en-US" dirty="0"/>
              <a:t>任务三</a:t>
            </a:r>
            <a:r>
              <a:rPr lang="en-US" altLang="zh-CN" dirty="0"/>
              <a:t> </a:t>
            </a:r>
            <a:endParaRPr lang="zh-CN" altLang="en-US"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876856"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一</a:t>
            </a:r>
            <a:r>
              <a:rPr lang="zh-CN" altLang="en-US" sz="2800" b="1" kern="100" dirty="0">
                <a:solidFill>
                  <a:schemeClr val="accent2">
                    <a:lumMod val="75000"/>
                  </a:schemeClr>
                </a:solidFill>
                <a:effectLst/>
                <a:latin typeface="+mn-ea"/>
                <a:cs typeface="江城圆体 400W" panose="020B0500000000000000" pitchFamily="34" charset="-122"/>
              </a:rPr>
              <a:t>、回归分析的含义</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5" name="文本框 14"/>
          <p:cNvSpPr txBox="1"/>
          <p:nvPr/>
        </p:nvSpPr>
        <p:spPr>
          <a:xfrm>
            <a:off x="1258570" y="2027555"/>
            <a:ext cx="9834245" cy="192087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zh-CN" altLang="en-US" sz="2400" b="1" kern="100" dirty="0">
                <a:solidFill>
                  <a:schemeClr val="bg1"/>
                </a:solidFill>
                <a:latin typeface="+mn-ea"/>
                <a:cs typeface="江城圆体 400W" panose="020B0500000000000000" pitchFamily="34" charset="-122"/>
              </a:rPr>
              <a:t>回归分析是指具有相关关系的现象</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根据其变量之间的数量变化规律</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运用一个相关的数学模型（称为回归方程式）近似地表示变量间的平均变化关系，并进行估算和预测的一种统计分析方法。</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endParaRPr lang="en-US" altLang="zh-CN"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876856"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 回归分析与相关分析的关系</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任意多边形: 形状 7"/>
          <p:cNvSpPr/>
          <p:nvPr>
            <p:custDataLst>
              <p:tags r:id="rId1"/>
            </p:custDataLst>
          </p:nvPr>
        </p:nvSpPr>
        <p:spPr>
          <a:xfrm>
            <a:off x="455360" y="2708169"/>
            <a:ext cx="5952950" cy="3400852"/>
          </a:xfrm>
          <a:custGeom>
            <a:avLst/>
            <a:gdLst>
              <a:gd name="connsiteX0" fmla="*/ 4268455 w 5196959"/>
              <a:gd name="connsiteY0" fmla="*/ 2443174 h 2443174"/>
              <a:gd name="connsiteX1" fmla="*/ 0 w 5196959"/>
              <a:gd name="connsiteY1" fmla="*/ 2443174 h 2443174"/>
              <a:gd name="connsiteX2" fmla="*/ 0 w 5196959"/>
              <a:gd name="connsiteY2" fmla="*/ 0 h 2443174"/>
              <a:gd name="connsiteX3" fmla="*/ 4998766 w 5196959"/>
              <a:gd name="connsiteY3" fmla="*/ 0 h 2443174"/>
              <a:gd name="connsiteX4" fmla="*/ 5188277 w 5196959"/>
              <a:gd name="connsiteY4" fmla="*/ 255708 h 2443174"/>
              <a:gd name="connsiteX5" fmla="*/ 4597293 w 5196959"/>
              <a:gd name="connsiteY5" fmla="*/ 2199517 h 2443174"/>
              <a:gd name="connsiteX6" fmla="*/ 4268455 w 5196959"/>
              <a:gd name="connsiteY6" fmla="*/ 2443174 h 2443174"/>
              <a:gd name="connsiteX0-1" fmla="*/ 0 w 5196960"/>
              <a:gd name="connsiteY0-2" fmla="*/ 0 h 2443174"/>
              <a:gd name="connsiteX1-3" fmla="*/ 4998766 w 5196960"/>
              <a:gd name="connsiteY1-4" fmla="*/ 0 h 2443174"/>
              <a:gd name="connsiteX2-5" fmla="*/ 5188277 w 5196960"/>
              <a:gd name="connsiteY2-6" fmla="*/ 255708 h 2443174"/>
              <a:gd name="connsiteX3-7" fmla="*/ 4597293 w 5196960"/>
              <a:gd name="connsiteY3-8" fmla="*/ 2199517 h 2443174"/>
              <a:gd name="connsiteX4-9" fmla="*/ 4268455 w 5196960"/>
              <a:gd name="connsiteY4-10" fmla="*/ 2443174 h 2443174"/>
              <a:gd name="connsiteX5-11" fmla="*/ 0 w 5196960"/>
              <a:gd name="connsiteY5-12" fmla="*/ 2443174 h 2443174"/>
              <a:gd name="connsiteX6-13" fmla="*/ 91440 w 5196960"/>
              <a:gd name="connsiteY6-14" fmla="*/ 91440 h 2443174"/>
              <a:gd name="connsiteX0-15" fmla="*/ 41910 w 5238870"/>
              <a:gd name="connsiteY0-16" fmla="*/ 0 h 2443174"/>
              <a:gd name="connsiteX1-17" fmla="*/ 5040676 w 5238870"/>
              <a:gd name="connsiteY1-18" fmla="*/ 0 h 2443174"/>
              <a:gd name="connsiteX2-19" fmla="*/ 5230187 w 5238870"/>
              <a:gd name="connsiteY2-20" fmla="*/ 255708 h 2443174"/>
              <a:gd name="connsiteX3-21" fmla="*/ 4639203 w 5238870"/>
              <a:gd name="connsiteY3-22" fmla="*/ 2199517 h 2443174"/>
              <a:gd name="connsiteX4-23" fmla="*/ 4310365 w 5238870"/>
              <a:gd name="connsiteY4-24" fmla="*/ 2443174 h 2443174"/>
              <a:gd name="connsiteX5-25" fmla="*/ 41910 w 5238870"/>
              <a:gd name="connsiteY5-26" fmla="*/ 2443174 h 2443174"/>
              <a:gd name="connsiteX6-27" fmla="*/ 0 w 5238870"/>
              <a:gd name="connsiteY6-28" fmla="*/ 415290 h 2443174"/>
              <a:gd name="connsiteX0-29" fmla="*/ 0 w 5196960"/>
              <a:gd name="connsiteY0-30" fmla="*/ 0 h 2443174"/>
              <a:gd name="connsiteX1-31" fmla="*/ 4998766 w 5196960"/>
              <a:gd name="connsiteY1-32" fmla="*/ 0 h 2443174"/>
              <a:gd name="connsiteX2-33" fmla="*/ 5188277 w 5196960"/>
              <a:gd name="connsiteY2-34" fmla="*/ 255708 h 2443174"/>
              <a:gd name="connsiteX3-35" fmla="*/ 4597293 w 5196960"/>
              <a:gd name="connsiteY3-36" fmla="*/ 2199517 h 2443174"/>
              <a:gd name="connsiteX4-37" fmla="*/ 4268455 w 5196960"/>
              <a:gd name="connsiteY4-38" fmla="*/ 2443174 h 2443174"/>
              <a:gd name="connsiteX5-39" fmla="*/ 0 w 5196960"/>
              <a:gd name="connsiteY5-40" fmla="*/ 2443174 h 24431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96960" h="2443174">
                <a:moveTo>
                  <a:pt x="0" y="0"/>
                </a:moveTo>
                <a:lnTo>
                  <a:pt x="4998766" y="0"/>
                </a:lnTo>
                <a:cubicBezTo>
                  <a:pt x="5131820" y="0"/>
                  <a:pt x="5226906" y="128432"/>
                  <a:pt x="5188277" y="255708"/>
                </a:cubicBezTo>
                <a:lnTo>
                  <a:pt x="4597293" y="2199517"/>
                </a:lnTo>
                <a:cubicBezTo>
                  <a:pt x="4553217" y="2344292"/>
                  <a:pt x="4419833" y="2443174"/>
                  <a:pt x="4268455" y="2443174"/>
                </a:cubicBezTo>
                <a:lnTo>
                  <a:pt x="0" y="2443174"/>
                </a:lnTo>
              </a:path>
            </a:pathLst>
          </a:custGeom>
          <a:gradFill>
            <a:gsLst>
              <a:gs pos="45000">
                <a:schemeClr val="accent1">
                  <a:alpha val="100000"/>
                </a:schemeClr>
              </a:gs>
              <a:gs pos="0">
                <a:schemeClr val="accent1">
                  <a:alpha val="0"/>
                </a:schemeClr>
              </a:gs>
            </a:gsLst>
            <a:lin ang="0" scaled="1"/>
          </a:gradFill>
          <a:ln w="22225" cap="flat">
            <a:gradFill>
              <a:gsLst>
                <a:gs pos="47000">
                  <a:schemeClr val="accent1">
                    <a:lumMod val="75000"/>
                    <a:alpha val="100000"/>
                  </a:schemeClr>
                </a:gs>
                <a:gs pos="100000">
                  <a:schemeClr val="bg1">
                    <a:alpha val="0"/>
                  </a:schemeClr>
                </a:gs>
              </a:gsLst>
              <a:lin ang="10740000" scaled="0"/>
            </a:gradFill>
            <a:prstDash val="solid"/>
            <a:miter/>
          </a:ln>
        </p:spPr>
        <p:txBody>
          <a:bodyPr rtlCol="0" anchor="ctr"/>
          <a:lstStyle/>
          <a:p>
            <a:endParaRPr lang="zh-CN" altLang="en-US">
              <a:solidFill>
                <a:schemeClr val="tx1"/>
              </a:solidFill>
            </a:endParaRPr>
          </a:p>
        </p:txBody>
      </p:sp>
      <p:sp>
        <p:nvSpPr>
          <p:cNvPr id="9" name="任意多边形: 形状 8"/>
          <p:cNvSpPr/>
          <p:nvPr>
            <p:custDataLst>
              <p:tags r:id="rId2"/>
            </p:custDataLst>
          </p:nvPr>
        </p:nvSpPr>
        <p:spPr>
          <a:xfrm>
            <a:off x="6453355" y="2707804"/>
            <a:ext cx="5415125" cy="2798929"/>
          </a:xfrm>
          <a:custGeom>
            <a:avLst/>
            <a:gdLst>
              <a:gd name="connsiteX0" fmla="*/ 970270 w 5196959"/>
              <a:gd name="connsiteY0" fmla="*/ 0 h 2443174"/>
              <a:gd name="connsiteX1" fmla="*/ 5196960 w 5196959"/>
              <a:gd name="connsiteY1" fmla="*/ 0 h 2443174"/>
              <a:gd name="connsiteX2" fmla="*/ 5196960 w 5196959"/>
              <a:gd name="connsiteY2" fmla="*/ 2443174 h 2443174"/>
              <a:gd name="connsiteX3" fmla="*/ 198194 w 5196959"/>
              <a:gd name="connsiteY3" fmla="*/ 2443174 h 2443174"/>
              <a:gd name="connsiteX4" fmla="*/ 8683 w 5196959"/>
              <a:gd name="connsiteY4" fmla="*/ 2187466 h 2443174"/>
              <a:gd name="connsiteX5" fmla="*/ 587616 w 5196959"/>
              <a:gd name="connsiteY5" fmla="*/ 283606 h 2443174"/>
              <a:gd name="connsiteX6" fmla="*/ 970270 w 5196959"/>
              <a:gd name="connsiteY6" fmla="*/ 0 h 2443174"/>
              <a:gd name="connsiteX0-1" fmla="*/ 5196960 w 5288400"/>
              <a:gd name="connsiteY0-2" fmla="*/ 0 h 2443174"/>
              <a:gd name="connsiteX1-3" fmla="*/ 5196960 w 5288400"/>
              <a:gd name="connsiteY1-4" fmla="*/ 2443174 h 2443174"/>
              <a:gd name="connsiteX2-5" fmla="*/ 198194 w 5288400"/>
              <a:gd name="connsiteY2-6" fmla="*/ 2443174 h 2443174"/>
              <a:gd name="connsiteX3-7" fmla="*/ 8683 w 5288400"/>
              <a:gd name="connsiteY3-8" fmla="*/ 2187466 h 2443174"/>
              <a:gd name="connsiteX4-9" fmla="*/ 587616 w 5288400"/>
              <a:gd name="connsiteY4-10" fmla="*/ 283606 h 2443174"/>
              <a:gd name="connsiteX5-11" fmla="*/ 970270 w 5288400"/>
              <a:gd name="connsiteY5-12" fmla="*/ 0 h 2443174"/>
              <a:gd name="connsiteX6-13" fmla="*/ 5288400 w 5288400"/>
              <a:gd name="connsiteY6-14" fmla="*/ 91440 h 2443174"/>
              <a:gd name="connsiteX0-15" fmla="*/ 5196960 w 5196960"/>
              <a:gd name="connsiteY0-16" fmla="*/ 0 h 2443174"/>
              <a:gd name="connsiteX1-17" fmla="*/ 5196960 w 5196960"/>
              <a:gd name="connsiteY1-18" fmla="*/ 2443174 h 2443174"/>
              <a:gd name="connsiteX2-19" fmla="*/ 198194 w 5196960"/>
              <a:gd name="connsiteY2-20" fmla="*/ 2443174 h 2443174"/>
              <a:gd name="connsiteX3-21" fmla="*/ 8683 w 5196960"/>
              <a:gd name="connsiteY3-22" fmla="*/ 2187466 h 2443174"/>
              <a:gd name="connsiteX4-23" fmla="*/ 587616 w 5196960"/>
              <a:gd name="connsiteY4-24" fmla="*/ 283606 h 2443174"/>
              <a:gd name="connsiteX5-25" fmla="*/ 970270 w 5196960"/>
              <a:gd name="connsiteY5-26" fmla="*/ 0 h 2443174"/>
              <a:gd name="connsiteX6-27" fmla="*/ 5183625 w 5196960"/>
              <a:gd name="connsiteY6-28" fmla="*/ 34290 h 2443174"/>
              <a:gd name="connsiteX0-29" fmla="*/ 5196960 w 5196960"/>
              <a:gd name="connsiteY0-30" fmla="*/ 0 h 2443174"/>
              <a:gd name="connsiteX1-31" fmla="*/ 5196960 w 5196960"/>
              <a:gd name="connsiteY1-32" fmla="*/ 2443174 h 2443174"/>
              <a:gd name="connsiteX2-33" fmla="*/ 198194 w 5196960"/>
              <a:gd name="connsiteY2-34" fmla="*/ 2443174 h 2443174"/>
              <a:gd name="connsiteX3-35" fmla="*/ 8683 w 5196960"/>
              <a:gd name="connsiteY3-36" fmla="*/ 2187466 h 2443174"/>
              <a:gd name="connsiteX4-37" fmla="*/ 587616 w 5196960"/>
              <a:gd name="connsiteY4-38" fmla="*/ 283606 h 2443174"/>
              <a:gd name="connsiteX5-39" fmla="*/ 970270 w 5196960"/>
              <a:gd name="connsiteY5-40" fmla="*/ 0 h 2443174"/>
              <a:gd name="connsiteX6-41" fmla="*/ 5183625 w 5196960"/>
              <a:gd name="connsiteY6-42" fmla="*/ 5715 h 2443174"/>
              <a:gd name="connsiteX0-43" fmla="*/ 5196960 w 5196960"/>
              <a:gd name="connsiteY0-44" fmla="*/ 3810 h 2446984"/>
              <a:gd name="connsiteX1-45" fmla="*/ 5196960 w 5196960"/>
              <a:gd name="connsiteY1-46" fmla="*/ 2446984 h 2446984"/>
              <a:gd name="connsiteX2-47" fmla="*/ 198194 w 5196960"/>
              <a:gd name="connsiteY2-48" fmla="*/ 2446984 h 2446984"/>
              <a:gd name="connsiteX3-49" fmla="*/ 8683 w 5196960"/>
              <a:gd name="connsiteY3-50" fmla="*/ 2191276 h 2446984"/>
              <a:gd name="connsiteX4-51" fmla="*/ 587616 w 5196960"/>
              <a:gd name="connsiteY4-52" fmla="*/ 287416 h 2446984"/>
              <a:gd name="connsiteX5-53" fmla="*/ 970270 w 5196960"/>
              <a:gd name="connsiteY5-54" fmla="*/ 3810 h 2446984"/>
              <a:gd name="connsiteX6-55" fmla="*/ 4840725 w 5196960"/>
              <a:gd name="connsiteY6-56" fmla="*/ 0 h 2446984"/>
              <a:gd name="connsiteX0-57" fmla="*/ 5196960 w 5196960"/>
              <a:gd name="connsiteY0-58" fmla="*/ 2446984 h 2446984"/>
              <a:gd name="connsiteX1-59" fmla="*/ 198194 w 5196960"/>
              <a:gd name="connsiteY1-60" fmla="*/ 2446984 h 2446984"/>
              <a:gd name="connsiteX2-61" fmla="*/ 8683 w 5196960"/>
              <a:gd name="connsiteY2-62" fmla="*/ 2191276 h 2446984"/>
              <a:gd name="connsiteX3-63" fmla="*/ 587616 w 5196960"/>
              <a:gd name="connsiteY3-64" fmla="*/ 287416 h 2446984"/>
              <a:gd name="connsiteX4-65" fmla="*/ 970270 w 5196960"/>
              <a:gd name="connsiteY4-66" fmla="*/ 3810 h 2446984"/>
              <a:gd name="connsiteX5-67" fmla="*/ 4840725 w 5196960"/>
              <a:gd name="connsiteY5-68" fmla="*/ 0 h 2446984"/>
              <a:gd name="connsiteX0-69" fmla="*/ 5196960 w 5196960"/>
              <a:gd name="connsiteY0-70" fmla="*/ 2446984 h 2446984"/>
              <a:gd name="connsiteX1-71" fmla="*/ 198194 w 5196960"/>
              <a:gd name="connsiteY1-72" fmla="*/ 2446984 h 2446984"/>
              <a:gd name="connsiteX2-73" fmla="*/ 8683 w 5196960"/>
              <a:gd name="connsiteY2-74" fmla="*/ 2191276 h 2446984"/>
              <a:gd name="connsiteX3-75" fmla="*/ 587616 w 5196960"/>
              <a:gd name="connsiteY3-76" fmla="*/ 287416 h 2446984"/>
              <a:gd name="connsiteX4-77" fmla="*/ 970270 w 5196960"/>
              <a:gd name="connsiteY4-78" fmla="*/ 3810 h 2446984"/>
              <a:gd name="connsiteX5-79" fmla="*/ 5174100 w 5196960"/>
              <a:gd name="connsiteY5-80" fmla="*/ 0 h 24469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96960" h="2446984">
                <a:moveTo>
                  <a:pt x="5196960" y="2446984"/>
                </a:moveTo>
                <a:lnTo>
                  <a:pt x="198194" y="2446984"/>
                </a:lnTo>
                <a:cubicBezTo>
                  <a:pt x="65140" y="2446984"/>
                  <a:pt x="-29945" y="2318552"/>
                  <a:pt x="8683" y="2191276"/>
                </a:cubicBezTo>
                <a:lnTo>
                  <a:pt x="587616" y="287416"/>
                </a:lnTo>
                <a:cubicBezTo>
                  <a:pt x="638791" y="119035"/>
                  <a:pt x="794131" y="3810"/>
                  <a:pt x="970270" y="3810"/>
                </a:cubicBezTo>
                <a:lnTo>
                  <a:pt x="5174100" y="0"/>
                </a:lnTo>
              </a:path>
            </a:pathLst>
          </a:custGeom>
          <a:gradFill flip="none" rotWithShape="1">
            <a:gsLst>
              <a:gs pos="56000">
                <a:schemeClr val="accent2">
                  <a:alpha val="100000"/>
                </a:schemeClr>
              </a:gs>
              <a:gs pos="100000">
                <a:schemeClr val="accent2">
                  <a:lumMod val="95000"/>
                  <a:alpha val="0"/>
                </a:schemeClr>
              </a:gs>
            </a:gsLst>
            <a:lin ang="0" scaled="1"/>
            <a:tileRect/>
          </a:gradFill>
          <a:ln w="22225" cap="flat">
            <a:gradFill>
              <a:gsLst>
                <a:gs pos="57000">
                  <a:schemeClr val="accent2">
                    <a:lumMod val="75000"/>
                    <a:alpha val="100000"/>
                  </a:schemeClr>
                </a:gs>
                <a:gs pos="0">
                  <a:schemeClr val="bg1">
                    <a:alpha val="0"/>
                  </a:schemeClr>
                </a:gs>
              </a:gsLst>
              <a:lin ang="10800000" scaled="1"/>
            </a:gradFill>
            <a:prstDash val="solid"/>
            <a:miter/>
          </a:ln>
        </p:spPr>
        <p:txBody>
          <a:bodyPr rtlCol="0" anchor="ctr"/>
          <a:lstStyle/>
          <a:p>
            <a:endParaRPr lang="zh-CN" altLang="en-US">
              <a:solidFill>
                <a:schemeClr val="tx1"/>
              </a:solidFill>
            </a:endParaRPr>
          </a:p>
        </p:txBody>
      </p:sp>
      <p:sp>
        <p:nvSpPr>
          <p:cNvPr id="10" name="任意多边形: 形状 9"/>
          <p:cNvSpPr/>
          <p:nvPr>
            <p:custDataLst>
              <p:tags r:id="rId3"/>
            </p:custDataLst>
          </p:nvPr>
        </p:nvSpPr>
        <p:spPr>
          <a:xfrm>
            <a:off x="5629134" y="3328961"/>
            <a:ext cx="1569472" cy="1569472"/>
          </a:xfrm>
          <a:custGeom>
            <a:avLst/>
            <a:gdLst>
              <a:gd name="connsiteX0" fmla="*/ 1370158 w 1370158"/>
              <a:gd name="connsiteY0" fmla="*/ 685079 h 1370158"/>
              <a:gd name="connsiteX1" fmla="*/ 685079 w 1370158"/>
              <a:gd name="connsiteY1" fmla="*/ 1370158 h 1370158"/>
              <a:gd name="connsiteX2" fmla="*/ 0 w 1370158"/>
              <a:gd name="connsiteY2" fmla="*/ 685079 h 1370158"/>
              <a:gd name="connsiteX3" fmla="*/ 685079 w 1370158"/>
              <a:gd name="connsiteY3" fmla="*/ 0 h 1370158"/>
              <a:gd name="connsiteX4" fmla="*/ 1370158 w 1370158"/>
              <a:gd name="connsiteY4" fmla="*/ 685079 h 1370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158" h="1370158">
                <a:moveTo>
                  <a:pt x="1370158" y="685079"/>
                </a:moveTo>
                <a:cubicBezTo>
                  <a:pt x="1370158" y="1063438"/>
                  <a:pt x="1063438" y="1370158"/>
                  <a:pt x="685079" y="1370158"/>
                </a:cubicBezTo>
                <a:cubicBezTo>
                  <a:pt x="306720" y="1370158"/>
                  <a:pt x="0" y="1063438"/>
                  <a:pt x="0" y="685079"/>
                </a:cubicBezTo>
                <a:cubicBezTo>
                  <a:pt x="0" y="306720"/>
                  <a:pt x="306720" y="0"/>
                  <a:pt x="685079" y="0"/>
                </a:cubicBezTo>
                <a:cubicBezTo>
                  <a:pt x="1063438" y="0"/>
                  <a:pt x="1370158" y="306720"/>
                  <a:pt x="1370158" y="685079"/>
                </a:cubicBezTo>
                <a:close/>
              </a:path>
            </a:pathLst>
          </a:custGeom>
          <a:solidFill>
            <a:srgbClr val="FFFFFF"/>
          </a:solidFill>
          <a:ln w="16502" cap="flat">
            <a:noFill/>
            <a:prstDash val="solid"/>
            <a:miter/>
          </a:ln>
        </p:spPr>
        <p:txBody>
          <a:bodyPr rtlCol="0" anchor="ctr"/>
          <a:lstStyle/>
          <a:p>
            <a:endParaRPr lang="zh-CN" altLang="en-US">
              <a:solidFill>
                <a:schemeClr val="tx1"/>
              </a:solidFill>
            </a:endParaRPr>
          </a:p>
        </p:txBody>
      </p:sp>
      <p:sp>
        <p:nvSpPr>
          <p:cNvPr id="11" name="任意多边形: 形状 10"/>
          <p:cNvSpPr/>
          <p:nvPr>
            <p:custDataLst>
              <p:tags r:id="rId4"/>
            </p:custDataLst>
          </p:nvPr>
        </p:nvSpPr>
        <p:spPr>
          <a:xfrm>
            <a:off x="5763768" y="3463595"/>
            <a:ext cx="1300203" cy="130020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1">
              <a:alpha val="80000"/>
            </a:schemeClr>
          </a:solidFill>
          <a:ln w="16502" cap="flat">
            <a:noFill/>
            <a:prstDash val="solid"/>
            <a:miter/>
          </a:ln>
        </p:spPr>
        <p:txBody>
          <a:bodyPr rtlCol="0" anchor="ctr"/>
          <a:lstStyle/>
          <a:p>
            <a:endParaRPr lang="zh-CN" altLang="en-US" dirty="0">
              <a:solidFill>
                <a:schemeClr val="tx1"/>
              </a:solidFill>
            </a:endParaRPr>
          </a:p>
        </p:txBody>
      </p:sp>
      <p:sp>
        <p:nvSpPr>
          <p:cNvPr id="12" name="矩形 11"/>
          <p:cNvSpPr/>
          <p:nvPr>
            <p:custDataLst>
              <p:tags r:id="rId5"/>
            </p:custDataLst>
          </p:nvPr>
        </p:nvSpPr>
        <p:spPr>
          <a:xfrm>
            <a:off x="972601" y="2867649"/>
            <a:ext cx="4679151" cy="276265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相关分析所研究的两个变量是</a:t>
            </a:r>
            <a:r>
              <a:rPr lang="zh-CN" altLang="en-US" kern="0" dirty="0">
                <a:ln>
                  <a:noFill/>
                  <a:prstDash val="sysDot"/>
                </a:ln>
                <a:solidFill>
                  <a:srgbClr val="FFFFFF"/>
                </a:solidFill>
                <a:latin typeface="+mn-ea"/>
                <a:sym typeface="+mn-ea"/>
              </a:rPr>
              <a:t>对等关系；回归分析所研究的两个变量不是对等关系，必须确定自变量和因变量。</a:t>
            </a:r>
            <a:endParaRPr lang="zh-CN" altLang="en-US" kern="0" dirty="0">
              <a:ln>
                <a:noFill/>
                <a:prstDash val="sysDot"/>
              </a:ln>
              <a:solidFill>
                <a:srgbClr val="FFFFFF"/>
              </a:solidFill>
              <a:latin typeface="+mn-ea"/>
              <a:sym typeface="+mn-ea"/>
            </a:endParaRPr>
          </a:p>
          <a:p>
            <a:pPr marL="285750" indent="-285750">
              <a:lnSpc>
                <a:spcPct val="120000"/>
              </a:lnSpc>
              <a:buFont typeface="Arial" panose="020B0604020202020204" pitchFamily="34" charset="0"/>
              <a:buChar char="•"/>
            </a:pPr>
            <a:r>
              <a:rPr lang="zh-CN" altLang="en-US" kern="0" dirty="0">
                <a:ln>
                  <a:noFill/>
                  <a:prstDash val="sysDot"/>
                </a:ln>
                <a:solidFill>
                  <a:srgbClr val="FFFFFF"/>
                </a:solidFill>
                <a:latin typeface="+mn-ea"/>
                <a:sym typeface="+mn-ea"/>
              </a:rPr>
              <a:t>相关分析只能计算出两个变量间相关关系密切程度的熟知，回归分析有时可以根据研究目的的不同分别建立两个不同的回归方程。</a:t>
            </a:r>
            <a:endParaRPr lang="zh-CN" altLang="en-US" kern="0" spc="0" dirty="0">
              <a:ln>
                <a:noFill/>
                <a:prstDash val="sysDot"/>
              </a:ln>
              <a:solidFill>
                <a:srgbClr val="FFFFFF"/>
              </a:solidFill>
              <a:latin typeface="+mn-ea"/>
              <a:sym typeface="+mn-ea"/>
            </a:endParaRPr>
          </a:p>
          <a:p>
            <a:pPr marL="285750" indent="-285750" algn="l" fontAlgn="auto">
              <a:lnSpc>
                <a:spcPct val="120000"/>
              </a:lnSpc>
              <a:buFont typeface="Arial" panose="020B0604020202020204" pitchFamily="34" charset="0"/>
              <a:buChar char="•"/>
            </a:pPr>
            <a:r>
              <a:rPr lang="zh-CN" altLang="en-US" kern="0" dirty="0">
                <a:ln>
                  <a:noFill/>
                  <a:prstDash val="sysDot"/>
                </a:ln>
                <a:solidFill>
                  <a:srgbClr val="FFFFFF"/>
                </a:solidFill>
                <a:latin typeface="+mn-ea"/>
                <a:sym typeface="+mn-ea"/>
              </a:rPr>
              <a:t>相关分析中两个都要求是随机变量，回归分析要求自变量是可以控制的变量，因变量是随机变量。</a:t>
            </a:r>
            <a:endParaRPr lang="zh-CN" altLang="en-US" kern="0" spc="0" dirty="0">
              <a:ln>
                <a:noFill/>
                <a:prstDash val="sysDot"/>
              </a:ln>
              <a:solidFill>
                <a:srgbClr val="FFFFFF"/>
              </a:solidFill>
              <a:latin typeface="+mn-ea"/>
              <a:sym typeface="+mn-ea"/>
            </a:endParaRPr>
          </a:p>
        </p:txBody>
      </p:sp>
      <p:sp>
        <p:nvSpPr>
          <p:cNvPr id="40" name="任意多边形: 形状 39"/>
          <p:cNvSpPr/>
          <p:nvPr>
            <p:custDataLst>
              <p:tags r:id="rId6"/>
            </p:custDataLst>
          </p:nvPr>
        </p:nvSpPr>
        <p:spPr>
          <a:xfrm>
            <a:off x="231329" y="2292113"/>
            <a:ext cx="808243" cy="80824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1"/>
          </a:solidFill>
          <a:ln w="25400" cap="flat">
            <a:solidFill>
              <a:srgbClr val="FFFFFF"/>
            </a:solidFill>
            <a:prstDash val="solid"/>
            <a:miter/>
          </a:ln>
        </p:spPr>
        <p:txBody>
          <a:bodyPr rtlCol="0" anchor="ctr"/>
          <a:lstStyle/>
          <a:p>
            <a:endParaRPr lang="zh-CN" altLang="en-US" dirty="0">
              <a:solidFill>
                <a:schemeClr val="tx1"/>
              </a:solidFill>
            </a:endParaRPr>
          </a:p>
        </p:txBody>
      </p:sp>
      <p:sp>
        <p:nvSpPr>
          <p:cNvPr id="41" name="任意多边形: 形状 40"/>
          <p:cNvSpPr/>
          <p:nvPr>
            <p:custDataLst>
              <p:tags r:id="rId7"/>
            </p:custDataLst>
          </p:nvPr>
        </p:nvSpPr>
        <p:spPr>
          <a:xfrm>
            <a:off x="11099722" y="2292113"/>
            <a:ext cx="808243" cy="80824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2"/>
          </a:solidFill>
          <a:ln w="25400" cap="flat">
            <a:solidFill>
              <a:srgbClr val="FFFFFF"/>
            </a:solidFill>
            <a:prstDash val="solid"/>
            <a:miter/>
          </a:ln>
        </p:spPr>
        <p:txBody>
          <a:bodyPr rtlCol="0" anchor="ctr"/>
          <a:lstStyle/>
          <a:p>
            <a:endParaRPr lang="zh-CN" altLang="en-US" dirty="0">
              <a:solidFill>
                <a:schemeClr val="tx1"/>
              </a:solidFill>
            </a:endParaRPr>
          </a:p>
        </p:txBody>
      </p:sp>
      <p:pic>
        <p:nvPicPr>
          <p:cNvPr id="21" name="图片 13" descr="343435383036303b343532343135373bcfeec4bfb7d6cef6"/>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455360" y="2507415"/>
            <a:ext cx="360234" cy="360234"/>
          </a:xfrm>
          <a:prstGeom prst="rect">
            <a:avLst/>
          </a:prstGeom>
        </p:spPr>
      </p:pic>
      <p:pic>
        <p:nvPicPr>
          <p:cNvPr id="22" name="图片 3" descr="343439383331313b343532303031393bd2b5bca8b9dcc0ed"/>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11323753" y="2524144"/>
            <a:ext cx="360234" cy="360234"/>
          </a:xfrm>
          <a:prstGeom prst="rect">
            <a:avLst/>
          </a:prstGeom>
        </p:spPr>
      </p:pic>
      <p:sp>
        <p:nvSpPr>
          <p:cNvPr id="23" name="文本框 22"/>
          <p:cNvSpPr txBox="1"/>
          <p:nvPr/>
        </p:nvSpPr>
        <p:spPr>
          <a:xfrm>
            <a:off x="1402715" y="1806261"/>
            <a:ext cx="3679825" cy="914400"/>
          </a:xfrm>
          <a:prstGeom prst="rect">
            <a:avLst/>
          </a:prstGeom>
          <a:noFill/>
        </p:spPr>
        <p:txBody>
          <a:bodyPr wrap="square" rtlCol="0">
            <a:normAutofit/>
          </a:bodyPr>
          <a:lstStyle/>
          <a:p>
            <a:pPr algn="ctr">
              <a:lnSpc>
                <a:spcPct val="140000"/>
              </a:lnSpc>
            </a:pPr>
            <a:r>
              <a:rPr lang="zh-CN" altLang="en-US" sz="2400" b="1" kern="100" dirty="0">
                <a:solidFill>
                  <a:schemeClr val="bg2">
                    <a:lumMod val="50000"/>
                  </a:schemeClr>
                </a:solidFill>
                <a:effectLst/>
                <a:latin typeface="+mn-ea"/>
                <a:cs typeface="江城圆体 400W" panose="020B0500000000000000" pitchFamily="34" charset="-122"/>
              </a:rPr>
              <a:t>区别</a:t>
            </a:r>
            <a:endParaRPr lang="zh-CN" altLang="en-US" sz="2400" b="1" kern="100" dirty="0">
              <a:solidFill>
                <a:schemeClr val="bg2">
                  <a:lumMod val="50000"/>
                </a:schemeClr>
              </a:solidFill>
              <a:effectLst/>
              <a:latin typeface="+mn-ea"/>
              <a:cs typeface="江城圆体 400W" panose="020B0500000000000000" pitchFamily="34" charset="-122"/>
            </a:endParaRPr>
          </a:p>
        </p:txBody>
      </p:sp>
      <p:sp>
        <p:nvSpPr>
          <p:cNvPr id="24" name="文本框 23"/>
          <p:cNvSpPr txBox="1"/>
          <p:nvPr/>
        </p:nvSpPr>
        <p:spPr>
          <a:xfrm>
            <a:off x="6744539" y="1806261"/>
            <a:ext cx="4064000" cy="914400"/>
          </a:xfrm>
          <a:prstGeom prst="rect">
            <a:avLst/>
          </a:prstGeom>
          <a:noFill/>
        </p:spPr>
        <p:txBody>
          <a:bodyPr wrap="square" rtlCol="0">
            <a:normAutofit/>
          </a:bodyPr>
          <a:lstStyle/>
          <a:p>
            <a:pPr algn="ctr">
              <a:lnSpc>
                <a:spcPct val="140000"/>
              </a:lnSpc>
            </a:pPr>
            <a:r>
              <a:rPr lang="zh-CN" altLang="en-US" sz="2400" b="1" kern="100" dirty="0">
                <a:solidFill>
                  <a:schemeClr val="bg2">
                    <a:lumMod val="50000"/>
                  </a:schemeClr>
                </a:solidFill>
                <a:effectLst/>
                <a:latin typeface="+mn-ea"/>
                <a:cs typeface="江城圆体 400W" panose="020B0500000000000000" pitchFamily="34" charset="-122"/>
              </a:rPr>
              <a:t>联系</a:t>
            </a:r>
            <a:endParaRPr lang="zh-CN" altLang="en-US" sz="2400" b="1" kern="100" dirty="0">
              <a:solidFill>
                <a:schemeClr val="bg2">
                  <a:lumMod val="50000"/>
                </a:schemeClr>
              </a:solidFill>
              <a:effectLst/>
              <a:latin typeface="+mn-ea"/>
              <a:cs typeface="江城圆体 400W" panose="020B0500000000000000" pitchFamily="34" charset="-122"/>
            </a:endParaRPr>
          </a:p>
        </p:txBody>
      </p:sp>
      <p:sp>
        <p:nvSpPr>
          <p:cNvPr id="25" name="矩形 24"/>
          <p:cNvSpPr/>
          <p:nvPr>
            <p:custDataLst>
              <p:tags r:id="rId14"/>
            </p:custDataLst>
          </p:nvPr>
        </p:nvSpPr>
        <p:spPr>
          <a:xfrm>
            <a:off x="7386382" y="3477150"/>
            <a:ext cx="4311650" cy="104949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相关分析是回归分析的前提。</a:t>
            </a:r>
            <a:endParaRPr lang="en-US" altLang="zh-CN" kern="0" spc="0" dirty="0">
              <a:ln>
                <a:noFill/>
                <a:prstDash val="sysDot"/>
              </a:ln>
              <a:solidFill>
                <a:srgbClr val="FFFFFF"/>
              </a:solidFill>
              <a:latin typeface="+mn-ea"/>
              <a:sym typeface="+mn-ea"/>
            </a:endParaRPr>
          </a:p>
          <a:p>
            <a:pPr marL="285750" indent="-285750" algn="l" fontAlgn="auto">
              <a:lnSpc>
                <a:spcPct val="120000"/>
              </a:lnSpc>
              <a:buFont typeface="Arial" panose="020B0604020202020204" pitchFamily="34" charset="0"/>
              <a:buChar char="•"/>
            </a:pPr>
            <a:r>
              <a:rPr lang="zh-CN" altLang="en-US" kern="0" dirty="0">
                <a:ln>
                  <a:noFill/>
                  <a:prstDash val="sysDot"/>
                </a:ln>
                <a:solidFill>
                  <a:srgbClr val="FFFFFF"/>
                </a:solidFill>
                <a:latin typeface="+mn-ea"/>
                <a:sym typeface="+mn-ea"/>
              </a:rPr>
              <a:t>回归分析是相关分析的继续和深入。</a:t>
            </a:r>
            <a:endParaRPr lang="zh-CN" altLang="en-US" kern="0" spc="0" dirty="0">
              <a:ln>
                <a:noFill/>
                <a:prstDash val="sysDot"/>
              </a:ln>
              <a:solidFill>
                <a:srgbClr val="FFFFFF"/>
              </a:solidFill>
              <a:latin typeface="+mn-ea"/>
              <a:sym typeface="+mn-ea"/>
            </a:endParaRPr>
          </a:p>
        </p:txBody>
      </p:sp>
    </p:spTree>
    <p:custDataLst>
      <p:tags r:id="rId1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strips(downLeft)">
                                      <p:cBhvr>
                                        <p:cTn id="10" dur="500"/>
                                        <p:tgtEl>
                                          <p:spTgt spid="40"/>
                                        </p:tgtEl>
                                      </p:cBhvr>
                                    </p:animEffect>
                                  </p:childTnLst>
                                </p:cTn>
                              </p:par>
                              <p:par>
                                <p:cTn id="11" presetID="18" presetClass="entr" presetSubtype="12"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trips(downLeft)">
                                      <p:cBhvr>
                                        <p:cTn id="13" dur="500"/>
                                        <p:tgtEl>
                                          <p:spTgt spid="21"/>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strips(downLeft)">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strips(downLeft)">
                                      <p:cBhvr>
                                        <p:cTn id="21" dur="500"/>
                                        <p:tgtEl>
                                          <p:spTgt spid="24"/>
                                        </p:tgtEl>
                                      </p:cBhvr>
                                    </p:animEffect>
                                  </p:childTnLst>
                                </p:cTn>
                              </p:par>
                              <p:par>
                                <p:cTn id="22" presetID="18" presetClass="entr" presetSubtype="12"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strips(down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40" grpId="0" bldLvl="0" animBg="1"/>
      <p:bldP spid="23" grpId="0"/>
      <p:bldP spid="24" grpId="0"/>
      <p:bldP spid="25"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876856"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三</a:t>
            </a:r>
            <a:r>
              <a:rPr lang="zh-CN" altLang="en-US" sz="2800" b="1" kern="100" dirty="0">
                <a:solidFill>
                  <a:schemeClr val="accent2">
                    <a:lumMod val="75000"/>
                  </a:schemeClr>
                </a:solidFill>
                <a:effectLst/>
                <a:latin typeface="+mn-ea"/>
                <a:cs typeface="江城圆体 400W" panose="020B0500000000000000" pitchFamily="34" charset="-122"/>
              </a:rPr>
              <a:t>、一元线性回归方程的拟合</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5" name="文本框 14"/>
          <p:cNvSpPr txBox="1"/>
          <p:nvPr/>
        </p:nvSpPr>
        <p:spPr>
          <a:xfrm>
            <a:off x="899380" y="1837431"/>
            <a:ext cx="10393240" cy="2435804"/>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zh-CN" altLang="en-US" sz="2400" b="1" kern="100" dirty="0">
                <a:solidFill>
                  <a:schemeClr val="bg1"/>
                </a:solidFill>
                <a:latin typeface="+mn-ea"/>
                <a:cs typeface="江城圆体 400W" panose="020B0500000000000000" pitchFamily="34" charset="-122"/>
              </a:rPr>
              <a:t>拟合一元线性回归方程必须具备以下条件</a:t>
            </a:r>
            <a:r>
              <a:rPr lang="en-US" altLang="zh-CN" sz="2400" b="1" kern="100" dirty="0">
                <a:solidFill>
                  <a:schemeClr val="bg1"/>
                </a:solidFill>
                <a:latin typeface="+mn-ea"/>
                <a:cs typeface="江城圆体 400W" panose="020B0500000000000000" pitchFamily="34" charset="-122"/>
              </a:rPr>
              <a:t>:</a:t>
            </a:r>
            <a:endParaRPr lang="en-US" altLang="zh-CN" sz="2400" b="1" kern="100" dirty="0">
              <a:solidFill>
                <a:schemeClr val="bg1"/>
              </a:solidFill>
              <a:latin typeface="+mn-ea"/>
              <a:cs typeface="江城圆体 400W" panose="020B0500000000000000" pitchFamily="34" charset="-122"/>
            </a:endParaRPr>
          </a:p>
          <a:p>
            <a:pPr>
              <a:lnSpc>
                <a:spcPct val="150000"/>
              </a:lnSpc>
            </a:pPr>
            <a:r>
              <a:rPr lang="en-US" altLang="zh-CN" sz="2400" b="1" kern="100" dirty="0">
                <a:solidFill>
                  <a:schemeClr val="bg1"/>
                </a:solidFill>
                <a:latin typeface="+mn-ea"/>
                <a:cs typeface="江城圆体 400W" panose="020B0500000000000000" pitchFamily="34" charset="-122"/>
              </a:rPr>
              <a:t>(1)</a:t>
            </a:r>
            <a:r>
              <a:rPr lang="zh-CN" altLang="en-US" sz="2400" b="1" kern="100" dirty="0">
                <a:solidFill>
                  <a:schemeClr val="bg1"/>
                </a:solidFill>
                <a:latin typeface="+mn-ea"/>
                <a:cs typeface="江城圆体 400W" panose="020B0500000000000000" pitchFamily="34" charset="-122"/>
              </a:rPr>
              <a:t>两现象间确实存在数量上的相互依存的关系</a:t>
            </a:r>
            <a:r>
              <a:rPr lang="en-US" altLang="zh-CN" sz="2400" b="1" kern="100" dirty="0">
                <a:solidFill>
                  <a:schemeClr val="bg1"/>
                </a:solidFill>
                <a:latin typeface="+mn-ea"/>
                <a:cs typeface="江城圆体 400W" panose="020B0500000000000000" pitchFamily="34" charset="-122"/>
              </a:rPr>
              <a:t>;</a:t>
            </a:r>
            <a:endParaRPr lang="en-US" altLang="zh-CN" sz="2400" b="1" kern="100" dirty="0">
              <a:solidFill>
                <a:schemeClr val="bg1"/>
              </a:solidFill>
              <a:latin typeface="+mn-ea"/>
              <a:cs typeface="江城圆体 400W" panose="020B0500000000000000" pitchFamily="34" charset="-122"/>
            </a:endParaRPr>
          </a:p>
          <a:p>
            <a:pPr>
              <a:lnSpc>
                <a:spcPct val="150000"/>
              </a:lnSpc>
            </a:pPr>
            <a:r>
              <a:rPr lang="en-US" altLang="zh-CN" sz="2400" b="1" kern="100" dirty="0">
                <a:solidFill>
                  <a:schemeClr val="bg1"/>
                </a:solidFill>
                <a:latin typeface="+mn-ea"/>
                <a:cs typeface="江城圆体 400W" panose="020B0500000000000000" pitchFamily="34" charset="-122"/>
              </a:rPr>
              <a:t>(2)</a:t>
            </a:r>
            <a:r>
              <a:rPr lang="zh-CN" altLang="en-US" sz="2400" b="1" kern="100" dirty="0">
                <a:solidFill>
                  <a:schemeClr val="bg1"/>
                </a:solidFill>
                <a:latin typeface="+mn-ea"/>
                <a:cs typeface="江城圆体 400W" panose="020B0500000000000000" pitchFamily="34" charset="-122"/>
              </a:rPr>
              <a:t>现象间的关系是线性相关关系</a:t>
            </a:r>
            <a:r>
              <a:rPr lang="en-US" altLang="zh-CN" sz="2400" b="1" kern="100" dirty="0">
                <a:solidFill>
                  <a:schemeClr val="bg1"/>
                </a:solidFill>
                <a:latin typeface="+mn-ea"/>
                <a:cs typeface="江城圆体 400W" panose="020B0500000000000000" pitchFamily="34" charset="-122"/>
              </a:rPr>
              <a:t>;</a:t>
            </a:r>
            <a:endParaRPr lang="en-US" altLang="zh-CN" sz="2400" b="1" kern="100" dirty="0">
              <a:solidFill>
                <a:schemeClr val="bg1"/>
              </a:solidFill>
              <a:latin typeface="+mn-ea"/>
              <a:cs typeface="江城圆体 400W" panose="020B0500000000000000" pitchFamily="34" charset="-122"/>
            </a:endParaRPr>
          </a:p>
          <a:p>
            <a:pPr>
              <a:lnSpc>
                <a:spcPct val="150000"/>
              </a:lnSpc>
            </a:pPr>
            <a:r>
              <a:rPr lang="en-US" altLang="zh-CN" sz="2400" b="1" kern="100" dirty="0">
                <a:solidFill>
                  <a:schemeClr val="bg1"/>
                </a:solidFill>
                <a:latin typeface="+mn-ea"/>
                <a:cs typeface="江城圆体 400W" panose="020B0500000000000000" pitchFamily="34" charset="-122"/>
              </a:rPr>
              <a:t>(3)</a:t>
            </a:r>
            <a:r>
              <a:rPr lang="zh-CN" altLang="en-US" sz="2400" b="1" kern="100" dirty="0">
                <a:solidFill>
                  <a:schemeClr val="bg1"/>
                </a:solidFill>
                <a:latin typeface="+mn-ea"/>
                <a:cs typeface="江城圆体 400W" panose="020B0500000000000000" pitchFamily="34" charset="-122"/>
              </a:rPr>
              <a:t>具备一组变量与因变量的对应资料</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且明确哪个是自变量</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哪个是因变量。</a:t>
            </a:r>
            <a:r>
              <a:rPr lang="en-US" altLang="zh-CN" sz="2400" b="1" kern="100" dirty="0">
                <a:solidFill>
                  <a:schemeClr val="bg1"/>
                </a:solidFill>
                <a:effectLst/>
                <a:latin typeface="+mn-ea"/>
                <a:cs typeface="江城圆体 400W" panose="020B0500000000000000" pitchFamily="34" charset="-122"/>
              </a:rPr>
              <a:t>        </a:t>
            </a:r>
            <a:endParaRPr lang="en-US" altLang="zh-CN"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876856"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三</a:t>
            </a:r>
            <a:r>
              <a:rPr lang="zh-CN" altLang="en-US" sz="2800" b="1" kern="100" dirty="0">
                <a:solidFill>
                  <a:schemeClr val="accent2">
                    <a:lumMod val="75000"/>
                  </a:schemeClr>
                </a:solidFill>
                <a:effectLst/>
                <a:latin typeface="+mn-ea"/>
                <a:cs typeface="江城圆体 400W" panose="020B0500000000000000" pitchFamily="34" charset="-122"/>
              </a:rPr>
              <a:t>、一元线性回归方程的拟合</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5" name="文本框 14"/>
          <p:cNvSpPr txBox="1"/>
          <p:nvPr/>
        </p:nvSpPr>
        <p:spPr>
          <a:xfrm>
            <a:off x="899380" y="1755951"/>
            <a:ext cx="10393240" cy="597951"/>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zh-CN" altLang="en-US" sz="2400" b="1" kern="100" dirty="0">
                <a:solidFill>
                  <a:schemeClr val="bg1"/>
                </a:solidFill>
                <a:latin typeface="+mn-ea"/>
                <a:cs typeface="江城圆体 400W" panose="020B0500000000000000" pitchFamily="34" charset="-122"/>
              </a:rPr>
              <a:t>如果两现象资料满足上述前提条件</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可以拟合一元线性回归方程</a:t>
            </a:r>
            <a:r>
              <a:rPr lang="en-US" altLang="zh-CN" sz="2400" b="1" kern="100" dirty="0">
                <a:solidFill>
                  <a:schemeClr val="bg1"/>
                </a:solidFill>
                <a:latin typeface="+mn-ea"/>
                <a:cs typeface="江城圆体 400W" panose="020B0500000000000000" pitchFamily="34" charset="-122"/>
              </a:rPr>
              <a:t>:</a:t>
            </a:r>
            <a:endParaRPr lang="en-US" altLang="zh-CN" sz="2400" b="1" kern="100" dirty="0">
              <a:solidFill>
                <a:schemeClr val="bg1"/>
              </a:solidFill>
              <a:latin typeface="+mn-ea"/>
              <a:cs typeface="江城圆体 400W" panose="020B0500000000000000" pitchFamily="34" charset="-122"/>
            </a:endParaRPr>
          </a:p>
        </p:txBody>
      </p:sp>
      <p:pic>
        <p:nvPicPr>
          <p:cNvPr id="4" name="图片 3"/>
          <p:cNvPicPr>
            <a:picLocks noChangeAspect="1"/>
          </p:cNvPicPr>
          <p:nvPr/>
        </p:nvPicPr>
        <p:blipFill>
          <a:blip r:embed="rId1"/>
          <a:stretch>
            <a:fillRect/>
          </a:stretch>
        </p:blipFill>
        <p:spPr>
          <a:xfrm>
            <a:off x="4936682" y="2994460"/>
            <a:ext cx="1485714" cy="400000"/>
          </a:xfrm>
          <a:prstGeom prst="rect">
            <a:avLst/>
          </a:prstGeom>
        </p:spPr>
      </p:pic>
      <p:pic>
        <p:nvPicPr>
          <p:cNvPr id="6" name="图片 5"/>
          <p:cNvPicPr>
            <a:picLocks noChangeAspect="1"/>
          </p:cNvPicPr>
          <p:nvPr/>
        </p:nvPicPr>
        <p:blipFill>
          <a:blip r:embed="rId2"/>
          <a:stretch>
            <a:fillRect/>
          </a:stretch>
        </p:blipFill>
        <p:spPr>
          <a:xfrm>
            <a:off x="3392474" y="4190134"/>
            <a:ext cx="4809524" cy="1990476"/>
          </a:xfrm>
          <a:prstGeom prst="rect">
            <a:avLst/>
          </a:prstGeom>
        </p:spPr>
      </p:pic>
      <p:sp>
        <p:nvSpPr>
          <p:cNvPr id="8" name="文本框 7"/>
          <p:cNvSpPr txBox="1"/>
          <p:nvPr/>
        </p:nvSpPr>
        <p:spPr>
          <a:xfrm>
            <a:off x="1045097" y="3607631"/>
            <a:ext cx="9268883" cy="369332"/>
          </a:xfrm>
          <a:prstGeom prst="rect">
            <a:avLst/>
          </a:prstGeom>
          <a:noFill/>
        </p:spPr>
        <p:txBody>
          <a:bodyPr wrap="square">
            <a:spAutoFit/>
          </a:bodyPr>
          <a:lstStyle/>
          <a:p>
            <a:r>
              <a:rPr lang="en-US" altLang="zh-CN" i="1" dirty="0">
                <a:latin typeface="Times New Roman" panose="02020603050405020304" pitchFamily="18" charset="0"/>
                <a:cs typeface="Times New Roman" panose="02020603050405020304" pitchFamily="18" charset="0"/>
              </a:rPr>
              <a:t>y</a:t>
            </a:r>
            <a:r>
              <a:rPr lang="en-US" altLang="zh-CN" i="1" baseline="-25000" dirty="0">
                <a:latin typeface="Times New Roman" panose="02020603050405020304" pitchFamily="18" charset="0"/>
                <a:cs typeface="Times New Roman" panose="02020603050405020304" pitchFamily="18" charset="0"/>
              </a:rPr>
              <a:t>c</a:t>
            </a:r>
            <a:r>
              <a:rPr lang="zh-CN" altLang="en-US" dirty="0">
                <a:latin typeface="Times New Roman" panose="02020603050405020304" pitchFamily="18" charset="0"/>
                <a:cs typeface="Times New Roman" panose="02020603050405020304" pitchFamily="18" charset="0"/>
              </a:rPr>
              <a:t>是因变量的估计值。使用最小二乘法，可得到</a:t>
            </a:r>
            <a:r>
              <a:rPr lang="en-US" altLang="zh-CN" dirty="0">
                <a:latin typeface="Times New Roman" panose="02020603050405020304" pitchFamily="18" charset="0"/>
                <a:cs typeface="Times New Roman" panose="02020603050405020304" pitchFamily="18" charset="0"/>
              </a:rPr>
              <a:t>a</a:t>
            </a:r>
            <a:r>
              <a:rPr lang="zh-CN" altLang="en-US" dirty="0">
                <a:latin typeface="Times New Roman" panose="02020603050405020304" pitchFamily="18" charset="0"/>
                <a:cs typeface="Times New Roman" panose="02020603050405020304" pitchFamily="18" charset="0"/>
              </a:rPr>
              <a:t>和</a:t>
            </a:r>
            <a:r>
              <a:rPr lang="en-US" altLang="zh-CN" dirty="0">
                <a:latin typeface="Times New Roman" panose="02020603050405020304" pitchFamily="18" charset="0"/>
                <a:cs typeface="Times New Roman" panose="02020603050405020304" pitchFamily="18" charset="0"/>
              </a:rPr>
              <a:t>b</a:t>
            </a:r>
            <a:r>
              <a:rPr lang="zh-CN" altLang="en-US" dirty="0">
                <a:latin typeface="Times New Roman" panose="02020603050405020304" pitchFamily="18" charset="0"/>
                <a:cs typeface="Times New Roman" panose="02020603050405020304" pitchFamily="18" charset="0"/>
              </a:rPr>
              <a:t>两参数的计算公式</a:t>
            </a:r>
            <a:r>
              <a:rPr lang="en-US" altLang="zh-CN"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p:bldP spid="8"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876856"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四、估计标准误差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5" name="文本框 14"/>
          <p:cNvSpPr txBox="1"/>
          <p:nvPr/>
        </p:nvSpPr>
        <p:spPr>
          <a:xfrm>
            <a:off x="759461" y="2292579"/>
            <a:ext cx="10393240" cy="2435804"/>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lstStyle/>
          <a:p>
            <a:pPr>
              <a:lnSpc>
                <a:spcPct val="150000"/>
              </a:lnSpc>
            </a:pPr>
            <a:r>
              <a:rPr lang="zh-CN" altLang="en-US" sz="2400" b="1" kern="100" dirty="0">
                <a:solidFill>
                  <a:schemeClr val="bg1"/>
                </a:solidFill>
                <a:latin typeface="+mn-ea"/>
                <a:cs typeface="江城圆体 400W" panose="020B0500000000000000" pitchFamily="34" charset="-122"/>
              </a:rPr>
              <a:t>估计标准误差就是用来说明回归方程推算结果准确性的统计分析指标</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或者说是反映回归直线代表性大小的统计分析指标。估计标准误差值小</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说明因变量的实际值与估计值间的差异小</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回归直线的代表性就大</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估计标准误差值大</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说明因变量的实际值与估计量间的差异大</a:t>
            </a:r>
            <a:r>
              <a:rPr lang="en-US" altLang="zh-CN" sz="2400" b="1" kern="100" dirty="0">
                <a:solidFill>
                  <a:schemeClr val="bg1"/>
                </a:solidFill>
                <a:latin typeface="+mn-ea"/>
                <a:cs typeface="江城圆体 400W" panose="020B0500000000000000" pitchFamily="34" charset="-122"/>
              </a:rPr>
              <a:t>,</a:t>
            </a:r>
            <a:r>
              <a:rPr lang="zh-CN" altLang="en-US" sz="2400" b="1" kern="100" dirty="0">
                <a:solidFill>
                  <a:schemeClr val="bg1"/>
                </a:solidFill>
                <a:latin typeface="+mn-ea"/>
                <a:cs typeface="江城圆体 400W" panose="020B0500000000000000" pitchFamily="34" charset="-122"/>
              </a:rPr>
              <a:t>回归直线的代表性就小。</a:t>
            </a:r>
            <a:r>
              <a:rPr lang="en-US" altLang="zh-CN" sz="2400" b="1" kern="100" dirty="0">
                <a:solidFill>
                  <a:schemeClr val="bg1"/>
                </a:solidFill>
                <a:effectLst/>
                <a:latin typeface="+mn-ea"/>
                <a:cs typeface="江城圆体 400W" panose="020B0500000000000000" pitchFamily="34" charset="-122"/>
              </a:rPr>
              <a:t>        </a:t>
            </a:r>
            <a:endParaRPr lang="en-US" altLang="zh-CN" sz="2400" b="1" kern="100" dirty="0">
              <a:solidFill>
                <a:schemeClr val="bg1"/>
              </a:solidFill>
              <a:effectLst/>
              <a:latin typeface="+mn-ea"/>
              <a:cs typeface="江城圆体 400W" panose="020B0500000000000000" pitchFamily="34" charset="-122"/>
            </a:endParaRPr>
          </a:p>
        </p:txBody>
      </p:sp>
      <p:sp>
        <p:nvSpPr>
          <p:cNvPr id="4" name="标题"/>
          <p:cNvSpPr txBox="1"/>
          <p:nvPr>
            <p:custDataLst>
              <p:tags r:id="rId1"/>
            </p:custDataLst>
          </p:nvPr>
        </p:nvSpPr>
        <p:spPr>
          <a:xfrm>
            <a:off x="759461" y="1413206"/>
            <a:ext cx="3211406"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rPr>
              <a:t>(</a:t>
            </a:r>
            <a:r>
              <a:rPr lang="zh-CN" altLang="en-US" b="1" spc="300" dirty="0">
                <a:solidFill>
                  <a:schemeClr val="accent1"/>
                </a:solidFill>
                <a:latin typeface="+mn-ea"/>
              </a:rPr>
              <a:t>一</a:t>
            </a:r>
            <a:r>
              <a:rPr lang="en-US" altLang="zh-CN" b="1" spc="300" dirty="0">
                <a:solidFill>
                  <a:schemeClr val="accent1"/>
                </a:solidFill>
                <a:latin typeface="+mn-ea"/>
              </a:rPr>
              <a:t>)</a:t>
            </a:r>
            <a:r>
              <a:rPr lang="zh-CN" altLang="en-US" b="1" spc="300" dirty="0">
                <a:solidFill>
                  <a:schemeClr val="accent1"/>
                </a:solidFill>
                <a:latin typeface="+mn-ea"/>
              </a:rPr>
              <a:t>估计标准误差的含义</a:t>
            </a:r>
            <a:endParaRPr lang="zh-CN" altLang="en-US" b="1" spc="300" dirty="0">
              <a:solidFill>
                <a:schemeClr val="accent1"/>
              </a:solidFill>
              <a:latin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Left)">
                                      <p:cBhvr>
                                        <p:cTn id="7" dur="500"/>
                                        <p:tgtEl>
                                          <p:spTgt spid="1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960" y="450215"/>
            <a:ext cx="5876856" cy="914400"/>
          </a:xfrm>
          <a:prstGeom prst="rect">
            <a:avLst/>
          </a:prstGeom>
          <a:noFill/>
        </p:spPr>
        <p:txBody>
          <a:bodyPr wrap="square" rtlCol="0">
            <a:noAutofit/>
          </a:bodyPr>
          <a:lstStyle/>
          <a:p>
            <a:pPr algn="l">
              <a:lnSpc>
                <a:spcPct val="140000"/>
              </a:lnSpc>
            </a:pPr>
            <a:r>
              <a:rPr lang="zh-CN" altLang="en-US" sz="2800" b="1" kern="100" dirty="0">
                <a:solidFill>
                  <a:schemeClr val="accent2">
                    <a:lumMod val="75000"/>
                  </a:schemeClr>
                </a:solidFill>
                <a:latin typeface="+mn-ea"/>
                <a:cs typeface="江城圆体 400W" panose="020B0500000000000000" pitchFamily="34" charset="-122"/>
              </a:rPr>
              <a:t>四、估计标准误差</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4" name="标题"/>
          <p:cNvSpPr txBox="1"/>
          <p:nvPr>
            <p:custDataLst>
              <p:tags r:id="rId1"/>
            </p:custDataLst>
          </p:nvPr>
        </p:nvSpPr>
        <p:spPr>
          <a:xfrm>
            <a:off x="759460" y="1413206"/>
            <a:ext cx="4799367"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rPr>
              <a:t>(</a:t>
            </a:r>
            <a:r>
              <a:rPr lang="zh-CN" altLang="en-US" b="1" spc="300" dirty="0">
                <a:solidFill>
                  <a:schemeClr val="accent1"/>
                </a:solidFill>
                <a:latin typeface="+mn-ea"/>
              </a:rPr>
              <a:t>二</a:t>
            </a:r>
            <a:r>
              <a:rPr lang="en-US" altLang="zh-CN" b="1" spc="300" dirty="0">
                <a:solidFill>
                  <a:schemeClr val="accent1"/>
                </a:solidFill>
                <a:latin typeface="+mn-ea"/>
              </a:rPr>
              <a:t>)</a:t>
            </a:r>
            <a:r>
              <a:rPr lang="zh-CN" altLang="en-US" b="1" spc="300" dirty="0">
                <a:solidFill>
                  <a:schemeClr val="accent1"/>
                </a:solidFill>
                <a:latin typeface="+mn-ea"/>
              </a:rPr>
              <a:t>一元线性回归估计标准误差的计算</a:t>
            </a:r>
            <a:endParaRPr lang="zh-CN" altLang="en-US" b="1" spc="300" dirty="0">
              <a:solidFill>
                <a:schemeClr val="accent1"/>
              </a:solidFill>
              <a:latin typeface="+mn-ea"/>
            </a:endParaRPr>
          </a:p>
        </p:txBody>
      </p:sp>
      <p:sp>
        <p:nvSpPr>
          <p:cNvPr id="5" name="文本框 4"/>
          <p:cNvSpPr txBox="1"/>
          <p:nvPr/>
        </p:nvSpPr>
        <p:spPr>
          <a:xfrm>
            <a:off x="854974" y="2040012"/>
            <a:ext cx="9268883"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估计标准误差是因变量的实际值与估计值离差的平均数</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其计算公式如下</a:t>
            </a:r>
            <a:r>
              <a:rPr lang="en-US" altLang="zh-CN"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682951" y="2718438"/>
            <a:ext cx="2704762" cy="923810"/>
          </a:xfrm>
          <a:prstGeom prst="rect">
            <a:avLst/>
          </a:prstGeom>
        </p:spPr>
      </p:pic>
      <p:sp>
        <p:nvSpPr>
          <p:cNvPr id="10" name="文本框 9"/>
          <p:cNvSpPr txBox="1"/>
          <p:nvPr/>
        </p:nvSpPr>
        <p:spPr>
          <a:xfrm>
            <a:off x="854974" y="3894199"/>
            <a:ext cx="10416590" cy="369332"/>
          </a:xfrm>
          <a:prstGeom prst="rect">
            <a:avLst/>
          </a:prstGeom>
          <a:noFill/>
        </p:spPr>
        <p:txBody>
          <a:bodyPr wrap="square">
            <a:spAutoFit/>
          </a:bodyPr>
          <a:lstStyle/>
          <a:p>
            <a:r>
              <a:rPr lang="zh-CN" altLang="en-US" dirty="0">
                <a:latin typeface="Times New Roman" panose="02020603050405020304" pitchFamily="18" charset="0"/>
                <a:cs typeface="Times New Roman" panose="02020603050405020304" pitchFamily="18" charset="0"/>
              </a:rPr>
              <a:t>式中</a:t>
            </a:r>
            <a:r>
              <a:rPr lang="en-US" altLang="zh-CN" dirty="0">
                <a:latin typeface="Times New Roman" panose="02020603050405020304" pitchFamily="18" charset="0"/>
                <a:cs typeface="Times New Roman" panose="02020603050405020304" pitchFamily="18" charset="0"/>
              </a:rPr>
              <a:t>, </a:t>
            </a:r>
            <a:r>
              <a:rPr lang="en-US" altLang="zh-CN" i="1" dirty="0">
                <a:latin typeface="Times New Roman" panose="02020603050405020304" pitchFamily="18" charset="0"/>
                <a:cs typeface="Times New Roman" panose="02020603050405020304" pitchFamily="18" charset="0"/>
              </a:rPr>
              <a:t>S</a:t>
            </a:r>
            <a:r>
              <a:rPr lang="en-US" altLang="zh-CN" i="1" baseline="-25000" dirty="0">
                <a:latin typeface="Times New Roman" panose="02020603050405020304" pitchFamily="18" charset="0"/>
                <a:cs typeface="Times New Roman" panose="02020603050405020304" pitchFamily="18" charset="0"/>
              </a:rPr>
              <a:t>y</a:t>
            </a:r>
            <a:r>
              <a:rPr lang="en-US" altLang="zh-CN" i="1" dirty="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代表估计标准误差</a:t>
            </a:r>
            <a:r>
              <a:rPr lang="en-US" altLang="zh-CN" dirty="0">
                <a:latin typeface="Times New Roman" panose="02020603050405020304" pitchFamily="18" charset="0"/>
                <a:cs typeface="Times New Roman" panose="02020603050405020304" pitchFamily="18" charset="0"/>
              </a:rPr>
              <a:t>, </a:t>
            </a:r>
            <a:r>
              <a:rPr lang="en-US" altLang="zh-CN" i="1" dirty="0">
                <a:latin typeface="Times New Roman" panose="02020603050405020304" pitchFamily="18" charset="0"/>
                <a:cs typeface="Times New Roman" panose="02020603050405020304" pitchFamily="18" charset="0"/>
              </a:rPr>
              <a:t>n-2 </a:t>
            </a:r>
            <a:r>
              <a:rPr lang="zh-CN" altLang="en-US" dirty="0">
                <a:latin typeface="Times New Roman" panose="02020603050405020304" pitchFamily="18" charset="0"/>
                <a:cs typeface="Times New Roman" panose="02020603050405020304" pitchFamily="18" charset="0"/>
              </a:rPr>
              <a:t>为自由度。在已有线性回归方程的情况下</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可利用如下简捷公式计算</a:t>
            </a:r>
            <a:r>
              <a:rPr lang="en-US" altLang="zh-CN"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pic>
        <p:nvPicPr>
          <p:cNvPr id="11" name="图片 10"/>
          <p:cNvPicPr>
            <a:picLocks noChangeAspect="1"/>
          </p:cNvPicPr>
          <p:nvPr/>
        </p:nvPicPr>
        <p:blipFill>
          <a:blip r:embed="rId3"/>
          <a:stretch>
            <a:fillRect/>
          </a:stretch>
        </p:blipFill>
        <p:spPr>
          <a:xfrm>
            <a:off x="3921046" y="4636627"/>
            <a:ext cx="4228571" cy="980952"/>
          </a:xfrm>
          <a:prstGeom prst="rect">
            <a:avLst/>
          </a:prstGeom>
        </p:spPr>
      </p:pic>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lstStyle/>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594621"/>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2214" y="2620021"/>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7843"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079829"/>
            <a:ext cx="2342242" cy="2469480"/>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理解相关关系分析的含义及相关分析的一般方法</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掌握相关系数的计算与分析</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能够建立一元线性回归方程并预测</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4.</a:t>
            </a:r>
            <a:r>
              <a:rPr lang="zh-CN" altLang="en-US" dirty="0">
                <a:solidFill>
                  <a:srgbClr val="FFFFFF"/>
                </a:solidFill>
                <a:sym typeface="+mn-ea"/>
              </a:rPr>
              <a:t>了解估计标准误差的意义与计算。</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具有运用正确理论和方法判定现象之间的相关关系的能力</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能够编制相关表和绘制相关图</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具有应用</a:t>
            </a:r>
            <a:r>
              <a:rPr lang="en-US" altLang="zh-CN" dirty="0">
                <a:solidFill>
                  <a:srgbClr val="FFFFFF"/>
                </a:solidFill>
                <a:sym typeface="+mn-ea"/>
              </a:rPr>
              <a:t>Excel</a:t>
            </a:r>
            <a:r>
              <a:rPr lang="zh-CN" altLang="en-US" dirty="0">
                <a:solidFill>
                  <a:srgbClr val="FFFFFF"/>
                </a:solidFill>
                <a:sym typeface="+mn-ea"/>
              </a:rPr>
              <a:t>工具进行相关分析的能力。</a:t>
            </a:r>
            <a:endParaRPr lang="en-US" altLang="zh-CN"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t>1.</a:t>
            </a:r>
            <a:r>
              <a:rPr lang="zh-CN" altLang="en-US" dirty="0"/>
              <a:t>培养学生科学严谨的学习态度。 </a:t>
            </a:r>
            <a:endParaRPr lang="en-US" altLang="zh-CN" dirty="0"/>
          </a:p>
          <a:p>
            <a:pPr fontAlgn="auto">
              <a:spcBef>
                <a:spcPts val="2100"/>
              </a:spcBef>
            </a:pPr>
            <a:r>
              <a:rPr lang="en-US" altLang="zh-CN" dirty="0"/>
              <a:t>2.</a:t>
            </a:r>
            <a:r>
              <a:rPr lang="zh-CN" altLang="en-US" dirty="0"/>
              <a:t>培养学生逻辑推理能力</a:t>
            </a:r>
            <a:r>
              <a:rPr lang="en-US" altLang="zh-CN" dirty="0"/>
              <a:t>,</a:t>
            </a:r>
            <a:r>
              <a:rPr lang="zh-CN" altLang="en-US" dirty="0"/>
              <a:t>树立正确的人生观、价值观、世界观。</a:t>
            </a:r>
            <a:endParaRPr lang="en-US" altLang="zh-CN" dirty="0"/>
          </a:p>
        </p:txBody>
      </p:sp>
      <p:sp>
        <p:nvSpPr>
          <p:cNvPr id="12" name="文本框 11"/>
          <p:cNvSpPr txBox="1"/>
          <p:nvPr/>
        </p:nvSpPr>
        <p:spPr>
          <a:xfrm>
            <a:off x="986790" y="543560"/>
            <a:ext cx="4064000" cy="914400"/>
          </a:xfrm>
          <a:prstGeom prst="rect">
            <a:avLst/>
          </a:prstGeom>
          <a:noFill/>
        </p:spPr>
        <p:txBody>
          <a:bodyPr wrap="square" rtlCol="0">
            <a:normAutofit/>
          </a:bodyPr>
          <a:lstStyle/>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3"/>
          </p:nvPr>
        </p:nvSpPr>
        <p:spPr>
          <a:xfrm>
            <a:off x="5173334" y="2046265"/>
            <a:ext cx="5466468" cy="1813863"/>
          </a:xfrm>
        </p:spPr>
        <p:txBody>
          <a:bodyPr/>
          <a:lstStyle/>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相关关系概述</a:t>
            </a:r>
            <a:endParaRPr lang="zh-CN" altLang="en-US" dirty="0"/>
          </a:p>
        </p:txBody>
      </p:sp>
      <p:sp>
        <p:nvSpPr>
          <p:cNvPr id="3" name="文本占位符 2"/>
          <p:cNvSpPr>
            <a:spLocks noGrp="1"/>
          </p:cNvSpPr>
          <p:nvPr>
            <p:ph type="body" sz="quarter" idx="13"/>
          </p:nvPr>
        </p:nvSpPr>
        <p:spPr/>
        <p:txBody>
          <a:bodyPr/>
          <a:lstStyle/>
          <a:p>
            <a:pPr algn="r"/>
            <a:r>
              <a:rPr lang="zh-CN" altLang="en-US"/>
              <a:t>任务一</a:t>
            </a:r>
            <a:r>
              <a:rPr lang="en-US" altLang="zh-CN"/>
              <a:t> </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custDataLst>
              <p:tags r:id="rId1"/>
            </p:custDataLst>
          </p:nvPr>
        </p:nvSpPr>
        <p:spPr>
          <a:xfrm>
            <a:off x="2346962" y="524324"/>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2969897" y="569409"/>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一、相关关系的含义</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620522" y="525594"/>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732282" y="1408879"/>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146417" y="1373319"/>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967107" y="524324"/>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1172107" y="2593870"/>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8"/>
            </p:custDataLst>
          </p:nvPr>
        </p:nvSpPr>
        <p:spPr>
          <a:xfrm>
            <a:off x="7830822" y="2636098"/>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48" name="任意多边形: 形状 23"/>
          <p:cNvSpPr/>
          <p:nvPr>
            <p:custDataLst>
              <p:tags r:id="rId9"/>
            </p:custDataLst>
          </p:nvPr>
        </p:nvSpPr>
        <p:spPr>
          <a:xfrm>
            <a:off x="10087664" y="5704736"/>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0"/>
            </p:custDataLst>
          </p:nvPr>
        </p:nvSpPr>
        <p:spPr>
          <a:xfrm flipH="1">
            <a:off x="1108607" y="5704736"/>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9" name="标题"/>
          <p:cNvSpPr txBox="1"/>
          <p:nvPr>
            <p:custDataLst>
              <p:tags r:id="rId11"/>
            </p:custDataLst>
          </p:nvPr>
        </p:nvSpPr>
        <p:spPr>
          <a:xfrm>
            <a:off x="1403246" y="3127318"/>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rPr>
              <a:t>函数关系</a:t>
            </a:r>
            <a:endParaRPr lang="zh-CN" altLang="en-US" b="1" spc="300" dirty="0">
              <a:solidFill>
                <a:schemeClr val="accent1"/>
              </a:solidFill>
              <a:latin typeface="+mn-ea"/>
            </a:endParaRPr>
          </a:p>
        </p:txBody>
      </p:sp>
      <p:sp>
        <p:nvSpPr>
          <p:cNvPr id="13" name="正文"/>
          <p:cNvSpPr txBox="1"/>
          <p:nvPr>
            <p:custDataLst>
              <p:tags r:id="rId12"/>
            </p:custDataLst>
          </p:nvPr>
        </p:nvSpPr>
        <p:spPr>
          <a:xfrm>
            <a:off x="1401341" y="3755603"/>
            <a:ext cx="2580005" cy="1579245"/>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sym typeface="+mn-ea"/>
              </a:rPr>
              <a:t>       函数关系是变量之间一种完全确定的依存关系</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即一个变量的数值完全由另一个变量的数值所确定。</a:t>
            </a:r>
            <a:endParaRPr lang="zh-CN" altLang="en-US" sz="1600" kern="0" dirty="0">
              <a:ln>
                <a:noFill/>
                <a:prstDash val="sysDot"/>
              </a:ln>
              <a:solidFill>
                <a:schemeClr val="tx1">
                  <a:lumMod val="85000"/>
                  <a:lumOff val="15000"/>
                </a:schemeClr>
              </a:solidFill>
              <a:latin typeface="+mn-ea"/>
              <a:sym typeface="+mn-ea"/>
            </a:endParaRPr>
          </a:p>
        </p:txBody>
      </p:sp>
      <p:sp>
        <p:nvSpPr>
          <p:cNvPr id="36" name="标题"/>
          <p:cNvSpPr txBox="1"/>
          <p:nvPr>
            <p:custDataLst>
              <p:tags r:id="rId13"/>
            </p:custDataLst>
          </p:nvPr>
        </p:nvSpPr>
        <p:spPr>
          <a:xfrm>
            <a:off x="8054474" y="3119381"/>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sym typeface="+mn-ea"/>
              </a:rPr>
              <a:t>相关关系</a:t>
            </a:r>
            <a:endParaRPr lang="zh-CN" altLang="en-US" b="1" spc="300" dirty="0">
              <a:solidFill>
                <a:schemeClr val="accent1"/>
              </a:solidFill>
              <a:latin typeface="+mn-ea"/>
              <a:sym typeface="+mn-ea"/>
            </a:endParaRPr>
          </a:p>
        </p:txBody>
      </p:sp>
      <p:sp>
        <p:nvSpPr>
          <p:cNvPr id="17" name="正文"/>
          <p:cNvSpPr txBox="1"/>
          <p:nvPr>
            <p:custDataLst>
              <p:tags r:id="rId14"/>
            </p:custDataLst>
          </p:nvPr>
        </p:nvSpPr>
        <p:spPr>
          <a:xfrm>
            <a:off x="8052569" y="3667653"/>
            <a:ext cx="2580005" cy="1579245"/>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       相关关系是变量之间其数量变化受随机因素影响而不能唯一确定的相互依存关系。</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23" name="任意多边形: 形状 22"/>
          <p:cNvSpPr/>
          <p:nvPr>
            <p:custDataLst>
              <p:tags r:id="rId15"/>
            </p:custDataLst>
          </p:nvPr>
        </p:nvSpPr>
        <p:spPr>
          <a:xfrm>
            <a:off x="4567451" y="2979316"/>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4" name="标题"/>
          <p:cNvSpPr txBox="1"/>
          <p:nvPr>
            <p:custDataLst>
              <p:tags r:id="rId16"/>
            </p:custDataLst>
          </p:nvPr>
        </p:nvSpPr>
        <p:spPr>
          <a:xfrm>
            <a:off x="4731652" y="3113243"/>
            <a:ext cx="2578100" cy="374650"/>
          </a:xfrm>
          <a:prstGeom prst="rect">
            <a:avLst/>
          </a:prstGeom>
          <a:noFill/>
        </p:spPr>
        <p:txBody>
          <a:bodyPr wrap="square" lIns="0" tIns="0" rIns="0" bIns="0" rtlCol="0" anchor="ctr">
            <a:noAutofit/>
          </a:bodyPr>
          <a:lstStyle/>
          <a:p>
            <a:pPr algn="ctr"/>
            <a:r>
              <a:rPr lang="zh-CN" altLang="en-US" b="1" spc="300" dirty="0">
                <a:solidFill>
                  <a:schemeClr val="accent2"/>
                </a:solidFill>
                <a:latin typeface="+mn-ea"/>
                <a:sym typeface="+mn-ea"/>
              </a:rPr>
              <a:t>区别</a:t>
            </a:r>
            <a:endParaRPr lang="zh-CN" altLang="en-US" b="1" spc="300" dirty="0">
              <a:solidFill>
                <a:schemeClr val="accent2"/>
              </a:solidFill>
              <a:latin typeface="+mn-ea"/>
              <a:sym typeface="+mn-ea"/>
            </a:endParaRPr>
          </a:p>
        </p:txBody>
      </p:sp>
      <p:sp>
        <p:nvSpPr>
          <p:cNvPr id="25" name="正文"/>
          <p:cNvSpPr txBox="1"/>
          <p:nvPr>
            <p:custDataLst>
              <p:tags r:id="rId17"/>
            </p:custDataLst>
          </p:nvPr>
        </p:nvSpPr>
        <p:spPr>
          <a:xfrm>
            <a:off x="4796685" y="3453130"/>
            <a:ext cx="2580005" cy="2160270"/>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相关关系是一种非确定性关系</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如人的身高与年龄</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而函数关系中的两个变量是一种确定性关系</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函数关系是一种因果关系</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而相关关系不一定是因果关系。</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downLeft)">
                                      <p:cBhvr>
                                        <p:cTn id="7" dur="500"/>
                                        <p:tgtEl>
                                          <p:spTgt spid="57"/>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strips(downLeft)">
                                      <p:cBhvr>
                                        <p:cTn id="10" dur="500"/>
                                        <p:tgtEl>
                                          <p:spTgt spid="59"/>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strips(downLeft)">
                                      <p:cBhvr>
                                        <p:cTn id="13" dur="500"/>
                                        <p:tgtEl>
                                          <p:spTgt spid="48"/>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strips(downLeft)">
                                      <p:cBhvr>
                                        <p:cTn id="16" dur="500"/>
                                        <p:tgtEl>
                                          <p:spTgt spid="49"/>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strips(downLeft)">
                                      <p:cBhvr>
                                        <p:cTn id="19" dur="500"/>
                                        <p:tgtEl>
                                          <p:spTgt spid="2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strips(downLeft)">
                                      <p:cBhvr>
                                        <p:cTn id="22" dur="500"/>
                                        <p:tgtEl>
                                          <p:spTgt spid="13"/>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strips(downLeft)">
                                      <p:cBhvr>
                                        <p:cTn id="25" dur="500"/>
                                        <p:tgtEl>
                                          <p:spTgt spid="36"/>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strips(downLeft)">
                                      <p:cBhvr>
                                        <p:cTn id="28" dur="500"/>
                                        <p:tgtEl>
                                          <p:spTgt spid="17"/>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strips(downLeft)">
                                      <p:cBhvr>
                                        <p:cTn id="31" dur="500"/>
                                        <p:tgtEl>
                                          <p:spTgt spid="23"/>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strips(downLeft)">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59" grpId="0" bldLvl="0" animBg="1"/>
      <p:bldP spid="48" grpId="0" bldLvl="0" animBg="1"/>
      <p:bldP spid="49" grpId="0" bldLvl="0" animBg="1"/>
      <p:bldP spid="29" grpId="0"/>
      <p:bldP spid="13" grpId="0"/>
      <p:bldP spid="36" grpId="0"/>
      <p:bldP spid="17" grpId="0"/>
      <p:bldP spid="23" grpId="0" bldLvl="0" animBg="1"/>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形状 14"/>
          <p:cNvSpPr/>
          <p:nvPr>
            <p:custDataLst>
              <p:tags r:id="rId1"/>
            </p:custDataLst>
          </p:nvPr>
        </p:nvSpPr>
        <p:spPr bwMode="auto">
          <a:xfrm>
            <a:off x="2456797" y="45885"/>
            <a:ext cx="6923405" cy="1383030"/>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12700">
            <a:gradFill>
              <a:gsLst>
                <a:gs pos="100000">
                  <a:schemeClr val="accent1">
                    <a:alpha val="0"/>
                  </a:schemeClr>
                </a:gs>
                <a:gs pos="0">
                  <a:schemeClr val="accent1">
                    <a:alpha val="100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4" name="任意多边形: 形状 14"/>
          <p:cNvSpPr/>
          <p:nvPr>
            <p:custDataLst>
              <p:tags r:id="rId2"/>
            </p:custDataLst>
          </p:nvPr>
        </p:nvSpPr>
        <p:spPr bwMode="auto">
          <a:xfrm>
            <a:off x="3675997" y="776770"/>
            <a:ext cx="4485640" cy="89598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12700">
            <a:gradFill>
              <a:gsLst>
                <a:gs pos="100000">
                  <a:schemeClr val="accent1">
                    <a:alpha val="0"/>
                  </a:schemeClr>
                </a:gs>
                <a:gs pos="0">
                  <a:schemeClr val="accent1">
                    <a:alpha val="62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5" name="任意多边形: 形状 14"/>
          <p:cNvSpPr/>
          <p:nvPr>
            <p:custDataLst>
              <p:tags r:id="rId3"/>
            </p:custDataLst>
          </p:nvPr>
        </p:nvSpPr>
        <p:spPr bwMode="auto">
          <a:xfrm>
            <a:off x="4264007" y="1287310"/>
            <a:ext cx="3309620" cy="66103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alpha val="33000"/>
                  </a:schemeClr>
                </a:gs>
                <a:gs pos="0">
                  <a:schemeClr val="accent1">
                    <a:alpha val="60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6" name="任意多边形: 形状 14"/>
          <p:cNvSpPr/>
          <p:nvPr>
            <p:custDataLst>
              <p:tags r:id="rId4"/>
            </p:custDataLst>
          </p:nvPr>
        </p:nvSpPr>
        <p:spPr bwMode="auto">
          <a:xfrm>
            <a:off x="3107672" y="217335"/>
            <a:ext cx="5615940" cy="112077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alpha val="100000"/>
                </a:schemeClr>
              </a:gs>
              <a:gs pos="100000">
                <a:schemeClr val="accent1">
                  <a:lumMod val="60000"/>
                  <a:lumOff val="40000"/>
                  <a:alpha val="100000"/>
                </a:schemeClr>
              </a:gs>
              <a:gs pos="46000">
                <a:schemeClr val="accent1">
                  <a:alpha val="100000"/>
                </a:schemeClr>
              </a:gs>
            </a:gsLst>
            <a:lin ang="0" scaled="0"/>
          </a:gradFill>
          <a:ln w="9525">
            <a:noFill/>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7" name="任意多边形: 形状 14"/>
          <p:cNvSpPr/>
          <p:nvPr>
            <p:custDataLst>
              <p:tags r:id="rId5"/>
            </p:custDataLst>
          </p:nvPr>
        </p:nvSpPr>
        <p:spPr bwMode="auto">
          <a:xfrm>
            <a:off x="3110847" y="110655"/>
            <a:ext cx="5610860" cy="112077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alpha val="100000"/>
                </a:schemeClr>
              </a:gs>
              <a:gs pos="38000">
                <a:schemeClr val="accent1">
                  <a:lumMod val="20000"/>
                  <a:lumOff val="80000"/>
                  <a:alpha val="100000"/>
                </a:schemeClr>
              </a:gs>
            </a:gsLst>
            <a:lin ang="5400000" scaled="0"/>
          </a:gradFill>
          <a:ln w="9525">
            <a:gradFill>
              <a:gsLst>
                <a:gs pos="54000">
                  <a:schemeClr val="bg1"/>
                </a:gs>
                <a:gs pos="100000">
                  <a:schemeClr val="accent1">
                    <a:lumMod val="75000"/>
                    <a:alpha val="100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dirty="0">
              <a:solidFill>
                <a:schemeClr val="accent1"/>
              </a:solidFill>
              <a:latin typeface="+mj-ea"/>
              <a:ea typeface="+mj-ea"/>
              <a:cs typeface="+mj-ea"/>
              <a:sym typeface="+mn-ea"/>
            </a:endParaRPr>
          </a:p>
        </p:txBody>
      </p:sp>
      <p:sp>
        <p:nvSpPr>
          <p:cNvPr id="2" name="椭圆 1"/>
          <p:cNvSpPr/>
          <p:nvPr>
            <p:custDataLst>
              <p:tags r:id="rId6"/>
            </p:custDataLst>
          </p:nvPr>
        </p:nvSpPr>
        <p:spPr>
          <a:xfrm>
            <a:off x="5003782" y="724913"/>
            <a:ext cx="1826260" cy="203200"/>
          </a:xfrm>
          <a:prstGeom prst="ellipse">
            <a:avLst/>
          </a:prstGeom>
          <a:gradFill>
            <a:gsLst>
              <a:gs pos="0">
                <a:schemeClr val="accent1">
                  <a:alpha val="43000"/>
                </a:schemeClr>
              </a:gs>
              <a:gs pos="96000">
                <a:srgbClr val="F2F2F2">
                  <a:alpha val="0"/>
                </a:srgbClr>
              </a:gs>
              <a:gs pos="48000">
                <a:schemeClr val="accent1">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4" name="矩形 53"/>
          <p:cNvSpPr/>
          <p:nvPr>
            <p:custDataLst>
              <p:tags r:id="rId7"/>
            </p:custDataLst>
          </p:nvPr>
        </p:nvSpPr>
        <p:spPr>
          <a:xfrm>
            <a:off x="3820777" y="325709"/>
            <a:ext cx="4206240" cy="520700"/>
          </a:xfrm>
          <a:prstGeom prst="rect">
            <a:avLst/>
          </a:prstGeom>
          <a:noFill/>
        </p:spPr>
        <p:txBody>
          <a:bodyPr wrap="square" rtlCol="0" anchor="ctr" anchorCtr="0">
            <a:noAutofit/>
          </a:bodyPr>
          <a:lstStyle/>
          <a:p>
            <a:pPr algn="ctr">
              <a:spcBef>
                <a:spcPct val="0"/>
              </a:spcBef>
              <a:spcAft>
                <a:spcPct val="0"/>
              </a:spcAft>
            </a:pPr>
            <a:r>
              <a:rPr lang="zh-CN" altLang="en-US"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二、</a:t>
            </a:r>
            <a:r>
              <a:rPr lang="en-US" altLang="zh-CN"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 </a:t>
            </a:r>
            <a:r>
              <a:rPr lang="zh-CN" altLang="en-US"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相关关系的种类</a:t>
            </a:r>
            <a:endParaRPr lang="zh-CN" altLang="en-US"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
        <p:nvSpPr>
          <p:cNvPr id="5" name="文本框 4"/>
          <p:cNvSpPr txBox="1"/>
          <p:nvPr/>
        </p:nvSpPr>
        <p:spPr>
          <a:xfrm>
            <a:off x="414866" y="2104601"/>
            <a:ext cx="5756487" cy="3940808"/>
          </a:xfrm>
          <a:prstGeom prst="rect">
            <a:avLst/>
          </a:prstGeom>
          <a:noFill/>
        </p:spPr>
        <p:txBody>
          <a:bodyPr wrap="square" rtlCol="0"/>
          <a:lstStyle/>
          <a:p>
            <a:pPr marL="342900" indent="-342900">
              <a:lnSpc>
                <a:spcPct val="140000"/>
              </a:lnSpc>
              <a:buFont typeface="Wingdings" panose="05000000000000000000" charset="0"/>
              <a:buChar char="Ø"/>
            </a:pPr>
            <a:r>
              <a:rPr lang="zh-CN" altLang="en-US" sz="2400" kern="100" dirty="0">
                <a:latin typeface="+mn-ea"/>
                <a:cs typeface="江城圆体 400W" panose="020B0500000000000000" pitchFamily="34" charset="-122"/>
              </a:rPr>
              <a:t>正相关与负相关</a:t>
            </a:r>
            <a:endParaRPr lang="en-US" altLang="zh-CN" sz="2400" kern="100" dirty="0">
              <a:latin typeface="+mn-ea"/>
              <a:cs typeface="江城圆体 400W" panose="020B0500000000000000" pitchFamily="34" charset="-122"/>
            </a:endParaRPr>
          </a:p>
          <a:p>
            <a:pPr>
              <a:lnSpc>
                <a:spcPct val="140000"/>
              </a:lnSpc>
            </a:pPr>
            <a:r>
              <a:rPr lang="zh-CN" altLang="en-US" kern="100" dirty="0">
                <a:latin typeface="+mn-ea"/>
                <a:cs typeface="江城圆体 400W" panose="020B0500000000000000" pitchFamily="34" charset="-122"/>
              </a:rPr>
              <a:t>按相关关系的方向可以分为正相关与负相关</a:t>
            </a:r>
            <a:endParaRPr lang="zh-CN" altLang="en-US" kern="100" dirty="0">
              <a:effectLst/>
              <a:latin typeface="+mn-ea"/>
              <a:cs typeface="江城圆体 400W" panose="020B0500000000000000" pitchFamily="34" charset="-122"/>
            </a:endParaRPr>
          </a:p>
          <a:p>
            <a:pPr marL="342900" indent="-342900">
              <a:lnSpc>
                <a:spcPct val="140000"/>
              </a:lnSpc>
              <a:buFont typeface="Wingdings" panose="05000000000000000000" charset="0"/>
              <a:buChar char="Ø"/>
            </a:pPr>
            <a:r>
              <a:rPr lang="zh-CN" altLang="en-US" sz="2400" kern="100" dirty="0">
                <a:latin typeface="+mn-ea"/>
                <a:cs typeface="江城圆体 400W" panose="020B0500000000000000" pitchFamily="34" charset="-122"/>
              </a:rPr>
              <a:t>单相关与复相关</a:t>
            </a:r>
            <a:endParaRPr lang="en-US" altLang="zh-CN" sz="2400" kern="100" dirty="0">
              <a:latin typeface="+mn-ea"/>
              <a:cs typeface="江城圆体 400W" panose="020B0500000000000000" pitchFamily="34" charset="-122"/>
            </a:endParaRPr>
          </a:p>
          <a:p>
            <a:pPr>
              <a:lnSpc>
                <a:spcPct val="140000"/>
              </a:lnSpc>
            </a:pPr>
            <a:r>
              <a:rPr lang="zh-CN" altLang="en-US" kern="100" dirty="0">
                <a:latin typeface="+mn-ea"/>
                <a:cs typeface="江城圆体 400W" panose="020B0500000000000000" pitchFamily="34" charset="-122"/>
              </a:rPr>
              <a:t>按自变量的多少可分为单相关与复相关</a:t>
            </a:r>
            <a:endParaRPr lang="zh-CN" altLang="en-US" kern="100" dirty="0">
              <a:effectLst/>
              <a:latin typeface="+mn-ea"/>
              <a:cs typeface="江城圆体 400W" panose="020B0500000000000000" pitchFamily="34" charset="-122"/>
            </a:endParaRPr>
          </a:p>
          <a:p>
            <a:pPr marL="342900" indent="-342900">
              <a:lnSpc>
                <a:spcPct val="140000"/>
              </a:lnSpc>
              <a:buFont typeface="Wingdings" panose="05000000000000000000" charset="0"/>
              <a:buChar char="Ø"/>
            </a:pPr>
            <a:r>
              <a:rPr lang="zh-CN" altLang="en-US" sz="2400" kern="100" dirty="0">
                <a:latin typeface="+mn-ea"/>
                <a:cs typeface="江城圆体 400W" panose="020B0500000000000000" pitchFamily="34" charset="-122"/>
              </a:rPr>
              <a:t>线性相关与非线性相关</a:t>
            </a:r>
            <a:endParaRPr lang="en-US" altLang="zh-CN" sz="2400" kern="100" dirty="0">
              <a:latin typeface="+mn-ea"/>
              <a:cs typeface="江城圆体 400W" panose="020B0500000000000000" pitchFamily="34" charset="-122"/>
            </a:endParaRPr>
          </a:p>
          <a:p>
            <a:pPr>
              <a:lnSpc>
                <a:spcPct val="140000"/>
              </a:lnSpc>
            </a:pPr>
            <a:r>
              <a:rPr lang="zh-CN" altLang="en-US" kern="100" dirty="0">
                <a:latin typeface="+mn-ea"/>
                <a:cs typeface="江城圆体 400W" panose="020B0500000000000000" pitchFamily="34" charset="-122"/>
              </a:rPr>
              <a:t>按相关关系的表现形态可分为线性相关与非线性相关</a:t>
            </a:r>
            <a:endParaRPr lang="zh-CN" altLang="en-US" kern="100" dirty="0">
              <a:effectLst/>
              <a:latin typeface="+mn-ea"/>
              <a:cs typeface="江城圆体 400W" panose="020B0500000000000000" pitchFamily="34" charset="-122"/>
            </a:endParaRPr>
          </a:p>
          <a:p>
            <a:pPr marL="342900" indent="-342900">
              <a:lnSpc>
                <a:spcPct val="140000"/>
              </a:lnSpc>
              <a:buFont typeface="Wingdings" panose="05000000000000000000" charset="0"/>
              <a:buChar char="Ø"/>
            </a:pPr>
            <a:r>
              <a:rPr lang="zh-CN" altLang="en-US" sz="2400" kern="100" dirty="0">
                <a:latin typeface="+mn-ea"/>
                <a:cs typeface="江城圆体 400W" panose="020B0500000000000000" pitchFamily="34" charset="-122"/>
              </a:rPr>
              <a:t>完全相关、不完全相关与不相关</a:t>
            </a:r>
            <a:endParaRPr lang="en-US" altLang="zh-CN" sz="2400" kern="100" dirty="0">
              <a:latin typeface="+mn-ea"/>
              <a:cs typeface="江城圆体 400W" panose="020B0500000000000000" pitchFamily="34" charset="-122"/>
            </a:endParaRPr>
          </a:p>
          <a:p>
            <a:pPr>
              <a:lnSpc>
                <a:spcPct val="140000"/>
              </a:lnSpc>
            </a:pPr>
            <a:r>
              <a:rPr lang="zh-CN" altLang="en-US" kern="100" dirty="0">
                <a:latin typeface="+mn-ea"/>
                <a:cs typeface="江城圆体 400W" panose="020B0500000000000000" pitchFamily="34" charset="-122"/>
              </a:rPr>
              <a:t>按相关程度可分为完全相关、不完全相关与不相关</a:t>
            </a:r>
            <a:endParaRPr lang="zh-CN" altLang="en-US" kern="100" dirty="0">
              <a:effectLst/>
              <a:latin typeface="+mn-ea"/>
              <a:cs typeface="江城圆体 400W" panose="020B0500000000000000" pitchFamily="34" charset="-122"/>
            </a:endParaRPr>
          </a:p>
        </p:txBody>
      </p:sp>
      <p:pic>
        <p:nvPicPr>
          <p:cNvPr id="7" name="图片 6"/>
          <p:cNvPicPr>
            <a:picLocks noChangeAspect="1"/>
          </p:cNvPicPr>
          <p:nvPr/>
        </p:nvPicPr>
        <p:blipFill>
          <a:blip r:embed="rId8"/>
          <a:stretch>
            <a:fillRect/>
          </a:stretch>
        </p:blipFill>
        <p:spPr>
          <a:xfrm>
            <a:off x="5918817" y="2331508"/>
            <a:ext cx="6177983" cy="3330738"/>
          </a:xfrm>
          <a:prstGeom prst="rect">
            <a:avLst/>
          </a:prstGeom>
        </p:spPr>
      </p:pic>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500"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custDataLst>
              <p:tags r:id="rId1"/>
            </p:custDataLst>
          </p:nvPr>
        </p:nvSpPr>
        <p:spPr>
          <a:xfrm>
            <a:off x="3713361" y="298306"/>
            <a:ext cx="4611871" cy="1237613"/>
          </a:xfrm>
          <a:prstGeom prst="ellipse">
            <a:avLst/>
          </a:prstGeom>
          <a:gradFill>
            <a:gsLst>
              <a:gs pos="1000">
                <a:schemeClr val="bg1">
                  <a:alpha val="33000"/>
                  <a:lumMod val="7000"/>
                  <a:lumOff val="93000"/>
                </a:schemeClr>
              </a:gs>
              <a:gs pos="89000">
                <a:schemeClr val="accent1">
                  <a:lumMod val="81000"/>
                  <a:alpha val="38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spcBef>
                <a:spcPct val="0"/>
              </a:spcBef>
              <a:spcAft>
                <a:spcPct val="0"/>
              </a:spcAft>
              <a:buClrTx/>
              <a:buSzTx/>
              <a:buFontTx/>
            </a:pPr>
            <a:r>
              <a:rPr lang="zh-CN" altLang="en-US" b="1" dirty="0">
                <a:solidFill>
                  <a:schemeClr val="accent1">
                    <a:lumMod val="75000"/>
                  </a:schemeClr>
                </a:solidFill>
                <a:latin typeface="+mn-ea"/>
                <a:cs typeface="+mn-ea"/>
                <a:sym typeface="+mn-ea"/>
              </a:rPr>
              <a:t>三、 相关关系分析的主要内容</a:t>
            </a:r>
            <a:endParaRPr lang="zh-CN" altLang="en-US" b="1" dirty="0">
              <a:solidFill>
                <a:schemeClr val="accent1">
                  <a:lumMod val="75000"/>
                </a:schemeClr>
              </a:solidFill>
              <a:latin typeface="+mn-ea"/>
              <a:cs typeface="+mn-ea"/>
              <a:sym typeface="+mn-ea"/>
            </a:endParaRPr>
          </a:p>
        </p:txBody>
      </p:sp>
      <p:sp>
        <p:nvSpPr>
          <p:cNvPr id="30" name="任意多边形: 形状 29"/>
          <p:cNvSpPr/>
          <p:nvPr>
            <p:custDataLst>
              <p:tags r:id="rId2"/>
            </p:custDataLst>
          </p:nvPr>
        </p:nvSpPr>
        <p:spPr>
          <a:xfrm rot="10800000">
            <a:off x="6746114" y="2555461"/>
            <a:ext cx="5272307" cy="2749825"/>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65811 h 1865811"/>
              <a:gd name="connsiteX1-3" fmla="*/ 111083 w 2695478"/>
              <a:gd name="connsiteY1-4" fmla="*/ 1865811 h 1865811"/>
              <a:gd name="connsiteX2-5" fmla="*/ 0 w 2695478"/>
              <a:gd name="connsiteY2-6" fmla="*/ 1754728 h 1865811"/>
              <a:gd name="connsiteX3-7" fmla="*/ 0 w 2695478"/>
              <a:gd name="connsiteY3-8" fmla="*/ 373502 h 1865811"/>
              <a:gd name="connsiteX4-9" fmla="*/ 111083 w 2695478"/>
              <a:gd name="connsiteY4-10" fmla="*/ 262419 h 1865811"/>
              <a:gd name="connsiteX5-11" fmla="*/ 1139340 w 2695478"/>
              <a:gd name="connsiteY5-12" fmla="*/ 262419 h 1865811"/>
              <a:gd name="connsiteX6-13" fmla="*/ 1575299 w 2695478"/>
              <a:gd name="connsiteY6-14" fmla="*/ 0 h 1865811"/>
              <a:gd name="connsiteX7-15" fmla="*/ 1556139 w 2695478"/>
              <a:gd name="connsiteY7-16" fmla="*/ 262419 h 1865811"/>
              <a:gd name="connsiteX8-17" fmla="*/ 2584395 w 2695478"/>
              <a:gd name="connsiteY8-18" fmla="*/ 262419 h 1865811"/>
              <a:gd name="connsiteX9-19" fmla="*/ 2695478 w 2695478"/>
              <a:gd name="connsiteY9-20" fmla="*/ 373502 h 1865811"/>
              <a:gd name="connsiteX10-21" fmla="*/ 2695478 w 2695478"/>
              <a:gd name="connsiteY10-22" fmla="*/ 1754728 h 1865811"/>
              <a:gd name="connsiteX11-23" fmla="*/ 2584395 w 2695478"/>
              <a:gd name="connsiteY11-24" fmla="*/ 1865811 h 1865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65811">
                <a:moveTo>
                  <a:pt x="2584395" y="1865811"/>
                </a:moveTo>
                <a:lnTo>
                  <a:pt x="111083" y="1865811"/>
                </a:lnTo>
                <a:cubicBezTo>
                  <a:pt x="49734" y="1865811"/>
                  <a:pt x="0" y="1816077"/>
                  <a:pt x="0" y="1754728"/>
                </a:cubicBezTo>
                <a:lnTo>
                  <a:pt x="0" y="373502"/>
                </a:lnTo>
                <a:cubicBezTo>
                  <a:pt x="0" y="312153"/>
                  <a:pt x="49734" y="262419"/>
                  <a:pt x="111083" y="262419"/>
                </a:cubicBezTo>
                <a:lnTo>
                  <a:pt x="1139340" y="262419"/>
                </a:lnTo>
                <a:lnTo>
                  <a:pt x="1575299" y="0"/>
                </a:lnTo>
                <a:lnTo>
                  <a:pt x="1556139" y="262419"/>
                </a:lnTo>
                <a:lnTo>
                  <a:pt x="2584395" y="262419"/>
                </a:lnTo>
                <a:cubicBezTo>
                  <a:pt x="2645744" y="262419"/>
                  <a:pt x="2695478" y="312153"/>
                  <a:pt x="2695478" y="373502"/>
                </a:cubicBezTo>
                <a:lnTo>
                  <a:pt x="2695478" y="1754728"/>
                </a:lnTo>
                <a:cubicBezTo>
                  <a:pt x="2695478" y="1816077"/>
                  <a:pt x="2645744" y="1865811"/>
                  <a:pt x="2584395" y="1865811"/>
                </a:cubicBezTo>
                <a:close/>
              </a:path>
            </a:pathLst>
          </a:custGeom>
          <a:solidFill>
            <a:srgbClr val="FFFFFF">
              <a:alpha val="15000"/>
            </a:srgb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
        <p:nvSpPr>
          <p:cNvPr id="39" name="矩形 38"/>
          <p:cNvSpPr/>
          <p:nvPr>
            <p:custDataLst>
              <p:tags r:id="rId3"/>
            </p:custDataLst>
          </p:nvPr>
        </p:nvSpPr>
        <p:spPr>
          <a:xfrm>
            <a:off x="6903595" y="2926534"/>
            <a:ext cx="4957344" cy="1531842"/>
          </a:xfrm>
          <a:prstGeom prst="rect">
            <a:avLst/>
          </a:prstGeom>
          <a:noFill/>
        </p:spPr>
        <p:txBody>
          <a:bodyPr vert="horz" wrap="square" lIns="0" tIns="0" rIns="0" bIns="0" rtlCol="0" anchor="ctr" anchorCtr="0">
            <a:noAutofit/>
          </a:bodyPr>
          <a:lstStyle/>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建立相关关系的回归方程</a:t>
            </a:r>
            <a:endParaRPr lang="en-US" altLang="zh-CN"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测定因变量的估计值与实际值的误差程度</a:t>
            </a:r>
            <a:endParaRPr lang="zh-CN" altLang="en-US" sz="2000" dirty="0">
              <a:solidFill>
                <a:schemeClr val="tx1">
                  <a:lumMod val="85000"/>
                  <a:lumOff val="15000"/>
                </a:schemeClr>
              </a:solidFill>
              <a:latin typeface="+mn-ea"/>
              <a:cs typeface="+mn-ea"/>
              <a:sym typeface="+mn-ea"/>
            </a:endParaRPr>
          </a:p>
        </p:txBody>
      </p:sp>
      <p:sp>
        <p:nvSpPr>
          <p:cNvPr id="40" name="文本框 39"/>
          <p:cNvSpPr txBox="1"/>
          <p:nvPr/>
        </p:nvSpPr>
        <p:spPr>
          <a:xfrm>
            <a:off x="8071735" y="1999183"/>
            <a:ext cx="2941320" cy="369332"/>
          </a:xfrm>
          <a:prstGeom prst="rect">
            <a:avLst/>
          </a:prstGeom>
          <a:noFill/>
        </p:spPr>
        <p:txBody>
          <a:bodyPr wrap="square">
            <a:spAutoFit/>
          </a:bodyPr>
          <a:lstStyle/>
          <a:p>
            <a:r>
              <a:rPr lang="en-US" altLang="zh-CN" sz="1800" dirty="0">
                <a:solidFill>
                  <a:srgbClr val="000000"/>
                </a:solidFill>
                <a:effectLst/>
                <a:latin typeface="E-B6"/>
              </a:rPr>
              <a:t>(</a:t>
            </a:r>
            <a:r>
              <a:rPr lang="zh-CN" altLang="en-US" sz="1800" dirty="0">
                <a:solidFill>
                  <a:srgbClr val="000000"/>
                </a:solidFill>
                <a:effectLst/>
                <a:latin typeface="FZKTK--GBK1-0"/>
              </a:rPr>
              <a:t>二</a:t>
            </a:r>
            <a:r>
              <a:rPr lang="en-US" altLang="zh-CN" sz="1800" dirty="0">
                <a:solidFill>
                  <a:srgbClr val="000000"/>
                </a:solidFill>
                <a:effectLst/>
                <a:latin typeface="E-B6"/>
              </a:rPr>
              <a:t>) </a:t>
            </a:r>
            <a:r>
              <a:rPr lang="zh-CN" altLang="en-US" sz="1800" dirty="0">
                <a:solidFill>
                  <a:srgbClr val="000000"/>
                </a:solidFill>
                <a:effectLst/>
                <a:latin typeface="FZKTK--GBK1-0"/>
              </a:rPr>
              <a:t>回归分析的主要内容</a:t>
            </a:r>
            <a:endParaRPr lang="zh-CN" altLang="en-US" dirty="0"/>
          </a:p>
        </p:txBody>
      </p:sp>
      <p:sp>
        <p:nvSpPr>
          <p:cNvPr id="41" name="任意多边形: 形状 40"/>
          <p:cNvSpPr/>
          <p:nvPr>
            <p:custDataLst>
              <p:tags r:id="rId4"/>
            </p:custDataLst>
          </p:nvPr>
        </p:nvSpPr>
        <p:spPr>
          <a:xfrm rot="10800000" flipH="1">
            <a:off x="607037" y="2555461"/>
            <a:ext cx="4703049" cy="2844222"/>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65811 h 1865811"/>
              <a:gd name="connsiteX1-3" fmla="*/ 111083 w 2695478"/>
              <a:gd name="connsiteY1-4" fmla="*/ 1865811 h 1865811"/>
              <a:gd name="connsiteX2-5" fmla="*/ 0 w 2695478"/>
              <a:gd name="connsiteY2-6" fmla="*/ 1754728 h 1865811"/>
              <a:gd name="connsiteX3-7" fmla="*/ 0 w 2695478"/>
              <a:gd name="connsiteY3-8" fmla="*/ 373502 h 1865811"/>
              <a:gd name="connsiteX4-9" fmla="*/ 111083 w 2695478"/>
              <a:gd name="connsiteY4-10" fmla="*/ 262419 h 1865811"/>
              <a:gd name="connsiteX5-11" fmla="*/ 1139340 w 2695478"/>
              <a:gd name="connsiteY5-12" fmla="*/ 262419 h 1865811"/>
              <a:gd name="connsiteX6-13" fmla="*/ 1575299 w 2695478"/>
              <a:gd name="connsiteY6-14" fmla="*/ 0 h 1865811"/>
              <a:gd name="connsiteX7-15" fmla="*/ 1556139 w 2695478"/>
              <a:gd name="connsiteY7-16" fmla="*/ 262419 h 1865811"/>
              <a:gd name="connsiteX8-17" fmla="*/ 2584395 w 2695478"/>
              <a:gd name="connsiteY8-18" fmla="*/ 262419 h 1865811"/>
              <a:gd name="connsiteX9-19" fmla="*/ 2695478 w 2695478"/>
              <a:gd name="connsiteY9-20" fmla="*/ 373502 h 1865811"/>
              <a:gd name="connsiteX10-21" fmla="*/ 2695478 w 2695478"/>
              <a:gd name="connsiteY10-22" fmla="*/ 1754728 h 1865811"/>
              <a:gd name="connsiteX11-23" fmla="*/ 2584395 w 2695478"/>
              <a:gd name="connsiteY11-24" fmla="*/ 1865811 h 1865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65811">
                <a:moveTo>
                  <a:pt x="2584395" y="1865811"/>
                </a:moveTo>
                <a:lnTo>
                  <a:pt x="111083" y="1865811"/>
                </a:lnTo>
                <a:cubicBezTo>
                  <a:pt x="49734" y="1865811"/>
                  <a:pt x="0" y="1816077"/>
                  <a:pt x="0" y="1754728"/>
                </a:cubicBezTo>
                <a:lnTo>
                  <a:pt x="0" y="373502"/>
                </a:lnTo>
                <a:cubicBezTo>
                  <a:pt x="0" y="312153"/>
                  <a:pt x="49734" y="262419"/>
                  <a:pt x="111083" y="262419"/>
                </a:cubicBezTo>
                <a:lnTo>
                  <a:pt x="1139340" y="262419"/>
                </a:lnTo>
                <a:lnTo>
                  <a:pt x="1575299" y="0"/>
                </a:lnTo>
                <a:lnTo>
                  <a:pt x="1556139" y="262419"/>
                </a:lnTo>
                <a:lnTo>
                  <a:pt x="2584395" y="262419"/>
                </a:lnTo>
                <a:cubicBezTo>
                  <a:pt x="2645744" y="262419"/>
                  <a:pt x="2695478" y="312153"/>
                  <a:pt x="2695478" y="373502"/>
                </a:cubicBezTo>
                <a:lnTo>
                  <a:pt x="2695478" y="1754728"/>
                </a:lnTo>
                <a:cubicBezTo>
                  <a:pt x="2695478" y="1816077"/>
                  <a:pt x="2645744" y="1865811"/>
                  <a:pt x="2584395" y="1865811"/>
                </a:cubicBezTo>
                <a:close/>
              </a:path>
            </a:pathLst>
          </a:custGeom>
          <a:solidFill>
            <a:srgbClr val="FFFFFF">
              <a:alpha val="15000"/>
            </a:srgb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
        <p:nvSpPr>
          <p:cNvPr id="42" name="矩形 41"/>
          <p:cNvSpPr/>
          <p:nvPr>
            <p:custDataLst>
              <p:tags r:id="rId5"/>
            </p:custDataLst>
          </p:nvPr>
        </p:nvSpPr>
        <p:spPr>
          <a:xfrm>
            <a:off x="980621" y="2652665"/>
            <a:ext cx="4161747" cy="2079580"/>
          </a:xfrm>
          <a:prstGeom prst="rect">
            <a:avLst/>
          </a:prstGeom>
          <a:noFill/>
        </p:spPr>
        <p:txBody>
          <a:bodyPr vert="horz" wrap="square" lIns="0" tIns="0" rIns="0" bIns="0" rtlCol="0" anchor="ctr" anchorCtr="0">
            <a:noAutofit/>
          </a:bodyPr>
          <a:lstStyle/>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确定现象之间有无相关关系</a:t>
            </a:r>
            <a:endParaRPr lang="en-US" altLang="zh-CN"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确定相关关系的表现形式</a:t>
            </a:r>
            <a:endParaRPr lang="en-US" altLang="zh-CN"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测定相关关系的密切程度和方向</a:t>
            </a:r>
            <a:endParaRPr lang="zh-CN" altLang="en-US" sz="2000" dirty="0">
              <a:solidFill>
                <a:schemeClr val="tx1">
                  <a:lumMod val="85000"/>
                  <a:lumOff val="15000"/>
                </a:schemeClr>
              </a:solidFill>
              <a:latin typeface="+mn-ea"/>
              <a:cs typeface="+mn-ea"/>
              <a:sym typeface="+mn-ea"/>
            </a:endParaRPr>
          </a:p>
        </p:txBody>
      </p:sp>
      <p:sp>
        <p:nvSpPr>
          <p:cNvPr id="43" name="文本框 42"/>
          <p:cNvSpPr txBox="1"/>
          <p:nvPr/>
        </p:nvSpPr>
        <p:spPr>
          <a:xfrm>
            <a:off x="1590834" y="1999183"/>
            <a:ext cx="2941320" cy="369332"/>
          </a:xfrm>
          <a:prstGeom prst="rect">
            <a:avLst/>
          </a:prstGeom>
          <a:noFill/>
        </p:spPr>
        <p:txBody>
          <a:bodyPr wrap="square">
            <a:spAutoFit/>
          </a:bodyPr>
          <a:lstStyle/>
          <a:p>
            <a:r>
              <a:rPr lang="en-US" altLang="zh-CN" sz="1800" dirty="0">
                <a:solidFill>
                  <a:srgbClr val="000000"/>
                </a:solidFill>
                <a:effectLst/>
                <a:latin typeface="E-B6"/>
              </a:rPr>
              <a:t>(</a:t>
            </a:r>
            <a:r>
              <a:rPr lang="zh-CN" altLang="en-US" sz="1800" dirty="0">
                <a:solidFill>
                  <a:srgbClr val="000000"/>
                </a:solidFill>
                <a:effectLst/>
                <a:latin typeface="FZKTK--GBK1-0"/>
              </a:rPr>
              <a:t>一</a:t>
            </a:r>
            <a:r>
              <a:rPr lang="en-US" altLang="zh-CN" sz="1800" dirty="0">
                <a:solidFill>
                  <a:srgbClr val="000000"/>
                </a:solidFill>
                <a:effectLst/>
                <a:latin typeface="E-B6"/>
              </a:rPr>
              <a:t>) </a:t>
            </a:r>
            <a:r>
              <a:rPr lang="zh-CN" altLang="en-US" sz="1800" dirty="0">
                <a:solidFill>
                  <a:srgbClr val="000000"/>
                </a:solidFill>
                <a:effectLst/>
                <a:latin typeface="E-B6"/>
              </a:rPr>
              <a:t>相关分析的主要内容</a:t>
            </a:r>
            <a:endParaRPr lang="zh-CN" altLang="en-US" dirty="0"/>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p:tgtEl>
                                          <p:spTgt spid="30"/>
                                        </p:tgtEl>
                                        <p:attrNameLst>
                                          <p:attrName>ppt_y</p:attrName>
                                        </p:attrNameLst>
                                      </p:cBhvr>
                                      <p:tavLst>
                                        <p:tav tm="0">
                                          <p:val>
                                            <p:strVal val="#ppt_y+#ppt_h*1.125000"/>
                                          </p:val>
                                        </p:tav>
                                        <p:tav tm="100000">
                                          <p:val>
                                            <p:strVal val="#ppt_y"/>
                                          </p:val>
                                        </p:tav>
                                      </p:tavLst>
                                    </p:anim>
                                    <p:animEffect transition="in" filter="wipe(up)">
                                      <p:cBhvr>
                                        <p:cTn id="8" dur="500"/>
                                        <p:tgtEl>
                                          <p:spTgt spid="3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p:tgtEl>
                                          <p:spTgt spid="41"/>
                                        </p:tgtEl>
                                        <p:attrNameLst>
                                          <p:attrName>ppt_y</p:attrName>
                                        </p:attrNameLst>
                                      </p:cBhvr>
                                      <p:tavLst>
                                        <p:tav tm="0">
                                          <p:val>
                                            <p:strVal val="#ppt_y+#ppt_h*1.125000"/>
                                          </p:val>
                                        </p:tav>
                                        <p:tav tm="100000">
                                          <p:val>
                                            <p:strVal val="#ppt_y"/>
                                          </p:val>
                                        </p:tav>
                                      </p:tavLst>
                                    </p:anim>
                                    <p:animEffect transition="in" filter="wipe(up)">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p:tgtEl>
                                          <p:spTgt spid="42"/>
                                        </p:tgtEl>
                                        <p:attrNameLst>
                                          <p:attrName>ppt_y</p:attrName>
                                        </p:attrNameLst>
                                      </p:cBhvr>
                                      <p:tavLst>
                                        <p:tav tm="0">
                                          <p:val>
                                            <p:strVal val="#ppt_y+#ppt_h*1.125000"/>
                                          </p:val>
                                        </p:tav>
                                        <p:tav tm="100000">
                                          <p:val>
                                            <p:strVal val="#ppt_y"/>
                                          </p:val>
                                        </p:tav>
                                      </p:tavLst>
                                    </p:anim>
                                    <p:animEffect transition="in" filter="wipe(up)">
                                      <p:cBhvr>
                                        <p:cTn id="18" dur="500"/>
                                        <p:tgtEl>
                                          <p:spTgt spid="4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p:tgtEl>
                                          <p:spTgt spid="43"/>
                                        </p:tgtEl>
                                        <p:attrNameLst>
                                          <p:attrName>ppt_y</p:attrName>
                                        </p:attrNameLst>
                                      </p:cBhvr>
                                      <p:tavLst>
                                        <p:tav tm="0">
                                          <p:val>
                                            <p:strVal val="#ppt_y+#ppt_h*1.125000"/>
                                          </p:val>
                                        </p:tav>
                                        <p:tav tm="100000">
                                          <p:val>
                                            <p:strVal val="#ppt_y"/>
                                          </p:val>
                                        </p:tav>
                                      </p:tavLst>
                                    </p:anim>
                                    <p:animEffect transition="in" filter="wipe(up)">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ppt_y</p:attrName>
                                        </p:attrNameLst>
                                      </p:cBhvr>
                                      <p:tavLst>
                                        <p:tav tm="0">
                                          <p:val>
                                            <p:strVal val="#ppt_y+#ppt_h*1.125000"/>
                                          </p:val>
                                        </p:tav>
                                        <p:tav tm="100000">
                                          <p:val>
                                            <p:strVal val="#ppt_y"/>
                                          </p:val>
                                        </p:tav>
                                      </p:tavLst>
                                    </p:anim>
                                    <p:animEffect transition="in" filter="wipe(up)">
                                      <p:cBhvr>
                                        <p:cTn id="28" dur="500"/>
                                        <p:tgtEl>
                                          <p:spTgt spid="3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p:tgtEl>
                                          <p:spTgt spid="40"/>
                                        </p:tgtEl>
                                        <p:attrNameLst>
                                          <p:attrName>ppt_y</p:attrName>
                                        </p:attrNameLst>
                                      </p:cBhvr>
                                      <p:tavLst>
                                        <p:tav tm="0">
                                          <p:val>
                                            <p:strVal val="#ppt_y+#ppt_h*1.125000"/>
                                          </p:val>
                                        </p:tav>
                                        <p:tav tm="100000">
                                          <p:val>
                                            <p:strVal val="#ppt_y"/>
                                          </p:val>
                                        </p:tav>
                                      </p:tavLst>
                                    </p:anim>
                                    <p:animEffect transition="in" filter="wipe(up)">
                                      <p:cBhvr>
                                        <p:cTn id="3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41" grpId="0" bldLvl="0" animBg="1"/>
      <p:bldP spid="42" grpId="0"/>
      <p:bldP spid="43" grpId="0"/>
      <p:bldP spid="42" grpId="1"/>
      <p:bldP spid="43" grpId="1"/>
      <p:bldP spid="39" grpId="0"/>
      <p:bldP spid="40" grpId="0"/>
      <p:bldP spid="39" grpId="1"/>
      <p:bldP spid="40"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77435" y="3020061"/>
            <a:ext cx="5895340" cy="1108320"/>
          </a:xfrm>
        </p:spPr>
        <p:txBody>
          <a:bodyPr/>
          <a:lstStyle/>
          <a:p>
            <a:r>
              <a:rPr lang="zh-CN" altLang="en-US" dirty="0"/>
              <a:t> 相关分析</a:t>
            </a:r>
            <a:endParaRPr lang="zh-CN" altLang="en-US" dirty="0"/>
          </a:p>
        </p:txBody>
      </p:sp>
      <p:sp>
        <p:nvSpPr>
          <p:cNvPr id="3" name="文本占位符 2"/>
          <p:cNvSpPr>
            <a:spLocks noGrp="1"/>
          </p:cNvSpPr>
          <p:nvPr>
            <p:ph type="body" sz="quarter" idx="13"/>
          </p:nvPr>
        </p:nvSpPr>
        <p:spPr/>
        <p:txBody>
          <a:bodyPr/>
          <a:lstStyle/>
          <a:p>
            <a:pPr algn="r"/>
            <a:r>
              <a:rPr lang="zh-CN" altLang="en-US"/>
              <a:t>任务二</a:t>
            </a:r>
            <a:r>
              <a:rPr lang="en-US" altLang="zh-CN"/>
              <a:t> </a:t>
            </a:r>
            <a:endParaRPr lang="zh-CN" altLang="en-US"/>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custDataLst>
              <p:tags r:id="rId1"/>
            </p:custDataLst>
          </p:nvPr>
        </p:nvSpPr>
        <p:spPr>
          <a:xfrm>
            <a:off x="2524443" y="5096511"/>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3147378" y="5141596"/>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一、</a:t>
            </a:r>
            <a:r>
              <a:rPr lang="en-US" altLang="zh-CN" sz="2400" b="1" spc="300" dirty="0">
                <a:ln w="0">
                  <a:noFill/>
                </a:ln>
                <a:solidFill>
                  <a:schemeClr val="accent1"/>
                </a:solidFill>
                <a:uFillTx/>
                <a:latin typeface="Arial" panose="020B0604020202020204" pitchFamily="34" charset="0"/>
                <a:cs typeface="+mn-ea"/>
                <a:sym typeface="+mn-ea"/>
              </a:rPr>
              <a:t> </a:t>
            </a:r>
            <a:r>
              <a:rPr lang="zh-CN" altLang="en-US" sz="2400" b="1" spc="300" dirty="0">
                <a:ln w="0">
                  <a:noFill/>
                </a:ln>
                <a:solidFill>
                  <a:schemeClr val="accent1"/>
                </a:solidFill>
                <a:uFillTx/>
                <a:latin typeface="Arial" panose="020B0604020202020204" pitchFamily="34" charset="0"/>
                <a:cs typeface="+mn-ea"/>
                <a:sym typeface="+mn-ea"/>
              </a:rPr>
              <a:t>相关关系的一般判断</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798003" y="5097781"/>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909763" y="5981066"/>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323898" y="5945506"/>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753428" y="1797685"/>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8"/>
            </p:custDataLst>
          </p:nvPr>
        </p:nvSpPr>
        <p:spPr>
          <a:xfrm>
            <a:off x="4563428" y="2176781"/>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9"/>
            </p:custDataLst>
          </p:nvPr>
        </p:nvSpPr>
        <p:spPr>
          <a:xfrm>
            <a:off x="837406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10"/>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11"/>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2"/>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9" name="标题"/>
          <p:cNvSpPr txBox="1"/>
          <p:nvPr>
            <p:custDataLst>
              <p:tags r:id="rId13"/>
            </p:custDataLst>
          </p:nvPr>
        </p:nvSpPr>
        <p:spPr>
          <a:xfrm>
            <a:off x="1036149" y="2131642"/>
            <a:ext cx="2578100"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rPr>
              <a:t>(</a:t>
            </a:r>
            <a:r>
              <a:rPr lang="zh-CN" altLang="en-US" b="1" spc="300" dirty="0">
                <a:solidFill>
                  <a:schemeClr val="accent1"/>
                </a:solidFill>
                <a:latin typeface="+mn-ea"/>
              </a:rPr>
              <a:t>一</a:t>
            </a:r>
            <a:r>
              <a:rPr lang="en-US" altLang="zh-CN" b="1" spc="300" dirty="0">
                <a:solidFill>
                  <a:schemeClr val="accent1"/>
                </a:solidFill>
                <a:latin typeface="+mn-ea"/>
              </a:rPr>
              <a:t>)</a:t>
            </a:r>
            <a:r>
              <a:rPr lang="zh-CN" altLang="en-US" b="1" spc="300" dirty="0">
                <a:solidFill>
                  <a:schemeClr val="accent1"/>
                </a:solidFill>
                <a:latin typeface="+mn-ea"/>
              </a:rPr>
              <a:t>定性分析</a:t>
            </a:r>
            <a:endParaRPr lang="zh-CN" altLang="en-US" b="1" spc="300" dirty="0">
              <a:solidFill>
                <a:schemeClr val="accent1"/>
              </a:solidFill>
              <a:latin typeface="+mn-ea"/>
            </a:endParaRPr>
          </a:p>
        </p:txBody>
      </p:sp>
      <p:sp>
        <p:nvSpPr>
          <p:cNvPr id="13" name="正文"/>
          <p:cNvSpPr txBox="1"/>
          <p:nvPr>
            <p:custDataLst>
              <p:tags r:id="rId14"/>
            </p:custDataLst>
          </p:nvPr>
        </p:nvSpPr>
        <p:spPr>
          <a:xfrm>
            <a:off x="982346" y="2506292"/>
            <a:ext cx="2580005" cy="2574979"/>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sym typeface="+mn-ea"/>
              </a:rPr>
              <a:t>       要分析说明现象之间相关关系的具体数量表现</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首先要根据对客观事物的定性认识来判断。对事物的规定性的认识和分析</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称为定性分析。先有对事物的定性判断</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才能据此进行量的分析。</a:t>
            </a:r>
            <a:endParaRPr lang="zh-CN" altLang="en-US" sz="1600" kern="0" dirty="0">
              <a:ln>
                <a:noFill/>
                <a:prstDash val="sysDot"/>
              </a:ln>
              <a:solidFill>
                <a:schemeClr val="tx1">
                  <a:lumMod val="85000"/>
                  <a:lumOff val="15000"/>
                </a:schemeClr>
              </a:solidFill>
              <a:latin typeface="+mn-ea"/>
              <a:sym typeface="+mn-ea"/>
            </a:endParaRPr>
          </a:p>
        </p:txBody>
      </p:sp>
      <p:sp>
        <p:nvSpPr>
          <p:cNvPr id="14" name="标题"/>
          <p:cNvSpPr txBox="1"/>
          <p:nvPr>
            <p:custDataLst>
              <p:tags r:id="rId15"/>
            </p:custDataLst>
          </p:nvPr>
        </p:nvSpPr>
        <p:spPr>
          <a:xfrm>
            <a:off x="4793298" y="2213870"/>
            <a:ext cx="2578100" cy="374650"/>
          </a:xfrm>
          <a:prstGeom prst="rect">
            <a:avLst/>
          </a:prstGeom>
          <a:noFill/>
        </p:spPr>
        <p:txBody>
          <a:bodyPr wrap="square" lIns="0" tIns="0" rIns="0" bIns="0" rtlCol="0" anchor="ctr">
            <a:noAutofit/>
          </a:bodyPr>
          <a:lstStyle/>
          <a:p>
            <a:pPr algn="ctr"/>
            <a:r>
              <a:rPr lang="en-US" altLang="zh-CN" b="1" spc="300" dirty="0">
                <a:solidFill>
                  <a:schemeClr val="accent2"/>
                </a:solidFill>
                <a:latin typeface="+mn-ea"/>
                <a:sym typeface="+mn-ea"/>
              </a:rPr>
              <a:t>(</a:t>
            </a:r>
            <a:r>
              <a:rPr lang="zh-CN" altLang="en-US" b="1" spc="300" dirty="0">
                <a:solidFill>
                  <a:schemeClr val="accent2"/>
                </a:solidFill>
                <a:latin typeface="+mn-ea"/>
                <a:sym typeface="+mn-ea"/>
              </a:rPr>
              <a:t>二</a:t>
            </a:r>
            <a:r>
              <a:rPr lang="en-US" altLang="zh-CN" b="1" spc="300" dirty="0">
                <a:solidFill>
                  <a:schemeClr val="accent2"/>
                </a:solidFill>
                <a:latin typeface="+mn-ea"/>
                <a:sym typeface="+mn-ea"/>
              </a:rPr>
              <a:t>)</a:t>
            </a:r>
            <a:r>
              <a:rPr lang="zh-CN" altLang="en-US" b="1" spc="300" dirty="0">
                <a:solidFill>
                  <a:schemeClr val="accent2"/>
                </a:solidFill>
                <a:latin typeface="+mn-ea"/>
                <a:sym typeface="+mn-ea"/>
              </a:rPr>
              <a:t>相关表</a:t>
            </a:r>
            <a:endParaRPr lang="zh-CN" altLang="en-US" b="1" spc="300" dirty="0">
              <a:solidFill>
                <a:schemeClr val="accent2"/>
              </a:solidFill>
              <a:latin typeface="+mn-ea"/>
              <a:sym typeface="+mn-ea"/>
            </a:endParaRPr>
          </a:p>
        </p:txBody>
      </p:sp>
      <p:sp>
        <p:nvSpPr>
          <p:cNvPr id="16" name="正文"/>
          <p:cNvSpPr txBox="1"/>
          <p:nvPr>
            <p:custDataLst>
              <p:tags r:id="rId16"/>
            </p:custDataLst>
          </p:nvPr>
        </p:nvSpPr>
        <p:spPr>
          <a:xfrm>
            <a:off x="4854892" y="2581053"/>
            <a:ext cx="2580005" cy="1579245"/>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      相关表是一种反映变量之间相关关系的统计表。将一变量按其取值的大小排列</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然后再将与其相关的另一变量的对应值平行排列</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便可得到简单的相关表。</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36" name="标题"/>
          <p:cNvSpPr txBox="1"/>
          <p:nvPr>
            <p:custDataLst>
              <p:tags r:id="rId17"/>
            </p:custDataLst>
          </p:nvPr>
        </p:nvSpPr>
        <p:spPr>
          <a:xfrm>
            <a:off x="8631554" y="2194726"/>
            <a:ext cx="2578100" cy="374650"/>
          </a:xfrm>
          <a:prstGeom prst="rect">
            <a:avLst/>
          </a:prstGeom>
          <a:noFill/>
        </p:spPr>
        <p:txBody>
          <a:bodyPr wrap="square" lIns="0" tIns="0" rIns="0" bIns="0" rtlCol="0" anchor="ctr">
            <a:noAutofit/>
          </a:bodyPr>
          <a:lstStyle/>
          <a:p>
            <a:pPr algn="ctr"/>
            <a:r>
              <a:rPr lang="en-US" altLang="zh-CN" b="1" spc="300" dirty="0">
                <a:solidFill>
                  <a:schemeClr val="accent1"/>
                </a:solidFill>
                <a:latin typeface="+mn-ea"/>
                <a:sym typeface="+mn-ea"/>
              </a:rPr>
              <a:t>(</a:t>
            </a:r>
            <a:r>
              <a:rPr lang="zh-CN" altLang="en-US" b="1" spc="300" dirty="0">
                <a:solidFill>
                  <a:schemeClr val="accent1"/>
                </a:solidFill>
                <a:latin typeface="+mn-ea"/>
                <a:sym typeface="+mn-ea"/>
              </a:rPr>
              <a:t>三</a:t>
            </a:r>
            <a:r>
              <a:rPr lang="en-US" altLang="zh-CN" b="1" spc="300" dirty="0">
                <a:solidFill>
                  <a:schemeClr val="accent1"/>
                </a:solidFill>
                <a:latin typeface="+mn-ea"/>
                <a:sym typeface="+mn-ea"/>
              </a:rPr>
              <a:t>)</a:t>
            </a:r>
            <a:r>
              <a:rPr lang="zh-CN" altLang="en-US" b="1" spc="300" dirty="0">
                <a:solidFill>
                  <a:schemeClr val="accent1"/>
                </a:solidFill>
                <a:latin typeface="+mn-ea"/>
                <a:sym typeface="+mn-ea"/>
              </a:rPr>
              <a:t>相关图</a:t>
            </a:r>
            <a:endParaRPr lang="zh-CN" altLang="en-US" b="1" spc="300" dirty="0">
              <a:solidFill>
                <a:schemeClr val="accent1"/>
              </a:solidFill>
              <a:latin typeface="+mn-ea"/>
              <a:sym typeface="+mn-ea"/>
            </a:endParaRPr>
          </a:p>
        </p:txBody>
      </p:sp>
      <p:sp>
        <p:nvSpPr>
          <p:cNvPr id="17" name="正文"/>
          <p:cNvSpPr txBox="1"/>
          <p:nvPr>
            <p:custDataLst>
              <p:tags r:id="rId18"/>
            </p:custDataLst>
          </p:nvPr>
        </p:nvSpPr>
        <p:spPr>
          <a:xfrm>
            <a:off x="8631554" y="2630735"/>
            <a:ext cx="2580005" cy="2221701"/>
          </a:xfrm>
          <a:prstGeom prst="rect">
            <a:avLst/>
          </a:prstGeom>
          <a:noFill/>
        </p:spPr>
        <p:txBody>
          <a:bodyPr wrap="square" lIns="0" tIns="0" rIns="0" bIns="0" rtlCol="0" anchor="t" anchorCtr="0">
            <a:noAutofit/>
          </a:bodyPr>
          <a:lstStyle/>
          <a:p>
            <a:pPr>
              <a:lnSpc>
                <a:spcPct val="150000"/>
              </a:lnSpc>
              <a:spcAft>
                <a:spcPts val="1000"/>
              </a:spcAft>
            </a:pP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相关图又称散点图</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是用直角坐标系的横轴代表变量</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x,</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纵轴代表变量</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y,</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将两个变量间相对应的点描绘出来</a:t>
            </a:r>
            <a:r>
              <a:rPr lang="en-US" altLang="zh-CN" sz="1600" kern="0" dirty="0">
                <a:ln>
                  <a:noFill/>
                  <a:prstDash val="sysDot"/>
                </a:ln>
                <a:solidFill>
                  <a:schemeClr val="tx1">
                    <a:lumMod val="85000"/>
                    <a:lumOff val="15000"/>
                  </a:schemeClr>
                </a:solidFill>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latin typeface="+mn-ea"/>
                <a:cs typeface="MiSans Normal" panose="00000500000000000000" charset="-122"/>
                <a:sym typeface="+mn-ea"/>
              </a:rPr>
              <a:t>用来反映两变量之间相关关系的图形。</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9" name="文本框 18"/>
          <p:cNvSpPr txBox="1"/>
          <p:nvPr/>
        </p:nvSpPr>
        <p:spPr>
          <a:xfrm>
            <a:off x="753428" y="656590"/>
            <a:ext cx="10659110" cy="914400"/>
          </a:xfrm>
          <a:prstGeom prst="rect">
            <a:avLst/>
          </a:prstGeom>
          <a:noFill/>
        </p:spPr>
        <p:txBody>
          <a:bodyPr wrap="square" rtlCol="0"/>
          <a:lstStyle/>
          <a:p>
            <a:pPr>
              <a:lnSpc>
                <a:spcPct val="140000"/>
              </a:lnSpc>
            </a:pPr>
            <a:r>
              <a:rPr lang="zh-CN" altLang="en-US" sz="2000" kern="100" dirty="0">
                <a:latin typeface="+mn-ea"/>
                <a:cs typeface="江城圆体 400W" panose="020B0500000000000000" pitchFamily="34" charset="-122"/>
              </a:rPr>
              <a:t>分析社会经济现象之间的相关关系，一般先要进行相关关系的定性分析，以及利用相关表、相关图进一步判断。</a:t>
            </a:r>
            <a:endParaRPr lang="zh-CN" altLang="en-US" sz="2000" kern="100" dirty="0">
              <a:effectLst/>
              <a:latin typeface="+mn-ea"/>
              <a:cs typeface="江城圆体 400W" panose="020B0500000000000000" pitchFamily="34" charset="-122"/>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strips(downLeft)">
                                      <p:cBhvr>
                                        <p:cTn id="13" dur="500"/>
                                        <p:tgtEl>
                                          <p:spTgt spid="5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strips(downLeft)">
                                      <p:cBhvr>
                                        <p:cTn id="16" dur="500"/>
                                        <p:tgtEl>
                                          <p:spTgt spid="5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strips(downLeft)">
                                      <p:cBhvr>
                                        <p:cTn id="19" dur="500"/>
                                        <p:tgtEl>
                                          <p:spTgt spid="5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trips(downLeft)">
                                      <p:cBhvr>
                                        <p:cTn id="22" dur="500"/>
                                        <p:tgtEl>
                                          <p:spTgt spid="26"/>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strips(downLeft)">
                                      <p:cBhvr>
                                        <p:cTn id="25" dur="500"/>
                                        <p:tgtEl>
                                          <p:spTgt spid="48"/>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strips(downLeft)">
                                      <p:cBhvr>
                                        <p:cTn id="28" dur="500"/>
                                        <p:tgtEl>
                                          <p:spTgt spid="49"/>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strips(downLeft)">
                                      <p:cBhvr>
                                        <p:cTn id="31" dur="500"/>
                                        <p:tgtEl>
                                          <p:spTgt spid="29"/>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strips(downLeft)">
                                      <p:cBhvr>
                                        <p:cTn id="34" dur="500"/>
                                        <p:tgtEl>
                                          <p:spTgt spid="13"/>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trips(downLeft)">
                                      <p:cBhvr>
                                        <p:cTn id="37" dur="500"/>
                                        <p:tgtEl>
                                          <p:spTgt spid="14"/>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strips(downLeft)">
                                      <p:cBhvr>
                                        <p:cTn id="40" dur="500"/>
                                        <p:tgtEl>
                                          <p:spTgt spid="16"/>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strips(downLeft)">
                                      <p:cBhvr>
                                        <p:cTn id="43" dur="500"/>
                                        <p:tgtEl>
                                          <p:spTgt spid="36"/>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strips(downLeft)">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58" grpId="0" bldLvl="0" animBg="1"/>
      <p:bldP spid="59" grpId="0" bldLvl="0" animBg="1"/>
      <p:bldP spid="26" grpId="0" bldLvl="0" animBg="1"/>
      <p:bldP spid="48" grpId="0" bldLvl="0" animBg="1"/>
      <p:bldP spid="49" grpId="0" bldLvl="0" animBg="1"/>
      <p:bldP spid="29" grpId="0"/>
      <p:bldP spid="13" grpId="0"/>
      <p:bldP spid="14" grpId="0"/>
      <p:bldP spid="16" grpId="0"/>
      <p:bldP spid="36" grpId="0"/>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105959" y="2007933"/>
            <a:ext cx="1022350" cy="369332"/>
          </a:xfrm>
          <a:prstGeom prst="rect">
            <a:avLst/>
          </a:prstGeom>
          <a:noFill/>
        </p:spPr>
        <p:txBody>
          <a:bodyPr wrap="square">
            <a:spAutoFit/>
          </a:bodyPr>
          <a:lstStyle/>
          <a:p>
            <a:r>
              <a:rPr lang="zh-CN" altLang="en-US" sz="1800" b="1" spc="300" dirty="0">
                <a:ln w="0">
                  <a:noFill/>
                </a:ln>
                <a:solidFill>
                  <a:schemeClr val="accent1"/>
                </a:solidFill>
                <a:uFillTx/>
                <a:latin typeface="Arial" panose="020B0604020202020204" pitchFamily="34" charset="0"/>
                <a:cs typeface="+mn-ea"/>
                <a:sym typeface="+mn-ea"/>
              </a:rPr>
              <a:t>相关表</a:t>
            </a:r>
            <a:endParaRPr lang="zh-CN" altLang="en-US" dirty="0"/>
          </a:p>
        </p:txBody>
      </p:sp>
      <p:sp>
        <p:nvSpPr>
          <p:cNvPr id="8" name="文本框 7"/>
          <p:cNvSpPr txBox="1"/>
          <p:nvPr/>
        </p:nvSpPr>
        <p:spPr>
          <a:xfrm>
            <a:off x="1105959" y="4458745"/>
            <a:ext cx="1022350" cy="369332"/>
          </a:xfrm>
          <a:prstGeom prst="rect">
            <a:avLst/>
          </a:prstGeom>
          <a:noFill/>
        </p:spPr>
        <p:txBody>
          <a:bodyPr wrap="square">
            <a:spAutoFit/>
          </a:bodyPr>
          <a:lstStyle/>
          <a:p>
            <a:r>
              <a:rPr lang="zh-CN" altLang="en-US" sz="1800" b="1" spc="300" dirty="0">
                <a:ln w="0">
                  <a:noFill/>
                </a:ln>
                <a:solidFill>
                  <a:schemeClr val="accent1"/>
                </a:solidFill>
                <a:uFillTx/>
                <a:latin typeface="Arial" panose="020B0604020202020204" pitchFamily="34" charset="0"/>
                <a:cs typeface="+mn-ea"/>
                <a:sym typeface="+mn-ea"/>
              </a:rPr>
              <a:t>相关图</a:t>
            </a:r>
            <a:endParaRPr lang="zh-CN" altLang="en-US" dirty="0"/>
          </a:p>
        </p:txBody>
      </p:sp>
      <p:pic>
        <p:nvPicPr>
          <p:cNvPr id="12" name="图片 11"/>
          <p:cNvPicPr>
            <a:picLocks noChangeAspect="1"/>
          </p:cNvPicPr>
          <p:nvPr/>
        </p:nvPicPr>
        <p:blipFill>
          <a:blip r:embed="rId1"/>
          <a:stretch>
            <a:fillRect/>
          </a:stretch>
        </p:blipFill>
        <p:spPr>
          <a:xfrm>
            <a:off x="2370662" y="3121385"/>
            <a:ext cx="7844367" cy="3264195"/>
          </a:xfrm>
          <a:prstGeom prst="rect">
            <a:avLst/>
          </a:prstGeom>
        </p:spPr>
      </p:pic>
      <p:pic>
        <p:nvPicPr>
          <p:cNvPr id="13" name="图片 12"/>
          <p:cNvPicPr>
            <a:picLocks noChangeAspect="1"/>
          </p:cNvPicPr>
          <p:nvPr/>
        </p:nvPicPr>
        <p:blipFill>
          <a:blip r:embed="rId2"/>
          <a:stretch>
            <a:fillRect/>
          </a:stretch>
        </p:blipFill>
        <p:spPr>
          <a:xfrm>
            <a:off x="2370662" y="1500098"/>
            <a:ext cx="7844367" cy="1439963"/>
          </a:xfrm>
          <a:prstGeom prst="rect">
            <a:avLst/>
          </a:prstGeom>
        </p:spPr>
      </p:pic>
      <p:sp>
        <p:nvSpPr>
          <p:cNvPr id="14" name="椭圆 13"/>
          <p:cNvSpPr/>
          <p:nvPr>
            <p:custDataLst>
              <p:tags r:id="rId3"/>
            </p:custDataLst>
          </p:nvPr>
        </p:nvSpPr>
        <p:spPr>
          <a:xfrm>
            <a:off x="136844" y="132235"/>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15" name="标题"/>
          <p:cNvSpPr txBox="1"/>
          <p:nvPr>
            <p:custDataLst>
              <p:tags r:id="rId4"/>
            </p:custDataLst>
          </p:nvPr>
        </p:nvSpPr>
        <p:spPr>
          <a:xfrm>
            <a:off x="759461" y="313845"/>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一、</a:t>
            </a:r>
            <a:r>
              <a:rPr lang="en-US" altLang="zh-CN" sz="2400" b="1" spc="300" dirty="0">
                <a:ln w="0">
                  <a:noFill/>
                </a:ln>
                <a:solidFill>
                  <a:schemeClr val="accent1"/>
                </a:solidFill>
                <a:uFillTx/>
                <a:latin typeface="Arial" panose="020B0604020202020204" pitchFamily="34" charset="0"/>
                <a:cs typeface="+mn-ea"/>
                <a:sym typeface="+mn-ea"/>
              </a:rPr>
              <a:t> </a:t>
            </a:r>
            <a:r>
              <a:rPr lang="zh-CN" altLang="en-US" sz="2400" b="1" spc="300" dirty="0">
                <a:ln w="0">
                  <a:noFill/>
                </a:ln>
                <a:solidFill>
                  <a:schemeClr val="accent1"/>
                </a:solidFill>
                <a:uFillTx/>
                <a:latin typeface="Arial" panose="020B0604020202020204" pitchFamily="34" charset="0"/>
                <a:cs typeface="+mn-ea"/>
                <a:sym typeface="+mn-ea"/>
              </a:rPr>
              <a:t>相关关系的一般判断</a:t>
            </a:r>
            <a:endParaRPr lang="zh-CN" altLang="en-US" sz="2400" b="1" spc="300" dirty="0">
              <a:ln w="0">
                <a:noFill/>
              </a:ln>
              <a:solidFill>
                <a:schemeClr val="accent1"/>
              </a:solidFill>
              <a:uFillTx/>
              <a:latin typeface="Arial" panose="020B0604020202020204" pitchFamily="34" charset="0"/>
              <a:cs typeface="+mn-ea"/>
              <a:sym typeface="+mn-ea"/>
            </a:endParaRPr>
          </a:p>
        </p:txBody>
      </p:sp>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BEAUTIFY_FLAG" val="#wm#"/>
  <p:tag name="KSO_WM_TEMPLATE_CATEGORY" val="custom"/>
  <p:tag name="KSO_WM_TEMPLATE_INDEX" val="20235934"/>
</p:tagLst>
</file>

<file path=ppt/tags/tag185.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87.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8.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4.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95.xml><?xml version="1.0" encoding="utf-8"?>
<p:tagLst xmlns:p="http://schemas.openxmlformats.org/presentationml/2006/main">
  <p:tag name="KSO_WM_BEAUTIFY_FLAG" val="#wm#"/>
  <p:tag name="KSO_WM_TEMPLATE_CATEGORY" val="custom"/>
  <p:tag name="KSO_WM_TEMPLATE_INDEX" val="20235934"/>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19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6.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07.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08.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09.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11.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12.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2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12"/>
  <p:tag name="KSO_WM_UNIT_ID" val="diagram20231082_1*n_h_i*1_1_12"/>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9"/>
  <p:tag name="KSO_WM_UNIT_ID" val="diagram20231082_1*n_h_i*1_1_9"/>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379999995231628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7"/>
  <p:tag name="KSO_WM_UNIT_ID" val="diagram20231082_1*n_h_i*1_1_7"/>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gradient&quot;:[{&quot;brightness&quot;:0,&quot;colorType&quot;:1,&quot;foreColorIndex&quot;:5,&quot;pos&quot;:1,&quot;transparency&quot;:0.6700000166893005},{&quot;brightness&quot;:0,&quot;colorType&quot;:1,&quot;foreColorIndex&quot;:5,&quot;pos&quot;:0,&quot;transparency&quot;:0.400000005960464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11"/>
  <p:tag name="KSO_WM_UNIT_ID" val="diagram20231082_1*n_h_i*1_1_11"/>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10"/>
  <p:tag name="KSO_WM_UNIT_ID" val="diagram20231082_1*n_h_i*1_1_1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quot;brightness&quot;:0.800000011920929,&quot;colorType&quot;:1,&quot;foreColorIndex&quot;:5,&quot;pos&quot;:0.3799999952316284,&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82_1*n_h_i*1_1_4"/>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2_1*n_h_a*1_1_1"/>
  <p:tag name="KSO_WM_TEMPLATE_CATEGORY" val="diagram"/>
  <p:tag name="KSO_WM_TEMPLATE_INDEX" val="20231082"/>
  <p:tag name="KSO_WM_UNIT_LAYERLEVEL" val="1_1_1"/>
  <p:tag name="KSO_WM_TAG_VERSION" val="3.0"/>
  <p:tag name="KSO_WM_UNIT_VALUE" val="15"/>
  <p:tag name="KSO_WM_DIAGRAM_VERSION" val="3"/>
  <p:tag name="KSO_WM_DIAGRAM_COLOR_TRICK" val="1"/>
  <p:tag name="KSO_WM_DIAGRAM_COLOR_TEXT_CAN_REMOVE" val="n"/>
  <p:tag name="KSO_WM_UNIT_PRESET_TEXT" val="单击此处添加项标题"/>
  <p:tag name="KSO_WM_UNIT_TEXT_FILL_FORE_SCHEMECOLOR_INDEX" val="1"/>
  <p:tag name="KSO_WM_UNIT_TEXT_FILL_TYPE" val="1"/>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22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4312]}"/>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a*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76"/>
  <p:tag name="KSO_WM_DIAGRAM_GROUP_CODE" val="n1-1"/>
  <p:tag name="KSO_WM_UNIT_TYPE" val="n_h_a"/>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9300000071525574,&quot;colorType&quot;:1,&quot;foreColorIndex&quot;:14,&quot;pos&quot;:0.009999999776482582,&quot;transparency&quot;:0.6700000166893005},{&quot;brightness&quot;:-0.1899999976158142,&quot;colorType&quot;:1,&quot;foreColorIndex&quot;:5,&quot;pos&quot;:0.8899999856948853,&quot;transparency&quot;:0.62000000476837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FORE_SCHEMECOLOR_INDEX" val="2"/>
  <p:tag name="KSO_WM_UNIT_FILL_FORE_SCHEMECOLOR_INDEX_BRIGHTNESS" val="0.6"/>
  <p:tag name="KSO_WM_UNIT_LINE_FORE_SCHEMECOLOR_INDEX" val="5"/>
  <p:tag name="KSO_WM_DIAGRAM_USE_COLOR_VALUE" val="{&quot;color_scheme&quot;:1,&quot;color_type&quot;:1,&quot;theme_color_indexes&quot;:[5,6,5,6,5,6]}"/>
</p:tagLst>
</file>

<file path=ppt/tags/tag224.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FORE_SCHEMECOLOR_INDEX" val="2"/>
  <p:tag name="KSO_WM_UNIT_FILL_FORE_SCHEMECOLOR_INDEX_BRIGHTNESS" val="0.6"/>
  <p:tag name="KSO_WM_UNIT_LINE_FORE_SCHEMECOLOR_INDEX" val="5"/>
  <p:tag name="KSO_WM_DIAGRAM_USE_COLOR_VALUE" val="{&quot;color_scheme&quot;:1,&quot;color_type&quot;:1,&quot;theme_color_indexes&quot;:[5,6,5,6,5,6]}"/>
</p:tagLst>
</file>

<file path=ppt/tags/tag226.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2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2155]}"/>
</p:tagLst>
</file>

<file path=ppt/tags/tag228.xml><?xml version="1.0" encoding="utf-8"?>
<p:tagLst xmlns:p="http://schemas.openxmlformats.org/presentationml/2006/main">
  <p:tag name="KSO_WM_BEAUTIFY_FLAG" val="#wm#"/>
  <p:tag name="KSO_WM_TEMPLATE_CATEGORY" val="custom"/>
  <p:tag name="KSO_WM_TEMPLATE_INDEX" val="20235934"/>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1.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42.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3.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44.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5.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46.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4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49.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52.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53.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5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56.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5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5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61.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FORE_SCHEMECOLOR_INDEX" val="2"/>
  <p:tag name="KSO_WM_UNIT_FILL_FORE_SCHEMECOLOR_INDEX_BRIGHTNESS" val="0.6"/>
  <p:tag name="KSO_WM_UNIT_LINE_FORE_SCHEMECOLOR_INDEX" val="5"/>
  <p:tag name="KSO_WM_DIAGRAM_USE_COLOR_VALUE" val="{&quot;color_scheme&quot;:1,&quot;color_type&quot;:1,&quot;theme_color_indexes&quot;:[5,6,5,6,5,6]}"/>
</p:tagLst>
</file>

<file path=ppt/tags/tag263.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6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65.xml><?xml version="1.0" encoding="utf-8"?>
<p:tagLst xmlns:p="http://schemas.openxmlformats.org/presentationml/2006/main">
  <p:tag name="KSO_WM_BEAUTIFY_FLAG" val="#wm#"/>
  <p:tag name="KSO_WM_TEMPLATE_CATEGORY" val="custom"/>
  <p:tag name="KSO_WM_TEMPLATE_INDEX" val="20235934"/>
</p:tagLst>
</file>

<file path=ppt/tags/tag26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431_1*l_h_i*1_1_2"/>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gradient&quot;:[{&quot;brightness&quot;:0,&quot;colorType&quot;:1,&quot;foreColorIndex&quot;:5,&quot;pos&quot;:0.44999998807907104,&quot;transparency&quot;:0},{&quot;brightness&quot;:0,&quot;colorType&quot;:1,&quot;foreColorIndex&quot;:5,&quot;pos&quot;:0,&quot;transparency&quot;:1}],&quot;type&quot;:3},&quot;glow&quot;:{&quot;colorType&quot;:0},&quot;line&quot;:{&quot;gradient&quot;:[{&quot;brightness&quot;:-0.25,&quot;colorType&quot;:1,&quot;foreColorIndex&quot;:5,&quot;pos&quot;:0.4699999988079071,&quot;transparency&quot;:0},{&quot;brightness&quot;:0,&quot;colorType&quot;:1,&quot;foreColorIndex&quot;:14,&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431_1*l_h_i*1_2_2"/>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gradient&quot;:[{&quot;brightness&quot;:0,&quot;colorType&quot;:1,&quot;foreColorIndex&quot;:5,&quot;pos&quot;:0.5600000023841858,&quot;transparency&quot;:0},{&quot;brightness&quot;:-0.05000000074505806,&quot;colorType&quot;:1,&quot;foreColorIndex&quot;:5,&quot;pos&quot;:1,&quot;transparency&quot;:1}],&quot;type&quot;:3},&quot;glow&quot;:{&quot;colorType&quot;:0},&quot;line&quot;:{&quot;gradient&quot;:[{&quot;brightness&quot;:-0.25,&quot;colorType&quot;:1,&quot;foreColorIndex&quot;:5,&quot;pos&quot;:0.5699999928474426,&quot;transparency&quot;:0},{&quot;brightness&quot;:0,&quot;colorType&quot;:1,&quot;foreColorIndex&quot;:14,&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4431_1*l_i*1_1"/>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4431_1*l_i*1_2"/>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1.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ID" val="diagram20234431_1*l_h_f*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请&#10;言简意赅的阐述观点"/>
  <p:tag name="KSO_WM_UNIT_TEXT_TYPE" val="1"/>
  <p:tag name="KSO_WM_DIAGRAM_USE_COLOR_VALUE" val="{&quot;color_scheme&quot;:1,&quot;color_type&quot;:1,&quot;theme_color_indexes&quot;:[5,6,5,6,5,6]}"/>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431_1*l_h_i*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431_1*l_h_i*1_2_1"/>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4.xml><?xml version="1.0" encoding="utf-8"?>
<p:tagLst xmlns:p="http://schemas.openxmlformats.org/presentationml/2006/main">
  <p:tag name="KSO_WM_UNIT_VALUE" val="87*87"/>
  <p:tag name="KSO_WM_UNIT_HIGHLIGHT" val="0"/>
  <p:tag name="KSO_WM_UNIT_COMPATIBLE" val="0"/>
  <p:tag name="KSO_WM_UNIT_DIAGRAM_ISNUMVISUAL" val="0"/>
  <p:tag name="KSO_WM_UNIT_DIAGRAM_ISREFERUNIT" val="0"/>
  <p:tag name="KSO_WM_DIAGRAM_GROUP_CODE" val="l1-1"/>
  <p:tag name="KSO_WM_UNIT_ID" val="diagram20234431_1*l_h_x*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5.xml><?xml version="1.0" encoding="utf-8"?>
<p:tagLst xmlns:p="http://schemas.openxmlformats.org/presentationml/2006/main">
  <p:tag name="KSO_WM_UNIT_VALUE" val="87*8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4431_1*l_h_x*1_2_1"/>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6.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ID" val="diagram20234431_1*l_h_f*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请&#10;言简意赅的阐述观点"/>
  <p:tag name="KSO_WM_UNIT_TEXT_TYPE" val="1"/>
  <p:tag name="KSO_WM_DIAGRAM_USE_COLOR_VALUE" val="{&quot;color_scheme&quot;:1,&quot;color_type&quot;:1,&quot;theme_color_indexes&quot;:[5,6,5,6,5,6]}"/>
</p:tagLst>
</file>

<file path=ppt/tags/tag27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7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7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8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82.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8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284.xml><?xml version="1.0" encoding="utf-8"?>
<p:tagLst xmlns:p="http://schemas.openxmlformats.org/presentationml/2006/main">
  <p:tag name="KSO_WM_BEAUTIFY_FLAG" val="#wm#"/>
  <p:tag name="KSO_WM_TEMPLATE_CATEGORY" val="custom"/>
  <p:tag name="KSO_WM_TEMPLATE_INDEX" val="20235934"/>
</p:tagLst>
</file>

<file path=ppt/tags/tag285.xml><?xml version="1.0" encoding="utf-8"?>
<p:tagLst xmlns:p="http://schemas.openxmlformats.org/presentationml/2006/main">
  <p:tag name="RESOURCE_RECORD_KEY" val="{&quot;65&quot;:[20235934],&quot;70&quot;:[3330158,3332761,3314312,3312155,3321538,3312294,3320033,3327744,3327011,3314336,3314221,3322141,3312109],&quot;71&quot;:[76235679978]}"/>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2070</Words>
  <Application>WPS 演示</Application>
  <PresentationFormat>宽屏</PresentationFormat>
  <Paragraphs>176</Paragraphs>
  <Slides>20</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20</vt:i4>
      </vt:variant>
    </vt:vector>
  </HeadingPairs>
  <TitlesOfParts>
    <vt:vector size="37" baseType="lpstr">
      <vt:lpstr>Arial</vt:lpstr>
      <vt:lpstr>宋体</vt:lpstr>
      <vt:lpstr>Wingdings</vt:lpstr>
      <vt:lpstr>Wingdings</vt:lpstr>
      <vt:lpstr>江城圆体 400W</vt:lpstr>
      <vt:lpstr>MiSans Normal</vt:lpstr>
      <vt:lpstr>E-B6</vt:lpstr>
      <vt:lpstr>Segoe Print</vt:lpstr>
      <vt:lpstr>FZKTK--GBK1-0</vt:lpstr>
      <vt:lpstr>微软雅黑</vt:lpstr>
      <vt:lpstr>E-BZ</vt:lpstr>
      <vt:lpstr>FZSSK--GBK1-0</vt:lpstr>
      <vt:lpstr>Arial Unicode MS</vt:lpstr>
      <vt:lpstr>Calibri</vt:lpstr>
      <vt:lpstr>Times New Roman</vt:lpstr>
      <vt:lpstr>WPS</vt:lpstr>
      <vt:lpstr>1_Office 主题​​</vt:lpstr>
      <vt:lpstr>项目八 相关与回归分析</vt:lpstr>
      <vt:lpstr>PowerPoint 演示文稿</vt:lpstr>
      <vt:lpstr>相关关系概述</vt:lpstr>
      <vt:lpstr>PowerPoint 演示文稿</vt:lpstr>
      <vt:lpstr>PowerPoint 演示文稿</vt:lpstr>
      <vt:lpstr>PowerPoint 演示文稿</vt:lpstr>
      <vt:lpstr> 相关分析</vt:lpstr>
      <vt:lpstr>PowerPoint 演示文稿</vt:lpstr>
      <vt:lpstr>PowerPoint 演示文稿</vt:lpstr>
      <vt:lpstr>PowerPoint 演示文稿</vt:lpstr>
      <vt:lpstr>PowerPoint 演示文稿</vt:lpstr>
      <vt:lpstr>PowerPoint 演示文稿</vt:lpstr>
      <vt:lpstr>回归分析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pp</cp:lastModifiedBy>
  <cp:revision>199</cp:revision>
  <dcterms:created xsi:type="dcterms:W3CDTF">2019-06-19T02:08:00Z</dcterms:created>
  <dcterms:modified xsi:type="dcterms:W3CDTF">2025-01-09T06:06:35Z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A2CE609D1C65451C94FF14DE3D4D35D8_11</vt:lpwstr>
  </property>
</Properties>
</file>