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png" ContentType="image/png"/>
  <Default Extension="wmf" ContentType="image/x-wm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4.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5" r:id="rId4"/>
    <p:sldMasterId id="2147483688" r:id="rId5"/>
  </p:sldMasterIdLst>
  <p:notesMasterIdLst>
    <p:notesMasterId r:id="rId46"/>
  </p:notesMasterIdLst>
  <p:sldIdLst>
    <p:sldId id="334" r:id="rId6"/>
    <p:sldId id="335" r:id="rId7"/>
    <p:sldId id="336" r:id="rId8"/>
    <p:sldId id="337" r:id="rId9"/>
    <p:sldId id="357" r:id="rId10"/>
    <p:sldId id="358" r:id="rId11"/>
    <p:sldId id="360" r:id="rId12"/>
    <p:sldId id="361" r:id="rId13"/>
    <p:sldId id="362" r:id="rId14"/>
    <p:sldId id="363" r:id="rId15"/>
    <p:sldId id="364" r:id="rId16"/>
    <p:sldId id="365" r:id="rId17"/>
    <p:sldId id="366" r:id="rId18"/>
    <p:sldId id="367" r:id="rId19"/>
    <p:sldId id="371" r:id="rId20"/>
    <p:sldId id="370" r:id="rId21"/>
    <p:sldId id="372" r:id="rId22"/>
    <p:sldId id="374" r:id="rId23"/>
    <p:sldId id="375" r:id="rId24"/>
    <p:sldId id="368" r:id="rId25"/>
    <p:sldId id="369" r:id="rId26"/>
    <p:sldId id="376" r:id="rId27"/>
    <p:sldId id="378" r:id="rId28"/>
    <p:sldId id="379" r:id="rId29"/>
    <p:sldId id="377" r:id="rId30"/>
    <p:sldId id="381" r:id="rId31"/>
    <p:sldId id="380" r:id="rId32"/>
    <p:sldId id="382" r:id="rId33"/>
    <p:sldId id="383" r:id="rId34"/>
    <p:sldId id="384" r:id="rId35"/>
    <p:sldId id="386" r:id="rId36"/>
    <p:sldId id="385" r:id="rId37"/>
    <p:sldId id="388" r:id="rId38"/>
    <p:sldId id="389" r:id="rId39"/>
    <p:sldId id="390" r:id="rId40"/>
    <p:sldId id="391" r:id="rId41"/>
    <p:sldId id="392" r:id="rId42"/>
    <p:sldId id="393" r:id="rId43"/>
    <p:sldId id="394" r:id="rId44"/>
    <p:sldId id="395" r:id="rId45"/>
  </p:sldIdLst>
  <p:sldSz cx="12192000" cy="6858000"/>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8" userDrawn="1">
          <p15:clr>
            <a:srgbClr val="A4A3A4"/>
          </p15:clr>
        </p15:guide>
        <p15:guide id="2" pos="37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深色样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278"/>
        <p:guide pos="3756"/>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0" Type="http://schemas.openxmlformats.org/officeDocument/2006/relationships/tags" Target="tags/tag588.xml"/><Relationship Id="rId5" Type="http://schemas.openxmlformats.org/officeDocument/2006/relationships/slideMaster" Target="slideMasters/slideMaster4.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notesMaster" Target="notesMasters/notesMaster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2.png"/><Relationship Id="rId24" Type="http://schemas.openxmlformats.org/officeDocument/2006/relationships/tags" Target="../tags/tag83.xml"/><Relationship Id="rId23" Type="http://schemas.openxmlformats.org/officeDocument/2006/relationships/tags" Target="../tags/tag82.xml"/><Relationship Id="rId22" Type="http://schemas.openxmlformats.org/officeDocument/2006/relationships/tags" Target="../tags/tag81.xml"/><Relationship Id="rId21" Type="http://schemas.openxmlformats.org/officeDocument/2006/relationships/tags" Target="../tags/tag80.xml"/><Relationship Id="rId20" Type="http://schemas.openxmlformats.org/officeDocument/2006/relationships/tags" Target="../tags/tag79.xml"/><Relationship Id="rId2" Type="http://schemas.openxmlformats.org/officeDocument/2006/relationships/image" Target="../media/image1.png"/><Relationship Id="rId19" Type="http://schemas.openxmlformats.org/officeDocument/2006/relationships/tags" Target="../tags/tag78.xml"/><Relationship Id="rId18" Type="http://schemas.openxmlformats.org/officeDocument/2006/relationships/tags" Target="../tags/tag77.xml"/><Relationship Id="rId17" Type="http://schemas.openxmlformats.org/officeDocument/2006/relationships/tags" Target="../tags/tag76.xml"/><Relationship Id="rId16" Type="http://schemas.openxmlformats.org/officeDocument/2006/relationships/tags" Target="../tags/tag75.xml"/><Relationship Id="rId15" Type="http://schemas.openxmlformats.org/officeDocument/2006/relationships/tags" Target="../tags/tag74.xml"/><Relationship Id="rId14" Type="http://schemas.openxmlformats.org/officeDocument/2006/relationships/tags" Target="../tags/tag73.xml"/><Relationship Id="rId13" Type="http://schemas.openxmlformats.org/officeDocument/2006/relationships/tags" Target="../tags/tag72.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tags" Target="../tags/tag109.xm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03.xml"/><Relationship Id="rId19" Type="http://schemas.openxmlformats.org/officeDocument/2006/relationships/tags" Target="../tags/tag120.xml"/><Relationship Id="rId18" Type="http://schemas.openxmlformats.org/officeDocument/2006/relationships/tags" Target="../tags/tag119.xml"/><Relationship Id="rId17" Type="http://schemas.openxmlformats.org/officeDocument/2006/relationships/tags" Target="../tags/tag118.xml"/><Relationship Id="rId16" Type="http://schemas.openxmlformats.org/officeDocument/2006/relationships/tags" Target="../tags/tag117.xml"/><Relationship Id="rId15" Type="http://schemas.openxmlformats.org/officeDocument/2006/relationships/tags" Target="../tags/tag116.xml"/><Relationship Id="rId14" Type="http://schemas.openxmlformats.org/officeDocument/2006/relationships/tags" Target="../tags/tag115.xml"/><Relationship Id="rId13" Type="http://schemas.openxmlformats.org/officeDocument/2006/relationships/tags" Target="../tags/tag114.xml"/><Relationship Id="rId12" Type="http://schemas.openxmlformats.org/officeDocument/2006/relationships/tags" Target="../tags/tag113.xml"/><Relationship Id="rId11" Type="http://schemas.openxmlformats.org/officeDocument/2006/relationships/tags" Target="../tags/tag112.xml"/><Relationship Id="rId10" Type="http://schemas.openxmlformats.org/officeDocument/2006/relationships/tags" Target="../tags/tag11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tags" Target="../tags/tag156.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8" Type="http://schemas.openxmlformats.org/officeDocument/2006/relationships/image" Target="../media/image2.png"/><Relationship Id="rId27" Type="http://schemas.openxmlformats.org/officeDocument/2006/relationships/image" Target="../media/image1.png"/><Relationship Id="rId26" Type="http://schemas.openxmlformats.org/officeDocument/2006/relationships/tags" Target="../tags/tag173.xml"/><Relationship Id="rId25" Type="http://schemas.openxmlformats.org/officeDocument/2006/relationships/image" Target="../media/image4.svg"/><Relationship Id="rId24" Type="http://schemas.openxmlformats.org/officeDocument/2006/relationships/image" Target="../media/image3.png"/><Relationship Id="rId23" Type="http://schemas.openxmlformats.org/officeDocument/2006/relationships/tags" Target="../tags/tag172.xml"/><Relationship Id="rId22" Type="http://schemas.openxmlformats.org/officeDocument/2006/relationships/tags" Target="../tags/tag171.xml"/><Relationship Id="rId21" Type="http://schemas.openxmlformats.org/officeDocument/2006/relationships/tags" Target="../tags/tag170.xml"/><Relationship Id="rId20" Type="http://schemas.openxmlformats.org/officeDocument/2006/relationships/tags" Target="../tags/tag169.xml"/><Relationship Id="rId2" Type="http://schemas.openxmlformats.org/officeDocument/2006/relationships/tags" Target="../tags/tag151.xml"/><Relationship Id="rId19" Type="http://schemas.openxmlformats.org/officeDocument/2006/relationships/tags" Target="../tags/tag168.xml"/><Relationship Id="rId18" Type="http://schemas.openxmlformats.org/officeDocument/2006/relationships/tags" Target="../tags/tag167.xml"/><Relationship Id="rId17" Type="http://schemas.openxmlformats.org/officeDocument/2006/relationships/tags" Target="../tags/tag166.xml"/><Relationship Id="rId16" Type="http://schemas.openxmlformats.org/officeDocument/2006/relationships/tags" Target="../tags/tag165.xml"/><Relationship Id="rId15" Type="http://schemas.openxmlformats.org/officeDocument/2006/relationships/tags" Target="../tags/tag164.xml"/><Relationship Id="rId14" Type="http://schemas.openxmlformats.org/officeDocument/2006/relationships/tags" Target="../tags/tag163.xml"/><Relationship Id="rId13" Type="http://schemas.openxmlformats.org/officeDocument/2006/relationships/tags" Target="../tags/tag162.xml"/><Relationship Id="rId12" Type="http://schemas.openxmlformats.org/officeDocument/2006/relationships/tags" Target="../tags/tag161.xml"/><Relationship Id="rId11" Type="http://schemas.openxmlformats.org/officeDocument/2006/relationships/tags" Target="../tags/tag160.xml"/><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89.xml"/><Relationship Id="rId8" Type="http://schemas.openxmlformats.org/officeDocument/2006/relationships/tags" Target="../tags/tag188.xml"/><Relationship Id="rId7" Type="http://schemas.openxmlformats.org/officeDocument/2006/relationships/tags" Target="../tags/tag187.xml"/><Relationship Id="rId6" Type="http://schemas.openxmlformats.org/officeDocument/2006/relationships/tags" Target="../tags/tag186.xml"/><Relationship Id="rId5" Type="http://schemas.openxmlformats.org/officeDocument/2006/relationships/tags" Target="../tags/tag185.xml"/><Relationship Id="rId4" Type="http://schemas.openxmlformats.org/officeDocument/2006/relationships/tags" Target="../tags/tag184.xml"/><Relationship Id="rId3" Type="http://schemas.openxmlformats.org/officeDocument/2006/relationships/image" Target="../media/image2.png"/><Relationship Id="rId24" Type="http://schemas.openxmlformats.org/officeDocument/2006/relationships/tags" Target="../tags/tag204.xml"/><Relationship Id="rId23" Type="http://schemas.openxmlformats.org/officeDocument/2006/relationships/tags" Target="../tags/tag203.xml"/><Relationship Id="rId22" Type="http://schemas.openxmlformats.org/officeDocument/2006/relationships/tags" Target="../tags/tag202.xml"/><Relationship Id="rId21" Type="http://schemas.openxmlformats.org/officeDocument/2006/relationships/tags" Target="../tags/tag201.xml"/><Relationship Id="rId20" Type="http://schemas.openxmlformats.org/officeDocument/2006/relationships/tags" Target="../tags/tag200.xml"/><Relationship Id="rId2" Type="http://schemas.openxmlformats.org/officeDocument/2006/relationships/image" Target="../media/image1.png"/><Relationship Id="rId19" Type="http://schemas.openxmlformats.org/officeDocument/2006/relationships/tags" Target="../tags/tag199.xml"/><Relationship Id="rId18" Type="http://schemas.openxmlformats.org/officeDocument/2006/relationships/tags" Target="../tags/tag198.xml"/><Relationship Id="rId17" Type="http://schemas.openxmlformats.org/officeDocument/2006/relationships/tags" Target="../tags/tag197.xml"/><Relationship Id="rId16" Type="http://schemas.openxmlformats.org/officeDocument/2006/relationships/tags" Target="../tags/tag196.xml"/><Relationship Id="rId15" Type="http://schemas.openxmlformats.org/officeDocument/2006/relationships/tags" Target="../tags/tag195.xml"/><Relationship Id="rId14" Type="http://schemas.openxmlformats.org/officeDocument/2006/relationships/tags" Target="../tags/tag194.xml"/><Relationship Id="rId13" Type="http://schemas.openxmlformats.org/officeDocument/2006/relationships/tags" Target="../tags/tag193.xml"/><Relationship Id="rId12" Type="http://schemas.openxmlformats.org/officeDocument/2006/relationships/tags" Target="../tags/tag192.xml"/><Relationship Id="rId11" Type="http://schemas.openxmlformats.org/officeDocument/2006/relationships/tags" Target="../tags/tag191.xml"/><Relationship Id="rId10" Type="http://schemas.openxmlformats.org/officeDocument/2006/relationships/tags" Target="../tags/tag19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217.xml"/><Relationship Id="rId8" Type="http://schemas.openxmlformats.org/officeDocument/2006/relationships/tags" Target="../tags/tag216.xml"/><Relationship Id="rId7" Type="http://schemas.openxmlformats.org/officeDocument/2006/relationships/tags" Target="../tags/tag215.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 Id="rId3" Type="http://schemas.openxmlformats.org/officeDocument/2006/relationships/tags" Target="../tags/tag211.xml"/><Relationship Id="rId2" Type="http://schemas.openxmlformats.org/officeDocument/2006/relationships/tags" Target="../tags/tag210.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223.xml"/><Relationship Id="rId14" Type="http://schemas.openxmlformats.org/officeDocument/2006/relationships/tags" Target="../tags/tag222.xml"/><Relationship Id="rId13" Type="http://schemas.openxmlformats.org/officeDocument/2006/relationships/tags" Target="../tags/tag221.xml"/><Relationship Id="rId12" Type="http://schemas.openxmlformats.org/officeDocument/2006/relationships/tags" Target="../tags/tag220.xml"/><Relationship Id="rId11" Type="http://schemas.openxmlformats.org/officeDocument/2006/relationships/tags" Target="../tags/tag219.xml"/><Relationship Id="rId10" Type="http://schemas.openxmlformats.org/officeDocument/2006/relationships/tags" Target="../tags/tag218.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231.xml"/><Relationship Id="rId8" Type="http://schemas.openxmlformats.org/officeDocument/2006/relationships/tags" Target="../tags/tag230.xml"/><Relationship Id="rId7" Type="http://schemas.openxmlformats.org/officeDocument/2006/relationships/tags" Target="../tags/tag229.xml"/><Relationship Id="rId6" Type="http://schemas.openxmlformats.org/officeDocument/2006/relationships/tags" Target="../tags/tag228.xml"/><Relationship Id="rId5" Type="http://schemas.openxmlformats.org/officeDocument/2006/relationships/tags" Target="../tags/tag227.xml"/><Relationship Id="rId4" Type="http://schemas.openxmlformats.org/officeDocument/2006/relationships/tags" Target="../tags/tag226.xml"/><Relationship Id="rId3" Type="http://schemas.openxmlformats.org/officeDocument/2006/relationships/tags" Target="../tags/tag225.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224.xml"/><Relationship Id="rId19" Type="http://schemas.openxmlformats.org/officeDocument/2006/relationships/tags" Target="../tags/tag241.xml"/><Relationship Id="rId18" Type="http://schemas.openxmlformats.org/officeDocument/2006/relationships/tags" Target="../tags/tag240.xml"/><Relationship Id="rId17" Type="http://schemas.openxmlformats.org/officeDocument/2006/relationships/tags" Target="../tags/tag239.xml"/><Relationship Id="rId16" Type="http://schemas.openxmlformats.org/officeDocument/2006/relationships/tags" Target="../tags/tag238.xml"/><Relationship Id="rId15" Type="http://schemas.openxmlformats.org/officeDocument/2006/relationships/tags" Target="../tags/tag237.xml"/><Relationship Id="rId14" Type="http://schemas.openxmlformats.org/officeDocument/2006/relationships/tags" Target="../tags/tag236.xml"/><Relationship Id="rId13" Type="http://schemas.openxmlformats.org/officeDocument/2006/relationships/tags" Target="../tags/tag235.xml"/><Relationship Id="rId12" Type="http://schemas.openxmlformats.org/officeDocument/2006/relationships/tags" Target="../tags/tag234.xml"/><Relationship Id="rId11" Type="http://schemas.openxmlformats.org/officeDocument/2006/relationships/tags" Target="../tags/tag233.xml"/><Relationship Id="rId10" Type="http://schemas.openxmlformats.org/officeDocument/2006/relationships/tags" Target="../tags/tag232.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255.xml"/><Relationship Id="rId8" Type="http://schemas.openxmlformats.org/officeDocument/2006/relationships/tags" Target="../tags/tag254.xml"/><Relationship Id="rId7" Type="http://schemas.openxmlformats.org/officeDocument/2006/relationships/tags" Target="../tags/tag253.xml"/><Relationship Id="rId6" Type="http://schemas.openxmlformats.org/officeDocument/2006/relationships/tags" Target="../tags/tag252.xml"/><Relationship Id="rId5" Type="http://schemas.openxmlformats.org/officeDocument/2006/relationships/tags" Target="../tags/tag251.xml"/><Relationship Id="rId4" Type="http://schemas.openxmlformats.org/officeDocument/2006/relationships/tags" Target="../tags/tag250.xml"/><Relationship Id="rId3" Type="http://schemas.openxmlformats.org/officeDocument/2006/relationships/tags" Target="../tags/tag249.xml"/><Relationship Id="rId2" Type="http://schemas.openxmlformats.org/officeDocument/2006/relationships/tags" Target="../tags/tag248.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259.xml"/><Relationship Id="rId4" Type="http://schemas.openxmlformats.org/officeDocument/2006/relationships/tags" Target="../tags/tag258.xml"/><Relationship Id="rId3" Type="http://schemas.openxmlformats.org/officeDocument/2006/relationships/tags" Target="../tags/tag257.xml"/><Relationship Id="rId2" Type="http://schemas.openxmlformats.org/officeDocument/2006/relationships/tags" Target="../tags/tag256.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4" Type="http://schemas.openxmlformats.org/officeDocument/2006/relationships/tags" Target="../tags/tag262.xml"/><Relationship Id="rId3" Type="http://schemas.openxmlformats.org/officeDocument/2006/relationships/tags" Target="../tags/tag261.xml"/><Relationship Id="rId2" Type="http://schemas.openxmlformats.org/officeDocument/2006/relationships/tags" Target="../tags/tag260.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8" Type="http://schemas.openxmlformats.org/officeDocument/2006/relationships/image" Target="../media/image2.png"/><Relationship Id="rId27" Type="http://schemas.openxmlformats.org/officeDocument/2006/relationships/image" Target="../media/image1.png"/><Relationship Id="rId26" Type="http://schemas.openxmlformats.org/officeDocument/2006/relationships/tags" Target="../tags/tag294.xml"/><Relationship Id="rId25" Type="http://schemas.openxmlformats.org/officeDocument/2006/relationships/image" Target="../media/image4.svg"/><Relationship Id="rId24" Type="http://schemas.openxmlformats.org/officeDocument/2006/relationships/image" Target="../media/image3.png"/><Relationship Id="rId23" Type="http://schemas.openxmlformats.org/officeDocument/2006/relationships/tags" Target="../tags/tag293.xml"/><Relationship Id="rId22" Type="http://schemas.openxmlformats.org/officeDocument/2006/relationships/tags" Target="../tags/tag292.xml"/><Relationship Id="rId21" Type="http://schemas.openxmlformats.org/officeDocument/2006/relationships/tags" Target="../tags/tag291.xml"/><Relationship Id="rId20" Type="http://schemas.openxmlformats.org/officeDocument/2006/relationships/tags" Target="../tags/tag290.xml"/><Relationship Id="rId2" Type="http://schemas.openxmlformats.org/officeDocument/2006/relationships/tags" Target="../tags/tag272.xml"/><Relationship Id="rId19" Type="http://schemas.openxmlformats.org/officeDocument/2006/relationships/tags" Target="../tags/tag289.xml"/><Relationship Id="rId18" Type="http://schemas.openxmlformats.org/officeDocument/2006/relationships/tags" Target="../tags/tag288.xml"/><Relationship Id="rId17" Type="http://schemas.openxmlformats.org/officeDocument/2006/relationships/tags" Target="../tags/tag287.xml"/><Relationship Id="rId16" Type="http://schemas.openxmlformats.org/officeDocument/2006/relationships/tags" Target="../tags/tag286.xml"/><Relationship Id="rId15" Type="http://schemas.openxmlformats.org/officeDocument/2006/relationships/tags" Target="../tags/tag285.xml"/><Relationship Id="rId14" Type="http://schemas.openxmlformats.org/officeDocument/2006/relationships/tags" Target="../tags/tag284.xml"/><Relationship Id="rId13" Type="http://schemas.openxmlformats.org/officeDocument/2006/relationships/tags" Target="../tags/tag283.xml"/><Relationship Id="rId12" Type="http://schemas.openxmlformats.org/officeDocument/2006/relationships/tags" Target="../tags/tag282.xml"/><Relationship Id="rId11" Type="http://schemas.openxmlformats.org/officeDocument/2006/relationships/tags" Target="../tags/tag281.xml"/><Relationship Id="rId10" Type="http://schemas.openxmlformats.org/officeDocument/2006/relationships/tags" Target="../tags/tag280.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310.xml"/><Relationship Id="rId8" Type="http://schemas.openxmlformats.org/officeDocument/2006/relationships/tags" Target="../tags/tag309.xml"/><Relationship Id="rId7" Type="http://schemas.openxmlformats.org/officeDocument/2006/relationships/tags" Target="../tags/tag308.xml"/><Relationship Id="rId6" Type="http://schemas.openxmlformats.org/officeDocument/2006/relationships/tags" Target="../tags/tag307.xml"/><Relationship Id="rId5" Type="http://schemas.openxmlformats.org/officeDocument/2006/relationships/tags" Target="../tags/tag306.xml"/><Relationship Id="rId4" Type="http://schemas.openxmlformats.org/officeDocument/2006/relationships/tags" Target="../tags/tag305.xml"/><Relationship Id="rId3" Type="http://schemas.openxmlformats.org/officeDocument/2006/relationships/image" Target="../media/image2.png"/><Relationship Id="rId24" Type="http://schemas.openxmlformats.org/officeDocument/2006/relationships/tags" Target="../tags/tag325.xml"/><Relationship Id="rId23" Type="http://schemas.openxmlformats.org/officeDocument/2006/relationships/tags" Target="../tags/tag324.xml"/><Relationship Id="rId22" Type="http://schemas.openxmlformats.org/officeDocument/2006/relationships/tags" Target="../tags/tag323.xml"/><Relationship Id="rId21" Type="http://schemas.openxmlformats.org/officeDocument/2006/relationships/tags" Target="../tags/tag322.xml"/><Relationship Id="rId20" Type="http://schemas.openxmlformats.org/officeDocument/2006/relationships/tags" Target="../tags/tag321.xml"/><Relationship Id="rId2" Type="http://schemas.openxmlformats.org/officeDocument/2006/relationships/image" Target="../media/image1.png"/><Relationship Id="rId19" Type="http://schemas.openxmlformats.org/officeDocument/2006/relationships/tags" Target="../tags/tag320.xml"/><Relationship Id="rId18" Type="http://schemas.openxmlformats.org/officeDocument/2006/relationships/tags" Target="../tags/tag319.xml"/><Relationship Id="rId17" Type="http://schemas.openxmlformats.org/officeDocument/2006/relationships/tags" Target="../tags/tag318.xml"/><Relationship Id="rId16" Type="http://schemas.openxmlformats.org/officeDocument/2006/relationships/tags" Target="../tags/tag317.xml"/><Relationship Id="rId15" Type="http://schemas.openxmlformats.org/officeDocument/2006/relationships/tags" Target="../tags/tag316.xml"/><Relationship Id="rId14" Type="http://schemas.openxmlformats.org/officeDocument/2006/relationships/tags" Target="../tags/tag315.xml"/><Relationship Id="rId13" Type="http://schemas.openxmlformats.org/officeDocument/2006/relationships/tags" Target="../tags/tag314.xml"/><Relationship Id="rId12" Type="http://schemas.openxmlformats.org/officeDocument/2006/relationships/tags" Target="../tags/tag313.xml"/><Relationship Id="rId11" Type="http://schemas.openxmlformats.org/officeDocument/2006/relationships/tags" Target="../tags/tag312.xml"/><Relationship Id="rId10" Type="http://schemas.openxmlformats.org/officeDocument/2006/relationships/tags" Target="../tags/tag311.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330.xml"/><Relationship Id="rId5" Type="http://schemas.openxmlformats.org/officeDocument/2006/relationships/tags" Target="../tags/tag329.xml"/><Relationship Id="rId4" Type="http://schemas.openxmlformats.org/officeDocument/2006/relationships/tags" Target="../tags/tag328.xml"/><Relationship Id="rId3" Type="http://schemas.openxmlformats.org/officeDocument/2006/relationships/tags" Target="../tags/tag327.xml"/><Relationship Id="rId2" Type="http://schemas.openxmlformats.org/officeDocument/2006/relationships/tags" Target="../tags/tag326.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tags" Target="../tags/tag338.xml"/><Relationship Id="rId8" Type="http://schemas.openxmlformats.org/officeDocument/2006/relationships/tags" Target="../tags/tag337.xml"/><Relationship Id="rId7" Type="http://schemas.openxmlformats.org/officeDocument/2006/relationships/tags" Target="../tags/tag336.xml"/><Relationship Id="rId6" Type="http://schemas.openxmlformats.org/officeDocument/2006/relationships/tags" Target="../tags/tag335.xml"/><Relationship Id="rId5" Type="http://schemas.openxmlformats.org/officeDocument/2006/relationships/tags" Target="../tags/tag334.xml"/><Relationship Id="rId4" Type="http://schemas.openxmlformats.org/officeDocument/2006/relationships/tags" Target="../tags/tag333.xml"/><Relationship Id="rId3" Type="http://schemas.openxmlformats.org/officeDocument/2006/relationships/tags" Target="../tags/tag332.xml"/><Relationship Id="rId2" Type="http://schemas.openxmlformats.org/officeDocument/2006/relationships/tags" Target="../tags/tag331.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344.xml"/><Relationship Id="rId14" Type="http://schemas.openxmlformats.org/officeDocument/2006/relationships/tags" Target="../tags/tag343.xml"/><Relationship Id="rId13" Type="http://schemas.openxmlformats.org/officeDocument/2006/relationships/tags" Target="../tags/tag342.xml"/><Relationship Id="rId12" Type="http://schemas.openxmlformats.org/officeDocument/2006/relationships/tags" Target="../tags/tag341.xml"/><Relationship Id="rId11" Type="http://schemas.openxmlformats.org/officeDocument/2006/relationships/tags" Target="../tags/tag340.xml"/><Relationship Id="rId10" Type="http://schemas.openxmlformats.org/officeDocument/2006/relationships/tags" Target="../tags/tag339.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352.xml"/><Relationship Id="rId8" Type="http://schemas.openxmlformats.org/officeDocument/2006/relationships/tags" Target="../tags/tag351.xml"/><Relationship Id="rId7" Type="http://schemas.openxmlformats.org/officeDocument/2006/relationships/tags" Target="../tags/tag350.xml"/><Relationship Id="rId6" Type="http://schemas.openxmlformats.org/officeDocument/2006/relationships/tags" Target="../tags/tag349.xml"/><Relationship Id="rId5" Type="http://schemas.openxmlformats.org/officeDocument/2006/relationships/tags" Target="../tags/tag348.xml"/><Relationship Id="rId4" Type="http://schemas.openxmlformats.org/officeDocument/2006/relationships/tags" Target="../tags/tag347.xml"/><Relationship Id="rId3" Type="http://schemas.openxmlformats.org/officeDocument/2006/relationships/tags" Target="../tags/tag346.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345.xml"/><Relationship Id="rId19" Type="http://schemas.openxmlformats.org/officeDocument/2006/relationships/tags" Target="../tags/tag362.xml"/><Relationship Id="rId18" Type="http://schemas.openxmlformats.org/officeDocument/2006/relationships/tags" Target="../tags/tag361.xml"/><Relationship Id="rId17" Type="http://schemas.openxmlformats.org/officeDocument/2006/relationships/tags" Target="../tags/tag360.xml"/><Relationship Id="rId16" Type="http://schemas.openxmlformats.org/officeDocument/2006/relationships/tags" Target="../tags/tag359.xml"/><Relationship Id="rId15" Type="http://schemas.openxmlformats.org/officeDocument/2006/relationships/tags" Target="../tags/tag358.xml"/><Relationship Id="rId14" Type="http://schemas.openxmlformats.org/officeDocument/2006/relationships/tags" Target="../tags/tag357.xml"/><Relationship Id="rId13" Type="http://schemas.openxmlformats.org/officeDocument/2006/relationships/tags" Target="../tags/tag356.xml"/><Relationship Id="rId12" Type="http://schemas.openxmlformats.org/officeDocument/2006/relationships/tags" Target="../tags/tag355.xml"/><Relationship Id="rId11" Type="http://schemas.openxmlformats.org/officeDocument/2006/relationships/tags" Target="../tags/tag354.xml"/><Relationship Id="rId10" Type="http://schemas.openxmlformats.org/officeDocument/2006/relationships/tags" Target="../tags/tag353.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368.xml"/><Relationship Id="rId6" Type="http://schemas.openxmlformats.org/officeDocument/2006/relationships/tags" Target="../tags/tag367.xml"/><Relationship Id="rId5" Type="http://schemas.openxmlformats.org/officeDocument/2006/relationships/tags" Target="../tags/tag366.xml"/><Relationship Id="rId4" Type="http://schemas.openxmlformats.org/officeDocument/2006/relationships/tags" Target="../tags/tag365.xml"/><Relationship Id="rId3" Type="http://schemas.openxmlformats.org/officeDocument/2006/relationships/tags" Target="../tags/tag364.xml"/><Relationship Id="rId2" Type="http://schemas.openxmlformats.org/officeDocument/2006/relationships/tags" Target="../tags/tag363.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9" Type="http://schemas.openxmlformats.org/officeDocument/2006/relationships/tags" Target="../tags/tag376.xml"/><Relationship Id="rId8" Type="http://schemas.openxmlformats.org/officeDocument/2006/relationships/tags" Target="../tags/tag375.xml"/><Relationship Id="rId7" Type="http://schemas.openxmlformats.org/officeDocument/2006/relationships/tags" Target="../tags/tag374.xml"/><Relationship Id="rId6" Type="http://schemas.openxmlformats.org/officeDocument/2006/relationships/tags" Target="../tags/tag373.xml"/><Relationship Id="rId5" Type="http://schemas.openxmlformats.org/officeDocument/2006/relationships/tags" Target="../tags/tag372.xml"/><Relationship Id="rId4" Type="http://schemas.openxmlformats.org/officeDocument/2006/relationships/tags" Target="../tags/tag371.xml"/><Relationship Id="rId3" Type="http://schemas.openxmlformats.org/officeDocument/2006/relationships/tags" Target="../tags/tag370.xml"/><Relationship Id="rId2" Type="http://schemas.openxmlformats.org/officeDocument/2006/relationships/tags" Target="../tags/tag369.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380.xml"/><Relationship Id="rId4" Type="http://schemas.openxmlformats.org/officeDocument/2006/relationships/tags" Target="../tags/tag379.xml"/><Relationship Id="rId3" Type="http://schemas.openxmlformats.org/officeDocument/2006/relationships/tags" Target="../tags/tag378.xml"/><Relationship Id="rId2" Type="http://schemas.openxmlformats.org/officeDocument/2006/relationships/tags" Target="../tags/tag377.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4" Type="http://schemas.openxmlformats.org/officeDocument/2006/relationships/tags" Target="../tags/tag383.xml"/><Relationship Id="rId3" Type="http://schemas.openxmlformats.org/officeDocument/2006/relationships/tags" Target="../tags/tag382.xml"/><Relationship Id="rId2" Type="http://schemas.openxmlformats.org/officeDocument/2006/relationships/tags" Target="../tags/tag381.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387.xml"/><Relationship Id="rId4" Type="http://schemas.openxmlformats.org/officeDocument/2006/relationships/tags" Target="../tags/tag386.xml"/><Relationship Id="rId3" Type="http://schemas.openxmlformats.org/officeDocument/2006/relationships/tags" Target="../tags/tag385.xml"/><Relationship Id="rId2" Type="http://schemas.openxmlformats.org/officeDocument/2006/relationships/tags" Target="../tags/tag384.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392.xml"/><Relationship Id="rId5" Type="http://schemas.openxmlformats.org/officeDocument/2006/relationships/tags" Target="../tags/tag391.xml"/><Relationship Id="rId4" Type="http://schemas.openxmlformats.org/officeDocument/2006/relationships/tags" Target="../tags/tag390.xml"/><Relationship Id="rId3" Type="http://schemas.openxmlformats.org/officeDocument/2006/relationships/tags" Target="../tags/tag389.xml"/><Relationship Id="rId2" Type="http://schemas.openxmlformats.org/officeDocument/2006/relationships/tags" Target="../tags/tag388.xml"/><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9" Type="http://schemas.openxmlformats.org/officeDocument/2006/relationships/tags" Target="../tags/tag400.xml"/><Relationship Id="rId8" Type="http://schemas.openxmlformats.org/officeDocument/2006/relationships/tags" Target="../tags/tag399.xml"/><Relationship Id="rId7" Type="http://schemas.openxmlformats.org/officeDocument/2006/relationships/tags" Target="../tags/tag398.xml"/><Relationship Id="rId6" Type="http://schemas.openxmlformats.org/officeDocument/2006/relationships/tags" Target="../tags/tag397.xml"/><Relationship Id="rId5" Type="http://schemas.openxmlformats.org/officeDocument/2006/relationships/tags" Target="../tags/tag396.xml"/><Relationship Id="rId4" Type="http://schemas.openxmlformats.org/officeDocument/2006/relationships/tags" Target="../tags/tag395.xml"/><Relationship Id="rId3" Type="http://schemas.openxmlformats.org/officeDocument/2006/relationships/tags" Target="../tags/tag394.xml"/><Relationship Id="rId28" Type="http://schemas.openxmlformats.org/officeDocument/2006/relationships/image" Target="../media/image2.png"/><Relationship Id="rId27" Type="http://schemas.openxmlformats.org/officeDocument/2006/relationships/image" Target="../media/image1.png"/><Relationship Id="rId26" Type="http://schemas.openxmlformats.org/officeDocument/2006/relationships/tags" Target="../tags/tag415.xml"/><Relationship Id="rId25" Type="http://schemas.openxmlformats.org/officeDocument/2006/relationships/image" Target="../media/image4.svg"/><Relationship Id="rId24" Type="http://schemas.openxmlformats.org/officeDocument/2006/relationships/image" Target="../media/image3.png"/><Relationship Id="rId23" Type="http://schemas.openxmlformats.org/officeDocument/2006/relationships/tags" Target="../tags/tag414.xml"/><Relationship Id="rId22" Type="http://schemas.openxmlformats.org/officeDocument/2006/relationships/tags" Target="../tags/tag413.xml"/><Relationship Id="rId21" Type="http://schemas.openxmlformats.org/officeDocument/2006/relationships/tags" Target="../tags/tag412.xml"/><Relationship Id="rId20" Type="http://schemas.openxmlformats.org/officeDocument/2006/relationships/tags" Target="../tags/tag411.xml"/><Relationship Id="rId2" Type="http://schemas.openxmlformats.org/officeDocument/2006/relationships/tags" Target="../tags/tag393.xml"/><Relationship Id="rId19" Type="http://schemas.openxmlformats.org/officeDocument/2006/relationships/tags" Target="../tags/tag410.xml"/><Relationship Id="rId18" Type="http://schemas.openxmlformats.org/officeDocument/2006/relationships/tags" Target="../tags/tag409.xml"/><Relationship Id="rId17" Type="http://schemas.openxmlformats.org/officeDocument/2006/relationships/tags" Target="../tags/tag408.xml"/><Relationship Id="rId16" Type="http://schemas.openxmlformats.org/officeDocument/2006/relationships/tags" Target="../tags/tag407.xml"/><Relationship Id="rId15" Type="http://schemas.openxmlformats.org/officeDocument/2006/relationships/tags" Target="../tags/tag406.xml"/><Relationship Id="rId14" Type="http://schemas.openxmlformats.org/officeDocument/2006/relationships/tags" Target="../tags/tag405.xml"/><Relationship Id="rId13" Type="http://schemas.openxmlformats.org/officeDocument/2006/relationships/tags" Target="../tags/tag404.xml"/><Relationship Id="rId12" Type="http://schemas.openxmlformats.org/officeDocument/2006/relationships/tags" Target="../tags/tag403.xml"/><Relationship Id="rId11" Type="http://schemas.openxmlformats.org/officeDocument/2006/relationships/tags" Target="../tags/tag402.xml"/><Relationship Id="rId10" Type="http://schemas.openxmlformats.org/officeDocument/2006/relationships/tags" Target="../tags/tag401.xml"/><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6"/>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8">
            <a:alphaModFix amt="30000"/>
          </a:blip>
          <a:stretch>
            <a:fillRect/>
          </a:stretch>
        </p:blipFill>
        <p:spPr>
          <a:xfrm>
            <a:off x="0" y="0"/>
            <a:ext cx="12219305" cy="7651115"/>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6"/>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8">
            <a:alphaModFix amt="30000"/>
          </a:blip>
          <a:stretch>
            <a:fillRect/>
          </a:stretch>
        </p:blipFill>
        <p:spPr>
          <a:xfrm>
            <a:off x="0" y="0"/>
            <a:ext cx="12219305" cy="7651115"/>
          </a:xfrm>
          <a:prstGeom prst="rect">
            <a:avLst/>
          </a:prstGeom>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6"/>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8">
            <a:alphaModFix amt="30000"/>
          </a:blip>
          <a:stretch>
            <a:fillRect/>
          </a:stretch>
        </p:blipFill>
        <p:spPr>
          <a:xfrm>
            <a:off x="0" y="0"/>
            <a:ext cx="12219305" cy="7651115"/>
          </a:xfrm>
          <a:prstGeom prst="rect">
            <a:avLst/>
          </a:prstGeom>
        </p:spPr>
      </p:pic>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83.xml"/><Relationship Id="rId23" Type="http://schemas.openxmlformats.org/officeDocument/2006/relationships/tags" Target="../tags/tag182.xml"/><Relationship Id="rId22" Type="http://schemas.openxmlformats.org/officeDocument/2006/relationships/tags" Target="../tags/tag181.xml"/><Relationship Id="rId21" Type="http://schemas.openxmlformats.org/officeDocument/2006/relationships/tags" Target="../tags/tag180.xml"/><Relationship Id="rId20" Type="http://schemas.openxmlformats.org/officeDocument/2006/relationships/tags" Target="../tags/tag179.xml"/><Relationship Id="rId2" Type="http://schemas.openxmlformats.org/officeDocument/2006/relationships/slideLayout" Target="../slideLayouts/slideLayout13.xml"/><Relationship Id="rId19" Type="http://schemas.openxmlformats.org/officeDocument/2006/relationships/tags" Target="../tags/tag178.xml"/><Relationship Id="rId18" Type="http://schemas.openxmlformats.org/officeDocument/2006/relationships/tags" Target="../tags/tag177.xml"/><Relationship Id="rId17" Type="http://schemas.openxmlformats.org/officeDocument/2006/relationships/tags" Target="../tags/tag176.xml"/><Relationship Id="rId16" Type="http://schemas.openxmlformats.org/officeDocument/2006/relationships/tags" Target="../tags/tag175.xml"/><Relationship Id="rId15" Type="http://schemas.openxmlformats.org/officeDocument/2006/relationships/tags" Target="../tags/tag174.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3" Type="http://schemas.openxmlformats.org/officeDocument/2006/relationships/theme" Target="../theme/theme3.xml"/><Relationship Id="rId22" Type="http://schemas.openxmlformats.org/officeDocument/2006/relationships/tags" Target="../tags/tag304.xml"/><Relationship Id="rId21" Type="http://schemas.openxmlformats.org/officeDocument/2006/relationships/tags" Target="../tags/tag303.xml"/><Relationship Id="rId20" Type="http://schemas.openxmlformats.org/officeDocument/2006/relationships/tags" Target="../tags/tag302.xml"/><Relationship Id="rId2" Type="http://schemas.openxmlformats.org/officeDocument/2006/relationships/slideLayout" Target="../slideLayouts/slideLayout27.xml"/><Relationship Id="rId19" Type="http://schemas.openxmlformats.org/officeDocument/2006/relationships/tags" Target="../tags/tag301.xml"/><Relationship Id="rId18" Type="http://schemas.openxmlformats.org/officeDocument/2006/relationships/tags" Target="../tags/tag300.xml"/><Relationship Id="rId17" Type="http://schemas.openxmlformats.org/officeDocument/2006/relationships/tags" Target="../tags/tag299.xml"/><Relationship Id="rId16" Type="http://schemas.openxmlformats.org/officeDocument/2006/relationships/tags" Target="../tags/tag298.xml"/><Relationship Id="rId15" Type="http://schemas.openxmlformats.org/officeDocument/2006/relationships/tags" Target="../tags/tag297.xml"/><Relationship Id="rId14" Type="http://schemas.openxmlformats.org/officeDocument/2006/relationships/tags" Target="../tags/tag296.xml"/><Relationship Id="rId13" Type="http://schemas.openxmlformats.org/officeDocument/2006/relationships/tags" Target="../tags/tag295.xml"/><Relationship Id="rId12" Type="http://schemas.openxmlformats.org/officeDocument/2006/relationships/slideLayout" Target="../slideLayouts/slideLayout37.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6.xml"/><Relationship Id="rId8" Type="http://schemas.openxmlformats.org/officeDocument/2006/relationships/slideLayout" Target="../slideLayouts/slideLayout45.xml"/><Relationship Id="rId7" Type="http://schemas.openxmlformats.org/officeDocument/2006/relationships/slideLayout" Target="../slideLayouts/slideLayout44.xml"/><Relationship Id="rId6" Type="http://schemas.openxmlformats.org/officeDocument/2006/relationships/slideLayout" Target="../slideLayouts/slideLayout43.xml"/><Relationship Id="rId5" Type="http://schemas.openxmlformats.org/officeDocument/2006/relationships/slideLayout" Target="../slideLayouts/slideLayout42.xml"/><Relationship Id="rId4" Type="http://schemas.openxmlformats.org/officeDocument/2006/relationships/slideLayout" Target="../slideLayouts/slideLayout41.xml"/><Relationship Id="rId3" Type="http://schemas.openxmlformats.org/officeDocument/2006/relationships/slideLayout" Target="../slideLayouts/slideLayout40.xml"/><Relationship Id="rId26" Type="http://schemas.openxmlformats.org/officeDocument/2006/relationships/theme" Target="../theme/theme4.xml"/><Relationship Id="rId25" Type="http://schemas.openxmlformats.org/officeDocument/2006/relationships/tags" Target="../tags/tag425.xml"/><Relationship Id="rId24" Type="http://schemas.openxmlformats.org/officeDocument/2006/relationships/tags" Target="../tags/tag424.xml"/><Relationship Id="rId23" Type="http://schemas.openxmlformats.org/officeDocument/2006/relationships/tags" Target="../tags/tag423.xml"/><Relationship Id="rId22" Type="http://schemas.openxmlformats.org/officeDocument/2006/relationships/tags" Target="../tags/tag422.xml"/><Relationship Id="rId21" Type="http://schemas.openxmlformats.org/officeDocument/2006/relationships/tags" Target="../tags/tag421.xml"/><Relationship Id="rId20" Type="http://schemas.openxmlformats.org/officeDocument/2006/relationships/tags" Target="../tags/tag420.xml"/><Relationship Id="rId2" Type="http://schemas.openxmlformats.org/officeDocument/2006/relationships/slideLayout" Target="../slideLayouts/slideLayout39.xml"/><Relationship Id="rId19" Type="http://schemas.openxmlformats.org/officeDocument/2006/relationships/tags" Target="../tags/tag419.xml"/><Relationship Id="rId18" Type="http://schemas.openxmlformats.org/officeDocument/2006/relationships/tags" Target="../tags/tag418.xml"/><Relationship Id="rId17" Type="http://schemas.openxmlformats.org/officeDocument/2006/relationships/tags" Target="../tags/tag417.xml"/><Relationship Id="rId16" Type="http://schemas.openxmlformats.org/officeDocument/2006/relationships/tags" Target="../tags/tag416.xml"/><Relationship Id="rId15" Type="http://schemas.openxmlformats.org/officeDocument/2006/relationships/slideLayout" Target="../slideLayouts/slideLayout52.xml"/><Relationship Id="rId14" Type="http://schemas.openxmlformats.org/officeDocument/2006/relationships/slideLayout" Target="../slideLayouts/slideLayout51.xml"/><Relationship Id="rId13" Type="http://schemas.openxmlformats.org/officeDocument/2006/relationships/slideLayout" Target="../slideLayouts/slideLayout50.xml"/><Relationship Id="rId12" Type="http://schemas.openxmlformats.org/officeDocument/2006/relationships/slideLayout" Target="../slideLayouts/slideLayout49.xml"/><Relationship Id="rId11" Type="http://schemas.openxmlformats.org/officeDocument/2006/relationships/slideLayout" Target="../slideLayouts/slideLayout48.xml"/><Relationship Id="rId10" Type="http://schemas.openxmlformats.org/officeDocument/2006/relationships/slideLayout" Target="../slideLayouts/slideLayout47.xml"/><Relationship Id="rId1"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3"/>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4"/>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5"/>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7"/>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8"/>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9"/>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0"/>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2"/>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6"/>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7"/>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8"/>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9"/>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20"/>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1"/>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2"/>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3"/>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4"/>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5"/>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426.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9" Type="http://schemas.openxmlformats.org/officeDocument/2006/relationships/tags" Target="../tags/tag507.xml"/><Relationship Id="rId8" Type="http://schemas.openxmlformats.org/officeDocument/2006/relationships/tags" Target="../tags/tag506.xml"/><Relationship Id="rId7" Type="http://schemas.openxmlformats.org/officeDocument/2006/relationships/tags" Target="../tags/tag505.xml"/><Relationship Id="rId6" Type="http://schemas.openxmlformats.org/officeDocument/2006/relationships/tags" Target="../tags/tag504.xml"/><Relationship Id="rId5" Type="http://schemas.openxmlformats.org/officeDocument/2006/relationships/tags" Target="../tags/tag503.xml"/><Relationship Id="rId4" Type="http://schemas.openxmlformats.org/officeDocument/2006/relationships/tags" Target="../tags/tag502.xml"/><Relationship Id="rId3" Type="http://schemas.openxmlformats.org/officeDocument/2006/relationships/tags" Target="../tags/tag501.xml"/><Relationship Id="rId2" Type="http://schemas.openxmlformats.org/officeDocument/2006/relationships/tags" Target="../tags/tag500.xml"/><Relationship Id="rId13" Type="http://schemas.openxmlformats.org/officeDocument/2006/relationships/slideLayout" Target="../slideLayouts/slideLayout25.xml"/><Relationship Id="rId12" Type="http://schemas.openxmlformats.org/officeDocument/2006/relationships/tags" Target="../tags/tag510.xml"/><Relationship Id="rId11" Type="http://schemas.openxmlformats.org/officeDocument/2006/relationships/tags" Target="../tags/tag509.xml"/><Relationship Id="rId10" Type="http://schemas.openxmlformats.org/officeDocument/2006/relationships/tags" Target="../tags/tag508.xml"/><Relationship Id="rId1" Type="http://schemas.openxmlformats.org/officeDocument/2006/relationships/tags" Target="../tags/tag499.xml"/></Relationships>
</file>

<file path=ppt/slides/_rels/slide12.xml.rels><?xml version="1.0" encoding="UTF-8" standalone="yes"?>
<Relationships xmlns="http://schemas.openxmlformats.org/package/2006/relationships"><Relationship Id="rId9" Type="http://schemas.openxmlformats.org/officeDocument/2006/relationships/tags" Target="../tags/tag519.xml"/><Relationship Id="rId8" Type="http://schemas.openxmlformats.org/officeDocument/2006/relationships/tags" Target="../tags/tag518.xml"/><Relationship Id="rId7" Type="http://schemas.openxmlformats.org/officeDocument/2006/relationships/tags" Target="../tags/tag517.xml"/><Relationship Id="rId6" Type="http://schemas.openxmlformats.org/officeDocument/2006/relationships/tags" Target="../tags/tag516.xml"/><Relationship Id="rId5" Type="http://schemas.openxmlformats.org/officeDocument/2006/relationships/tags" Target="../tags/tag515.xml"/><Relationship Id="rId4" Type="http://schemas.openxmlformats.org/officeDocument/2006/relationships/tags" Target="../tags/tag514.xml"/><Relationship Id="rId3" Type="http://schemas.openxmlformats.org/officeDocument/2006/relationships/tags" Target="../tags/tag513.xml"/><Relationship Id="rId2" Type="http://schemas.openxmlformats.org/officeDocument/2006/relationships/tags" Target="../tags/tag512.xml"/><Relationship Id="rId13" Type="http://schemas.openxmlformats.org/officeDocument/2006/relationships/slideLayout" Target="../slideLayouts/slideLayout51.xml"/><Relationship Id="rId12" Type="http://schemas.openxmlformats.org/officeDocument/2006/relationships/tags" Target="../tags/tag522.xml"/><Relationship Id="rId11" Type="http://schemas.openxmlformats.org/officeDocument/2006/relationships/tags" Target="../tags/tag521.xml"/><Relationship Id="rId10" Type="http://schemas.openxmlformats.org/officeDocument/2006/relationships/tags" Target="../tags/tag520.xml"/><Relationship Id="rId1" Type="http://schemas.openxmlformats.org/officeDocument/2006/relationships/tags" Target="../tags/tag5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52.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523.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9.xml"/><Relationship Id="rId7" Type="http://schemas.openxmlformats.org/officeDocument/2006/relationships/tags" Target="../tags/tag530.xml"/><Relationship Id="rId6" Type="http://schemas.openxmlformats.org/officeDocument/2006/relationships/tags" Target="../tags/tag529.xml"/><Relationship Id="rId5" Type="http://schemas.openxmlformats.org/officeDocument/2006/relationships/tags" Target="../tags/tag528.xml"/><Relationship Id="rId4" Type="http://schemas.openxmlformats.org/officeDocument/2006/relationships/tags" Target="../tags/tag527.xml"/><Relationship Id="rId3" Type="http://schemas.openxmlformats.org/officeDocument/2006/relationships/tags" Target="../tags/tag526.xml"/><Relationship Id="rId2" Type="http://schemas.openxmlformats.org/officeDocument/2006/relationships/tags" Target="../tags/tag525.xml"/><Relationship Id="rId1" Type="http://schemas.openxmlformats.org/officeDocument/2006/relationships/tags" Target="../tags/tag524.xml"/></Relationships>
</file>

<file path=ppt/slides/_rels/slide16.xml.rels><?xml version="1.0" encoding="UTF-8" standalone="yes"?>
<Relationships xmlns="http://schemas.openxmlformats.org/package/2006/relationships"><Relationship Id="rId9" Type="http://schemas.openxmlformats.org/officeDocument/2006/relationships/tags" Target="../tags/tag539.xml"/><Relationship Id="rId8" Type="http://schemas.openxmlformats.org/officeDocument/2006/relationships/tags" Target="../tags/tag538.xml"/><Relationship Id="rId7" Type="http://schemas.openxmlformats.org/officeDocument/2006/relationships/tags" Target="../tags/tag537.xml"/><Relationship Id="rId6" Type="http://schemas.openxmlformats.org/officeDocument/2006/relationships/tags" Target="../tags/tag536.xml"/><Relationship Id="rId5" Type="http://schemas.openxmlformats.org/officeDocument/2006/relationships/tags" Target="../tags/tag535.xml"/><Relationship Id="rId4" Type="http://schemas.openxmlformats.org/officeDocument/2006/relationships/tags" Target="../tags/tag534.xml"/><Relationship Id="rId3" Type="http://schemas.openxmlformats.org/officeDocument/2006/relationships/tags" Target="../tags/tag533.xml"/><Relationship Id="rId2" Type="http://schemas.openxmlformats.org/officeDocument/2006/relationships/tags" Target="../tags/tag532.xml"/><Relationship Id="rId12" Type="http://schemas.openxmlformats.org/officeDocument/2006/relationships/slideLayout" Target="../slideLayouts/slideLayout19.xml"/><Relationship Id="rId11" Type="http://schemas.openxmlformats.org/officeDocument/2006/relationships/tags" Target="../tags/tag541.xml"/><Relationship Id="rId10" Type="http://schemas.openxmlformats.org/officeDocument/2006/relationships/tags" Target="../tags/tag540.xml"/><Relationship Id="rId1" Type="http://schemas.openxmlformats.org/officeDocument/2006/relationships/tags" Target="../tags/tag531.xml"/></Relationships>
</file>

<file path=ppt/slides/_rels/slide17.xml.rels><?xml version="1.0" encoding="UTF-8" standalone="yes"?>
<Relationships xmlns="http://schemas.openxmlformats.org/package/2006/relationships"><Relationship Id="rId9" Type="http://schemas.openxmlformats.org/officeDocument/2006/relationships/image" Target="../media/image7.wmf"/><Relationship Id="rId8" Type="http://schemas.openxmlformats.org/officeDocument/2006/relationships/oleObject" Target="../embeddings/oleObject1.bin"/><Relationship Id="rId7" Type="http://schemas.openxmlformats.org/officeDocument/2006/relationships/tags" Target="../tags/tag548.xml"/><Relationship Id="rId6" Type="http://schemas.openxmlformats.org/officeDocument/2006/relationships/tags" Target="../tags/tag547.xml"/><Relationship Id="rId5" Type="http://schemas.openxmlformats.org/officeDocument/2006/relationships/tags" Target="../tags/tag546.xml"/><Relationship Id="rId4" Type="http://schemas.openxmlformats.org/officeDocument/2006/relationships/tags" Target="../tags/tag545.xml"/><Relationship Id="rId3" Type="http://schemas.openxmlformats.org/officeDocument/2006/relationships/tags" Target="../tags/tag544.xml"/><Relationship Id="rId2" Type="http://schemas.openxmlformats.org/officeDocument/2006/relationships/tags" Target="../tags/tag543.xml"/><Relationship Id="rId16" Type="http://schemas.openxmlformats.org/officeDocument/2006/relationships/vmlDrawing" Target="../drawings/vmlDrawing1.vml"/><Relationship Id="rId15" Type="http://schemas.openxmlformats.org/officeDocument/2006/relationships/slideLayout" Target="../slideLayouts/slideLayout19.xml"/><Relationship Id="rId14" Type="http://schemas.openxmlformats.org/officeDocument/2006/relationships/tags" Target="../tags/tag551.xml"/><Relationship Id="rId13" Type="http://schemas.openxmlformats.org/officeDocument/2006/relationships/tags" Target="../tags/tag550.xml"/><Relationship Id="rId12" Type="http://schemas.openxmlformats.org/officeDocument/2006/relationships/tags" Target="../tags/tag549.xml"/><Relationship Id="rId11" Type="http://schemas.openxmlformats.org/officeDocument/2006/relationships/image" Target="../media/image9.png"/><Relationship Id="rId10" Type="http://schemas.openxmlformats.org/officeDocument/2006/relationships/image" Target="../media/image8.png"/><Relationship Id="rId1" Type="http://schemas.openxmlformats.org/officeDocument/2006/relationships/tags" Target="../tags/tag542.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9.xml"/><Relationship Id="rId4" Type="http://schemas.openxmlformats.org/officeDocument/2006/relationships/tags" Target="../tags/tag555.xml"/><Relationship Id="rId3" Type="http://schemas.openxmlformats.org/officeDocument/2006/relationships/tags" Target="../tags/tag554.xml"/><Relationship Id="rId2" Type="http://schemas.openxmlformats.org/officeDocument/2006/relationships/tags" Target="../tags/tag553.xml"/><Relationship Id="rId1" Type="http://schemas.openxmlformats.org/officeDocument/2006/relationships/tags" Target="../tags/tag55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556.xml"/></Relationships>
</file>

<file path=ppt/slides/_rels/slide2.xml.rels><?xml version="1.0" encoding="UTF-8" standalone="yes"?>
<Relationships xmlns="http://schemas.openxmlformats.org/package/2006/relationships"><Relationship Id="rId9" Type="http://schemas.openxmlformats.org/officeDocument/2006/relationships/tags" Target="../tags/tag435.xml"/><Relationship Id="rId8" Type="http://schemas.openxmlformats.org/officeDocument/2006/relationships/tags" Target="../tags/tag434.xml"/><Relationship Id="rId7" Type="http://schemas.openxmlformats.org/officeDocument/2006/relationships/tags" Target="../tags/tag433.xml"/><Relationship Id="rId6" Type="http://schemas.openxmlformats.org/officeDocument/2006/relationships/tags" Target="../tags/tag432.xml"/><Relationship Id="rId5" Type="http://schemas.openxmlformats.org/officeDocument/2006/relationships/tags" Target="../tags/tag431.xml"/><Relationship Id="rId4" Type="http://schemas.openxmlformats.org/officeDocument/2006/relationships/tags" Target="../tags/tag430.xml"/><Relationship Id="rId3" Type="http://schemas.openxmlformats.org/officeDocument/2006/relationships/tags" Target="../tags/tag429.xml"/><Relationship Id="rId2" Type="http://schemas.openxmlformats.org/officeDocument/2006/relationships/tags" Target="../tags/tag428.xml"/><Relationship Id="rId11" Type="http://schemas.openxmlformats.org/officeDocument/2006/relationships/slideLayout" Target="../slideLayouts/slideLayout19.xml"/><Relationship Id="rId10" Type="http://schemas.openxmlformats.org/officeDocument/2006/relationships/tags" Target="../tags/tag436.xml"/><Relationship Id="rId1" Type="http://schemas.openxmlformats.org/officeDocument/2006/relationships/tags" Target="../tags/tag427.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55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558.xml"/></Relationships>
</file>

<file path=ppt/slides/_rels/slide22.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slideLayout" Target="../slideLayouts/slideLayout19.xml"/><Relationship Id="rId3" Type="http://schemas.openxmlformats.org/officeDocument/2006/relationships/tags" Target="../tags/tag559.xml"/><Relationship Id="rId2" Type="http://schemas.openxmlformats.org/officeDocument/2006/relationships/image" Target="../media/image10.wmf"/><Relationship Id="rId1" Type="http://schemas.openxmlformats.org/officeDocument/2006/relationships/oleObject" Target="../embeddings/oleObject2.bin"/></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560.xml"/></Relationships>
</file>

<file path=ppt/slides/_rels/slide24.xml.rels><?xml version="1.0" encoding="UTF-8" standalone="yes"?>
<Relationships xmlns="http://schemas.openxmlformats.org/package/2006/relationships"><Relationship Id="rId9" Type="http://schemas.openxmlformats.org/officeDocument/2006/relationships/tags" Target="../tags/tag565.xml"/><Relationship Id="rId8" Type="http://schemas.openxmlformats.org/officeDocument/2006/relationships/tags" Target="../tags/tag564.xml"/><Relationship Id="rId7" Type="http://schemas.openxmlformats.org/officeDocument/2006/relationships/tags" Target="../tags/tag563.xml"/><Relationship Id="rId6" Type="http://schemas.openxmlformats.org/officeDocument/2006/relationships/image" Target="../media/image12.wmf"/><Relationship Id="rId5" Type="http://schemas.openxmlformats.org/officeDocument/2006/relationships/oleObject" Target="../embeddings/oleObject4.bin"/><Relationship Id="rId4" Type="http://schemas.openxmlformats.org/officeDocument/2006/relationships/tags" Target="../tags/tag562.xml"/><Relationship Id="rId3" Type="http://schemas.openxmlformats.org/officeDocument/2006/relationships/image" Target="../media/image11.wmf"/><Relationship Id="rId2" Type="http://schemas.openxmlformats.org/officeDocument/2006/relationships/oleObject" Target="../embeddings/oleObject3.bin"/><Relationship Id="rId11" Type="http://schemas.openxmlformats.org/officeDocument/2006/relationships/vmlDrawing" Target="../drawings/vmlDrawing3.vml"/><Relationship Id="rId10" Type="http://schemas.openxmlformats.org/officeDocument/2006/relationships/slideLayout" Target="../slideLayouts/slideLayout19.xml"/><Relationship Id="rId1" Type="http://schemas.openxmlformats.org/officeDocument/2006/relationships/tags" Target="../tags/tag561.xml"/></Relationships>
</file>

<file path=ppt/slides/_rels/slide25.xml.rels><?xml version="1.0" encoding="UTF-8" standalone="yes"?>
<Relationships xmlns="http://schemas.openxmlformats.org/package/2006/relationships"><Relationship Id="rId7" Type="http://schemas.openxmlformats.org/officeDocument/2006/relationships/vmlDrawing" Target="../drawings/vmlDrawing4.vml"/><Relationship Id="rId6" Type="http://schemas.openxmlformats.org/officeDocument/2006/relationships/slideLayout" Target="../slideLayouts/slideLayout19.xml"/><Relationship Id="rId5" Type="http://schemas.openxmlformats.org/officeDocument/2006/relationships/tags" Target="../tags/tag566.xml"/><Relationship Id="rId4" Type="http://schemas.openxmlformats.org/officeDocument/2006/relationships/image" Target="../media/image14.wmf"/><Relationship Id="rId3" Type="http://schemas.openxmlformats.org/officeDocument/2006/relationships/oleObject" Target="../embeddings/oleObject6.bin"/><Relationship Id="rId2" Type="http://schemas.openxmlformats.org/officeDocument/2006/relationships/image" Target="../media/image13.wmf"/><Relationship Id="rId1" Type="http://schemas.openxmlformats.org/officeDocument/2006/relationships/oleObject" Target="../embeddings/oleObject5.bin"/></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567.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568.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570.xml"/><Relationship Id="rId1" Type="http://schemas.openxmlformats.org/officeDocument/2006/relationships/tags" Target="../tags/tag569.xml"/></Relationships>
</file>

<file path=ppt/slides/_rels/slide29.xml.rels><?xml version="1.0" encoding="UTF-8" standalone="yes"?>
<Relationships xmlns="http://schemas.openxmlformats.org/package/2006/relationships"><Relationship Id="rId7" Type="http://schemas.openxmlformats.org/officeDocument/2006/relationships/vmlDrawing" Target="../drawings/vmlDrawing5.vml"/><Relationship Id="rId6" Type="http://schemas.openxmlformats.org/officeDocument/2006/relationships/slideLayout" Target="../slideLayouts/slideLayout19.xml"/><Relationship Id="rId5" Type="http://schemas.openxmlformats.org/officeDocument/2006/relationships/tags" Target="../tags/tag571.xml"/><Relationship Id="rId4" Type="http://schemas.openxmlformats.org/officeDocument/2006/relationships/image" Target="../media/image16.wmf"/><Relationship Id="rId3" Type="http://schemas.openxmlformats.org/officeDocument/2006/relationships/oleObject" Target="../embeddings/oleObject8.bin"/><Relationship Id="rId2" Type="http://schemas.openxmlformats.org/officeDocument/2006/relationships/image" Target="../media/image15.wmf"/><Relationship Id="rId1" Type="http://schemas.openxmlformats.org/officeDocument/2006/relationships/oleObject" Target="../embeddings/oleObject7.bin"/></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437.xml"/></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573.xml"/><Relationship Id="rId2" Type="http://schemas.openxmlformats.org/officeDocument/2006/relationships/tags" Target="../tags/tag572.xml"/><Relationship Id="rId1" Type="http://schemas.openxmlformats.org/officeDocument/2006/relationships/image" Target="../media/image17.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57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575.xml"/></Relationships>
</file>

<file path=ppt/slides/_rels/slide33.xml.rels><?xml version="1.0" encoding="UTF-8" standalone="yes"?>
<Relationships xmlns="http://schemas.openxmlformats.org/package/2006/relationships"><Relationship Id="rId5" Type="http://schemas.openxmlformats.org/officeDocument/2006/relationships/vmlDrawing" Target="../drawings/vmlDrawing6.vml"/><Relationship Id="rId4" Type="http://schemas.openxmlformats.org/officeDocument/2006/relationships/slideLayout" Target="../slideLayouts/slideLayout19.xml"/><Relationship Id="rId3" Type="http://schemas.openxmlformats.org/officeDocument/2006/relationships/tags" Target="../tags/tag576.xml"/><Relationship Id="rId2" Type="http://schemas.openxmlformats.org/officeDocument/2006/relationships/image" Target="../media/image18.wmf"/><Relationship Id="rId1" Type="http://schemas.openxmlformats.org/officeDocument/2006/relationships/oleObject" Target="../embeddings/oleObject9.bin"/></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19.xml"/><Relationship Id="rId7" Type="http://schemas.openxmlformats.org/officeDocument/2006/relationships/tags" Target="../tags/tag57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tags" Target="../tags/tag577.xml"/><Relationship Id="rId1" Type="http://schemas.openxmlformats.org/officeDocument/2006/relationships/image" Target="../media/image19.png"/></Relationships>
</file>

<file path=ppt/slides/_rels/slide35.xml.rels><?xml version="1.0" encoding="UTF-8" standalone="yes"?>
<Relationships xmlns="http://schemas.openxmlformats.org/package/2006/relationships"><Relationship Id="rId7" Type="http://schemas.openxmlformats.org/officeDocument/2006/relationships/slideLayout" Target="../slideLayouts/slideLayout19.xml"/><Relationship Id="rId6" Type="http://schemas.openxmlformats.org/officeDocument/2006/relationships/tags" Target="../tags/tag580.xml"/><Relationship Id="rId5" Type="http://schemas.openxmlformats.org/officeDocument/2006/relationships/image" Target="../media/image25.png"/><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tags" Target="../tags/tag579.xml"/><Relationship Id="rId1" Type="http://schemas.openxmlformats.org/officeDocument/2006/relationships/image" Target="../media/image24.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581.xml"/></Relationships>
</file>

<file path=ppt/slides/_rels/slide37.xml.rels><?xml version="1.0" encoding="UTF-8" standalone="yes"?>
<Relationships xmlns="http://schemas.openxmlformats.org/package/2006/relationships"><Relationship Id="rId7" Type="http://schemas.openxmlformats.org/officeDocument/2006/relationships/slideLayout" Target="../slideLayouts/slideLayout19.xml"/><Relationship Id="rId6" Type="http://schemas.openxmlformats.org/officeDocument/2006/relationships/tags" Target="../tags/tag583.xml"/><Relationship Id="rId5" Type="http://schemas.openxmlformats.org/officeDocument/2006/relationships/image" Target="../media/image28.jpeg"/><Relationship Id="rId4" Type="http://schemas.openxmlformats.org/officeDocument/2006/relationships/image" Target="../media/image20.jpeg"/><Relationship Id="rId3" Type="http://schemas.openxmlformats.org/officeDocument/2006/relationships/tags" Target="../tags/tag582.xml"/><Relationship Id="rId2" Type="http://schemas.openxmlformats.org/officeDocument/2006/relationships/image" Target="../media/image27.png"/><Relationship Id="rId1" Type="http://schemas.openxmlformats.org/officeDocument/2006/relationships/image" Target="../media/image26.png"/></Relationships>
</file>

<file path=ppt/slides/_rels/slide38.xml.rels><?xml version="1.0" encoding="UTF-8" standalone="yes"?>
<Relationships xmlns="http://schemas.openxmlformats.org/package/2006/relationships"><Relationship Id="rId7" Type="http://schemas.openxmlformats.org/officeDocument/2006/relationships/slideLayout" Target="../slideLayouts/slideLayout19.xml"/><Relationship Id="rId6" Type="http://schemas.openxmlformats.org/officeDocument/2006/relationships/tags" Target="../tags/tag585.xml"/><Relationship Id="rId5" Type="http://schemas.openxmlformats.org/officeDocument/2006/relationships/image" Target="../media/image30.png"/><Relationship Id="rId4" Type="http://schemas.openxmlformats.org/officeDocument/2006/relationships/image" Target="../media/image28.jpeg"/><Relationship Id="rId3" Type="http://schemas.openxmlformats.org/officeDocument/2006/relationships/image" Target="../media/image20.jpeg"/><Relationship Id="rId2" Type="http://schemas.openxmlformats.org/officeDocument/2006/relationships/tags" Target="../tags/tag584.xml"/><Relationship Id="rId1" Type="http://schemas.openxmlformats.org/officeDocument/2006/relationships/image" Target="../media/image29.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586.xml"/><Relationship Id="rId1" Type="http://schemas.openxmlformats.org/officeDocument/2006/relationships/image" Target="../media/image31.png"/></Relationships>
</file>

<file path=ppt/slides/_rels/slide4.xml.rels><?xml version="1.0" encoding="UTF-8" standalone="yes"?>
<Relationships xmlns="http://schemas.openxmlformats.org/package/2006/relationships"><Relationship Id="rId9" Type="http://schemas.openxmlformats.org/officeDocument/2006/relationships/tags" Target="../tags/tag446.xml"/><Relationship Id="rId8" Type="http://schemas.openxmlformats.org/officeDocument/2006/relationships/tags" Target="../tags/tag445.xml"/><Relationship Id="rId7" Type="http://schemas.openxmlformats.org/officeDocument/2006/relationships/tags" Target="../tags/tag444.xml"/><Relationship Id="rId6" Type="http://schemas.openxmlformats.org/officeDocument/2006/relationships/tags" Target="../tags/tag443.xml"/><Relationship Id="rId5" Type="http://schemas.openxmlformats.org/officeDocument/2006/relationships/tags" Target="../tags/tag442.xml"/><Relationship Id="rId4" Type="http://schemas.openxmlformats.org/officeDocument/2006/relationships/tags" Target="../tags/tag441.xml"/><Relationship Id="rId3" Type="http://schemas.openxmlformats.org/officeDocument/2006/relationships/tags" Target="../tags/tag440.xml"/><Relationship Id="rId2" Type="http://schemas.openxmlformats.org/officeDocument/2006/relationships/tags" Target="../tags/tag439.xml"/><Relationship Id="rId17" Type="http://schemas.openxmlformats.org/officeDocument/2006/relationships/slideLayout" Target="../slideLayouts/slideLayout19.xml"/><Relationship Id="rId16" Type="http://schemas.openxmlformats.org/officeDocument/2006/relationships/tags" Target="../tags/tag453.xml"/><Relationship Id="rId15" Type="http://schemas.openxmlformats.org/officeDocument/2006/relationships/tags" Target="../tags/tag452.xml"/><Relationship Id="rId14" Type="http://schemas.openxmlformats.org/officeDocument/2006/relationships/tags" Target="../tags/tag451.xml"/><Relationship Id="rId13" Type="http://schemas.openxmlformats.org/officeDocument/2006/relationships/tags" Target="../tags/tag450.xml"/><Relationship Id="rId12" Type="http://schemas.openxmlformats.org/officeDocument/2006/relationships/tags" Target="../tags/tag449.xml"/><Relationship Id="rId11" Type="http://schemas.openxmlformats.org/officeDocument/2006/relationships/tags" Target="../tags/tag448.xml"/><Relationship Id="rId10" Type="http://schemas.openxmlformats.org/officeDocument/2006/relationships/tags" Target="../tags/tag447.xml"/><Relationship Id="rId1" Type="http://schemas.openxmlformats.org/officeDocument/2006/relationships/tags" Target="../tags/tag438.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587.xml"/></Relationships>
</file>

<file path=ppt/slides/_rels/slide5.xml.rels><?xml version="1.0" encoding="UTF-8" standalone="yes"?>
<Relationships xmlns="http://schemas.openxmlformats.org/package/2006/relationships"><Relationship Id="rId9" Type="http://schemas.openxmlformats.org/officeDocument/2006/relationships/tags" Target="../tags/tag462.xml"/><Relationship Id="rId8" Type="http://schemas.openxmlformats.org/officeDocument/2006/relationships/tags" Target="../tags/tag461.xml"/><Relationship Id="rId7" Type="http://schemas.openxmlformats.org/officeDocument/2006/relationships/tags" Target="../tags/tag460.xml"/><Relationship Id="rId6" Type="http://schemas.openxmlformats.org/officeDocument/2006/relationships/tags" Target="../tags/tag459.xml"/><Relationship Id="rId5" Type="http://schemas.openxmlformats.org/officeDocument/2006/relationships/tags" Target="../tags/tag458.xml"/><Relationship Id="rId4" Type="http://schemas.openxmlformats.org/officeDocument/2006/relationships/tags" Target="../tags/tag457.xml"/><Relationship Id="rId3" Type="http://schemas.openxmlformats.org/officeDocument/2006/relationships/tags" Target="../tags/tag456.xml"/><Relationship Id="rId2" Type="http://schemas.openxmlformats.org/officeDocument/2006/relationships/tags" Target="../tags/tag455.xml"/><Relationship Id="rId17" Type="http://schemas.openxmlformats.org/officeDocument/2006/relationships/slideLayout" Target="../slideLayouts/slideLayout19.xml"/><Relationship Id="rId16" Type="http://schemas.openxmlformats.org/officeDocument/2006/relationships/tags" Target="../tags/tag469.xml"/><Relationship Id="rId15" Type="http://schemas.openxmlformats.org/officeDocument/2006/relationships/tags" Target="../tags/tag468.xml"/><Relationship Id="rId14" Type="http://schemas.openxmlformats.org/officeDocument/2006/relationships/tags" Target="../tags/tag467.xml"/><Relationship Id="rId13" Type="http://schemas.openxmlformats.org/officeDocument/2006/relationships/tags" Target="../tags/tag466.xml"/><Relationship Id="rId12" Type="http://schemas.openxmlformats.org/officeDocument/2006/relationships/tags" Target="../tags/tag465.xml"/><Relationship Id="rId11" Type="http://schemas.openxmlformats.org/officeDocument/2006/relationships/tags" Target="../tags/tag464.xml"/><Relationship Id="rId10" Type="http://schemas.openxmlformats.org/officeDocument/2006/relationships/tags" Target="../tags/tag463.xml"/><Relationship Id="rId1" Type="http://schemas.openxmlformats.org/officeDocument/2006/relationships/tags" Target="../tags/tag454.xml"/></Relationships>
</file>

<file path=ppt/slides/_rels/slide6.xml.rels><?xml version="1.0" encoding="UTF-8" standalone="yes"?>
<Relationships xmlns="http://schemas.openxmlformats.org/package/2006/relationships"><Relationship Id="rId9" Type="http://schemas.openxmlformats.org/officeDocument/2006/relationships/tags" Target="../tags/tag478.xml"/><Relationship Id="rId8" Type="http://schemas.openxmlformats.org/officeDocument/2006/relationships/tags" Target="../tags/tag477.xml"/><Relationship Id="rId7" Type="http://schemas.openxmlformats.org/officeDocument/2006/relationships/tags" Target="../tags/tag476.xml"/><Relationship Id="rId6" Type="http://schemas.openxmlformats.org/officeDocument/2006/relationships/tags" Target="../tags/tag475.xml"/><Relationship Id="rId5" Type="http://schemas.openxmlformats.org/officeDocument/2006/relationships/tags" Target="../tags/tag474.xml"/><Relationship Id="rId4" Type="http://schemas.openxmlformats.org/officeDocument/2006/relationships/tags" Target="../tags/tag473.xml"/><Relationship Id="rId3" Type="http://schemas.openxmlformats.org/officeDocument/2006/relationships/tags" Target="../tags/tag472.xml"/><Relationship Id="rId2" Type="http://schemas.openxmlformats.org/officeDocument/2006/relationships/tags" Target="../tags/tag471.xml"/><Relationship Id="rId19" Type="http://schemas.openxmlformats.org/officeDocument/2006/relationships/slideLayout" Target="../slideLayouts/slideLayout23.xml"/><Relationship Id="rId18" Type="http://schemas.openxmlformats.org/officeDocument/2006/relationships/tags" Target="../tags/tag487.xml"/><Relationship Id="rId17" Type="http://schemas.openxmlformats.org/officeDocument/2006/relationships/tags" Target="../tags/tag486.xml"/><Relationship Id="rId16" Type="http://schemas.openxmlformats.org/officeDocument/2006/relationships/tags" Target="../tags/tag485.xml"/><Relationship Id="rId15" Type="http://schemas.openxmlformats.org/officeDocument/2006/relationships/tags" Target="../tags/tag484.xml"/><Relationship Id="rId14" Type="http://schemas.openxmlformats.org/officeDocument/2006/relationships/tags" Target="../tags/tag483.xml"/><Relationship Id="rId13" Type="http://schemas.openxmlformats.org/officeDocument/2006/relationships/tags" Target="../tags/tag482.xml"/><Relationship Id="rId12" Type="http://schemas.openxmlformats.org/officeDocument/2006/relationships/tags" Target="../tags/tag481.xml"/><Relationship Id="rId11" Type="http://schemas.openxmlformats.org/officeDocument/2006/relationships/tags" Target="../tags/tag480.xml"/><Relationship Id="rId10" Type="http://schemas.openxmlformats.org/officeDocument/2006/relationships/tags" Target="../tags/tag479.xml"/><Relationship Id="rId1" Type="http://schemas.openxmlformats.org/officeDocument/2006/relationships/tags" Target="../tags/tag470.xml"/></Relationships>
</file>

<file path=ppt/slides/_rels/slide7.xml.rels><?xml version="1.0" encoding="UTF-8" standalone="yes"?>
<Relationships xmlns="http://schemas.openxmlformats.org/package/2006/relationships"><Relationship Id="rId9" Type="http://schemas.openxmlformats.org/officeDocument/2006/relationships/tags" Target="../tags/tag496.xml"/><Relationship Id="rId8" Type="http://schemas.openxmlformats.org/officeDocument/2006/relationships/tags" Target="../tags/tag495.xml"/><Relationship Id="rId7" Type="http://schemas.openxmlformats.org/officeDocument/2006/relationships/tags" Target="../tags/tag494.xml"/><Relationship Id="rId6" Type="http://schemas.openxmlformats.org/officeDocument/2006/relationships/tags" Target="../tags/tag493.xml"/><Relationship Id="rId5" Type="http://schemas.openxmlformats.org/officeDocument/2006/relationships/tags" Target="../tags/tag492.xml"/><Relationship Id="rId4" Type="http://schemas.openxmlformats.org/officeDocument/2006/relationships/tags" Target="../tags/tag491.xml"/><Relationship Id="rId3" Type="http://schemas.openxmlformats.org/officeDocument/2006/relationships/tags" Target="../tags/tag490.xml"/><Relationship Id="rId2" Type="http://schemas.openxmlformats.org/officeDocument/2006/relationships/tags" Target="../tags/tag489.xml"/><Relationship Id="rId11" Type="http://schemas.openxmlformats.org/officeDocument/2006/relationships/slideLayout" Target="../slideLayouts/slideLayout23.xml"/><Relationship Id="rId10" Type="http://schemas.openxmlformats.org/officeDocument/2006/relationships/tags" Target="../tags/tag497.xml"/><Relationship Id="rId1" Type="http://schemas.openxmlformats.org/officeDocument/2006/relationships/tags" Target="../tags/tag48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49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3302635" y="2672080"/>
            <a:ext cx="7950835" cy="1125220"/>
          </a:xfrm>
        </p:spPr>
        <p:txBody>
          <a:bodyPr>
            <a:normAutofit/>
          </a:bodyPr>
          <a:p>
            <a:r>
              <a:rPr lang="zh-CN" altLang="en-US"/>
              <a:t>项目四</a:t>
            </a:r>
            <a:r>
              <a:rPr lang="en-US" altLang="zh-CN"/>
              <a:t> </a:t>
            </a:r>
            <a:r>
              <a:rPr lang="zh-CN" altLang="en-US"/>
              <a:t>统计指标分析</a:t>
            </a:r>
            <a:endParaRPr lang="zh-CN" altLang="en-US"/>
          </a:p>
        </p:txBody>
      </p:sp>
      <p:sp>
        <p:nvSpPr>
          <p:cNvPr id="5" name="文本框 4"/>
          <p:cNvSpPr txBox="1"/>
          <p:nvPr/>
        </p:nvSpPr>
        <p:spPr>
          <a:xfrm>
            <a:off x="1390015" y="503047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6" name="文本框 5"/>
          <p:cNvSpPr txBox="1"/>
          <p:nvPr/>
        </p:nvSpPr>
        <p:spPr>
          <a:xfrm>
            <a:off x="10159365" y="43497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7" name="文本框 6"/>
          <p:cNvSpPr txBox="1"/>
          <p:nvPr/>
        </p:nvSpPr>
        <p:spPr>
          <a:xfrm>
            <a:off x="1844675" y="479298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alphaModFix amt="100000"/>
          </a:blip>
          <a:srcRect/>
          <a:stretch>
            <a:fillRect/>
          </a:stretch>
        </p:blipFill>
        <p:spPr>
          <a:xfrm>
            <a:off x="1222069" y="3069990"/>
            <a:ext cx="10241" cy="1627773"/>
          </a:xfrm>
          <a:prstGeom prst="rect">
            <a:avLst/>
          </a:prstGeom>
          <a:noFill/>
          <a:ln>
            <a:noFill/>
          </a:ln>
        </p:spPr>
      </p:pic>
      <p:sp>
        <p:nvSpPr>
          <p:cNvPr id="4" name="标题 1"/>
          <p:cNvSpPr txBox="1"/>
          <p:nvPr/>
        </p:nvSpPr>
        <p:spPr>
          <a:xfrm>
            <a:off x="1091315" y="2368771"/>
            <a:ext cx="4513615" cy="432278"/>
          </a:xfrm>
          <a:prstGeom prst="roundRect">
            <a:avLst/>
          </a:prstGeom>
          <a:gradFill>
            <a:gsLst>
              <a:gs pos="0">
                <a:schemeClr val="accent1"/>
              </a:gs>
              <a:gs pos="100000">
                <a:schemeClr val="accent1">
                  <a:lumMod val="40000"/>
                  <a:lumOff val="60000"/>
                </a:schemeClr>
              </a:gs>
            </a:gsLst>
            <a:lin ang="0" scaled="0"/>
          </a:gradFill>
          <a:ln w="12700" cap="sq">
            <a:noFill/>
            <a:miter/>
          </a:ln>
          <a:effectLst>
            <a:outerShdw blurRad="190500" algn="ctr" rotWithShape="0">
              <a:schemeClr val="accent1">
                <a:alpha val="8000"/>
              </a:schemeClr>
            </a:outerShdw>
          </a:effectLst>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1208051" y="2339056"/>
            <a:ext cx="4311156" cy="491708"/>
          </a:xfrm>
          <a:prstGeom prst="rect">
            <a:avLst/>
          </a:prstGeom>
          <a:noFill/>
          <a:ln>
            <a:noFill/>
          </a:ln>
        </p:spPr>
        <p:txBody>
          <a:bodyPr vert="horz" wrap="square" lIns="91440" tIns="45720" rIns="91440" bIns="45720" rtlCol="0" anchor="ctr"/>
          <a:lstStyle/>
          <a:p>
            <a:pPr algn="l">
              <a:lnSpc>
                <a:spcPct val="110000"/>
              </a:lnSpc>
            </a:pPr>
            <a:r>
              <a:rPr kumimoji="1" lang="zh-CN" altLang="en-US"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概念</a:t>
            </a: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与表现形式</a:t>
            </a:r>
            <a:endParaRPr kumimoji="1" lang="zh-CN" altLang="en-US"/>
          </a:p>
        </p:txBody>
      </p:sp>
      <p:sp>
        <p:nvSpPr>
          <p:cNvPr id="6" name="标题 1"/>
          <p:cNvSpPr txBox="1"/>
          <p:nvPr/>
        </p:nvSpPr>
        <p:spPr>
          <a:xfrm>
            <a:off x="1148465" y="2992154"/>
            <a:ext cx="154800" cy="155672"/>
          </a:xfrm>
          <a:prstGeom prst="flowChartConnector">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1374140" y="2924810"/>
            <a:ext cx="4379595" cy="2132965"/>
          </a:xfrm>
          <a:prstGeom prst="rect">
            <a:avLst/>
          </a:prstGeom>
          <a:noFill/>
          <a:ln>
            <a:noFill/>
          </a:ln>
        </p:spPr>
        <p:txBody>
          <a:bodyPr vert="horz" wrap="square" lIns="91440" tIns="45720" rIns="91440" bIns="45720" rtlCol="0" anchor="t"/>
          <a:lstStyle/>
          <a:p>
            <a:pPr algn="l">
              <a:lnSpc>
                <a:spcPct val="150000"/>
              </a:lnSpc>
            </a:pPr>
            <a:r>
              <a:rPr kumimoji="1" lang="en-US" altLang="zh-CN" sz="119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相对指标是两个有联系的统计指标数值的比值</a:t>
            </a:r>
            <a:r>
              <a:rPr kumimoji="1" lang="zh-CN" altLang="en-US" sz="119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a:t>
            </a:r>
            <a:endParaRPr kumimoji="1" lang="zh-CN" altLang="en-US" sz="119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endParaRPr>
          </a:p>
          <a:p>
            <a:pPr algn="l">
              <a:lnSpc>
                <a:spcPct val="150000"/>
              </a:lnSpc>
            </a:pPr>
            <a:r>
              <a:rPr kumimoji="1" lang="en-US" altLang="zh-CN" sz="119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通常以无名数（如百分数、千分数）或有名数（如千克/人、人/平方公里）形式表现。无名数抽象化数值差异，便于不同现象间的比较；有名数则保留具体单位，直观反映指标的实际意义。
例如，人均国民收入以货币单位/人表示，既保留了经济总量的单位，又反映了人均水平，使不同国家或地区间的经济实力可直接比较。</a:t>
            </a:r>
            <a:endParaRPr kumimoji="1" lang="zh-CN" altLang="en-US"/>
          </a:p>
        </p:txBody>
      </p:sp>
      <p:pic>
        <p:nvPicPr>
          <p:cNvPr id="8" name="图片 7"/>
          <p:cNvPicPr>
            <a:picLocks noChangeAspect="1"/>
          </p:cNvPicPr>
          <p:nvPr/>
        </p:nvPicPr>
        <p:blipFill>
          <a:blip r:embed="rId1">
            <a:alphaModFix amt="100000"/>
          </a:blip>
          <a:srcRect/>
          <a:stretch>
            <a:fillRect/>
          </a:stretch>
        </p:blipFill>
        <p:spPr>
          <a:xfrm>
            <a:off x="6619634" y="3069990"/>
            <a:ext cx="10241" cy="1627773"/>
          </a:xfrm>
          <a:prstGeom prst="rect">
            <a:avLst/>
          </a:prstGeom>
          <a:noFill/>
          <a:ln>
            <a:noFill/>
          </a:ln>
        </p:spPr>
      </p:pic>
      <p:sp>
        <p:nvSpPr>
          <p:cNvPr id="9" name="标题 1"/>
          <p:cNvSpPr txBox="1"/>
          <p:nvPr/>
        </p:nvSpPr>
        <p:spPr>
          <a:xfrm>
            <a:off x="6544911" y="2368771"/>
            <a:ext cx="4513614" cy="432278"/>
          </a:xfrm>
          <a:prstGeom prst="roundRect">
            <a:avLst/>
          </a:prstGeom>
          <a:gradFill>
            <a:gsLst>
              <a:gs pos="0">
                <a:schemeClr val="accent2"/>
              </a:gs>
              <a:gs pos="100000">
                <a:schemeClr val="accent2">
                  <a:lumMod val="40000"/>
                  <a:lumOff val="60000"/>
                </a:schemeClr>
              </a:gs>
            </a:gsLst>
            <a:lin ang="0" scaled="0"/>
          </a:gradFill>
          <a:ln w="12700" cap="sq">
            <a:noFill/>
            <a:miter/>
          </a:ln>
          <a:effectLst>
            <a:outerShdw blurRad="190500" algn="ctr" rotWithShape="0">
              <a:schemeClr val="accent1">
                <a:alpha val="8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a:off x="6661646" y="2339056"/>
            <a:ext cx="4311154" cy="491708"/>
          </a:xfrm>
          <a:prstGeom prst="rect">
            <a:avLst/>
          </a:prstGeom>
          <a:noFill/>
          <a:ln>
            <a:noFill/>
          </a:ln>
        </p:spPr>
        <p:txBody>
          <a:bodyPr vert="horz" wrap="square" lIns="91440" tIns="45720" rIns="91440" bIns="45720" rtlCol="0" anchor="ctr"/>
          <a:lstStyle/>
          <a:p>
            <a:pPr algn="l">
              <a:lnSpc>
                <a:spcPct val="11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相对指标的意义</a:t>
            </a:r>
            <a:endParaRPr kumimoji="1" lang="zh-CN" altLang="en-US"/>
          </a:p>
        </p:txBody>
      </p:sp>
      <p:sp>
        <p:nvSpPr>
          <p:cNvPr id="11" name="标题 1"/>
          <p:cNvSpPr txBox="1"/>
          <p:nvPr/>
        </p:nvSpPr>
        <p:spPr>
          <a:xfrm>
            <a:off x="6552500" y="2992154"/>
            <a:ext cx="154800" cy="155672"/>
          </a:xfrm>
          <a:prstGeom prst="flowChartConnector">
            <a:avLst/>
          </a:prstGeom>
          <a:solidFill>
            <a:schemeClr val="accent2"/>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6744005" y="2924748"/>
            <a:ext cx="4379284" cy="1718134"/>
          </a:xfrm>
          <a:prstGeom prst="rect">
            <a:avLst/>
          </a:prstGeom>
          <a:noFill/>
          <a:ln>
            <a:noFill/>
          </a:ln>
        </p:spPr>
        <p:txBody>
          <a:bodyPr vert="horz" wrap="square" lIns="91440" tIns="45720" rIns="91440" bIns="45720" rtlCol="0" anchor="t"/>
          <a:lstStyle/>
          <a:p>
            <a:pPr algn="l">
              <a:lnSpc>
                <a:spcPct val="150000"/>
              </a:lnSpc>
            </a:pPr>
            <a:r>
              <a:rPr kumimoji="1" lang="zh-CN" altLang="en-US" sz="104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a:t>
            </a:r>
            <a:r>
              <a:rPr kumimoji="1" lang="en-US" altLang="zh-CN" sz="104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1</a:t>
            </a:r>
            <a:r>
              <a:rPr kumimoji="1" lang="zh-CN" altLang="en-US" sz="104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a:t>
            </a:r>
            <a:r>
              <a:rPr kumimoji="1" lang="en-US" altLang="zh-CN" sz="104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反映社会经济现象之间的相对水平和联系程度，如用计划完成相对数判断企业任务完成情况，用人均国民收入衡量国家经济实力，用耐用消费品的平均拥有量评估地方生活状况，帮助我们理解不同现象间的关联和相对重要性。
</a:t>
            </a:r>
            <a:r>
              <a:rPr kumimoji="1" lang="zh-CN" altLang="en-US" sz="104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a:t>
            </a:r>
            <a:r>
              <a:rPr kumimoji="1" lang="en-US" altLang="zh-CN" sz="104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2</a:t>
            </a:r>
            <a:r>
              <a:rPr kumimoji="1" lang="zh-CN" altLang="en-US" sz="104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a:t>
            </a:r>
            <a:r>
              <a:rPr kumimoji="1" lang="en-US" altLang="zh-CN" sz="1045">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抽象化总量指标具体差异，使不可比的现象转化为可比现象。在企业生产经营状况考察中，不同企业因条件和产品不同难以直接比较，但通过计算劳动生产率（产量/工人数）、产值利润率（利润/产值）等相对指标，即可实现企业间的有效对比，为决策提供依据。</a:t>
            </a:r>
            <a:endParaRPr kumimoji="1" lang="zh-CN" altLang="en-US"/>
          </a:p>
        </p:txBody>
      </p:sp>
      <p:sp>
        <p:nvSpPr>
          <p:cNvPr id="13" name="标题 1"/>
          <p:cNvSpPr txBox="1"/>
          <p:nvPr/>
        </p:nvSpPr>
        <p:spPr>
          <a:xfrm>
            <a:off x="1156560" y="236768"/>
            <a:ext cx="10867800" cy="432000"/>
          </a:xfrm>
          <a:prstGeom prst="rect">
            <a:avLst/>
          </a:prstGeom>
          <a:noFill/>
          <a:ln>
            <a:noFill/>
          </a:ln>
        </p:spPr>
        <p:txBody>
          <a:bodyPr vert="horz" wrap="square" lIns="0" tIns="0" rIns="0" bIns="0" rtlCol="0" anchor="ctr"/>
          <a:lstStyle/>
          <a:p>
            <a:pPr algn="l">
              <a:lnSpc>
                <a:spcPct val="120000"/>
              </a:lnSpc>
            </a:pPr>
            <a:r>
              <a:rPr kumimoji="1" lang="zh-CN" altLang="en-US"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一、</a:t>
            </a:r>
            <a:r>
              <a:rPr kumimoji="1" lang="en-US" alt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相对指标的</a:t>
            </a:r>
            <a:r>
              <a:rPr kumimoji="1" lang="zh-CN" altLang="en-US"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概念</a:t>
            </a:r>
            <a:r>
              <a:rPr kumimoji="1" lang="en-US" alt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与</a:t>
            </a:r>
            <a:r>
              <a:rPr kumimoji="1" lang="zh-CN" altLang="en-US"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意义</a:t>
            </a:r>
            <a:endParaRPr kumimoji="1" lang="zh-CN" altLang="en-US"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14" name="标题 1"/>
          <p:cNvSpPr txBox="1"/>
          <p:nvPr/>
        </p:nvSpPr>
        <p:spPr>
          <a:xfrm>
            <a:off x="785799" y="362768"/>
            <a:ext cx="180000" cy="18000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539198" y="380768"/>
            <a:ext cx="144000" cy="144000"/>
          </a:xfrm>
          <a:prstGeom prst="ellipse">
            <a:avLst/>
          </a:prstGeom>
          <a:solidFill>
            <a:schemeClr val="accent1">
              <a:alpha val="5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328597" y="398768"/>
            <a:ext cx="108000" cy="108000"/>
          </a:xfrm>
          <a:prstGeom prst="ellipse">
            <a:avLst/>
          </a:prstGeom>
          <a:solidFill>
            <a:schemeClr val="accent1">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6289634" y="1130300"/>
            <a:ext cx="5902366" cy="1656000"/>
          </a:xfrm>
          <a:prstGeom prst="rect">
            <a:avLst/>
          </a:prstGeom>
          <a:solidFill>
            <a:schemeClr val="bg1"/>
          </a:solidFill>
          <a:ln w="12700" cap="sq">
            <a:noFill/>
            <a:miter/>
          </a:ln>
          <a:effectLst>
            <a:outerShdw blurRad="254000" dist="76200" dir="2700000" algn="tl" rotWithShape="0">
              <a:schemeClr val="accent1">
                <a:lumMod val="7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550652" y="1195889"/>
            <a:ext cx="4968248" cy="307777"/>
          </a:xfrm>
          <a:prstGeom prst="rect">
            <a:avLst/>
          </a:prstGeom>
          <a:noFill/>
          <a:ln>
            <a:noFill/>
          </a:ln>
        </p:spPr>
        <p:txBody>
          <a:bodyPr vert="horz" wrap="square" lIns="0" tIns="0" rIns="0" bIns="0" rtlCol="0" anchor="ctr"/>
          <a:lstStyle/>
          <a:p>
            <a:pPr algn="l">
              <a:lnSpc>
                <a:spcPct val="120000"/>
              </a:lnSpc>
            </a:pPr>
            <a:r>
              <a:rPr kumimoji="1" lang="en-US" altLang="zh-CN" sz="1600">
                <a:ln w="12700">
                  <a:noFill/>
                </a:ln>
                <a:solidFill>
                  <a:srgbClr val="262626">
                    <a:alpha val="100000"/>
                  </a:srgbClr>
                </a:solidFill>
                <a:latin typeface="微软雅黑" panose="020B0503020204020204" charset="-122"/>
                <a:ea typeface="微软雅黑" panose="020B0503020204020204" charset="-122"/>
                <a:cs typeface="Source Han Sans CN Bold" panose="020B0800000000000000" charset="-122"/>
              </a:rPr>
              <a:t>结构相对指标</a:t>
            </a:r>
            <a:endParaRPr kumimoji="1" lang="en-US" altLang="zh-CN" sz="1600">
              <a:ln w="12700">
                <a:noFill/>
              </a:ln>
              <a:solidFill>
                <a:srgbClr val="262626">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5" name="标题 1"/>
          <p:cNvSpPr txBox="1"/>
          <p:nvPr/>
        </p:nvSpPr>
        <p:spPr>
          <a:xfrm>
            <a:off x="6523348" y="1598118"/>
            <a:ext cx="4968248" cy="870359"/>
          </a:xfrm>
          <a:prstGeom prst="rect">
            <a:avLst/>
          </a:prstGeom>
          <a:noFill/>
          <a:ln>
            <a:noFill/>
          </a:ln>
        </p:spPr>
        <p:txBody>
          <a:bodyPr vert="horz" wrap="square" lIns="0" tIns="0" rIns="0" bIns="0" rtlCol="0" anchor="t"/>
          <a:lstStyle/>
          <a:p>
            <a:pPr algn="l">
              <a:lnSpc>
                <a:spcPct val="150000"/>
              </a:lnSpc>
            </a:pPr>
            <a:r>
              <a:rPr kumimoji="1" lang="en-US" altLang="zh-CN" sz="10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结构相对指标反映总体内部的构成情况，是各部分数值与总体数值之比。例如，全国总人数中，城镇人口所占比重为65.22%，乡村人口所占比重为34.78%，男性人口所占比重为51.15%，女性人口所占比重为48.85%。通过这些指标，可以清晰地了解人口结构的分布特征，为城市规划、资源分配等提供重要参考</a:t>
            </a:r>
            <a:endParaRPr kumimoji="1" lang="en-US" altLang="zh-CN" sz="10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6" name="标题 1"/>
          <p:cNvSpPr txBox="1"/>
          <p:nvPr/>
        </p:nvSpPr>
        <p:spPr>
          <a:xfrm>
            <a:off x="6180194" y="1130300"/>
            <a:ext cx="36000" cy="1656000"/>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custDataLst>
              <p:tags r:id="rId1"/>
            </p:custDataLst>
          </p:nvPr>
        </p:nvSpPr>
        <p:spPr>
          <a:xfrm>
            <a:off x="6289634" y="4493499"/>
            <a:ext cx="5902366" cy="1656000"/>
          </a:xfrm>
          <a:prstGeom prst="rect">
            <a:avLst/>
          </a:prstGeom>
          <a:solidFill>
            <a:schemeClr val="bg1"/>
          </a:solidFill>
          <a:ln w="12700" cap="sq">
            <a:noFill/>
            <a:miter/>
          </a:ln>
          <a:effectLst>
            <a:outerShdw blurRad="254000" dist="76200" dir="2700000" algn="tl" rotWithShape="0">
              <a:schemeClr val="accent1">
                <a:lumMod val="7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custDataLst>
              <p:tags r:id="rId2"/>
            </p:custDataLst>
          </p:nvPr>
        </p:nvSpPr>
        <p:spPr>
          <a:xfrm>
            <a:off x="6550652" y="4703233"/>
            <a:ext cx="4968248" cy="307777"/>
          </a:xfrm>
          <a:prstGeom prst="rect">
            <a:avLst/>
          </a:prstGeom>
          <a:noFill/>
          <a:ln>
            <a:noFill/>
          </a:ln>
        </p:spPr>
        <p:txBody>
          <a:bodyPr vert="horz" wrap="square" lIns="0" tIns="0" rIns="0" bIns="0" rtlCol="0" anchor="ctr"/>
          <a:lstStyle/>
          <a:p>
            <a:pPr algn="l">
              <a:lnSpc>
                <a:spcPct val="120000"/>
              </a:lnSpc>
            </a:pPr>
            <a:r>
              <a:rPr kumimoji="1" lang="en-US" altLang="zh-CN" sz="1600">
                <a:ln w="12700">
                  <a:noFill/>
                </a:ln>
                <a:solidFill>
                  <a:srgbClr val="262626">
                    <a:alpha val="100000"/>
                  </a:srgbClr>
                </a:solidFill>
                <a:latin typeface="微软雅黑" panose="020B0503020204020204" charset="-122"/>
                <a:ea typeface="微软雅黑" panose="020B0503020204020204" charset="-122"/>
                <a:cs typeface="Source Han Sans CN Bold" panose="020B0800000000000000" charset="-122"/>
              </a:rPr>
              <a:t>比较相对指标</a:t>
            </a:r>
            <a:endParaRPr kumimoji="1" lang="en-US" altLang="zh-CN" sz="1600">
              <a:ln w="12700">
                <a:noFill/>
              </a:ln>
              <a:solidFill>
                <a:srgbClr val="262626">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9" name="标题 1"/>
          <p:cNvSpPr txBox="1"/>
          <p:nvPr>
            <p:custDataLst>
              <p:tags r:id="rId3"/>
            </p:custDataLst>
          </p:nvPr>
        </p:nvSpPr>
        <p:spPr>
          <a:xfrm>
            <a:off x="6550653" y="5118797"/>
            <a:ext cx="4968248" cy="870359"/>
          </a:xfrm>
          <a:prstGeom prst="rect">
            <a:avLst/>
          </a:prstGeom>
          <a:noFill/>
          <a:ln>
            <a:noFill/>
          </a:ln>
        </p:spPr>
        <p:txBody>
          <a:bodyPr vert="horz" wrap="square" lIns="0" tIns="0" rIns="0" bIns="0" rtlCol="0" anchor="t"/>
          <a:lstStyle/>
          <a:p>
            <a:pPr algn="l">
              <a:lnSpc>
                <a:spcPct val="150000"/>
              </a:lnSpc>
            </a:pPr>
            <a:r>
              <a:rPr kumimoji="1" lang="en-US" altLang="zh-CN" sz="86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比较相对指标反映同一时间同类事物在不同空间条件下的差异程度。例如，比较不同国家的GDP增长率、不同地区的居民收入水平等。通过这些指标，可以了解不同国家或地区在经济发展、民生改善等方面的优劣势，为国际合作、区域协调发展等提供决策依据。
在企业竞争分析中，比较不同企业的市场份额、利润率等相对指标，能够直观地展示企业的竞争地位和经营绩效，为制定竞争策略提供重要参考。</a:t>
            </a:r>
            <a:endParaRPr kumimoji="1" lang="en-US" altLang="zh-CN" sz="86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10" name="标题 1"/>
          <p:cNvSpPr txBox="1"/>
          <p:nvPr>
            <p:custDataLst>
              <p:tags r:id="rId4"/>
            </p:custDataLst>
          </p:nvPr>
        </p:nvSpPr>
        <p:spPr>
          <a:xfrm>
            <a:off x="6180194" y="4493499"/>
            <a:ext cx="36000" cy="1656000"/>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custDataLst>
              <p:tags r:id="rId5"/>
            </p:custDataLst>
          </p:nvPr>
        </p:nvSpPr>
        <p:spPr>
          <a:xfrm>
            <a:off x="0" y="2804200"/>
            <a:ext cx="5902366" cy="1656000"/>
          </a:xfrm>
          <a:prstGeom prst="rect">
            <a:avLst/>
          </a:prstGeom>
          <a:solidFill>
            <a:schemeClr val="accent1"/>
          </a:solidFill>
          <a:ln w="12700" cap="sq">
            <a:noFill/>
            <a:miter/>
          </a:ln>
          <a:effectLst>
            <a:outerShdw blurRad="254000" dist="76200" dir="2700000" algn="tl" rotWithShape="0">
              <a:schemeClr val="accent1">
                <a:lumMod val="7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custDataLst>
              <p:tags r:id="rId6"/>
            </p:custDataLst>
          </p:nvPr>
        </p:nvSpPr>
        <p:spPr>
          <a:xfrm>
            <a:off x="660400" y="3013934"/>
            <a:ext cx="4968248" cy="307777"/>
          </a:xfrm>
          <a:prstGeom prst="rect">
            <a:avLst/>
          </a:prstGeom>
          <a:noFill/>
          <a:ln>
            <a:noFill/>
          </a:ln>
        </p:spPr>
        <p:txBody>
          <a:bodyPr vert="horz" wrap="square" lIns="0" tIns="0" rIns="0" bIns="0" rtlCol="0" anchor="ctr"/>
          <a:lstStyle/>
          <a:p>
            <a:pPr algn="r">
              <a:lnSpc>
                <a:spcPct val="120000"/>
              </a:lnSpc>
            </a:pPr>
            <a:r>
              <a:rPr kumimoji="1" lang="en-US" altLang="zh-CN" sz="1600">
                <a:ln w="12700">
                  <a:noFill/>
                </a:ln>
                <a:solidFill>
                  <a:srgbClr val="FFFFFF">
                    <a:alpha val="100000"/>
                  </a:srgbClr>
                </a:solidFill>
                <a:latin typeface="微软雅黑" panose="020B0503020204020204" charset="-122"/>
                <a:ea typeface="微软雅黑" panose="020B0503020204020204" charset="-122"/>
                <a:cs typeface="Source Han Sans CN Bold" panose="020B0800000000000000" charset="-122"/>
              </a:rPr>
              <a:t>比例相对指标</a:t>
            </a:r>
            <a:endParaRPr kumimoji="1" lang="en-US" altLang="zh-CN" sz="1600">
              <a:ln w="12700">
                <a:noFill/>
              </a:ln>
              <a:solidFill>
                <a:srgbClr val="FFFFFF">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13" name="标题 1"/>
          <p:cNvSpPr txBox="1"/>
          <p:nvPr>
            <p:custDataLst>
              <p:tags r:id="rId7"/>
            </p:custDataLst>
          </p:nvPr>
        </p:nvSpPr>
        <p:spPr>
          <a:xfrm>
            <a:off x="660400" y="3429498"/>
            <a:ext cx="4968248" cy="870359"/>
          </a:xfrm>
          <a:prstGeom prst="rect">
            <a:avLst/>
          </a:prstGeom>
          <a:noFill/>
          <a:ln>
            <a:noFill/>
          </a:ln>
        </p:spPr>
        <p:txBody>
          <a:bodyPr vert="horz" wrap="square" lIns="0" tIns="0" rIns="0" bIns="0" rtlCol="0" anchor="t"/>
          <a:lstStyle/>
          <a:p>
            <a:pPr algn="r">
              <a:lnSpc>
                <a:spcPct val="150000"/>
              </a:lnSpc>
            </a:pPr>
            <a:r>
              <a:rPr kumimoji="1" lang="en-US" altLang="zh-CN" sz="860">
                <a:ln w="12700">
                  <a:noFill/>
                </a:ln>
                <a:solidFill>
                  <a:srgbClr val="FFFFFF">
                    <a:alpha val="100000"/>
                  </a:srgbClr>
                </a:solidFill>
                <a:latin typeface="微软雅黑" panose="020B0503020204020204" charset="-122"/>
                <a:ea typeface="微软雅黑" panose="020B0503020204020204" charset="-122"/>
                <a:cs typeface="微软雅黑" panose="020B0503020204020204" charset="-122"/>
              </a:rPr>
              <a:t>比例相对指标表明同一总体内各部分之间数量联系程度和比例关系。如男女性别比为104.69:100，城镇乡村人口比为187.50:100。这些指标有助于分析社会人口结构的平衡状况，为性别平等、城乡发展等社会问题的解决提供数据支持。
在企业内部，员工男女比例、不同部门员工比例等指标，可以反映企业人力资源的配置情况，为优化人员结构、提高工作效率提供参考。</a:t>
            </a:r>
            <a:endParaRPr kumimoji="1" lang="en-US" altLang="zh-CN" sz="860">
              <a:ln w="12700">
                <a:noFill/>
              </a:ln>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14" name="标题 1"/>
          <p:cNvSpPr txBox="1"/>
          <p:nvPr>
            <p:custDataLst>
              <p:tags r:id="rId8"/>
            </p:custDataLst>
          </p:nvPr>
        </p:nvSpPr>
        <p:spPr>
          <a:xfrm>
            <a:off x="5953077" y="2804200"/>
            <a:ext cx="36000" cy="1656000"/>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rot="10800000">
            <a:off x="5105617" y="1598301"/>
            <a:ext cx="720000" cy="720000"/>
          </a:xfrm>
          <a:prstGeom prst="ellipse">
            <a:avLst/>
          </a:prstGeom>
          <a:solidFill>
            <a:schemeClr val="accent1"/>
          </a:solidFill>
          <a:ln w="12700" cap="sq">
            <a:noFill/>
            <a:miter/>
          </a:ln>
          <a:effectLst>
            <a:outerShdw blurRad="254000" dist="76200" dir="2700000" algn="tl" rotWithShape="0">
              <a:schemeClr val="accent1">
                <a:lumMod val="7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5316065" y="1796300"/>
            <a:ext cx="299104" cy="324000"/>
          </a:xfrm>
          <a:custGeom>
            <a:avLst/>
            <a:gdLst>
              <a:gd name="connsiteX0" fmla="*/ 712625 w 1425436"/>
              <a:gd name="connsiteY0" fmla="*/ 111621 h 1544091"/>
              <a:gd name="connsiteX1" fmla="*/ 902567 w 1425436"/>
              <a:gd name="connsiteY1" fmla="*/ 190314 h 1544091"/>
              <a:gd name="connsiteX2" fmla="*/ 981260 w 1425436"/>
              <a:gd name="connsiteY2" fmla="*/ 380256 h 1544091"/>
              <a:gd name="connsiteX3" fmla="*/ 902567 w 1425436"/>
              <a:gd name="connsiteY3" fmla="*/ 570198 h 1544091"/>
              <a:gd name="connsiteX4" fmla="*/ 712625 w 1425436"/>
              <a:gd name="connsiteY4" fmla="*/ 648891 h 1544091"/>
              <a:gd name="connsiteX5" fmla="*/ 522684 w 1425436"/>
              <a:gd name="connsiteY5" fmla="*/ 570198 h 1544091"/>
              <a:gd name="connsiteX6" fmla="*/ 444177 w 1425436"/>
              <a:gd name="connsiteY6" fmla="*/ 380070 h 1544091"/>
              <a:gd name="connsiteX7" fmla="*/ 522870 w 1425436"/>
              <a:gd name="connsiteY7" fmla="*/ 190128 h 1544091"/>
              <a:gd name="connsiteX8" fmla="*/ 712625 w 1425436"/>
              <a:gd name="connsiteY8" fmla="*/ 111621 h 1544091"/>
              <a:gd name="connsiteX9" fmla="*/ 712625 w 1425436"/>
              <a:gd name="connsiteY9" fmla="*/ 0 h 1544091"/>
              <a:gd name="connsiteX10" fmla="*/ 332556 w 1425436"/>
              <a:gd name="connsiteY10" fmla="*/ 380070 h 1544091"/>
              <a:gd name="connsiteX11" fmla="*/ 712625 w 1425436"/>
              <a:gd name="connsiteY11" fmla="*/ 760140 h 1544091"/>
              <a:gd name="connsiteX12" fmla="*/ 1092695 w 1425436"/>
              <a:gd name="connsiteY12" fmla="*/ 380070 h 1544091"/>
              <a:gd name="connsiteX13" fmla="*/ 712625 w 1425436"/>
              <a:gd name="connsiteY13" fmla="*/ 0 h 1544091"/>
              <a:gd name="connsiteX14" fmla="*/ 712625 w 1425436"/>
              <a:gd name="connsiteY14" fmla="*/ 943012 h 1544091"/>
              <a:gd name="connsiteX15" fmla="*/ 978842 w 1425436"/>
              <a:gd name="connsiteY15" fmla="*/ 976685 h 1544091"/>
              <a:gd name="connsiteX16" fmla="*/ 1146087 w 1425436"/>
              <a:gd name="connsiteY16" fmla="*/ 1059470 h 1544091"/>
              <a:gd name="connsiteX17" fmla="*/ 1248593 w 1425436"/>
              <a:gd name="connsiteY17" fmla="*/ 1174440 h 1544091"/>
              <a:gd name="connsiteX18" fmla="*/ 1310356 w 1425436"/>
              <a:gd name="connsiteY18" fmla="*/ 1316385 h 1544091"/>
              <a:gd name="connsiteX19" fmla="*/ 1296590 w 1425436"/>
              <a:gd name="connsiteY19" fmla="*/ 1390241 h 1544091"/>
              <a:gd name="connsiteX20" fmla="*/ 1208595 w 1425436"/>
              <a:gd name="connsiteY20" fmla="*/ 1432285 h 1544091"/>
              <a:gd name="connsiteX21" fmla="*/ 216842 w 1425436"/>
              <a:gd name="connsiteY21" fmla="*/ 1432285 h 1544091"/>
              <a:gd name="connsiteX22" fmla="*/ 128847 w 1425436"/>
              <a:gd name="connsiteY22" fmla="*/ 1390241 h 1544091"/>
              <a:gd name="connsiteX23" fmla="*/ 115081 w 1425436"/>
              <a:gd name="connsiteY23" fmla="*/ 1316385 h 1544091"/>
              <a:gd name="connsiteX24" fmla="*/ 176844 w 1425436"/>
              <a:gd name="connsiteY24" fmla="*/ 1174440 h 1544091"/>
              <a:gd name="connsiteX25" fmla="*/ 279350 w 1425436"/>
              <a:gd name="connsiteY25" fmla="*/ 1059470 h 1544091"/>
              <a:gd name="connsiteX26" fmla="*/ 446595 w 1425436"/>
              <a:gd name="connsiteY26" fmla="*/ 976685 h 1544091"/>
              <a:gd name="connsiteX27" fmla="*/ 712625 w 1425436"/>
              <a:gd name="connsiteY27" fmla="*/ 943012 h 1544091"/>
              <a:gd name="connsiteX28" fmla="*/ 712625 w 1425436"/>
              <a:gd name="connsiteY28" fmla="*/ 831391 h 1544091"/>
              <a:gd name="connsiteX29" fmla="*/ 8296 w 1425436"/>
              <a:gd name="connsiteY29" fmla="*/ 1284387 h 1544091"/>
              <a:gd name="connsiteX30" fmla="*/ 216842 w 1425436"/>
              <a:gd name="connsiteY30" fmla="*/ 1544092 h 1544091"/>
              <a:gd name="connsiteX31" fmla="*/ 1208595 w 1425436"/>
              <a:gd name="connsiteY31" fmla="*/ 1544092 h 1544091"/>
              <a:gd name="connsiteX32" fmla="*/ 1417141 w 1425436"/>
              <a:gd name="connsiteY32" fmla="*/ 1284387 h 1544091"/>
              <a:gd name="connsiteX33" fmla="*/ 712625 w 1425436"/>
              <a:gd name="connsiteY33" fmla="*/ 831391 h 1544091"/>
            </a:gdLst>
            <a:ahLst/>
            <a:cxnLst/>
            <a:rect l="l" t="t" r="r" b="b"/>
            <a:pathLst>
              <a:path w="1425436" h="1544091">
                <a:moveTo>
                  <a:pt x="712625" y="111621"/>
                </a:moveTo>
                <a:cubicBezTo>
                  <a:pt x="784435" y="111621"/>
                  <a:pt x="851780" y="139526"/>
                  <a:pt x="902567" y="190314"/>
                </a:cubicBezTo>
                <a:cubicBezTo>
                  <a:pt x="953355" y="241102"/>
                  <a:pt x="981260" y="308446"/>
                  <a:pt x="981260" y="380256"/>
                </a:cubicBezTo>
                <a:cubicBezTo>
                  <a:pt x="981260" y="452065"/>
                  <a:pt x="953355" y="519410"/>
                  <a:pt x="902567" y="570198"/>
                </a:cubicBezTo>
                <a:cubicBezTo>
                  <a:pt x="851780" y="620985"/>
                  <a:pt x="784435" y="648891"/>
                  <a:pt x="712625" y="648891"/>
                </a:cubicBezTo>
                <a:cubicBezTo>
                  <a:pt x="640816" y="648891"/>
                  <a:pt x="573471" y="620985"/>
                  <a:pt x="522684" y="570198"/>
                </a:cubicBezTo>
                <a:cubicBezTo>
                  <a:pt x="472082" y="519224"/>
                  <a:pt x="444177" y="451693"/>
                  <a:pt x="444177" y="380070"/>
                </a:cubicBezTo>
                <a:cubicBezTo>
                  <a:pt x="444177" y="308446"/>
                  <a:pt x="472082" y="240916"/>
                  <a:pt x="522870" y="190128"/>
                </a:cubicBezTo>
                <a:cubicBezTo>
                  <a:pt x="573471" y="139526"/>
                  <a:pt x="641002" y="111621"/>
                  <a:pt x="712625" y="111621"/>
                </a:cubicBezTo>
                <a:moveTo>
                  <a:pt x="712625" y="0"/>
                </a:moveTo>
                <a:cubicBezTo>
                  <a:pt x="502778" y="0"/>
                  <a:pt x="332556" y="170036"/>
                  <a:pt x="332556" y="380070"/>
                </a:cubicBezTo>
                <a:cubicBezTo>
                  <a:pt x="332556" y="589917"/>
                  <a:pt x="502778" y="760140"/>
                  <a:pt x="712625" y="760140"/>
                </a:cubicBezTo>
                <a:cubicBezTo>
                  <a:pt x="922473" y="760140"/>
                  <a:pt x="1092695" y="589917"/>
                  <a:pt x="1092695" y="380070"/>
                </a:cubicBezTo>
                <a:cubicBezTo>
                  <a:pt x="1092881" y="170036"/>
                  <a:pt x="922659" y="0"/>
                  <a:pt x="712625" y="0"/>
                </a:cubicBezTo>
                <a:close/>
                <a:moveTo>
                  <a:pt x="712625" y="943012"/>
                </a:moveTo>
                <a:cubicBezTo>
                  <a:pt x="813643" y="943012"/>
                  <a:pt x="903126" y="954360"/>
                  <a:pt x="978842" y="976685"/>
                </a:cubicBezTo>
                <a:cubicBezTo>
                  <a:pt x="1043582" y="995846"/>
                  <a:pt x="1099951" y="1023752"/>
                  <a:pt x="1146087" y="1059470"/>
                </a:cubicBezTo>
                <a:cubicBezTo>
                  <a:pt x="1186829" y="1091096"/>
                  <a:pt x="1220315" y="1128675"/>
                  <a:pt x="1248593" y="1174440"/>
                </a:cubicBezTo>
                <a:cubicBezTo>
                  <a:pt x="1273708" y="1215368"/>
                  <a:pt x="1293985" y="1261877"/>
                  <a:pt x="1310356" y="1316385"/>
                </a:cubicBezTo>
                <a:cubicBezTo>
                  <a:pt x="1320774" y="1350801"/>
                  <a:pt x="1306264" y="1377404"/>
                  <a:pt x="1296590" y="1390241"/>
                </a:cubicBezTo>
                <a:cubicBezTo>
                  <a:pt x="1276684" y="1417030"/>
                  <a:pt x="1244686" y="1432285"/>
                  <a:pt x="1208595" y="1432285"/>
                </a:cubicBezTo>
                <a:lnTo>
                  <a:pt x="216842" y="1432285"/>
                </a:lnTo>
                <a:cubicBezTo>
                  <a:pt x="180937" y="1432285"/>
                  <a:pt x="148753" y="1417030"/>
                  <a:pt x="128847" y="1390241"/>
                </a:cubicBezTo>
                <a:cubicBezTo>
                  <a:pt x="119359" y="1377404"/>
                  <a:pt x="104849" y="1350801"/>
                  <a:pt x="115081" y="1316385"/>
                </a:cubicBezTo>
                <a:cubicBezTo>
                  <a:pt x="131452" y="1261877"/>
                  <a:pt x="151543" y="1215368"/>
                  <a:pt x="176844" y="1174440"/>
                </a:cubicBezTo>
                <a:cubicBezTo>
                  <a:pt x="204936" y="1128675"/>
                  <a:pt x="238422" y="1090910"/>
                  <a:pt x="279350" y="1059470"/>
                </a:cubicBezTo>
                <a:cubicBezTo>
                  <a:pt x="325486" y="1023752"/>
                  <a:pt x="381855" y="995846"/>
                  <a:pt x="446595" y="976685"/>
                </a:cubicBezTo>
                <a:cubicBezTo>
                  <a:pt x="522125" y="954360"/>
                  <a:pt x="611794" y="943012"/>
                  <a:pt x="712625" y="943012"/>
                </a:cubicBezTo>
                <a:moveTo>
                  <a:pt x="712625" y="831391"/>
                </a:moveTo>
                <a:cubicBezTo>
                  <a:pt x="244561" y="831391"/>
                  <a:pt x="77501" y="1053331"/>
                  <a:pt x="8296" y="1284387"/>
                </a:cubicBezTo>
                <a:cubicBezTo>
                  <a:pt x="-30771" y="1414611"/>
                  <a:pt x="73037" y="1544092"/>
                  <a:pt x="216842" y="1544092"/>
                </a:cubicBezTo>
                <a:lnTo>
                  <a:pt x="1208595" y="1544092"/>
                </a:lnTo>
                <a:cubicBezTo>
                  <a:pt x="1352400" y="1544092"/>
                  <a:pt x="1456208" y="1414611"/>
                  <a:pt x="1417141" y="1284387"/>
                </a:cubicBezTo>
                <a:cubicBezTo>
                  <a:pt x="1347750" y="1053331"/>
                  <a:pt x="1180690" y="831391"/>
                  <a:pt x="712625" y="831391"/>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7" name="标题 1"/>
          <p:cNvSpPr txBox="1"/>
          <p:nvPr>
            <p:custDataLst>
              <p:tags r:id="rId9"/>
            </p:custDataLst>
          </p:nvPr>
        </p:nvSpPr>
        <p:spPr>
          <a:xfrm rot="10800000">
            <a:off x="6353683" y="3272200"/>
            <a:ext cx="720000" cy="720000"/>
          </a:xfrm>
          <a:prstGeom prst="ellipse">
            <a:avLst/>
          </a:prstGeom>
          <a:solidFill>
            <a:schemeClr val="bg1"/>
          </a:solidFill>
          <a:ln w="12700" cap="sq">
            <a:noFill/>
            <a:miter/>
          </a:ln>
          <a:effectLst>
            <a:outerShdw blurRad="254000" dist="76200" dir="2700000" algn="tl" rotWithShape="0">
              <a:schemeClr val="accent1">
                <a:lumMod val="7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custDataLst>
              <p:tags r:id="rId10"/>
            </p:custDataLst>
          </p:nvPr>
        </p:nvSpPr>
        <p:spPr>
          <a:xfrm>
            <a:off x="6551682" y="3470200"/>
            <a:ext cx="324000" cy="324000"/>
          </a:xfrm>
          <a:custGeom>
            <a:avLst/>
            <a:gdLst>
              <a:gd name="connsiteX0" fmla="*/ 438553 w 720000"/>
              <a:gd name="connsiteY0" fmla="*/ 189601 h 720000"/>
              <a:gd name="connsiteX1" fmla="*/ 373556 w 720000"/>
              <a:gd name="connsiteY1" fmla="*/ 216451 h 720000"/>
              <a:gd name="connsiteX2" fmla="*/ 232180 w 720000"/>
              <a:gd name="connsiteY2" fmla="*/ 357827 h 720000"/>
              <a:gd name="connsiteX3" fmla="*/ 191861 w 720000"/>
              <a:gd name="connsiteY3" fmla="*/ 528226 h 720000"/>
              <a:gd name="connsiteX4" fmla="*/ 362260 w 720000"/>
              <a:gd name="connsiteY4" fmla="*/ 487907 h 720000"/>
              <a:gd name="connsiteX5" fmla="*/ 503636 w 720000"/>
              <a:gd name="connsiteY5" fmla="*/ 346444 h 720000"/>
              <a:gd name="connsiteX6" fmla="*/ 503636 w 720000"/>
              <a:gd name="connsiteY6" fmla="*/ 216365 h 720000"/>
              <a:gd name="connsiteX7" fmla="*/ 438553 w 720000"/>
              <a:gd name="connsiteY7" fmla="*/ 189601 h 720000"/>
              <a:gd name="connsiteX8" fmla="*/ 438553 w 720000"/>
              <a:gd name="connsiteY8" fmla="*/ 141636 h 720000"/>
              <a:gd name="connsiteX9" fmla="*/ 537524 w 720000"/>
              <a:gd name="connsiteY9" fmla="*/ 182476 h 720000"/>
              <a:gd name="connsiteX10" fmla="*/ 537524 w 720000"/>
              <a:gd name="connsiteY10" fmla="*/ 380420 h 720000"/>
              <a:gd name="connsiteX11" fmla="*/ 396149 w 720000"/>
              <a:gd name="connsiteY11" fmla="*/ 521796 h 720000"/>
              <a:gd name="connsiteX12" fmla="*/ 141637 w 720000"/>
              <a:gd name="connsiteY12" fmla="*/ 578364 h 720000"/>
              <a:gd name="connsiteX13" fmla="*/ 198205 w 720000"/>
              <a:gd name="connsiteY13" fmla="*/ 323852 h 720000"/>
              <a:gd name="connsiteX14" fmla="*/ 339581 w 720000"/>
              <a:gd name="connsiteY14" fmla="*/ 182476 h 720000"/>
              <a:gd name="connsiteX15" fmla="*/ 438553 w 720000"/>
              <a:gd name="connsiteY15" fmla="*/ 141636 h 720000"/>
              <a:gd name="connsiteX16" fmla="*/ 120000 w 720000"/>
              <a:gd name="connsiteY16" fmla="*/ 47965 h 720000"/>
              <a:gd name="connsiteX17" fmla="*/ 47965 w 720000"/>
              <a:gd name="connsiteY17" fmla="*/ 120000 h 720000"/>
              <a:gd name="connsiteX18" fmla="*/ 47965 w 720000"/>
              <a:gd name="connsiteY18" fmla="*/ 600000 h 720000"/>
              <a:gd name="connsiteX19" fmla="*/ 120000 w 720000"/>
              <a:gd name="connsiteY19" fmla="*/ 672035 h 720000"/>
              <a:gd name="connsiteX20" fmla="*/ 600000 w 720000"/>
              <a:gd name="connsiteY20" fmla="*/ 672035 h 720000"/>
              <a:gd name="connsiteX21" fmla="*/ 672035 w 720000"/>
              <a:gd name="connsiteY21" fmla="*/ 600000 h 720000"/>
              <a:gd name="connsiteX22" fmla="*/ 672035 w 720000"/>
              <a:gd name="connsiteY22" fmla="*/ 120000 h 720000"/>
              <a:gd name="connsiteX23" fmla="*/ 600000 w 720000"/>
              <a:gd name="connsiteY23" fmla="*/ 47965 h 720000"/>
              <a:gd name="connsiteX24" fmla="*/ 120000 w 720000"/>
              <a:gd name="connsiteY24" fmla="*/ 0 h 720000"/>
              <a:gd name="connsiteX25" fmla="*/ 600000 w 720000"/>
              <a:gd name="connsiteY25" fmla="*/ 0 h 720000"/>
              <a:gd name="connsiteX26" fmla="*/ 720000 w 720000"/>
              <a:gd name="connsiteY26" fmla="*/ 120000 h 720000"/>
              <a:gd name="connsiteX27" fmla="*/ 720000 w 720000"/>
              <a:gd name="connsiteY27" fmla="*/ 600000 h 720000"/>
              <a:gd name="connsiteX28" fmla="*/ 600000 w 720000"/>
              <a:gd name="connsiteY28" fmla="*/ 720000 h 720000"/>
              <a:gd name="connsiteX29" fmla="*/ 120000 w 720000"/>
              <a:gd name="connsiteY29" fmla="*/ 720000 h 720000"/>
              <a:gd name="connsiteX30" fmla="*/ 0 w 720000"/>
              <a:gd name="connsiteY30" fmla="*/ 600000 h 720000"/>
              <a:gd name="connsiteX31" fmla="*/ 0 w 720000"/>
              <a:gd name="connsiteY31" fmla="*/ 120000 h 720000"/>
              <a:gd name="connsiteX32" fmla="*/ 120000 w 720000"/>
              <a:gd name="connsiteY32" fmla="*/ 0 h 720000"/>
            </a:gdLst>
            <a:ahLst/>
            <a:cxnLst/>
            <a:rect l="l" t="t" r="r" b="b"/>
            <a:pathLst>
              <a:path w="720000" h="720000">
                <a:moveTo>
                  <a:pt x="438553" y="189601"/>
                </a:moveTo>
                <a:cubicBezTo>
                  <a:pt x="413875" y="189601"/>
                  <a:pt x="390761" y="199073"/>
                  <a:pt x="373556" y="216451"/>
                </a:cubicBezTo>
                <a:lnTo>
                  <a:pt x="232180" y="357827"/>
                </a:lnTo>
                <a:cubicBezTo>
                  <a:pt x="212456" y="377465"/>
                  <a:pt x="197336" y="453584"/>
                  <a:pt x="191861" y="528226"/>
                </a:cubicBezTo>
                <a:cubicBezTo>
                  <a:pt x="266503" y="522665"/>
                  <a:pt x="342622" y="507545"/>
                  <a:pt x="362260" y="487907"/>
                </a:cubicBezTo>
                <a:lnTo>
                  <a:pt x="503636" y="346444"/>
                </a:lnTo>
                <a:cubicBezTo>
                  <a:pt x="539523" y="310557"/>
                  <a:pt x="539523" y="252252"/>
                  <a:pt x="503636" y="216365"/>
                </a:cubicBezTo>
                <a:cubicBezTo>
                  <a:pt x="486344" y="199073"/>
                  <a:pt x="463230" y="189601"/>
                  <a:pt x="438553" y="189601"/>
                </a:cubicBezTo>
                <a:close/>
                <a:moveTo>
                  <a:pt x="438553" y="141636"/>
                </a:moveTo>
                <a:cubicBezTo>
                  <a:pt x="474440" y="141636"/>
                  <a:pt x="510327" y="155191"/>
                  <a:pt x="537524" y="182476"/>
                </a:cubicBezTo>
                <a:cubicBezTo>
                  <a:pt x="592007" y="236872"/>
                  <a:pt x="592007" y="325938"/>
                  <a:pt x="537524" y="380420"/>
                </a:cubicBezTo>
                <a:lnTo>
                  <a:pt x="396149" y="521796"/>
                </a:lnTo>
                <a:cubicBezTo>
                  <a:pt x="341753" y="576278"/>
                  <a:pt x="141637" y="578364"/>
                  <a:pt x="141637" y="578364"/>
                </a:cubicBezTo>
                <a:cubicBezTo>
                  <a:pt x="141637" y="578364"/>
                  <a:pt x="143723" y="378334"/>
                  <a:pt x="198205" y="323852"/>
                </a:cubicBezTo>
                <a:lnTo>
                  <a:pt x="339581" y="182476"/>
                </a:lnTo>
                <a:cubicBezTo>
                  <a:pt x="366778" y="155278"/>
                  <a:pt x="402666" y="141636"/>
                  <a:pt x="438553" y="141636"/>
                </a:cubicBezTo>
                <a:close/>
                <a:moveTo>
                  <a:pt x="120000" y="47965"/>
                </a:moveTo>
                <a:cubicBezTo>
                  <a:pt x="80290" y="47965"/>
                  <a:pt x="47965" y="80290"/>
                  <a:pt x="47965" y="120000"/>
                </a:cubicBezTo>
                <a:lnTo>
                  <a:pt x="47965" y="600000"/>
                </a:lnTo>
                <a:cubicBezTo>
                  <a:pt x="47965" y="639711"/>
                  <a:pt x="80290" y="672035"/>
                  <a:pt x="120000" y="672035"/>
                </a:cubicBezTo>
                <a:lnTo>
                  <a:pt x="600000" y="672035"/>
                </a:lnTo>
                <a:cubicBezTo>
                  <a:pt x="639711" y="672035"/>
                  <a:pt x="672035" y="639711"/>
                  <a:pt x="672035" y="600000"/>
                </a:cubicBezTo>
                <a:lnTo>
                  <a:pt x="672035" y="120000"/>
                </a:lnTo>
                <a:cubicBezTo>
                  <a:pt x="672035" y="80290"/>
                  <a:pt x="639711" y="47965"/>
                  <a:pt x="600000" y="47965"/>
                </a:cubicBezTo>
                <a:close/>
                <a:moveTo>
                  <a:pt x="120000" y="0"/>
                </a:moveTo>
                <a:lnTo>
                  <a:pt x="600000" y="0"/>
                </a:lnTo>
                <a:cubicBezTo>
                  <a:pt x="666040" y="0"/>
                  <a:pt x="720000" y="54048"/>
                  <a:pt x="720000" y="120000"/>
                </a:cubicBezTo>
                <a:lnTo>
                  <a:pt x="720000" y="600000"/>
                </a:lnTo>
                <a:cubicBezTo>
                  <a:pt x="720000" y="666039"/>
                  <a:pt x="666040" y="720000"/>
                  <a:pt x="600000" y="720000"/>
                </a:cubicBezTo>
                <a:lnTo>
                  <a:pt x="120000" y="720000"/>
                </a:lnTo>
                <a:cubicBezTo>
                  <a:pt x="53961" y="720000"/>
                  <a:pt x="0" y="666039"/>
                  <a:pt x="0" y="600000"/>
                </a:cubicBezTo>
                <a:lnTo>
                  <a:pt x="0" y="120000"/>
                </a:lnTo>
                <a:cubicBezTo>
                  <a:pt x="0" y="53961"/>
                  <a:pt x="53961" y="0"/>
                  <a:pt x="120000" y="0"/>
                </a:cubicBezTo>
                <a:close/>
              </a:path>
            </a:pathLst>
          </a:custGeom>
          <a:solidFill>
            <a:schemeClr val="accent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9" name="标题 1"/>
          <p:cNvSpPr txBox="1"/>
          <p:nvPr>
            <p:custDataLst>
              <p:tags r:id="rId11"/>
            </p:custDataLst>
          </p:nvPr>
        </p:nvSpPr>
        <p:spPr>
          <a:xfrm rot="10800000">
            <a:off x="5105617" y="4961499"/>
            <a:ext cx="720000" cy="720000"/>
          </a:xfrm>
          <a:prstGeom prst="ellipse">
            <a:avLst/>
          </a:prstGeom>
          <a:solidFill>
            <a:schemeClr val="accent1"/>
          </a:solidFill>
          <a:ln w="12700" cap="sq">
            <a:noFill/>
            <a:miter/>
          </a:ln>
          <a:effectLst>
            <a:outerShdw blurRad="254000" dist="76200" dir="2700000" algn="tl" rotWithShape="0">
              <a:schemeClr val="accent1">
                <a:lumMod val="7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custDataLst>
              <p:tags r:id="rId12"/>
            </p:custDataLst>
          </p:nvPr>
        </p:nvSpPr>
        <p:spPr>
          <a:xfrm>
            <a:off x="5286928" y="5159499"/>
            <a:ext cx="357374" cy="324000"/>
          </a:xfrm>
          <a:custGeom>
            <a:avLst/>
            <a:gdLst>
              <a:gd name="connsiteX0" fmla="*/ 351048 w 1543905"/>
              <a:gd name="connsiteY0" fmla="*/ 523317 h 1399728"/>
              <a:gd name="connsiteX1" fmla="*/ 351048 w 1543905"/>
              <a:gd name="connsiteY1" fmla="*/ 523317 h 1399728"/>
              <a:gd name="connsiteX2" fmla="*/ 351420 w 1543905"/>
              <a:gd name="connsiteY2" fmla="*/ 523503 h 1399728"/>
              <a:gd name="connsiteX3" fmla="*/ 351420 w 1543905"/>
              <a:gd name="connsiteY3" fmla="*/ 1020031 h 1399728"/>
              <a:gd name="connsiteX4" fmla="*/ 351048 w 1543905"/>
              <a:gd name="connsiteY4" fmla="*/ 1020403 h 1399728"/>
              <a:gd name="connsiteX5" fmla="*/ 163525 w 1543905"/>
              <a:gd name="connsiteY5" fmla="*/ 1020403 h 1399728"/>
              <a:gd name="connsiteX6" fmla="*/ 163153 w 1543905"/>
              <a:gd name="connsiteY6" fmla="*/ 1020031 h 1399728"/>
              <a:gd name="connsiteX7" fmla="*/ 163153 w 1543905"/>
              <a:gd name="connsiteY7" fmla="*/ 523503 h 1399728"/>
              <a:gd name="connsiteX8" fmla="*/ 163153 w 1543905"/>
              <a:gd name="connsiteY8" fmla="*/ 523317 h 1399728"/>
              <a:gd name="connsiteX9" fmla="*/ 163339 w 1543905"/>
              <a:gd name="connsiteY9" fmla="*/ 523131 h 1399728"/>
              <a:gd name="connsiteX10" fmla="*/ 351048 w 1543905"/>
              <a:gd name="connsiteY10" fmla="*/ 523131 h 1399728"/>
              <a:gd name="connsiteX11" fmla="*/ 351048 w 1543905"/>
              <a:gd name="connsiteY11" fmla="*/ 411696 h 1399728"/>
              <a:gd name="connsiteX12" fmla="*/ 163339 w 1543905"/>
              <a:gd name="connsiteY12" fmla="*/ 411696 h 1399728"/>
              <a:gd name="connsiteX13" fmla="*/ 51346 w 1543905"/>
              <a:gd name="connsiteY13" fmla="*/ 523689 h 1399728"/>
              <a:gd name="connsiteX14" fmla="*/ 51346 w 1543905"/>
              <a:gd name="connsiteY14" fmla="*/ 1020217 h 1399728"/>
              <a:gd name="connsiteX15" fmla="*/ 163339 w 1543905"/>
              <a:gd name="connsiteY15" fmla="*/ 1132210 h 1399728"/>
              <a:gd name="connsiteX16" fmla="*/ 351048 w 1543905"/>
              <a:gd name="connsiteY16" fmla="*/ 1132210 h 1399728"/>
              <a:gd name="connsiteX17" fmla="*/ 463042 w 1543905"/>
              <a:gd name="connsiteY17" fmla="*/ 1020217 h 1399728"/>
              <a:gd name="connsiteX18" fmla="*/ 463042 w 1543905"/>
              <a:gd name="connsiteY18" fmla="*/ 523503 h 1399728"/>
              <a:gd name="connsiteX19" fmla="*/ 351048 w 1543905"/>
              <a:gd name="connsiteY19" fmla="*/ 411696 h 1399728"/>
              <a:gd name="connsiteX20" fmla="*/ 865808 w 1543905"/>
              <a:gd name="connsiteY20" fmla="*/ 111621 h 1399728"/>
              <a:gd name="connsiteX21" fmla="*/ 866180 w 1543905"/>
              <a:gd name="connsiteY21" fmla="*/ 111807 h 1399728"/>
              <a:gd name="connsiteX22" fmla="*/ 866180 w 1543905"/>
              <a:gd name="connsiteY22" fmla="*/ 1020031 h 1399728"/>
              <a:gd name="connsiteX23" fmla="*/ 865808 w 1543905"/>
              <a:gd name="connsiteY23" fmla="*/ 1020403 h 1399728"/>
              <a:gd name="connsiteX24" fmla="*/ 678284 w 1543905"/>
              <a:gd name="connsiteY24" fmla="*/ 1020403 h 1399728"/>
              <a:gd name="connsiteX25" fmla="*/ 677912 w 1543905"/>
              <a:gd name="connsiteY25" fmla="*/ 1020031 h 1399728"/>
              <a:gd name="connsiteX26" fmla="*/ 677912 w 1543905"/>
              <a:gd name="connsiteY26" fmla="*/ 111993 h 1399728"/>
              <a:gd name="connsiteX27" fmla="*/ 677912 w 1543905"/>
              <a:gd name="connsiteY27" fmla="*/ 111807 h 1399728"/>
              <a:gd name="connsiteX28" fmla="*/ 678098 w 1543905"/>
              <a:gd name="connsiteY28" fmla="*/ 111621 h 1399728"/>
              <a:gd name="connsiteX29" fmla="*/ 865808 w 1543905"/>
              <a:gd name="connsiteY29" fmla="*/ 111621 h 1399728"/>
              <a:gd name="connsiteX30" fmla="*/ 865808 w 1543905"/>
              <a:gd name="connsiteY30" fmla="*/ 0 h 1399728"/>
              <a:gd name="connsiteX31" fmla="*/ 677912 w 1543905"/>
              <a:gd name="connsiteY31" fmla="*/ 0 h 1399728"/>
              <a:gd name="connsiteX32" fmla="*/ 565919 w 1543905"/>
              <a:gd name="connsiteY32" fmla="*/ 111993 h 1399728"/>
              <a:gd name="connsiteX33" fmla="*/ 565919 w 1543905"/>
              <a:gd name="connsiteY33" fmla="*/ 1020217 h 1399728"/>
              <a:gd name="connsiteX34" fmla="*/ 677912 w 1543905"/>
              <a:gd name="connsiteY34" fmla="*/ 1132210 h 1399728"/>
              <a:gd name="connsiteX35" fmla="*/ 865622 w 1543905"/>
              <a:gd name="connsiteY35" fmla="*/ 1132210 h 1399728"/>
              <a:gd name="connsiteX36" fmla="*/ 977615 w 1543905"/>
              <a:gd name="connsiteY36" fmla="*/ 1020217 h 1399728"/>
              <a:gd name="connsiteX37" fmla="*/ 977615 w 1543905"/>
              <a:gd name="connsiteY37" fmla="*/ 111993 h 1399728"/>
              <a:gd name="connsiteX38" fmla="*/ 865808 w 1543905"/>
              <a:gd name="connsiteY38" fmla="*/ 0 h 1399728"/>
              <a:gd name="connsiteX39" fmla="*/ 1380381 w 1543905"/>
              <a:gd name="connsiteY39" fmla="*/ 729072 h 1399728"/>
              <a:gd name="connsiteX40" fmla="*/ 1380753 w 1543905"/>
              <a:gd name="connsiteY40" fmla="*/ 729258 h 1399728"/>
              <a:gd name="connsiteX41" fmla="*/ 1380753 w 1543905"/>
              <a:gd name="connsiteY41" fmla="*/ 1020031 h 1399728"/>
              <a:gd name="connsiteX42" fmla="*/ 1380381 w 1543905"/>
              <a:gd name="connsiteY42" fmla="*/ 1020403 h 1399728"/>
              <a:gd name="connsiteX43" fmla="*/ 1192858 w 1543905"/>
              <a:gd name="connsiteY43" fmla="*/ 1020403 h 1399728"/>
              <a:gd name="connsiteX44" fmla="*/ 1192485 w 1543905"/>
              <a:gd name="connsiteY44" fmla="*/ 1020031 h 1399728"/>
              <a:gd name="connsiteX45" fmla="*/ 1192485 w 1543905"/>
              <a:gd name="connsiteY45" fmla="*/ 729444 h 1399728"/>
              <a:gd name="connsiteX46" fmla="*/ 1192485 w 1543905"/>
              <a:gd name="connsiteY46" fmla="*/ 729258 h 1399728"/>
              <a:gd name="connsiteX47" fmla="*/ 1192671 w 1543905"/>
              <a:gd name="connsiteY47" fmla="*/ 729072 h 1399728"/>
              <a:gd name="connsiteX48" fmla="*/ 1380381 w 1543905"/>
              <a:gd name="connsiteY48" fmla="*/ 729072 h 1399728"/>
              <a:gd name="connsiteX49" fmla="*/ 1380381 w 1543905"/>
              <a:gd name="connsiteY49" fmla="*/ 617451 h 1399728"/>
              <a:gd name="connsiteX50" fmla="*/ 1192671 w 1543905"/>
              <a:gd name="connsiteY50" fmla="*/ 617451 h 1399728"/>
              <a:gd name="connsiteX51" fmla="*/ 1080678 w 1543905"/>
              <a:gd name="connsiteY51" fmla="*/ 729444 h 1399728"/>
              <a:gd name="connsiteX52" fmla="*/ 1080678 w 1543905"/>
              <a:gd name="connsiteY52" fmla="*/ 1020031 h 1399728"/>
              <a:gd name="connsiteX53" fmla="*/ 1192671 w 1543905"/>
              <a:gd name="connsiteY53" fmla="*/ 1132024 h 1399728"/>
              <a:gd name="connsiteX54" fmla="*/ 1380381 w 1543905"/>
              <a:gd name="connsiteY54" fmla="*/ 1132024 h 1399728"/>
              <a:gd name="connsiteX55" fmla="*/ 1492374 w 1543905"/>
              <a:gd name="connsiteY55" fmla="*/ 1020031 h 1399728"/>
              <a:gd name="connsiteX56" fmla="*/ 1492374 w 1543905"/>
              <a:gd name="connsiteY56" fmla="*/ 729444 h 1399728"/>
              <a:gd name="connsiteX57" fmla="*/ 1380381 w 1543905"/>
              <a:gd name="connsiteY57" fmla="*/ 617451 h 1399728"/>
              <a:gd name="connsiteX58" fmla="*/ 1481956 w 1543905"/>
              <a:gd name="connsiteY58" fmla="*/ 1276201 h 1399728"/>
              <a:gd name="connsiteX59" fmla="*/ 61764 w 1543905"/>
              <a:gd name="connsiteY59" fmla="*/ 1276201 h 1399728"/>
              <a:gd name="connsiteX60" fmla="*/ 0 w 1543905"/>
              <a:gd name="connsiteY60" fmla="*/ 1337965 h 1399728"/>
              <a:gd name="connsiteX61" fmla="*/ 61764 w 1543905"/>
              <a:gd name="connsiteY61" fmla="*/ 1399729 h 1399728"/>
              <a:gd name="connsiteX62" fmla="*/ 1482142 w 1543905"/>
              <a:gd name="connsiteY62" fmla="*/ 1399729 h 1399728"/>
              <a:gd name="connsiteX63" fmla="*/ 1543906 w 1543905"/>
              <a:gd name="connsiteY63" fmla="*/ 1337965 h 1399728"/>
              <a:gd name="connsiteX64" fmla="*/ 1481956 w 1543905"/>
              <a:gd name="connsiteY64" fmla="*/ 1276201 h 1399728"/>
            </a:gdLst>
            <a:ahLst/>
            <a:cxnLst/>
            <a:rect l="l" t="t" r="r" b="b"/>
            <a:pathLst>
              <a:path w="1543905" h="1399728">
                <a:moveTo>
                  <a:pt x="351048" y="523317"/>
                </a:moveTo>
                <a:cubicBezTo>
                  <a:pt x="351234" y="523317"/>
                  <a:pt x="351234" y="523317"/>
                  <a:pt x="351048" y="523317"/>
                </a:cubicBezTo>
                <a:cubicBezTo>
                  <a:pt x="351234" y="523317"/>
                  <a:pt x="351420" y="523503"/>
                  <a:pt x="351420" y="523503"/>
                </a:cubicBezTo>
                <a:lnTo>
                  <a:pt x="351420" y="1020031"/>
                </a:lnTo>
                <a:lnTo>
                  <a:pt x="351048" y="1020403"/>
                </a:lnTo>
                <a:lnTo>
                  <a:pt x="163525" y="1020403"/>
                </a:lnTo>
                <a:lnTo>
                  <a:pt x="163153" y="1020031"/>
                </a:lnTo>
                <a:lnTo>
                  <a:pt x="163153" y="523503"/>
                </a:lnTo>
                <a:lnTo>
                  <a:pt x="163153" y="523317"/>
                </a:lnTo>
                <a:lnTo>
                  <a:pt x="163339" y="523131"/>
                </a:lnTo>
                <a:lnTo>
                  <a:pt x="351048" y="523131"/>
                </a:lnTo>
                <a:moveTo>
                  <a:pt x="351048" y="411696"/>
                </a:moveTo>
                <a:lnTo>
                  <a:pt x="163339" y="411696"/>
                </a:lnTo>
                <a:cubicBezTo>
                  <a:pt x="101575" y="411696"/>
                  <a:pt x="51346" y="461739"/>
                  <a:pt x="51346" y="523689"/>
                </a:cubicBezTo>
                <a:lnTo>
                  <a:pt x="51346" y="1020217"/>
                </a:lnTo>
                <a:cubicBezTo>
                  <a:pt x="51346" y="1081795"/>
                  <a:pt x="101761" y="1132210"/>
                  <a:pt x="163339" y="1132210"/>
                </a:cubicBezTo>
                <a:lnTo>
                  <a:pt x="351048" y="1132210"/>
                </a:lnTo>
                <a:cubicBezTo>
                  <a:pt x="412626" y="1132210"/>
                  <a:pt x="463042" y="1081795"/>
                  <a:pt x="463042" y="1020217"/>
                </a:cubicBezTo>
                <a:lnTo>
                  <a:pt x="463042" y="523503"/>
                </a:lnTo>
                <a:cubicBezTo>
                  <a:pt x="463042" y="461739"/>
                  <a:pt x="412998" y="411696"/>
                  <a:pt x="351048" y="411696"/>
                </a:cubicBezTo>
                <a:close/>
                <a:moveTo>
                  <a:pt x="865808" y="111621"/>
                </a:moveTo>
                <a:cubicBezTo>
                  <a:pt x="865994" y="111621"/>
                  <a:pt x="866180" y="111807"/>
                  <a:pt x="866180" y="111807"/>
                </a:cubicBezTo>
                <a:lnTo>
                  <a:pt x="866180" y="1020031"/>
                </a:lnTo>
                <a:lnTo>
                  <a:pt x="865808" y="1020403"/>
                </a:lnTo>
                <a:lnTo>
                  <a:pt x="678284" y="1020403"/>
                </a:lnTo>
                <a:lnTo>
                  <a:pt x="677912" y="1020031"/>
                </a:lnTo>
                <a:lnTo>
                  <a:pt x="677912" y="111993"/>
                </a:lnTo>
                <a:lnTo>
                  <a:pt x="677912" y="111807"/>
                </a:lnTo>
                <a:lnTo>
                  <a:pt x="678098" y="111621"/>
                </a:lnTo>
                <a:lnTo>
                  <a:pt x="865808" y="111621"/>
                </a:lnTo>
                <a:moveTo>
                  <a:pt x="865808" y="0"/>
                </a:moveTo>
                <a:lnTo>
                  <a:pt x="677912" y="0"/>
                </a:lnTo>
                <a:cubicBezTo>
                  <a:pt x="616148" y="0"/>
                  <a:pt x="565919" y="50043"/>
                  <a:pt x="565919" y="111993"/>
                </a:cubicBezTo>
                <a:lnTo>
                  <a:pt x="565919" y="1020217"/>
                </a:lnTo>
                <a:cubicBezTo>
                  <a:pt x="565919" y="1081795"/>
                  <a:pt x="616335" y="1132210"/>
                  <a:pt x="677912" y="1132210"/>
                </a:cubicBezTo>
                <a:lnTo>
                  <a:pt x="865622" y="1132210"/>
                </a:lnTo>
                <a:cubicBezTo>
                  <a:pt x="927199" y="1132210"/>
                  <a:pt x="977615" y="1081795"/>
                  <a:pt x="977615" y="1020217"/>
                </a:cubicBezTo>
                <a:lnTo>
                  <a:pt x="977615" y="111993"/>
                </a:lnTo>
                <a:cubicBezTo>
                  <a:pt x="977615" y="50043"/>
                  <a:pt x="927571" y="0"/>
                  <a:pt x="865808" y="0"/>
                </a:cubicBezTo>
                <a:close/>
                <a:moveTo>
                  <a:pt x="1380381" y="729072"/>
                </a:moveTo>
                <a:cubicBezTo>
                  <a:pt x="1380567" y="729072"/>
                  <a:pt x="1380753" y="729258"/>
                  <a:pt x="1380753" y="729258"/>
                </a:cubicBezTo>
                <a:lnTo>
                  <a:pt x="1380753" y="1020031"/>
                </a:lnTo>
                <a:lnTo>
                  <a:pt x="1380381" y="1020403"/>
                </a:lnTo>
                <a:lnTo>
                  <a:pt x="1192858" y="1020403"/>
                </a:lnTo>
                <a:lnTo>
                  <a:pt x="1192485" y="1020031"/>
                </a:lnTo>
                <a:lnTo>
                  <a:pt x="1192485" y="729444"/>
                </a:lnTo>
                <a:lnTo>
                  <a:pt x="1192485" y="729258"/>
                </a:lnTo>
                <a:lnTo>
                  <a:pt x="1192671" y="729072"/>
                </a:lnTo>
                <a:lnTo>
                  <a:pt x="1380381" y="729072"/>
                </a:lnTo>
                <a:moveTo>
                  <a:pt x="1380381" y="617451"/>
                </a:moveTo>
                <a:lnTo>
                  <a:pt x="1192671" y="617451"/>
                </a:lnTo>
                <a:cubicBezTo>
                  <a:pt x="1130908" y="617451"/>
                  <a:pt x="1080678" y="667494"/>
                  <a:pt x="1080678" y="729444"/>
                </a:cubicBezTo>
                <a:lnTo>
                  <a:pt x="1080678" y="1020031"/>
                </a:lnTo>
                <a:cubicBezTo>
                  <a:pt x="1080678" y="1081608"/>
                  <a:pt x="1131094" y="1132024"/>
                  <a:pt x="1192671" y="1132024"/>
                </a:cubicBezTo>
                <a:lnTo>
                  <a:pt x="1380381" y="1132024"/>
                </a:lnTo>
                <a:cubicBezTo>
                  <a:pt x="1441959" y="1132024"/>
                  <a:pt x="1492374" y="1081608"/>
                  <a:pt x="1492374" y="1020031"/>
                </a:cubicBezTo>
                <a:lnTo>
                  <a:pt x="1492374" y="729444"/>
                </a:lnTo>
                <a:cubicBezTo>
                  <a:pt x="1492374" y="667680"/>
                  <a:pt x="1442145" y="617451"/>
                  <a:pt x="1380381" y="617451"/>
                </a:cubicBezTo>
                <a:close/>
                <a:moveTo>
                  <a:pt x="1481956" y="1276201"/>
                </a:moveTo>
                <a:lnTo>
                  <a:pt x="61764" y="1276201"/>
                </a:lnTo>
                <a:cubicBezTo>
                  <a:pt x="27719" y="1276201"/>
                  <a:pt x="0" y="1303920"/>
                  <a:pt x="0" y="1337965"/>
                </a:cubicBezTo>
                <a:cubicBezTo>
                  <a:pt x="0" y="1372009"/>
                  <a:pt x="27719" y="1399729"/>
                  <a:pt x="61764" y="1399729"/>
                </a:cubicBezTo>
                <a:lnTo>
                  <a:pt x="1482142" y="1399729"/>
                </a:lnTo>
                <a:cubicBezTo>
                  <a:pt x="1516187" y="1399729"/>
                  <a:pt x="1543906" y="1372009"/>
                  <a:pt x="1543906" y="1337965"/>
                </a:cubicBezTo>
                <a:cubicBezTo>
                  <a:pt x="1543720" y="1303734"/>
                  <a:pt x="1516187" y="1276201"/>
                  <a:pt x="1481956" y="1276201"/>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21" name="标题 1"/>
          <p:cNvSpPr txBox="1"/>
          <p:nvPr/>
        </p:nvSpPr>
        <p:spPr>
          <a:xfrm>
            <a:off x="1156560" y="236768"/>
            <a:ext cx="10867800" cy="432000"/>
          </a:xfrm>
          <a:prstGeom prst="rect">
            <a:avLst/>
          </a:prstGeom>
          <a:noFill/>
          <a:ln>
            <a:noFill/>
          </a:ln>
        </p:spPr>
        <p:txBody>
          <a:bodyPr vert="horz" wrap="square" lIns="0" tIns="0" rIns="0" bIns="0" rtlCol="0" anchor="ctr"/>
          <a:lstStyle/>
          <a:p>
            <a:pPr algn="l">
              <a:lnSpc>
                <a:spcPct val="120000"/>
              </a:lnSpc>
            </a:pPr>
            <a:r>
              <a:rPr kumimoji="1" lang="zh-CN" altLang="en-US"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二、</a:t>
            </a:r>
            <a:r>
              <a:rPr kumimoji="1" lang="en-US" alt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相对</a:t>
            </a:r>
            <a:r>
              <a:rPr kumimoji="1" lang="en-US" alt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指标的种类</a:t>
            </a:r>
            <a:endParaRPr kumimoji="1" lang="en-US" alt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22" name="标题 1"/>
          <p:cNvSpPr txBox="1"/>
          <p:nvPr/>
        </p:nvSpPr>
        <p:spPr>
          <a:xfrm>
            <a:off x="785799" y="362768"/>
            <a:ext cx="180000" cy="18000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539198" y="380768"/>
            <a:ext cx="144000" cy="144000"/>
          </a:xfrm>
          <a:prstGeom prst="ellipse">
            <a:avLst/>
          </a:prstGeom>
          <a:solidFill>
            <a:schemeClr val="accent1">
              <a:alpha val="5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328597" y="398768"/>
            <a:ext cx="108000" cy="108000"/>
          </a:xfrm>
          <a:prstGeom prst="ellipse">
            <a:avLst/>
          </a:prstGeom>
          <a:solidFill>
            <a:schemeClr val="accent1">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6289634" y="1130300"/>
            <a:ext cx="5902366" cy="1656000"/>
          </a:xfrm>
          <a:prstGeom prst="rect">
            <a:avLst/>
          </a:prstGeom>
          <a:solidFill>
            <a:schemeClr val="bg1"/>
          </a:solidFill>
          <a:ln w="12700" cap="sq">
            <a:noFill/>
            <a:miter/>
          </a:ln>
          <a:effectLst>
            <a:outerShdw blurRad="254000" dist="76200" dir="2700000" algn="tl" rotWithShape="0">
              <a:schemeClr val="accent1">
                <a:lumMod val="7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550652" y="1130484"/>
            <a:ext cx="4968248" cy="307777"/>
          </a:xfrm>
          <a:prstGeom prst="rect">
            <a:avLst/>
          </a:prstGeom>
          <a:noFill/>
          <a:ln>
            <a:noFill/>
          </a:ln>
        </p:spPr>
        <p:txBody>
          <a:bodyPr vert="horz" wrap="square" lIns="0" tIns="0" rIns="0" bIns="0" rtlCol="0" anchor="ctr"/>
          <a:lstStyle/>
          <a:p>
            <a:pPr algn="l">
              <a:lnSpc>
                <a:spcPct val="120000"/>
              </a:lnSpc>
            </a:pPr>
            <a:r>
              <a:rPr kumimoji="1" lang="zh-CN" altLang="en-US" sz="1600">
                <a:ln w="12700">
                  <a:noFill/>
                </a:ln>
                <a:solidFill>
                  <a:srgbClr val="262626">
                    <a:alpha val="100000"/>
                  </a:srgbClr>
                </a:solidFill>
                <a:latin typeface="微软雅黑" panose="020B0503020204020204" charset="-122"/>
                <a:ea typeface="微软雅黑" panose="020B0503020204020204" charset="-122"/>
                <a:cs typeface="Source Han Sans CN Bold" panose="020B0800000000000000" charset="-122"/>
              </a:rPr>
              <a:t>动态</a:t>
            </a:r>
            <a:r>
              <a:rPr kumimoji="1" lang="en-US" altLang="zh-CN" sz="1600">
                <a:ln w="12700">
                  <a:noFill/>
                </a:ln>
                <a:solidFill>
                  <a:srgbClr val="262626">
                    <a:alpha val="100000"/>
                  </a:srgbClr>
                </a:solidFill>
                <a:latin typeface="微软雅黑" panose="020B0503020204020204" charset="-122"/>
                <a:ea typeface="微软雅黑" panose="020B0503020204020204" charset="-122"/>
                <a:cs typeface="Source Han Sans CN Bold" panose="020B0800000000000000" charset="-122"/>
              </a:rPr>
              <a:t>相对指标</a:t>
            </a:r>
            <a:endParaRPr kumimoji="1" lang="en-US" altLang="zh-CN" sz="1600">
              <a:ln w="12700">
                <a:noFill/>
              </a:ln>
              <a:solidFill>
                <a:srgbClr val="262626">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5" name="标题 1"/>
          <p:cNvSpPr txBox="1"/>
          <p:nvPr/>
        </p:nvSpPr>
        <p:spPr>
          <a:xfrm>
            <a:off x="6535413" y="1535253"/>
            <a:ext cx="4968248" cy="870359"/>
          </a:xfrm>
          <a:prstGeom prst="rect">
            <a:avLst/>
          </a:prstGeom>
          <a:noFill/>
          <a:ln>
            <a:noFill/>
          </a:ln>
        </p:spPr>
        <p:txBody>
          <a:bodyPr vert="horz" wrap="square" lIns="0" tIns="0" rIns="0" bIns="0" rtlCol="0" anchor="t"/>
          <a:lstStyle/>
          <a:p>
            <a:pPr algn="l">
              <a:lnSpc>
                <a:spcPct val="150000"/>
              </a:lnSpc>
            </a:pPr>
            <a:r>
              <a:rPr kumimoji="1" lang="zh-CN" altLang="en-US" sz="12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动态相对指标又称发展速度，是同一指标在不同时间上的数值之比，说明同类现象发展变化的方向和发展程度。例如，某企业</a:t>
            </a:r>
            <a:r>
              <a:rPr kumimoji="1" lang="en-US" altLang="zh-CN" sz="12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2023</a:t>
            </a:r>
            <a:r>
              <a:rPr kumimoji="1" lang="zh-CN" altLang="en-US" sz="12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年的销售额为</a:t>
            </a:r>
            <a:r>
              <a:rPr kumimoji="1" lang="en-US" altLang="zh-CN" sz="12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1000</a:t>
            </a:r>
            <a:r>
              <a:rPr kumimoji="1" lang="zh-CN" altLang="en-US" sz="12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万元，</a:t>
            </a:r>
            <a:r>
              <a:rPr kumimoji="1" lang="en-US" altLang="zh-CN" sz="12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2024</a:t>
            </a:r>
            <a:r>
              <a:rPr kumimoji="1" lang="zh-CN" altLang="en-US" sz="12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年的销售额为</a:t>
            </a:r>
            <a:r>
              <a:rPr kumimoji="1" lang="en-US" altLang="zh-CN" sz="12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1200</a:t>
            </a:r>
            <a:r>
              <a:rPr kumimoji="1" lang="zh-CN" altLang="en-US" sz="12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万元，其发展速度为</a:t>
            </a:r>
            <a:r>
              <a:rPr kumimoji="1" lang="en-US" altLang="zh-CN" sz="12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1200/1000</a:t>
            </a:r>
            <a:r>
              <a:rPr kumimoji="1" lang="en-US" altLang="en-US" sz="12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a:t>
            </a:r>
            <a:r>
              <a:rPr kumimoji="1" lang="en-US" altLang="zh-CN" sz="12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rPr>
              <a:t>100%=120%</a:t>
            </a:r>
            <a:endParaRPr kumimoji="1" lang="en-US" altLang="zh-CN" sz="1200">
              <a:ln w="12700">
                <a:noFill/>
              </a:ln>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6" name="标题 1"/>
          <p:cNvSpPr txBox="1"/>
          <p:nvPr/>
        </p:nvSpPr>
        <p:spPr>
          <a:xfrm>
            <a:off x="6180194" y="1130300"/>
            <a:ext cx="36000" cy="1656000"/>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custDataLst>
              <p:tags r:id="rId1"/>
            </p:custDataLst>
          </p:nvPr>
        </p:nvSpPr>
        <p:spPr>
          <a:xfrm>
            <a:off x="6289634" y="4493499"/>
            <a:ext cx="5902366" cy="1656000"/>
          </a:xfrm>
          <a:prstGeom prst="rect">
            <a:avLst/>
          </a:prstGeom>
          <a:solidFill>
            <a:schemeClr val="bg1"/>
          </a:solidFill>
          <a:ln w="12700" cap="sq">
            <a:noFill/>
            <a:miter/>
          </a:ln>
          <a:effectLst>
            <a:outerShdw blurRad="254000" dist="76200" dir="2700000" algn="tl" rotWithShape="0">
              <a:schemeClr val="accent1">
                <a:lumMod val="7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custDataLst>
              <p:tags r:id="rId2"/>
            </p:custDataLst>
          </p:nvPr>
        </p:nvSpPr>
        <p:spPr>
          <a:xfrm>
            <a:off x="6550652" y="4703233"/>
            <a:ext cx="4968248" cy="307777"/>
          </a:xfrm>
          <a:prstGeom prst="rect">
            <a:avLst/>
          </a:prstGeom>
          <a:noFill/>
          <a:ln>
            <a:noFill/>
          </a:ln>
        </p:spPr>
        <p:txBody>
          <a:bodyPr vert="horz" wrap="square" lIns="0" tIns="0" rIns="0" bIns="0" rtlCol="0" anchor="ctr"/>
          <a:lstStyle/>
          <a:p>
            <a:pPr algn="l">
              <a:lnSpc>
                <a:spcPct val="120000"/>
              </a:lnSpc>
            </a:pPr>
            <a:r>
              <a:rPr kumimoji="1" lang="zh-CN" altLang="en-US" sz="1600">
                <a:ln w="12700">
                  <a:noFill/>
                </a:ln>
                <a:solidFill>
                  <a:srgbClr val="262626">
                    <a:alpha val="100000"/>
                  </a:srgbClr>
                </a:solidFill>
                <a:latin typeface="微软雅黑" panose="020B0503020204020204" charset="-122"/>
                <a:ea typeface="微软雅黑" panose="020B0503020204020204" charset="-122"/>
                <a:cs typeface="Source Han Sans CN Bold" panose="020B0800000000000000" charset="-122"/>
              </a:rPr>
              <a:t>计划完成</a:t>
            </a:r>
            <a:r>
              <a:rPr kumimoji="1" lang="en-US" altLang="zh-CN" sz="1600">
                <a:ln w="12700">
                  <a:noFill/>
                </a:ln>
                <a:solidFill>
                  <a:srgbClr val="262626">
                    <a:alpha val="100000"/>
                  </a:srgbClr>
                </a:solidFill>
                <a:latin typeface="微软雅黑" panose="020B0503020204020204" charset="-122"/>
                <a:ea typeface="微软雅黑" panose="020B0503020204020204" charset="-122"/>
                <a:cs typeface="Source Han Sans CN Bold" panose="020B0800000000000000" charset="-122"/>
              </a:rPr>
              <a:t>相对指标</a:t>
            </a:r>
            <a:endParaRPr kumimoji="1" lang="en-US" altLang="zh-CN" sz="1600">
              <a:ln w="12700">
                <a:noFill/>
              </a:ln>
              <a:solidFill>
                <a:srgbClr val="262626">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9" name="标题 1"/>
          <p:cNvSpPr txBox="1"/>
          <p:nvPr>
            <p:custDataLst>
              <p:tags r:id="rId3"/>
            </p:custDataLst>
          </p:nvPr>
        </p:nvSpPr>
        <p:spPr>
          <a:xfrm>
            <a:off x="6550653" y="5118797"/>
            <a:ext cx="4968248" cy="870359"/>
          </a:xfrm>
          <a:prstGeom prst="rect">
            <a:avLst/>
          </a:prstGeom>
          <a:noFill/>
          <a:ln>
            <a:noFill/>
          </a:ln>
        </p:spPr>
        <p:txBody>
          <a:bodyPr vert="horz" wrap="square" lIns="0" tIns="0" rIns="0" bIns="0" rtlCol="0" anchor="t"/>
          <a:lstStyle/>
          <a:p>
            <a:pPr algn="l">
              <a:lnSpc>
                <a:spcPct val="150000"/>
              </a:lnSpc>
            </a:pPr>
            <a:r>
              <a:rPr kumimoji="1" lang="en-US" altLang="zh-CN" sz="86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sym typeface="+mn-ea"/>
              </a:rPr>
              <a:t>计划完成程度相对指标是现象某一时期的实际完成数与计划任务数之比，用来反映计划的完成情况，一般用百分数表示。例如，某企业2024年的生产计划为10000件产品，实际完成12000件，其计划完成程度为12000/10000×100%=120%，表示该企业超额完成了计划任务。
在项目管理中，计划完成程度相对指标能够直观地展示项目进度与计划的匹配情况，为项目监控和调整提供依据。</a:t>
            </a:r>
            <a:endParaRPr kumimoji="1" lang="en-US" altLang="zh-CN" sz="86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sym typeface="+mn-ea"/>
            </a:endParaRPr>
          </a:p>
        </p:txBody>
      </p:sp>
      <p:sp>
        <p:nvSpPr>
          <p:cNvPr id="10" name="标题 1"/>
          <p:cNvSpPr txBox="1"/>
          <p:nvPr>
            <p:custDataLst>
              <p:tags r:id="rId4"/>
            </p:custDataLst>
          </p:nvPr>
        </p:nvSpPr>
        <p:spPr>
          <a:xfrm>
            <a:off x="6180194" y="4493499"/>
            <a:ext cx="36000" cy="1656000"/>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custDataLst>
              <p:tags r:id="rId5"/>
            </p:custDataLst>
          </p:nvPr>
        </p:nvSpPr>
        <p:spPr>
          <a:xfrm>
            <a:off x="0" y="2804200"/>
            <a:ext cx="5902366" cy="1656000"/>
          </a:xfrm>
          <a:prstGeom prst="rect">
            <a:avLst/>
          </a:prstGeom>
          <a:solidFill>
            <a:schemeClr val="accent1"/>
          </a:solidFill>
          <a:ln w="12700" cap="sq">
            <a:noFill/>
            <a:miter/>
          </a:ln>
          <a:effectLst>
            <a:outerShdw blurRad="254000" dist="76200" dir="2700000" algn="tl" rotWithShape="0">
              <a:schemeClr val="accent1">
                <a:lumMod val="7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custDataLst>
              <p:tags r:id="rId6"/>
            </p:custDataLst>
          </p:nvPr>
        </p:nvSpPr>
        <p:spPr>
          <a:xfrm>
            <a:off x="660400" y="3013934"/>
            <a:ext cx="4968248" cy="307777"/>
          </a:xfrm>
          <a:prstGeom prst="rect">
            <a:avLst/>
          </a:prstGeom>
          <a:noFill/>
          <a:ln>
            <a:noFill/>
          </a:ln>
        </p:spPr>
        <p:txBody>
          <a:bodyPr vert="horz" wrap="square" lIns="0" tIns="0" rIns="0" bIns="0" rtlCol="0" anchor="ctr"/>
          <a:lstStyle/>
          <a:p>
            <a:pPr algn="r">
              <a:lnSpc>
                <a:spcPct val="120000"/>
              </a:lnSpc>
            </a:pPr>
            <a:r>
              <a:rPr kumimoji="1" lang="zh-CN" altLang="en-US" sz="1600">
                <a:ln w="12700">
                  <a:noFill/>
                </a:ln>
                <a:solidFill>
                  <a:srgbClr val="FFFFFF">
                    <a:alpha val="100000"/>
                  </a:srgbClr>
                </a:solidFill>
                <a:latin typeface="微软雅黑" panose="020B0503020204020204" charset="-122"/>
                <a:ea typeface="微软雅黑" panose="020B0503020204020204" charset="-122"/>
                <a:cs typeface="Source Han Sans CN Bold" panose="020B0800000000000000" charset="-122"/>
              </a:rPr>
              <a:t>强度</a:t>
            </a:r>
            <a:r>
              <a:rPr kumimoji="1" lang="en-US" altLang="zh-CN" sz="1600">
                <a:ln w="12700">
                  <a:noFill/>
                </a:ln>
                <a:solidFill>
                  <a:srgbClr val="FFFFFF">
                    <a:alpha val="100000"/>
                  </a:srgbClr>
                </a:solidFill>
                <a:latin typeface="微软雅黑" panose="020B0503020204020204" charset="-122"/>
                <a:ea typeface="微软雅黑" panose="020B0503020204020204" charset="-122"/>
                <a:cs typeface="Source Han Sans CN Bold" panose="020B0800000000000000" charset="-122"/>
              </a:rPr>
              <a:t>相对指标</a:t>
            </a:r>
            <a:endParaRPr kumimoji="1" lang="en-US" altLang="zh-CN" sz="1600">
              <a:ln w="12700">
                <a:noFill/>
              </a:ln>
              <a:solidFill>
                <a:srgbClr val="FFFFFF">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13" name="标题 1"/>
          <p:cNvSpPr txBox="1"/>
          <p:nvPr>
            <p:custDataLst>
              <p:tags r:id="rId7"/>
            </p:custDataLst>
          </p:nvPr>
        </p:nvSpPr>
        <p:spPr>
          <a:xfrm>
            <a:off x="660400" y="3429498"/>
            <a:ext cx="4968248" cy="870359"/>
          </a:xfrm>
          <a:prstGeom prst="rect">
            <a:avLst/>
          </a:prstGeom>
          <a:noFill/>
          <a:ln>
            <a:noFill/>
          </a:ln>
        </p:spPr>
        <p:txBody>
          <a:bodyPr vert="horz" wrap="square" lIns="0" tIns="0" rIns="0" bIns="0" rtlCol="0" anchor="t"/>
          <a:lstStyle/>
          <a:p>
            <a:pPr algn="l">
              <a:lnSpc>
                <a:spcPct val="150000"/>
              </a:lnSpc>
            </a:pPr>
            <a:r>
              <a:rPr kumimoji="1" lang="en-US" altLang="zh-CN" sz="860">
                <a:ln w="12700">
                  <a:noFill/>
                </a:ln>
                <a:solidFill>
                  <a:srgbClr val="FFFFFF">
                    <a:alpha val="100000"/>
                  </a:srgbClr>
                </a:solidFill>
                <a:latin typeface="微软雅黑" panose="020B0503020204020204" charset="-122"/>
                <a:ea typeface="微软雅黑" panose="020B0503020204020204" charset="-122"/>
                <a:cs typeface="微软雅黑" panose="020B0503020204020204" charset="-122"/>
                <a:sym typeface="+mn-ea"/>
              </a:rPr>
              <a:t>强度相对指标是两个性质不同但是有联系的总量指标数值之比，用来反映现象的强度、密度和普及程度。例如，人口密度是人口总数与土地面积的比值，用“人/平方公里”表示；人均耕地面积是耕地总面积与人口总数的比值，用“公顷/人”表示。
在公共卫生领域，每万人拥有的医院床位数、医生数量等强度相对指标，能够反映医疗资源的配置情况和医疗服务的可及性，为医疗卫生规划和资源配置提供重要依据。</a:t>
            </a:r>
            <a:endParaRPr kumimoji="1" lang="en-US" altLang="zh-CN" sz="860">
              <a:ln w="12700">
                <a:noFill/>
              </a:ln>
              <a:solidFill>
                <a:srgbClr val="FFFFFF">
                  <a:alpha val="100000"/>
                </a:srgbClr>
              </a:solidFill>
              <a:latin typeface="微软雅黑" panose="020B0503020204020204" charset="-122"/>
              <a:ea typeface="微软雅黑" panose="020B0503020204020204" charset="-122"/>
              <a:cs typeface="微软雅黑" panose="020B0503020204020204" charset="-122"/>
              <a:sym typeface="+mn-ea"/>
            </a:endParaRPr>
          </a:p>
        </p:txBody>
      </p:sp>
      <p:sp>
        <p:nvSpPr>
          <p:cNvPr id="14" name="标题 1"/>
          <p:cNvSpPr txBox="1"/>
          <p:nvPr>
            <p:custDataLst>
              <p:tags r:id="rId8"/>
            </p:custDataLst>
          </p:nvPr>
        </p:nvSpPr>
        <p:spPr>
          <a:xfrm>
            <a:off x="5953077" y="2804200"/>
            <a:ext cx="36000" cy="1656000"/>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rot="10800000">
            <a:off x="5105617" y="1598301"/>
            <a:ext cx="720000" cy="720000"/>
          </a:xfrm>
          <a:prstGeom prst="ellipse">
            <a:avLst/>
          </a:prstGeom>
          <a:solidFill>
            <a:schemeClr val="accent1"/>
          </a:solidFill>
          <a:ln w="12700" cap="sq">
            <a:noFill/>
            <a:miter/>
          </a:ln>
          <a:effectLst>
            <a:outerShdw blurRad="254000" dist="76200" dir="2700000" algn="tl" rotWithShape="0">
              <a:schemeClr val="accent1">
                <a:lumMod val="7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5316065" y="1796300"/>
            <a:ext cx="299104" cy="324000"/>
          </a:xfrm>
          <a:custGeom>
            <a:avLst/>
            <a:gdLst>
              <a:gd name="connsiteX0" fmla="*/ 712625 w 1425436"/>
              <a:gd name="connsiteY0" fmla="*/ 111621 h 1544091"/>
              <a:gd name="connsiteX1" fmla="*/ 902567 w 1425436"/>
              <a:gd name="connsiteY1" fmla="*/ 190314 h 1544091"/>
              <a:gd name="connsiteX2" fmla="*/ 981260 w 1425436"/>
              <a:gd name="connsiteY2" fmla="*/ 380256 h 1544091"/>
              <a:gd name="connsiteX3" fmla="*/ 902567 w 1425436"/>
              <a:gd name="connsiteY3" fmla="*/ 570198 h 1544091"/>
              <a:gd name="connsiteX4" fmla="*/ 712625 w 1425436"/>
              <a:gd name="connsiteY4" fmla="*/ 648891 h 1544091"/>
              <a:gd name="connsiteX5" fmla="*/ 522684 w 1425436"/>
              <a:gd name="connsiteY5" fmla="*/ 570198 h 1544091"/>
              <a:gd name="connsiteX6" fmla="*/ 444177 w 1425436"/>
              <a:gd name="connsiteY6" fmla="*/ 380070 h 1544091"/>
              <a:gd name="connsiteX7" fmla="*/ 522870 w 1425436"/>
              <a:gd name="connsiteY7" fmla="*/ 190128 h 1544091"/>
              <a:gd name="connsiteX8" fmla="*/ 712625 w 1425436"/>
              <a:gd name="connsiteY8" fmla="*/ 111621 h 1544091"/>
              <a:gd name="connsiteX9" fmla="*/ 712625 w 1425436"/>
              <a:gd name="connsiteY9" fmla="*/ 0 h 1544091"/>
              <a:gd name="connsiteX10" fmla="*/ 332556 w 1425436"/>
              <a:gd name="connsiteY10" fmla="*/ 380070 h 1544091"/>
              <a:gd name="connsiteX11" fmla="*/ 712625 w 1425436"/>
              <a:gd name="connsiteY11" fmla="*/ 760140 h 1544091"/>
              <a:gd name="connsiteX12" fmla="*/ 1092695 w 1425436"/>
              <a:gd name="connsiteY12" fmla="*/ 380070 h 1544091"/>
              <a:gd name="connsiteX13" fmla="*/ 712625 w 1425436"/>
              <a:gd name="connsiteY13" fmla="*/ 0 h 1544091"/>
              <a:gd name="connsiteX14" fmla="*/ 712625 w 1425436"/>
              <a:gd name="connsiteY14" fmla="*/ 943012 h 1544091"/>
              <a:gd name="connsiteX15" fmla="*/ 978842 w 1425436"/>
              <a:gd name="connsiteY15" fmla="*/ 976685 h 1544091"/>
              <a:gd name="connsiteX16" fmla="*/ 1146087 w 1425436"/>
              <a:gd name="connsiteY16" fmla="*/ 1059470 h 1544091"/>
              <a:gd name="connsiteX17" fmla="*/ 1248593 w 1425436"/>
              <a:gd name="connsiteY17" fmla="*/ 1174440 h 1544091"/>
              <a:gd name="connsiteX18" fmla="*/ 1310356 w 1425436"/>
              <a:gd name="connsiteY18" fmla="*/ 1316385 h 1544091"/>
              <a:gd name="connsiteX19" fmla="*/ 1296590 w 1425436"/>
              <a:gd name="connsiteY19" fmla="*/ 1390241 h 1544091"/>
              <a:gd name="connsiteX20" fmla="*/ 1208595 w 1425436"/>
              <a:gd name="connsiteY20" fmla="*/ 1432285 h 1544091"/>
              <a:gd name="connsiteX21" fmla="*/ 216842 w 1425436"/>
              <a:gd name="connsiteY21" fmla="*/ 1432285 h 1544091"/>
              <a:gd name="connsiteX22" fmla="*/ 128847 w 1425436"/>
              <a:gd name="connsiteY22" fmla="*/ 1390241 h 1544091"/>
              <a:gd name="connsiteX23" fmla="*/ 115081 w 1425436"/>
              <a:gd name="connsiteY23" fmla="*/ 1316385 h 1544091"/>
              <a:gd name="connsiteX24" fmla="*/ 176844 w 1425436"/>
              <a:gd name="connsiteY24" fmla="*/ 1174440 h 1544091"/>
              <a:gd name="connsiteX25" fmla="*/ 279350 w 1425436"/>
              <a:gd name="connsiteY25" fmla="*/ 1059470 h 1544091"/>
              <a:gd name="connsiteX26" fmla="*/ 446595 w 1425436"/>
              <a:gd name="connsiteY26" fmla="*/ 976685 h 1544091"/>
              <a:gd name="connsiteX27" fmla="*/ 712625 w 1425436"/>
              <a:gd name="connsiteY27" fmla="*/ 943012 h 1544091"/>
              <a:gd name="connsiteX28" fmla="*/ 712625 w 1425436"/>
              <a:gd name="connsiteY28" fmla="*/ 831391 h 1544091"/>
              <a:gd name="connsiteX29" fmla="*/ 8296 w 1425436"/>
              <a:gd name="connsiteY29" fmla="*/ 1284387 h 1544091"/>
              <a:gd name="connsiteX30" fmla="*/ 216842 w 1425436"/>
              <a:gd name="connsiteY30" fmla="*/ 1544092 h 1544091"/>
              <a:gd name="connsiteX31" fmla="*/ 1208595 w 1425436"/>
              <a:gd name="connsiteY31" fmla="*/ 1544092 h 1544091"/>
              <a:gd name="connsiteX32" fmla="*/ 1417141 w 1425436"/>
              <a:gd name="connsiteY32" fmla="*/ 1284387 h 1544091"/>
              <a:gd name="connsiteX33" fmla="*/ 712625 w 1425436"/>
              <a:gd name="connsiteY33" fmla="*/ 831391 h 1544091"/>
            </a:gdLst>
            <a:ahLst/>
            <a:cxnLst/>
            <a:rect l="l" t="t" r="r" b="b"/>
            <a:pathLst>
              <a:path w="1425436" h="1544091">
                <a:moveTo>
                  <a:pt x="712625" y="111621"/>
                </a:moveTo>
                <a:cubicBezTo>
                  <a:pt x="784435" y="111621"/>
                  <a:pt x="851780" y="139526"/>
                  <a:pt x="902567" y="190314"/>
                </a:cubicBezTo>
                <a:cubicBezTo>
                  <a:pt x="953355" y="241102"/>
                  <a:pt x="981260" y="308446"/>
                  <a:pt x="981260" y="380256"/>
                </a:cubicBezTo>
                <a:cubicBezTo>
                  <a:pt x="981260" y="452065"/>
                  <a:pt x="953355" y="519410"/>
                  <a:pt x="902567" y="570198"/>
                </a:cubicBezTo>
                <a:cubicBezTo>
                  <a:pt x="851780" y="620985"/>
                  <a:pt x="784435" y="648891"/>
                  <a:pt x="712625" y="648891"/>
                </a:cubicBezTo>
                <a:cubicBezTo>
                  <a:pt x="640816" y="648891"/>
                  <a:pt x="573471" y="620985"/>
                  <a:pt x="522684" y="570198"/>
                </a:cubicBezTo>
                <a:cubicBezTo>
                  <a:pt x="472082" y="519224"/>
                  <a:pt x="444177" y="451693"/>
                  <a:pt x="444177" y="380070"/>
                </a:cubicBezTo>
                <a:cubicBezTo>
                  <a:pt x="444177" y="308446"/>
                  <a:pt x="472082" y="240916"/>
                  <a:pt x="522870" y="190128"/>
                </a:cubicBezTo>
                <a:cubicBezTo>
                  <a:pt x="573471" y="139526"/>
                  <a:pt x="641002" y="111621"/>
                  <a:pt x="712625" y="111621"/>
                </a:cubicBezTo>
                <a:moveTo>
                  <a:pt x="712625" y="0"/>
                </a:moveTo>
                <a:cubicBezTo>
                  <a:pt x="502778" y="0"/>
                  <a:pt x="332556" y="170036"/>
                  <a:pt x="332556" y="380070"/>
                </a:cubicBezTo>
                <a:cubicBezTo>
                  <a:pt x="332556" y="589917"/>
                  <a:pt x="502778" y="760140"/>
                  <a:pt x="712625" y="760140"/>
                </a:cubicBezTo>
                <a:cubicBezTo>
                  <a:pt x="922473" y="760140"/>
                  <a:pt x="1092695" y="589917"/>
                  <a:pt x="1092695" y="380070"/>
                </a:cubicBezTo>
                <a:cubicBezTo>
                  <a:pt x="1092881" y="170036"/>
                  <a:pt x="922659" y="0"/>
                  <a:pt x="712625" y="0"/>
                </a:cubicBezTo>
                <a:close/>
                <a:moveTo>
                  <a:pt x="712625" y="943012"/>
                </a:moveTo>
                <a:cubicBezTo>
                  <a:pt x="813643" y="943012"/>
                  <a:pt x="903126" y="954360"/>
                  <a:pt x="978842" y="976685"/>
                </a:cubicBezTo>
                <a:cubicBezTo>
                  <a:pt x="1043582" y="995846"/>
                  <a:pt x="1099951" y="1023752"/>
                  <a:pt x="1146087" y="1059470"/>
                </a:cubicBezTo>
                <a:cubicBezTo>
                  <a:pt x="1186829" y="1091096"/>
                  <a:pt x="1220315" y="1128675"/>
                  <a:pt x="1248593" y="1174440"/>
                </a:cubicBezTo>
                <a:cubicBezTo>
                  <a:pt x="1273708" y="1215368"/>
                  <a:pt x="1293985" y="1261877"/>
                  <a:pt x="1310356" y="1316385"/>
                </a:cubicBezTo>
                <a:cubicBezTo>
                  <a:pt x="1320774" y="1350801"/>
                  <a:pt x="1306264" y="1377404"/>
                  <a:pt x="1296590" y="1390241"/>
                </a:cubicBezTo>
                <a:cubicBezTo>
                  <a:pt x="1276684" y="1417030"/>
                  <a:pt x="1244686" y="1432285"/>
                  <a:pt x="1208595" y="1432285"/>
                </a:cubicBezTo>
                <a:lnTo>
                  <a:pt x="216842" y="1432285"/>
                </a:lnTo>
                <a:cubicBezTo>
                  <a:pt x="180937" y="1432285"/>
                  <a:pt x="148753" y="1417030"/>
                  <a:pt x="128847" y="1390241"/>
                </a:cubicBezTo>
                <a:cubicBezTo>
                  <a:pt x="119359" y="1377404"/>
                  <a:pt x="104849" y="1350801"/>
                  <a:pt x="115081" y="1316385"/>
                </a:cubicBezTo>
                <a:cubicBezTo>
                  <a:pt x="131452" y="1261877"/>
                  <a:pt x="151543" y="1215368"/>
                  <a:pt x="176844" y="1174440"/>
                </a:cubicBezTo>
                <a:cubicBezTo>
                  <a:pt x="204936" y="1128675"/>
                  <a:pt x="238422" y="1090910"/>
                  <a:pt x="279350" y="1059470"/>
                </a:cubicBezTo>
                <a:cubicBezTo>
                  <a:pt x="325486" y="1023752"/>
                  <a:pt x="381855" y="995846"/>
                  <a:pt x="446595" y="976685"/>
                </a:cubicBezTo>
                <a:cubicBezTo>
                  <a:pt x="522125" y="954360"/>
                  <a:pt x="611794" y="943012"/>
                  <a:pt x="712625" y="943012"/>
                </a:cubicBezTo>
                <a:moveTo>
                  <a:pt x="712625" y="831391"/>
                </a:moveTo>
                <a:cubicBezTo>
                  <a:pt x="244561" y="831391"/>
                  <a:pt x="77501" y="1053331"/>
                  <a:pt x="8296" y="1284387"/>
                </a:cubicBezTo>
                <a:cubicBezTo>
                  <a:pt x="-30771" y="1414611"/>
                  <a:pt x="73037" y="1544092"/>
                  <a:pt x="216842" y="1544092"/>
                </a:cubicBezTo>
                <a:lnTo>
                  <a:pt x="1208595" y="1544092"/>
                </a:lnTo>
                <a:cubicBezTo>
                  <a:pt x="1352400" y="1544092"/>
                  <a:pt x="1456208" y="1414611"/>
                  <a:pt x="1417141" y="1284387"/>
                </a:cubicBezTo>
                <a:cubicBezTo>
                  <a:pt x="1347750" y="1053331"/>
                  <a:pt x="1180690" y="831391"/>
                  <a:pt x="712625" y="831391"/>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7" name="标题 1"/>
          <p:cNvSpPr txBox="1"/>
          <p:nvPr>
            <p:custDataLst>
              <p:tags r:id="rId9"/>
            </p:custDataLst>
          </p:nvPr>
        </p:nvSpPr>
        <p:spPr>
          <a:xfrm rot="10800000">
            <a:off x="6353683" y="3272200"/>
            <a:ext cx="720000" cy="720000"/>
          </a:xfrm>
          <a:prstGeom prst="ellipse">
            <a:avLst/>
          </a:prstGeom>
          <a:solidFill>
            <a:schemeClr val="bg1"/>
          </a:solidFill>
          <a:ln w="12700" cap="sq">
            <a:noFill/>
            <a:miter/>
          </a:ln>
          <a:effectLst>
            <a:outerShdw blurRad="254000" dist="76200" dir="2700000" algn="tl" rotWithShape="0">
              <a:schemeClr val="accent1">
                <a:lumMod val="7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custDataLst>
              <p:tags r:id="rId10"/>
            </p:custDataLst>
          </p:nvPr>
        </p:nvSpPr>
        <p:spPr>
          <a:xfrm>
            <a:off x="6551682" y="3470200"/>
            <a:ext cx="324000" cy="324000"/>
          </a:xfrm>
          <a:custGeom>
            <a:avLst/>
            <a:gdLst>
              <a:gd name="connsiteX0" fmla="*/ 438553 w 720000"/>
              <a:gd name="connsiteY0" fmla="*/ 189601 h 720000"/>
              <a:gd name="connsiteX1" fmla="*/ 373556 w 720000"/>
              <a:gd name="connsiteY1" fmla="*/ 216451 h 720000"/>
              <a:gd name="connsiteX2" fmla="*/ 232180 w 720000"/>
              <a:gd name="connsiteY2" fmla="*/ 357827 h 720000"/>
              <a:gd name="connsiteX3" fmla="*/ 191861 w 720000"/>
              <a:gd name="connsiteY3" fmla="*/ 528226 h 720000"/>
              <a:gd name="connsiteX4" fmla="*/ 362260 w 720000"/>
              <a:gd name="connsiteY4" fmla="*/ 487907 h 720000"/>
              <a:gd name="connsiteX5" fmla="*/ 503636 w 720000"/>
              <a:gd name="connsiteY5" fmla="*/ 346444 h 720000"/>
              <a:gd name="connsiteX6" fmla="*/ 503636 w 720000"/>
              <a:gd name="connsiteY6" fmla="*/ 216365 h 720000"/>
              <a:gd name="connsiteX7" fmla="*/ 438553 w 720000"/>
              <a:gd name="connsiteY7" fmla="*/ 189601 h 720000"/>
              <a:gd name="connsiteX8" fmla="*/ 438553 w 720000"/>
              <a:gd name="connsiteY8" fmla="*/ 141636 h 720000"/>
              <a:gd name="connsiteX9" fmla="*/ 537524 w 720000"/>
              <a:gd name="connsiteY9" fmla="*/ 182476 h 720000"/>
              <a:gd name="connsiteX10" fmla="*/ 537524 w 720000"/>
              <a:gd name="connsiteY10" fmla="*/ 380420 h 720000"/>
              <a:gd name="connsiteX11" fmla="*/ 396149 w 720000"/>
              <a:gd name="connsiteY11" fmla="*/ 521796 h 720000"/>
              <a:gd name="connsiteX12" fmla="*/ 141637 w 720000"/>
              <a:gd name="connsiteY12" fmla="*/ 578364 h 720000"/>
              <a:gd name="connsiteX13" fmla="*/ 198205 w 720000"/>
              <a:gd name="connsiteY13" fmla="*/ 323852 h 720000"/>
              <a:gd name="connsiteX14" fmla="*/ 339581 w 720000"/>
              <a:gd name="connsiteY14" fmla="*/ 182476 h 720000"/>
              <a:gd name="connsiteX15" fmla="*/ 438553 w 720000"/>
              <a:gd name="connsiteY15" fmla="*/ 141636 h 720000"/>
              <a:gd name="connsiteX16" fmla="*/ 120000 w 720000"/>
              <a:gd name="connsiteY16" fmla="*/ 47965 h 720000"/>
              <a:gd name="connsiteX17" fmla="*/ 47965 w 720000"/>
              <a:gd name="connsiteY17" fmla="*/ 120000 h 720000"/>
              <a:gd name="connsiteX18" fmla="*/ 47965 w 720000"/>
              <a:gd name="connsiteY18" fmla="*/ 600000 h 720000"/>
              <a:gd name="connsiteX19" fmla="*/ 120000 w 720000"/>
              <a:gd name="connsiteY19" fmla="*/ 672035 h 720000"/>
              <a:gd name="connsiteX20" fmla="*/ 600000 w 720000"/>
              <a:gd name="connsiteY20" fmla="*/ 672035 h 720000"/>
              <a:gd name="connsiteX21" fmla="*/ 672035 w 720000"/>
              <a:gd name="connsiteY21" fmla="*/ 600000 h 720000"/>
              <a:gd name="connsiteX22" fmla="*/ 672035 w 720000"/>
              <a:gd name="connsiteY22" fmla="*/ 120000 h 720000"/>
              <a:gd name="connsiteX23" fmla="*/ 600000 w 720000"/>
              <a:gd name="connsiteY23" fmla="*/ 47965 h 720000"/>
              <a:gd name="connsiteX24" fmla="*/ 120000 w 720000"/>
              <a:gd name="connsiteY24" fmla="*/ 0 h 720000"/>
              <a:gd name="connsiteX25" fmla="*/ 600000 w 720000"/>
              <a:gd name="connsiteY25" fmla="*/ 0 h 720000"/>
              <a:gd name="connsiteX26" fmla="*/ 720000 w 720000"/>
              <a:gd name="connsiteY26" fmla="*/ 120000 h 720000"/>
              <a:gd name="connsiteX27" fmla="*/ 720000 w 720000"/>
              <a:gd name="connsiteY27" fmla="*/ 600000 h 720000"/>
              <a:gd name="connsiteX28" fmla="*/ 600000 w 720000"/>
              <a:gd name="connsiteY28" fmla="*/ 720000 h 720000"/>
              <a:gd name="connsiteX29" fmla="*/ 120000 w 720000"/>
              <a:gd name="connsiteY29" fmla="*/ 720000 h 720000"/>
              <a:gd name="connsiteX30" fmla="*/ 0 w 720000"/>
              <a:gd name="connsiteY30" fmla="*/ 600000 h 720000"/>
              <a:gd name="connsiteX31" fmla="*/ 0 w 720000"/>
              <a:gd name="connsiteY31" fmla="*/ 120000 h 720000"/>
              <a:gd name="connsiteX32" fmla="*/ 120000 w 720000"/>
              <a:gd name="connsiteY32" fmla="*/ 0 h 720000"/>
            </a:gdLst>
            <a:ahLst/>
            <a:cxnLst/>
            <a:rect l="l" t="t" r="r" b="b"/>
            <a:pathLst>
              <a:path w="720000" h="720000">
                <a:moveTo>
                  <a:pt x="438553" y="189601"/>
                </a:moveTo>
                <a:cubicBezTo>
                  <a:pt x="413875" y="189601"/>
                  <a:pt x="390761" y="199073"/>
                  <a:pt x="373556" y="216451"/>
                </a:cubicBezTo>
                <a:lnTo>
                  <a:pt x="232180" y="357827"/>
                </a:lnTo>
                <a:cubicBezTo>
                  <a:pt x="212456" y="377465"/>
                  <a:pt x="197336" y="453584"/>
                  <a:pt x="191861" y="528226"/>
                </a:cubicBezTo>
                <a:cubicBezTo>
                  <a:pt x="266503" y="522665"/>
                  <a:pt x="342622" y="507545"/>
                  <a:pt x="362260" y="487907"/>
                </a:cubicBezTo>
                <a:lnTo>
                  <a:pt x="503636" y="346444"/>
                </a:lnTo>
                <a:cubicBezTo>
                  <a:pt x="539523" y="310557"/>
                  <a:pt x="539523" y="252252"/>
                  <a:pt x="503636" y="216365"/>
                </a:cubicBezTo>
                <a:cubicBezTo>
                  <a:pt x="486344" y="199073"/>
                  <a:pt x="463230" y="189601"/>
                  <a:pt x="438553" y="189601"/>
                </a:cubicBezTo>
                <a:close/>
                <a:moveTo>
                  <a:pt x="438553" y="141636"/>
                </a:moveTo>
                <a:cubicBezTo>
                  <a:pt x="474440" y="141636"/>
                  <a:pt x="510327" y="155191"/>
                  <a:pt x="537524" y="182476"/>
                </a:cubicBezTo>
                <a:cubicBezTo>
                  <a:pt x="592007" y="236872"/>
                  <a:pt x="592007" y="325938"/>
                  <a:pt x="537524" y="380420"/>
                </a:cubicBezTo>
                <a:lnTo>
                  <a:pt x="396149" y="521796"/>
                </a:lnTo>
                <a:cubicBezTo>
                  <a:pt x="341753" y="576278"/>
                  <a:pt x="141637" y="578364"/>
                  <a:pt x="141637" y="578364"/>
                </a:cubicBezTo>
                <a:cubicBezTo>
                  <a:pt x="141637" y="578364"/>
                  <a:pt x="143723" y="378334"/>
                  <a:pt x="198205" y="323852"/>
                </a:cubicBezTo>
                <a:lnTo>
                  <a:pt x="339581" y="182476"/>
                </a:lnTo>
                <a:cubicBezTo>
                  <a:pt x="366778" y="155278"/>
                  <a:pt x="402666" y="141636"/>
                  <a:pt x="438553" y="141636"/>
                </a:cubicBezTo>
                <a:close/>
                <a:moveTo>
                  <a:pt x="120000" y="47965"/>
                </a:moveTo>
                <a:cubicBezTo>
                  <a:pt x="80290" y="47965"/>
                  <a:pt x="47965" y="80290"/>
                  <a:pt x="47965" y="120000"/>
                </a:cubicBezTo>
                <a:lnTo>
                  <a:pt x="47965" y="600000"/>
                </a:lnTo>
                <a:cubicBezTo>
                  <a:pt x="47965" y="639711"/>
                  <a:pt x="80290" y="672035"/>
                  <a:pt x="120000" y="672035"/>
                </a:cubicBezTo>
                <a:lnTo>
                  <a:pt x="600000" y="672035"/>
                </a:lnTo>
                <a:cubicBezTo>
                  <a:pt x="639711" y="672035"/>
                  <a:pt x="672035" y="639711"/>
                  <a:pt x="672035" y="600000"/>
                </a:cubicBezTo>
                <a:lnTo>
                  <a:pt x="672035" y="120000"/>
                </a:lnTo>
                <a:cubicBezTo>
                  <a:pt x="672035" y="80290"/>
                  <a:pt x="639711" y="47965"/>
                  <a:pt x="600000" y="47965"/>
                </a:cubicBezTo>
                <a:close/>
                <a:moveTo>
                  <a:pt x="120000" y="0"/>
                </a:moveTo>
                <a:lnTo>
                  <a:pt x="600000" y="0"/>
                </a:lnTo>
                <a:cubicBezTo>
                  <a:pt x="666040" y="0"/>
                  <a:pt x="720000" y="54048"/>
                  <a:pt x="720000" y="120000"/>
                </a:cubicBezTo>
                <a:lnTo>
                  <a:pt x="720000" y="600000"/>
                </a:lnTo>
                <a:cubicBezTo>
                  <a:pt x="720000" y="666039"/>
                  <a:pt x="666040" y="720000"/>
                  <a:pt x="600000" y="720000"/>
                </a:cubicBezTo>
                <a:lnTo>
                  <a:pt x="120000" y="720000"/>
                </a:lnTo>
                <a:cubicBezTo>
                  <a:pt x="53961" y="720000"/>
                  <a:pt x="0" y="666039"/>
                  <a:pt x="0" y="600000"/>
                </a:cubicBezTo>
                <a:lnTo>
                  <a:pt x="0" y="120000"/>
                </a:lnTo>
                <a:cubicBezTo>
                  <a:pt x="0" y="53961"/>
                  <a:pt x="53961" y="0"/>
                  <a:pt x="120000" y="0"/>
                </a:cubicBezTo>
                <a:close/>
              </a:path>
            </a:pathLst>
          </a:custGeom>
          <a:solidFill>
            <a:schemeClr val="accent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9" name="标题 1"/>
          <p:cNvSpPr txBox="1"/>
          <p:nvPr>
            <p:custDataLst>
              <p:tags r:id="rId11"/>
            </p:custDataLst>
          </p:nvPr>
        </p:nvSpPr>
        <p:spPr>
          <a:xfrm rot="10800000">
            <a:off x="5105617" y="4961499"/>
            <a:ext cx="720000" cy="720000"/>
          </a:xfrm>
          <a:prstGeom prst="ellipse">
            <a:avLst/>
          </a:prstGeom>
          <a:solidFill>
            <a:schemeClr val="accent1"/>
          </a:solidFill>
          <a:ln w="12700" cap="sq">
            <a:noFill/>
            <a:miter/>
          </a:ln>
          <a:effectLst>
            <a:outerShdw blurRad="254000" dist="76200" dir="2700000" algn="tl" rotWithShape="0">
              <a:schemeClr val="accent1">
                <a:lumMod val="75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custDataLst>
              <p:tags r:id="rId12"/>
            </p:custDataLst>
          </p:nvPr>
        </p:nvSpPr>
        <p:spPr>
          <a:xfrm>
            <a:off x="5286928" y="5159499"/>
            <a:ext cx="357374" cy="324000"/>
          </a:xfrm>
          <a:custGeom>
            <a:avLst/>
            <a:gdLst>
              <a:gd name="connsiteX0" fmla="*/ 351048 w 1543905"/>
              <a:gd name="connsiteY0" fmla="*/ 523317 h 1399728"/>
              <a:gd name="connsiteX1" fmla="*/ 351048 w 1543905"/>
              <a:gd name="connsiteY1" fmla="*/ 523317 h 1399728"/>
              <a:gd name="connsiteX2" fmla="*/ 351420 w 1543905"/>
              <a:gd name="connsiteY2" fmla="*/ 523503 h 1399728"/>
              <a:gd name="connsiteX3" fmla="*/ 351420 w 1543905"/>
              <a:gd name="connsiteY3" fmla="*/ 1020031 h 1399728"/>
              <a:gd name="connsiteX4" fmla="*/ 351048 w 1543905"/>
              <a:gd name="connsiteY4" fmla="*/ 1020403 h 1399728"/>
              <a:gd name="connsiteX5" fmla="*/ 163525 w 1543905"/>
              <a:gd name="connsiteY5" fmla="*/ 1020403 h 1399728"/>
              <a:gd name="connsiteX6" fmla="*/ 163153 w 1543905"/>
              <a:gd name="connsiteY6" fmla="*/ 1020031 h 1399728"/>
              <a:gd name="connsiteX7" fmla="*/ 163153 w 1543905"/>
              <a:gd name="connsiteY7" fmla="*/ 523503 h 1399728"/>
              <a:gd name="connsiteX8" fmla="*/ 163153 w 1543905"/>
              <a:gd name="connsiteY8" fmla="*/ 523317 h 1399728"/>
              <a:gd name="connsiteX9" fmla="*/ 163339 w 1543905"/>
              <a:gd name="connsiteY9" fmla="*/ 523131 h 1399728"/>
              <a:gd name="connsiteX10" fmla="*/ 351048 w 1543905"/>
              <a:gd name="connsiteY10" fmla="*/ 523131 h 1399728"/>
              <a:gd name="connsiteX11" fmla="*/ 351048 w 1543905"/>
              <a:gd name="connsiteY11" fmla="*/ 411696 h 1399728"/>
              <a:gd name="connsiteX12" fmla="*/ 163339 w 1543905"/>
              <a:gd name="connsiteY12" fmla="*/ 411696 h 1399728"/>
              <a:gd name="connsiteX13" fmla="*/ 51346 w 1543905"/>
              <a:gd name="connsiteY13" fmla="*/ 523689 h 1399728"/>
              <a:gd name="connsiteX14" fmla="*/ 51346 w 1543905"/>
              <a:gd name="connsiteY14" fmla="*/ 1020217 h 1399728"/>
              <a:gd name="connsiteX15" fmla="*/ 163339 w 1543905"/>
              <a:gd name="connsiteY15" fmla="*/ 1132210 h 1399728"/>
              <a:gd name="connsiteX16" fmla="*/ 351048 w 1543905"/>
              <a:gd name="connsiteY16" fmla="*/ 1132210 h 1399728"/>
              <a:gd name="connsiteX17" fmla="*/ 463042 w 1543905"/>
              <a:gd name="connsiteY17" fmla="*/ 1020217 h 1399728"/>
              <a:gd name="connsiteX18" fmla="*/ 463042 w 1543905"/>
              <a:gd name="connsiteY18" fmla="*/ 523503 h 1399728"/>
              <a:gd name="connsiteX19" fmla="*/ 351048 w 1543905"/>
              <a:gd name="connsiteY19" fmla="*/ 411696 h 1399728"/>
              <a:gd name="connsiteX20" fmla="*/ 865808 w 1543905"/>
              <a:gd name="connsiteY20" fmla="*/ 111621 h 1399728"/>
              <a:gd name="connsiteX21" fmla="*/ 866180 w 1543905"/>
              <a:gd name="connsiteY21" fmla="*/ 111807 h 1399728"/>
              <a:gd name="connsiteX22" fmla="*/ 866180 w 1543905"/>
              <a:gd name="connsiteY22" fmla="*/ 1020031 h 1399728"/>
              <a:gd name="connsiteX23" fmla="*/ 865808 w 1543905"/>
              <a:gd name="connsiteY23" fmla="*/ 1020403 h 1399728"/>
              <a:gd name="connsiteX24" fmla="*/ 678284 w 1543905"/>
              <a:gd name="connsiteY24" fmla="*/ 1020403 h 1399728"/>
              <a:gd name="connsiteX25" fmla="*/ 677912 w 1543905"/>
              <a:gd name="connsiteY25" fmla="*/ 1020031 h 1399728"/>
              <a:gd name="connsiteX26" fmla="*/ 677912 w 1543905"/>
              <a:gd name="connsiteY26" fmla="*/ 111993 h 1399728"/>
              <a:gd name="connsiteX27" fmla="*/ 677912 w 1543905"/>
              <a:gd name="connsiteY27" fmla="*/ 111807 h 1399728"/>
              <a:gd name="connsiteX28" fmla="*/ 678098 w 1543905"/>
              <a:gd name="connsiteY28" fmla="*/ 111621 h 1399728"/>
              <a:gd name="connsiteX29" fmla="*/ 865808 w 1543905"/>
              <a:gd name="connsiteY29" fmla="*/ 111621 h 1399728"/>
              <a:gd name="connsiteX30" fmla="*/ 865808 w 1543905"/>
              <a:gd name="connsiteY30" fmla="*/ 0 h 1399728"/>
              <a:gd name="connsiteX31" fmla="*/ 677912 w 1543905"/>
              <a:gd name="connsiteY31" fmla="*/ 0 h 1399728"/>
              <a:gd name="connsiteX32" fmla="*/ 565919 w 1543905"/>
              <a:gd name="connsiteY32" fmla="*/ 111993 h 1399728"/>
              <a:gd name="connsiteX33" fmla="*/ 565919 w 1543905"/>
              <a:gd name="connsiteY33" fmla="*/ 1020217 h 1399728"/>
              <a:gd name="connsiteX34" fmla="*/ 677912 w 1543905"/>
              <a:gd name="connsiteY34" fmla="*/ 1132210 h 1399728"/>
              <a:gd name="connsiteX35" fmla="*/ 865622 w 1543905"/>
              <a:gd name="connsiteY35" fmla="*/ 1132210 h 1399728"/>
              <a:gd name="connsiteX36" fmla="*/ 977615 w 1543905"/>
              <a:gd name="connsiteY36" fmla="*/ 1020217 h 1399728"/>
              <a:gd name="connsiteX37" fmla="*/ 977615 w 1543905"/>
              <a:gd name="connsiteY37" fmla="*/ 111993 h 1399728"/>
              <a:gd name="connsiteX38" fmla="*/ 865808 w 1543905"/>
              <a:gd name="connsiteY38" fmla="*/ 0 h 1399728"/>
              <a:gd name="connsiteX39" fmla="*/ 1380381 w 1543905"/>
              <a:gd name="connsiteY39" fmla="*/ 729072 h 1399728"/>
              <a:gd name="connsiteX40" fmla="*/ 1380753 w 1543905"/>
              <a:gd name="connsiteY40" fmla="*/ 729258 h 1399728"/>
              <a:gd name="connsiteX41" fmla="*/ 1380753 w 1543905"/>
              <a:gd name="connsiteY41" fmla="*/ 1020031 h 1399728"/>
              <a:gd name="connsiteX42" fmla="*/ 1380381 w 1543905"/>
              <a:gd name="connsiteY42" fmla="*/ 1020403 h 1399728"/>
              <a:gd name="connsiteX43" fmla="*/ 1192858 w 1543905"/>
              <a:gd name="connsiteY43" fmla="*/ 1020403 h 1399728"/>
              <a:gd name="connsiteX44" fmla="*/ 1192485 w 1543905"/>
              <a:gd name="connsiteY44" fmla="*/ 1020031 h 1399728"/>
              <a:gd name="connsiteX45" fmla="*/ 1192485 w 1543905"/>
              <a:gd name="connsiteY45" fmla="*/ 729444 h 1399728"/>
              <a:gd name="connsiteX46" fmla="*/ 1192485 w 1543905"/>
              <a:gd name="connsiteY46" fmla="*/ 729258 h 1399728"/>
              <a:gd name="connsiteX47" fmla="*/ 1192671 w 1543905"/>
              <a:gd name="connsiteY47" fmla="*/ 729072 h 1399728"/>
              <a:gd name="connsiteX48" fmla="*/ 1380381 w 1543905"/>
              <a:gd name="connsiteY48" fmla="*/ 729072 h 1399728"/>
              <a:gd name="connsiteX49" fmla="*/ 1380381 w 1543905"/>
              <a:gd name="connsiteY49" fmla="*/ 617451 h 1399728"/>
              <a:gd name="connsiteX50" fmla="*/ 1192671 w 1543905"/>
              <a:gd name="connsiteY50" fmla="*/ 617451 h 1399728"/>
              <a:gd name="connsiteX51" fmla="*/ 1080678 w 1543905"/>
              <a:gd name="connsiteY51" fmla="*/ 729444 h 1399728"/>
              <a:gd name="connsiteX52" fmla="*/ 1080678 w 1543905"/>
              <a:gd name="connsiteY52" fmla="*/ 1020031 h 1399728"/>
              <a:gd name="connsiteX53" fmla="*/ 1192671 w 1543905"/>
              <a:gd name="connsiteY53" fmla="*/ 1132024 h 1399728"/>
              <a:gd name="connsiteX54" fmla="*/ 1380381 w 1543905"/>
              <a:gd name="connsiteY54" fmla="*/ 1132024 h 1399728"/>
              <a:gd name="connsiteX55" fmla="*/ 1492374 w 1543905"/>
              <a:gd name="connsiteY55" fmla="*/ 1020031 h 1399728"/>
              <a:gd name="connsiteX56" fmla="*/ 1492374 w 1543905"/>
              <a:gd name="connsiteY56" fmla="*/ 729444 h 1399728"/>
              <a:gd name="connsiteX57" fmla="*/ 1380381 w 1543905"/>
              <a:gd name="connsiteY57" fmla="*/ 617451 h 1399728"/>
              <a:gd name="connsiteX58" fmla="*/ 1481956 w 1543905"/>
              <a:gd name="connsiteY58" fmla="*/ 1276201 h 1399728"/>
              <a:gd name="connsiteX59" fmla="*/ 61764 w 1543905"/>
              <a:gd name="connsiteY59" fmla="*/ 1276201 h 1399728"/>
              <a:gd name="connsiteX60" fmla="*/ 0 w 1543905"/>
              <a:gd name="connsiteY60" fmla="*/ 1337965 h 1399728"/>
              <a:gd name="connsiteX61" fmla="*/ 61764 w 1543905"/>
              <a:gd name="connsiteY61" fmla="*/ 1399729 h 1399728"/>
              <a:gd name="connsiteX62" fmla="*/ 1482142 w 1543905"/>
              <a:gd name="connsiteY62" fmla="*/ 1399729 h 1399728"/>
              <a:gd name="connsiteX63" fmla="*/ 1543906 w 1543905"/>
              <a:gd name="connsiteY63" fmla="*/ 1337965 h 1399728"/>
              <a:gd name="connsiteX64" fmla="*/ 1481956 w 1543905"/>
              <a:gd name="connsiteY64" fmla="*/ 1276201 h 1399728"/>
            </a:gdLst>
            <a:ahLst/>
            <a:cxnLst/>
            <a:rect l="l" t="t" r="r" b="b"/>
            <a:pathLst>
              <a:path w="1543905" h="1399728">
                <a:moveTo>
                  <a:pt x="351048" y="523317"/>
                </a:moveTo>
                <a:cubicBezTo>
                  <a:pt x="351234" y="523317"/>
                  <a:pt x="351234" y="523317"/>
                  <a:pt x="351048" y="523317"/>
                </a:cubicBezTo>
                <a:cubicBezTo>
                  <a:pt x="351234" y="523317"/>
                  <a:pt x="351420" y="523503"/>
                  <a:pt x="351420" y="523503"/>
                </a:cubicBezTo>
                <a:lnTo>
                  <a:pt x="351420" y="1020031"/>
                </a:lnTo>
                <a:lnTo>
                  <a:pt x="351048" y="1020403"/>
                </a:lnTo>
                <a:lnTo>
                  <a:pt x="163525" y="1020403"/>
                </a:lnTo>
                <a:lnTo>
                  <a:pt x="163153" y="1020031"/>
                </a:lnTo>
                <a:lnTo>
                  <a:pt x="163153" y="523503"/>
                </a:lnTo>
                <a:lnTo>
                  <a:pt x="163153" y="523317"/>
                </a:lnTo>
                <a:lnTo>
                  <a:pt x="163339" y="523131"/>
                </a:lnTo>
                <a:lnTo>
                  <a:pt x="351048" y="523131"/>
                </a:lnTo>
                <a:moveTo>
                  <a:pt x="351048" y="411696"/>
                </a:moveTo>
                <a:lnTo>
                  <a:pt x="163339" y="411696"/>
                </a:lnTo>
                <a:cubicBezTo>
                  <a:pt x="101575" y="411696"/>
                  <a:pt x="51346" y="461739"/>
                  <a:pt x="51346" y="523689"/>
                </a:cubicBezTo>
                <a:lnTo>
                  <a:pt x="51346" y="1020217"/>
                </a:lnTo>
                <a:cubicBezTo>
                  <a:pt x="51346" y="1081795"/>
                  <a:pt x="101761" y="1132210"/>
                  <a:pt x="163339" y="1132210"/>
                </a:cubicBezTo>
                <a:lnTo>
                  <a:pt x="351048" y="1132210"/>
                </a:lnTo>
                <a:cubicBezTo>
                  <a:pt x="412626" y="1132210"/>
                  <a:pt x="463042" y="1081795"/>
                  <a:pt x="463042" y="1020217"/>
                </a:cubicBezTo>
                <a:lnTo>
                  <a:pt x="463042" y="523503"/>
                </a:lnTo>
                <a:cubicBezTo>
                  <a:pt x="463042" y="461739"/>
                  <a:pt x="412998" y="411696"/>
                  <a:pt x="351048" y="411696"/>
                </a:cubicBezTo>
                <a:close/>
                <a:moveTo>
                  <a:pt x="865808" y="111621"/>
                </a:moveTo>
                <a:cubicBezTo>
                  <a:pt x="865994" y="111621"/>
                  <a:pt x="866180" y="111807"/>
                  <a:pt x="866180" y="111807"/>
                </a:cubicBezTo>
                <a:lnTo>
                  <a:pt x="866180" y="1020031"/>
                </a:lnTo>
                <a:lnTo>
                  <a:pt x="865808" y="1020403"/>
                </a:lnTo>
                <a:lnTo>
                  <a:pt x="678284" y="1020403"/>
                </a:lnTo>
                <a:lnTo>
                  <a:pt x="677912" y="1020031"/>
                </a:lnTo>
                <a:lnTo>
                  <a:pt x="677912" y="111993"/>
                </a:lnTo>
                <a:lnTo>
                  <a:pt x="677912" y="111807"/>
                </a:lnTo>
                <a:lnTo>
                  <a:pt x="678098" y="111621"/>
                </a:lnTo>
                <a:lnTo>
                  <a:pt x="865808" y="111621"/>
                </a:lnTo>
                <a:moveTo>
                  <a:pt x="865808" y="0"/>
                </a:moveTo>
                <a:lnTo>
                  <a:pt x="677912" y="0"/>
                </a:lnTo>
                <a:cubicBezTo>
                  <a:pt x="616148" y="0"/>
                  <a:pt x="565919" y="50043"/>
                  <a:pt x="565919" y="111993"/>
                </a:cubicBezTo>
                <a:lnTo>
                  <a:pt x="565919" y="1020217"/>
                </a:lnTo>
                <a:cubicBezTo>
                  <a:pt x="565919" y="1081795"/>
                  <a:pt x="616335" y="1132210"/>
                  <a:pt x="677912" y="1132210"/>
                </a:cubicBezTo>
                <a:lnTo>
                  <a:pt x="865622" y="1132210"/>
                </a:lnTo>
                <a:cubicBezTo>
                  <a:pt x="927199" y="1132210"/>
                  <a:pt x="977615" y="1081795"/>
                  <a:pt x="977615" y="1020217"/>
                </a:cubicBezTo>
                <a:lnTo>
                  <a:pt x="977615" y="111993"/>
                </a:lnTo>
                <a:cubicBezTo>
                  <a:pt x="977615" y="50043"/>
                  <a:pt x="927571" y="0"/>
                  <a:pt x="865808" y="0"/>
                </a:cubicBezTo>
                <a:close/>
                <a:moveTo>
                  <a:pt x="1380381" y="729072"/>
                </a:moveTo>
                <a:cubicBezTo>
                  <a:pt x="1380567" y="729072"/>
                  <a:pt x="1380753" y="729258"/>
                  <a:pt x="1380753" y="729258"/>
                </a:cubicBezTo>
                <a:lnTo>
                  <a:pt x="1380753" y="1020031"/>
                </a:lnTo>
                <a:lnTo>
                  <a:pt x="1380381" y="1020403"/>
                </a:lnTo>
                <a:lnTo>
                  <a:pt x="1192858" y="1020403"/>
                </a:lnTo>
                <a:lnTo>
                  <a:pt x="1192485" y="1020031"/>
                </a:lnTo>
                <a:lnTo>
                  <a:pt x="1192485" y="729444"/>
                </a:lnTo>
                <a:lnTo>
                  <a:pt x="1192485" y="729258"/>
                </a:lnTo>
                <a:lnTo>
                  <a:pt x="1192671" y="729072"/>
                </a:lnTo>
                <a:lnTo>
                  <a:pt x="1380381" y="729072"/>
                </a:lnTo>
                <a:moveTo>
                  <a:pt x="1380381" y="617451"/>
                </a:moveTo>
                <a:lnTo>
                  <a:pt x="1192671" y="617451"/>
                </a:lnTo>
                <a:cubicBezTo>
                  <a:pt x="1130908" y="617451"/>
                  <a:pt x="1080678" y="667494"/>
                  <a:pt x="1080678" y="729444"/>
                </a:cubicBezTo>
                <a:lnTo>
                  <a:pt x="1080678" y="1020031"/>
                </a:lnTo>
                <a:cubicBezTo>
                  <a:pt x="1080678" y="1081608"/>
                  <a:pt x="1131094" y="1132024"/>
                  <a:pt x="1192671" y="1132024"/>
                </a:cubicBezTo>
                <a:lnTo>
                  <a:pt x="1380381" y="1132024"/>
                </a:lnTo>
                <a:cubicBezTo>
                  <a:pt x="1441959" y="1132024"/>
                  <a:pt x="1492374" y="1081608"/>
                  <a:pt x="1492374" y="1020031"/>
                </a:cubicBezTo>
                <a:lnTo>
                  <a:pt x="1492374" y="729444"/>
                </a:lnTo>
                <a:cubicBezTo>
                  <a:pt x="1492374" y="667680"/>
                  <a:pt x="1442145" y="617451"/>
                  <a:pt x="1380381" y="617451"/>
                </a:cubicBezTo>
                <a:close/>
                <a:moveTo>
                  <a:pt x="1481956" y="1276201"/>
                </a:moveTo>
                <a:lnTo>
                  <a:pt x="61764" y="1276201"/>
                </a:lnTo>
                <a:cubicBezTo>
                  <a:pt x="27719" y="1276201"/>
                  <a:pt x="0" y="1303920"/>
                  <a:pt x="0" y="1337965"/>
                </a:cubicBezTo>
                <a:cubicBezTo>
                  <a:pt x="0" y="1372009"/>
                  <a:pt x="27719" y="1399729"/>
                  <a:pt x="61764" y="1399729"/>
                </a:cubicBezTo>
                <a:lnTo>
                  <a:pt x="1482142" y="1399729"/>
                </a:lnTo>
                <a:cubicBezTo>
                  <a:pt x="1516187" y="1399729"/>
                  <a:pt x="1543906" y="1372009"/>
                  <a:pt x="1543906" y="1337965"/>
                </a:cubicBezTo>
                <a:cubicBezTo>
                  <a:pt x="1543720" y="1303734"/>
                  <a:pt x="1516187" y="1276201"/>
                  <a:pt x="1481956" y="1276201"/>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21" name="标题 1"/>
          <p:cNvSpPr txBox="1"/>
          <p:nvPr/>
        </p:nvSpPr>
        <p:spPr>
          <a:xfrm>
            <a:off x="1156560" y="236768"/>
            <a:ext cx="10867800" cy="432000"/>
          </a:xfrm>
          <a:prstGeom prst="rect">
            <a:avLst/>
          </a:prstGeom>
          <a:noFill/>
          <a:ln>
            <a:noFill/>
          </a:ln>
        </p:spPr>
        <p:txBody>
          <a:bodyPr vert="horz" wrap="square" lIns="0" tIns="0" rIns="0" bIns="0" rtlCol="0" anchor="ctr"/>
          <a:lstStyle/>
          <a:p>
            <a:pPr algn="l">
              <a:lnSpc>
                <a:spcPct val="120000"/>
              </a:lnSpc>
            </a:pPr>
            <a:r>
              <a:rPr kumimoji="1" lang="zh-CN" altLang="en-US"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二、</a:t>
            </a:r>
            <a:r>
              <a:rPr kumimoji="1" lang="en-US" alt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相对</a:t>
            </a:r>
            <a:r>
              <a:rPr kumimoji="1" lang="en-US" alt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指标的种类</a:t>
            </a:r>
            <a:endParaRPr kumimoji="1" lang="en-US" alt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22" name="标题 1"/>
          <p:cNvSpPr txBox="1"/>
          <p:nvPr/>
        </p:nvSpPr>
        <p:spPr>
          <a:xfrm>
            <a:off x="785799" y="362768"/>
            <a:ext cx="180000" cy="18000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539198" y="380768"/>
            <a:ext cx="144000" cy="144000"/>
          </a:xfrm>
          <a:prstGeom prst="ellipse">
            <a:avLst/>
          </a:prstGeom>
          <a:solidFill>
            <a:schemeClr val="accent1">
              <a:alpha val="5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4" name="标题 1"/>
          <p:cNvSpPr txBox="1"/>
          <p:nvPr/>
        </p:nvSpPr>
        <p:spPr>
          <a:xfrm>
            <a:off x="328597" y="398768"/>
            <a:ext cx="108000" cy="108000"/>
          </a:xfrm>
          <a:prstGeom prst="ellipse">
            <a:avLst/>
          </a:prstGeom>
          <a:solidFill>
            <a:schemeClr val="accent1">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flipH="1">
            <a:off x="11691621" y="1513840"/>
            <a:ext cx="500379" cy="5344160"/>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7960917" y="3574391"/>
            <a:ext cx="360000" cy="904240"/>
          </a:xfrm>
          <a:prstGeom prst="rect">
            <a:avLst/>
          </a:prstGeom>
          <a:solidFill>
            <a:schemeClr val="accent1">
              <a:alpha val="56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8578984" y="2771751"/>
            <a:ext cx="360000" cy="1706880"/>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9197051" y="3203551"/>
            <a:ext cx="360000" cy="1275080"/>
          </a:xfrm>
          <a:prstGeom prst="rect">
            <a:avLst/>
          </a:prstGeom>
          <a:solidFill>
            <a:schemeClr val="accent1">
              <a:alpha val="6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9815118" y="2614271"/>
            <a:ext cx="360000" cy="1864360"/>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10433185" y="2466951"/>
            <a:ext cx="360000" cy="2011680"/>
          </a:xfrm>
          <a:prstGeom prst="rect">
            <a:avLst/>
          </a:prstGeom>
          <a:solidFill>
            <a:schemeClr val="accent1">
              <a:alpha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nvSpPr>
        <p:spPr>
          <a:xfrm>
            <a:off x="11051250" y="1859280"/>
            <a:ext cx="360000" cy="2619351"/>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nvSpPr>
        <p:spPr>
          <a:xfrm>
            <a:off x="660400" y="4226560"/>
            <a:ext cx="11287760" cy="1958340"/>
          </a:xfrm>
          <a:prstGeom prst="rect">
            <a:avLst/>
          </a:prstGeom>
          <a:solidFill>
            <a:schemeClr val="bg1"/>
          </a:solidFill>
          <a:ln w="12700" cap="sq">
            <a:noFill/>
            <a:miter/>
          </a:ln>
          <a:effectLst>
            <a:outerShdw blurRad="127000" dist="38100" dir="5400000" algn="t" rotWithShape="0">
              <a:schemeClr val="tx1">
                <a:lumMod val="85000"/>
                <a:lumOff val="15000"/>
                <a:alpha val="25000"/>
              </a:schemeClr>
            </a:outerShdw>
          </a:effectLst>
        </p:spPr>
        <p:txBody>
          <a:bodyPr vert="horz" wrap="square" lIns="91440" tIns="45720" rIns="91440" bIns="45720" rtlCol="0" anchor="ctr"/>
          <a:lstStyle/>
          <a:p>
            <a:pPr algn="ctr">
              <a:lnSpc>
                <a:spcPct val="110000"/>
              </a:lnSpc>
            </a:pPr>
            <a:endParaRPr kumimoji="1" lang="zh-CN" altLang="en-US"/>
          </a:p>
        </p:txBody>
      </p:sp>
      <p:pic>
        <p:nvPicPr>
          <p:cNvPr id="11" name="图片 10"/>
          <p:cNvPicPr>
            <a:picLocks noChangeAspect="1"/>
          </p:cNvPicPr>
          <p:nvPr/>
        </p:nvPicPr>
        <p:blipFill>
          <a:blip r:embed="rId1">
            <a:alphaModFix amt="100000"/>
          </a:blip>
          <a:srcRect l="31599" r="31599"/>
          <a:stretch>
            <a:fillRect/>
          </a:stretch>
        </p:blipFill>
        <p:spPr>
          <a:xfrm>
            <a:off x="660400" y="4226560"/>
            <a:ext cx="11287760" cy="1958340"/>
          </a:xfrm>
          <a:custGeom>
            <a:avLst/>
            <a:gdLst/>
            <a:ahLst/>
            <a:cxnLst/>
            <a:rect l="l" t="t" r="r" b="b"/>
            <a:pathLst>
              <a:path w="11287760" h="1958340">
                <a:moveTo>
                  <a:pt x="0" y="0"/>
                </a:moveTo>
                <a:lnTo>
                  <a:pt x="11287760" y="0"/>
                </a:lnTo>
                <a:lnTo>
                  <a:pt x="11287760" y="1958340"/>
                </a:lnTo>
                <a:lnTo>
                  <a:pt x="0" y="1958340"/>
                </a:lnTo>
                <a:lnTo>
                  <a:pt x="0" y="0"/>
                </a:lnTo>
                <a:close/>
              </a:path>
            </a:pathLst>
          </a:custGeom>
          <a:noFill/>
          <a:ln>
            <a:noFill/>
          </a:ln>
        </p:spPr>
      </p:pic>
      <p:sp>
        <p:nvSpPr>
          <p:cNvPr id="12" name="标题 1"/>
          <p:cNvSpPr txBox="1"/>
          <p:nvPr/>
        </p:nvSpPr>
        <p:spPr>
          <a:xfrm>
            <a:off x="660400" y="2303780"/>
            <a:ext cx="3251200" cy="1729740"/>
          </a:xfrm>
          <a:prstGeom prst="rect">
            <a:avLst/>
          </a:prstGeom>
          <a:noFill/>
          <a:ln>
            <a:noFill/>
          </a:ln>
        </p:spPr>
        <p:txBody>
          <a:bodyPr vert="horz" wrap="square" lIns="0" tIns="0" rIns="0" bIns="0" rtlCol="0" anchor="t"/>
          <a:lstStyle/>
          <a:p>
            <a:pPr algn="l">
              <a:lnSpc>
                <a:spcPct val="150000"/>
              </a:lnSpc>
            </a:pPr>
            <a:r>
              <a:rPr kumimoji="1" lang="en-US" altLang="zh-CN" sz="1200">
                <a:ln w="12700">
                  <a:noFill/>
                </a:ln>
                <a:solidFill>
                  <a:srgbClr val="000000">
                    <a:alpha val="100000"/>
                  </a:srgbClr>
                </a:solidFill>
                <a:latin typeface="微软雅黑" panose="020B0503020204020204" charset="-122"/>
                <a:ea typeface="微软雅黑" panose="020B0503020204020204" charset="-122"/>
                <a:cs typeface="微软雅黑" panose="020B0503020204020204" charset="-122"/>
              </a:rPr>
              <a:t>相对指标的分子分母必须可比，内容要相同，总体范围要一致。例如，在比较两个公司的劳动生产率时，劳动生产率的计算口径应保持一致，如果一个公司是产量与全体职工人数的对比，而另一个公司是产量与工人人数的对比，那么这两个公司的劳动生产率就是不可比的。
</a:t>
            </a:r>
            <a:endParaRPr kumimoji="1" lang="en-US" altLang="zh-CN" sz="1200">
              <a:ln w="12700">
                <a:noFill/>
              </a:ln>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
        <p:nvSpPr>
          <p:cNvPr id="13" name="标题 1"/>
          <p:cNvSpPr txBox="1"/>
          <p:nvPr/>
        </p:nvSpPr>
        <p:spPr>
          <a:xfrm>
            <a:off x="660400" y="1915160"/>
            <a:ext cx="3251200" cy="394918"/>
          </a:xfrm>
          <a:prstGeom prst="rect">
            <a:avLst/>
          </a:prstGeom>
          <a:noFill/>
          <a:ln>
            <a:noFill/>
          </a:ln>
        </p:spPr>
        <p:txBody>
          <a:bodyPr vert="horz" wrap="square" lIns="0" tIns="0" rIns="0" bIns="0" rtlCol="0" anchor="b"/>
          <a:lstStyle/>
          <a:p>
            <a:pPr algn="l">
              <a:lnSpc>
                <a:spcPct val="150000"/>
              </a:lnSpc>
            </a:pPr>
            <a:r>
              <a:rPr kumimoji="1" lang="en-US" altLang="zh-CN" sz="1600">
                <a:ln w="12700">
                  <a:noFill/>
                </a:ln>
                <a:solidFill>
                  <a:srgbClr val="7230EA">
                    <a:alpha val="100000"/>
                  </a:srgbClr>
                </a:solidFill>
                <a:latin typeface="微软雅黑" panose="020B0503020204020204" charset="-122"/>
                <a:ea typeface="微软雅黑" panose="020B0503020204020204" charset="-122"/>
                <a:cs typeface="Source Han Sans CN Bold" panose="020B0800000000000000" charset="-122"/>
              </a:rPr>
              <a:t>分子分母的可比性</a:t>
            </a:r>
            <a:endParaRPr kumimoji="1" lang="en-US" altLang="zh-CN" sz="1600">
              <a:ln w="12700">
                <a:noFill/>
              </a:ln>
              <a:solidFill>
                <a:srgbClr val="7230EA">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14" name="标题 1"/>
          <p:cNvSpPr txBox="1"/>
          <p:nvPr/>
        </p:nvSpPr>
        <p:spPr>
          <a:xfrm>
            <a:off x="4267200" y="2303780"/>
            <a:ext cx="3251200" cy="1729740"/>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000000">
                    <a:alpha val="100000"/>
                  </a:srgbClr>
                </a:solidFill>
                <a:latin typeface="微软雅黑" panose="020B0503020204020204" charset="-122"/>
                <a:ea typeface="微软雅黑" panose="020B0503020204020204" charset="-122"/>
                <a:cs typeface="Source Han Sans" panose="020B0500000000000000" charset="-122"/>
              </a:rPr>
              <a:t>在进行统计分析时，要将相对指标与总量指标结合运用。总量指标说明现象总体的绝对数量，受总体规模大小的影响，不便于不同总体之间的比较；而相对指标将现象的绝对水平抽象化了，又不能说明现象的绝对差异。</a:t>
            </a:r>
            <a:endParaRPr kumimoji="1" lang="en-US" altLang="zh-CN" sz="1400">
              <a:ln w="12700">
                <a:noFill/>
              </a:ln>
              <a:solidFill>
                <a:srgbClr val="000000">
                  <a:alpha val="100000"/>
                </a:srgbClr>
              </a:solidFill>
              <a:latin typeface="微软雅黑" panose="020B0503020204020204" charset="-122"/>
              <a:ea typeface="微软雅黑" panose="020B0503020204020204" charset="-122"/>
              <a:cs typeface="Source Han Sans" panose="020B0500000000000000" charset="-122"/>
            </a:endParaRPr>
          </a:p>
        </p:txBody>
      </p:sp>
      <p:sp>
        <p:nvSpPr>
          <p:cNvPr id="15" name="标题 1"/>
          <p:cNvSpPr txBox="1"/>
          <p:nvPr/>
        </p:nvSpPr>
        <p:spPr>
          <a:xfrm>
            <a:off x="4267200" y="1915160"/>
            <a:ext cx="3251200" cy="394918"/>
          </a:xfrm>
          <a:prstGeom prst="rect">
            <a:avLst/>
          </a:prstGeom>
          <a:noFill/>
          <a:ln>
            <a:noFill/>
          </a:ln>
        </p:spPr>
        <p:txBody>
          <a:bodyPr vert="horz" wrap="square" lIns="0" tIns="0" rIns="0" bIns="0" rtlCol="0" anchor="b"/>
          <a:lstStyle/>
          <a:p>
            <a:pPr algn="l">
              <a:lnSpc>
                <a:spcPct val="150000"/>
              </a:lnSpc>
            </a:pPr>
            <a:r>
              <a:rPr kumimoji="1" lang="en-US" altLang="zh-CN" sz="1600">
                <a:ln w="12700">
                  <a:noFill/>
                </a:ln>
                <a:solidFill>
                  <a:srgbClr val="7230EA">
                    <a:alpha val="100000"/>
                  </a:srgbClr>
                </a:solidFill>
                <a:latin typeface="微软雅黑" panose="020B0503020204020204" charset="-122"/>
                <a:ea typeface="微软雅黑" panose="020B0503020204020204" charset="-122"/>
                <a:cs typeface="Source Han Sans CN Bold" panose="020B0800000000000000" charset="-122"/>
              </a:rPr>
              <a:t>与总量指标的结合运用</a:t>
            </a:r>
            <a:endParaRPr kumimoji="1" lang="en-US" altLang="zh-CN" sz="1600">
              <a:ln w="12700">
                <a:noFill/>
              </a:ln>
              <a:solidFill>
                <a:srgbClr val="7230EA">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16" name="标题 1"/>
          <p:cNvSpPr txBox="1"/>
          <p:nvPr/>
        </p:nvSpPr>
        <p:spPr>
          <a:xfrm>
            <a:off x="1156560" y="236768"/>
            <a:ext cx="10867800" cy="432000"/>
          </a:xfrm>
          <a:prstGeom prst="rect">
            <a:avLst/>
          </a:prstGeom>
          <a:noFill/>
          <a:ln>
            <a:noFill/>
          </a:ln>
        </p:spPr>
        <p:txBody>
          <a:bodyPr vert="horz" wrap="square" lIns="0" tIns="0" rIns="0" bIns="0" rtlCol="0" anchor="ctr"/>
          <a:lstStyle/>
          <a:p>
            <a:pPr algn="l">
              <a:lnSpc>
                <a:spcPct val="120000"/>
              </a:lnSpc>
            </a:pPr>
            <a:r>
              <a:rPr kumimoji="1" lang="zh-CN" altLang="en-US" sz="3200">
                <a:ln w="12700">
                  <a:noFill/>
                </a:ln>
                <a:solidFill>
                  <a:schemeClr val="accent1">
                    <a:lumMod val="75000"/>
                    <a:alpha val="100000"/>
                  </a:schemeClr>
                </a:solidFill>
                <a:latin typeface="微软雅黑" panose="020B0503020204020204" charset="-122"/>
                <a:ea typeface="微软雅黑" panose="020B0503020204020204" charset="-122"/>
                <a:cs typeface="Source Han Sans CN Bold" panose="020B0800000000000000" charset="-122"/>
              </a:rPr>
              <a:t>三、</a:t>
            </a:r>
            <a:r>
              <a:rPr kumimoji="1" lang="en-US" altLang="zh-CN" sz="3200">
                <a:ln w="12700">
                  <a:noFill/>
                </a:ln>
                <a:solidFill>
                  <a:schemeClr val="accent1">
                    <a:lumMod val="75000"/>
                    <a:alpha val="100000"/>
                  </a:schemeClr>
                </a:solidFill>
                <a:latin typeface="微软雅黑" panose="020B0503020204020204" charset="-122"/>
                <a:ea typeface="微软雅黑" panose="020B0503020204020204" charset="-122"/>
                <a:cs typeface="Source Han Sans CN Bold" panose="020B0800000000000000" charset="-122"/>
              </a:rPr>
              <a:t>相对指标使用中的注意事项</a:t>
            </a:r>
            <a:endParaRPr kumimoji="1" lang="en-US" altLang="zh-CN" sz="3200">
              <a:ln w="12700">
                <a:noFill/>
              </a:ln>
              <a:solidFill>
                <a:schemeClr val="accent1">
                  <a:lumMod val="75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17" name="标题 1"/>
          <p:cNvSpPr txBox="1"/>
          <p:nvPr/>
        </p:nvSpPr>
        <p:spPr>
          <a:xfrm>
            <a:off x="785799" y="362768"/>
            <a:ext cx="180000" cy="180000"/>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8" name="标题 1"/>
          <p:cNvSpPr txBox="1"/>
          <p:nvPr/>
        </p:nvSpPr>
        <p:spPr>
          <a:xfrm>
            <a:off x="539198" y="380768"/>
            <a:ext cx="144000" cy="144000"/>
          </a:xfrm>
          <a:prstGeom prst="ellipse">
            <a:avLst/>
          </a:prstGeom>
          <a:solidFill>
            <a:schemeClr val="accent1">
              <a:alpha val="5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9" name="标题 1"/>
          <p:cNvSpPr txBox="1"/>
          <p:nvPr/>
        </p:nvSpPr>
        <p:spPr>
          <a:xfrm>
            <a:off x="328597" y="398768"/>
            <a:ext cx="108000" cy="108000"/>
          </a:xfrm>
          <a:prstGeom prst="ellipse">
            <a:avLst/>
          </a:prstGeom>
          <a:solidFill>
            <a:schemeClr val="accent1">
              <a:alpha val="2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877435" y="3020060"/>
            <a:ext cx="5895340" cy="2055495"/>
          </a:xfrm>
        </p:spPr>
        <p:txBody>
          <a:bodyPr/>
          <a:p>
            <a:r>
              <a:rPr lang="zh-CN" altLang="en-US"/>
              <a:t>平均指标</a:t>
            </a:r>
            <a:endParaRPr lang="zh-CN" altLang="en-US"/>
          </a:p>
        </p:txBody>
      </p:sp>
      <p:sp>
        <p:nvSpPr>
          <p:cNvPr id="3" name="文本占位符 2"/>
          <p:cNvSpPr>
            <a:spLocks noGrp="1"/>
          </p:cNvSpPr>
          <p:nvPr>
            <p:ph type="body" sz="quarter" idx="13"/>
          </p:nvPr>
        </p:nvSpPr>
        <p:spPr/>
        <p:txBody>
          <a:bodyPr/>
          <a:p>
            <a:pPr algn="r"/>
            <a:r>
              <a:rPr lang="zh-CN" altLang="en-US"/>
              <a:t>任务三</a:t>
            </a:r>
            <a:r>
              <a:rPr lang="en-US" altLang="zh-CN"/>
              <a:t> </a:t>
            </a:r>
            <a:endParaRPr lang="zh-CN" altLang="en-US"/>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标题 1"/>
          <p:cNvSpPr txBox="1"/>
          <p:nvPr/>
        </p:nvSpPr>
        <p:spPr>
          <a:xfrm>
            <a:off x="1007545" y="210957"/>
            <a:ext cx="10696755" cy="432000"/>
          </a:xfrm>
          <a:prstGeom prst="rect">
            <a:avLst/>
          </a:prstGeom>
          <a:noFill/>
          <a:ln>
            <a:noFill/>
          </a:ln>
        </p:spPr>
        <p:txBody>
          <a:bodyPr vert="horz" wrap="square" lIns="0" tIns="0" rIns="0" bIns="0" rtlCol="0" anchor="ctr"/>
          <a:p>
            <a:pPr algn="l">
              <a:lnSpc>
                <a:spcPct val="120000"/>
              </a:lnSpc>
            </a:pPr>
            <a:r>
              <a:rPr kumimoji="1" lang="zh-CN" altLang="en-US" sz="32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rPr>
              <a:t>一、</a:t>
            </a:r>
            <a:r>
              <a:rPr kumimoji="1" lang="en-US" altLang="zh-CN" sz="32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rPr>
              <a:t>平均指标的</a:t>
            </a:r>
            <a:r>
              <a:rPr kumimoji="1" lang="zh-CN" altLang="en-US" sz="32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rPr>
              <a:t>概念与意义</a:t>
            </a:r>
            <a:endParaRPr kumimoji="1" lang="zh-CN" altLang="en-US" sz="32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19" name="标题 1"/>
          <p:cNvSpPr txBox="1"/>
          <p:nvPr/>
        </p:nvSpPr>
        <p:spPr>
          <a:xfrm>
            <a:off x="682743" y="334905"/>
            <a:ext cx="218940" cy="218940"/>
          </a:xfrm>
          <a:prstGeom prst="chevron">
            <a:avLst/>
          </a:prstGeom>
          <a:solidFill>
            <a:schemeClr val="accent1"/>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20" name="标题 1"/>
          <p:cNvSpPr txBox="1"/>
          <p:nvPr/>
        </p:nvSpPr>
        <p:spPr>
          <a:xfrm>
            <a:off x="487699" y="334905"/>
            <a:ext cx="218940" cy="218940"/>
          </a:xfrm>
          <a:prstGeom prst="chevron">
            <a:avLst/>
          </a:prstGeom>
          <a:solidFill>
            <a:schemeClr val="accent1">
              <a:lumMod val="60000"/>
              <a:lumOff val="40000"/>
            </a:schemeClr>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21" name="标题 1"/>
          <p:cNvSpPr txBox="1"/>
          <p:nvPr/>
        </p:nvSpPr>
        <p:spPr>
          <a:xfrm>
            <a:off x="292654" y="334905"/>
            <a:ext cx="218940" cy="218940"/>
          </a:xfrm>
          <a:prstGeom prst="chevron">
            <a:avLst/>
          </a:prstGeom>
          <a:solidFill>
            <a:schemeClr val="accent1">
              <a:lumMod val="20000"/>
              <a:lumOff val="80000"/>
            </a:schemeClr>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3" name="标题 1"/>
          <p:cNvSpPr txBox="1"/>
          <p:nvPr>
            <p:custDataLst>
              <p:tags r:id="rId1"/>
            </p:custDataLst>
          </p:nvPr>
        </p:nvSpPr>
        <p:spPr>
          <a:xfrm>
            <a:off x="1106097" y="1671190"/>
            <a:ext cx="2592000" cy="252000"/>
          </a:xfrm>
          <a:custGeom>
            <a:avLst/>
            <a:gdLst>
              <a:gd name="connsiteX0" fmla="*/ 0 w 2574758"/>
              <a:gd name="connsiteY0" fmla="*/ 0 h 637674"/>
              <a:gd name="connsiteX1" fmla="*/ 2574758 w 2574758"/>
              <a:gd name="connsiteY1" fmla="*/ 0 h 637674"/>
              <a:gd name="connsiteX2" fmla="*/ 1680828 w 2574758"/>
              <a:gd name="connsiteY2" fmla="*/ 637674 h 637674"/>
              <a:gd name="connsiteX3" fmla="*/ 1680828 w 2574758"/>
              <a:gd name="connsiteY3" fmla="*/ 238624 h 637674"/>
              <a:gd name="connsiteX4" fmla="*/ 0 w 2574758"/>
              <a:gd name="connsiteY4" fmla="*/ 238624 h 637674"/>
            </a:gdLst>
            <a:ahLst/>
            <a:cxnLst/>
            <a:rect l="l" t="t" r="r" b="b"/>
            <a:pathLst>
              <a:path w="2574758" h="637674">
                <a:moveTo>
                  <a:pt x="0" y="0"/>
                </a:moveTo>
                <a:lnTo>
                  <a:pt x="2574758" y="0"/>
                </a:lnTo>
                <a:lnTo>
                  <a:pt x="1680828" y="637674"/>
                </a:lnTo>
                <a:lnTo>
                  <a:pt x="1680828" y="238624"/>
                </a:lnTo>
                <a:lnTo>
                  <a:pt x="0" y="238624"/>
                </a:lnTo>
                <a:close/>
              </a:path>
            </a:pathLst>
          </a:custGeom>
          <a:solidFill>
            <a:schemeClr val="accent1"/>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2" name="标题 1"/>
          <p:cNvSpPr txBox="1"/>
          <p:nvPr>
            <p:custDataLst>
              <p:tags r:id="rId2"/>
            </p:custDataLst>
          </p:nvPr>
        </p:nvSpPr>
        <p:spPr>
          <a:xfrm>
            <a:off x="1106170" y="1970405"/>
            <a:ext cx="9086850" cy="609600"/>
          </a:xfrm>
          <a:prstGeom prst="rect">
            <a:avLst/>
          </a:prstGeom>
          <a:noFill/>
          <a:ln cap="sq">
            <a:noFill/>
          </a:ln>
        </p:spPr>
        <p:txBody>
          <a:bodyPr vert="horz" wrap="square" lIns="0" tIns="0" rIns="0" bIns="0" rtlCol="0" anchor="t"/>
          <a:p>
            <a:pPr algn="l">
              <a:lnSpc>
                <a:spcPct val="150000"/>
              </a:lnSpc>
            </a:pPr>
            <a:r>
              <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sym typeface="+mn-ea"/>
              </a:rPr>
              <a:t>平均指标，即平均数，是反映同类社会经济现象在特定时间和地点条件下，总体单位某一数量标志的一般水平的综合指标。它能够将总体内各单位数量差异抽象化，代表总体的一般水平</a:t>
            </a:r>
            <a:r>
              <a:rPr kumimoji="1" lang="zh-CN" altLang="en-US"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sym typeface="+mn-ea"/>
              </a:rPr>
              <a:t>，反映总体分布的集中趋势。</a:t>
            </a:r>
            <a:endParaRPr kumimoji="1" lang="zh-CN" altLang="en-US"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sym typeface="+mn-ea"/>
            </a:endParaRPr>
          </a:p>
          <a:p>
            <a:pPr algn="l">
              <a:lnSpc>
                <a:spcPct val="150000"/>
              </a:lnSpc>
            </a:pPr>
            <a:r>
              <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sym typeface="+mn-ea"/>
              </a:rPr>
              <a:t>例如，在分析某市居民收入水平时，可以通过计算该市居民的平均收入来大致了解居民的收入状况，而无需关注每个个体的具体收入数额，从而简化了分析过程。</a:t>
            </a:r>
            <a:endPar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sym typeface="+mn-ea"/>
            </a:endParaRPr>
          </a:p>
        </p:txBody>
      </p:sp>
      <p:sp>
        <p:nvSpPr>
          <p:cNvPr id="9" name="标题 1"/>
          <p:cNvSpPr txBox="1"/>
          <p:nvPr>
            <p:custDataLst>
              <p:tags r:id="rId3"/>
            </p:custDataLst>
          </p:nvPr>
        </p:nvSpPr>
        <p:spPr>
          <a:xfrm>
            <a:off x="1120298" y="1224764"/>
            <a:ext cx="7920000" cy="429128"/>
          </a:xfrm>
          <a:prstGeom prst="rect">
            <a:avLst/>
          </a:prstGeom>
          <a:noFill/>
          <a:ln cap="sq">
            <a:noFill/>
          </a:ln>
        </p:spPr>
        <p:txBody>
          <a:bodyPr vert="horz" wrap="square" lIns="0" tIns="0" rIns="0" bIns="0" rtlCol="0" anchor="t"/>
          <a:p>
            <a:pPr algn="l">
              <a:lnSpc>
                <a:spcPct val="130000"/>
              </a:lnSpc>
            </a:pPr>
            <a:r>
              <a:rPr kumimoji="1" lang="zh-CN" altLang="en-US" sz="1600">
                <a:ln w="12700">
                  <a:noFill/>
                </a:ln>
                <a:solidFill>
                  <a:srgbClr val="0F6FC6">
                    <a:alpha val="100000"/>
                  </a:srgbClr>
                </a:solidFill>
                <a:latin typeface="微软雅黑" panose="020B0503020204020204" charset="-122"/>
                <a:ea typeface="微软雅黑" panose="020B0503020204020204" charset="-122"/>
                <a:cs typeface="Source Han Sans CN Bold" panose="020B0800000000000000" charset="-122"/>
              </a:rPr>
              <a:t>概念</a:t>
            </a:r>
            <a:endParaRPr kumimoji="1" lang="zh-CN" altLang="en-US" sz="1600">
              <a:ln w="12700">
                <a:noFill/>
              </a:ln>
              <a:solidFill>
                <a:srgbClr val="0F6FC6">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11" name="标题 1"/>
          <p:cNvSpPr txBox="1"/>
          <p:nvPr>
            <p:custDataLst>
              <p:tags r:id="rId4"/>
            </p:custDataLst>
          </p:nvPr>
        </p:nvSpPr>
        <p:spPr>
          <a:xfrm>
            <a:off x="2431795" y="3965635"/>
            <a:ext cx="2592000" cy="252000"/>
          </a:xfrm>
          <a:custGeom>
            <a:avLst/>
            <a:gdLst>
              <a:gd name="connsiteX0" fmla="*/ 0 w 2574758"/>
              <a:gd name="connsiteY0" fmla="*/ 0 h 637674"/>
              <a:gd name="connsiteX1" fmla="*/ 2574758 w 2574758"/>
              <a:gd name="connsiteY1" fmla="*/ 0 h 637674"/>
              <a:gd name="connsiteX2" fmla="*/ 1680828 w 2574758"/>
              <a:gd name="connsiteY2" fmla="*/ 637674 h 637674"/>
              <a:gd name="connsiteX3" fmla="*/ 1680828 w 2574758"/>
              <a:gd name="connsiteY3" fmla="*/ 238624 h 637674"/>
              <a:gd name="connsiteX4" fmla="*/ 0 w 2574758"/>
              <a:gd name="connsiteY4" fmla="*/ 238624 h 637674"/>
            </a:gdLst>
            <a:ahLst/>
            <a:cxnLst/>
            <a:rect l="l" t="t" r="r" b="b"/>
            <a:pathLst>
              <a:path w="2574758" h="637674">
                <a:moveTo>
                  <a:pt x="0" y="0"/>
                </a:moveTo>
                <a:lnTo>
                  <a:pt x="2574758" y="0"/>
                </a:lnTo>
                <a:lnTo>
                  <a:pt x="1680828" y="637674"/>
                </a:lnTo>
                <a:lnTo>
                  <a:pt x="1680828" y="238624"/>
                </a:lnTo>
                <a:lnTo>
                  <a:pt x="0" y="238624"/>
                </a:lnTo>
                <a:close/>
              </a:path>
            </a:pathLst>
          </a:custGeom>
          <a:solidFill>
            <a:schemeClr val="accent2"/>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13" name="标题 1"/>
          <p:cNvSpPr txBox="1"/>
          <p:nvPr>
            <p:custDataLst>
              <p:tags r:id="rId5"/>
            </p:custDataLst>
          </p:nvPr>
        </p:nvSpPr>
        <p:spPr>
          <a:xfrm>
            <a:off x="2432050" y="4264660"/>
            <a:ext cx="8298815" cy="1906270"/>
          </a:xfrm>
          <a:prstGeom prst="rect">
            <a:avLst/>
          </a:prstGeom>
          <a:noFill/>
          <a:ln cap="sq">
            <a:noFill/>
          </a:ln>
        </p:spPr>
        <p:txBody>
          <a:bodyPr vert="horz" wrap="square" lIns="0" tIns="0" rIns="0" bIns="0" rtlCol="0" anchor="t"/>
          <a:p>
            <a:pPr algn="l">
              <a:lnSpc>
                <a:spcPct val="150000"/>
              </a:lnSpc>
            </a:pPr>
            <a:r>
              <a:rPr kumimoji="1" lang="zh-CN" altLang="en-US" sz="1200"/>
              <a:t>（</a:t>
            </a:r>
            <a:r>
              <a:rPr kumimoji="1" lang="en-US" altLang="zh-CN" sz="1200"/>
              <a:t>1</a:t>
            </a:r>
            <a:r>
              <a:rPr kumimoji="1" lang="zh-CN" altLang="en-US" sz="1200"/>
              <a:t>）可以概括说明总体的一般水平，如用平均工资反映职工的收入水平，具有高度的综合性和概括能力；</a:t>
            </a:r>
            <a:endParaRPr kumimoji="1" lang="zh-CN" altLang="en-US" sz="1200"/>
          </a:p>
          <a:p>
            <a:pPr algn="l">
              <a:lnSpc>
                <a:spcPct val="150000"/>
              </a:lnSpc>
            </a:pPr>
            <a:r>
              <a:rPr kumimoji="1" lang="zh-CN" altLang="en-US" sz="1200"/>
              <a:t>（</a:t>
            </a:r>
            <a:r>
              <a:rPr kumimoji="1" lang="en-US" altLang="zh-CN" sz="1200"/>
              <a:t>2</a:t>
            </a:r>
            <a:r>
              <a:rPr kumimoji="1" lang="zh-CN" altLang="en-US" sz="1200"/>
              <a:t>）可以对同一现象在不同空间的水平进行对比分析，如比较两个企业职工的平均工资，消除职工规模大小不同的影响。</a:t>
            </a:r>
            <a:endParaRPr kumimoji="1" lang="zh-CN" altLang="en-US" sz="1200"/>
          </a:p>
          <a:p>
            <a:pPr algn="l">
              <a:lnSpc>
                <a:spcPct val="150000"/>
              </a:lnSpc>
            </a:pPr>
            <a:r>
              <a:rPr kumimoji="1" lang="zh-CN" altLang="en-US" sz="1200"/>
              <a:t>（</a:t>
            </a:r>
            <a:r>
              <a:rPr kumimoji="1" lang="en-US" altLang="zh-CN" sz="1200"/>
              <a:t>3</a:t>
            </a:r>
            <a:r>
              <a:rPr kumimoji="1" lang="zh-CN" altLang="en-US" sz="1200"/>
              <a:t>）能够对同一现象在不同时间的水平进行对比分析，例如，通过分析改革开放以来职工平均工资的发展趋势，可以揭示我国城镇居民生活水平的提高程度；</a:t>
            </a:r>
            <a:endParaRPr kumimoji="1" lang="zh-CN" altLang="en-US" sz="1200"/>
          </a:p>
          <a:p>
            <a:pPr algn="l">
              <a:lnSpc>
                <a:spcPct val="150000"/>
              </a:lnSpc>
            </a:pPr>
            <a:r>
              <a:rPr kumimoji="1" lang="zh-CN" altLang="en-US" sz="1200"/>
              <a:t>（</a:t>
            </a:r>
            <a:r>
              <a:rPr kumimoji="1" lang="en-US" altLang="zh-CN" sz="1200"/>
              <a:t>4</a:t>
            </a:r>
            <a:r>
              <a:rPr kumimoji="1" lang="zh-CN" altLang="en-US" sz="1200"/>
              <a:t>）还可以分析现象之间的依存关系，如探究高校中性别和学业成就之间的关系，通过对比男生和女生的平均学分绩点等平均指标来实现。</a:t>
            </a:r>
            <a:endParaRPr kumimoji="1" lang="zh-CN" altLang="en-US" sz="1200"/>
          </a:p>
          <a:p>
            <a:pPr algn="l">
              <a:lnSpc>
                <a:spcPct val="150000"/>
              </a:lnSpc>
            </a:pPr>
            <a:endParaRPr kumimoji="1" lang="zh-CN" altLang="en-US" sz="1200"/>
          </a:p>
        </p:txBody>
      </p:sp>
      <p:sp>
        <p:nvSpPr>
          <p:cNvPr id="17" name="标题 1"/>
          <p:cNvSpPr txBox="1"/>
          <p:nvPr>
            <p:custDataLst>
              <p:tags r:id="rId6"/>
            </p:custDataLst>
          </p:nvPr>
        </p:nvSpPr>
        <p:spPr>
          <a:xfrm>
            <a:off x="2445996" y="3624618"/>
            <a:ext cx="7920000" cy="429128"/>
          </a:xfrm>
          <a:prstGeom prst="rect">
            <a:avLst/>
          </a:prstGeom>
          <a:noFill/>
          <a:ln cap="sq">
            <a:noFill/>
          </a:ln>
        </p:spPr>
        <p:txBody>
          <a:bodyPr vert="horz" wrap="square" lIns="0" tIns="0" rIns="0" bIns="0" rtlCol="0" anchor="t"/>
          <a:p>
            <a:pPr algn="l">
              <a:lnSpc>
                <a:spcPct val="130000"/>
              </a:lnSpc>
            </a:pPr>
            <a:r>
              <a:rPr kumimoji="1" lang="zh-CN" altLang="en-US" sz="1600">
                <a:ln w="12700">
                  <a:noFill/>
                </a:ln>
                <a:solidFill>
                  <a:srgbClr val="009DD9">
                    <a:alpha val="100000"/>
                  </a:srgbClr>
                </a:solidFill>
                <a:latin typeface="微软雅黑" panose="020B0503020204020204" charset="-122"/>
                <a:ea typeface="微软雅黑" panose="020B0503020204020204" charset="-122"/>
                <a:cs typeface="Source Han Sans CN Bold" panose="020B0800000000000000" charset="-122"/>
              </a:rPr>
              <a:t>意义</a:t>
            </a:r>
            <a:endParaRPr kumimoji="1" lang="zh-CN" altLang="en-US" sz="1600">
              <a:ln w="12700">
                <a:noFill/>
              </a:ln>
              <a:solidFill>
                <a:srgbClr val="009DD9">
                  <a:alpha val="100000"/>
                </a:srgbClr>
              </a:solidFill>
              <a:latin typeface="微软雅黑" panose="020B0503020204020204" charset="-122"/>
              <a:ea typeface="微软雅黑" panose="020B0503020204020204" charset="-122"/>
              <a:cs typeface="Source Han Sans CN Bold" panose="020B0800000000000000" charset="-122"/>
            </a:endParaRPr>
          </a:p>
        </p:txBody>
      </p:sp>
    </p:spTree>
    <p:custDataLst>
      <p:tags r:id="rId7"/>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1"/>
          <p:cNvSpPr txBox="1"/>
          <p:nvPr>
            <p:custDataLst>
              <p:tags r:id="rId1"/>
            </p:custDataLst>
          </p:nvPr>
        </p:nvSpPr>
        <p:spPr>
          <a:xfrm rot="5400000">
            <a:off x="2318753" y="574640"/>
            <a:ext cx="842210" cy="3422317"/>
          </a:xfrm>
          <a:prstGeom prst="round2SameRect">
            <a:avLst>
              <a:gd name="adj1" fmla="val 50000"/>
              <a:gd name="adj2" fmla="val 0"/>
            </a:avLst>
          </a:prstGeom>
          <a:solidFill>
            <a:schemeClr val="accent1"/>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5" name="标题 1"/>
          <p:cNvSpPr txBox="1"/>
          <p:nvPr>
            <p:custDataLst>
              <p:tags r:id="rId2"/>
            </p:custDataLst>
          </p:nvPr>
        </p:nvSpPr>
        <p:spPr>
          <a:xfrm rot="5400000">
            <a:off x="2329266" y="2788920"/>
            <a:ext cx="842210" cy="3443343"/>
          </a:xfrm>
          <a:prstGeom prst="round2SameRect">
            <a:avLst>
              <a:gd name="adj1" fmla="val 50000"/>
              <a:gd name="adj2" fmla="val 0"/>
            </a:avLst>
          </a:prstGeom>
          <a:solidFill>
            <a:schemeClr val="accent2"/>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6" name="标题 1"/>
          <p:cNvSpPr txBox="1"/>
          <p:nvPr>
            <p:custDataLst>
              <p:tags r:id="rId3"/>
            </p:custDataLst>
          </p:nvPr>
        </p:nvSpPr>
        <p:spPr>
          <a:xfrm>
            <a:off x="4715711" y="1686976"/>
            <a:ext cx="6472989" cy="1197644"/>
          </a:xfrm>
          <a:prstGeom prst="rect">
            <a:avLst/>
          </a:prstGeom>
          <a:noFill/>
          <a:ln cap="sq">
            <a:noFill/>
          </a:ln>
        </p:spPr>
        <p:txBody>
          <a:bodyPr vert="horz" wrap="square" lIns="0" tIns="0" rIns="0" bIns="0" rtlCol="0" anchor="ctr"/>
          <a:p>
            <a:pPr algn="l">
              <a:lnSpc>
                <a:spcPct val="150000"/>
              </a:lnSpc>
            </a:pPr>
            <a:r>
              <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rPr>
              <a:t>根据平均指标反映内容的不同，可以将平均数分为静态平均数和动态平均数。</a:t>
            </a:r>
            <a:endPar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rPr>
              <a:t>静态平均数反映在同一时间范围总体某一数量标志的一般水平，如班级平均成绩，它能够直观地展示某一特定时刻的数据情况；</a:t>
            </a:r>
            <a:endPar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rPr>
              <a:t>动态平均数则反映不同时间范围总体某一数量标志的一般水平，如平均月收入，它能够帮助我们了解数据随时间的变化趋势。
</a:t>
            </a:r>
            <a:endPar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endParaRPr>
          </a:p>
        </p:txBody>
      </p:sp>
      <p:sp>
        <p:nvSpPr>
          <p:cNvPr id="7" name="标题 1"/>
          <p:cNvSpPr txBox="1"/>
          <p:nvPr>
            <p:custDataLst>
              <p:tags r:id="rId4"/>
            </p:custDataLst>
          </p:nvPr>
        </p:nvSpPr>
        <p:spPr>
          <a:xfrm>
            <a:off x="3666873" y="1936882"/>
            <a:ext cx="697831" cy="697831"/>
          </a:xfrm>
          <a:prstGeom prst="ellipse">
            <a:avLst/>
          </a:prstGeom>
          <a:solidFill>
            <a:schemeClr val="bg1"/>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8" name="标题 1"/>
          <p:cNvSpPr txBox="1"/>
          <p:nvPr>
            <p:custDataLst>
              <p:tags r:id="rId5"/>
            </p:custDataLst>
          </p:nvPr>
        </p:nvSpPr>
        <p:spPr>
          <a:xfrm>
            <a:off x="3666873" y="4163865"/>
            <a:ext cx="697831" cy="697831"/>
          </a:xfrm>
          <a:prstGeom prst="ellipse">
            <a:avLst/>
          </a:prstGeom>
          <a:solidFill>
            <a:schemeClr val="bg1"/>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10" name="标题 1"/>
          <p:cNvSpPr txBox="1"/>
          <p:nvPr>
            <p:custDataLst>
              <p:tags r:id="rId6"/>
            </p:custDataLst>
          </p:nvPr>
        </p:nvSpPr>
        <p:spPr>
          <a:xfrm>
            <a:off x="4715711" y="3913958"/>
            <a:ext cx="6472989" cy="1197644"/>
          </a:xfrm>
          <a:prstGeom prst="rect">
            <a:avLst/>
          </a:prstGeom>
          <a:noFill/>
          <a:ln cap="sq">
            <a:noFill/>
          </a:ln>
        </p:spPr>
        <p:txBody>
          <a:bodyPr vert="horz" wrap="square" lIns="0" tIns="0" rIns="0" bIns="0" rtlCol="0" anchor="ctr"/>
          <a:p>
            <a:pPr algn="l">
              <a:lnSpc>
                <a:spcPct val="150000"/>
              </a:lnSpc>
            </a:pPr>
            <a:r>
              <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rPr>
              <a:t>根据计算方法的不同，平均数还可以分为数值平均数和位置平均数。</a:t>
            </a:r>
            <a:endPar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rPr>
              <a:t>数值平均数是根据总体各单位全部标志值计算的平均数，主要包括算术平均数、调和平均数和几何平均数，它们通过数值的运算来确定平均值；</a:t>
            </a:r>
            <a:endPar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rPr>
              <a:t>位置平均数则是根据总体各单位标志值在变量数列中的位置计算的平均数，主要有众数和中位数，它们通过数据的位置关系来确定平均值。
以数据集为例，如果数据集为{2, 4, 6, 8, 10}，其算术平均数为(2+4+6+8+10)/5=6，这是数值平均数的一种；而该数据集的中位数为6，即位于中间位置的数值，属于位置平均数。</a:t>
            </a:r>
            <a:endParaRPr kumimoji="1" lang="en-US" altLang="zh-CN" sz="1200">
              <a:ln w="12700">
                <a:noFill/>
              </a:ln>
              <a:solidFill>
                <a:srgbClr val="262626">
                  <a:alpha val="100000"/>
                </a:srgbClr>
              </a:solidFill>
              <a:latin typeface="微软雅黑" panose="020B0503020204020204" charset="-122"/>
              <a:ea typeface="微软雅黑" panose="020B0503020204020204" charset="-122"/>
              <a:cs typeface="微软雅黑" panose="020B0503020204020204" charset="-122"/>
            </a:endParaRPr>
          </a:p>
        </p:txBody>
      </p:sp>
      <p:sp>
        <p:nvSpPr>
          <p:cNvPr id="12" name="标题 1"/>
          <p:cNvSpPr txBox="1"/>
          <p:nvPr>
            <p:custDataLst>
              <p:tags r:id="rId7"/>
            </p:custDataLst>
          </p:nvPr>
        </p:nvSpPr>
        <p:spPr>
          <a:xfrm>
            <a:off x="3850190" y="2120200"/>
            <a:ext cx="331196" cy="331196"/>
          </a:xfrm>
          <a:custGeom>
            <a:avLst/>
            <a:gdLst>
              <a:gd name="connsiteX0" fmla="*/ 457070 w 720001"/>
              <a:gd name="connsiteY0" fmla="*/ 57166 h 720001"/>
              <a:gd name="connsiteX1" fmla="*/ 457070 w 720001"/>
              <a:gd name="connsiteY1" fmla="*/ 263017 h 720001"/>
              <a:gd name="connsiteX2" fmla="*/ 662921 w 720001"/>
              <a:gd name="connsiteY2" fmla="*/ 263017 h 720001"/>
              <a:gd name="connsiteX3" fmla="*/ 647393 w 720001"/>
              <a:gd name="connsiteY3" fmla="*/ 212704 h 720001"/>
              <a:gd name="connsiteX4" fmla="*/ 591008 w 720001"/>
              <a:gd name="connsiteY4" fmla="*/ 129079 h 720001"/>
              <a:gd name="connsiteX5" fmla="*/ 507383 w 720001"/>
              <a:gd name="connsiteY5" fmla="*/ 72694 h 720001"/>
              <a:gd name="connsiteX6" fmla="*/ 457070 w 720001"/>
              <a:gd name="connsiteY6" fmla="*/ 57166 h 720001"/>
              <a:gd name="connsiteX7" fmla="*/ 307952 w 720001"/>
              <a:gd name="connsiteY7" fmla="*/ 56386 h 720001"/>
              <a:gd name="connsiteX8" fmla="*/ 240115 w 720001"/>
              <a:gd name="connsiteY8" fmla="*/ 76251 h 720001"/>
              <a:gd name="connsiteX9" fmla="*/ 142092 w 720001"/>
              <a:gd name="connsiteY9" fmla="*/ 142179 h 720001"/>
              <a:gd name="connsiteX10" fmla="*/ 76077 w 720001"/>
              <a:gd name="connsiteY10" fmla="*/ 240116 h 720001"/>
              <a:gd name="connsiteX11" fmla="*/ 51874 w 720001"/>
              <a:gd name="connsiteY11" fmla="*/ 360000 h 720001"/>
              <a:gd name="connsiteX12" fmla="*/ 76077 w 720001"/>
              <a:gd name="connsiteY12" fmla="*/ 479885 h 720001"/>
              <a:gd name="connsiteX13" fmla="*/ 142092 w 720001"/>
              <a:gd name="connsiteY13" fmla="*/ 577822 h 720001"/>
              <a:gd name="connsiteX14" fmla="*/ 240029 w 720001"/>
              <a:gd name="connsiteY14" fmla="*/ 643837 h 720001"/>
              <a:gd name="connsiteX15" fmla="*/ 359913 w 720001"/>
              <a:gd name="connsiteY15" fmla="*/ 668039 h 720001"/>
              <a:gd name="connsiteX16" fmla="*/ 479798 w 720001"/>
              <a:gd name="connsiteY16" fmla="*/ 643837 h 720001"/>
              <a:gd name="connsiteX17" fmla="*/ 577735 w 720001"/>
              <a:gd name="connsiteY17" fmla="*/ 577822 h 720001"/>
              <a:gd name="connsiteX18" fmla="*/ 643750 w 720001"/>
              <a:gd name="connsiteY18" fmla="*/ 479885 h 720001"/>
              <a:gd name="connsiteX19" fmla="*/ 663615 w 720001"/>
              <a:gd name="connsiteY19" fmla="*/ 412049 h 720001"/>
              <a:gd name="connsiteX20" fmla="*/ 360000 w 720001"/>
              <a:gd name="connsiteY20" fmla="*/ 412049 h 720001"/>
              <a:gd name="connsiteX21" fmla="*/ 307952 w 720001"/>
              <a:gd name="connsiteY21" fmla="*/ 360000 h 720001"/>
              <a:gd name="connsiteX22" fmla="*/ 405022 w 720001"/>
              <a:gd name="connsiteY22" fmla="*/ 0 h 720001"/>
              <a:gd name="connsiteX23" fmla="*/ 720001 w 720001"/>
              <a:gd name="connsiteY23" fmla="*/ 314979 h 720001"/>
              <a:gd name="connsiteX24" fmla="*/ 405022 w 720001"/>
              <a:gd name="connsiteY24" fmla="*/ 314979 h 720001"/>
              <a:gd name="connsiteX25" fmla="*/ 360000 w 720001"/>
              <a:gd name="connsiteY25" fmla="*/ 0 h 720001"/>
              <a:gd name="connsiteX26" fmla="*/ 360000 w 720001"/>
              <a:gd name="connsiteY26" fmla="*/ 360000 h 720001"/>
              <a:gd name="connsiteX27" fmla="*/ 720001 w 720001"/>
              <a:gd name="connsiteY27" fmla="*/ 360000 h 720001"/>
              <a:gd name="connsiteX28" fmla="*/ 360000 w 720001"/>
              <a:gd name="connsiteY28" fmla="*/ 720001 h 720001"/>
              <a:gd name="connsiteX29" fmla="*/ 0 w 720001"/>
              <a:gd name="connsiteY29" fmla="*/ 360000 h 720001"/>
              <a:gd name="connsiteX30" fmla="*/ 360000 w 720001"/>
              <a:gd name="connsiteY30" fmla="*/ 0 h 720001"/>
            </a:gdLst>
            <a:ahLst/>
            <a:cxnLst/>
            <a:rect l="l" t="t" r="r" b="b"/>
            <a:pathLst>
              <a:path w="720001" h="720001">
                <a:moveTo>
                  <a:pt x="457070" y="57166"/>
                </a:moveTo>
                <a:lnTo>
                  <a:pt x="457070" y="263017"/>
                </a:lnTo>
                <a:lnTo>
                  <a:pt x="662921" y="263017"/>
                </a:lnTo>
                <a:cubicBezTo>
                  <a:pt x="659451" y="245755"/>
                  <a:pt x="654246" y="229012"/>
                  <a:pt x="647393" y="212704"/>
                </a:cubicBezTo>
                <a:cubicBezTo>
                  <a:pt x="634121" y="181388"/>
                  <a:pt x="615210" y="153282"/>
                  <a:pt x="591008" y="129079"/>
                </a:cubicBezTo>
                <a:cubicBezTo>
                  <a:pt x="566806" y="104877"/>
                  <a:pt x="538699" y="85966"/>
                  <a:pt x="507383" y="72694"/>
                </a:cubicBezTo>
                <a:cubicBezTo>
                  <a:pt x="491075" y="65755"/>
                  <a:pt x="474246" y="60636"/>
                  <a:pt x="457070" y="57166"/>
                </a:cubicBezTo>
                <a:close/>
                <a:moveTo>
                  <a:pt x="307952" y="56386"/>
                </a:moveTo>
                <a:cubicBezTo>
                  <a:pt x="284703" y="60376"/>
                  <a:pt x="262062" y="66969"/>
                  <a:pt x="240115" y="76251"/>
                </a:cubicBezTo>
                <a:cubicBezTo>
                  <a:pt x="203508" y="91778"/>
                  <a:pt x="170544" y="113986"/>
                  <a:pt x="142092" y="142179"/>
                </a:cubicBezTo>
                <a:cubicBezTo>
                  <a:pt x="113812" y="170545"/>
                  <a:pt x="91605" y="203422"/>
                  <a:pt x="76077" y="240116"/>
                </a:cubicBezTo>
                <a:cubicBezTo>
                  <a:pt x="60029" y="278111"/>
                  <a:pt x="51874" y="318362"/>
                  <a:pt x="51874" y="360000"/>
                </a:cubicBezTo>
                <a:cubicBezTo>
                  <a:pt x="51874" y="401639"/>
                  <a:pt x="60029" y="441976"/>
                  <a:pt x="76077" y="479885"/>
                </a:cubicBezTo>
                <a:cubicBezTo>
                  <a:pt x="91605" y="516579"/>
                  <a:pt x="113812" y="549543"/>
                  <a:pt x="142092" y="577822"/>
                </a:cubicBezTo>
                <a:cubicBezTo>
                  <a:pt x="170458" y="606102"/>
                  <a:pt x="203335" y="628309"/>
                  <a:pt x="240029" y="643837"/>
                </a:cubicBezTo>
                <a:cubicBezTo>
                  <a:pt x="278024" y="659885"/>
                  <a:pt x="318275" y="668039"/>
                  <a:pt x="359913" y="668039"/>
                </a:cubicBezTo>
                <a:cubicBezTo>
                  <a:pt x="401552" y="668039"/>
                  <a:pt x="441890" y="659885"/>
                  <a:pt x="479798" y="643837"/>
                </a:cubicBezTo>
                <a:cubicBezTo>
                  <a:pt x="516492" y="628309"/>
                  <a:pt x="549456" y="606102"/>
                  <a:pt x="577735" y="577822"/>
                </a:cubicBezTo>
                <a:cubicBezTo>
                  <a:pt x="606015" y="549456"/>
                  <a:pt x="628222" y="516579"/>
                  <a:pt x="643750" y="479885"/>
                </a:cubicBezTo>
                <a:cubicBezTo>
                  <a:pt x="653032" y="457938"/>
                  <a:pt x="659625" y="435297"/>
                  <a:pt x="663615" y="412049"/>
                </a:cubicBezTo>
                <a:lnTo>
                  <a:pt x="360000" y="412049"/>
                </a:lnTo>
                <a:cubicBezTo>
                  <a:pt x="331287" y="412049"/>
                  <a:pt x="307952" y="388714"/>
                  <a:pt x="307952" y="360000"/>
                </a:cubicBezTo>
                <a:close/>
                <a:moveTo>
                  <a:pt x="405022" y="0"/>
                </a:moveTo>
                <a:cubicBezTo>
                  <a:pt x="578950" y="0"/>
                  <a:pt x="720001" y="141051"/>
                  <a:pt x="720001" y="314979"/>
                </a:cubicBezTo>
                <a:lnTo>
                  <a:pt x="405022" y="314979"/>
                </a:lnTo>
                <a:close/>
                <a:moveTo>
                  <a:pt x="360000" y="0"/>
                </a:moveTo>
                <a:lnTo>
                  <a:pt x="360000" y="360000"/>
                </a:lnTo>
                <a:lnTo>
                  <a:pt x="720001" y="360000"/>
                </a:lnTo>
                <a:cubicBezTo>
                  <a:pt x="720001" y="558825"/>
                  <a:pt x="558824" y="720001"/>
                  <a:pt x="360000" y="720001"/>
                </a:cubicBezTo>
                <a:cubicBezTo>
                  <a:pt x="161176" y="720001"/>
                  <a:pt x="0" y="558825"/>
                  <a:pt x="0" y="360000"/>
                </a:cubicBezTo>
                <a:cubicBezTo>
                  <a:pt x="0" y="161176"/>
                  <a:pt x="161176" y="0"/>
                  <a:pt x="360000" y="0"/>
                </a:cubicBezTo>
                <a:close/>
              </a:path>
            </a:pathLst>
          </a:custGeom>
          <a:solidFill>
            <a:schemeClr val="accent1"/>
          </a:solidFill>
          <a:ln w="1860" cap="flat">
            <a:noFill/>
            <a:miter/>
          </a:ln>
        </p:spPr>
        <p:txBody>
          <a:bodyPr vert="horz" wrap="square" lIns="91440" tIns="45720" rIns="91440" bIns="45720" rtlCol="0" anchor="ctr"/>
          <a:p>
            <a:pPr algn="l">
              <a:lnSpc>
                <a:spcPct val="110000"/>
              </a:lnSpc>
            </a:pPr>
            <a:endParaRPr kumimoji="1" lang="zh-CN" altLang="en-US"/>
          </a:p>
        </p:txBody>
      </p:sp>
      <p:sp>
        <p:nvSpPr>
          <p:cNvPr id="14" name="标题 1"/>
          <p:cNvSpPr txBox="1"/>
          <p:nvPr>
            <p:custDataLst>
              <p:tags r:id="rId8"/>
            </p:custDataLst>
          </p:nvPr>
        </p:nvSpPr>
        <p:spPr>
          <a:xfrm>
            <a:off x="3850190" y="4352525"/>
            <a:ext cx="331196" cy="320511"/>
          </a:xfrm>
          <a:custGeom>
            <a:avLst/>
            <a:gdLst>
              <a:gd name="connsiteX0" fmla="*/ 695958 w 1660735"/>
              <a:gd name="connsiteY0" fmla="*/ 752512 h 1607157"/>
              <a:gd name="connsiteX1" fmla="*/ 376349 w 1660735"/>
              <a:gd name="connsiteY1" fmla="*/ 752512 h 1607157"/>
              <a:gd name="connsiteX2" fmla="*/ 110505 w 1660735"/>
              <a:gd name="connsiteY2" fmla="*/ 642007 h 1607157"/>
              <a:gd name="connsiteX3" fmla="*/ 0 w 1660735"/>
              <a:gd name="connsiteY3" fmla="*/ 376349 h 1607157"/>
              <a:gd name="connsiteX4" fmla="*/ 110505 w 1660735"/>
              <a:gd name="connsiteY4" fmla="*/ 110505 h 1607157"/>
              <a:gd name="connsiteX5" fmla="*/ 376349 w 1660735"/>
              <a:gd name="connsiteY5" fmla="*/ 0 h 1607157"/>
              <a:gd name="connsiteX6" fmla="*/ 642193 w 1660735"/>
              <a:gd name="connsiteY6" fmla="*/ 110505 h 1607157"/>
              <a:gd name="connsiteX7" fmla="*/ 752698 w 1660735"/>
              <a:gd name="connsiteY7" fmla="*/ 376349 h 1607157"/>
              <a:gd name="connsiteX8" fmla="*/ 752698 w 1660735"/>
              <a:gd name="connsiteY8" fmla="*/ 695958 h 1607157"/>
              <a:gd name="connsiteX9" fmla="*/ 695958 w 1660735"/>
              <a:gd name="connsiteY9" fmla="*/ 752512 h 1607157"/>
              <a:gd name="connsiteX10" fmla="*/ 376349 w 1660735"/>
              <a:gd name="connsiteY10" fmla="*/ 111621 h 1607157"/>
              <a:gd name="connsiteX11" fmla="*/ 111621 w 1660735"/>
              <a:gd name="connsiteY11" fmla="*/ 376349 h 1607157"/>
              <a:gd name="connsiteX12" fmla="*/ 376349 w 1660735"/>
              <a:gd name="connsiteY12" fmla="*/ 641077 h 1607157"/>
              <a:gd name="connsiteX13" fmla="*/ 641077 w 1660735"/>
              <a:gd name="connsiteY13" fmla="*/ 641077 h 1607157"/>
              <a:gd name="connsiteX14" fmla="*/ 641077 w 1660735"/>
              <a:gd name="connsiteY14" fmla="*/ 376349 h 1607157"/>
              <a:gd name="connsiteX15" fmla="*/ 376349 w 1660735"/>
              <a:gd name="connsiteY15" fmla="*/ 111621 h 1607157"/>
              <a:gd name="connsiteX16" fmla="*/ 1284201 w 1660735"/>
              <a:gd name="connsiteY16" fmla="*/ 752512 h 1607157"/>
              <a:gd name="connsiteX17" fmla="*/ 964592 w 1660735"/>
              <a:gd name="connsiteY17" fmla="*/ 752512 h 1607157"/>
              <a:gd name="connsiteX18" fmla="*/ 908038 w 1660735"/>
              <a:gd name="connsiteY18" fmla="*/ 695958 h 1607157"/>
              <a:gd name="connsiteX19" fmla="*/ 908038 w 1660735"/>
              <a:gd name="connsiteY19" fmla="*/ 376349 h 1607157"/>
              <a:gd name="connsiteX20" fmla="*/ 1018543 w 1660735"/>
              <a:gd name="connsiteY20" fmla="*/ 110505 h 1607157"/>
              <a:gd name="connsiteX21" fmla="*/ 1284387 w 1660735"/>
              <a:gd name="connsiteY21" fmla="*/ 0 h 1607157"/>
              <a:gd name="connsiteX22" fmla="*/ 1550231 w 1660735"/>
              <a:gd name="connsiteY22" fmla="*/ 110505 h 1607157"/>
              <a:gd name="connsiteX23" fmla="*/ 1660736 w 1660735"/>
              <a:gd name="connsiteY23" fmla="*/ 376349 h 1607157"/>
              <a:gd name="connsiteX24" fmla="*/ 1550231 w 1660735"/>
              <a:gd name="connsiteY24" fmla="*/ 642193 h 1607157"/>
              <a:gd name="connsiteX25" fmla="*/ 1284201 w 1660735"/>
              <a:gd name="connsiteY25" fmla="*/ 752512 h 1607157"/>
              <a:gd name="connsiteX26" fmla="*/ 1019659 w 1660735"/>
              <a:gd name="connsiteY26" fmla="*/ 640891 h 1607157"/>
              <a:gd name="connsiteX27" fmla="*/ 1284387 w 1660735"/>
              <a:gd name="connsiteY27" fmla="*/ 640891 h 1607157"/>
              <a:gd name="connsiteX28" fmla="*/ 1549115 w 1660735"/>
              <a:gd name="connsiteY28" fmla="*/ 376163 h 1607157"/>
              <a:gd name="connsiteX29" fmla="*/ 1284387 w 1660735"/>
              <a:gd name="connsiteY29" fmla="*/ 111435 h 1607157"/>
              <a:gd name="connsiteX30" fmla="*/ 1019659 w 1660735"/>
              <a:gd name="connsiteY30" fmla="*/ 376163 h 1607157"/>
              <a:gd name="connsiteX31" fmla="*/ 1019659 w 1660735"/>
              <a:gd name="connsiteY31" fmla="*/ 640891 h 1607157"/>
              <a:gd name="connsiteX32" fmla="*/ 376349 w 1660735"/>
              <a:gd name="connsiteY32" fmla="*/ 1607158 h 1607157"/>
              <a:gd name="connsiteX33" fmla="*/ 110505 w 1660735"/>
              <a:gd name="connsiteY33" fmla="*/ 1496653 h 1607157"/>
              <a:gd name="connsiteX34" fmla="*/ 0 w 1660735"/>
              <a:gd name="connsiteY34" fmla="*/ 1230809 h 1607157"/>
              <a:gd name="connsiteX35" fmla="*/ 110505 w 1660735"/>
              <a:gd name="connsiteY35" fmla="*/ 964964 h 1607157"/>
              <a:gd name="connsiteX36" fmla="*/ 376349 w 1660735"/>
              <a:gd name="connsiteY36" fmla="*/ 854459 h 1607157"/>
              <a:gd name="connsiteX37" fmla="*/ 695958 w 1660735"/>
              <a:gd name="connsiteY37" fmla="*/ 854459 h 1607157"/>
              <a:gd name="connsiteX38" fmla="*/ 752512 w 1660735"/>
              <a:gd name="connsiteY38" fmla="*/ 911014 h 1607157"/>
              <a:gd name="connsiteX39" fmla="*/ 752512 w 1660735"/>
              <a:gd name="connsiteY39" fmla="*/ 1230623 h 1607157"/>
              <a:gd name="connsiteX40" fmla="*/ 642007 w 1660735"/>
              <a:gd name="connsiteY40" fmla="*/ 1496467 h 1607157"/>
              <a:gd name="connsiteX41" fmla="*/ 376349 w 1660735"/>
              <a:gd name="connsiteY41" fmla="*/ 1607158 h 1607157"/>
              <a:gd name="connsiteX42" fmla="*/ 376349 w 1660735"/>
              <a:gd name="connsiteY42" fmla="*/ 966267 h 1607157"/>
              <a:gd name="connsiteX43" fmla="*/ 111621 w 1660735"/>
              <a:gd name="connsiteY43" fmla="*/ 1230809 h 1607157"/>
              <a:gd name="connsiteX44" fmla="*/ 376349 w 1660735"/>
              <a:gd name="connsiteY44" fmla="*/ 1495537 h 1607157"/>
              <a:gd name="connsiteX45" fmla="*/ 641077 w 1660735"/>
              <a:gd name="connsiteY45" fmla="*/ 1230809 h 1607157"/>
              <a:gd name="connsiteX46" fmla="*/ 641077 w 1660735"/>
              <a:gd name="connsiteY46" fmla="*/ 966267 h 1607157"/>
              <a:gd name="connsiteX47" fmla="*/ 376349 w 1660735"/>
              <a:gd name="connsiteY47" fmla="*/ 966267 h 1607157"/>
              <a:gd name="connsiteX48" fmla="*/ 1284201 w 1660735"/>
              <a:gd name="connsiteY48" fmla="*/ 1607158 h 1607157"/>
              <a:gd name="connsiteX49" fmla="*/ 1018357 w 1660735"/>
              <a:gd name="connsiteY49" fmla="*/ 1496653 h 1607157"/>
              <a:gd name="connsiteX50" fmla="*/ 907852 w 1660735"/>
              <a:gd name="connsiteY50" fmla="*/ 1230809 h 1607157"/>
              <a:gd name="connsiteX51" fmla="*/ 907852 w 1660735"/>
              <a:gd name="connsiteY51" fmla="*/ 911200 h 1607157"/>
              <a:gd name="connsiteX52" fmla="*/ 964406 w 1660735"/>
              <a:gd name="connsiteY52" fmla="*/ 854646 h 1607157"/>
              <a:gd name="connsiteX53" fmla="*/ 1284015 w 1660735"/>
              <a:gd name="connsiteY53" fmla="*/ 854646 h 1607157"/>
              <a:gd name="connsiteX54" fmla="*/ 1549859 w 1660735"/>
              <a:gd name="connsiteY54" fmla="*/ 965150 h 1607157"/>
              <a:gd name="connsiteX55" fmla="*/ 1660364 w 1660735"/>
              <a:gd name="connsiteY55" fmla="*/ 1230995 h 1607157"/>
              <a:gd name="connsiteX56" fmla="*/ 1550045 w 1660735"/>
              <a:gd name="connsiteY56" fmla="*/ 1496653 h 1607157"/>
              <a:gd name="connsiteX57" fmla="*/ 1284201 w 1660735"/>
              <a:gd name="connsiteY57" fmla="*/ 1607158 h 1607157"/>
              <a:gd name="connsiteX58" fmla="*/ 1019659 w 1660735"/>
              <a:gd name="connsiteY58" fmla="*/ 966267 h 1607157"/>
              <a:gd name="connsiteX59" fmla="*/ 1019659 w 1660735"/>
              <a:gd name="connsiteY59" fmla="*/ 1230995 h 1607157"/>
              <a:gd name="connsiteX60" fmla="*/ 1284387 w 1660735"/>
              <a:gd name="connsiteY60" fmla="*/ 1495723 h 1607157"/>
              <a:gd name="connsiteX61" fmla="*/ 1549115 w 1660735"/>
              <a:gd name="connsiteY61" fmla="*/ 1230995 h 1607157"/>
              <a:gd name="connsiteX62" fmla="*/ 1284387 w 1660735"/>
              <a:gd name="connsiteY62" fmla="*/ 966267 h 1607157"/>
              <a:gd name="connsiteX63" fmla="*/ 1019659 w 1660735"/>
              <a:gd name="connsiteY63" fmla="*/ 966267 h 1607157"/>
            </a:gdLst>
            <a:ahLst/>
            <a:cxnLst/>
            <a:rect l="l" t="t" r="r" b="b"/>
            <a:pathLst>
              <a:path w="1660735" h="1607157">
                <a:moveTo>
                  <a:pt x="695958" y="752512"/>
                </a:moveTo>
                <a:lnTo>
                  <a:pt x="376349" y="752512"/>
                </a:lnTo>
                <a:cubicBezTo>
                  <a:pt x="276262" y="752512"/>
                  <a:pt x="181756" y="713259"/>
                  <a:pt x="110505" y="642007"/>
                </a:cubicBezTo>
                <a:cubicBezTo>
                  <a:pt x="39253" y="570756"/>
                  <a:pt x="0" y="476436"/>
                  <a:pt x="0" y="376349"/>
                </a:cubicBezTo>
                <a:cubicBezTo>
                  <a:pt x="0" y="276262"/>
                  <a:pt x="39253" y="181756"/>
                  <a:pt x="110505" y="110505"/>
                </a:cubicBezTo>
                <a:cubicBezTo>
                  <a:pt x="181756" y="39253"/>
                  <a:pt x="276076" y="0"/>
                  <a:pt x="376349" y="0"/>
                </a:cubicBezTo>
                <a:cubicBezTo>
                  <a:pt x="476436" y="0"/>
                  <a:pt x="570942" y="39253"/>
                  <a:pt x="642193" y="110505"/>
                </a:cubicBezTo>
                <a:cubicBezTo>
                  <a:pt x="713445" y="181756"/>
                  <a:pt x="752698" y="276076"/>
                  <a:pt x="752698" y="376349"/>
                </a:cubicBezTo>
                <a:lnTo>
                  <a:pt x="752698" y="695958"/>
                </a:lnTo>
                <a:cubicBezTo>
                  <a:pt x="752512" y="727211"/>
                  <a:pt x="727211" y="752512"/>
                  <a:pt x="695958" y="752512"/>
                </a:cubicBezTo>
                <a:close/>
                <a:moveTo>
                  <a:pt x="376349" y="111621"/>
                </a:moveTo>
                <a:cubicBezTo>
                  <a:pt x="230498" y="111621"/>
                  <a:pt x="111621" y="230312"/>
                  <a:pt x="111621" y="376349"/>
                </a:cubicBezTo>
                <a:cubicBezTo>
                  <a:pt x="111621" y="522201"/>
                  <a:pt x="230312" y="641077"/>
                  <a:pt x="376349" y="641077"/>
                </a:cubicBezTo>
                <a:lnTo>
                  <a:pt x="641077" y="641077"/>
                </a:lnTo>
                <a:lnTo>
                  <a:pt x="641077" y="376349"/>
                </a:lnTo>
                <a:cubicBezTo>
                  <a:pt x="640891" y="230312"/>
                  <a:pt x="522201" y="111621"/>
                  <a:pt x="376349" y="111621"/>
                </a:cubicBezTo>
                <a:close/>
                <a:moveTo>
                  <a:pt x="1284201" y="752512"/>
                </a:moveTo>
                <a:lnTo>
                  <a:pt x="964592" y="752512"/>
                </a:lnTo>
                <a:cubicBezTo>
                  <a:pt x="933338" y="752512"/>
                  <a:pt x="908038" y="727025"/>
                  <a:pt x="908038" y="695958"/>
                </a:cubicBezTo>
                <a:lnTo>
                  <a:pt x="908038" y="376349"/>
                </a:lnTo>
                <a:cubicBezTo>
                  <a:pt x="908038" y="276262"/>
                  <a:pt x="947291" y="181756"/>
                  <a:pt x="1018543" y="110505"/>
                </a:cubicBezTo>
                <a:cubicBezTo>
                  <a:pt x="1089794" y="39253"/>
                  <a:pt x="1184114" y="0"/>
                  <a:pt x="1284387" y="0"/>
                </a:cubicBezTo>
                <a:cubicBezTo>
                  <a:pt x="1384660" y="0"/>
                  <a:pt x="1478980" y="39253"/>
                  <a:pt x="1550231" y="110505"/>
                </a:cubicBezTo>
                <a:cubicBezTo>
                  <a:pt x="1621482" y="181756"/>
                  <a:pt x="1660736" y="276076"/>
                  <a:pt x="1660736" y="376349"/>
                </a:cubicBezTo>
                <a:cubicBezTo>
                  <a:pt x="1660736" y="476622"/>
                  <a:pt x="1621482" y="570942"/>
                  <a:pt x="1550231" y="642193"/>
                </a:cubicBezTo>
                <a:cubicBezTo>
                  <a:pt x="1478794" y="713259"/>
                  <a:pt x="1384288" y="752512"/>
                  <a:pt x="1284201" y="752512"/>
                </a:cubicBezTo>
                <a:close/>
                <a:moveTo>
                  <a:pt x="1019659" y="640891"/>
                </a:moveTo>
                <a:lnTo>
                  <a:pt x="1284387" y="640891"/>
                </a:lnTo>
                <a:cubicBezTo>
                  <a:pt x="1430238" y="640891"/>
                  <a:pt x="1549115" y="522201"/>
                  <a:pt x="1549115" y="376163"/>
                </a:cubicBezTo>
                <a:cubicBezTo>
                  <a:pt x="1549115" y="230312"/>
                  <a:pt x="1430424" y="111435"/>
                  <a:pt x="1284387" y="111435"/>
                </a:cubicBezTo>
                <a:cubicBezTo>
                  <a:pt x="1138349" y="111435"/>
                  <a:pt x="1019659" y="230125"/>
                  <a:pt x="1019659" y="376163"/>
                </a:cubicBezTo>
                <a:lnTo>
                  <a:pt x="1019659" y="640891"/>
                </a:lnTo>
                <a:close/>
                <a:moveTo>
                  <a:pt x="376349" y="1607158"/>
                </a:moveTo>
                <a:cubicBezTo>
                  <a:pt x="276262" y="1607158"/>
                  <a:pt x="181756" y="1567904"/>
                  <a:pt x="110505" y="1496653"/>
                </a:cubicBezTo>
                <a:cubicBezTo>
                  <a:pt x="39253" y="1425401"/>
                  <a:pt x="0" y="1330896"/>
                  <a:pt x="0" y="1230809"/>
                </a:cubicBezTo>
                <a:cubicBezTo>
                  <a:pt x="0" y="1130722"/>
                  <a:pt x="39253" y="1036216"/>
                  <a:pt x="110505" y="964964"/>
                </a:cubicBezTo>
                <a:cubicBezTo>
                  <a:pt x="181756" y="893713"/>
                  <a:pt x="276076" y="854459"/>
                  <a:pt x="376349" y="854459"/>
                </a:cubicBezTo>
                <a:lnTo>
                  <a:pt x="695958" y="854459"/>
                </a:lnTo>
                <a:cubicBezTo>
                  <a:pt x="727211" y="854459"/>
                  <a:pt x="752512" y="879760"/>
                  <a:pt x="752512" y="911014"/>
                </a:cubicBezTo>
                <a:lnTo>
                  <a:pt x="752512" y="1230623"/>
                </a:lnTo>
                <a:cubicBezTo>
                  <a:pt x="752512" y="1330709"/>
                  <a:pt x="713259" y="1425215"/>
                  <a:pt x="642007" y="1496467"/>
                </a:cubicBezTo>
                <a:cubicBezTo>
                  <a:pt x="570756" y="1567718"/>
                  <a:pt x="476436" y="1607158"/>
                  <a:pt x="376349" y="1607158"/>
                </a:cubicBezTo>
                <a:close/>
                <a:moveTo>
                  <a:pt x="376349" y="966267"/>
                </a:moveTo>
                <a:cubicBezTo>
                  <a:pt x="230312" y="966267"/>
                  <a:pt x="111621" y="1084957"/>
                  <a:pt x="111621" y="1230809"/>
                </a:cubicBezTo>
                <a:cubicBezTo>
                  <a:pt x="111621" y="1376660"/>
                  <a:pt x="230312" y="1495537"/>
                  <a:pt x="376349" y="1495537"/>
                </a:cubicBezTo>
                <a:cubicBezTo>
                  <a:pt x="522201" y="1495537"/>
                  <a:pt x="641077" y="1376846"/>
                  <a:pt x="641077" y="1230809"/>
                </a:cubicBezTo>
                <a:lnTo>
                  <a:pt x="641077" y="966267"/>
                </a:lnTo>
                <a:lnTo>
                  <a:pt x="376349" y="966267"/>
                </a:lnTo>
                <a:close/>
                <a:moveTo>
                  <a:pt x="1284201" y="1607158"/>
                </a:moveTo>
                <a:cubicBezTo>
                  <a:pt x="1184114" y="1607158"/>
                  <a:pt x="1089608" y="1567904"/>
                  <a:pt x="1018357" y="1496653"/>
                </a:cubicBezTo>
                <a:cubicBezTo>
                  <a:pt x="947105" y="1425401"/>
                  <a:pt x="907852" y="1331082"/>
                  <a:pt x="907852" y="1230809"/>
                </a:cubicBezTo>
                <a:lnTo>
                  <a:pt x="907852" y="911200"/>
                </a:lnTo>
                <a:cubicBezTo>
                  <a:pt x="907852" y="879946"/>
                  <a:pt x="933152" y="854646"/>
                  <a:pt x="964406" y="854646"/>
                </a:cubicBezTo>
                <a:lnTo>
                  <a:pt x="1284015" y="854646"/>
                </a:lnTo>
                <a:cubicBezTo>
                  <a:pt x="1384102" y="854646"/>
                  <a:pt x="1478607" y="893899"/>
                  <a:pt x="1549859" y="965150"/>
                </a:cubicBezTo>
                <a:cubicBezTo>
                  <a:pt x="1621110" y="1036402"/>
                  <a:pt x="1660364" y="1130722"/>
                  <a:pt x="1660364" y="1230995"/>
                </a:cubicBezTo>
                <a:cubicBezTo>
                  <a:pt x="1660364" y="1331268"/>
                  <a:pt x="1621296" y="1425401"/>
                  <a:pt x="1550045" y="1496653"/>
                </a:cubicBezTo>
                <a:cubicBezTo>
                  <a:pt x="1478794" y="1567904"/>
                  <a:pt x="1384288" y="1607158"/>
                  <a:pt x="1284201" y="1607158"/>
                </a:cubicBezTo>
                <a:close/>
                <a:moveTo>
                  <a:pt x="1019659" y="966267"/>
                </a:moveTo>
                <a:lnTo>
                  <a:pt x="1019659" y="1230995"/>
                </a:lnTo>
                <a:cubicBezTo>
                  <a:pt x="1019659" y="1376846"/>
                  <a:pt x="1138349" y="1495723"/>
                  <a:pt x="1284387" y="1495723"/>
                </a:cubicBezTo>
                <a:cubicBezTo>
                  <a:pt x="1430424" y="1495723"/>
                  <a:pt x="1549115" y="1377032"/>
                  <a:pt x="1549115" y="1230995"/>
                </a:cubicBezTo>
                <a:cubicBezTo>
                  <a:pt x="1549115" y="1084957"/>
                  <a:pt x="1430424" y="966267"/>
                  <a:pt x="1284387" y="966267"/>
                </a:cubicBezTo>
                <a:lnTo>
                  <a:pt x="1019659" y="966267"/>
                </a:lnTo>
                <a:close/>
              </a:path>
            </a:pathLst>
          </a:custGeom>
          <a:solidFill>
            <a:schemeClr val="accent2"/>
          </a:solidFill>
          <a:ln w="1860" cap="flat">
            <a:noFill/>
            <a:miter/>
          </a:ln>
        </p:spPr>
        <p:txBody>
          <a:bodyPr vert="horz" wrap="square" lIns="91440" tIns="45720" rIns="91440" bIns="45720" rtlCol="0" anchor="ctr"/>
          <a:p>
            <a:pPr algn="l">
              <a:lnSpc>
                <a:spcPct val="110000"/>
              </a:lnSpc>
            </a:pPr>
            <a:endParaRPr kumimoji="1" lang="zh-CN" altLang="en-US"/>
          </a:p>
        </p:txBody>
      </p:sp>
      <p:sp>
        <p:nvSpPr>
          <p:cNvPr id="15" name="标题 1"/>
          <p:cNvSpPr txBox="1"/>
          <p:nvPr>
            <p:custDataLst>
              <p:tags r:id="rId9"/>
            </p:custDataLst>
          </p:nvPr>
        </p:nvSpPr>
        <p:spPr>
          <a:xfrm>
            <a:off x="1234330" y="1995932"/>
            <a:ext cx="2303540" cy="579733"/>
          </a:xfrm>
          <a:prstGeom prst="rect">
            <a:avLst/>
          </a:prstGeom>
          <a:noFill/>
          <a:ln cap="sq">
            <a:noFill/>
          </a:ln>
        </p:spPr>
        <p:txBody>
          <a:bodyPr vert="horz" wrap="square" lIns="0" tIns="0" rIns="0" bIns="0" rtlCol="0" anchor="ctr"/>
          <a:p>
            <a:pPr algn="l">
              <a:lnSpc>
                <a:spcPct val="13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静态平均数与动态平均数</a:t>
            </a:r>
            <a:endParaRPr kumimoji="1" lang="zh-CN" altLang="en-US"/>
          </a:p>
        </p:txBody>
      </p:sp>
      <p:sp>
        <p:nvSpPr>
          <p:cNvPr id="16" name="标题 1"/>
          <p:cNvSpPr txBox="1"/>
          <p:nvPr>
            <p:custDataLst>
              <p:tags r:id="rId10"/>
            </p:custDataLst>
          </p:nvPr>
        </p:nvSpPr>
        <p:spPr>
          <a:xfrm>
            <a:off x="1234330" y="4222914"/>
            <a:ext cx="2308970" cy="579733"/>
          </a:xfrm>
          <a:prstGeom prst="rect">
            <a:avLst/>
          </a:prstGeom>
          <a:noFill/>
          <a:ln cap="sq">
            <a:noFill/>
          </a:ln>
        </p:spPr>
        <p:txBody>
          <a:bodyPr vert="horz" wrap="square" lIns="0" tIns="0" rIns="0" bIns="0" rtlCol="0" anchor="ctr"/>
          <a:p>
            <a:pPr algn="l">
              <a:lnSpc>
                <a:spcPct val="13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数值平均数与位置平均数</a:t>
            </a:r>
            <a:endParaRPr kumimoji="1" lang="zh-CN" altLang="en-US"/>
          </a:p>
        </p:txBody>
      </p:sp>
      <p:sp>
        <p:nvSpPr>
          <p:cNvPr id="18" name="标题 1"/>
          <p:cNvSpPr txBox="1"/>
          <p:nvPr/>
        </p:nvSpPr>
        <p:spPr>
          <a:xfrm>
            <a:off x="1007545" y="210957"/>
            <a:ext cx="10696755" cy="432000"/>
          </a:xfrm>
          <a:prstGeom prst="rect">
            <a:avLst/>
          </a:prstGeom>
          <a:noFill/>
          <a:ln>
            <a:noFill/>
          </a:ln>
        </p:spPr>
        <p:txBody>
          <a:bodyPr vert="horz" wrap="square" lIns="0" tIns="0" rIns="0" bIns="0" rtlCol="0" anchor="ctr"/>
          <a:p>
            <a:pPr algn="l">
              <a:lnSpc>
                <a:spcPct val="120000"/>
              </a:lnSpc>
            </a:pPr>
            <a:r>
              <a:rPr kumimoji="1" lang="zh-CN" altLang="en-US" sz="32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rPr>
              <a:t>二、</a:t>
            </a:r>
            <a:r>
              <a:rPr kumimoji="1" lang="en-US" altLang="zh-CN" sz="32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rPr>
              <a:t>平均指标的分类</a:t>
            </a:r>
            <a:endParaRPr kumimoji="1" lang="en-US" altLang="zh-CN" sz="32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19" name="标题 1"/>
          <p:cNvSpPr txBox="1"/>
          <p:nvPr/>
        </p:nvSpPr>
        <p:spPr>
          <a:xfrm>
            <a:off x="682743" y="334905"/>
            <a:ext cx="218940" cy="218940"/>
          </a:xfrm>
          <a:prstGeom prst="chevron">
            <a:avLst/>
          </a:prstGeom>
          <a:solidFill>
            <a:schemeClr val="accent1"/>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20" name="标题 1"/>
          <p:cNvSpPr txBox="1"/>
          <p:nvPr/>
        </p:nvSpPr>
        <p:spPr>
          <a:xfrm>
            <a:off x="487699" y="334905"/>
            <a:ext cx="218940" cy="218940"/>
          </a:xfrm>
          <a:prstGeom prst="chevron">
            <a:avLst/>
          </a:prstGeom>
          <a:solidFill>
            <a:schemeClr val="accent1">
              <a:lumMod val="60000"/>
              <a:lumOff val="40000"/>
            </a:schemeClr>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21" name="标题 1"/>
          <p:cNvSpPr txBox="1"/>
          <p:nvPr/>
        </p:nvSpPr>
        <p:spPr>
          <a:xfrm>
            <a:off x="292654" y="334905"/>
            <a:ext cx="218940" cy="218940"/>
          </a:xfrm>
          <a:prstGeom prst="chevron">
            <a:avLst/>
          </a:prstGeom>
          <a:solidFill>
            <a:schemeClr val="accent1">
              <a:lumMod val="20000"/>
              <a:lumOff val="80000"/>
            </a:schemeClr>
          </a:solidFill>
          <a:ln w="12700" cap="sq">
            <a:noFill/>
            <a:miter/>
          </a:ln>
        </p:spPr>
        <p:txBody>
          <a:bodyPr vert="horz" wrap="square" lIns="91440" tIns="45720" rIns="91440" bIns="45720" rtlCol="0" anchor="ctr"/>
          <a:p>
            <a:pPr algn="ctr">
              <a:lnSpc>
                <a:spcPct val="110000"/>
              </a:lnSpc>
            </a:pPr>
            <a:endParaRPr kumimoji="1" lang="zh-CN" altLang="en-US"/>
          </a:p>
        </p:txBody>
      </p:sp>
    </p:spTree>
    <p:custDataLst>
      <p:tags r:id="rId1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1"/>
          <p:cNvSpPr txBox="1"/>
          <p:nvPr>
            <p:custDataLst>
              <p:tags r:id="rId1"/>
            </p:custDataLst>
          </p:nvPr>
        </p:nvSpPr>
        <p:spPr>
          <a:xfrm>
            <a:off x="970915" y="1765300"/>
            <a:ext cx="3631565" cy="4076700"/>
          </a:xfrm>
          <a:prstGeom prst="rect">
            <a:avLst/>
          </a:prstGeom>
          <a:solidFill>
            <a:schemeClr val="bg1"/>
          </a:solidFill>
          <a:ln cap="sq">
            <a:noFill/>
            <a:prstDash val="solid"/>
            <a:miter/>
          </a:ln>
          <a:effectLst>
            <a:outerShdw blurRad="88900" sx="99000" sy="99000" algn="ctr" rotWithShape="0">
              <a:schemeClr val="accent1">
                <a:lumMod val="75000"/>
                <a:alpha val="24000"/>
              </a:schemeClr>
            </a:outerShdw>
          </a:effectLst>
        </p:spPr>
        <p:txBody>
          <a:bodyPr vert="horz" wrap="square" lIns="91440" tIns="45720" rIns="91440" bIns="45720" rtlCol="0" anchor="ctr"/>
          <a:p>
            <a:pPr algn="ctr">
              <a:lnSpc>
                <a:spcPct val="110000"/>
              </a:lnSpc>
            </a:pPr>
            <a:endParaRPr kumimoji="1" lang="zh-CN" altLang="en-US"/>
          </a:p>
        </p:txBody>
      </p:sp>
      <p:sp>
        <p:nvSpPr>
          <p:cNvPr id="4" name="标题 1"/>
          <p:cNvSpPr txBox="1"/>
          <p:nvPr>
            <p:custDataLst>
              <p:tags r:id="rId2"/>
            </p:custDataLst>
          </p:nvPr>
        </p:nvSpPr>
        <p:spPr>
          <a:xfrm>
            <a:off x="1308410" y="1663849"/>
            <a:ext cx="3101783" cy="98532"/>
          </a:xfrm>
          <a:prstGeom prst="rect">
            <a:avLst/>
          </a:prstGeom>
          <a:solidFill>
            <a:schemeClr val="accent1"/>
          </a:solidFill>
          <a:ln cap="flat">
            <a:noFill/>
            <a:prstDash val="solid"/>
            <a:miter/>
          </a:ln>
          <a:effectLst/>
        </p:spPr>
        <p:txBody>
          <a:bodyPr vert="horz" wrap="square" lIns="91440" tIns="45720" rIns="91440" bIns="45720" rtlCol="0" anchor="ctr"/>
          <a:p>
            <a:pPr algn="ctr">
              <a:lnSpc>
                <a:spcPct val="110000"/>
              </a:lnSpc>
            </a:pPr>
            <a:endParaRPr kumimoji="1" lang="zh-CN" altLang="en-US"/>
          </a:p>
        </p:txBody>
      </p:sp>
      <p:sp>
        <p:nvSpPr>
          <p:cNvPr id="5" name="标题 1"/>
          <p:cNvSpPr txBox="1"/>
          <p:nvPr>
            <p:custDataLst>
              <p:tags r:id="rId3"/>
            </p:custDataLst>
          </p:nvPr>
        </p:nvSpPr>
        <p:spPr>
          <a:xfrm>
            <a:off x="1155700" y="3790950"/>
            <a:ext cx="3254375" cy="1731010"/>
          </a:xfrm>
          <a:prstGeom prst="rect">
            <a:avLst/>
          </a:prstGeom>
          <a:noFill/>
          <a:ln>
            <a:noFill/>
          </a:ln>
          <a:effectLst/>
        </p:spPr>
        <p:txBody>
          <a:bodyPr vert="horz" wrap="square" lIns="55778" tIns="27889" rIns="55778" bIns="27889" rtlCol="0" anchor="t"/>
          <a:p>
            <a:pPr algn="l">
              <a:lnSpc>
                <a:spcPct val="150000"/>
              </a:lnSpc>
            </a:pPr>
            <a:r>
              <a:rPr kumimoji="1" lang="en-US" altLang="zh-CN" sz="1200">
                <a:ln w="12700">
                  <a:noFill/>
                </a:ln>
                <a:solidFill>
                  <a:srgbClr val="262626">
                    <a:alpha val="100000"/>
                  </a:srgbClr>
                </a:solidFill>
                <a:latin typeface="微软雅黑" panose="020B0503020204020204" charset="-122"/>
                <a:ea typeface="微软雅黑" panose="020B0503020204020204" charset="-122"/>
                <a:cs typeface="Source Han Sans" panose="020B0500000000000000" charset="-122"/>
              </a:rPr>
              <a:t>算术平均数是总体标志总量与总体单位总量之比，是平均指标中最常用的一种。</a:t>
            </a:r>
            <a:endParaRPr kumimoji="1" lang="en-US" altLang="zh-CN" sz="1200">
              <a:ln w="12700">
                <a:noFill/>
              </a:ln>
              <a:solidFill>
                <a:srgbClr val="262626">
                  <a:alpha val="100000"/>
                </a:srgbClr>
              </a:solidFill>
              <a:latin typeface="微软雅黑" panose="020B0503020204020204" charset="-122"/>
              <a:ea typeface="微软雅黑" panose="020B0503020204020204" charset="-122"/>
              <a:cs typeface="Source Han Sans" panose="020B0500000000000000" charset="-122"/>
            </a:endParaRPr>
          </a:p>
          <a:p>
            <a:pPr algn="l">
              <a:lnSpc>
                <a:spcPct val="150000"/>
              </a:lnSpc>
            </a:pPr>
            <a:r>
              <a:rPr kumimoji="1" lang="zh-CN" altLang="en-US" sz="1200"/>
              <a:t>优点：计算简便，易于理解和应用；能够充分利用数据信息，反映数据的总体水平。</a:t>
            </a:r>
            <a:endParaRPr kumimoji="1" lang="zh-CN" altLang="en-US" sz="1200"/>
          </a:p>
          <a:p>
            <a:pPr algn="l">
              <a:lnSpc>
                <a:spcPct val="150000"/>
              </a:lnSpc>
            </a:pPr>
            <a:r>
              <a:rPr kumimoji="1" lang="zh-CN" altLang="en-US" sz="1200"/>
              <a:t>缺点，如易受极端值的影响，当数据集中存在极端值时，算术平均数可能会偏离数据的实际分布情况。</a:t>
            </a:r>
            <a:endParaRPr kumimoji="1" lang="zh-CN" altLang="en-US" sz="1200"/>
          </a:p>
        </p:txBody>
      </p:sp>
      <p:cxnSp>
        <p:nvCxnSpPr>
          <p:cNvPr id="6" name="标题 1"/>
          <p:cNvCxnSpPr/>
          <p:nvPr>
            <p:custDataLst>
              <p:tags r:id="rId4"/>
            </p:custDataLst>
          </p:nvPr>
        </p:nvCxnSpPr>
        <p:spPr>
          <a:xfrm>
            <a:off x="2713569" y="3716867"/>
            <a:ext cx="382905" cy="0"/>
          </a:xfrm>
          <a:prstGeom prst="line">
            <a:avLst/>
          </a:prstGeom>
          <a:noFill/>
          <a:ln w="28575" cap="sq">
            <a:solidFill>
              <a:schemeClr val="accent1"/>
            </a:solidFill>
            <a:miter/>
          </a:ln>
        </p:spPr>
      </p:cxnSp>
      <p:sp>
        <p:nvSpPr>
          <p:cNvPr id="16" name="标题 1"/>
          <p:cNvSpPr txBox="1"/>
          <p:nvPr>
            <p:custDataLst>
              <p:tags r:id="rId5"/>
            </p:custDataLst>
          </p:nvPr>
        </p:nvSpPr>
        <p:spPr>
          <a:xfrm>
            <a:off x="2572685" y="2164080"/>
            <a:ext cx="664672" cy="720001"/>
          </a:xfrm>
          <a:custGeom>
            <a:avLst/>
            <a:gdLst>
              <a:gd name="connsiteX0" fmla="*/ 332293 w 664672"/>
              <a:gd name="connsiteY0" fmla="*/ 387672 h 720001"/>
              <a:gd name="connsiteX1" fmla="*/ 660804 w 664672"/>
              <a:gd name="connsiteY1" fmla="*/ 598902 h 720001"/>
              <a:gd name="connsiteX2" fmla="*/ 563560 w 664672"/>
              <a:gd name="connsiteY2" fmla="*/ 720001 h 720001"/>
              <a:gd name="connsiteX3" fmla="*/ 101112 w 664672"/>
              <a:gd name="connsiteY3" fmla="*/ 720001 h 720001"/>
              <a:gd name="connsiteX4" fmla="*/ 3868 w 664672"/>
              <a:gd name="connsiteY4" fmla="*/ 598902 h 720001"/>
              <a:gd name="connsiteX5" fmla="*/ 332293 w 664672"/>
              <a:gd name="connsiteY5" fmla="*/ 387672 h 720001"/>
              <a:gd name="connsiteX6" fmla="*/ 332293 w 664672"/>
              <a:gd name="connsiteY6" fmla="*/ 0 h 720001"/>
              <a:gd name="connsiteX7" fmla="*/ 509517 w 664672"/>
              <a:gd name="connsiteY7" fmla="*/ 177224 h 720001"/>
              <a:gd name="connsiteX8" fmla="*/ 332293 w 664672"/>
              <a:gd name="connsiteY8" fmla="*/ 354448 h 720001"/>
              <a:gd name="connsiteX9" fmla="*/ 155069 w 664672"/>
              <a:gd name="connsiteY9" fmla="*/ 177224 h 720001"/>
              <a:gd name="connsiteX10" fmla="*/ 332293 w 664672"/>
              <a:gd name="connsiteY10" fmla="*/ 0 h 720001"/>
            </a:gdLst>
            <a:ahLst/>
            <a:cxnLst/>
            <a:rect l="l" t="t" r="r" b="b"/>
            <a:pathLst>
              <a:path w="664672" h="720001">
                <a:moveTo>
                  <a:pt x="332293" y="387672"/>
                </a:moveTo>
                <a:cubicBezTo>
                  <a:pt x="550549" y="387672"/>
                  <a:pt x="628448" y="491162"/>
                  <a:pt x="660804" y="598902"/>
                </a:cubicBezTo>
                <a:cubicBezTo>
                  <a:pt x="679021" y="659624"/>
                  <a:pt x="630616" y="720001"/>
                  <a:pt x="563560" y="720001"/>
                </a:cubicBezTo>
                <a:lnTo>
                  <a:pt x="101112" y="720001"/>
                </a:lnTo>
                <a:cubicBezTo>
                  <a:pt x="34057" y="720001"/>
                  <a:pt x="-14348" y="659624"/>
                  <a:pt x="3868" y="598902"/>
                </a:cubicBezTo>
                <a:cubicBezTo>
                  <a:pt x="36138" y="491162"/>
                  <a:pt x="114037" y="387672"/>
                  <a:pt x="332293" y="387672"/>
                </a:cubicBezTo>
                <a:close/>
                <a:moveTo>
                  <a:pt x="332293" y="0"/>
                </a:moveTo>
                <a:cubicBezTo>
                  <a:pt x="430230" y="0"/>
                  <a:pt x="509604" y="79287"/>
                  <a:pt x="509517" y="177224"/>
                </a:cubicBezTo>
                <a:cubicBezTo>
                  <a:pt x="509517" y="275074"/>
                  <a:pt x="430144" y="354448"/>
                  <a:pt x="332293" y="354448"/>
                </a:cubicBezTo>
                <a:cubicBezTo>
                  <a:pt x="234442" y="354448"/>
                  <a:pt x="155069" y="275074"/>
                  <a:pt x="155069" y="177224"/>
                </a:cubicBezTo>
                <a:cubicBezTo>
                  <a:pt x="155069" y="79287"/>
                  <a:pt x="234442" y="0"/>
                  <a:pt x="332293" y="0"/>
                </a:cubicBezTo>
                <a:close/>
              </a:path>
            </a:pathLst>
          </a:custGeom>
          <a:solidFill>
            <a:schemeClr val="accent1"/>
          </a:solidFill>
          <a:ln cap="flat">
            <a:noFill/>
            <a:prstDash val="solid"/>
            <a:miter/>
          </a:ln>
        </p:spPr>
        <p:txBody>
          <a:bodyPr vert="horz" wrap="square" lIns="91440" tIns="45720" rIns="91440" bIns="45720" rtlCol="0" anchor="ctr"/>
          <a:p>
            <a:pPr algn="l">
              <a:lnSpc>
                <a:spcPct val="110000"/>
              </a:lnSpc>
            </a:pPr>
            <a:endParaRPr kumimoji="1" lang="zh-CN" altLang="en-US"/>
          </a:p>
        </p:txBody>
      </p:sp>
      <p:sp>
        <p:nvSpPr>
          <p:cNvPr id="18" name="标题 1"/>
          <p:cNvSpPr txBox="1"/>
          <p:nvPr>
            <p:custDataLst>
              <p:tags r:id="rId6"/>
            </p:custDataLst>
          </p:nvPr>
        </p:nvSpPr>
        <p:spPr>
          <a:xfrm>
            <a:off x="1419555" y="3026990"/>
            <a:ext cx="2733442" cy="562685"/>
          </a:xfrm>
          <a:prstGeom prst="rect">
            <a:avLst/>
          </a:prstGeom>
          <a:noFill/>
          <a:ln>
            <a:noFill/>
          </a:ln>
          <a:effectLst/>
        </p:spPr>
        <p:txBody>
          <a:bodyPr vert="horz" wrap="square" lIns="55778" tIns="27889" rIns="55778" bIns="27889" rtlCol="0" anchor="ctr"/>
          <a:p>
            <a:pPr algn="ctr">
              <a:lnSpc>
                <a:spcPct val="150000"/>
              </a:lnSpc>
            </a:pPr>
            <a:r>
              <a:rPr kumimoji="1" lang="en-US" altLang="zh-CN" sz="1600">
                <a:ln w="12700">
                  <a:noFill/>
                </a:ln>
                <a:gradFill>
                  <a:gsLst>
                    <a:gs pos="0">
                      <a:srgbClr val="59AAF2">
                        <a:alpha val="100000"/>
                      </a:srgbClr>
                    </a:gs>
                    <a:gs pos="100000">
                      <a:srgbClr val="0F6FC6">
                        <a:alpha val="100000"/>
                      </a:srgbClr>
                    </a:gs>
                  </a:gsLst>
                  <a:lin ang="3000000" scaled="0"/>
                </a:gradFill>
                <a:latin typeface="Source Han Sans CN Bold" panose="020B0800000000000000" charset="-122"/>
                <a:ea typeface="Source Han Sans CN Bold" panose="020B0800000000000000" charset="-122"/>
                <a:cs typeface="Source Han Sans CN Bold" panose="020B0800000000000000" charset="-122"/>
              </a:rPr>
              <a:t>1.算术平均数的定义</a:t>
            </a:r>
            <a:endParaRPr kumimoji="1" lang="zh-CN" altLang="en-US"/>
          </a:p>
        </p:txBody>
      </p:sp>
      <p:sp>
        <p:nvSpPr>
          <p:cNvPr id="19" name="标题 1"/>
          <p:cNvSpPr txBox="1"/>
          <p:nvPr>
            <p:custDataLst>
              <p:tags r:id="rId7"/>
            </p:custDataLst>
          </p:nvPr>
        </p:nvSpPr>
        <p:spPr>
          <a:xfrm>
            <a:off x="5208600" y="1726510"/>
            <a:ext cx="2733442" cy="562685"/>
          </a:xfrm>
          <a:prstGeom prst="rect">
            <a:avLst/>
          </a:prstGeom>
          <a:noFill/>
          <a:ln>
            <a:noFill/>
          </a:ln>
          <a:effectLst/>
        </p:spPr>
        <p:txBody>
          <a:bodyPr vert="horz" wrap="square" lIns="55778" tIns="27889" rIns="55778" bIns="27889" rtlCol="0" anchor="ctr"/>
          <a:p>
            <a:pPr algn="ctr">
              <a:lnSpc>
                <a:spcPct val="150000"/>
              </a:lnSpc>
            </a:pPr>
            <a:r>
              <a:rPr kumimoji="1" lang="en-US" altLang="zh-CN" sz="20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rPr>
              <a:t>2.算术平均数的计算公式</a:t>
            </a:r>
            <a:endParaRPr kumimoji="1" lang="en-US" altLang="zh-CN" sz="20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endParaRPr>
          </a:p>
        </p:txBody>
      </p:sp>
      <p:sp>
        <p:nvSpPr>
          <p:cNvPr id="2" name="标题 1"/>
          <p:cNvSpPr txBox="1"/>
          <p:nvPr/>
        </p:nvSpPr>
        <p:spPr>
          <a:xfrm>
            <a:off x="1007545" y="210957"/>
            <a:ext cx="10696755" cy="432000"/>
          </a:xfrm>
          <a:prstGeom prst="rect">
            <a:avLst/>
          </a:prstGeom>
          <a:noFill/>
          <a:ln>
            <a:noFill/>
          </a:ln>
        </p:spPr>
        <p:txBody>
          <a:bodyPr vert="horz" wrap="square" lIns="0" tIns="0" rIns="0" bIns="0" rtlCol="0" anchor="ctr"/>
          <a:p>
            <a:pPr algn="l">
              <a:lnSpc>
                <a:spcPct val="120000"/>
              </a:lnSpc>
            </a:pPr>
            <a:r>
              <a:rPr kumimoji="1" lang="zh-CN" altLang="en-US" sz="32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rPr>
              <a:t>三、</a:t>
            </a:r>
            <a:r>
              <a:rPr kumimoji="1" lang="en-US" altLang="zh-CN" sz="32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rPr>
              <a:t>平均指标的</a:t>
            </a:r>
            <a:r>
              <a:rPr kumimoji="1" lang="zh-CN" altLang="en-US" sz="32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rPr>
              <a:t>计算</a:t>
            </a:r>
            <a:endParaRPr kumimoji="1" lang="zh-CN" altLang="en-US" sz="32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endParaRPr>
          </a:p>
        </p:txBody>
      </p:sp>
      <p:cxnSp>
        <p:nvCxnSpPr>
          <p:cNvPr id="23" name="标题 1"/>
          <p:cNvCxnSpPr/>
          <p:nvPr/>
        </p:nvCxnSpPr>
        <p:spPr>
          <a:xfrm>
            <a:off x="662050" y="1346062"/>
            <a:ext cx="11160000" cy="0"/>
          </a:xfrm>
          <a:prstGeom prst="line">
            <a:avLst/>
          </a:prstGeom>
          <a:noFill/>
          <a:ln w="9525" cap="sq">
            <a:solidFill>
              <a:schemeClr val="accent1"/>
            </a:solidFill>
            <a:miter/>
          </a:ln>
        </p:spPr>
      </p:cxnSp>
      <p:sp>
        <p:nvSpPr>
          <p:cNvPr id="21" name="标题 1"/>
          <p:cNvSpPr txBox="1"/>
          <p:nvPr/>
        </p:nvSpPr>
        <p:spPr>
          <a:xfrm>
            <a:off x="808580" y="773343"/>
            <a:ext cx="10867800" cy="432000"/>
          </a:xfrm>
          <a:prstGeom prst="rect">
            <a:avLst/>
          </a:prstGeom>
          <a:noFill/>
          <a:ln>
            <a:noFill/>
          </a:ln>
        </p:spPr>
        <p:txBody>
          <a:bodyPr vert="horz" wrap="square" lIns="0" tIns="0" rIns="0" bIns="0" rtlCol="0" anchor="ctr"/>
          <a:p>
            <a:pPr algn="l">
              <a:lnSpc>
                <a:spcPct val="120000"/>
              </a:lnSpc>
            </a:pPr>
            <a:r>
              <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（一）算术平均数</a:t>
            </a:r>
            <a:endPar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22" name="文本框 21"/>
          <p:cNvSpPr txBox="1"/>
          <p:nvPr/>
        </p:nvSpPr>
        <p:spPr>
          <a:xfrm>
            <a:off x="8238490" y="157099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graphicFrame>
        <p:nvGraphicFramePr>
          <p:cNvPr id="71682" name="Object 1"/>
          <p:cNvGraphicFramePr/>
          <p:nvPr/>
        </p:nvGraphicFramePr>
        <p:xfrm>
          <a:off x="5208905" y="2316480"/>
          <a:ext cx="5843905" cy="1273175"/>
        </p:xfrm>
        <a:graphic>
          <a:graphicData uri="http://schemas.openxmlformats.org/presentationml/2006/ole">
            <mc:AlternateContent xmlns:mc="http://schemas.openxmlformats.org/markup-compatibility/2006">
              <mc:Choice xmlns:v="urn:schemas-microsoft-com:vml" Requires="v">
                <p:oleObj spid="_x0000_s3096" name="" r:id="rId8" imgW="2260600" imgH="533400" progId="">
                  <p:embed/>
                </p:oleObj>
              </mc:Choice>
              <mc:Fallback>
                <p:oleObj name="" r:id="rId8" imgW="2260600" imgH="533400" progId="">
                  <p:embed/>
                  <p:pic>
                    <p:nvPicPr>
                      <p:cNvPr id="0" name="图片 3095"/>
                      <p:cNvPicPr/>
                      <p:nvPr/>
                    </p:nvPicPr>
                    <p:blipFill>
                      <a:blip r:embed="rId9"/>
                      <a:stretch>
                        <a:fillRect/>
                      </a:stretch>
                    </p:blipFill>
                    <p:spPr>
                      <a:xfrm>
                        <a:off x="5208905" y="2316480"/>
                        <a:ext cx="5843905" cy="1273175"/>
                      </a:xfrm>
                      <a:prstGeom prst="rect">
                        <a:avLst/>
                      </a:prstGeom>
                      <a:noFill/>
                      <a:ln w="38100">
                        <a:noFill/>
                        <a:miter/>
                      </a:ln>
                    </p:spPr>
                  </p:pic>
                </p:oleObj>
              </mc:Fallback>
            </mc:AlternateContent>
          </a:graphicData>
        </a:graphic>
      </p:graphicFrame>
      <p:pic>
        <p:nvPicPr>
          <p:cNvPr id="29" name="图片 28"/>
          <p:cNvPicPr>
            <a:picLocks noChangeAspect="1"/>
          </p:cNvPicPr>
          <p:nvPr/>
        </p:nvPicPr>
        <p:blipFill>
          <a:blip r:embed="rId10">
            <a:clrChange>
              <a:clrFrom>
                <a:srgbClr val="FFFFFF">
                  <a:alpha val="100000"/>
                </a:srgbClr>
              </a:clrFrom>
              <a:clrTo>
                <a:srgbClr val="FFFFFF">
                  <a:alpha val="100000"/>
                  <a:alpha val="0"/>
                </a:srgbClr>
              </a:clrTo>
            </a:clrChange>
          </a:blip>
          <a:stretch>
            <a:fillRect/>
          </a:stretch>
        </p:blipFill>
        <p:spPr>
          <a:xfrm>
            <a:off x="5208905" y="4700905"/>
            <a:ext cx="2314575" cy="762000"/>
          </a:xfrm>
          <a:prstGeom prst="rect">
            <a:avLst/>
          </a:prstGeom>
        </p:spPr>
      </p:pic>
      <p:pic>
        <p:nvPicPr>
          <p:cNvPr id="30" name="图片 29"/>
          <p:cNvPicPr>
            <a:picLocks noChangeAspect="1"/>
          </p:cNvPicPr>
          <p:nvPr/>
        </p:nvPicPr>
        <p:blipFill>
          <a:blip r:embed="rId11">
            <a:clrChange>
              <a:clrFrom>
                <a:srgbClr val="FFFFFF">
                  <a:alpha val="100000"/>
                </a:srgbClr>
              </a:clrFrom>
              <a:clrTo>
                <a:srgbClr val="FFFFFF">
                  <a:alpha val="100000"/>
                  <a:alpha val="0"/>
                </a:srgbClr>
              </a:clrTo>
            </a:clrChange>
          </a:blip>
          <a:stretch>
            <a:fillRect/>
          </a:stretch>
        </p:blipFill>
        <p:spPr>
          <a:xfrm>
            <a:off x="8484235" y="4484370"/>
            <a:ext cx="3028950" cy="1028700"/>
          </a:xfrm>
          <a:prstGeom prst="rect">
            <a:avLst/>
          </a:prstGeom>
        </p:spPr>
      </p:pic>
      <p:sp>
        <p:nvSpPr>
          <p:cNvPr id="33" name="标题 1"/>
          <p:cNvSpPr txBox="1"/>
          <p:nvPr>
            <p:custDataLst>
              <p:tags r:id="rId12"/>
            </p:custDataLst>
          </p:nvPr>
        </p:nvSpPr>
        <p:spPr>
          <a:xfrm>
            <a:off x="5132400" y="3790895"/>
            <a:ext cx="2733442" cy="562685"/>
          </a:xfrm>
          <a:prstGeom prst="rect">
            <a:avLst/>
          </a:prstGeom>
          <a:noFill/>
          <a:ln>
            <a:noFill/>
          </a:ln>
          <a:effectLst/>
        </p:spPr>
        <p:txBody>
          <a:bodyPr vert="horz" wrap="square" lIns="55778" tIns="27889" rIns="55778" bIns="27889" rtlCol="0" anchor="ctr"/>
          <a:p>
            <a:pPr algn="ctr">
              <a:lnSpc>
                <a:spcPct val="150000"/>
              </a:lnSpc>
            </a:pPr>
            <a:r>
              <a:rPr kumimoji="1" lang="zh-CN" altLang="en-US"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rPr>
              <a:t>简单</a:t>
            </a:r>
            <a:r>
              <a:rPr kumimoji="1" lang="en-US" altLang="zh-CN"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rPr>
              <a:t>算术平均数的计算公式</a:t>
            </a:r>
            <a:endParaRPr kumimoji="1" lang="en-US" altLang="zh-CN"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endParaRPr>
          </a:p>
        </p:txBody>
      </p:sp>
      <p:sp>
        <p:nvSpPr>
          <p:cNvPr id="34" name="标题 1"/>
          <p:cNvSpPr txBox="1"/>
          <p:nvPr>
            <p:custDataLst>
              <p:tags r:id="rId13"/>
            </p:custDataLst>
          </p:nvPr>
        </p:nvSpPr>
        <p:spPr>
          <a:xfrm>
            <a:off x="8588070" y="3755970"/>
            <a:ext cx="2733442" cy="562685"/>
          </a:xfrm>
          <a:prstGeom prst="rect">
            <a:avLst/>
          </a:prstGeom>
          <a:noFill/>
          <a:ln>
            <a:noFill/>
          </a:ln>
          <a:effectLst/>
        </p:spPr>
        <p:txBody>
          <a:bodyPr vert="horz" wrap="square" lIns="55778" tIns="27889" rIns="55778" bIns="27889" rtlCol="0" anchor="ctr"/>
          <a:p>
            <a:pPr algn="ctr">
              <a:lnSpc>
                <a:spcPct val="150000"/>
              </a:lnSpc>
            </a:pPr>
            <a:r>
              <a:rPr kumimoji="1" lang="zh-CN" altLang="en-US"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rPr>
              <a:t>加权</a:t>
            </a:r>
            <a:r>
              <a:rPr kumimoji="1" lang="en-US" altLang="zh-CN"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rPr>
              <a:t>算术平均数的计算公式</a:t>
            </a:r>
            <a:endParaRPr kumimoji="1" lang="en-US" altLang="zh-CN"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endParaRPr>
          </a:p>
        </p:txBody>
      </p:sp>
      <p:sp>
        <p:nvSpPr>
          <p:cNvPr id="35" name="文本框 34"/>
          <p:cNvSpPr txBox="1"/>
          <p:nvPr/>
        </p:nvSpPr>
        <p:spPr>
          <a:xfrm>
            <a:off x="5193665" y="5526405"/>
            <a:ext cx="2413635" cy="640080"/>
          </a:xfrm>
          <a:prstGeom prst="rect">
            <a:avLst/>
          </a:prstGeom>
          <a:noFill/>
        </p:spPr>
        <p:txBody>
          <a:bodyPr wrap="square" rtlCol="0">
            <a:normAutofit lnSpcReduction="10000"/>
          </a:bodyPr>
          <a:p>
            <a:pPr algn="l">
              <a:lnSpc>
                <a:spcPct val="140000"/>
              </a:lnSpc>
            </a:pPr>
            <a:r>
              <a:rPr lang="zh-CN" altLang="en-US" sz="1200" kern="100" dirty="0">
                <a:effectLst/>
                <a:latin typeface="+mn-ea"/>
                <a:cs typeface="江城圆体 400W" panose="020B0500000000000000" pitchFamily="34" charset="-122"/>
              </a:rPr>
              <a:t>总体内没有进行分组或分组中各个标志值出现的次数相同。</a:t>
            </a:r>
            <a:endParaRPr lang="zh-CN" altLang="en-US" sz="1200" kern="100" dirty="0">
              <a:effectLst/>
              <a:latin typeface="+mn-ea"/>
              <a:cs typeface="江城圆体 400W" panose="020B0500000000000000" pitchFamily="34" charset="-122"/>
            </a:endParaRPr>
          </a:p>
        </p:txBody>
      </p:sp>
      <p:sp>
        <p:nvSpPr>
          <p:cNvPr id="36" name="文本框 35"/>
          <p:cNvSpPr txBox="1"/>
          <p:nvPr/>
        </p:nvSpPr>
        <p:spPr>
          <a:xfrm>
            <a:off x="8479790" y="5547360"/>
            <a:ext cx="3033395" cy="640080"/>
          </a:xfrm>
          <a:prstGeom prst="rect">
            <a:avLst/>
          </a:prstGeom>
          <a:noFill/>
        </p:spPr>
        <p:txBody>
          <a:bodyPr wrap="square" rtlCol="0">
            <a:noAutofit/>
          </a:bodyPr>
          <a:p>
            <a:pPr algn="l">
              <a:lnSpc>
                <a:spcPct val="140000"/>
              </a:lnSpc>
            </a:pPr>
            <a:r>
              <a:rPr lang="zh-CN" altLang="en-US" sz="1100" kern="100" dirty="0">
                <a:effectLst/>
                <a:latin typeface="+mn-ea"/>
                <a:cs typeface="江城圆体 400W" panose="020B0500000000000000" pitchFamily="34" charset="-122"/>
              </a:rPr>
              <a:t>当总体已经分组</a:t>
            </a:r>
            <a:r>
              <a:rPr lang="en-US" altLang="zh-CN" sz="1100" kern="100" dirty="0">
                <a:effectLst/>
                <a:latin typeface="+mn-ea"/>
                <a:cs typeface="江城圆体 400W" panose="020B0500000000000000" pitchFamily="34" charset="-122"/>
              </a:rPr>
              <a:t>,</a:t>
            </a:r>
            <a:r>
              <a:rPr lang="zh-CN" altLang="en-US" sz="1100" kern="100" dirty="0">
                <a:effectLst/>
                <a:latin typeface="+mn-ea"/>
                <a:cs typeface="江城圆体 400W" panose="020B0500000000000000" pitchFamily="34" charset="-122"/>
              </a:rPr>
              <a:t>且各个标志值出现的次数不同时</a:t>
            </a:r>
            <a:r>
              <a:rPr lang="en-US" altLang="zh-CN" sz="1100" kern="100" dirty="0">
                <a:effectLst/>
                <a:latin typeface="+mn-ea"/>
                <a:cs typeface="江城圆体 400W" panose="020B0500000000000000" pitchFamily="34" charset="-122"/>
              </a:rPr>
              <a:t>,</a:t>
            </a:r>
            <a:r>
              <a:rPr lang="zh-CN" altLang="en-US" sz="1100" kern="100" dirty="0">
                <a:effectLst/>
                <a:latin typeface="+mn-ea"/>
                <a:cs typeface="江城圆体 400W" panose="020B0500000000000000" pitchFamily="34" charset="-122"/>
              </a:rPr>
              <a:t>就必须计算加权算术平均数。</a:t>
            </a:r>
            <a:endParaRPr lang="zh-CN" altLang="en-US" sz="1100" kern="100" dirty="0">
              <a:effectLst/>
              <a:latin typeface="+mn-ea"/>
              <a:cs typeface="江城圆体 400W" panose="020B0500000000000000" pitchFamily="34" charset="-122"/>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6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3" name="标题 1"/>
          <p:cNvCxnSpPr/>
          <p:nvPr/>
        </p:nvCxnSpPr>
        <p:spPr>
          <a:xfrm>
            <a:off x="662050" y="1346062"/>
            <a:ext cx="11160000" cy="0"/>
          </a:xfrm>
          <a:prstGeom prst="line">
            <a:avLst/>
          </a:prstGeom>
          <a:noFill/>
          <a:ln w="9525" cap="sq">
            <a:solidFill>
              <a:schemeClr val="accent1"/>
            </a:solidFill>
            <a:miter/>
          </a:ln>
        </p:spPr>
      </p:cxnSp>
      <p:sp>
        <p:nvSpPr>
          <p:cNvPr id="21" name="标题 1"/>
          <p:cNvSpPr txBox="1"/>
          <p:nvPr/>
        </p:nvSpPr>
        <p:spPr>
          <a:xfrm>
            <a:off x="808580" y="773343"/>
            <a:ext cx="10867800" cy="432000"/>
          </a:xfrm>
          <a:prstGeom prst="rect">
            <a:avLst/>
          </a:prstGeom>
          <a:noFill/>
          <a:ln>
            <a:noFill/>
          </a:ln>
        </p:spPr>
        <p:txBody>
          <a:bodyPr vert="horz" wrap="square" lIns="0" tIns="0" rIns="0" bIns="0" rtlCol="0" anchor="ctr"/>
          <a:p>
            <a:pPr algn="l">
              <a:lnSpc>
                <a:spcPct val="120000"/>
              </a:lnSpc>
            </a:pPr>
            <a:r>
              <a:rPr kumimoji="1" lang="en-US" alt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3.</a:t>
            </a:r>
            <a:r>
              <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算术平均数计算实例</a:t>
            </a:r>
            <a:endPar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22" name="文本框 21"/>
          <p:cNvSpPr txBox="1"/>
          <p:nvPr/>
        </p:nvSpPr>
        <p:spPr>
          <a:xfrm>
            <a:off x="8238490" y="157099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graphicFrame>
        <p:nvGraphicFramePr>
          <p:cNvPr id="7" name="表格 6"/>
          <p:cNvGraphicFramePr/>
          <p:nvPr>
            <p:custDataLst>
              <p:tags r:id="rId1"/>
            </p:custDataLst>
          </p:nvPr>
        </p:nvGraphicFramePr>
        <p:xfrm>
          <a:off x="2447925" y="3821430"/>
          <a:ext cx="6659880" cy="1656080"/>
        </p:xfrm>
        <a:graphic>
          <a:graphicData uri="http://schemas.openxmlformats.org/drawingml/2006/table">
            <a:tbl>
              <a:tblPr/>
              <a:tblGrid>
                <a:gridCol w="2251075"/>
                <a:gridCol w="2160905"/>
                <a:gridCol w="2247900"/>
              </a:tblGrid>
              <a:tr h="419735">
                <a:tc>
                  <a:txBody>
                    <a:bodyPr/>
                    <a:p>
                      <a:pPr marL="0" indent="0" algn="ctr">
                        <a:lnSpc>
                          <a:spcPts val="1200"/>
                        </a:lnSpc>
                        <a:spcBef>
                          <a:spcPct val="0"/>
                        </a:spcBef>
                        <a:spcAft>
                          <a:spcPct val="0"/>
                        </a:spcAft>
                      </a:pPr>
                      <a:r>
                        <a:rPr lang="zh-CN" sz="1400">
                          <a:solidFill>
                            <a:schemeClr val="bg1"/>
                          </a:solidFill>
                          <a:latin typeface="微软雅黑" panose="020B0503020204020204" charset="-122"/>
                          <a:ea typeface="微软雅黑" panose="020B0503020204020204" charset="-122"/>
                          <a:cs typeface="微软雅黑" panose="020B0503020204020204" charset="-122"/>
                        </a:rPr>
                        <a:t>按销售量分组</a:t>
                      </a:r>
                      <a:r>
                        <a:rPr lang="en-US" altLang="zh-CN" sz="1400">
                          <a:solidFill>
                            <a:schemeClr val="bg1"/>
                          </a:solidFill>
                          <a:latin typeface="微软雅黑" panose="020B0503020204020204" charset="-122"/>
                          <a:ea typeface="微软雅黑" panose="020B0503020204020204" charset="-122"/>
                          <a:cs typeface="微软雅黑" panose="020B0503020204020204" charset="-122"/>
                        </a:rPr>
                        <a:t>(</a:t>
                      </a:r>
                      <a:r>
                        <a:rPr lang="zh-CN" sz="1400">
                          <a:solidFill>
                            <a:schemeClr val="bg1"/>
                          </a:solidFill>
                          <a:latin typeface="微软雅黑" panose="020B0503020204020204" charset="-122"/>
                          <a:ea typeface="微软雅黑" panose="020B0503020204020204" charset="-122"/>
                          <a:cs typeface="微软雅黑" panose="020B0503020204020204" charset="-122"/>
                        </a:rPr>
                        <a:t>万辆</a:t>
                      </a:r>
                      <a:r>
                        <a:rPr lang="en-US" altLang="zh-CN" sz="1400">
                          <a:solidFill>
                            <a:schemeClr val="bg1"/>
                          </a:solidFill>
                          <a:latin typeface="微软雅黑" panose="020B0503020204020204" charset="-122"/>
                          <a:ea typeface="微软雅黑" panose="020B0503020204020204" charset="-122"/>
                          <a:cs typeface="微软雅黑" panose="020B0503020204020204" charset="-122"/>
                        </a:rPr>
                        <a:t>)</a:t>
                      </a:r>
                      <a:endParaRPr lang="en-US" altLang="zh-CN" sz="1400">
                        <a:solidFill>
                          <a:schemeClr val="bg1"/>
                        </a:solidFill>
                        <a:latin typeface="微软雅黑" panose="020B0503020204020204" charset="-122"/>
                        <a:ea typeface="微软雅黑" panose="020B0503020204020204" charset="-122"/>
                        <a:cs typeface="微软雅黑" panose="020B0503020204020204" charset="-122"/>
                      </a:endParaRPr>
                    </a:p>
                    <a:p>
                      <a:pPr marL="0" indent="0" algn="ctr">
                        <a:lnSpc>
                          <a:spcPts val="1200"/>
                        </a:lnSpc>
                        <a:spcBef>
                          <a:spcPct val="0"/>
                        </a:spcBef>
                        <a:spcAft>
                          <a:spcPct val="0"/>
                        </a:spcAft>
                      </a:pPr>
                      <a:r>
                        <a:rPr lang="en-US" altLang="zh-CN" sz="1400" i="1">
                          <a:solidFill>
                            <a:schemeClr val="bg1"/>
                          </a:solidFill>
                          <a:latin typeface="微软雅黑" panose="020B0503020204020204" charset="-122"/>
                          <a:ea typeface="微软雅黑" panose="020B0503020204020204" charset="-122"/>
                          <a:cs typeface="微软雅黑" panose="020B0503020204020204" charset="-122"/>
                        </a:rPr>
                        <a:t>x</a:t>
                      </a:r>
                      <a:endParaRPr lang="en-US" altLang="zh-CN" sz="1400" i="1">
                        <a:solidFill>
                          <a:schemeClr val="bg1"/>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solidFill>
                  </a:tcPr>
                </a:tc>
                <a:tc>
                  <a:txBody>
                    <a:bodyPr/>
                    <a:p>
                      <a:pPr marL="0" indent="0" algn="ctr">
                        <a:lnSpc>
                          <a:spcPts val="1200"/>
                        </a:lnSpc>
                        <a:spcBef>
                          <a:spcPct val="0"/>
                        </a:spcBef>
                        <a:spcAft>
                          <a:spcPct val="0"/>
                        </a:spcAft>
                      </a:pPr>
                      <a:r>
                        <a:rPr lang="zh-CN" sz="1400">
                          <a:solidFill>
                            <a:schemeClr val="bg1"/>
                          </a:solidFill>
                          <a:latin typeface="微软雅黑" panose="020B0503020204020204" charset="-122"/>
                          <a:ea typeface="微软雅黑" panose="020B0503020204020204" charset="-122"/>
                          <a:cs typeface="微软雅黑" panose="020B0503020204020204" charset="-122"/>
                        </a:rPr>
                        <a:t>省份</a:t>
                      </a:r>
                      <a:r>
                        <a:rPr lang="en-US" altLang="zh-CN" sz="1400">
                          <a:solidFill>
                            <a:schemeClr val="bg1"/>
                          </a:solidFill>
                          <a:latin typeface="微软雅黑" panose="020B0503020204020204" charset="-122"/>
                          <a:ea typeface="微软雅黑" panose="020B0503020204020204" charset="-122"/>
                          <a:cs typeface="微软雅黑" panose="020B0503020204020204" charset="-122"/>
                        </a:rPr>
                        <a:t>(</a:t>
                      </a:r>
                      <a:r>
                        <a:rPr lang="zh-CN" sz="1400">
                          <a:solidFill>
                            <a:schemeClr val="bg1"/>
                          </a:solidFill>
                          <a:latin typeface="微软雅黑" panose="020B0503020204020204" charset="-122"/>
                          <a:ea typeface="微软雅黑" panose="020B0503020204020204" charset="-122"/>
                          <a:cs typeface="微软雅黑" panose="020B0503020204020204" charset="-122"/>
                        </a:rPr>
                        <a:t>个</a:t>
                      </a:r>
                      <a:r>
                        <a:rPr lang="en-US" altLang="zh-CN" sz="1400">
                          <a:solidFill>
                            <a:schemeClr val="bg1"/>
                          </a:solidFill>
                          <a:latin typeface="微软雅黑" panose="020B0503020204020204" charset="-122"/>
                          <a:ea typeface="微软雅黑" panose="020B0503020204020204" charset="-122"/>
                          <a:cs typeface="微软雅黑" panose="020B0503020204020204" charset="-122"/>
                        </a:rPr>
                        <a:t>)</a:t>
                      </a:r>
                      <a:endParaRPr lang="en-US" altLang="zh-CN" sz="1400">
                        <a:solidFill>
                          <a:schemeClr val="bg1"/>
                        </a:solidFill>
                        <a:latin typeface="微软雅黑" panose="020B0503020204020204" charset="-122"/>
                        <a:ea typeface="微软雅黑" panose="020B0503020204020204" charset="-122"/>
                        <a:cs typeface="微软雅黑" panose="020B0503020204020204" charset="-122"/>
                      </a:endParaRPr>
                    </a:p>
                    <a:p>
                      <a:pPr marL="0" indent="0" algn="ctr">
                        <a:lnSpc>
                          <a:spcPts val="1200"/>
                        </a:lnSpc>
                        <a:spcBef>
                          <a:spcPct val="0"/>
                        </a:spcBef>
                        <a:spcAft>
                          <a:spcPct val="0"/>
                        </a:spcAft>
                      </a:pPr>
                      <a:r>
                        <a:rPr lang="en-US" altLang="zh-CN" sz="1400" i="1">
                          <a:solidFill>
                            <a:schemeClr val="bg1"/>
                          </a:solidFill>
                          <a:latin typeface="微软雅黑" panose="020B0503020204020204" charset="-122"/>
                          <a:ea typeface="微软雅黑" panose="020B0503020204020204" charset="-122"/>
                          <a:cs typeface="微软雅黑" panose="020B0503020204020204" charset="-122"/>
                        </a:rPr>
                        <a:t>f</a:t>
                      </a:r>
                      <a:endParaRPr lang="en-US" altLang="zh-CN" sz="1400" i="1">
                        <a:solidFill>
                          <a:schemeClr val="bg1"/>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solidFill>
                  </a:tcPr>
                </a:tc>
                <a:tc>
                  <a:txBody>
                    <a:bodyPr/>
                    <a:p>
                      <a:pPr marL="0" indent="0" algn="ctr">
                        <a:lnSpc>
                          <a:spcPts val="1200"/>
                        </a:lnSpc>
                        <a:spcBef>
                          <a:spcPct val="0"/>
                        </a:spcBef>
                        <a:spcAft>
                          <a:spcPct val="0"/>
                        </a:spcAft>
                      </a:pPr>
                      <a:r>
                        <a:rPr lang="zh-CN" altLang="en-US" sz="1400" i="1">
                          <a:solidFill>
                            <a:schemeClr val="bg1"/>
                          </a:solidFill>
                          <a:latin typeface="微软雅黑" panose="020B0503020204020204" charset="-122"/>
                          <a:ea typeface="微软雅黑" panose="020B0503020204020204" charset="-122"/>
                          <a:cs typeface="微软雅黑" panose="020B0503020204020204" charset="-122"/>
                        </a:rPr>
                        <a:t>比重</a:t>
                      </a:r>
                      <a:r>
                        <a:rPr lang="en-US" altLang="zh-CN" sz="1400" i="1">
                          <a:solidFill>
                            <a:schemeClr val="bg1"/>
                          </a:solidFill>
                          <a:latin typeface="微软雅黑" panose="020B0503020204020204" charset="-122"/>
                          <a:ea typeface="微软雅黑" panose="020B0503020204020204" charset="-122"/>
                          <a:cs typeface="微软雅黑" panose="020B0503020204020204" charset="-122"/>
                        </a:rPr>
                        <a:t>(%)</a:t>
                      </a:r>
                      <a:endParaRPr lang="en-US" altLang="zh-CN" sz="1400" i="1">
                        <a:solidFill>
                          <a:schemeClr val="bg1"/>
                        </a:solidFill>
                        <a:latin typeface="微软雅黑" panose="020B0503020204020204" charset="-122"/>
                        <a:ea typeface="微软雅黑" panose="020B0503020204020204" charset="-122"/>
                        <a:cs typeface="微软雅黑" panose="020B0503020204020204" charset="-122"/>
                      </a:endParaRPr>
                    </a:p>
                    <a:p>
                      <a:pPr marL="0" indent="0" algn="ctr">
                        <a:lnSpc>
                          <a:spcPts val="1200"/>
                        </a:lnSpc>
                        <a:spcBef>
                          <a:spcPct val="0"/>
                        </a:spcBef>
                        <a:spcAft>
                          <a:spcPct val="0"/>
                        </a:spcAft>
                      </a:pPr>
                      <a:r>
                        <a:rPr lang="en-US" altLang="zh-CN" sz="1400" i="1">
                          <a:solidFill>
                            <a:schemeClr val="bg1"/>
                          </a:solidFill>
                          <a:latin typeface="微软雅黑" panose="020B0503020204020204" charset="-122"/>
                          <a:ea typeface="微软雅黑" panose="020B0503020204020204" charset="-122"/>
                          <a:cs typeface="微软雅黑" panose="020B0503020204020204" charset="-122"/>
                        </a:rPr>
                        <a:t>f/∑f</a:t>
                      </a:r>
                      <a:endParaRPr lang="en-US" altLang="zh-CN" sz="1400" i="1">
                        <a:solidFill>
                          <a:schemeClr val="bg1"/>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solidFill>
                  </a:tcPr>
                </a:tc>
              </a:tr>
              <a:tr h="247650">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17</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solidFill>
                      <a:schemeClr val="accent1"/>
                    </a:solidFill>
                  </a:tcPr>
                </a:tc>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1</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solidFill>
                      <a:schemeClr val="accent1"/>
                    </a:solidFill>
                  </a:tcPr>
                </a:tc>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10</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solidFill>
                      <a:schemeClr val="accent1"/>
                    </a:solidFill>
                  </a:tcPr>
                </a:tc>
              </a:tr>
              <a:tr h="247015">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18</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solidFill>
                  </a:tcPr>
                </a:tc>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2</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solidFill>
                  </a:tcPr>
                </a:tc>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20</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solidFill>
                  </a:tcPr>
                </a:tc>
              </a:tr>
              <a:tr h="247015">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19</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solidFill>
                  </a:tcPr>
                </a:tc>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4</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solidFill>
                  </a:tcPr>
                </a:tc>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40</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solidFill>
                  </a:tcPr>
                </a:tc>
              </a:tr>
              <a:tr h="247650">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20</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solidFill>
                      <a:schemeClr val="accent1"/>
                    </a:solidFill>
                  </a:tcPr>
                </a:tc>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3</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solidFill>
                      <a:schemeClr val="accent1"/>
                    </a:solidFill>
                  </a:tcPr>
                </a:tc>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30</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solidFill>
                      <a:schemeClr val="accent1"/>
                    </a:solidFill>
                  </a:tcPr>
                </a:tc>
              </a:tr>
              <a:tr h="247015">
                <a:tc>
                  <a:txBody>
                    <a:bodyPr/>
                    <a:p>
                      <a:pPr marL="0" indent="0" algn="ctr">
                        <a:lnSpc>
                          <a:spcPts val="1350"/>
                        </a:lnSpc>
                        <a:spcBef>
                          <a:spcPct val="0"/>
                        </a:spcBef>
                        <a:spcAft>
                          <a:spcPct val="0"/>
                        </a:spcAft>
                      </a:pPr>
                      <a:r>
                        <a:rPr lang="zh-CN" sz="1400">
                          <a:solidFill>
                            <a:schemeClr val="bg1"/>
                          </a:solidFill>
                          <a:latin typeface="微软雅黑" panose="020B0503020204020204" charset="-122"/>
                          <a:ea typeface="微软雅黑" panose="020B0503020204020204" charset="-122"/>
                        </a:rPr>
                        <a:t>合　计</a:t>
                      </a:r>
                      <a:endParaRPr 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solidFill>
                  </a:tcPr>
                </a:tc>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10</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solidFill>
                  </a:tcPr>
                </a:tc>
                <a:tc>
                  <a:txBody>
                    <a:bodyPr/>
                    <a:p>
                      <a:pPr marL="0" indent="0" algn="ctr">
                        <a:lnSpc>
                          <a:spcPts val="1350"/>
                        </a:lnSpc>
                        <a:spcBef>
                          <a:spcPct val="0"/>
                        </a:spcBef>
                        <a:spcAft>
                          <a:spcPct val="0"/>
                        </a:spcAft>
                      </a:pPr>
                      <a:r>
                        <a:rPr lang="en-US" altLang="zh-CN" sz="1400">
                          <a:solidFill>
                            <a:schemeClr val="bg1"/>
                          </a:solidFill>
                          <a:latin typeface="微软雅黑" panose="020B0503020204020204" charset="-122"/>
                          <a:ea typeface="微软雅黑" panose="020B0503020204020204" charset="-122"/>
                        </a:rPr>
                        <a:t>100</a:t>
                      </a:r>
                      <a:endParaRPr lang="en-US" altLang="zh-CN" sz="1400">
                        <a:solidFill>
                          <a:schemeClr val="bg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solidFill>
                  </a:tcPr>
                </a:tc>
              </a:tr>
            </a:tbl>
          </a:graphicData>
        </a:graphic>
      </p:graphicFrame>
      <p:sp>
        <p:nvSpPr>
          <p:cNvPr id="8" name="文本框 7"/>
          <p:cNvSpPr txBox="1"/>
          <p:nvPr/>
        </p:nvSpPr>
        <p:spPr>
          <a:xfrm>
            <a:off x="1012825" y="1807210"/>
            <a:ext cx="10166350" cy="865505"/>
          </a:xfrm>
          <a:prstGeom prst="rect">
            <a:avLst/>
          </a:prstGeom>
          <a:noFill/>
        </p:spPr>
        <p:txBody>
          <a:bodyPr wrap="square" rtlCol="0" anchor="t">
            <a:spAutoFit/>
          </a:bodyPr>
          <a:p>
            <a:pPr algn="l">
              <a:lnSpc>
                <a:spcPct val="140000"/>
              </a:lnSpc>
            </a:pPr>
            <a:r>
              <a:rPr lang="zh-CN" altLang="en-US" kern="100" dirty="0">
                <a:effectLst/>
                <a:latin typeface="+mn-ea"/>
                <a:cs typeface="江城圆体 400W" panose="020B0500000000000000" pitchFamily="34" charset="-122"/>
              </a:rPr>
              <a:t>我国某汽车集团十个省份的汽车销售数量分别为</a:t>
            </a:r>
            <a:r>
              <a:rPr lang="en-US" altLang="zh-CN" kern="100" dirty="0">
                <a:effectLst/>
                <a:latin typeface="+mn-ea"/>
                <a:cs typeface="江城圆体 400W" panose="020B0500000000000000" pitchFamily="34" charset="-122"/>
              </a:rPr>
              <a:t>:17</a:t>
            </a:r>
            <a:r>
              <a:rPr lang="zh-CN" altLang="en-US" kern="100" dirty="0">
                <a:effectLst/>
                <a:latin typeface="+mn-ea"/>
                <a:cs typeface="江城圆体 400W" panose="020B0500000000000000" pitchFamily="34" charset="-122"/>
              </a:rPr>
              <a:t>、</a:t>
            </a:r>
            <a:r>
              <a:rPr lang="en-US" altLang="zh-CN" kern="100" dirty="0">
                <a:effectLst/>
                <a:latin typeface="+mn-ea"/>
                <a:cs typeface="江城圆体 400W" panose="020B0500000000000000" pitchFamily="34" charset="-122"/>
              </a:rPr>
              <a:t>18</a:t>
            </a:r>
            <a:r>
              <a:rPr lang="zh-CN" altLang="en-US" kern="100" dirty="0">
                <a:effectLst/>
                <a:latin typeface="+mn-ea"/>
                <a:cs typeface="江城圆体 400W" panose="020B0500000000000000" pitchFamily="34" charset="-122"/>
              </a:rPr>
              <a:t>、</a:t>
            </a:r>
            <a:r>
              <a:rPr lang="en-US" altLang="zh-CN" kern="100" dirty="0">
                <a:effectLst/>
                <a:latin typeface="+mn-ea"/>
                <a:cs typeface="江城圆体 400W" panose="020B0500000000000000" pitchFamily="34" charset="-122"/>
              </a:rPr>
              <a:t>18</a:t>
            </a:r>
            <a:r>
              <a:rPr lang="zh-CN" altLang="en-US" kern="100" dirty="0">
                <a:effectLst/>
                <a:latin typeface="+mn-ea"/>
                <a:cs typeface="江城圆体 400W" panose="020B0500000000000000" pitchFamily="34" charset="-122"/>
              </a:rPr>
              <a:t>、</a:t>
            </a:r>
            <a:r>
              <a:rPr lang="en-US" altLang="zh-CN" kern="100" dirty="0">
                <a:effectLst/>
                <a:latin typeface="+mn-ea"/>
                <a:cs typeface="江城圆体 400W" panose="020B0500000000000000" pitchFamily="34" charset="-122"/>
              </a:rPr>
              <a:t>19</a:t>
            </a:r>
            <a:r>
              <a:rPr lang="zh-CN" altLang="en-US" kern="100" dirty="0">
                <a:effectLst/>
                <a:latin typeface="+mn-ea"/>
                <a:cs typeface="江城圆体 400W" panose="020B0500000000000000" pitchFamily="34" charset="-122"/>
              </a:rPr>
              <a:t>、</a:t>
            </a:r>
            <a:r>
              <a:rPr lang="en-US" altLang="zh-CN" kern="100" dirty="0">
                <a:effectLst/>
                <a:latin typeface="+mn-ea"/>
                <a:cs typeface="江城圆体 400W" panose="020B0500000000000000" pitchFamily="34" charset="-122"/>
              </a:rPr>
              <a:t>19</a:t>
            </a:r>
            <a:r>
              <a:rPr lang="zh-CN" altLang="en-US" kern="100" dirty="0">
                <a:effectLst/>
                <a:latin typeface="+mn-ea"/>
                <a:cs typeface="江城圆体 400W" panose="020B0500000000000000" pitchFamily="34" charset="-122"/>
              </a:rPr>
              <a:t>、</a:t>
            </a:r>
            <a:r>
              <a:rPr lang="en-US" altLang="zh-CN" kern="100" dirty="0">
                <a:effectLst/>
                <a:latin typeface="+mn-ea"/>
                <a:cs typeface="江城圆体 400W" panose="020B0500000000000000" pitchFamily="34" charset="-122"/>
              </a:rPr>
              <a:t>19</a:t>
            </a:r>
            <a:r>
              <a:rPr lang="zh-CN" altLang="en-US" kern="100" dirty="0">
                <a:effectLst/>
                <a:latin typeface="+mn-ea"/>
                <a:cs typeface="江城圆体 400W" panose="020B0500000000000000" pitchFamily="34" charset="-122"/>
              </a:rPr>
              <a:t>、</a:t>
            </a:r>
            <a:r>
              <a:rPr lang="en-US" altLang="zh-CN" kern="100" dirty="0">
                <a:effectLst/>
                <a:latin typeface="+mn-ea"/>
                <a:cs typeface="江城圆体 400W" panose="020B0500000000000000" pitchFamily="34" charset="-122"/>
              </a:rPr>
              <a:t>19</a:t>
            </a:r>
            <a:r>
              <a:rPr lang="zh-CN" altLang="en-US" kern="100" dirty="0">
                <a:effectLst/>
                <a:latin typeface="+mn-ea"/>
                <a:cs typeface="江城圆体 400W" panose="020B0500000000000000" pitchFamily="34" charset="-122"/>
              </a:rPr>
              <a:t>、</a:t>
            </a:r>
            <a:r>
              <a:rPr lang="en-US" altLang="zh-CN" kern="100" dirty="0">
                <a:effectLst/>
                <a:latin typeface="+mn-ea"/>
                <a:cs typeface="江城圆体 400W" panose="020B0500000000000000" pitchFamily="34" charset="-122"/>
              </a:rPr>
              <a:t>20</a:t>
            </a:r>
            <a:r>
              <a:rPr lang="zh-CN" altLang="en-US" kern="100" dirty="0">
                <a:effectLst/>
                <a:latin typeface="+mn-ea"/>
                <a:cs typeface="江城圆体 400W" panose="020B0500000000000000" pitchFamily="34" charset="-122"/>
              </a:rPr>
              <a:t>、</a:t>
            </a:r>
            <a:r>
              <a:rPr lang="en-US" altLang="zh-CN" kern="100" dirty="0">
                <a:effectLst/>
                <a:latin typeface="+mn-ea"/>
                <a:cs typeface="江城圆体 400W" panose="020B0500000000000000" pitchFamily="34" charset="-122"/>
              </a:rPr>
              <a:t>20</a:t>
            </a:r>
            <a:r>
              <a:rPr lang="zh-CN" altLang="en-US" kern="100" dirty="0">
                <a:effectLst/>
                <a:latin typeface="+mn-ea"/>
                <a:cs typeface="江城圆体 400W" panose="020B0500000000000000" pitchFamily="34" charset="-122"/>
              </a:rPr>
              <a:t>、</a:t>
            </a:r>
            <a:r>
              <a:rPr lang="en-US" altLang="zh-CN" kern="100" dirty="0">
                <a:effectLst/>
                <a:latin typeface="+mn-ea"/>
                <a:cs typeface="江城圆体 400W" panose="020B0500000000000000" pitchFamily="34" charset="-122"/>
              </a:rPr>
              <a:t>20,</a:t>
            </a:r>
            <a:r>
              <a:rPr lang="zh-CN" altLang="en-US" kern="100" dirty="0">
                <a:effectLst/>
                <a:latin typeface="+mn-ea"/>
                <a:cs typeface="江城圆体 400W" panose="020B0500000000000000" pitchFamily="34" charset="-122"/>
              </a:rPr>
              <a:t>则平均销售量为多少？</a:t>
            </a:r>
            <a:endParaRPr lang="zh-CN" altLang="en-US" kern="100" dirty="0">
              <a:effectLst/>
              <a:latin typeface="+mn-ea"/>
              <a:cs typeface="江城圆体 400W" panose="020B0500000000000000" pitchFamily="34" charset="-122"/>
            </a:endParaRPr>
          </a:p>
        </p:txBody>
      </p:sp>
      <p:sp>
        <p:nvSpPr>
          <p:cNvPr id="9" name="标题 1"/>
          <p:cNvSpPr txBox="1"/>
          <p:nvPr>
            <p:custDataLst>
              <p:tags r:id="rId2"/>
            </p:custDataLst>
          </p:nvPr>
        </p:nvSpPr>
        <p:spPr>
          <a:xfrm>
            <a:off x="1011885" y="1346145"/>
            <a:ext cx="2733442" cy="562685"/>
          </a:xfrm>
          <a:prstGeom prst="rect">
            <a:avLst/>
          </a:prstGeom>
          <a:noFill/>
          <a:ln>
            <a:noFill/>
          </a:ln>
          <a:effectLst/>
        </p:spPr>
        <p:txBody>
          <a:bodyPr vert="horz" wrap="square" lIns="55778" tIns="27889" rIns="55778" bIns="27889" rtlCol="0" anchor="ctr"/>
          <a:p>
            <a:pPr algn="ctr">
              <a:lnSpc>
                <a:spcPct val="150000"/>
              </a:lnSpc>
            </a:pPr>
            <a:r>
              <a:rPr kumimoji="1" lang="en-US" altLang="zh-CN"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rPr>
              <a:t>1.</a:t>
            </a:r>
            <a:r>
              <a:rPr kumimoji="1" lang="zh-CN" altLang="en-US"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rPr>
              <a:t>简单</a:t>
            </a:r>
            <a:r>
              <a:rPr kumimoji="1" lang="en-US" altLang="zh-CN"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rPr>
              <a:t>算术平均数的计算</a:t>
            </a:r>
            <a:endParaRPr kumimoji="1" lang="en-US" altLang="zh-CN"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endParaRPr>
          </a:p>
        </p:txBody>
      </p:sp>
      <p:sp>
        <p:nvSpPr>
          <p:cNvPr id="10" name="标题 1"/>
          <p:cNvSpPr txBox="1"/>
          <p:nvPr>
            <p:custDataLst>
              <p:tags r:id="rId3"/>
            </p:custDataLst>
          </p:nvPr>
        </p:nvSpPr>
        <p:spPr>
          <a:xfrm>
            <a:off x="1012520" y="2781880"/>
            <a:ext cx="2733442" cy="562685"/>
          </a:xfrm>
          <a:prstGeom prst="rect">
            <a:avLst/>
          </a:prstGeom>
          <a:noFill/>
          <a:ln>
            <a:noFill/>
          </a:ln>
          <a:effectLst/>
        </p:spPr>
        <p:txBody>
          <a:bodyPr vert="horz" wrap="square" lIns="55778" tIns="27889" rIns="55778" bIns="27889" rtlCol="0" anchor="ctr"/>
          <a:p>
            <a:pPr algn="ctr">
              <a:lnSpc>
                <a:spcPct val="150000"/>
              </a:lnSpc>
            </a:pPr>
            <a:r>
              <a:rPr kumimoji="1" lang="en-US" altLang="zh-CN"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rPr>
              <a:t>2.</a:t>
            </a:r>
            <a:r>
              <a:rPr kumimoji="1" lang="zh-CN" altLang="en-US"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rPr>
              <a:t>加权</a:t>
            </a:r>
            <a:r>
              <a:rPr kumimoji="1" lang="en-US" altLang="zh-CN"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rPr>
              <a:t>算术平均数的计算</a:t>
            </a:r>
            <a:endParaRPr kumimoji="1" lang="en-US" altLang="zh-CN" sz="1600">
              <a:ln w="12700">
                <a:noFill/>
              </a:ln>
              <a:gradFill>
                <a:gsLst>
                  <a:gs pos="0">
                    <a:srgbClr val="59AAF2">
                      <a:alpha val="100000"/>
                    </a:srgbClr>
                  </a:gs>
                  <a:gs pos="100000">
                    <a:srgbClr val="0F6FC6">
                      <a:alpha val="100000"/>
                    </a:srgbClr>
                  </a:gs>
                </a:gsLst>
                <a:lin ang="3000000" scaled="0"/>
              </a:gradFill>
              <a:latin typeface="微软雅黑" panose="020B0503020204020204" charset="-122"/>
              <a:ea typeface="微软雅黑" panose="020B0503020204020204" charset="-122"/>
              <a:cs typeface="Source Han Sans CN Bold" panose="020B0800000000000000" charset="-122"/>
            </a:endParaRPr>
          </a:p>
        </p:txBody>
      </p:sp>
      <p:sp>
        <p:nvSpPr>
          <p:cNvPr id="11" name="文本框 10"/>
          <p:cNvSpPr txBox="1"/>
          <p:nvPr/>
        </p:nvSpPr>
        <p:spPr>
          <a:xfrm>
            <a:off x="1012825" y="3133725"/>
            <a:ext cx="10166350" cy="478155"/>
          </a:xfrm>
          <a:prstGeom prst="rect">
            <a:avLst/>
          </a:prstGeom>
          <a:noFill/>
        </p:spPr>
        <p:txBody>
          <a:bodyPr wrap="square" rtlCol="0" anchor="t">
            <a:spAutoFit/>
          </a:bodyPr>
          <a:p>
            <a:pPr algn="l">
              <a:lnSpc>
                <a:spcPct val="140000"/>
              </a:lnSpc>
            </a:pPr>
            <a:r>
              <a:rPr lang="zh-CN" altLang="en-US" kern="100" dirty="0">
                <a:effectLst/>
                <a:latin typeface="+mn-ea"/>
                <a:cs typeface="江城圆体 400W" panose="020B0500000000000000" pitchFamily="34" charset="-122"/>
              </a:rPr>
              <a:t>利用例</a:t>
            </a:r>
            <a:r>
              <a:rPr lang="en-US" altLang="zh-CN" kern="100" dirty="0">
                <a:effectLst/>
                <a:latin typeface="+mn-ea"/>
                <a:cs typeface="江城圆体 400W" panose="020B0500000000000000" pitchFamily="34" charset="-122"/>
              </a:rPr>
              <a:t>4-10</a:t>
            </a:r>
            <a:r>
              <a:rPr lang="zh-CN" altLang="en-US" kern="100" dirty="0">
                <a:effectLst/>
                <a:latin typeface="+mn-ea"/>
                <a:cs typeface="江城圆体 400W" panose="020B0500000000000000" pitchFamily="34" charset="-122"/>
              </a:rPr>
              <a:t>中的资料编制分组表，如下表所示。计算平均销售量。</a:t>
            </a:r>
            <a:endParaRPr lang="zh-CN" altLang="en-US" kern="100" dirty="0">
              <a:effectLst/>
              <a:latin typeface="+mn-ea"/>
              <a:cs typeface="江城圆体 400W" panose="020B0500000000000000" pitchFamily="34" charset="-122"/>
            </a:endParaRPr>
          </a:p>
        </p:txBody>
      </p:sp>
    </p:spTree>
    <p:custDataLst>
      <p:tags r:id="rId4"/>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3" name="标题 1"/>
          <p:cNvCxnSpPr/>
          <p:nvPr/>
        </p:nvCxnSpPr>
        <p:spPr>
          <a:xfrm>
            <a:off x="662050" y="1346062"/>
            <a:ext cx="11160000" cy="0"/>
          </a:xfrm>
          <a:prstGeom prst="line">
            <a:avLst/>
          </a:prstGeom>
          <a:noFill/>
          <a:ln w="9525" cap="sq">
            <a:solidFill>
              <a:schemeClr val="accent1"/>
            </a:solidFill>
            <a:miter/>
          </a:ln>
        </p:spPr>
      </p:cxnSp>
      <p:sp>
        <p:nvSpPr>
          <p:cNvPr id="21" name="标题 1"/>
          <p:cNvSpPr txBox="1"/>
          <p:nvPr/>
        </p:nvSpPr>
        <p:spPr>
          <a:xfrm>
            <a:off x="808580" y="773343"/>
            <a:ext cx="10867800" cy="432000"/>
          </a:xfrm>
          <a:prstGeom prst="rect">
            <a:avLst/>
          </a:prstGeom>
          <a:noFill/>
          <a:ln>
            <a:noFill/>
          </a:ln>
        </p:spPr>
        <p:txBody>
          <a:bodyPr vert="horz" wrap="square" lIns="0" tIns="0" rIns="0" bIns="0" rtlCol="0" anchor="ctr"/>
          <a:p>
            <a:pPr algn="l">
              <a:lnSpc>
                <a:spcPct val="120000"/>
              </a:lnSpc>
            </a:pPr>
            <a:r>
              <a:rPr kumimoji="1" lang="en-US" alt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4.</a:t>
            </a:r>
            <a:r>
              <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关于</a:t>
            </a:r>
            <a:r>
              <a:rPr kumimoji="1" lang="en-US" alt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a:t>
            </a:r>
            <a:r>
              <a:rPr kumimoji="1" lang="zh-CN" altLang="en-US"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权</a:t>
            </a:r>
            <a:r>
              <a:rPr kumimoji="1" lang="en-US" alt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a:t>
            </a:r>
            <a:endParaRPr kumimoji="1" lang="en-US" alt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68610" name="内容占位符 2"/>
          <p:cNvSpPr>
            <a:spLocks noGrp="1"/>
          </p:cNvSpPr>
          <p:nvPr/>
        </p:nvSpPr>
        <p:spPr>
          <a:xfrm>
            <a:off x="947420" y="1771650"/>
            <a:ext cx="9615170" cy="2390775"/>
          </a:xfrm>
          <a:prstGeom prst="rect">
            <a:avLst/>
          </a:prstGeom>
          <a:noFill/>
          <a:ln w="9525">
            <a:noFill/>
          </a:ln>
        </p:spPr>
        <p:txBody>
          <a:bodyPr vert="horz" wrap="square" lIns="91440" tIns="45720" rIns="91440" bIns="4572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r>
              <a:rPr lang="zh-CN" altLang="en-US" sz="2000" dirty="0">
                <a:latin typeface="微软雅黑" panose="020B0503020204020204" charset="-122"/>
                <a:ea typeface="微软雅黑" panose="020B0503020204020204" charset="-122"/>
                <a:cs typeface="微软雅黑" panose="020B0503020204020204" charset="-122"/>
              </a:rPr>
              <a:t>（</a:t>
            </a:r>
            <a:r>
              <a:rPr lang="en-US" altLang="zh-CN" sz="2000" dirty="0">
                <a:latin typeface="微软雅黑" panose="020B0503020204020204" charset="-122"/>
                <a:ea typeface="微软雅黑" panose="020B0503020204020204" charset="-122"/>
                <a:cs typeface="微软雅黑" panose="020B0503020204020204" charset="-122"/>
              </a:rPr>
              <a:t>1</a:t>
            </a:r>
            <a:r>
              <a:rPr lang="zh-CN" altLang="en-US" sz="2000" dirty="0">
                <a:latin typeface="微软雅黑" panose="020B0503020204020204" charset="-122"/>
                <a:ea typeface="微软雅黑" panose="020B0503020204020204" charset="-122"/>
                <a:cs typeface="微软雅黑" panose="020B0503020204020204" charset="-122"/>
              </a:rPr>
              <a:t>）权数的引入。简单平均数考虑数值大小，加权平均数考虑数值大小和出现的次数。</a:t>
            </a:r>
            <a:endParaRPr lang="zh-CN" altLang="en-US" sz="2000" dirty="0">
              <a:latin typeface="微软雅黑" panose="020B0503020204020204" charset="-122"/>
              <a:ea typeface="微软雅黑" panose="020B0503020204020204" charset="-122"/>
              <a:cs typeface="微软雅黑" panose="020B0503020204020204" charset="-122"/>
            </a:endParaRPr>
          </a:p>
          <a:p>
            <a:r>
              <a:rPr lang="zh-CN" altLang="en-US" sz="2000" dirty="0">
                <a:latin typeface="微软雅黑" panose="020B0503020204020204" charset="-122"/>
                <a:ea typeface="微软雅黑" panose="020B0503020204020204" charset="-122"/>
                <a:cs typeface="微软雅黑" panose="020B0503020204020204" charset="-122"/>
              </a:rPr>
              <a:t>（</a:t>
            </a:r>
            <a:r>
              <a:rPr lang="en-US" altLang="zh-CN" sz="2000" dirty="0">
                <a:latin typeface="微软雅黑" panose="020B0503020204020204" charset="-122"/>
                <a:ea typeface="微软雅黑" panose="020B0503020204020204" charset="-122"/>
                <a:cs typeface="微软雅黑" panose="020B0503020204020204" charset="-122"/>
              </a:rPr>
              <a:t>2</a:t>
            </a:r>
            <a:r>
              <a:rPr lang="zh-CN" altLang="en-US" sz="2000" dirty="0">
                <a:latin typeface="微软雅黑" panose="020B0503020204020204" charset="-122"/>
                <a:ea typeface="微软雅黑" panose="020B0503020204020204" charset="-122"/>
                <a:cs typeface="微软雅黑" panose="020B0503020204020204" charset="-122"/>
              </a:rPr>
              <a:t>）权数的性质。权数大的标志值对最终平均值的贡献最大。</a:t>
            </a:r>
            <a:endParaRPr lang="zh-CN" altLang="en-US" sz="2000" dirty="0">
              <a:latin typeface="微软雅黑" panose="020B0503020204020204" charset="-122"/>
              <a:ea typeface="微软雅黑" panose="020B0503020204020204" charset="-122"/>
              <a:cs typeface="微软雅黑" panose="020B0503020204020204" charset="-122"/>
            </a:endParaRPr>
          </a:p>
          <a:p>
            <a:r>
              <a:rPr lang="zh-CN" altLang="en-US" sz="2000" dirty="0">
                <a:latin typeface="微软雅黑" panose="020B0503020204020204" charset="-122"/>
                <a:ea typeface="微软雅黑" panose="020B0503020204020204" charset="-122"/>
                <a:cs typeface="微软雅黑" panose="020B0503020204020204" charset="-122"/>
              </a:rPr>
              <a:t>（</a:t>
            </a:r>
            <a:r>
              <a:rPr lang="en-US" altLang="zh-CN" sz="2000" dirty="0">
                <a:latin typeface="微软雅黑" panose="020B0503020204020204" charset="-122"/>
                <a:ea typeface="微软雅黑" panose="020B0503020204020204" charset="-122"/>
                <a:cs typeface="微软雅黑" panose="020B0503020204020204" charset="-122"/>
              </a:rPr>
              <a:t>3</a:t>
            </a:r>
            <a:r>
              <a:rPr lang="zh-CN" altLang="en-US" sz="2000" dirty="0">
                <a:latin typeface="微软雅黑" panose="020B0503020204020204" charset="-122"/>
                <a:ea typeface="微软雅黑" panose="020B0503020204020204" charset="-122"/>
                <a:cs typeface="微软雅黑" panose="020B0503020204020204" charset="-122"/>
              </a:rPr>
              <a:t>）权数的选择。一般来说，根据频数决定，也存在人为定权数的情况。</a:t>
            </a:r>
            <a:endParaRPr lang="zh-CN" altLang="en-US" sz="2000" dirty="0">
              <a:latin typeface="微软雅黑" panose="020B0503020204020204" charset="-122"/>
              <a:ea typeface="微软雅黑" panose="020B0503020204020204" charset="-122"/>
              <a:cs typeface="微软雅黑" panose="020B0503020204020204" charset="-122"/>
            </a:endParaRPr>
          </a:p>
          <a:p>
            <a:r>
              <a:rPr lang="zh-CN" altLang="en-US" sz="2000" dirty="0">
                <a:latin typeface="微软雅黑" panose="020B0503020204020204" charset="-122"/>
                <a:ea typeface="微软雅黑" panose="020B0503020204020204" charset="-122"/>
                <a:cs typeface="微软雅黑" panose="020B0503020204020204" charset="-122"/>
              </a:rPr>
              <a:t>（</a:t>
            </a:r>
            <a:r>
              <a:rPr lang="en-US" altLang="zh-CN" sz="2000" dirty="0">
                <a:latin typeface="微软雅黑" panose="020B0503020204020204" charset="-122"/>
                <a:ea typeface="微软雅黑" panose="020B0503020204020204" charset="-122"/>
                <a:cs typeface="微软雅黑" panose="020B0503020204020204" charset="-122"/>
              </a:rPr>
              <a:t>4</a:t>
            </a:r>
            <a:r>
              <a:rPr lang="zh-CN" altLang="en-US" sz="2000" dirty="0">
                <a:latin typeface="微软雅黑" panose="020B0503020204020204" charset="-122"/>
                <a:ea typeface="微软雅黑" panose="020B0503020204020204" charset="-122"/>
                <a:cs typeface="微软雅黑" panose="020B0503020204020204" charset="-122"/>
              </a:rPr>
              <a:t>）权数的实质。是某个数值重要程度的体现，是一个绝对数。权重是各组单位数占总体的比重，一般用百分数或小数表示，数值越大，权重越大。</a:t>
            </a:r>
            <a:endParaRPr lang="zh-CN" altLang="en-US" sz="2000" dirty="0">
              <a:latin typeface="微软雅黑" panose="020B0503020204020204" charset="-122"/>
              <a:ea typeface="微软雅黑" panose="020B0503020204020204" charset="-122"/>
              <a:cs typeface="微软雅黑" panose="020B0503020204020204" charset="-122"/>
            </a:endParaRPr>
          </a:p>
          <a:p>
            <a:endParaRPr lang="zh-CN" altLang="en-US" sz="2000" dirty="0">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9351010" y="59563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16" name="任意多边形: 形状 15"/>
          <p:cNvSpPr/>
          <p:nvPr>
            <p:custDataLst>
              <p:tags r:id="rId1"/>
            </p:custDataLst>
          </p:nvPr>
        </p:nvSpPr>
        <p:spPr>
          <a:xfrm>
            <a:off x="944138"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sz="2400">
              <a:solidFill>
                <a:schemeClr val="tx1"/>
              </a:solidFill>
              <a:sym typeface="+mn-ea"/>
            </a:endParaRPr>
          </a:p>
        </p:txBody>
      </p:sp>
      <p:sp>
        <p:nvSpPr>
          <p:cNvPr id="8" name="文本框 7"/>
          <p:cNvSpPr txBox="1"/>
          <p:nvPr>
            <p:custDataLst>
              <p:tags r:id="rId2"/>
            </p:custDataLst>
          </p:nvPr>
        </p:nvSpPr>
        <p:spPr>
          <a:xfrm>
            <a:off x="1646585" y="2531970"/>
            <a:ext cx="2017737" cy="400538"/>
          </a:xfrm>
          <a:prstGeom prst="rect">
            <a:avLst/>
          </a:prstGeom>
          <a:noFill/>
        </p:spPr>
        <p:txBody>
          <a:bodyPr wrap="square" lIns="0" tIns="0" rIns="0" bIns="0" rtlCol="0">
            <a:noAutofit/>
          </a:bodyPr>
          <a:lstStyle/>
          <a:p>
            <a:pPr algn="l"/>
            <a:r>
              <a:rPr lang="zh-CN" altLang="en-US" sz="2000" b="1" dirty="0">
                <a:solidFill>
                  <a:srgbClr val="FFFFFF"/>
                </a:solidFill>
              </a:rPr>
              <a:t>知识目标</a:t>
            </a:r>
            <a:endParaRPr lang="zh-CN" altLang="en-US" sz="2000" b="1" dirty="0">
              <a:solidFill>
                <a:srgbClr val="FFFFFF"/>
              </a:solidFill>
            </a:endParaRPr>
          </a:p>
        </p:txBody>
      </p:sp>
      <p:sp>
        <p:nvSpPr>
          <p:cNvPr id="19" name="任意多边形: 形状 15"/>
          <p:cNvSpPr/>
          <p:nvPr>
            <p:custDataLst>
              <p:tags r:id="rId3"/>
            </p:custDataLst>
          </p:nvPr>
        </p:nvSpPr>
        <p:spPr>
          <a:xfrm>
            <a:off x="468976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2">
                  <a:alpha val="100000"/>
                </a:schemeClr>
              </a:gs>
              <a:gs pos="0">
                <a:schemeClr val="accent2">
                  <a:lumMod val="60000"/>
                  <a:lumOff val="40000"/>
                  <a:alpha val="100000"/>
                </a:schemeClr>
              </a:gs>
            </a:gsLst>
            <a:lin ang="10800000" scaled="1"/>
            <a:tileRect/>
          </a:gradFill>
          <a:ln w="9525"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lvl="0" algn="l">
              <a:buClrTx/>
              <a:buSzTx/>
              <a:buFontTx/>
            </a:pPr>
            <a:endParaRPr lang="zh-CN" altLang="en-US">
              <a:solidFill>
                <a:schemeClr val="accent2"/>
              </a:solidFill>
              <a:sym typeface="+mn-ea"/>
            </a:endParaRPr>
          </a:p>
        </p:txBody>
      </p:sp>
      <p:sp>
        <p:nvSpPr>
          <p:cNvPr id="20" name="文本框 19"/>
          <p:cNvSpPr txBox="1"/>
          <p:nvPr>
            <p:custDataLst>
              <p:tags r:id="rId4"/>
            </p:custDataLst>
          </p:nvPr>
        </p:nvSpPr>
        <p:spPr>
          <a:xfrm>
            <a:off x="5391579" y="2531970"/>
            <a:ext cx="2017737" cy="400538"/>
          </a:xfrm>
          <a:prstGeom prst="rect">
            <a:avLst/>
          </a:prstGeom>
          <a:noFill/>
        </p:spPr>
        <p:txBody>
          <a:bodyPr wrap="square" lIns="0" tIns="0" rIns="0" bIns="0" rtlCol="0">
            <a:noAutofit/>
          </a:bodyPr>
          <a:lstStyle/>
          <a:p>
            <a:pPr algn="l"/>
            <a:r>
              <a:rPr lang="zh-CN" altLang="en-US" sz="2000" b="1" dirty="0">
                <a:solidFill>
                  <a:srgbClr val="FFFFFF"/>
                </a:solidFill>
              </a:rPr>
              <a:t>能力目标</a:t>
            </a:r>
            <a:endParaRPr lang="zh-CN" altLang="en-US" sz="2000" b="1" dirty="0">
              <a:solidFill>
                <a:srgbClr val="FFFFFF"/>
              </a:solidFill>
            </a:endParaRPr>
          </a:p>
        </p:txBody>
      </p:sp>
      <p:sp>
        <p:nvSpPr>
          <p:cNvPr id="23" name="任意多边形: 形状 15"/>
          <p:cNvSpPr/>
          <p:nvPr>
            <p:custDataLst>
              <p:tags r:id="rId5"/>
            </p:custDataLst>
          </p:nvPr>
        </p:nvSpPr>
        <p:spPr>
          <a:xfrm>
            <a:off x="843539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a:solidFill>
                <a:schemeClr val="tx1"/>
              </a:solidFill>
              <a:sym typeface="+mn-ea"/>
            </a:endParaRPr>
          </a:p>
        </p:txBody>
      </p:sp>
      <p:sp>
        <p:nvSpPr>
          <p:cNvPr id="24" name="文本框 23"/>
          <p:cNvSpPr txBox="1"/>
          <p:nvPr>
            <p:custDataLst>
              <p:tags r:id="rId6"/>
            </p:custDataLst>
          </p:nvPr>
        </p:nvSpPr>
        <p:spPr>
          <a:xfrm>
            <a:off x="9136573" y="2429735"/>
            <a:ext cx="2017737" cy="400538"/>
          </a:xfrm>
          <a:prstGeom prst="rect">
            <a:avLst/>
          </a:prstGeom>
          <a:noFill/>
        </p:spPr>
        <p:txBody>
          <a:bodyPr wrap="square" lIns="0" tIns="0" rIns="0" bIns="0" rtlCol="0">
            <a:noAutofit/>
          </a:bodyPr>
          <a:lstStyle/>
          <a:p>
            <a:pPr algn="l"/>
            <a:r>
              <a:rPr lang="zh-CN" altLang="en-US" sz="2000" b="1" dirty="0">
                <a:solidFill>
                  <a:srgbClr val="FFFFFF"/>
                </a:solidFill>
              </a:rPr>
              <a:t>素质目标</a:t>
            </a:r>
            <a:endParaRPr lang="zh-CN" altLang="en-US" sz="2000" b="1" dirty="0">
              <a:solidFill>
                <a:srgbClr val="FFFFFF"/>
              </a:solidFill>
            </a:endParaRPr>
          </a:p>
        </p:txBody>
      </p:sp>
      <p:sp>
        <p:nvSpPr>
          <p:cNvPr id="9" name="文本框 8"/>
          <p:cNvSpPr txBox="1"/>
          <p:nvPr>
            <p:custDataLst>
              <p:tags r:id="rId7"/>
            </p:custDataLst>
          </p:nvPr>
        </p:nvSpPr>
        <p:spPr>
          <a:xfrm>
            <a:off x="1112786" y="3610615"/>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lnSpc>
                <a:spcPct val="100000"/>
              </a:lnSpc>
              <a:spcBef>
                <a:spcPts val="2100"/>
              </a:spcBef>
            </a:pPr>
            <a:r>
              <a:rPr lang="en-US" altLang="zh-CN" dirty="0">
                <a:solidFill>
                  <a:srgbClr val="FFFFFF"/>
                </a:solidFill>
                <a:sym typeface="+mn-ea"/>
              </a:rPr>
              <a:t>1.</a:t>
            </a:r>
            <a:r>
              <a:rPr lang="zh-CN" altLang="en-US" dirty="0">
                <a:solidFill>
                  <a:srgbClr val="FFFFFF"/>
                </a:solidFill>
                <a:sym typeface="+mn-ea"/>
              </a:rPr>
              <a:t>了解总量指标、相对指标、平均指标和变异指标的概念与意义</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2.</a:t>
            </a:r>
            <a:r>
              <a:rPr lang="zh-CN" altLang="en-US" dirty="0">
                <a:solidFill>
                  <a:srgbClr val="FFFFFF"/>
                </a:solidFill>
                <a:sym typeface="+mn-ea"/>
              </a:rPr>
              <a:t>掌握总量指标、相对指标、平均指标和变异指标的计算</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3.</a:t>
            </a:r>
            <a:r>
              <a:rPr lang="zh-CN" altLang="en-US" dirty="0">
                <a:solidFill>
                  <a:srgbClr val="FFFFFF"/>
                </a:solidFill>
                <a:sym typeface="+mn-ea"/>
              </a:rPr>
              <a:t>掌握总量指标、相对指标、平均指标和变异指标的应用。</a:t>
            </a:r>
            <a:endParaRPr lang="zh-CN" altLang="en-US" dirty="0">
              <a:solidFill>
                <a:srgbClr val="FFFFFF"/>
              </a:solidFill>
              <a:sym typeface="+mn-ea"/>
            </a:endParaRPr>
          </a:p>
        </p:txBody>
      </p:sp>
      <p:sp>
        <p:nvSpPr>
          <p:cNvPr id="10" name="文本框 9"/>
          <p:cNvSpPr txBox="1"/>
          <p:nvPr>
            <p:custDataLst>
              <p:tags r:id="rId8"/>
            </p:custDataLst>
          </p:nvPr>
        </p:nvSpPr>
        <p:spPr>
          <a:xfrm>
            <a:off x="4998452"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具有运用总量指标描述社会经济现象的规模、水平和数量关系的能力</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具有运用常见几种相对指标对社会经济现象进行简单分析的能力</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3.</a:t>
            </a:r>
            <a:r>
              <a:rPr lang="zh-CN" altLang="en-US" dirty="0">
                <a:solidFill>
                  <a:srgbClr val="FFFFFF"/>
                </a:solidFill>
                <a:sym typeface="+mn-ea"/>
              </a:rPr>
              <a:t>具有应用</a:t>
            </a:r>
            <a:r>
              <a:rPr lang="en-US" altLang="zh-CN" dirty="0">
                <a:solidFill>
                  <a:srgbClr val="FFFFFF"/>
                </a:solidFill>
                <a:sym typeface="+mn-ea"/>
              </a:rPr>
              <a:t>Excel</a:t>
            </a:r>
            <a:r>
              <a:rPr lang="zh-CN" altLang="en-US" dirty="0">
                <a:solidFill>
                  <a:srgbClr val="FFFFFF"/>
                </a:solidFill>
                <a:sym typeface="+mn-ea"/>
              </a:rPr>
              <a:t>工具分析社会经济现象的规模与对比关系的能力。</a:t>
            </a:r>
            <a:endParaRPr lang="zh-CN" altLang="en-US" dirty="0">
              <a:solidFill>
                <a:srgbClr val="FFFFFF"/>
              </a:solidFill>
              <a:sym typeface="+mn-ea"/>
            </a:endParaRPr>
          </a:p>
        </p:txBody>
      </p:sp>
      <p:sp>
        <p:nvSpPr>
          <p:cNvPr id="11" name="文本框 10"/>
          <p:cNvSpPr txBox="1"/>
          <p:nvPr>
            <p:custDataLst>
              <p:tags r:id="rId9"/>
            </p:custDataLst>
          </p:nvPr>
        </p:nvSpPr>
        <p:spPr>
          <a:xfrm>
            <a:off x="8737306"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培养学生数据安全意识，学会保护个人隐私和信息安全。</a:t>
            </a:r>
            <a:endParaRPr lang="zh-CN" altLang="en-US"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深入社会实践、关注现实问题，培育经世济民、德法兼修的统计职业素养。</a:t>
            </a:r>
            <a:endParaRPr lang="zh-CN" altLang="en-US" dirty="0">
              <a:solidFill>
                <a:srgbClr val="FFFFFF"/>
              </a:solidFill>
              <a:sym typeface="+mn-ea"/>
            </a:endParaRPr>
          </a:p>
          <a:p>
            <a:pPr fontAlgn="auto">
              <a:spcBef>
                <a:spcPts val="2100"/>
              </a:spcBef>
            </a:pPr>
            <a:r>
              <a:rPr lang="en-US" altLang="zh-CN" dirty="0">
                <a:solidFill>
                  <a:srgbClr val="FFFFFF"/>
                </a:solidFill>
                <a:sym typeface="+mn-ea"/>
              </a:rPr>
              <a:t>3.</a:t>
            </a:r>
            <a:r>
              <a:rPr lang="zh-CN" altLang="en-US" dirty="0">
                <a:solidFill>
                  <a:srgbClr val="FFFFFF"/>
                </a:solidFill>
                <a:sym typeface="+mn-ea"/>
              </a:rPr>
              <a:t>培养实事求是的统计工作态度和互助共进的统计工作精神。</a:t>
            </a:r>
            <a:endParaRPr lang="zh-CN" altLang="en-US" dirty="0">
              <a:solidFill>
                <a:srgbClr val="FFFFFF"/>
              </a:solidFill>
              <a:sym typeface="+mn-ea"/>
            </a:endParaRPr>
          </a:p>
        </p:txBody>
      </p:sp>
      <p:sp>
        <p:nvSpPr>
          <p:cNvPr id="12" name="文本框 11"/>
          <p:cNvSpPr txBox="1"/>
          <p:nvPr/>
        </p:nvSpPr>
        <p:spPr>
          <a:xfrm>
            <a:off x="986790" y="543560"/>
            <a:ext cx="4064000" cy="914400"/>
          </a:xfrm>
          <a:prstGeom prst="rect">
            <a:avLst/>
          </a:prstGeom>
          <a:noFill/>
        </p:spPr>
        <p:txBody>
          <a:bodyPr wrap="square" rtlCol="0">
            <a:normAutofit/>
          </a:bodyPr>
          <a:p>
            <a:pPr algn="l">
              <a:lnSpc>
                <a:spcPct val="140000"/>
              </a:lnSpc>
            </a:pPr>
            <a:r>
              <a:rPr lang="zh-CN" altLang="en-US" sz="2800" kern="100" dirty="0">
                <a:solidFill>
                  <a:schemeClr val="accent2">
                    <a:lumMod val="75000"/>
                  </a:schemeClr>
                </a:solidFill>
                <a:effectLst/>
                <a:latin typeface="+mn-ea"/>
                <a:cs typeface="江城圆体 400W" panose="020B0500000000000000" pitchFamily="34" charset="-122"/>
              </a:rPr>
              <a:t>学习目标</a:t>
            </a:r>
            <a:endParaRPr lang="zh-CN" altLang="en-US" sz="2800" kern="100" dirty="0">
              <a:solidFill>
                <a:schemeClr val="accent2">
                  <a:lumMod val="75000"/>
                </a:schemeClr>
              </a:solidFill>
              <a:effectLst/>
              <a:latin typeface="+mn-ea"/>
              <a:cs typeface="江城圆体 400W" panose="020B0500000000000000" pitchFamily="34"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randombar(horizontal)">
                                      <p:cBhvr>
                                        <p:cTn id="16" dur="500"/>
                                        <p:tgtEl>
                                          <p:spTgt spid="2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randombar(horizontal)">
                                      <p:cBhvr>
                                        <p:cTn id="19" dur="500"/>
                                        <p:tgtEl>
                                          <p:spTgt spid="23"/>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500"/>
                                        <p:tgtEl>
                                          <p:spTgt spid="2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
                                        <p:tgtEl>
                                          <p:spTgt spid="10"/>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8" grpId="0"/>
      <p:bldP spid="19" grpId="0" bldLvl="0" animBg="1"/>
      <p:bldP spid="20" grpId="0"/>
      <p:bldP spid="23" grpId="0" bldLvl="0" animBg="1"/>
      <p:bldP spid="24"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Rectangle 9"/>
          <p:cNvSpPr/>
          <p:nvPr/>
        </p:nvSpPr>
        <p:spPr>
          <a:xfrm>
            <a:off x="971550" y="2698750"/>
            <a:ext cx="7757160" cy="542925"/>
          </a:xfrm>
          <a:prstGeom prst="rect">
            <a:avLst/>
          </a:prstGeom>
        </p:spPr>
        <p:style>
          <a:lnRef idx="0">
            <a:srgbClr val="FFFFFF"/>
          </a:lnRef>
          <a:fillRef idx="1">
            <a:schemeClr val="accent1"/>
          </a:fillRef>
          <a:effectRef idx="0">
            <a:srgbClr val="FFFFFF"/>
          </a:effectRef>
          <a:fontRef idx="minor">
            <a:schemeClr val="lt1"/>
          </a:fontRef>
        </p:style>
        <p:txBody>
          <a:bodyPr lIns="92075" tIns="46038" rIns="92075" bIns="46038" anchor="t" anchorCtr="0"/>
          <a:p>
            <a:pPr marL="342900" indent="-342900">
              <a:spcBef>
                <a:spcPct val="20000"/>
              </a:spcBef>
              <a:buClr>
                <a:schemeClr val="tx2"/>
              </a:buClr>
              <a:buSzPct val="75000"/>
              <a:buFont typeface="Monotype Sorts"/>
            </a:pPr>
            <a:r>
              <a:rPr lang="zh-CN" altLang="en-US" sz="2000" dirty="0">
                <a:latin typeface="宋体" panose="02010600030101010101" pitchFamily="2" charset="-122"/>
                <a:ea typeface="黑体" panose="02010609060101010101" pitchFamily="49" charset="-122"/>
              </a:rPr>
              <a:t>已知某商品在早中晚的平均价格及购买量资料如下，求平均价格：</a:t>
            </a:r>
            <a:endParaRPr lang="zh-CN" altLang="en-US" sz="2000" dirty="0">
              <a:latin typeface="宋体" panose="02010600030101010101" pitchFamily="2" charset="-122"/>
              <a:ea typeface="黑体" panose="02010609060101010101" pitchFamily="49" charset="-122"/>
            </a:endParaRPr>
          </a:p>
        </p:txBody>
      </p:sp>
      <p:sp>
        <p:nvSpPr>
          <p:cNvPr id="76824" name="Rectangle 144"/>
          <p:cNvSpPr/>
          <p:nvPr/>
        </p:nvSpPr>
        <p:spPr>
          <a:xfrm>
            <a:off x="971550" y="2051050"/>
            <a:ext cx="301244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1.</a:t>
            </a:r>
            <a:r>
              <a:rPr lang="zh-CN" altLang="en-US" sz="2400" b="1" dirty="0">
                <a:latin typeface="楷体_GB2312"/>
                <a:ea typeface="楷体_GB2312"/>
              </a:rPr>
              <a:t>简单调和平均数</a:t>
            </a:r>
            <a:endParaRPr lang="zh-CN" altLang="en-US" sz="2400" b="1" dirty="0">
              <a:latin typeface="楷体_GB2312"/>
              <a:ea typeface="楷体_GB2312"/>
            </a:endParaRPr>
          </a:p>
        </p:txBody>
      </p:sp>
      <p:graphicFrame>
        <p:nvGraphicFramePr>
          <p:cNvPr id="4" name="表格 3"/>
          <p:cNvGraphicFramePr/>
          <p:nvPr/>
        </p:nvGraphicFramePr>
        <p:xfrm>
          <a:off x="884873" y="3428683"/>
          <a:ext cx="4537075" cy="2633663"/>
        </p:xfrm>
        <a:graphic>
          <a:graphicData uri="http://schemas.openxmlformats.org/drawingml/2006/table">
            <a:tbl>
              <a:tblPr>
                <a:tableStyleId>{E8034E78-7F5D-4C2E-B375-FC64B27BC917}</a:tableStyleId>
              </a:tblPr>
              <a:tblGrid>
                <a:gridCol w="1008380"/>
                <a:gridCol w="1764030"/>
                <a:gridCol w="1764030"/>
              </a:tblGrid>
              <a:tr h="1151255">
                <a:tc>
                  <a:txBody>
                    <a:bodyPr/>
                    <a:p>
                      <a:pPr lvl="0" algn="ctr" eaLnBrk="1" hangingPunct="1">
                        <a:spcBef>
                          <a:spcPct val="20000"/>
                        </a:spcBef>
                        <a:buNone/>
                      </a:pPr>
                      <a:r>
                        <a:rPr lang="zh-CN" altLang="en-US" sz="2400" dirty="0">
                          <a:solidFill>
                            <a:schemeClr val="bg1"/>
                          </a:solidFill>
                        </a:rPr>
                        <a:t>市场</a:t>
                      </a:r>
                      <a:endParaRPr lang="zh-CN" altLang="en-US" sz="24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zh-CN" altLang="en-US" sz="2400" dirty="0">
                          <a:solidFill>
                            <a:schemeClr val="bg1"/>
                          </a:solidFill>
                        </a:rPr>
                        <a:t>平均价格</a:t>
                      </a:r>
                      <a:r>
                        <a:rPr lang="en-US" altLang="zh-CN" sz="2400" dirty="0">
                          <a:solidFill>
                            <a:schemeClr val="bg1"/>
                          </a:solidFill>
                        </a:rPr>
                        <a:t>(</a:t>
                      </a:r>
                      <a:r>
                        <a:rPr lang="zh-CN" altLang="en-US" sz="2400" dirty="0">
                          <a:solidFill>
                            <a:schemeClr val="bg1"/>
                          </a:solidFill>
                        </a:rPr>
                        <a:t>元</a:t>
                      </a:r>
                      <a:r>
                        <a:rPr lang="en-US" altLang="zh-CN" sz="2400" dirty="0">
                          <a:solidFill>
                            <a:schemeClr val="bg1"/>
                          </a:solidFill>
                        </a:rPr>
                        <a:t>/</a:t>
                      </a:r>
                      <a:r>
                        <a:rPr lang="zh-CN" altLang="en-US" sz="2400" dirty="0">
                          <a:solidFill>
                            <a:schemeClr val="bg1"/>
                          </a:solidFill>
                        </a:rPr>
                        <a:t>千克</a:t>
                      </a:r>
                      <a:r>
                        <a:rPr lang="en-US" altLang="zh-CN" sz="2400" dirty="0">
                          <a:solidFill>
                            <a:schemeClr val="bg1"/>
                          </a:solidFill>
                        </a:rPr>
                        <a:t>)</a:t>
                      </a:r>
                      <a:endParaRPr lang="en-US" altLang="zh-CN" sz="2400" dirty="0">
                        <a:solidFill>
                          <a:schemeClr val="bg1"/>
                        </a:solidFill>
                      </a:endParaRPr>
                    </a:p>
                    <a:p>
                      <a:pPr lvl="0" algn="ctr" eaLnBrk="1" hangingPunct="1">
                        <a:spcBef>
                          <a:spcPct val="20000"/>
                        </a:spcBef>
                        <a:buNone/>
                      </a:pPr>
                      <a:endParaRPr lang="en-US" altLang="zh-CN" sz="24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zh-CN" sz="2400" dirty="0">
                          <a:solidFill>
                            <a:schemeClr val="bg1"/>
                          </a:solidFill>
                          <a:latin typeface="Times New Roman" panose="02020603050405020304" pitchFamily="18" charset="0"/>
                        </a:rPr>
                        <a:t>购买量</a:t>
                      </a:r>
                      <a:endParaRPr lang="zh-CN" sz="2400" dirty="0">
                        <a:solidFill>
                          <a:schemeClr val="bg1"/>
                        </a:solidFill>
                        <a:latin typeface="Times New Roman" panose="02020603050405020304" pitchFamily="18" charset="0"/>
                      </a:endParaRPr>
                    </a:p>
                    <a:p>
                      <a:pPr lvl="0" algn="ctr" eaLnBrk="1" hangingPunct="1">
                        <a:spcBef>
                          <a:spcPct val="20000"/>
                        </a:spcBef>
                        <a:buNone/>
                      </a:pPr>
                      <a:r>
                        <a:rPr lang="zh-CN" sz="2400" dirty="0">
                          <a:solidFill>
                            <a:schemeClr val="bg1"/>
                          </a:solidFill>
                          <a:latin typeface="Times New Roman" panose="02020603050405020304" pitchFamily="18" charset="0"/>
                        </a:rPr>
                        <a:t>（</a:t>
                      </a:r>
                      <a:r>
                        <a:rPr lang="zh-CN" altLang="en-US" sz="2400" dirty="0">
                          <a:solidFill>
                            <a:schemeClr val="bg1"/>
                          </a:solidFill>
                          <a:latin typeface="Times New Roman" panose="02020603050405020304" pitchFamily="18" charset="0"/>
                        </a:rPr>
                        <a:t>元</a:t>
                      </a:r>
                      <a:r>
                        <a:rPr lang="zh-CN" sz="2400" dirty="0">
                          <a:solidFill>
                            <a:schemeClr val="bg1"/>
                          </a:solidFill>
                          <a:latin typeface="Times New Roman" panose="02020603050405020304" pitchFamily="18" charset="0"/>
                        </a:rPr>
                        <a:t>）</a:t>
                      </a:r>
                      <a:endParaRPr lang="zh-CN" sz="2400" dirty="0">
                        <a:solidFill>
                          <a:schemeClr val="bg1"/>
                        </a:solidFill>
                        <a:latin typeface="Times New Roman" panose="02020603050405020304" pitchFamily="18" charset="0"/>
                      </a:endParaRPr>
                    </a:p>
                  </a:txBody>
                  <a:tcPr marT="45724" marB="45724">
                    <a:solidFill>
                      <a:schemeClr val="accent1"/>
                    </a:solidFill>
                  </a:tcPr>
                </a:tc>
              </a:tr>
              <a:tr h="457200">
                <a:tc>
                  <a:txBody>
                    <a:bodyPr/>
                    <a:p>
                      <a:pPr lvl="0" algn="ctr" eaLnBrk="1" hangingPunct="1">
                        <a:spcBef>
                          <a:spcPct val="20000"/>
                        </a:spcBef>
                        <a:buNone/>
                      </a:pPr>
                      <a:r>
                        <a:rPr lang="zh-CN" altLang="en-US" sz="2400" dirty="0">
                          <a:solidFill>
                            <a:schemeClr val="bg1"/>
                          </a:solidFill>
                        </a:rPr>
                        <a:t>早市</a:t>
                      </a:r>
                      <a:endParaRPr lang="zh-CN" altLang="en-US" sz="24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400" dirty="0">
                          <a:solidFill>
                            <a:schemeClr val="bg1"/>
                          </a:solidFill>
                        </a:rPr>
                        <a:t>5</a:t>
                      </a:r>
                      <a:endParaRPr lang="en-US" altLang="zh-CN" sz="24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400" dirty="0">
                          <a:solidFill>
                            <a:schemeClr val="bg1"/>
                          </a:solidFill>
                        </a:rPr>
                        <a:t>10</a:t>
                      </a:r>
                      <a:endParaRPr lang="en-US" altLang="zh-CN" sz="2400" dirty="0">
                        <a:solidFill>
                          <a:schemeClr val="bg1"/>
                        </a:solidFill>
                        <a:latin typeface="Times New Roman" panose="02020603050405020304" pitchFamily="18" charset="0"/>
                      </a:endParaRPr>
                    </a:p>
                  </a:txBody>
                  <a:tcPr marT="45724" marB="45724">
                    <a:solidFill>
                      <a:schemeClr val="accent1"/>
                    </a:solidFill>
                  </a:tcPr>
                </a:tc>
              </a:tr>
              <a:tr h="457200">
                <a:tc>
                  <a:txBody>
                    <a:bodyPr/>
                    <a:p>
                      <a:pPr lvl="0" algn="ctr" eaLnBrk="1" hangingPunct="1">
                        <a:spcBef>
                          <a:spcPct val="20000"/>
                        </a:spcBef>
                        <a:buNone/>
                      </a:pPr>
                      <a:r>
                        <a:rPr lang="zh-CN" altLang="en-US" sz="2400" dirty="0">
                          <a:solidFill>
                            <a:schemeClr val="bg1"/>
                          </a:solidFill>
                          <a:latin typeface="Times New Roman" panose="02020603050405020304" pitchFamily="18" charset="0"/>
                        </a:rPr>
                        <a:t>午市</a:t>
                      </a:r>
                      <a:endParaRPr lang="zh-CN" altLang="en-US" sz="24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400" dirty="0">
                          <a:solidFill>
                            <a:schemeClr val="bg1"/>
                          </a:solidFill>
                        </a:rPr>
                        <a:t>4</a:t>
                      </a:r>
                      <a:endParaRPr lang="en-US" altLang="zh-CN" sz="24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400" dirty="0">
                          <a:solidFill>
                            <a:schemeClr val="bg1"/>
                          </a:solidFill>
                        </a:rPr>
                        <a:t>20</a:t>
                      </a:r>
                      <a:endParaRPr lang="en-US" altLang="zh-CN" sz="2400" dirty="0">
                        <a:solidFill>
                          <a:schemeClr val="bg1"/>
                        </a:solidFill>
                        <a:latin typeface="Times New Roman" panose="02020603050405020304" pitchFamily="18" charset="0"/>
                      </a:endParaRPr>
                    </a:p>
                  </a:txBody>
                  <a:tcPr marT="45724" marB="45724">
                    <a:solidFill>
                      <a:schemeClr val="accent1"/>
                    </a:solidFill>
                  </a:tcPr>
                </a:tc>
              </a:tr>
              <a:tr h="457200">
                <a:tc>
                  <a:txBody>
                    <a:bodyPr/>
                    <a:p>
                      <a:pPr lvl="0" algn="ctr" eaLnBrk="1" hangingPunct="1">
                        <a:spcBef>
                          <a:spcPct val="20000"/>
                        </a:spcBef>
                        <a:buNone/>
                      </a:pPr>
                      <a:r>
                        <a:rPr lang="zh-CN" altLang="en-US" sz="2400" dirty="0">
                          <a:solidFill>
                            <a:schemeClr val="bg1"/>
                          </a:solidFill>
                          <a:latin typeface="Times New Roman" panose="02020603050405020304" pitchFamily="18" charset="0"/>
                        </a:rPr>
                        <a:t>晚市</a:t>
                      </a:r>
                      <a:endParaRPr lang="zh-CN" altLang="en-US" sz="24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400" dirty="0">
                          <a:solidFill>
                            <a:schemeClr val="bg1"/>
                          </a:solidFill>
                        </a:rPr>
                        <a:t>2</a:t>
                      </a:r>
                      <a:endParaRPr lang="en-US" altLang="zh-CN" sz="24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400" dirty="0">
                          <a:solidFill>
                            <a:schemeClr val="bg1"/>
                          </a:solidFill>
                        </a:rPr>
                        <a:t>40</a:t>
                      </a:r>
                      <a:endParaRPr lang="en-US" altLang="zh-CN" sz="2400" dirty="0">
                        <a:solidFill>
                          <a:schemeClr val="bg1"/>
                        </a:solidFill>
                        <a:latin typeface="Times New Roman" panose="02020603050405020304" pitchFamily="18" charset="0"/>
                      </a:endParaRPr>
                    </a:p>
                  </a:txBody>
                  <a:tcPr marT="45724" marB="45724">
                    <a:solidFill>
                      <a:schemeClr val="accent1"/>
                    </a:solidFill>
                  </a:tcPr>
                </a:tc>
              </a:tr>
            </a:tbl>
          </a:graphicData>
        </a:graphic>
      </p:graphicFrame>
      <p:graphicFrame>
        <p:nvGraphicFramePr>
          <p:cNvPr id="5" name="表格 4"/>
          <p:cNvGraphicFramePr/>
          <p:nvPr/>
        </p:nvGraphicFramePr>
        <p:xfrm>
          <a:off x="5975033" y="3428683"/>
          <a:ext cx="4537075" cy="2633663"/>
        </p:xfrm>
        <a:graphic>
          <a:graphicData uri="http://schemas.openxmlformats.org/drawingml/2006/table">
            <a:tbl>
              <a:tblPr>
                <a:tableStyleId>{E8034E78-7F5D-4C2E-B375-FC64B27BC917}</a:tableStyleId>
              </a:tblPr>
              <a:tblGrid>
                <a:gridCol w="1008380"/>
                <a:gridCol w="1764030"/>
                <a:gridCol w="1764030"/>
              </a:tblGrid>
              <a:tr h="115125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spcBef>
                          <a:spcPct val="20000"/>
                        </a:spcBef>
                        <a:buNone/>
                      </a:pPr>
                      <a:r>
                        <a:rPr lang="zh-CN" altLang="en-US" sz="2400" dirty="0">
                          <a:solidFill>
                            <a:schemeClr val="bg1"/>
                          </a:solidFill>
                        </a:rPr>
                        <a:t>市场</a:t>
                      </a:r>
                      <a:endParaRPr lang="zh-CN" altLang="en-US" sz="2400" dirty="0">
                        <a:solidFill>
                          <a:schemeClr val="bg1"/>
                        </a:solidFill>
                        <a:latin typeface="Times New Roman" panose="02020603050405020304" pitchFamily="18" charset="0"/>
                      </a:endParaRPr>
                    </a:p>
                  </a:txBody>
                  <a:tcPr marT="45724" marB="45724">
                    <a:solidFill>
                      <a:schemeClr val="accent1"/>
                    </a:solid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spcBef>
                          <a:spcPct val="20000"/>
                        </a:spcBef>
                        <a:buNone/>
                      </a:pPr>
                      <a:r>
                        <a:rPr lang="zh-CN" altLang="en-US" sz="2400" dirty="0">
                          <a:solidFill>
                            <a:schemeClr val="bg1"/>
                          </a:solidFill>
                        </a:rPr>
                        <a:t>平均价格</a:t>
                      </a:r>
                      <a:r>
                        <a:rPr lang="en-US" altLang="zh-CN" sz="2400" dirty="0">
                          <a:solidFill>
                            <a:schemeClr val="bg1"/>
                          </a:solidFill>
                        </a:rPr>
                        <a:t>(</a:t>
                      </a:r>
                      <a:r>
                        <a:rPr lang="zh-CN" altLang="en-US" sz="2400" dirty="0">
                          <a:solidFill>
                            <a:schemeClr val="bg1"/>
                          </a:solidFill>
                        </a:rPr>
                        <a:t>元</a:t>
                      </a:r>
                      <a:r>
                        <a:rPr lang="en-US" altLang="zh-CN" sz="2400" dirty="0">
                          <a:solidFill>
                            <a:schemeClr val="bg1"/>
                          </a:solidFill>
                        </a:rPr>
                        <a:t>/</a:t>
                      </a:r>
                      <a:r>
                        <a:rPr lang="zh-CN" altLang="en-US" sz="2400" dirty="0">
                          <a:solidFill>
                            <a:schemeClr val="bg1"/>
                          </a:solidFill>
                        </a:rPr>
                        <a:t>千克</a:t>
                      </a:r>
                      <a:r>
                        <a:rPr lang="en-US" altLang="zh-CN" sz="2400" dirty="0">
                          <a:solidFill>
                            <a:schemeClr val="bg1"/>
                          </a:solidFill>
                        </a:rPr>
                        <a:t>)</a:t>
                      </a:r>
                      <a:endParaRPr lang="en-US" altLang="zh-CN" sz="2400" dirty="0">
                        <a:solidFill>
                          <a:schemeClr val="bg1"/>
                        </a:solidFill>
                      </a:endParaRPr>
                    </a:p>
                    <a:p>
                      <a:pPr lvl="0" algn="ctr" eaLnBrk="1" hangingPunct="1">
                        <a:spcBef>
                          <a:spcPct val="20000"/>
                        </a:spcBef>
                        <a:buNone/>
                      </a:pPr>
                      <a:endParaRPr lang="en-US" altLang="zh-CN" sz="2400" dirty="0">
                        <a:solidFill>
                          <a:schemeClr val="bg1"/>
                        </a:solidFill>
                        <a:latin typeface="Times New Roman" panose="02020603050405020304" pitchFamily="18" charset="0"/>
                      </a:endParaRPr>
                    </a:p>
                  </a:txBody>
                  <a:tcPr marT="45724" marB="45724">
                    <a:solidFill>
                      <a:schemeClr val="accent1"/>
                    </a:solid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spcBef>
                          <a:spcPct val="20000"/>
                        </a:spcBef>
                        <a:buNone/>
                      </a:pPr>
                      <a:r>
                        <a:rPr lang="zh-CN" sz="2400" dirty="0">
                          <a:solidFill>
                            <a:schemeClr val="bg1"/>
                          </a:solidFill>
                          <a:latin typeface="Times New Roman" panose="02020603050405020304" pitchFamily="18" charset="0"/>
                        </a:rPr>
                        <a:t>购买量</a:t>
                      </a:r>
                      <a:endParaRPr lang="zh-CN" sz="2400" dirty="0">
                        <a:solidFill>
                          <a:schemeClr val="bg1"/>
                        </a:solidFill>
                        <a:latin typeface="Times New Roman" panose="02020603050405020304" pitchFamily="18" charset="0"/>
                      </a:endParaRPr>
                    </a:p>
                    <a:p>
                      <a:pPr lvl="0" algn="ctr" eaLnBrk="1" hangingPunct="1">
                        <a:spcBef>
                          <a:spcPct val="20000"/>
                        </a:spcBef>
                        <a:buNone/>
                      </a:pPr>
                      <a:r>
                        <a:rPr lang="zh-CN" sz="2400" dirty="0">
                          <a:solidFill>
                            <a:schemeClr val="bg1"/>
                          </a:solidFill>
                          <a:latin typeface="Times New Roman" panose="02020603050405020304" pitchFamily="18" charset="0"/>
                        </a:rPr>
                        <a:t>（</a:t>
                      </a:r>
                      <a:r>
                        <a:rPr lang="zh-CN" altLang="en-US" sz="2400" dirty="0">
                          <a:solidFill>
                            <a:schemeClr val="bg1"/>
                          </a:solidFill>
                          <a:latin typeface="Times New Roman" panose="02020603050405020304" pitchFamily="18" charset="0"/>
                        </a:rPr>
                        <a:t>元</a:t>
                      </a:r>
                      <a:r>
                        <a:rPr lang="zh-CN" sz="2400" dirty="0">
                          <a:solidFill>
                            <a:schemeClr val="bg1"/>
                          </a:solidFill>
                          <a:latin typeface="Times New Roman" panose="02020603050405020304" pitchFamily="18" charset="0"/>
                        </a:rPr>
                        <a:t>）</a:t>
                      </a:r>
                      <a:endParaRPr lang="zh-CN" sz="2400" dirty="0">
                        <a:solidFill>
                          <a:schemeClr val="bg1"/>
                        </a:solidFill>
                        <a:latin typeface="Times New Roman" panose="02020603050405020304" pitchFamily="18" charset="0"/>
                      </a:endParaRPr>
                    </a:p>
                  </a:txBody>
                  <a:tcPr marT="45724" marB="45724">
                    <a:solidFill>
                      <a:schemeClr val="accent1"/>
                    </a:solidFill>
                  </a:tcPr>
                </a:tc>
              </a:tr>
              <a:tr h="4572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spcBef>
                          <a:spcPct val="20000"/>
                        </a:spcBef>
                        <a:buNone/>
                      </a:pPr>
                      <a:r>
                        <a:rPr lang="zh-CN" altLang="en-US" sz="2400" dirty="0">
                          <a:solidFill>
                            <a:schemeClr val="bg1"/>
                          </a:solidFill>
                        </a:rPr>
                        <a:t>早市</a:t>
                      </a:r>
                      <a:endParaRPr lang="zh-CN" altLang="en-US" sz="2400" dirty="0">
                        <a:solidFill>
                          <a:schemeClr val="bg1"/>
                        </a:solidFill>
                        <a:latin typeface="Times New Roman" panose="02020603050405020304" pitchFamily="18" charset="0"/>
                      </a:endParaRPr>
                    </a:p>
                  </a:txBody>
                  <a:tcPr marT="45724" marB="45724">
                    <a:solidFill>
                      <a:schemeClr val="accent1"/>
                    </a:solid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spcBef>
                          <a:spcPct val="20000"/>
                        </a:spcBef>
                        <a:buNone/>
                      </a:pPr>
                      <a:r>
                        <a:rPr lang="en-US" altLang="zh-CN" sz="2400" dirty="0">
                          <a:solidFill>
                            <a:schemeClr val="bg1"/>
                          </a:solidFill>
                        </a:rPr>
                        <a:t>5</a:t>
                      </a:r>
                      <a:endParaRPr lang="en-US" altLang="zh-CN" sz="2400" dirty="0">
                        <a:solidFill>
                          <a:schemeClr val="bg1"/>
                        </a:solidFill>
                        <a:latin typeface="Times New Roman" panose="02020603050405020304" pitchFamily="18" charset="0"/>
                      </a:endParaRPr>
                    </a:p>
                  </a:txBody>
                  <a:tcPr marT="45724" marB="45724">
                    <a:solidFill>
                      <a:schemeClr val="accent1"/>
                    </a:solid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spcBef>
                          <a:spcPct val="20000"/>
                        </a:spcBef>
                        <a:buNone/>
                      </a:pPr>
                      <a:r>
                        <a:rPr lang="en-US" altLang="zh-CN" sz="2400" dirty="0">
                          <a:solidFill>
                            <a:schemeClr val="bg1"/>
                          </a:solidFill>
                        </a:rPr>
                        <a:t>10</a:t>
                      </a:r>
                      <a:endParaRPr lang="en-US" altLang="zh-CN" sz="2400" dirty="0">
                        <a:solidFill>
                          <a:schemeClr val="bg1"/>
                        </a:solidFill>
                        <a:latin typeface="Times New Roman" panose="02020603050405020304" pitchFamily="18" charset="0"/>
                      </a:endParaRPr>
                    </a:p>
                  </a:txBody>
                  <a:tcPr marT="45724" marB="45724">
                    <a:solidFill>
                      <a:schemeClr val="accent1"/>
                    </a:solidFill>
                  </a:tcPr>
                </a:tc>
              </a:tr>
              <a:tr h="4572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spcBef>
                          <a:spcPct val="20000"/>
                        </a:spcBef>
                        <a:buNone/>
                      </a:pPr>
                      <a:r>
                        <a:rPr lang="zh-CN" altLang="en-US" sz="2400" dirty="0">
                          <a:solidFill>
                            <a:schemeClr val="bg1"/>
                          </a:solidFill>
                          <a:latin typeface="Times New Roman" panose="02020603050405020304" pitchFamily="18" charset="0"/>
                        </a:rPr>
                        <a:t>午市</a:t>
                      </a:r>
                      <a:endParaRPr lang="zh-CN" altLang="en-US" sz="2400" dirty="0">
                        <a:solidFill>
                          <a:schemeClr val="bg1"/>
                        </a:solidFill>
                        <a:latin typeface="Times New Roman" panose="02020603050405020304" pitchFamily="18" charset="0"/>
                      </a:endParaRPr>
                    </a:p>
                  </a:txBody>
                  <a:tcPr marT="45724" marB="45724">
                    <a:solidFill>
                      <a:schemeClr val="accent1"/>
                    </a:solid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spcBef>
                          <a:spcPct val="20000"/>
                        </a:spcBef>
                        <a:buNone/>
                      </a:pPr>
                      <a:r>
                        <a:rPr lang="en-US" altLang="zh-CN" sz="2400" dirty="0">
                          <a:solidFill>
                            <a:schemeClr val="bg1"/>
                          </a:solidFill>
                        </a:rPr>
                        <a:t>4</a:t>
                      </a:r>
                      <a:endParaRPr lang="en-US" altLang="zh-CN" sz="2400" dirty="0">
                        <a:solidFill>
                          <a:schemeClr val="bg1"/>
                        </a:solidFill>
                        <a:latin typeface="Times New Roman" panose="02020603050405020304" pitchFamily="18" charset="0"/>
                      </a:endParaRPr>
                    </a:p>
                  </a:txBody>
                  <a:tcPr marT="45724" marB="45724">
                    <a:solidFill>
                      <a:schemeClr val="accent1"/>
                    </a:solid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spcBef>
                          <a:spcPct val="20000"/>
                        </a:spcBef>
                        <a:buNone/>
                      </a:pPr>
                      <a:r>
                        <a:rPr lang="en-US" altLang="zh-CN" sz="2400" dirty="0">
                          <a:solidFill>
                            <a:schemeClr val="bg1"/>
                          </a:solidFill>
                        </a:rPr>
                        <a:t>20</a:t>
                      </a:r>
                      <a:endParaRPr lang="en-US" altLang="zh-CN" sz="2400" dirty="0">
                        <a:solidFill>
                          <a:schemeClr val="bg1"/>
                        </a:solidFill>
                        <a:latin typeface="Times New Roman" panose="02020603050405020304" pitchFamily="18" charset="0"/>
                      </a:endParaRPr>
                    </a:p>
                  </a:txBody>
                  <a:tcPr marT="45724" marB="45724">
                    <a:solidFill>
                      <a:schemeClr val="accent1"/>
                    </a:solidFill>
                  </a:tcPr>
                </a:tc>
              </a:tr>
              <a:tr h="4572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spcBef>
                          <a:spcPct val="20000"/>
                        </a:spcBef>
                        <a:buNone/>
                      </a:pPr>
                      <a:r>
                        <a:rPr lang="zh-CN" altLang="en-US" sz="2400" dirty="0">
                          <a:solidFill>
                            <a:schemeClr val="bg1"/>
                          </a:solidFill>
                          <a:latin typeface="Times New Roman" panose="02020603050405020304" pitchFamily="18" charset="0"/>
                        </a:rPr>
                        <a:t>晚市</a:t>
                      </a:r>
                      <a:endParaRPr lang="zh-CN" altLang="en-US" sz="2400" dirty="0">
                        <a:solidFill>
                          <a:schemeClr val="bg1"/>
                        </a:solidFill>
                        <a:latin typeface="Times New Roman" panose="02020603050405020304" pitchFamily="18" charset="0"/>
                      </a:endParaRPr>
                    </a:p>
                  </a:txBody>
                  <a:tcPr marT="45724" marB="45724">
                    <a:solidFill>
                      <a:schemeClr val="accent1"/>
                    </a:solid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spcBef>
                          <a:spcPct val="20000"/>
                        </a:spcBef>
                        <a:buNone/>
                      </a:pPr>
                      <a:r>
                        <a:rPr lang="en-US" altLang="zh-CN" sz="2400" dirty="0">
                          <a:solidFill>
                            <a:schemeClr val="bg1"/>
                          </a:solidFill>
                        </a:rPr>
                        <a:t>2</a:t>
                      </a:r>
                      <a:endParaRPr lang="en-US" altLang="zh-CN" sz="2400" dirty="0">
                        <a:solidFill>
                          <a:schemeClr val="bg1"/>
                        </a:solidFill>
                        <a:latin typeface="Times New Roman" panose="02020603050405020304" pitchFamily="18" charset="0"/>
                      </a:endParaRPr>
                    </a:p>
                  </a:txBody>
                  <a:tcPr marT="45724" marB="45724">
                    <a:solidFill>
                      <a:schemeClr val="accent1"/>
                    </a:solid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spcBef>
                          <a:spcPct val="20000"/>
                        </a:spcBef>
                        <a:buNone/>
                      </a:pPr>
                      <a:r>
                        <a:rPr lang="en-US" altLang="zh-CN" sz="2400" dirty="0">
                          <a:solidFill>
                            <a:schemeClr val="bg1"/>
                          </a:solidFill>
                        </a:rPr>
                        <a:t>40</a:t>
                      </a:r>
                      <a:endParaRPr lang="en-US" altLang="zh-CN" sz="2400" dirty="0">
                        <a:solidFill>
                          <a:schemeClr val="bg1"/>
                        </a:solidFill>
                        <a:latin typeface="Times New Roman" panose="02020603050405020304" pitchFamily="18" charset="0"/>
                      </a:endParaRPr>
                    </a:p>
                  </a:txBody>
                  <a:tcPr marT="45724" marB="45724">
                    <a:solidFill>
                      <a:schemeClr val="accent1"/>
                    </a:solidFill>
                  </a:tcPr>
                </a:tc>
              </a:tr>
            </a:tbl>
          </a:graphicData>
        </a:graphic>
      </p:graphicFrame>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（二）调和平均数</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6" name="文本框 5"/>
          <p:cNvSpPr txBox="1"/>
          <p:nvPr/>
        </p:nvSpPr>
        <p:spPr>
          <a:xfrm>
            <a:off x="662305" y="956945"/>
            <a:ext cx="11158855" cy="953135"/>
          </a:xfrm>
          <a:prstGeom prst="rect">
            <a:avLst/>
          </a:prstGeom>
          <a:noFill/>
        </p:spPr>
        <p:txBody>
          <a:bodyPr wrap="square" rtlCol="0" anchor="t">
            <a:spAutoFit/>
          </a:bodyPr>
          <a:p>
            <a:pPr algn="l">
              <a:lnSpc>
                <a:spcPct val="140000"/>
              </a:lnSpc>
            </a:pPr>
            <a:r>
              <a:rPr lang="zh-CN" altLang="en-US" sz="2000" kern="100" dirty="0">
                <a:solidFill>
                  <a:schemeClr val="tx1"/>
                </a:solidFill>
                <a:effectLst/>
                <a:latin typeface="+mn-ea"/>
                <a:cs typeface="江城圆体 400W" panose="020B0500000000000000" pitchFamily="34" charset="-122"/>
              </a:rPr>
              <a:t>调和平均数是各个标志值倒数的算术平均数的倒数</a:t>
            </a:r>
            <a:r>
              <a:rPr lang="en-US" altLang="zh-CN" sz="2000" kern="100" dirty="0">
                <a:solidFill>
                  <a:schemeClr val="tx1"/>
                </a:solidFill>
                <a:effectLst/>
                <a:latin typeface="+mn-ea"/>
                <a:cs typeface="江城圆体 400W" panose="020B0500000000000000" pitchFamily="34" charset="-122"/>
              </a:rPr>
              <a:t>,</a:t>
            </a:r>
            <a:r>
              <a:rPr lang="zh-CN" altLang="en-US" sz="2000" kern="100" dirty="0">
                <a:solidFill>
                  <a:schemeClr val="tx1"/>
                </a:solidFill>
                <a:effectLst/>
                <a:latin typeface="+mn-ea"/>
                <a:cs typeface="江城圆体 400W" panose="020B0500000000000000" pitchFamily="34" charset="-122"/>
              </a:rPr>
              <a:t>又称为倒数平均数。有简单调和平均数和加权调和平均数两种形式。</a:t>
            </a:r>
            <a:endParaRPr lang="zh-CN" altLang="en-US" sz="2000" kern="100" dirty="0">
              <a:solidFill>
                <a:schemeClr val="tx1"/>
              </a:solidFill>
              <a:effectLst/>
              <a:latin typeface="+mn-ea"/>
              <a:cs typeface="江城圆体 400W" panose="020B0500000000000000" pitchFamily="34" charset="-122"/>
            </a:endParaRPr>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4820" name="表格 34819"/>
          <p:cNvGraphicFramePr/>
          <p:nvPr/>
        </p:nvGraphicFramePr>
        <p:xfrm>
          <a:off x="2693035" y="2947035"/>
          <a:ext cx="5973763" cy="2668588"/>
        </p:xfrm>
        <a:graphic>
          <a:graphicData uri="http://schemas.openxmlformats.org/drawingml/2006/table">
            <a:tbl>
              <a:tblPr>
                <a:tableStyleId>{E8034E78-7F5D-4C2E-B375-FC64B27BC917}</a:tableStyleId>
              </a:tblPr>
              <a:tblGrid>
                <a:gridCol w="850900"/>
                <a:gridCol w="1769110"/>
                <a:gridCol w="1870710"/>
                <a:gridCol w="1482725"/>
              </a:tblGrid>
              <a:tr h="920750">
                <a:tc>
                  <a:txBody>
                    <a:bodyPr/>
                    <a:p>
                      <a:pPr lvl="0" algn="ctr" eaLnBrk="1" hangingPunct="1">
                        <a:spcBef>
                          <a:spcPct val="20000"/>
                        </a:spcBef>
                        <a:buNone/>
                      </a:pPr>
                      <a:r>
                        <a:rPr lang="zh-CN" altLang="en-US" sz="2000" dirty="0">
                          <a:solidFill>
                            <a:schemeClr val="bg1"/>
                          </a:solidFill>
                        </a:rPr>
                        <a:t>工厂</a:t>
                      </a:r>
                      <a:endParaRPr lang="zh-CN" altLang="en-US"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zh-CN" altLang="en-US" sz="2000" dirty="0">
                          <a:solidFill>
                            <a:schemeClr val="bg1"/>
                          </a:solidFill>
                        </a:rPr>
                        <a:t>计划完成程度</a:t>
                      </a:r>
                      <a:r>
                        <a:rPr lang="en-US" altLang="zh-CN" sz="2000" dirty="0">
                          <a:solidFill>
                            <a:schemeClr val="bg1"/>
                          </a:solidFill>
                        </a:rPr>
                        <a:t>(%)X</a:t>
                      </a:r>
                      <a:endParaRPr lang="en-US" altLang="zh-CN"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zh-CN" sz="2000" dirty="0">
                          <a:solidFill>
                            <a:schemeClr val="bg1"/>
                          </a:solidFill>
                        </a:rPr>
                        <a:t>职工人数（人）</a:t>
                      </a:r>
                      <a:endParaRPr lang="zh-CN"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zh-CN" altLang="en-US" sz="2000" dirty="0">
                          <a:solidFill>
                            <a:schemeClr val="bg1"/>
                          </a:solidFill>
                          <a:latin typeface="Times New Roman" panose="02020603050405020304" pitchFamily="18" charset="0"/>
                        </a:rPr>
                        <a:t>计划收入（万元）</a:t>
                      </a:r>
                      <a:endParaRPr lang="zh-CN" altLang="en-US" sz="2000" dirty="0">
                        <a:solidFill>
                          <a:schemeClr val="bg1"/>
                        </a:solidFill>
                        <a:latin typeface="Times New Roman" panose="02020603050405020304" pitchFamily="18" charset="0"/>
                      </a:endParaRPr>
                    </a:p>
                  </a:txBody>
                  <a:tcPr marT="45724" marB="45724">
                    <a:solidFill>
                      <a:schemeClr val="accent1"/>
                    </a:solidFill>
                  </a:tcPr>
                </a:tc>
              </a:tr>
              <a:tr h="436563">
                <a:tc>
                  <a:txBody>
                    <a:bodyPr/>
                    <a:p>
                      <a:pPr lvl="0" algn="ctr" eaLnBrk="1" hangingPunct="1">
                        <a:spcBef>
                          <a:spcPct val="20000"/>
                        </a:spcBef>
                        <a:buNone/>
                      </a:pPr>
                      <a:r>
                        <a:rPr lang="zh-CN" altLang="en-US" sz="2000" dirty="0">
                          <a:solidFill>
                            <a:schemeClr val="bg1"/>
                          </a:solidFill>
                        </a:rPr>
                        <a:t>一部</a:t>
                      </a:r>
                      <a:endParaRPr lang="zh-CN" altLang="en-US"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000" dirty="0">
                          <a:solidFill>
                            <a:schemeClr val="bg1"/>
                          </a:solidFill>
                        </a:rPr>
                        <a:t>102</a:t>
                      </a:r>
                      <a:endParaRPr lang="en-US" altLang="zh-CN"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000" dirty="0">
                          <a:solidFill>
                            <a:schemeClr val="bg1"/>
                          </a:solidFill>
                        </a:rPr>
                        <a:t>10</a:t>
                      </a:r>
                      <a:endParaRPr lang="en-US" altLang="zh-CN"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000" dirty="0">
                          <a:solidFill>
                            <a:schemeClr val="bg1"/>
                          </a:solidFill>
                          <a:latin typeface="Times New Roman" panose="02020603050405020304" pitchFamily="18" charset="0"/>
                        </a:rPr>
                        <a:t>300</a:t>
                      </a:r>
                      <a:endParaRPr lang="en-US" altLang="zh-CN" sz="2000" dirty="0">
                        <a:solidFill>
                          <a:schemeClr val="bg1"/>
                        </a:solidFill>
                        <a:latin typeface="Times New Roman" panose="02020603050405020304" pitchFamily="18" charset="0"/>
                      </a:endParaRPr>
                    </a:p>
                  </a:txBody>
                  <a:tcPr marT="45724" marB="45724">
                    <a:solidFill>
                      <a:schemeClr val="accent1"/>
                    </a:solidFill>
                  </a:tcPr>
                </a:tc>
              </a:tr>
              <a:tr h="438150">
                <a:tc>
                  <a:txBody>
                    <a:bodyPr/>
                    <a:p>
                      <a:pPr lvl="0" algn="ctr" eaLnBrk="1" hangingPunct="1">
                        <a:spcBef>
                          <a:spcPct val="20000"/>
                        </a:spcBef>
                        <a:buNone/>
                      </a:pPr>
                      <a:r>
                        <a:rPr lang="zh-CN" altLang="en-US" sz="2000" dirty="0">
                          <a:solidFill>
                            <a:schemeClr val="bg1"/>
                          </a:solidFill>
                          <a:latin typeface="Times New Roman" panose="02020603050405020304" pitchFamily="18" charset="0"/>
                        </a:rPr>
                        <a:t>二部</a:t>
                      </a:r>
                      <a:endParaRPr lang="zh-CN" altLang="en-US"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000" dirty="0">
                          <a:solidFill>
                            <a:schemeClr val="bg1"/>
                          </a:solidFill>
                        </a:rPr>
                        <a:t>107</a:t>
                      </a:r>
                      <a:endParaRPr lang="en-US" altLang="zh-CN"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000" dirty="0">
                          <a:solidFill>
                            <a:schemeClr val="bg1"/>
                          </a:solidFill>
                        </a:rPr>
                        <a:t>24</a:t>
                      </a:r>
                      <a:endParaRPr lang="en-US" altLang="zh-CN"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000" dirty="0">
                          <a:solidFill>
                            <a:schemeClr val="bg1"/>
                          </a:solidFill>
                          <a:latin typeface="Times New Roman" panose="02020603050405020304" pitchFamily="18" charset="0"/>
                        </a:rPr>
                        <a:t>260</a:t>
                      </a:r>
                      <a:endParaRPr lang="en-US" altLang="zh-CN" sz="2000" dirty="0">
                        <a:solidFill>
                          <a:schemeClr val="bg1"/>
                        </a:solidFill>
                        <a:latin typeface="Times New Roman" panose="02020603050405020304" pitchFamily="18" charset="0"/>
                      </a:endParaRPr>
                    </a:p>
                  </a:txBody>
                  <a:tcPr marT="45724" marB="45724">
                    <a:solidFill>
                      <a:schemeClr val="accent1"/>
                    </a:solidFill>
                  </a:tcPr>
                </a:tc>
              </a:tr>
              <a:tr h="436562">
                <a:tc>
                  <a:txBody>
                    <a:bodyPr/>
                    <a:p>
                      <a:pPr lvl="0" algn="ctr" eaLnBrk="1" hangingPunct="1">
                        <a:spcBef>
                          <a:spcPct val="20000"/>
                        </a:spcBef>
                        <a:buNone/>
                      </a:pPr>
                      <a:r>
                        <a:rPr lang="zh-CN" altLang="en-US" sz="2000" dirty="0">
                          <a:solidFill>
                            <a:schemeClr val="bg1"/>
                          </a:solidFill>
                          <a:latin typeface="Times New Roman" panose="02020603050405020304" pitchFamily="18" charset="0"/>
                        </a:rPr>
                        <a:t>三部</a:t>
                      </a:r>
                      <a:endParaRPr lang="zh-CN" altLang="en-US"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000" dirty="0">
                          <a:solidFill>
                            <a:schemeClr val="bg1"/>
                          </a:solidFill>
                          <a:latin typeface="Times New Roman" panose="02020603050405020304" pitchFamily="18" charset="0"/>
                        </a:rPr>
                        <a:t>109</a:t>
                      </a:r>
                      <a:endParaRPr lang="en-US" altLang="zh-CN"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000" dirty="0">
                          <a:solidFill>
                            <a:schemeClr val="bg1"/>
                          </a:solidFill>
                        </a:rPr>
                        <a:t>14</a:t>
                      </a:r>
                      <a:endParaRPr lang="en-US" altLang="zh-CN"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000" dirty="0">
                          <a:solidFill>
                            <a:schemeClr val="bg1"/>
                          </a:solidFill>
                          <a:latin typeface="Times New Roman" panose="02020603050405020304" pitchFamily="18" charset="0"/>
                        </a:rPr>
                        <a:t>240</a:t>
                      </a:r>
                      <a:endParaRPr lang="en-US" altLang="zh-CN" sz="2000" dirty="0">
                        <a:solidFill>
                          <a:schemeClr val="bg1"/>
                        </a:solidFill>
                        <a:latin typeface="Times New Roman" panose="02020603050405020304" pitchFamily="18" charset="0"/>
                      </a:endParaRPr>
                    </a:p>
                  </a:txBody>
                  <a:tcPr marT="45724" marB="45724">
                    <a:solidFill>
                      <a:schemeClr val="accent1"/>
                    </a:solidFill>
                  </a:tcPr>
                </a:tc>
              </a:tr>
              <a:tr h="436562">
                <a:tc>
                  <a:txBody>
                    <a:bodyPr/>
                    <a:p>
                      <a:pPr lvl="0" algn="ctr" eaLnBrk="1" hangingPunct="1">
                        <a:spcBef>
                          <a:spcPct val="20000"/>
                        </a:spcBef>
                        <a:buNone/>
                      </a:pPr>
                      <a:r>
                        <a:rPr lang="zh-CN" altLang="en-US" sz="2000" dirty="0">
                          <a:solidFill>
                            <a:schemeClr val="bg1"/>
                          </a:solidFill>
                        </a:rPr>
                        <a:t>合计</a:t>
                      </a:r>
                      <a:endParaRPr lang="zh-CN" altLang="en-US"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000" dirty="0">
                          <a:solidFill>
                            <a:schemeClr val="bg1"/>
                          </a:solidFill>
                        </a:rPr>
                        <a:t>-</a:t>
                      </a:r>
                      <a:endParaRPr lang="en-US" altLang="zh-CN"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000" dirty="0">
                          <a:solidFill>
                            <a:schemeClr val="bg1"/>
                          </a:solidFill>
                          <a:latin typeface="Times New Roman" panose="02020603050405020304" pitchFamily="18" charset="0"/>
                        </a:rPr>
                        <a:t>48</a:t>
                      </a:r>
                      <a:endParaRPr lang="en-US" altLang="zh-CN" sz="2000" dirty="0">
                        <a:solidFill>
                          <a:schemeClr val="bg1"/>
                        </a:solidFill>
                        <a:latin typeface="Times New Roman" panose="02020603050405020304" pitchFamily="18" charset="0"/>
                      </a:endParaRPr>
                    </a:p>
                  </a:txBody>
                  <a:tcPr marT="45724" marB="45724">
                    <a:solidFill>
                      <a:schemeClr val="accent1"/>
                    </a:solidFill>
                  </a:tcPr>
                </a:tc>
                <a:tc>
                  <a:txBody>
                    <a:bodyPr/>
                    <a:p>
                      <a:pPr lvl="0" algn="ctr" eaLnBrk="1" hangingPunct="1">
                        <a:spcBef>
                          <a:spcPct val="20000"/>
                        </a:spcBef>
                        <a:buNone/>
                      </a:pPr>
                      <a:r>
                        <a:rPr lang="en-US" altLang="zh-CN" sz="2000" dirty="0">
                          <a:solidFill>
                            <a:schemeClr val="bg1"/>
                          </a:solidFill>
                          <a:latin typeface="Times New Roman" panose="02020603050405020304" pitchFamily="18" charset="0"/>
                        </a:rPr>
                        <a:t>800</a:t>
                      </a:r>
                      <a:endParaRPr lang="en-US" altLang="zh-CN" sz="2000" dirty="0">
                        <a:solidFill>
                          <a:schemeClr val="bg1"/>
                        </a:solidFill>
                        <a:latin typeface="Times New Roman" panose="02020603050405020304" pitchFamily="18" charset="0"/>
                      </a:endParaRPr>
                    </a:p>
                  </a:txBody>
                  <a:tcPr marT="45724" marB="45724">
                    <a:solidFill>
                      <a:schemeClr val="accent1"/>
                    </a:solidFill>
                  </a:tcPr>
                </a:tc>
              </a:tr>
            </a:tbl>
          </a:graphicData>
        </a:graphic>
      </p:graphicFrame>
      <p:sp>
        <p:nvSpPr>
          <p:cNvPr id="76801" name="Rectangle 9"/>
          <p:cNvSpPr/>
          <p:nvPr/>
        </p:nvSpPr>
        <p:spPr>
          <a:xfrm>
            <a:off x="971550" y="1660525"/>
            <a:ext cx="9868535" cy="909320"/>
          </a:xfrm>
          <a:prstGeom prst="rect">
            <a:avLst/>
          </a:prstGeom>
        </p:spPr>
        <p:style>
          <a:lnRef idx="0">
            <a:srgbClr val="FFFFFF"/>
          </a:lnRef>
          <a:fillRef idx="1">
            <a:schemeClr val="accent1"/>
          </a:fillRef>
          <a:effectRef idx="0">
            <a:srgbClr val="FFFFFF"/>
          </a:effectRef>
          <a:fontRef idx="minor">
            <a:schemeClr val="lt1"/>
          </a:fontRef>
        </p:style>
        <p:txBody>
          <a:bodyPr lIns="92075" tIns="46038" rIns="92075" bIns="46038" anchor="t" anchorCtr="0"/>
          <a:p>
            <a:pPr marL="342900" indent="-342900" algn="l">
              <a:spcBef>
                <a:spcPct val="20000"/>
              </a:spcBef>
              <a:buClr>
                <a:schemeClr val="tx2"/>
              </a:buClr>
              <a:buSzPct val="75000"/>
              <a:buFont typeface="Monotype Sorts"/>
            </a:pPr>
            <a:r>
              <a:rPr lang="zh-CN" altLang="en-US" sz="2400" dirty="0">
                <a:latin typeface="宋体" panose="02010600030101010101" pitchFamily="2" charset="-122"/>
                <a:ea typeface="黑体" panose="02010609060101010101" pitchFamily="49" charset="-122"/>
              </a:rPr>
              <a:t>某饭店分一部，二部和三部，已知其计划完成程度</a:t>
            </a:r>
            <a:r>
              <a:rPr lang="en-US" altLang="zh-CN" sz="2400" dirty="0">
                <a:latin typeface="宋体" panose="02010600030101010101" pitchFamily="2" charset="-122"/>
                <a:ea typeface="黑体" panose="02010609060101010101" pitchFamily="49" charset="-122"/>
              </a:rPr>
              <a:t>(%)</a:t>
            </a:r>
            <a:r>
              <a:rPr lang="zh-CN" altLang="en-US" sz="2400" dirty="0">
                <a:latin typeface="宋体" panose="02010600030101010101" pitchFamily="2" charset="-122"/>
                <a:ea typeface="黑体" panose="02010609060101010101" pitchFamily="49" charset="-122"/>
              </a:rPr>
              <a:t>及计划收入如下，求平均计划完成程度：</a:t>
            </a:r>
            <a:endParaRPr lang="zh-CN" altLang="en-US" sz="2400" dirty="0">
              <a:latin typeface="宋体" panose="02010600030101010101" pitchFamily="2" charset="-122"/>
              <a:ea typeface="黑体" panose="02010609060101010101" pitchFamily="49" charset="-122"/>
            </a:endParaRPr>
          </a:p>
          <a:p>
            <a:pPr marL="342900" indent="-342900" algn="l">
              <a:spcBef>
                <a:spcPct val="20000"/>
              </a:spcBef>
              <a:buClr>
                <a:schemeClr val="tx2"/>
              </a:buClr>
              <a:buSzPct val="75000"/>
              <a:buFont typeface="Monotype Sorts"/>
            </a:pPr>
            <a:endParaRPr lang="zh-CN" altLang="en-US" sz="2400" dirty="0">
              <a:latin typeface="宋体" panose="02010600030101010101" pitchFamily="2" charset="-122"/>
              <a:ea typeface="黑体" panose="02010609060101010101" pitchFamily="49" charset="-122"/>
            </a:endParaRPr>
          </a:p>
        </p:txBody>
      </p:sp>
      <p:sp>
        <p:nvSpPr>
          <p:cNvPr id="76824" name="Rectangle 144"/>
          <p:cNvSpPr/>
          <p:nvPr/>
        </p:nvSpPr>
        <p:spPr>
          <a:xfrm>
            <a:off x="971550" y="607060"/>
            <a:ext cx="9057005" cy="58356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3200" b="1" dirty="0">
                <a:latin typeface="楷体_GB2312"/>
                <a:ea typeface="楷体_GB2312"/>
                <a:sym typeface="+mn-ea"/>
              </a:rPr>
              <a:t>2.</a:t>
            </a:r>
            <a:r>
              <a:rPr lang="zh-CN" altLang="en-US" sz="3200" b="1" dirty="0">
                <a:latin typeface="楷体_GB2312"/>
                <a:ea typeface="楷体_GB2312"/>
                <a:sym typeface="+mn-ea"/>
              </a:rPr>
              <a:t>加权调和平均数</a:t>
            </a:r>
            <a:endParaRPr lang="zh-CN" altLang="en-US" sz="3200" b="1" dirty="0">
              <a:latin typeface="楷体_GB2312"/>
              <a:ea typeface="楷体_GB2312"/>
            </a:endParaRPr>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24" name="Rectangle 144"/>
          <p:cNvSpPr/>
          <p:nvPr/>
        </p:nvSpPr>
        <p:spPr>
          <a:xfrm>
            <a:off x="971550" y="2051050"/>
            <a:ext cx="301244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1.</a:t>
            </a:r>
            <a:r>
              <a:rPr lang="zh-CN" altLang="en-US" sz="2400" b="1" dirty="0">
                <a:latin typeface="楷体_GB2312"/>
                <a:ea typeface="楷体_GB2312"/>
              </a:rPr>
              <a:t>简单几何平均数</a:t>
            </a:r>
            <a:endParaRPr lang="zh-CN" altLang="en-US" sz="2400" b="1" dirty="0">
              <a:latin typeface="楷体_GB2312"/>
              <a:ea typeface="楷体_GB231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（三）几何平均数</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6" name="文本框 5"/>
          <p:cNvSpPr txBox="1"/>
          <p:nvPr/>
        </p:nvSpPr>
        <p:spPr>
          <a:xfrm>
            <a:off x="662305" y="956945"/>
            <a:ext cx="11158855" cy="1383665"/>
          </a:xfrm>
          <a:prstGeom prst="rect">
            <a:avLst/>
          </a:prstGeom>
          <a:noFill/>
        </p:spPr>
        <p:txBody>
          <a:bodyPr wrap="square" rtlCol="0" anchor="t">
            <a:spAutoFit/>
          </a:bodyPr>
          <a:p>
            <a:pPr algn="l">
              <a:lnSpc>
                <a:spcPct val="140000"/>
              </a:lnSpc>
            </a:pPr>
            <a:r>
              <a:rPr lang="zh-CN" altLang="en-US" sz="2000" kern="100" dirty="0">
                <a:solidFill>
                  <a:schemeClr val="tx1"/>
                </a:solidFill>
                <a:effectLst/>
                <a:latin typeface="+mn-ea"/>
                <a:cs typeface="江城圆体 400W" panose="020B0500000000000000" pitchFamily="34" charset="-122"/>
              </a:rPr>
              <a:t>主要用于平均比率和平均速度的计算，因为在这种情况下，比率之间相互联系，后一比率建立在前一比率之上，所以总比率不是简单的相加，而是采用乘积。</a:t>
            </a:r>
            <a:endParaRPr lang="zh-CN" altLang="en-US" sz="2000" kern="100" dirty="0">
              <a:solidFill>
                <a:schemeClr val="tx1"/>
              </a:solidFill>
              <a:effectLst/>
              <a:latin typeface="+mn-ea"/>
              <a:cs typeface="江城圆体 400W" panose="020B0500000000000000" pitchFamily="34" charset="-122"/>
            </a:endParaRPr>
          </a:p>
          <a:p>
            <a:pPr algn="l">
              <a:lnSpc>
                <a:spcPct val="140000"/>
              </a:lnSpc>
            </a:pPr>
            <a:endParaRPr lang="zh-CN" altLang="en-US" sz="2000" kern="100" dirty="0">
              <a:solidFill>
                <a:schemeClr val="tx1"/>
              </a:solidFill>
              <a:effectLst/>
              <a:latin typeface="+mn-ea"/>
              <a:cs typeface="江城圆体 400W" panose="020B0500000000000000" pitchFamily="34" charset="-122"/>
            </a:endParaRPr>
          </a:p>
        </p:txBody>
      </p:sp>
      <p:graphicFrame>
        <p:nvGraphicFramePr>
          <p:cNvPr id="87047" name="Object 3"/>
          <p:cNvGraphicFramePr/>
          <p:nvPr/>
        </p:nvGraphicFramePr>
        <p:xfrm>
          <a:off x="4596924" y="2051209"/>
          <a:ext cx="3289935" cy="461010"/>
        </p:xfrm>
        <a:graphic>
          <a:graphicData uri="http://schemas.openxmlformats.org/presentationml/2006/ole">
            <mc:AlternateContent xmlns:mc="http://schemas.openxmlformats.org/markup-compatibility/2006">
              <mc:Choice xmlns:v="urn:schemas-microsoft-com:vml" Requires="v">
                <p:oleObj spid="_x0000_s3108" name="" r:id="rId1" imgW="1905000" imgH="266700" progId="Equation.3">
                  <p:embed/>
                </p:oleObj>
              </mc:Choice>
              <mc:Fallback>
                <p:oleObj name="" r:id="rId1" imgW="1905000" imgH="266700" progId="Equation.3">
                  <p:embed/>
                  <p:pic>
                    <p:nvPicPr>
                      <p:cNvPr id="0" name="图片 3107"/>
                      <p:cNvPicPr/>
                      <p:nvPr/>
                    </p:nvPicPr>
                    <p:blipFill>
                      <a:blip r:embed="rId2"/>
                      <a:stretch>
                        <a:fillRect/>
                      </a:stretch>
                    </p:blipFill>
                    <p:spPr>
                      <a:xfrm>
                        <a:off x="4596924" y="2051209"/>
                        <a:ext cx="3289935" cy="461010"/>
                      </a:xfrm>
                      <a:prstGeom prst="rect">
                        <a:avLst/>
                      </a:prstGeom>
                      <a:noFill/>
                      <a:ln w="38100">
                        <a:noFill/>
                        <a:miter/>
                      </a:ln>
                    </p:spPr>
                  </p:pic>
                </p:oleObj>
              </mc:Fallback>
            </mc:AlternateContent>
          </a:graphicData>
        </a:graphic>
      </p:graphicFrame>
      <p:grpSp>
        <p:nvGrpSpPr>
          <p:cNvPr id="80897" name="Group 5"/>
          <p:cNvGrpSpPr/>
          <p:nvPr/>
        </p:nvGrpSpPr>
        <p:grpSpPr>
          <a:xfrm>
            <a:off x="1093470" y="3186748"/>
            <a:ext cx="792163" cy="504825"/>
            <a:chOff x="0" y="0"/>
            <a:chExt cx="816" cy="318"/>
          </a:xfrm>
        </p:grpSpPr>
        <p:sp>
          <p:nvSpPr>
            <p:cNvPr id="101378" name="Rectangle 6"/>
            <p:cNvSpPr>
              <a:spLocks noChangeArrowheads="1"/>
            </p:cNvSpPr>
            <p:nvPr/>
          </p:nvSpPr>
          <p:spPr bwMode="auto">
            <a:xfrm>
              <a:off x="34" y="41"/>
              <a:ext cx="600" cy="277"/>
            </a:xfrm>
            <a:prstGeom prst="rect">
              <a:avLst/>
            </a:prstGeom>
            <a:solidFill>
              <a:srgbClr val="FFFFCC"/>
            </a:solidFill>
            <a:ln w="9525">
              <a:solidFill>
                <a:schemeClr val="tx1"/>
              </a:solidFill>
              <a:miter lim="800000"/>
            </a:ln>
            <a:effectLst>
              <a:outerShdw dist="91581" dir="2021404" algn="ctr" rotWithShape="0">
                <a:schemeClr val="accent1"/>
              </a:outerShdw>
            </a:effectLst>
          </p:spPr>
          <p:txBody>
            <a:bodyPr wrap="none" anchor="ctr"/>
            <a:p>
              <a:pPr marL="0" marR="0" lvl="0" indent="0" algn="l" defTabSz="914400" rtl="0" eaLnBrk="1" fontAlgn="auto" latinLnBrk="0" hangingPunct="1">
                <a:lnSpc>
                  <a:spcPct val="100000"/>
                </a:lnSpc>
                <a:spcBef>
                  <a:spcPct val="20000"/>
                </a:spcBef>
                <a:spcAft>
                  <a:spcPts val="0"/>
                </a:spcAft>
                <a:buClr>
                  <a:schemeClr val="tx2"/>
                </a:buClr>
                <a:buSzPct val="75000"/>
                <a:buFont typeface="Monotype Sorts"/>
                <a:buNone/>
                <a:defRPr/>
              </a:pPr>
              <a:endParaRPr kumimoji="0" lang="zh-CN" altLang="en-US" sz="18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80899" name="Rectangle 7"/>
            <p:cNvSpPr/>
            <p:nvPr/>
          </p:nvSpPr>
          <p:spPr>
            <a:xfrm>
              <a:off x="0" y="0"/>
              <a:ext cx="816" cy="273"/>
            </a:xfrm>
            <a:prstGeom prst="rect">
              <a:avLst/>
            </a:prstGeom>
            <a:noFill/>
            <a:ln w="9525">
              <a:noFill/>
            </a:ln>
          </p:spPr>
          <p:txBody>
            <a:bodyPr lIns="92075" tIns="46038" rIns="92075" bIns="46038" anchor="t" anchorCtr="0"/>
            <a:p>
              <a:pPr marL="182880" indent="-182880">
                <a:spcBef>
                  <a:spcPct val="20000"/>
                </a:spcBef>
                <a:buClr>
                  <a:schemeClr val="tx2"/>
                </a:buClr>
                <a:buSzPct val="75000"/>
                <a:buFont typeface="Monotype Sorts"/>
              </a:pPr>
              <a:r>
                <a:rPr lang="zh-CN" altLang="en-US" b="1" dirty="0">
                  <a:latin typeface="楷体_GB2312"/>
                  <a:ea typeface="楷体_GB2312"/>
                </a:rPr>
                <a:t>例</a:t>
              </a:r>
              <a:endParaRPr lang="zh-CN" altLang="en-US" b="1" dirty="0">
                <a:latin typeface="楷体_GB2312"/>
                <a:ea typeface="楷体_GB2312"/>
              </a:endParaRPr>
            </a:p>
          </p:txBody>
        </p:sp>
      </p:grpSp>
      <p:sp>
        <p:nvSpPr>
          <p:cNvPr id="80900" name="Text Box 8"/>
          <p:cNvSpPr txBox="1"/>
          <p:nvPr/>
        </p:nvSpPr>
        <p:spPr>
          <a:xfrm>
            <a:off x="1885950" y="3018155"/>
            <a:ext cx="9041765" cy="1198880"/>
          </a:xfrm>
          <a:prstGeom prst="rect">
            <a:avLst/>
          </a:prstGeom>
          <a:noFill/>
          <a:ln w="9525">
            <a:noFill/>
          </a:ln>
        </p:spPr>
        <p:txBody>
          <a:bodyPr wrap="square" lIns="92075" tIns="46038" rIns="92075" bIns="46038" anchor="t" anchorCtr="0">
            <a:spAutoFit/>
          </a:bodyPr>
          <a:p>
            <a:pPr marL="342900" indent="-342900">
              <a:spcBef>
                <a:spcPct val="50000"/>
              </a:spcBef>
              <a:buClr>
                <a:schemeClr val="tx2"/>
              </a:buClr>
              <a:buSzPct val="75000"/>
              <a:buFont typeface="Monotype Sorts"/>
            </a:pPr>
            <a:r>
              <a:rPr lang="en-US" altLang="zh-CN" sz="2400" dirty="0">
                <a:latin typeface="Times New Roman" panose="02020603050405020304" pitchFamily="18" charset="0"/>
                <a:ea typeface="黑体" panose="02010609060101010101" pitchFamily="49" charset="-122"/>
              </a:rPr>
              <a:t>    </a:t>
            </a:r>
            <a:r>
              <a:rPr lang="zh-CN" altLang="en-US" sz="2400" dirty="0">
                <a:latin typeface="Times New Roman" panose="02020603050405020304" pitchFamily="18" charset="0"/>
                <a:ea typeface="黑体" panose="02010609060101010101" pitchFamily="49" charset="-122"/>
              </a:rPr>
              <a:t>某机械厂有铸造车间、机加工车间、装配车间三个连续流水作业车间。本月份这三个车间产品合格率分别为</a:t>
            </a:r>
            <a:r>
              <a:rPr lang="en-US" altLang="zh-CN" sz="2400" dirty="0">
                <a:latin typeface="Times New Roman" panose="02020603050405020304" pitchFamily="18" charset="0"/>
                <a:ea typeface="黑体" panose="02010609060101010101" pitchFamily="49" charset="-122"/>
              </a:rPr>
              <a:t>95%</a:t>
            </a:r>
            <a:r>
              <a:rPr lang="zh-CN" altLang="en-US" sz="2400" dirty="0">
                <a:latin typeface="Times New Roman" panose="02020603050405020304" pitchFamily="18" charset="0"/>
                <a:ea typeface="黑体" panose="02010609060101010101" pitchFamily="49" charset="-122"/>
              </a:rPr>
              <a:t>、</a:t>
            </a:r>
            <a:r>
              <a:rPr lang="en-US" altLang="zh-CN" sz="2400" dirty="0">
                <a:latin typeface="Times New Roman" panose="02020603050405020304" pitchFamily="18" charset="0"/>
                <a:ea typeface="黑体" panose="02010609060101010101" pitchFamily="49" charset="-122"/>
              </a:rPr>
              <a:t>92%</a:t>
            </a:r>
            <a:r>
              <a:rPr lang="zh-CN" altLang="en-US" sz="2400" dirty="0">
                <a:latin typeface="Times New Roman" panose="02020603050405020304" pitchFamily="18" charset="0"/>
                <a:ea typeface="黑体" panose="02010609060101010101" pitchFamily="49" charset="-122"/>
              </a:rPr>
              <a:t>、</a:t>
            </a:r>
            <a:r>
              <a:rPr lang="en-US" altLang="zh-CN" sz="2400" dirty="0">
                <a:latin typeface="Times New Roman" panose="02020603050405020304" pitchFamily="18" charset="0"/>
                <a:ea typeface="黑体" panose="02010609060101010101" pitchFamily="49" charset="-122"/>
              </a:rPr>
              <a:t>90%</a:t>
            </a:r>
            <a:r>
              <a:rPr lang="zh-CN" altLang="en-US" sz="2400" dirty="0">
                <a:latin typeface="Times New Roman" panose="02020603050405020304" pitchFamily="18" charset="0"/>
                <a:ea typeface="黑体" panose="02010609060101010101" pitchFamily="49" charset="-122"/>
              </a:rPr>
              <a:t>，求平均车间产品合格率</a:t>
            </a:r>
            <a:r>
              <a:rPr lang="zh-CN" altLang="en-US" dirty="0">
                <a:latin typeface="Times New Roman" panose="02020603050405020304" pitchFamily="18" charset="0"/>
                <a:ea typeface="黑体" panose="02010609060101010101" pitchFamily="49" charset="-122"/>
              </a:rPr>
              <a:t>。</a:t>
            </a:r>
            <a:endParaRPr lang="zh-CN" altLang="en-US" dirty="0">
              <a:latin typeface="Times New Roman" panose="02020603050405020304" pitchFamily="18" charset="0"/>
              <a:ea typeface="黑体" panose="02010609060101010101" pitchFamily="49" charset="-122"/>
            </a:endParaRPr>
          </a:p>
        </p:txBody>
      </p:sp>
      <p:sp>
        <p:nvSpPr>
          <p:cNvPr id="2" name="Rectangle 144"/>
          <p:cNvSpPr/>
          <p:nvPr/>
        </p:nvSpPr>
        <p:spPr>
          <a:xfrm>
            <a:off x="1093470" y="4511040"/>
            <a:ext cx="301244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2.</a:t>
            </a:r>
            <a:r>
              <a:rPr lang="zh-CN" altLang="en-US" sz="2400" b="1" dirty="0">
                <a:latin typeface="楷体_GB2312"/>
                <a:ea typeface="楷体_GB2312"/>
              </a:rPr>
              <a:t>加权几何平均数</a:t>
            </a:r>
            <a:endParaRPr lang="zh-CN" altLang="en-US" sz="2400" b="1" dirty="0">
              <a:latin typeface="楷体_GB2312"/>
              <a:ea typeface="楷体_GB2312"/>
            </a:endParaRPr>
          </a:p>
        </p:txBody>
      </p:sp>
      <p:sp>
        <p:nvSpPr>
          <p:cNvPr id="3" name="文本框 2"/>
          <p:cNvSpPr txBox="1"/>
          <p:nvPr/>
        </p:nvSpPr>
        <p:spPr>
          <a:xfrm>
            <a:off x="971550" y="260223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81921" name="Rectangle 7"/>
          <p:cNvSpPr/>
          <p:nvPr/>
        </p:nvSpPr>
        <p:spPr>
          <a:xfrm>
            <a:off x="1885950" y="5162550"/>
            <a:ext cx="9377680" cy="1143000"/>
          </a:xfrm>
          <a:prstGeom prst="rect">
            <a:avLst/>
          </a:prstGeom>
          <a:noFill/>
          <a:ln w="9525">
            <a:noFill/>
          </a:ln>
        </p:spPr>
        <p:txBody>
          <a:bodyPr lIns="92075" tIns="46038" rIns="92075" bIns="46038" anchor="t" anchorCtr="0"/>
          <a:p>
            <a:pPr marL="342900" indent="-342900">
              <a:spcBef>
                <a:spcPct val="20000"/>
              </a:spcBef>
              <a:buClr>
                <a:schemeClr val="tx2"/>
              </a:buClr>
              <a:buSzPct val="75000"/>
              <a:buFont typeface="Monotype Sorts"/>
            </a:pPr>
            <a:r>
              <a:rPr lang="en-US" altLang="zh-CN" sz="2400" dirty="0">
                <a:latin typeface="宋体" panose="02010600030101010101" pitchFamily="2" charset="-122"/>
                <a:ea typeface="黑体" panose="02010609060101010101" pitchFamily="49" charset="-122"/>
              </a:rPr>
              <a:t>   </a:t>
            </a:r>
            <a:r>
              <a:rPr lang="zh-CN" altLang="en-US" sz="2400" dirty="0">
                <a:latin typeface="宋体" panose="02010600030101010101" pitchFamily="2" charset="-122"/>
                <a:ea typeface="黑体" panose="02010609060101010101" pitchFamily="49" charset="-122"/>
              </a:rPr>
              <a:t>投资银行某笔投资的年利率是按复利计算的，</a:t>
            </a:r>
            <a:r>
              <a:rPr lang="en-US" altLang="zh-CN" sz="2400" dirty="0">
                <a:latin typeface="宋体" panose="02010600030101010101" pitchFamily="2" charset="-122"/>
                <a:ea typeface="黑体" panose="02010609060101010101" pitchFamily="49" charset="-122"/>
              </a:rPr>
              <a:t>25</a:t>
            </a:r>
            <a:r>
              <a:rPr lang="zh-CN" altLang="en-US" sz="2400" dirty="0">
                <a:latin typeface="宋体" panose="02010600030101010101" pitchFamily="2" charset="-122"/>
                <a:ea typeface="黑体" panose="02010609060101010101" pitchFamily="49" charset="-122"/>
              </a:rPr>
              <a:t>年的年利率分配是：有</a:t>
            </a:r>
            <a:r>
              <a:rPr lang="en-US" altLang="zh-CN" sz="2400" dirty="0">
                <a:latin typeface="宋体" panose="02010600030101010101" pitchFamily="2" charset="-122"/>
                <a:ea typeface="黑体" panose="02010609060101010101" pitchFamily="49" charset="-122"/>
              </a:rPr>
              <a:t>1</a:t>
            </a:r>
            <a:r>
              <a:rPr lang="zh-CN" altLang="en-US" sz="2400" dirty="0">
                <a:latin typeface="宋体" panose="02010600030101010101" pitchFamily="2" charset="-122"/>
                <a:ea typeface="黑体" panose="02010609060101010101" pitchFamily="49" charset="-122"/>
              </a:rPr>
              <a:t>年为</a:t>
            </a:r>
            <a:r>
              <a:rPr lang="en-US" altLang="zh-CN" sz="2400" dirty="0">
                <a:latin typeface="宋体" panose="02010600030101010101" pitchFamily="2" charset="-122"/>
                <a:ea typeface="黑体" panose="02010609060101010101" pitchFamily="49" charset="-122"/>
              </a:rPr>
              <a:t>3%</a:t>
            </a:r>
            <a:r>
              <a:rPr lang="zh-CN" altLang="en-US" sz="2400" dirty="0">
                <a:latin typeface="宋体" panose="02010600030101010101" pitchFamily="2" charset="-122"/>
                <a:ea typeface="黑体" panose="02010609060101010101" pitchFamily="49" charset="-122"/>
              </a:rPr>
              <a:t>，有</a:t>
            </a:r>
            <a:r>
              <a:rPr lang="en-US" altLang="zh-CN" sz="2400" dirty="0">
                <a:latin typeface="宋体" panose="02010600030101010101" pitchFamily="2" charset="-122"/>
                <a:ea typeface="黑体" panose="02010609060101010101" pitchFamily="49" charset="-122"/>
              </a:rPr>
              <a:t>4</a:t>
            </a:r>
            <a:r>
              <a:rPr lang="zh-CN" altLang="en-US" sz="2400" dirty="0">
                <a:latin typeface="宋体" panose="02010600030101010101" pitchFamily="2" charset="-122"/>
                <a:ea typeface="黑体" panose="02010609060101010101" pitchFamily="49" charset="-122"/>
              </a:rPr>
              <a:t>年为</a:t>
            </a:r>
            <a:r>
              <a:rPr lang="en-US" altLang="zh-CN" sz="2400" dirty="0">
                <a:latin typeface="宋体" panose="02010600030101010101" pitchFamily="2" charset="-122"/>
                <a:ea typeface="黑体" panose="02010609060101010101" pitchFamily="49" charset="-122"/>
              </a:rPr>
              <a:t>5%</a:t>
            </a:r>
            <a:r>
              <a:rPr lang="zh-CN" altLang="en-US" sz="2400" dirty="0">
                <a:latin typeface="宋体" panose="02010600030101010101" pitchFamily="2" charset="-122"/>
                <a:ea typeface="黑体" panose="02010609060101010101" pitchFamily="49" charset="-122"/>
              </a:rPr>
              <a:t>，有</a:t>
            </a:r>
            <a:r>
              <a:rPr lang="en-US" altLang="zh-CN" sz="2400" dirty="0">
                <a:latin typeface="宋体" panose="02010600030101010101" pitchFamily="2" charset="-122"/>
                <a:ea typeface="黑体" panose="02010609060101010101" pitchFamily="49" charset="-122"/>
              </a:rPr>
              <a:t>8</a:t>
            </a:r>
            <a:r>
              <a:rPr lang="zh-CN" altLang="en-US" sz="2400" dirty="0">
                <a:latin typeface="宋体" panose="02010600030101010101" pitchFamily="2" charset="-122"/>
                <a:ea typeface="黑体" panose="02010609060101010101" pitchFamily="49" charset="-122"/>
              </a:rPr>
              <a:t>年为</a:t>
            </a:r>
            <a:r>
              <a:rPr lang="en-US" altLang="zh-CN" sz="2400" dirty="0">
                <a:latin typeface="宋体" panose="02010600030101010101" pitchFamily="2" charset="-122"/>
                <a:ea typeface="黑体" panose="02010609060101010101" pitchFamily="49" charset="-122"/>
              </a:rPr>
              <a:t>8%</a:t>
            </a:r>
            <a:r>
              <a:rPr lang="zh-CN" altLang="en-US" sz="2400" dirty="0">
                <a:latin typeface="宋体" panose="02010600030101010101" pitchFamily="2" charset="-122"/>
                <a:ea typeface="黑体" panose="02010609060101010101" pitchFamily="49" charset="-122"/>
              </a:rPr>
              <a:t>，有</a:t>
            </a:r>
            <a:r>
              <a:rPr lang="en-US" altLang="zh-CN" sz="2400" dirty="0">
                <a:latin typeface="宋体" panose="02010600030101010101" pitchFamily="2" charset="-122"/>
                <a:ea typeface="黑体" panose="02010609060101010101" pitchFamily="49" charset="-122"/>
              </a:rPr>
              <a:t>10</a:t>
            </a:r>
            <a:r>
              <a:rPr lang="zh-CN" altLang="en-US" sz="2400" dirty="0">
                <a:latin typeface="宋体" panose="02010600030101010101" pitchFamily="2" charset="-122"/>
                <a:ea typeface="黑体" panose="02010609060101010101" pitchFamily="49" charset="-122"/>
              </a:rPr>
              <a:t>年为</a:t>
            </a:r>
            <a:r>
              <a:rPr lang="en-US" altLang="zh-CN" sz="2400" dirty="0">
                <a:latin typeface="宋体" panose="02010600030101010101" pitchFamily="2" charset="-122"/>
                <a:ea typeface="黑体" panose="02010609060101010101" pitchFamily="49" charset="-122"/>
              </a:rPr>
              <a:t>10%</a:t>
            </a:r>
            <a:r>
              <a:rPr lang="zh-CN" altLang="en-US" sz="2400" dirty="0">
                <a:latin typeface="宋体" panose="02010600030101010101" pitchFamily="2" charset="-122"/>
                <a:ea typeface="黑体" panose="02010609060101010101" pitchFamily="49" charset="-122"/>
              </a:rPr>
              <a:t>，有</a:t>
            </a:r>
            <a:r>
              <a:rPr lang="en-US" altLang="zh-CN" sz="2400" dirty="0">
                <a:latin typeface="宋体" panose="02010600030101010101" pitchFamily="2" charset="-122"/>
                <a:ea typeface="黑体" panose="02010609060101010101" pitchFamily="49" charset="-122"/>
              </a:rPr>
              <a:t>2</a:t>
            </a:r>
            <a:r>
              <a:rPr lang="zh-CN" altLang="en-US" sz="2400" dirty="0">
                <a:latin typeface="宋体" panose="02010600030101010101" pitchFamily="2" charset="-122"/>
                <a:ea typeface="黑体" panose="02010609060101010101" pitchFamily="49" charset="-122"/>
              </a:rPr>
              <a:t>年为</a:t>
            </a:r>
            <a:r>
              <a:rPr lang="en-US" altLang="zh-CN" sz="2400" dirty="0">
                <a:latin typeface="宋体" panose="02010600030101010101" pitchFamily="2" charset="-122"/>
                <a:ea typeface="黑体" panose="02010609060101010101" pitchFamily="49" charset="-122"/>
              </a:rPr>
              <a:t>15%</a:t>
            </a:r>
            <a:r>
              <a:rPr lang="zh-CN" altLang="en-US" sz="2400" dirty="0">
                <a:latin typeface="宋体" panose="02010600030101010101" pitchFamily="2" charset="-122"/>
                <a:ea typeface="黑体" panose="02010609060101010101" pitchFamily="49" charset="-122"/>
              </a:rPr>
              <a:t>，求平均年利率。</a:t>
            </a:r>
            <a:endParaRPr lang="zh-CN" altLang="en-US" sz="2400" dirty="0">
              <a:latin typeface="Times New Roman" panose="02020603050405020304" pitchFamily="18" charset="0"/>
              <a:ea typeface="黑体" panose="02010609060101010101" pitchFamily="49" charset="-122"/>
            </a:endParaRPr>
          </a:p>
        </p:txBody>
      </p:sp>
      <p:grpSp>
        <p:nvGrpSpPr>
          <p:cNvPr id="81922" name="Group 68"/>
          <p:cNvGrpSpPr/>
          <p:nvPr/>
        </p:nvGrpSpPr>
        <p:grpSpPr>
          <a:xfrm>
            <a:off x="1118235" y="5168900"/>
            <a:ext cx="767715" cy="504825"/>
            <a:chOff x="0" y="0"/>
            <a:chExt cx="816" cy="318"/>
          </a:xfrm>
        </p:grpSpPr>
        <p:sp>
          <p:nvSpPr>
            <p:cNvPr id="104493" name="Rectangle 69"/>
            <p:cNvSpPr>
              <a:spLocks noChangeArrowheads="1"/>
            </p:cNvSpPr>
            <p:nvPr/>
          </p:nvSpPr>
          <p:spPr bwMode="auto">
            <a:xfrm>
              <a:off x="34" y="41"/>
              <a:ext cx="600" cy="277"/>
            </a:xfrm>
            <a:prstGeom prst="rect">
              <a:avLst/>
            </a:prstGeom>
            <a:solidFill>
              <a:srgbClr val="FFFFCC"/>
            </a:solidFill>
            <a:ln w="9525">
              <a:solidFill>
                <a:schemeClr val="tx1"/>
              </a:solidFill>
              <a:miter lim="800000"/>
            </a:ln>
            <a:effectLst>
              <a:outerShdw dist="91581" dir="2021404" algn="ctr" rotWithShape="0">
                <a:schemeClr val="accent1"/>
              </a:outerShdw>
            </a:effectLst>
          </p:spPr>
          <p:txBody>
            <a:bodyPr wrap="none" anchor="ctr"/>
            <a:p>
              <a:pPr marL="0" marR="0" lvl="0" indent="0" algn="l" defTabSz="914400" rtl="0" eaLnBrk="1" fontAlgn="auto" latinLnBrk="0" hangingPunct="1">
                <a:lnSpc>
                  <a:spcPct val="100000"/>
                </a:lnSpc>
                <a:spcBef>
                  <a:spcPct val="20000"/>
                </a:spcBef>
                <a:spcAft>
                  <a:spcPts val="0"/>
                </a:spcAft>
                <a:buClr>
                  <a:schemeClr val="tx2"/>
                </a:buClr>
                <a:buSzPct val="75000"/>
                <a:buFont typeface="Monotype Sorts"/>
                <a:buNone/>
                <a:defRPr/>
              </a:pPr>
              <a:endParaRPr kumimoji="0" lang="zh-CN" altLang="en-US" sz="1800" b="0" i="0" u="none" strike="noStrike" kern="1200" cap="none" spc="0" normalizeH="0" baseline="0" noProof="0">
                <a:ln>
                  <a:noFill/>
                </a:ln>
                <a:solidFill>
                  <a:schemeClr val="bg2"/>
                </a:solidFill>
                <a:effectLst/>
                <a:uLnTx/>
                <a:uFillTx/>
                <a:latin typeface="Times New Roman" panose="02020603050405020304" pitchFamily="18" charset="0"/>
                <a:ea typeface="+mn-ea"/>
                <a:cs typeface="+mn-cs"/>
              </a:endParaRPr>
            </a:p>
          </p:txBody>
        </p:sp>
        <p:sp>
          <p:nvSpPr>
            <p:cNvPr id="81924" name="Rectangle 70"/>
            <p:cNvSpPr/>
            <p:nvPr/>
          </p:nvSpPr>
          <p:spPr>
            <a:xfrm>
              <a:off x="0" y="0"/>
              <a:ext cx="816" cy="273"/>
            </a:xfrm>
            <a:prstGeom prst="rect">
              <a:avLst/>
            </a:prstGeom>
            <a:noFill/>
            <a:ln w="9525">
              <a:noFill/>
            </a:ln>
          </p:spPr>
          <p:txBody>
            <a:bodyPr lIns="92075" tIns="46038" rIns="92075" bIns="46038" anchor="t" anchorCtr="0"/>
            <a:p>
              <a:pPr marL="182880" indent="-182880">
                <a:spcBef>
                  <a:spcPct val="20000"/>
                </a:spcBef>
                <a:buClr>
                  <a:schemeClr val="tx2"/>
                </a:buClr>
                <a:buSzPct val="75000"/>
                <a:buFont typeface="Monotype Sorts"/>
              </a:pPr>
              <a:r>
                <a:rPr lang="zh-CN" altLang="en-US" sz="2400" b="1" dirty="0">
                  <a:latin typeface="楷体_GB2312"/>
                  <a:ea typeface="楷体_GB2312"/>
                </a:rPr>
                <a:t>例</a:t>
              </a:r>
              <a:endParaRPr lang="zh-CN" altLang="en-US" sz="2400" b="1" dirty="0">
                <a:latin typeface="楷体_GB2312"/>
                <a:ea typeface="楷体_GB2312"/>
              </a:endParaRPr>
            </a:p>
          </p:txBody>
        </p:sp>
      </p:grpSp>
      <p:sp>
        <p:nvSpPr>
          <p:cNvPr id="7" name="文本框 6"/>
          <p:cNvSpPr txBox="1"/>
          <p:nvPr/>
        </p:nvSpPr>
        <p:spPr>
          <a:xfrm>
            <a:off x="575310" y="501713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0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24" name="Rectangle 144"/>
          <p:cNvSpPr/>
          <p:nvPr/>
        </p:nvSpPr>
        <p:spPr>
          <a:xfrm>
            <a:off x="971550" y="2051050"/>
            <a:ext cx="428371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1.</a:t>
            </a:r>
            <a:r>
              <a:rPr lang="zh-CN" altLang="en-US" sz="2400" b="1" dirty="0">
                <a:latin typeface="楷体_GB2312"/>
                <a:ea typeface="楷体_GB2312"/>
              </a:rPr>
              <a:t>根据单项式数列确定众数</a:t>
            </a:r>
            <a:endParaRPr lang="zh-CN" altLang="en-US" sz="2400" b="1" dirty="0">
              <a:latin typeface="楷体_GB2312"/>
              <a:ea typeface="楷体_GB231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（四）众数</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6" name="文本框 5"/>
          <p:cNvSpPr txBox="1"/>
          <p:nvPr/>
        </p:nvSpPr>
        <p:spPr>
          <a:xfrm>
            <a:off x="662305" y="956945"/>
            <a:ext cx="11158855" cy="708660"/>
          </a:xfrm>
          <a:prstGeom prst="rect">
            <a:avLst/>
          </a:prstGeom>
          <a:noFill/>
        </p:spPr>
        <p:txBody>
          <a:bodyPr wrap="square" rtlCol="0" anchor="t">
            <a:noAutofit/>
          </a:bodyPr>
          <a:p>
            <a:pPr algn="l">
              <a:lnSpc>
                <a:spcPct val="140000"/>
              </a:lnSpc>
            </a:pPr>
            <a:r>
              <a:rPr lang="zh-CN" altLang="en-US" sz="2000" kern="100" dirty="0">
                <a:solidFill>
                  <a:schemeClr val="tx1"/>
                </a:solidFill>
                <a:effectLst/>
                <a:latin typeface="+mn-ea"/>
                <a:cs typeface="江城圆体 400W" panose="020B0500000000000000" pitchFamily="34" charset="-122"/>
              </a:rPr>
              <a:t>众数是在总体中出现次数最多的那个标志值。</a:t>
            </a:r>
            <a:r>
              <a:rPr lang="zh-CN" altLang="en-US" sz="2000" b="1" dirty="0">
                <a:latin typeface="楷体_GB2312"/>
                <a:ea typeface="楷体_GB2312"/>
                <a:sym typeface="+mn-ea"/>
              </a:rPr>
              <a:t>网上购物为什么关注商品的销量？</a:t>
            </a:r>
            <a:endParaRPr lang="zh-CN" altLang="en-US" sz="2000" kern="100" dirty="0">
              <a:solidFill>
                <a:schemeClr val="tx1"/>
              </a:solidFill>
              <a:effectLst/>
              <a:latin typeface="+mn-ea"/>
              <a:cs typeface="江城圆体 400W" panose="020B0500000000000000" pitchFamily="34" charset="-122"/>
            </a:endParaRPr>
          </a:p>
        </p:txBody>
      </p:sp>
      <p:graphicFrame>
        <p:nvGraphicFramePr>
          <p:cNvPr id="107523" name="表格 107522"/>
          <p:cNvGraphicFramePr/>
          <p:nvPr/>
        </p:nvGraphicFramePr>
        <p:xfrm>
          <a:off x="6490970" y="2179320"/>
          <a:ext cx="4519930" cy="3478213"/>
        </p:xfrm>
        <a:graphic>
          <a:graphicData uri="http://schemas.openxmlformats.org/drawingml/2006/table">
            <a:tbl>
              <a:tblPr/>
              <a:tblGrid>
                <a:gridCol w="2186940"/>
                <a:gridCol w="2332990"/>
              </a:tblGrid>
              <a:tr h="920750">
                <a:tc>
                  <a:txBody>
                    <a:bodyPr/>
                    <a:p>
                      <a:pPr marL="0" lvl="0" indent="0" algn="ctr" eaLnBrk="1" hangingPunct="1">
                        <a:buNone/>
                      </a:pPr>
                      <a:r>
                        <a:rPr lang="zh-CN" altLang="en-US" sz="2400" dirty="0">
                          <a:solidFill>
                            <a:schemeClr val="tx1"/>
                          </a:solidFill>
                          <a:latin typeface="Times New Roman" panose="02020603050405020304" pitchFamily="18" charset="0"/>
                        </a:rPr>
                        <a:t>价格 </a:t>
                      </a:r>
                      <a:r>
                        <a:rPr lang="en-US" altLang="x-none" sz="2400" dirty="0">
                          <a:solidFill>
                            <a:schemeClr val="tx1"/>
                          </a:solidFill>
                          <a:latin typeface="Times New Roman" panose="02020603050405020304" pitchFamily="18" charset="0"/>
                        </a:rPr>
                        <a:t>(</a:t>
                      </a:r>
                      <a:r>
                        <a:rPr lang="zh-CN" altLang="en-US" sz="2400" dirty="0">
                          <a:solidFill>
                            <a:schemeClr val="tx1"/>
                          </a:solidFill>
                          <a:latin typeface="Times New Roman" panose="02020603050405020304" pitchFamily="18" charset="0"/>
                        </a:rPr>
                        <a:t>元</a:t>
                      </a:r>
                      <a:r>
                        <a:rPr lang="en-US" altLang="x-none" sz="2400" dirty="0">
                          <a:solidFill>
                            <a:schemeClr val="tx1"/>
                          </a:solidFill>
                          <a:latin typeface="Times New Roman" panose="02020603050405020304" pitchFamily="18" charset="0"/>
                        </a:rPr>
                        <a:t>)</a:t>
                      </a:r>
                      <a:endParaRPr lang="en-US" altLang="x-none" sz="2400" dirty="0">
                        <a:solidFill>
                          <a:schemeClr val="tx1"/>
                        </a:solidFill>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p>
                      <a:pPr marL="0" lvl="0" indent="0" algn="ctr" eaLnBrk="1" hangingPunct="1">
                        <a:buNone/>
                      </a:pPr>
                      <a:r>
                        <a:rPr lang="zh-CN" altLang="en-US" sz="2400" dirty="0">
                          <a:solidFill>
                            <a:schemeClr val="tx1"/>
                          </a:solidFill>
                          <a:latin typeface="Times New Roman" panose="02020603050405020304" pitchFamily="18" charset="0"/>
                        </a:rPr>
                        <a:t>销售数量 </a:t>
                      </a:r>
                      <a:r>
                        <a:rPr lang="en-US" altLang="x-none" sz="2400" dirty="0">
                          <a:solidFill>
                            <a:schemeClr val="tx1"/>
                          </a:solidFill>
                          <a:latin typeface="Times New Roman" panose="02020603050405020304" pitchFamily="18" charset="0"/>
                        </a:rPr>
                        <a:t>(</a:t>
                      </a:r>
                      <a:r>
                        <a:rPr lang="zh-CN" altLang="en-US" sz="2400" dirty="0">
                          <a:solidFill>
                            <a:schemeClr val="tx1"/>
                          </a:solidFill>
                          <a:latin typeface="Times New Roman" panose="02020603050405020304" pitchFamily="18" charset="0"/>
                        </a:rPr>
                        <a:t>千克</a:t>
                      </a:r>
                      <a:r>
                        <a:rPr lang="en-US" altLang="x-none" sz="2400" dirty="0">
                          <a:solidFill>
                            <a:schemeClr val="tx1"/>
                          </a:solidFill>
                          <a:latin typeface="Times New Roman" panose="02020603050405020304" pitchFamily="18" charset="0"/>
                        </a:rPr>
                        <a:t>)</a:t>
                      </a:r>
                      <a:endParaRPr lang="en-US" altLang="x-none" sz="2400" dirty="0">
                        <a:solidFill>
                          <a:schemeClr val="tx1"/>
                        </a:solidFill>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511175">
                <a:tc>
                  <a:txBody>
                    <a:bodyPr/>
                    <a:p>
                      <a:pPr marL="0" lvl="0" indent="0" algn="ctr" eaLnBrk="1" hangingPunct="1">
                        <a:buNone/>
                      </a:pPr>
                      <a:r>
                        <a:rPr lang="en-US" altLang="x-none" sz="2400">
                          <a:solidFill>
                            <a:schemeClr val="tx1"/>
                          </a:solidFill>
                          <a:latin typeface="Times New Roman" panose="02020603050405020304" pitchFamily="18" charset="0"/>
                        </a:rPr>
                        <a:t>2.00</a:t>
                      </a:r>
                      <a:endParaRPr lang="en-US" altLang="x-none" sz="2400">
                        <a:solidFill>
                          <a:schemeClr val="tx1"/>
                        </a:solidFill>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a:noFill/>
                    </a:lnB>
                    <a:lnTlToBr>
                      <a:noFill/>
                    </a:lnTlToBr>
                    <a:lnBlToTr>
                      <a:noFill/>
                    </a:lnBlToTr>
                    <a:noFill/>
                  </a:tcPr>
                </a:tc>
                <a:tc>
                  <a:txBody>
                    <a:bodyPr/>
                    <a:p>
                      <a:pPr marL="0" lvl="0" indent="0" algn="ctr" eaLnBrk="1" hangingPunct="1">
                        <a:buNone/>
                      </a:pPr>
                      <a:r>
                        <a:rPr lang="en-US" altLang="x-none" sz="2400">
                          <a:solidFill>
                            <a:schemeClr val="tx1"/>
                          </a:solidFill>
                          <a:latin typeface="Times New Roman" panose="02020603050405020304" pitchFamily="18" charset="0"/>
                        </a:rPr>
                        <a:t>  20</a:t>
                      </a:r>
                      <a:endParaRPr lang="en-US" altLang="x-none" sz="2400">
                        <a:solidFill>
                          <a:schemeClr val="tx1"/>
                        </a:solidFill>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w="12700" cap="flat" cmpd="sng">
                      <a:solidFill>
                        <a:schemeClr val="tx1"/>
                      </a:solidFill>
                      <a:prstDash val="solid"/>
                      <a:headEnd type="none" w="med" len="med"/>
                      <a:tailEnd type="none" w="med" len="med"/>
                    </a:lnT>
                    <a:lnB>
                      <a:noFill/>
                    </a:lnB>
                    <a:lnTlToBr>
                      <a:noFill/>
                    </a:lnTlToBr>
                    <a:lnBlToTr>
                      <a:noFill/>
                    </a:lnBlToTr>
                    <a:noFill/>
                  </a:tcPr>
                </a:tc>
              </a:tr>
              <a:tr h="511810">
                <a:tc>
                  <a:txBody>
                    <a:bodyPr/>
                    <a:p>
                      <a:pPr marL="0" lvl="0" indent="0" algn="ctr" eaLnBrk="1" hangingPunct="1">
                        <a:buNone/>
                      </a:pPr>
                      <a:r>
                        <a:rPr lang="en-US" altLang="x-none" sz="2400">
                          <a:solidFill>
                            <a:schemeClr val="tx1"/>
                          </a:solidFill>
                          <a:latin typeface="Times New Roman" panose="02020603050405020304" pitchFamily="18" charset="0"/>
                        </a:rPr>
                        <a:t>2.40</a:t>
                      </a:r>
                      <a:endParaRPr lang="en-US" altLang="x-none" sz="2400">
                        <a:solidFill>
                          <a:schemeClr val="tx1"/>
                        </a:solidFill>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a:noFill/>
                    </a:lnT>
                    <a:lnB>
                      <a:noFill/>
                    </a:lnB>
                    <a:lnTlToBr>
                      <a:noFill/>
                    </a:lnTlToBr>
                    <a:lnBlToTr>
                      <a:noFill/>
                    </a:lnBlToTr>
                    <a:noFill/>
                  </a:tcPr>
                </a:tc>
                <a:tc>
                  <a:txBody>
                    <a:bodyPr/>
                    <a:p>
                      <a:pPr marL="0" lvl="0" indent="0" algn="ctr" eaLnBrk="1" hangingPunct="1">
                        <a:buNone/>
                      </a:pPr>
                      <a:r>
                        <a:rPr lang="en-US" altLang="x-none" sz="2400" dirty="0">
                          <a:solidFill>
                            <a:schemeClr val="tx1"/>
                          </a:solidFill>
                          <a:latin typeface="Times New Roman" panose="02020603050405020304" pitchFamily="18" charset="0"/>
                        </a:rPr>
                        <a:t>  60</a:t>
                      </a:r>
                      <a:endParaRPr lang="en-US" altLang="x-none" sz="2400" dirty="0">
                        <a:solidFill>
                          <a:schemeClr val="tx1"/>
                        </a:solidFill>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a:noFill/>
                    </a:lnT>
                    <a:lnB>
                      <a:noFill/>
                    </a:lnB>
                    <a:lnTlToBr>
                      <a:noFill/>
                    </a:lnTlToBr>
                    <a:lnBlToTr>
                      <a:noFill/>
                    </a:lnBlToTr>
                    <a:noFill/>
                  </a:tcPr>
                </a:tc>
              </a:tr>
              <a:tr h="511175">
                <a:tc>
                  <a:txBody>
                    <a:bodyPr/>
                    <a:p>
                      <a:pPr marL="0" lvl="0" indent="0" algn="ctr" eaLnBrk="1" hangingPunct="1">
                        <a:buNone/>
                      </a:pPr>
                      <a:r>
                        <a:rPr lang="en-US" altLang="x-none" sz="2400">
                          <a:solidFill>
                            <a:schemeClr val="tx1"/>
                          </a:solidFill>
                          <a:latin typeface="Times New Roman" panose="02020603050405020304" pitchFamily="18" charset="0"/>
                        </a:rPr>
                        <a:t>3.00</a:t>
                      </a:r>
                      <a:endParaRPr lang="en-US" altLang="x-none" sz="2400">
                        <a:solidFill>
                          <a:schemeClr val="tx1"/>
                        </a:solidFill>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a:noFill/>
                    </a:lnT>
                    <a:lnB>
                      <a:noFill/>
                    </a:lnB>
                    <a:lnTlToBr>
                      <a:noFill/>
                    </a:lnTlToBr>
                    <a:lnBlToTr>
                      <a:noFill/>
                    </a:lnBlToTr>
                    <a:noFill/>
                  </a:tcPr>
                </a:tc>
                <a:tc>
                  <a:txBody>
                    <a:bodyPr/>
                    <a:p>
                      <a:pPr marL="0" lvl="0" indent="0" algn="ctr" eaLnBrk="1" hangingPunct="1">
                        <a:buNone/>
                      </a:pPr>
                      <a:r>
                        <a:rPr lang="en-US" altLang="x-none" sz="2400" b="1">
                          <a:solidFill>
                            <a:srgbClr val="FF0000"/>
                          </a:solidFill>
                          <a:latin typeface="Times New Roman" panose="02020603050405020304" pitchFamily="18" charset="0"/>
                        </a:rPr>
                        <a:t>140</a:t>
                      </a:r>
                      <a:endParaRPr lang="en-US" altLang="x-none" sz="2400" b="1">
                        <a:solidFill>
                          <a:srgbClr val="FF0000"/>
                        </a:solidFill>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a:noFill/>
                    </a:lnT>
                    <a:lnB>
                      <a:noFill/>
                    </a:lnB>
                    <a:lnTlToBr>
                      <a:noFill/>
                    </a:lnTlToBr>
                    <a:lnBlToTr>
                      <a:noFill/>
                    </a:lnBlToTr>
                    <a:noFill/>
                  </a:tcPr>
                </a:tc>
              </a:tr>
              <a:tr h="511810">
                <a:tc>
                  <a:txBody>
                    <a:bodyPr/>
                    <a:p>
                      <a:pPr marL="0" lvl="0" indent="0" algn="ctr" eaLnBrk="1" hangingPunct="1">
                        <a:buNone/>
                      </a:pPr>
                      <a:r>
                        <a:rPr lang="en-US" altLang="x-none" sz="2400">
                          <a:solidFill>
                            <a:schemeClr val="tx1"/>
                          </a:solidFill>
                          <a:latin typeface="Times New Roman" panose="02020603050405020304" pitchFamily="18" charset="0"/>
                        </a:rPr>
                        <a:t>4.00</a:t>
                      </a:r>
                      <a:endParaRPr lang="en-US" altLang="x-none" sz="2400">
                        <a:solidFill>
                          <a:schemeClr val="tx1"/>
                        </a:solidFill>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a:noFill/>
                    </a:lnT>
                    <a:lnB w="12700" cap="flat" cmpd="sng">
                      <a:solidFill>
                        <a:schemeClr val="tx1"/>
                      </a:solidFill>
                      <a:prstDash val="solid"/>
                      <a:headEnd type="none" w="med" len="med"/>
                      <a:tailEnd type="none" w="med" len="med"/>
                    </a:lnB>
                    <a:lnTlToBr>
                      <a:noFill/>
                    </a:lnTlToBr>
                    <a:lnBlToTr>
                      <a:noFill/>
                    </a:lnBlToTr>
                    <a:noFill/>
                  </a:tcPr>
                </a:tc>
                <a:tc>
                  <a:txBody>
                    <a:bodyPr/>
                    <a:p>
                      <a:pPr marL="0" lvl="0" indent="0" algn="ctr" eaLnBrk="1" hangingPunct="1">
                        <a:buNone/>
                      </a:pPr>
                      <a:r>
                        <a:rPr lang="en-US" altLang="x-none" sz="2400">
                          <a:solidFill>
                            <a:schemeClr val="tx1"/>
                          </a:solidFill>
                          <a:latin typeface="Times New Roman" panose="02020603050405020304" pitchFamily="18" charset="0"/>
                        </a:rPr>
                        <a:t>  80</a:t>
                      </a:r>
                      <a:endParaRPr lang="en-US" altLang="x-none" sz="2400">
                        <a:solidFill>
                          <a:schemeClr val="tx1"/>
                        </a:solidFill>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a:noFill/>
                    </a:lnT>
                    <a:lnB w="12700" cap="flat" cmpd="sng">
                      <a:solidFill>
                        <a:schemeClr val="tx1"/>
                      </a:solidFill>
                      <a:prstDash val="solid"/>
                      <a:headEnd type="none" w="med" len="med"/>
                      <a:tailEnd type="none" w="med" len="med"/>
                    </a:lnB>
                    <a:lnTlToBr>
                      <a:noFill/>
                    </a:lnTlToBr>
                    <a:lnBlToTr>
                      <a:noFill/>
                    </a:lnBlToTr>
                    <a:noFill/>
                  </a:tcPr>
                </a:tc>
              </a:tr>
              <a:tr h="511175">
                <a:tc>
                  <a:txBody>
                    <a:bodyPr/>
                    <a:p>
                      <a:pPr marL="0" lvl="0" indent="0" algn="ctr" eaLnBrk="1" hangingPunct="1">
                        <a:buNone/>
                      </a:pPr>
                      <a:r>
                        <a:rPr lang="zh-CN" altLang="en-US" sz="2400">
                          <a:solidFill>
                            <a:schemeClr val="tx1"/>
                          </a:solidFill>
                          <a:latin typeface="Times New Roman" panose="02020603050405020304" pitchFamily="18" charset="0"/>
                        </a:rPr>
                        <a:t>合计</a:t>
                      </a:r>
                      <a:endParaRPr lang="zh-CN" altLang="en-US" sz="2400">
                        <a:solidFill>
                          <a:schemeClr val="tx1"/>
                        </a:solidFill>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p>
                      <a:pPr marL="0" lvl="0" indent="0" algn="ctr" eaLnBrk="1" hangingPunct="1">
                        <a:buNone/>
                      </a:pPr>
                      <a:r>
                        <a:rPr lang="en-US" altLang="x-none" sz="2400" dirty="0">
                          <a:solidFill>
                            <a:schemeClr val="tx1"/>
                          </a:solidFill>
                          <a:latin typeface="Times New Roman" panose="02020603050405020304" pitchFamily="18" charset="0"/>
                        </a:rPr>
                        <a:t>300</a:t>
                      </a:r>
                      <a:endParaRPr lang="en-US" altLang="x-none" sz="2400" dirty="0">
                        <a:solidFill>
                          <a:schemeClr val="tx1"/>
                        </a:solidFill>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107541" name="Rectangle 29"/>
          <p:cNvSpPr/>
          <p:nvPr/>
        </p:nvSpPr>
        <p:spPr>
          <a:xfrm>
            <a:off x="7075170" y="1644333"/>
            <a:ext cx="2590800" cy="533400"/>
          </a:xfrm>
          <a:prstGeom prst="rect">
            <a:avLst/>
          </a:prstGeom>
          <a:noFill/>
          <a:ln w="9525">
            <a:noFill/>
          </a:ln>
        </p:spPr>
        <p:txBody>
          <a:bodyPr lIns="92075" tIns="46038" rIns="92075" bIns="46038" anchor="t" anchorCtr="0"/>
          <a:p>
            <a:pPr marL="342900" indent="-342900">
              <a:spcBef>
                <a:spcPct val="20000"/>
              </a:spcBef>
              <a:buClr>
                <a:schemeClr val="tx2"/>
              </a:buClr>
              <a:buSzPct val="75000"/>
              <a:buFont typeface="Monotype Sorts"/>
            </a:pPr>
            <a:r>
              <a:rPr lang="zh-CN" altLang="en-US" sz="2000" dirty="0">
                <a:latin typeface="宋体" panose="02010600030101010101" pitchFamily="2" charset="-122"/>
                <a:ea typeface="黑体" panose="02010609060101010101" pitchFamily="49" charset="-122"/>
              </a:rPr>
              <a:t>某种商品的价格情况</a:t>
            </a:r>
            <a:endParaRPr lang="zh-CN" altLang="en-US" sz="2000" dirty="0">
              <a:latin typeface="宋体" panose="02010600030101010101" pitchFamily="2" charset="-122"/>
              <a:ea typeface="黑体" panose="02010609060101010101" pitchFamily="49" charset="-122"/>
            </a:endParaRPr>
          </a:p>
        </p:txBody>
      </p:sp>
      <p:sp>
        <p:nvSpPr>
          <p:cNvPr id="107542" name="Rectangle 30"/>
          <p:cNvSpPr/>
          <p:nvPr/>
        </p:nvSpPr>
        <p:spPr>
          <a:xfrm>
            <a:off x="7540943" y="5871528"/>
            <a:ext cx="2667000" cy="811212"/>
          </a:xfrm>
          <a:prstGeom prst="rect">
            <a:avLst/>
          </a:prstGeom>
          <a:noFill/>
          <a:ln w="9525">
            <a:noFill/>
          </a:ln>
        </p:spPr>
        <p:txBody>
          <a:bodyPr lIns="92075" tIns="46038" rIns="92075" bIns="46038" anchor="t" anchorCtr="0"/>
          <a:p>
            <a:pPr marL="342900" indent="-342900">
              <a:spcBef>
                <a:spcPct val="20000"/>
              </a:spcBef>
              <a:buClr>
                <a:schemeClr val="tx2"/>
              </a:buClr>
              <a:buSzPct val="75000"/>
              <a:buFont typeface="Monotype Sorts"/>
            </a:pPr>
            <a:r>
              <a:rPr lang="zh-CN" altLang="en-US" sz="2800" dirty="0">
                <a:latin typeface="宋体" panose="02010600030101010101" pitchFamily="2" charset="-122"/>
                <a:ea typeface="黑体" panose="02010609060101010101" pitchFamily="49" charset="-122"/>
              </a:rPr>
              <a:t>众数</a:t>
            </a:r>
            <a:r>
              <a:rPr lang="en-US" altLang="zh-CN" sz="2800" dirty="0">
                <a:latin typeface="宋体" panose="02010600030101010101" pitchFamily="2" charset="-122"/>
                <a:ea typeface="黑体" panose="02010609060101010101" pitchFamily="49" charset="-122"/>
              </a:rPr>
              <a:t>M</a:t>
            </a:r>
            <a:r>
              <a:rPr lang="en-US" altLang="zh-CN" sz="2800" baseline="-25000" dirty="0">
                <a:latin typeface="宋体" panose="02010600030101010101" pitchFamily="2" charset="-122"/>
                <a:ea typeface="黑体" panose="02010609060101010101" pitchFamily="49" charset="-122"/>
              </a:rPr>
              <a:t>0</a:t>
            </a:r>
            <a:r>
              <a:rPr lang="en-US" altLang="zh-CN" sz="2800" dirty="0">
                <a:latin typeface="宋体" panose="02010600030101010101" pitchFamily="2" charset="-122"/>
                <a:ea typeface="黑体" panose="02010609060101010101" pitchFamily="49" charset="-122"/>
              </a:rPr>
              <a:t>=3.00(</a:t>
            </a:r>
            <a:r>
              <a:rPr lang="zh-CN" altLang="en-US" sz="2800" dirty="0">
                <a:latin typeface="宋体" panose="02010600030101010101" pitchFamily="2" charset="-122"/>
                <a:ea typeface="黑体" panose="02010609060101010101" pitchFamily="49" charset="-122"/>
              </a:rPr>
              <a:t>元</a:t>
            </a:r>
            <a:r>
              <a:rPr lang="en-US" altLang="zh-CN" sz="2800" dirty="0">
                <a:latin typeface="宋体" panose="02010600030101010101" pitchFamily="2" charset="-122"/>
                <a:ea typeface="黑体" panose="02010609060101010101" pitchFamily="49" charset="-122"/>
              </a:rPr>
              <a:t>)</a:t>
            </a:r>
            <a:endParaRPr lang="en-US" altLang="zh-CN" sz="2800" dirty="0">
              <a:latin typeface="Times New Roman" panose="02020603050405020304" pitchFamily="18" charset="0"/>
              <a:ea typeface="黑体" panose="02010609060101010101" pitchFamily="49" charset="-122"/>
            </a:endParaRPr>
          </a:p>
        </p:txBody>
      </p:sp>
      <p:sp>
        <p:nvSpPr>
          <p:cNvPr id="5" name="文本框 4"/>
          <p:cNvSpPr txBox="1"/>
          <p:nvPr/>
        </p:nvSpPr>
        <p:spPr>
          <a:xfrm>
            <a:off x="735965" y="3429000"/>
            <a:ext cx="5080000" cy="1450975"/>
          </a:xfrm>
          <a:prstGeom prst="rect">
            <a:avLst/>
          </a:prstGeom>
        </p:spPr>
        <p:txBody>
          <a:bodyPr>
            <a:noAutofit/>
          </a:bodyPr>
          <a:p>
            <a:pPr indent="0" defTabSz="266700" fontAlgn="auto">
              <a:lnSpc>
                <a:spcPct val="15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cs typeface="微软雅黑" panose="020B0503020204020204" charset="-122"/>
              </a:rPr>
              <a:t>第一</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在数列中找出次数最大的组</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即众数组</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第二</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确定众数</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众数组中的标志值就是众数。</a:t>
            </a:r>
            <a:endParaRPr lang="zh-CN" altLang="en-US" sz="2000">
              <a:solidFill>
                <a:srgbClr val="000000"/>
              </a:solidFill>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5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754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07542"/>
                                        </p:tgtEl>
                                        <p:attrNameLst>
                                          <p:attrName>style.visibility</p:attrName>
                                        </p:attrNameLst>
                                      </p:cBhvr>
                                      <p:to>
                                        <p:strVal val="visible"/>
                                      </p:to>
                                    </p:set>
                                    <p:animEffect transition="in" filter="dissolve">
                                      <p:cBhvr>
                                        <p:cTn id="13" dur="500"/>
                                        <p:tgtEl>
                                          <p:spTgt spid="1075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41" grpId="0"/>
      <p:bldP spid="10754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24" name="Rectangle 144"/>
          <p:cNvSpPr/>
          <p:nvPr/>
        </p:nvSpPr>
        <p:spPr>
          <a:xfrm>
            <a:off x="971550" y="2051050"/>
            <a:ext cx="428371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2.</a:t>
            </a:r>
            <a:r>
              <a:rPr lang="zh-CN" altLang="en-US" sz="2400" b="1" dirty="0">
                <a:latin typeface="楷体_GB2312"/>
                <a:ea typeface="楷体_GB2312"/>
              </a:rPr>
              <a:t>根据组距式数列确定众数</a:t>
            </a:r>
            <a:endParaRPr lang="zh-CN" altLang="en-US" sz="2400" b="1" dirty="0">
              <a:latin typeface="楷体_GB2312"/>
              <a:ea typeface="楷体_GB231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（四）众数</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5" name="文本框 4"/>
          <p:cNvSpPr txBox="1"/>
          <p:nvPr/>
        </p:nvSpPr>
        <p:spPr>
          <a:xfrm>
            <a:off x="812800" y="3210560"/>
            <a:ext cx="5715635" cy="1450975"/>
          </a:xfrm>
          <a:prstGeom prst="rect">
            <a:avLst/>
          </a:prstGeom>
        </p:spPr>
        <p:txBody>
          <a:bodyPr>
            <a:noAutofit/>
          </a:bodyPr>
          <a:p>
            <a:pPr indent="0" defTabSz="266700" fontAlgn="auto">
              <a:lnSpc>
                <a:spcPct val="15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cs typeface="微软雅黑" panose="020B0503020204020204" charset="-122"/>
              </a:rPr>
              <a:t>插补法</a:t>
            </a:r>
            <a:endParaRPr lang="zh-CN" altLang="en-US" sz="2000">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cs typeface="微软雅黑" panose="020B0503020204020204" charset="-122"/>
              </a:rPr>
              <a:t>第一</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先确定众数组</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2000">
              <a:solidFill>
                <a:srgbClr val="000000"/>
              </a:solidFill>
              <a:latin typeface="微软雅黑" panose="020B0503020204020204" charset="-122"/>
              <a:ea typeface="微软雅黑" panose="020B0503020204020204" charset="-122"/>
              <a:cs typeface="微软雅黑" panose="020B0503020204020204" charset="-122"/>
            </a:endParaRPr>
          </a:p>
          <a:p>
            <a:pPr indent="0" defTabSz="266700" fontAlgn="auto">
              <a:lnSpc>
                <a:spcPct val="15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cs typeface="微软雅黑" panose="020B0503020204020204" charset="-122"/>
              </a:rPr>
              <a:t>第二</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根据上限公式或下限公式计算众数的近似值。</a:t>
            </a:r>
            <a:endParaRPr lang="zh-CN" altLang="en-US" sz="2000">
              <a:solidFill>
                <a:srgbClr val="000000"/>
              </a:solidFill>
              <a:latin typeface="微软雅黑" panose="020B0503020204020204" charset="-122"/>
              <a:ea typeface="微软雅黑" panose="020B0503020204020204" charset="-122"/>
              <a:cs typeface="微软雅黑" panose="020B0503020204020204" charset="-122"/>
            </a:endParaRPr>
          </a:p>
        </p:txBody>
      </p:sp>
      <p:graphicFrame>
        <p:nvGraphicFramePr>
          <p:cNvPr id="84995" name="Object 4"/>
          <p:cNvGraphicFramePr/>
          <p:nvPr>
            <p:custDataLst>
              <p:tags r:id="rId1"/>
            </p:custDataLst>
          </p:nvPr>
        </p:nvGraphicFramePr>
        <p:xfrm>
          <a:off x="8095298" y="1899920"/>
          <a:ext cx="3106737" cy="757238"/>
        </p:xfrm>
        <a:graphic>
          <a:graphicData uri="http://schemas.openxmlformats.org/presentationml/2006/ole">
            <mc:AlternateContent xmlns:mc="http://schemas.openxmlformats.org/markup-compatibility/2006">
              <mc:Choice xmlns:v="urn:schemas-microsoft-com:vml" Requires="v">
                <p:oleObj spid="_x0000_s3090" name="" r:id="rId2" imgW="1320165" imgH="431800" progId="Equation.3">
                  <p:embed/>
                </p:oleObj>
              </mc:Choice>
              <mc:Fallback>
                <p:oleObj name="" r:id="rId2" imgW="1320165" imgH="431800" progId="Equation.3">
                  <p:embed/>
                  <p:pic>
                    <p:nvPicPr>
                      <p:cNvPr id="0" name="图片 3089"/>
                      <p:cNvPicPr/>
                      <p:nvPr/>
                    </p:nvPicPr>
                    <p:blipFill>
                      <a:blip r:embed="rId3"/>
                      <a:stretch>
                        <a:fillRect/>
                      </a:stretch>
                    </p:blipFill>
                    <p:spPr>
                      <a:xfrm>
                        <a:off x="8095298" y="1899920"/>
                        <a:ext cx="3106737" cy="757238"/>
                      </a:xfrm>
                      <a:prstGeom prst="rect">
                        <a:avLst/>
                      </a:prstGeom>
                      <a:noFill/>
                      <a:ln w="38100">
                        <a:noFill/>
                        <a:miter/>
                      </a:ln>
                    </p:spPr>
                  </p:pic>
                </p:oleObj>
              </mc:Fallback>
            </mc:AlternateContent>
          </a:graphicData>
        </a:graphic>
      </p:graphicFrame>
      <p:graphicFrame>
        <p:nvGraphicFramePr>
          <p:cNvPr id="84996" name="Object 3"/>
          <p:cNvGraphicFramePr/>
          <p:nvPr>
            <p:custDataLst>
              <p:tags r:id="rId4"/>
            </p:custDataLst>
          </p:nvPr>
        </p:nvGraphicFramePr>
        <p:xfrm>
          <a:off x="8076248" y="2861945"/>
          <a:ext cx="3146425" cy="746125"/>
        </p:xfrm>
        <a:graphic>
          <a:graphicData uri="http://schemas.openxmlformats.org/presentationml/2006/ole">
            <mc:AlternateContent xmlns:mc="http://schemas.openxmlformats.org/markup-compatibility/2006">
              <mc:Choice xmlns:v="urn:schemas-microsoft-com:vml" Requires="v">
                <p:oleObj spid="_x0000_s3091" name="" r:id="rId5" imgW="1350645" imgH="433070" progId="Equation.3">
                  <p:embed/>
                </p:oleObj>
              </mc:Choice>
              <mc:Fallback>
                <p:oleObj name="" r:id="rId5" imgW="1350645" imgH="433070" progId="Equation.3">
                  <p:embed/>
                  <p:pic>
                    <p:nvPicPr>
                      <p:cNvPr id="0" name="图片 3090"/>
                      <p:cNvPicPr/>
                      <p:nvPr/>
                    </p:nvPicPr>
                    <p:blipFill>
                      <a:blip r:embed="rId6"/>
                      <a:stretch>
                        <a:fillRect/>
                      </a:stretch>
                    </p:blipFill>
                    <p:spPr>
                      <a:xfrm>
                        <a:off x="8076248" y="2861945"/>
                        <a:ext cx="3146425" cy="746125"/>
                      </a:xfrm>
                      <a:prstGeom prst="rect">
                        <a:avLst/>
                      </a:prstGeom>
                      <a:noFill/>
                      <a:ln w="38100">
                        <a:noFill/>
                        <a:miter/>
                      </a:ln>
                    </p:spPr>
                  </p:pic>
                </p:oleObj>
              </mc:Fallback>
            </mc:AlternateContent>
          </a:graphicData>
        </a:graphic>
      </p:graphicFrame>
      <p:sp>
        <p:nvSpPr>
          <p:cNvPr id="84997" name="Text Box 5"/>
          <p:cNvSpPr txBox="1"/>
          <p:nvPr>
            <p:custDataLst>
              <p:tags r:id="rId7"/>
            </p:custDataLst>
          </p:nvPr>
        </p:nvSpPr>
        <p:spPr>
          <a:xfrm>
            <a:off x="6834823" y="2093595"/>
            <a:ext cx="1241425" cy="368300"/>
          </a:xfrm>
          <a:prstGeom prst="rect">
            <a:avLst/>
          </a:prstGeom>
          <a:noFill/>
          <a:ln w="9525">
            <a:noFill/>
          </a:ln>
        </p:spPr>
        <p:txBody>
          <a:bodyPr lIns="92075" tIns="46038" rIns="92075" bIns="46038" anchor="t" anchorCtr="0">
            <a:spAutoFit/>
          </a:bodyPr>
          <a:p>
            <a:pPr marL="342900" indent="-342900">
              <a:spcBef>
                <a:spcPct val="50000"/>
              </a:spcBef>
              <a:buClr>
                <a:schemeClr val="tx2"/>
              </a:buClr>
              <a:buSzPct val="75000"/>
              <a:buFont typeface="Monotype Sorts"/>
            </a:pPr>
            <a:r>
              <a:rPr lang="zh-CN" altLang="en-US" dirty="0">
                <a:latin typeface="Times New Roman" panose="02020603050405020304" pitchFamily="18" charset="0"/>
                <a:ea typeface="楷体_GB2312"/>
              </a:rPr>
              <a:t>下限公式</a:t>
            </a:r>
            <a:r>
              <a:rPr lang="zh-CN" altLang="en-US" dirty="0">
                <a:latin typeface="Times New Roman" panose="02020603050405020304" pitchFamily="18" charset="0"/>
                <a:ea typeface="黑体" panose="02010609060101010101" pitchFamily="49" charset="-122"/>
              </a:rPr>
              <a:t>：</a:t>
            </a:r>
            <a:endParaRPr lang="zh-CN" altLang="en-US" dirty="0">
              <a:latin typeface="Times New Roman" panose="02020603050405020304" pitchFamily="18" charset="0"/>
              <a:ea typeface="黑体" panose="02010609060101010101" pitchFamily="49" charset="-122"/>
            </a:endParaRPr>
          </a:p>
        </p:txBody>
      </p:sp>
      <p:sp>
        <p:nvSpPr>
          <p:cNvPr id="84998" name="Text Box 6"/>
          <p:cNvSpPr txBox="1"/>
          <p:nvPr>
            <p:custDataLst>
              <p:tags r:id="rId8"/>
            </p:custDataLst>
          </p:nvPr>
        </p:nvSpPr>
        <p:spPr>
          <a:xfrm>
            <a:off x="6834823" y="3050858"/>
            <a:ext cx="1241425" cy="368300"/>
          </a:xfrm>
          <a:prstGeom prst="rect">
            <a:avLst/>
          </a:prstGeom>
          <a:noFill/>
          <a:ln w="9525">
            <a:noFill/>
          </a:ln>
        </p:spPr>
        <p:txBody>
          <a:bodyPr lIns="92075" tIns="46038" rIns="92075" bIns="46038" anchor="t" anchorCtr="0">
            <a:spAutoFit/>
          </a:bodyPr>
          <a:p>
            <a:pPr marL="342900" indent="-342900">
              <a:spcBef>
                <a:spcPct val="50000"/>
              </a:spcBef>
              <a:buClr>
                <a:schemeClr val="tx2"/>
              </a:buClr>
              <a:buSzPct val="75000"/>
              <a:buFont typeface="Monotype Sorts"/>
            </a:pPr>
            <a:r>
              <a:rPr lang="zh-CN" altLang="en-US" dirty="0">
                <a:latin typeface="Times New Roman" panose="02020603050405020304" pitchFamily="18" charset="0"/>
                <a:ea typeface="楷体_GB2312"/>
              </a:rPr>
              <a:t>上限公式</a:t>
            </a:r>
            <a:r>
              <a:rPr lang="zh-CN" altLang="en-US" dirty="0">
                <a:latin typeface="Times New Roman" panose="02020603050405020304" pitchFamily="18" charset="0"/>
                <a:ea typeface="黑体" panose="02010609060101010101" pitchFamily="49" charset="-122"/>
              </a:rPr>
              <a:t>：</a:t>
            </a:r>
            <a:endParaRPr lang="zh-CN" altLang="en-US" dirty="0">
              <a:latin typeface="Times New Roman" panose="02020603050405020304" pitchFamily="18" charset="0"/>
              <a:ea typeface="黑体" panose="02010609060101010101" pitchFamily="49" charset="-122"/>
            </a:endParaRPr>
          </a:p>
        </p:txBody>
      </p:sp>
      <p:sp>
        <p:nvSpPr>
          <p:cNvPr id="2" name="文本框 1"/>
          <p:cNvSpPr txBox="1"/>
          <p:nvPr/>
        </p:nvSpPr>
        <p:spPr>
          <a:xfrm>
            <a:off x="6835140" y="4268788"/>
            <a:ext cx="4090988" cy="2306638"/>
          </a:xfrm>
          <a:prstGeom prst="rect">
            <a:avLst/>
          </a:prstGeom>
        </p:spPr>
        <p:style>
          <a:lnRef idx="0">
            <a:schemeClr val="accent2"/>
          </a:lnRef>
          <a:fillRef idx="3">
            <a:schemeClr val="accent2"/>
          </a:fillRef>
          <a:effectRef idx="3">
            <a:schemeClr val="accent2"/>
          </a:effectRef>
          <a:fontRef idx="minor">
            <a:schemeClr val="lt1"/>
          </a:fontRef>
        </p:style>
        <p:txBody>
          <a:bodyPr>
            <a:spAutoFit/>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0" i="0" u="none" strike="noStrike" kern="1200" cap="none" spc="0" normalizeH="0" baseline="0" noProof="1">
                <a:ln>
                  <a:noFill/>
                </a:ln>
                <a:solidFill>
                  <a:schemeClr val="lt1"/>
                </a:solidFill>
                <a:effectLst/>
                <a:uLnTx/>
                <a:uFillTx/>
                <a:latin typeface="+mn-lt"/>
                <a:ea typeface="+mn-ea"/>
                <a:cs typeface="+mn-cs"/>
              </a:rPr>
              <a:t>其中，</a:t>
            </a:r>
            <a:r>
              <a:rPr kumimoji="0" lang="en-US" altLang="zh-CN" sz="2400" b="0" i="0" u="none" strike="noStrike" kern="1200" cap="none" spc="0" normalizeH="0" baseline="0" noProof="1">
                <a:ln>
                  <a:noFill/>
                </a:ln>
                <a:solidFill>
                  <a:schemeClr val="lt1"/>
                </a:solidFill>
                <a:effectLst/>
                <a:uLnTx/>
                <a:uFillTx/>
                <a:latin typeface="+mn-lt"/>
                <a:ea typeface="+mn-ea"/>
                <a:cs typeface="+mn-cs"/>
              </a:rPr>
              <a:t>M</a:t>
            </a:r>
            <a:r>
              <a:rPr kumimoji="0" lang="en-US" altLang="zh-CN" sz="2400" b="0" i="0" u="none" strike="noStrike" kern="1200" cap="none" spc="0" normalizeH="0" baseline="-25000" noProof="1">
                <a:ln>
                  <a:noFill/>
                </a:ln>
                <a:solidFill>
                  <a:schemeClr val="lt1"/>
                </a:solidFill>
                <a:effectLst/>
                <a:uLnTx/>
                <a:uFillTx/>
                <a:latin typeface="+mn-lt"/>
                <a:ea typeface="+mn-ea"/>
                <a:cs typeface="+mn-cs"/>
              </a:rPr>
              <a:t>0</a:t>
            </a:r>
            <a:r>
              <a:rPr kumimoji="0" lang="zh-CN" altLang="en-US" sz="2400" b="0" i="0" u="none" strike="noStrike" kern="1200" cap="none" spc="0" normalizeH="0" baseline="0" noProof="1">
                <a:ln>
                  <a:noFill/>
                </a:ln>
                <a:solidFill>
                  <a:schemeClr val="lt1"/>
                </a:solidFill>
                <a:effectLst/>
                <a:uLnTx/>
                <a:uFillTx/>
                <a:latin typeface="+mn-lt"/>
                <a:ea typeface="+mn-ea"/>
                <a:cs typeface="+mn-cs"/>
              </a:rPr>
              <a:t>为众数</a:t>
            </a:r>
            <a:endParaRPr kumimoji="0" lang="zh-CN" altLang="en-US" sz="2400" b="0" i="0" u="none" strike="noStrike" kern="1200" cap="none" spc="0" normalizeH="0" baseline="0" noProof="1">
              <a:ln>
                <a:noFill/>
              </a:ln>
              <a:solidFill>
                <a:schemeClr val="lt1"/>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1">
                <a:ln>
                  <a:noFill/>
                </a:ln>
                <a:solidFill>
                  <a:schemeClr val="lt1"/>
                </a:solidFill>
                <a:effectLst/>
                <a:uLnTx/>
                <a:uFillTx/>
                <a:latin typeface="+mn-lt"/>
                <a:ea typeface="+mn-ea"/>
                <a:cs typeface="+mn-cs"/>
              </a:rPr>
              <a:t>X</a:t>
            </a:r>
            <a:r>
              <a:rPr kumimoji="0" lang="en-US" altLang="zh-CN" sz="2400" b="0" i="0" u="none" strike="noStrike" kern="1200" cap="none" spc="0" normalizeH="0" baseline="-25000" noProof="1">
                <a:ln>
                  <a:noFill/>
                </a:ln>
                <a:solidFill>
                  <a:schemeClr val="lt1"/>
                </a:solidFill>
                <a:effectLst/>
                <a:uLnTx/>
                <a:uFillTx/>
                <a:latin typeface="+mn-lt"/>
                <a:ea typeface="+mn-ea"/>
                <a:cs typeface="+mn-cs"/>
              </a:rPr>
              <a:t>L</a:t>
            </a:r>
            <a:r>
              <a:rPr kumimoji="0" lang="zh-CN" altLang="en-US" sz="2400" b="0" i="0" u="none" strike="noStrike" kern="1200" cap="none" spc="0" normalizeH="0" baseline="0" noProof="1">
                <a:ln>
                  <a:noFill/>
                </a:ln>
                <a:solidFill>
                  <a:schemeClr val="lt1"/>
                </a:solidFill>
                <a:effectLst/>
                <a:uLnTx/>
                <a:uFillTx/>
                <a:latin typeface="+mn-lt"/>
                <a:ea typeface="+mn-ea"/>
                <a:cs typeface="+mn-cs"/>
              </a:rPr>
              <a:t>为众数组的上限</a:t>
            </a:r>
            <a:endParaRPr kumimoji="0" lang="en-US" altLang="zh-CN" sz="2400" b="0" i="0" u="none" strike="noStrike" kern="1200" cap="none" spc="0" normalizeH="0" baseline="0" noProof="1">
              <a:ln>
                <a:noFill/>
              </a:ln>
              <a:solidFill>
                <a:schemeClr val="lt1"/>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1">
                <a:ln>
                  <a:noFill/>
                </a:ln>
                <a:solidFill>
                  <a:schemeClr val="lt1"/>
                </a:solidFill>
                <a:effectLst/>
                <a:uLnTx/>
                <a:uFillTx/>
                <a:latin typeface="+mn-lt"/>
                <a:ea typeface="+mn-ea"/>
                <a:cs typeface="+mn-cs"/>
              </a:rPr>
              <a:t>X</a:t>
            </a:r>
            <a:r>
              <a:rPr kumimoji="0" lang="en-US" altLang="zh-CN" sz="2400" b="0" i="0" u="none" strike="noStrike" kern="1200" cap="none" spc="0" normalizeH="0" baseline="-25000" noProof="1">
                <a:ln>
                  <a:noFill/>
                </a:ln>
                <a:solidFill>
                  <a:schemeClr val="lt1"/>
                </a:solidFill>
                <a:effectLst/>
                <a:uLnTx/>
                <a:uFillTx/>
                <a:latin typeface="+mn-lt"/>
                <a:ea typeface="+mn-ea"/>
                <a:cs typeface="+mn-cs"/>
              </a:rPr>
              <a:t>U</a:t>
            </a:r>
            <a:r>
              <a:rPr kumimoji="0" lang="zh-CN" altLang="en-US" sz="2400" b="0" i="0" u="none" strike="noStrike" kern="1200" cap="none" spc="0" normalizeH="0" baseline="0" noProof="1">
                <a:ln>
                  <a:noFill/>
                </a:ln>
                <a:solidFill>
                  <a:schemeClr val="lt1"/>
                </a:solidFill>
                <a:effectLst/>
                <a:uLnTx/>
                <a:uFillTx/>
                <a:latin typeface="+mn-lt"/>
                <a:ea typeface="+mn-ea"/>
                <a:cs typeface="+mn-cs"/>
              </a:rPr>
              <a:t>为众数组的下限</a:t>
            </a:r>
            <a:endParaRPr kumimoji="0" lang="en-US" altLang="zh-CN" sz="2400" b="0" i="0" u="none" strike="noStrike" kern="1200" cap="none" spc="0" normalizeH="0" baseline="0" noProof="1">
              <a:ln>
                <a:noFill/>
              </a:ln>
              <a:solidFill>
                <a:schemeClr val="lt1"/>
              </a:solidFill>
              <a:effectLst/>
              <a:uLnTx/>
              <a:uFillTx/>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1">
                <a:ln>
                  <a:noFill/>
                </a:ln>
                <a:solidFill>
                  <a:schemeClr val="lt1"/>
                </a:solidFill>
                <a:effectLst/>
                <a:uLnTx/>
                <a:uFillTx/>
                <a:latin typeface="+mn-lt"/>
                <a:ea typeface="+mn-ea"/>
                <a:cs typeface="Arial" panose="020B0604020202020204" pitchFamily="34" charset="0"/>
              </a:rPr>
              <a:t>∆</a:t>
            </a:r>
            <a:r>
              <a:rPr kumimoji="0" lang="en-US" altLang="zh-CN" sz="2400" b="0" i="0" u="none" strike="noStrike" kern="1200" cap="none" spc="0" normalizeH="0" baseline="-25000" noProof="1">
                <a:ln>
                  <a:noFill/>
                </a:ln>
                <a:solidFill>
                  <a:schemeClr val="lt1"/>
                </a:solidFill>
                <a:effectLst/>
                <a:uLnTx/>
                <a:uFillTx/>
                <a:latin typeface="+mn-lt"/>
                <a:ea typeface="+mn-ea"/>
                <a:cs typeface="Arial" panose="020B0604020202020204" pitchFamily="34" charset="0"/>
              </a:rPr>
              <a:t>1</a:t>
            </a:r>
            <a:r>
              <a:rPr kumimoji="0" lang="zh-CN" altLang="en-US" sz="2400" b="0" i="0" u="none" strike="noStrike" kern="1200" cap="none" spc="0" normalizeH="0" baseline="0" noProof="1">
                <a:ln>
                  <a:noFill/>
                </a:ln>
                <a:solidFill>
                  <a:schemeClr val="lt1"/>
                </a:solidFill>
                <a:effectLst/>
                <a:uLnTx/>
                <a:uFillTx/>
                <a:latin typeface="+mn-lt"/>
                <a:ea typeface="+mn-ea"/>
                <a:cs typeface="Arial" panose="020B0604020202020204" pitchFamily="34" charset="0"/>
              </a:rPr>
              <a:t>众数组频数和前一组之差</a:t>
            </a:r>
            <a:endParaRPr kumimoji="0" lang="en-US" altLang="zh-CN" sz="2400" b="0" i="0" u="none" strike="noStrike" kern="1200" cap="none" spc="0" normalizeH="0" baseline="-25000" noProof="1">
              <a:ln>
                <a:noFill/>
              </a:ln>
              <a:solidFill>
                <a:schemeClr val="lt1"/>
              </a:solidFill>
              <a:effectLst/>
              <a:uLnTx/>
              <a:uFillTx/>
              <a:latin typeface="+mn-lt"/>
              <a:ea typeface="+mn-ea"/>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a:t>
            </a:r>
            <a:r>
              <a:rPr kumimoji="0" lang="en-US" altLang="zh-CN" sz="2400" b="0" i="0" u="none" strike="noStrike" kern="1200" cap="none" spc="0" normalizeH="0" baseline="-25000" noProof="1">
                <a:ln>
                  <a:noFill/>
                </a:ln>
                <a:solidFill>
                  <a:schemeClr val="lt1"/>
                </a:solidFill>
                <a:effectLst/>
                <a:uLnTx/>
                <a:uFillTx/>
                <a:latin typeface="+mn-lt"/>
                <a:ea typeface="+mn-ea"/>
                <a:cs typeface="Arial" panose="020B0604020202020204" pitchFamily="34" charset="0"/>
                <a:sym typeface="+mn-ea"/>
              </a:rPr>
              <a:t>2</a:t>
            </a:r>
            <a:r>
              <a:rPr kumimoji="0" lang="zh-CN" altLang="en-US" sz="24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众数组频数和后一组之差</a:t>
            </a:r>
            <a:endParaRPr kumimoji="0" lang="en-US" altLang="zh-CN" sz="24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i</a:t>
            </a:r>
            <a:r>
              <a:rPr kumimoji="0" lang="zh-CN" altLang="en-US" sz="24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是组距</a:t>
            </a:r>
            <a:endParaRPr kumimoji="0" lang="zh-CN" altLang="en-US" sz="24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endParaRPr>
          </a:p>
        </p:txBody>
      </p:sp>
    </p:spTree>
    <p:custDataLst>
      <p:tags r:id="rId9"/>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nvGraphicFramePr>
        <p:xfrm>
          <a:off x="7369175" y="751840"/>
          <a:ext cx="3484563" cy="4999038"/>
        </p:xfrm>
        <a:graphic>
          <a:graphicData uri="http://schemas.openxmlformats.org/drawingml/2006/table">
            <a:tbl>
              <a:tblPr/>
              <a:tblGrid>
                <a:gridCol w="1685925"/>
                <a:gridCol w="1798320"/>
              </a:tblGrid>
              <a:tr h="1371600">
                <a:tc>
                  <a:txBody>
                    <a:bodyPr/>
                    <a:p>
                      <a:pPr marL="0" lvl="0" indent="0" algn="ctr" eaLnBrk="1" hangingPunct="1">
                        <a:buNone/>
                      </a:pPr>
                      <a:r>
                        <a:rPr lang="zh-CN" altLang="en-US" sz="2800" dirty="0">
                          <a:solidFill>
                            <a:schemeClr val="tx1"/>
                          </a:solidFill>
                          <a:latin typeface="Times New Roman" panose="02020603050405020304" pitchFamily="18" charset="0"/>
                        </a:rPr>
                        <a:t>按日产量分组</a:t>
                      </a:r>
                      <a:r>
                        <a:rPr lang="en-US" altLang="x-none" sz="2800">
                          <a:solidFill>
                            <a:schemeClr val="tx1"/>
                          </a:solidFill>
                          <a:latin typeface="Times New Roman" panose="02020603050405020304" pitchFamily="18" charset="0"/>
                        </a:rPr>
                        <a:t>(</a:t>
                      </a:r>
                      <a:r>
                        <a:rPr lang="zh-CN" altLang="en-US" sz="2800" dirty="0">
                          <a:solidFill>
                            <a:schemeClr val="tx1"/>
                          </a:solidFill>
                          <a:latin typeface="Times New Roman" panose="02020603050405020304" pitchFamily="18" charset="0"/>
                        </a:rPr>
                        <a:t>千克</a:t>
                      </a:r>
                      <a:r>
                        <a:rPr lang="en-US" altLang="x-none" sz="2800">
                          <a:solidFill>
                            <a:schemeClr val="tx1"/>
                          </a:solidFill>
                          <a:latin typeface="Times New Roman" panose="02020603050405020304" pitchFamily="18" charset="0"/>
                        </a:rPr>
                        <a:t>)</a:t>
                      </a:r>
                      <a:endParaRPr lang="en-US" altLang="x-none" sz="2800">
                        <a:solidFill>
                          <a:schemeClr val="tx1"/>
                        </a:solidFill>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p>
                      <a:pPr marL="0" lvl="0" indent="0" algn="ctr" eaLnBrk="1" hangingPunct="1">
                        <a:buNone/>
                      </a:pPr>
                      <a:r>
                        <a:rPr lang="zh-CN" altLang="en-US" sz="2800" dirty="0">
                          <a:solidFill>
                            <a:schemeClr val="tx1"/>
                          </a:solidFill>
                          <a:latin typeface="Times New Roman" panose="02020603050405020304" pitchFamily="18" charset="0"/>
                        </a:rPr>
                        <a:t>工人人数 </a:t>
                      </a:r>
                      <a:r>
                        <a:rPr lang="en-US" altLang="x-none" sz="2800">
                          <a:solidFill>
                            <a:schemeClr val="tx1"/>
                          </a:solidFill>
                          <a:latin typeface="Times New Roman" panose="02020603050405020304" pitchFamily="18" charset="0"/>
                        </a:rPr>
                        <a:t>(</a:t>
                      </a:r>
                      <a:r>
                        <a:rPr lang="zh-CN" altLang="en-US" sz="2800" dirty="0">
                          <a:solidFill>
                            <a:schemeClr val="tx1"/>
                          </a:solidFill>
                          <a:latin typeface="Times New Roman" panose="02020603050405020304" pitchFamily="18" charset="0"/>
                        </a:rPr>
                        <a:t>人</a:t>
                      </a:r>
                      <a:r>
                        <a:rPr lang="en-US" altLang="x-none" sz="2800">
                          <a:solidFill>
                            <a:schemeClr val="tx1"/>
                          </a:solidFill>
                          <a:latin typeface="Times New Roman" panose="02020603050405020304" pitchFamily="18" charset="0"/>
                        </a:rPr>
                        <a:t>)</a:t>
                      </a:r>
                      <a:endParaRPr lang="en-US" altLang="x-none" sz="2800">
                        <a:solidFill>
                          <a:schemeClr val="tx1"/>
                        </a:solidFill>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436562">
                <a:tc>
                  <a:txBody>
                    <a:bodyPr/>
                    <a:p>
                      <a:pPr marL="0" lvl="0" indent="0" algn="ctr" eaLnBrk="1" hangingPunct="1">
                        <a:buNone/>
                      </a:pPr>
                      <a:r>
                        <a:rPr lang="en-US" altLang="x-none" sz="2800">
                          <a:solidFill>
                            <a:schemeClr val="tx1"/>
                          </a:solidFill>
                          <a:latin typeface="Times New Roman" panose="02020603050405020304" pitchFamily="18" charset="0"/>
                        </a:rPr>
                        <a:t>   60</a:t>
                      </a:r>
                      <a:r>
                        <a:rPr lang="zh-CN" altLang="en-US" sz="2800" dirty="0">
                          <a:solidFill>
                            <a:schemeClr val="tx1"/>
                          </a:solidFill>
                          <a:latin typeface="Times New Roman" panose="02020603050405020304" pitchFamily="18" charset="0"/>
                        </a:rPr>
                        <a:t>以下</a:t>
                      </a:r>
                      <a:endParaRPr lang="zh-CN" altLang="en-US" sz="2800" dirty="0">
                        <a:solidFill>
                          <a:schemeClr val="tx1"/>
                        </a:solidFill>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a:noFill/>
                    </a:lnB>
                    <a:lnTlToBr>
                      <a:noFill/>
                    </a:lnTlToBr>
                    <a:lnBlToTr>
                      <a:noFill/>
                    </a:lnBlToTr>
                    <a:noFill/>
                  </a:tcPr>
                </a:tc>
                <a:tc>
                  <a:txBody>
                    <a:bodyPr/>
                    <a:p>
                      <a:pPr marL="0" lvl="0" indent="0" algn="ctr" eaLnBrk="1" hangingPunct="1">
                        <a:buNone/>
                      </a:pPr>
                      <a:r>
                        <a:rPr lang="en-US" altLang="x-none" sz="2800">
                          <a:solidFill>
                            <a:schemeClr val="tx1"/>
                          </a:solidFill>
                          <a:latin typeface="Times New Roman" panose="02020603050405020304" pitchFamily="18" charset="0"/>
                        </a:rPr>
                        <a:t>10</a:t>
                      </a:r>
                      <a:endParaRPr lang="en-US" altLang="x-none" sz="2800">
                        <a:solidFill>
                          <a:schemeClr val="tx1"/>
                        </a:solidFill>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w="12700" cap="flat" cmpd="sng">
                      <a:solidFill>
                        <a:schemeClr val="tx1"/>
                      </a:solidFill>
                      <a:prstDash val="solid"/>
                      <a:headEnd type="none" w="med" len="med"/>
                      <a:tailEnd type="none" w="med" len="med"/>
                    </a:lnT>
                    <a:lnB>
                      <a:noFill/>
                    </a:lnB>
                    <a:lnTlToBr>
                      <a:noFill/>
                    </a:lnTlToBr>
                    <a:lnBlToTr>
                      <a:noFill/>
                    </a:lnBlToTr>
                    <a:noFill/>
                  </a:tcPr>
                </a:tc>
              </a:tr>
              <a:tr h="436563">
                <a:tc>
                  <a:txBody>
                    <a:bodyPr/>
                    <a:p>
                      <a:pPr marL="0" lvl="0" indent="0" algn="ctr" eaLnBrk="1" hangingPunct="1">
                        <a:buNone/>
                      </a:pPr>
                      <a:r>
                        <a:rPr lang="en-US" altLang="x-none" sz="2800">
                          <a:solidFill>
                            <a:schemeClr val="tx1"/>
                          </a:solidFill>
                          <a:latin typeface="Times New Roman" panose="02020603050405020304" pitchFamily="18" charset="0"/>
                        </a:rPr>
                        <a:t>  60 - 70</a:t>
                      </a:r>
                      <a:endParaRPr lang="en-US" altLang="x-none" sz="2800">
                        <a:solidFill>
                          <a:schemeClr val="tx1"/>
                        </a:solidFill>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a:noFill/>
                    </a:lnT>
                    <a:lnB>
                      <a:noFill/>
                    </a:lnB>
                    <a:lnTlToBr>
                      <a:noFill/>
                    </a:lnTlToBr>
                    <a:lnBlToTr>
                      <a:noFill/>
                    </a:lnBlToTr>
                    <a:noFill/>
                  </a:tcPr>
                </a:tc>
                <a:tc>
                  <a:txBody>
                    <a:bodyPr/>
                    <a:p>
                      <a:pPr marL="0" lvl="0" indent="0" algn="ctr" eaLnBrk="1" hangingPunct="1">
                        <a:buNone/>
                      </a:pPr>
                      <a:r>
                        <a:rPr lang="en-US" altLang="x-none" sz="2800">
                          <a:solidFill>
                            <a:schemeClr val="tx1"/>
                          </a:solidFill>
                          <a:latin typeface="Times New Roman" panose="02020603050405020304" pitchFamily="18" charset="0"/>
                        </a:rPr>
                        <a:t>19</a:t>
                      </a:r>
                      <a:endParaRPr lang="en-US" altLang="x-none" sz="2800">
                        <a:solidFill>
                          <a:schemeClr val="tx1"/>
                        </a:solidFill>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a:noFill/>
                    </a:lnT>
                    <a:lnB>
                      <a:noFill/>
                    </a:lnB>
                    <a:lnTlToBr>
                      <a:noFill/>
                    </a:lnTlToBr>
                    <a:lnBlToTr>
                      <a:noFill/>
                    </a:lnBlToTr>
                    <a:noFill/>
                  </a:tcPr>
                </a:tc>
              </a:tr>
              <a:tr h="436562">
                <a:tc>
                  <a:txBody>
                    <a:bodyPr/>
                    <a:p>
                      <a:pPr marL="0" lvl="0" indent="0" algn="ctr" eaLnBrk="1" hangingPunct="1">
                        <a:buNone/>
                      </a:pPr>
                      <a:r>
                        <a:rPr lang="en-US" altLang="x-none" sz="2800">
                          <a:solidFill>
                            <a:schemeClr val="tx1"/>
                          </a:solidFill>
                          <a:highlight>
                            <a:srgbClr val="FFFF00"/>
                          </a:highlight>
                          <a:latin typeface="Times New Roman" panose="02020603050405020304" pitchFamily="18" charset="0"/>
                        </a:rPr>
                        <a:t>  70 - 80</a:t>
                      </a:r>
                      <a:endParaRPr lang="en-US" altLang="x-none" sz="2800">
                        <a:solidFill>
                          <a:schemeClr val="tx1"/>
                        </a:solidFill>
                        <a:highlight>
                          <a:srgbClr val="FFFF00"/>
                        </a:highlight>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a:noFill/>
                    </a:lnT>
                    <a:lnB>
                      <a:noFill/>
                    </a:lnB>
                    <a:lnTlToBr>
                      <a:noFill/>
                    </a:lnTlToBr>
                    <a:lnBlToTr>
                      <a:noFill/>
                    </a:lnBlToTr>
                    <a:noFill/>
                  </a:tcPr>
                </a:tc>
                <a:tc>
                  <a:txBody>
                    <a:bodyPr/>
                    <a:p>
                      <a:pPr marL="0" lvl="0" indent="0" algn="ctr" eaLnBrk="1" hangingPunct="1">
                        <a:buNone/>
                      </a:pPr>
                      <a:r>
                        <a:rPr lang="en-US" altLang="x-none" sz="2800">
                          <a:solidFill>
                            <a:schemeClr val="tx1"/>
                          </a:solidFill>
                          <a:highlight>
                            <a:srgbClr val="FFFF00"/>
                          </a:highlight>
                          <a:latin typeface="Times New Roman" panose="02020603050405020304" pitchFamily="18" charset="0"/>
                        </a:rPr>
                        <a:t>50</a:t>
                      </a:r>
                      <a:endParaRPr lang="en-US" altLang="x-none" sz="2800">
                        <a:solidFill>
                          <a:schemeClr val="tx1"/>
                        </a:solidFill>
                        <a:highlight>
                          <a:srgbClr val="FFFF00"/>
                        </a:highlight>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a:noFill/>
                    </a:lnT>
                    <a:lnB>
                      <a:noFill/>
                    </a:lnB>
                    <a:lnTlToBr>
                      <a:noFill/>
                    </a:lnTlToBr>
                    <a:lnBlToTr>
                      <a:noFill/>
                    </a:lnBlToTr>
                    <a:noFill/>
                  </a:tcPr>
                </a:tc>
              </a:tr>
              <a:tr h="436563">
                <a:tc>
                  <a:txBody>
                    <a:bodyPr/>
                    <a:p>
                      <a:pPr marL="0" lvl="0" indent="0" algn="ctr" eaLnBrk="1" hangingPunct="1">
                        <a:buNone/>
                      </a:pPr>
                      <a:r>
                        <a:rPr lang="en-US" altLang="x-none" sz="2800">
                          <a:solidFill>
                            <a:schemeClr val="tx1"/>
                          </a:solidFill>
                          <a:latin typeface="Times New Roman" panose="02020603050405020304" pitchFamily="18" charset="0"/>
                        </a:rPr>
                        <a:t>  80 - 90</a:t>
                      </a:r>
                      <a:endParaRPr lang="en-US" altLang="x-none" sz="2800">
                        <a:solidFill>
                          <a:schemeClr val="tx1"/>
                        </a:solidFill>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a:noFill/>
                    </a:lnT>
                    <a:lnB>
                      <a:noFill/>
                    </a:lnB>
                    <a:lnTlToBr>
                      <a:noFill/>
                    </a:lnTlToBr>
                    <a:lnBlToTr>
                      <a:noFill/>
                    </a:lnBlToTr>
                    <a:noFill/>
                  </a:tcPr>
                </a:tc>
                <a:tc>
                  <a:txBody>
                    <a:bodyPr/>
                    <a:p>
                      <a:pPr marL="0" lvl="0" indent="0" algn="ctr" eaLnBrk="1" hangingPunct="1">
                        <a:buNone/>
                      </a:pPr>
                      <a:r>
                        <a:rPr lang="en-US" altLang="x-none" sz="2800">
                          <a:solidFill>
                            <a:schemeClr val="tx1"/>
                          </a:solidFill>
                          <a:latin typeface="Times New Roman" panose="02020603050405020304" pitchFamily="18" charset="0"/>
                        </a:rPr>
                        <a:t>36</a:t>
                      </a:r>
                      <a:endParaRPr lang="en-US" altLang="x-none" sz="2800">
                        <a:solidFill>
                          <a:schemeClr val="tx1"/>
                        </a:solidFill>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a:noFill/>
                    </a:lnT>
                    <a:lnB>
                      <a:noFill/>
                    </a:lnB>
                    <a:lnTlToBr>
                      <a:noFill/>
                    </a:lnTlToBr>
                    <a:lnBlToTr>
                      <a:noFill/>
                    </a:lnBlToTr>
                    <a:noFill/>
                  </a:tcPr>
                </a:tc>
              </a:tr>
              <a:tr h="436562">
                <a:tc>
                  <a:txBody>
                    <a:bodyPr/>
                    <a:p>
                      <a:pPr marL="0" lvl="0" indent="0" algn="ctr" eaLnBrk="1" hangingPunct="1">
                        <a:buNone/>
                      </a:pPr>
                      <a:r>
                        <a:rPr lang="en-US" altLang="x-none" sz="2800">
                          <a:solidFill>
                            <a:schemeClr val="tx1"/>
                          </a:solidFill>
                          <a:latin typeface="Times New Roman" panose="02020603050405020304" pitchFamily="18" charset="0"/>
                        </a:rPr>
                        <a:t>  90-100</a:t>
                      </a:r>
                      <a:endParaRPr lang="en-US" altLang="x-none" sz="2800">
                        <a:solidFill>
                          <a:schemeClr val="tx1"/>
                        </a:solidFill>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a:noFill/>
                    </a:lnT>
                    <a:lnB>
                      <a:noFill/>
                    </a:lnB>
                    <a:lnTlToBr>
                      <a:noFill/>
                    </a:lnTlToBr>
                    <a:lnBlToTr>
                      <a:noFill/>
                    </a:lnBlToTr>
                    <a:noFill/>
                  </a:tcPr>
                </a:tc>
                <a:tc>
                  <a:txBody>
                    <a:bodyPr/>
                    <a:p>
                      <a:pPr marL="0" lvl="0" indent="0" algn="ctr" eaLnBrk="1" hangingPunct="1">
                        <a:buNone/>
                      </a:pPr>
                      <a:r>
                        <a:rPr lang="en-US" altLang="x-none" sz="2800">
                          <a:solidFill>
                            <a:schemeClr val="tx1"/>
                          </a:solidFill>
                          <a:latin typeface="Times New Roman" panose="02020603050405020304" pitchFamily="18" charset="0"/>
                        </a:rPr>
                        <a:t>27</a:t>
                      </a:r>
                      <a:endParaRPr lang="en-US" altLang="x-none" sz="2800">
                        <a:solidFill>
                          <a:schemeClr val="tx1"/>
                        </a:solidFill>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a:noFill/>
                    </a:lnT>
                    <a:lnB>
                      <a:noFill/>
                    </a:lnB>
                    <a:lnTlToBr>
                      <a:noFill/>
                    </a:lnTlToBr>
                    <a:lnBlToTr>
                      <a:noFill/>
                    </a:lnBlToTr>
                    <a:noFill/>
                  </a:tcPr>
                </a:tc>
              </a:tr>
              <a:tr h="436563">
                <a:tc>
                  <a:txBody>
                    <a:bodyPr/>
                    <a:p>
                      <a:pPr marL="0" lvl="0" indent="0" algn="ctr" eaLnBrk="1" hangingPunct="1">
                        <a:buNone/>
                      </a:pPr>
                      <a:r>
                        <a:rPr lang="en-US" altLang="x-none" sz="2800">
                          <a:solidFill>
                            <a:schemeClr val="tx1"/>
                          </a:solidFill>
                          <a:latin typeface="Times New Roman" panose="02020603050405020304" pitchFamily="18" charset="0"/>
                        </a:rPr>
                        <a:t>100-110</a:t>
                      </a:r>
                      <a:endParaRPr lang="en-US" altLang="x-none" sz="2800">
                        <a:solidFill>
                          <a:schemeClr val="tx1"/>
                        </a:solidFill>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a:noFill/>
                    </a:lnT>
                    <a:lnB>
                      <a:noFill/>
                    </a:lnB>
                    <a:lnTlToBr>
                      <a:noFill/>
                    </a:lnTlToBr>
                    <a:lnBlToTr>
                      <a:noFill/>
                    </a:lnBlToTr>
                    <a:noFill/>
                  </a:tcPr>
                </a:tc>
                <a:tc>
                  <a:txBody>
                    <a:bodyPr/>
                    <a:p>
                      <a:pPr marL="0" lvl="0" indent="0" algn="ctr" eaLnBrk="1" hangingPunct="1">
                        <a:buNone/>
                      </a:pPr>
                      <a:r>
                        <a:rPr lang="en-US" altLang="x-none" sz="2800">
                          <a:solidFill>
                            <a:schemeClr val="tx1"/>
                          </a:solidFill>
                          <a:latin typeface="Times New Roman" panose="02020603050405020304" pitchFamily="18" charset="0"/>
                        </a:rPr>
                        <a:t>14</a:t>
                      </a:r>
                      <a:endParaRPr lang="en-US" altLang="x-none" sz="2800">
                        <a:solidFill>
                          <a:schemeClr val="tx1"/>
                        </a:solidFill>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a:noFill/>
                    </a:lnT>
                    <a:lnB>
                      <a:noFill/>
                    </a:lnB>
                    <a:lnTlToBr>
                      <a:noFill/>
                    </a:lnTlToBr>
                    <a:lnBlToTr>
                      <a:noFill/>
                    </a:lnBlToTr>
                    <a:noFill/>
                  </a:tcPr>
                </a:tc>
              </a:tr>
              <a:tr h="436562">
                <a:tc>
                  <a:txBody>
                    <a:bodyPr/>
                    <a:p>
                      <a:pPr marL="0" lvl="0" indent="0" algn="ctr" eaLnBrk="1" hangingPunct="1">
                        <a:buNone/>
                      </a:pPr>
                      <a:r>
                        <a:rPr lang="en-US" altLang="x-none" sz="2800">
                          <a:solidFill>
                            <a:schemeClr val="tx1"/>
                          </a:solidFill>
                          <a:latin typeface="Times New Roman" panose="02020603050405020304" pitchFamily="18" charset="0"/>
                        </a:rPr>
                        <a:t>110</a:t>
                      </a:r>
                      <a:r>
                        <a:rPr lang="zh-CN" altLang="en-US" sz="2800" dirty="0">
                          <a:solidFill>
                            <a:schemeClr val="tx1"/>
                          </a:solidFill>
                          <a:latin typeface="Times New Roman" panose="02020603050405020304" pitchFamily="18" charset="0"/>
                        </a:rPr>
                        <a:t>以上</a:t>
                      </a:r>
                      <a:endParaRPr lang="zh-CN" altLang="en-US" sz="2800" dirty="0">
                        <a:solidFill>
                          <a:schemeClr val="tx1"/>
                        </a:solidFill>
                        <a:latin typeface="Times New Roman" panose="02020603050405020304" pitchFamily="18" charset="0"/>
                      </a:endParaRPr>
                    </a:p>
                  </a:txBody>
                  <a:tcPr>
                    <a:lnL>
                      <a:noFill/>
                    </a:lnL>
                    <a:lnR w="12700" cap="flat" cmpd="sng">
                      <a:solidFill>
                        <a:schemeClr val="tx1"/>
                      </a:solidFill>
                      <a:prstDash val="solid"/>
                      <a:headEnd type="none" w="med" len="med"/>
                      <a:tailEnd type="none" w="med" len="med"/>
                    </a:lnR>
                    <a:lnT>
                      <a:noFill/>
                    </a:lnT>
                    <a:lnB w="28575" cap="flat" cmpd="sng">
                      <a:solidFill>
                        <a:schemeClr val="tx1"/>
                      </a:solidFill>
                      <a:prstDash val="solid"/>
                      <a:headEnd type="none" w="med" len="med"/>
                      <a:tailEnd type="none" w="med" len="med"/>
                    </a:lnB>
                    <a:lnTlToBr>
                      <a:noFill/>
                    </a:lnTlToBr>
                    <a:lnBlToTr>
                      <a:noFill/>
                    </a:lnBlToTr>
                    <a:noFill/>
                  </a:tcPr>
                </a:tc>
                <a:tc>
                  <a:txBody>
                    <a:bodyPr/>
                    <a:p>
                      <a:pPr marL="0" lvl="0" indent="0" algn="ctr" eaLnBrk="1" hangingPunct="1">
                        <a:buNone/>
                      </a:pPr>
                      <a:r>
                        <a:rPr lang="en-US" altLang="x-none" sz="2800" dirty="0">
                          <a:solidFill>
                            <a:schemeClr val="tx1"/>
                          </a:solidFill>
                          <a:latin typeface="Times New Roman" panose="02020603050405020304" pitchFamily="18" charset="0"/>
                        </a:rPr>
                        <a:t>  8</a:t>
                      </a:r>
                      <a:endParaRPr lang="en-US" altLang="x-none" sz="2800" dirty="0">
                        <a:solidFill>
                          <a:schemeClr val="tx1"/>
                        </a:solidFill>
                        <a:latin typeface="Times New Roman" panose="02020603050405020304" pitchFamily="18" charset="0"/>
                      </a:endParaRPr>
                    </a:p>
                  </a:txBody>
                  <a:tcPr>
                    <a:lnL w="12700" cap="flat" cmpd="sng">
                      <a:solidFill>
                        <a:schemeClr val="tx1"/>
                      </a:solidFill>
                      <a:prstDash val="solid"/>
                      <a:headEnd type="none" w="med" len="med"/>
                      <a:tailEnd type="none" w="med" len="med"/>
                    </a:lnL>
                    <a:lnR>
                      <a:noFill/>
                    </a:lnR>
                    <a:lnT>
                      <a:noFill/>
                    </a:lnT>
                    <a:lnB w="28575" cap="flat" cmpd="sng">
                      <a:solidFill>
                        <a:schemeClr val="tx1"/>
                      </a:solidFill>
                      <a:prstDash val="solid"/>
                      <a:headEnd type="none" w="med" len="med"/>
                      <a:tailEnd type="none" w="med" len="med"/>
                    </a:lnB>
                    <a:lnTlToBr>
                      <a:noFill/>
                    </a:lnTlToBr>
                    <a:lnBlToTr>
                      <a:noFill/>
                    </a:lnBlToTr>
                    <a:noFill/>
                  </a:tcPr>
                </a:tc>
              </a:tr>
            </a:tbl>
          </a:graphicData>
        </a:graphic>
      </p:graphicFrame>
      <p:grpSp>
        <p:nvGrpSpPr>
          <p:cNvPr id="3" name="Group 12"/>
          <p:cNvGrpSpPr/>
          <p:nvPr/>
        </p:nvGrpSpPr>
        <p:grpSpPr>
          <a:xfrm>
            <a:off x="1636078" y="1871980"/>
            <a:ext cx="4916487" cy="2792413"/>
            <a:chOff x="-66" y="-1073"/>
            <a:chExt cx="3097" cy="1095"/>
          </a:xfrm>
        </p:grpSpPr>
        <p:sp>
          <p:nvSpPr>
            <p:cNvPr id="43023" name="Text Box 13"/>
            <p:cNvSpPr txBox="1">
              <a:spLocks noChangeArrowheads="1"/>
            </p:cNvSpPr>
            <p:nvPr/>
          </p:nvSpPr>
          <p:spPr bwMode="auto">
            <a:xfrm>
              <a:off x="-51" y="-1073"/>
              <a:ext cx="2676" cy="181"/>
            </a:xfrm>
            <a:prstGeom prst="rect">
              <a:avLst/>
            </a:prstGeom>
          </p:spPr>
          <p:style>
            <a:lnRef idx="0">
              <a:srgbClr val="FFFFFF"/>
            </a:lnRef>
            <a:fillRef idx="1">
              <a:schemeClr val="accent1"/>
            </a:fillRef>
            <a:effectRef idx="0">
              <a:srgbClr val="FFFFFF"/>
            </a:effectRef>
            <a:fontRef idx="minor">
              <a:schemeClr val="lt1"/>
            </a:fontRef>
          </p:style>
          <p:txBody>
            <a:bodyPr lIns="92075" tIns="46038" rIns="92075" bIns="46038">
              <a:spAutoFit/>
            </a:bodyPr>
            <a:p>
              <a:pPr marL="342900" marR="0" lvl="0" indent="-342900" algn="l" defTabSz="914400" rtl="0" eaLnBrk="1" fontAlgn="base" latinLnBrk="0" hangingPunct="1">
                <a:lnSpc>
                  <a:spcPct val="100000"/>
                </a:lnSpc>
                <a:spcBef>
                  <a:spcPct val="50000"/>
                </a:spcBef>
                <a:spcAft>
                  <a:spcPct val="0"/>
                </a:spcAft>
                <a:buClr>
                  <a:schemeClr val="tx2"/>
                </a:buClr>
                <a:buSzPct val="75000"/>
                <a:buFont typeface="Monotype Sorts"/>
                <a:buNone/>
                <a:defRPr/>
              </a:pPr>
              <a:r>
                <a:rPr kumimoji="0" lang="zh-CN" altLang="en-US" sz="2400" b="0" i="0" u="none" strike="noStrike" kern="1200" cap="none" spc="0" normalizeH="0" baseline="0" noProof="0" dirty="0">
                  <a:ln>
                    <a:noFill/>
                  </a:ln>
                  <a:solidFill>
                    <a:schemeClr val="lt1"/>
                  </a:solidFill>
                  <a:effectLst/>
                  <a:uLnTx/>
                  <a:uFillTx/>
                  <a:latin typeface="Times New Roman" panose="02020603050405020304" pitchFamily="18" charset="0"/>
                  <a:ea typeface="楷体_GB2312"/>
                  <a:cs typeface="楷体_GB2312"/>
                </a:rPr>
                <a:t>由下限公式，日产量众数</a:t>
              </a:r>
              <a:endParaRPr kumimoji="0" lang="zh-CN" altLang="en-US" sz="2400" b="0" i="0" u="none" strike="noStrike" kern="1200" cap="none" spc="0" normalizeH="0" baseline="0" noProof="0" dirty="0">
                <a:ln>
                  <a:noFill/>
                </a:ln>
                <a:solidFill>
                  <a:schemeClr val="lt1"/>
                </a:solidFill>
                <a:effectLst/>
                <a:uLnTx/>
                <a:uFillTx/>
                <a:latin typeface="Times New Roman" panose="02020603050405020304" pitchFamily="18" charset="0"/>
                <a:ea typeface="楷体_GB2312"/>
                <a:cs typeface="楷体_GB2312"/>
              </a:endParaRPr>
            </a:p>
          </p:txBody>
        </p:sp>
        <p:graphicFrame>
          <p:nvGraphicFramePr>
            <p:cNvPr id="86049" name="Object 2"/>
            <p:cNvGraphicFramePr/>
            <p:nvPr/>
          </p:nvGraphicFramePr>
          <p:xfrm>
            <a:off x="-51" y="-870"/>
            <a:ext cx="3066" cy="317"/>
          </p:xfrm>
          <a:graphic>
            <a:graphicData uri="http://schemas.openxmlformats.org/presentationml/2006/ole">
              <mc:AlternateContent xmlns:mc="http://schemas.openxmlformats.org/markup-compatibility/2006">
                <mc:Choice xmlns:v="urn:schemas-microsoft-com:vml" Requires="v">
                  <p:oleObj spid="_x0000_s3093" name="" r:id="rId1" imgW="4051300" imgH="584200" progId="Equation.3">
                    <p:embed/>
                  </p:oleObj>
                </mc:Choice>
                <mc:Fallback>
                  <p:oleObj name="" r:id="rId1" imgW="4051300" imgH="584200" progId="Equation.3">
                    <p:embed/>
                    <p:pic>
                      <p:nvPicPr>
                        <p:cNvPr id="0" name="图片 3092"/>
                        <p:cNvPicPr/>
                        <p:nvPr/>
                      </p:nvPicPr>
                      <p:blipFill>
                        <a:blip r:embed="rId2"/>
                        <a:stretch>
                          <a:fillRect/>
                        </a:stretch>
                      </p:blipFill>
                      <p:spPr>
                        <a:xfrm>
                          <a:off x="-51" y="-870"/>
                          <a:ext cx="3066" cy="317"/>
                        </a:xfrm>
                        <a:prstGeom prst="rect">
                          <a:avLst/>
                        </a:prstGeom>
                        <a:noFill/>
                        <a:ln w="38100">
                          <a:noFill/>
                          <a:miter/>
                        </a:ln>
                      </p:spPr>
                    </p:pic>
                  </p:oleObj>
                </mc:Fallback>
              </mc:AlternateContent>
            </a:graphicData>
          </a:graphic>
        </p:graphicFrame>
        <p:sp>
          <p:nvSpPr>
            <p:cNvPr id="43024" name="Text Box 15"/>
            <p:cNvSpPr txBox="1">
              <a:spLocks noChangeArrowheads="1"/>
            </p:cNvSpPr>
            <p:nvPr/>
          </p:nvSpPr>
          <p:spPr bwMode="auto">
            <a:xfrm>
              <a:off x="-51" y="-444"/>
              <a:ext cx="2676" cy="181"/>
            </a:xfrm>
            <a:prstGeom prst="rect">
              <a:avLst/>
            </a:prstGeom>
          </p:spPr>
          <p:style>
            <a:lnRef idx="0">
              <a:srgbClr val="FFFFFF"/>
            </a:lnRef>
            <a:fillRef idx="1">
              <a:schemeClr val="accent1"/>
            </a:fillRef>
            <a:effectRef idx="0">
              <a:srgbClr val="FFFFFF"/>
            </a:effectRef>
            <a:fontRef idx="minor">
              <a:schemeClr val="lt1"/>
            </a:fontRef>
          </p:style>
          <p:txBody>
            <a:bodyPr lIns="92075" tIns="46038" rIns="92075" bIns="46038">
              <a:spAutoFit/>
            </a:bodyPr>
            <a:p>
              <a:pPr marL="342900" marR="0" lvl="0" indent="-342900" algn="l" defTabSz="914400" rtl="0" eaLnBrk="1" fontAlgn="base" latinLnBrk="0" hangingPunct="1">
                <a:lnSpc>
                  <a:spcPct val="100000"/>
                </a:lnSpc>
                <a:spcBef>
                  <a:spcPct val="50000"/>
                </a:spcBef>
                <a:spcAft>
                  <a:spcPct val="0"/>
                </a:spcAft>
                <a:buClr>
                  <a:schemeClr val="tx2"/>
                </a:buClr>
                <a:buSzPct val="75000"/>
                <a:buFont typeface="Monotype Sorts"/>
                <a:buNone/>
                <a:defRPr/>
              </a:pPr>
              <a:r>
                <a:rPr kumimoji="0" lang="zh-CN" altLang="en-US" sz="2400" b="0" i="0" u="none" strike="noStrike" kern="1200" cap="none" spc="0" normalizeH="0" baseline="0" noProof="0">
                  <a:ln>
                    <a:noFill/>
                  </a:ln>
                  <a:solidFill>
                    <a:schemeClr val="lt1"/>
                  </a:solidFill>
                  <a:effectLst/>
                  <a:uLnTx/>
                  <a:uFillTx/>
                  <a:latin typeface="Times New Roman" panose="02020603050405020304" pitchFamily="18" charset="0"/>
                  <a:ea typeface="楷体_GB2312"/>
                  <a:cs typeface="楷体_GB2312"/>
                </a:rPr>
                <a:t>由上限公式，日产量众数</a:t>
              </a:r>
              <a:endParaRPr kumimoji="0" lang="zh-CN" altLang="en-US" sz="2400" b="0" i="0" u="none" strike="noStrike" kern="1200" cap="none" spc="0" normalizeH="0" baseline="0" noProof="0">
                <a:ln>
                  <a:noFill/>
                </a:ln>
                <a:solidFill>
                  <a:schemeClr val="lt1"/>
                </a:solidFill>
                <a:effectLst/>
                <a:uLnTx/>
                <a:uFillTx/>
                <a:latin typeface="Times New Roman" panose="02020603050405020304" pitchFamily="18" charset="0"/>
                <a:ea typeface="楷体_GB2312"/>
                <a:cs typeface="楷体_GB2312"/>
              </a:endParaRPr>
            </a:p>
          </p:txBody>
        </p:sp>
        <p:graphicFrame>
          <p:nvGraphicFramePr>
            <p:cNvPr id="86051" name="Object 1"/>
            <p:cNvGraphicFramePr/>
            <p:nvPr/>
          </p:nvGraphicFramePr>
          <p:xfrm>
            <a:off x="-66" y="-263"/>
            <a:ext cx="3097" cy="285"/>
          </p:xfrm>
          <a:graphic>
            <a:graphicData uri="http://schemas.openxmlformats.org/presentationml/2006/ole">
              <mc:AlternateContent xmlns:mc="http://schemas.openxmlformats.org/markup-compatibility/2006">
                <mc:Choice xmlns:v="urn:schemas-microsoft-com:vml" Requires="v">
                  <p:oleObj spid="_x0000_s3092" name="" r:id="rId3" imgW="4038600" imgH="584200" progId="Equation.3">
                    <p:embed/>
                  </p:oleObj>
                </mc:Choice>
                <mc:Fallback>
                  <p:oleObj name="" r:id="rId3" imgW="4038600" imgH="584200" progId="Equation.3">
                    <p:embed/>
                    <p:pic>
                      <p:nvPicPr>
                        <p:cNvPr id="0" name="图片 3091"/>
                        <p:cNvPicPr/>
                        <p:nvPr/>
                      </p:nvPicPr>
                      <p:blipFill>
                        <a:blip r:embed="rId4"/>
                        <a:stretch>
                          <a:fillRect/>
                        </a:stretch>
                      </p:blipFill>
                      <p:spPr>
                        <a:xfrm>
                          <a:off x="-66" y="-263"/>
                          <a:ext cx="3097" cy="285"/>
                        </a:xfrm>
                        <a:prstGeom prst="rect">
                          <a:avLst/>
                        </a:prstGeom>
                        <a:noFill/>
                        <a:ln w="38100">
                          <a:noFill/>
                          <a:miter/>
                        </a:ln>
                      </p:spPr>
                    </p:pic>
                  </p:oleObj>
                </mc:Fallback>
              </mc:AlternateContent>
            </a:graphicData>
          </a:graphic>
        </p:graphicFrame>
      </p:grpSp>
      <p:sp>
        <p:nvSpPr>
          <p:cNvPr id="21" name="标题 1"/>
          <p:cNvSpPr txBox="1"/>
          <p:nvPr/>
        </p:nvSpPr>
        <p:spPr>
          <a:xfrm>
            <a:off x="808580" y="773343"/>
            <a:ext cx="10867800" cy="432000"/>
          </a:xfrm>
          <a:prstGeom prst="rect">
            <a:avLst/>
          </a:prstGeom>
          <a:noFill/>
          <a:ln>
            <a:noFill/>
          </a:ln>
        </p:spPr>
        <p:txBody>
          <a:bodyPr vert="horz" wrap="square" lIns="0" tIns="0" rIns="0" bIns="0" rtlCol="0" anchor="ctr"/>
          <a:p>
            <a:pPr algn="l">
              <a:lnSpc>
                <a:spcPct val="120000"/>
              </a:lnSpc>
            </a:pPr>
            <a:r>
              <a:rPr kumimoji="1" lang="en-US" alt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3.</a:t>
            </a:r>
            <a:r>
              <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众数</a:t>
            </a:r>
            <a:r>
              <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计算实例</a:t>
            </a:r>
            <a:endPar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24" name="Rectangle 144"/>
          <p:cNvSpPr/>
          <p:nvPr/>
        </p:nvSpPr>
        <p:spPr>
          <a:xfrm>
            <a:off x="971550" y="2051050"/>
            <a:ext cx="445008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1.</a:t>
            </a:r>
            <a:r>
              <a:rPr lang="zh-CN" altLang="en-US" sz="2400" b="1" dirty="0">
                <a:latin typeface="楷体_GB2312"/>
                <a:ea typeface="楷体_GB2312"/>
              </a:rPr>
              <a:t>根据未分组资料确定中位数</a:t>
            </a:r>
            <a:endParaRPr lang="zh-CN" altLang="en-US" sz="2400" b="1" dirty="0">
              <a:latin typeface="楷体_GB2312"/>
              <a:ea typeface="楷体_GB231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（五）中位数</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6" name="文本框 5"/>
          <p:cNvSpPr txBox="1"/>
          <p:nvPr/>
        </p:nvSpPr>
        <p:spPr>
          <a:xfrm>
            <a:off x="662305" y="956945"/>
            <a:ext cx="11158855" cy="521970"/>
          </a:xfrm>
          <a:prstGeom prst="rect">
            <a:avLst/>
          </a:prstGeom>
          <a:noFill/>
        </p:spPr>
        <p:txBody>
          <a:bodyPr wrap="square" rtlCol="0" anchor="t">
            <a:spAutoFit/>
          </a:bodyPr>
          <a:p>
            <a:pPr algn="l">
              <a:lnSpc>
                <a:spcPct val="140000"/>
              </a:lnSpc>
            </a:pPr>
            <a:r>
              <a:rPr lang="zh-CN" altLang="en-US" sz="2000" kern="100" dirty="0">
                <a:solidFill>
                  <a:schemeClr val="tx1"/>
                </a:solidFill>
                <a:effectLst/>
                <a:latin typeface="+mn-ea"/>
                <a:cs typeface="江城圆体 400W" panose="020B0500000000000000" pitchFamily="34" charset="-122"/>
              </a:rPr>
              <a:t>将总体中各单位标志值按大小顺序排列，居于中间位置的那个标志值就是中位数。</a:t>
            </a:r>
            <a:endParaRPr lang="zh-CN" altLang="en-US" sz="2000" kern="100" dirty="0">
              <a:solidFill>
                <a:schemeClr val="tx1"/>
              </a:solidFill>
              <a:effectLst/>
              <a:latin typeface="+mn-ea"/>
              <a:cs typeface="江城圆体 400W" panose="020B0500000000000000" pitchFamily="34" charset="-122"/>
            </a:endParaRPr>
          </a:p>
        </p:txBody>
      </p:sp>
      <p:sp>
        <p:nvSpPr>
          <p:cNvPr id="2" name="文本框 1"/>
          <p:cNvSpPr txBox="1"/>
          <p:nvPr/>
        </p:nvSpPr>
        <p:spPr>
          <a:xfrm>
            <a:off x="3604260" y="2668270"/>
            <a:ext cx="3574415" cy="607695"/>
          </a:xfrm>
          <a:prstGeom prst="rect">
            <a:avLst/>
          </a:prstGeom>
          <a:noFill/>
        </p:spPr>
        <p:txBody>
          <a:bodyPr wrap="square" rtlCol="0" anchor="t">
            <a:spAutoFit/>
          </a:bodyPr>
          <a:p>
            <a:pPr algn="l">
              <a:lnSpc>
                <a:spcPct val="140000"/>
              </a:lnSpc>
            </a:pPr>
            <a:r>
              <a:rPr lang="zh-CN" altLang="en-US" sz="2400" kern="100" dirty="0">
                <a:effectLst/>
                <a:latin typeface="+mn-ea"/>
                <a:cs typeface="江城圆体 400W" panose="020B0500000000000000" pitchFamily="34" charset="-122"/>
              </a:rPr>
              <a:t>中位数位置</a:t>
            </a:r>
            <a:r>
              <a:rPr lang="en-US" altLang="zh-CN" sz="2400" kern="100" dirty="0">
                <a:effectLst/>
                <a:latin typeface="+mn-ea"/>
                <a:cs typeface="江城圆体 400W" panose="020B0500000000000000" pitchFamily="34" charset="-122"/>
              </a:rPr>
              <a:t>=(n+1)/2</a:t>
            </a:r>
            <a:endParaRPr lang="zh-CN" altLang="en-US" sz="2400" kern="100" dirty="0">
              <a:effectLst/>
              <a:latin typeface="+mn-ea"/>
              <a:cs typeface="江城圆体 400W" panose="020B0500000000000000" pitchFamily="34" charset="-122"/>
            </a:endParaRPr>
          </a:p>
        </p:txBody>
      </p:sp>
      <p:grpSp>
        <p:nvGrpSpPr>
          <p:cNvPr id="80897" name="Group 5"/>
          <p:cNvGrpSpPr/>
          <p:nvPr/>
        </p:nvGrpSpPr>
        <p:grpSpPr>
          <a:xfrm>
            <a:off x="1126490" y="4052888"/>
            <a:ext cx="792163" cy="504825"/>
            <a:chOff x="0" y="0"/>
            <a:chExt cx="816" cy="318"/>
          </a:xfrm>
        </p:grpSpPr>
        <p:sp>
          <p:nvSpPr>
            <p:cNvPr id="101378" name="Rectangle 6"/>
            <p:cNvSpPr>
              <a:spLocks noChangeArrowheads="1"/>
            </p:cNvSpPr>
            <p:nvPr/>
          </p:nvSpPr>
          <p:spPr bwMode="auto">
            <a:xfrm>
              <a:off x="34" y="41"/>
              <a:ext cx="600" cy="277"/>
            </a:xfrm>
            <a:prstGeom prst="rect">
              <a:avLst/>
            </a:prstGeom>
            <a:solidFill>
              <a:srgbClr val="FFFFCC"/>
            </a:solidFill>
            <a:ln w="9525">
              <a:solidFill>
                <a:schemeClr val="tx1"/>
              </a:solidFill>
              <a:miter lim="800000"/>
            </a:ln>
            <a:effectLst>
              <a:outerShdw dist="91581" dir="2021404" algn="ctr" rotWithShape="0">
                <a:schemeClr val="accent1"/>
              </a:outerShdw>
            </a:effectLst>
          </p:spPr>
          <p:txBody>
            <a:bodyPr wrap="none" anchor="ctr"/>
            <a:p>
              <a:pPr marL="0" marR="0" lvl="0" indent="0" algn="l" defTabSz="914400" rtl="0" eaLnBrk="1" fontAlgn="auto" latinLnBrk="0" hangingPunct="1">
                <a:lnSpc>
                  <a:spcPct val="100000"/>
                </a:lnSpc>
                <a:spcBef>
                  <a:spcPct val="20000"/>
                </a:spcBef>
                <a:spcAft>
                  <a:spcPts val="0"/>
                </a:spcAft>
                <a:buClr>
                  <a:schemeClr val="tx2"/>
                </a:buClr>
                <a:buSzPct val="75000"/>
                <a:buFont typeface="Monotype Sorts"/>
                <a:buNone/>
                <a:defRPr/>
              </a:pPr>
              <a:endParaRPr kumimoji="0" lang="zh-CN" altLang="en-US" sz="18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80899" name="Rectangle 7"/>
            <p:cNvSpPr/>
            <p:nvPr/>
          </p:nvSpPr>
          <p:spPr>
            <a:xfrm>
              <a:off x="0" y="0"/>
              <a:ext cx="816" cy="273"/>
            </a:xfrm>
            <a:prstGeom prst="rect">
              <a:avLst/>
            </a:prstGeom>
            <a:noFill/>
            <a:ln w="9525">
              <a:noFill/>
            </a:ln>
          </p:spPr>
          <p:txBody>
            <a:bodyPr lIns="92075" tIns="46038" rIns="92075" bIns="46038" anchor="t" anchorCtr="0"/>
            <a:p>
              <a:pPr marL="182880" indent="-182880">
                <a:spcBef>
                  <a:spcPct val="20000"/>
                </a:spcBef>
                <a:buClr>
                  <a:schemeClr val="tx2"/>
                </a:buClr>
                <a:buSzPct val="75000"/>
                <a:buFont typeface="Monotype Sorts"/>
              </a:pPr>
              <a:r>
                <a:rPr lang="zh-CN" altLang="en-US" b="1" dirty="0">
                  <a:latin typeface="楷体_GB2312"/>
                  <a:ea typeface="楷体_GB2312"/>
                </a:rPr>
                <a:t>例</a:t>
              </a:r>
              <a:endParaRPr lang="zh-CN" altLang="en-US" b="1" dirty="0">
                <a:latin typeface="楷体_GB2312"/>
                <a:ea typeface="楷体_GB2312"/>
              </a:endParaRPr>
            </a:p>
          </p:txBody>
        </p:sp>
      </p:grpSp>
      <p:sp>
        <p:nvSpPr>
          <p:cNvPr id="3" name="文本框 2"/>
          <p:cNvSpPr txBox="1"/>
          <p:nvPr/>
        </p:nvSpPr>
        <p:spPr>
          <a:xfrm>
            <a:off x="662305" y="3256915"/>
            <a:ext cx="9742805" cy="607695"/>
          </a:xfrm>
          <a:prstGeom prst="rect">
            <a:avLst/>
          </a:prstGeom>
          <a:solidFill>
            <a:srgbClr val="92D050"/>
          </a:solidFill>
        </p:spPr>
        <p:txBody>
          <a:bodyPr wrap="square" rtlCol="0" anchor="t">
            <a:spAutoFit/>
          </a:bodyPr>
          <a:p>
            <a:pPr algn="l">
              <a:lnSpc>
                <a:spcPct val="140000"/>
              </a:lnSpc>
            </a:pPr>
            <a:r>
              <a:rPr lang="zh-CN" altLang="en-US" sz="2400" kern="100" dirty="0">
                <a:effectLst/>
                <a:latin typeface="+mn-ea"/>
                <a:cs typeface="江城圆体 400W" panose="020B0500000000000000" pitchFamily="34" charset="-122"/>
              </a:rPr>
              <a:t>（</a:t>
            </a:r>
            <a:r>
              <a:rPr lang="en-US" altLang="zh-CN" sz="2400" kern="100" dirty="0">
                <a:effectLst/>
                <a:latin typeface="+mn-ea"/>
                <a:cs typeface="江城圆体 400W" panose="020B0500000000000000" pitchFamily="34" charset="-122"/>
              </a:rPr>
              <a:t>1</a:t>
            </a:r>
            <a:r>
              <a:rPr lang="zh-CN" altLang="en-US" sz="2400" kern="100" dirty="0">
                <a:effectLst/>
                <a:latin typeface="+mn-ea"/>
                <a:cs typeface="江城圆体 400W" panose="020B0500000000000000" pitchFamily="34" charset="-122"/>
              </a:rPr>
              <a:t>）如果标志值的项数是奇数</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那么中间位置的那个标志值就是中位数。</a:t>
            </a:r>
            <a:endParaRPr lang="zh-CN" altLang="en-US" sz="2400" kern="100" dirty="0">
              <a:effectLst/>
              <a:latin typeface="+mn-ea"/>
              <a:cs typeface="江城圆体 400W" panose="020B0500000000000000" pitchFamily="34" charset="-122"/>
            </a:endParaRPr>
          </a:p>
        </p:txBody>
      </p:sp>
      <p:sp>
        <p:nvSpPr>
          <p:cNvPr id="7" name="文本框 6"/>
          <p:cNvSpPr txBox="1"/>
          <p:nvPr/>
        </p:nvSpPr>
        <p:spPr>
          <a:xfrm>
            <a:off x="2055495" y="3864610"/>
            <a:ext cx="9474200" cy="1124585"/>
          </a:xfrm>
          <a:prstGeom prst="rect">
            <a:avLst/>
          </a:prstGeom>
          <a:noFill/>
        </p:spPr>
        <p:txBody>
          <a:bodyPr wrap="square" rtlCol="0" anchor="t">
            <a:spAutoFit/>
          </a:bodyPr>
          <a:p>
            <a:pPr algn="l">
              <a:lnSpc>
                <a:spcPct val="140000"/>
              </a:lnSpc>
            </a:pPr>
            <a:r>
              <a:rPr lang="zh-CN" altLang="en-US" sz="2400" kern="100" dirty="0">
                <a:effectLst/>
                <a:latin typeface="+mn-ea"/>
                <a:cs typeface="江城圆体 400W" panose="020B0500000000000000" pitchFamily="34" charset="-122"/>
              </a:rPr>
              <a:t>如某学习小组有</a:t>
            </a:r>
            <a:r>
              <a:rPr lang="en-US" altLang="zh-CN" sz="2400" kern="100" dirty="0">
                <a:effectLst/>
                <a:latin typeface="+mn-ea"/>
                <a:cs typeface="江城圆体 400W" panose="020B0500000000000000" pitchFamily="34" charset="-122"/>
              </a:rPr>
              <a:t>7</a:t>
            </a:r>
            <a:r>
              <a:rPr lang="zh-CN" altLang="en-US" sz="2400" kern="100" dirty="0">
                <a:effectLst/>
                <a:latin typeface="+mn-ea"/>
                <a:cs typeface="江城圆体 400W" panose="020B0500000000000000" pitchFamily="34" charset="-122"/>
              </a:rPr>
              <a:t>名学生</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他们英语期末考试成绩按顺序排列如下</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分</a:t>
            </a:r>
            <a:r>
              <a:rPr lang="en-US" altLang="zh-CN" sz="2400" kern="100" dirty="0">
                <a:effectLst/>
                <a:latin typeface="+mn-ea"/>
                <a:cs typeface="江城圆体 400W" panose="020B0500000000000000" pitchFamily="34" charset="-122"/>
              </a:rPr>
              <a:t>):68,72,75,77,81,84,88</a:t>
            </a:r>
            <a:r>
              <a:rPr lang="zh-CN" altLang="en-US" sz="2400" kern="100" dirty="0">
                <a:effectLst/>
                <a:latin typeface="+mn-ea"/>
                <a:cs typeface="江城圆体 400W" panose="020B0500000000000000" pitchFamily="34" charset="-122"/>
              </a:rPr>
              <a:t>，求中位数。</a:t>
            </a:r>
            <a:endParaRPr lang="zh-CN" altLang="en-US" sz="2400" kern="100" dirty="0">
              <a:effectLst/>
              <a:latin typeface="+mn-ea"/>
              <a:cs typeface="江城圆体 400W" panose="020B0500000000000000" pitchFamily="34" charset="-122"/>
            </a:endParaRPr>
          </a:p>
        </p:txBody>
      </p:sp>
      <p:sp>
        <p:nvSpPr>
          <p:cNvPr id="8" name="文本框 7"/>
          <p:cNvSpPr txBox="1"/>
          <p:nvPr/>
        </p:nvSpPr>
        <p:spPr>
          <a:xfrm>
            <a:off x="2531745" y="5249545"/>
            <a:ext cx="6096000" cy="1124585"/>
          </a:xfrm>
          <a:prstGeom prst="rect">
            <a:avLst/>
          </a:prstGeom>
          <a:noFill/>
        </p:spPr>
        <p:txBody>
          <a:bodyPr wrap="square" rtlCol="0" anchor="t">
            <a:spAutoFit/>
          </a:bodyPr>
          <a:p>
            <a:pPr algn="l">
              <a:lnSpc>
                <a:spcPct val="140000"/>
              </a:lnSpc>
            </a:pPr>
            <a:r>
              <a:rPr lang="zh-CN" altLang="en-US" sz="2400" kern="100" dirty="0">
                <a:effectLst/>
                <a:latin typeface="+mn-ea"/>
                <a:cs typeface="江城圆体 400W" panose="020B0500000000000000" pitchFamily="34" charset="-122"/>
              </a:rPr>
              <a:t>中位数位置</a:t>
            </a:r>
            <a:r>
              <a:rPr lang="en-US" altLang="zh-CN" sz="2400" kern="100" dirty="0">
                <a:effectLst/>
                <a:latin typeface="+mn-ea"/>
                <a:cs typeface="江城圆体 400W" panose="020B0500000000000000" pitchFamily="34" charset="-122"/>
              </a:rPr>
              <a:t>=(7+1)/2=4</a:t>
            </a:r>
            <a:endParaRPr lang="en-US" altLang="zh-CN" sz="2400" kern="100" dirty="0">
              <a:effectLst/>
              <a:latin typeface="+mn-ea"/>
              <a:cs typeface="江城圆体 400W" panose="020B0500000000000000" pitchFamily="34" charset="-122"/>
            </a:endParaRPr>
          </a:p>
          <a:p>
            <a:pPr algn="l">
              <a:lnSpc>
                <a:spcPct val="140000"/>
              </a:lnSpc>
            </a:pPr>
            <a:r>
              <a:rPr lang="zh-CN" altLang="en-US" sz="2400" kern="100" dirty="0">
                <a:effectLst/>
                <a:latin typeface="+mn-ea"/>
                <a:cs typeface="江城圆体 400W" panose="020B0500000000000000" pitchFamily="34" charset="-122"/>
              </a:rPr>
              <a:t>中位数</a:t>
            </a:r>
            <a:r>
              <a:rPr lang="en-US" altLang="zh-CN" sz="2400" kern="100" dirty="0">
                <a:effectLst/>
                <a:latin typeface="+mn-ea"/>
                <a:cs typeface="江城圆体 400W" panose="020B0500000000000000" pitchFamily="34" charset="-122"/>
              </a:rPr>
              <a:t>=77</a:t>
            </a:r>
            <a:r>
              <a:rPr lang="zh-CN" altLang="en-US" sz="2400" kern="100" dirty="0">
                <a:effectLst/>
                <a:latin typeface="+mn-ea"/>
                <a:cs typeface="江城圆体 400W" panose="020B0500000000000000" pitchFamily="34" charset="-122"/>
              </a:rPr>
              <a:t>（分）</a:t>
            </a:r>
            <a:endParaRPr lang="en-US" altLang="zh-CN" sz="2400" kern="100" dirty="0">
              <a:effectLst/>
              <a:latin typeface="+mn-ea"/>
              <a:cs typeface="江城圆体 400W" panose="020B0500000000000000" pitchFamily="34" charset="-122"/>
            </a:endParaRP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62305" y="1191895"/>
            <a:ext cx="9742805" cy="1124585"/>
          </a:xfrm>
          <a:prstGeom prst="rect">
            <a:avLst/>
          </a:prstGeom>
          <a:solidFill>
            <a:srgbClr val="92D050"/>
          </a:solidFill>
        </p:spPr>
        <p:txBody>
          <a:bodyPr wrap="square" rtlCol="0" anchor="t">
            <a:spAutoFit/>
          </a:bodyPr>
          <a:p>
            <a:pPr algn="l">
              <a:lnSpc>
                <a:spcPct val="140000"/>
              </a:lnSpc>
            </a:pPr>
            <a:r>
              <a:rPr lang="zh-CN" altLang="en-US" sz="2400" kern="100" dirty="0">
                <a:effectLst/>
                <a:latin typeface="+mn-ea"/>
                <a:cs typeface="江城圆体 400W" panose="020B0500000000000000" pitchFamily="34" charset="-122"/>
              </a:rPr>
              <a:t>（</a:t>
            </a:r>
            <a:r>
              <a:rPr lang="en-US" altLang="zh-CN" sz="2400" kern="100" dirty="0">
                <a:effectLst/>
                <a:latin typeface="+mn-ea"/>
                <a:cs typeface="江城圆体 400W" panose="020B0500000000000000" pitchFamily="34" charset="-122"/>
              </a:rPr>
              <a:t>2</a:t>
            </a:r>
            <a:r>
              <a:rPr lang="zh-CN" altLang="en-US" sz="2400" kern="100" dirty="0">
                <a:effectLst/>
                <a:latin typeface="+mn-ea"/>
                <a:cs typeface="江城圆体 400W" panose="020B0500000000000000" pitchFamily="34" charset="-122"/>
              </a:rPr>
              <a:t>）如果标志值的项数是偶数</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那么处于中间位置左右两边的标志值的算术平均数</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就是中位数。</a:t>
            </a:r>
            <a:endParaRPr lang="zh-CN" altLang="en-US" sz="2400" kern="100" dirty="0">
              <a:effectLst/>
              <a:latin typeface="+mn-ea"/>
              <a:cs typeface="江城圆体 400W" panose="020B0500000000000000" pitchFamily="34" charset="-122"/>
            </a:endParaRPr>
          </a:p>
        </p:txBody>
      </p:sp>
      <p:grpSp>
        <p:nvGrpSpPr>
          <p:cNvPr id="80897" name="Group 5"/>
          <p:cNvGrpSpPr/>
          <p:nvPr/>
        </p:nvGrpSpPr>
        <p:grpSpPr>
          <a:xfrm>
            <a:off x="1066800" y="2954338"/>
            <a:ext cx="792163" cy="504825"/>
            <a:chOff x="0" y="0"/>
            <a:chExt cx="816" cy="318"/>
          </a:xfrm>
        </p:grpSpPr>
        <p:sp>
          <p:nvSpPr>
            <p:cNvPr id="101378" name="Rectangle 6"/>
            <p:cNvSpPr>
              <a:spLocks noChangeArrowheads="1"/>
            </p:cNvSpPr>
            <p:nvPr/>
          </p:nvSpPr>
          <p:spPr bwMode="auto">
            <a:xfrm>
              <a:off x="34" y="41"/>
              <a:ext cx="600" cy="277"/>
            </a:xfrm>
            <a:prstGeom prst="rect">
              <a:avLst/>
            </a:prstGeom>
            <a:solidFill>
              <a:srgbClr val="FFFFCC"/>
            </a:solidFill>
            <a:ln w="9525">
              <a:solidFill>
                <a:schemeClr val="tx1"/>
              </a:solidFill>
              <a:miter lim="800000"/>
            </a:ln>
            <a:effectLst>
              <a:outerShdw dist="91581" dir="2021404" algn="ctr" rotWithShape="0">
                <a:schemeClr val="accent1"/>
              </a:outerShdw>
            </a:effectLst>
          </p:spPr>
          <p:txBody>
            <a:bodyPr wrap="none" anchor="ctr"/>
            <a:p>
              <a:pPr marL="0" marR="0" lvl="0" indent="0" algn="l" defTabSz="914400" rtl="0" eaLnBrk="1" fontAlgn="auto" latinLnBrk="0" hangingPunct="1">
                <a:lnSpc>
                  <a:spcPct val="100000"/>
                </a:lnSpc>
                <a:spcBef>
                  <a:spcPct val="20000"/>
                </a:spcBef>
                <a:spcAft>
                  <a:spcPts val="0"/>
                </a:spcAft>
                <a:buClr>
                  <a:schemeClr val="tx2"/>
                </a:buClr>
                <a:buSzPct val="75000"/>
                <a:buFont typeface="Monotype Sorts"/>
                <a:buNone/>
                <a:defRPr/>
              </a:pPr>
              <a:endParaRPr kumimoji="0" lang="zh-CN" altLang="en-US" sz="18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80899" name="Rectangle 7"/>
            <p:cNvSpPr/>
            <p:nvPr/>
          </p:nvSpPr>
          <p:spPr>
            <a:xfrm>
              <a:off x="0" y="0"/>
              <a:ext cx="816" cy="273"/>
            </a:xfrm>
            <a:prstGeom prst="rect">
              <a:avLst/>
            </a:prstGeom>
            <a:noFill/>
            <a:ln w="9525">
              <a:noFill/>
            </a:ln>
          </p:spPr>
          <p:txBody>
            <a:bodyPr lIns="92075" tIns="46038" rIns="92075" bIns="46038" anchor="t" anchorCtr="0"/>
            <a:p>
              <a:pPr marL="182880" indent="-182880">
                <a:spcBef>
                  <a:spcPct val="20000"/>
                </a:spcBef>
                <a:buClr>
                  <a:schemeClr val="tx2"/>
                </a:buClr>
                <a:buSzPct val="75000"/>
                <a:buFont typeface="Monotype Sorts"/>
              </a:pPr>
              <a:r>
                <a:rPr lang="zh-CN" altLang="en-US" b="1" dirty="0">
                  <a:latin typeface="楷体_GB2312"/>
                  <a:ea typeface="楷体_GB2312"/>
                </a:rPr>
                <a:t>例</a:t>
              </a:r>
              <a:endParaRPr lang="zh-CN" altLang="en-US" b="1" dirty="0">
                <a:latin typeface="楷体_GB2312"/>
                <a:ea typeface="楷体_GB2312"/>
              </a:endParaRPr>
            </a:p>
          </p:txBody>
        </p:sp>
      </p:grpSp>
      <p:sp>
        <p:nvSpPr>
          <p:cNvPr id="2" name="文本框 1"/>
          <p:cNvSpPr txBox="1"/>
          <p:nvPr/>
        </p:nvSpPr>
        <p:spPr>
          <a:xfrm>
            <a:off x="2154555" y="2954655"/>
            <a:ext cx="8250555" cy="1124585"/>
          </a:xfrm>
          <a:prstGeom prst="rect">
            <a:avLst/>
          </a:prstGeom>
          <a:noFill/>
        </p:spPr>
        <p:txBody>
          <a:bodyPr wrap="square" rtlCol="0" anchor="t">
            <a:spAutoFit/>
          </a:bodyPr>
          <a:p>
            <a:pPr algn="l">
              <a:lnSpc>
                <a:spcPct val="140000"/>
              </a:lnSpc>
            </a:pPr>
            <a:r>
              <a:rPr lang="zh-CN" altLang="en-US" sz="2400" kern="100" dirty="0">
                <a:effectLst/>
                <a:latin typeface="+mn-ea"/>
                <a:cs typeface="江城圆体 400W" panose="020B0500000000000000" pitchFamily="34" charset="-122"/>
              </a:rPr>
              <a:t>假如该小组加入一位学生</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他们的英语期末考试成绩按顺序排列为：</a:t>
            </a:r>
            <a:r>
              <a:rPr lang="en-US" altLang="zh-CN" sz="2400" kern="100" dirty="0">
                <a:effectLst/>
                <a:latin typeface="+mn-ea"/>
                <a:cs typeface="江城圆体 400W" panose="020B0500000000000000" pitchFamily="34" charset="-122"/>
              </a:rPr>
              <a:t>68,72,75,76,77,81,84,88</a:t>
            </a:r>
            <a:r>
              <a:rPr lang="zh-CN" altLang="en-US" sz="2400" kern="100" dirty="0">
                <a:effectLst/>
                <a:latin typeface="+mn-ea"/>
                <a:cs typeface="江城圆体 400W" panose="020B0500000000000000" pitchFamily="34" charset="-122"/>
              </a:rPr>
              <a:t>分，求中位数。</a:t>
            </a:r>
            <a:endParaRPr lang="zh-CN" altLang="en-US" sz="2400" kern="100" dirty="0">
              <a:effectLst/>
              <a:latin typeface="+mn-ea"/>
              <a:cs typeface="江城圆体 400W" panose="020B0500000000000000" pitchFamily="34" charset="-122"/>
            </a:endParaRPr>
          </a:p>
        </p:txBody>
      </p:sp>
      <p:sp>
        <p:nvSpPr>
          <p:cNvPr id="8" name="文本框 7"/>
          <p:cNvSpPr txBox="1"/>
          <p:nvPr/>
        </p:nvSpPr>
        <p:spPr>
          <a:xfrm>
            <a:off x="2729865" y="4514850"/>
            <a:ext cx="6096000" cy="1124585"/>
          </a:xfrm>
          <a:prstGeom prst="rect">
            <a:avLst/>
          </a:prstGeom>
          <a:noFill/>
        </p:spPr>
        <p:txBody>
          <a:bodyPr wrap="square" rtlCol="0" anchor="t">
            <a:spAutoFit/>
          </a:bodyPr>
          <a:p>
            <a:pPr algn="l">
              <a:lnSpc>
                <a:spcPct val="140000"/>
              </a:lnSpc>
            </a:pPr>
            <a:r>
              <a:rPr lang="zh-CN" altLang="en-US" sz="2400" kern="100" dirty="0">
                <a:effectLst/>
                <a:latin typeface="+mn-ea"/>
                <a:cs typeface="江城圆体 400W" panose="020B0500000000000000" pitchFamily="34" charset="-122"/>
              </a:rPr>
              <a:t>中位数位置</a:t>
            </a:r>
            <a:r>
              <a:rPr lang="en-US" altLang="zh-CN" sz="2400" kern="100" dirty="0">
                <a:effectLst/>
                <a:latin typeface="+mn-ea"/>
                <a:cs typeface="江城圆体 400W" panose="020B0500000000000000" pitchFamily="34" charset="-122"/>
              </a:rPr>
              <a:t>=(8+1)/2=4.5</a:t>
            </a:r>
            <a:endParaRPr lang="en-US" altLang="zh-CN" sz="2400" kern="100" dirty="0">
              <a:effectLst/>
              <a:latin typeface="+mn-ea"/>
              <a:cs typeface="江城圆体 400W" panose="020B0500000000000000" pitchFamily="34" charset="-122"/>
            </a:endParaRPr>
          </a:p>
          <a:p>
            <a:pPr algn="l">
              <a:lnSpc>
                <a:spcPct val="140000"/>
              </a:lnSpc>
            </a:pPr>
            <a:r>
              <a:rPr lang="zh-CN" altLang="en-US" sz="2400" kern="100" dirty="0">
                <a:effectLst/>
                <a:latin typeface="+mn-ea"/>
                <a:cs typeface="江城圆体 400W" panose="020B0500000000000000" pitchFamily="34" charset="-122"/>
              </a:rPr>
              <a:t>中位数</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a:t>
            </a:r>
            <a:r>
              <a:rPr lang="en-US" altLang="zh-CN" sz="2400" kern="100" dirty="0">
                <a:effectLst/>
                <a:latin typeface="+mn-ea"/>
                <a:cs typeface="江城圆体 400W" panose="020B0500000000000000" pitchFamily="34" charset="-122"/>
              </a:rPr>
              <a:t>76+77</a:t>
            </a:r>
            <a:r>
              <a:rPr lang="zh-CN" altLang="en-US" sz="2400" kern="100" dirty="0">
                <a:effectLst/>
                <a:latin typeface="+mn-ea"/>
                <a:cs typeface="江城圆体 400W" panose="020B0500000000000000" pitchFamily="34" charset="-122"/>
              </a:rPr>
              <a:t>）</a:t>
            </a:r>
            <a:r>
              <a:rPr lang="en-US" altLang="zh-CN" sz="2400" kern="100" dirty="0">
                <a:effectLst/>
                <a:latin typeface="+mn-ea"/>
                <a:cs typeface="江城圆体 400W" panose="020B0500000000000000" pitchFamily="34" charset="-122"/>
              </a:rPr>
              <a:t>/2=76.5</a:t>
            </a:r>
            <a:r>
              <a:rPr lang="zh-CN" altLang="en-US" sz="2400" kern="100" dirty="0">
                <a:effectLst/>
                <a:latin typeface="+mn-ea"/>
                <a:cs typeface="江城圆体 400W" panose="020B0500000000000000" pitchFamily="34" charset="-122"/>
              </a:rPr>
              <a:t>（分）</a:t>
            </a:r>
            <a:endParaRPr lang="en-US" altLang="zh-CN" sz="2400" kern="100" dirty="0">
              <a:effectLst/>
              <a:latin typeface="+mn-ea"/>
              <a:cs typeface="江城圆体 400W" panose="020B0500000000000000" pitchFamily="34" charset="-122"/>
            </a:endParaRPr>
          </a:p>
        </p:txBody>
      </p:sp>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（五）中位数</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Tree>
    <p:custDataLst>
      <p:tags r:id="rId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（五）中位数</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76824" name="Rectangle 144"/>
          <p:cNvSpPr/>
          <p:nvPr/>
        </p:nvSpPr>
        <p:spPr>
          <a:xfrm>
            <a:off x="971550" y="1273810"/>
            <a:ext cx="445008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2.</a:t>
            </a:r>
            <a:r>
              <a:rPr lang="zh-CN" altLang="en-US" sz="2400" b="1" dirty="0">
                <a:latin typeface="楷体_GB2312"/>
                <a:ea typeface="楷体_GB2312"/>
              </a:rPr>
              <a:t>根据分组资料确定中位数</a:t>
            </a:r>
            <a:endParaRPr lang="zh-CN" altLang="en-US" sz="2400" b="1" dirty="0">
              <a:latin typeface="楷体_GB2312"/>
              <a:ea typeface="楷体_GB2312"/>
            </a:endParaRPr>
          </a:p>
        </p:txBody>
      </p:sp>
      <p:sp>
        <p:nvSpPr>
          <p:cNvPr id="2" name="文本框 1"/>
          <p:cNvSpPr txBox="1"/>
          <p:nvPr/>
        </p:nvSpPr>
        <p:spPr>
          <a:xfrm>
            <a:off x="971550" y="2051685"/>
            <a:ext cx="3253105" cy="373380"/>
          </a:xfrm>
          <a:prstGeom prst="rect">
            <a:avLst/>
          </a:prstGeom>
          <a:solidFill>
            <a:schemeClr val="accent1"/>
          </a:solidFill>
        </p:spPr>
        <p:txBody>
          <a:bodyPr>
            <a:noAutofit/>
          </a:bodyPr>
          <a:p>
            <a:pPr marL="0" indent="0" defTabSz="266700">
              <a:lnSpc>
                <a:spcPts val="1575"/>
              </a:lnSpc>
              <a:spcBef>
                <a:spcPct val="0"/>
              </a:spcBef>
              <a:spcAft>
                <a:spcPct val="0"/>
              </a:spcAft>
            </a:pPr>
            <a:r>
              <a:rPr lang="en-US" altLang="zh-CN" sz="1600">
                <a:solidFill>
                  <a:schemeClr val="bg1"/>
                </a:solidFill>
                <a:latin typeface="微软雅黑" panose="020B0503020204020204" charset="-122"/>
                <a:ea typeface="微软雅黑" panose="020B0503020204020204" charset="-122"/>
                <a:cs typeface="微软雅黑" panose="020B0503020204020204" charset="-122"/>
              </a:rPr>
              <a:t>① </a:t>
            </a:r>
            <a:r>
              <a:rPr lang="zh-CN" altLang="en-US" sz="1600">
                <a:solidFill>
                  <a:schemeClr val="bg1"/>
                </a:solidFill>
                <a:latin typeface="微软雅黑" panose="020B0503020204020204" charset="-122"/>
                <a:ea typeface="微软雅黑" panose="020B0503020204020204" charset="-122"/>
                <a:cs typeface="微软雅黑" panose="020B0503020204020204" charset="-122"/>
              </a:rPr>
              <a:t>根据单项式数列确定中位数。</a:t>
            </a:r>
            <a:endParaRPr lang="zh-CN" altLang="en-US" sz="160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4467860" y="1853565"/>
            <a:ext cx="6096000" cy="1252855"/>
          </a:xfrm>
          <a:prstGeom prst="rect">
            <a:avLst/>
          </a:prstGeom>
          <a:noFill/>
        </p:spPr>
        <p:txBody>
          <a:bodyPr wrap="square" rtlCol="0" anchor="t">
            <a:spAutoFit/>
          </a:bodyPr>
          <a:p>
            <a:pPr algn="l">
              <a:lnSpc>
                <a:spcPct val="140000"/>
              </a:lnSpc>
            </a:pPr>
            <a:r>
              <a:rPr lang="zh-CN" altLang="en-US" kern="100" dirty="0">
                <a:effectLst/>
                <a:latin typeface="+mn-ea"/>
                <a:cs typeface="江城圆体 400W" panose="020B0500000000000000" pitchFamily="34" charset="-122"/>
              </a:rPr>
              <a:t>第一步</a:t>
            </a:r>
            <a:r>
              <a:rPr lang="en-US" altLang="zh-CN" kern="100" dirty="0">
                <a:effectLst/>
                <a:latin typeface="+mn-ea"/>
                <a:cs typeface="江城圆体 400W" panose="020B0500000000000000" pitchFamily="34" charset="-122"/>
              </a:rPr>
              <a:t>,</a:t>
            </a:r>
            <a:r>
              <a:rPr lang="zh-CN" altLang="en-US" kern="100" dirty="0">
                <a:effectLst/>
                <a:latin typeface="+mn-ea"/>
                <a:cs typeface="江城圆体 400W" panose="020B0500000000000000" pitchFamily="34" charset="-122"/>
              </a:rPr>
              <a:t>确定中位数的位置</a:t>
            </a:r>
            <a:r>
              <a:rPr lang="en-US" altLang="zh-CN" kern="100" dirty="0">
                <a:effectLst/>
                <a:latin typeface="+mn-ea"/>
                <a:cs typeface="江城圆体 400W" panose="020B0500000000000000" pitchFamily="34" charset="-122"/>
              </a:rPr>
              <a:t>,</a:t>
            </a:r>
            <a:r>
              <a:rPr lang="zh-CN" altLang="en-US" kern="100" dirty="0">
                <a:effectLst/>
                <a:latin typeface="+mn-ea"/>
                <a:cs typeface="江城圆体 400W" panose="020B0500000000000000" pitchFamily="34" charset="-122"/>
              </a:rPr>
              <a:t>中位数的位置</a:t>
            </a:r>
            <a:r>
              <a:rPr lang="en-US" altLang="zh-CN" kern="100" dirty="0">
                <a:effectLst/>
                <a:latin typeface="+mn-ea"/>
                <a:cs typeface="江城圆体 400W" panose="020B0500000000000000" pitchFamily="34" charset="-122"/>
              </a:rPr>
              <a:t>=∑f/2;</a:t>
            </a:r>
            <a:endParaRPr lang="en-US" altLang="zh-CN" kern="100" dirty="0">
              <a:effectLst/>
              <a:latin typeface="+mn-ea"/>
              <a:cs typeface="江城圆体 400W" panose="020B0500000000000000" pitchFamily="34" charset="-122"/>
            </a:endParaRPr>
          </a:p>
          <a:p>
            <a:pPr algn="l">
              <a:lnSpc>
                <a:spcPct val="140000"/>
              </a:lnSpc>
            </a:pPr>
            <a:r>
              <a:rPr lang="zh-CN" altLang="en-US" kern="100" dirty="0">
                <a:effectLst/>
                <a:latin typeface="+mn-ea"/>
                <a:cs typeface="江城圆体 400W" panose="020B0500000000000000" pitchFamily="34" charset="-122"/>
              </a:rPr>
              <a:t>第二步</a:t>
            </a:r>
            <a:r>
              <a:rPr lang="en-US" altLang="zh-CN" kern="100" dirty="0">
                <a:effectLst/>
                <a:latin typeface="+mn-ea"/>
                <a:cs typeface="江城圆体 400W" panose="020B0500000000000000" pitchFamily="34" charset="-122"/>
              </a:rPr>
              <a:t>,</a:t>
            </a:r>
            <a:r>
              <a:rPr lang="zh-CN" altLang="en-US" kern="100" dirty="0">
                <a:effectLst/>
                <a:latin typeface="+mn-ea"/>
                <a:cs typeface="江城圆体 400W" panose="020B0500000000000000" pitchFamily="34" charset="-122"/>
              </a:rPr>
              <a:t>根据累计次数确定中位数所在的组</a:t>
            </a:r>
            <a:r>
              <a:rPr lang="en-US" altLang="zh-CN" kern="100" dirty="0">
                <a:effectLst/>
                <a:latin typeface="+mn-ea"/>
                <a:cs typeface="江城圆体 400W" panose="020B0500000000000000" pitchFamily="34" charset="-122"/>
              </a:rPr>
              <a:t>,</a:t>
            </a:r>
            <a:r>
              <a:rPr lang="zh-CN" altLang="en-US" kern="100" dirty="0">
                <a:effectLst/>
                <a:latin typeface="+mn-ea"/>
                <a:cs typeface="江城圆体 400W" panose="020B0500000000000000" pitchFamily="34" charset="-122"/>
              </a:rPr>
              <a:t>即中位数组</a:t>
            </a:r>
            <a:r>
              <a:rPr lang="en-US" altLang="zh-CN" kern="100" dirty="0">
                <a:effectLst/>
                <a:latin typeface="+mn-ea"/>
                <a:cs typeface="江城圆体 400W" panose="020B0500000000000000" pitchFamily="34" charset="-122"/>
              </a:rPr>
              <a:t>;</a:t>
            </a:r>
            <a:endParaRPr lang="en-US" altLang="zh-CN" kern="100" dirty="0">
              <a:effectLst/>
              <a:latin typeface="+mn-ea"/>
              <a:cs typeface="江城圆体 400W" panose="020B0500000000000000" pitchFamily="34" charset="-122"/>
            </a:endParaRPr>
          </a:p>
          <a:p>
            <a:pPr algn="l">
              <a:lnSpc>
                <a:spcPct val="140000"/>
              </a:lnSpc>
            </a:pPr>
            <a:r>
              <a:rPr lang="zh-CN" altLang="en-US" kern="100" dirty="0">
                <a:effectLst/>
                <a:latin typeface="+mn-ea"/>
                <a:cs typeface="江城圆体 400W" panose="020B0500000000000000" pitchFamily="34" charset="-122"/>
              </a:rPr>
              <a:t>第三步</a:t>
            </a:r>
            <a:r>
              <a:rPr lang="en-US" altLang="zh-CN" kern="100" dirty="0">
                <a:effectLst/>
                <a:latin typeface="+mn-ea"/>
                <a:cs typeface="江城圆体 400W" panose="020B0500000000000000" pitchFamily="34" charset="-122"/>
              </a:rPr>
              <a:t>,</a:t>
            </a:r>
            <a:r>
              <a:rPr lang="zh-CN" altLang="en-US" kern="100" dirty="0">
                <a:effectLst/>
                <a:latin typeface="+mn-ea"/>
                <a:cs typeface="江城圆体 400W" panose="020B0500000000000000" pitchFamily="34" charset="-122"/>
              </a:rPr>
              <a:t>中位数组的标志值就是中位数。</a:t>
            </a:r>
            <a:endParaRPr lang="zh-CN" altLang="en-US" kern="100" dirty="0">
              <a:effectLst/>
              <a:latin typeface="+mn-ea"/>
              <a:cs typeface="江城圆体 400W" panose="020B0500000000000000" pitchFamily="34" charset="-122"/>
            </a:endParaRPr>
          </a:p>
        </p:txBody>
      </p:sp>
      <p:graphicFrame>
        <p:nvGraphicFramePr>
          <p:cNvPr id="4" name="表格 3"/>
          <p:cNvGraphicFramePr/>
          <p:nvPr>
            <p:custDataLst>
              <p:tags r:id="rId1"/>
            </p:custDataLst>
          </p:nvPr>
        </p:nvGraphicFramePr>
        <p:xfrm>
          <a:off x="1546860" y="3300095"/>
          <a:ext cx="9017000" cy="2804160"/>
        </p:xfrm>
        <a:graphic>
          <a:graphicData uri="http://schemas.openxmlformats.org/drawingml/2006/table">
            <a:tbl>
              <a:tblPr/>
              <a:tblGrid>
                <a:gridCol w="2254885"/>
                <a:gridCol w="2256155"/>
                <a:gridCol w="2254885"/>
                <a:gridCol w="2251075"/>
              </a:tblGrid>
              <a:tr h="350520">
                <a:tc rowSpan="2">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cs typeface="微软雅黑" panose="020B0503020204020204" charset="-122"/>
                        </a:rPr>
                        <a:t>皮鞋尺寸</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a:t>
                      </a:r>
                      <a:r>
                        <a:rPr lang="zh-CN" sz="1400">
                          <a:solidFill>
                            <a:srgbClr val="000000"/>
                          </a:solidFill>
                          <a:latin typeface="微软雅黑" panose="020B0503020204020204" charset="-122"/>
                          <a:ea typeface="微软雅黑" panose="020B0503020204020204" charset="-122"/>
                          <a:cs typeface="微软雅黑" panose="020B0503020204020204" charset="-122"/>
                        </a:rPr>
                        <a:t>厘米</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cs typeface="微软雅黑" panose="020B0503020204020204" charset="-122"/>
                      </a:endParaRPr>
                    </a:p>
                    <a:p>
                      <a:pPr marL="0" indent="0" algn="ctr">
                        <a:lnSpc>
                          <a:spcPts val="1350"/>
                        </a:lnSpc>
                        <a:spcBef>
                          <a:spcPct val="0"/>
                        </a:spcBef>
                        <a:spcAft>
                          <a:spcPct val="0"/>
                        </a:spcAft>
                      </a:pPr>
                      <a:r>
                        <a:rPr lang="en-US" altLang="zh-CN" sz="1400" i="1">
                          <a:solidFill>
                            <a:srgbClr val="000000"/>
                          </a:solidFill>
                          <a:latin typeface="微软雅黑" panose="020B0503020204020204" charset="-122"/>
                          <a:ea typeface="微软雅黑" panose="020B0503020204020204" charset="-122"/>
                          <a:cs typeface="微软雅黑" panose="020B0503020204020204" charset="-122"/>
                        </a:rPr>
                        <a:t>x</a:t>
                      </a:r>
                      <a:endParaRPr lang="en-US" altLang="zh-CN" sz="1400" i="1">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rowSpan="2">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cs typeface="微软雅黑" panose="020B0503020204020204" charset="-122"/>
                        </a:rPr>
                        <a:t>人数</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a:t>
                      </a:r>
                      <a:r>
                        <a:rPr lang="zh-CN" sz="1400">
                          <a:solidFill>
                            <a:srgbClr val="000000"/>
                          </a:solidFill>
                          <a:latin typeface="微软雅黑" panose="020B0503020204020204" charset="-122"/>
                          <a:ea typeface="微软雅黑" panose="020B0503020204020204" charset="-122"/>
                          <a:cs typeface="微软雅黑" panose="020B0503020204020204" charset="-122"/>
                        </a:rPr>
                        <a:t>人</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cs typeface="微软雅黑" panose="020B0503020204020204" charset="-122"/>
                      </a:endParaRPr>
                    </a:p>
                    <a:p>
                      <a:pPr marL="0" indent="0" algn="ctr">
                        <a:lnSpc>
                          <a:spcPts val="1350"/>
                        </a:lnSpc>
                        <a:spcBef>
                          <a:spcPct val="0"/>
                        </a:spcBef>
                        <a:spcAft>
                          <a:spcPct val="0"/>
                        </a:spcAft>
                      </a:pPr>
                      <a:r>
                        <a:rPr lang="en-US" altLang="zh-CN" sz="1400" i="1">
                          <a:solidFill>
                            <a:srgbClr val="000000"/>
                          </a:solidFill>
                          <a:latin typeface="微软雅黑" panose="020B0503020204020204" charset="-122"/>
                          <a:ea typeface="微软雅黑" panose="020B0503020204020204" charset="-122"/>
                          <a:cs typeface="微软雅黑" panose="020B0503020204020204" charset="-122"/>
                        </a:rPr>
                        <a:t>f</a:t>
                      </a:r>
                      <a:endParaRPr lang="en-US" altLang="zh-CN" sz="1400" i="1">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gridSpan="2">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cs typeface="微软雅黑" panose="020B0503020204020204" charset="-122"/>
                        </a:rPr>
                        <a:t>累计次数</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a:t>
                      </a:r>
                      <a:r>
                        <a:rPr lang="zh-CN" sz="1400">
                          <a:solidFill>
                            <a:srgbClr val="000000"/>
                          </a:solidFill>
                          <a:latin typeface="微软雅黑" panose="020B0503020204020204" charset="-122"/>
                          <a:ea typeface="微软雅黑" panose="020B0503020204020204" charset="-122"/>
                          <a:cs typeface="微软雅黑" panose="020B0503020204020204" charset="-122"/>
                        </a:rPr>
                        <a:t>人</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a:t>
                      </a:r>
                      <a:r>
                        <a:rPr lang="en-US" altLang="zh-CN" sz="1400" i="1">
                          <a:solidFill>
                            <a:srgbClr val="000000"/>
                          </a:solidFill>
                          <a:latin typeface="微软雅黑" panose="020B0503020204020204" charset="-122"/>
                          <a:ea typeface="微软雅黑" panose="020B0503020204020204" charset="-122"/>
                          <a:cs typeface="微软雅黑" panose="020B0503020204020204" charset="-122"/>
                        </a:rPr>
                        <a:t>s</a:t>
                      </a:r>
                      <a:endParaRPr lang="en-US" altLang="zh-CN" sz="1400" i="1">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hMerge="1">
                  <a:tcPr>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r>
              <a:tr h="350520">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B w="9525" cap="flat" cmpd="sng">
                      <a:solidFill>
                        <a:srgbClr val="000000"/>
                      </a:solidFill>
                      <a:prstDash val="solid"/>
                      <a:headEnd type="none" w="med" len="med"/>
                      <a:tailEnd type="none" w="med" len="med"/>
                    </a:lnB>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B w="9525" cap="flat" cmpd="sng">
                      <a:solidFill>
                        <a:srgbClr val="000000"/>
                      </a:solidFill>
                      <a:prstDash val="solid"/>
                      <a:headEnd type="none" w="med" len="med"/>
                      <a:tailEnd type="none" w="med" len="med"/>
                    </a:lnB>
                  </a:tcPr>
                </a:tc>
                <a:tc>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rPr>
                        <a:t>向上累计</a:t>
                      </a:r>
                      <a:endParaRPr 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rPr>
                        <a:t>向下累计</a:t>
                      </a:r>
                      <a:endParaRPr 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35052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23</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200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r>
              <a:tr h="35052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40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60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180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350520">
                <a:tc>
                  <a:txBody>
                    <a:bodyPr/>
                    <a:p>
                      <a:pPr marL="0" indent="0" algn="ctr">
                        <a:lnSpc>
                          <a:spcPts val="1350"/>
                        </a:lnSpc>
                        <a:spcBef>
                          <a:spcPct val="0"/>
                        </a:spcBef>
                        <a:spcAft>
                          <a:spcPct val="0"/>
                        </a:spcAft>
                      </a:pPr>
                      <a:r>
                        <a:rPr lang="en-US" altLang="zh-CN" sz="1400">
                          <a:solidFill>
                            <a:srgbClr val="000000"/>
                          </a:solidFill>
                          <a:highlight>
                            <a:srgbClr val="FFFF00"/>
                          </a:highlight>
                          <a:latin typeface="微软雅黑" panose="020B0503020204020204" charset="-122"/>
                          <a:ea typeface="微软雅黑" panose="020B0503020204020204" charset="-122"/>
                        </a:rPr>
                        <a:t>25</a:t>
                      </a:r>
                      <a:endParaRPr lang="en-US" altLang="zh-CN" sz="1400">
                        <a:solidFill>
                          <a:srgbClr val="000000"/>
                        </a:solidFill>
                        <a:highlight>
                          <a:srgbClr val="FFFF00"/>
                        </a:highlight>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highlight>
                            <a:srgbClr val="FFFF00"/>
                          </a:highlight>
                          <a:latin typeface="微软雅黑" panose="020B0503020204020204" charset="-122"/>
                          <a:ea typeface="微软雅黑" panose="020B0503020204020204" charset="-122"/>
                        </a:rPr>
                        <a:t>78</a:t>
                      </a:r>
                      <a:endParaRPr lang="en-US" altLang="zh-CN" sz="1400">
                        <a:solidFill>
                          <a:srgbClr val="000000"/>
                        </a:solidFill>
                        <a:highlight>
                          <a:srgbClr val="FFFF00"/>
                        </a:highlight>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highlight>
                            <a:srgbClr val="FFFF00"/>
                          </a:highlight>
                          <a:latin typeface="微软雅黑" panose="020B0503020204020204" charset="-122"/>
                          <a:ea typeface="微软雅黑" panose="020B0503020204020204" charset="-122"/>
                        </a:rPr>
                        <a:t>138</a:t>
                      </a:r>
                      <a:endParaRPr lang="en-US" altLang="zh-CN" sz="1400">
                        <a:solidFill>
                          <a:srgbClr val="000000"/>
                        </a:solidFill>
                        <a:highlight>
                          <a:srgbClr val="FFFF00"/>
                        </a:highlight>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highlight>
                            <a:srgbClr val="FFFF00"/>
                          </a:highlight>
                          <a:latin typeface="微软雅黑" panose="020B0503020204020204" charset="-122"/>
                          <a:ea typeface="微软雅黑" panose="020B0503020204020204" charset="-122"/>
                        </a:rPr>
                        <a:t>140</a:t>
                      </a:r>
                      <a:endParaRPr lang="en-US" altLang="zh-CN" sz="1400">
                        <a:solidFill>
                          <a:srgbClr val="000000"/>
                        </a:solidFill>
                        <a:highlight>
                          <a:srgbClr val="FFFF00"/>
                        </a:highlight>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35052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26</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50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188</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62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35052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27</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200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r>
              <a:tr h="350520">
                <a:tc>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rPr>
                        <a:t>合</a:t>
                      </a:r>
                      <a:r>
                        <a:rPr lang="zh-CN" sz="1400">
                          <a:solidFill>
                            <a:srgbClr val="000000"/>
                          </a:solidFill>
                          <a:latin typeface="微软雅黑" panose="020B0503020204020204" charset="-122"/>
                          <a:ea typeface="微软雅黑" panose="020B0503020204020204" charset="-122"/>
                        </a:rPr>
                        <a:t>　计</a:t>
                      </a:r>
                      <a:endParaRPr 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200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grpSp>
        <p:nvGrpSpPr>
          <p:cNvPr id="80897" name="Group 5"/>
          <p:cNvGrpSpPr/>
          <p:nvPr/>
        </p:nvGrpSpPr>
        <p:grpSpPr>
          <a:xfrm>
            <a:off x="1066800" y="2954338"/>
            <a:ext cx="792163" cy="504825"/>
            <a:chOff x="0" y="0"/>
            <a:chExt cx="816" cy="318"/>
          </a:xfrm>
        </p:grpSpPr>
        <p:sp>
          <p:nvSpPr>
            <p:cNvPr id="101378" name="Rectangle 6"/>
            <p:cNvSpPr>
              <a:spLocks noChangeArrowheads="1"/>
            </p:cNvSpPr>
            <p:nvPr/>
          </p:nvSpPr>
          <p:spPr bwMode="auto">
            <a:xfrm>
              <a:off x="34" y="41"/>
              <a:ext cx="600" cy="277"/>
            </a:xfrm>
            <a:prstGeom prst="rect">
              <a:avLst/>
            </a:prstGeom>
            <a:solidFill>
              <a:srgbClr val="FFFFCC"/>
            </a:solidFill>
            <a:ln w="9525">
              <a:solidFill>
                <a:schemeClr val="tx1"/>
              </a:solidFill>
              <a:miter lim="800000"/>
            </a:ln>
            <a:effectLst>
              <a:outerShdw dist="91581" dir="2021404" algn="ctr" rotWithShape="0">
                <a:schemeClr val="accent1"/>
              </a:outerShdw>
            </a:effectLst>
          </p:spPr>
          <p:txBody>
            <a:bodyPr wrap="none" anchor="ctr"/>
            <a:p>
              <a:pPr marL="0" marR="0" lvl="0" indent="0" algn="l" defTabSz="914400" rtl="0" eaLnBrk="1" fontAlgn="auto" latinLnBrk="0" hangingPunct="1">
                <a:lnSpc>
                  <a:spcPct val="100000"/>
                </a:lnSpc>
                <a:spcBef>
                  <a:spcPct val="20000"/>
                </a:spcBef>
                <a:spcAft>
                  <a:spcPts val="0"/>
                </a:spcAft>
                <a:buClr>
                  <a:schemeClr val="tx2"/>
                </a:buClr>
                <a:buSzPct val="75000"/>
                <a:buFont typeface="Monotype Sorts"/>
                <a:buNone/>
                <a:defRPr/>
              </a:pPr>
              <a:endParaRPr kumimoji="0" lang="zh-CN" altLang="en-US" sz="18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80899" name="Rectangle 7"/>
            <p:cNvSpPr/>
            <p:nvPr/>
          </p:nvSpPr>
          <p:spPr>
            <a:xfrm>
              <a:off x="0" y="0"/>
              <a:ext cx="816" cy="273"/>
            </a:xfrm>
            <a:prstGeom prst="rect">
              <a:avLst/>
            </a:prstGeom>
            <a:noFill/>
            <a:ln w="9525">
              <a:noFill/>
            </a:ln>
          </p:spPr>
          <p:txBody>
            <a:bodyPr lIns="92075" tIns="46038" rIns="92075" bIns="46038" anchor="t" anchorCtr="0"/>
            <a:p>
              <a:pPr marL="182880" indent="-182880">
                <a:spcBef>
                  <a:spcPct val="20000"/>
                </a:spcBef>
                <a:buClr>
                  <a:schemeClr val="tx2"/>
                </a:buClr>
                <a:buSzPct val="75000"/>
                <a:buFont typeface="Monotype Sorts"/>
              </a:pPr>
              <a:r>
                <a:rPr lang="zh-CN" altLang="en-US" b="1" dirty="0">
                  <a:latin typeface="楷体_GB2312"/>
                  <a:ea typeface="楷体_GB2312"/>
                </a:rPr>
                <a:t>例</a:t>
              </a:r>
              <a:endParaRPr lang="zh-CN" altLang="en-US" b="1" dirty="0">
                <a:latin typeface="楷体_GB2312"/>
                <a:ea typeface="楷体_GB2312"/>
              </a:endParaRPr>
            </a:p>
          </p:txBody>
        </p:sp>
      </p:grpSp>
    </p:spTree>
    <p:custDataLst>
      <p:tags r:id="rId2"/>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（五）中位数</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76824" name="Rectangle 144"/>
          <p:cNvSpPr/>
          <p:nvPr/>
        </p:nvSpPr>
        <p:spPr>
          <a:xfrm>
            <a:off x="971550" y="1273810"/>
            <a:ext cx="445008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2.</a:t>
            </a:r>
            <a:r>
              <a:rPr lang="zh-CN" altLang="en-US" sz="2400" b="1" dirty="0">
                <a:latin typeface="楷体_GB2312"/>
                <a:ea typeface="楷体_GB2312"/>
              </a:rPr>
              <a:t>根据分组资料确定中位数</a:t>
            </a:r>
            <a:endParaRPr lang="zh-CN" altLang="en-US" sz="2400" b="1" dirty="0">
              <a:latin typeface="楷体_GB2312"/>
              <a:ea typeface="楷体_GB2312"/>
            </a:endParaRPr>
          </a:p>
        </p:txBody>
      </p:sp>
      <p:sp>
        <p:nvSpPr>
          <p:cNvPr id="2" name="文本框 1"/>
          <p:cNvSpPr txBox="1"/>
          <p:nvPr/>
        </p:nvSpPr>
        <p:spPr>
          <a:xfrm>
            <a:off x="971550" y="2051685"/>
            <a:ext cx="3253105" cy="373380"/>
          </a:xfrm>
          <a:prstGeom prst="rect">
            <a:avLst/>
          </a:prstGeom>
          <a:solidFill>
            <a:schemeClr val="accent1"/>
          </a:solidFill>
        </p:spPr>
        <p:txBody>
          <a:bodyPr>
            <a:noAutofit/>
          </a:bodyPr>
          <a:p>
            <a:pPr marL="0" indent="0" defTabSz="266700">
              <a:lnSpc>
                <a:spcPts val="1575"/>
              </a:lnSpc>
              <a:spcBef>
                <a:spcPct val="0"/>
              </a:spcBef>
              <a:spcAft>
                <a:spcPct val="0"/>
              </a:spcAft>
            </a:pPr>
            <a:r>
              <a:rPr lang="en-US" altLang="en-US" sz="1600">
                <a:solidFill>
                  <a:schemeClr val="bg1"/>
                </a:solidFill>
                <a:latin typeface="微软雅黑" panose="020B0503020204020204" charset="-122"/>
                <a:ea typeface="微软雅黑" panose="020B0503020204020204" charset="-122"/>
                <a:cs typeface="微软雅黑" panose="020B0503020204020204" charset="-122"/>
              </a:rPr>
              <a:t>②</a:t>
            </a:r>
            <a:r>
              <a:rPr lang="en-US" altLang="zh-CN" sz="1600">
                <a:solidFill>
                  <a:schemeClr val="bg1"/>
                </a:solidFill>
                <a:latin typeface="微软雅黑" panose="020B0503020204020204" charset="-122"/>
                <a:ea typeface="微软雅黑" panose="020B0503020204020204" charset="-122"/>
                <a:cs typeface="微软雅黑" panose="020B0503020204020204" charset="-122"/>
              </a:rPr>
              <a:t> </a:t>
            </a:r>
            <a:r>
              <a:rPr lang="zh-CN" altLang="en-US" sz="1600">
                <a:solidFill>
                  <a:schemeClr val="bg1"/>
                </a:solidFill>
                <a:latin typeface="微软雅黑" panose="020B0503020204020204" charset="-122"/>
                <a:ea typeface="微软雅黑" panose="020B0503020204020204" charset="-122"/>
                <a:cs typeface="微软雅黑" panose="020B0503020204020204" charset="-122"/>
              </a:rPr>
              <a:t>根据组距式数列确定中位数。</a:t>
            </a:r>
            <a:endParaRPr lang="zh-CN" altLang="en-US" sz="160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4467860" y="1677670"/>
            <a:ext cx="7386955" cy="1252855"/>
          </a:xfrm>
          <a:prstGeom prst="rect">
            <a:avLst/>
          </a:prstGeom>
          <a:noFill/>
        </p:spPr>
        <p:txBody>
          <a:bodyPr wrap="square" rtlCol="0" anchor="t">
            <a:spAutoFit/>
          </a:bodyPr>
          <a:p>
            <a:pPr algn="l">
              <a:lnSpc>
                <a:spcPct val="140000"/>
              </a:lnSpc>
            </a:pPr>
            <a:r>
              <a:rPr lang="zh-CN" altLang="en-US" kern="100" dirty="0">
                <a:effectLst/>
                <a:latin typeface="+mn-ea"/>
                <a:cs typeface="江城圆体 400W" panose="020B0500000000000000" pitchFamily="34" charset="-122"/>
              </a:rPr>
              <a:t>第一步</a:t>
            </a:r>
            <a:r>
              <a:rPr lang="en-US" altLang="zh-CN" kern="100" dirty="0">
                <a:effectLst/>
                <a:latin typeface="+mn-ea"/>
                <a:cs typeface="江城圆体 400W" panose="020B0500000000000000" pitchFamily="34" charset="-122"/>
              </a:rPr>
              <a:t>,</a:t>
            </a:r>
            <a:r>
              <a:rPr lang="zh-CN" altLang="en-US" kern="100" dirty="0">
                <a:effectLst/>
                <a:latin typeface="+mn-ea"/>
                <a:cs typeface="江城圆体 400W" panose="020B0500000000000000" pitchFamily="34" charset="-122"/>
              </a:rPr>
              <a:t>确定中位数的位置</a:t>
            </a:r>
            <a:r>
              <a:rPr lang="en-US" altLang="zh-CN" kern="100" dirty="0">
                <a:effectLst/>
                <a:latin typeface="+mn-ea"/>
                <a:cs typeface="江城圆体 400W" panose="020B0500000000000000" pitchFamily="34" charset="-122"/>
              </a:rPr>
              <a:t>,</a:t>
            </a:r>
            <a:r>
              <a:rPr lang="zh-CN" altLang="en-US" kern="100" dirty="0">
                <a:effectLst/>
                <a:latin typeface="+mn-ea"/>
                <a:cs typeface="江城圆体 400W" panose="020B0500000000000000" pitchFamily="34" charset="-122"/>
              </a:rPr>
              <a:t>中位数位置</a:t>
            </a:r>
            <a:r>
              <a:rPr lang="en-US" altLang="zh-CN" kern="100" dirty="0">
                <a:effectLst/>
                <a:latin typeface="+mn-ea"/>
                <a:cs typeface="江城圆体 400W" panose="020B0500000000000000" pitchFamily="34" charset="-122"/>
              </a:rPr>
              <a:t>=∑f/2;</a:t>
            </a:r>
            <a:endParaRPr lang="en-US" altLang="zh-CN" kern="100" dirty="0">
              <a:effectLst/>
              <a:latin typeface="+mn-ea"/>
              <a:cs typeface="江城圆体 400W" panose="020B0500000000000000" pitchFamily="34" charset="-122"/>
            </a:endParaRPr>
          </a:p>
          <a:p>
            <a:pPr algn="l">
              <a:lnSpc>
                <a:spcPct val="140000"/>
              </a:lnSpc>
            </a:pPr>
            <a:r>
              <a:rPr lang="zh-CN" altLang="en-US" kern="100" dirty="0">
                <a:effectLst/>
                <a:latin typeface="+mn-ea"/>
                <a:cs typeface="江城圆体 400W" panose="020B0500000000000000" pitchFamily="34" charset="-122"/>
              </a:rPr>
              <a:t>第二步</a:t>
            </a:r>
            <a:r>
              <a:rPr lang="en-US" altLang="zh-CN" kern="100" dirty="0">
                <a:effectLst/>
                <a:latin typeface="+mn-ea"/>
                <a:cs typeface="江城圆体 400W" panose="020B0500000000000000" pitchFamily="34" charset="-122"/>
              </a:rPr>
              <a:t>,</a:t>
            </a:r>
            <a:r>
              <a:rPr lang="zh-CN" altLang="en-US" kern="100" dirty="0">
                <a:effectLst/>
                <a:latin typeface="+mn-ea"/>
                <a:cs typeface="江城圆体 400W" panose="020B0500000000000000" pitchFamily="34" charset="-122"/>
              </a:rPr>
              <a:t>根据累计次数确定中位数所在的组</a:t>
            </a:r>
            <a:r>
              <a:rPr lang="en-US" altLang="zh-CN" kern="100" dirty="0">
                <a:effectLst/>
                <a:latin typeface="+mn-ea"/>
                <a:cs typeface="江城圆体 400W" panose="020B0500000000000000" pitchFamily="34" charset="-122"/>
              </a:rPr>
              <a:t>,</a:t>
            </a:r>
            <a:r>
              <a:rPr lang="zh-CN" altLang="en-US" kern="100" dirty="0">
                <a:effectLst/>
                <a:latin typeface="+mn-ea"/>
                <a:cs typeface="江城圆体 400W" panose="020B0500000000000000" pitchFamily="34" charset="-122"/>
              </a:rPr>
              <a:t>即中位数组</a:t>
            </a:r>
            <a:r>
              <a:rPr lang="en-US" altLang="zh-CN" kern="100" dirty="0">
                <a:effectLst/>
                <a:latin typeface="+mn-ea"/>
                <a:cs typeface="江城圆体 400W" panose="020B0500000000000000" pitchFamily="34" charset="-122"/>
              </a:rPr>
              <a:t>;</a:t>
            </a:r>
            <a:endParaRPr lang="en-US" altLang="zh-CN" kern="100" dirty="0">
              <a:effectLst/>
              <a:latin typeface="+mn-ea"/>
              <a:cs typeface="江城圆体 400W" panose="020B0500000000000000" pitchFamily="34" charset="-122"/>
            </a:endParaRPr>
          </a:p>
          <a:p>
            <a:pPr algn="l">
              <a:lnSpc>
                <a:spcPct val="140000"/>
              </a:lnSpc>
            </a:pPr>
            <a:r>
              <a:rPr lang="zh-CN" altLang="en-US" kern="100" dirty="0">
                <a:effectLst/>
                <a:latin typeface="+mn-ea"/>
                <a:cs typeface="江城圆体 400W" panose="020B0500000000000000" pitchFamily="34" charset="-122"/>
              </a:rPr>
              <a:t>第三步</a:t>
            </a:r>
            <a:r>
              <a:rPr lang="en-US" altLang="zh-CN" kern="100" dirty="0">
                <a:effectLst/>
                <a:latin typeface="+mn-ea"/>
                <a:cs typeface="江城圆体 400W" panose="020B0500000000000000" pitchFamily="34" charset="-122"/>
              </a:rPr>
              <a:t>,</a:t>
            </a:r>
            <a:r>
              <a:rPr lang="zh-CN" altLang="en-US" kern="100" dirty="0">
                <a:effectLst/>
                <a:latin typeface="+mn-ea"/>
                <a:cs typeface="江城圆体 400W" panose="020B0500000000000000" pitchFamily="34" charset="-122"/>
              </a:rPr>
              <a:t>采用比例插入法</a:t>
            </a:r>
            <a:r>
              <a:rPr lang="en-US" altLang="zh-CN" kern="100" dirty="0">
                <a:effectLst/>
                <a:latin typeface="+mn-ea"/>
                <a:cs typeface="江城圆体 400W" panose="020B0500000000000000" pitchFamily="34" charset="-122"/>
              </a:rPr>
              <a:t>,</a:t>
            </a:r>
            <a:r>
              <a:rPr lang="zh-CN" altLang="en-US" kern="100" dirty="0">
                <a:effectLst/>
                <a:latin typeface="+mn-ea"/>
                <a:cs typeface="江城圆体 400W" panose="020B0500000000000000" pitchFamily="34" charset="-122"/>
              </a:rPr>
              <a:t>用下限公式或上限公式求得中位数的近似值。</a:t>
            </a:r>
            <a:endParaRPr lang="zh-CN" altLang="en-US" kern="100" dirty="0">
              <a:effectLst/>
              <a:latin typeface="+mn-ea"/>
              <a:cs typeface="江城圆体 400W" panose="020B0500000000000000" pitchFamily="34" charset="-122"/>
            </a:endParaRPr>
          </a:p>
        </p:txBody>
      </p:sp>
      <p:graphicFrame>
        <p:nvGraphicFramePr>
          <p:cNvPr id="94210" name="Object 2"/>
          <p:cNvGraphicFramePr/>
          <p:nvPr/>
        </p:nvGraphicFramePr>
        <p:xfrm>
          <a:off x="1110298" y="3487103"/>
          <a:ext cx="3513137" cy="1141412"/>
        </p:xfrm>
        <a:graphic>
          <a:graphicData uri="http://schemas.openxmlformats.org/presentationml/2006/ole">
            <mc:AlternateContent xmlns:mc="http://schemas.openxmlformats.org/markup-compatibility/2006">
              <mc:Choice xmlns:v="urn:schemas-microsoft-com:vml" Requires="v">
                <p:oleObj spid="_x0000_s3112" name="" r:id="rId1" imgW="1586865" imgH="635000" progId="Equation.3">
                  <p:embed/>
                </p:oleObj>
              </mc:Choice>
              <mc:Fallback>
                <p:oleObj name="" r:id="rId1" imgW="1586865" imgH="635000" progId="Equation.3">
                  <p:embed/>
                  <p:pic>
                    <p:nvPicPr>
                      <p:cNvPr id="0" name="图片 3111"/>
                      <p:cNvPicPr/>
                      <p:nvPr/>
                    </p:nvPicPr>
                    <p:blipFill>
                      <a:blip r:embed="rId2"/>
                      <a:stretch>
                        <a:fillRect/>
                      </a:stretch>
                    </p:blipFill>
                    <p:spPr>
                      <a:xfrm>
                        <a:off x="1110298" y="3487103"/>
                        <a:ext cx="3513137" cy="1141412"/>
                      </a:xfrm>
                      <a:prstGeom prst="rect">
                        <a:avLst/>
                      </a:prstGeom>
                      <a:noFill/>
                      <a:ln w="38100">
                        <a:noFill/>
                        <a:miter/>
                      </a:ln>
                    </p:spPr>
                  </p:pic>
                </p:oleObj>
              </mc:Fallback>
            </mc:AlternateContent>
          </a:graphicData>
        </a:graphic>
      </p:graphicFrame>
      <p:graphicFrame>
        <p:nvGraphicFramePr>
          <p:cNvPr id="95236" name="Object 1"/>
          <p:cNvGraphicFramePr/>
          <p:nvPr/>
        </p:nvGraphicFramePr>
        <p:xfrm>
          <a:off x="1110615" y="5185410"/>
          <a:ext cx="3182938" cy="1073150"/>
        </p:xfrm>
        <a:graphic>
          <a:graphicData uri="http://schemas.openxmlformats.org/presentationml/2006/ole">
            <mc:AlternateContent xmlns:mc="http://schemas.openxmlformats.org/markup-compatibility/2006">
              <mc:Choice xmlns:v="urn:schemas-microsoft-com:vml" Requires="v">
                <p:oleObj spid="_x0000_s3114" name="" r:id="rId3" imgW="1600200" imgH="635000" progId="Equation.3">
                  <p:embed/>
                </p:oleObj>
              </mc:Choice>
              <mc:Fallback>
                <p:oleObj name="" r:id="rId3" imgW="1600200" imgH="635000" progId="Equation.3">
                  <p:embed/>
                  <p:pic>
                    <p:nvPicPr>
                      <p:cNvPr id="0" name="图片 3113"/>
                      <p:cNvPicPr/>
                      <p:nvPr/>
                    </p:nvPicPr>
                    <p:blipFill>
                      <a:blip r:embed="rId4"/>
                      <a:stretch>
                        <a:fillRect/>
                      </a:stretch>
                    </p:blipFill>
                    <p:spPr>
                      <a:xfrm>
                        <a:off x="1110615" y="5185410"/>
                        <a:ext cx="3182938" cy="1073150"/>
                      </a:xfrm>
                      <a:prstGeom prst="rect">
                        <a:avLst/>
                      </a:prstGeom>
                      <a:noFill/>
                      <a:ln w="38100">
                        <a:noFill/>
                        <a:miter/>
                      </a:ln>
                    </p:spPr>
                  </p:pic>
                </p:oleObj>
              </mc:Fallback>
            </mc:AlternateContent>
          </a:graphicData>
        </a:graphic>
      </p:graphicFrame>
      <p:sp>
        <p:nvSpPr>
          <p:cNvPr id="95234" name="Text Box 6"/>
          <p:cNvSpPr txBox="1"/>
          <p:nvPr/>
        </p:nvSpPr>
        <p:spPr>
          <a:xfrm>
            <a:off x="971550" y="4644708"/>
            <a:ext cx="5761038" cy="523875"/>
          </a:xfrm>
          <a:prstGeom prst="rect">
            <a:avLst/>
          </a:prstGeom>
          <a:noFill/>
          <a:ln w="9525">
            <a:noFill/>
          </a:ln>
        </p:spPr>
        <p:txBody>
          <a:bodyPr lIns="92075" tIns="46038" rIns="92075" bIns="46038" anchor="t" anchorCtr="0">
            <a:spAutoFit/>
          </a:bodyPr>
          <a:p>
            <a:pPr marL="342900" indent="-342900">
              <a:spcBef>
                <a:spcPct val="50000"/>
              </a:spcBef>
              <a:buClr>
                <a:schemeClr val="tx2"/>
              </a:buClr>
              <a:buSzPct val="75000"/>
              <a:buFont typeface="Monotype Sorts"/>
            </a:pPr>
            <a:r>
              <a:rPr lang="zh-CN" altLang="en-US" sz="2800" b="1" dirty="0">
                <a:latin typeface="Times New Roman" panose="02020603050405020304" pitchFamily="18" charset="0"/>
                <a:ea typeface="楷体_GB2312"/>
              </a:rPr>
              <a:t>上限公式</a:t>
            </a:r>
            <a:r>
              <a:rPr lang="zh-CN" altLang="en-US" sz="2800" dirty="0">
                <a:latin typeface="Times New Roman" panose="02020603050405020304" pitchFamily="18" charset="0"/>
                <a:ea typeface="楷体_GB2312"/>
              </a:rPr>
              <a:t>（较大制累计时用）</a:t>
            </a:r>
            <a:r>
              <a:rPr lang="zh-CN" altLang="en-US" sz="2800" dirty="0">
                <a:latin typeface="Times New Roman" panose="02020603050405020304" pitchFamily="18" charset="0"/>
                <a:ea typeface="黑体" panose="02010609060101010101" pitchFamily="49" charset="-122"/>
              </a:rPr>
              <a:t>：</a:t>
            </a:r>
            <a:endParaRPr lang="zh-CN" altLang="en-US" sz="2800" dirty="0">
              <a:latin typeface="Times New Roman" panose="02020603050405020304" pitchFamily="18" charset="0"/>
              <a:ea typeface="黑体" panose="02010609060101010101" pitchFamily="49" charset="-122"/>
            </a:endParaRPr>
          </a:p>
        </p:txBody>
      </p:sp>
      <p:sp>
        <p:nvSpPr>
          <p:cNvPr id="94211" name="Text Box 6"/>
          <p:cNvSpPr txBox="1"/>
          <p:nvPr/>
        </p:nvSpPr>
        <p:spPr>
          <a:xfrm>
            <a:off x="809625" y="3109278"/>
            <a:ext cx="5761038" cy="523875"/>
          </a:xfrm>
          <a:prstGeom prst="rect">
            <a:avLst/>
          </a:prstGeom>
          <a:noFill/>
          <a:ln w="9525">
            <a:noFill/>
          </a:ln>
        </p:spPr>
        <p:txBody>
          <a:bodyPr lIns="92075" tIns="46038" rIns="92075" bIns="46038" anchor="t" anchorCtr="0">
            <a:spAutoFit/>
          </a:bodyPr>
          <a:p>
            <a:pPr marL="342900" indent="-342900">
              <a:spcBef>
                <a:spcPct val="50000"/>
              </a:spcBef>
              <a:buClr>
                <a:schemeClr val="tx2"/>
              </a:buClr>
              <a:buSzPct val="75000"/>
              <a:buFont typeface="Monotype Sorts"/>
            </a:pPr>
            <a:r>
              <a:rPr lang="zh-CN" altLang="en-US" sz="2800" b="1" dirty="0">
                <a:latin typeface="Times New Roman" panose="02020603050405020304" pitchFamily="18" charset="0"/>
                <a:ea typeface="楷体_GB2312"/>
              </a:rPr>
              <a:t>下限公式</a:t>
            </a:r>
            <a:r>
              <a:rPr lang="zh-CN" altLang="en-US" sz="2800" dirty="0">
                <a:latin typeface="Times New Roman" panose="02020603050405020304" pitchFamily="18" charset="0"/>
                <a:ea typeface="楷体_GB2312"/>
              </a:rPr>
              <a:t>（较小制累计时用）</a:t>
            </a:r>
            <a:r>
              <a:rPr lang="zh-CN" altLang="en-US" sz="2800" dirty="0">
                <a:latin typeface="Times New Roman" panose="02020603050405020304" pitchFamily="18" charset="0"/>
                <a:ea typeface="黑体" panose="02010609060101010101" pitchFamily="49" charset="-122"/>
              </a:rPr>
              <a:t>：</a:t>
            </a:r>
            <a:endParaRPr lang="zh-CN" altLang="en-US" sz="2800" dirty="0">
              <a:latin typeface="Times New Roman" panose="02020603050405020304" pitchFamily="18" charset="0"/>
              <a:ea typeface="黑体" panose="02010609060101010101" pitchFamily="49" charset="-122"/>
            </a:endParaRPr>
          </a:p>
        </p:txBody>
      </p:sp>
      <p:sp>
        <p:nvSpPr>
          <p:cNvPr id="8" name="文本框 7"/>
          <p:cNvSpPr txBox="1"/>
          <p:nvPr/>
        </p:nvSpPr>
        <p:spPr>
          <a:xfrm>
            <a:off x="6246495" y="3487420"/>
            <a:ext cx="5283835" cy="2553335"/>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M</a:t>
            </a:r>
            <a:r>
              <a:rPr kumimoji="0" lang="en-US" altLang="zh-CN" sz="2000" b="0" i="0" u="none" strike="noStrike" kern="1200" cap="none" spc="0" normalizeH="0" baseline="-25000" noProof="1">
                <a:ln>
                  <a:noFill/>
                </a:ln>
                <a:solidFill>
                  <a:schemeClr val="lt1"/>
                </a:solidFill>
                <a:effectLst/>
                <a:uLnTx/>
                <a:uFillTx/>
                <a:latin typeface="+mn-lt"/>
                <a:ea typeface="+mn-ea"/>
                <a:cs typeface="Arial" panose="020B0604020202020204" pitchFamily="34" charset="0"/>
                <a:sym typeface="+mn-ea"/>
              </a:rPr>
              <a:t>e</a:t>
            </a: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a:t>
            </a:r>
            <a:r>
              <a:rPr kumimoji="0" lang="zh-CN" altLang="en-US"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中位数</a:t>
            </a: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a:t>
            </a:r>
            <a:endPar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U——</a:t>
            </a:r>
            <a:r>
              <a:rPr kumimoji="0" lang="zh-CN" altLang="en-US"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中位数组的上限</a:t>
            </a: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a:t>
            </a:r>
            <a:endPar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L——</a:t>
            </a:r>
            <a:r>
              <a:rPr kumimoji="0" lang="zh-CN" altLang="en-US"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中位数组的下限</a:t>
            </a: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a:t>
            </a:r>
            <a:endPar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S</a:t>
            </a:r>
            <a:r>
              <a:rPr kumimoji="0" lang="en-US" altLang="zh-CN" sz="2000" b="0" i="0" u="none" strike="noStrike" kern="1200" cap="none" spc="0" normalizeH="0" baseline="-25000" noProof="1">
                <a:ln>
                  <a:noFill/>
                </a:ln>
                <a:solidFill>
                  <a:schemeClr val="lt1"/>
                </a:solidFill>
                <a:effectLst/>
                <a:uLnTx/>
                <a:uFillTx/>
                <a:latin typeface="+mn-lt"/>
                <a:ea typeface="+mn-ea"/>
                <a:cs typeface="Arial" panose="020B0604020202020204" pitchFamily="34" charset="0"/>
                <a:sym typeface="+mn-ea"/>
              </a:rPr>
              <a:t>m-1</a:t>
            </a: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a:t>
            </a:r>
            <a:r>
              <a:rPr kumimoji="0" lang="zh-CN" altLang="en-US"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中位数组前一组的向上累计次数</a:t>
            </a: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a:t>
            </a:r>
            <a:endPar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S</a:t>
            </a:r>
            <a:r>
              <a:rPr kumimoji="0" lang="en-US" altLang="zh-CN" sz="2000" b="0" i="0" u="none" strike="noStrike" kern="1200" cap="none" spc="0" normalizeH="0" baseline="-25000" noProof="1">
                <a:ln>
                  <a:noFill/>
                </a:ln>
                <a:solidFill>
                  <a:schemeClr val="lt1"/>
                </a:solidFill>
                <a:effectLst/>
                <a:uLnTx/>
                <a:uFillTx/>
                <a:latin typeface="+mn-lt"/>
                <a:ea typeface="+mn-ea"/>
                <a:cs typeface="Arial" panose="020B0604020202020204" pitchFamily="34" charset="0"/>
                <a:sym typeface="+mn-ea"/>
              </a:rPr>
              <a:t>m+1</a:t>
            </a: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a:t>
            </a:r>
            <a:r>
              <a:rPr kumimoji="0" lang="zh-CN" altLang="en-US"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中位数组后一组的向下累计次数</a:t>
            </a: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a:t>
            </a:r>
            <a:endPar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f</a:t>
            </a:r>
            <a:r>
              <a:rPr kumimoji="0" lang="en-US" altLang="zh-CN" sz="2000" b="0" i="0" u="none" strike="noStrike" kern="1200" cap="none" spc="0" normalizeH="0" baseline="-25000" noProof="1">
                <a:ln>
                  <a:noFill/>
                </a:ln>
                <a:solidFill>
                  <a:schemeClr val="lt1"/>
                </a:solidFill>
                <a:effectLst/>
                <a:uLnTx/>
                <a:uFillTx/>
                <a:latin typeface="+mn-lt"/>
                <a:ea typeface="+mn-ea"/>
                <a:cs typeface="Arial" panose="020B0604020202020204" pitchFamily="34" charset="0"/>
                <a:sym typeface="+mn-ea"/>
              </a:rPr>
              <a:t>m</a:t>
            </a: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a:t>
            </a:r>
            <a:r>
              <a:rPr kumimoji="0" lang="zh-CN" altLang="en-US"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中位数组的次数</a:t>
            </a: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a:t>
            </a:r>
            <a:endPar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i——</a:t>
            </a:r>
            <a:r>
              <a:rPr kumimoji="0" lang="zh-CN" altLang="en-US"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中位数组的组距</a:t>
            </a: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a:t>
            </a:r>
            <a:endPar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∑f——</a:t>
            </a:r>
            <a:r>
              <a:rPr kumimoji="0" lang="zh-CN" altLang="en-US"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rPr>
              <a:t>总次数。</a:t>
            </a:r>
            <a:endParaRPr kumimoji="0" lang="zh-CN" altLang="en-US" sz="2000" b="0" i="0" u="none" strike="noStrike" kern="1200" cap="none" spc="0" normalizeH="0" baseline="0" noProof="1">
              <a:ln>
                <a:noFill/>
              </a:ln>
              <a:solidFill>
                <a:schemeClr val="lt1"/>
              </a:solidFill>
              <a:effectLst/>
              <a:uLnTx/>
              <a:uFillTx/>
              <a:latin typeface="+mn-lt"/>
              <a:ea typeface="+mn-ea"/>
              <a:cs typeface="Arial" panose="020B0604020202020204" pitchFamily="34" charset="0"/>
              <a:sym typeface="+mn-ea"/>
            </a:endParaRPr>
          </a:p>
        </p:txBody>
      </p:sp>
    </p:spTree>
    <p:custDataLst>
      <p:tags r:id="rId5"/>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总量指标</a:t>
            </a:r>
            <a:endParaRPr lang="zh-CN" altLang="en-US"/>
          </a:p>
        </p:txBody>
      </p:sp>
      <p:sp>
        <p:nvSpPr>
          <p:cNvPr id="3" name="文本占位符 2"/>
          <p:cNvSpPr>
            <a:spLocks noGrp="1"/>
          </p:cNvSpPr>
          <p:nvPr>
            <p:ph type="body" sz="quarter" idx="13"/>
          </p:nvPr>
        </p:nvSpPr>
        <p:spPr/>
        <p:txBody>
          <a:bodyPr/>
          <a:p>
            <a:pPr algn="r"/>
            <a:r>
              <a:rPr lang="zh-CN" altLang="en-US"/>
              <a:t>任务一</a:t>
            </a:r>
            <a:r>
              <a:rPr lang="en-US" altLang="zh-CN"/>
              <a:t> </a:t>
            </a:r>
            <a:endParaRPr lang="zh-CN" altLang="en-US"/>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Group 12"/>
          <p:cNvGrpSpPr/>
          <p:nvPr/>
        </p:nvGrpSpPr>
        <p:grpSpPr>
          <a:xfrm>
            <a:off x="808355" y="3180715"/>
            <a:ext cx="4248150" cy="2065621"/>
            <a:chOff x="-51" y="-1073"/>
            <a:chExt cx="2676" cy="810"/>
          </a:xfrm>
        </p:grpSpPr>
        <p:sp>
          <p:nvSpPr>
            <p:cNvPr id="43023" name="Text Box 13"/>
            <p:cNvSpPr txBox="1">
              <a:spLocks noChangeArrowheads="1"/>
            </p:cNvSpPr>
            <p:nvPr/>
          </p:nvSpPr>
          <p:spPr bwMode="auto">
            <a:xfrm>
              <a:off x="-51" y="-1073"/>
              <a:ext cx="2676" cy="181"/>
            </a:xfrm>
            <a:prstGeom prst="rect">
              <a:avLst/>
            </a:prstGeom>
          </p:spPr>
          <p:style>
            <a:lnRef idx="0">
              <a:srgbClr val="FFFFFF"/>
            </a:lnRef>
            <a:fillRef idx="1">
              <a:schemeClr val="accent1"/>
            </a:fillRef>
            <a:effectRef idx="0">
              <a:srgbClr val="FFFFFF"/>
            </a:effectRef>
            <a:fontRef idx="minor">
              <a:schemeClr val="lt1"/>
            </a:fontRef>
          </p:style>
          <p:txBody>
            <a:bodyPr lIns="92075" tIns="46038" rIns="92075" bIns="46038">
              <a:spAutoFit/>
            </a:bodyPr>
            <a:p>
              <a:pPr marL="342900" marR="0" lvl="0" indent="-342900" algn="l" defTabSz="914400" rtl="0" eaLnBrk="1" fontAlgn="base" latinLnBrk="0" hangingPunct="1">
                <a:lnSpc>
                  <a:spcPct val="100000"/>
                </a:lnSpc>
                <a:spcBef>
                  <a:spcPct val="50000"/>
                </a:spcBef>
                <a:spcAft>
                  <a:spcPct val="0"/>
                </a:spcAft>
                <a:buClr>
                  <a:schemeClr val="tx2"/>
                </a:buClr>
                <a:buSzPct val="75000"/>
                <a:buFont typeface="Monotype Sorts"/>
                <a:buNone/>
                <a:defRPr/>
              </a:pPr>
              <a:r>
                <a:rPr kumimoji="0" lang="zh-CN" altLang="en-US" sz="2400" b="0" i="0" u="none" strike="noStrike" kern="1200" cap="none" spc="0" normalizeH="0" baseline="0" noProof="0" dirty="0">
                  <a:ln>
                    <a:noFill/>
                  </a:ln>
                  <a:solidFill>
                    <a:schemeClr val="lt1"/>
                  </a:solidFill>
                  <a:effectLst/>
                  <a:uLnTx/>
                  <a:uFillTx/>
                  <a:latin typeface="Times New Roman" panose="02020603050405020304" pitchFamily="18" charset="0"/>
                  <a:ea typeface="楷体_GB2312"/>
                  <a:cs typeface="楷体_GB2312"/>
                </a:rPr>
                <a:t>由下限公式计算中位数</a:t>
              </a:r>
              <a:endParaRPr kumimoji="0" lang="zh-CN" altLang="en-US" sz="2400" b="0" i="0" u="none" strike="noStrike" kern="1200" cap="none" spc="0" normalizeH="0" baseline="0" noProof="0" dirty="0">
                <a:ln>
                  <a:noFill/>
                </a:ln>
                <a:solidFill>
                  <a:schemeClr val="lt1"/>
                </a:solidFill>
                <a:effectLst/>
                <a:uLnTx/>
                <a:uFillTx/>
                <a:latin typeface="Times New Roman" panose="02020603050405020304" pitchFamily="18" charset="0"/>
                <a:ea typeface="楷体_GB2312"/>
                <a:cs typeface="楷体_GB2312"/>
              </a:endParaRPr>
            </a:p>
          </p:txBody>
        </p:sp>
        <p:sp>
          <p:nvSpPr>
            <p:cNvPr id="43024" name="Text Box 15"/>
            <p:cNvSpPr txBox="1">
              <a:spLocks noChangeArrowheads="1"/>
            </p:cNvSpPr>
            <p:nvPr/>
          </p:nvSpPr>
          <p:spPr bwMode="auto">
            <a:xfrm>
              <a:off x="-51" y="-444"/>
              <a:ext cx="2676" cy="181"/>
            </a:xfrm>
            <a:prstGeom prst="rect">
              <a:avLst/>
            </a:prstGeom>
          </p:spPr>
          <p:style>
            <a:lnRef idx="0">
              <a:srgbClr val="FFFFFF"/>
            </a:lnRef>
            <a:fillRef idx="1">
              <a:schemeClr val="accent1"/>
            </a:fillRef>
            <a:effectRef idx="0">
              <a:srgbClr val="FFFFFF"/>
            </a:effectRef>
            <a:fontRef idx="minor">
              <a:schemeClr val="lt1"/>
            </a:fontRef>
          </p:style>
          <p:txBody>
            <a:bodyPr lIns="92075" tIns="46038" rIns="92075" bIns="46038">
              <a:spAutoFit/>
            </a:bodyPr>
            <a:p>
              <a:pPr marL="342900" marR="0" lvl="0" indent="-342900" algn="l" defTabSz="914400" rtl="0" eaLnBrk="1" fontAlgn="base" latinLnBrk="0" hangingPunct="1">
                <a:lnSpc>
                  <a:spcPct val="100000"/>
                </a:lnSpc>
                <a:spcBef>
                  <a:spcPct val="50000"/>
                </a:spcBef>
                <a:spcAft>
                  <a:spcPct val="0"/>
                </a:spcAft>
                <a:buClr>
                  <a:schemeClr val="tx2"/>
                </a:buClr>
                <a:buSzPct val="75000"/>
                <a:buFont typeface="Monotype Sorts"/>
                <a:buNone/>
                <a:defRPr/>
              </a:pPr>
              <a:r>
                <a:rPr kumimoji="0" lang="zh-CN" altLang="en-US" sz="2400" b="0" i="0" u="none" strike="noStrike" kern="1200" cap="none" spc="0" normalizeH="0" baseline="0" noProof="0">
                  <a:ln>
                    <a:noFill/>
                  </a:ln>
                  <a:solidFill>
                    <a:schemeClr val="lt1"/>
                  </a:solidFill>
                  <a:effectLst/>
                  <a:uLnTx/>
                  <a:uFillTx/>
                  <a:latin typeface="Times New Roman" panose="02020603050405020304" pitchFamily="18" charset="0"/>
                  <a:ea typeface="楷体_GB2312"/>
                  <a:cs typeface="楷体_GB2312"/>
                </a:rPr>
                <a:t>由上限公式</a:t>
              </a:r>
              <a:r>
                <a:rPr kumimoji="0" lang="en-US" altLang="zh-CN" sz="2400" b="0" i="0" u="none" strike="noStrike" kern="1200" cap="none" spc="0" normalizeH="0" baseline="0" noProof="0">
                  <a:ln>
                    <a:noFill/>
                  </a:ln>
                  <a:solidFill>
                    <a:schemeClr val="lt1"/>
                  </a:solidFill>
                  <a:effectLst/>
                  <a:uLnTx/>
                  <a:uFillTx/>
                  <a:latin typeface="Times New Roman" panose="02020603050405020304" pitchFamily="18" charset="0"/>
                  <a:ea typeface="楷体_GB2312"/>
                  <a:cs typeface="楷体_GB2312"/>
                </a:rPr>
                <a:t> </a:t>
              </a:r>
              <a:r>
                <a:rPr kumimoji="0" lang="zh-CN" altLang="en-US" sz="2400" b="0" i="0" u="none" strike="noStrike" kern="1200" cap="none" spc="0" normalizeH="0" baseline="0" noProof="0">
                  <a:ln>
                    <a:noFill/>
                  </a:ln>
                  <a:solidFill>
                    <a:schemeClr val="lt1"/>
                  </a:solidFill>
                  <a:effectLst/>
                  <a:uLnTx/>
                  <a:uFillTx/>
                  <a:latin typeface="Times New Roman" panose="02020603050405020304" pitchFamily="18" charset="0"/>
                  <a:ea typeface="楷体_GB2312"/>
                  <a:cs typeface="楷体_GB2312"/>
                </a:rPr>
                <a:t>，如何计算？</a:t>
              </a:r>
              <a:endParaRPr kumimoji="0" lang="zh-CN" altLang="en-US" sz="2400" b="0" i="0" u="none" strike="noStrike" kern="1200" cap="none" spc="0" normalizeH="0" baseline="0" noProof="0">
                <a:ln>
                  <a:noFill/>
                </a:ln>
                <a:solidFill>
                  <a:schemeClr val="lt1"/>
                </a:solidFill>
                <a:effectLst/>
                <a:uLnTx/>
                <a:uFillTx/>
                <a:latin typeface="Times New Roman" panose="02020603050405020304" pitchFamily="18" charset="0"/>
                <a:ea typeface="楷体_GB2312"/>
                <a:cs typeface="楷体_GB2312"/>
              </a:endParaRPr>
            </a:p>
          </p:txBody>
        </p:sp>
      </p:grpSp>
      <p:sp>
        <p:nvSpPr>
          <p:cNvPr id="21" name="标题 1"/>
          <p:cNvSpPr txBox="1"/>
          <p:nvPr/>
        </p:nvSpPr>
        <p:spPr>
          <a:xfrm>
            <a:off x="808580" y="773343"/>
            <a:ext cx="10867800" cy="432000"/>
          </a:xfrm>
          <a:prstGeom prst="rect">
            <a:avLst/>
          </a:prstGeom>
          <a:noFill/>
          <a:ln>
            <a:noFill/>
          </a:ln>
        </p:spPr>
        <p:txBody>
          <a:bodyPr vert="horz" wrap="square" lIns="0" tIns="0" rIns="0" bIns="0" rtlCol="0" anchor="ctr"/>
          <a:p>
            <a:pPr algn="l">
              <a:lnSpc>
                <a:spcPct val="120000"/>
              </a:lnSpc>
            </a:pPr>
            <a:r>
              <a:rPr kumimoji="1" lang="en-US" alt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3.</a:t>
            </a:r>
            <a:r>
              <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中位数</a:t>
            </a:r>
            <a:r>
              <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计算实例</a:t>
            </a:r>
            <a:endPar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pic>
        <p:nvPicPr>
          <p:cNvPr id="7" name="图片 6"/>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84860" y="3822700"/>
            <a:ext cx="4410075" cy="781050"/>
          </a:xfrm>
          <a:prstGeom prst="rect">
            <a:avLst/>
          </a:prstGeom>
        </p:spPr>
      </p:pic>
      <p:sp>
        <p:nvSpPr>
          <p:cNvPr id="8" name="文本框 7"/>
          <p:cNvSpPr txBox="1"/>
          <p:nvPr/>
        </p:nvSpPr>
        <p:spPr>
          <a:xfrm>
            <a:off x="981710" y="2213610"/>
            <a:ext cx="4629785" cy="607695"/>
          </a:xfrm>
          <a:prstGeom prst="rect">
            <a:avLst/>
          </a:prstGeom>
          <a:noFill/>
        </p:spPr>
        <p:txBody>
          <a:bodyPr wrap="square" rtlCol="0" anchor="t">
            <a:spAutoFit/>
          </a:bodyPr>
          <a:p>
            <a:pPr algn="l">
              <a:lnSpc>
                <a:spcPct val="140000"/>
              </a:lnSpc>
            </a:pPr>
            <a:r>
              <a:rPr lang="zh-CN" altLang="en-US" sz="2400" kern="100" dirty="0">
                <a:effectLst/>
                <a:latin typeface="+mn-ea"/>
                <a:cs typeface="江城圆体 400W" panose="020B0500000000000000" pitchFamily="34" charset="-122"/>
              </a:rPr>
              <a:t>中位数的位置</a:t>
            </a:r>
            <a:r>
              <a:rPr lang="en-US" altLang="zh-CN" sz="2400" kern="100" dirty="0">
                <a:effectLst/>
                <a:latin typeface="+mn-ea"/>
                <a:cs typeface="江城圆体 400W" panose="020B0500000000000000" pitchFamily="34" charset="-122"/>
              </a:rPr>
              <a:t>:500/2=250</a:t>
            </a:r>
            <a:endParaRPr lang="zh-CN" altLang="en-US" sz="2400" kern="100" dirty="0">
              <a:effectLst/>
              <a:latin typeface="+mn-ea"/>
              <a:cs typeface="江城圆体 400W" panose="020B0500000000000000" pitchFamily="34" charset="-122"/>
            </a:endParaRPr>
          </a:p>
        </p:txBody>
      </p:sp>
      <p:graphicFrame>
        <p:nvGraphicFramePr>
          <p:cNvPr id="9" name="表格 8"/>
          <p:cNvGraphicFramePr/>
          <p:nvPr>
            <p:custDataLst>
              <p:tags r:id="rId2"/>
            </p:custDataLst>
          </p:nvPr>
        </p:nvGraphicFramePr>
        <p:xfrm>
          <a:off x="5319395" y="2213610"/>
          <a:ext cx="5974715" cy="2919730"/>
        </p:xfrm>
        <a:graphic>
          <a:graphicData uri="http://schemas.openxmlformats.org/drawingml/2006/table">
            <a:tbl>
              <a:tblPr/>
              <a:tblGrid>
                <a:gridCol w="1494155"/>
                <a:gridCol w="1494790"/>
                <a:gridCol w="1494155"/>
                <a:gridCol w="1491615"/>
              </a:tblGrid>
              <a:tr h="265430">
                <a:tc rowSpan="2">
                  <a:txBody>
                    <a:bodyPr/>
                    <a:p>
                      <a:pPr marL="0" indent="0" algn="ctr">
                        <a:lnSpc>
                          <a:spcPts val="1350"/>
                        </a:lnSpc>
                        <a:spcBef>
                          <a:spcPct val="0"/>
                        </a:spcBef>
                        <a:spcAft>
                          <a:spcPct val="0"/>
                        </a:spcAft>
                      </a:pPr>
                      <a:r>
                        <a:rPr lang="zh-CN" sz="1400">
                          <a:solidFill>
                            <a:schemeClr val="tx1"/>
                          </a:solidFill>
                          <a:latin typeface="微软雅黑" panose="020B0503020204020204" charset="-122"/>
                          <a:ea typeface="微软雅黑" panose="020B0503020204020204" charset="-122"/>
                          <a:cs typeface="微软雅黑" panose="020B0503020204020204" charset="-122"/>
                        </a:rPr>
                        <a:t>人均月收入</a:t>
                      </a:r>
                      <a:r>
                        <a:rPr lang="en-US" altLang="zh-CN" sz="1400">
                          <a:solidFill>
                            <a:schemeClr val="tx1"/>
                          </a:solidFill>
                          <a:latin typeface="微软雅黑" panose="020B0503020204020204" charset="-122"/>
                          <a:ea typeface="微软雅黑" panose="020B0503020204020204" charset="-122"/>
                          <a:cs typeface="微软雅黑" panose="020B0503020204020204" charset="-122"/>
                        </a:rPr>
                        <a:t>(</a:t>
                      </a:r>
                      <a:r>
                        <a:rPr lang="zh-CN" sz="1400">
                          <a:solidFill>
                            <a:schemeClr val="tx1"/>
                          </a:solidFill>
                          <a:latin typeface="微软雅黑" panose="020B0503020204020204" charset="-122"/>
                          <a:ea typeface="微软雅黑" panose="020B0503020204020204" charset="-122"/>
                          <a:cs typeface="微软雅黑" panose="020B0503020204020204" charset="-122"/>
                        </a:rPr>
                        <a:t>元</a:t>
                      </a:r>
                      <a:r>
                        <a:rPr lang="en-US" altLang="zh-CN" sz="140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400">
                        <a:solidFill>
                          <a:schemeClr val="tx1"/>
                        </a:solidFill>
                        <a:latin typeface="微软雅黑" panose="020B0503020204020204" charset="-122"/>
                        <a:ea typeface="微软雅黑" panose="020B0503020204020204" charset="-122"/>
                        <a:cs typeface="微软雅黑" panose="020B0503020204020204" charset="-122"/>
                      </a:endParaRPr>
                    </a:p>
                    <a:p>
                      <a:pPr marL="0" indent="0" algn="ctr">
                        <a:lnSpc>
                          <a:spcPts val="1350"/>
                        </a:lnSpc>
                        <a:spcBef>
                          <a:spcPct val="0"/>
                        </a:spcBef>
                        <a:spcAft>
                          <a:spcPct val="0"/>
                        </a:spcAft>
                      </a:pPr>
                      <a:r>
                        <a:rPr lang="en-US" altLang="zh-CN" sz="1400" i="1">
                          <a:solidFill>
                            <a:schemeClr val="tx1"/>
                          </a:solidFill>
                          <a:latin typeface="微软雅黑" panose="020B0503020204020204" charset="-122"/>
                          <a:ea typeface="微软雅黑" panose="020B0503020204020204" charset="-122"/>
                          <a:cs typeface="微软雅黑" panose="020B0503020204020204" charset="-122"/>
                        </a:rPr>
                        <a:t>x</a:t>
                      </a:r>
                      <a:endParaRPr lang="en-US" altLang="zh-CN" sz="1400" i="1">
                        <a:solidFill>
                          <a:schemeClr val="tx1"/>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lumMod val="60000"/>
                        <a:lumOff val="40000"/>
                      </a:schemeClr>
                    </a:solidFill>
                  </a:tcPr>
                </a:tc>
                <a:tc rowSpan="2">
                  <a:txBody>
                    <a:bodyPr/>
                    <a:p>
                      <a:pPr marL="0" indent="0" algn="ctr">
                        <a:lnSpc>
                          <a:spcPts val="1350"/>
                        </a:lnSpc>
                        <a:spcBef>
                          <a:spcPct val="0"/>
                        </a:spcBef>
                        <a:spcAft>
                          <a:spcPct val="0"/>
                        </a:spcAft>
                      </a:pPr>
                      <a:r>
                        <a:rPr lang="zh-CN" sz="1400">
                          <a:solidFill>
                            <a:schemeClr val="tx1"/>
                          </a:solidFill>
                          <a:latin typeface="微软雅黑" panose="020B0503020204020204" charset="-122"/>
                          <a:ea typeface="微软雅黑" panose="020B0503020204020204" charset="-122"/>
                          <a:cs typeface="微软雅黑" panose="020B0503020204020204" charset="-122"/>
                        </a:rPr>
                        <a:t>职工人数</a:t>
                      </a:r>
                      <a:r>
                        <a:rPr lang="en-US" altLang="zh-CN" sz="1400">
                          <a:solidFill>
                            <a:schemeClr val="tx1"/>
                          </a:solidFill>
                          <a:latin typeface="微软雅黑" panose="020B0503020204020204" charset="-122"/>
                          <a:ea typeface="微软雅黑" panose="020B0503020204020204" charset="-122"/>
                          <a:cs typeface="微软雅黑" panose="020B0503020204020204" charset="-122"/>
                        </a:rPr>
                        <a:t>(</a:t>
                      </a:r>
                      <a:r>
                        <a:rPr lang="zh-CN" sz="1400">
                          <a:solidFill>
                            <a:schemeClr val="tx1"/>
                          </a:solidFill>
                          <a:latin typeface="微软雅黑" panose="020B0503020204020204" charset="-122"/>
                          <a:ea typeface="微软雅黑" panose="020B0503020204020204" charset="-122"/>
                          <a:cs typeface="微软雅黑" panose="020B0503020204020204" charset="-122"/>
                        </a:rPr>
                        <a:t>人</a:t>
                      </a:r>
                      <a:r>
                        <a:rPr lang="en-US" altLang="zh-CN" sz="140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400">
                        <a:solidFill>
                          <a:schemeClr val="tx1"/>
                        </a:solidFill>
                        <a:latin typeface="微软雅黑" panose="020B0503020204020204" charset="-122"/>
                        <a:ea typeface="微软雅黑" panose="020B0503020204020204" charset="-122"/>
                        <a:cs typeface="微软雅黑" panose="020B0503020204020204" charset="-122"/>
                      </a:endParaRPr>
                    </a:p>
                    <a:p>
                      <a:pPr marL="0" indent="0" algn="ctr">
                        <a:lnSpc>
                          <a:spcPts val="1350"/>
                        </a:lnSpc>
                        <a:spcBef>
                          <a:spcPct val="0"/>
                        </a:spcBef>
                        <a:spcAft>
                          <a:spcPct val="0"/>
                        </a:spcAft>
                      </a:pPr>
                      <a:r>
                        <a:rPr lang="en-US" altLang="zh-CN" sz="1400" i="1">
                          <a:solidFill>
                            <a:schemeClr val="tx1"/>
                          </a:solidFill>
                          <a:latin typeface="微软雅黑" panose="020B0503020204020204" charset="-122"/>
                          <a:ea typeface="微软雅黑" panose="020B0503020204020204" charset="-122"/>
                          <a:cs typeface="微软雅黑" panose="020B0503020204020204" charset="-122"/>
                        </a:rPr>
                        <a:t>f</a:t>
                      </a:r>
                      <a:endParaRPr lang="en-US" altLang="zh-CN" sz="1400" i="1">
                        <a:solidFill>
                          <a:schemeClr val="tx1"/>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lumMod val="60000"/>
                        <a:lumOff val="40000"/>
                      </a:schemeClr>
                    </a:solidFill>
                  </a:tcPr>
                </a:tc>
                <a:tc gridSpan="2">
                  <a:txBody>
                    <a:bodyPr/>
                    <a:p>
                      <a:pPr marL="0" indent="0" algn="ctr">
                        <a:lnSpc>
                          <a:spcPts val="1350"/>
                        </a:lnSpc>
                        <a:spcBef>
                          <a:spcPct val="0"/>
                        </a:spcBef>
                        <a:spcAft>
                          <a:spcPct val="0"/>
                        </a:spcAft>
                      </a:pPr>
                      <a:r>
                        <a:rPr lang="zh-CN" sz="1400">
                          <a:solidFill>
                            <a:schemeClr val="tx1"/>
                          </a:solidFill>
                          <a:latin typeface="微软雅黑" panose="020B0503020204020204" charset="-122"/>
                          <a:ea typeface="微软雅黑" panose="020B0503020204020204" charset="-122"/>
                          <a:cs typeface="微软雅黑" panose="020B0503020204020204" charset="-122"/>
                        </a:rPr>
                        <a:t>累计次数</a:t>
                      </a:r>
                      <a:r>
                        <a:rPr lang="en-US" altLang="zh-CN" sz="1400" i="1">
                          <a:solidFill>
                            <a:schemeClr val="tx1"/>
                          </a:solidFill>
                          <a:latin typeface="微软雅黑" panose="020B0503020204020204" charset="-122"/>
                          <a:ea typeface="微软雅黑" panose="020B0503020204020204" charset="-122"/>
                          <a:cs typeface="微软雅黑" panose="020B0503020204020204" charset="-122"/>
                        </a:rPr>
                        <a:t>s</a:t>
                      </a:r>
                      <a:endParaRPr lang="en-US" altLang="zh-CN" sz="1400" i="1">
                        <a:solidFill>
                          <a:schemeClr val="tx1"/>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lumMod val="60000"/>
                        <a:lumOff val="40000"/>
                      </a:schemeClr>
                    </a:solidFill>
                  </a:tcPr>
                </a:tc>
                <a:tc hMerge="1">
                  <a:tcPr>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r>
              <a:tr h="265430">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B w="9525" cap="flat" cmpd="sng">
                      <a:solidFill>
                        <a:srgbClr val="000000"/>
                      </a:solidFill>
                      <a:prstDash val="solid"/>
                      <a:headEnd type="none" w="med" len="med"/>
                      <a:tailEnd type="none" w="med" len="med"/>
                    </a:lnB>
                  </a:tcPr>
                </a:tc>
                <a:tc vMerge="1">
                  <a:tcP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B w="9525" cap="flat" cmpd="sng">
                      <a:solidFill>
                        <a:srgbClr val="000000"/>
                      </a:solidFill>
                      <a:prstDash val="solid"/>
                      <a:headEnd type="none" w="med" len="med"/>
                      <a:tailEnd type="none" w="med" len="med"/>
                    </a:lnB>
                  </a:tcPr>
                </a:tc>
                <a:tc>
                  <a:txBody>
                    <a:bodyPr/>
                    <a:p>
                      <a:pPr marL="0" indent="0" algn="ctr">
                        <a:lnSpc>
                          <a:spcPts val="1350"/>
                        </a:lnSpc>
                        <a:spcBef>
                          <a:spcPct val="0"/>
                        </a:spcBef>
                        <a:spcAft>
                          <a:spcPct val="0"/>
                        </a:spcAft>
                      </a:pPr>
                      <a:r>
                        <a:rPr lang="zh-CN" sz="1400">
                          <a:solidFill>
                            <a:schemeClr val="tx1"/>
                          </a:solidFill>
                          <a:latin typeface="微软雅黑" panose="020B0503020204020204" charset="-122"/>
                          <a:ea typeface="微软雅黑" panose="020B0503020204020204" charset="-122"/>
                        </a:rPr>
                        <a:t>向上累计</a:t>
                      </a:r>
                      <a:endParaRPr 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lumMod val="60000"/>
                        <a:lumOff val="40000"/>
                      </a:schemeClr>
                    </a:solidFill>
                  </a:tcPr>
                </a:tc>
                <a:tc>
                  <a:txBody>
                    <a:bodyPr/>
                    <a:p>
                      <a:pPr marL="0" indent="0" algn="ctr">
                        <a:lnSpc>
                          <a:spcPts val="1350"/>
                        </a:lnSpc>
                        <a:spcBef>
                          <a:spcPct val="0"/>
                        </a:spcBef>
                        <a:spcAft>
                          <a:spcPct val="0"/>
                        </a:spcAft>
                      </a:pPr>
                      <a:r>
                        <a:rPr lang="zh-CN" sz="1400">
                          <a:solidFill>
                            <a:schemeClr val="tx1"/>
                          </a:solidFill>
                          <a:latin typeface="微软雅黑" panose="020B0503020204020204" charset="-122"/>
                          <a:ea typeface="微软雅黑" panose="020B0503020204020204" charset="-122"/>
                        </a:rPr>
                        <a:t>向下累计</a:t>
                      </a:r>
                      <a:endParaRPr 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lumMod val="60000"/>
                        <a:lumOff val="40000"/>
                      </a:schemeClr>
                    </a:solidFill>
                  </a:tcPr>
                </a:tc>
              </a:tr>
              <a:tr h="265430">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cs typeface="微软雅黑" panose="020B0503020204020204" charset="-122"/>
                        </a:rPr>
                        <a:t>2 400</a:t>
                      </a:r>
                      <a:r>
                        <a:rPr lang="zh-CN" sz="1400">
                          <a:solidFill>
                            <a:schemeClr val="tx1"/>
                          </a:solidFill>
                          <a:latin typeface="微软雅黑" panose="020B0503020204020204" charset="-122"/>
                          <a:ea typeface="微软雅黑" panose="020B0503020204020204" charset="-122"/>
                          <a:cs typeface="微软雅黑" panose="020B0503020204020204" charset="-122"/>
                        </a:rPr>
                        <a:t>以下</a:t>
                      </a:r>
                      <a:endParaRPr lang="zh-CN" sz="1400">
                        <a:solidFill>
                          <a:schemeClr val="tx1"/>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500</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solidFill>
                      <a:schemeClr val="accent1">
                        <a:lumMod val="60000"/>
                        <a:lumOff val="40000"/>
                      </a:schemeClr>
                    </a:solidFill>
                  </a:tcPr>
                </a:tc>
              </a:tr>
              <a:tr h="265430">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2 400~2 600</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10</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15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495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r>
              <a:tr h="265430">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2 600~2 800</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80</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95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485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r>
              <a:tr h="265430">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2 800~3 000</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130</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225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405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r>
              <a:tr h="265430">
                <a:tc>
                  <a:txBody>
                    <a:bodyPr/>
                    <a:p>
                      <a:pPr marL="0" indent="0" algn="ctr">
                        <a:lnSpc>
                          <a:spcPts val="1350"/>
                        </a:lnSpc>
                        <a:spcBef>
                          <a:spcPct val="0"/>
                        </a:spcBef>
                        <a:spcAft>
                          <a:spcPct val="0"/>
                        </a:spcAft>
                      </a:pPr>
                      <a:r>
                        <a:rPr lang="en-US" altLang="zh-CN" sz="1400">
                          <a:solidFill>
                            <a:schemeClr val="tx1"/>
                          </a:solidFill>
                          <a:highlight>
                            <a:srgbClr val="FFFF00"/>
                          </a:highlight>
                          <a:latin typeface="微软雅黑" panose="020B0503020204020204" charset="-122"/>
                          <a:ea typeface="微软雅黑" panose="020B0503020204020204" charset="-122"/>
                        </a:rPr>
                        <a:t>3 000~3 200</a:t>
                      </a:r>
                      <a:endParaRPr lang="en-US" altLang="zh-CN" sz="1400">
                        <a:solidFill>
                          <a:schemeClr val="tx1"/>
                        </a:solidFill>
                        <a:highlight>
                          <a:srgbClr val="FFFF00"/>
                        </a:highlight>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highlight>
                            <a:srgbClr val="FFFF00"/>
                          </a:highlight>
                          <a:latin typeface="微软雅黑" panose="020B0503020204020204" charset="-122"/>
                          <a:ea typeface="微软雅黑" panose="020B0503020204020204" charset="-122"/>
                        </a:rPr>
                        <a:t>180</a:t>
                      </a:r>
                      <a:endParaRPr lang="en-US" altLang="zh-CN" sz="1400">
                        <a:solidFill>
                          <a:schemeClr val="tx1"/>
                        </a:solidFill>
                        <a:highlight>
                          <a:srgbClr val="FFFF00"/>
                        </a:highlight>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highlight>
                            <a:srgbClr val="FFFF00"/>
                          </a:highlight>
                          <a:latin typeface="微软雅黑" panose="020B0503020204020204" charset="-122"/>
                          <a:ea typeface="微软雅黑" panose="020B0503020204020204" charset="-122"/>
                        </a:rPr>
                        <a:t>405</a:t>
                      </a:r>
                      <a:endParaRPr lang="en-US" altLang="zh-CN" sz="1400">
                        <a:solidFill>
                          <a:schemeClr val="tx1"/>
                        </a:solidFill>
                        <a:highlight>
                          <a:srgbClr val="FFFF00"/>
                        </a:highlight>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highlight>
                            <a:srgbClr val="FFFF00"/>
                          </a:highlight>
                          <a:latin typeface="微软雅黑" panose="020B0503020204020204" charset="-122"/>
                          <a:ea typeface="微软雅黑" panose="020B0503020204020204" charset="-122"/>
                        </a:rPr>
                        <a:t>275</a:t>
                      </a:r>
                      <a:endParaRPr lang="en-US" altLang="zh-CN" sz="1400">
                        <a:solidFill>
                          <a:schemeClr val="tx1"/>
                        </a:solidFill>
                        <a:highlight>
                          <a:srgbClr val="FFFF00"/>
                        </a:highlight>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r>
              <a:tr h="265430">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3 200~3 400</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50</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455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95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r>
              <a:tr h="265430">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3 400~3 600</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30</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485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45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solidFill>
                      <a:schemeClr val="accent1">
                        <a:lumMod val="60000"/>
                        <a:lumOff val="40000"/>
                      </a:schemeClr>
                    </a:solidFill>
                  </a:tcPr>
                </a:tc>
              </a:tr>
              <a:tr h="265430">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cs typeface="微软雅黑" panose="020B0503020204020204" charset="-122"/>
                        </a:rPr>
                        <a:t>3 600</a:t>
                      </a:r>
                      <a:r>
                        <a:rPr lang="zh-CN" sz="1400">
                          <a:solidFill>
                            <a:schemeClr val="tx1"/>
                          </a:solidFill>
                          <a:latin typeface="微软雅黑" panose="020B0503020204020204" charset="-122"/>
                          <a:ea typeface="微软雅黑" panose="020B0503020204020204" charset="-122"/>
                          <a:cs typeface="微软雅黑" panose="020B0503020204020204" charset="-122"/>
                        </a:rPr>
                        <a:t>以上</a:t>
                      </a:r>
                      <a:endParaRPr lang="zh-CN" sz="1400">
                        <a:solidFill>
                          <a:schemeClr val="tx1"/>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15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500</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15</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solidFill>
                      <a:schemeClr val="accent1">
                        <a:lumMod val="60000"/>
                        <a:lumOff val="40000"/>
                      </a:schemeClr>
                    </a:solidFill>
                  </a:tcPr>
                </a:tc>
              </a:tr>
              <a:tr h="265430">
                <a:tc>
                  <a:txBody>
                    <a:bodyPr/>
                    <a:p>
                      <a:pPr marL="0" indent="0" algn="ctr">
                        <a:lnSpc>
                          <a:spcPts val="1350"/>
                        </a:lnSpc>
                        <a:spcBef>
                          <a:spcPct val="0"/>
                        </a:spcBef>
                        <a:spcAft>
                          <a:spcPct val="0"/>
                        </a:spcAft>
                      </a:pPr>
                      <a:r>
                        <a:rPr lang="zh-CN" sz="1400">
                          <a:solidFill>
                            <a:schemeClr val="tx1"/>
                          </a:solidFill>
                          <a:latin typeface="微软雅黑" panose="020B0503020204020204" charset="-122"/>
                          <a:ea typeface="微软雅黑" panose="020B0503020204020204" charset="-122"/>
                        </a:rPr>
                        <a:t>合　计</a:t>
                      </a:r>
                      <a:endParaRPr 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rPr>
                        <a:t>500</a:t>
                      </a:r>
                      <a:endParaRPr lang="en-US" altLang="zh-CN" sz="1400">
                        <a:solidFill>
                          <a:schemeClr val="tx1"/>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lumMod val="60000"/>
                        <a:lumOff val="40000"/>
                      </a:schemeClr>
                    </a:solidFill>
                  </a:tcPr>
                </a:tc>
                <a:tc>
                  <a:txBody>
                    <a:bodyPr/>
                    <a:p>
                      <a:pPr marL="0" indent="0" algn="ctr">
                        <a:lnSpc>
                          <a:spcPts val="1350"/>
                        </a:lnSpc>
                        <a:spcBef>
                          <a:spcPct val="0"/>
                        </a:spcBef>
                        <a:spcAft>
                          <a:spcPct val="0"/>
                        </a:spcAft>
                      </a:pPr>
                      <a:r>
                        <a:rPr lang="en-US" altLang="zh-CN" sz="1400">
                          <a:solidFill>
                            <a:schemeClr val="tx1"/>
                          </a:solidFill>
                          <a:latin typeface="微软雅黑" panose="020B0503020204020204" charset="-122"/>
                          <a:ea typeface="微软雅黑" panose="020B0503020204020204" charset="-122"/>
                          <a:cs typeface="微软雅黑" panose="020B0503020204020204" charset="-122"/>
                        </a:rPr>
                        <a:t>—</a:t>
                      </a:r>
                      <a:r>
                        <a:rPr lang="zh-CN" sz="1400">
                          <a:solidFill>
                            <a:schemeClr val="tx1"/>
                          </a:solidFill>
                          <a:latin typeface="微软雅黑" panose="020B0503020204020204" charset="-122"/>
                          <a:ea typeface="微软雅黑" panose="020B0503020204020204" charset="-122"/>
                          <a:cs typeface="微软雅黑" panose="020B0503020204020204" charset="-122"/>
                        </a:rPr>
                        <a:t>　</a:t>
                      </a:r>
                      <a:endParaRPr lang="zh-CN" sz="1400">
                        <a:solidFill>
                          <a:schemeClr val="tx1"/>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lumMod val="60000"/>
                        <a:lumOff val="40000"/>
                      </a:schemeClr>
                    </a:solidFill>
                  </a:tcPr>
                </a:tc>
                <a:tc>
                  <a:txBody>
                    <a:bodyPr/>
                    <a:p>
                      <a:pPr marL="0" indent="0" algn="ctr">
                        <a:lnSpc>
                          <a:spcPts val="1350"/>
                        </a:lnSpc>
                        <a:spcBef>
                          <a:spcPct val="0"/>
                        </a:spcBef>
                        <a:spcAft>
                          <a:spcPct val="0"/>
                        </a:spcAft>
                      </a:pPr>
                      <a:r>
                        <a:rPr lang="zh-CN" sz="1400">
                          <a:solidFill>
                            <a:schemeClr val="tx1"/>
                          </a:solidFill>
                          <a:latin typeface="微软雅黑" panose="020B0503020204020204" charset="-122"/>
                          <a:ea typeface="微软雅黑" panose="020B0503020204020204" charset="-122"/>
                          <a:cs typeface="微软雅黑" panose="020B0503020204020204" charset="-122"/>
                        </a:rPr>
                        <a:t>　</a:t>
                      </a:r>
                      <a:r>
                        <a:rPr lang="en-US" altLang="zh-CN" sz="1400">
                          <a:solidFill>
                            <a:schemeClr val="tx1"/>
                          </a:solidFill>
                          <a:latin typeface="微软雅黑" panose="020B0503020204020204" charset="-122"/>
                          <a:ea typeface="微软雅黑" panose="020B0503020204020204" charset="-122"/>
                          <a:cs typeface="微软雅黑" panose="020B0503020204020204" charset="-122"/>
                        </a:rPr>
                        <a:t>—</a:t>
                      </a:r>
                      <a:endParaRPr lang="en-US" altLang="zh-CN" sz="1400">
                        <a:solidFill>
                          <a:schemeClr val="tx1"/>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solidFill>
                      <a:schemeClr val="accent1">
                        <a:lumMod val="60000"/>
                        <a:lumOff val="40000"/>
                      </a:schemeClr>
                    </a:solidFill>
                  </a:tcPr>
                </a:tc>
              </a:tr>
            </a:tbl>
          </a:graphicData>
        </a:graphic>
      </p:graphicFrame>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877435" y="3020060"/>
            <a:ext cx="5895340" cy="2055495"/>
          </a:xfrm>
        </p:spPr>
        <p:txBody>
          <a:bodyPr/>
          <a:p>
            <a:r>
              <a:rPr lang="zh-CN" altLang="en-US"/>
              <a:t>变异指标</a:t>
            </a:r>
            <a:endParaRPr lang="zh-CN" altLang="en-US"/>
          </a:p>
        </p:txBody>
      </p:sp>
      <p:sp>
        <p:nvSpPr>
          <p:cNvPr id="3" name="文本占位符 2"/>
          <p:cNvSpPr>
            <a:spLocks noGrp="1"/>
          </p:cNvSpPr>
          <p:nvPr>
            <p:ph type="body" sz="quarter" idx="13"/>
          </p:nvPr>
        </p:nvSpPr>
        <p:spPr/>
        <p:txBody>
          <a:bodyPr/>
          <a:p>
            <a:pPr algn="r"/>
            <a:r>
              <a:rPr lang="zh-CN" altLang="en-US"/>
              <a:t>任务四</a:t>
            </a:r>
            <a:r>
              <a:rPr lang="en-US" altLang="zh-CN"/>
              <a:t> </a:t>
            </a:r>
            <a:endParaRPr lang="zh-CN" altLang="en-US"/>
          </a:p>
        </p:txBody>
      </p:sp>
    </p:spTree>
    <p:custDataLst>
      <p:tags r:id="rId1"/>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标题 1"/>
          <p:cNvSpPr txBox="1"/>
          <p:nvPr/>
        </p:nvSpPr>
        <p:spPr>
          <a:xfrm>
            <a:off x="1840230" y="1516380"/>
            <a:ext cx="7247890" cy="276860"/>
          </a:xfrm>
          <a:prstGeom prst="rect">
            <a:avLst/>
          </a:prstGeom>
          <a:noFill/>
          <a:ln>
            <a:noFill/>
          </a:ln>
        </p:spPr>
        <p:txBody>
          <a:bodyPr vert="horz" wrap="square" lIns="0" tIns="0" rIns="0" bIns="0" rtlCol="0" anchor="ctr"/>
          <a:p>
            <a:pPr algn="l">
              <a:lnSpc>
                <a:spcPct val="100000"/>
              </a:lnSpc>
            </a:pPr>
            <a:r>
              <a:rPr kumimoji="1" lang="zh-CN" altLang="en-US" sz="1600">
                <a:ln w="12700">
                  <a:noFill/>
                </a:ln>
                <a:solidFill>
                  <a:srgbClr val="7230EA">
                    <a:alpha val="100000"/>
                  </a:srgbClr>
                </a:solidFill>
                <a:latin typeface="微软雅黑" panose="020B0503020204020204" charset="-122"/>
                <a:ea typeface="微软雅黑" panose="020B0503020204020204" charset="-122"/>
                <a:cs typeface="Source Han Sans CN Bold" panose="020B0800000000000000" charset="-122"/>
              </a:rPr>
              <a:t>标志变异指标的概念</a:t>
            </a:r>
            <a:endParaRPr kumimoji="1" lang="zh-CN" altLang="en-US" sz="1600">
              <a:ln w="12700">
                <a:noFill/>
              </a:ln>
              <a:solidFill>
                <a:srgbClr val="7230EA">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7" name="标题 1"/>
          <p:cNvSpPr txBox="1"/>
          <p:nvPr/>
        </p:nvSpPr>
        <p:spPr>
          <a:xfrm>
            <a:off x="1840230" y="1878330"/>
            <a:ext cx="9094470" cy="1873250"/>
          </a:xfrm>
          <a:prstGeom prst="rect">
            <a:avLst/>
          </a:prstGeom>
          <a:solidFill>
            <a:schemeClr val="accent3"/>
          </a:solidFill>
          <a:ln>
            <a:noFill/>
          </a:ln>
        </p:spPr>
        <p:txBody>
          <a:bodyPr vert="horz" wrap="square" lIns="0" tIns="0" rIns="0" bIns="0" rtlCol="0" anchor="t"/>
          <a:p>
            <a:pPr algn="just">
              <a:lnSpc>
                <a:spcPct val="150000"/>
              </a:lnSpc>
            </a:pPr>
            <a:r>
              <a:rPr kumimoji="1" lang="zh-CN" altLang="en-US"/>
              <a:t>标志变异指标是指反映总体中各单位标志值差异程度的综合指标</a:t>
            </a:r>
            <a:r>
              <a:rPr kumimoji="1" lang="en-US" altLang="zh-CN"/>
              <a:t>,</a:t>
            </a:r>
            <a:r>
              <a:rPr kumimoji="1" lang="zh-CN" altLang="en-US"/>
              <a:t>又称标志变动度。</a:t>
            </a:r>
            <a:endParaRPr kumimoji="1" lang="zh-CN" altLang="en-US"/>
          </a:p>
          <a:p>
            <a:pPr algn="just">
              <a:lnSpc>
                <a:spcPct val="150000"/>
              </a:lnSpc>
            </a:pPr>
            <a:r>
              <a:rPr kumimoji="1" lang="zh-CN" altLang="en-US"/>
              <a:t>标志变异指标与平均指标之间具有相互联系、相互对应的关系。平均指标表现为总体各单位标志值的一般水平</a:t>
            </a:r>
            <a:r>
              <a:rPr kumimoji="1" lang="en-US" altLang="zh-CN"/>
              <a:t>,</a:t>
            </a:r>
            <a:r>
              <a:rPr kumimoji="1" lang="zh-CN" altLang="en-US"/>
              <a:t>将各指标值的差异抽象化</a:t>
            </a:r>
            <a:r>
              <a:rPr kumimoji="1" lang="en-US" altLang="zh-CN"/>
              <a:t>,</a:t>
            </a:r>
            <a:r>
              <a:rPr kumimoji="1" lang="zh-CN" altLang="en-US"/>
              <a:t>反映各单位标志值的集中趋势</a:t>
            </a:r>
            <a:r>
              <a:rPr kumimoji="1" lang="en-US" altLang="zh-CN"/>
              <a:t>;</a:t>
            </a:r>
            <a:r>
              <a:rPr kumimoji="1" lang="zh-CN" altLang="en-US"/>
              <a:t>而标志变异指标表现为总体各单位标志值的差异程度</a:t>
            </a:r>
            <a:r>
              <a:rPr kumimoji="1" lang="en-US" altLang="zh-CN"/>
              <a:t>,</a:t>
            </a:r>
            <a:r>
              <a:rPr kumimoji="1" lang="zh-CN" altLang="en-US"/>
              <a:t>反映各单位标志值的离中趋势。</a:t>
            </a:r>
            <a:endParaRPr kumimoji="1" lang="zh-CN" altLang="en-US"/>
          </a:p>
        </p:txBody>
      </p:sp>
      <p:sp>
        <p:nvSpPr>
          <p:cNvPr id="8" name="标题 1"/>
          <p:cNvSpPr txBox="1"/>
          <p:nvPr/>
        </p:nvSpPr>
        <p:spPr>
          <a:xfrm>
            <a:off x="1840230" y="3923030"/>
            <a:ext cx="7247890" cy="276860"/>
          </a:xfrm>
          <a:prstGeom prst="rect">
            <a:avLst/>
          </a:prstGeom>
          <a:noFill/>
          <a:ln>
            <a:noFill/>
          </a:ln>
        </p:spPr>
        <p:txBody>
          <a:bodyPr vert="horz" wrap="square" lIns="0" tIns="0" rIns="0" bIns="0" rtlCol="0" anchor="ctr"/>
          <a:p>
            <a:pPr algn="l">
              <a:lnSpc>
                <a:spcPct val="100000"/>
              </a:lnSpc>
            </a:pPr>
            <a:r>
              <a:rPr kumimoji="1" lang="zh-CN" altLang="en-US" sz="1600">
                <a:ln w="12700">
                  <a:noFill/>
                </a:ln>
                <a:solidFill>
                  <a:srgbClr val="7230EA">
                    <a:alpha val="100000"/>
                  </a:srgbClr>
                </a:solidFill>
                <a:latin typeface="微软雅黑" panose="020B0503020204020204" charset="-122"/>
                <a:ea typeface="微软雅黑" panose="020B0503020204020204" charset="-122"/>
                <a:cs typeface="Source Han Sans CN Bold" panose="020B0800000000000000" charset="-122"/>
                <a:sym typeface="+mn-ea"/>
              </a:rPr>
              <a:t>标志变异指标的意义</a:t>
            </a:r>
            <a:endParaRPr kumimoji="1" lang="zh-CN" altLang="en-US" sz="1600">
              <a:ln w="12700">
                <a:noFill/>
              </a:ln>
              <a:solidFill>
                <a:srgbClr val="7230EA">
                  <a:alpha val="100000"/>
                </a:srgbClr>
              </a:solidFill>
              <a:latin typeface="微软雅黑" panose="020B0503020204020204" charset="-122"/>
              <a:ea typeface="微软雅黑" panose="020B0503020204020204" charset="-122"/>
              <a:cs typeface="Source Han Sans CN Bold" panose="020B0800000000000000" charset="-122"/>
              <a:sym typeface="+mn-ea"/>
            </a:endParaRPr>
          </a:p>
        </p:txBody>
      </p:sp>
      <p:sp>
        <p:nvSpPr>
          <p:cNvPr id="9" name="标题 1"/>
          <p:cNvSpPr txBox="1"/>
          <p:nvPr/>
        </p:nvSpPr>
        <p:spPr>
          <a:xfrm>
            <a:off x="1840230" y="4199890"/>
            <a:ext cx="7247890" cy="1488440"/>
          </a:xfrm>
          <a:prstGeom prst="rect">
            <a:avLst/>
          </a:prstGeom>
          <a:solidFill>
            <a:schemeClr val="accent3"/>
          </a:solidFill>
          <a:ln>
            <a:noFill/>
          </a:ln>
        </p:spPr>
        <p:txBody>
          <a:bodyPr vert="horz" wrap="square" lIns="0" tIns="0" rIns="0" bIns="0" rtlCol="0" anchor="t"/>
          <a:p>
            <a:pPr algn="just">
              <a:lnSpc>
                <a:spcPct val="150000"/>
              </a:lnSpc>
            </a:pPr>
            <a:r>
              <a:rPr kumimoji="1" lang="en-US" altLang="zh-CN"/>
              <a:t>(1) </a:t>
            </a:r>
            <a:r>
              <a:rPr kumimoji="1" lang="zh-CN" altLang="en-US"/>
              <a:t>标志变异指标可以说明平均指标的代表性</a:t>
            </a:r>
            <a:endParaRPr kumimoji="1" lang="zh-CN" altLang="en-US"/>
          </a:p>
          <a:p>
            <a:pPr algn="just">
              <a:lnSpc>
                <a:spcPct val="150000"/>
              </a:lnSpc>
            </a:pPr>
            <a:r>
              <a:rPr kumimoji="1" lang="en-US" altLang="zh-CN"/>
              <a:t>(2) </a:t>
            </a:r>
            <a:r>
              <a:rPr kumimoji="1" lang="zh-CN" altLang="en-US"/>
              <a:t>标志变异指标可以说明现象变动的稳定性、均衡性</a:t>
            </a:r>
            <a:endParaRPr kumimoji="1" lang="zh-CN" altLang="en-US"/>
          </a:p>
          <a:p>
            <a:pPr algn="just">
              <a:lnSpc>
                <a:spcPct val="150000"/>
              </a:lnSpc>
            </a:pPr>
            <a:r>
              <a:rPr kumimoji="1" lang="en-US" altLang="zh-CN"/>
              <a:t>(3) </a:t>
            </a:r>
            <a:r>
              <a:rPr kumimoji="1" lang="zh-CN" altLang="en-US"/>
              <a:t>标志变异指标的大小有助于确定必要的样本单位数</a:t>
            </a:r>
            <a:endParaRPr kumimoji="1" lang="zh-CN" altLang="en-US"/>
          </a:p>
        </p:txBody>
      </p:sp>
      <p:sp>
        <p:nvSpPr>
          <p:cNvPr id="10" name="标题 1"/>
          <p:cNvSpPr txBox="1"/>
          <p:nvPr/>
        </p:nvSpPr>
        <p:spPr>
          <a:xfrm>
            <a:off x="1134110" y="1516380"/>
            <a:ext cx="586105" cy="443230"/>
          </a:xfrm>
          <a:custGeom>
            <a:avLst/>
            <a:gdLst>
              <a:gd name="connsiteX0" fmla="*/ 56258 w 778320"/>
              <a:gd name="connsiteY0" fmla="*/ 333700 h 720001"/>
              <a:gd name="connsiteX1" fmla="*/ 56258 w 778320"/>
              <a:gd name="connsiteY1" fmla="*/ 627457 h 720001"/>
              <a:gd name="connsiteX2" fmla="*/ 66946 w 778320"/>
              <a:gd name="connsiteY2" fmla="*/ 653054 h 720001"/>
              <a:gd name="connsiteX3" fmla="*/ 92544 w 778320"/>
              <a:gd name="connsiteY3" fmla="*/ 663743 h 720001"/>
              <a:gd name="connsiteX4" fmla="*/ 685683 w 778320"/>
              <a:gd name="connsiteY4" fmla="*/ 663743 h 720001"/>
              <a:gd name="connsiteX5" fmla="*/ 711281 w 778320"/>
              <a:gd name="connsiteY5" fmla="*/ 653054 h 720001"/>
              <a:gd name="connsiteX6" fmla="*/ 721969 w 778320"/>
              <a:gd name="connsiteY6" fmla="*/ 627457 h 720001"/>
              <a:gd name="connsiteX7" fmla="*/ 721969 w 778320"/>
              <a:gd name="connsiteY7" fmla="*/ 333700 h 720001"/>
              <a:gd name="connsiteX8" fmla="*/ 92544 w 778320"/>
              <a:gd name="connsiteY8" fmla="*/ 142049 h 720001"/>
              <a:gd name="connsiteX9" fmla="*/ 56258 w 778320"/>
              <a:gd name="connsiteY9" fmla="*/ 178336 h 720001"/>
              <a:gd name="connsiteX10" fmla="*/ 56258 w 778320"/>
              <a:gd name="connsiteY10" fmla="*/ 277443 h 720001"/>
              <a:gd name="connsiteX11" fmla="*/ 721969 w 778320"/>
              <a:gd name="connsiteY11" fmla="*/ 277443 h 720001"/>
              <a:gd name="connsiteX12" fmla="*/ 721969 w 778320"/>
              <a:gd name="connsiteY12" fmla="*/ 178336 h 720001"/>
              <a:gd name="connsiteX13" fmla="*/ 685683 w 778320"/>
              <a:gd name="connsiteY13" fmla="*/ 142049 h 720001"/>
              <a:gd name="connsiteX14" fmla="*/ 561355 w 778320"/>
              <a:gd name="connsiteY14" fmla="*/ 142049 h 720001"/>
              <a:gd name="connsiteX15" fmla="*/ 561355 w 778320"/>
              <a:gd name="connsiteY15" fmla="*/ 201026 h 720001"/>
              <a:gd name="connsiteX16" fmla="*/ 533226 w 778320"/>
              <a:gd name="connsiteY16" fmla="*/ 229249 h 720001"/>
              <a:gd name="connsiteX17" fmla="*/ 505097 w 778320"/>
              <a:gd name="connsiteY17" fmla="*/ 201120 h 720001"/>
              <a:gd name="connsiteX18" fmla="*/ 505097 w 778320"/>
              <a:gd name="connsiteY18" fmla="*/ 142049 h 720001"/>
              <a:gd name="connsiteX19" fmla="*/ 273129 w 778320"/>
              <a:gd name="connsiteY19" fmla="*/ 142049 h 720001"/>
              <a:gd name="connsiteX20" fmla="*/ 273129 w 778320"/>
              <a:gd name="connsiteY20" fmla="*/ 201026 h 720001"/>
              <a:gd name="connsiteX21" fmla="*/ 245001 w 778320"/>
              <a:gd name="connsiteY21" fmla="*/ 229249 h 720001"/>
              <a:gd name="connsiteX22" fmla="*/ 216872 w 778320"/>
              <a:gd name="connsiteY22" fmla="*/ 201120 h 720001"/>
              <a:gd name="connsiteX23" fmla="*/ 216872 w 778320"/>
              <a:gd name="connsiteY23" fmla="*/ 142049 h 720001"/>
              <a:gd name="connsiteX24" fmla="*/ 245001 w 778320"/>
              <a:gd name="connsiteY24" fmla="*/ 0 h 720001"/>
              <a:gd name="connsiteX25" fmla="*/ 273129 w 778320"/>
              <a:gd name="connsiteY25" fmla="*/ 28129 h 720001"/>
              <a:gd name="connsiteX26" fmla="*/ 273129 w 778320"/>
              <a:gd name="connsiteY26" fmla="*/ 85792 h 720001"/>
              <a:gd name="connsiteX27" fmla="*/ 505097 w 778320"/>
              <a:gd name="connsiteY27" fmla="*/ 85792 h 720001"/>
              <a:gd name="connsiteX28" fmla="*/ 505097 w 778320"/>
              <a:gd name="connsiteY28" fmla="*/ 28129 h 720001"/>
              <a:gd name="connsiteX29" fmla="*/ 533226 w 778320"/>
              <a:gd name="connsiteY29" fmla="*/ 0 h 720001"/>
              <a:gd name="connsiteX30" fmla="*/ 561355 w 778320"/>
              <a:gd name="connsiteY30" fmla="*/ 28129 h 720001"/>
              <a:gd name="connsiteX31" fmla="*/ 561355 w 778320"/>
              <a:gd name="connsiteY31" fmla="*/ 85792 h 720001"/>
              <a:gd name="connsiteX32" fmla="*/ 685683 w 778320"/>
              <a:gd name="connsiteY32" fmla="*/ 85792 h 720001"/>
              <a:gd name="connsiteX33" fmla="*/ 778320 w 778320"/>
              <a:gd name="connsiteY33" fmla="*/ 178336 h 720001"/>
              <a:gd name="connsiteX34" fmla="*/ 778320 w 778320"/>
              <a:gd name="connsiteY34" fmla="*/ 627457 h 720001"/>
              <a:gd name="connsiteX35" fmla="*/ 685777 w 778320"/>
              <a:gd name="connsiteY35" fmla="*/ 720001 h 720001"/>
              <a:gd name="connsiteX36" fmla="*/ 92544 w 778320"/>
              <a:gd name="connsiteY36" fmla="*/ 720001 h 720001"/>
              <a:gd name="connsiteX37" fmla="*/ 0 w 778320"/>
              <a:gd name="connsiteY37" fmla="*/ 627457 h 720001"/>
              <a:gd name="connsiteX38" fmla="*/ 0 w 778320"/>
              <a:gd name="connsiteY38" fmla="*/ 333700 h 720001"/>
              <a:gd name="connsiteX39" fmla="*/ 0 w 778320"/>
              <a:gd name="connsiteY39" fmla="*/ 277443 h 720001"/>
              <a:gd name="connsiteX40" fmla="*/ 0 w 778320"/>
              <a:gd name="connsiteY40" fmla="*/ 178336 h 720001"/>
              <a:gd name="connsiteX41" fmla="*/ 92544 w 778320"/>
              <a:gd name="connsiteY41" fmla="*/ 85792 h 720001"/>
              <a:gd name="connsiteX42" fmla="*/ 216872 w 778320"/>
              <a:gd name="connsiteY42" fmla="*/ 85792 h 720001"/>
              <a:gd name="connsiteX43" fmla="*/ 216872 w 778320"/>
              <a:gd name="connsiteY43" fmla="*/ 28129 h 720001"/>
              <a:gd name="connsiteX44" fmla="*/ 245001 w 778320"/>
              <a:gd name="connsiteY44" fmla="*/ 0 h 720001"/>
            </a:gdLst>
            <a:ahLst/>
            <a:cxnLst/>
            <a:rect l="l" t="t" r="r" b="b"/>
            <a:pathLst>
              <a:path w="778320" h="720001">
                <a:moveTo>
                  <a:pt x="56258" y="333700"/>
                </a:moveTo>
                <a:lnTo>
                  <a:pt x="56258" y="627457"/>
                </a:lnTo>
                <a:cubicBezTo>
                  <a:pt x="56258" y="637115"/>
                  <a:pt x="60008" y="646116"/>
                  <a:pt x="66946" y="653054"/>
                </a:cubicBezTo>
                <a:cubicBezTo>
                  <a:pt x="73885" y="659899"/>
                  <a:pt x="82980" y="663743"/>
                  <a:pt x="92544" y="663743"/>
                </a:cubicBezTo>
                <a:lnTo>
                  <a:pt x="685683" y="663743"/>
                </a:lnTo>
                <a:cubicBezTo>
                  <a:pt x="695341" y="663743"/>
                  <a:pt x="704342" y="659993"/>
                  <a:pt x="711281" y="653054"/>
                </a:cubicBezTo>
                <a:cubicBezTo>
                  <a:pt x="718125" y="646116"/>
                  <a:pt x="721969" y="637021"/>
                  <a:pt x="721969" y="627457"/>
                </a:cubicBezTo>
                <a:lnTo>
                  <a:pt x="721969" y="333700"/>
                </a:lnTo>
                <a:close/>
                <a:moveTo>
                  <a:pt x="92544" y="142049"/>
                </a:moveTo>
                <a:cubicBezTo>
                  <a:pt x="72478" y="142049"/>
                  <a:pt x="56258" y="158364"/>
                  <a:pt x="56258" y="178336"/>
                </a:cubicBezTo>
                <a:lnTo>
                  <a:pt x="56258" y="277443"/>
                </a:lnTo>
                <a:lnTo>
                  <a:pt x="721969" y="277443"/>
                </a:lnTo>
                <a:lnTo>
                  <a:pt x="721969" y="178336"/>
                </a:lnTo>
                <a:cubicBezTo>
                  <a:pt x="721969" y="158270"/>
                  <a:pt x="705655" y="142049"/>
                  <a:pt x="685683" y="142049"/>
                </a:cubicBezTo>
                <a:lnTo>
                  <a:pt x="561355" y="142049"/>
                </a:lnTo>
                <a:lnTo>
                  <a:pt x="561355" y="201026"/>
                </a:lnTo>
                <a:cubicBezTo>
                  <a:pt x="561355" y="216591"/>
                  <a:pt x="548790" y="229249"/>
                  <a:pt x="533226" y="229249"/>
                </a:cubicBezTo>
                <a:cubicBezTo>
                  <a:pt x="517661" y="229249"/>
                  <a:pt x="505097" y="216685"/>
                  <a:pt x="505097" y="201120"/>
                </a:cubicBezTo>
                <a:lnTo>
                  <a:pt x="505097" y="142049"/>
                </a:lnTo>
                <a:lnTo>
                  <a:pt x="273129" y="142049"/>
                </a:lnTo>
                <a:lnTo>
                  <a:pt x="273129" y="201026"/>
                </a:lnTo>
                <a:cubicBezTo>
                  <a:pt x="273129" y="216591"/>
                  <a:pt x="260565" y="229249"/>
                  <a:pt x="245001" y="229249"/>
                </a:cubicBezTo>
                <a:cubicBezTo>
                  <a:pt x="229436" y="229249"/>
                  <a:pt x="216872" y="216685"/>
                  <a:pt x="216872" y="201120"/>
                </a:cubicBezTo>
                <a:lnTo>
                  <a:pt x="216872" y="142049"/>
                </a:lnTo>
                <a:close/>
                <a:moveTo>
                  <a:pt x="245001" y="0"/>
                </a:moveTo>
                <a:cubicBezTo>
                  <a:pt x="260565" y="0"/>
                  <a:pt x="273129" y="12564"/>
                  <a:pt x="273129" y="28129"/>
                </a:cubicBezTo>
                <a:lnTo>
                  <a:pt x="273129" y="85792"/>
                </a:lnTo>
                <a:lnTo>
                  <a:pt x="505097" y="85792"/>
                </a:lnTo>
                <a:lnTo>
                  <a:pt x="505097" y="28129"/>
                </a:lnTo>
                <a:cubicBezTo>
                  <a:pt x="505097" y="12564"/>
                  <a:pt x="517661" y="0"/>
                  <a:pt x="533226" y="0"/>
                </a:cubicBezTo>
                <a:cubicBezTo>
                  <a:pt x="548790" y="0"/>
                  <a:pt x="561355" y="12564"/>
                  <a:pt x="561355" y="28129"/>
                </a:cubicBezTo>
                <a:lnTo>
                  <a:pt x="561355" y="85792"/>
                </a:lnTo>
                <a:lnTo>
                  <a:pt x="685683" y="85792"/>
                </a:lnTo>
                <a:cubicBezTo>
                  <a:pt x="736784" y="85792"/>
                  <a:pt x="778227" y="127235"/>
                  <a:pt x="778320" y="178336"/>
                </a:cubicBezTo>
                <a:lnTo>
                  <a:pt x="778320" y="627457"/>
                </a:lnTo>
                <a:cubicBezTo>
                  <a:pt x="778320" y="678370"/>
                  <a:pt x="736690" y="720001"/>
                  <a:pt x="685777" y="720001"/>
                </a:cubicBezTo>
                <a:lnTo>
                  <a:pt x="92544" y="720001"/>
                </a:lnTo>
                <a:cubicBezTo>
                  <a:pt x="41631" y="720001"/>
                  <a:pt x="0" y="678370"/>
                  <a:pt x="0" y="627457"/>
                </a:cubicBezTo>
                <a:lnTo>
                  <a:pt x="0" y="333700"/>
                </a:lnTo>
                <a:lnTo>
                  <a:pt x="0" y="277443"/>
                </a:lnTo>
                <a:lnTo>
                  <a:pt x="0" y="178336"/>
                </a:lnTo>
                <a:cubicBezTo>
                  <a:pt x="0" y="127235"/>
                  <a:pt x="41443" y="85792"/>
                  <a:pt x="92544" y="85792"/>
                </a:cubicBezTo>
                <a:lnTo>
                  <a:pt x="216872" y="85792"/>
                </a:lnTo>
                <a:lnTo>
                  <a:pt x="216872" y="28129"/>
                </a:lnTo>
                <a:cubicBezTo>
                  <a:pt x="216872" y="12564"/>
                  <a:pt x="229436" y="0"/>
                  <a:pt x="245001" y="0"/>
                </a:cubicBezTo>
                <a:close/>
              </a:path>
            </a:pathLst>
          </a:custGeom>
          <a:solidFill>
            <a:schemeClr val="accent1"/>
          </a:solidFill>
          <a:ln w="1860" cap="flat">
            <a:noFill/>
            <a:miter/>
          </a:ln>
        </p:spPr>
        <p:txBody>
          <a:bodyPr vert="horz" wrap="square" lIns="91440" tIns="45720" rIns="91440" bIns="45720" rtlCol="0" anchor="ctr"/>
          <a:p>
            <a:pPr algn="l">
              <a:lnSpc>
                <a:spcPct val="100000"/>
              </a:lnSpc>
            </a:pPr>
            <a:endParaRPr kumimoji="1" lang="zh-CN" altLang="en-US"/>
          </a:p>
        </p:txBody>
      </p:sp>
      <p:sp>
        <p:nvSpPr>
          <p:cNvPr id="11" name="标题 1"/>
          <p:cNvSpPr txBox="1"/>
          <p:nvPr/>
        </p:nvSpPr>
        <p:spPr>
          <a:xfrm>
            <a:off x="1134110" y="3837305"/>
            <a:ext cx="598170" cy="443230"/>
          </a:xfrm>
          <a:custGeom>
            <a:avLst/>
            <a:gdLst>
              <a:gd name="connsiteX0" fmla="*/ 351048 w 1543905"/>
              <a:gd name="connsiteY0" fmla="*/ 523317 h 1399728"/>
              <a:gd name="connsiteX1" fmla="*/ 351048 w 1543905"/>
              <a:gd name="connsiteY1" fmla="*/ 523317 h 1399728"/>
              <a:gd name="connsiteX2" fmla="*/ 351420 w 1543905"/>
              <a:gd name="connsiteY2" fmla="*/ 523503 h 1399728"/>
              <a:gd name="connsiteX3" fmla="*/ 351420 w 1543905"/>
              <a:gd name="connsiteY3" fmla="*/ 1020031 h 1399728"/>
              <a:gd name="connsiteX4" fmla="*/ 351048 w 1543905"/>
              <a:gd name="connsiteY4" fmla="*/ 1020403 h 1399728"/>
              <a:gd name="connsiteX5" fmla="*/ 163525 w 1543905"/>
              <a:gd name="connsiteY5" fmla="*/ 1020403 h 1399728"/>
              <a:gd name="connsiteX6" fmla="*/ 163153 w 1543905"/>
              <a:gd name="connsiteY6" fmla="*/ 1020031 h 1399728"/>
              <a:gd name="connsiteX7" fmla="*/ 163153 w 1543905"/>
              <a:gd name="connsiteY7" fmla="*/ 523503 h 1399728"/>
              <a:gd name="connsiteX8" fmla="*/ 163153 w 1543905"/>
              <a:gd name="connsiteY8" fmla="*/ 523317 h 1399728"/>
              <a:gd name="connsiteX9" fmla="*/ 163339 w 1543905"/>
              <a:gd name="connsiteY9" fmla="*/ 523131 h 1399728"/>
              <a:gd name="connsiteX10" fmla="*/ 351048 w 1543905"/>
              <a:gd name="connsiteY10" fmla="*/ 523131 h 1399728"/>
              <a:gd name="connsiteX11" fmla="*/ 351048 w 1543905"/>
              <a:gd name="connsiteY11" fmla="*/ 411696 h 1399728"/>
              <a:gd name="connsiteX12" fmla="*/ 163339 w 1543905"/>
              <a:gd name="connsiteY12" fmla="*/ 411696 h 1399728"/>
              <a:gd name="connsiteX13" fmla="*/ 51346 w 1543905"/>
              <a:gd name="connsiteY13" fmla="*/ 523689 h 1399728"/>
              <a:gd name="connsiteX14" fmla="*/ 51346 w 1543905"/>
              <a:gd name="connsiteY14" fmla="*/ 1020217 h 1399728"/>
              <a:gd name="connsiteX15" fmla="*/ 163339 w 1543905"/>
              <a:gd name="connsiteY15" fmla="*/ 1132210 h 1399728"/>
              <a:gd name="connsiteX16" fmla="*/ 351048 w 1543905"/>
              <a:gd name="connsiteY16" fmla="*/ 1132210 h 1399728"/>
              <a:gd name="connsiteX17" fmla="*/ 463042 w 1543905"/>
              <a:gd name="connsiteY17" fmla="*/ 1020217 h 1399728"/>
              <a:gd name="connsiteX18" fmla="*/ 463042 w 1543905"/>
              <a:gd name="connsiteY18" fmla="*/ 523503 h 1399728"/>
              <a:gd name="connsiteX19" fmla="*/ 351048 w 1543905"/>
              <a:gd name="connsiteY19" fmla="*/ 411696 h 1399728"/>
              <a:gd name="connsiteX20" fmla="*/ 865808 w 1543905"/>
              <a:gd name="connsiteY20" fmla="*/ 111621 h 1399728"/>
              <a:gd name="connsiteX21" fmla="*/ 866180 w 1543905"/>
              <a:gd name="connsiteY21" fmla="*/ 111807 h 1399728"/>
              <a:gd name="connsiteX22" fmla="*/ 866180 w 1543905"/>
              <a:gd name="connsiteY22" fmla="*/ 1020031 h 1399728"/>
              <a:gd name="connsiteX23" fmla="*/ 865808 w 1543905"/>
              <a:gd name="connsiteY23" fmla="*/ 1020403 h 1399728"/>
              <a:gd name="connsiteX24" fmla="*/ 678284 w 1543905"/>
              <a:gd name="connsiteY24" fmla="*/ 1020403 h 1399728"/>
              <a:gd name="connsiteX25" fmla="*/ 677912 w 1543905"/>
              <a:gd name="connsiteY25" fmla="*/ 1020031 h 1399728"/>
              <a:gd name="connsiteX26" fmla="*/ 677912 w 1543905"/>
              <a:gd name="connsiteY26" fmla="*/ 111993 h 1399728"/>
              <a:gd name="connsiteX27" fmla="*/ 677912 w 1543905"/>
              <a:gd name="connsiteY27" fmla="*/ 111807 h 1399728"/>
              <a:gd name="connsiteX28" fmla="*/ 678098 w 1543905"/>
              <a:gd name="connsiteY28" fmla="*/ 111621 h 1399728"/>
              <a:gd name="connsiteX29" fmla="*/ 865808 w 1543905"/>
              <a:gd name="connsiteY29" fmla="*/ 111621 h 1399728"/>
              <a:gd name="connsiteX30" fmla="*/ 865808 w 1543905"/>
              <a:gd name="connsiteY30" fmla="*/ 0 h 1399728"/>
              <a:gd name="connsiteX31" fmla="*/ 677912 w 1543905"/>
              <a:gd name="connsiteY31" fmla="*/ 0 h 1399728"/>
              <a:gd name="connsiteX32" fmla="*/ 565919 w 1543905"/>
              <a:gd name="connsiteY32" fmla="*/ 111993 h 1399728"/>
              <a:gd name="connsiteX33" fmla="*/ 565919 w 1543905"/>
              <a:gd name="connsiteY33" fmla="*/ 1020217 h 1399728"/>
              <a:gd name="connsiteX34" fmla="*/ 677912 w 1543905"/>
              <a:gd name="connsiteY34" fmla="*/ 1132210 h 1399728"/>
              <a:gd name="connsiteX35" fmla="*/ 865622 w 1543905"/>
              <a:gd name="connsiteY35" fmla="*/ 1132210 h 1399728"/>
              <a:gd name="connsiteX36" fmla="*/ 977615 w 1543905"/>
              <a:gd name="connsiteY36" fmla="*/ 1020217 h 1399728"/>
              <a:gd name="connsiteX37" fmla="*/ 977615 w 1543905"/>
              <a:gd name="connsiteY37" fmla="*/ 111993 h 1399728"/>
              <a:gd name="connsiteX38" fmla="*/ 865808 w 1543905"/>
              <a:gd name="connsiteY38" fmla="*/ 0 h 1399728"/>
              <a:gd name="connsiteX39" fmla="*/ 1380381 w 1543905"/>
              <a:gd name="connsiteY39" fmla="*/ 729072 h 1399728"/>
              <a:gd name="connsiteX40" fmla="*/ 1380753 w 1543905"/>
              <a:gd name="connsiteY40" fmla="*/ 729258 h 1399728"/>
              <a:gd name="connsiteX41" fmla="*/ 1380753 w 1543905"/>
              <a:gd name="connsiteY41" fmla="*/ 1020031 h 1399728"/>
              <a:gd name="connsiteX42" fmla="*/ 1380381 w 1543905"/>
              <a:gd name="connsiteY42" fmla="*/ 1020403 h 1399728"/>
              <a:gd name="connsiteX43" fmla="*/ 1192858 w 1543905"/>
              <a:gd name="connsiteY43" fmla="*/ 1020403 h 1399728"/>
              <a:gd name="connsiteX44" fmla="*/ 1192485 w 1543905"/>
              <a:gd name="connsiteY44" fmla="*/ 1020031 h 1399728"/>
              <a:gd name="connsiteX45" fmla="*/ 1192485 w 1543905"/>
              <a:gd name="connsiteY45" fmla="*/ 729444 h 1399728"/>
              <a:gd name="connsiteX46" fmla="*/ 1192485 w 1543905"/>
              <a:gd name="connsiteY46" fmla="*/ 729258 h 1399728"/>
              <a:gd name="connsiteX47" fmla="*/ 1192671 w 1543905"/>
              <a:gd name="connsiteY47" fmla="*/ 729072 h 1399728"/>
              <a:gd name="connsiteX48" fmla="*/ 1380381 w 1543905"/>
              <a:gd name="connsiteY48" fmla="*/ 729072 h 1399728"/>
              <a:gd name="connsiteX49" fmla="*/ 1380381 w 1543905"/>
              <a:gd name="connsiteY49" fmla="*/ 617451 h 1399728"/>
              <a:gd name="connsiteX50" fmla="*/ 1192671 w 1543905"/>
              <a:gd name="connsiteY50" fmla="*/ 617451 h 1399728"/>
              <a:gd name="connsiteX51" fmla="*/ 1080678 w 1543905"/>
              <a:gd name="connsiteY51" fmla="*/ 729444 h 1399728"/>
              <a:gd name="connsiteX52" fmla="*/ 1080678 w 1543905"/>
              <a:gd name="connsiteY52" fmla="*/ 1020031 h 1399728"/>
              <a:gd name="connsiteX53" fmla="*/ 1192671 w 1543905"/>
              <a:gd name="connsiteY53" fmla="*/ 1132024 h 1399728"/>
              <a:gd name="connsiteX54" fmla="*/ 1380381 w 1543905"/>
              <a:gd name="connsiteY54" fmla="*/ 1132024 h 1399728"/>
              <a:gd name="connsiteX55" fmla="*/ 1492374 w 1543905"/>
              <a:gd name="connsiteY55" fmla="*/ 1020031 h 1399728"/>
              <a:gd name="connsiteX56" fmla="*/ 1492374 w 1543905"/>
              <a:gd name="connsiteY56" fmla="*/ 729444 h 1399728"/>
              <a:gd name="connsiteX57" fmla="*/ 1380381 w 1543905"/>
              <a:gd name="connsiteY57" fmla="*/ 617451 h 1399728"/>
              <a:gd name="connsiteX58" fmla="*/ 1481956 w 1543905"/>
              <a:gd name="connsiteY58" fmla="*/ 1276201 h 1399728"/>
              <a:gd name="connsiteX59" fmla="*/ 61764 w 1543905"/>
              <a:gd name="connsiteY59" fmla="*/ 1276201 h 1399728"/>
              <a:gd name="connsiteX60" fmla="*/ 0 w 1543905"/>
              <a:gd name="connsiteY60" fmla="*/ 1337965 h 1399728"/>
              <a:gd name="connsiteX61" fmla="*/ 61764 w 1543905"/>
              <a:gd name="connsiteY61" fmla="*/ 1399729 h 1399728"/>
              <a:gd name="connsiteX62" fmla="*/ 1482142 w 1543905"/>
              <a:gd name="connsiteY62" fmla="*/ 1399729 h 1399728"/>
              <a:gd name="connsiteX63" fmla="*/ 1543906 w 1543905"/>
              <a:gd name="connsiteY63" fmla="*/ 1337965 h 1399728"/>
              <a:gd name="connsiteX64" fmla="*/ 1481956 w 1543905"/>
              <a:gd name="connsiteY64" fmla="*/ 1276201 h 1399728"/>
            </a:gdLst>
            <a:ahLst/>
            <a:cxnLst/>
            <a:rect l="l" t="t" r="r" b="b"/>
            <a:pathLst>
              <a:path w="1543905" h="1399728">
                <a:moveTo>
                  <a:pt x="351048" y="523317"/>
                </a:moveTo>
                <a:cubicBezTo>
                  <a:pt x="351234" y="523317"/>
                  <a:pt x="351234" y="523317"/>
                  <a:pt x="351048" y="523317"/>
                </a:cubicBezTo>
                <a:cubicBezTo>
                  <a:pt x="351234" y="523317"/>
                  <a:pt x="351420" y="523503"/>
                  <a:pt x="351420" y="523503"/>
                </a:cubicBezTo>
                <a:lnTo>
                  <a:pt x="351420" y="1020031"/>
                </a:lnTo>
                <a:lnTo>
                  <a:pt x="351048" y="1020403"/>
                </a:lnTo>
                <a:lnTo>
                  <a:pt x="163525" y="1020403"/>
                </a:lnTo>
                <a:lnTo>
                  <a:pt x="163153" y="1020031"/>
                </a:lnTo>
                <a:lnTo>
                  <a:pt x="163153" y="523503"/>
                </a:lnTo>
                <a:lnTo>
                  <a:pt x="163153" y="523317"/>
                </a:lnTo>
                <a:lnTo>
                  <a:pt x="163339" y="523131"/>
                </a:lnTo>
                <a:lnTo>
                  <a:pt x="351048" y="523131"/>
                </a:lnTo>
                <a:moveTo>
                  <a:pt x="351048" y="411696"/>
                </a:moveTo>
                <a:lnTo>
                  <a:pt x="163339" y="411696"/>
                </a:lnTo>
                <a:cubicBezTo>
                  <a:pt x="101575" y="411696"/>
                  <a:pt x="51346" y="461739"/>
                  <a:pt x="51346" y="523689"/>
                </a:cubicBezTo>
                <a:lnTo>
                  <a:pt x="51346" y="1020217"/>
                </a:lnTo>
                <a:cubicBezTo>
                  <a:pt x="51346" y="1081795"/>
                  <a:pt x="101761" y="1132210"/>
                  <a:pt x="163339" y="1132210"/>
                </a:cubicBezTo>
                <a:lnTo>
                  <a:pt x="351048" y="1132210"/>
                </a:lnTo>
                <a:cubicBezTo>
                  <a:pt x="412626" y="1132210"/>
                  <a:pt x="463042" y="1081795"/>
                  <a:pt x="463042" y="1020217"/>
                </a:cubicBezTo>
                <a:lnTo>
                  <a:pt x="463042" y="523503"/>
                </a:lnTo>
                <a:cubicBezTo>
                  <a:pt x="463042" y="461739"/>
                  <a:pt x="412998" y="411696"/>
                  <a:pt x="351048" y="411696"/>
                </a:cubicBezTo>
                <a:close/>
                <a:moveTo>
                  <a:pt x="865808" y="111621"/>
                </a:moveTo>
                <a:cubicBezTo>
                  <a:pt x="865994" y="111621"/>
                  <a:pt x="866180" y="111807"/>
                  <a:pt x="866180" y="111807"/>
                </a:cubicBezTo>
                <a:lnTo>
                  <a:pt x="866180" y="1020031"/>
                </a:lnTo>
                <a:lnTo>
                  <a:pt x="865808" y="1020403"/>
                </a:lnTo>
                <a:lnTo>
                  <a:pt x="678284" y="1020403"/>
                </a:lnTo>
                <a:lnTo>
                  <a:pt x="677912" y="1020031"/>
                </a:lnTo>
                <a:lnTo>
                  <a:pt x="677912" y="111993"/>
                </a:lnTo>
                <a:lnTo>
                  <a:pt x="677912" y="111807"/>
                </a:lnTo>
                <a:lnTo>
                  <a:pt x="678098" y="111621"/>
                </a:lnTo>
                <a:lnTo>
                  <a:pt x="865808" y="111621"/>
                </a:lnTo>
                <a:moveTo>
                  <a:pt x="865808" y="0"/>
                </a:moveTo>
                <a:lnTo>
                  <a:pt x="677912" y="0"/>
                </a:lnTo>
                <a:cubicBezTo>
                  <a:pt x="616148" y="0"/>
                  <a:pt x="565919" y="50043"/>
                  <a:pt x="565919" y="111993"/>
                </a:cubicBezTo>
                <a:lnTo>
                  <a:pt x="565919" y="1020217"/>
                </a:lnTo>
                <a:cubicBezTo>
                  <a:pt x="565919" y="1081795"/>
                  <a:pt x="616335" y="1132210"/>
                  <a:pt x="677912" y="1132210"/>
                </a:cubicBezTo>
                <a:lnTo>
                  <a:pt x="865622" y="1132210"/>
                </a:lnTo>
                <a:cubicBezTo>
                  <a:pt x="927199" y="1132210"/>
                  <a:pt x="977615" y="1081795"/>
                  <a:pt x="977615" y="1020217"/>
                </a:cubicBezTo>
                <a:lnTo>
                  <a:pt x="977615" y="111993"/>
                </a:lnTo>
                <a:cubicBezTo>
                  <a:pt x="977615" y="50043"/>
                  <a:pt x="927571" y="0"/>
                  <a:pt x="865808" y="0"/>
                </a:cubicBezTo>
                <a:close/>
                <a:moveTo>
                  <a:pt x="1380381" y="729072"/>
                </a:moveTo>
                <a:cubicBezTo>
                  <a:pt x="1380567" y="729072"/>
                  <a:pt x="1380753" y="729258"/>
                  <a:pt x="1380753" y="729258"/>
                </a:cubicBezTo>
                <a:lnTo>
                  <a:pt x="1380753" y="1020031"/>
                </a:lnTo>
                <a:lnTo>
                  <a:pt x="1380381" y="1020403"/>
                </a:lnTo>
                <a:lnTo>
                  <a:pt x="1192858" y="1020403"/>
                </a:lnTo>
                <a:lnTo>
                  <a:pt x="1192485" y="1020031"/>
                </a:lnTo>
                <a:lnTo>
                  <a:pt x="1192485" y="729444"/>
                </a:lnTo>
                <a:lnTo>
                  <a:pt x="1192485" y="729258"/>
                </a:lnTo>
                <a:lnTo>
                  <a:pt x="1192671" y="729072"/>
                </a:lnTo>
                <a:lnTo>
                  <a:pt x="1380381" y="729072"/>
                </a:lnTo>
                <a:moveTo>
                  <a:pt x="1380381" y="617451"/>
                </a:moveTo>
                <a:lnTo>
                  <a:pt x="1192671" y="617451"/>
                </a:lnTo>
                <a:cubicBezTo>
                  <a:pt x="1130908" y="617451"/>
                  <a:pt x="1080678" y="667494"/>
                  <a:pt x="1080678" y="729444"/>
                </a:cubicBezTo>
                <a:lnTo>
                  <a:pt x="1080678" y="1020031"/>
                </a:lnTo>
                <a:cubicBezTo>
                  <a:pt x="1080678" y="1081608"/>
                  <a:pt x="1131094" y="1132024"/>
                  <a:pt x="1192671" y="1132024"/>
                </a:cubicBezTo>
                <a:lnTo>
                  <a:pt x="1380381" y="1132024"/>
                </a:lnTo>
                <a:cubicBezTo>
                  <a:pt x="1441959" y="1132024"/>
                  <a:pt x="1492374" y="1081608"/>
                  <a:pt x="1492374" y="1020031"/>
                </a:cubicBezTo>
                <a:lnTo>
                  <a:pt x="1492374" y="729444"/>
                </a:lnTo>
                <a:cubicBezTo>
                  <a:pt x="1492374" y="667680"/>
                  <a:pt x="1442145" y="617451"/>
                  <a:pt x="1380381" y="617451"/>
                </a:cubicBezTo>
                <a:close/>
                <a:moveTo>
                  <a:pt x="1481956" y="1276201"/>
                </a:moveTo>
                <a:lnTo>
                  <a:pt x="61764" y="1276201"/>
                </a:lnTo>
                <a:cubicBezTo>
                  <a:pt x="27719" y="1276201"/>
                  <a:pt x="0" y="1303920"/>
                  <a:pt x="0" y="1337965"/>
                </a:cubicBezTo>
                <a:cubicBezTo>
                  <a:pt x="0" y="1372009"/>
                  <a:pt x="27719" y="1399729"/>
                  <a:pt x="61764" y="1399729"/>
                </a:cubicBezTo>
                <a:lnTo>
                  <a:pt x="1482142" y="1399729"/>
                </a:lnTo>
                <a:cubicBezTo>
                  <a:pt x="1516187" y="1399729"/>
                  <a:pt x="1543906" y="1372009"/>
                  <a:pt x="1543906" y="1337965"/>
                </a:cubicBezTo>
                <a:cubicBezTo>
                  <a:pt x="1543720" y="1303734"/>
                  <a:pt x="1516187" y="1276201"/>
                  <a:pt x="1481956" y="1276201"/>
                </a:cubicBezTo>
                <a:close/>
              </a:path>
            </a:pathLst>
          </a:custGeom>
          <a:solidFill>
            <a:schemeClr val="accent1"/>
          </a:solidFill>
          <a:ln w="1860" cap="flat">
            <a:noFill/>
            <a:miter/>
          </a:ln>
        </p:spPr>
        <p:txBody>
          <a:bodyPr vert="horz" wrap="square" lIns="91440" tIns="45720" rIns="91440" bIns="45720" rtlCol="0" anchor="ctr"/>
          <a:p>
            <a:pPr algn="l">
              <a:lnSpc>
                <a:spcPct val="100000"/>
              </a:lnSpc>
            </a:pPr>
            <a:endParaRPr kumimoji="1" lang="zh-CN" altLang="en-US"/>
          </a:p>
        </p:txBody>
      </p:sp>
      <p:sp>
        <p:nvSpPr>
          <p:cNvPr id="18" name="标题 1"/>
          <p:cNvSpPr txBox="1"/>
          <p:nvPr/>
        </p:nvSpPr>
        <p:spPr>
          <a:xfrm>
            <a:off x="1007545" y="210957"/>
            <a:ext cx="10696755" cy="432000"/>
          </a:xfrm>
          <a:prstGeom prst="rect">
            <a:avLst/>
          </a:prstGeom>
          <a:noFill/>
          <a:ln>
            <a:noFill/>
          </a:ln>
        </p:spPr>
        <p:txBody>
          <a:bodyPr vert="horz" wrap="square" lIns="0" tIns="0" rIns="0" bIns="0" rtlCol="0" anchor="ctr"/>
          <a:p>
            <a:pPr algn="l">
              <a:lnSpc>
                <a:spcPct val="120000"/>
              </a:lnSpc>
            </a:pPr>
            <a:r>
              <a:rPr kumimoji="1" lang="zh-CN" altLang="en-US" sz="3200">
                <a:ln w="12700">
                  <a:noFill/>
                </a:ln>
                <a:solidFill>
                  <a:schemeClr val="accent5">
                    <a:lumMod val="75000"/>
                    <a:alpha val="100000"/>
                  </a:schemeClr>
                </a:solidFill>
                <a:latin typeface="微软雅黑" panose="020B0503020204020204" charset="-122"/>
                <a:ea typeface="微软雅黑" panose="020B0503020204020204" charset="-122"/>
                <a:cs typeface="Source Han Sans CN Bold" panose="020B0800000000000000" charset="-122"/>
              </a:rPr>
              <a:t>一、</a:t>
            </a:r>
            <a:r>
              <a:rPr kumimoji="1" lang="zh-CN" altLang="en-US" sz="3200">
                <a:ln w="12700">
                  <a:noFill/>
                </a:ln>
                <a:solidFill>
                  <a:schemeClr val="accent5">
                    <a:lumMod val="75000"/>
                    <a:alpha val="100000"/>
                  </a:schemeClr>
                </a:solidFill>
                <a:latin typeface="微软雅黑" panose="020B0503020204020204" charset="-122"/>
                <a:ea typeface="微软雅黑" panose="020B0503020204020204" charset="-122"/>
                <a:cs typeface="Source Han Sans CN Bold" panose="020B0800000000000000" charset="-122"/>
                <a:sym typeface="+mn-ea"/>
              </a:rPr>
              <a:t>标志变异指标</a:t>
            </a:r>
            <a:r>
              <a:rPr kumimoji="1" lang="en-US" altLang="zh-CN" sz="3200">
                <a:ln w="12700">
                  <a:noFill/>
                </a:ln>
                <a:solidFill>
                  <a:schemeClr val="accent5">
                    <a:lumMod val="75000"/>
                    <a:alpha val="100000"/>
                  </a:schemeClr>
                </a:solidFill>
                <a:latin typeface="微软雅黑" panose="020B0503020204020204" charset="-122"/>
                <a:ea typeface="微软雅黑" panose="020B0503020204020204" charset="-122"/>
                <a:cs typeface="Source Han Sans CN Bold" panose="020B0800000000000000" charset="-122"/>
              </a:rPr>
              <a:t>的</a:t>
            </a:r>
            <a:r>
              <a:rPr kumimoji="1" lang="zh-CN" altLang="en-US" sz="3200">
                <a:ln w="12700">
                  <a:noFill/>
                </a:ln>
                <a:solidFill>
                  <a:schemeClr val="accent5">
                    <a:lumMod val="75000"/>
                    <a:alpha val="100000"/>
                  </a:schemeClr>
                </a:solidFill>
                <a:latin typeface="微软雅黑" panose="020B0503020204020204" charset="-122"/>
                <a:ea typeface="微软雅黑" panose="020B0503020204020204" charset="-122"/>
                <a:cs typeface="Source Han Sans CN Bold" panose="020B0800000000000000" charset="-122"/>
              </a:rPr>
              <a:t>概念与意义</a:t>
            </a:r>
            <a:endParaRPr kumimoji="1" lang="zh-CN" altLang="en-US" sz="3200">
              <a:ln w="12700">
                <a:noFill/>
              </a:ln>
              <a:solidFill>
                <a:schemeClr val="accent5">
                  <a:lumMod val="75000"/>
                  <a:alpha val="100000"/>
                </a:schemeClr>
              </a:solidFill>
              <a:latin typeface="微软雅黑" panose="020B0503020204020204" charset="-122"/>
              <a:ea typeface="微软雅黑" panose="020B0503020204020204" charset="-122"/>
              <a:cs typeface="Source Han Sans CN Bold" panose="020B0800000000000000" charset="-122"/>
            </a:endParaRPr>
          </a:p>
        </p:txBody>
      </p:sp>
    </p:spTree>
    <p:custDataLst>
      <p:tags r:id="rId1"/>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Rectangle 9"/>
          <p:cNvSpPr/>
          <p:nvPr/>
        </p:nvSpPr>
        <p:spPr>
          <a:xfrm>
            <a:off x="1320165" y="3192780"/>
            <a:ext cx="9110980" cy="1527810"/>
          </a:xfrm>
          <a:prstGeom prst="rect">
            <a:avLst/>
          </a:prstGeom>
        </p:spPr>
        <p:style>
          <a:lnRef idx="0">
            <a:srgbClr val="FFFFFF"/>
          </a:lnRef>
          <a:fillRef idx="1">
            <a:schemeClr val="accent1"/>
          </a:fillRef>
          <a:effectRef idx="0">
            <a:srgbClr val="FFFFFF"/>
          </a:effectRef>
          <a:fontRef idx="minor">
            <a:schemeClr val="lt1"/>
          </a:fontRef>
        </p:style>
        <p:txBody>
          <a:bodyPr lIns="92075" tIns="46038" rIns="92075" bIns="46038" anchor="t" anchorCtr="0"/>
          <a:p>
            <a:pPr marL="342900" indent="-342900">
              <a:spcBef>
                <a:spcPct val="20000"/>
              </a:spcBef>
              <a:buClr>
                <a:schemeClr val="tx2"/>
              </a:buClr>
              <a:buSzPct val="75000"/>
              <a:buFont typeface="Monotype Sorts"/>
            </a:pPr>
            <a:r>
              <a:rPr lang="zh-CN" altLang="en-US" sz="2400" dirty="0">
                <a:latin typeface="宋体" panose="02010600030101010101" pitchFamily="2" charset="-122"/>
                <a:ea typeface="黑体" panose="02010609060101010101" pitchFamily="49" charset="-122"/>
              </a:rPr>
              <a:t>优点：计算简便、意义明确、能准确地反映总体中两极的差距。</a:t>
            </a:r>
            <a:endParaRPr lang="zh-CN" altLang="en-US" sz="2400" dirty="0">
              <a:latin typeface="宋体" panose="02010600030101010101" pitchFamily="2" charset="-122"/>
              <a:ea typeface="黑体" panose="02010609060101010101" pitchFamily="49" charset="-122"/>
            </a:endParaRPr>
          </a:p>
          <a:p>
            <a:pPr marL="342900" indent="-342900">
              <a:spcBef>
                <a:spcPct val="20000"/>
              </a:spcBef>
              <a:buClr>
                <a:schemeClr val="tx2"/>
              </a:buClr>
              <a:buSzPct val="75000"/>
              <a:buFont typeface="Monotype Sorts"/>
            </a:pPr>
            <a:r>
              <a:rPr lang="zh-CN" altLang="en-US" sz="2400" dirty="0">
                <a:latin typeface="宋体" panose="02010600030101010101" pitchFamily="2" charset="-122"/>
                <a:ea typeface="黑体" panose="02010609060101010101" pitchFamily="49" charset="-122"/>
              </a:rPr>
              <a:t>缺点：是对变异程度较粗略的反映，因不能准确地反映总体各单位标志值的变异程度</a:t>
            </a:r>
            <a:r>
              <a:rPr lang="en-US" altLang="zh-CN" sz="2400" dirty="0">
                <a:latin typeface="宋体" panose="02010600030101010101" pitchFamily="2" charset="-122"/>
                <a:ea typeface="黑体" panose="02010609060101010101" pitchFamily="49" charset="-122"/>
              </a:rPr>
              <a:t>,</a:t>
            </a:r>
            <a:r>
              <a:rPr lang="zh-CN" altLang="en-US" sz="2400" dirty="0">
                <a:latin typeface="宋体" panose="02010600030101010101" pitchFamily="2" charset="-122"/>
                <a:ea typeface="黑体" panose="02010609060101010101" pitchFamily="49" charset="-122"/>
              </a:rPr>
              <a:t>也不能很好地反映平均指标的代表性。</a:t>
            </a:r>
            <a:endParaRPr lang="zh-CN" altLang="en-US" sz="2400" dirty="0">
              <a:latin typeface="宋体" panose="02010600030101010101" pitchFamily="2" charset="-122"/>
              <a:ea typeface="黑体" panose="02010609060101010101" pitchFamily="49" charset="-122"/>
            </a:endParaRPr>
          </a:p>
        </p:txBody>
      </p:sp>
      <p:cxnSp>
        <p:nvCxnSpPr>
          <p:cNvPr id="23" name="标题 1"/>
          <p:cNvCxnSpPr/>
          <p:nvPr/>
        </p:nvCxnSpPr>
        <p:spPr>
          <a:xfrm>
            <a:off x="543940" y="1189217"/>
            <a:ext cx="11160000" cy="0"/>
          </a:xfrm>
          <a:prstGeom prst="line">
            <a:avLst/>
          </a:prstGeom>
          <a:noFill/>
          <a:ln w="9525" cap="sq">
            <a:solidFill>
              <a:schemeClr val="accent1"/>
            </a:solidFill>
            <a:miter/>
          </a:ln>
        </p:spPr>
      </p:cxnSp>
      <p:sp>
        <p:nvSpPr>
          <p:cNvPr id="13" name="标题 1"/>
          <p:cNvSpPr txBox="1"/>
          <p:nvPr/>
        </p:nvSpPr>
        <p:spPr>
          <a:xfrm>
            <a:off x="662530" y="700318"/>
            <a:ext cx="10867800" cy="432000"/>
          </a:xfrm>
          <a:prstGeom prst="rect">
            <a:avLst/>
          </a:prstGeom>
          <a:noFill/>
          <a:ln>
            <a:noFill/>
          </a:ln>
        </p:spPr>
        <p:txBody>
          <a:bodyPr vert="horz" wrap="square" lIns="0" tIns="0" rIns="0" bIns="0" rtlCol="0" anchor="ctr"/>
          <a:p>
            <a:pPr algn="l">
              <a:lnSpc>
                <a:spcPct val="120000"/>
              </a:lnSpc>
            </a:pPr>
            <a:r>
              <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（一）全距</a:t>
            </a:r>
            <a:endPar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6" name="文本框 5"/>
          <p:cNvSpPr txBox="1"/>
          <p:nvPr/>
        </p:nvSpPr>
        <p:spPr>
          <a:xfrm>
            <a:off x="662305" y="1059180"/>
            <a:ext cx="11158855" cy="953135"/>
          </a:xfrm>
          <a:prstGeom prst="rect">
            <a:avLst/>
          </a:prstGeom>
          <a:noFill/>
        </p:spPr>
        <p:txBody>
          <a:bodyPr wrap="square" rtlCol="0" anchor="t">
            <a:spAutoFit/>
          </a:bodyPr>
          <a:p>
            <a:pPr algn="l">
              <a:lnSpc>
                <a:spcPct val="140000"/>
              </a:lnSpc>
            </a:pPr>
            <a:r>
              <a:rPr lang="zh-CN" altLang="en-US" sz="2000" kern="100" dirty="0">
                <a:solidFill>
                  <a:schemeClr val="tx1"/>
                </a:solidFill>
                <a:effectLst/>
                <a:latin typeface="+mn-ea"/>
                <a:cs typeface="江城圆体 400W" panose="020B0500000000000000" pitchFamily="34" charset="-122"/>
              </a:rPr>
              <a:t>全距是指总体各单位标志值中两个极端数值即最大值与最小值之差</a:t>
            </a:r>
            <a:r>
              <a:rPr lang="en-US" altLang="zh-CN" sz="2000" kern="100" dirty="0">
                <a:solidFill>
                  <a:schemeClr val="tx1"/>
                </a:solidFill>
                <a:effectLst/>
                <a:latin typeface="+mn-ea"/>
                <a:cs typeface="江城圆体 400W" panose="020B0500000000000000" pitchFamily="34" charset="-122"/>
              </a:rPr>
              <a:t>,</a:t>
            </a:r>
            <a:r>
              <a:rPr lang="zh-CN" altLang="en-US" sz="2000" kern="100" dirty="0">
                <a:solidFill>
                  <a:schemeClr val="tx1"/>
                </a:solidFill>
                <a:effectLst/>
                <a:latin typeface="+mn-ea"/>
                <a:cs typeface="江城圆体 400W" panose="020B0500000000000000" pitchFamily="34" charset="-122"/>
              </a:rPr>
              <a:t>故也称为</a:t>
            </a:r>
            <a:r>
              <a:rPr lang="en-US" altLang="zh-CN" sz="2000" kern="100" dirty="0">
                <a:solidFill>
                  <a:schemeClr val="tx1"/>
                </a:solidFill>
                <a:effectLst/>
                <a:latin typeface="+mn-ea"/>
                <a:cs typeface="江城圆体 400W" panose="020B0500000000000000" pitchFamily="34" charset="-122"/>
              </a:rPr>
              <a:t>“</a:t>
            </a:r>
            <a:r>
              <a:rPr lang="zh-CN" altLang="en-US" sz="2000" kern="100" dirty="0">
                <a:solidFill>
                  <a:schemeClr val="tx1"/>
                </a:solidFill>
                <a:effectLst/>
                <a:latin typeface="+mn-ea"/>
                <a:cs typeface="江城圆体 400W" panose="020B0500000000000000" pitchFamily="34" charset="-122"/>
              </a:rPr>
              <a:t>极差</a:t>
            </a:r>
            <a:r>
              <a:rPr lang="en-US" altLang="zh-CN" sz="2000" kern="100" dirty="0">
                <a:solidFill>
                  <a:schemeClr val="tx1"/>
                </a:solidFill>
                <a:effectLst/>
                <a:latin typeface="+mn-ea"/>
                <a:cs typeface="江城圆体 400W" panose="020B0500000000000000" pitchFamily="34" charset="-122"/>
              </a:rPr>
              <a:t>”,</a:t>
            </a:r>
            <a:r>
              <a:rPr lang="zh-CN" altLang="en-US" sz="2000" kern="100" dirty="0">
                <a:solidFill>
                  <a:schemeClr val="tx1"/>
                </a:solidFill>
                <a:effectLst/>
                <a:latin typeface="+mn-ea"/>
                <a:cs typeface="江城圆体 400W" panose="020B0500000000000000" pitchFamily="34" charset="-122"/>
              </a:rPr>
              <a:t>用符号</a:t>
            </a:r>
            <a:r>
              <a:rPr lang="en-US" altLang="zh-CN" sz="2000" kern="100" dirty="0">
                <a:solidFill>
                  <a:schemeClr val="tx1"/>
                </a:solidFill>
                <a:effectLst/>
                <a:latin typeface="+mn-ea"/>
                <a:cs typeface="江城圆体 400W" panose="020B0500000000000000" pitchFamily="34" charset="-122"/>
              </a:rPr>
              <a:t>“R”</a:t>
            </a:r>
            <a:r>
              <a:rPr lang="zh-CN" altLang="en-US" sz="2000" kern="100" dirty="0">
                <a:solidFill>
                  <a:schemeClr val="tx1"/>
                </a:solidFill>
                <a:effectLst/>
                <a:latin typeface="+mn-ea"/>
                <a:cs typeface="江城圆体 400W" panose="020B0500000000000000" pitchFamily="34" charset="-122"/>
              </a:rPr>
              <a:t>来表示。</a:t>
            </a:r>
            <a:endParaRPr lang="zh-CN" altLang="en-US" sz="2000" kern="100" dirty="0">
              <a:solidFill>
                <a:schemeClr val="tx1"/>
              </a:solidFill>
              <a:effectLst/>
              <a:latin typeface="+mn-ea"/>
              <a:cs typeface="江城圆体 400W" panose="020B0500000000000000" pitchFamily="34" charset="-122"/>
            </a:endParaRPr>
          </a:p>
        </p:txBody>
      </p:sp>
      <p:graphicFrame>
        <p:nvGraphicFramePr>
          <p:cNvPr id="103427" name="Object 1"/>
          <p:cNvGraphicFramePr/>
          <p:nvPr/>
        </p:nvGraphicFramePr>
        <p:xfrm>
          <a:off x="3701415" y="2256155"/>
          <a:ext cx="2883535" cy="546100"/>
        </p:xfrm>
        <a:graphic>
          <a:graphicData uri="http://schemas.openxmlformats.org/presentationml/2006/ole">
            <mc:AlternateContent xmlns:mc="http://schemas.openxmlformats.org/markup-compatibility/2006">
              <mc:Choice xmlns:v="urn:schemas-microsoft-com:vml" Requires="v">
                <p:oleObj spid="_x0000_s3115" name="" r:id="rId1" imgW="1283970" imgH="241300" progId="">
                  <p:embed/>
                </p:oleObj>
              </mc:Choice>
              <mc:Fallback>
                <p:oleObj name="" r:id="rId1" imgW="1283970" imgH="241300" progId="">
                  <p:embed/>
                  <p:pic>
                    <p:nvPicPr>
                      <p:cNvPr id="0" name="图片 3114"/>
                      <p:cNvPicPr/>
                      <p:nvPr/>
                    </p:nvPicPr>
                    <p:blipFill>
                      <a:blip r:embed="rId2"/>
                      <a:stretch>
                        <a:fillRect/>
                      </a:stretch>
                    </p:blipFill>
                    <p:spPr>
                      <a:xfrm>
                        <a:off x="3701415" y="2256155"/>
                        <a:ext cx="2883535" cy="546100"/>
                      </a:xfrm>
                      <a:prstGeom prst="rect">
                        <a:avLst/>
                      </a:prstGeom>
                      <a:noFill/>
                      <a:ln w="38100">
                        <a:noFill/>
                        <a:miter/>
                      </a:ln>
                    </p:spPr>
                  </p:pic>
                </p:oleObj>
              </mc:Fallback>
            </mc:AlternateContent>
          </a:graphicData>
        </a:graphic>
      </p:graphicFrame>
      <p:sp>
        <p:nvSpPr>
          <p:cNvPr id="76824" name="Rectangle 144"/>
          <p:cNvSpPr/>
          <p:nvPr/>
        </p:nvSpPr>
        <p:spPr>
          <a:xfrm>
            <a:off x="2569845" y="2256155"/>
            <a:ext cx="174117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zh-CN" sz="2400" b="1" dirty="0">
                <a:latin typeface="楷体_GB2312"/>
                <a:ea typeface="楷体_GB2312"/>
              </a:rPr>
              <a:t>计算公式：</a:t>
            </a:r>
            <a:endParaRPr lang="zh-CN" sz="2400" b="1" dirty="0">
              <a:latin typeface="楷体_GB2312"/>
              <a:ea typeface="楷体_GB2312"/>
            </a:endParaRPr>
          </a:p>
        </p:txBody>
      </p:sp>
      <p:sp>
        <p:nvSpPr>
          <p:cNvPr id="3" name="标题 1"/>
          <p:cNvSpPr txBox="1"/>
          <p:nvPr/>
        </p:nvSpPr>
        <p:spPr>
          <a:xfrm>
            <a:off x="1007545" y="210957"/>
            <a:ext cx="10696755" cy="432000"/>
          </a:xfrm>
          <a:prstGeom prst="rect">
            <a:avLst/>
          </a:prstGeom>
          <a:noFill/>
          <a:ln>
            <a:noFill/>
          </a:ln>
        </p:spPr>
        <p:txBody>
          <a:bodyPr vert="horz" wrap="square" lIns="0" tIns="0" rIns="0" bIns="0" rtlCol="0" anchor="ctr"/>
          <a:p>
            <a:pPr algn="l">
              <a:lnSpc>
                <a:spcPct val="120000"/>
              </a:lnSpc>
            </a:pPr>
            <a:r>
              <a:rPr kumimoji="1" lang="zh-CN" altLang="en-US" sz="28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rPr>
              <a:t>二、变异</a:t>
            </a:r>
            <a:r>
              <a:rPr kumimoji="1" lang="en-US" altLang="zh-CN" sz="28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rPr>
              <a:t>指标的</a:t>
            </a:r>
            <a:r>
              <a:rPr kumimoji="1" lang="zh-CN" altLang="en-US" sz="28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rPr>
              <a:t>计算</a:t>
            </a:r>
            <a:endParaRPr kumimoji="1" lang="zh-CN" altLang="en-US" sz="2800">
              <a:ln w="12700">
                <a:noFill/>
              </a:ln>
              <a:solidFill>
                <a:schemeClr val="accent5">
                  <a:alpha val="100000"/>
                </a:schemeClr>
              </a:solidFill>
              <a:latin typeface="微软雅黑" panose="020B0503020204020204" charset="-122"/>
              <a:ea typeface="微软雅黑" panose="020B0503020204020204" charset="-122"/>
              <a:cs typeface="Source Han Sans CN Bold" panose="020B0800000000000000" charset="-122"/>
            </a:endParaRPr>
          </a:p>
        </p:txBody>
      </p:sp>
    </p:spTree>
    <p:custDataLst>
      <p:tags r:id="rId3"/>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24" name="Rectangle 144"/>
          <p:cNvSpPr/>
          <p:nvPr/>
        </p:nvSpPr>
        <p:spPr>
          <a:xfrm>
            <a:off x="1059180" y="2051050"/>
            <a:ext cx="301244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1.</a:t>
            </a:r>
            <a:r>
              <a:rPr lang="zh-CN" altLang="en-US" sz="2400" b="1" dirty="0">
                <a:latin typeface="楷体_GB2312"/>
                <a:ea typeface="楷体_GB2312"/>
              </a:rPr>
              <a:t>简单平均差</a:t>
            </a:r>
            <a:endParaRPr lang="zh-CN" altLang="en-US" sz="2400" b="1" dirty="0">
              <a:latin typeface="楷体_GB2312"/>
              <a:ea typeface="楷体_GB231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（二）平均差</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6" name="文本框 5"/>
          <p:cNvSpPr txBox="1"/>
          <p:nvPr/>
        </p:nvSpPr>
        <p:spPr>
          <a:xfrm>
            <a:off x="662305" y="956945"/>
            <a:ext cx="11158855" cy="521970"/>
          </a:xfrm>
          <a:prstGeom prst="rect">
            <a:avLst/>
          </a:prstGeom>
          <a:noFill/>
        </p:spPr>
        <p:txBody>
          <a:bodyPr wrap="square" rtlCol="0" anchor="t">
            <a:spAutoFit/>
          </a:bodyPr>
          <a:p>
            <a:pPr algn="l">
              <a:lnSpc>
                <a:spcPct val="140000"/>
              </a:lnSpc>
            </a:pPr>
            <a:r>
              <a:rPr lang="zh-CN" altLang="en-US" sz="2000" kern="100" dirty="0">
                <a:solidFill>
                  <a:schemeClr val="tx1"/>
                </a:solidFill>
                <a:effectLst/>
                <a:latin typeface="+mn-ea"/>
                <a:cs typeface="江城圆体 400W" panose="020B0500000000000000" pitchFamily="34" charset="-122"/>
              </a:rPr>
              <a:t>平均差是总体各单位标志值与其算术平均数离差的绝对值的算术平均数</a:t>
            </a:r>
            <a:r>
              <a:rPr lang="en-US" altLang="zh-CN" sz="2000" kern="100" dirty="0">
                <a:solidFill>
                  <a:schemeClr val="tx1"/>
                </a:solidFill>
                <a:effectLst/>
                <a:latin typeface="+mn-ea"/>
                <a:cs typeface="江城圆体 400W" panose="020B0500000000000000" pitchFamily="34" charset="-122"/>
              </a:rPr>
              <a:t>,</a:t>
            </a:r>
            <a:r>
              <a:rPr lang="zh-CN" altLang="en-US" sz="2000" kern="100" dirty="0">
                <a:solidFill>
                  <a:schemeClr val="tx1"/>
                </a:solidFill>
                <a:effectLst/>
                <a:latin typeface="+mn-ea"/>
                <a:cs typeface="江城圆体 400W" panose="020B0500000000000000" pitchFamily="34" charset="-122"/>
              </a:rPr>
              <a:t>用符号</a:t>
            </a:r>
            <a:r>
              <a:rPr lang="en-US" altLang="zh-CN" sz="2000" kern="100" dirty="0">
                <a:solidFill>
                  <a:schemeClr val="tx1"/>
                </a:solidFill>
                <a:effectLst/>
                <a:latin typeface="+mn-ea"/>
                <a:cs typeface="江城圆体 400W" panose="020B0500000000000000" pitchFamily="34" charset="-122"/>
              </a:rPr>
              <a:t>“A·D”</a:t>
            </a:r>
            <a:r>
              <a:rPr lang="zh-CN" altLang="en-US" sz="2000" kern="100" dirty="0">
                <a:solidFill>
                  <a:schemeClr val="tx1"/>
                </a:solidFill>
                <a:effectLst/>
                <a:latin typeface="+mn-ea"/>
                <a:cs typeface="江城圆体 400W" panose="020B0500000000000000" pitchFamily="34" charset="-122"/>
              </a:rPr>
              <a:t>表示。</a:t>
            </a:r>
            <a:endParaRPr lang="zh-CN" altLang="en-US" sz="2000" kern="100" dirty="0">
              <a:solidFill>
                <a:schemeClr val="tx1"/>
              </a:solidFill>
              <a:effectLst/>
              <a:latin typeface="+mn-ea"/>
              <a:cs typeface="江城圆体 400W" panose="020B0500000000000000" pitchFamily="34" charset="-122"/>
            </a:endParaRPr>
          </a:p>
        </p:txBody>
      </p:sp>
      <p:grpSp>
        <p:nvGrpSpPr>
          <p:cNvPr id="80897" name="Group 5"/>
          <p:cNvGrpSpPr/>
          <p:nvPr/>
        </p:nvGrpSpPr>
        <p:grpSpPr>
          <a:xfrm>
            <a:off x="2241550" y="2730818"/>
            <a:ext cx="792163" cy="504825"/>
            <a:chOff x="0" y="0"/>
            <a:chExt cx="816" cy="318"/>
          </a:xfrm>
        </p:grpSpPr>
        <p:sp>
          <p:nvSpPr>
            <p:cNvPr id="101378" name="Rectangle 6"/>
            <p:cNvSpPr>
              <a:spLocks noChangeArrowheads="1"/>
            </p:cNvSpPr>
            <p:nvPr/>
          </p:nvSpPr>
          <p:spPr bwMode="auto">
            <a:xfrm>
              <a:off x="34" y="41"/>
              <a:ext cx="600" cy="277"/>
            </a:xfrm>
            <a:prstGeom prst="rect">
              <a:avLst/>
            </a:prstGeom>
            <a:solidFill>
              <a:srgbClr val="FFFFCC"/>
            </a:solidFill>
            <a:ln w="9525">
              <a:solidFill>
                <a:schemeClr val="tx1"/>
              </a:solidFill>
              <a:miter lim="800000"/>
            </a:ln>
            <a:effectLst>
              <a:outerShdw dist="91581" dir="2021404" algn="ctr" rotWithShape="0">
                <a:schemeClr val="accent1"/>
              </a:outerShdw>
            </a:effectLst>
          </p:spPr>
          <p:txBody>
            <a:bodyPr wrap="none" anchor="ctr"/>
            <a:p>
              <a:pPr marL="0" marR="0" lvl="0" indent="0" algn="l" defTabSz="914400" rtl="0" eaLnBrk="1" fontAlgn="auto" latinLnBrk="0" hangingPunct="1">
                <a:lnSpc>
                  <a:spcPct val="100000"/>
                </a:lnSpc>
                <a:spcBef>
                  <a:spcPct val="20000"/>
                </a:spcBef>
                <a:spcAft>
                  <a:spcPts val="0"/>
                </a:spcAft>
                <a:buClr>
                  <a:schemeClr val="tx2"/>
                </a:buClr>
                <a:buSzPct val="75000"/>
                <a:buFont typeface="Monotype Sorts"/>
                <a:buNone/>
                <a:defRPr/>
              </a:pPr>
              <a:endParaRPr kumimoji="0" lang="zh-CN" altLang="en-US" sz="18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80899" name="Rectangle 7"/>
            <p:cNvSpPr/>
            <p:nvPr/>
          </p:nvSpPr>
          <p:spPr>
            <a:xfrm>
              <a:off x="0" y="0"/>
              <a:ext cx="816" cy="273"/>
            </a:xfrm>
            <a:prstGeom prst="rect">
              <a:avLst/>
            </a:prstGeom>
            <a:noFill/>
            <a:ln w="9525">
              <a:noFill/>
            </a:ln>
          </p:spPr>
          <p:txBody>
            <a:bodyPr lIns="92075" tIns="46038" rIns="92075" bIns="46038" anchor="t" anchorCtr="0"/>
            <a:p>
              <a:pPr marL="182880" indent="-182880">
                <a:spcBef>
                  <a:spcPct val="20000"/>
                </a:spcBef>
                <a:buClr>
                  <a:schemeClr val="tx2"/>
                </a:buClr>
                <a:buSzPct val="75000"/>
                <a:buFont typeface="Monotype Sorts"/>
              </a:pPr>
              <a:r>
                <a:rPr lang="zh-CN" altLang="en-US" b="1" dirty="0">
                  <a:latin typeface="楷体_GB2312"/>
                  <a:ea typeface="楷体_GB2312"/>
                </a:rPr>
                <a:t>例</a:t>
              </a:r>
              <a:endParaRPr lang="zh-CN" altLang="en-US" b="1" dirty="0">
                <a:latin typeface="楷体_GB2312"/>
                <a:ea typeface="楷体_GB2312"/>
              </a:endParaRPr>
            </a:p>
          </p:txBody>
        </p:sp>
      </p:grpSp>
      <p:pic>
        <p:nvPicPr>
          <p:cNvPr id="4" name="图片 3"/>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4494530" y="1835150"/>
            <a:ext cx="1647825" cy="676275"/>
          </a:xfrm>
          <a:prstGeom prst="rect">
            <a:avLst/>
          </a:prstGeom>
        </p:spPr>
      </p:pic>
      <p:graphicFrame>
        <p:nvGraphicFramePr>
          <p:cNvPr id="5" name="表格 4"/>
          <p:cNvGraphicFramePr/>
          <p:nvPr>
            <p:custDataLst>
              <p:tags r:id="rId2"/>
            </p:custDataLst>
          </p:nvPr>
        </p:nvGraphicFramePr>
        <p:xfrm>
          <a:off x="3433445" y="3235960"/>
          <a:ext cx="5974080" cy="2072640"/>
        </p:xfrm>
        <a:graphic>
          <a:graphicData uri="http://schemas.openxmlformats.org/drawingml/2006/table">
            <a:tbl>
              <a:tblPr/>
              <a:tblGrid>
                <a:gridCol w="1009650"/>
                <a:gridCol w="1009015"/>
                <a:gridCol w="1009650"/>
                <a:gridCol w="1009650"/>
                <a:gridCol w="969645"/>
                <a:gridCol w="966470"/>
              </a:tblGrid>
              <a:tr h="259080">
                <a:tc gridSpan="3">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rPr>
                        <a:t>甲组</a:t>
                      </a:r>
                      <a:endParaRPr 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hMerge="1">
                  <a:tcP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c hMerge="1">
                  <a:tcPr>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c gridSpan="3">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cs typeface="微软雅黑" panose="020B0503020204020204" charset="-122"/>
                        </a:rPr>
                        <a:t>乙</a:t>
                      </a:r>
                      <a:r>
                        <a:rPr lang="zh-CN" altLang="en-US" sz="1400">
                          <a:solidFill>
                            <a:srgbClr val="000000"/>
                          </a:solidFill>
                          <a:latin typeface="微软雅黑" panose="020B0503020204020204" charset="-122"/>
                          <a:ea typeface="微软雅黑" panose="020B0503020204020204" charset="-122"/>
                          <a:cs typeface="微软雅黑" panose="020B0503020204020204" charset="-122"/>
                        </a:rPr>
                        <a:t> </a:t>
                      </a:r>
                      <a:r>
                        <a:rPr lang="zh-CN" sz="1400">
                          <a:solidFill>
                            <a:srgbClr val="000000"/>
                          </a:solidFill>
                          <a:latin typeface="微软雅黑" panose="020B0503020204020204" charset="-122"/>
                          <a:ea typeface="微软雅黑" panose="020B0503020204020204" charset="-122"/>
                          <a:cs typeface="微软雅黑" panose="020B0503020204020204" charset="-122"/>
                        </a:rPr>
                        <a:t>组</a:t>
                      </a:r>
                      <a:endParaRPr lang="zh-CN" sz="140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hMerge="1">
                  <a:tcP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c hMerge="1">
                  <a:tcPr>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r>
              <a:tr h="259080">
                <a:tc>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cs typeface="微软雅黑" panose="020B0503020204020204" charset="-122"/>
                        </a:rPr>
                        <a:t>日产量</a:t>
                      </a:r>
                      <a:r>
                        <a:rPr lang="zh-CN" altLang="en-US" sz="14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400" i="1">
                          <a:solidFill>
                            <a:srgbClr val="000000"/>
                          </a:solidFill>
                          <a:latin typeface="微软雅黑" panose="020B0503020204020204" charset="-122"/>
                          <a:ea typeface="微软雅黑" panose="020B0503020204020204" charset="-122"/>
                          <a:cs typeface="微软雅黑" panose="020B0503020204020204" charset="-122"/>
                        </a:rPr>
                        <a:t>x</a:t>
                      </a:r>
                      <a:endParaRPr lang="en-US" altLang="zh-CN" sz="1400" i="1">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i="1">
                          <a:solidFill>
                            <a:srgbClr val="000000"/>
                          </a:solidFill>
                          <a:latin typeface="微软雅黑" panose="020B0503020204020204" charset="-122"/>
                          <a:ea typeface="微软雅黑" panose="020B0503020204020204" charset="-122"/>
                        </a:rPr>
                        <a:t>x</a:t>
                      </a: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 </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cs typeface="微软雅黑" panose="020B0503020204020204" charset="-122"/>
                        </a:rPr>
                        <a:t>日产量</a:t>
                      </a:r>
                      <a:r>
                        <a:rPr lang="zh-CN" altLang="en-US" sz="14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400" i="1">
                          <a:solidFill>
                            <a:srgbClr val="000000"/>
                          </a:solidFill>
                          <a:latin typeface="微软雅黑" panose="020B0503020204020204" charset="-122"/>
                          <a:ea typeface="微软雅黑" panose="020B0503020204020204" charset="-122"/>
                          <a:cs typeface="微软雅黑" panose="020B0503020204020204" charset="-122"/>
                        </a:rPr>
                        <a:t>x</a:t>
                      </a:r>
                      <a:endParaRPr lang="en-US" altLang="zh-CN" sz="1400" i="1">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i="1">
                          <a:solidFill>
                            <a:srgbClr val="000000"/>
                          </a:solidFill>
                          <a:latin typeface="微软雅黑" panose="020B0503020204020204" charset="-122"/>
                          <a:ea typeface="微软雅黑" panose="020B0503020204020204" charset="-122"/>
                        </a:rPr>
                        <a:t>x</a:t>
                      </a: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 </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5908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5</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3</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r>
              <a:tr h="25908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6</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-3</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3</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25908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7</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7</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25908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8</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9</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25908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9</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5</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5</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r>
              <a:tr h="259080">
                <a:tc>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rPr>
                        <a:t>合计</a:t>
                      </a:r>
                      <a:endParaRPr 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6</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rPr>
                        <a:t>合计</a:t>
                      </a:r>
                      <a:endParaRPr 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pic>
        <p:nvPicPr>
          <p:cNvPr id="8" name="图片 7"/>
          <p:cNvPicPr/>
          <p:nvPr/>
        </p:nvPicPr>
        <p:blipFill>
          <a:blip r:embed="rId3">
            <a:clrChange>
              <a:clrFrom>
                <a:srgbClr val="FFFFFF">
                  <a:alpha val="100000"/>
                </a:srgbClr>
              </a:clrFrom>
              <a:clrTo>
                <a:srgbClr val="FFFFFF">
                  <a:alpha val="100000"/>
                  <a:alpha val="0"/>
                </a:srgbClr>
              </a:clrTo>
            </a:clrChange>
          </a:blip>
          <a:stretch>
            <a:fillRect/>
          </a:stretch>
        </p:blipFill>
        <p:spPr>
          <a:xfrm>
            <a:off x="5109210" y="3481705"/>
            <a:ext cx="90805" cy="190500"/>
          </a:xfrm>
          <a:prstGeom prst="rect">
            <a:avLst/>
          </a:prstGeom>
        </p:spPr>
      </p:pic>
      <p:pic>
        <p:nvPicPr>
          <p:cNvPr id="9" name="图片 8"/>
          <p:cNvPicPr/>
          <p:nvPr/>
        </p:nvPicPr>
        <p:blipFill>
          <a:blip r:embed="rId4">
            <a:clrChange>
              <a:clrFrom>
                <a:srgbClr val="FFFFFF">
                  <a:alpha val="100000"/>
                </a:srgbClr>
              </a:clrFrom>
              <a:clrTo>
                <a:srgbClr val="FFFFFF">
                  <a:alpha val="100000"/>
                  <a:alpha val="0"/>
                </a:srgbClr>
              </a:clrTo>
            </a:clrChange>
          </a:blip>
          <a:stretch>
            <a:fillRect/>
          </a:stretch>
        </p:blipFill>
        <p:spPr>
          <a:xfrm>
            <a:off x="5795645" y="3538220"/>
            <a:ext cx="286067" cy="190817"/>
          </a:xfrm>
          <a:prstGeom prst="rect">
            <a:avLst/>
          </a:prstGeom>
        </p:spPr>
      </p:pic>
      <p:pic>
        <p:nvPicPr>
          <p:cNvPr id="10" name="图片 9"/>
          <p:cNvPicPr/>
          <p:nvPr/>
        </p:nvPicPr>
        <p:blipFill>
          <a:blip r:embed="rId3">
            <a:clrChange>
              <a:clrFrom>
                <a:srgbClr val="F2F2F2">
                  <a:alpha val="100000"/>
                </a:srgbClr>
              </a:clrFrom>
              <a:clrTo>
                <a:srgbClr val="F2F2F2">
                  <a:alpha val="100000"/>
                  <a:alpha val="0"/>
                </a:srgbClr>
              </a:clrTo>
            </a:clrChange>
          </a:blip>
          <a:stretch>
            <a:fillRect/>
          </a:stretch>
        </p:blipFill>
        <p:spPr>
          <a:xfrm>
            <a:off x="8137525" y="3481705"/>
            <a:ext cx="66992" cy="190817"/>
          </a:xfrm>
          <a:prstGeom prst="rect">
            <a:avLst/>
          </a:prstGeom>
        </p:spPr>
      </p:pic>
      <p:pic>
        <p:nvPicPr>
          <p:cNvPr id="11" name="图片 10"/>
          <p:cNvPicPr/>
          <p:nvPr/>
        </p:nvPicPr>
        <p:blipFill>
          <a:blip r:embed="rId4">
            <a:clrChange>
              <a:clrFrom>
                <a:srgbClr val="FEFEFE">
                  <a:alpha val="100000"/>
                </a:srgbClr>
              </a:clrFrom>
              <a:clrTo>
                <a:srgbClr val="FEFEFE">
                  <a:alpha val="100000"/>
                  <a:alpha val="0"/>
                </a:srgbClr>
              </a:clrTo>
            </a:clrChange>
          </a:blip>
          <a:stretch>
            <a:fillRect/>
          </a:stretch>
        </p:blipFill>
        <p:spPr>
          <a:xfrm>
            <a:off x="8739506" y="3538220"/>
            <a:ext cx="286067" cy="190817"/>
          </a:xfrm>
          <a:prstGeom prst="rect">
            <a:avLst/>
          </a:prstGeom>
        </p:spPr>
      </p:pic>
      <p:sp>
        <p:nvSpPr>
          <p:cNvPr id="12" name="文本框 11"/>
          <p:cNvSpPr txBox="1"/>
          <p:nvPr/>
        </p:nvSpPr>
        <p:spPr>
          <a:xfrm>
            <a:off x="3348355" y="2877820"/>
            <a:ext cx="2870835" cy="293370"/>
          </a:xfrm>
          <a:prstGeom prst="rect">
            <a:avLst/>
          </a:prstGeom>
        </p:spPr>
        <p:txBody>
          <a:bodyPr wrap="square">
            <a:spAutoFit/>
          </a:bodyPr>
          <a:p>
            <a:pPr marL="0" indent="0" defTabSz="266700">
              <a:lnSpc>
                <a:spcPts val="1575"/>
              </a:lnSpc>
              <a:spcBef>
                <a:spcPct val="0"/>
              </a:spcBef>
              <a:spcAft>
                <a:spcPct val="0"/>
              </a:spcAft>
            </a:pPr>
            <a:r>
              <a:rPr lang="zh-CN" altLang="en-US" sz="1600">
                <a:solidFill>
                  <a:srgbClr val="000000"/>
                </a:solidFill>
                <a:latin typeface="NEU-BZ-S92"/>
                <a:ea typeface="方正书宋_GBK"/>
              </a:rPr>
              <a:t>计算两组产量的简单平均差。</a:t>
            </a:r>
            <a:endParaRPr lang="zh-CN" altLang="en-US" sz="1600">
              <a:solidFill>
                <a:srgbClr val="000000"/>
              </a:solidFill>
              <a:latin typeface="NEU-BZ-S92"/>
              <a:ea typeface="方正书宋_GBK"/>
            </a:endParaRPr>
          </a:p>
        </p:txBody>
      </p:sp>
      <p:pic>
        <p:nvPicPr>
          <p:cNvPr id="14" name="图片 13"/>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2241550" y="5601970"/>
            <a:ext cx="2619375" cy="657225"/>
          </a:xfrm>
          <a:prstGeom prst="rect">
            <a:avLst/>
          </a:prstGeom>
        </p:spPr>
      </p:pic>
      <p:pic>
        <p:nvPicPr>
          <p:cNvPr id="15" name="图片 14"/>
          <p:cNvPicPr>
            <a:picLocks noChangeAspect="1"/>
          </p:cNvPicPr>
          <p:nvPr/>
        </p:nvPicPr>
        <p:blipFill>
          <a:blip r:embed="rId6">
            <a:clrChange>
              <a:clrFrom>
                <a:srgbClr val="FFFFFF">
                  <a:alpha val="100000"/>
                </a:srgbClr>
              </a:clrFrom>
              <a:clrTo>
                <a:srgbClr val="FFFFFF">
                  <a:alpha val="100000"/>
                  <a:alpha val="0"/>
                </a:srgbClr>
              </a:clrTo>
            </a:clrChange>
          </a:blip>
          <a:stretch>
            <a:fillRect/>
          </a:stretch>
        </p:blipFill>
        <p:spPr>
          <a:xfrm>
            <a:off x="5910580" y="5476875"/>
            <a:ext cx="2828925" cy="828675"/>
          </a:xfrm>
          <a:prstGeom prst="rect">
            <a:avLst/>
          </a:prstGeom>
        </p:spPr>
      </p:pic>
    </p:spTree>
    <p:custDataLst>
      <p:tags r:id="rId7"/>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24" name="Rectangle 144"/>
          <p:cNvSpPr/>
          <p:nvPr/>
        </p:nvSpPr>
        <p:spPr>
          <a:xfrm>
            <a:off x="1059180" y="2051050"/>
            <a:ext cx="301244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1.</a:t>
            </a:r>
            <a:r>
              <a:rPr lang="zh-CN" altLang="en-US" sz="2400" b="1" dirty="0">
                <a:latin typeface="楷体_GB2312"/>
                <a:ea typeface="楷体_GB2312"/>
              </a:rPr>
              <a:t>加权</a:t>
            </a:r>
            <a:r>
              <a:rPr lang="zh-CN" altLang="en-US" sz="2400" b="1" dirty="0">
                <a:latin typeface="楷体_GB2312"/>
                <a:ea typeface="楷体_GB2312"/>
              </a:rPr>
              <a:t>平均差</a:t>
            </a:r>
            <a:endParaRPr lang="zh-CN" altLang="en-US" sz="2400" b="1" dirty="0">
              <a:latin typeface="楷体_GB2312"/>
              <a:ea typeface="楷体_GB231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（二）平均差</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grpSp>
        <p:nvGrpSpPr>
          <p:cNvPr id="80897" name="Group 5"/>
          <p:cNvGrpSpPr/>
          <p:nvPr/>
        </p:nvGrpSpPr>
        <p:grpSpPr>
          <a:xfrm>
            <a:off x="2241550" y="2730818"/>
            <a:ext cx="792163" cy="504825"/>
            <a:chOff x="0" y="0"/>
            <a:chExt cx="816" cy="318"/>
          </a:xfrm>
        </p:grpSpPr>
        <p:sp>
          <p:nvSpPr>
            <p:cNvPr id="101378" name="Rectangle 6"/>
            <p:cNvSpPr>
              <a:spLocks noChangeArrowheads="1"/>
            </p:cNvSpPr>
            <p:nvPr/>
          </p:nvSpPr>
          <p:spPr bwMode="auto">
            <a:xfrm>
              <a:off x="34" y="41"/>
              <a:ext cx="600" cy="277"/>
            </a:xfrm>
            <a:prstGeom prst="rect">
              <a:avLst/>
            </a:prstGeom>
            <a:solidFill>
              <a:srgbClr val="FFFFCC"/>
            </a:solidFill>
            <a:ln w="9525">
              <a:solidFill>
                <a:schemeClr val="tx1"/>
              </a:solidFill>
              <a:miter lim="800000"/>
            </a:ln>
            <a:effectLst>
              <a:outerShdw dist="91581" dir="2021404" algn="ctr" rotWithShape="0">
                <a:schemeClr val="accent1"/>
              </a:outerShdw>
            </a:effectLst>
          </p:spPr>
          <p:txBody>
            <a:bodyPr wrap="none" anchor="ctr"/>
            <a:p>
              <a:pPr marL="0" marR="0" lvl="0" indent="0" algn="l" defTabSz="914400" rtl="0" eaLnBrk="1" fontAlgn="auto" latinLnBrk="0" hangingPunct="1">
                <a:lnSpc>
                  <a:spcPct val="100000"/>
                </a:lnSpc>
                <a:spcBef>
                  <a:spcPct val="20000"/>
                </a:spcBef>
                <a:spcAft>
                  <a:spcPts val="0"/>
                </a:spcAft>
                <a:buClr>
                  <a:schemeClr val="tx2"/>
                </a:buClr>
                <a:buSzPct val="75000"/>
                <a:buFont typeface="Monotype Sorts"/>
                <a:buNone/>
                <a:defRPr/>
              </a:pPr>
              <a:endParaRPr kumimoji="0" lang="zh-CN" altLang="en-US" sz="18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80899" name="Rectangle 7"/>
            <p:cNvSpPr/>
            <p:nvPr/>
          </p:nvSpPr>
          <p:spPr>
            <a:xfrm>
              <a:off x="0" y="0"/>
              <a:ext cx="816" cy="273"/>
            </a:xfrm>
            <a:prstGeom prst="rect">
              <a:avLst/>
            </a:prstGeom>
            <a:noFill/>
            <a:ln w="9525">
              <a:noFill/>
            </a:ln>
          </p:spPr>
          <p:txBody>
            <a:bodyPr lIns="92075" tIns="46038" rIns="92075" bIns="46038" anchor="t" anchorCtr="0"/>
            <a:p>
              <a:pPr marL="182880" indent="-182880">
                <a:spcBef>
                  <a:spcPct val="20000"/>
                </a:spcBef>
                <a:buClr>
                  <a:schemeClr val="tx2"/>
                </a:buClr>
                <a:buSzPct val="75000"/>
                <a:buFont typeface="Monotype Sorts"/>
              </a:pPr>
              <a:r>
                <a:rPr lang="zh-CN" altLang="en-US" b="1" dirty="0">
                  <a:latin typeface="楷体_GB2312"/>
                  <a:ea typeface="楷体_GB2312"/>
                </a:rPr>
                <a:t>例</a:t>
              </a:r>
              <a:endParaRPr lang="zh-CN" altLang="en-US" b="1" dirty="0">
                <a:latin typeface="楷体_GB2312"/>
                <a:ea typeface="楷体_GB2312"/>
              </a:endParaRPr>
            </a:p>
          </p:txBody>
        </p:sp>
      </p:grpSp>
      <p:sp>
        <p:nvSpPr>
          <p:cNvPr id="12" name="文本框 11"/>
          <p:cNvSpPr txBox="1"/>
          <p:nvPr/>
        </p:nvSpPr>
        <p:spPr>
          <a:xfrm>
            <a:off x="3348355" y="2877820"/>
            <a:ext cx="2870835" cy="293370"/>
          </a:xfrm>
          <a:prstGeom prst="rect">
            <a:avLst/>
          </a:prstGeom>
        </p:spPr>
        <p:txBody>
          <a:bodyPr wrap="square">
            <a:spAutoFit/>
          </a:bodyPr>
          <a:p>
            <a:pPr marL="0" indent="0" defTabSz="266700">
              <a:lnSpc>
                <a:spcPts val="1575"/>
              </a:lnSpc>
              <a:spcBef>
                <a:spcPct val="0"/>
              </a:spcBef>
              <a:spcAft>
                <a:spcPct val="0"/>
              </a:spcAft>
            </a:pPr>
            <a:r>
              <a:rPr lang="zh-CN" altLang="en-US" sz="1600">
                <a:solidFill>
                  <a:srgbClr val="000000"/>
                </a:solidFill>
                <a:latin typeface="NEU-BZ-S92"/>
                <a:ea typeface="方正书宋_GBK"/>
              </a:rPr>
              <a:t>计算加权平均差。</a:t>
            </a:r>
            <a:endParaRPr lang="zh-CN" altLang="en-US" sz="1600">
              <a:solidFill>
                <a:srgbClr val="000000"/>
              </a:solidFill>
              <a:latin typeface="NEU-BZ-S92"/>
              <a:ea typeface="方正书宋_GBK"/>
            </a:endParaRPr>
          </a:p>
        </p:txBody>
      </p:sp>
      <p:pic>
        <p:nvPicPr>
          <p:cNvPr id="2" name="图片 1"/>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4537710" y="1923415"/>
            <a:ext cx="1885950" cy="647700"/>
          </a:xfrm>
          <a:prstGeom prst="rect">
            <a:avLst/>
          </a:prstGeom>
        </p:spPr>
      </p:pic>
      <p:graphicFrame>
        <p:nvGraphicFramePr>
          <p:cNvPr id="3" name="表格 2"/>
          <p:cNvGraphicFramePr/>
          <p:nvPr>
            <p:custDataLst>
              <p:tags r:id="rId2"/>
            </p:custDataLst>
          </p:nvPr>
        </p:nvGraphicFramePr>
        <p:xfrm>
          <a:off x="3249930" y="3425825"/>
          <a:ext cx="5837555" cy="1622425"/>
        </p:xfrm>
        <a:graphic>
          <a:graphicData uri="http://schemas.openxmlformats.org/drawingml/2006/table">
            <a:tbl>
              <a:tblPr/>
              <a:tblGrid>
                <a:gridCol w="1184275"/>
                <a:gridCol w="709930"/>
                <a:gridCol w="709930"/>
                <a:gridCol w="709930"/>
                <a:gridCol w="789305"/>
                <a:gridCol w="789305"/>
                <a:gridCol w="944880"/>
              </a:tblGrid>
              <a:tr h="231775">
                <a:tc>
                  <a:txBody>
                    <a:bodyPr/>
                    <a:p>
                      <a:pPr marL="0" indent="0" algn="ctr">
                        <a:lnSpc>
                          <a:spcPts val="1350"/>
                        </a:lnSpc>
                        <a:spcBef>
                          <a:spcPct val="0"/>
                        </a:spcBef>
                        <a:spcAft>
                          <a:spcPct val="0"/>
                        </a:spcAft>
                      </a:pPr>
                      <a:r>
                        <a:rPr lang="zh-CN" sz="1200">
                          <a:solidFill>
                            <a:srgbClr val="000000"/>
                          </a:solidFill>
                          <a:latin typeface="微软雅黑" panose="020B0503020204020204" charset="-122"/>
                          <a:ea typeface="微软雅黑" panose="020B0503020204020204" charset="-122"/>
                          <a:cs typeface="微软雅黑" panose="020B0503020204020204" charset="-122"/>
                        </a:rPr>
                        <a:t>按成绩分组</a:t>
                      </a:r>
                      <a:r>
                        <a:rPr lang="en-US" altLang="zh-CN" sz="1200">
                          <a:solidFill>
                            <a:srgbClr val="000000"/>
                          </a:solidFill>
                          <a:latin typeface="微软雅黑" panose="020B0503020204020204" charset="-122"/>
                          <a:ea typeface="微软雅黑" panose="020B0503020204020204" charset="-122"/>
                          <a:cs typeface="微软雅黑" panose="020B0503020204020204" charset="-122"/>
                        </a:rPr>
                        <a:t>(</a:t>
                      </a:r>
                      <a:r>
                        <a:rPr lang="zh-CN" sz="1200">
                          <a:solidFill>
                            <a:srgbClr val="000000"/>
                          </a:solidFill>
                          <a:latin typeface="微软雅黑" panose="020B0503020204020204" charset="-122"/>
                          <a:ea typeface="微软雅黑" panose="020B0503020204020204" charset="-122"/>
                          <a:cs typeface="微软雅黑" panose="020B0503020204020204" charset="-122"/>
                        </a:rPr>
                        <a:t>分</a:t>
                      </a:r>
                      <a:r>
                        <a:rPr lang="en-US" altLang="zh-CN" sz="12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20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i="1">
                          <a:solidFill>
                            <a:srgbClr val="000000"/>
                          </a:solidFill>
                          <a:latin typeface="微软雅黑" panose="020B0503020204020204" charset="-122"/>
                          <a:ea typeface="微软雅黑" panose="020B0503020204020204" charset="-122"/>
                        </a:rPr>
                        <a:t>f</a:t>
                      </a:r>
                      <a:endParaRPr lang="en-US" altLang="zh-CN" sz="1200" i="1">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i="1">
                          <a:solidFill>
                            <a:srgbClr val="000000"/>
                          </a:solidFill>
                          <a:latin typeface="微软雅黑" panose="020B0503020204020204" charset="-122"/>
                          <a:ea typeface="微软雅黑" panose="020B0503020204020204" charset="-122"/>
                        </a:rPr>
                        <a:t>x</a:t>
                      </a:r>
                      <a:endParaRPr lang="en-US" altLang="zh-CN" sz="1200" i="1">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i="1">
                          <a:solidFill>
                            <a:srgbClr val="000000"/>
                          </a:solidFill>
                          <a:latin typeface="微软雅黑" panose="020B0503020204020204" charset="-122"/>
                          <a:ea typeface="微软雅黑" panose="020B0503020204020204" charset="-122"/>
                        </a:rPr>
                        <a:t>xf</a:t>
                      </a:r>
                      <a:endParaRPr lang="en-US" altLang="zh-CN" sz="1200" i="1">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i="1">
                          <a:solidFill>
                            <a:srgbClr val="000000"/>
                          </a:solidFill>
                          <a:latin typeface="微软雅黑" panose="020B0503020204020204" charset="-122"/>
                          <a:ea typeface="微软雅黑" panose="020B0503020204020204" charset="-122"/>
                        </a:rPr>
                        <a:t>x</a:t>
                      </a:r>
                      <a:r>
                        <a:rPr lang="en-US" altLang="zh-CN" sz="1200">
                          <a:solidFill>
                            <a:srgbClr val="000000"/>
                          </a:solidFill>
                          <a:latin typeface="微软雅黑" panose="020B0503020204020204" charset="-122"/>
                          <a:ea typeface="微软雅黑" panose="020B0503020204020204" charset="-122"/>
                        </a:rPr>
                        <a:t>-</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 </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a:t>
                      </a:r>
                      <a:r>
                        <a:rPr lang="en-US" altLang="zh-CN" sz="1200" i="1">
                          <a:solidFill>
                            <a:srgbClr val="000000"/>
                          </a:solidFill>
                          <a:latin typeface="微软雅黑" panose="020B0503020204020204" charset="-122"/>
                          <a:ea typeface="微软雅黑" panose="020B0503020204020204" charset="-122"/>
                        </a:rPr>
                        <a:t>f</a:t>
                      </a:r>
                      <a:endParaRPr lang="en-US" altLang="zh-CN" sz="1200" i="1">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31775">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cs typeface="微软雅黑" panose="020B0503020204020204" charset="-122"/>
                        </a:rPr>
                        <a:t>60</a:t>
                      </a:r>
                      <a:r>
                        <a:rPr lang="zh-CN" sz="1200">
                          <a:solidFill>
                            <a:srgbClr val="000000"/>
                          </a:solidFill>
                          <a:latin typeface="微软雅黑" panose="020B0503020204020204" charset="-122"/>
                          <a:ea typeface="微软雅黑" panose="020B0503020204020204" charset="-122"/>
                          <a:cs typeface="微软雅黑" panose="020B0503020204020204" charset="-122"/>
                        </a:rPr>
                        <a:t>以下</a:t>
                      </a:r>
                      <a:endParaRPr lang="zh-CN" sz="120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3</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55</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165</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-23.8</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23.8</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71.4</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r>
              <a:tr h="231775">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60~70</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7</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65</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455</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-13.8</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13.8</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96.6</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231775">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70~80</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14</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75</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1 050</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-3.8</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3.8</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53.2</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231775">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80~90</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20</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85</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1 700</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6.2</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6.2</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124.0</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231775">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cs typeface="微软雅黑" panose="020B0503020204020204" charset="-122"/>
                        </a:rPr>
                        <a:t>90</a:t>
                      </a:r>
                      <a:r>
                        <a:rPr lang="zh-CN" sz="1200">
                          <a:solidFill>
                            <a:srgbClr val="000000"/>
                          </a:solidFill>
                          <a:latin typeface="微软雅黑" panose="020B0503020204020204" charset="-122"/>
                          <a:ea typeface="微软雅黑" panose="020B0503020204020204" charset="-122"/>
                          <a:cs typeface="微软雅黑" panose="020B0503020204020204" charset="-122"/>
                        </a:rPr>
                        <a:t>以上</a:t>
                      </a:r>
                      <a:endParaRPr lang="zh-CN" sz="120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6</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95</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570</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16.2</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16.2</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97.2</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r>
              <a:tr h="231775">
                <a:tc>
                  <a:txBody>
                    <a:bodyPr/>
                    <a:p>
                      <a:pPr marL="0" indent="0" algn="ctr">
                        <a:lnSpc>
                          <a:spcPts val="1350"/>
                        </a:lnSpc>
                        <a:spcBef>
                          <a:spcPct val="0"/>
                        </a:spcBef>
                        <a:spcAft>
                          <a:spcPct val="0"/>
                        </a:spcAft>
                      </a:pPr>
                      <a:r>
                        <a:rPr lang="zh-CN" sz="1200">
                          <a:solidFill>
                            <a:srgbClr val="000000"/>
                          </a:solidFill>
                          <a:latin typeface="微软雅黑" panose="020B0503020204020204" charset="-122"/>
                          <a:ea typeface="微软雅黑" panose="020B0503020204020204" charset="-122"/>
                        </a:rPr>
                        <a:t>合　计</a:t>
                      </a:r>
                      <a:endParaRPr 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50</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3 940</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200">
                          <a:solidFill>
                            <a:srgbClr val="000000"/>
                          </a:solidFill>
                          <a:latin typeface="微软雅黑" panose="020B0503020204020204" charset="-122"/>
                          <a:ea typeface="微软雅黑" panose="020B0503020204020204" charset="-122"/>
                        </a:rPr>
                        <a:t>442.4</a:t>
                      </a:r>
                      <a:endParaRPr lang="en-US" altLang="zh-CN" sz="12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pic>
        <p:nvPicPr>
          <p:cNvPr id="7" name="图片 6"/>
          <p:cNvPicPr/>
          <p:nvPr/>
        </p:nvPicPr>
        <p:blipFill>
          <a:blip r:embed="rId3">
            <a:clrChange>
              <a:clrFrom>
                <a:srgbClr val="FFFFFF">
                  <a:alpha val="100000"/>
                </a:srgbClr>
              </a:clrFrom>
              <a:clrTo>
                <a:srgbClr val="FFFFFF">
                  <a:alpha val="100000"/>
                  <a:alpha val="0"/>
                </a:srgbClr>
              </a:clrTo>
            </a:clrChange>
          </a:blip>
          <a:stretch>
            <a:fillRect/>
          </a:stretch>
        </p:blipFill>
        <p:spPr>
          <a:xfrm>
            <a:off x="7085330" y="3457575"/>
            <a:ext cx="66992" cy="190817"/>
          </a:xfrm>
          <a:prstGeom prst="rect">
            <a:avLst/>
          </a:prstGeom>
        </p:spPr>
      </p:pic>
      <p:pic>
        <p:nvPicPr>
          <p:cNvPr id="16" name="图片 15"/>
          <p:cNvPicPr/>
          <p:nvPr/>
        </p:nvPicPr>
        <p:blipFill>
          <a:blip r:embed="rId4">
            <a:clrChange>
              <a:clrFrom>
                <a:srgbClr val="FFFFFF">
                  <a:alpha val="100000"/>
                </a:srgbClr>
              </a:clrFrom>
              <a:clrTo>
                <a:srgbClr val="FFFFFF">
                  <a:alpha val="100000"/>
                  <a:alpha val="0"/>
                </a:srgbClr>
              </a:clrTo>
            </a:clrChange>
          </a:blip>
          <a:stretch>
            <a:fillRect/>
          </a:stretch>
        </p:blipFill>
        <p:spPr>
          <a:xfrm>
            <a:off x="7602855" y="3425825"/>
            <a:ext cx="286067" cy="190817"/>
          </a:xfrm>
          <a:prstGeom prst="rect">
            <a:avLst/>
          </a:prstGeom>
        </p:spPr>
      </p:pic>
      <p:pic>
        <p:nvPicPr>
          <p:cNvPr id="17" name="图片 16"/>
          <p:cNvPicPr/>
          <p:nvPr/>
        </p:nvPicPr>
        <p:blipFill>
          <a:blip r:embed="rId4">
            <a:clrChange>
              <a:clrFrom>
                <a:srgbClr val="FFFFFF">
                  <a:alpha val="100000"/>
                </a:srgbClr>
              </a:clrFrom>
              <a:clrTo>
                <a:srgbClr val="FFFFFF">
                  <a:alpha val="100000"/>
                  <a:alpha val="0"/>
                </a:srgbClr>
              </a:clrTo>
            </a:clrChange>
          </a:blip>
          <a:stretch>
            <a:fillRect/>
          </a:stretch>
        </p:blipFill>
        <p:spPr>
          <a:xfrm>
            <a:off x="8304531" y="3425825"/>
            <a:ext cx="286067" cy="190817"/>
          </a:xfrm>
          <a:prstGeom prst="rect">
            <a:avLst/>
          </a:prstGeom>
        </p:spPr>
      </p:pic>
      <p:pic>
        <p:nvPicPr>
          <p:cNvPr id="18" name="图片 17"/>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4537710" y="5233670"/>
            <a:ext cx="3457575" cy="1247775"/>
          </a:xfrm>
          <a:prstGeom prst="rect">
            <a:avLst/>
          </a:prstGeom>
        </p:spPr>
      </p:pic>
    </p:spTree>
    <p:custDataLst>
      <p:tags r:id="rId6"/>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24" name="Rectangle 144"/>
          <p:cNvSpPr/>
          <p:nvPr/>
        </p:nvSpPr>
        <p:spPr>
          <a:xfrm>
            <a:off x="971550" y="2051050"/>
            <a:ext cx="214757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1.</a:t>
            </a:r>
            <a:r>
              <a:rPr lang="zh-CN" altLang="en-US" sz="2400" b="1" dirty="0">
                <a:latin typeface="楷体_GB2312"/>
                <a:ea typeface="楷体_GB2312"/>
              </a:rPr>
              <a:t>计算步骤</a:t>
            </a:r>
            <a:endParaRPr lang="zh-CN" altLang="en-US" sz="2400" b="1" dirty="0">
              <a:latin typeface="楷体_GB2312"/>
              <a:ea typeface="楷体_GB231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（三）标准差</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6" name="文本框 5"/>
          <p:cNvSpPr txBox="1"/>
          <p:nvPr/>
        </p:nvSpPr>
        <p:spPr>
          <a:xfrm>
            <a:off x="662305" y="956945"/>
            <a:ext cx="11158855" cy="953135"/>
          </a:xfrm>
          <a:prstGeom prst="rect">
            <a:avLst/>
          </a:prstGeom>
          <a:noFill/>
        </p:spPr>
        <p:txBody>
          <a:bodyPr wrap="square" rtlCol="0" anchor="t">
            <a:spAutoFit/>
          </a:bodyPr>
          <a:p>
            <a:pPr algn="l">
              <a:lnSpc>
                <a:spcPct val="140000"/>
              </a:lnSpc>
            </a:pPr>
            <a:r>
              <a:rPr lang="zh-CN" altLang="en-US" sz="2000" kern="100" dirty="0">
                <a:solidFill>
                  <a:schemeClr val="tx1"/>
                </a:solidFill>
                <a:effectLst/>
                <a:latin typeface="+mn-ea"/>
                <a:cs typeface="江城圆体 400W" panose="020B0500000000000000" pitchFamily="34" charset="-122"/>
              </a:rPr>
              <a:t>标准差也称为均方差</a:t>
            </a:r>
            <a:r>
              <a:rPr lang="en-US" altLang="zh-CN" sz="2000" kern="100" dirty="0">
                <a:solidFill>
                  <a:schemeClr val="tx1"/>
                </a:solidFill>
                <a:effectLst/>
                <a:latin typeface="+mn-ea"/>
                <a:cs typeface="江城圆体 400W" panose="020B0500000000000000" pitchFamily="34" charset="-122"/>
              </a:rPr>
              <a:t>,</a:t>
            </a:r>
            <a:r>
              <a:rPr lang="zh-CN" altLang="en-US" sz="2000" kern="100" dirty="0">
                <a:solidFill>
                  <a:schemeClr val="tx1"/>
                </a:solidFill>
                <a:effectLst/>
                <a:latin typeface="+mn-ea"/>
                <a:cs typeface="江城圆体 400W" panose="020B0500000000000000" pitchFamily="34" charset="-122"/>
              </a:rPr>
              <a:t>标准差的平方称为方差。标准差的总体各单位的标志值与其算数平均数的平方根。它是标志变异值中最重要、最常用的指标。用符号</a:t>
            </a:r>
            <a:r>
              <a:rPr lang="en-US" altLang="zh-CN" sz="2000" kern="100" dirty="0">
                <a:solidFill>
                  <a:schemeClr val="tx1"/>
                </a:solidFill>
                <a:effectLst/>
                <a:latin typeface="+mn-ea"/>
                <a:cs typeface="江城圆体 400W" panose="020B0500000000000000" pitchFamily="34" charset="-122"/>
              </a:rPr>
              <a:t>“Q”</a:t>
            </a:r>
            <a:r>
              <a:rPr lang="zh-CN" altLang="en-US" sz="2000" kern="100" dirty="0">
                <a:solidFill>
                  <a:schemeClr val="tx1"/>
                </a:solidFill>
                <a:effectLst/>
                <a:latin typeface="+mn-ea"/>
                <a:cs typeface="江城圆体 400W" panose="020B0500000000000000" pitchFamily="34" charset="-122"/>
              </a:rPr>
              <a:t>表示。</a:t>
            </a:r>
            <a:endParaRPr lang="zh-CN" altLang="en-US" sz="2000" kern="100" dirty="0">
              <a:solidFill>
                <a:schemeClr val="tx1"/>
              </a:solidFill>
              <a:effectLst/>
              <a:latin typeface="+mn-ea"/>
              <a:cs typeface="江城圆体 400W" panose="020B0500000000000000" pitchFamily="34" charset="-122"/>
            </a:endParaRPr>
          </a:p>
        </p:txBody>
      </p:sp>
      <p:sp>
        <p:nvSpPr>
          <p:cNvPr id="4" name="文本框 3"/>
          <p:cNvSpPr txBox="1"/>
          <p:nvPr/>
        </p:nvSpPr>
        <p:spPr>
          <a:xfrm>
            <a:off x="1351915" y="2800985"/>
            <a:ext cx="7260590" cy="2303780"/>
          </a:xfrm>
          <a:prstGeom prst="rect">
            <a:avLst/>
          </a:prstGeom>
          <a:solidFill>
            <a:schemeClr val="accent3"/>
          </a:solidFill>
        </p:spPr>
        <p:txBody>
          <a:bodyPr>
            <a:noAutofit/>
          </a:bodyPr>
          <a:p>
            <a:pPr indent="266700" defTabSz="266700" fontAlgn="auto">
              <a:lnSpc>
                <a:spcPct val="15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cs typeface="微软雅黑" panose="020B0503020204020204" charset="-122"/>
              </a:rPr>
              <a:t>第一步</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计算各单位标志值与其算术平均数的离差</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2000">
              <a:solidFill>
                <a:srgbClr val="000000"/>
              </a:solidFill>
              <a:latin typeface="微软雅黑" panose="020B0503020204020204" charset="-122"/>
              <a:ea typeface="微软雅黑" panose="020B0503020204020204" charset="-122"/>
              <a:cs typeface="微软雅黑" panose="020B0503020204020204" charset="-122"/>
            </a:endParaRPr>
          </a:p>
          <a:p>
            <a:pPr indent="266700" defTabSz="266700" fontAlgn="auto">
              <a:lnSpc>
                <a:spcPct val="15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cs typeface="微软雅黑" panose="020B0503020204020204" charset="-122"/>
              </a:rPr>
              <a:t>第二步</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将各离差进行平方</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2000">
              <a:solidFill>
                <a:srgbClr val="000000"/>
              </a:solidFill>
              <a:latin typeface="微软雅黑" panose="020B0503020204020204" charset="-122"/>
              <a:ea typeface="微软雅黑" panose="020B0503020204020204" charset="-122"/>
              <a:cs typeface="微软雅黑" panose="020B0503020204020204" charset="-122"/>
            </a:endParaRPr>
          </a:p>
          <a:p>
            <a:pPr indent="266700" defTabSz="266700" fontAlgn="auto">
              <a:lnSpc>
                <a:spcPct val="15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cs typeface="微软雅黑" panose="020B0503020204020204" charset="-122"/>
              </a:rPr>
              <a:t>第三步</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将离差平方和除以离差项数</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计算出方差</a:t>
            </a:r>
            <a:r>
              <a:rPr lang="en-US" altLang="zh-CN" sz="2000" i="1">
                <a:solidFill>
                  <a:srgbClr val="000000"/>
                </a:solidFill>
                <a:latin typeface="微软雅黑" panose="020B0503020204020204" charset="-122"/>
                <a:ea typeface="微软雅黑" panose="020B0503020204020204" charset="-122"/>
                <a:cs typeface="微软雅黑" panose="020B0503020204020204" charset="-122"/>
              </a:rPr>
              <a:t>σ</a:t>
            </a:r>
            <a:r>
              <a:rPr lang="en-US" altLang="zh-CN" sz="2000" baseline="30000">
                <a:solidFill>
                  <a:srgbClr val="000000"/>
                </a:solidFill>
                <a:latin typeface="微软雅黑" panose="020B0503020204020204" charset="-122"/>
                <a:ea typeface="微软雅黑" panose="020B0503020204020204" charset="-122"/>
                <a:cs typeface="微软雅黑" panose="020B0503020204020204" charset="-122"/>
              </a:rPr>
              <a:t>2</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2000">
              <a:solidFill>
                <a:srgbClr val="000000"/>
              </a:solidFill>
              <a:latin typeface="微软雅黑" panose="020B0503020204020204" charset="-122"/>
              <a:ea typeface="微软雅黑" panose="020B0503020204020204" charset="-122"/>
              <a:cs typeface="微软雅黑" panose="020B0503020204020204" charset="-122"/>
            </a:endParaRPr>
          </a:p>
          <a:p>
            <a:pPr indent="266700" defTabSz="266700" fontAlgn="auto">
              <a:lnSpc>
                <a:spcPct val="150000"/>
              </a:lnSpc>
              <a:spcBef>
                <a:spcPct val="0"/>
              </a:spcBef>
              <a:spcAft>
                <a:spcPct val="0"/>
              </a:spcAft>
            </a:pPr>
            <a:r>
              <a:rPr lang="zh-CN" altLang="en-US" sz="2000">
                <a:solidFill>
                  <a:srgbClr val="000000"/>
                </a:solidFill>
                <a:latin typeface="微软雅黑" panose="020B0503020204020204" charset="-122"/>
                <a:ea typeface="微软雅黑" panose="020B0503020204020204" charset="-122"/>
                <a:cs typeface="微软雅黑" panose="020B0503020204020204" charset="-122"/>
              </a:rPr>
              <a:t>第四步</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计算方差的平方根</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即为标准差。</a:t>
            </a:r>
            <a:endParaRPr lang="zh-CN" altLang="en-US" sz="2000">
              <a:solidFill>
                <a:srgbClr val="000000"/>
              </a:solidFill>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24" name="Rectangle 144"/>
          <p:cNvSpPr/>
          <p:nvPr/>
        </p:nvSpPr>
        <p:spPr>
          <a:xfrm>
            <a:off x="971550" y="1202690"/>
            <a:ext cx="2834005"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2.</a:t>
            </a:r>
            <a:r>
              <a:rPr lang="zh-CN" altLang="en-US" sz="2400" b="1" dirty="0">
                <a:latin typeface="楷体_GB2312"/>
                <a:ea typeface="楷体_GB2312"/>
              </a:rPr>
              <a:t>简单标准差</a:t>
            </a:r>
            <a:endParaRPr lang="zh-CN" altLang="en-US" sz="2400" b="1" dirty="0">
              <a:latin typeface="楷体_GB2312"/>
              <a:ea typeface="楷体_GB231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（三）标准差</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grpSp>
        <p:nvGrpSpPr>
          <p:cNvPr id="80897" name="Group 5"/>
          <p:cNvGrpSpPr/>
          <p:nvPr/>
        </p:nvGrpSpPr>
        <p:grpSpPr>
          <a:xfrm>
            <a:off x="2241550" y="2156143"/>
            <a:ext cx="792163" cy="504825"/>
            <a:chOff x="0" y="0"/>
            <a:chExt cx="816" cy="318"/>
          </a:xfrm>
        </p:grpSpPr>
        <p:sp>
          <p:nvSpPr>
            <p:cNvPr id="101378" name="Rectangle 6"/>
            <p:cNvSpPr>
              <a:spLocks noChangeArrowheads="1"/>
            </p:cNvSpPr>
            <p:nvPr/>
          </p:nvSpPr>
          <p:spPr bwMode="auto">
            <a:xfrm>
              <a:off x="34" y="41"/>
              <a:ext cx="600" cy="277"/>
            </a:xfrm>
            <a:prstGeom prst="rect">
              <a:avLst/>
            </a:prstGeom>
            <a:solidFill>
              <a:srgbClr val="FFFFCC"/>
            </a:solidFill>
            <a:ln w="9525">
              <a:solidFill>
                <a:schemeClr val="tx1"/>
              </a:solidFill>
              <a:miter lim="800000"/>
            </a:ln>
            <a:effectLst>
              <a:outerShdw dist="91581" dir="2021404" algn="ctr" rotWithShape="0">
                <a:schemeClr val="accent1"/>
              </a:outerShdw>
            </a:effectLst>
          </p:spPr>
          <p:txBody>
            <a:bodyPr wrap="none" anchor="ctr"/>
            <a:p>
              <a:pPr marL="0" marR="0" lvl="0" indent="0" algn="l" defTabSz="914400" rtl="0" eaLnBrk="1" fontAlgn="auto" latinLnBrk="0" hangingPunct="1">
                <a:lnSpc>
                  <a:spcPct val="100000"/>
                </a:lnSpc>
                <a:spcBef>
                  <a:spcPct val="20000"/>
                </a:spcBef>
                <a:spcAft>
                  <a:spcPts val="0"/>
                </a:spcAft>
                <a:buClr>
                  <a:schemeClr val="tx2"/>
                </a:buClr>
                <a:buSzPct val="75000"/>
                <a:buFont typeface="Monotype Sorts"/>
                <a:buNone/>
                <a:defRPr/>
              </a:pPr>
              <a:endParaRPr kumimoji="0" lang="zh-CN" altLang="en-US" sz="18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80899" name="Rectangle 7"/>
            <p:cNvSpPr/>
            <p:nvPr/>
          </p:nvSpPr>
          <p:spPr>
            <a:xfrm>
              <a:off x="0" y="0"/>
              <a:ext cx="816" cy="273"/>
            </a:xfrm>
            <a:prstGeom prst="rect">
              <a:avLst/>
            </a:prstGeom>
            <a:noFill/>
            <a:ln w="9525">
              <a:noFill/>
            </a:ln>
          </p:spPr>
          <p:txBody>
            <a:bodyPr lIns="92075" tIns="46038" rIns="92075" bIns="46038" anchor="t" anchorCtr="0"/>
            <a:p>
              <a:pPr marL="182880" indent="-182880">
                <a:spcBef>
                  <a:spcPct val="20000"/>
                </a:spcBef>
                <a:buClr>
                  <a:schemeClr val="tx2"/>
                </a:buClr>
                <a:buSzPct val="75000"/>
                <a:buFont typeface="Monotype Sorts"/>
              </a:pPr>
              <a:r>
                <a:rPr lang="zh-CN" altLang="en-US" b="1" dirty="0">
                  <a:latin typeface="楷体_GB2312"/>
                  <a:ea typeface="楷体_GB2312"/>
                </a:rPr>
                <a:t>例</a:t>
              </a:r>
              <a:endParaRPr lang="zh-CN" altLang="en-US" b="1" dirty="0">
                <a:latin typeface="楷体_GB2312"/>
                <a:ea typeface="楷体_GB2312"/>
              </a:endParaRPr>
            </a:p>
          </p:txBody>
        </p:sp>
      </p:grpSp>
      <p:sp>
        <p:nvSpPr>
          <p:cNvPr id="12" name="文本框 11"/>
          <p:cNvSpPr txBox="1"/>
          <p:nvPr/>
        </p:nvSpPr>
        <p:spPr>
          <a:xfrm>
            <a:off x="3348355" y="2303145"/>
            <a:ext cx="2870835" cy="293370"/>
          </a:xfrm>
          <a:prstGeom prst="rect">
            <a:avLst/>
          </a:prstGeom>
        </p:spPr>
        <p:txBody>
          <a:bodyPr wrap="square">
            <a:spAutoFit/>
          </a:bodyPr>
          <a:p>
            <a:pPr marL="0" indent="0" defTabSz="266700">
              <a:lnSpc>
                <a:spcPts val="1575"/>
              </a:lnSpc>
              <a:spcBef>
                <a:spcPct val="0"/>
              </a:spcBef>
              <a:spcAft>
                <a:spcPct val="0"/>
              </a:spcAft>
            </a:pPr>
            <a:r>
              <a:rPr lang="zh-CN" altLang="en-US" sz="1600">
                <a:solidFill>
                  <a:srgbClr val="000000"/>
                </a:solidFill>
                <a:latin typeface="NEU-BZ-S92"/>
                <a:ea typeface="方正书宋_GBK"/>
              </a:rPr>
              <a:t>计算两组产量的简单标准差。</a:t>
            </a:r>
            <a:endParaRPr lang="zh-CN" altLang="en-US" sz="1600">
              <a:solidFill>
                <a:srgbClr val="000000"/>
              </a:solidFill>
              <a:latin typeface="NEU-BZ-S92"/>
              <a:ea typeface="方正书宋_GBK"/>
            </a:endParaRPr>
          </a:p>
        </p:txBody>
      </p:sp>
      <p:pic>
        <p:nvPicPr>
          <p:cNvPr id="3" name="图片 2"/>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4404995" y="1097280"/>
            <a:ext cx="1676400" cy="666750"/>
          </a:xfrm>
          <a:prstGeom prst="rect">
            <a:avLst/>
          </a:prstGeom>
        </p:spPr>
      </p:pic>
      <p:pic>
        <p:nvPicPr>
          <p:cNvPr id="4" name="图片 3"/>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4965700" y="5048250"/>
            <a:ext cx="3171825" cy="1314450"/>
          </a:xfrm>
          <a:prstGeom prst="rect">
            <a:avLst/>
          </a:prstGeom>
        </p:spPr>
      </p:pic>
      <p:graphicFrame>
        <p:nvGraphicFramePr>
          <p:cNvPr id="7" name="表格 6"/>
          <p:cNvGraphicFramePr/>
          <p:nvPr>
            <p:custDataLst>
              <p:tags r:id="rId3"/>
            </p:custDataLst>
          </p:nvPr>
        </p:nvGraphicFramePr>
        <p:xfrm>
          <a:off x="3433445" y="2743200"/>
          <a:ext cx="6283960" cy="2225040"/>
        </p:xfrm>
        <a:graphic>
          <a:graphicData uri="http://schemas.openxmlformats.org/drawingml/2006/table">
            <a:tbl>
              <a:tblPr/>
              <a:tblGrid>
                <a:gridCol w="1061720"/>
                <a:gridCol w="1061720"/>
                <a:gridCol w="1061720"/>
                <a:gridCol w="1062355"/>
                <a:gridCol w="1019810"/>
                <a:gridCol w="1016635"/>
              </a:tblGrid>
              <a:tr h="278130">
                <a:tc gridSpan="3">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rPr>
                        <a:t>甲组</a:t>
                      </a:r>
                      <a:endParaRPr 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hMerge="1">
                  <a:tcP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c hMerge="1">
                  <a:tcPr>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c gridSpan="3">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rPr>
                        <a:t>乙组</a:t>
                      </a:r>
                      <a:endParaRPr 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hMerge="1">
                  <a:tcP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c hMerge="1">
                  <a:tcPr>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tcPr>
                </a:tc>
              </a:tr>
              <a:tr h="278130">
                <a:tc>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cs typeface="微软雅黑" panose="020B0503020204020204" charset="-122"/>
                        </a:rPr>
                        <a:t>日产量</a:t>
                      </a:r>
                      <a:r>
                        <a:rPr lang="zh-CN" altLang="en-US" sz="14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400" i="1">
                          <a:solidFill>
                            <a:srgbClr val="000000"/>
                          </a:solidFill>
                          <a:latin typeface="微软雅黑" panose="020B0503020204020204" charset="-122"/>
                          <a:ea typeface="微软雅黑" panose="020B0503020204020204" charset="-122"/>
                          <a:cs typeface="微软雅黑" panose="020B0503020204020204" charset="-122"/>
                        </a:rPr>
                        <a:t>x</a:t>
                      </a:r>
                      <a:endParaRPr lang="en-US" altLang="zh-CN" sz="1400" i="1">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i="1">
                          <a:solidFill>
                            <a:srgbClr val="000000"/>
                          </a:solidFill>
                          <a:latin typeface="微软雅黑" panose="020B0503020204020204" charset="-122"/>
                          <a:ea typeface="微软雅黑" panose="020B0503020204020204" charset="-122"/>
                        </a:rPr>
                        <a:t>x</a:t>
                      </a: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 </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cs typeface="微软雅黑" panose="020B0503020204020204" charset="-122"/>
                        </a:rPr>
                        <a:t>日产量</a:t>
                      </a:r>
                      <a:r>
                        <a:rPr lang="zh-CN" altLang="en-US" sz="1400">
                          <a:solidFill>
                            <a:srgbClr val="000000"/>
                          </a:solidFill>
                          <a:latin typeface="微软雅黑" panose="020B0503020204020204" charset="-122"/>
                          <a:ea typeface="微软雅黑" panose="020B0503020204020204" charset="-122"/>
                          <a:cs typeface="微软雅黑" panose="020B0503020204020204" charset="-122"/>
                        </a:rPr>
                        <a:t> </a:t>
                      </a:r>
                      <a:r>
                        <a:rPr lang="en-US" altLang="zh-CN" sz="1400" i="1">
                          <a:solidFill>
                            <a:srgbClr val="000000"/>
                          </a:solidFill>
                          <a:latin typeface="微软雅黑" panose="020B0503020204020204" charset="-122"/>
                          <a:ea typeface="微软雅黑" panose="020B0503020204020204" charset="-122"/>
                          <a:cs typeface="微软雅黑" panose="020B0503020204020204" charset="-122"/>
                        </a:rPr>
                        <a:t>x</a:t>
                      </a:r>
                      <a:endParaRPr lang="en-US" altLang="zh-CN" sz="1400" i="1">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i="1">
                          <a:solidFill>
                            <a:srgbClr val="000000"/>
                          </a:solidFill>
                          <a:latin typeface="微软雅黑" panose="020B0503020204020204" charset="-122"/>
                          <a:ea typeface="微软雅黑" panose="020B0503020204020204" charset="-122"/>
                        </a:rPr>
                        <a:t>x</a:t>
                      </a: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 </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7813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5</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3</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16</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r>
              <a:tr h="27813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6</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-3</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9</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27813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7</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7</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27813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8</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9</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27813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9</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5</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25</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r>
              <a:tr h="278130">
                <a:tc>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rPr>
                        <a:t>合　计</a:t>
                      </a:r>
                      <a:endParaRPr 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rPr>
                        <a:t>合计</a:t>
                      </a:r>
                      <a:endParaRPr 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pic>
        <p:nvPicPr>
          <p:cNvPr id="14" name="图片 13"/>
          <p:cNvPicPr/>
          <p:nvPr/>
        </p:nvPicPr>
        <p:blipFill>
          <a:blip r:embed="rId4">
            <a:clrChange>
              <a:clrFrom>
                <a:srgbClr val="FFFFFF">
                  <a:alpha val="100000"/>
                </a:srgbClr>
              </a:clrFrom>
              <a:clrTo>
                <a:srgbClr val="FFFFFF">
                  <a:alpha val="100000"/>
                  <a:alpha val="0"/>
                </a:srgbClr>
              </a:clrTo>
            </a:clrChange>
          </a:blip>
          <a:stretch>
            <a:fillRect/>
          </a:stretch>
        </p:blipFill>
        <p:spPr>
          <a:xfrm>
            <a:off x="5209540" y="3043555"/>
            <a:ext cx="66992" cy="190817"/>
          </a:xfrm>
          <a:prstGeom prst="rect">
            <a:avLst/>
          </a:prstGeom>
        </p:spPr>
      </p:pic>
      <p:pic>
        <p:nvPicPr>
          <p:cNvPr id="15" name="图片 14"/>
          <p:cNvPicPr/>
          <p:nvPr/>
        </p:nvPicPr>
        <p:blipFill>
          <a:blip r:embed="rId5">
            <a:clrChange>
              <a:clrFrom>
                <a:srgbClr val="FFFFFF">
                  <a:alpha val="100000"/>
                </a:srgbClr>
              </a:clrFrom>
              <a:clrTo>
                <a:srgbClr val="FFFFFF">
                  <a:alpha val="100000"/>
                  <a:alpha val="0"/>
                </a:srgbClr>
              </a:clrTo>
            </a:clrChange>
          </a:blip>
          <a:stretch>
            <a:fillRect/>
          </a:stretch>
        </p:blipFill>
        <p:spPr>
          <a:xfrm>
            <a:off x="5828665" y="3043555"/>
            <a:ext cx="390842" cy="190817"/>
          </a:xfrm>
          <a:prstGeom prst="rect">
            <a:avLst/>
          </a:prstGeom>
        </p:spPr>
      </p:pic>
      <p:pic>
        <p:nvPicPr>
          <p:cNvPr id="16" name="图片 15"/>
          <p:cNvPicPr/>
          <p:nvPr/>
        </p:nvPicPr>
        <p:blipFill>
          <a:blip r:embed="rId4">
            <a:clrChange>
              <a:clrFrom>
                <a:srgbClr val="FFFFFF">
                  <a:alpha val="100000"/>
                </a:srgbClr>
              </a:clrFrom>
              <a:clrTo>
                <a:srgbClr val="FFFFFF">
                  <a:alpha val="100000"/>
                  <a:alpha val="0"/>
                </a:srgbClr>
              </a:clrTo>
            </a:clrChange>
          </a:blip>
          <a:stretch>
            <a:fillRect/>
          </a:stretch>
        </p:blipFill>
        <p:spPr>
          <a:xfrm>
            <a:off x="8380095" y="3043555"/>
            <a:ext cx="66992" cy="190817"/>
          </a:xfrm>
          <a:prstGeom prst="rect">
            <a:avLst/>
          </a:prstGeom>
        </p:spPr>
      </p:pic>
      <p:pic>
        <p:nvPicPr>
          <p:cNvPr id="17" name="图片 16"/>
          <p:cNvPicPr/>
          <p:nvPr/>
        </p:nvPicPr>
        <p:blipFill>
          <a:blip r:embed="rId5">
            <a:clrChange>
              <a:clrFrom>
                <a:srgbClr val="FFFFFF">
                  <a:alpha val="100000"/>
                </a:srgbClr>
              </a:clrFrom>
              <a:clrTo>
                <a:srgbClr val="FFFFFF">
                  <a:alpha val="100000"/>
                  <a:alpha val="0"/>
                </a:srgbClr>
              </a:clrTo>
            </a:clrChange>
          </a:blip>
          <a:stretch>
            <a:fillRect/>
          </a:stretch>
        </p:blipFill>
        <p:spPr>
          <a:xfrm>
            <a:off x="9040496" y="3043555"/>
            <a:ext cx="390842" cy="190817"/>
          </a:xfrm>
          <a:prstGeom prst="rect">
            <a:avLst/>
          </a:prstGeom>
        </p:spPr>
      </p:pic>
    </p:spTree>
    <p:custDataLst>
      <p:tags r:id="rId6"/>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24" name="Rectangle 144"/>
          <p:cNvSpPr/>
          <p:nvPr/>
        </p:nvSpPr>
        <p:spPr>
          <a:xfrm>
            <a:off x="971550" y="1202690"/>
            <a:ext cx="2834005"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2.</a:t>
            </a:r>
            <a:r>
              <a:rPr lang="zh-CN" altLang="en-US" sz="2400" b="1" dirty="0">
                <a:latin typeface="楷体_GB2312"/>
                <a:ea typeface="楷体_GB2312"/>
              </a:rPr>
              <a:t>加权</a:t>
            </a:r>
            <a:r>
              <a:rPr lang="zh-CN" altLang="en-US" sz="2400" b="1" dirty="0">
                <a:latin typeface="楷体_GB2312"/>
                <a:ea typeface="楷体_GB2312"/>
              </a:rPr>
              <a:t>标准差</a:t>
            </a:r>
            <a:endParaRPr lang="zh-CN" altLang="en-US" sz="2400" b="1" dirty="0">
              <a:latin typeface="楷体_GB2312"/>
              <a:ea typeface="楷体_GB231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（三）标准差</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grpSp>
        <p:nvGrpSpPr>
          <p:cNvPr id="80897" name="Group 5"/>
          <p:cNvGrpSpPr/>
          <p:nvPr/>
        </p:nvGrpSpPr>
        <p:grpSpPr>
          <a:xfrm>
            <a:off x="2241550" y="2156143"/>
            <a:ext cx="792163" cy="504825"/>
            <a:chOff x="0" y="0"/>
            <a:chExt cx="816" cy="318"/>
          </a:xfrm>
        </p:grpSpPr>
        <p:sp>
          <p:nvSpPr>
            <p:cNvPr id="101378" name="Rectangle 6"/>
            <p:cNvSpPr>
              <a:spLocks noChangeArrowheads="1"/>
            </p:cNvSpPr>
            <p:nvPr/>
          </p:nvSpPr>
          <p:spPr bwMode="auto">
            <a:xfrm>
              <a:off x="34" y="41"/>
              <a:ext cx="600" cy="277"/>
            </a:xfrm>
            <a:prstGeom prst="rect">
              <a:avLst/>
            </a:prstGeom>
            <a:solidFill>
              <a:srgbClr val="FFFFCC"/>
            </a:solidFill>
            <a:ln w="9525">
              <a:solidFill>
                <a:schemeClr val="tx1"/>
              </a:solidFill>
              <a:miter lim="800000"/>
            </a:ln>
            <a:effectLst>
              <a:outerShdw dist="91581" dir="2021404" algn="ctr" rotWithShape="0">
                <a:schemeClr val="accent1"/>
              </a:outerShdw>
            </a:effectLst>
          </p:spPr>
          <p:txBody>
            <a:bodyPr wrap="none" anchor="ctr"/>
            <a:p>
              <a:pPr marL="0" marR="0" lvl="0" indent="0" algn="l" defTabSz="914400" rtl="0" eaLnBrk="1" fontAlgn="auto" latinLnBrk="0" hangingPunct="1">
                <a:lnSpc>
                  <a:spcPct val="100000"/>
                </a:lnSpc>
                <a:spcBef>
                  <a:spcPct val="20000"/>
                </a:spcBef>
                <a:spcAft>
                  <a:spcPts val="0"/>
                </a:spcAft>
                <a:buClr>
                  <a:schemeClr val="tx2"/>
                </a:buClr>
                <a:buSzPct val="75000"/>
                <a:buFont typeface="Monotype Sorts"/>
                <a:buNone/>
                <a:defRPr/>
              </a:pPr>
              <a:endParaRPr kumimoji="0" lang="zh-CN" altLang="en-US" sz="18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80899" name="Rectangle 7"/>
            <p:cNvSpPr/>
            <p:nvPr/>
          </p:nvSpPr>
          <p:spPr>
            <a:xfrm>
              <a:off x="0" y="0"/>
              <a:ext cx="816" cy="273"/>
            </a:xfrm>
            <a:prstGeom prst="rect">
              <a:avLst/>
            </a:prstGeom>
            <a:noFill/>
            <a:ln w="9525">
              <a:noFill/>
            </a:ln>
          </p:spPr>
          <p:txBody>
            <a:bodyPr lIns="92075" tIns="46038" rIns="92075" bIns="46038" anchor="t" anchorCtr="0"/>
            <a:p>
              <a:pPr marL="182880" indent="-182880">
                <a:spcBef>
                  <a:spcPct val="20000"/>
                </a:spcBef>
                <a:buClr>
                  <a:schemeClr val="tx2"/>
                </a:buClr>
                <a:buSzPct val="75000"/>
                <a:buFont typeface="Monotype Sorts"/>
              </a:pPr>
              <a:r>
                <a:rPr lang="zh-CN" altLang="en-US" b="1" dirty="0">
                  <a:latin typeface="楷体_GB2312"/>
                  <a:ea typeface="楷体_GB2312"/>
                </a:rPr>
                <a:t>例</a:t>
              </a:r>
              <a:endParaRPr lang="zh-CN" altLang="en-US" b="1" dirty="0">
                <a:latin typeface="楷体_GB2312"/>
                <a:ea typeface="楷体_GB2312"/>
              </a:endParaRPr>
            </a:p>
          </p:txBody>
        </p:sp>
      </p:grpSp>
      <p:sp>
        <p:nvSpPr>
          <p:cNvPr id="12" name="文本框 11"/>
          <p:cNvSpPr txBox="1"/>
          <p:nvPr/>
        </p:nvSpPr>
        <p:spPr>
          <a:xfrm>
            <a:off x="3348355" y="2303145"/>
            <a:ext cx="2870835" cy="293370"/>
          </a:xfrm>
          <a:prstGeom prst="rect">
            <a:avLst/>
          </a:prstGeom>
        </p:spPr>
        <p:txBody>
          <a:bodyPr wrap="square">
            <a:spAutoFit/>
          </a:bodyPr>
          <a:p>
            <a:pPr marL="0" indent="0" defTabSz="266700">
              <a:lnSpc>
                <a:spcPts val="1575"/>
              </a:lnSpc>
              <a:spcBef>
                <a:spcPct val="0"/>
              </a:spcBef>
              <a:spcAft>
                <a:spcPct val="0"/>
              </a:spcAft>
            </a:pPr>
            <a:r>
              <a:rPr lang="zh-CN" altLang="en-US" sz="1600">
                <a:solidFill>
                  <a:srgbClr val="000000"/>
                </a:solidFill>
                <a:latin typeface="NEU-BZ-S92"/>
                <a:ea typeface="方正书宋_GBK"/>
              </a:rPr>
              <a:t>计算标准差。</a:t>
            </a:r>
            <a:endParaRPr lang="zh-CN" altLang="en-US" sz="1600">
              <a:solidFill>
                <a:srgbClr val="000000"/>
              </a:solidFill>
              <a:latin typeface="NEU-BZ-S92"/>
              <a:ea typeface="方正书宋_GBK"/>
            </a:endParaRPr>
          </a:p>
        </p:txBody>
      </p:sp>
      <p:pic>
        <p:nvPicPr>
          <p:cNvPr id="5" name="图片 4"/>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4344670" y="1118235"/>
            <a:ext cx="1619250" cy="704850"/>
          </a:xfrm>
          <a:prstGeom prst="rect">
            <a:avLst/>
          </a:prstGeom>
        </p:spPr>
      </p:pic>
      <p:graphicFrame>
        <p:nvGraphicFramePr>
          <p:cNvPr id="16" name="表格 15"/>
          <p:cNvGraphicFramePr/>
          <p:nvPr>
            <p:custDataLst>
              <p:tags r:id="rId2"/>
            </p:custDataLst>
          </p:nvPr>
        </p:nvGraphicFramePr>
        <p:xfrm>
          <a:off x="3434080" y="2828925"/>
          <a:ext cx="6633210" cy="1991360"/>
        </p:xfrm>
        <a:graphic>
          <a:graphicData uri="http://schemas.openxmlformats.org/drawingml/2006/table">
            <a:tbl>
              <a:tblPr/>
              <a:tblGrid>
                <a:gridCol w="1255395"/>
                <a:gridCol w="807085"/>
                <a:gridCol w="807085"/>
                <a:gridCol w="806450"/>
                <a:gridCol w="897255"/>
                <a:gridCol w="986155"/>
                <a:gridCol w="1073785"/>
              </a:tblGrid>
              <a:tr h="284480">
                <a:tc>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cs typeface="微软雅黑" panose="020B0503020204020204" charset="-122"/>
                        </a:rPr>
                        <a:t>按成绩分组</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a:t>
                      </a:r>
                      <a:r>
                        <a:rPr lang="zh-CN" sz="1400">
                          <a:solidFill>
                            <a:srgbClr val="000000"/>
                          </a:solidFill>
                          <a:latin typeface="微软雅黑" panose="020B0503020204020204" charset="-122"/>
                          <a:ea typeface="微软雅黑" panose="020B0503020204020204" charset="-122"/>
                          <a:cs typeface="微软雅黑" panose="020B0503020204020204" charset="-122"/>
                        </a:rPr>
                        <a:t>分</a:t>
                      </a:r>
                      <a:r>
                        <a:rPr lang="en-US" altLang="zh-CN" sz="1400">
                          <a:solidFill>
                            <a:srgbClr val="000000"/>
                          </a:solidFill>
                          <a:latin typeface="微软雅黑" panose="020B0503020204020204" charset="-122"/>
                          <a:ea typeface="微软雅黑" panose="020B0503020204020204" charset="-122"/>
                          <a:cs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i="1">
                          <a:solidFill>
                            <a:srgbClr val="000000"/>
                          </a:solidFill>
                          <a:latin typeface="微软雅黑" panose="020B0503020204020204" charset="-122"/>
                          <a:ea typeface="微软雅黑" panose="020B0503020204020204" charset="-122"/>
                        </a:rPr>
                        <a:t>f</a:t>
                      </a:r>
                      <a:endParaRPr lang="en-US" altLang="zh-CN" sz="1400" i="1">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i="1">
                          <a:solidFill>
                            <a:srgbClr val="000000"/>
                          </a:solidFill>
                          <a:latin typeface="微软雅黑" panose="020B0503020204020204" charset="-122"/>
                          <a:ea typeface="微软雅黑" panose="020B0503020204020204" charset="-122"/>
                        </a:rPr>
                        <a:t>x</a:t>
                      </a:r>
                      <a:endParaRPr lang="en-US" altLang="zh-CN" sz="1400" i="1">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i="1">
                          <a:solidFill>
                            <a:srgbClr val="000000"/>
                          </a:solidFill>
                          <a:latin typeface="微软雅黑" panose="020B0503020204020204" charset="-122"/>
                          <a:ea typeface="微软雅黑" panose="020B0503020204020204" charset="-122"/>
                        </a:rPr>
                        <a:t>xf</a:t>
                      </a:r>
                      <a:endParaRPr lang="en-US" altLang="zh-CN" sz="1400" i="1">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i="1">
                          <a:solidFill>
                            <a:srgbClr val="000000"/>
                          </a:solidFill>
                          <a:latin typeface="微软雅黑" panose="020B0503020204020204" charset="-122"/>
                          <a:ea typeface="微软雅黑" panose="020B0503020204020204" charset="-122"/>
                        </a:rPr>
                        <a:t>x</a:t>
                      </a: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 </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a:t>
                      </a:r>
                      <a:r>
                        <a:rPr lang="en-US" altLang="zh-CN" sz="1400" i="1">
                          <a:solidFill>
                            <a:srgbClr val="000000"/>
                          </a:solidFill>
                          <a:latin typeface="微软雅黑" panose="020B0503020204020204" charset="-122"/>
                          <a:ea typeface="微软雅黑" panose="020B0503020204020204" charset="-122"/>
                        </a:rPr>
                        <a:t>f</a:t>
                      </a:r>
                      <a:endParaRPr lang="en-US" altLang="zh-CN" sz="1400" i="1">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r h="28448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cs typeface="微软雅黑" panose="020B0503020204020204" charset="-122"/>
                        </a:rPr>
                        <a:t>60</a:t>
                      </a:r>
                      <a:r>
                        <a:rPr lang="zh-CN" sz="1400">
                          <a:solidFill>
                            <a:srgbClr val="000000"/>
                          </a:solidFill>
                          <a:latin typeface="微软雅黑" panose="020B0503020204020204" charset="-122"/>
                          <a:ea typeface="微软雅黑" panose="020B0503020204020204" charset="-122"/>
                          <a:cs typeface="微软雅黑" panose="020B0503020204020204" charset="-122"/>
                        </a:rPr>
                        <a:t>以下</a:t>
                      </a:r>
                      <a:endParaRPr lang="zh-CN" sz="140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3</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55</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165</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-23.8</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566.44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1 699.32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a:noFill/>
                    </a:lnB>
                    <a:noFill/>
                  </a:tcPr>
                </a:tc>
              </a:tr>
              <a:tr h="28448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60~70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7</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65</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455</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-13.8</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190.44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1 333.08</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28448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70~80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75</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1 050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-3.8</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14.44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202.16</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28448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80~90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85</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1 700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6.2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38.44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768.8</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a:noFill/>
                    </a:lnB>
                    <a:noFill/>
                  </a:tcPr>
                </a:tc>
              </a:tr>
              <a:tr h="284480">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cs typeface="微软雅黑" panose="020B0503020204020204" charset="-122"/>
                        </a:rPr>
                        <a:t>90</a:t>
                      </a:r>
                      <a:r>
                        <a:rPr lang="zh-CN" sz="1400">
                          <a:solidFill>
                            <a:srgbClr val="000000"/>
                          </a:solidFill>
                          <a:latin typeface="微软雅黑" panose="020B0503020204020204" charset="-122"/>
                          <a:ea typeface="微软雅黑" panose="020B0503020204020204" charset="-122"/>
                          <a:cs typeface="微软雅黑" panose="020B0503020204020204" charset="-122"/>
                        </a:rPr>
                        <a:t>以上</a:t>
                      </a:r>
                      <a:endParaRPr lang="zh-CN" sz="140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6</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95</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570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16.2</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262.44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1 574.64</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a:noFill/>
                    </a:lnT>
                    <a:lnB w="9525" cap="flat" cmpd="sng">
                      <a:solidFill>
                        <a:srgbClr val="000000"/>
                      </a:solidFill>
                      <a:prstDash val="solid"/>
                      <a:headEnd type="none" w="med" len="med"/>
                      <a:tailEnd type="none" w="med" len="med"/>
                    </a:lnB>
                    <a:noFill/>
                  </a:tcPr>
                </a:tc>
              </a:tr>
              <a:tr h="284480">
                <a:tc>
                  <a:txBody>
                    <a:bodyPr/>
                    <a:p>
                      <a:pPr marL="0" indent="0" algn="ctr">
                        <a:lnSpc>
                          <a:spcPts val="1350"/>
                        </a:lnSpc>
                        <a:spcBef>
                          <a:spcPct val="0"/>
                        </a:spcBef>
                        <a:spcAft>
                          <a:spcPct val="0"/>
                        </a:spcAft>
                      </a:pPr>
                      <a:r>
                        <a:rPr lang="zh-CN" sz="1400">
                          <a:solidFill>
                            <a:srgbClr val="000000"/>
                          </a:solidFill>
                          <a:latin typeface="微软雅黑" panose="020B0503020204020204" charset="-122"/>
                          <a:ea typeface="微软雅黑" panose="020B0503020204020204" charset="-122"/>
                        </a:rPr>
                        <a:t>合　计</a:t>
                      </a:r>
                      <a:endParaRPr 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50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3 940</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1400">
                          <a:solidFill>
                            <a:srgbClr val="000000"/>
                          </a:solidFill>
                          <a:latin typeface="微软雅黑" panose="020B0503020204020204" charset="-122"/>
                          <a:ea typeface="微软雅黑" panose="020B0503020204020204" charset="-122"/>
                        </a:rPr>
                        <a:t>5 578</a:t>
                      </a:r>
                      <a:endParaRPr lang="en-US" altLang="zh-CN" sz="1400">
                        <a:solidFill>
                          <a:srgbClr val="000000"/>
                        </a:solidFill>
                        <a:latin typeface="微软雅黑" panose="020B0503020204020204" charset="-122"/>
                        <a:ea typeface="微软雅黑" panose="020B0503020204020204" charset="-122"/>
                      </a:endParaRPr>
                    </a:p>
                  </a:txBody>
                  <a:tcPr marL="0" marR="0" marT="0" marB="0" anchor="ctr" anchorCtr="0">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9525" cap="flat" cmpd="sng">
                      <a:solidFill>
                        <a:srgbClr val="000000"/>
                      </a:solidFill>
                      <a:prstDash val="solid"/>
                      <a:headEnd type="none" w="med" len="med"/>
                      <a:tailEnd type="none" w="med" len="med"/>
                    </a:lnT>
                    <a:lnB w="9525" cap="flat" cmpd="sng">
                      <a:solidFill>
                        <a:srgbClr val="000000"/>
                      </a:solidFill>
                      <a:prstDash val="solid"/>
                      <a:headEnd type="none" w="med" len="med"/>
                      <a:tailEnd type="none" w="med" len="med"/>
                    </a:lnB>
                    <a:noFill/>
                  </a:tcPr>
                </a:tc>
              </a:tr>
            </a:tbl>
          </a:graphicData>
        </a:graphic>
      </p:graphicFrame>
      <p:pic>
        <p:nvPicPr>
          <p:cNvPr id="17" name="图片 16"/>
          <p:cNvPicPr/>
          <p:nvPr/>
        </p:nvPicPr>
        <p:blipFill>
          <a:blip r:embed="rId3">
            <a:clrChange>
              <a:clrFrom>
                <a:srgbClr val="FFFFFF">
                  <a:alpha val="100000"/>
                </a:srgbClr>
              </a:clrFrom>
              <a:clrTo>
                <a:srgbClr val="FFFFFF">
                  <a:alpha val="100000"/>
                  <a:alpha val="0"/>
                </a:srgbClr>
              </a:clrTo>
            </a:clrChange>
          </a:blip>
          <a:stretch>
            <a:fillRect/>
          </a:stretch>
        </p:blipFill>
        <p:spPr>
          <a:xfrm>
            <a:off x="7712075" y="2846705"/>
            <a:ext cx="105410" cy="212725"/>
          </a:xfrm>
          <a:prstGeom prst="rect">
            <a:avLst/>
          </a:prstGeom>
        </p:spPr>
      </p:pic>
      <p:pic>
        <p:nvPicPr>
          <p:cNvPr id="18" name="图片 17"/>
          <p:cNvPicPr/>
          <p:nvPr/>
        </p:nvPicPr>
        <p:blipFill>
          <a:blip r:embed="rId4">
            <a:clrChange>
              <a:clrFrom>
                <a:srgbClr val="FEFEFE">
                  <a:alpha val="100000"/>
                </a:srgbClr>
              </a:clrFrom>
              <a:clrTo>
                <a:srgbClr val="FEFEFE">
                  <a:alpha val="100000"/>
                  <a:alpha val="0"/>
                </a:srgbClr>
              </a:clrTo>
            </a:clrChange>
          </a:blip>
          <a:stretch>
            <a:fillRect/>
          </a:stretch>
        </p:blipFill>
        <p:spPr>
          <a:xfrm>
            <a:off x="8335645" y="2847975"/>
            <a:ext cx="438785" cy="190500"/>
          </a:xfrm>
          <a:prstGeom prst="rect">
            <a:avLst/>
          </a:prstGeom>
        </p:spPr>
      </p:pic>
      <p:pic>
        <p:nvPicPr>
          <p:cNvPr id="19" name="图片 18"/>
          <p:cNvPicPr/>
          <p:nvPr/>
        </p:nvPicPr>
        <p:blipFill>
          <a:blip r:embed="rId4">
            <a:clrChange>
              <a:clrFrom>
                <a:srgbClr val="FFFFFF">
                  <a:alpha val="100000"/>
                </a:srgbClr>
              </a:clrFrom>
              <a:clrTo>
                <a:srgbClr val="FFFFFF">
                  <a:alpha val="100000"/>
                  <a:alpha val="0"/>
                </a:srgbClr>
              </a:clrTo>
            </a:clrChange>
          </a:blip>
          <a:stretch>
            <a:fillRect/>
          </a:stretch>
        </p:blipFill>
        <p:spPr>
          <a:xfrm>
            <a:off x="9069388" y="2828925"/>
            <a:ext cx="390842" cy="190817"/>
          </a:xfrm>
          <a:prstGeom prst="rect">
            <a:avLst/>
          </a:prstGeom>
        </p:spPr>
      </p:pic>
      <p:pic>
        <p:nvPicPr>
          <p:cNvPr id="21" name="图片 20"/>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5019675" y="4949825"/>
            <a:ext cx="3257550" cy="1295400"/>
          </a:xfrm>
          <a:prstGeom prst="rect">
            <a:avLst/>
          </a:prstGeom>
        </p:spPr>
      </p:pic>
    </p:spTree>
    <p:custDataLst>
      <p:tags r:id="rId6"/>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3" name="标题 1"/>
          <p:cNvSpPr txBox="1"/>
          <p:nvPr/>
        </p:nvSpPr>
        <p:spPr>
          <a:xfrm>
            <a:off x="662530" y="383453"/>
            <a:ext cx="10867800" cy="432000"/>
          </a:xfrm>
          <a:prstGeom prst="rect">
            <a:avLst/>
          </a:prstGeom>
          <a:noFill/>
          <a:ln>
            <a:noFill/>
          </a:ln>
        </p:spPr>
        <p:txBody>
          <a:bodyPr vert="horz" wrap="square" lIns="0" tIns="0" rIns="0" bIns="0" rtlCol="0" anchor="ctr"/>
          <a:p>
            <a:pPr algn="l">
              <a:lnSpc>
                <a:spcPct val="120000"/>
              </a:lnSpc>
            </a:pPr>
            <a:r>
              <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（四）变异系数</a:t>
            </a:r>
            <a:endParaRPr kumimoji="1" lang="zh-CN" sz="32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
        <p:nvSpPr>
          <p:cNvPr id="6" name="文本框 5"/>
          <p:cNvSpPr txBox="1"/>
          <p:nvPr/>
        </p:nvSpPr>
        <p:spPr>
          <a:xfrm>
            <a:off x="662305" y="956945"/>
            <a:ext cx="11158855" cy="953135"/>
          </a:xfrm>
          <a:prstGeom prst="rect">
            <a:avLst/>
          </a:prstGeom>
          <a:noFill/>
        </p:spPr>
        <p:txBody>
          <a:bodyPr wrap="square" rtlCol="0" anchor="t">
            <a:spAutoFit/>
          </a:bodyPr>
          <a:p>
            <a:pPr algn="l">
              <a:lnSpc>
                <a:spcPct val="140000"/>
              </a:lnSpc>
            </a:pPr>
            <a:r>
              <a:rPr lang="zh-CN" altLang="en-US" sz="2000" kern="100" dirty="0">
                <a:solidFill>
                  <a:schemeClr val="tx1"/>
                </a:solidFill>
                <a:effectLst/>
                <a:latin typeface="+mn-ea"/>
                <a:cs typeface="江城圆体 400W" panose="020B0500000000000000" pitchFamily="34" charset="-122"/>
              </a:rPr>
              <a:t>变异系数又称离散系数</a:t>
            </a:r>
            <a:r>
              <a:rPr lang="en-US" altLang="zh-CN" sz="2000" kern="100" dirty="0">
                <a:solidFill>
                  <a:schemeClr val="tx1"/>
                </a:solidFill>
                <a:effectLst/>
                <a:latin typeface="+mn-ea"/>
                <a:cs typeface="江城圆体 400W" panose="020B0500000000000000" pitchFamily="34" charset="-122"/>
              </a:rPr>
              <a:t>,</a:t>
            </a:r>
            <a:r>
              <a:rPr lang="zh-CN" altLang="en-US" sz="2000" kern="100" dirty="0">
                <a:solidFill>
                  <a:schemeClr val="tx1"/>
                </a:solidFill>
                <a:effectLst/>
                <a:latin typeface="+mn-ea"/>
                <a:cs typeface="江城圆体 400W" panose="020B0500000000000000" pitchFamily="34" charset="-122"/>
              </a:rPr>
              <a:t>是标志变异指标与其算术平均数之比。</a:t>
            </a:r>
            <a:r>
              <a:rPr lang="zh-CN" altLang="en-US" sz="2000" b="1" dirty="0">
                <a:latin typeface="楷体_GB2312"/>
                <a:ea typeface="楷体_GB2312"/>
                <a:sym typeface="+mn-ea"/>
              </a:rPr>
              <a:t>最常用的是标准差系数。</a:t>
            </a:r>
            <a:endParaRPr lang="zh-CN" altLang="en-US" sz="2000" b="1" dirty="0">
              <a:latin typeface="楷体_GB2312"/>
              <a:ea typeface="楷体_GB2312"/>
            </a:endParaRPr>
          </a:p>
          <a:p>
            <a:pPr algn="l">
              <a:lnSpc>
                <a:spcPct val="140000"/>
              </a:lnSpc>
            </a:pPr>
            <a:endParaRPr lang="zh-CN" altLang="en-US" sz="2000" kern="100" dirty="0">
              <a:solidFill>
                <a:schemeClr val="tx1"/>
              </a:solidFill>
              <a:effectLst/>
              <a:latin typeface="+mn-ea"/>
              <a:cs typeface="江城圆体 400W" panose="020B0500000000000000" pitchFamily="34" charset="-122"/>
            </a:endParaRPr>
          </a:p>
        </p:txBody>
      </p:sp>
      <p:pic>
        <p:nvPicPr>
          <p:cNvPr id="2" name="图片 1"/>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3367405" y="1910715"/>
            <a:ext cx="2517775" cy="1113790"/>
          </a:xfrm>
          <a:prstGeom prst="rect">
            <a:avLst/>
          </a:prstGeom>
        </p:spPr>
      </p:pic>
      <p:sp>
        <p:nvSpPr>
          <p:cNvPr id="3" name="文本框 2"/>
          <p:cNvSpPr txBox="1"/>
          <p:nvPr/>
        </p:nvSpPr>
        <p:spPr>
          <a:xfrm>
            <a:off x="1201420" y="2979420"/>
            <a:ext cx="8946515" cy="1905635"/>
          </a:xfrm>
          <a:prstGeom prst="rect">
            <a:avLst/>
          </a:prstGeom>
          <a:solidFill>
            <a:schemeClr val="accent3">
              <a:lumMod val="75000"/>
            </a:schemeClr>
          </a:solidFill>
        </p:spPr>
        <p:txBody>
          <a:bodyPr>
            <a:noAutofit/>
          </a:bodyPr>
          <a:p>
            <a:pPr indent="0" defTabSz="266700" fontAlgn="auto">
              <a:lnSpc>
                <a:spcPct val="150000"/>
              </a:lnSpc>
              <a:spcBef>
                <a:spcPct val="0"/>
              </a:spcBef>
              <a:spcAft>
                <a:spcPct val="0"/>
              </a:spcAft>
            </a:pPr>
            <a:r>
              <a:rPr lang="zh-CN" altLang="en-US" sz="2400">
                <a:solidFill>
                  <a:srgbClr val="000000"/>
                </a:solidFill>
                <a:latin typeface="微软雅黑" panose="020B0503020204020204" charset="-122"/>
                <a:ea typeface="微软雅黑" panose="020B0503020204020204" charset="-122"/>
                <a:cs typeface="微软雅黑" panose="020B0503020204020204" charset="-122"/>
              </a:rPr>
              <a:t>变异系数消除了计算单位不同或平均水平高低的影响</a:t>
            </a:r>
            <a:r>
              <a:rPr lang="en-US" altLang="zh-CN" sz="24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400">
                <a:solidFill>
                  <a:srgbClr val="000000"/>
                </a:solidFill>
                <a:latin typeface="微软雅黑" panose="020B0503020204020204" charset="-122"/>
                <a:ea typeface="微软雅黑" panose="020B0503020204020204" charset="-122"/>
                <a:cs typeface="微软雅黑" panose="020B0503020204020204" charset="-122"/>
              </a:rPr>
              <a:t>只反映现象标志值的离散程度</a:t>
            </a:r>
            <a:r>
              <a:rPr lang="en-US" altLang="zh-CN" sz="24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400">
                <a:solidFill>
                  <a:srgbClr val="000000"/>
                </a:solidFill>
                <a:latin typeface="微软雅黑" panose="020B0503020204020204" charset="-122"/>
                <a:ea typeface="微软雅黑" panose="020B0503020204020204" charset="-122"/>
                <a:cs typeface="微软雅黑" panose="020B0503020204020204" charset="-122"/>
              </a:rPr>
              <a:t>具有广泛的可比性。变异系数越大</a:t>
            </a:r>
            <a:r>
              <a:rPr lang="en-US" altLang="zh-CN" sz="24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400">
                <a:solidFill>
                  <a:srgbClr val="000000"/>
                </a:solidFill>
                <a:latin typeface="微软雅黑" panose="020B0503020204020204" charset="-122"/>
                <a:ea typeface="微软雅黑" panose="020B0503020204020204" charset="-122"/>
                <a:cs typeface="微软雅黑" panose="020B0503020204020204" charset="-122"/>
              </a:rPr>
              <a:t>说明平均数的代表性越差</a:t>
            </a:r>
            <a:r>
              <a:rPr lang="en-US" altLang="zh-CN" sz="24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400">
                <a:solidFill>
                  <a:srgbClr val="000000"/>
                </a:solidFill>
                <a:latin typeface="微软雅黑" panose="020B0503020204020204" charset="-122"/>
                <a:ea typeface="微软雅黑" panose="020B0503020204020204" charset="-122"/>
                <a:cs typeface="微软雅黑" panose="020B0503020204020204" charset="-122"/>
              </a:rPr>
              <a:t>相反</a:t>
            </a:r>
            <a:r>
              <a:rPr lang="en-US" altLang="zh-CN" sz="24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400">
                <a:solidFill>
                  <a:srgbClr val="000000"/>
                </a:solidFill>
                <a:latin typeface="微软雅黑" panose="020B0503020204020204" charset="-122"/>
                <a:ea typeface="微软雅黑" panose="020B0503020204020204" charset="-122"/>
                <a:cs typeface="微软雅黑" panose="020B0503020204020204" charset="-122"/>
              </a:rPr>
              <a:t>变异系数越小</a:t>
            </a:r>
            <a:r>
              <a:rPr lang="en-US" altLang="zh-CN" sz="2400">
                <a:solidFill>
                  <a:srgbClr val="000000"/>
                </a:solidFill>
                <a:latin typeface="微软雅黑" panose="020B0503020204020204" charset="-122"/>
                <a:ea typeface="微软雅黑" panose="020B0503020204020204" charset="-122"/>
                <a:cs typeface="微软雅黑" panose="020B0503020204020204" charset="-122"/>
              </a:rPr>
              <a:t>,</a:t>
            </a:r>
            <a:r>
              <a:rPr lang="zh-CN" altLang="en-US" sz="2400">
                <a:solidFill>
                  <a:srgbClr val="000000"/>
                </a:solidFill>
                <a:latin typeface="微软雅黑" panose="020B0503020204020204" charset="-122"/>
                <a:ea typeface="微软雅黑" panose="020B0503020204020204" charset="-122"/>
                <a:cs typeface="微软雅黑" panose="020B0503020204020204" charset="-122"/>
              </a:rPr>
              <a:t>说明平均数的代表性越好。</a:t>
            </a:r>
            <a:endParaRPr lang="zh-CN" altLang="en-US" sz="2400">
              <a:solidFill>
                <a:srgbClr val="000000"/>
              </a:solidFill>
              <a:latin typeface="微软雅黑" panose="020B0503020204020204" charset="-122"/>
              <a:ea typeface="微软雅黑" panose="020B0503020204020204" charset="-122"/>
              <a:cs typeface="微软雅黑" panose="020B0503020204020204" charset="-122"/>
            </a:endParaRPr>
          </a:p>
        </p:txBody>
      </p:sp>
    </p:spTree>
    <p:custDataLst>
      <p:tags r:id="rId2"/>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椭圆 7"/>
          <p:cNvSpPr/>
          <p:nvPr>
            <p:custDataLst>
              <p:tags r:id="rId1"/>
            </p:custDataLst>
          </p:nvPr>
        </p:nvSpPr>
        <p:spPr>
          <a:xfrm>
            <a:off x="2524443" y="5096511"/>
            <a:ext cx="7142480" cy="1167130"/>
          </a:xfrm>
          <a:prstGeom prst="ellipse">
            <a:avLst/>
          </a:prstGeom>
          <a:gradFill>
            <a:gsLst>
              <a:gs pos="0">
                <a:schemeClr val="accent1">
                  <a:alpha val="0"/>
                </a:schemeClr>
              </a:gs>
              <a:gs pos="100000">
                <a:schemeClr val="accent1">
                  <a:alpha val="40000"/>
                </a:schemeClr>
              </a:gs>
            </a:gsLst>
            <a:lin ang="5400000" scaled="0"/>
          </a:gradFill>
          <a:ln w="41275">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8" name="标题"/>
          <p:cNvSpPr txBox="1"/>
          <p:nvPr>
            <p:custDataLst>
              <p:tags r:id="rId2"/>
            </p:custDataLst>
          </p:nvPr>
        </p:nvSpPr>
        <p:spPr>
          <a:xfrm>
            <a:off x="3147378" y="5141596"/>
            <a:ext cx="5897245" cy="803910"/>
          </a:xfrm>
          <a:prstGeom prst="rect">
            <a:avLst/>
          </a:prstGeom>
          <a:noFill/>
          <a:effectLst/>
        </p:spPr>
        <p:txBody>
          <a:bodyPr wrap="square" lIns="0" tIns="0" rIns="0" bIns="0" rtlCol="0" anchor="ctr">
            <a:noAutofit/>
          </a:bodyPr>
          <a:lstStyle/>
          <a:p>
            <a:pPr lvl="0" algn="ctr">
              <a:buClrTx/>
              <a:buSzTx/>
              <a:buFontTx/>
            </a:pPr>
            <a:r>
              <a:rPr lang="zh-CN" altLang="en-US" sz="2400" b="1" spc="300" dirty="0">
                <a:ln w="0">
                  <a:noFill/>
                </a:ln>
                <a:solidFill>
                  <a:schemeClr val="accent1"/>
                </a:solidFill>
                <a:uFillTx/>
                <a:latin typeface="Arial" panose="020B0604020202020204" pitchFamily="34" charset="0"/>
                <a:cs typeface="+mn-ea"/>
                <a:sym typeface="+mn-ea"/>
              </a:rPr>
              <a:t>一、</a:t>
            </a:r>
            <a:r>
              <a:rPr lang="en-US" altLang="zh-CN" sz="2400" b="1" spc="300" dirty="0">
                <a:ln w="0">
                  <a:noFill/>
                </a:ln>
                <a:solidFill>
                  <a:schemeClr val="accent1"/>
                </a:solidFill>
                <a:uFillTx/>
                <a:latin typeface="Arial" panose="020B0604020202020204" pitchFamily="34" charset="0"/>
                <a:cs typeface="+mn-ea"/>
                <a:sym typeface="+mn-ea"/>
              </a:rPr>
              <a:t> </a:t>
            </a:r>
            <a:r>
              <a:rPr lang="zh-CN" altLang="en-US" sz="2400" b="1" spc="300" dirty="0">
                <a:ln w="0">
                  <a:noFill/>
                </a:ln>
                <a:solidFill>
                  <a:schemeClr val="accent1"/>
                </a:solidFill>
                <a:uFillTx/>
                <a:latin typeface="Arial" panose="020B0604020202020204" pitchFamily="34" charset="0"/>
                <a:cs typeface="+mn-ea"/>
                <a:sym typeface="+mn-ea"/>
              </a:rPr>
              <a:t>总量指标的概念与特点</a:t>
            </a:r>
            <a:endParaRPr lang="zh-CN" altLang="en-US" sz="2400" b="1" spc="300" dirty="0">
              <a:ln w="0">
                <a:noFill/>
              </a:ln>
              <a:solidFill>
                <a:schemeClr val="accent1"/>
              </a:solidFill>
              <a:uFillTx/>
              <a:latin typeface="Arial" panose="020B0604020202020204" pitchFamily="34" charset="0"/>
              <a:cs typeface="+mn-ea"/>
              <a:sym typeface="+mn-ea"/>
            </a:endParaRPr>
          </a:p>
        </p:txBody>
      </p:sp>
      <p:sp>
        <p:nvSpPr>
          <p:cNvPr id="7" name="椭圆 6"/>
          <p:cNvSpPr/>
          <p:nvPr>
            <p:custDataLst>
              <p:tags r:id="rId3"/>
            </p:custDataLst>
          </p:nvPr>
        </p:nvSpPr>
        <p:spPr>
          <a:xfrm>
            <a:off x="1798003" y="5097781"/>
            <a:ext cx="8595360" cy="1358900"/>
          </a:xfrm>
          <a:prstGeom prst="ellipse">
            <a:avLst/>
          </a:prstGeom>
          <a:noFill/>
          <a:ln>
            <a:gradFill>
              <a:gsLst>
                <a:gs pos="0">
                  <a:schemeClr val="accent1">
                    <a:alpha val="0"/>
                  </a:schemeClr>
                </a:gs>
                <a:gs pos="100000">
                  <a:schemeClr val="accent1">
                    <a:alpha val="55000"/>
                  </a:schemeClr>
                </a:gs>
              </a:gsLst>
              <a:lin ang="540000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1" name="任意多边形: 形状 20"/>
          <p:cNvSpPr/>
          <p:nvPr>
            <p:custDataLst>
              <p:tags r:id="rId4"/>
            </p:custDataLst>
          </p:nvPr>
        </p:nvSpPr>
        <p:spPr>
          <a:xfrm>
            <a:off x="1909763" y="5981066"/>
            <a:ext cx="1346200" cy="490855"/>
          </a:xfrm>
          <a:custGeom>
            <a:avLst/>
            <a:gdLst>
              <a:gd name="connsiteX0" fmla="*/ 2116 w 2120"/>
              <a:gd name="connsiteY0" fmla="*/ 557 h 773"/>
              <a:gd name="connsiteX1" fmla="*/ 2120 w 2120"/>
              <a:gd name="connsiteY1" fmla="*/ 773 h 773"/>
              <a:gd name="connsiteX2" fmla="*/ 0 w 2120"/>
              <a:gd name="connsiteY2" fmla="*/ 201 h 773"/>
              <a:gd name="connsiteX3" fmla="*/ 15 w 2120"/>
              <a:gd name="connsiteY3" fmla="*/ 0 h 773"/>
              <a:gd name="connsiteX4" fmla="*/ 2116 w 2120"/>
              <a:gd name="connsiteY4" fmla="*/ 557 h 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0" h="773">
                <a:moveTo>
                  <a:pt x="2116" y="557"/>
                </a:moveTo>
                <a:lnTo>
                  <a:pt x="2120" y="773"/>
                </a:lnTo>
                <a:cubicBezTo>
                  <a:pt x="2120" y="773"/>
                  <a:pt x="252" y="516"/>
                  <a:pt x="0" y="201"/>
                </a:cubicBezTo>
                <a:lnTo>
                  <a:pt x="15" y="0"/>
                </a:lnTo>
                <a:cubicBezTo>
                  <a:pt x="15" y="0"/>
                  <a:pt x="159" y="270"/>
                  <a:pt x="2116" y="557"/>
                </a:cubicBezTo>
                <a:close/>
              </a:path>
            </a:pathLst>
          </a:custGeom>
          <a:gradFill>
            <a:gsLst>
              <a:gs pos="12000">
                <a:schemeClr val="accent1">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22" name="任意多边形: 形状 21"/>
          <p:cNvSpPr/>
          <p:nvPr>
            <p:custDataLst>
              <p:tags r:id="rId5"/>
            </p:custDataLst>
          </p:nvPr>
        </p:nvSpPr>
        <p:spPr>
          <a:xfrm>
            <a:off x="8323898" y="5945506"/>
            <a:ext cx="2500630" cy="609600"/>
          </a:xfrm>
          <a:custGeom>
            <a:avLst/>
            <a:gdLst>
              <a:gd name="connsiteX0" fmla="*/ 3740 w 3740"/>
              <a:gd name="connsiteY0" fmla="*/ 0 h 960"/>
              <a:gd name="connsiteX1" fmla="*/ 3740 w 3740"/>
              <a:gd name="connsiteY1" fmla="*/ 234 h 960"/>
              <a:gd name="connsiteX2" fmla="*/ 11 w 3740"/>
              <a:gd name="connsiteY2" fmla="*/ 960 h 960"/>
              <a:gd name="connsiteX3" fmla="*/ 0 w 3740"/>
              <a:gd name="connsiteY3" fmla="*/ 758 h 960"/>
              <a:gd name="connsiteX4" fmla="*/ 3740 w 3740"/>
              <a:gd name="connsiteY4" fmla="*/ 0 h 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 h="960">
                <a:moveTo>
                  <a:pt x="3740" y="0"/>
                </a:moveTo>
                <a:lnTo>
                  <a:pt x="3740" y="234"/>
                </a:lnTo>
                <a:cubicBezTo>
                  <a:pt x="3740" y="234"/>
                  <a:pt x="2879" y="744"/>
                  <a:pt x="11" y="960"/>
                </a:cubicBezTo>
                <a:lnTo>
                  <a:pt x="0" y="758"/>
                </a:lnTo>
                <a:cubicBezTo>
                  <a:pt x="0" y="758"/>
                  <a:pt x="2513" y="657"/>
                  <a:pt x="3740" y="0"/>
                </a:cubicBezTo>
                <a:close/>
              </a:path>
            </a:pathLst>
          </a:custGeom>
          <a:gradFill>
            <a:gsLst>
              <a:gs pos="12000">
                <a:schemeClr val="accent1">
                  <a:lumMod val="60000"/>
                  <a:lumOff val="40000"/>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tx1"/>
                </a:solidFill>
              </a:rPr>
              <a:t>   </a:t>
            </a:r>
            <a:endParaRPr lang="en-US" altLang="zh-CN">
              <a:solidFill>
                <a:schemeClr val="tx1"/>
              </a:solidFill>
            </a:endParaRPr>
          </a:p>
        </p:txBody>
      </p:sp>
      <p:sp>
        <p:nvSpPr>
          <p:cNvPr id="18" name="椭圆 17"/>
          <p:cNvSpPr/>
          <p:nvPr>
            <p:custDataLst>
              <p:tags r:id="rId6"/>
            </p:custDataLst>
          </p:nvPr>
        </p:nvSpPr>
        <p:spPr>
          <a:xfrm>
            <a:off x="1144588" y="5096511"/>
            <a:ext cx="9902190" cy="1548130"/>
          </a:xfrm>
          <a:prstGeom prst="ellipse">
            <a:avLst/>
          </a:prstGeom>
          <a:noFill/>
          <a:ln>
            <a:gradFill>
              <a:gsLst>
                <a:gs pos="66000">
                  <a:srgbClr val="376FFF">
                    <a:alpha val="0"/>
                  </a:srgbClr>
                </a:gs>
                <a:gs pos="14000">
                  <a:schemeClr val="accent1">
                    <a:alpha val="0"/>
                  </a:schemeClr>
                </a:gs>
                <a:gs pos="0">
                  <a:srgbClr val="376FFF">
                    <a:alpha val="16000"/>
                  </a:srgbClr>
                </a:gs>
                <a:gs pos="100000">
                  <a:schemeClr val="accent1">
                    <a:alpha val="20000"/>
                  </a:schemeClr>
                </a:gs>
              </a:gsLst>
              <a:lin ang="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57" name="任意多边形: 形状 56"/>
          <p:cNvSpPr/>
          <p:nvPr>
            <p:custDataLst>
              <p:tags r:id="rId7"/>
            </p:custDataLst>
          </p:nvPr>
        </p:nvSpPr>
        <p:spPr>
          <a:xfrm>
            <a:off x="753428" y="1797685"/>
            <a:ext cx="3038475" cy="3491865"/>
          </a:xfrm>
          <a:custGeom>
            <a:avLst/>
            <a:gdLst>
              <a:gd name="connsiteX0" fmla="*/ 727574 w 727710"/>
              <a:gd name="connsiteY0" fmla="*/ 95423 h 836200"/>
              <a:gd name="connsiteX1" fmla="*/ 727574 w 727710"/>
              <a:gd name="connsiteY1" fmla="*/ 740361 h 836200"/>
              <a:gd name="connsiteX2" fmla="*/ 713667 w 727710"/>
              <a:gd name="connsiteY2" fmla="*/ 755029 h 836200"/>
              <a:gd name="connsiteX3" fmla="*/ 17295 w 727710"/>
              <a:gd name="connsiteY3" fmla="*/ 835706 h 836200"/>
              <a:gd name="connsiteX4" fmla="*/ 150 w 727710"/>
              <a:gd name="connsiteY4" fmla="*/ 824276 h 836200"/>
              <a:gd name="connsiteX5" fmla="*/ -136 w 727710"/>
              <a:gd name="connsiteY5" fmla="*/ 821323 h 836200"/>
              <a:gd name="connsiteX6" fmla="*/ -136 w 727710"/>
              <a:gd name="connsiteY6" fmla="*/ 14460 h 836200"/>
              <a:gd name="connsiteX7" fmla="*/ 14342 w 727710"/>
              <a:gd name="connsiteY7" fmla="*/ -208 h 836200"/>
              <a:gd name="connsiteX8" fmla="*/ 17295 w 727710"/>
              <a:gd name="connsiteY8" fmla="*/ 77 h 836200"/>
              <a:gd name="connsiteX9" fmla="*/ 713667 w 727710"/>
              <a:gd name="connsiteY9" fmla="*/ 80754 h 836200"/>
              <a:gd name="connsiteX10" fmla="*/ 727574 w 727710"/>
              <a:gd name="connsiteY10" fmla="*/ 95423 h 83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710" h="836200">
                <a:moveTo>
                  <a:pt x="727574" y="95423"/>
                </a:moveTo>
                <a:lnTo>
                  <a:pt x="727574" y="740361"/>
                </a:lnTo>
                <a:cubicBezTo>
                  <a:pt x="727536" y="748152"/>
                  <a:pt x="721449" y="754572"/>
                  <a:pt x="713667" y="755029"/>
                </a:cubicBezTo>
                <a:cubicBezTo>
                  <a:pt x="444396" y="771603"/>
                  <a:pt x="205890" y="799511"/>
                  <a:pt x="17295" y="835706"/>
                </a:cubicBezTo>
                <a:cubicBezTo>
                  <a:pt x="9398" y="837287"/>
                  <a:pt x="1721" y="832162"/>
                  <a:pt x="150" y="824276"/>
                </a:cubicBezTo>
                <a:cubicBezTo>
                  <a:pt x="-50" y="823304"/>
                  <a:pt x="-146" y="822314"/>
                  <a:pt x="-136" y="821323"/>
                </a:cubicBezTo>
                <a:lnTo>
                  <a:pt x="-136" y="14460"/>
                </a:lnTo>
                <a:cubicBezTo>
                  <a:pt x="-184" y="6412"/>
                  <a:pt x="6293" y="-151"/>
                  <a:pt x="14342" y="-208"/>
                </a:cubicBezTo>
                <a:cubicBezTo>
                  <a:pt x="15332" y="-208"/>
                  <a:pt x="16323" y="-113"/>
                  <a:pt x="17295" y="77"/>
                </a:cubicBezTo>
                <a:cubicBezTo>
                  <a:pt x="205890" y="36273"/>
                  <a:pt x="444396" y="64181"/>
                  <a:pt x="713667" y="80754"/>
                </a:cubicBezTo>
                <a:cubicBezTo>
                  <a:pt x="721449" y="81211"/>
                  <a:pt x="727536" y="87631"/>
                  <a:pt x="727574" y="95423"/>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8" name="任意多边形: 形状 57"/>
          <p:cNvSpPr/>
          <p:nvPr>
            <p:custDataLst>
              <p:tags r:id="rId8"/>
            </p:custDataLst>
          </p:nvPr>
        </p:nvSpPr>
        <p:spPr>
          <a:xfrm>
            <a:off x="4563428" y="2176781"/>
            <a:ext cx="3038475" cy="2725420"/>
          </a:xfrm>
          <a:custGeom>
            <a:avLst/>
            <a:gdLst>
              <a:gd name="connsiteX0" fmla="*/ 727478 w 727614"/>
              <a:gd name="connsiteY0" fmla="*/ 14472 h 653056"/>
              <a:gd name="connsiteX1" fmla="*/ 727478 w 727614"/>
              <a:gd name="connsiteY1" fmla="*/ 638168 h 653056"/>
              <a:gd name="connsiteX2" fmla="*/ 712819 w 727614"/>
              <a:gd name="connsiteY2" fmla="*/ 652847 h 653056"/>
              <a:gd name="connsiteX3" fmla="*/ 712238 w 727614"/>
              <a:gd name="connsiteY3" fmla="*/ 652837 h 653056"/>
              <a:gd name="connsiteX4" fmla="*/ 363623 w 727614"/>
              <a:gd name="connsiteY4" fmla="*/ 646550 h 653056"/>
              <a:gd name="connsiteX5" fmla="*/ 15103 w 727614"/>
              <a:gd name="connsiteY5" fmla="*/ 652837 h 653056"/>
              <a:gd name="connsiteX6" fmla="*/ -127 w 727614"/>
              <a:gd name="connsiteY6" fmla="*/ 638749 h 653056"/>
              <a:gd name="connsiteX7" fmla="*/ -137 w 727614"/>
              <a:gd name="connsiteY7" fmla="*/ 638168 h 653056"/>
              <a:gd name="connsiteX8" fmla="*/ -137 w 727614"/>
              <a:gd name="connsiteY8" fmla="*/ 14472 h 653056"/>
              <a:gd name="connsiteX9" fmla="*/ 14522 w 727614"/>
              <a:gd name="connsiteY9" fmla="*/ -206 h 653056"/>
              <a:gd name="connsiteX10" fmla="*/ 15103 w 727614"/>
              <a:gd name="connsiteY10" fmla="*/ -197 h 653056"/>
              <a:gd name="connsiteX11" fmla="*/ 363623 w 727614"/>
              <a:gd name="connsiteY11" fmla="*/ 6090 h 653056"/>
              <a:gd name="connsiteX12" fmla="*/ 712238 w 727614"/>
              <a:gd name="connsiteY12" fmla="*/ -197 h 653056"/>
              <a:gd name="connsiteX13" fmla="*/ 727468 w 727614"/>
              <a:gd name="connsiteY13" fmla="*/ 13891 h 653056"/>
              <a:gd name="connsiteX14" fmla="*/ 727478 w 727614"/>
              <a:gd name="connsiteY14" fmla="*/ 14472 h 65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7614" h="653056">
                <a:moveTo>
                  <a:pt x="727478" y="14472"/>
                </a:moveTo>
                <a:lnTo>
                  <a:pt x="727478" y="638168"/>
                </a:lnTo>
                <a:cubicBezTo>
                  <a:pt x="727488" y="646274"/>
                  <a:pt x="720925" y="652847"/>
                  <a:pt x="712819" y="652847"/>
                </a:cubicBezTo>
                <a:cubicBezTo>
                  <a:pt x="712628" y="652847"/>
                  <a:pt x="712428" y="652847"/>
                  <a:pt x="712238" y="652837"/>
                </a:cubicBezTo>
                <a:cubicBezTo>
                  <a:pt x="599748" y="648741"/>
                  <a:pt x="483067" y="646550"/>
                  <a:pt x="363623" y="646550"/>
                </a:cubicBezTo>
                <a:cubicBezTo>
                  <a:pt x="244179" y="646550"/>
                  <a:pt x="127498" y="648741"/>
                  <a:pt x="15103" y="652837"/>
                </a:cubicBezTo>
                <a:cubicBezTo>
                  <a:pt x="7007" y="653152"/>
                  <a:pt x="187" y="646846"/>
                  <a:pt x="-127" y="638749"/>
                </a:cubicBezTo>
                <a:cubicBezTo>
                  <a:pt x="-137" y="638559"/>
                  <a:pt x="-137" y="638359"/>
                  <a:pt x="-137" y="638168"/>
                </a:cubicBezTo>
                <a:lnTo>
                  <a:pt x="-137" y="14472"/>
                </a:lnTo>
                <a:cubicBezTo>
                  <a:pt x="-146" y="6366"/>
                  <a:pt x="6416" y="-206"/>
                  <a:pt x="14522" y="-206"/>
                </a:cubicBezTo>
                <a:cubicBezTo>
                  <a:pt x="14713" y="-206"/>
                  <a:pt x="14913" y="-206"/>
                  <a:pt x="15103" y="-197"/>
                </a:cubicBezTo>
                <a:cubicBezTo>
                  <a:pt x="127498" y="3899"/>
                  <a:pt x="243703" y="6090"/>
                  <a:pt x="363623" y="6090"/>
                </a:cubicBezTo>
                <a:cubicBezTo>
                  <a:pt x="483543" y="6090"/>
                  <a:pt x="599748" y="3899"/>
                  <a:pt x="712238" y="-197"/>
                </a:cubicBezTo>
                <a:cubicBezTo>
                  <a:pt x="720334" y="-511"/>
                  <a:pt x="727154" y="5794"/>
                  <a:pt x="727468" y="13891"/>
                </a:cubicBezTo>
                <a:cubicBezTo>
                  <a:pt x="727478" y="14081"/>
                  <a:pt x="727478" y="14281"/>
                  <a:pt x="727478" y="14472"/>
                </a:cubicBezTo>
                <a:close/>
              </a:path>
            </a:pathLst>
          </a:custGeom>
          <a:gradFill>
            <a:gsLst>
              <a:gs pos="0">
                <a:schemeClr val="accent2">
                  <a:alpha val="3000"/>
                </a:schemeClr>
              </a:gs>
              <a:gs pos="100000">
                <a:schemeClr val="accent2">
                  <a:alpha val="30000"/>
                </a:schemeClr>
              </a:gs>
            </a:gsLst>
            <a:lin ang="5400000" scaled="0"/>
          </a:gradFill>
          <a:ln w="9525" cap="flat">
            <a:gradFill>
              <a:gsLst>
                <a:gs pos="100000">
                  <a:schemeClr val="accent2">
                    <a:alpha val="0"/>
                  </a:schemeClr>
                </a:gs>
                <a:gs pos="0">
                  <a:schemeClr val="accent2">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9" name="任意多边形: 形状 58"/>
          <p:cNvSpPr/>
          <p:nvPr>
            <p:custDataLst>
              <p:tags r:id="rId9"/>
            </p:custDataLst>
          </p:nvPr>
        </p:nvSpPr>
        <p:spPr>
          <a:xfrm>
            <a:off x="8374063" y="1797685"/>
            <a:ext cx="3038475" cy="3489325"/>
          </a:xfrm>
          <a:custGeom>
            <a:avLst/>
            <a:gdLst>
              <a:gd name="connsiteX0" fmla="*/ 727478 w 727615"/>
              <a:gd name="connsiteY0" fmla="*/ 14461 h 835724"/>
              <a:gd name="connsiteX1" fmla="*/ 727478 w 727615"/>
              <a:gd name="connsiteY1" fmla="*/ 820848 h 835724"/>
              <a:gd name="connsiteX2" fmla="*/ 713000 w 727615"/>
              <a:gd name="connsiteY2" fmla="*/ 835516 h 835724"/>
              <a:gd name="connsiteX3" fmla="*/ 710047 w 727615"/>
              <a:gd name="connsiteY3" fmla="*/ 835230 h 835724"/>
              <a:gd name="connsiteX4" fmla="*/ 13770 w 727615"/>
              <a:gd name="connsiteY4" fmla="*/ 754553 h 835724"/>
              <a:gd name="connsiteX5" fmla="*/ -137 w 727615"/>
              <a:gd name="connsiteY5" fmla="*/ 739885 h 835724"/>
              <a:gd name="connsiteX6" fmla="*/ -137 w 727615"/>
              <a:gd name="connsiteY6" fmla="*/ 95423 h 835724"/>
              <a:gd name="connsiteX7" fmla="*/ 13770 w 727615"/>
              <a:gd name="connsiteY7" fmla="*/ 80755 h 835724"/>
              <a:gd name="connsiteX8" fmla="*/ 710047 w 727615"/>
              <a:gd name="connsiteY8" fmla="*/ 78 h 835724"/>
              <a:gd name="connsiteX9" fmla="*/ 727192 w 727615"/>
              <a:gd name="connsiteY9" fmla="*/ 11508 h 835724"/>
              <a:gd name="connsiteX10" fmla="*/ 727478 w 727615"/>
              <a:gd name="connsiteY10" fmla="*/ 14461 h 83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615" h="835724">
                <a:moveTo>
                  <a:pt x="727478" y="14461"/>
                </a:moveTo>
                <a:lnTo>
                  <a:pt x="727478" y="820848"/>
                </a:lnTo>
                <a:cubicBezTo>
                  <a:pt x="727526" y="828896"/>
                  <a:pt x="721049" y="835459"/>
                  <a:pt x="713000" y="835516"/>
                </a:cubicBezTo>
                <a:cubicBezTo>
                  <a:pt x="712010" y="835516"/>
                  <a:pt x="711019" y="835421"/>
                  <a:pt x="710047" y="835230"/>
                </a:cubicBezTo>
                <a:cubicBezTo>
                  <a:pt x="521452" y="799035"/>
                  <a:pt x="283042" y="771127"/>
                  <a:pt x="13770" y="754553"/>
                </a:cubicBezTo>
                <a:cubicBezTo>
                  <a:pt x="5988" y="754096"/>
                  <a:pt x="-99" y="747676"/>
                  <a:pt x="-137" y="739885"/>
                </a:cubicBezTo>
                <a:lnTo>
                  <a:pt x="-137" y="95423"/>
                </a:lnTo>
                <a:cubicBezTo>
                  <a:pt x="-99" y="87632"/>
                  <a:pt x="5988" y="81212"/>
                  <a:pt x="13770" y="80755"/>
                </a:cubicBezTo>
                <a:cubicBezTo>
                  <a:pt x="283042" y="64181"/>
                  <a:pt x="521452" y="36273"/>
                  <a:pt x="710047" y="78"/>
                </a:cubicBezTo>
                <a:cubicBezTo>
                  <a:pt x="717943" y="-1503"/>
                  <a:pt x="725621" y="3621"/>
                  <a:pt x="727192" y="11508"/>
                </a:cubicBezTo>
                <a:cubicBezTo>
                  <a:pt x="727392" y="12480"/>
                  <a:pt x="727488" y="13470"/>
                  <a:pt x="727478" y="14461"/>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26" name="任意多边形 25"/>
          <p:cNvSpPr/>
          <p:nvPr>
            <p:custDataLst>
              <p:tags r:id="rId10"/>
            </p:custDataLst>
          </p:nvPr>
        </p:nvSpPr>
        <p:spPr>
          <a:xfrm>
            <a:off x="992188" y="1702435"/>
            <a:ext cx="10305415" cy="380365"/>
          </a:xfrm>
          <a:custGeom>
            <a:avLst/>
            <a:gdLst>
              <a:gd name="connsiteX0" fmla="*/ 16009 w 16009"/>
              <a:gd name="connsiteY0" fmla="*/ 4 h 567"/>
              <a:gd name="connsiteX1" fmla="*/ 8012 w 16009"/>
              <a:gd name="connsiteY1" fmla="*/ 567 h 567"/>
              <a:gd name="connsiteX2" fmla="*/ 16 w 16009"/>
              <a:gd name="connsiteY2" fmla="*/ 4 h 567"/>
              <a:gd name="connsiteX3" fmla="*/ 0 w 16009"/>
              <a:gd name="connsiteY3" fmla="*/ 0 h 567"/>
            </a:gdLst>
            <a:ahLst/>
            <a:cxnLst>
              <a:cxn ang="0">
                <a:pos x="connsiteX0" y="connsiteY0"/>
              </a:cxn>
              <a:cxn ang="0">
                <a:pos x="connsiteX1" y="connsiteY1"/>
              </a:cxn>
              <a:cxn ang="0">
                <a:pos x="connsiteX2" y="connsiteY2"/>
              </a:cxn>
              <a:cxn ang="0">
                <a:pos x="connsiteX3" y="connsiteY3"/>
              </a:cxn>
            </a:cxnLst>
            <a:rect l="l" t="t" r="r" b="b"/>
            <a:pathLst>
              <a:path w="16009" h="567">
                <a:moveTo>
                  <a:pt x="16009" y="4"/>
                </a:moveTo>
                <a:cubicBezTo>
                  <a:pt x="14662" y="336"/>
                  <a:pt x="11588" y="567"/>
                  <a:pt x="8012" y="567"/>
                </a:cubicBezTo>
                <a:cubicBezTo>
                  <a:pt x="4436" y="567"/>
                  <a:pt x="1363" y="336"/>
                  <a:pt x="16" y="4"/>
                </a:cubicBezTo>
                <a:lnTo>
                  <a:pt x="0" y="0"/>
                </a:lnTo>
              </a:path>
            </a:pathLst>
          </a:custGeom>
          <a:noFill/>
          <a:ln w="12700">
            <a:gradFill>
              <a:gsLst>
                <a:gs pos="100000">
                  <a:schemeClr val="accent2">
                    <a:alpha val="0"/>
                  </a:schemeClr>
                </a:gs>
                <a:gs pos="0">
                  <a:schemeClr val="accent2">
                    <a:alpha val="15000"/>
                  </a:schemeClr>
                </a:gs>
              </a:gsLst>
              <a:path path="circle">
                <a:fillToRect l="50000" t="50000" r="50000" b="50000"/>
              </a:path>
              <a:tileRect/>
            </a:gradFill>
          </a:ln>
        </p:spPr>
        <p:style>
          <a:lnRef idx="2">
            <a:schemeClr val="accent1"/>
          </a:lnRef>
          <a:fillRef idx="0">
            <a:srgbClr val="FFFFFF"/>
          </a:fillRef>
          <a:effectRef idx="0">
            <a:srgbClr val="FFFFFF"/>
          </a:effectRef>
          <a:fontRef idx="minor">
            <a:schemeClr val="tx1"/>
          </a:fontRef>
        </p:style>
        <p:txBody>
          <a:bodyPr vertOverflow="overflow" horzOverflow="overflow" vert="horz" wrap="square"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buClrTx/>
              <a:buSzTx/>
              <a:buFontTx/>
            </a:pPr>
            <a:r>
              <a:rPr lang="en-US" altLang="zh-CN" sz="1000" dirty="0">
                <a:solidFill>
                  <a:schemeClr val="accent2"/>
                </a:solidFill>
                <a:cs typeface="微软雅黑" panose="020B0503020204020204" charset="-122"/>
                <a:sym typeface="+mn-ea"/>
              </a:rPr>
              <a:t> </a:t>
            </a:r>
            <a:endParaRPr lang="en-US" altLang="zh-CN" sz="1000" dirty="0">
              <a:solidFill>
                <a:schemeClr val="accent2"/>
              </a:solidFill>
              <a:cs typeface="微软雅黑" panose="020B0503020204020204" charset="-122"/>
              <a:sym typeface="+mn-ea"/>
            </a:endParaRPr>
          </a:p>
        </p:txBody>
      </p:sp>
      <p:sp>
        <p:nvSpPr>
          <p:cNvPr id="48" name="任意多边形: 形状 23"/>
          <p:cNvSpPr/>
          <p:nvPr>
            <p:custDataLst>
              <p:tags r:id="rId11"/>
            </p:custDataLst>
          </p:nvPr>
        </p:nvSpPr>
        <p:spPr>
          <a:xfrm>
            <a:off x="10651808" y="489331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9" name="任意多边形: 形状 23"/>
          <p:cNvSpPr/>
          <p:nvPr>
            <p:custDataLst>
              <p:tags r:id="rId12"/>
            </p:custDataLst>
          </p:nvPr>
        </p:nvSpPr>
        <p:spPr>
          <a:xfrm flipH="1">
            <a:off x="689928" y="490855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 name="正文"/>
          <p:cNvSpPr txBox="1"/>
          <p:nvPr>
            <p:custDataLst>
              <p:tags r:id="rId13"/>
            </p:custDataLst>
          </p:nvPr>
        </p:nvSpPr>
        <p:spPr>
          <a:xfrm>
            <a:off x="983298" y="2966721"/>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en-US" altLang="zh-CN" sz="1600" kern="0" dirty="0">
                <a:ln>
                  <a:noFill/>
                  <a:prstDash val="sysDot"/>
                </a:ln>
                <a:solidFill>
                  <a:schemeClr val="tx1">
                    <a:lumMod val="85000"/>
                    <a:lumOff val="15000"/>
                  </a:schemeClr>
                </a:solidFill>
                <a:latin typeface="+mn-ea"/>
                <a:sym typeface="+mn-ea"/>
              </a:rPr>
              <a:t>        </a:t>
            </a:r>
            <a:r>
              <a:rPr lang="zh-CN" altLang="en-US" sz="1600" kern="0" dirty="0">
                <a:ln>
                  <a:noFill/>
                  <a:prstDash val="sysDot"/>
                </a:ln>
                <a:solidFill>
                  <a:schemeClr val="tx1">
                    <a:lumMod val="85000"/>
                    <a:lumOff val="15000"/>
                  </a:schemeClr>
                </a:solidFill>
                <a:latin typeface="+mn-ea"/>
                <a:sym typeface="+mn-ea"/>
              </a:rPr>
              <a:t>社会经济统计调查研究的对象是有限总体</a:t>
            </a:r>
            <a:r>
              <a:rPr lang="en-US" altLang="zh-CN" sz="1600" kern="0" dirty="0">
                <a:ln>
                  <a:noFill/>
                  <a:prstDash val="sysDot"/>
                </a:ln>
                <a:solidFill>
                  <a:schemeClr val="tx1">
                    <a:lumMod val="85000"/>
                    <a:lumOff val="15000"/>
                  </a:schemeClr>
                </a:solidFill>
                <a:latin typeface="+mn-ea"/>
                <a:sym typeface="+mn-ea"/>
              </a:rPr>
              <a:t>,</a:t>
            </a:r>
            <a:r>
              <a:rPr lang="zh-CN" altLang="en-US" sz="1600" kern="0" dirty="0">
                <a:ln>
                  <a:noFill/>
                  <a:prstDash val="sysDot"/>
                </a:ln>
                <a:solidFill>
                  <a:schemeClr val="tx1">
                    <a:lumMod val="85000"/>
                    <a:lumOff val="15000"/>
                  </a:schemeClr>
                </a:solidFill>
                <a:latin typeface="+mn-ea"/>
                <a:sym typeface="+mn-ea"/>
              </a:rPr>
              <a:t>只有有限总体才能计算总量指标。</a:t>
            </a:r>
            <a:endParaRPr lang="en-US" altLang="zh-CN" sz="1600" kern="0" dirty="0">
              <a:ln>
                <a:noFill/>
                <a:prstDash val="sysDot"/>
              </a:ln>
              <a:solidFill>
                <a:schemeClr val="tx1">
                  <a:lumMod val="85000"/>
                  <a:lumOff val="15000"/>
                </a:schemeClr>
              </a:solidFill>
              <a:latin typeface="+mn-ea"/>
              <a:sym typeface="+mn-ea"/>
            </a:endParaRPr>
          </a:p>
        </p:txBody>
      </p:sp>
      <p:sp>
        <p:nvSpPr>
          <p:cNvPr id="16" name="正文"/>
          <p:cNvSpPr txBox="1"/>
          <p:nvPr>
            <p:custDataLst>
              <p:tags r:id="rId14"/>
            </p:custDataLst>
          </p:nvPr>
        </p:nvSpPr>
        <p:spPr>
          <a:xfrm>
            <a:off x="4793298" y="2963546"/>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        </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总量指标的数值随着研究范围的大小而增加或减少。</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17" name="正文"/>
          <p:cNvSpPr txBox="1"/>
          <p:nvPr>
            <p:custDataLst>
              <p:tags r:id="rId15"/>
            </p:custDataLst>
          </p:nvPr>
        </p:nvSpPr>
        <p:spPr>
          <a:xfrm>
            <a:off x="8603933" y="2968626"/>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        </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总量指标是统计中最常用的基本指标</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是计算相对指标和平均指标的基础</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相对指标和平均指标是总量指标的派生指标。</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19" name="文本框 18"/>
          <p:cNvSpPr txBox="1"/>
          <p:nvPr/>
        </p:nvSpPr>
        <p:spPr>
          <a:xfrm>
            <a:off x="2005965" y="656590"/>
            <a:ext cx="8279130" cy="914400"/>
          </a:xfrm>
          <a:prstGeom prst="rect">
            <a:avLst/>
          </a:prstGeom>
          <a:noFill/>
        </p:spPr>
        <p:txBody>
          <a:bodyPr wrap="square" rtlCol="0"/>
          <a:p>
            <a:pPr algn="l">
              <a:lnSpc>
                <a:spcPct val="140000"/>
              </a:lnSpc>
            </a:pPr>
            <a:r>
              <a:rPr lang="en-US" altLang="zh-CN" sz="2000" kern="100" dirty="0">
                <a:effectLst/>
                <a:latin typeface="+mn-ea"/>
                <a:cs typeface="江城圆体 400W" panose="020B0500000000000000" pitchFamily="34" charset="-122"/>
              </a:rPr>
              <a:t>    </a:t>
            </a:r>
            <a:r>
              <a:rPr lang="zh-CN" altLang="en-US" sz="2000" kern="100" dirty="0">
                <a:effectLst/>
                <a:latin typeface="+mn-ea"/>
                <a:cs typeface="江城圆体 400W" panose="020B0500000000000000" pitchFamily="34" charset="-122"/>
              </a:rPr>
              <a:t>总量指标是反映社会经济现象总体在一定的条件下的总规模、总水平或工作总量的综合指标</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其表现形式是绝对数。</a:t>
            </a:r>
            <a:endParaRPr lang="zh-CN" altLang="en-US" sz="2000" kern="100" dirty="0">
              <a:effectLst/>
              <a:latin typeface="+mn-ea"/>
              <a:cs typeface="江城圆体 400W" panose="020B0500000000000000" pitchFamily="34" charset="-122"/>
            </a:endParaRPr>
          </a:p>
        </p:txBody>
      </p:sp>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strips(downLeft)">
                                      <p:cBhvr>
                                        <p:cTn id="13" dur="500"/>
                                        <p:tgtEl>
                                          <p:spTgt spid="57"/>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strips(downLeft)">
                                      <p:cBhvr>
                                        <p:cTn id="16" dur="500"/>
                                        <p:tgtEl>
                                          <p:spTgt spid="58"/>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strips(downLeft)">
                                      <p:cBhvr>
                                        <p:cTn id="19" dur="500"/>
                                        <p:tgtEl>
                                          <p:spTgt spid="59"/>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strips(downLeft)">
                                      <p:cBhvr>
                                        <p:cTn id="22" dur="500"/>
                                        <p:tgtEl>
                                          <p:spTgt spid="26"/>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strips(downLeft)">
                                      <p:cBhvr>
                                        <p:cTn id="25" dur="500"/>
                                        <p:tgtEl>
                                          <p:spTgt spid="48"/>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strips(downLeft)">
                                      <p:cBhvr>
                                        <p:cTn id="28" dur="500"/>
                                        <p:tgtEl>
                                          <p:spTgt spid="49"/>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strips(downLeft)">
                                      <p:cBhvr>
                                        <p:cTn id="31" dur="500"/>
                                        <p:tgtEl>
                                          <p:spTgt spid="13"/>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strips(downLeft)">
                                      <p:cBhvr>
                                        <p:cTn id="34" dur="500"/>
                                        <p:tgtEl>
                                          <p:spTgt spid="16"/>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strips(downLeft)">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7" grpId="0" bldLvl="0" animBg="1"/>
      <p:bldP spid="58" grpId="0" bldLvl="0" animBg="1"/>
      <p:bldP spid="59" grpId="0" bldLvl="0" animBg="1"/>
      <p:bldP spid="26" grpId="0" bldLvl="0" animBg="1"/>
      <p:bldP spid="48" grpId="0" bldLvl="0" animBg="1"/>
      <p:bldP spid="49" grpId="0" bldLvl="0" animBg="1"/>
      <p:bldP spid="13" grpId="0"/>
      <p:bldP spid="16" grpId="0"/>
      <p:bldP spid="1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占位符 2"/>
          <p:cNvSpPr>
            <a:spLocks noGrp="1"/>
          </p:cNvSpPr>
          <p:nvPr>
            <p:ph type="body" sz="quarter" idx="13"/>
          </p:nvPr>
        </p:nvSpPr>
        <p:spPr>
          <a:xfrm>
            <a:off x="5173334" y="2046265"/>
            <a:ext cx="5466468" cy="1813863"/>
          </a:xfrm>
        </p:spPr>
        <p:txBody>
          <a:bodyPr/>
          <a:p>
            <a:r>
              <a:rPr lang="zh-CN" altLang="en-US">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感谢观看</a:t>
            </a:r>
            <a:r>
              <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a:t>
            </a:r>
            <a:endPar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椭圆 7"/>
          <p:cNvSpPr/>
          <p:nvPr>
            <p:custDataLst>
              <p:tags r:id="rId1"/>
            </p:custDataLst>
          </p:nvPr>
        </p:nvSpPr>
        <p:spPr>
          <a:xfrm>
            <a:off x="2524443" y="5096511"/>
            <a:ext cx="7142480" cy="1167130"/>
          </a:xfrm>
          <a:prstGeom prst="ellipse">
            <a:avLst/>
          </a:prstGeom>
          <a:gradFill>
            <a:gsLst>
              <a:gs pos="0">
                <a:schemeClr val="accent1">
                  <a:alpha val="0"/>
                </a:schemeClr>
              </a:gs>
              <a:gs pos="100000">
                <a:schemeClr val="accent1">
                  <a:alpha val="40000"/>
                </a:schemeClr>
              </a:gs>
            </a:gsLst>
            <a:lin ang="5400000" scaled="0"/>
          </a:gradFill>
          <a:ln w="41275">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8" name="标题"/>
          <p:cNvSpPr txBox="1"/>
          <p:nvPr>
            <p:custDataLst>
              <p:tags r:id="rId2"/>
            </p:custDataLst>
          </p:nvPr>
        </p:nvSpPr>
        <p:spPr>
          <a:xfrm>
            <a:off x="3147378" y="5141596"/>
            <a:ext cx="5897245" cy="803910"/>
          </a:xfrm>
          <a:prstGeom prst="rect">
            <a:avLst/>
          </a:prstGeom>
          <a:noFill/>
          <a:effectLst/>
        </p:spPr>
        <p:txBody>
          <a:bodyPr wrap="square" lIns="0" tIns="0" rIns="0" bIns="0" rtlCol="0" anchor="ctr">
            <a:noAutofit/>
          </a:bodyPr>
          <a:lstStyle/>
          <a:p>
            <a:pPr lvl="0" algn="ctr">
              <a:buClrTx/>
              <a:buSzTx/>
              <a:buFontTx/>
            </a:pPr>
            <a:r>
              <a:rPr lang="zh-CN" altLang="en-US" sz="2400" b="1" spc="300" dirty="0">
                <a:ln w="0">
                  <a:noFill/>
                </a:ln>
                <a:solidFill>
                  <a:schemeClr val="accent1"/>
                </a:solidFill>
                <a:uFillTx/>
                <a:latin typeface="Arial" panose="020B0604020202020204" pitchFamily="34" charset="0"/>
                <a:cs typeface="+mn-ea"/>
                <a:sym typeface="+mn-ea"/>
              </a:rPr>
              <a:t>二、</a:t>
            </a:r>
            <a:r>
              <a:rPr lang="en-US" altLang="zh-CN" sz="2400" b="1" spc="300" dirty="0">
                <a:ln w="0">
                  <a:noFill/>
                </a:ln>
                <a:solidFill>
                  <a:schemeClr val="accent1"/>
                </a:solidFill>
                <a:uFillTx/>
                <a:latin typeface="Arial" panose="020B0604020202020204" pitchFamily="34" charset="0"/>
                <a:cs typeface="+mn-ea"/>
                <a:sym typeface="+mn-ea"/>
              </a:rPr>
              <a:t> </a:t>
            </a:r>
            <a:r>
              <a:rPr lang="zh-CN" altLang="en-US" sz="2400" b="1" spc="300" dirty="0">
                <a:ln w="0">
                  <a:noFill/>
                </a:ln>
                <a:solidFill>
                  <a:schemeClr val="accent1"/>
                </a:solidFill>
                <a:uFillTx/>
                <a:latin typeface="Arial" panose="020B0604020202020204" pitchFamily="34" charset="0"/>
                <a:cs typeface="+mn-ea"/>
                <a:sym typeface="+mn-ea"/>
              </a:rPr>
              <a:t>总量指标的意义</a:t>
            </a:r>
            <a:endParaRPr lang="zh-CN" altLang="en-US" sz="2400" b="1" spc="300" dirty="0">
              <a:ln w="0">
                <a:noFill/>
              </a:ln>
              <a:solidFill>
                <a:schemeClr val="accent1"/>
              </a:solidFill>
              <a:uFillTx/>
              <a:latin typeface="Arial" panose="020B0604020202020204" pitchFamily="34" charset="0"/>
              <a:cs typeface="+mn-ea"/>
              <a:sym typeface="+mn-ea"/>
            </a:endParaRPr>
          </a:p>
        </p:txBody>
      </p:sp>
      <p:sp>
        <p:nvSpPr>
          <p:cNvPr id="7" name="椭圆 6"/>
          <p:cNvSpPr/>
          <p:nvPr>
            <p:custDataLst>
              <p:tags r:id="rId3"/>
            </p:custDataLst>
          </p:nvPr>
        </p:nvSpPr>
        <p:spPr>
          <a:xfrm>
            <a:off x="1798003" y="5097781"/>
            <a:ext cx="8595360" cy="1358900"/>
          </a:xfrm>
          <a:prstGeom prst="ellipse">
            <a:avLst/>
          </a:prstGeom>
          <a:noFill/>
          <a:ln>
            <a:gradFill>
              <a:gsLst>
                <a:gs pos="0">
                  <a:schemeClr val="accent1">
                    <a:alpha val="0"/>
                  </a:schemeClr>
                </a:gs>
                <a:gs pos="100000">
                  <a:schemeClr val="accent1">
                    <a:alpha val="55000"/>
                  </a:schemeClr>
                </a:gs>
              </a:gsLst>
              <a:lin ang="540000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1" name="任意多边形: 形状 20"/>
          <p:cNvSpPr/>
          <p:nvPr>
            <p:custDataLst>
              <p:tags r:id="rId4"/>
            </p:custDataLst>
          </p:nvPr>
        </p:nvSpPr>
        <p:spPr>
          <a:xfrm>
            <a:off x="1909763" y="5981066"/>
            <a:ext cx="1346200" cy="490855"/>
          </a:xfrm>
          <a:custGeom>
            <a:avLst/>
            <a:gdLst>
              <a:gd name="connsiteX0" fmla="*/ 2116 w 2120"/>
              <a:gd name="connsiteY0" fmla="*/ 557 h 773"/>
              <a:gd name="connsiteX1" fmla="*/ 2120 w 2120"/>
              <a:gd name="connsiteY1" fmla="*/ 773 h 773"/>
              <a:gd name="connsiteX2" fmla="*/ 0 w 2120"/>
              <a:gd name="connsiteY2" fmla="*/ 201 h 773"/>
              <a:gd name="connsiteX3" fmla="*/ 15 w 2120"/>
              <a:gd name="connsiteY3" fmla="*/ 0 h 773"/>
              <a:gd name="connsiteX4" fmla="*/ 2116 w 2120"/>
              <a:gd name="connsiteY4" fmla="*/ 557 h 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0" h="773">
                <a:moveTo>
                  <a:pt x="2116" y="557"/>
                </a:moveTo>
                <a:lnTo>
                  <a:pt x="2120" y="773"/>
                </a:lnTo>
                <a:cubicBezTo>
                  <a:pt x="2120" y="773"/>
                  <a:pt x="252" y="516"/>
                  <a:pt x="0" y="201"/>
                </a:cubicBezTo>
                <a:lnTo>
                  <a:pt x="15" y="0"/>
                </a:lnTo>
                <a:cubicBezTo>
                  <a:pt x="15" y="0"/>
                  <a:pt x="159" y="270"/>
                  <a:pt x="2116" y="557"/>
                </a:cubicBezTo>
                <a:close/>
              </a:path>
            </a:pathLst>
          </a:custGeom>
          <a:gradFill>
            <a:gsLst>
              <a:gs pos="12000">
                <a:schemeClr val="accent1">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22" name="任意多边形: 形状 21"/>
          <p:cNvSpPr/>
          <p:nvPr>
            <p:custDataLst>
              <p:tags r:id="rId5"/>
            </p:custDataLst>
          </p:nvPr>
        </p:nvSpPr>
        <p:spPr>
          <a:xfrm>
            <a:off x="8323898" y="5945506"/>
            <a:ext cx="2500630" cy="609600"/>
          </a:xfrm>
          <a:custGeom>
            <a:avLst/>
            <a:gdLst>
              <a:gd name="connsiteX0" fmla="*/ 3740 w 3740"/>
              <a:gd name="connsiteY0" fmla="*/ 0 h 960"/>
              <a:gd name="connsiteX1" fmla="*/ 3740 w 3740"/>
              <a:gd name="connsiteY1" fmla="*/ 234 h 960"/>
              <a:gd name="connsiteX2" fmla="*/ 11 w 3740"/>
              <a:gd name="connsiteY2" fmla="*/ 960 h 960"/>
              <a:gd name="connsiteX3" fmla="*/ 0 w 3740"/>
              <a:gd name="connsiteY3" fmla="*/ 758 h 960"/>
              <a:gd name="connsiteX4" fmla="*/ 3740 w 3740"/>
              <a:gd name="connsiteY4" fmla="*/ 0 h 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 h="960">
                <a:moveTo>
                  <a:pt x="3740" y="0"/>
                </a:moveTo>
                <a:lnTo>
                  <a:pt x="3740" y="234"/>
                </a:lnTo>
                <a:cubicBezTo>
                  <a:pt x="3740" y="234"/>
                  <a:pt x="2879" y="744"/>
                  <a:pt x="11" y="960"/>
                </a:cubicBezTo>
                <a:lnTo>
                  <a:pt x="0" y="758"/>
                </a:lnTo>
                <a:cubicBezTo>
                  <a:pt x="0" y="758"/>
                  <a:pt x="2513" y="657"/>
                  <a:pt x="3740" y="0"/>
                </a:cubicBezTo>
                <a:close/>
              </a:path>
            </a:pathLst>
          </a:custGeom>
          <a:gradFill>
            <a:gsLst>
              <a:gs pos="12000">
                <a:schemeClr val="accent1">
                  <a:lumMod val="60000"/>
                  <a:lumOff val="40000"/>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tx1"/>
                </a:solidFill>
              </a:rPr>
              <a:t>   </a:t>
            </a:r>
            <a:endParaRPr lang="en-US" altLang="zh-CN">
              <a:solidFill>
                <a:schemeClr val="tx1"/>
              </a:solidFill>
            </a:endParaRPr>
          </a:p>
        </p:txBody>
      </p:sp>
      <p:sp>
        <p:nvSpPr>
          <p:cNvPr id="18" name="椭圆 17"/>
          <p:cNvSpPr/>
          <p:nvPr>
            <p:custDataLst>
              <p:tags r:id="rId6"/>
            </p:custDataLst>
          </p:nvPr>
        </p:nvSpPr>
        <p:spPr>
          <a:xfrm>
            <a:off x="1144588" y="5096511"/>
            <a:ext cx="9902190" cy="1548130"/>
          </a:xfrm>
          <a:prstGeom prst="ellipse">
            <a:avLst/>
          </a:prstGeom>
          <a:noFill/>
          <a:ln>
            <a:gradFill>
              <a:gsLst>
                <a:gs pos="66000">
                  <a:srgbClr val="376FFF">
                    <a:alpha val="0"/>
                  </a:srgbClr>
                </a:gs>
                <a:gs pos="14000">
                  <a:schemeClr val="accent1">
                    <a:alpha val="0"/>
                  </a:schemeClr>
                </a:gs>
                <a:gs pos="0">
                  <a:srgbClr val="376FFF">
                    <a:alpha val="16000"/>
                  </a:srgbClr>
                </a:gs>
                <a:gs pos="100000">
                  <a:schemeClr val="accent1">
                    <a:alpha val="20000"/>
                  </a:schemeClr>
                </a:gs>
              </a:gsLst>
              <a:lin ang="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57" name="任意多边形: 形状 56"/>
          <p:cNvSpPr/>
          <p:nvPr>
            <p:custDataLst>
              <p:tags r:id="rId7"/>
            </p:custDataLst>
          </p:nvPr>
        </p:nvSpPr>
        <p:spPr>
          <a:xfrm>
            <a:off x="753428" y="1797685"/>
            <a:ext cx="3038475" cy="3491865"/>
          </a:xfrm>
          <a:custGeom>
            <a:avLst/>
            <a:gdLst>
              <a:gd name="connsiteX0" fmla="*/ 727574 w 727710"/>
              <a:gd name="connsiteY0" fmla="*/ 95423 h 836200"/>
              <a:gd name="connsiteX1" fmla="*/ 727574 w 727710"/>
              <a:gd name="connsiteY1" fmla="*/ 740361 h 836200"/>
              <a:gd name="connsiteX2" fmla="*/ 713667 w 727710"/>
              <a:gd name="connsiteY2" fmla="*/ 755029 h 836200"/>
              <a:gd name="connsiteX3" fmla="*/ 17295 w 727710"/>
              <a:gd name="connsiteY3" fmla="*/ 835706 h 836200"/>
              <a:gd name="connsiteX4" fmla="*/ 150 w 727710"/>
              <a:gd name="connsiteY4" fmla="*/ 824276 h 836200"/>
              <a:gd name="connsiteX5" fmla="*/ -136 w 727710"/>
              <a:gd name="connsiteY5" fmla="*/ 821323 h 836200"/>
              <a:gd name="connsiteX6" fmla="*/ -136 w 727710"/>
              <a:gd name="connsiteY6" fmla="*/ 14460 h 836200"/>
              <a:gd name="connsiteX7" fmla="*/ 14342 w 727710"/>
              <a:gd name="connsiteY7" fmla="*/ -208 h 836200"/>
              <a:gd name="connsiteX8" fmla="*/ 17295 w 727710"/>
              <a:gd name="connsiteY8" fmla="*/ 77 h 836200"/>
              <a:gd name="connsiteX9" fmla="*/ 713667 w 727710"/>
              <a:gd name="connsiteY9" fmla="*/ 80754 h 836200"/>
              <a:gd name="connsiteX10" fmla="*/ 727574 w 727710"/>
              <a:gd name="connsiteY10" fmla="*/ 95423 h 83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710" h="836200">
                <a:moveTo>
                  <a:pt x="727574" y="95423"/>
                </a:moveTo>
                <a:lnTo>
                  <a:pt x="727574" y="740361"/>
                </a:lnTo>
                <a:cubicBezTo>
                  <a:pt x="727536" y="748152"/>
                  <a:pt x="721449" y="754572"/>
                  <a:pt x="713667" y="755029"/>
                </a:cubicBezTo>
                <a:cubicBezTo>
                  <a:pt x="444396" y="771603"/>
                  <a:pt x="205890" y="799511"/>
                  <a:pt x="17295" y="835706"/>
                </a:cubicBezTo>
                <a:cubicBezTo>
                  <a:pt x="9398" y="837287"/>
                  <a:pt x="1721" y="832162"/>
                  <a:pt x="150" y="824276"/>
                </a:cubicBezTo>
                <a:cubicBezTo>
                  <a:pt x="-50" y="823304"/>
                  <a:pt x="-146" y="822314"/>
                  <a:pt x="-136" y="821323"/>
                </a:cubicBezTo>
                <a:lnTo>
                  <a:pt x="-136" y="14460"/>
                </a:lnTo>
                <a:cubicBezTo>
                  <a:pt x="-184" y="6412"/>
                  <a:pt x="6293" y="-151"/>
                  <a:pt x="14342" y="-208"/>
                </a:cubicBezTo>
                <a:cubicBezTo>
                  <a:pt x="15332" y="-208"/>
                  <a:pt x="16323" y="-113"/>
                  <a:pt x="17295" y="77"/>
                </a:cubicBezTo>
                <a:cubicBezTo>
                  <a:pt x="205890" y="36273"/>
                  <a:pt x="444396" y="64181"/>
                  <a:pt x="713667" y="80754"/>
                </a:cubicBezTo>
                <a:cubicBezTo>
                  <a:pt x="721449" y="81211"/>
                  <a:pt x="727536" y="87631"/>
                  <a:pt x="727574" y="95423"/>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8" name="任意多边形: 形状 57"/>
          <p:cNvSpPr/>
          <p:nvPr>
            <p:custDataLst>
              <p:tags r:id="rId8"/>
            </p:custDataLst>
          </p:nvPr>
        </p:nvSpPr>
        <p:spPr>
          <a:xfrm>
            <a:off x="4563428" y="2176781"/>
            <a:ext cx="3038475" cy="2725420"/>
          </a:xfrm>
          <a:custGeom>
            <a:avLst/>
            <a:gdLst>
              <a:gd name="connsiteX0" fmla="*/ 727478 w 727614"/>
              <a:gd name="connsiteY0" fmla="*/ 14472 h 653056"/>
              <a:gd name="connsiteX1" fmla="*/ 727478 w 727614"/>
              <a:gd name="connsiteY1" fmla="*/ 638168 h 653056"/>
              <a:gd name="connsiteX2" fmla="*/ 712819 w 727614"/>
              <a:gd name="connsiteY2" fmla="*/ 652847 h 653056"/>
              <a:gd name="connsiteX3" fmla="*/ 712238 w 727614"/>
              <a:gd name="connsiteY3" fmla="*/ 652837 h 653056"/>
              <a:gd name="connsiteX4" fmla="*/ 363623 w 727614"/>
              <a:gd name="connsiteY4" fmla="*/ 646550 h 653056"/>
              <a:gd name="connsiteX5" fmla="*/ 15103 w 727614"/>
              <a:gd name="connsiteY5" fmla="*/ 652837 h 653056"/>
              <a:gd name="connsiteX6" fmla="*/ -127 w 727614"/>
              <a:gd name="connsiteY6" fmla="*/ 638749 h 653056"/>
              <a:gd name="connsiteX7" fmla="*/ -137 w 727614"/>
              <a:gd name="connsiteY7" fmla="*/ 638168 h 653056"/>
              <a:gd name="connsiteX8" fmla="*/ -137 w 727614"/>
              <a:gd name="connsiteY8" fmla="*/ 14472 h 653056"/>
              <a:gd name="connsiteX9" fmla="*/ 14522 w 727614"/>
              <a:gd name="connsiteY9" fmla="*/ -206 h 653056"/>
              <a:gd name="connsiteX10" fmla="*/ 15103 w 727614"/>
              <a:gd name="connsiteY10" fmla="*/ -197 h 653056"/>
              <a:gd name="connsiteX11" fmla="*/ 363623 w 727614"/>
              <a:gd name="connsiteY11" fmla="*/ 6090 h 653056"/>
              <a:gd name="connsiteX12" fmla="*/ 712238 w 727614"/>
              <a:gd name="connsiteY12" fmla="*/ -197 h 653056"/>
              <a:gd name="connsiteX13" fmla="*/ 727468 w 727614"/>
              <a:gd name="connsiteY13" fmla="*/ 13891 h 653056"/>
              <a:gd name="connsiteX14" fmla="*/ 727478 w 727614"/>
              <a:gd name="connsiteY14" fmla="*/ 14472 h 65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7614" h="653056">
                <a:moveTo>
                  <a:pt x="727478" y="14472"/>
                </a:moveTo>
                <a:lnTo>
                  <a:pt x="727478" y="638168"/>
                </a:lnTo>
                <a:cubicBezTo>
                  <a:pt x="727488" y="646274"/>
                  <a:pt x="720925" y="652847"/>
                  <a:pt x="712819" y="652847"/>
                </a:cubicBezTo>
                <a:cubicBezTo>
                  <a:pt x="712628" y="652847"/>
                  <a:pt x="712428" y="652847"/>
                  <a:pt x="712238" y="652837"/>
                </a:cubicBezTo>
                <a:cubicBezTo>
                  <a:pt x="599748" y="648741"/>
                  <a:pt x="483067" y="646550"/>
                  <a:pt x="363623" y="646550"/>
                </a:cubicBezTo>
                <a:cubicBezTo>
                  <a:pt x="244179" y="646550"/>
                  <a:pt x="127498" y="648741"/>
                  <a:pt x="15103" y="652837"/>
                </a:cubicBezTo>
                <a:cubicBezTo>
                  <a:pt x="7007" y="653152"/>
                  <a:pt x="187" y="646846"/>
                  <a:pt x="-127" y="638749"/>
                </a:cubicBezTo>
                <a:cubicBezTo>
                  <a:pt x="-137" y="638559"/>
                  <a:pt x="-137" y="638359"/>
                  <a:pt x="-137" y="638168"/>
                </a:cubicBezTo>
                <a:lnTo>
                  <a:pt x="-137" y="14472"/>
                </a:lnTo>
                <a:cubicBezTo>
                  <a:pt x="-146" y="6366"/>
                  <a:pt x="6416" y="-206"/>
                  <a:pt x="14522" y="-206"/>
                </a:cubicBezTo>
                <a:cubicBezTo>
                  <a:pt x="14713" y="-206"/>
                  <a:pt x="14913" y="-206"/>
                  <a:pt x="15103" y="-197"/>
                </a:cubicBezTo>
                <a:cubicBezTo>
                  <a:pt x="127498" y="3899"/>
                  <a:pt x="243703" y="6090"/>
                  <a:pt x="363623" y="6090"/>
                </a:cubicBezTo>
                <a:cubicBezTo>
                  <a:pt x="483543" y="6090"/>
                  <a:pt x="599748" y="3899"/>
                  <a:pt x="712238" y="-197"/>
                </a:cubicBezTo>
                <a:cubicBezTo>
                  <a:pt x="720334" y="-511"/>
                  <a:pt x="727154" y="5794"/>
                  <a:pt x="727468" y="13891"/>
                </a:cubicBezTo>
                <a:cubicBezTo>
                  <a:pt x="727478" y="14081"/>
                  <a:pt x="727478" y="14281"/>
                  <a:pt x="727478" y="14472"/>
                </a:cubicBezTo>
                <a:close/>
              </a:path>
            </a:pathLst>
          </a:custGeom>
          <a:gradFill>
            <a:gsLst>
              <a:gs pos="0">
                <a:schemeClr val="accent2">
                  <a:alpha val="3000"/>
                </a:schemeClr>
              </a:gs>
              <a:gs pos="100000">
                <a:schemeClr val="accent2">
                  <a:alpha val="30000"/>
                </a:schemeClr>
              </a:gs>
            </a:gsLst>
            <a:lin ang="5400000" scaled="0"/>
          </a:gradFill>
          <a:ln w="9525" cap="flat">
            <a:gradFill>
              <a:gsLst>
                <a:gs pos="100000">
                  <a:schemeClr val="accent2">
                    <a:alpha val="0"/>
                  </a:schemeClr>
                </a:gs>
                <a:gs pos="0">
                  <a:schemeClr val="accent2">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9" name="任意多边形: 形状 58"/>
          <p:cNvSpPr/>
          <p:nvPr>
            <p:custDataLst>
              <p:tags r:id="rId9"/>
            </p:custDataLst>
          </p:nvPr>
        </p:nvSpPr>
        <p:spPr>
          <a:xfrm>
            <a:off x="8374063" y="1797685"/>
            <a:ext cx="3038475" cy="3489325"/>
          </a:xfrm>
          <a:custGeom>
            <a:avLst/>
            <a:gdLst>
              <a:gd name="connsiteX0" fmla="*/ 727478 w 727615"/>
              <a:gd name="connsiteY0" fmla="*/ 14461 h 835724"/>
              <a:gd name="connsiteX1" fmla="*/ 727478 w 727615"/>
              <a:gd name="connsiteY1" fmla="*/ 820848 h 835724"/>
              <a:gd name="connsiteX2" fmla="*/ 713000 w 727615"/>
              <a:gd name="connsiteY2" fmla="*/ 835516 h 835724"/>
              <a:gd name="connsiteX3" fmla="*/ 710047 w 727615"/>
              <a:gd name="connsiteY3" fmla="*/ 835230 h 835724"/>
              <a:gd name="connsiteX4" fmla="*/ 13770 w 727615"/>
              <a:gd name="connsiteY4" fmla="*/ 754553 h 835724"/>
              <a:gd name="connsiteX5" fmla="*/ -137 w 727615"/>
              <a:gd name="connsiteY5" fmla="*/ 739885 h 835724"/>
              <a:gd name="connsiteX6" fmla="*/ -137 w 727615"/>
              <a:gd name="connsiteY6" fmla="*/ 95423 h 835724"/>
              <a:gd name="connsiteX7" fmla="*/ 13770 w 727615"/>
              <a:gd name="connsiteY7" fmla="*/ 80755 h 835724"/>
              <a:gd name="connsiteX8" fmla="*/ 710047 w 727615"/>
              <a:gd name="connsiteY8" fmla="*/ 78 h 835724"/>
              <a:gd name="connsiteX9" fmla="*/ 727192 w 727615"/>
              <a:gd name="connsiteY9" fmla="*/ 11508 h 835724"/>
              <a:gd name="connsiteX10" fmla="*/ 727478 w 727615"/>
              <a:gd name="connsiteY10" fmla="*/ 14461 h 83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615" h="835724">
                <a:moveTo>
                  <a:pt x="727478" y="14461"/>
                </a:moveTo>
                <a:lnTo>
                  <a:pt x="727478" y="820848"/>
                </a:lnTo>
                <a:cubicBezTo>
                  <a:pt x="727526" y="828896"/>
                  <a:pt x="721049" y="835459"/>
                  <a:pt x="713000" y="835516"/>
                </a:cubicBezTo>
                <a:cubicBezTo>
                  <a:pt x="712010" y="835516"/>
                  <a:pt x="711019" y="835421"/>
                  <a:pt x="710047" y="835230"/>
                </a:cubicBezTo>
                <a:cubicBezTo>
                  <a:pt x="521452" y="799035"/>
                  <a:pt x="283042" y="771127"/>
                  <a:pt x="13770" y="754553"/>
                </a:cubicBezTo>
                <a:cubicBezTo>
                  <a:pt x="5988" y="754096"/>
                  <a:pt x="-99" y="747676"/>
                  <a:pt x="-137" y="739885"/>
                </a:cubicBezTo>
                <a:lnTo>
                  <a:pt x="-137" y="95423"/>
                </a:lnTo>
                <a:cubicBezTo>
                  <a:pt x="-99" y="87632"/>
                  <a:pt x="5988" y="81212"/>
                  <a:pt x="13770" y="80755"/>
                </a:cubicBezTo>
                <a:cubicBezTo>
                  <a:pt x="283042" y="64181"/>
                  <a:pt x="521452" y="36273"/>
                  <a:pt x="710047" y="78"/>
                </a:cubicBezTo>
                <a:cubicBezTo>
                  <a:pt x="717943" y="-1503"/>
                  <a:pt x="725621" y="3621"/>
                  <a:pt x="727192" y="11508"/>
                </a:cubicBezTo>
                <a:cubicBezTo>
                  <a:pt x="727392" y="12480"/>
                  <a:pt x="727488" y="13470"/>
                  <a:pt x="727478" y="14461"/>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26" name="任意多边形 25"/>
          <p:cNvSpPr/>
          <p:nvPr>
            <p:custDataLst>
              <p:tags r:id="rId10"/>
            </p:custDataLst>
          </p:nvPr>
        </p:nvSpPr>
        <p:spPr>
          <a:xfrm>
            <a:off x="992188" y="1702435"/>
            <a:ext cx="10305415" cy="380365"/>
          </a:xfrm>
          <a:custGeom>
            <a:avLst/>
            <a:gdLst>
              <a:gd name="connsiteX0" fmla="*/ 16009 w 16009"/>
              <a:gd name="connsiteY0" fmla="*/ 4 h 567"/>
              <a:gd name="connsiteX1" fmla="*/ 8012 w 16009"/>
              <a:gd name="connsiteY1" fmla="*/ 567 h 567"/>
              <a:gd name="connsiteX2" fmla="*/ 16 w 16009"/>
              <a:gd name="connsiteY2" fmla="*/ 4 h 567"/>
              <a:gd name="connsiteX3" fmla="*/ 0 w 16009"/>
              <a:gd name="connsiteY3" fmla="*/ 0 h 567"/>
            </a:gdLst>
            <a:ahLst/>
            <a:cxnLst>
              <a:cxn ang="0">
                <a:pos x="connsiteX0" y="connsiteY0"/>
              </a:cxn>
              <a:cxn ang="0">
                <a:pos x="connsiteX1" y="connsiteY1"/>
              </a:cxn>
              <a:cxn ang="0">
                <a:pos x="connsiteX2" y="connsiteY2"/>
              </a:cxn>
              <a:cxn ang="0">
                <a:pos x="connsiteX3" y="connsiteY3"/>
              </a:cxn>
            </a:cxnLst>
            <a:rect l="l" t="t" r="r" b="b"/>
            <a:pathLst>
              <a:path w="16009" h="567">
                <a:moveTo>
                  <a:pt x="16009" y="4"/>
                </a:moveTo>
                <a:cubicBezTo>
                  <a:pt x="14662" y="336"/>
                  <a:pt x="11588" y="567"/>
                  <a:pt x="8012" y="567"/>
                </a:cubicBezTo>
                <a:cubicBezTo>
                  <a:pt x="4436" y="567"/>
                  <a:pt x="1363" y="336"/>
                  <a:pt x="16" y="4"/>
                </a:cubicBezTo>
                <a:lnTo>
                  <a:pt x="0" y="0"/>
                </a:lnTo>
              </a:path>
            </a:pathLst>
          </a:custGeom>
          <a:noFill/>
          <a:ln w="12700">
            <a:gradFill>
              <a:gsLst>
                <a:gs pos="100000">
                  <a:schemeClr val="accent2">
                    <a:alpha val="0"/>
                  </a:schemeClr>
                </a:gs>
                <a:gs pos="0">
                  <a:schemeClr val="accent2">
                    <a:alpha val="15000"/>
                  </a:schemeClr>
                </a:gs>
              </a:gsLst>
              <a:path path="circle">
                <a:fillToRect l="50000" t="50000" r="50000" b="50000"/>
              </a:path>
              <a:tileRect/>
            </a:gradFill>
          </a:ln>
        </p:spPr>
        <p:style>
          <a:lnRef idx="2">
            <a:schemeClr val="accent1"/>
          </a:lnRef>
          <a:fillRef idx="0">
            <a:srgbClr val="FFFFFF"/>
          </a:fillRef>
          <a:effectRef idx="0">
            <a:srgbClr val="FFFFFF"/>
          </a:effectRef>
          <a:fontRef idx="minor">
            <a:schemeClr val="tx1"/>
          </a:fontRef>
        </p:style>
        <p:txBody>
          <a:bodyPr vertOverflow="overflow" horzOverflow="overflow" vert="horz" wrap="square"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buClrTx/>
              <a:buSzTx/>
              <a:buFontTx/>
            </a:pPr>
            <a:r>
              <a:rPr lang="en-US" altLang="zh-CN" sz="1000" dirty="0">
                <a:solidFill>
                  <a:schemeClr val="accent2"/>
                </a:solidFill>
                <a:cs typeface="微软雅黑" panose="020B0503020204020204" charset="-122"/>
                <a:sym typeface="+mn-ea"/>
              </a:rPr>
              <a:t> </a:t>
            </a:r>
            <a:endParaRPr lang="en-US" altLang="zh-CN" sz="1000" dirty="0">
              <a:solidFill>
                <a:schemeClr val="accent2"/>
              </a:solidFill>
              <a:cs typeface="微软雅黑" panose="020B0503020204020204" charset="-122"/>
              <a:sym typeface="+mn-ea"/>
            </a:endParaRPr>
          </a:p>
        </p:txBody>
      </p:sp>
      <p:sp>
        <p:nvSpPr>
          <p:cNvPr id="48" name="任意多边形: 形状 23"/>
          <p:cNvSpPr/>
          <p:nvPr>
            <p:custDataLst>
              <p:tags r:id="rId11"/>
            </p:custDataLst>
          </p:nvPr>
        </p:nvSpPr>
        <p:spPr>
          <a:xfrm>
            <a:off x="10651808" y="489331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9" name="任意多边形: 形状 23"/>
          <p:cNvSpPr/>
          <p:nvPr>
            <p:custDataLst>
              <p:tags r:id="rId12"/>
            </p:custDataLst>
          </p:nvPr>
        </p:nvSpPr>
        <p:spPr>
          <a:xfrm flipH="1">
            <a:off x="689928" y="490855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 name="正文"/>
          <p:cNvSpPr txBox="1"/>
          <p:nvPr>
            <p:custDataLst>
              <p:tags r:id="rId13"/>
            </p:custDataLst>
          </p:nvPr>
        </p:nvSpPr>
        <p:spPr>
          <a:xfrm>
            <a:off x="981393" y="2486026"/>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en-US" altLang="zh-CN" sz="1600" kern="0" dirty="0">
                <a:ln>
                  <a:noFill/>
                  <a:prstDash val="sysDot"/>
                </a:ln>
                <a:solidFill>
                  <a:schemeClr val="tx1">
                    <a:lumMod val="85000"/>
                    <a:lumOff val="15000"/>
                  </a:schemeClr>
                </a:solidFill>
                <a:latin typeface="+mn-ea"/>
                <a:sym typeface="+mn-ea"/>
              </a:rPr>
              <a:t>        </a:t>
            </a:r>
            <a:r>
              <a:rPr lang="zh-CN" altLang="en-US" sz="1600" kern="0" dirty="0">
                <a:ln>
                  <a:noFill/>
                  <a:prstDash val="sysDot"/>
                </a:ln>
                <a:solidFill>
                  <a:schemeClr val="tx1">
                    <a:lumMod val="85000"/>
                    <a:lumOff val="15000"/>
                  </a:schemeClr>
                </a:solidFill>
                <a:latin typeface="+mn-ea"/>
                <a:sym typeface="+mn-ea"/>
              </a:rPr>
              <a:t>（</a:t>
            </a:r>
            <a:r>
              <a:rPr lang="en-US" altLang="zh-CN" sz="1600" kern="0" dirty="0">
                <a:ln>
                  <a:noFill/>
                  <a:prstDash val="sysDot"/>
                </a:ln>
                <a:solidFill>
                  <a:schemeClr val="tx1">
                    <a:lumMod val="85000"/>
                    <a:lumOff val="15000"/>
                  </a:schemeClr>
                </a:solidFill>
                <a:latin typeface="+mn-ea"/>
                <a:sym typeface="+mn-ea"/>
              </a:rPr>
              <a:t>1</a:t>
            </a:r>
            <a:r>
              <a:rPr lang="zh-CN" altLang="en-US" sz="1600" kern="0" dirty="0">
                <a:ln>
                  <a:noFill/>
                  <a:prstDash val="sysDot"/>
                </a:ln>
                <a:solidFill>
                  <a:schemeClr val="tx1">
                    <a:lumMod val="85000"/>
                    <a:lumOff val="15000"/>
                  </a:schemeClr>
                </a:solidFill>
                <a:latin typeface="+mn-ea"/>
                <a:sym typeface="+mn-ea"/>
              </a:rPr>
              <a:t>）认识客观现象的起点。总量指标能具体表明一个国家的基本国情、国力的规模和水平</a:t>
            </a:r>
            <a:r>
              <a:rPr lang="en-US" altLang="zh-CN" sz="1600" kern="0" dirty="0">
                <a:ln>
                  <a:noFill/>
                  <a:prstDash val="sysDot"/>
                </a:ln>
                <a:solidFill>
                  <a:schemeClr val="tx1">
                    <a:lumMod val="85000"/>
                    <a:lumOff val="15000"/>
                  </a:schemeClr>
                </a:solidFill>
                <a:latin typeface="+mn-ea"/>
                <a:sym typeface="+mn-ea"/>
              </a:rPr>
              <a:t>,</a:t>
            </a:r>
            <a:r>
              <a:rPr lang="zh-CN" altLang="en-US" sz="1600" kern="0" dirty="0">
                <a:ln>
                  <a:noFill/>
                  <a:prstDash val="sysDot"/>
                </a:ln>
                <a:solidFill>
                  <a:schemeClr val="tx1">
                    <a:lumMod val="85000"/>
                    <a:lumOff val="15000"/>
                  </a:schemeClr>
                </a:solidFill>
                <a:latin typeface="+mn-ea"/>
                <a:sym typeface="+mn-ea"/>
              </a:rPr>
              <a:t>以及各地区、部门、单位的经济活动成果和工作总量。</a:t>
            </a:r>
            <a:endParaRPr lang="zh-CN" altLang="en-US" sz="1600" kern="0" dirty="0">
              <a:ln>
                <a:noFill/>
                <a:prstDash val="sysDot"/>
              </a:ln>
              <a:solidFill>
                <a:schemeClr val="tx1">
                  <a:lumMod val="85000"/>
                  <a:lumOff val="15000"/>
                </a:schemeClr>
              </a:solidFill>
              <a:latin typeface="+mn-ea"/>
              <a:sym typeface="+mn-ea"/>
            </a:endParaRPr>
          </a:p>
        </p:txBody>
      </p:sp>
      <p:sp>
        <p:nvSpPr>
          <p:cNvPr id="16" name="正文"/>
          <p:cNvSpPr txBox="1"/>
          <p:nvPr>
            <p:custDataLst>
              <p:tags r:id="rId14"/>
            </p:custDataLst>
          </p:nvPr>
        </p:nvSpPr>
        <p:spPr>
          <a:xfrm>
            <a:off x="4792663" y="2376806"/>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        </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2</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）实行经济管理的依据。各项政策和计划</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都是从客观实际出发的</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而总量指标正是对客观实际的反映。比如国家的</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十四五</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规划就是根据各行业的综合生产情况制定的。</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17" name="正文"/>
          <p:cNvSpPr txBox="1"/>
          <p:nvPr>
            <p:custDataLst>
              <p:tags r:id="rId15"/>
            </p:custDataLst>
          </p:nvPr>
        </p:nvSpPr>
        <p:spPr>
          <a:xfrm>
            <a:off x="8603933" y="2639696"/>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  </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3</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）基础性的统计指标。相对指标和平均指标是总量指标的派生指标，相对指标和平均指标一般是由两个总量指标对比而来的。</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19" name="文本框 18"/>
          <p:cNvSpPr txBox="1"/>
          <p:nvPr/>
        </p:nvSpPr>
        <p:spPr>
          <a:xfrm>
            <a:off x="2005965" y="656590"/>
            <a:ext cx="8279130" cy="914400"/>
          </a:xfrm>
          <a:prstGeom prst="rect">
            <a:avLst/>
          </a:prstGeom>
          <a:noFill/>
        </p:spPr>
        <p:txBody>
          <a:bodyPr wrap="square" rtlCol="0"/>
          <a:p>
            <a:pPr algn="l">
              <a:lnSpc>
                <a:spcPct val="140000"/>
              </a:lnSpc>
            </a:pPr>
            <a:r>
              <a:rPr lang="en-US" altLang="zh-CN" sz="2000" kern="100" dirty="0">
                <a:effectLst/>
                <a:latin typeface="+mn-ea"/>
                <a:cs typeface="江城圆体 400W" panose="020B0500000000000000" pitchFamily="34" charset="-122"/>
              </a:rPr>
              <a:t>    </a:t>
            </a:r>
            <a:r>
              <a:rPr lang="zh-CN" altLang="en-US" sz="2000" kern="100" dirty="0">
                <a:effectLst/>
                <a:latin typeface="+mn-ea"/>
                <a:cs typeface="江城圆体 400W" panose="020B0500000000000000" pitchFamily="34" charset="-122"/>
              </a:rPr>
              <a:t>总量指标在统计分析和经济研究中有着十分重要的作用</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具体表现为</a:t>
            </a:r>
            <a:r>
              <a:rPr lang="en-US" altLang="zh-CN" sz="2000" kern="100" dirty="0">
                <a:effectLst/>
                <a:latin typeface="+mn-ea"/>
                <a:cs typeface="江城圆体 400W" panose="020B0500000000000000" pitchFamily="34" charset="-122"/>
              </a:rPr>
              <a:t>:</a:t>
            </a:r>
            <a:endParaRPr lang="en-US" altLang="zh-CN" sz="2000" kern="100" dirty="0">
              <a:effectLst/>
              <a:latin typeface="+mn-ea"/>
              <a:cs typeface="江城圆体 400W" panose="020B0500000000000000" pitchFamily="34" charset="-122"/>
            </a:endParaRPr>
          </a:p>
        </p:txBody>
      </p:sp>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strips(downLeft)">
                                      <p:cBhvr>
                                        <p:cTn id="13" dur="500"/>
                                        <p:tgtEl>
                                          <p:spTgt spid="57"/>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strips(downLeft)">
                                      <p:cBhvr>
                                        <p:cTn id="16" dur="500"/>
                                        <p:tgtEl>
                                          <p:spTgt spid="58"/>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strips(downLeft)">
                                      <p:cBhvr>
                                        <p:cTn id="19" dur="500"/>
                                        <p:tgtEl>
                                          <p:spTgt spid="59"/>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strips(downLeft)">
                                      <p:cBhvr>
                                        <p:cTn id="22" dur="500"/>
                                        <p:tgtEl>
                                          <p:spTgt spid="26"/>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strips(downLeft)">
                                      <p:cBhvr>
                                        <p:cTn id="25" dur="500"/>
                                        <p:tgtEl>
                                          <p:spTgt spid="48"/>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strips(downLeft)">
                                      <p:cBhvr>
                                        <p:cTn id="28" dur="500"/>
                                        <p:tgtEl>
                                          <p:spTgt spid="49"/>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strips(downLeft)">
                                      <p:cBhvr>
                                        <p:cTn id="31" dur="500"/>
                                        <p:tgtEl>
                                          <p:spTgt spid="13"/>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strips(downLeft)">
                                      <p:cBhvr>
                                        <p:cTn id="34" dur="500"/>
                                        <p:tgtEl>
                                          <p:spTgt spid="16"/>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strips(downLeft)">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7" grpId="0" bldLvl="0" animBg="1"/>
      <p:bldP spid="58" grpId="0" bldLvl="0" animBg="1"/>
      <p:bldP spid="59" grpId="0" bldLvl="0" animBg="1"/>
      <p:bldP spid="26" grpId="0" bldLvl="0" animBg="1"/>
      <p:bldP spid="48" grpId="0" bldLvl="0" animBg="1"/>
      <p:bldP spid="49" grpId="0" bldLvl="0" animBg="1"/>
      <p:bldP spid="13" grpId="0"/>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custDataLst>
              <p:tags r:id="rId1"/>
            </p:custDataLst>
          </p:nvPr>
        </p:nvSpPr>
        <p:spPr>
          <a:xfrm>
            <a:off x="1987192" y="2029499"/>
            <a:ext cx="3891976" cy="3924108"/>
          </a:xfrm>
          <a:prstGeom prst="roundRect">
            <a:avLst>
              <a:gd name="adj" fmla="val 7118"/>
            </a:avLst>
          </a:prstGeom>
          <a:solidFill>
            <a:schemeClr val="bg1"/>
          </a:solidFill>
          <a:ln w="19050" cap="sq">
            <a:solidFill>
              <a:schemeClr val="accent1"/>
            </a:solidFill>
            <a:miter/>
          </a:ln>
          <a:effectLst>
            <a:outerShdw blurRad="190500" dist="38100" dir="8100000" algn="tr" rotWithShape="0">
              <a:schemeClr val="accent1">
                <a:alpha val="20000"/>
              </a:schemeClr>
            </a:outerShdw>
          </a:effectLst>
        </p:spPr>
        <p:txBody>
          <a:bodyPr vert="horz" wrap="square" lIns="0" tIns="0" rIns="0" bIns="0" rtlCol="0" anchor="ctr"/>
          <a:lstStyle/>
          <a:p>
            <a:pPr algn="ctr">
              <a:lnSpc>
                <a:spcPct val="110000"/>
              </a:lnSpc>
            </a:pPr>
            <a:endParaRPr kumimoji="1" lang="zh-CN" altLang="en-US"/>
          </a:p>
        </p:txBody>
      </p:sp>
      <p:sp>
        <p:nvSpPr>
          <p:cNvPr id="4" name="标题 1"/>
          <p:cNvSpPr txBox="1"/>
          <p:nvPr>
            <p:custDataLst>
              <p:tags r:id="rId2"/>
            </p:custDataLst>
          </p:nvPr>
        </p:nvSpPr>
        <p:spPr>
          <a:xfrm>
            <a:off x="2314575" y="4055110"/>
            <a:ext cx="3033395" cy="1538605"/>
          </a:xfrm>
          <a:prstGeom prst="rect">
            <a:avLst/>
          </a:prstGeom>
          <a:noFill/>
          <a:ln>
            <a:noFill/>
          </a:ln>
        </p:spPr>
        <p:txBody>
          <a:bodyPr vert="horz" wrap="square" lIns="0" tIns="0" rIns="0" bIns="0" rtlCol="0" anchor="t"/>
          <a:lstStyle/>
          <a:p>
            <a:pPr algn="ctr">
              <a:lnSpc>
                <a:spcPct val="150000"/>
              </a:lnSpc>
            </a:pPr>
            <a:r>
              <a:rPr kumimoji="1" lang="en-US" altLang="zh-CN" sz="1180">
                <a:ln w="12700">
                  <a:noFill/>
                </a:ln>
                <a:solidFill>
                  <a:srgbClr val="527F34">
                    <a:alpha val="100000"/>
                  </a:srgbClr>
                </a:solidFill>
                <a:latin typeface="Source Han Sans" panose="020B0500000000000000" charset="-122"/>
                <a:ea typeface="Source Han Sans" panose="020B0500000000000000" charset="-122"/>
                <a:cs typeface="Source Han Sans" panose="020B0500000000000000" charset="-122"/>
              </a:rPr>
              <a:t>总体单位总量指总体内所有单位数的总和，如一个国家的人口总数。它反映了总体的规模大小，是衡量总体基本特征的重要指标。
例如，在统计一个城市的商业活动时，该城市的商店数量就是总体单位总量，它直接体现了城市的商业规模和经济活力。</a:t>
            </a:r>
            <a:endParaRPr kumimoji="1" lang="zh-CN" altLang="en-US"/>
          </a:p>
        </p:txBody>
      </p:sp>
      <p:sp>
        <p:nvSpPr>
          <p:cNvPr id="5" name="标题 1"/>
          <p:cNvSpPr txBox="1"/>
          <p:nvPr>
            <p:custDataLst>
              <p:tags r:id="rId3"/>
            </p:custDataLst>
          </p:nvPr>
        </p:nvSpPr>
        <p:spPr>
          <a:xfrm>
            <a:off x="2519414" y="3444201"/>
            <a:ext cx="2828248" cy="568999"/>
          </a:xfrm>
          <a:prstGeom prst="rect">
            <a:avLst/>
          </a:prstGeom>
          <a:noFill/>
          <a:ln>
            <a:noFill/>
          </a:ln>
        </p:spPr>
        <p:txBody>
          <a:bodyPr vert="horz" wrap="square" lIns="0" tIns="0" rIns="0" bIns="0" rtlCol="0" anchor="ctr"/>
          <a:lstStyle/>
          <a:p>
            <a:pPr algn="ctr">
              <a:lnSpc>
                <a:spcPct val="130000"/>
              </a:lnSpc>
            </a:pPr>
            <a:r>
              <a:rPr kumimoji="1" lang="en-US" altLang="zh-CN" sz="1600">
                <a:ln w="12700">
                  <a:noFill/>
                </a:ln>
                <a:solidFill>
                  <a:srgbClr val="527F34">
                    <a:alpha val="100000"/>
                  </a:srgbClr>
                </a:solidFill>
                <a:latin typeface="Source Han Sans CN Bold" panose="020B0800000000000000" charset="-122"/>
                <a:ea typeface="Source Han Sans CN Bold" panose="020B0800000000000000" charset="-122"/>
                <a:cs typeface="Source Han Sans CN Bold" panose="020B0800000000000000" charset="-122"/>
              </a:rPr>
              <a:t>总体单位总量</a:t>
            </a:r>
            <a:endParaRPr kumimoji="1" lang="zh-CN" altLang="en-US"/>
          </a:p>
        </p:txBody>
      </p:sp>
      <p:sp>
        <p:nvSpPr>
          <p:cNvPr id="6" name="标题 1"/>
          <p:cNvSpPr txBox="1"/>
          <p:nvPr>
            <p:custDataLst>
              <p:tags r:id="rId4"/>
            </p:custDataLst>
          </p:nvPr>
        </p:nvSpPr>
        <p:spPr>
          <a:xfrm>
            <a:off x="3448990" y="2373844"/>
            <a:ext cx="969096" cy="969096"/>
          </a:xfrm>
          <a:prstGeom prst="ellipse">
            <a:avLst/>
          </a:prstGeom>
          <a:solidFill>
            <a:schemeClr val="accent1">
              <a:alpha val="10000"/>
            </a:schemeClr>
          </a:solidFill>
          <a:ln cap="sq">
            <a:noFill/>
            <a:prstDash val="solid"/>
            <a:miter/>
          </a:ln>
          <a:effectLst/>
        </p:spPr>
        <p:txBody>
          <a:bodyPr vert="horz" wrap="square" lIns="0" tIns="0" rIns="0" bIns="0" rtlCol="0" anchor="ctr"/>
          <a:lstStyle/>
          <a:p>
            <a:pPr algn="ctr">
              <a:lnSpc>
                <a:spcPct val="100000"/>
              </a:lnSpc>
            </a:pPr>
            <a:endParaRPr kumimoji="1" lang="zh-CN" altLang="en-US"/>
          </a:p>
        </p:txBody>
      </p:sp>
      <p:sp>
        <p:nvSpPr>
          <p:cNvPr id="7" name="标题 1"/>
          <p:cNvSpPr txBox="1"/>
          <p:nvPr>
            <p:custDataLst>
              <p:tags r:id="rId5"/>
            </p:custDataLst>
          </p:nvPr>
        </p:nvSpPr>
        <p:spPr>
          <a:xfrm>
            <a:off x="3538603" y="2463459"/>
            <a:ext cx="789870" cy="789868"/>
          </a:xfrm>
          <a:prstGeom prst="ellipse">
            <a:avLst/>
          </a:prstGeom>
          <a:gradFill>
            <a:gsLst>
              <a:gs pos="1000">
                <a:schemeClr val="accent1"/>
              </a:gs>
              <a:gs pos="100000">
                <a:schemeClr val="accent1">
                  <a:lumMod val="80000"/>
                  <a:lumOff val="20000"/>
                </a:schemeClr>
              </a:gs>
            </a:gsLst>
            <a:lin ang="2700000" scaled="0"/>
          </a:gradFill>
          <a:ln cap="sq">
            <a:noFill/>
            <a:prstDash val="solid"/>
            <a:miter/>
          </a:ln>
          <a:effectLst>
            <a:outerShdw blurRad="254000" dist="127000" dir="5400000" sx="90000" sy="90000" algn="t" rotWithShape="0">
              <a:schemeClr val="accent1">
                <a:lumMod val="75000"/>
                <a:alpha val="25000"/>
              </a:schemeClr>
            </a:outerShdw>
          </a:effectLst>
        </p:spPr>
        <p:txBody>
          <a:bodyPr vert="horz" wrap="square" lIns="0" tIns="0" rIns="0" bIns="0" rtlCol="0" anchor="ctr"/>
          <a:lstStyle/>
          <a:p>
            <a:pPr algn="ctr">
              <a:lnSpc>
                <a:spcPct val="110000"/>
              </a:lnSpc>
            </a:pPr>
            <a:endParaRPr kumimoji="1" lang="zh-CN" altLang="en-US"/>
          </a:p>
        </p:txBody>
      </p:sp>
      <p:sp>
        <p:nvSpPr>
          <p:cNvPr id="8" name="标题 1"/>
          <p:cNvSpPr txBox="1"/>
          <p:nvPr>
            <p:custDataLst>
              <p:tags r:id="rId6"/>
            </p:custDataLst>
          </p:nvPr>
        </p:nvSpPr>
        <p:spPr>
          <a:xfrm>
            <a:off x="3748697" y="2684176"/>
            <a:ext cx="369682" cy="348433"/>
          </a:xfrm>
          <a:custGeom>
            <a:avLst/>
            <a:gdLst>
              <a:gd name="connsiteX0" fmla="*/ 565749 w 763907"/>
              <a:gd name="connsiteY0" fmla="*/ 529546 h 720000"/>
              <a:gd name="connsiteX1" fmla="*/ 585849 w 763907"/>
              <a:gd name="connsiteY1" fmla="*/ 537865 h 720000"/>
              <a:gd name="connsiteX2" fmla="*/ 698960 w 763907"/>
              <a:gd name="connsiteY2" fmla="*/ 650977 h 720000"/>
              <a:gd name="connsiteX3" fmla="*/ 698960 w 763907"/>
              <a:gd name="connsiteY3" fmla="*/ 691178 h 720000"/>
              <a:gd name="connsiteX4" fmla="*/ 678860 w 763907"/>
              <a:gd name="connsiteY4" fmla="*/ 699521 h 720000"/>
              <a:gd name="connsiteX5" fmla="*/ 658760 w 763907"/>
              <a:gd name="connsiteY5" fmla="*/ 691178 h 720000"/>
              <a:gd name="connsiteX6" fmla="*/ 545648 w 763907"/>
              <a:gd name="connsiteY6" fmla="*/ 578066 h 720000"/>
              <a:gd name="connsiteX7" fmla="*/ 545648 w 763907"/>
              <a:gd name="connsiteY7" fmla="*/ 537865 h 720000"/>
              <a:gd name="connsiteX8" fmla="*/ 565749 w 763907"/>
              <a:gd name="connsiteY8" fmla="*/ 529546 h 720000"/>
              <a:gd name="connsiteX9" fmla="*/ 565749 w 763907"/>
              <a:gd name="connsiteY9" fmla="*/ 359807 h 720000"/>
              <a:gd name="connsiteX10" fmla="*/ 735464 w 763907"/>
              <a:gd name="connsiteY10" fmla="*/ 359807 h 720000"/>
              <a:gd name="connsiteX11" fmla="*/ 763907 w 763907"/>
              <a:gd name="connsiteY11" fmla="*/ 388251 h 720000"/>
              <a:gd name="connsiteX12" fmla="*/ 735464 w 763907"/>
              <a:gd name="connsiteY12" fmla="*/ 416695 h 720000"/>
              <a:gd name="connsiteX13" fmla="*/ 565749 w 763907"/>
              <a:gd name="connsiteY13" fmla="*/ 416695 h 720000"/>
              <a:gd name="connsiteX14" fmla="*/ 537305 w 763907"/>
              <a:gd name="connsiteY14" fmla="*/ 388251 h 720000"/>
              <a:gd name="connsiteX15" fmla="*/ 565749 w 763907"/>
              <a:gd name="connsiteY15" fmla="*/ 359807 h 720000"/>
              <a:gd name="connsiteX16" fmla="*/ 678860 w 763907"/>
              <a:gd name="connsiteY16" fmla="*/ 77005 h 720000"/>
              <a:gd name="connsiteX17" fmla="*/ 698960 w 763907"/>
              <a:gd name="connsiteY17" fmla="*/ 85325 h 720000"/>
              <a:gd name="connsiteX18" fmla="*/ 698960 w 763907"/>
              <a:gd name="connsiteY18" fmla="*/ 125525 h 720000"/>
              <a:gd name="connsiteX19" fmla="*/ 585849 w 763907"/>
              <a:gd name="connsiteY19" fmla="*/ 238636 h 720000"/>
              <a:gd name="connsiteX20" fmla="*/ 565749 w 763907"/>
              <a:gd name="connsiteY20" fmla="*/ 246980 h 720000"/>
              <a:gd name="connsiteX21" fmla="*/ 545648 w 763907"/>
              <a:gd name="connsiteY21" fmla="*/ 238636 h 720000"/>
              <a:gd name="connsiteX22" fmla="*/ 545648 w 763907"/>
              <a:gd name="connsiteY22" fmla="*/ 198436 h 720000"/>
              <a:gd name="connsiteX23" fmla="*/ 658760 w 763907"/>
              <a:gd name="connsiteY23" fmla="*/ 85325 h 720000"/>
              <a:gd name="connsiteX24" fmla="*/ 678860 w 763907"/>
              <a:gd name="connsiteY24" fmla="*/ 77005 h 720000"/>
              <a:gd name="connsiteX25" fmla="*/ 362802 w 763907"/>
              <a:gd name="connsiteY25" fmla="*/ 5 h 720000"/>
              <a:gd name="connsiteX26" fmla="*/ 422012 w 763907"/>
              <a:gd name="connsiteY26" fmla="*/ 16490 h 720000"/>
              <a:gd name="connsiteX27" fmla="*/ 481080 w 763907"/>
              <a:gd name="connsiteY27" fmla="*/ 119457 h 720000"/>
              <a:gd name="connsiteX28" fmla="*/ 481080 w 763907"/>
              <a:gd name="connsiteY28" fmla="*/ 600631 h 720000"/>
              <a:gd name="connsiteX29" fmla="*/ 422012 w 763907"/>
              <a:gd name="connsiteY29" fmla="*/ 703598 h 720000"/>
              <a:gd name="connsiteX30" fmla="*/ 361806 w 763907"/>
              <a:gd name="connsiteY30" fmla="*/ 720000 h 720000"/>
              <a:gd name="connsiteX31" fmla="*/ 303306 w 763907"/>
              <a:gd name="connsiteY31" fmla="*/ 704546 h 720000"/>
              <a:gd name="connsiteX32" fmla="*/ 60870 w 763907"/>
              <a:gd name="connsiteY32" fmla="*/ 568300 h 720000"/>
              <a:gd name="connsiteX33" fmla="*/ 0 w 763907"/>
              <a:gd name="connsiteY33" fmla="*/ 464291 h 720000"/>
              <a:gd name="connsiteX34" fmla="*/ 0 w 763907"/>
              <a:gd name="connsiteY34" fmla="*/ 255702 h 720000"/>
              <a:gd name="connsiteX35" fmla="*/ 60870 w 763907"/>
              <a:gd name="connsiteY35" fmla="*/ 151693 h 720000"/>
              <a:gd name="connsiteX36" fmla="*/ 303306 w 763907"/>
              <a:gd name="connsiteY36" fmla="*/ 15447 h 720000"/>
              <a:gd name="connsiteX37" fmla="*/ 362802 w 763907"/>
              <a:gd name="connsiteY37" fmla="*/ 5 h 720000"/>
            </a:gdLst>
            <a:ahLst/>
            <a:cxnLst/>
            <a:rect l="l" t="t" r="r" b="b"/>
            <a:pathLst>
              <a:path w="763907" h="720000">
                <a:moveTo>
                  <a:pt x="565749" y="529546"/>
                </a:moveTo>
                <a:cubicBezTo>
                  <a:pt x="573025" y="529546"/>
                  <a:pt x="580302" y="532319"/>
                  <a:pt x="585849" y="537865"/>
                </a:cubicBezTo>
                <a:lnTo>
                  <a:pt x="698960" y="650977"/>
                </a:lnTo>
                <a:cubicBezTo>
                  <a:pt x="710054" y="662070"/>
                  <a:pt x="710054" y="680084"/>
                  <a:pt x="698960" y="691178"/>
                </a:cubicBezTo>
                <a:cubicBezTo>
                  <a:pt x="693461" y="696677"/>
                  <a:pt x="686161" y="699521"/>
                  <a:pt x="678860" y="699521"/>
                </a:cubicBezTo>
                <a:cubicBezTo>
                  <a:pt x="671560" y="699521"/>
                  <a:pt x="664259" y="696771"/>
                  <a:pt x="658760" y="691178"/>
                </a:cubicBezTo>
                <a:lnTo>
                  <a:pt x="545648" y="578066"/>
                </a:lnTo>
                <a:cubicBezTo>
                  <a:pt x="534555" y="566973"/>
                  <a:pt x="534555" y="548959"/>
                  <a:pt x="545648" y="537865"/>
                </a:cubicBezTo>
                <a:cubicBezTo>
                  <a:pt x="551195" y="532319"/>
                  <a:pt x="558471" y="529546"/>
                  <a:pt x="565749" y="529546"/>
                </a:cubicBezTo>
                <a:close/>
                <a:moveTo>
                  <a:pt x="565749" y="359807"/>
                </a:moveTo>
                <a:lnTo>
                  <a:pt x="735464" y="359807"/>
                </a:lnTo>
                <a:cubicBezTo>
                  <a:pt x="751202" y="359807"/>
                  <a:pt x="763907" y="372512"/>
                  <a:pt x="763907" y="388251"/>
                </a:cubicBezTo>
                <a:cubicBezTo>
                  <a:pt x="763907" y="403990"/>
                  <a:pt x="751107" y="416695"/>
                  <a:pt x="735464" y="416695"/>
                </a:cubicBezTo>
                <a:lnTo>
                  <a:pt x="565749" y="416695"/>
                </a:lnTo>
                <a:cubicBezTo>
                  <a:pt x="550010" y="416695"/>
                  <a:pt x="537305" y="403990"/>
                  <a:pt x="537305" y="388251"/>
                </a:cubicBezTo>
                <a:cubicBezTo>
                  <a:pt x="537305" y="372512"/>
                  <a:pt x="550010" y="359807"/>
                  <a:pt x="565749" y="359807"/>
                </a:cubicBezTo>
                <a:close/>
                <a:moveTo>
                  <a:pt x="678860" y="77005"/>
                </a:moveTo>
                <a:cubicBezTo>
                  <a:pt x="686137" y="77005"/>
                  <a:pt x="693414" y="79778"/>
                  <a:pt x="698960" y="85325"/>
                </a:cubicBezTo>
                <a:cubicBezTo>
                  <a:pt x="710054" y="96418"/>
                  <a:pt x="710054" y="114432"/>
                  <a:pt x="698960" y="125525"/>
                </a:cubicBezTo>
                <a:lnTo>
                  <a:pt x="585849" y="238636"/>
                </a:lnTo>
                <a:cubicBezTo>
                  <a:pt x="580350" y="244231"/>
                  <a:pt x="573049" y="246980"/>
                  <a:pt x="565749" y="246980"/>
                </a:cubicBezTo>
                <a:cubicBezTo>
                  <a:pt x="558448" y="246980"/>
                  <a:pt x="551147" y="244231"/>
                  <a:pt x="545648" y="238636"/>
                </a:cubicBezTo>
                <a:cubicBezTo>
                  <a:pt x="534555" y="227543"/>
                  <a:pt x="534555" y="209529"/>
                  <a:pt x="545648" y="198436"/>
                </a:cubicBezTo>
                <a:lnTo>
                  <a:pt x="658760" y="85325"/>
                </a:lnTo>
                <a:cubicBezTo>
                  <a:pt x="664306" y="79778"/>
                  <a:pt x="671583" y="77005"/>
                  <a:pt x="678860" y="77005"/>
                </a:cubicBezTo>
                <a:close/>
                <a:moveTo>
                  <a:pt x="362802" y="5"/>
                </a:moveTo>
                <a:cubicBezTo>
                  <a:pt x="383186" y="183"/>
                  <a:pt x="403524" y="5682"/>
                  <a:pt x="422012" y="16490"/>
                </a:cubicBezTo>
                <a:cubicBezTo>
                  <a:pt x="458989" y="38108"/>
                  <a:pt x="481080" y="76601"/>
                  <a:pt x="481080" y="119457"/>
                </a:cubicBezTo>
                <a:lnTo>
                  <a:pt x="481080" y="600631"/>
                </a:lnTo>
                <a:cubicBezTo>
                  <a:pt x="481080" y="643486"/>
                  <a:pt x="458989" y="681980"/>
                  <a:pt x="422012" y="703598"/>
                </a:cubicBezTo>
                <a:cubicBezTo>
                  <a:pt x="403240" y="714501"/>
                  <a:pt x="382475" y="720000"/>
                  <a:pt x="361806" y="720000"/>
                </a:cubicBezTo>
                <a:cubicBezTo>
                  <a:pt x="341706" y="720000"/>
                  <a:pt x="321700" y="714881"/>
                  <a:pt x="303306" y="704546"/>
                </a:cubicBezTo>
                <a:lnTo>
                  <a:pt x="60870" y="568300"/>
                </a:lnTo>
                <a:cubicBezTo>
                  <a:pt x="23324" y="547157"/>
                  <a:pt x="0" y="507336"/>
                  <a:pt x="0" y="464291"/>
                </a:cubicBezTo>
                <a:lnTo>
                  <a:pt x="0" y="255702"/>
                </a:lnTo>
                <a:cubicBezTo>
                  <a:pt x="0" y="212657"/>
                  <a:pt x="23324" y="172742"/>
                  <a:pt x="60870" y="151693"/>
                </a:cubicBezTo>
                <a:lnTo>
                  <a:pt x="303306" y="15447"/>
                </a:lnTo>
                <a:cubicBezTo>
                  <a:pt x="321984" y="4970"/>
                  <a:pt x="342417" y="-173"/>
                  <a:pt x="362802" y="5"/>
                </a:cubicBezTo>
                <a:close/>
              </a:path>
            </a:pathLst>
          </a:custGeom>
          <a:solidFill>
            <a:schemeClr val="bg1"/>
          </a:solidFill>
          <a:ln w="9525" cap="flat">
            <a:noFill/>
            <a:miter/>
          </a:ln>
        </p:spPr>
        <p:txBody>
          <a:bodyPr vert="horz" wrap="square" lIns="91440" tIns="45720" rIns="91440" bIns="45720" rtlCol="0" anchor="ctr"/>
          <a:lstStyle/>
          <a:p>
            <a:pPr algn="l">
              <a:lnSpc>
                <a:spcPct val="100000"/>
              </a:lnSpc>
            </a:pPr>
            <a:endParaRPr kumimoji="1" lang="zh-CN" altLang="en-US"/>
          </a:p>
        </p:txBody>
      </p:sp>
      <p:sp>
        <p:nvSpPr>
          <p:cNvPr id="9" name="标题 1"/>
          <p:cNvSpPr txBox="1"/>
          <p:nvPr>
            <p:custDataLst>
              <p:tags r:id="rId7"/>
            </p:custDataLst>
          </p:nvPr>
        </p:nvSpPr>
        <p:spPr>
          <a:xfrm>
            <a:off x="5878731" y="2708616"/>
            <a:ext cx="202696" cy="276777"/>
          </a:xfrm>
          <a:custGeom>
            <a:avLst/>
            <a:gdLst>
              <a:gd name="T0" fmla="*/ 82 w 82"/>
              <a:gd name="T1" fmla="*/ 56 h 112"/>
              <a:gd name="T2" fmla="*/ 0 w 82"/>
              <a:gd name="T3" fmla="*/ 112 h 112"/>
              <a:gd name="T4" fmla="*/ 0 w 82"/>
              <a:gd name="T5" fmla="*/ 0 h 112"/>
              <a:gd name="T6" fmla="*/ 82 w 82"/>
              <a:gd name="T7" fmla="*/ 56 h 112"/>
            </a:gdLst>
            <a:ahLst/>
            <a:cxnLst/>
            <a:rect l="0" t="0" r="r" b="b"/>
            <a:pathLst>
              <a:path w="82" h="112">
                <a:moveTo>
                  <a:pt x="82" y="56"/>
                </a:moveTo>
                <a:cubicBezTo>
                  <a:pt x="69" y="89"/>
                  <a:pt x="37" y="112"/>
                  <a:pt x="0" y="112"/>
                </a:cubicBezTo>
                <a:cubicBezTo>
                  <a:pt x="0" y="0"/>
                  <a:pt x="0" y="0"/>
                  <a:pt x="0" y="0"/>
                </a:cubicBezTo>
                <a:cubicBezTo>
                  <a:pt x="37" y="0"/>
                  <a:pt x="69" y="23"/>
                  <a:pt x="82" y="56"/>
                </a:cubicBezTo>
                <a:close/>
              </a:path>
            </a:pathLst>
          </a:custGeom>
          <a:solidFill>
            <a:schemeClr val="accent1">
              <a:lumMod val="75000"/>
            </a:schemeClr>
          </a:solidFill>
          <a:ln cap="sq">
            <a:noFill/>
          </a:ln>
        </p:spPr>
        <p:txBody>
          <a:bodyPr vert="horz" wrap="square" lIns="91440" tIns="45720" rIns="91440" bIns="45720" rtlCol="0" anchor="t"/>
          <a:lstStyle/>
          <a:p>
            <a:pPr algn="l">
              <a:lnSpc>
                <a:spcPct val="100000"/>
              </a:lnSpc>
            </a:pPr>
            <a:endParaRPr kumimoji="1" lang="zh-CN" altLang="en-US"/>
          </a:p>
        </p:txBody>
      </p:sp>
      <p:sp>
        <p:nvSpPr>
          <p:cNvPr id="10" name="标题 1"/>
          <p:cNvSpPr txBox="1"/>
          <p:nvPr>
            <p:custDataLst>
              <p:tags r:id="rId8"/>
            </p:custDataLst>
          </p:nvPr>
        </p:nvSpPr>
        <p:spPr>
          <a:xfrm>
            <a:off x="4897147" y="2130366"/>
            <a:ext cx="1201771" cy="786090"/>
          </a:xfrm>
          <a:custGeom>
            <a:avLst/>
            <a:gdLst>
              <a:gd name="T0" fmla="*/ 487 w 487"/>
              <a:gd name="T1" fmla="*/ 89 h 318"/>
              <a:gd name="T2" fmla="*/ 487 w 487"/>
              <a:gd name="T3" fmla="*/ 257 h 318"/>
              <a:gd name="T4" fmla="*/ 480 w 487"/>
              <a:gd name="T5" fmla="*/ 290 h 318"/>
              <a:gd name="T6" fmla="*/ 462 w 487"/>
              <a:gd name="T7" fmla="*/ 318 h 318"/>
              <a:gd name="T8" fmla="*/ 462 w 487"/>
              <a:gd name="T9" fmla="*/ 262 h 318"/>
              <a:gd name="T10" fmla="*/ 398 w 487"/>
              <a:gd name="T11" fmla="*/ 234 h 318"/>
              <a:gd name="T12" fmla="*/ 118 w 487"/>
              <a:gd name="T13" fmla="*/ 234 h 318"/>
              <a:gd name="T14" fmla="*/ 117 w 487"/>
              <a:gd name="T15" fmla="*/ 234 h 318"/>
              <a:gd name="T16" fmla="*/ 0 w 487"/>
              <a:gd name="T17" fmla="*/ 117 h 318"/>
              <a:gd name="T18" fmla="*/ 117 w 487"/>
              <a:gd name="T19" fmla="*/ 0 h 318"/>
              <a:gd name="T20" fmla="*/ 117 w 487"/>
              <a:gd name="T21" fmla="*/ 0 h 318"/>
              <a:gd name="T22" fmla="*/ 398 w 487"/>
              <a:gd name="T23" fmla="*/ 0 h 318"/>
              <a:gd name="T24" fmla="*/ 487 w 487"/>
              <a:gd name="T25" fmla="*/ 89 h 318"/>
            </a:gdLst>
            <a:ahLst/>
            <a:cxnLst/>
            <a:rect l="0" t="0" r="r" b="b"/>
            <a:pathLst>
              <a:path w="487" h="318">
                <a:moveTo>
                  <a:pt x="487" y="89"/>
                </a:moveTo>
                <a:cubicBezTo>
                  <a:pt x="487" y="257"/>
                  <a:pt x="487" y="257"/>
                  <a:pt x="487" y="257"/>
                </a:cubicBezTo>
                <a:cubicBezTo>
                  <a:pt x="487" y="269"/>
                  <a:pt x="484" y="280"/>
                  <a:pt x="480" y="290"/>
                </a:cubicBezTo>
                <a:cubicBezTo>
                  <a:pt x="476" y="301"/>
                  <a:pt x="470" y="310"/>
                  <a:pt x="462" y="318"/>
                </a:cubicBezTo>
                <a:cubicBezTo>
                  <a:pt x="477" y="303"/>
                  <a:pt x="477" y="278"/>
                  <a:pt x="462" y="262"/>
                </a:cubicBezTo>
                <a:cubicBezTo>
                  <a:pt x="446" y="245"/>
                  <a:pt x="423" y="234"/>
                  <a:pt x="398" y="234"/>
                </a:cubicBezTo>
                <a:cubicBezTo>
                  <a:pt x="118" y="234"/>
                  <a:pt x="118" y="234"/>
                  <a:pt x="118" y="234"/>
                </a:cubicBezTo>
                <a:cubicBezTo>
                  <a:pt x="117" y="234"/>
                  <a:pt x="117" y="234"/>
                  <a:pt x="117" y="234"/>
                </a:cubicBezTo>
                <a:cubicBezTo>
                  <a:pt x="53" y="234"/>
                  <a:pt x="0" y="182"/>
                  <a:pt x="0" y="117"/>
                </a:cubicBezTo>
                <a:cubicBezTo>
                  <a:pt x="0" y="52"/>
                  <a:pt x="53" y="0"/>
                  <a:pt x="117" y="0"/>
                </a:cubicBezTo>
                <a:cubicBezTo>
                  <a:pt x="117" y="0"/>
                  <a:pt x="117" y="0"/>
                  <a:pt x="117" y="0"/>
                </a:cubicBezTo>
                <a:cubicBezTo>
                  <a:pt x="398" y="0"/>
                  <a:pt x="398" y="0"/>
                  <a:pt x="398" y="0"/>
                </a:cubicBezTo>
                <a:cubicBezTo>
                  <a:pt x="447" y="0"/>
                  <a:pt x="487" y="39"/>
                  <a:pt x="487" y="89"/>
                </a:cubicBezTo>
                <a:close/>
              </a:path>
            </a:pathLst>
          </a:custGeom>
          <a:solidFill>
            <a:schemeClr val="accent1"/>
          </a:solidFill>
          <a:ln cap="sq">
            <a:noFill/>
            <a:prstDash val="solid"/>
          </a:ln>
          <a:effectLst>
            <a:outerShdw blurRad="190500" dist="152400" dir="8520000" sx="94000" sy="94000" algn="ctr" rotWithShape="0">
              <a:schemeClr val="accent1">
                <a:alpha val="20000"/>
              </a:schemeClr>
            </a:outerShdw>
          </a:effectLst>
        </p:spPr>
        <p:txBody>
          <a:bodyPr vert="horz" wrap="square" lIns="91440" tIns="45720" rIns="91440" bIns="45720" rtlCol="0" anchor="t"/>
          <a:lstStyle/>
          <a:p>
            <a:pPr algn="l">
              <a:lnSpc>
                <a:spcPct val="100000"/>
              </a:lnSpc>
            </a:pPr>
            <a:endParaRPr kumimoji="1" lang="zh-CN" altLang="en-US"/>
          </a:p>
        </p:txBody>
      </p:sp>
      <p:sp>
        <p:nvSpPr>
          <p:cNvPr id="11" name="标题 1"/>
          <p:cNvSpPr txBox="1"/>
          <p:nvPr>
            <p:custDataLst>
              <p:tags r:id="rId9"/>
            </p:custDataLst>
          </p:nvPr>
        </p:nvSpPr>
        <p:spPr>
          <a:xfrm>
            <a:off x="6508392" y="2029499"/>
            <a:ext cx="3891976" cy="3924108"/>
          </a:xfrm>
          <a:prstGeom prst="roundRect">
            <a:avLst>
              <a:gd name="adj" fmla="val 7118"/>
            </a:avLst>
          </a:prstGeom>
          <a:solidFill>
            <a:schemeClr val="bg1"/>
          </a:solidFill>
          <a:ln w="19050" cap="sq">
            <a:solidFill>
              <a:schemeClr val="accent1"/>
            </a:solidFill>
            <a:miter/>
          </a:ln>
          <a:effectLst>
            <a:outerShdw blurRad="190500" dist="38100" dir="8100000" algn="tr" rotWithShape="0">
              <a:schemeClr val="accent1">
                <a:alpha val="20000"/>
              </a:schemeClr>
            </a:outerShdw>
          </a:effectLst>
        </p:spPr>
        <p:txBody>
          <a:bodyPr vert="horz" wrap="square" lIns="0" tIns="0" rIns="0" bIns="0" rtlCol="0" anchor="ctr"/>
          <a:lstStyle/>
          <a:p>
            <a:pPr algn="ctr">
              <a:lnSpc>
                <a:spcPct val="110000"/>
              </a:lnSpc>
            </a:pPr>
            <a:endParaRPr kumimoji="1" lang="zh-CN" altLang="en-US"/>
          </a:p>
        </p:txBody>
      </p:sp>
      <p:sp>
        <p:nvSpPr>
          <p:cNvPr id="12" name="标题 1"/>
          <p:cNvSpPr txBox="1"/>
          <p:nvPr>
            <p:custDataLst>
              <p:tags r:id="rId10"/>
            </p:custDataLst>
          </p:nvPr>
        </p:nvSpPr>
        <p:spPr>
          <a:xfrm>
            <a:off x="7046606" y="4080787"/>
            <a:ext cx="2828248" cy="1538785"/>
          </a:xfrm>
          <a:prstGeom prst="rect">
            <a:avLst/>
          </a:prstGeom>
          <a:noFill/>
          <a:ln>
            <a:noFill/>
          </a:ln>
        </p:spPr>
        <p:txBody>
          <a:bodyPr vert="horz" wrap="square" lIns="0" tIns="0" rIns="0" bIns="0" rtlCol="0" anchor="t"/>
          <a:lstStyle/>
          <a:p>
            <a:pPr algn="ctr">
              <a:lnSpc>
                <a:spcPct val="150000"/>
              </a:lnSpc>
            </a:pPr>
            <a:r>
              <a:rPr kumimoji="1" lang="en-US" altLang="zh-CN" sz="1030">
                <a:ln w="12700">
                  <a:noFill/>
                </a:ln>
                <a:solidFill>
                  <a:srgbClr val="527F34">
                    <a:alpha val="100000"/>
                  </a:srgbClr>
                </a:solidFill>
                <a:latin typeface="Source Han Sans" panose="020B0500000000000000" charset="-122"/>
                <a:ea typeface="Source Han Sans" panose="020B0500000000000000" charset="-122"/>
                <a:cs typeface="Source Han Sans" panose="020B0500000000000000" charset="-122"/>
              </a:rPr>
              <a:t>总体标志总量是总体各单位某一标志值的总和，如全国的粮食总产量。它用于衡量总体在某一特定方面的总量水平，是分析总体特征的关键数据。
以全国的粮食总产量为例，它不仅反映了国家的粮食生产能力，还与国家的粮食安全、农业发展等密切相关，是制定相关政策的重要依据。</a:t>
            </a:r>
            <a:endParaRPr kumimoji="1" lang="zh-CN" altLang="en-US"/>
          </a:p>
        </p:txBody>
      </p:sp>
      <p:sp>
        <p:nvSpPr>
          <p:cNvPr id="13" name="标题 1"/>
          <p:cNvSpPr txBox="1"/>
          <p:nvPr>
            <p:custDataLst>
              <p:tags r:id="rId11"/>
            </p:custDataLst>
          </p:nvPr>
        </p:nvSpPr>
        <p:spPr>
          <a:xfrm>
            <a:off x="7046606" y="3469601"/>
            <a:ext cx="2828248" cy="568999"/>
          </a:xfrm>
          <a:prstGeom prst="rect">
            <a:avLst/>
          </a:prstGeom>
          <a:noFill/>
          <a:ln>
            <a:noFill/>
          </a:ln>
        </p:spPr>
        <p:txBody>
          <a:bodyPr vert="horz" wrap="square" lIns="0" tIns="0" rIns="0" bIns="0" rtlCol="0" anchor="ctr"/>
          <a:lstStyle/>
          <a:p>
            <a:pPr algn="ctr">
              <a:lnSpc>
                <a:spcPct val="130000"/>
              </a:lnSpc>
            </a:pPr>
            <a:r>
              <a:rPr kumimoji="1" lang="en-US" altLang="zh-CN" sz="1600">
                <a:ln w="12700">
                  <a:noFill/>
                </a:ln>
                <a:solidFill>
                  <a:srgbClr val="527F34">
                    <a:alpha val="100000"/>
                  </a:srgbClr>
                </a:solidFill>
                <a:latin typeface="Source Han Sans CN Bold" panose="020B0800000000000000" charset="-122"/>
                <a:ea typeface="Source Han Sans CN Bold" panose="020B0800000000000000" charset="-122"/>
                <a:cs typeface="Source Han Sans CN Bold" panose="020B0800000000000000" charset="-122"/>
              </a:rPr>
              <a:t>总体标志总量</a:t>
            </a:r>
            <a:endParaRPr kumimoji="1" lang="zh-CN" altLang="en-US"/>
          </a:p>
        </p:txBody>
      </p:sp>
      <p:sp>
        <p:nvSpPr>
          <p:cNvPr id="14" name="标题 1"/>
          <p:cNvSpPr txBox="1"/>
          <p:nvPr>
            <p:custDataLst>
              <p:tags r:id="rId12"/>
            </p:custDataLst>
          </p:nvPr>
        </p:nvSpPr>
        <p:spPr>
          <a:xfrm>
            <a:off x="7976182" y="2399244"/>
            <a:ext cx="969096" cy="969096"/>
          </a:xfrm>
          <a:prstGeom prst="ellipse">
            <a:avLst/>
          </a:prstGeom>
          <a:solidFill>
            <a:schemeClr val="accent1">
              <a:alpha val="10000"/>
            </a:schemeClr>
          </a:solidFill>
          <a:ln cap="sq">
            <a:noFill/>
            <a:prstDash val="solid"/>
            <a:miter/>
          </a:ln>
          <a:effectLst/>
        </p:spPr>
        <p:txBody>
          <a:bodyPr vert="horz" wrap="square" lIns="0" tIns="0" rIns="0" bIns="0" rtlCol="0" anchor="ctr"/>
          <a:lstStyle/>
          <a:p>
            <a:pPr algn="ctr">
              <a:lnSpc>
                <a:spcPct val="110000"/>
              </a:lnSpc>
            </a:pPr>
            <a:endParaRPr kumimoji="1" lang="zh-CN" altLang="en-US"/>
          </a:p>
        </p:txBody>
      </p:sp>
      <p:sp>
        <p:nvSpPr>
          <p:cNvPr id="15" name="标题 1"/>
          <p:cNvSpPr txBox="1"/>
          <p:nvPr>
            <p:custDataLst>
              <p:tags r:id="rId13"/>
            </p:custDataLst>
          </p:nvPr>
        </p:nvSpPr>
        <p:spPr>
          <a:xfrm>
            <a:off x="8065795" y="2488859"/>
            <a:ext cx="789870" cy="789868"/>
          </a:xfrm>
          <a:prstGeom prst="ellipse">
            <a:avLst/>
          </a:prstGeom>
          <a:gradFill>
            <a:gsLst>
              <a:gs pos="1000">
                <a:schemeClr val="accent1"/>
              </a:gs>
              <a:gs pos="100000">
                <a:schemeClr val="accent1">
                  <a:lumMod val="80000"/>
                  <a:lumOff val="20000"/>
                </a:schemeClr>
              </a:gs>
            </a:gsLst>
            <a:lin ang="2700000" scaled="0"/>
          </a:gradFill>
          <a:ln cap="sq">
            <a:noFill/>
            <a:prstDash val="solid"/>
            <a:miter/>
          </a:ln>
          <a:effectLst>
            <a:outerShdw blurRad="254000" dist="127000" dir="5400000" sx="90000" sy="90000" algn="t" rotWithShape="0">
              <a:schemeClr val="accent1">
                <a:lumMod val="75000"/>
                <a:alpha val="25000"/>
              </a:schemeClr>
            </a:outerShdw>
          </a:effectLst>
        </p:spPr>
        <p:txBody>
          <a:bodyPr vert="horz" wrap="square" lIns="0" tIns="0" rIns="0" bIns="0" rtlCol="0" anchor="ctr"/>
          <a:lstStyle/>
          <a:p>
            <a:pPr algn="ctr">
              <a:lnSpc>
                <a:spcPct val="110000"/>
              </a:lnSpc>
            </a:pPr>
            <a:endParaRPr kumimoji="1" lang="zh-CN" altLang="en-US"/>
          </a:p>
        </p:txBody>
      </p:sp>
      <p:sp>
        <p:nvSpPr>
          <p:cNvPr id="16" name="标题 1"/>
          <p:cNvSpPr txBox="1"/>
          <p:nvPr>
            <p:custDataLst>
              <p:tags r:id="rId14"/>
            </p:custDataLst>
          </p:nvPr>
        </p:nvSpPr>
        <p:spPr>
          <a:xfrm>
            <a:off x="8278837" y="2707769"/>
            <a:ext cx="363786" cy="352049"/>
          </a:xfrm>
          <a:custGeom>
            <a:avLst/>
            <a:gdLst>
              <a:gd name="connsiteX0" fmla="*/ 311954 w 744004"/>
              <a:gd name="connsiteY0" fmla="*/ 337123 h 720001"/>
              <a:gd name="connsiteX1" fmla="*/ 168770 w 744004"/>
              <a:gd name="connsiteY1" fmla="*/ 337123 h 720001"/>
              <a:gd name="connsiteX2" fmla="*/ 49673 w 744004"/>
              <a:gd name="connsiteY2" fmla="*/ 287618 h 720001"/>
              <a:gd name="connsiteX3" fmla="*/ 167 w 744004"/>
              <a:gd name="connsiteY3" fmla="*/ 168520 h 720001"/>
              <a:gd name="connsiteX4" fmla="*/ 49590 w 744004"/>
              <a:gd name="connsiteY4" fmla="*/ 49507 h 720001"/>
              <a:gd name="connsiteX5" fmla="*/ 168687 w 744004"/>
              <a:gd name="connsiteY5" fmla="*/ 0 h 720001"/>
              <a:gd name="connsiteX6" fmla="*/ 287784 w 744004"/>
              <a:gd name="connsiteY6" fmla="*/ 49507 h 720001"/>
              <a:gd name="connsiteX7" fmla="*/ 337290 w 744004"/>
              <a:gd name="connsiteY7" fmla="*/ 168604 h 720001"/>
              <a:gd name="connsiteX8" fmla="*/ 337290 w 744004"/>
              <a:gd name="connsiteY8" fmla="*/ 311787 h 720001"/>
              <a:gd name="connsiteX9" fmla="*/ 311954 w 744004"/>
              <a:gd name="connsiteY9" fmla="*/ 337123 h 720001"/>
              <a:gd name="connsiteX10" fmla="*/ 575401 w 744004"/>
              <a:gd name="connsiteY10" fmla="*/ 337207 h 720001"/>
              <a:gd name="connsiteX11" fmla="*/ 432218 w 744004"/>
              <a:gd name="connsiteY11" fmla="*/ 337207 h 720001"/>
              <a:gd name="connsiteX12" fmla="*/ 406882 w 744004"/>
              <a:gd name="connsiteY12" fmla="*/ 311870 h 720001"/>
              <a:gd name="connsiteX13" fmla="*/ 406882 w 744004"/>
              <a:gd name="connsiteY13" fmla="*/ 168687 h 720001"/>
              <a:gd name="connsiteX14" fmla="*/ 456387 w 744004"/>
              <a:gd name="connsiteY14" fmla="*/ 49590 h 720001"/>
              <a:gd name="connsiteX15" fmla="*/ 575401 w 744004"/>
              <a:gd name="connsiteY15" fmla="*/ 0 h 720001"/>
              <a:gd name="connsiteX16" fmla="*/ 694498 w 744004"/>
              <a:gd name="connsiteY16" fmla="*/ 49507 h 720001"/>
              <a:gd name="connsiteX17" fmla="*/ 744004 w 744004"/>
              <a:gd name="connsiteY17" fmla="*/ 168604 h 720001"/>
              <a:gd name="connsiteX18" fmla="*/ 694498 w 744004"/>
              <a:gd name="connsiteY18" fmla="*/ 287701 h 720001"/>
              <a:gd name="connsiteX19" fmla="*/ 575401 w 744004"/>
              <a:gd name="connsiteY19" fmla="*/ 337207 h 720001"/>
              <a:gd name="connsiteX20" fmla="*/ 168604 w 744004"/>
              <a:gd name="connsiteY20" fmla="*/ 720001 h 720001"/>
              <a:gd name="connsiteX21" fmla="*/ 49507 w 744004"/>
              <a:gd name="connsiteY21" fmla="*/ 670495 h 720001"/>
              <a:gd name="connsiteX22" fmla="*/ 0 w 744004"/>
              <a:gd name="connsiteY22" fmla="*/ 551398 h 720001"/>
              <a:gd name="connsiteX23" fmla="*/ 49507 w 744004"/>
              <a:gd name="connsiteY23" fmla="*/ 432301 h 720001"/>
              <a:gd name="connsiteX24" fmla="*/ 168687 w 744004"/>
              <a:gd name="connsiteY24" fmla="*/ 382879 h 720001"/>
              <a:gd name="connsiteX25" fmla="*/ 311871 w 744004"/>
              <a:gd name="connsiteY25" fmla="*/ 382879 h 720001"/>
              <a:gd name="connsiteX26" fmla="*/ 337207 w 744004"/>
              <a:gd name="connsiteY26" fmla="*/ 408215 h 720001"/>
              <a:gd name="connsiteX27" fmla="*/ 337207 w 744004"/>
              <a:gd name="connsiteY27" fmla="*/ 551398 h 720001"/>
              <a:gd name="connsiteX28" fmla="*/ 287701 w 744004"/>
              <a:gd name="connsiteY28" fmla="*/ 670495 h 720001"/>
              <a:gd name="connsiteX29" fmla="*/ 168604 w 744004"/>
              <a:gd name="connsiteY29" fmla="*/ 720001 h 720001"/>
              <a:gd name="connsiteX30" fmla="*/ 575401 w 744004"/>
              <a:gd name="connsiteY30" fmla="*/ 720001 h 720001"/>
              <a:gd name="connsiteX31" fmla="*/ 456304 w 744004"/>
              <a:gd name="connsiteY31" fmla="*/ 670495 h 720001"/>
              <a:gd name="connsiteX32" fmla="*/ 406798 w 744004"/>
              <a:gd name="connsiteY32" fmla="*/ 551398 h 720001"/>
              <a:gd name="connsiteX33" fmla="*/ 406798 w 744004"/>
              <a:gd name="connsiteY33" fmla="*/ 408215 h 720001"/>
              <a:gd name="connsiteX34" fmla="*/ 432218 w 744004"/>
              <a:gd name="connsiteY34" fmla="*/ 382879 h 720001"/>
              <a:gd name="connsiteX35" fmla="*/ 575401 w 744004"/>
              <a:gd name="connsiteY35" fmla="*/ 382879 h 720001"/>
              <a:gd name="connsiteX36" fmla="*/ 694498 w 744004"/>
              <a:gd name="connsiteY36" fmla="*/ 432385 h 720001"/>
              <a:gd name="connsiteX37" fmla="*/ 744004 w 744004"/>
              <a:gd name="connsiteY37" fmla="*/ 551398 h 720001"/>
              <a:gd name="connsiteX38" fmla="*/ 694498 w 744004"/>
              <a:gd name="connsiteY38" fmla="*/ 670495 h 720001"/>
              <a:gd name="connsiteX39" fmla="*/ 575401 w 744004"/>
              <a:gd name="connsiteY39" fmla="*/ 720001 h 720001"/>
            </a:gdLst>
            <a:ahLst/>
            <a:cxnLst/>
            <a:rect l="l" t="t" r="r" b="b"/>
            <a:pathLst>
              <a:path w="744004" h="720001">
                <a:moveTo>
                  <a:pt x="311954" y="337123"/>
                </a:moveTo>
                <a:lnTo>
                  <a:pt x="168770" y="337123"/>
                </a:lnTo>
                <a:cubicBezTo>
                  <a:pt x="123932" y="337123"/>
                  <a:pt x="81594" y="319538"/>
                  <a:pt x="49673" y="287618"/>
                </a:cubicBezTo>
                <a:cubicBezTo>
                  <a:pt x="17753" y="255697"/>
                  <a:pt x="167" y="213442"/>
                  <a:pt x="167" y="168520"/>
                </a:cubicBezTo>
                <a:cubicBezTo>
                  <a:pt x="167" y="123598"/>
                  <a:pt x="17669" y="81427"/>
                  <a:pt x="49590" y="49507"/>
                </a:cubicBezTo>
                <a:cubicBezTo>
                  <a:pt x="81510" y="17586"/>
                  <a:pt x="123848" y="0"/>
                  <a:pt x="168687" y="0"/>
                </a:cubicBezTo>
                <a:cubicBezTo>
                  <a:pt x="213526" y="0"/>
                  <a:pt x="255864" y="17586"/>
                  <a:pt x="287784" y="49507"/>
                </a:cubicBezTo>
                <a:cubicBezTo>
                  <a:pt x="319705" y="81427"/>
                  <a:pt x="337290" y="123682"/>
                  <a:pt x="337290" y="168604"/>
                </a:cubicBezTo>
                <a:lnTo>
                  <a:pt x="337290" y="311787"/>
                </a:lnTo>
                <a:cubicBezTo>
                  <a:pt x="337290" y="325789"/>
                  <a:pt x="325956" y="337123"/>
                  <a:pt x="311954" y="337123"/>
                </a:cubicBezTo>
                <a:close/>
                <a:moveTo>
                  <a:pt x="575401" y="337207"/>
                </a:moveTo>
                <a:lnTo>
                  <a:pt x="432218" y="337207"/>
                </a:lnTo>
                <a:cubicBezTo>
                  <a:pt x="418216" y="337207"/>
                  <a:pt x="406882" y="325872"/>
                  <a:pt x="406882" y="311870"/>
                </a:cubicBezTo>
                <a:lnTo>
                  <a:pt x="406882" y="168687"/>
                </a:lnTo>
                <a:cubicBezTo>
                  <a:pt x="406882" y="123849"/>
                  <a:pt x="424467" y="81510"/>
                  <a:pt x="456387" y="49590"/>
                </a:cubicBezTo>
                <a:cubicBezTo>
                  <a:pt x="488308" y="17669"/>
                  <a:pt x="530563" y="0"/>
                  <a:pt x="575401" y="0"/>
                </a:cubicBezTo>
                <a:cubicBezTo>
                  <a:pt x="620240" y="0"/>
                  <a:pt x="662578" y="17586"/>
                  <a:pt x="694498" y="49507"/>
                </a:cubicBezTo>
                <a:cubicBezTo>
                  <a:pt x="726419" y="81427"/>
                  <a:pt x="744004" y="123765"/>
                  <a:pt x="744004" y="168604"/>
                </a:cubicBezTo>
                <a:cubicBezTo>
                  <a:pt x="744004" y="213442"/>
                  <a:pt x="726419" y="255780"/>
                  <a:pt x="694498" y="287701"/>
                </a:cubicBezTo>
                <a:cubicBezTo>
                  <a:pt x="662578" y="319621"/>
                  <a:pt x="620323" y="337207"/>
                  <a:pt x="575401" y="337207"/>
                </a:cubicBezTo>
                <a:close/>
                <a:moveTo>
                  <a:pt x="168604" y="720001"/>
                </a:moveTo>
                <a:cubicBezTo>
                  <a:pt x="123682" y="720001"/>
                  <a:pt x="81427" y="702416"/>
                  <a:pt x="49507" y="670495"/>
                </a:cubicBezTo>
                <a:cubicBezTo>
                  <a:pt x="17586" y="638575"/>
                  <a:pt x="0" y="596320"/>
                  <a:pt x="0" y="551398"/>
                </a:cubicBezTo>
                <a:cubicBezTo>
                  <a:pt x="0" y="506476"/>
                  <a:pt x="17586" y="464221"/>
                  <a:pt x="49507" y="432301"/>
                </a:cubicBezTo>
                <a:cubicBezTo>
                  <a:pt x="81510" y="400464"/>
                  <a:pt x="123848" y="382879"/>
                  <a:pt x="168687" y="382879"/>
                </a:cubicBezTo>
                <a:lnTo>
                  <a:pt x="311871" y="382879"/>
                </a:lnTo>
                <a:cubicBezTo>
                  <a:pt x="325872" y="382879"/>
                  <a:pt x="337207" y="394297"/>
                  <a:pt x="337207" y="408215"/>
                </a:cubicBezTo>
                <a:lnTo>
                  <a:pt x="337207" y="551398"/>
                </a:lnTo>
                <a:cubicBezTo>
                  <a:pt x="337207" y="596237"/>
                  <a:pt x="319621" y="638575"/>
                  <a:pt x="287701" y="670495"/>
                </a:cubicBezTo>
                <a:cubicBezTo>
                  <a:pt x="255781" y="702416"/>
                  <a:pt x="213526" y="720001"/>
                  <a:pt x="168604" y="720001"/>
                </a:cubicBezTo>
                <a:close/>
                <a:moveTo>
                  <a:pt x="575401" y="720001"/>
                </a:moveTo>
                <a:cubicBezTo>
                  <a:pt x="530563" y="720001"/>
                  <a:pt x="488224" y="702416"/>
                  <a:pt x="456304" y="670495"/>
                </a:cubicBezTo>
                <a:cubicBezTo>
                  <a:pt x="424383" y="638575"/>
                  <a:pt x="406798" y="596320"/>
                  <a:pt x="406798" y="551398"/>
                </a:cubicBezTo>
                <a:lnTo>
                  <a:pt x="406798" y="408215"/>
                </a:lnTo>
                <a:cubicBezTo>
                  <a:pt x="406882" y="394213"/>
                  <a:pt x="418216" y="382879"/>
                  <a:pt x="432218" y="382879"/>
                </a:cubicBezTo>
                <a:lnTo>
                  <a:pt x="575401" y="382879"/>
                </a:lnTo>
                <a:cubicBezTo>
                  <a:pt x="620240" y="382879"/>
                  <a:pt x="662578" y="400464"/>
                  <a:pt x="694498" y="432385"/>
                </a:cubicBezTo>
                <a:cubicBezTo>
                  <a:pt x="726419" y="464305"/>
                  <a:pt x="744004" y="506560"/>
                  <a:pt x="744004" y="551398"/>
                </a:cubicBezTo>
                <a:cubicBezTo>
                  <a:pt x="744004" y="596237"/>
                  <a:pt x="726419" y="638575"/>
                  <a:pt x="694498" y="670495"/>
                </a:cubicBezTo>
                <a:cubicBezTo>
                  <a:pt x="662578" y="702416"/>
                  <a:pt x="620323" y="720001"/>
                  <a:pt x="575401" y="720001"/>
                </a:cubicBezTo>
                <a:close/>
              </a:path>
            </a:pathLst>
          </a:custGeom>
          <a:solidFill>
            <a:schemeClr val="bg1"/>
          </a:solidFill>
          <a:ln w="9525" cap="flat">
            <a:noFill/>
            <a:miter/>
          </a:ln>
        </p:spPr>
        <p:txBody>
          <a:bodyPr vert="horz" wrap="square" lIns="91440" tIns="45720" rIns="91440" bIns="45720" rtlCol="0" anchor="ctr"/>
          <a:lstStyle/>
          <a:p>
            <a:pPr algn="l">
              <a:lnSpc>
                <a:spcPct val="100000"/>
              </a:lnSpc>
            </a:pPr>
            <a:endParaRPr kumimoji="1" lang="zh-CN" altLang="en-US"/>
          </a:p>
        </p:txBody>
      </p:sp>
      <p:sp>
        <p:nvSpPr>
          <p:cNvPr id="17" name="标题 1"/>
          <p:cNvSpPr txBox="1"/>
          <p:nvPr>
            <p:custDataLst>
              <p:tags r:id="rId15"/>
            </p:custDataLst>
          </p:nvPr>
        </p:nvSpPr>
        <p:spPr>
          <a:xfrm>
            <a:off x="10391764" y="2708616"/>
            <a:ext cx="202696" cy="276777"/>
          </a:xfrm>
          <a:custGeom>
            <a:avLst/>
            <a:gdLst>
              <a:gd name="T0" fmla="*/ 82 w 82"/>
              <a:gd name="T1" fmla="*/ 56 h 112"/>
              <a:gd name="T2" fmla="*/ 0 w 82"/>
              <a:gd name="T3" fmla="*/ 112 h 112"/>
              <a:gd name="T4" fmla="*/ 0 w 82"/>
              <a:gd name="T5" fmla="*/ 0 h 112"/>
              <a:gd name="T6" fmla="*/ 82 w 82"/>
              <a:gd name="T7" fmla="*/ 56 h 112"/>
            </a:gdLst>
            <a:ahLst/>
            <a:cxnLst/>
            <a:rect l="0" t="0" r="r" b="b"/>
            <a:pathLst>
              <a:path w="82" h="112">
                <a:moveTo>
                  <a:pt x="82" y="56"/>
                </a:moveTo>
                <a:cubicBezTo>
                  <a:pt x="69" y="89"/>
                  <a:pt x="37" y="112"/>
                  <a:pt x="0" y="112"/>
                </a:cubicBezTo>
                <a:cubicBezTo>
                  <a:pt x="0" y="0"/>
                  <a:pt x="0" y="0"/>
                  <a:pt x="0" y="0"/>
                </a:cubicBezTo>
                <a:cubicBezTo>
                  <a:pt x="37" y="0"/>
                  <a:pt x="69" y="23"/>
                  <a:pt x="82" y="56"/>
                </a:cubicBezTo>
                <a:close/>
              </a:path>
            </a:pathLst>
          </a:custGeom>
          <a:solidFill>
            <a:schemeClr val="accent1">
              <a:lumMod val="75000"/>
            </a:schemeClr>
          </a:solidFill>
          <a:ln cap="sq">
            <a:noFill/>
          </a:ln>
        </p:spPr>
        <p:txBody>
          <a:bodyPr vert="horz" wrap="square" lIns="91440" tIns="45720" rIns="91440" bIns="45720" rtlCol="0" anchor="t"/>
          <a:lstStyle/>
          <a:p>
            <a:pPr algn="l">
              <a:lnSpc>
                <a:spcPct val="110000"/>
              </a:lnSpc>
            </a:pPr>
            <a:endParaRPr kumimoji="1" lang="zh-CN" altLang="en-US"/>
          </a:p>
        </p:txBody>
      </p:sp>
      <p:sp>
        <p:nvSpPr>
          <p:cNvPr id="18" name="标题 1"/>
          <p:cNvSpPr txBox="1"/>
          <p:nvPr>
            <p:custDataLst>
              <p:tags r:id="rId16"/>
            </p:custDataLst>
          </p:nvPr>
        </p:nvSpPr>
        <p:spPr>
          <a:xfrm>
            <a:off x="9410180" y="2130366"/>
            <a:ext cx="1201771" cy="786090"/>
          </a:xfrm>
          <a:custGeom>
            <a:avLst/>
            <a:gdLst>
              <a:gd name="T0" fmla="*/ 487 w 487"/>
              <a:gd name="T1" fmla="*/ 89 h 318"/>
              <a:gd name="T2" fmla="*/ 487 w 487"/>
              <a:gd name="T3" fmla="*/ 257 h 318"/>
              <a:gd name="T4" fmla="*/ 480 w 487"/>
              <a:gd name="T5" fmla="*/ 290 h 318"/>
              <a:gd name="T6" fmla="*/ 462 w 487"/>
              <a:gd name="T7" fmla="*/ 318 h 318"/>
              <a:gd name="T8" fmla="*/ 462 w 487"/>
              <a:gd name="T9" fmla="*/ 262 h 318"/>
              <a:gd name="T10" fmla="*/ 398 w 487"/>
              <a:gd name="T11" fmla="*/ 234 h 318"/>
              <a:gd name="T12" fmla="*/ 118 w 487"/>
              <a:gd name="T13" fmla="*/ 234 h 318"/>
              <a:gd name="T14" fmla="*/ 117 w 487"/>
              <a:gd name="T15" fmla="*/ 234 h 318"/>
              <a:gd name="T16" fmla="*/ 0 w 487"/>
              <a:gd name="T17" fmla="*/ 117 h 318"/>
              <a:gd name="T18" fmla="*/ 117 w 487"/>
              <a:gd name="T19" fmla="*/ 0 h 318"/>
              <a:gd name="T20" fmla="*/ 117 w 487"/>
              <a:gd name="T21" fmla="*/ 0 h 318"/>
              <a:gd name="T22" fmla="*/ 398 w 487"/>
              <a:gd name="T23" fmla="*/ 0 h 318"/>
              <a:gd name="T24" fmla="*/ 487 w 487"/>
              <a:gd name="T25" fmla="*/ 89 h 318"/>
            </a:gdLst>
            <a:ahLst/>
            <a:cxnLst/>
            <a:rect l="0" t="0" r="r" b="b"/>
            <a:pathLst>
              <a:path w="487" h="318">
                <a:moveTo>
                  <a:pt x="487" y="89"/>
                </a:moveTo>
                <a:cubicBezTo>
                  <a:pt x="487" y="257"/>
                  <a:pt x="487" y="257"/>
                  <a:pt x="487" y="257"/>
                </a:cubicBezTo>
                <a:cubicBezTo>
                  <a:pt x="487" y="269"/>
                  <a:pt x="484" y="280"/>
                  <a:pt x="480" y="290"/>
                </a:cubicBezTo>
                <a:cubicBezTo>
                  <a:pt x="476" y="301"/>
                  <a:pt x="470" y="310"/>
                  <a:pt x="462" y="318"/>
                </a:cubicBezTo>
                <a:cubicBezTo>
                  <a:pt x="477" y="303"/>
                  <a:pt x="477" y="278"/>
                  <a:pt x="462" y="262"/>
                </a:cubicBezTo>
                <a:cubicBezTo>
                  <a:pt x="446" y="245"/>
                  <a:pt x="423" y="234"/>
                  <a:pt x="398" y="234"/>
                </a:cubicBezTo>
                <a:cubicBezTo>
                  <a:pt x="118" y="234"/>
                  <a:pt x="118" y="234"/>
                  <a:pt x="118" y="234"/>
                </a:cubicBezTo>
                <a:cubicBezTo>
                  <a:pt x="117" y="234"/>
                  <a:pt x="117" y="234"/>
                  <a:pt x="117" y="234"/>
                </a:cubicBezTo>
                <a:cubicBezTo>
                  <a:pt x="53" y="234"/>
                  <a:pt x="0" y="182"/>
                  <a:pt x="0" y="117"/>
                </a:cubicBezTo>
                <a:cubicBezTo>
                  <a:pt x="0" y="52"/>
                  <a:pt x="53" y="0"/>
                  <a:pt x="117" y="0"/>
                </a:cubicBezTo>
                <a:cubicBezTo>
                  <a:pt x="117" y="0"/>
                  <a:pt x="117" y="0"/>
                  <a:pt x="117" y="0"/>
                </a:cubicBezTo>
                <a:cubicBezTo>
                  <a:pt x="398" y="0"/>
                  <a:pt x="398" y="0"/>
                  <a:pt x="398" y="0"/>
                </a:cubicBezTo>
                <a:cubicBezTo>
                  <a:pt x="447" y="0"/>
                  <a:pt x="487" y="39"/>
                  <a:pt x="487" y="89"/>
                </a:cubicBezTo>
                <a:close/>
              </a:path>
            </a:pathLst>
          </a:custGeom>
          <a:solidFill>
            <a:schemeClr val="accent1"/>
          </a:solidFill>
          <a:ln cap="sq">
            <a:noFill/>
            <a:prstDash val="solid"/>
          </a:ln>
          <a:effectLst>
            <a:outerShdw blurRad="190500" dist="152400" dir="8520000" sx="94000" sy="94000" algn="ctr" rotWithShape="0">
              <a:schemeClr val="accent1">
                <a:alpha val="20000"/>
              </a:schemeClr>
            </a:outerShdw>
          </a:effectLst>
        </p:spPr>
        <p:txBody>
          <a:bodyPr vert="horz" wrap="square" lIns="91440" tIns="45720" rIns="91440" bIns="45720" rtlCol="0" anchor="t"/>
          <a:lstStyle/>
          <a:p>
            <a:pPr algn="l">
              <a:lnSpc>
                <a:spcPct val="110000"/>
              </a:lnSpc>
            </a:pPr>
            <a:endParaRPr kumimoji="1" lang="zh-CN" altLang="en-US"/>
          </a:p>
        </p:txBody>
      </p:sp>
      <p:sp>
        <p:nvSpPr>
          <p:cNvPr id="19" name="标题 1"/>
          <p:cNvSpPr txBox="1"/>
          <p:nvPr>
            <p:custDataLst>
              <p:tags r:id="rId17"/>
            </p:custDataLst>
          </p:nvPr>
        </p:nvSpPr>
        <p:spPr>
          <a:xfrm>
            <a:off x="5084814" y="2225001"/>
            <a:ext cx="796248" cy="365799"/>
          </a:xfrm>
          <a:prstGeom prst="rect">
            <a:avLst/>
          </a:prstGeom>
          <a:noFill/>
          <a:ln>
            <a:noFill/>
          </a:ln>
        </p:spPr>
        <p:txBody>
          <a:bodyPr vert="horz" wrap="square" lIns="0" tIns="0" rIns="0" bIns="0" rtlCol="0" anchor="ctr"/>
          <a:lstStyle/>
          <a:p>
            <a:pPr algn="ctr">
              <a:lnSpc>
                <a:spcPct val="130000"/>
              </a:lnSpc>
            </a:pPr>
            <a:r>
              <a:rPr kumimoji="1" lang="en-US" altLang="zh-CN" sz="18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01</a:t>
            </a:r>
            <a:endParaRPr kumimoji="1" lang="zh-CN" altLang="en-US"/>
          </a:p>
        </p:txBody>
      </p:sp>
      <p:sp>
        <p:nvSpPr>
          <p:cNvPr id="20" name="标题 1"/>
          <p:cNvSpPr txBox="1"/>
          <p:nvPr>
            <p:custDataLst>
              <p:tags r:id="rId18"/>
            </p:custDataLst>
          </p:nvPr>
        </p:nvSpPr>
        <p:spPr>
          <a:xfrm>
            <a:off x="9593314" y="2225001"/>
            <a:ext cx="796248" cy="365799"/>
          </a:xfrm>
          <a:prstGeom prst="rect">
            <a:avLst/>
          </a:prstGeom>
          <a:noFill/>
          <a:ln>
            <a:noFill/>
          </a:ln>
        </p:spPr>
        <p:txBody>
          <a:bodyPr vert="horz" wrap="square" lIns="0" tIns="0" rIns="0" bIns="0" rtlCol="0" anchor="ctr"/>
          <a:lstStyle/>
          <a:p>
            <a:pPr algn="ctr">
              <a:lnSpc>
                <a:spcPct val="130000"/>
              </a:lnSpc>
            </a:pPr>
            <a:r>
              <a:rPr kumimoji="1" lang="en-US" altLang="zh-CN" sz="18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02</a:t>
            </a:r>
            <a:endParaRPr kumimoji="1" lang="zh-CN" altLang="en-US"/>
          </a:p>
        </p:txBody>
      </p:sp>
      <p:sp>
        <p:nvSpPr>
          <p:cNvPr id="21" name="标题 1"/>
          <p:cNvSpPr txBox="1"/>
          <p:nvPr/>
        </p:nvSpPr>
        <p:spPr>
          <a:xfrm>
            <a:off x="901700" y="1247140"/>
            <a:ext cx="10634980" cy="467995"/>
          </a:xfrm>
          <a:prstGeom prst="rect">
            <a:avLst/>
          </a:prstGeom>
          <a:noFill/>
          <a:ln>
            <a:noFill/>
          </a:ln>
        </p:spPr>
        <p:txBody>
          <a:bodyPr vert="horz" wrap="square" lIns="0" tIns="0" rIns="0" bIns="0" rtlCol="0" anchor="ctr"/>
          <a:lstStyle/>
          <a:p>
            <a:pPr algn="l">
              <a:lnSpc>
                <a:spcPct val="110000"/>
              </a:lnSpc>
            </a:pPr>
            <a:r>
              <a:rPr kumimoji="1" lang="zh-CN" altLang="en-US" sz="2800">
                <a:ln w="12700">
                  <a:noFill/>
                </a:ln>
                <a:solidFill>
                  <a:srgbClr val="527F34">
                    <a:alpha val="100000"/>
                  </a:srgbClr>
                </a:solidFill>
                <a:latin typeface="Source Han Sans CN Bold" panose="020B0800000000000000" charset="-122"/>
                <a:ea typeface="Source Han Sans CN Bold" panose="020B0800000000000000" charset="-122"/>
                <a:cs typeface="Source Han Sans CN Bold" panose="020B0800000000000000" charset="-122"/>
              </a:rPr>
              <a:t>总量指标按其反映的内容不同可分为总体单位总量和总体标志总量。</a:t>
            </a:r>
            <a:endParaRPr kumimoji="1" lang="zh-CN" altLang="en-US" sz="2800">
              <a:ln w="12700">
                <a:noFill/>
              </a:ln>
              <a:solidFill>
                <a:srgbClr val="527F34">
                  <a:alpha val="100000"/>
                </a:srgbClr>
              </a:solidFill>
              <a:latin typeface="Source Han Sans CN Bold" panose="020B0800000000000000" charset="-122"/>
              <a:ea typeface="Source Han Sans CN Bold" panose="020B0800000000000000" charset="-122"/>
              <a:cs typeface="Source Han Sans CN Bold" panose="020B0800000000000000"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2" name="标题 1"/>
          <p:cNvSpPr txBox="1"/>
          <p:nvPr/>
        </p:nvSpPr>
        <p:spPr>
          <a:xfrm>
            <a:off x="740410" y="403225"/>
            <a:ext cx="3007995" cy="556260"/>
          </a:xfrm>
          <a:prstGeom prst="rect">
            <a:avLst/>
          </a:prstGeom>
          <a:noFill/>
          <a:ln>
            <a:noFill/>
          </a:ln>
        </p:spPr>
        <p:txBody>
          <a:bodyPr vert="horz" wrap="square" lIns="0" tIns="0" rIns="0" bIns="0" rtlCol="0" anchor="t"/>
          <a:p>
            <a:pPr algn="r">
              <a:lnSpc>
                <a:spcPct val="130000"/>
              </a:lnSpc>
            </a:pPr>
            <a:r>
              <a:rPr kumimoji="1" lang="zh-CN" altLang="en-US"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三、</a:t>
            </a:r>
            <a:r>
              <a:rPr kumimoji="1" lang="en-US" altLang="zh-CN"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总量指标的分类</a:t>
            </a:r>
            <a:endParaRPr kumimoji="1" lang="en-US" altLang="zh-CN"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1"/>
          <p:cNvSpPr txBox="1"/>
          <p:nvPr>
            <p:custDataLst>
              <p:tags r:id="rId1"/>
            </p:custDataLst>
          </p:nvPr>
        </p:nvSpPr>
        <p:spPr>
          <a:xfrm rot="5400000">
            <a:off x="6623532" y="1754896"/>
            <a:ext cx="1804736" cy="6020468"/>
          </a:xfrm>
          <a:prstGeom prst="round2SameRect">
            <a:avLst>
              <a:gd name="adj1" fmla="val 50000"/>
              <a:gd name="adj2" fmla="val 0"/>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custDataLst>
              <p:tags r:id="rId2"/>
            </p:custDataLst>
          </p:nvPr>
        </p:nvSpPr>
        <p:spPr>
          <a:xfrm rot="16200000" flipH="1">
            <a:off x="3685486" y="-231565"/>
            <a:ext cx="1804736" cy="6020468"/>
          </a:xfrm>
          <a:prstGeom prst="round2SameRect">
            <a:avLst>
              <a:gd name="adj1" fmla="val 50000"/>
              <a:gd name="adj2" fmla="val 0"/>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custDataLst>
              <p:tags r:id="rId3"/>
            </p:custDataLst>
          </p:nvPr>
        </p:nvSpPr>
        <p:spPr>
          <a:xfrm>
            <a:off x="2149850" y="2553334"/>
            <a:ext cx="5285124" cy="1115869"/>
          </a:xfrm>
          <a:prstGeom prst="rect">
            <a:avLst/>
          </a:prstGeom>
          <a:noFill/>
          <a:ln>
            <a:noFill/>
          </a:ln>
        </p:spPr>
        <p:txBody>
          <a:bodyPr vert="horz" wrap="square" lIns="0" tIns="0" rIns="0" bIns="0" rtlCol="0" anchor="t"/>
          <a:lstStyle/>
          <a:p>
            <a:pPr algn="l">
              <a:lnSpc>
                <a:spcPct val="150000"/>
              </a:lnSpc>
            </a:pPr>
            <a:r>
              <a:rPr kumimoji="1" lang="en-US" altLang="zh-CN" sz="1120">
                <a:ln w="12700">
                  <a:noFill/>
                </a:ln>
                <a:solidFill>
                  <a:srgbClr val="527F34">
                    <a:alpha val="100000"/>
                  </a:srgbClr>
                </a:solidFill>
                <a:latin typeface="Source Han Sans" panose="020B0500000000000000" charset="-122"/>
                <a:ea typeface="Source Han Sans" panose="020B0500000000000000" charset="-122"/>
                <a:cs typeface="Source Han Sans" panose="020B0500000000000000" charset="-122"/>
              </a:rPr>
              <a:t>时期指标反映某种现象在一段时期内发展过程的总量</a:t>
            </a:r>
            <a:r>
              <a:rPr kumimoji="1" lang="zh-CN" altLang="en-US" sz="1120">
                <a:ln w="12700">
                  <a:noFill/>
                </a:ln>
                <a:solidFill>
                  <a:srgbClr val="527F34">
                    <a:alpha val="100000"/>
                  </a:srgbClr>
                </a:solidFill>
                <a:latin typeface="Source Han Sans" panose="020B0500000000000000" charset="-122"/>
                <a:ea typeface="Source Han Sans" panose="020B0500000000000000" charset="-122"/>
                <a:cs typeface="Source Han Sans" panose="020B0500000000000000" charset="-122"/>
              </a:rPr>
              <a:t>。</a:t>
            </a:r>
            <a:r>
              <a:rPr kumimoji="1" lang="en-US" altLang="zh-CN" sz="1120">
                <a:ln w="12700">
                  <a:noFill/>
                </a:ln>
                <a:solidFill>
                  <a:srgbClr val="527F34">
                    <a:alpha val="100000"/>
                  </a:srgbClr>
                </a:solidFill>
                <a:latin typeface="Source Han Sans" panose="020B0500000000000000" charset="-122"/>
                <a:ea typeface="Source Han Sans" panose="020B0500000000000000" charset="-122"/>
                <a:cs typeface="Source Han Sans" panose="020B0500000000000000" charset="-122"/>
              </a:rPr>
              <a:t>具有可加性，数值大小与时期长短直接相关，通常通过连续登记加总求得</a:t>
            </a:r>
            <a:r>
              <a:rPr kumimoji="1" lang="zh-CN" altLang="en-US" sz="1120">
                <a:ln w="12700">
                  <a:noFill/>
                </a:ln>
                <a:solidFill>
                  <a:srgbClr val="527F34">
                    <a:alpha val="100000"/>
                  </a:srgbClr>
                </a:solidFill>
                <a:latin typeface="Source Han Sans" panose="020B0500000000000000" charset="-122"/>
                <a:ea typeface="Source Han Sans" panose="020B0500000000000000" charset="-122"/>
                <a:cs typeface="Source Han Sans" panose="020B0500000000000000" charset="-122"/>
              </a:rPr>
              <a:t>等三个特点</a:t>
            </a:r>
            <a:endParaRPr kumimoji="1" lang="zh-CN" altLang="en-US" sz="1120">
              <a:ln w="12700">
                <a:noFill/>
              </a:ln>
              <a:solidFill>
                <a:srgbClr val="527F34">
                  <a:alpha val="100000"/>
                </a:srgbClr>
              </a:solidFill>
              <a:latin typeface="Source Han Sans" panose="020B0500000000000000" charset="-122"/>
              <a:ea typeface="Source Han Sans" panose="020B0500000000000000" charset="-122"/>
              <a:cs typeface="Source Han Sans" panose="020B0500000000000000" charset="-122"/>
            </a:endParaRPr>
          </a:p>
          <a:p>
            <a:pPr algn="l">
              <a:lnSpc>
                <a:spcPct val="150000"/>
              </a:lnSpc>
            </a:pPr>
            <a:r>
              <a:rPr kumimoji="1" lang="en-US" altLang="zh-CN" sz="1120">
                <a:ln w="12700">
                  <a:noFill/>
                </a:ln>
                <a:solidFill>
                  <a:srgbClr val="527F34">
                    <a:alpha val="100000"/>
                  </a:srgbClr>
                </a:solidFill>
                <a:latin typeface="Source Han Sans" panose="020B0500000000000000" charset="-122"/>
                <a:ea typeface="Source Han Sans" panose="020B0500000000000000" charset="-122"/>
                <a:cs typeface="Source Han Sans" panose="020B0500000000000000" charset="-122"/>
              </a:rPr>
              <a:t>例如，全年的国内生产总值（GDP）就是一个时期指标，它通过一年内各个季度或月份的经济活动数据累加得出，反映了国家一年的经济运行情况。</a:t>
            </a:r>
            <a:endParaRPr kumimoji="1" lang="zh-CN" altLang="en-US"/>
          </a:p>
        </p:txBody>
      </p:sp>
      <p:sp>
        <p:nvSpPr>
          <p:cNvPr id="6" name="标题 1"/>
          <p:cNvSpPr txBox="1"/>
          <p:nvPr>
            <p:custDataLst>
              <p:tags r:id="rId4"/>
            </p:custDataLst>
          </p:nvPr>
        </p:nvSpPr>
        <p:spPr>
          <a:xfrm>
            <a:off x="1350399" y="2485901"/>
            <a:ext cx="585537" cy="585537"/>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custDataLst>
              <p:tags r:id="rId5"/>
            </p:custDataLst>
          </p:nvPr>
        </p:nvSpPr>
        <p:spPr>
          <a:xfrm>
            <a:off x="10243365" y="4472362"/>
            <a:ext cx="585537" cy="585537"/>
          </a:xfrm>
          <a:prstGeom prst="ellipse">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custDataLst>
              <p:tags r:id="rId6"/>
            </p:custDataLst>
          </p:nvPr>
        </p:nvSpPr>
        <p:spPr>
          <a:xfrm>
            <a:off x="1495276" y="2641859"/>
            <a:ext cx="295783" cy="273620"/>
          </a:xfrm>
          <a:custGeom>
            <a:avLst/>
            <a:gdLst>
              <a:gd name="connsiteX0" fmla="*/ 56258 w 778320"/>
              <a:gd name="connsiteY0" fmla="*/ 333700 h 720001"/>
              <a:gd name="connsiteX1" fmla="*/ 56258 w 778320"/>
              <a:gd name="connsiteY1" fmla="*/ 627457 h 720001"/>
              <a:gd name="connsiteX2" fmla="*/ 66946 w 778320"/>
              <a:gd name="connsiteY2" fmla="*/ 653054 h 720001"/>
              <a:gd name="connsiteX3" fmla="*/ 92544 w 778320"/>
              <a:gd name="connsiteY3" fmla="*/ 663743 h 720001"/>
              <a:gd name="connsiteX4" fmla="*/ 685683 w 778320"/>
              <a:gd name="connsiteY4" fmla="*/ 663743 h 720001"/>
              <a:gd name="connsiteX5" fmla="*/ 711281 w 778320"/>
              <a:gd name="connsiteY5" fmla="*/ 653054 h 720001"/>
              <a:gd name="connsiteX6" fmla="*/ 721969 w 778320"/>
              <a:gd name="connsiteY6" fmla="*/ 627457 h 720001"/>
              <a:gd name="connsiteX7" fmla="*/ 721969 w 778320"/>
              <a:gd name="connsiteY7" fmla="*/ 333700 h 720001"/>
              <a:gd name="connsiteX8" fmla="*/ 92544 w 778320"/>
              <a:gd name="connsiteY8" fmla="*/ 142049 h 720001"/>
              <a:gd name="connsiteX9" fmla="*/ 56258 w 778320"/>
              <a:gd name="connsiteY9" fmla="*/ 178336 h 720001"/>
              <a:gd name="connsiteX10" fmla="*/ 56258 w 778320"/>
              <a:gd name="connsiteY10" fmla="*/ 277443 h 720001"/>
              <a:gd name="connsiteX11" fmla="*/ 721969 w 778320"/>
              <a:gd name="connsiteY11" fmla="*/ 277443 h 720001"/>
              <a:gd name="connsiteX12" fmla="*/ 721969 w 778320"/>
              <a:gd name="connsiteY12" fmla="*/ 178336 h 720001"/>
              <a:gd name="connsiteX13" fmla="*/ 685683 w 778320"/>
              <a:gd name="connsiteY13" fmla="*/ 142049 h 720001"/>
              <a:gd name="connsiteX14" fmla="*/ 561355 w 778320"/>
              <a:gd name="connsiteY14" fmla="*/ 142049 h 720001"/>
              <a:gd name="connsiteX15" fmla="*/ 561355 w 778320"/>
              <a:gd name="connsiteY15" fmla="*/ 201026 h 720001"/>
              <a:gd name="connsiteX16" fmla="*/ 533226 w 778320"/>
              <a:gd name="connsiteY16" fmla="*/ 229249 h 720001"/>
              <a:gd name="connsiteX17" fmla="*/ 505097 w 778320"/>
              <a:gd name="connsiteY17" fmla="*/ 201120 h 720001"/>
              <a:gd name="connsiteX18" fmla="*/ 505097 w 778320"/>
              <a:gd name="connsiteY18" fmla="*/ 142049 h 720001"/>
              <a:gd name="connsiteX19" fmla="*/ 273129 w 778320"/>
              <a:gd name="connsiteY19" fmla="*/ 142049 h 720001"/>
              <a:gd name="connsiteX20" fmla="*/ 273129 w 778320"/>
              <a:gd name="connsiteY20" fmla="*/ 201026 h 720001"/>
              <a:gd name="connsiteX21" fmla="*/ 245001 w 778320"/>
              <a:gd name="connsiteY21" fmla="*/ 229249 h 720001"/>
              <a:gd name="connsiteX22" fmla="*/ 216872 w 778320"/>
              <a:gd name="connsiteY22" fmla="*/ 201120 h 720001"/>
              <a:gd name="connsiteX23" fmla="*/ 216872 w 778320"/>
              <a:gd name="connsiteY23" fmla="*/ 142049 h 720001"/>
              <a:gd name="connsiteX24" fmla="*/ 245001 w 778320"/>
              <a:gd name="connsiteY24" fmla="*/ 0 h 720001"/>
              <a:gd name="connsiteX25" fmla="*/ 273129 w 778320"/>
              <a:gd name="connsiteY25" fmla="*/ 28129 h 720001"/>
              <a:gd name="connsiteX26" fmla="*/ 273129 w 778320"/>
              <a:gd name="connsiteY26" fmla="*/ 85792 h 720001"/>
              <a:gd name="connsiteX27" fmla="*/ 505097 w 778320"/>
              <a:gd name="connsiteY27" fmla="*/ 85792 h 720001"/>
              <a:gd name="connsiteX28" fmla="*/ 505097 w 778320"/>
              <a:gd name="connsiteY28" fmla="*/ 28129 h 720001"/>
              <a:gd name="connsiteX29" fmla="*/ 533226 w 778320"/>
              <a:gd name="connsiteY29" fmla="*/ 0 h 720001"/>
              <a:gd name="connsiteX30" fmla="*/ 561355 w 778320"/>
              <a:gd name="connsiteY30" fmla="*/ 28129 h 720001"/>
              <a:gd name="connsiteX31" fmla="*/ 561355 w 778320"/>
              <a:gd name="connsiteY31" fmla="*/ 85792 h 720001"/>
              <a:gd name="connsiteX32" fmla="*/ 685683 w 778320"/>
              <a:gd name="connsiteY32" fmla="*/ 85792 h 720001"/>
              <a:gd name="connsiteX33" fmla="*/ 778320 w 778320"/>
              <a:gd name="connsiteY33" fmla="*/ 178336 h 720001"/>
              <a:gd name="connsiteX34" fmla="*/ 778320 w 778320"/>
              <a:gd name="connsiteY34" fmla="*/ 627457 h 720001"/>
              <a:gd name="connsiteX35" fmla="*/ 685777 w 778320"/>
              <a:gd name="connsiteY35" fmla="*/ 720001 h 720001"/>
              <a:gd name="connsiteX36" fmla="*/ 92544 w 778320"/>
              <a:gd name="connsiteY36" fmla="*/ 720001 h 720001"/>
              <a:gd name="connsiteX37" fmla="*/ 0 w 778320"/>
              <a:gd name="connsiteY37" fmla="*/ 627457 h 720001"/>
              <a:gd name="connsiteX38" fmla="*/ 0 w 778320"/>
              <a:gd name="connsiteY38" fmla="*/ 333700 h 720001"/>
              <a:gd name="connsiteX39" fmla="*/ 0 w 778320"/>
              <a:gd name="connsiteY39" fmla="*/ 277443 h 720001"/>
              <a:gd name="connsiteX40" fmla="*/ 0 w 778320"/>
              <a:gd name="connsiteY40" fmla="*/ 178336 h 720001"/>
              <a:gd name="connsiteX41" fmla="*/ 92544 w 778320"/>
              <a:gd name="connsiteY41" fmla="*/ 85792 h 720001"/>
              <a:gd name="connsiteX42" fmla="*/ 216872 w 778320"/>
              <a:gd name="connsiteY42" fmla="*/ 85792 h 720001"/>
              <a:gd name="connsiteX43" fmla="*/ 216872 w 778320"/>
              <a:gd name="connsiteY43" fmla="*/ 28129 h 720001"/>
              <a:gd name="connsiteX44" fmla="*/ 245001 w 778320"/>
              <a:gd name="connsiteY44" fmla="*/ 0 h 720001"/>
            </a:gdLst>
            <a:ahLst/>
            <a:cxnLst/>
            <a:rect l="l" t="t" r="r" b="b"/>
            <a:pathLst>
              <a:path w="778320" h="720001">
                <a:moveTo>
                  <a:pt x="56258" y="333700"/>
                </a:moveTo>
                <a:lnTo>
                  <a:pt x="56258" y="627457"/>
                </a:lnTo>
                <a:cubicBezTo>
                  <a:pt x="56258" y="637115"/>
                  <a:pt x="60008" y="646116"/>
                  <a:pt x="66946" y="653054"/>
                </a:cubicBezTo>
                <a:cubicBezTo>
                  <a:pt x="73885" y="659899"/>
                  <a:pt x="82980" y="663743"/>
                  <a:pt x="92544" y="663743"/>
                </a:cubicBezTo>
                <a:lnTo>
                  <a:pt x="685683" y="663743"/>
                </a:lnTo>
                <a:cubicBezTo>
                  <a:pt x="695341" y="663743"/>
                  <a:pt x="704342" y="659993"/>
                  <a:pt x="711281" y="653054"/>
                </a:cubicBezTo>
                <a:cubicBezTo>
                  <a:pt x="718125" y="646116"/>
                  <a:pt x="721969" y="637021"/>
                  <a:pt x="721969" y="627457"/>
                </a:cubicBezTo>
                <a:lnTo>
                  <a:pt x="721969" y="333700"/>
                </a:lnTo>
                <a:close/>
                <a:moveTo>
                  <a:pt x="92544" y="142049"/>
                </a:moveTo>
                <a:cubicBezTo>
                  <a:pt x="72478" y="142049"/>
                  <a:pt x="56258" y="158364"/>
                  <a:pt x="56258" y="178336"/>
                </a:cubicBezTo>
                <a:lnTo>
                  <a:pt x="56258" y="277443"/>
                </a:lnTo>
                <a:lnTo>
                  <a:pt x="721969" y="277443"/>
                </a:lnTo>
                <a:lnTo>
                  <a:pt x="721969" y="178336"/>
                </a:lnTo>
                <a:cubicBezTo>
                  <a:pt x="721969" y="158270"/>
                  <a:pt x="705655" y="142049"/>
                  <a:pt x="685683" y="142049"/>
                </a:cubicBezTo>
                <a:lnTo>
                  <a:pt x="561355" y="142049"/>
                </a:lnTo>
                <a:lnTo>
                  <a:pt x="561355" y="201026"/>
                </a:lnTo>
                <a:cubicBezTo>
                  <a:pt x="561355" y="216591"/>
                  <a:pt x="548790" y="229249"/>
                  <a:pt x="533226" y="229249"/>
                </a:cubicBezTo>
                <a:cubicBezTo>
                  <a:pt x="517661" y="229249"/>
                  <a:pt x="505097" y="216685"/>
                  <a:pt x="505097" y="201120"/>
                </a:cubicBezTo>
                <a:lnTo>
                  <a:pt x="505097" y="142049"/>
                </a:lnTo>
                <a:lnTo>
                  <a:pt x="273129" y="142049"/>
                </a:lnTo>
                <a:lnTo>
                  <a:pt x="273129" y="201026"/>
                </a:lnTo>
                <a:cubicBezTo>
                  <a:pt x="273129" y="216591"/>
                  <a:pt x="260565" y="229249"/>
                  <a:pt x="245001" y="229249"/>
                </a:cubicBezTo>
                <a:cubicBezTo>
                  <a:pt x="229436" y="229249"/>
                  <a:pt x="216872" y="216685"/>
                  <a:pt x="216872" y="201120"/>
                </a:cubicBezTo>
                <a:lnTo>
                  <a:pt x="216872" y="142049"/>
                </a:lnTo>
                <a:close/>
                <a:moveTo>
                  <a:pt x="245001" y="0"/>
                </a:moveTo>
                <a:cubicBezTo>
                  <a:pt x="260565" y="0"/>
                  <a:pt x="273129" y="12564"/>
                  <a:pt x="273129" y="28129"/>
                </a:cubicBezTo>
                <a:lnTo>
                  <a:pt x="273129" y="85792"/>
                </a:lnTo>
                <a:lnTo>
                  <a:pt x="505097" y="85792"/>
                </a:lnTo>
                <a:lnTo>
                  <a:pt x="505097" y="28129"/>
                </a:lnTo>
                <a:cubicBezTo>
                  <a:pt x="505097" y="12564"/>
                  <a:pt x="517661" y="0"/>
                  <a:pt x="533226" y="0"/>
                </a:cubicBezTo>
                <a:cubicBezTo>
                  <a:pt x="548790" y="0"/>
                  <a:pt x="561355" y="12564"/>
                  <a:pt x="561355" y="28129"/>
                </a:cubicBezTo>
                <a:lnTo>
                  <a:pt x="561355" y="85792"/>
                </a:lnTo>
                <a:lnTo>
                  <a:pt x="685683" y="85792"/>
                </a:lnTo>
                <a:cubicBezTo>
                  <a:pt x="736784" y="85792"/>
                  <a:pt x="778227" y="127235"/>
                  <a:pt x="778320" y="178336"/>
                </a:cubicBezTo>
                <a:lnTo>
                  <a:pt x="778320" y="627457"/>
                </a:lnTo>
                <a:cubicBezTo>
                  <a:pt x="778320" y="678370"/>
                  <a:pt x="736690" y="720001"/>
                  <a:pt x="685777" y="720001"/>
                </a:cubicBezTo>
                <a:lnTo>
                  <a:pt x="92544" y="720001"/>
                </a:lnTo>
                <a:cubicBezTo>
                  <a:pt x="41631" y="720001"/>
                  <a:pt x="0" y="678370"/>
                  <a:pt x="0" y="627457"/>
                </a:cubicBezTo>
                <a:lnTo>
                  <a:pt x="0" y="333700"/>
                </a:lnTo>
                <a:lnTo>
                  <a:pt x="0" y="277443"/>
                </a:lnTo>
                <a:lnTo>
                  <a:pt x="0" y="178336"/>
                </a:lnTo>
                <a:cubicBezTo>
                  <a:pt x="0" y="127235"/>
                  <a:pt x="41443" y="85792"/>
                  <a:pt x="92544" y="85792"/>
                </a:cubicBezTo>
                <a:lnTo>
                  <a:pt x="216872" y="85792"/>
                </a:lnTo>
                <a:lnTo>
                  <a:pt x="216872" y="28129"/>
                </a:lnTo>
                <a:cubicBezTo>
                  <a:pt x="216872" y="12564"/>
                  <a:pt x="229436" y="0"/>
                  <a:pt x="245001"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9" name="标题 1"/>
          <p:cNvSpPr txBox="1"/>
          <p:nvPr>
            <p:custDataLst>
              <p:tags r:id="rId7"/>
            </p:custDataLst>
          </p:nvPr>
        </p:nvSpPr>
        <p:spPr>
          <a:xfrm>
            <a:off x="10388242" y="4622011"/>
            <a:ext cx="295783" cy="286240"/>
          </a:xfrm>
          <a:custGeom>
            <a:avLst/>
            <a:gdLst>
              <a:gd name="connsiteX0" fmla="*/ 695958 w 1660735"/>
              <a:gd name="connsiteY0" fmla="*/ 752512 h 1607157"/>
              <a:gd name="connsiteX1" fmla="*/ 376349 w 1660735"/>
              <a:gd name="connsiteY1" fmla="*/ 752512 h 1607157"/>
              <a:gd name="connsiteX2" fmla="*/ 110505 w 1660735"/>
              <a:gd name="connsiteY2" fmla="*/ 642007 h 1607157"/>
              <a:gd name="connsiteX3" fmla="*/ 0 w 1660735"/>
              <a:gd name="connsiteY3" fmla="*/ 376349 h 1607157"/>
              <a:gd name="connsiteX4" fmla="*/ 110505 w 1660735"/>
              <a:gd name="connsiteY4" fmla="*/ 110505 h 1607157"/>
              <a:gd name="connsiteX5" fmla="*/ 376349 w 1660735"/>
              <a:gd name="connsiteY5" fmla="*/ 0 h 1607157"/>
              <a:gd name="connsiteX6" fmla="*/ 642193 w 1660735"/>
              <a:gd name="connsiteY6" fmla="*/ 110505 h 1607157"/>
              <a:gd name="connsiteX7" fmla="*/ 752698 w 1660735"/>
              <a:gd name="connsiteY7" fmla="*/ 376349 h 1607157"/>
              <a:gd name="connsiteX8" fmla="*/ 752698 w 1660735"/>
              <a:gd name="connsiteY8" fmla="*/ 695958 h 1607157"/>
              <a:gd name="connsiteX9" fmla="*/ 695958 w 1660735"/>
              <a:gd name="connsiteY9" fmla="*/ 752512 h 1607157"/>
              <a:gd name="connsiteX10" fmla="*/ 376349 w 1660735"/>
              <a:gd name="connsiteY10" fmla="*/ 111621 h 1607157"/>
              <a:gd name="connsiteX11" fmla="*/ 111621 w 1660735"/>
              <a:gd name="connsiteY11" fmla="*/ 376349 h 1607157"/>
              <a:gd name="connsiteX12" fmla="*/ 376349 w 1660735"/>
              <a:gd name="connsiteY12" fmla="*/ 641077 h 1607157"/>
              <a:gd name="connsiteX13" fmla="*/ 641077 w 1660735"/>
              <a:gd name="connsiteY13" fmla="*/ 641077 h 1607157"/>
              <a:gd name="connsiteX14" fmla="*/ 641077 w 1660735"/>
              <a:gd name="connsiteY14" fmla="*/ 376349 h 1607157"/>
              <a:gd name="connsiteX15" fmla="*/ 376349 w 1660735"/>
              <a:gd name="connsiteY15" fmla="*/ 111621 h 1607157"/>
              <a:gd name="connsiteX16" fmla="*/ 1284201 w 1660735"/>
              <a:gd name="connsiteY16" fmla="*/ 752512 h 1607157"/>
              <a:gd name="connsiteX17" fmla="*/ 964592 w 1660735"/>
              <a:gd name="connsiteY17" fmla="*/ 752512 h 1607157"/>
              <a:gd name="connsiteX18" fmla="*/ 908038 w 1660735"/>
              <a:gd name="connsiteY18" fmla="*/ 695958 h 1607157"/>
              <a:gd name="connsiteX19" fmla="*/ 908038 w 1660735"/>
              <a:gd name="connsiteY19" fmla="*/ 376349 h 1607157"/>
              <a:gd name="connsiteX20" fmla="*/ 1018543 w 1660735"/>
              <a:gd name="connsiteY20" fmla="*/ 110505 h 1607157"/>
              <a:gd name="connsiteX21" fmla="*/ 1284387 w 1660735"/>
              <a:gd name="connsiteY21" fmla="*/ 0 h 1607157"/>
              <a:gd name="connsiteX22" fmla="*/ 1550231 w 1660735"/>
              <a:gd name="connsiteY22" fmla="*/ 110505 h 1607157"/>
              <a:gd name="connsiteX23" fmla="*/ 1660736 w 1660735"/>
              <a:gd name="connsiteY23" fmla="*/ 376349 h 1607157"/>
              <a:gd name="connsiteX24" fmla="*/ 1550231 w 1660735"/>
              <a:gd name="connsiteY24" fmla="*/ 642193 h 1607157"/>
              <a:gd name="connsiteX25" fmla="*/ 1284201 w 1660735"/>
              <a:gd name="connsiteY25" fmla="*/ 752512 h 1607157"/>
              <a:gd name="connsiteX26" fmla="*/ 1019659 w 1660735"/>
              <a:gd name="connsiteY26" fmla="*/ 640891 h 1607157"/>
              <a:gd name="connsiteX27" fmla="*/ 1284387 w 1660735"/>
              <a:gd name="connsiteY27" fmla="*/ 640891 h 1607157"/>
              <a:gd name="connsiteX28" fmla="*/ 1549115 w 1660735"/>
              <a:gd name="connsiteY28" fmla="*/ 376163 h 1607157"/>
              <a:gd name="connsiteX29" fmla="*/ 1284387 w 1660735"/>
              <a:gd name="connsiteY29" fmla="*/ 111435 h 1607157"/>
              <a:gd name="connsiteX30" fmla="*/ 1019659 w 1660735"/>
              <a:gd name="connsiteY30" fmla="*/ 376163 h 1607157"/>
              <a:gd name="connsiteX31" fmla="*/ 1019659 w 1660735"/>
              <a:gd name="connsiteY31" fmla="*/ 640891 h 1607157"/>
              <a:gd name="connsiteX32" fmla="*/ 376349 w 1660735"/>
              <a:gd name="connsiteY32" fmla="*/ 1607158 h 1607157"/>
              <a:gd name="connsiteX33" fmla="*/ 110505 w 1660735"/>
              <a:gd name="connsiteY33" fmla="*/ 1496653 h 1607157"/>
              <a:gd name="connsiteX34" fmla="*/ 0 w 1660735"/>
              <a:gd name="connsiteY34" fmla="*/ 1230809 h 1607157"/>
              <a:gd name="connsiteX35" fmla="*/ 110505 w 1660735"/>
              <a:gd name="connsiteY35" fmla="*/ 964964 h 1607157"/>
              <a:gd name="connsiteX36" fmla="*/ 376349 w 1660735"/>
              <a:gd name="connsiteY36" fmla="*/ 854459 h 1607157"/>
              <a:gd name="connsiteX37" fmla="*/ 695958 w 1660735"/>
              <a:gd name="connsiteY37" fmla="*/ 854459 h 1607157"/>
              <a:gd name="connsiteX38" fmla="*/ 752512 w 1660735"/>
              <a:gd name="connsiteY38" fmla="*/ 911014 h 1607157"/>
              <a:gd name="connsiteX39" fmla="*/ 752512 w 1660735"/>
              <a:gd name="connsiteY39" fmla="*/ 1230623 h 1607157"/>
              <a:gd name="connsiteX40" fmla="*/ 642007 w 1660735"/>
              <a:gd name="connsiteY40" fmla="*/ 1496467 h 1607157"/>
              <a:gd name="connsiteX41" fmla="*/ 376349 w 1660735"/>
              <a:gd name="connsiteY41" fmla="*/ 1607158 h 1607157"/>
              <a:gd name="connsiteX42" fmla="*/ 376349 w 1660735"/>
              <a:gd name="connsiteY42" fmla="*/ 966267 h 1607157"/>
              <a:gd name="connsiteX43" fmla="*/ 111621 w 1660735"/>
              <a:gd name="connsiteY43" fmla="*/ 1230809 h 1607157"/>
              <a:gd name="connsiteX44" fmla="*/ 376349 w 1660735"/>
              <a:gd name="connsiteY44" fmla="*/ 1495537 h 1607157"/>
              <a:gd name="connsiteX45" fmla="*/ 641077 w 1660735"/>
              <a:gd name="connsiteY45" fmla="*/ 1230809 h 1607157"/>
              <a:gd name="connsiteX46" fmla="*/ 641077 w 1660735"/>
              <a:gd name="connsiteY46" fmla="*/ 966267 h 1607157"/>
              <a:gd name="connsiteX47" fmla="*/ 376349 w 1660735"/>
              <a:gd name="connsiteY47" fmla="*/ 966267 h 1607157"/>
              <a:gd name="connsiteX48" fmla="*/ 1284201 w 1660735"/>
              <a:gd name="connsiteY48" fmla="*/ 1607158 h 1607157"/>
              <a:gd name="connsiteX49" fmla="*/ 1018357 w 1660735"/>
              <a:gd name="connsiteY49" fmla="*/ 1496653 h 1607157"/>
              <a:gd name="connsiteX50" fmla="*/ 907852 w 1660735"/>
              <a:gd name="connsiteY50" fmla="*/ 1230809 h 1607157"/>
              <a:gd name="connsiteX51" fmla="*/ 907852 w 1660735"/>
              <a:gd name="connsiteY51" fmla="*/ 911200 h 1607157"/>
              <a:gd name="connsiteX52" fmla="*/ 964406 w 1660735"/>
              <a:gd name="connsiteY52" fmla="*/ 854646 h 1607157"/>
              <a:gd name="connsiteX53" fmla="*/ 1284015 w 1660735"/>
              <a:gd name="connsiteY53" fmla="*/ 854646 h 1607157"/>
              <a:gd name="connsiteX54" fmla="*/ 1549859 w 1660735"/>
              <a:gd name="connsiteY54" fmla="*/ 965150 h 1607157"/>
              <a:gd name="connsiteX55" fmla="*/ 1660364 w 1660735"/>
              <a:gd name="connsiteY55" fmla="*/ 1230995 h 1607157"/>
              <a:gd name="connsiteX56" fmla="*/ 1550045 w 1660735"/>
              <a:gd name="connsiteY56" fmla="*/ 1496653 h 1607157"/>
              <a:gd name="connsiteX57" fmla="*/ 1284201 w 1660735"/>
              <a:gd name="connsiteY57" fmla="*/ 1607158 h 1607157"/>
              <a:gd name="connsiteX58" fmla="*/ 1019659 w 1660735"/>
              <a:gd name="connsiteY58" fmla="*/ 966267 h 1607157"/>
              <a:gd name="connsiteX59" fmla="*/ 1019659 w 1660735"/>
              <a:gd name="connsiteY59" fmla="*/ 1230995 h 1607157"/>
              <a:gd name="connsiteX60" fmla="*/ 1284387 w 1660735"/>
              <a:gd name="connsiteY60" fmla="*/ 1495723 h 1607157"/>
              <a:gd name="connsiteX61" fmla="*/ 1549115 w 1660735"/>
              <a:gd name="connsiteY61" fmla="*/ 1230995 h 1607157"/>
              <a:gd name="connsiteX62" fmla="*/ 1284387 w 1660735"/>
              <a:gd name="connsiteY62" fmla="*/ 966267 h 1607157"/>
              <a:gd name="connsiteX63" fmla="*/ 1019659 w 1660735"/>
              <a:gd name="connsiteY63" fmla="*/ 966267 h 1607157"/>
            </a:gdLst>
            <a:ahLst/>
            <a:cxnLst/>
            <a:rect l="l" t="t" r="r" b="b"/>
            <a:pathLst>
              <a:path w="1660735" h="1607157">
                <a:moveTo>
                  <a:pt x="695958" y="752512"/>
                </a:moveTo>
                <a:lnTo>
                  <a:pt x="376349" y="752512"/>
                </a:lnTo>
                <a:cubicBezTo>
                  <a:pt x="276262" y="752512"/>
                  <a:pt x="181756" y="713259"/>
                  <a:pt x="110505" y="642007"/>
                </a:cubicBezTo>
                <a:cubicBezTo>
                  <a:pt x="39253" y="570756"/>
                  <a:pt x="0" y="476436"/>
                  <a:pt x="0" y="376349"/>
                </a:cubicBezTo>
                <a:cubicBezTo>
                  <a:pt x="0" y="276262"/>
                  <a:pt x="39253" y="181756"/>
                  <a:pt x="110505" y="110505"/>
                </a:cubicBezTo>
                <a:cubicBezTo>
                  <a:pt x="181756" y="39253"/>
                  <a:pt x="276076" y="0"/>
                  <a:pt x="376349" y="0"/>
                </a:cubicBezTo>
                <a:cubicBezTo>
                  <a:pt x="476436" y="0"/>
                  <a:pt x="570942" y="39253"/>
                  <a:pt x="642193" y="110505"/>
                </a:cubicBezTo>
                <a:cubicBezTo>
                  <a:pt x="713445" y="181756"/>
                  <a:pt x="752698" y="276076"/>
                  <a:pt x="752698" y="376349"/>
                </a:cubicBezTo>
                <a:lnTo>
                  <a:pt x="752698" y="695958"/>
                </a:lnTo>
                <a:cubicBezTo>
                  <a:pt x="752512" y="727211"/>
                  <a:pt x="727211" y="752512"/>
                  <a:pt x="695958" y="752512"/>
                </a:cubicBezTo>
                <a:close/>
                <a:moveTo>
                  <a:pt x="376349" y="111621"/>
                </a:moveTo>
                <a:cubicBezTo>
                  <a:pt x="230498" y="111621"/>
                  <a:pt x="111621" y="230312"/>
                  <a:pt x="111621" y="376349"/>
                </a:cubicBezTo>
                <a:cubicBezTo>
                  <a:pt x="111621" y="522201"/>
                  <a:pt x="230312" y="641077"/>
                  <a:pt x="376349" y="641077"/>
                </a:cubicBezTo>
                <a:lnTo>
                  <a:pt x="641077" y="641077"/>
                </a:lnTo>
                <a:lnTo>
                  <a:pt x="641077" y="376349"/>
                </a:lnTo>
                <a:cubicBezTo>
                  <a:pt x="640891" y="230312"/>
                  <a:pt x="522201" y="111621"/>
                  <a:pt x="376349" y="111621"/>
                </a:cubicBezTo>
                <a:close/>
                <a:moveTo>
                  <a:pt x="1284201" y="752512"/>
                </a:moveTo>
                <a:lnTo>
                  <a:pt x="964592" y="752512"/>
                </a:lnTo>
                <a:cubicBezTo>
                  <a:pt x="933338" y="752512"/>
                  <a:pt x="908038" y="727025"/>
                  <a:pt x="908038" y="695958"/>
                </a:cubicBezTo>
                <a:lnTo>
                  <a:pt x="908038" y="376349"/>
                </a:lnTo>
                <a:cubicBezTo>
                  <a:pt x="908038" y="276262"/>
                  <a:pt x="947291" y="181756"/>
                  <a:pt x="1018543" y="110505"/>
                </a:cubicBezTo>
                <a:cubicBezTo>
                  <a:pt x="1089794" y="39253"/>
                  <a:pt x="1184114" y="0"/>
                  <a:pt x="1284387" y="0"/>
                </a:cubicBezTo>
                <a:cubicBezTo>
                  <a:pt x="1384660" y="0"/>
                  <a:pt x="1478980" y="39253"/>
                  <a:pt x="1550231" y="110505"/>
                </a:cubicBezTo>
                <a:cubicBezTo>
                  <a:pt x="1621482" y="181756"/>
                  <a:pt x="1660736" y="276076"/>
                  <a:pt x="1660736" y="376349"/>
                </a:cubicBezTo>
                <a:cubicBezTo>
                  <a:pt x="1660736" y="476622"/>
                  <a:pt x="1621482" y="570942"/>
                  <a:pt x="1550231" y="642193"/>
                </a:cubicBezTo>
                <a:cubicBezTo>
                  <a:pt x="1478794" y="713259"/>
                  <a:pt x="1384288" y="752512"/>
                  <a:pt x="1284201" y="752512"/>
                </a:cubicBezTo>
                <a:close/>
                <a:moveTo>
                  <a:pt x="1019659" y="640891"/>
                </a:moveTo>
                <a:lnTo>
                  <a:pt x="1284387" y="640891"/>
                </a:lnTo>
                <a:cubicBezTo>
                  <a:pt x="1430238" y="640891"/>
                  <a:pt x="1549115" y="522201"/>
                  <a:pt x="1549115" y="376163"/>
                </a:cubicBezTo>
                <a:cubicBezTo>
                  <a:pt x="1549115" y="230312"/>
                  <a:pt x="1430424" y="111435"/>
                  <a:pt x="1284387" y="111435"/>
                </a:cubicBezTo>
                <a:cubicBezTo>
                  <a:pt x="1138349" y="111435"/>
                  <a:pt x="1019659" y="230125"/>
                  <a:pt x="1019659" y="376163"/>
                </a:cubicBezTo>
                <a:lnTo>
                  <a:pt x="1019659" y="640891"/>
                </a:lnTo>
                <a:close/>
                <a:moveTo>
                  <a:pt x="376349" y="1607158"/>
                </a:moveTo>
                <a:cubicBezTo>
                  <a:pt x="276262" y="1607158"/>
                  <a:pt x="181756" y="1567904"/>
                  <a:pt x="110505" y="1496653"/>
                </a:cubicBezTo>
                <a:cubicBezTo>
                  <a:pt x="39253" y="1425401"/>
                  <a:pt x="0" y="1330896"/>
                  <a:pt x="0" y="1230809"/>
                </a:cubicBezTo>
                <a:cubicBezTo>
                  <a:pt x="0" y="1130722"/>
                  <a:pt x="39253" y="1036216"/>
                  <a:pt x="110505" y="964964"/>
                </a:cubicBezTo>
                <a:cubicBezTo>
                  <a:pt x="181756" y="893713"/>
                  <a:pt x="276076" y="854459"/>
                  <a:pt x="376349" y="854459"/>
                </a:cubicBezTo>
                <a:lnTo>
                  <a:pt x="695958" y="854459"/>
                </a:lnTo>
                <a:cubicBezTo>
                  <a:pt x="727211" y="854459"/>
                  <a:pt x="752512" y="879760"/>
                  <a:pt x="752512" y="911014"/>
                </a:cubicBezTo>
                <a:lnTo>
                  <a:pt x="752512" y="1230623"/>
                </a:lnTo>
                <a:cubicBezTo>
                  <a:pt x="752512" y="1330709"/>
                  <a:pt x="713259" y="1425215"/>
                  <a:pt x="642007" y="1496467"/>
                </a:cubicBezTo>
                <a:cubicBezTo>
                  <a:pt x="570756" y="1567718"/>
                  <a:pt x="476436" y="1607158"/>
                  <a:pt x="376349" y="1607158"/>
                </a:cubicBezTo>
                <a:close/>
                <a:moveTo>
                  <a:pt x="376349" y="966267"/>
                </a:moveTo>
                <a:cubicBezTo>
                  <a:pt x="230312" y="966267"/>
                  <a:pt x="111621" y="1084957"/>
                  <a:pt x="111621" y="1230809"/>
                </a:cubicBezTo>
                <a:cubicBezTo>
                  <a:pt x="111621" y="1376660"/>
                  <a:pt x="230312" y="1495537"/>
                  <a:pt x="376349" y="1495537"/>
                </a:cubicBezTo>
                <a:cubicBezTo>
                  <a:pt x="522201" y="1495537"/>
                  <a:pt x="641077" y="1376846"/>
                  <a:pt x="641077" y="1230809"/>
                </a:cubicBezTo>
                <a:lnTo>
                  <a:pt x="641077" y="966267"/>
                </a:lnTo>
                <a:lnTo>
                  <a:pt x="376349" y="966267"/>
                </a:lnTo>
                <a:close/>
                <a:moveTo>
                  <a:pt x="1284201" y="1607158"/>
                </a:moveTo>
                <a:cubicBezTo>
                  <a:pt x="1184114" y="1607158"/>
                  <a:pt x="1089608" y="1567904"/>
                  <a:pt x="1018357" y="1496653"/>
                </a:cubicBezTo>
                <a:cubicBezTo>
                  <a:pt x="947105" y="1425401"/>
                  <a:pt x="907852" y="1331082"/>
                  <a:pt x="907852" y="1230809"/>
                </a:cubicBezTo>
                <a:lnTo>
                  <a:pt x="907852" y="911200"/>
                </a:lnTo>
                <a:cubicBezTo>
                  <a:pt x="907852" y="879946"/>
                  <a:pt x="933152" y="854646"/>
                  <a:pt x="964406" y="854646"/>
                </a:cubicBezTo>
                <a:lnTo>
                  <a:pt x="1284015" y="854646"/>
                </a:lnTo>
                <a:cubicBezTo>
                  <a:pt x="1384102" y="854646"/>
                  <a:pt x="1478607" y="893899"/>
                  <a:pt x="1549859" y="965150"/>
                </a:cubicBezTo>
                <a:cubicBezTo>
                  <a:pt x="1621110" y="1036402"/>
                  <a:pt x="1660364" y="1130722"/>
                  <a:pt x="1660364" y="1230995"/>
                </a:cubicBezTo>
                <a:cubicBezTo>
                  <a:pt x="1660364" y="1331268"/>
                  <a:pt x="1621296" y="1425401"/>
                  <a:pt x="1550045" y="1496653"/>
                </a:cubicBezTo>
                <a:cubicBezTo>
                  <a:pt x="1478794" y="1567904"/>
                  <a:pt x="1384288" y="1607158"/>
                  <a:pt x="1284201" y="1607158"/>
                </a:cubicBezTo>
                <a:close/>
                <a:moveTo>
                  <a:pt x="1019659" y="966267"/>
                </a:moveTo>
                <a:lnTo>
                  <a:pt x="1019659" y="1230995"/>
                </a:lnTo>
                <a:cubicBezTo>
                  <a:pt x="1019659" y="1376846"/>
                  <a:pt x="1138349" y="1495723"/>
                  <a:pt x="1284387" y="1495723"/>
                </a:cubicBezTo>
                <a:cubicBezTo>
                  <a:pt x="1430424" y="1495723"/>
                  <a:pt x="1549115" y="1377032"/>
                  <a:pt x="1549115" y="1230995"/>
                </a:cubicBezTo>
                <a:cubicBezTo>
                  <a:pt x="1549115" y="1084957"/>
                  <a:pt x="1430424" y="966267"/>
                  <a:pt x="1284387" y="966267"/>
                </a:cubicBezTo>
                <a:lnTo>
                  <a:pt x="1019659" y="966267"/>
                </a:lnTo>
                <a:close/>
              </a:path>
            </a:pathLst>
          </a:custGeom>
          <a:solidFill>
            <a:schemeClr val="accent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0" name="标题 1"/>
          <p:cNvSpPr txBox="1"/>
          <p:nvPr>
            <p:custDataLst>
              <p:tags r:id="rId8"/>
            </p:custDataLst>
          </p:nvPr>
        </p:nvSpPr>
        <p:spPr>
          <a:xfrm>
            <a:off x="2149850" y="2049897"/>
            <a:ext cx="5279650" cy="439937"/>
          </a:xfrm>
          <a:prstGeom prst="rect">
            <a:avLst/>
          </a:prstGeom>
          <a:noFill/>
          <a:ln>
            <a:noFill/>
          </a:ln>
        </p:spPr>
        <p:txBody>
          <a:bodyPr vert="horz" wrap="square" lIns="0" tIns="0" rIns="0" bIns="0" rtlCol="0" anchor="b"/>
          <a:lstStyle/>
          <a:p>
            <a:pPr algn="l">
              <a:lnSpc>
                <a:spcPct val="130000"/>
              </a:lnSpc>
            </a:pPr>
            <a:r>
              <a:rPr kumimoji="1" lang="en-US" altLang="zh-CN" sz="1600">
                <a:ln w="12700">
                  <a:noFill/>
                </a:ln>
                <a:solidFill>
                  <a:srgbClr val="527F34">
                    <a:alpha val="100000"/>
                  </a:srgbClr>
                </a:solidFill>
                <a:latin typeface="Source Han Sans CN Bold" panose="020B0800000000000000" charset="-122"/>
                <a:ea typeface="Source Han Sans CN Bold" panose="020B0800000000000000" charset="-122"/>
                <a:cs typeface="Source Han Sans CN Bold" panose="020B0800000000000000" charset="-122"/>
              </a:rPr>
              <a:t>时期指标</a:t>
            </a:r>
            <a:endParaRPr kumimoji="1" lang="zh-CN" altLang="en-US"/>
          </a:p>
        </p:txBody>
      </p:sp>
      <p:sp>
        <p:nvSpPr>
          <p:cNvPr id="11" name="标题 1"/>
          <p:cNvSpPr txBox="1"/>
          <p:nvPr>
            <p:custDataLst>
              <p:tags r:id="rId9"/>
            </p:custDataLst>
          </p:nvPr>
        </p:nvSpPr>
        <p:spPr>
          <a:xfrm>
            <a:off x="4780380" y="4525701"/>
            <a:ext cx="5183524" cy="1115869"/>
          </a:xfrm>
          <a:prstGeom prst="rect">
            <a:avLst/>
          </a:prstGeom>
          <a:noFill/>
          <a:ln>
            <a:noFill/>
          </a:ln>
        </p:spPr>
        <p:txBody>
          <a:bodyPr vert="horz" wrap="square" lIns="0" tIns="0" rIns="0" bIns="0" rtlCol="0" anchor="t"/>
          <a:lstStyle/>
          <a:p>
            <a:pPr algn="r">
              <a:lnSpc>
                <a:spcPct val="150000"/>
              </a:lnSpc>
            </a:pPr>
            <a:r>
              <a:rPr kumimoji="1" lang="en-US" altLang="zh-CN" sz="112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时点指标反映现象在某一时刻的状况</a:t>
            </a:r>
            <a:r>
              <a:rPr kumimoji="1" lang="zh-CN" altLang="en-US" sz="112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。具有</a:t>
            </a:r>
            <a:r>
              <a:rPr kumimoji="1" lang="en-US" altLang="zh-CN" sz="112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数值有重复不能累计相加，大小与时点间隔长短无直接关系，通过间断登记取得</a:t>
            </a:r>
            <a:r>
              <a:rPr kumimoji="1" lang="zh-CN" altLang="en-US" sz="112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等三个特点</a:t>
            </a:r>
            <a:r>
              <a:rPr kumimoji="1" lang="en-US" altLang="zh-CN" sz="112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
以人口总数为例，它是一个时点指标，通常在人口普查时统计某一时刻的人口数量，不能简单地将不同时间点的人口数相加，因为人口数量会随时间变化。</a:t>
            </a:r>
            <a:endParaRPr kumimoji="1" lang="zh-CN" altLang="en-US"/>
          </a:p>
        </p:txBody>
      </p:sp>
      <p:sp>
        <p:nvSpPr>
          <p:cNvPr id="12" name="标题 1"/>
          <p:cNvSpPr txBox="1"/>
          <p:nvPr>
            <p:custDataLst>
              <p:tags r:id="rId10"/>
            </p:custDataLst>
          </p:nvPr>
        </p:nvSpPr>
        <p:spPr>
          <a:xfrm>
            <a:off x="4780380" y="4022263"/>
            <a:ext cx="5183524" cy="439937"/>
          </a:xfrm>
          <a:prstGeom prst="rect">
            <a:avLst/>
          </a:prstGeom>
          <a:noFill/>
          <a:ln>
            <a:noFill/>
          </a:ln>
        </p:spPr>
        <p:txBody>
          <a:bodyPr vert="horz" wrap="square" lIns="0" tIns="0" rIns="0" bIns="0" rtlCol="0" anchor="b"/>
          <a:lstStyle/>
          <a:p>
            <a:pPr algn="r">
              <a:lnSpc>
                <a:spcPct val="13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时点指标</a:t>
            </a:r>
            <a:endParaRPr kumimoji="1" lang="zh-CN" altLang="en-US"/>
          </a:p>
        </p:txBody>
      </p:sp>
      <p:sp>
        <p:nvSpPr>
          <p:cNvPr id="2" name="标题 1"/>
          <p:cNvSpPr txBox="1"/>
          <p:nvPr/>
        </p:nvSpPr>
        <p:spPr>
          <a:xfrm>
            <a:off x="516255" y="407670"/>
            <a:ext cx="2960370" cy="494665"/>
          </a:xfrm>
          <a:prstGeom prst="rect">
            <a:avLst/>
          </a:prstGeom>
          <a:noFill/>
          <a:ln>
            <a:noFill/>
          </a:ln>
        </p:spPr>
        <p:txBody>
          <a:bodyPr vert="horz" wrap="square" lIns="0" tIns="0" rIns="0" bIns="0" rtlCol="0" anchor="t"/>
          <a:p>
            <a:pPr algn="r">
              <a:lnSpc>
                <a:spcPct val="130000"/>
              </a:lnSpc>
            </a:pPr>
            <a:r>
              <a:rPr kumimoji="1" lang="zh-CN" altLang="en-US"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三、</a:t>
            </a:r>
            <a:r>
              <a:rPr kumimoji="1" lang="en-US" altLang="zh-CN"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总量指标的分类</a:t>
            </a:r>
            <a:endParaRPr kumimoji="1" lang="en-US" altLang="zh-CN"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3" name="文本框 12"/>
          <p:cNvSpPr txBox="1"/>
          <p:nvPr/>
        </p:nvSpPr>
        <p:spPr>
          <a:xfrm>
            <a:off x="1113790" y="1115695"/>
            <a:ext cx="9274175" cy="539750"/>
          </a:xfrm>
          <a:prstGeom prst="rect">
            <a:avLst/>
          </a:prstGeom>
        </p:spPr>
        <p:txBody>
          <a:bodyPr wrap="square">
            <a:noAutofit/>
          </a:bodyPr>
          <a:p>
            <a:pPr marL="0" indent="266700" defTabSz="266700">
              <a:lnSpc>
                <a:spcPts val="1575"/>
              </a:lnSpc>
              <a:spcBef>
                <a:spcPct val="0"/>
              </a:spcBef>
              <a:spcAft>
                <a:spcPct val="0"/>
              </a:spcAft>
            </a:pPr>
            <a:r>
              <a:rPr lang="zh-CN" altLang="en-US" sz="2400">
                <a:solidFill>
                  <a:schemeClr val="tx1"/>
                </a:solidFill>
                <a:latin typeface="NEU-BZ-S92"/>
                <a:ea typeface="方正书宋_GBK"/>
              </a:rPr>
              <a:t>总量指标按其反映的时间状态不同可分为时期指标和时点指标。</a:t>
            </a:r>
            <a:endParaRPr lang="zh-CN" altLang="en-US" sz="2400">
              <a:solidFill>
                <a:schemeClr val="tx1"/>
              </a:solidFill>
              <a:latin typeface="NEU-BZ-S92"/>
              <a:ea typeface="方正书宋_GBK"/>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 name="标题 1"/>
          <p:cNvSpPr txBox="1"/>
          <p:nvPr/>
        </p:nvSpPr>
        <p:spPr>
          <a:xfrm>
            <a:off x="1353861" y="4278272"/>
            <a:ext cx="3149240" cy="424010"/>
          </a:xfrm>
          <a:prstGeom prst="roundRect">
            <a:avLst>
              <a:gd name="adj" fmla="val 50000"/>
            </a:avLst>
          </a:prstGeom>
          <a:gradFill>
            <a:gsLst>
              <a:gs pos="1000">
                <a:schemeClr val="accent1"/>
              </a:gs>
              <a:gs pos="100000">
                <a:schemeClr val="accent1">
                  <a:lumMod val="60000"/>
                  <a:lumOff val="4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45720" tIns="22860" rIns="45720" bIns="22860" rtlCol="0" anchor="ctr"/>
          <a:p>
            <a:pPr algn="ctr">
              <a:lnSpc>
                <a:spcPct val="110000"/>
              </a:lnSpc>
            </a:pPr>
            <a:endParaRPr kumimoji="1" lang="zh-CN" altLang="en-US"/>
          </a:p>
        </p:txBody>
      </p:sp>
      <p:sp>
        <p:nvSpPr>
          <p:cNvPr id="31" name="标题 1"/>
          <p:cNvSpPr txBox="1"/>
          <p:nvPr/>
        </p:nvSpPr>
        <p:spPr>
          <a:xfrm>
            <a:off x="4502826" y="4292877"/>
            <a:ext cx="3149240" cy="424010"/>
          </a:xfrm>
          <a:prstGeom prst="roundRect">
            <a:avLst>
              <a:gd name="adj" fmla="val 50000"/>
            </a:avLst>
          </a:prstGeom>
          <a:gradFill>
            <a:gsLst>
              <a:gs pos="1000">
                <a:schemeClr val="accent1"/>
              </a:gs>
              <a:gs pos="100000">
                <a:schemeClr val="accent1">
                  <a:lumMod val="60000"/>
                  <a:lumOff val="4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45720" tIns="22860" rIns="45720" bIns="22860" rtlCol="0" anchor="ctr"/>
          <a:p>
            <a:pPr algn="ctr">
              <a:lnSpc>
                <a:spcPct val="110000"/>
              </a:lnSpc>
            </a:pPr>
            <a:endParaRPr kumimoji="1" lang="zh-CN" altLang="en-US"/>
          </a:p>
        </p:txBody>
      </p:sp>
      <p:sp>
        <p:nvSpPr>
          <p:cNvPr id="2" name="标题 1"/>
          <p:cNvSpPr txBox="1"/>
          <p:nvPr/>
        </p:nvSpPr>
        <p:spPr>
          <a:xfrm>
            <a:off x="516255" y="407670"/>
            <a:ext cx="2960370" cy="494665"/>
          </a:xfrm>
          <a:prstGeom prst="rect">
            <a:avLst/>
          </a:prstGeom>
          <a:noFill/>
          <a:ln>
            <a:noFill/>
          </a:ln>
        </p:spPr>
        <p:txBody>
          <a:bodyPr vert="horz" wrap="square" lIns="0" tIns="0" rIns="0" bIns="0" rtlCol="0" anchor="t"/>
          <a:p>
            <a:pPr algn="r">
              <a:lnSpc>
                <a:spcPct val="130000"/>
              </a:lnSpc>
            </a:pPr>
            <a:r>
              <a:rPr kumimoji="1" lang="zh-CN" altLang="en-US"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三、</a:t>
            </a:r>
            <a:r>
              <a:rPr kumimoji="1" lang="en-US" altLang="zh-CN"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总量指标的分类</a:t>
            </a:r>
            <a:endParaRPr kumimoji="1" lang="en-US" altLang="zh-CN"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标题 1"/>
          <p:cNvSpPr txBox="1"/>
          <p:nvPr/>
        </p:nvSpPr>
        <p:spPr>
          <a:xfrm>
            <a:off x="1092835" y="1649730"/>
            <a:ext cx="10381615" cy="1880870"/>
          </a:xfrm>
          <a:custGeom>
            <a:avLst/>
            <a:gdLst>
              <a:gd name="connsiteX0" fmla="*/ 777240 w 11099110"/>
              <a:gd name="connsiteY0" fmla="*/ 0 h 1554480"/>
              <a:gd name="connsiteX1" fmla="*/ 11099110 w 11099110"/>
              <a:gd name="connsiteY1" fmla="*/ 0 h 1554480"/>
              <a:gd name="connsiteX2" fmla="*/ 11099110 w 11099110"/>
              <a:gd name="connsiteY2" fmla="*/ 1554480 h 1554480"/>
              <a:gd name="connsiteX3" fmla="*/ 777240 w 11099110"/>
              <a:gd name="connsiteY3" fmla="*/ 1554480 h 1554480"/>
              <a:gd name="connsiteX4" fmla="*/ 0 w 11099110"/>
              <a:gd name="connsiteY4" fmla="*/ 777240 h 1554480"/>
              <a:gd name="connsiteX5" fmla="*/ 777240 w 11099110"/>
              <a:gd name="connsiteY5" fmla="*/ 0 h 1554480"/>
            </a:gdLst>
            <a:ahLst/>
            <a:cxnLst/>
            <a:rect l="l" t="t" r="r" b="b"/>
            <a:pathLst>
              <a:path w="11099110" h="1554480">
                <a:moveTo>
                  <a:pt x="777240" y="0"/>
                </a:moveTo>
                <a:lnTo>
                  <a:pt x="11099110" y="0"/>
                </a:lnTo>
                <a:lnTo>
                  <a:pt x="11099110" y="1554480"/>
                </a:lnTo>
                <a:lnTo>
                  <a:pt x="777240" y="1554480"/>
                </a:lnTo>
                <a:cubicBezTo>
                  <a:pt x="347982" y="1554480"/>
                  <a:pt x="0" y="1206498"/>
                  <a:pt x="0" y="777240"/>
                </a:cubicBezTo>
                <a:cubicBezTo>
                  <a:pt x="0" y="347982"/>
                  <a:pt x="347982" y="0"/>
                  <a:pt x="777240" y="0"/>
                </a:cubicBezTo>
                <a:close/>
              </a:path>
            </a:pathLst>
          </a:custGeom>
          <a:gradFill>
            <a:gsLst>
              <a:gs pos="1000">
                <a:schemeClr val="accent1"/>
              </a:gs>
              <a:gs pos="100000">
                <a:schemeClr val="accent1">
                  <a:lumMod val="60000"/>
                  <a:lumOff val="4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45720" tIns="22860" rIns="45720" bIns="22860" rtlCol="0" anchor="ctr"/>
          <a:p>
            <a:pPr algn="ctr">
              <a:lnSpc>
                <a:spcPct val="110000"/>
              </a:lnSpc>
            </a:pPr>
            <a:endParaRPr kumimoji="1" lang="zh-CN" altLang="en-US"/>
          </a:p>
        </p:txBody>
      </p:sp>
      <p:sp>
        <p:nvSpPr>
          <p:cNvPr id="16" name="标题 1"/>
          <p:cNvSpPr txBox="1"/>
          <p:nvPr/>
        </p:nvSpPr>
        <p:spPr>
          <a:xfrm rot="10800000" flipH="1">
            <a:off x="5741310" y="6301396"/>
            <a:ext cx="976290" cy="114037"/>
          </a:xfrm>
          <a:custGeom>
            <a:avLst/>
            <a:gdLst>
              <a:gd name="connsiteX0" fmla="*/ 862309 w 976290"/>
              <a:gd name="connsiteY0" fmla="*/ 114037 h 114037"/>
              <a:gd name="connsiteX1" fmla="*/ 919300 w 976290"/>
              <a:gd name="connsiteY1" fmla="*/ 114037 h 114037"/>
              <a:gd name="connsiteX2" fmla="*/ 976290 w 976290"/>
              <a:gd name="connsiteY2" fmla="*/ 57019 h 114037"/>
              <a:gd name="connsiteX3" fmla="*/ 919300 w 976290"/>
              <a:gd name="connsiteY3" fmla="*/ 0 h 114037"/>
              <a:gd name="connsiteX4" fmla="*/ 862309 w 976290"/>
              <a:gd name="connsiteY4" fmla="*/ 0 h 114037"/>
              <a:gd name="connsiteX5" fmla="*/ 919300 w 976290"/>
              <a:gd name="connsiteY5" fmla="*/ 57019 h 114037"/>
              <a:gd name="connsiteX6" fmla="*/ 738104 w 976290"/>
              <a:gd name="connsiteY6" fmla="*/ 114037 h 114037"/>
              <a:gd name="connsiteX7" fmla="*/ 795095 w 976290"/>
              <a:gd name="connsiteY7" fmla="*/ 114037 h 114037"/>
              <a:gd name="connsiteX8" fmla="*/ 852085 w 976290"/>
              <a:gd name="connsiteY8" fmla="*/ 57019 h 114037"/>
              <a:gd name="connsiteX9" fmla="*/ 795095 w 976290"/>
              <a:gd name="connsiteY9" fmla="*/ 0 h 114037"/>
              <a:gd name="connsiteX10" fmla="*/ 738104 w 976290"/>
              <a:gd name="connsiteY10" fmla="*/ 0 h 114037"/>
              <a:gd name="connsiteX11" fmla="*/ 795095 w 976290"/>
              <a:gd name="connsiteY11" fmla="*/ 57019 h 114037"/>
              <a:gd name="connsiteX12" fmla="*/ 616275 w 976290"/>
              <a:gd name="connsiteY12" fmla="*/ 114037 h 114037"/>
              <a:gd name="connsiteX13" fmla="*/ 673266 w 976290"/>
              <a:gd name="connsiteY13" fmla="*/ 114037 h 114037"/>
              <a:gd name="connsiteX14" fmla="*/ 730256 w 976290"/>
              <a:gd name="connsiteY14" fmla="*/ 57019 h 114037"/>
              <a:gd name="connsiteX15" fmla="*/ 673266 w 976290"/>
              <a:gd name="connsiteY15" fmla="*/ 0 h 114037"/>
              <a:gd name="connsiteX16" fmla="*/ 616275 w 976290"/>
              <a:gd name="connsiteY16" fmla="*/ 0 h 114037"/>
              <a:gd name="connsiteX17" fmla="*/ 673266 w 976290"/>
              <a:gd name="connsiteY17" fmla="*/ 57019 h 114037"/>
              <a:gd name="connsiteX18" fmla="*/ 492070 w 976290"/>
              <a:gd name="connsiteY18" fmla="*/ 114037 h 114037"/>
              <a:gd name="connsiteX19" fmla="*/ 549061 w 976290"/>
              <a:gd name="connsiteY19" fmla="*/ 114037 h 114037"/>
              <a:gd name="connsiteX20" fmla="*/ 606051 w 976290"/>
              <a:gd name="connsiteY20" fmla="*/ 57019 h 114037"/>
              <a:gd name="connsiteX21" fmla="*/ 549061 w 976290"/>
              <a:gd name="connsiteY21" fmla="*/ 0 h 114037"/>
              <a:gd name="connsiteX22" fmla="*/ 492070 w 976290"/>
              <a:gd name="connsiteY22" fmla="*/ 0 h 114037"/>
              <a:gd name="connsiteX23" fmla="*/ 549061 w 976290"/>
              <a:gd name="connsiteY23" fmla="*/ 57019 h 114037"/>
              <a:gd name="connsiteX24" fmla="*/ 370240 w 976290"/>
              <a:gd name="connsiteY24" fmla="*/ 114037 h 114037"/>
              <a:gd name="connsiteX25" fmla="*/ 427231 w 976290"/>
              <a:gd name="connsiteY25" fmla="*/ 114037 h 114037"/>
              <a:gd name="connsiteX26" fmla="*/ 484221 w 976290"/>
              <a:gd name="connsiteY26" fmla="*/ 57019 h 114037"/>
              <a:gd name="connsiteX27" fmla="*/ 427231 w 976290"/>
              <a:gd name="connsiteY27" fmla="*/ 0 h 114037"/>
              <a:gd name="connsiteX28" fmla="*/ 370240 w 976290"/>
              <a:gd name="connsiteY28" fmla="*/ 0 h 114037"/>
              <a:gd name="connsiteX29" fmla="*/ 427231 w 976290"/>
              <a:gd name="connsiteY29" fmla="*/ 57019 h 114037"/>
              <a:gd name="connsiteX30" fmla="*/ 246035 w 976290"/>
              <a:gd name="connsiteY30" fmla="*/ 114037 h 114037"/>
              <a:gd name="connsiteX31" fmla="*/ 303026 w 976290"/>
              <a:gd name="connsiteY31" fmla="*/ 114037 h 114037"/>
              <a:gd name="connsiteX32" fmla="*/ 360016 w 976290"/>
              <a:gd name="connsiteY32" fmla="*/ 57019 h 114037"/>
              <a:gd name="connsiteX33" fmla="*/ 303026 w 976290"/>
              <a:gd name="connsiteY33" fmla="*/ 0 h 114037"/>
              <a:gd name="connsiteX34" fmla="*/ 246035 w 976290"/>
              <a:gd name="connsiteY34" fmla="*/ 0 h 114037"/>
              <a:gd name="connsiteX35" fmla="*/ 303026 w 976290"/>
              <a:gd name="connsiteY35" fmla="*/ 57019 h 114037"/>
              <a:gd name="connsiteX36" fmla="*/ 124205 w 976290"/>
              <a:gd name="connsiteY36" fmla="*/ 114037 h 114037"/>
              <a:gd name="connsiteX37" fmla="*/ 181196 w 976290"/>
              <a:gd name="connsiteY37" fmla="*/ 114037 h 114037"/>
              <a:gd name="connsiteX38" fmla="*/ 238186 w 976290"/>
              <a:gd name="connsiteY38" fmla="*/ 57019 h 114037"/>
              <a:gd name="connsiteX39" fmla="*/ 181196 w 976290"/>
              <a:gd name="connsiteY39" fmla="*/ 0 h 114037"/>
              <a:gd name="connsiteX40" fmla="*/ 124205 w 976290"/>
              <a:gd name="connsiteY40" fmla="*/ 0 h 114037"/>
              <a:gd name="connsiteX41" fmla="*/ 181196 w 976290"/>
              <a:gd name="connsiteY41" fmla="*/ 57019 h 114037"/>
              <a:gd name="connsiteX42" fmla="*/ 0 w 976290"/>
              <a:gd name="connsiteY42" fmla="*/ 114037 h 114037"/>
              <a:gd name="connsiteX43" fmla="*/ 56991 w 976290"/>
              <a:gd name="connsiteY43" fmla="*/ 114037 h 114037"/>
              <a:gd name="connsiteX44" fmla="*/ 113981 w 976290"/>
              <a:gd name="connsiteY44" fmla="*/ 57019 h 114037"/>
              <a:gd name="connsiteX45" fmla="*/ 56991 w 976290"/>
              <a:gd name="connsiteY45" fmla="*/ 0 h 114037"/>
              <a:gd name="connsiteX46" fmla="*/ 0 w 976290"/>
              <a:gd name="connsiteY46" fmla="*/ 0 h 114037"/>
              <a:gd name="connsiteX47" fmla="*/ 56991 w 976290"/>
              <a:gd name="connsiteY47" fmla="*/ 57019 h 114037"/>
            </a:gdLst>
            <a:ahLst/>
            <a:cxnLst/>
            <a:rect l="l" t="t" r="r" b="b"/>
            <a:pathLst>
              <a:path w="976290" h="114037">
                <a:moveTo>
                  <a:pt x="862309" y="114037"/>
                </a:moveTo>
                <a:lnTo>
                  <a:pt x="919300" y="114037"/>
                </a:lnTo>
                <a:lnTo>
                  <a:pt x="976290" y="57019"/>
                </a:lnTo>
                <a:lnTo>
                  <a:pt x="919300" y="0"/>
                </a:lnTo>
                <a:lnTo>
                  <a:pt x="862309" y="0"/>
                </a:lnTo>
                <a:lnTo>
                  <a:pt x="919300" y="57019"/>
                </a:lnTo>
                <a:close/>
                <a:moveTo>
                  <a:pt x="738104" y="114037"/>
                </a:moveTo>
                <a:lnTo>
                  <a:pt x="795095" y="114037"/>
                </a:lnTo>
                <a:lnTo>
                  <a:pt x="852085" y="57019"/>
                </a:lnTo>
                <a:lnTo>
                  <a:pt x="795095" y="0"/>
                </a:lnTo>
                <a:lnTo>
                  <a:pt x="738104" y="0"/>
                </a:lnTo>
                <a:lnTo>
                  <a:pt x="795095" y="57019"/>
                </a:lnTo>
                <a:close/>
                <a:moveTo>
                  <a:pt x="616275" y="114037"/>
                </a:moveTo>
                <a:lnTo>
                  <a:pt x="673266" y="114037"/>
                </a:lnTo>
                <a:lnTo>
                  <a:pt x="730256" y="57019"/>
                </a:lnTo>
                <a:lnTo>
                  <a:pt x="673266" y="0"/>
                </a:lnTo>
                <a:lnTo>
                  <a:pt x="616275" y="0"/>
                </a:lnTo>
                <a:lnTo>
                  <a:pt x="673266" y="57019"/>
                </a:lnTo>
                <a:close/>
                <a:moveTo>
                  <a:pt x="492070" y="114037"/>
                </a:moveTo>
                <a:lnTo>
                  <a:pt x="549061" y="114037"/>
                </a:lnTo>
                <a:lnTo>
                  <a:pt x="606051" y="57019"/>
                </a:lnTo>
                <a:lnTo>
                  <a:pt x="549061" y="0"/>
                </a:lnTo>
                <a:lnTo>
                  <a:pt x="492070" y="0"/>
                </a:lnTo>
                <a:lnTo>
                  <a:pt x="549061" y="57019"/>
                </a:lnTo>
                <a:close/>
                <a:moveTo>
                  <a:pt x="370240" y="114037"/>
                </a:moveTo>
                <a:lnTo>
                  <a:pt x="427231" y="114037"/>
                </a:lnTo>
                <a:lnTo>
                  <a:pt x="484221" y="57019"/>
                </a:lnTo>
                <a:lnTo>
                  <a:pt x="427231" y="0"/>
                </a:lnTo>
                <a:lnTo>
                  <a:pt x="370240" y="0"/>
                </a:lnTo>
                <a:lnTo>
                  <a:pt x="427231" y="57019"/>
                </a:lnTo>
                <a:close/>
                <a:moveTo>
                  <a:pt x="246035" y="114037"/>
                </a:moveTo>
                <a:lnTo>
                  <a:pt x="303026" y="114037"/>
                </a:lnTo>
                <a:lnTo>
                  <a:pt x="360016" y="57019"/>
                </a:lnTo>
                <a:lnTo>
                  <a:pt x="303026" y="0"/>
                </a:lnTo>
                <a:lnTo>
                  <a:pt x="246035" y="0"/>
                </a:lnTo>
                <a:lnTo>
                  <a:pt x="303026" y="57019"/>
                </a:lnTo>
                <a:close/>
                <a:moveTo>
                  <a:pt x="124205" y="114037"/>
                </a:moveTo>
                <a:lnTo>
                  <a:pt x="181196" y="114037"/>
                </a:lnTo>
                <a:lnTo>
                  <a:pt x="238186" y="57019"/>
                </a:lnTo>
                <a:lnTo>
                  <a:pt x="181196" y="0"/>
                </a:lnTo>
                <a:lnTo>
                  <a:pt x="124205" y="0"/>
                </a:lnTo>
                <a:lnTo>
                  <a:pt x="181196" y="57019"/>
                </a:lnTo>
                <a:close/>
                <a:moveTo>
                  <a:pt x="0" y="114037"/>
                </a:moveTo>
                <a:lnTo>
                  <a:pt x="56991" y="114037"/>
                </a:lnTo>
                <a:lnTo>
                  <a:pt x="113981" y="57019"/>
                </a:lnTo>
                <a:lnTo>
                  <a:pt x="56991" y="0"/>
                </a:lnTo>
                <a:lnTo>
                  <a:pt x="0" y="0"/>
                </a:lnTo>
                <a:lnTo>
                  <a:pt x="56991" y="57019"/>
                </a:lnTo>
                <a:close/>
              </a:path>
            </a:pathLst>
          </a:custGeom>
          <a:gradFill>
            <a:gsLst>
              <a:gs pos="1000">
                <a:schemeClr val="accent1"/>
              </a:gs>
              <a:gs pos="100000">
                <a:schemeClr val="accent1">
                  <a:lumMod val="60000"/>
                  <a:lumOff val="4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45720" tIns="22860" rIns="45720" bIns="22860" rtlCol="0" anchor="ctr"/>
          <a:p>
            <a:pPr algn="ctr">
              <a:lnSpc>
                <a:spcPct val="110000"/>
              </a:lnSpc>
            </a:pPr>
            <a:endParaRPr kumimoji="1" lang="zh-CN" altLang="en-US"/>
          </a:p>
        </p:txBody>
      </p:sp>
      <p:grpSp>
        <p:nvGrpSpPr>
          <p:cNvPr id="17" name="组合 16"/>
          <p:cNvGrpSpPr/>
          <p:nvPr/>
        </p:nvGrpSpPr>
        <p:grpSpPr>
          <a:xfrm>
            <a:off x="451483" y="1546504"/>
            <a:ext cx="785688" cy="887715"/>
            <a:chOff x="451483" y="1546504"/>
            <a:chExt cx="785688" cy="887715"/>
          </a:xfrm>
        </p:grpSpPr>
        <p:sp>
          <p:nvSpPr>
            <p:cNvPr id="18" name="标题 1"/>
            <p:cNvSpPr txBox="1"/>
            <p:nvPr/>
          </p:nvSpPr>
          <p:spPr>
            <a:xfrm rot="20700000" flipH="1">
              <a:off x="773281" y="2153078"/>
              <a:ext cx="441936" cy="227832"/>
            </a:xfrm>
            <a:prstGeom prst="triangle">
              <a:avLst>
                <a:gd name="adj" fmla="val 33815"/>
              </a:avLst>
            </a:prstGeom>
            <a:gradFill>
              <a:gsLst>
                <a:gs pos="1000">
                  <a:schemeClr val="accent1"/>
                </a:gs>
                <a:gs pos="100000">
                  <a:schemeClr val="accent1">
                    <a:lumMod val="60000"/>
                    <a:lumOff val="4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45720" tIns="22860" rIns="45720" bIns="22860" rtlCol="0" anchor="ctr"/>
            <a:p>
              <a:pPr algn="ctr">
                <a:lnSpc>
                  <a:spcPct val="110000"/>
                </a:lnSpc>
              </a:pPr>
              <a:endParaRPr kumimoji="1" lang="zh-CN" altLang="en-US"/>
            </a:p>
          </p:txBody>
        </p:sp>
        <p:sp>
          <p:nvSpPr>
            <p:cNvPr id="19" name="标题 1"/>
            <p:cNvSpPr txBox="1"/>
            <p:nvPr/>
          </p:nvSpPr>
          <p:spPr>
            <a:xfrm rot="4422872" flipV="1">
              <a:off x="427439" y="1622215"/>
              <a:ext cx="274407" cy="155613"/>
            </a:xfrm>
            <a:prstGeom prst="triangle">
              <a:avLst>
                <a:gd name="adj" fmla="val 33815"/>
              </a:avLst>
            </a:prstGeom>
            <a:gradFill>
              <a:gsLst>
                <a:gs pos="1000">
                  <a:schemeClr val="accent1"/>
                </a:gs>
                <a:gs pos="100000">
                  <a:schemeClr val="accent1">
                    <a:lumMod val="60000"/>
                    <a:lumOff val="4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45720" tIns="22860" rIns="45720" bIns="22860" rtlCol="0" anchor="ctr"/>
            <a:p>
              <a:pPr algn="ctr">
                <a:lnSpc>
                  <a:spcPct val="110000"/>
                </a:lnSpc>
              </a:pPr>
              <a:endParaRPr kumimoji="1" lang="zh-CN" altLang="en-US"/>
            </a:p>
          </p:txBody>
        </p:sp>
      </p:grpSp>
      <p:sp>
        <p:nvSpPr>
          <p:cNvPr id="20" name="标题 1"/>
          <p:cNvSpPr txBox="1"/>
          <p:nvPr/>
        </p:nvSpPr>
        <p:spPr>
          <a:xfrm>
            <a:off x="2665214" y="3721982"/>
            <a:ext cx="601980" cy="485140"/>
          </a:xfrm>
          <a:prstGeom prst="rect">
            <a:avLst/>
          </a:prstGeom>
          <a:noFill/>
          <a:ln>
            <a:noFill/>
          </a:ln>
        </p:spPr>
        <p:txBody>
          <a:bodyPr vert="horz" wrap="none" lIns="91440" tIns="45720" rIns="91440" bIns="45720" rtlCol="0" anchor="t">
            <a:spAutoFit/>
          </a:bodyPr>
          <a:p>
            <a:pPr algn="ctr">
              <a:lnSpc>
                <a:spcPct val="110000"/>
              </a:lnSpc>
            </a:pPr>
            <a:r>
              <a:rPr kumimoji="1" lang="en-US" altLang="zh-CN" sz="2800">
                <a:ln w="12700">
                  <a:noFill/>
                </a:ln>
                <a:solidFill>
                  <a:srgbClr val="AFABAB">
                    <a:alpha val="100000"/>
                  </a:srgbClr>
                </a:solidFill>
                <a:latin typeface="OPPOSans H" panose="00020600040101010101" charset="-122"/>
                <a:ea typeface="OPPOSans H" panose="00020600040101010101" charset="-122"/>
                <a:cs typeface="OPPOSans H" panose="00020600040101010101" charset="-122"/>
              </a:rPr>
              <a:t>01</a:t>
            </a:r>
            <a:endParaRPr kumimoji="1" lang="zh-CN" altLang="en-US"/>
          </a:p>
        </p:txBody>
      </p:sp>
      <p:sp>
        <p:nvSpPr>
          <p:cNvPr id="21" name="标题 1"/>
          <p:cNvSpPr txBox="1"/>
          <p:nvPr/>
        </p:nvSpPr>
        <p:spPr>
          <a:xfrm>
            <a:off x="1595076" y="4224104"/>
            <a:ext cx="2752562" cy="532282"/>
          </a:xfrm>
          <a:prstGeom prst="rect">
            <a:avLst/>
          </a:prstGeom>
          <a:noFill/>
          <a:ln>
            <a:noFill/>
          </a:ln>
        </p:spPr>
        <p:txBody>
          <a:bodyPr vert="horz" wrap="square" lIns="0" tIns="0" rIns="0" bIns="0" rtlCol="0" anchor="ctr"/>
          <a:p>
            <a:pPr algn="ctr">
              <a:lnSpc>
                <a:spcPct val="150000"/>
              </a:lnSpc>
            </a:pPr>
            <a:r>
              <a:rPr kumimoji="1" lang="en-US" altLang="zh-CN" sz="1600">
                <a:ln w="12700">
                  <a:noFill/>
                </a:ln>
                <a:solidFill>
                  <a:srgbClr val="375623">
                    <a:alpha val="100000"/>
                  </a:srgbClr>
                </a:solidFill>
                <a:latin typeface="Source Han Sans CN Bold" panose="020B0800000000000000" charset="-122"/>
                <a:ea typeface="Source Han Sans CN Bold" panose="020B0800000000000000" charset="-122"/>
                <a:cs typeface="Source Han Sans CN Bold" panose="020B0800000000000000" charset="-122"/>
              </a:rPr>
              <a:t>实物指标</a:t>
            </a:r>
            <a:endParaRPr kumimoji="1" lang="zh-CN" altLang="en-US"/>
          </a:p>
        </p:txBody>
      </p:sp>
      <p:sp>
        <p:nvSpPr>
          <p:cNvPr id="22" name="标题 1"/>
          <p:cNvSpPr txBox="1"/>
          <p:nvPr/>
        </p:nvSpPr>
        <p:spPr>
          <a:xfrm>
            <a:off x="1595076" y="4773071"/>
            <a:ext cx="2751342" cy="1213074"/>
          </a:xfrm>
          <a:prstGeom prst="rect">
            <a:avLst/>
          </a:prstGeom>
          <a:noFill/>
          <a:ln>
            <a:noFill/>
          </a:ln>
        </p:spPr>
        <p:txBody>
          <a:bodyPr vert="horz" wrap="square" lIns="0" tIns="0" rIns="0" bIns="0" rtlCol="0" anchor="t"/>
          <a:p>
            <a:pPr algn="ctr">
              <a:lnSpc>
                <a:spcPct val="150000"/>
              </a:lnSpc>
            </a:pPr>
            <a:r>
              <a:rPr kumimoji="1" lang="en-US" altLang="zh-CN" sz="1200">
                <a:ln w="12700">
                  <a:noFill/>
                </a:ln>
                <a:solidFill>
                  <a:srgbClr val="375623">
                    <a:alpha val="100000"/>
                  </a:srgbClr>
                </a:solidFill>
                <a:latin typeface="Source Han Sans" panose="020B0500000000000000" charset="-122"/>
                <a:ea typeface="Source Han Sans" panose="020B0500000000000000" charset="-122"/>
                <a:cs typeface="Source Han Sans" panose="020B0500000000000000" charset="-122"/>
              </a:rPr>
              <a:t>实物指标采用实物单位计量，表现经济现象总体的使用价值总量，如粮食产量以吨为单位。它直观地反映了经济活动的实物成果</a:t>
            </a:r>
            <a:endParaRPr kumimoji="1" lang="en-US" altLang="zh-CN" sz="1200">
              <a:ln w="12700">
                <a:noFill/>
              </a:ln>
              <a:solidFill>
                <a:srgbClr val="375623">
                  <a:alpha val="100000"/>
                </a:srgbClr>
              </a:solidFill>
              <a:latin typeface="Source Han Sans" panose="020B0500000000000000" charset="-122"/>
              <a:ea typeface="Source Han Sans" panose="020B0500000000000000" charset="-122"/>
              <a:cs typeface="Source Han Sans" panose="020B0500000000000000" charset="-122"/>
            </a:endParaRPr>
          </a:p>
        </p:txBody>
      </p:sp>
      <p:sp>
        <p:nvSpPr>
          <p:cNvPr id="24" name="标题 1"/>
          <p:cNvSpPr txBox="1"/>
          <p:nvPr/>
        </p:nvSpPr>
        <p:spPr>
          <a:xfrm>
            <a:off x="5740879" y="3721982"/>
            <a:ext cx="665480" cy="485140"/>
          </a:xfrm>
          <a:prstGeom prst="rect">
            <a:avLst/>
          </a:prstGeom>
          <a:noFill/>
          <a:ln>
            <a:noFill/>
          </a:ln>
        </p:spPr>
        <p:txBody>
          <a:bodyPr vert="horz" wrap="none" lIns="91440" tIns="45720" rIns="91440" bIns="45720" rtlCol="0" anchor="t">
            <a:spAutoFit/>
          </a:bodyPr>
          <a:p>
            <a:pPr algn="ctr">
              <a:lnSpc>
                <a:spcPct val="110000"/>
              </a:lnSpc>
            </a:pPr>
            <a:r>
              <a:rPr kumimoji="1" lang="en-US" altLang="zh-CN" sz="2800">
                <a:ln w="12700">
                  <a:noFill/>
                </a:ln>
                <a:solidFill>
                  <a:srgbClr val="AFABAB">
                    <a:alpha val="100000"/>
                  </a:srgbClr>
                </a:solidFill>
                <a:latin typeface="OPPOSans H" panose="00020600040101010101" charset="-122"/>
                <a:ea typeface="OPPOSans H" panose="00020600040101010101" charset="-122"/>
                <a:cs typeface="OPPOSans H" panose="00020600040101010101" charset="-122"/>
              </a:rPr>
              <a:t>02</a:t>
            </a:r>
            <a:endParaRPr kumimoji="1" lang="zh-CN" altLang="en-US"/>
          </a:p>
        </p:txBody>
      </p:sp>
      <p:sp>
        <p:nvSpPr>
          <p:cNvPr id="25" name="标题 1"/>
          <p:cNvSpPr txBox="1"/>
          <p:nvPr/>
        </p:nvSpPr>
        <p:spPr>
          <a:xfrm>
            <a:off x="4667012" y="4224104"/>
            <a:ext cx="2816062" cy="532282"/>
          </a:xfrm>
          <a:prstGeom prst="rect">
            <a:avLst/>
          </a:prstGeom>
          <a:noFill/>
          <a:ln>
            <a:noFill/>
          </a:ln>
        </p:spPr>
        <p:txBody>
          <a:bodyPr vert="horz" wrap="square" lIns="0" tIns="0" rIns="0" bIns="0" rtlCol="0" anchor="ctr"/>
          <a:p>
            <a:pPr algn="ctr">
              <a:lnSpc>
                <a:spcPct val="150000"/>
              </a:lnSpc>
            </a:pPr>
            <a:r>
              <a:rPr kumimoji="1" lang="en-US" altLang="zh-CN" sz="1600">
                <a:ln w="12700">
                  <a:noFill/>
                </a:ln>
                <a:solidFill>
                  <a:srgbClr val="375623">
                    <a:alpha val="100000"/>
                  </a:srgbClr>
                </a:solidFill>
                <a:latin typeface="Source Han Sans CN Bold" panose="020B0800000000000000" charset="-122"/>
                <a:ea typeface="Source Han Sans CN Bold" panose="020B0800000000000000" charset="-122"/>
                <a:cs typeface="Source Han Sans CN Bold" panose="020B0800000000000000" charset="-122"/>
              </a:rPr>
              <a:t>价值指标</a:t>
            </a:r>
            <a:endParaRPr kumimoji="1" lang="zh-CN" altLang="en-US"/>
          </a:p>
        </p:txBody>
      </p:sp>
      <p:sp>
        <p:nvSpPr>
          <p:cNvPr id="26" name="标题 1"/>
          <p:cNvSpPr txBox="1"/>
          <p:nvPr/>
        </p:nvSpPr>
        <p:spPr>
          <a:xfrm>
            <a:off x="4667012" y="4773071"/>
            <a:ext cx="2819716" cy="1213074"/>
          </a:xfrm>
          <a:prstGeom prst="rect">
            <a:avLst/>
          </a:prstGeom>
          <a:noFill/>
          <a:ln>
            <a:noFill/>
          </a:ln>
        </p:spPr>
        <p:txBody>
          <a:bodyPr vert="horz" wrap="square" lIns="0" tIns="0" rIns="0" bIns="0" rtlCol="0" anchor="t"/>
          <a:p>
            <a:pPr algn="ctr">
              <a:lnSpc>
                <a:spcPct val="150000"/>
              </a:lnSpc>
            </a:pPr>
            <a:r>
              <a:rPr kumimoji="1" lang="en-US" altLang="zh-CN" sz="1200">
                <a:ln w="12700">
                  <a:noFill/>
                </a:ln>
                <a:solidFill>
                  <a:srgbClr val="375623">
                    <a:alpha val="100000"/>
                  </a:srgbClr>
                </a:solidFill>
                <a:latin typeface="Source Han Sans" panose="020B0500000000000000" charset="-122"/>
                <a:ea typeface="Source Han Sans" panose="020B0500000000000000" charset="-122"/>
                <a:cs typeface="Source Han Sans" panose="020B0500000000000000" charset="-122"/>
              </a:rPr>
              <a:t>价值指标采用货币单位计量，表现经济现象总体的价值总量，如国内生产总值（GDP）以货币形式表示。它综合反映了经济活动的经济效益。
</a:t>
            </a:r>
            <a:endParaRPr kumimoji="1" lang="en-US" altLang="zh-CN" sz="1200">
              <a:ln w="12700">
                <a:noFill/>
              </a:ln>
              <a:solidFill>
                <a:srgbClr val="375623">
                  <a:alpha val="100000"/>
                </a:srgbClr>
              </a:solidFill>
              <a:latin typeface="Source Han Sans" panose="020B0500000000000000" charset="-122"/>
              <a:ea typeface="Source Han Sans" panose="020B0500000000000000" charset="-122"/>
              <a:cs typeface="Source Han Sans" panose="020B0500000000000000" charset="-122"/>
            </a:endParaRPr>
          </a:p>
        </p:txBody>
      </p:sp>
      <p:sp>
        <p:nvSpPr>
          <p:cNvPr id="27" name="标题 1"/>
          <p:cNvSpPr txBox="1"/>
          <p:nvPr/>
        </p:nvSpPr>
        <p:spPr>
          <a:xfrm>
            <a:off x="7750851" y="4280812"/>
            <a:ext cx="3149240" cy="424010"/>
          </a:xfrm>
          <a:prstGeom prst="roundRect">
            <a:avLst>
              <a:gd name="adj" fmla="val 50000"/>
            </a:avLst>
          </a:prstGeom>
          <a:gradFill>
            <a:gsLst>
              <a:gs pos="1000">
                <a:schemeClr val="accent1"/>
              </a:gs>
              <a:gs pos="100000">
                <a:schemeClr val="accent1">
                  <a:lumMod val="60000"/>
                  <a:lumOff val="4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45720" tIns="22860" rIns="45720" bIns="22860" rtlCol="0" anchor="ctr"/>
          <a:p>
            <a:pPr algn="ctr">
              <a:lnSpc>
                <a:spcPct val="110000"/>
              </a:lnSpc>
            </a:pPr>
            <a:endParaRPr kumimoji="1" lang="zh-CN" altLang="en-US"/>
          </a:p>
        </p:txBody>
      </p:sp>
      <p:sp>
        <p:nvSpPr>
          <p:cNvPr id="28" name="标题 1"/>
          <p:cNvSpPr txBox="1"/>
          <p:nvPr/>
        </p:nvSpPr>
        <p:spPr>
          <a:xfrm>
            <a:off x="8989480" y="3721982"/>
            <a:ext cx="665480" cy="485140"/>
          </a:xfrm>
          <a:prstGeom prst="rect">
            <a:avLst/>
          </a:prstGeom>
          <a:noFill/>
          <a:ln>
            <a:noFill/>
          </a:ln>
        </p:spPr>
        <p:txBody>
          <a:bodyPr vert="horz" wrap="none" lIns="91440" tIns="45720" rIns="91440" bIns="45720" rtlCol="0" anchor="t">
            <a:spAutoFit/>
          </a:bodyPr>
          <a:p>
            <a:pPr algn="ctr">
              <a:lnSpc>
                <a:spcPct val="110000"/>
              </a:lnSpc>
            </a:pPr>
            <a:r>
              <a:rPr kumimoji="1" lang="en-US" altLang="zh-CN" sz="2800">
                <a:ln w="12700">
                  <a:noFill/>
                </a:ln>
                <a:solidFill>
                  <a:srgbClr val="92D050">
                    <a:alpha val="100000"/>
                  </a:srgbClr>
                </a:solidFill>
                <a:latin typeface="OPPOSans H" panose="00020600040101010101" charset="-122"/>
                <a:ea typeface="OPPOSans H" panose="00020600040101010101" charset="-122"/>
                <a:cs typeface="OPPOSans H" panose="00020600040101010101" charset="-122"/>
              </a:rPr>
              <a:t>03</a:t>
            </a:r>
            <a:endParaRPr kumimoji="1" lang="zh-CN" altLang="en-US"/>
          </a:p>
        </p:txBody>
      </p:sp>
      <p:sp>
        <p:nvSpPr>
          <p:cNvPr id="29" name="标题 1"/>
          <p:cNvSpPr txBox="1"/>
          <p:nvPr/>
        </p:nvSpPr>
        <p:spPr>
          <a:xfrm>
            <a:off x="7915613" y="4224104"/>
            <a:ext cx="2816062" cy="532282"/>
          </a:xfrm>
          <a:prstGeom prst="rect">
            <a:avLst/>
          </a:prstGeom>
          <a:noFill/>
          <a:ln>
            <a:noFill/>
          </a:ln>
        </p:spPr>
        <p:txBody>
          <a:bodyPr vert="horz" wrap="square" lIns="0" tIns="0" rIns="0" bIns="0" rtlCol="0" anchor="ctr"/>
          <a:p>
            <a:pPr algn="ctr">
              <a:lnSpc>
                <a:spcPct val="150000"/>
              </a:lnSpc>
            </a:pPr>
            <a:r>
              <a:rPr kumimoji="1" lang="en-US" altLang="zh-CN" sz="1600">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劳动量指标</a:t>
            </a:r>
            <a:endParaRPr kumimoji="1" lang="zh-CN" altLang="en-US"/>
          </a:p>
        </p:txBody>
      </p:sp>
      <p:sp>
        <p:nvSpPr>
          <p:cNvPr id="30" name="标题 1"/>
          <p:cNvSpPr txBox="1"/>
          <p:nvPr/>
        </p:nvSpPr>
        <p:spPr>
          <a:xfrm>
            <a:off x="7915613" y="4762283"/>
            <a:ext cx="2819716" cy="1223862"/>
          </a:xfrm>
          <a:prstGeom prst="rect">
            <a:avLst/>
          </a:prstGeom>
          <a:noFill/>
          <a:ln>
            <a:noFill/>
          </a:ln>
        </p:spPr>
        <p:txBody>
          <a:bodyPr vert="horz" wrap="square" lIns="0" tIns="0" rIns="0" bIns="0" rtlCol="0" anchor="t"/>
          <a:p>
            <a:pPr algn="ctr">
              <a:lnSpc>
                <a:spcPct val="150000"/>
              </a:lnSpc>
            </a:pPr>
            <a:r>
              <a:rPr kumimoji="1" lang="en-US" altLang="zh-CN" sz="1200">
                <a:ln w="12700">
                  <a:noFill/>
                </a:ln>
                <a:solidFill>
                  <a:srgbClr val="375623">
                    <a:alpha val="100000"/>
                  </a:srgbClr>
                </a:solidFill>
                <a:latin typeface="Source Han Sans" panose="020B0500000000000000" charset="-122"/>
                <a:ea typeface="Source Han Sans" panose="020B0500000000000000" charset="-122"/>
                <a:cs typeface="Source Han Sans" panose="020B0500000000000000" charset="-122"/>
              </a:rPr>
              <a:t>劳动量指标采用劳动量单位计量，反映企业基层生产单位生产各种产品的工作总量，如生产某产品所需的工时数。</a:t>
            </a:r>
            <a:endParaRPr kumimoji="1" lang="en-US" altLang="zh-CN" sz="1200">
              <a:ln w="12700">
                <a:noFill/>
              </a:ln>
              <a:solidFill>
                <a:srgbClr val="375623">
                  <a:alpha val="100000"/>
                </a:srgbClr>
              </a:solidFill>
              <a:latin typeface="Source Han Sans" panose="020B0500000000000000" charset="-122"/>
              <a:ea typeface="Source Han Sans" panose="020B0500000000000000" charset="-122"/>
              <a:cs typeface="Source Han Sans" panose="020B0500000000000000" charset="-122"/>
            </a:endParaRPr>
          </a:p>
        </p:txBody>
      </p:sp>
      <p:sp>
        <p:nvSpPr>
          <p:cNvPr id="13" name="文本框 12"/>
          <p:cNvSpPr txBox="1"/>
          <p:nvPr/>
        </p:nvSpPr>
        <p:spPr>
          <a:xfrm>
            <a:off x="1559560" y="2099945"/>
            <a:ext cx="10019030" cy="965835"/>
          </a:xfrm>
          <a:prstGeom prst="rect">
            <a:avLst/>
          </a:prstGeom>
        </p:spPr>
        <p:txBody>
          <a:bodyPr wrap="square">
            <a:noAutofit/>
          </a:bodyPr>
          <a:p>
            <a:pPr indent="266700" defTabSz="266700" fontAlgn="auto">
              <a:lnSpc>
                <a:spcPct val="150000"/>
              </a:lnSpc>
              <a:spcBef>
                <a:spcPct val="0"/>
              </a:spcBef>
              <a:spcAft>
                <a:spcPct val="0"/>
              </a:spcAft>
            </a:pPr>
            <a:r>
              <a:rPr lang="zh-CN" altLang="en-US" sz="2400">
                <a:solidFill>
                  <a:schemeClr val="bg1"/>
                </a:solidFill>
                <a:latin typeface="NEU-BZ-S92"/>
                <a:ea typeface="方正书宋_GBK"/>
              </a:rPr>
              <a:t>由于采用不同的计量单位，总量指标可划分为实物指标、价值指标和劳动量指标三种。</a:t>
            </a:r>
            <a:endParaRPr lang="zh-CN" altLang="en-US" sz="2400">
              <a:solidFill>
                <a:schemeClr val="bg1"/>
              </a:solidFill>
              <a:latin typeface="NEU-BZ-S92"/>
              <a:ea typeface="方正书宋_GBK"/>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877435" y="3020060"/>
            <a:ext cx="5895340" cy="2055495"/>
          </a:xfrm>
        </p:spPr>
        <p:txBody>
          <a:bodyPr/>
          <a:p>
            <a:r>
              <a:rPr lang="zh-CN" altLang="en-US"/>
              <a:t>相对指标</a:t>
            </a:r>
            <a:endParaRPr lang="zh-CN" altLang="en-US"/>
          </a:p>
        </p:txBody>
      </p:sp>
      <p:sp>
        <p:nvSpPr>
          <p:cNvPr id="3" name="文本占位符 2"/>
          <p:cNvSpPr>
            <a:spLocks noGrp="1"/>
          </p:cNvSpPr>
          <p:nvPr>
            <p:ph type="body" sz="quarter" idx="13"/>
          </p:nvPr>
        </p:nvSpPr>
        <p:spPr/>
        <p:txBody>
          <a:bodyPr/>
          <a:p>
            <a:pPr algn="r"/>
            <a:r>
              <a:rPr lang="zh-CN" altLang="en-US"/>
              <a:t>任务二</a:t>
            </a:r>
            <a:r>
              <a:rPr lang="en-US" altLang="zh-CN"/>
              <a:t> </a:t>
            </a:r>
            <a:endParaRPr lang="zh-CN" altLang="en-US"/>
          </a:p>
        </p:txBody>
      </p:sp>
    </p:spTree>
    <p:custDataLst>
      <p:tags r:id="rId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03.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8.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2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2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3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51.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64.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8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83.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84.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5.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6.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7.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8.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9.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1.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2.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3.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4.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5.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6.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7.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8.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203.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204.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20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0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1.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2.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3.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4.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5.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6.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7.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8.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9.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2.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3.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224.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5.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6.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7.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8.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9.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1.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2.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3.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4.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39.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1.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4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4.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7.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8.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249.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251.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25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4.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5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5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9.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2.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6.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7.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6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72.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3.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4.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5.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6.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7.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8.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9.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3.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85.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6.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7.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8.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9.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1.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2.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3.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4.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5.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6.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7.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8.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1.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2.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30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304.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305.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6.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7.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8.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9.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1.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2.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3.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4.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5.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6.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7.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8.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9.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2.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324.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32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32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27.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1.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2.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3.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4.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5.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6.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7.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8.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9.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0.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2.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3.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345.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6.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7.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8.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9.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0.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1.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2.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3.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4.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5.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0.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1.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2.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64.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5.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7.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8.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9.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0.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371.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372.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37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4.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5.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7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9.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0.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2.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3.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4.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6.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7.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8.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8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0.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1.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93.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4.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5.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6.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7.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8.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9.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00.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1.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3.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4.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406.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7.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8.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9.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0.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1.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2.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3.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4.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6.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7.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8.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9.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1.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2.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3.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424.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425.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426.xml><?xml version="1.0" encoding="utf-8"?>
<p:tagLst xmlns:p="http://schemas.openxmlformats.org/presentationml/2006/main">
  <p:tag name="KSO_WM_BEAUTIFY_FLAG" val="#wm#"/>
  <p:tag name="KSO_WM_TEMPLATE_CATEGORY" val="custom"/>
  <p:tag name="KSO_WM_TEMPLATE_INDEX" val="20235934"/>
</p:tagLst>
</file>

<file path=ppt/tags/tag427.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28.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429.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6,&quot;pos&quot;:0.8999999761581421,&quot;transparency&quot;:0},{&quot;brightness&quot;:0.4000000059604645,&quot;colorType&quot;:1,&quot;foreColorIndex&quot;:6,&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0.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TEXT_TYPE" val="1"/>
  <p:tag name="KSO_WM_UNIT_PRESET_TEXT" val="添加标题"/>
  <p:tag name="KSO_WM_DIAGRAM_USE_COLOR_VALUE" val="{&quot;color_scheme&quot;:1,&quot;color_type&quot;:1,&quot;theme_color_indexes&quot;:[5,6,5,6,5,6]}"/>
</p:tagLst>
</file>

<file path=ppt/tags/tag431.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32.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433.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434.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435.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436.xml><?xml version="1.0" encoding="utf-8"?>
<p:tagLst xmlns:p="http://schemas.openxmlformats.org/presentationml/2006/main">
  <p:tag name="KSO_WM_SLIDE_ID" val="custom20235934_8"/>
  <p:tag name="KSO_WM_TEMPLATE_SUBCATEGORY" val="29"/>
  <p:tag name="KSO_WM_TEMPLATE_MASTER_TYPE" val="0"/>
  <p:tag name="KSO_WM_TEMPLATE_COLOR_TYPE" val="0"/>
  <p:tag name="KSO_WM_SLIDE_TYPE" val="text"/>
  <p:tag name="KSO_WM_SLIDE_SUBTYPE" val="pureTxt"/>
  <p:tag name="KSO_WM_SLIDE_ITEM_CNT" val="0"/>
  <p:tag name="KSO_WM_SLIDE_INDEX" val="8"/>
  <p:tag name="KSO_WM_TAG_VERSION" val="3.0"/>
  <p:tag name="KSO_WM_BEAUTIFY_FLAG" val="#wm#"/>
  <p:tag name="KSO_WM_TEMPLATE_CATEGORY" val="custom"/>
  <p:tag name="KSO_WM_TEMPLATE_INDEX" val="20235934"/>
  <p:tag name="KSO_WM_SLIDE_LAYOUT" val="a_f"/>
  <p:tag name="KSO_WM_SLIDE_LAYOUT_CNT" val="1_1"/>
  <p:tag name="KSO_WM_UNIT_SHOW_EDIT_AREA_INDICATION" val="1"/>
  <p:tag name="KSO_WM_TEMPLATE_THUMBS_INDEX" val="1、4、7、12、13、14、15、16、17、18、20、24、25、28、33、36、40、43、44"/>
  <p:tag name="KSO_WM_SLIDE_SIZE" val="850*457"/>
  <p:tag name="KSO_WM_SLIDE_POSITION" val="54*28"/>
  <p:tag name="KSO_WM_TEMPLATE_COLORSEQUENCE" val="1,2,3,4,5,6"/>
  <p:tag name="resource_record_key" val="{&quot;65&quot;:[20235934],&quot;70&quot;:[3330158]}"/>
</p:tagLst>
</file>

<file path=ppt/tags/tag437.xml><?xml version="1.0" encoding="utf-8"?>
<p:tagLst xmlns:p="http://schemas.openxmlformats.org/presentationml/2006/main">
  <p:tag name="KSO_WM_BEAUTIFY_FLAG" val="#wm#"/>
  <p:tag name="KSO_WM_TEMPLATE_CATEGORY" val="custom"/>
  <p:tag name="KSO_WM_TEMPLATE_INDEX" val="20235934"/>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5023_1*n_h_i*1_1_3"/>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1},{&quot;brightness&quot;:0,&quot;colorType&quot;:1,&quot;foreColorIndex&quot;:5,&quot;pos&quot;:1,&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439.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5023_1*n_h_a*1_1_1"/>
  <p:tag name="KSO_WM_TEMPLATE_CATEGORY" val="diagram"/>
  <p:tag name="KSO_WM_TEMPLATE_INDEX" val="20235023"/>
  <p:tag name="KSO_WM_UNIT_LAYERLEVEL" val="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此处添加你的标题具体内容"/>
  <p:tag name="KSO_WM_UNIT_TEXT_FILL_FORE_SCHEMECOLOR_INDEX" val="1"/>
  <p:tag name="KSO_WM_UNIT_TEXT_FILL_TYPE" val="1"/>
  <p:tag name="KSO_WM_DIAGRAM_USE_COLOR_VALUE" val="{&quot;color_scheme&quot;:1,&quot;color_type&quot;:1,&quot;theme_color_indexes&quot;:[5,6,5,6,5,6]}"/>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5023_1*n_h_i*1_1_4"/>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5023_1*n_h_i*1_1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35023_1*n_h_i*1_1_2"/>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4000000059604645,&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5023_1*n_h_i*1_1_5"/>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2,&quot;pos&quot;:0.6600000262260437,&quot;rgb&quot;:&quot;#376fff&quot;,&quot;transparency&quot;:1},{&quot;brightness&quot;:0,&quot;colorType&quot;:1,&quot;foreColorIndex&quot;:5,&quot;pos&quot;:0.14000000059604645,&quot;transparency&quot;:1},{&quot;brightness&quot;:0,&quot;colorType&quot;:2,&quot;pos&quot;:0,&quot;rgb&quot;:&quot;#376fff&quot;,&quot;transparency&quot;:0.8399999737739563},{&quot;brightness&quot;:0,&quot;colorType&quot;:1,&quot;foreColorIndex&quot;:5,&quot;pos&quot;:1,&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2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i*1_2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8500000238418579}],&quot;type&quot;:2},&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0.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451.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452.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45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5023_1*n_h_i*1_1_3"/>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1},{&quot;brightness&quot;:0,&quot;colorType&quot;:1,&quot;foreColorIndex&quot;:5,&quot;pos&quot;:1,&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455.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5023_1*n_h_a*1_1_1"/>
  <p:tag name="KSO_WM_TEMPLATE_CATEGORY" val="diagram"/>
  <p:tag name="KSO_WM_TEMPLATE_INDEX" val="20235023"/>
  <p:tag name="KSO_WM_UNIT_LAYERLEVEL" val="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此处添加你的标题具体内容"/>
  <p:tag name="KSO_WM_UNIT_TEXT_FILL_FORE_SCHEMECOLOR_INDEX" val="1"/>
  <p:tag name="KSO_WM_UNIT_TEXT_FILL_TYPE" val="1"/>
  <p:tag name="KSO_WM_DIAGRAM_USE_COLOR_VALUE" val="{&quot;color_scheme&quot;:1,&quot;color_type&quot;:1,&quot;theme_color_indexes&quot;:[5,6,5,6,5,6]}"/>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5023_1*n_h_i*1_1_4"/>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5023_1*n_h_i*1_1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35023_1*n_h_i*1_1_2"/>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4000000059604645,&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4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5023_1*n_h_i*1_1_5"/>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2,&quot;pos&quot;:0.6600000262260437,&quot;rgb&quot;:&quot;#376fff&quot;,&quot;transparency&quot;:1},{&quot;brightness&quot;:0,&quot;colorType&quot;:1,&quot;foreColorIndex&quot;:5,&quot;pos&quot;:0.14000000059604645,&quot;transparency&quot;:1},{&quot;brightness&quot;:0,&quot;colorType&quot;:2,&quot;pos&quot;:0,&quot;rgb&quot;:&quot;#376fff&quot;,&quot;transparency&quot;:0.8399999737739563},{&quot;brightness&quot;:0,&quot;colorType&quot;:1,&quot;foreColorIndex&quot;:5,&quot;pos&quot;:1,&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2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i*1_2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8500000238418579}],&quot;type&quot;:2},&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66.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467.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468.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46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0.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71.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72.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73.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74.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75.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76.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77.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78.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79.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80.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81.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82.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83.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84.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85.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86.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87.xml><?xml version="1.0" encoding="utf-8"?>
<p:tagLst xmlns:p="http://schemas.openxmlformats.org/presentationml/2006/main">
  <p:tag name="KSO_WM_DIAGRAM_VIRTUALLY_FRAME" val="{&quot;height&quot;:308.9848818897637,&quot;left&quot;:156.47181102362202,&quot;top&quot;:159.80307086614172,&quot;width&quot;:679.1148818897639}"/>
</p:tagLst>
</file>

<file path=ppt/tags/tag488.xml><?xml version="1.0" encoding="utf-8"?>
<p:tagLst xmlns:p="http://schemas.openxmlformats.org/presentationml/2006/main">
  <p:tag name="KSO_WM_DIAGRAM_VIRTUALLY_FRAME" val="{&quot;height&quot;:298.51944881889756,&quot;left&quot;:106.33062992125983,&quot;top&quot;:147.74023622047244,&quot;width&quot;:746.3388188976378}"/>
</p:tagLst>
</file>

<file path=ppt/tags/tag489.xml><?xml version="1.0" encoding="utf-8"?>
<p:tagLst xmlns:p="http://schemas.openxmlformats.org/presentationml/2006/main">
  <p:tag name="KSO_WM_DIAGRAM_VIRTUALLY_FRAME" val="{&quot;height&quot;:298.51944881889756,&quot;left&quot;:106.33062992125983,&quot;top&quot;:147.74023622047244,&quot;width&quot;:746.3388188976378}"/>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0.xml><?xml version="1.0" encoding="utf-8"?>
<p:tagLst xmlns:p="http://schemas.openxmlformats.org/presentationml/2006/main">
  <p:tag name="KSO_WM_DIAGRAM_VIRTUALLY_FRAME" val="{&quot;height&quot;:298.51944881889756,&quot;left&quot;:106.33062992125983,&quot;top&quot;:147.74023622047244,&quot;width&quot;:746.3388188976378}"/>
</p:tagLst>
</file>

<file path=ppt/tags/tag491.xml><?xml version="1.0" encoding="utf-8"?>
<p:tagLst xmlns:p="http://schemas.openxmlformats.org/presentationml/2006/main">
  <p:tag name="KSO_WM_DIAGRAM_VIRTUALLY_FRAME" val="{&quot;height&quot;:298.51944881889756,&quot;left&quot;:106.33062992125983,&quot;top&quot;:147.74023622047244,&quot;width&quot;:746.3388188976378}"/>
</p:tagLst>
</file>

<file path=ppt/tags/tag492.xml><?xml version="1.0" encoding="utf-8"?>
<p:tagLst xmlns:p="http://schemas.openxmlformats.org/presentationml/2006/main">
  <p:tag name="KSO_WM_DIAGRAM_VIRTUALLY_FRAME" val="{&quot;height&quot;:298.51944881889756,&quot;left&quot;:106.33062992125983,&quot;top&quot;:147.74023622047244,&quot;width&quot;:746.3388188976378}"/>
</p:tagLst>
</file>

<file path=ppt/tags/tag493.xml><?xml version="1.0" encoding="utf-8"?>
<p:tagLst xmlns:p="http://schemas.openxmlformats.org/presentationml/2006/main">
  <p:tag name="KSO_WM_DIAGRAM_VIRTUALLY_FRAME" val="{&quot;height&quot;:298.51944881889756,&quot;left&quot;:106.33062992125983,&quot;top&quot;:147.74023622047244,&quot;width&quot;:746.3388188976378}"/>
</p:tagLst>
</file>

<file path=ppt/tags/tag494.xml><?xml version="1.0" encoding="utf-8"?>
<p:tagLst xmlns:p="http://schemas.openxmlformats.org/presentationml/2006/main">
  <p:tag name="KSO_WM_DIAGRAM_VIRTUALLY_FRAME" val="{&quot;height&quot;:298.51944881889756,&quot;left&quot;:106.33062992125983,&quot;top&quot;:147.74023622047244,&quot;width&quot;:746.3388188976378}"/>
</p:tagLst>
</file>

<file path=ppt/tags/tag495.xml><?xml version="1.0" encoding="utf-8"?>
<p:tagLst xmlns:p="http://schemas.openxmlformats.org/presentationml/2006/main">
  <p:tag name="KSO_WM_DIAGRAM_VIRTUALLY_FRAME" val="{&quot;height&quot;:298.51944881889756,&quot;left&quot;:106.33062992125983,&quot;top&quot;:147.74023622047244,&quot;width&quot;:746.3388188976378}"/>
</p:tagLst>
</file>

<file path=ppt/tags/tag496.xml><?xml version="1.0" encoding="utf-8"?>
<p:tagLst xmlns:p="http://schemas.openxmlformats.org/presentationml/2006/main">
  <p:tag name="KSO_WM_DIAGRAM_VIRTUALLY_FRAME" val="{&quot;height&quot;:298.51944881889756,&quot;left&quot;:106.33062992125983,&quot;top&quot;:147.74023622047244,&quot;width&quot;:746.3388188976378}"/>
</p:tagLst>
</file>

<file path=ppt/tags/tag497.xml><?xml version="1.0" encoding="utf-8"?>
<p:tagLst xmlns:p="http://schemas.openxmlformats.org/presentationml/2006/main">
  <p:tag name="KSO_WM_DIAGRAM_VIRTUALLY_FRAME" val="{&quot;height&quot;:298.51944881889756,&quot;left&quot;:106.33062992125983,&quot;top&quot;:147.74023622047244,&quot;width&quot;:746.3388188976378}"/>
</p:tagLst>
</file>

<file path=ppt/tags/tag498.xml><?xml version="1.0" encoding="utf-8"?>
<p:tagLst xmlns:p="http://schemas.openxmlformats.org/presentationml/2006/main">
  <p:tag name="KSO_WM_BEAUTIFY_FLAG" val="#wm#"/>
  <p:tag name="KSO_WM_TEMPLATE_CATEGORY" val="custom"/>
  <p:tag name="KSO_WM_TEMPLATE_INDEX" val="20235934"/>
</p:tagLst>
</file>

<file path=ppt/tags/tag499.xml><?xml version="1.0" encoding="utf-8"?>
<p:tagLst xmlns:p="http://schemas.openxmlformats.org/presentationml/2006/main">
  <p:tag name="KSO_WM_DIAGRAM_VIRTUALLY_FRAME" val="{&quot;height&quot;:263.40937007874015,&quot;left&quot;:0,&quot;top&quot;:220.8031496062992,&quot;width&quot;:960}"/>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00.xml><?xml version="1.0" encoding="utf-8"?>
<p:tagLst xmlns:p="http://schemas.openxmlformats.org/presentationml/2006/main">
  <p:tag name="KSO_WM_DIAGRAM_VIRTUALLY_FRAME" val="{&quot;height&quot;:263.40937007874015,&quot;left&quot;:0,&quot;top&quot;:220.8031496062992,&quot;width&quot;:960}"/>
</p:tagLst>
</file>

<file path=ppt/tags/tag501.xml><?xml version="1.0" encoding="utf-8"?>
<p:tagLst xmlns:p="http://schemas.openxmlformats.org/presentationml/2006/main">
  <p:tag name="KSO_WM_DIAGRAM_VIRTUALLY_FRAME" val="{&quot;height&quot;:263.40937007874015,&quot;left&quot;:0,&quot;top&quot;:220.8031496062992,&quot;width&quot;:960}"/>
</p:tagLst>
</file>

<file path=ppt/tags/tag502.xml><?xml version="1.0" encoding="utf-8"?>
<p:tagLst xmlns:p="http://schemas.openxmlformats.org/presentationml/2006/main">
  <p:tag name="KSO_WM_DIAGRAM_VIRTUALLY_FRAME" val="{&quot;height&quot;:263.40937007874015,&quot;left&quot;:0,&quot;top&quot;:220.8031496062992,&quot;width&quot;:960}"/>
</p:tagLst>
</file>

<file path=ppt/tags/tag503.xml><?xml version="1.0" encoding="utf-8"?>
<p:tagLst xmlns:p="http://schemas.openxmlformats.org/presentationml/2006/main">
  <p:tag name="KSO_WM_DIAGRAM_VIRTUALLY_FRAME" val="{&quot;height&quot;:263.40937007874015,&quot;left&quot;:0,&quot;top&quot;:220.8031496062992,&quot;width&quot;:960}"/>
</p:tagLst>
</file>

<file path=ppt/tags/tag504.xml><?xml version="1.0" encoding="utf-8"?>
<p:tagLst xmlns:p="http://schemas.openxmlformats.org/presentationml/2006/main">
  <p:tag name="KSO_WM_DIAGRAM_VIRTUALLY_FRAME" val="{&quot;height&quot;:263.40937007874015,&quot;left&quot;:0,&quot;top&quot;:220.8031496062992,&quot;width&quot;:960}"/>
</p:tagLst>
</file>

<file path=ppt/tags/tag505.xml><?xml version="1.0" encoding="utf-8"?>
<p:tagLst xmlns:p="http://schemas.openxmlformats.org/presentationml/2006/main">
  <p:tag name="KSO_WM_DIAGRAM_VIRTUALLY_FRAME" val="{&quot;height&quot;:263.40937007874015,&quot;left&quot;:0,&quot;top&quot;:220.8031496062992,&quot;width&quot;:960}"/>
</p:tagLst>
</file>

<file path=ppt/tags/tag506.xml><?xml version="1.0" encoding="utf-8"?>
<p:tagLst xmlns:p="http://schemas.openxmlformats.org/presentationml/2006/main">
  <p:tag name="KSO_WM_DIAGRAM_VIRTUALLY_FRAME" val="{&quot;height&quot;:263.40937007874015,&quot;left&quot;:0,&quot;top&quot;:220.8031496062992,&quot;width&quot;:960}"/>
</p:tagLst>
</file>

<file path=ppt/tags/tag507.xml><?xml version="1.0" encoding="utf-8"?>
<p:tagLst xmlns:p="http://schemas.openxmlformats.org/presentationml/2006/main">
  <p:tag name="KSO_WM_DIAGRAM_VIRTUALLY_FRAME" val="{&quot;height&quot;:263.40937007874015,&quot;left&quot;:0,&quot;top&quot;:220.8031496062992,&quot;width&quot;:960}"/>
</p:tagLst>
</file>

<file path=ppt/tags/tag508.xml><?xml version="1.0" encoding="utf-8"?>
<p:tagLst xmlns:p="http://schemas.openxmlformats.org/presentationml/2006/main">
  <p:tag name="KSO_WM_DIAGRAM_VIRTUALLY_FRAME" val="{&quot;height&quot;:263.40937007874015,&quot;left&quot;:0,&quot;top&quot;:220.8031496062992,&quot;width&quot;:960}"/>
</p:tagLst>
</file>

<file path=ppt/tags/tag509.xml><?xml version="1.0" encoding="utf-8"?>
<p:tagLst xmlns:p="http://schemas.openxmlformats.org/presentationml/2006/main">
  <p:tag name="KSO_WM_DIAGRAM_VIRTUALLY_FRAME" val="{&quot;height&quot;:263.40937007874015,&quot;left&quot;:0,&quot;top&quot;:220.8031496062992,&quot;width&quot;:960}"/>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0.xml><?xml version="1.0" encoding="utf-8"?>
<p:tagLst xmlns:p="http://schemas.openxmlformats.org/presentationml/2006/main">
  <p:tag name="KSO_WM_DIAGRAM_VIRTUALLY_FRAME" val="{&quot;height&quot;:263.40937007874015,&quot;left&quot;:0,&quot;top&quot;:220.8031496062992,&quot;width&quot;:960}"/>
</p:tagLst>
</file>

<file path=ppt/tags/tag511.xml><?xml version="1.0" encoding="utf-8"?>
<p:tagLst xmlns:p="http://schemas.openxmlformats.org/presentationml/2006/main">
  <p:tag name="KSO_WM_DIAGRAM_VIRTUALLY_FRAME" val="{&quot;height&quot;:263.40937007874015,&quot;left&quot;:0,&quot;top&quot;:220.8031496062992,&quot;width&quot;:960}"/>
</p:tagLst>
</file>

<file path=ppt/tags/tag512.xml><?xml version="1.0" encoding="utf-8"?>
<p:tagLst xmlns:p="http://schemas.openxmlformats.org/presentationml/2006/main">
  <p:tag name="KSO_WM_DIAGRAM_VIRTUALLY_FRAME" val="{&quot;height&quot;:263.40937007874015,&quot;left&quot;:0,&quot;top&quot;:220.8031496062992,&quot;width&quot;:960}"/>
</p:tagLst>
</file>

<file path=ppt/tags/tag513.xml><?xml version="1.0" encoding="utf-8"?>
<p:tagLst xmlns:p="http://schemas.openxmlformats.org/presentationml/2006/main">
  <p:tag name="KSO_WM_DIAGRAM_VIRTUALLY_FRAME" val="{&quot;height&quot;:263.40937007874015,&quot;left&quot;:0,&quot;top&quot;:220.8031496062992,&quot;width&quot;:960}"/>
</p:tagLst>
</file>

<file path=ppt/tags/tag514.xml><?xml version="1.0" encoding="utf-8"?>
<p:tagLst xmlns:p="http://schemas.openxmlformats.org/presentationml/2006/main">
  <p:tag name="KSO_WM_DIAGRAM_VIRTUALLY_FRAME" val="{&quot;height&quot;:263.40937007874015,&quot;left&quot;:0,&quot;top&quot;:220.8031496062992,&quot;width&quot;:960}"/>
</p:tagLst>
</file>

<file path=ppt/tags/tag515.xml><?xml version="1.0" encoding="utf-8"?>
<p:tagLst xmlns:p="http://schemas.openxmlformats.org/presentationml/2006/main">
  <p:tag name="KSO_WM_DIAGRAM_VIRTUALLY_FRAME" val="{&quot;height&quot;:263.40937007874015,&quot;left&quot;:0,&quot;top&quot;:220.8031496062992,&quot;width&quot;:960}"/>
</p:tagLst>
</file>

<file path=ppt/tags/tag516.xml><?xml version="1.0" encoding="utf-8"?>
<p:tagLst xmlns:p="http://schemas.openxmlformats.org/presentationml/2006/main">
  <p:tag name="KSO_WM_DIAGRAM_VIRTUALLY_FRAME" val="{&quot;height&quot;:263.40937007874015,&quot;left&quot;:0,&quot;top&quot;:220.8031496062992,&quot;width&quot;:960}"/>
</p:tagLst>
</file>

<file path=ppt/tags/tag517.xml><?xml version="1.0" encoding="utf-8"?>
<p:tagLst xmlns:p="http://schemas.openxmlformats.org/presentationml/2006/main">
  <p:tag name="KSO_WM_DIAGRAM_VIRTUALLY_FRAME" val="{&quot;height&quot;:263.40937007874015,&quot;left&quot;:0,&quot;top&quot;:220.8031496062992,&quot;width&quot;:960}"/>
</p:tagLst>
</file>

<file path=ppt/tags/tag518.xml><?xml version="1.0" encoding="utf-8"?>
<p:tagLst xmlns:p="http://schemas.openxmlformats.org/presentationml/2006/main">
  <p:tag name="KSO_WM_DIAGRAM_VIRTUALLY_FRAME" val="{&quot;height&quot;:263.40937007874015,&quot;left&quot;:0,&quot;top&quot;:220.8031496062992,&quot;width&quot;:960}"/>
</p:tagLst>
</file>

<file path=ppt/tags/tag519.xml><?xml version="1.0" encoding="utf-8"?>
<p:tagLst xmlns:p="http://schemas.openxmlformats.org/presentationml/2006/main">
  <p:tag name="KSO_WM_DIAGRAM_VIRTUALLY_FRAME" val="{&quot;height&quot;:263.40937007874015,&quot;left&quot;:0,&quot;top&quot;:220.8031496062992,&quot;width&quot;:960}"/>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0.xml><?xml version="1.0" encoding="utf-8"?>
<p:tagLst xmlns:p="http://schemas.openxmlformats.org/presentationml/2006/main">
  <p:tag name="KSO_WM_DIAGRAM_VIRTUALLY_FRAME" val="{&quot;height&quot;:263.40937007874015,&quot;left&quot;:0,&quot;top&quot;:220.8031496062992,&quot;width&quot;:960}"/>
</p:tagLst>
</file>

<file path=ppt/tags/tag521.xml><?xml version="1.0" encoding="utf-8"?>
<p:tagLst xmlns:p="http://schemas.openxmlformats.org/presentationml/2006/main">
  <p:tag name="KSO_WM_DIAGRAM_VIRTUALLY_FRAME" val="{&quot;height&quot;:263.40937007874015,&quot;left&quot;:0,&quot;top&quot;:220.8031496062992,&quot;width&quot;:960}"/>
</p:tagLst>
</file>

<file path=ppt/tags/tag522.xml><?xml version="1.0" encoding="utf-8"?>
<p:tagLst xmlns:p="http://schemas.openxmlformats.org/presentationml/2006/main">
  <p:tag name="KSO_WM_DIAGRAM_VIRTUALLY_FRAME" val="{&quot;height&quot;:263.40937007874015,&quot;left&quot;:0,&quot;top&quot;:220.8031496062992,&quot;width&quot;:960}"/>
</p:tagLst>
</file>

<file path=ppt/tags/tag523.xml><?xml version="1.0" encoding="utf-8"?>
<p:tagLst xmlns:p="http://schemas.openxmlformats.org/presentationml/2006/main">
  <p:tag name="KSO_WM_BEAUTIFY_FLAG" val="#wm#"/>
  <p:tag name="KSO_WM_TEMPLATE_CATEGORY" val="custom"/>
  <p:tag name="KSO_WM_TEMPLATE_INDEX" val="20235934"/>
</p:tagLst>
</file>

<file path=ppt/tags/tag524.xml><?xml version="1.0" encoding="utf-8"?>
<p:tagLst xmlns:p="http://schemas.openxmlformats.org/presentationml/2006/main">
  <p:tag name="KSO_WM_DIAGRAM_VIRTUALLY_FRAME" val="{&quot;height&quot;:383.82377952755905,&quot;left&quot;:75.24425196850393,&quot;top&quot;:94.08811023622047,&quot;width&quot;:808.5115748031496}"/>
</p:tagLst>
</file>

<file path=ppt/tags/tag525.xml><?xml version="1.0" encoding="utf-8"?>
<p:tagLst xmlns:p="http://schemas.openxmlformats.org/presentationml/2006/main">
  <p:tag name="KSO_WM_DIAGRAM_VIRTUALLY_FRAME" val="{&quot;height&quot;:383.82377952755905,&quot;left&quot;:75.24425196850393,&quot;top&quot;:94.08811023622047,&quot;width&quot;:808.5115748031496}"/>
</p:tagLst>
</file>

<file path=ppt/tags/tag526.xml><?xml version="1.0" encoding="utf-8"?>
<p:tagLst xmlns:p="http://schemas.openxmlformats.org/presentationml/2006/main">
  <p:tag name="KSO_WM_DIAGRAM_VIRTUALLY_FRAME" val="{&quot;height&quot;:383.82377952755905,&quot;left&quot;:75.24425196850393,&quot;top&quot;:94.08811023622047,&quot;width&quot;:808.5115748031496}"/>
</p:tagLst>
</file>

<file path=ppt/tags/tag527.xml><?xml version="1.0" encoding="utf-8"?>
<p:tagLst xmlns:p="http://schemas.openxmlformats.org/presentationml/2006/main">
  <p:tag name="KSO_WM_DIAGRAM_VIRTUALLY_FRAME" val="{&quot;height&quot;:383.82377952755905,&quot;left&quot;:75.24425196850393,&quot;top&quot;:94.08811023622047,&quot;width&quot;:808.5115748031496}"/>
</p:tagLst>
</file>

<file path=ppt/tags/tag528.xml><?xml version="1.0" encoding="utf-8"?>
<p:tagLst xmlns:p="http://schemas.openxmlformats.org/presentationml/2006/main">
  <p:tag name="KSO_WM_DIAGRAM_VIRTUALLY_FRAME" val="{&quot;height&quot;:383.82377952755905,&quot;left&quot;:75.24425196850393,&quot;top&quot;:94.08811023622047,&quot;width&quot;:808.5115748031496}"/>
</p:tagLst>
</file>

<file path=ppt/tags/tag529.xml><?xml version="1.0" encoding="utf-8"?>
<p:tagLst xmlns:p="http://schemas.openxmlformats.org/presentationml/2006/main">
  <p:tag name="KSO_WM_DIAGRAM_VIRTUALLY_FRAME" val="{&quot;height&quot;:383.82377952755905,&quot;left&quot;:75.24425196850393,&quot;top&quot;:94.08811023622047,&quot;width&quot;:808.5115748031496}"/>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0.xml><?xml version="1.0" encoding="utf-8"?>
<p:tagLst xmlns:p="http://schemas.openxmlformats.org/presentationml/2006/main">
  <p:tag name="KSO_WM_BEAUTIFY_FLAG" val="#wm#"/>
  <p:tag name="KSO_WM_TEMPLATE_CATEGORY" val="custom"/>
  <p:tag name="KSO_WM_TEMPLATE_INDEX" val="20235934"/>
</p:tagLst>
</file>

<file path=ppt/tags/tag531.xml><?xml version="1.0" encoding="utf-8"?>
<p:tagLst xmlns:p="http://schemas.openxmlformats.org/presentationml/2006/main">
  <p:tag name="KSO_WM_DIAGRAM_VIRTUALLY_FRAME" val="{&quot;height&quot;:344.4085039370078,&quot;left&quot;:80.60507874015748,&quot;top&quot;:108.53275590551182,&quot;width&quot;:800.3949212598425}"/>
</p:tagLst>
</file>

<file path=ppt/tags/tag532.xml><?xml version="1.0" encoding="utf-8"?>
<p:tagLst xmlns:p="http://schemas.openxmlformats.org/presentationml/2006/main">
  <p:tag name="KSO_WM_DIAGRAM_VIRTUALLY_FRAME" val="{&quot;height&quot;:344.4085039370078,&quot;left&quot;:80.60507874015748,&quot;top&quot;:108.53275590551182,&quot;width&quot;:800.3949212598425}"/>
</p:tagLst>
</file>

<file path=ppt/tags/tag533.xml><?xml version="1.0" encoding="utf-8"?>
<p:tagLst xmlns:p="http://schemas.openxmlformats.org/presentationml/2006/main">
  <p:tag name="KSO_WM_DIAGRAM_VIRTUALLY_FRAME" val="{&quot;height&quot;:344.4085039370078,&quot;left&quot;:80.60507874015748,&quot;top&quot;:108.53275590551182,&quot;width&quot;:800.3949212598425}"/>
</p:tagLst>
</file>

<file path=ppt/tags/tag534.xml><?xml version="1.0" encoding="utf-8"?>
<p:tagLst xmlns:p="http://schemas.openxmlformats.org/presentationml/2006/main">
  <p:tag name="KSO_WM_DIAGRAM_VIRTUALLY_FRAME" val="{&quot;height&quot;:344.4085039370078,&quot;left&quot;:80.60507874015748,&quot;top&quot;:108.53275590551182,&quot;width&quot;:800.3949212598425}"/>
</p:tagLst>
</file>

<file path=ppt/tags/tag535.xml><?xml version="1.0" encoding="utf-8"?>
<p:tagLst xmlns:p="http://schemas.openxmlformats.org/presentationml/2006/main">
  <p:tag name="KSO_WM_DIAGRAM_VIRTUALLY_FRAME" val="{&quot;height&quot;:344.4085039370078,&quot;left&quot;:80.60507874015748,&quot;top&quot;:108.53275590551182,&quot;width&quot;:800.3949212598425}"/>
</p:tagLst>
</file>

<file path=ppt/tags/tag536.xml><?xml version="1.0" encoding="utf-8"?>
<p:tagLst xmlns:p="http://schemas.openxmlformats.org/presentationml/2006/main">
  <p:tag name="KSO_WM_DIAGRAM_VIRTUALLY_FRAME" val="{&quot;height&quot;:344.4085039370078,&quot;left&quot;:80.60507874015748,&quot;top&quot;:108.53275590551182,&quot;width&quot;:800.3949212598425}"/>
</p:tagLst>
</file>

<file path=ppt/tags/tag537.xml><?xml version="1.0" encoding="utf-8"?>
<p:tagLst xmlns:p="http://schemas.openxmlformats.org/presentationml/2006/main">
  <p:tag name="KSO_WM_DIAGRAM_VIRTUALLY_FRAME" val="{&quot;height&quot;:344.4085039370078,&quot;left&quot;:80.60507874015748,&quot;top&quot;:108.53275590551182,&quot;width&quot;:800.3949212598425}"/>
</p:tagLst>
</file>

<file path=ppt/tags/tag538.xml><?xml version="1.0" encoding="utf-8"?>
<p:tagLst xmlns:p="http://schemas.openxmlformats.org/presentationml/2006/main">
  <p:tag name="KSO_WM_DIAGRAM_VIRTUALLY_FRAME" val="{&quot;height&quot;:344.4085039370078,&quot;left&quot;:80.60507874015748,&quot;top&quot;:108.53275590551182,&quot;width&quot;:800.3949212598425}"/>
</p:tagLst>
</file>

<file path=ppt/tags/tag539.xml><?xml version="1.0" encoding="utf-8"?>
<p:tagLst xmlns:p="http://schemas.openxmlformats.org/presentationml/2006/main">
  <p:tag name="KSO_WM_DIAGRAM_VIRTUALLY_FRAME" val="{&quot;height&quot;:344.4085039370078,&quot;left&quot;:80.60507874015748,&quot;top&quot;:108.53275590551182,&quot;width&quot;:800.3949212598425}"/>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0.xml><?xml version="1.0" encoding="utf-8"?>
<p:tagLst xmlns:p="http://schemas.openxmlformats.org/presentationml/2006/main">
  <p:tag name="KSO_WM_DIAGRAM_VIRTUALLY_FRAME" val="{&quot;height&quot;:344.4085039370078,&quot;left&quot;:80.60507874015748,&quot;top&quot;:108.53275590551182,&quot;width&quot;:800.3949212598425}"/>
</p:tagLst>
</file>

<file path=ppt/tags/tag541.xml><?xml version="1.0" encoding="utf-8"?>
<p:tagLst xmlns:p="http://schemas.openxmlformats.org/presentationml/2006/main">
  <p:tag name="KSO_WM_BEAUTIFY_FLAG" val="#wm#"/>
  <p:tag name="KSO_WM_TEMPLATE_CATEGORY" val="custom"/>
  <p:tag name="KSO_WM_TEMPLATE_INDEX" val="20235934"/>
</p:tagLst>
</file>

<file path=ppt/tags/tag542.xml><?xml version="1.0" encoding="utf-8"?>
<p:tagLst xmlns:p="http://schemas.openxmlformats.org/presentationml/2006/main">
  <p:tag name="KSO_WM_DIAGRAM_VIRTUALLY_FRAME" val="{&quot;height&quot;:328.98826771653546,&quot;left&quot;:76.47440944881889,&quot;top&quot;:131.01173228346457,&quot;width&quot;:807.0512598425197}"/>
</p:tagLst>
</file>

<file path=ppt/tags/tag543.xml><?xml version="1.0" encoding="utf-8"?>
<p:tagLst xmlns:p="http://schemas.openxmlformats.org/presentationml/2006/main">
  <p:tag name="KSO_WM_DIAGRAM_VIRTUALLY_FRAME" val="{&quot;height&quot;:328.98826771653546,&quot;left&quot;:76.47440944881889,&quot;top&quot;:131.01173228346457,&quot;width&quot;:807.0512598425197}"/>
</p:tagLst>
</file>

<file path=ppt/tags/tag544.xml><?xml version="1.0" encoding="utf-8"?>
<p:tagLst xmlns:p="http://schemas.openxmlformats.org/presentationml/2006/main">
  <p:tag name="KSO_WM_DIAGRAM_VIRTUALLY_FRAME" val="{&quot;height&quot;:328.98826771653546,&quot;left&quot;:76.47440944881889,&quot;top&quot;:131.01173228346457,&quot;width&quot;:807.0512598425197}"/>
</p:tagLst>
</file>

<file path=ppt/tags/tag545.xml><?xml version="1.0" encoding="utf-8"?>
<p:tagLst xmlns:p="http://schemas.openxmlformats.org/presentationml/2006/main">
  <p:tag name="KSO_WM_DIAGRAM_VIRTUALLY_FRAME" val="{&quot;height&quot;:328.98826771653546,&quot;left&quot;:76.47440944881889,&quot;top&quot;:131.01173228346457,&quot;width&quot;:807.0512598425197}"/>
</p:tagLst>
</file>

<file path=ppt/tags/tag546.xml><?xml version="1.0" encoding="utf-8"?>
<p:tagLst xmlns:p="http://schemas.openxmlformats.org/presentationml/2006/main">
  <p:tag name="KSO_WM_DIAGRAM_VIRTUALLY_FRAME" val="{&quot;height&quot;:328.98826771653546,&quot;left&quot;:76.47440944881889,&quot;top&quot;:131.01173228346457,&quot;width&quot;:807.0512598425197}"/>
</p:tagLst>
</file>

<file path=ppt/tags/tag547.xml><?xml version="1.0" encoding="utf-8"?>
<p:tagLst xmlns:p="http://schemas.openxmlformats.org/presentationml/2006/main">
  <p:tag name="KSO_WM_DIAGRAM_VIRTUALLY_FRAME" val="{&quot;height&quot;:328.98826771653546,&quot;left&quot;:76.47440944881889,&quot;top&quot;:131.01173228346457,&quot;width&quot;:807.0512598425197}"/>
</p:tagLst>
</file>

<file path=ppt/tags/tag548.xml><?xml version="1.0" encoding="utf-8"?>
<p:tagLst xmlns:p="http://schemas.openxmlformats.org/presentationml/2006/main">
  <p:tag name="KSO_WM_DIAGRAM_VIRTUALLY_FRAME" val="{&quot;height&quot;:328.98826771653546,&quot;left&quot;:76.47440944881889,&quot;top&quot;:131.01173228346457,&quot;width&quot;:807.0512598425197}"/>
</p:tagLst>
</file>

<file path=ppt/tags/tag549.xml><?xml version="1.0" encoding="utf-8"?>
<p:tagLst xmlns:p="http://schemas.openxmlformats.org/presentationml/2006/main">
  <p:tag name="KSO_WM_DIAGRAM_VIRTUALLY_FRAME" val="{&quot;height&quot;:328.98826771653546,&quot;left&quot;:76.47440944881889,&quot;top&quot;:131.01173228346457,&quot;width&quot;:807.0512598425197}"/>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0.xml><?xml version="1.0" encoding="utf-8"?>
<p:tagLst xmlns:p="http://schemas.openxmlformats.org/presentationml/2006/main">
  <p:tag name="KSO_WM_DIAGRAM_VIRTUALLY_FRAME" val="{&quot;height&quot;:328.98826771653546,&quot;left&quot;:76.47440944881889,&quot;top&quot;:131.01173228346457,&quot;width&quot;:807.0512598425197}"/>
</p:tagLst>
</file>

<file path=ppt/tags/tag551.xml><?xml version="1.0" encoding="utf-8"?>
<p:tagLst xmlns:p="http://schemas.openxmlformats.org/presentationml/2006/main">
  <p:tag name="KSO_WM_BEAUTIFY_FLAG" val="#wm#"/>
  <p:tag name="KSO_WM_TEMPLATE_CATEGORY" val="custom"/>
  <p:tag name="KSO_WM_TEMPLATE_INDEX" val="20235934"/>
</p:tagLst>
</file>

<file path=ppt/tags/tag552.xml><?xml version="1.0" encoding="utf-8"?>
<p:tagLst xmlns:p="http://schemas.openxmlformats.org/presentationml/2006/main">
  <p:tag name="TABLE_ENDDRAG_ORIGIN_RECT" val="524*131"/>
  <p:tag name="TABLE_ENDDRAG_RECT" val="165*183*524*131"/>
</p:tagLst>
</file>

<file path=ppt/tags/tag553.xml><?xml version="1.0" encoding="utf-8"?>
<p:tagLst xmlns:p="http://schemas.openxmlformats.org/presentationml/2006/main">
  <p:tag name="KSO_WM_DIAGRAM_VIRTUALLY_FRAME" val="{&quot;height&quot;:328.98826771653546,&quot;left&quot;:76.47440944881889,&quot;top&quot;:131.01173228346457,&quot;width&quot;:807.0512598425197}"/>
</p:tagLst>
</file>

<file path=ppt/tags/tag554.xml><?xml version="1.0" encoding="utf-8"?>
<p:tagLst xmlns:p="http://schemas.openxmlformats.org/presentationml/2006/main">
  <p:tag name="KSO_WM_DIAGRAM_VIRTUALLY_FRAME" val="{&quot;height&quot;:328.98826771653546,&quot;left&quot;:76.47440944881889,&quot;top&quot;:131.01173228346457,&quot;width&quot;:807.0512598425197}"/>
</p:tagLst>
</file>

<file path=ppt/tags/tag555.xml><?xml version="1.0" encoding="utf-8"?>
<p:tagLst xmlns:p="http://schemas.openxmlformats.org/presentationml/2006/main">
  <p:tag name="KSO_WM_BEAUTIFY_FLAG" val="#wm#"/>
  <p:tag name="KSO_WM_TEMPLATE_CATEGORY" val="custom"/>
  <p:tag name="KSO_WM_TEMPLATE_INDEX" val="20235934"/>
</p:tagLst>
</file>

<file path=ppt/tags/tag556.xml><?xml version="1.0" encoding="utf-8"?>
<p:tagLst xmlns:p="http://schemas.openxmlformats.org/presentationml/2006/main">
  <p:tag name="KSO_WM_BEAUTIFY_FLAG" val="#wm#"/>
  <p:tag name="KSO_WM_TEMPLATE_CATEGORY" val="custom"/>
  <p:tag name="KSO_WM_TEMPLATE_INDEX" val="20235934"/>
</p:tagLst>
</file>

<file path=ppt/tags/tag557.xml><?xml version="1.0" encoding="utf-8"?>
<p:tagLst xmlns:p="http://schemas.openxmlformats.org/presentationml/2006/main">
  <p:tag name="KSO_WM_BEAUTIFY_FLAG" val="#wm#"/>
  <p:tag name="KSO_WM_TEMPLATE_CATEGORY" val="custom"/>
  <p:tag name="KSO_WM_TEMPLATE_INDEX" val="20235934"/>
</p:tagLst>
</file>

<file path=ppt/tags/tag558.xml><?xml version="1.0" encoding="utf-8"?>
<p:tagLst xmlns:p="http://schemas.openxmlformats.org/presentationml/2006/main">
  <p:tag name="KSO_WM_BEAUTIFY_FLAG" val="#wm#"/>
  <p:tag name="KSO_WM_TEMPLATE_CATEGORY" val="custom"/>
  <p:tag name="KSO_WM_TEMPLATE_INDEX" val="20235934"/>
</p:tagLst>
</file>

<file path=ppt/tags/tag559.xml><?xml version="1.0" encoding="utf-8"?>
<p:tagLst xmlns:p="http://schemas.openxmlformats.org/presentationml/2006/main">
  <p:tag name="KSO_WM_BEAUTIFY_FLAG" val="#wm#"/>
  <p:tag name="KSO_WM_TEMPLATE_CATEGORY" val="custom"/>
  <p:tag name="KSO_WM_TEMPLATE_INDEX" val="20235934"/>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0.xml><?xml version="1.0" encoding="utf-8"?>
<p:tagLst xmlns:p="http://schemas.openxmlformats.org/presentationml/2006/main">
  <p:tag name="KSO_WM_BEAUTIFY_FLAG" val="#wm#"/>
  <p:tag name="KSO_WM_TEMPLATE_CATEGORY" val="custom"/>
  <p:tag name="KSO_WM_TEMPLATE_INDEX" val="20235934"/>
</p:tagLst>
</file>

<file path=ppt/tags/tag561.xml><?xml version="1.0" encoding="utf-8"?>
<p:tagLst xmlns:p="http://schemas.openxmlformats.org/presentationml/2006/main">
  <p:tag name="KSO_WM_DIAGRAM_VIRTUALLY_FRAME" val="{&quot;height&quot;:134.5,&quot;left&quot;:37.87503937007874,&quot;top&quot;:194,&quot;width&quot;:345.5}"/>
</p:tagLst>
</file>

<file path=ppt/tags/tag562.xml><?xml version="1.0" encoding="utf-8"?>
<p:tagLst xmlns:p="http://schemas.openxmlformats.org/presentationml/2006/main">
  <p:tag name="KSO_WM_DIAGRAM_VIRTUALLY_FRAME" val="{&quot;height&quot;:134.5,&quot;left&quot;:37.87503937007874,&quot;top&quot;:194,&quot;width&quot;:345.5}"/>
</p:tagLst>
</file>

<file path=ppt/tags/tag563.xml><?xml version="1.0" encoding="utf-8"?>
<p:tagLst xmlns:p="http://schemas.openxmlformats.org/presentationml/2006/main">
  <p:tag name="KSO_WM_DIAGRAM_VIRTUALLY_FRAME" val="{&quot;height&quot;:134.5,&quot;left&quot;:37.87503937007874,&quot;top&quot;:194,&quot;width&quot;:345.5}"/>
</p:tagLst>
</file>

<file path=ppt/tags/tag564.xml><?xml version="1.0" encoding="utf-8"?>
<p:tagLst xmlns:p="http://schemas.openxmlformats.org/presentationml/2006/main">
  <p:tag name="KSO_WM_DIAGRAM_VIRTUALLY_FRAME" val="{&quot;height&quot;:134.5,&quot;left&quot;:37.87503937007874,&quot;top&quot;:194,&quot;width&quot;:345.5}"/>
</p:tagLst>
</file>

<file path=ppt/tags/tag565.xml><?xml version="1.0" encoding="utf-8"?>
<p:tagLst xmlns:p="http://schemas.openxmlformats.org/presentationml/2006/main">
  <p:tag name="KSO_WM_BEAUTIFY_FLAG" val="#wm#"/>
  <p:tag name="KSO_WM_TEMPLATE_CATEGORY" val="custom"/>
  <p:tag name="KSO_WM_TEMPLATE_INDEX" val="20235934"/>
</p:tagLst>
</file>

<file path=ppt/tags/tag566.xml><?xml version="1.0" encoding="utf-8"?>
<p:tagLst xmlns:p="http://schemas.openxmlformats.org/presentationml/2006/main">
  <p:tag name="KSO_WM_BEAUTIFY_FLAG" val="#wm#"/>
  <p:tag name="KSO_WM_TEMPLATE_CATEGORY" val="custom"/>
  <p:tag name="KSO_WM_TEMPLATE_INDEX" val="20235934"/>
</p:tagLst>
</file>

<file path=ppt/tags/tag567.xml><?xml version="1.0" encoding="utf-8"?>
<p:tagLst xmlns:p="http://schemas.openxmlformats.org/presentationml/2006/main">
  <p:tag name="KSO_WM_BEAUTIFY_FLAG" val="#wm#"/>
  <p:tag name="KSO_WM_TEMPLATE_CATEGORY" val="custom"/>
  <p:tag name="KSO_WM_TEMPLATE_INDEX" val="20235934"/>
</p:tagLst>
</file>

<file path=ppt/tags/tag568.xml><?xml version="1.0" encoding="utf-8"?>
<p:tagLst xmlns:p="http://schemas.openxmlformats.org/presentationml/2006/main">
  <p:tag name="KSO_WM_BEAUTIFY_FLAG" val="#wm#"/>
  <p:tag name="KSO_WM_TEMPLATE_CATEGORY" val="custom"/>
  <p:tag name="KSO_WM_TEMPLATE_INDEX" val="20235934"/>
</p:tagLst>
</file>

<file path=ppt/tags/tag569.xml><?xml version="1.0" encoding="utf-8"?>
<p:tagLst xmlns:p="http://schemas.openxmlformats.org/presentationml/2006/main">
  <p:tag name="TABLE_ENDDRAG_ORIGIN_RECT" val="630*204"/>
  <p:tag name="TABLE_ENDDRAG_RECT" val="121*269*630*204"/>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70.xml><?xml version="1.0" encoding="utf-8"?>
<p:tagLst xmlns:p="http://schemas.openxmlformats.org/presentationml/2006/main">
  <p:tag name="KSO_WM_BEAUTIFY_FLAG" val="#wm#"/>
  <p:tag name="KSO_WM_TEMPLATE_CATEGORY" val="custom"/>
  <p:tag name="KSO_WM_TEMPLATE_INDEX" val="20235934"/>
</p:tagLst>
</file>

<file path=ppt/tags/tag571.xml><?xml version="1.0" encoding="utf-8"?>
<p:tagLst xmlns:p="http://schemas.openxmlformats.org/presentationml/2006/main">
  <p:tag name="KSO_WM_BEAUTIFY_FLAG" val="#wm#"/>
  <p:tag name="KSO_WM_TEMPLATE_CATEGORY" val="custom"/>
  <p:tag name="KSO_WM_TEMPLATE_INDEX" val="20235934"/>
</p:tagLst>
</file>

<file path=ppt/tags/tag572.xml><?xml version="1.0" encoding="utf-8"?>
<p:tagLst xmlns:p="http://schemas.openxmlformats.org/presentationml/2006/main">
  <p:tag name="TABLE_ENDDRAG_ORIGIN_RECT" val="470*229"/>
  <p:tag name="TABLE_ENDDRAG_RECT" val="418*174*470*229"/>
</p:tagLst>
</file>

<file path=ppt/tags/tag573.xml><?xml version="1.0" encoding="utf-8"?>
<p:tagLst xmlns:p="http://schemas.openxmlformats.org/presentationml/2006/main">
  <p:tag name="KSO_WM_BEAUTIFY_FLAG" val="#wm#"/>
  <p:tag name="KSO_WM_TEMPLATE_CATEGORY" val="custom"/>
  <p:tag name="KSO_WM_TEMPLATE_INDEX" val="20235934"/>
</p:tagLst>
</file>

<file path=ppt/tags/tag574.xml><?xml version="1.0" encoding="utf-8"?>
<p:tagLst xmlns:p="http://schemas.openxmlformats.org/presentationml/2006/main">
  <p:tag name="KSO_WM_BEAUTIFY_FLAG" val="#wm#"/>
  <p:tag name="KSO_WM_TEMPLATE_CATEGORY" val="custom"/>
  <p:tag name="KSO_WM_TEMPLATE_INDEX" val="20235934"/>
</p:tagLst>
</file>

<file path=ppt/tags/tag575.xml><?xml version="1.0" encoding="utf-8"?>
<p:tagLst xmlns:p="http://schemas.openxmlformats.org/presentationml/2006/main">
  <p:tag name="KSO_WM_BEAUTIFY_FLAG" val="#wm#"/>
  <p:tag name="KSO_WM_TEMPLATE_CATEGORY" val="custom"/>
  <p:tag name="KSO_WM_TEMPLATE_INDEX" val="20235934"/>
</p:tagLst>
</file>

<file path=ppt/tags/tag576.xml><?xml version="1.0" encoding="utf-8"?>
<p:tagLst xmlns:p="http://schemas.openxmlformats.org/presentationml/2006/main">
  <p:tag name="KSO_WM_BEAUTIFY_FLAG" val="#wm#"/>
  <p:tag name="KSO_WM_TEMPLATE_CATEGORY" val="custom"/>
  <p:tag name="KSO_WM_TEMPLATE_INDEX" val="20235934"/>
</p:tagLst>
</file>

<file path=ppt/tags/tag577.xml><?xml version="1.0" encoding="utf-8"?>
<p:tagLst xmlns:p="http://schemas.openxmlformats.org/presentationml/2006/main">
  <p:tag name="TABLE_ENDDRAG_ORIGIN_RECT" val="470*162"/>
  <p:tag name="TABLE_ENDDRAG_RECT" val="270*216*470*162"/>
</p:tagLst>
</file>

<file path=ppt/tags/tag578.xml><?xml version="1.0" encoding="utf-8"?>
<p:tagLst xmlns:p="http://schemas.openxmlformats.org/presentationml/2006/main">
  <p:tag name="KSO_WM_BEAUTIFY_FLAG" val="#wm#"/>
  <p:tag name="KSO_WM_TEMPLATE_CATEGORY" val="custom"/>
  <p:tag name="KSO_WM_TEMPLATE_INDEX" val="20235934"/>
</p:tagLst>
</file>

<file path=ppt/tags/tag579.xml><?xml version="1.0" encoding="utf-8"?>
<p:tagLst xmlns:p="http://schemas.openxmlformats.org/presentationml/2006/main">
  <p:tag name="TABLE_ENDDRAG_ORIGIN_RECT" val="459*127"/>
  <p:tag name="TABLE_ENDDRAG_RECT" val="255*269*459*127"/>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0.xml><?xml version="1.0" encoding="utf-8"?>
<p:tagLst xmlns:p="http://schemas.openxmlformats.org/presentationml/2006/main">
  <p:tag name="KSO_WM_BEAUTIFY_FLAG" val="#wm#"/>
  <p:tag name="KSO_WM_TEMPLATE_CATEGORY" val="custom"/>
  <p:tag name="KSO_WM_TEMPLATE_INDEX" val="20235934"/>
</p:tagLst>
</file>

<file path=ppt/tags/tag581.xml><?xml version="1.0" encoding="utf-8"?>
<p:tagLst xmlns:p="http://schemas.openxmlformats.org/presentationml/2006/main">
  <p:tag name="KSO_WM_BEAUTIFY_FLAG" val="#wm#"/>
  <p:tag name="KSO_WM_TEMPLATE_CATEGORY" val="custom"/>
  <p:tag name="KSO_WM_TEMPLATE_INDEX" val="20235934"/>
</p:tagLst>
</file>

<file path=ppt/tags/tag582.xml><?xml version="1.0" encoding="utf-8"?>
<p:tagLst xmlns:p="http://schemas.openxmlformats.org/presentationml/2006/main">
  <p:tag name="TABLE_ENDDRAG_ORIGIN_RECT" val="494*175"/>
  <p:tag name="TABLE_ENDDRAG_RECT" val="270*216*494*175"/>
</p:tagLst>
</file>

<file path=ppt/tags/tag583.xml><?xml version="1.0" encoding="utf-8"?>
<p:tagLst xmlns:p="http://schemas.openxmlformats.org/presentationml/2006/main">
  <p:tag name="KSO_WM_BEAUTIFY_FLAG" val="#wm#"/>
  <p:tag name="KSO_WM_TEMPLATE_CATEGORY" val="custom"/>
  <p:tag name="KSO_WM_TEMPLATE_INDEX" val="20235934"/>
</p:tagLst>
</file>

<file path=ppt/tags/tag584.xml><?xml version="1.0" encoding="utf-8"?>
<p:tagLst xmlns:p="http://schemas.openxmlformats.org/presentationml/2006/main">
  <p:tag name="TABLE_ENDDRAG_ORIGIN_RECT" val="522*156"/>
  <p:tag name="TABLE_ENDDRAG_RECT" val="270*222*522*156"/>
</p:tagLst>
</file>

<file path=ppt/tags/tag585.xml><?xml version="1.0" encoding="utf-8"?>
<p:tagLst xmlns:p="http://schemas.openxmlformats.org/presentationml/2006/main">
  <p:tag name="KSO_WM_BEAUTIFY_FLAG" val="#wm#"/>
  <p:tag name="KSO_WM_TEMPLATE_CATEGORY" val="custom"/>
  <p:tag name="KSO_WM_TEMPLATE_INDEX" val="20235934"/>
</p:tagLst>
</file>

<file path=ppt/tags/tag586.xml><?xml version="1.0" encoding="utf-8"?>
<p:tagLst xmlns:p="http://schemas.openxmlformats.org/presentationml/2006/main">
  <p:tag name="KSO_WM_BEAUTIFY_FLAG" val="#wm#"/>
  <p:tag name="KSO_WM_TEMPLATE_CATEGORY" val="custom"/>
  <p:tag name="KSO_WM_TEMPLATE_INDEX" val="20235934"/>
</p:tagLst>
</file>

<file path=ppt/tags/tag587.xml><?xml version="1.0" encoding="utf-8"?>
<p:tagLst xmlns:p="http://schemas.openxmlformats.org/presentationml/2006/main">
  <p:tag name="KSO_WM_BEAUTIFY_FLAG" val="#wm#"/>
  <p:tag name="KSO_WM_TEMPLATE_CATEGORY" val="custom"/>
  <p:tag name="KSO_WM_TEMPLATE_INDEX" val="20235934"/>
</p:tagLst>
</file>

<file path=ppt/tags/tag588.xml><?xml version="1.0" encoding="utf-8"?>
<p:tagLst xmlns:p="http://schemas.openxmlformats.org/presentationml/2006/main">
  <p:tag name="resource_record_key" val="{&quot;65&quot;:[20235934],&quot;70&quot;:[3330158,3332761,3314312,3312155,3321538,3312294,3320033,3327744,3327011,3314336,3314221,3322141,3312109],&quot;71&quot;:[76235679978]}"/>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8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8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8088</Words>
  <Application>WPS 演示</Application>
  <PresentationFormat>宽屏</PresentationFormat>
  <Paragraphs>1184</Paragraphs>
  <Slides>40</Slides>
  <Notes>4</Notes>
  <HiddenSlides>0</HiddenSlides>
  <MMClips>0</MMClips>
  <ScaleCrop>false</ScaleCrop>
  <HeadingPairs>
    <vt:vector size="8" baseType="variant">
      <vt:variant>
        <vt:lpstr>已用的字体</vt:lpstr>
      </vt:variant>
      <vt:variant>
        <vt:i4>22</vt:i4>
      </vt:variant>
      <vt:variant>
        <vt:lpstr>主题</vt:lpstr>
      </vt:variant>
      <vt:variant>
        <vt:i4>4</vt:i4>
      </vt:variant>
      <vt:variant>
        <vt:lpstr>嵌入 OLE 服务器</vt:lpstr>
      </vt:variant>
      <vt:variant>
        <vt:i4>7</vt:i4>
      </vt:variant>
      <vt:variant>
        <vt:lpstr>幻灯片标题</vt:lpstr>
      </vt:variant>
      <vt:variant>
        <vt:i4>40</vt:i4>
      </vt:variant>
    </vt:vector>
  </HeadingPairs>
  <TitlesOfParts>
    <vt:vector size="73" baseType="lpstr">
      <vt:lpstr>Arial</vt:lpstr>
      <vt:lpstr>宋体</vt:lpstr>
      <vt:lpstr>Wingdings</vt:lpstr>
      <vt:lpstr>Wingdings</vt:lpstr>
      <vt:lpstr>江城圆体 400W</vt:lpstr>
      <vt:lpstr>微软雅黑</vt:lpstr>
      <vt:lpstr>MiSans Normal</vt:lpstr>
      <vt:lpstr>+中文标题</vt:lpstr>
      <vt:lpstr>Arial Unicode MS</vt:lpstr>
      <vt:lpstr>Calibri</vt:lpstr>
      <vt:lpstr>Segoe Print</vt:lpstr>
      <vt:lpstr>Source Han Sans</vt:lpstr>
      <vt:lpstr>Source Han Sans CN Bold</vt:lpstr>
      <vt:lpstr>OPPOSans B</vt:lpstr>
      <vt:lpstr>OPPOSans H</vt:lpstr>
      <vt:lpstr>方正书宋_GBK</vt:lpstr>
      <vt:lpstr>NEU-BZ-S92</vt:lpstr>
      <vt:lpstr>Monotype Sorts</vt:lpstr>
      <vt:lpstr>黑体</vt:lpstr>
      <vt:lpstr>楷体_GB2312</vt:lpstr>
      <vt:lpstr>Times New Roman</vt:lpstr>
      <vt:lpstr>新宋体</vt:lpstr>
      <vt:lpstr>WPS</vt:lpstr>
      <vt:lpstr>1_Office 主题​​</vt:lpstr>
      <vt:lpstr>2_Office 主题​​</vt:lpstr>
      <vt:lpstr>3_Office 主题​​</vt:lpstr>
      <vt:lpstr>Equation.3</vt:lpstr>
      <vt:lpstr>Equation.3</vt:lpstr>
      <vt:lpstr>Equation.3</vt:lpstr>
      <vt:lpstr>Equation.3</vt:lpstr>
      <vt:lpstr>Equation.3</vt:lpstr>
      <vt:lpstr>Equation.3</vt:lpstr>
      <vt:lpstr>Equation.3</vt:lpstr>
      <vt:lpstr>项目一 统计概述</vt:lpstr>
      <vt:lpstr>PowerPoint 演示文稿</vt:lpstr>
      <vt:lpstr>认识统计</vt:lpstr>
      <vt:lpstr>PowerPoint 演示文稿</vt:lpstr>
      <vt:lpstr>PowerPoint 演示文稿</vt:lpstr>
      <vt:lpstr>PowerPoint 演示文稿</vt:lpstr>
      <vt:lpstr>PowerPoint 演示文稿</vt:lpstr>
      <vt:lpstr>PowerPoint 演示文稿</vt:lpstr>
      <vt:lpstr>统计学的基本概念</vt:lpstr>
      <vt:lpstr>PowerPoint 演示文稿</vt:lpstr>
      <vt:lpstr>PowerPoint 演示文稿</vt:lpstr>
      <vt:lpstr>PowerPoint 演示文稿</vt:lpstr>
      <vt:lpstr>PowerPoint 演示文稿</vt:lpstr>
      <vt:lpstr>相对指标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平均指标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黄为</cp:lastModifiedBy>
  <cp:revision>165</cp:revision>
  <dcterms:created xsi:type="dcterms:W3CDTF">2019-06-19T02:08:00Z</dcterms:created>
  <dcterms:modified xsi:type="dcterms:W3CDTF">2025-01-06T16:33:29Z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A7D28A985C3E47729FC3D7122C4C1A1C_13</vt:lpwstr>
  </property>
</Properties>
</file>