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075" y="533400"/>
            <a:ext cx="1176528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第十章 供应链管理系统</a:t>
            </a:r>
          </a:p>
          <a:p>
            <a:endParaRPr lang="zh-CN" altLang="en-US" sz="2800" b="1"/>
          </a:p>
          <a:p>
            <a:r>
              <a:rPr lang="zh-CN" altLang="en-US" sz="2400" b="1"/>
              <a:t>内容概述：</a:t>
            </a:r>
          </a:p>
          <a:p>
            <a:r>
              <a:rPr lang="zh-CN" altLang="en-US" sz="2400"/>
              <a:t>    在企业的日常工作中，采购供应部门、仓库、销售部门、财务部门等都涉及到购销存业务及其核算的处理，各个部门的管理内容是不同的，工作的延续性是通过单据在不同部门间的传递来完成的，而单一子系统在模块业务处理中存在一定的局限性。供应链管理系统突破了会计核算软件单一财务核算的局限，实现了从财务管理到企业财务业务一体化的全面管理，融合了物流、资金流管理，是会计信息系统中综合性最强、涉及子系统最多的部分，主要包括采购管理、销售管理、库存管理及存货核算等模块，此处各个模块可单独使用，也可联合应用，所涉及的管理内容存在明显差异，通过单据在各个部门传递来实现协同管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145" y="160655"/>
            <a:ext cx="118897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（3）采购类型</a:t>
            </a:r>
          </a:p>
          <a:p>
            <a:r>
              <a:rPr lang="zh-CN" altLang="en-US" sz="2000"/>
              <a:t>          本实验采购类型为“普通采购”，此类型编码为“1”，入库类别属于“采购入库”，采用默认值。执行“基础设置”-“基础档案”-“业务”命令，双击“采购类型”选项，进入“采购类型”窗口，单击“增加”按钮，依次输入采购类型并保存后退出。如图10-3所示。</a:t>
            </a:r>
          </a:p>
        </p:txBody>
      </p:sp>
      <p:pic>
        <p:nvPicPr>
          <p:cNvPr id="380" name="图片 3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820" y="1482725"/>
            <a:ext cx="8956040" cy="4961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57935" y="6534150"/>
            <a:ext cx="8982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图10-3采购类型设置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600" y="135255"/>
            <a:ext cx="11989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（4）销售类型</a:t>
            </a:r>
          </a:p>
          <a:p>
            <a:r>
              <a:rPr lang="zh-CN" altLang="en-US" sz="2000"/>
              <a:t>        本实验设置“1 经销”、“2 代销”两种销售类型，均为“销售出库”，前者采用默认值，后者不采用。执行“基础设置”-“基础档案”-“业务”命令，双击“销售类型”选项，进入“销售类型”窗口，单击“增加”按钮，依次输入销售类型并保存后退出。如图10-4所示。</a:t>
            </a:r>
          </a:p>
        </p:txBody>
      </p:sp>
      <p:pic>
        <p:nvPicPr>
          <p:cNvPr id="381" name="图片 3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65" y="1457325"/>
            <a:ext cx="9042400" cy="50095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14780" y="6534150"/>
            <a:ext cx="9044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图10-4销售类型设置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172720"/>
            <a:ext cx="118522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2.收付结算设置</a:t>
            </a:r>
          </a:p>
          <a:p>
            <a:r>
              <a:rPr lang="zh-CN" altLang="en-US" sz="2400"/>
              <a:t>         在企业应用平台窗口执行“基础设置”-“基础档案”-“收付结算”命令，双击进入“本单位开户银行”选项，单击“增加”按钮，输入本单位开户银行信息，单击“保存”按钮后退出。</a:t>
            </a:r>
          </a:p>
          <a:p>
            <a:r>
              <a:rPr lang="zh-CN" altLang="en-US" sz="2400"/>
              <a:t>         编码：01；名称：工商银行武汉分行东湖高新分理处；账号：683165577688。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910" y="147955"/>
            <a:ext cx="118027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三、基础科目参数设置</a:t>
            </a:r>
          </a:p>
          <a:p>
            <a:r>
              <a:rPr lang="zh-CN" altLang="en-US" sz="2000"/>
              <a:t>1.存货核算系统科目参数设置</a:t>
            </a:r>
          </a:p>
          <a:p>
            <a:r>
              <a:rPr lang="zh-CN" altLang="en-US" sz="2000"/>
              <a:t>      （1）存货科目：按照存货分类设置存货科目。</a:t>
            </a:r>
          </a:p>
          <a:p>
            <a:r>
              <a:rPr lang="zh-CN" altLang="en-US" sz="2000"/>
              <a:t>在企业应用平台窗口执行“业务工作”-“供应链”-“存货核算”-“初始设置”-“科目设置”-“存货科目（双击）”命令，打开“存货科目”窗口，单击“增加”按钮，按照实验要求进行设置。</a:t>
            </a:r>
          </a:p>
          <a:p>
            <a:r>
              <a:rPr lang="zh-CN" altLang="en-US" sz="2000"/>
              <a:t>表10-3                                                                                存货科目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243840" y="2085340"/>
          <a:ext cx="1172845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5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存货科目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原料库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电器元件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140301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成品库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库存商品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1405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辅料库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库存商品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1405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615" y="123190"/>
            <a:ext cx="119392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（2）对方科目：按照收发类别设置对方科目。</a:t>
            </a:r>
          </a:p>
          <a:p>
            <a:r>
              <a:rPr lang="zh-CN" altLang="en-US" sz="2400"/>
              <a:t>         在企业应用平台窗口执行“业务工作”-“供应链”-“存货核算”-“初始设置”-“科目设置”-“对方科目（双击）”命令，打开“对方科目”窗口，单击“增加”按钮，按照实验要求进行设置。</a:t>
            </a:r>
          </a:p>
          <a:p>
            <a:r>
              <a:rPr lang="zh-CN" altLang="en-US" sz="2400"/>
              <a:t>表10-4                                                                 对方科目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93980" y="2137410"/>
          <a:ext cx="12077700" cy="4320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38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收发类别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对方科目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101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采购入库</a:t>
                      </a:r>
                      <a:endParaRPr lang="zh-CN" altLang="en-US" sz="24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材料采购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1401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产成品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入库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生产成本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直接材料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500101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盘盈入库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待处理流动资产损益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1901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24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301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销售出库</a:t>
                      </a:r>
                      <a:endParaRPr lang="zh-CN" altLang="en-US" sz="24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主营业务成本（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6401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302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领料出库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生产成本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直接材料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500101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900" y="123190"/>
            <a:ext cx="120135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2.应付款管理系统科目参数设置</a:t>
            </a:r>
          </a:p>
          <a:p>
            <a:r>
              <a:rPr lang="zh-CN" altLang="en-US"/>
              <a:t>        从企业应用平台进入应付款管理系统，执行“业务工作”-“财务会计”-“应付款管理”-“设置”-“选项（双击）”命令，打开“账套参数设置”对话框，单击“编辑”按钮，选择“核销设置”选项卡，选择应付款核销方式为“按单据”，其他参数采用默认值，单击“确定”按钮。如图10-5所示。</a:t>
            </a:r>
          </a:p>
        </p:txBody>
      </p:sp>
      <p:pic>
        <p:nvPicPr>
          <p:cNvPr id="382" name="图片 3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760" y="1322070"/>
            <a:ext cx="7842885" cy="5043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74240" y="6434455"/>
            <a:ext cx="7814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图10-5账套参数设置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080" y="123190"/>
            <a:ext cx="118770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</a:t>
            </a:r>
            <a:r>
              <a:rPr lang="zh-CN" altLang="en-US" sz="2000"/>
              <a:t>执行“业务工作”-“财务会计”-“应付款管理”-“设置”-“初始设置（双击）”命令，进入“初始设置”窗口，进行以下的档案设置。</a:t>
            </a:r>
          </a:p>
          <a:p>
            <a:r>
              <a:rPr lang="zh-CN" altLang="en-US" sz="2000"/>
              <a:t>（1）科目设置</a:t>
            </a:r>
          </a:p>
          <a:p>
            <a:r>
              <a:rPr lang="zh-CN" altLang="en-US" sz="2000"/>
              <a:t>表10-5                                                                                  科目设置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130810" y="1442720"/>
          <a:ext cx="12028170" cy="4076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14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4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11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科目类别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设置方式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175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基本科目设置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应付科目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2202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预付科目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1123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采购科目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：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14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税金科目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2221010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17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结算方式科目设置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现金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（人民币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1001</a:t>
                      </a:r>
                      <a:endParaRPr lang="zh-CN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现金支票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人民币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100201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1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转账支票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人民币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100201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2710" y="5627370"/>
            <a:ext cx="12066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 sz="2000"/>
              <a:t>执行“设置”-“初始设置”命令，进入“初始设置”窗口，单击“增加”按钮。按实验要求进行相应设置。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615" y="172720"/>
            <a:ext cx="12038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（2）账期内账龄区间设置</a:t>
            </a:r>
          </a:p>
          <a:p>
            <a:r>
              <a:rPr lang="zh-CN" altLang="en-US" sz="2400"/>
              <a:t>表10-6                                                            账龄区间设置</a:t>
            </a:r>
          </a:p>
        </p:txBody>
      </p:sp>
      <p:graphicFrame>
        <p:nvGraphicFramePr>
          <p:cNvPr id="4" name="表格 -1"/>
          <p:cNvGraphicFramePr/>
          <p:nvPr/>
        </p:nvGraphicFramePr>
        <p:xfrm>
          <a:off x="94615" y="1000125"/>
          <a:ext cx="12039600" cy="4089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起止天数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总天数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-30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7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02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-60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7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03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61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-90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78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04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91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以上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8110" y="5192395"/>
            <a:ext cx="11988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en-US" altLang="zh-CN" sz="2000"/>
              <a:t> </a:t>
            </a:r>
            <a:r>
              <a:rPr lang="zh-CN" altLang="en-US" sz="2000"/>
              <a:t>执行“设置”-“初始设置”命令，进入“初始设置”窗口，按实验要求进行相应设置。</a:t>
            </a:r>
          </a:p>
          <a:p>
            <a:r>
              <a:rPr lang="zh-CN" altLang="en-US" sz="2000"/>
              <a:t>         只需输入序号01的“总天数”30，然后按回车键进入下一序号“总天数”。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080" y="135890"/>
            <a:ext cx="11914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（3）报警级别设置</a:t>
            </a:r>
          </a:p>
          <a:p>
            <a:r>
              <a:rPr lang="zh-CN" altLang="en-US" sz="2400"/>
              <a:t>表10-7                                                           报警级别设置</a:t>
            </a:r>
          </a:p>
        </p:txBody>
      </p:sp>
      <p:graphicFrame>
        <p:nvGraphicFramePr>
          <p:cNvPr id="4" name="表格 -1"/>
          <p:cNvGraphicFramePr/>
          <p:nvPr/>
        </p:nvGraphicFramePr>
        <p:xfrm>
          <a:off x="131445" y="963930"/>
          <a:ext cx="11915775" cy="4575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7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1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8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2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起止比率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总比率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级别名称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以上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%-30%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%-50%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04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%-100%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6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05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以上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zh-CN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1290" y="5701665"/>
            <a:ext cx="1190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</a:t>
            </a:r>
            <a:r>
              <a:rPr lang="zh-CN" altLang="en-US" sz="2400"/>
              <a:t>执行“设置”-“初始设置”命令，进入“初始设置”窗口，按实验要求进行相应设置。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210185"/>
            <a:ext cx="11901805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第二节 期初数据录入</a:t>
            </a:r>
          </a:p>
          <a:p>
            <a:r>
              <a:rPr lang="zh-CN" altLang="en-US" sz="2400"/>
              <a:t>         </a:t>
            </a:r>
          </a:p>
          <a:p>
            <a:r>
              <a:rPr lang="zh-CN" altLang="en-US" sz="2400"/>
              <a:t>基本信息设置完成后，根据业务资料录入期初余额。</a:t>
            </a:r>
          </a:p>
          <a:p>
            <a:r>
              <a:rPr lang="zh-CN" altLang="en-US" sz="2400" b="1"/>
              <a:t>一、应付款管理系统期初数据录入</a:t>
            </a:r>
          </a:p>
          <a:p>
            <a:r>
              <a:rPr lang="zh-CN" altLang="en-US" sz="2400"/>
              <a:t>         根据表10-8资料以应付单形式录入期初余额：</a:t>
            </a:r>
          </a:p>
          <a:p>
            <a:r>
              <a:rPr lang="zh-CN" altLang="en-US" sz="2400"/>
              <a:t>表10-8                                                        应付款期初余额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145415" y="2578735"/>
          <a:ext cx="11901170" cy="2278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9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9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1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39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日期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供应商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方向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金额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业务员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9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2016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-6-6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华昌公司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贷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161850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.00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李建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75" y="396875"/>
            <a:ext cx="117900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实验目标：</a:t>
            </a:r>
          </a:p>
          <a:p>
            <a:r>
              <a:rPr lang="zh-CN" altLang="en-US" sz="2400"/>
              <a:t>1.掌握用友网络财务软件中供应链管理系统初始设置的相关内容。</a:t>
            </a:r>
          </a:p>
          <a:p>
            <a:r>
              <a:rPr lang="zh-CN" altLang="en-US" sz="2400"/>
              <a:t>2.理解供应链管理系统业务处理流程。</a:t>
            </a:r>
          </a:p>
          <a:p>
            <a:r>
              <a:rPr lang="zh-CN" altLang="en-US" sz="2400"/>
              <a:t>3.掌握供应链管理系统基础信息设置、期初余额录入的操作方法。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675" y="234950"/>
            <a:ext cx="117284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  </a:t>
            </a:r>
            <a:r>
              <a:rPr lang="zh-CN" altLang="en-US" sz="2400"/>
              <a:t>1.执行“业务工作”-“应付款管理”-“设置”-“期初余额”命令，打开“期初余额-查询”对话框，单击“确定”按钮，进入“期初余额明细表”窗口，单击“增加”按钮，打开“单据类别”对话框。选择单据名称为“应付单”，单据类型“其他应付单”、“正向”，单击“确定”按钮，进入“单据录入-应付单”窗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675" y="210185"/>
            <a:ext cx="116662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  </a:t>
            </a:r>
            <a:r>
              <a:rPr lang="zh-CN" altLang="en-US" sz="2400"/>
              <a:t>2.单击“增加”按钮，输入单据日期“2016-06-06”，供应商“华昌公司”，金额“161850.00”，部门“采购部”，业务员“李建”，单击“保存”按钮。如图10-6所示。</a:t>
            </a:r>
          </a:p>
        </p:txBody>
      </p:sp>
      <p:pic>
        <p:nvPicPr>
          <p:cNvPr id="161" name="图片 1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270" y="1260475"/>
            <a:ext cx="8684895" cy="5165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54200" y="6426200"/>
            <a:ext cx="8609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图10-6填制应付单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185420"/>
            <a:ext cx="11852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3.输入期初余额完毕，退出“单据录入-应付单”后刷新，查询余额界面如图10-7所示。</a:t>
            </a:r>
          </a:p>
        </p:txBody>
      </p:sp>
      <p:pic>
        <p:nvPicPr>
          <p:cNvPr id="162" name="图片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628015"/>
            <a:ext cx="9549130" cy="5727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31925" y="6447155"/>
            <a:ext cx="9528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图10-7期初余额查询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80" y="185420"/>
            <a:ext cx="119272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4.在“期初余额明细表”窗口中，单击“对账”按钮，进入“期初对账”窗口，查看应付款管理系统与总账管理系统的期初余额是否平衡，此处对账差额应为零，即两个系统的供应商往来科目的期初余额应完全一致。如图10-8所示。</a:t>
            </a:r>
          </a:p>
        </p:txBody>
      </p:sp>
      <p:pic>
        <p:nvPicPr>
          <p:cNvPr id="163" name="图片 1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980" y="1200150"/>
            <a:ext cx="8427720" cy="5307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9000" y="6508115"/>
            <a:ext cx="836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图10-8期初对账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680" y="135890"/>
            <a:ext cx="1186497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二、采购管理系统期初数据录入</a:t>
            </a:r>
          </a:p>
          <a:p>
            <a:r>
              <a:rPr lang="zh-CN" altLang="en-US" sz="2400"/>
              <a:t>         采购管理系统可能存在两类期初数据：其一，货到票未到即暂估入库业务，对于这类业务应调用期初采购入库单录入；其二，票到货未到即在途业务，对于这类业务应调用期初采购发票功能录入。</a:t>
            </a:r>
          </a:p>
          <a:p>
            <a:r>
              <a:rPr lang="zh-CN" altLang="en-US" sz="2400"/>
              <a:t>1.2016年7月11日，收到华昌公司提供的HX-6型接线箱50套，单价700元，商品已验收入库，至今尚未收到发票。涉及到1401材料采购累计贷方发生额35000元。</a:t>
            </a:r>
          </a:p>
          <a:p>
            <a:r>
              <a:rPr lang="zh-CN" altLang="en-US" sz="2400"/>
              <a:t>         执行“业务工作”-“供应链”-“采购管理”-“采购入库”-“采购入库单（双击）”命令，进入“期初采购入库单”窗口，单击“增加”按钮，输入入库日期“2016-07-11”，选择仓库“原料库”，供货单位“华昌公司”，部门“采购部”，入库类别“采购入库”，采购类型“普通采购”，选择存货编码02，输入数量50，本币单价700，单击“保存”按钮后退出。如图10-9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图片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30" y="49530"/>
            <a:ext cx="10695940" cy="63804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7875" y="6496685"/>
            <a:ext cx="10671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图10-9填制期初采购入库单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80" y="135890"/>
            <a:ext cx="119018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2.2016年7月18日，收到明珠公司增值税专用发票一张，摘要为购买其L260mm主轴，数量20件，单价350元，金额8190元，至今尚未收到商品。涉及到1402在途物资累计借方发生额8190元。</a:t>
            </a:r>
          </a:p>
          <a:p>
            <a:r>
              <a:rPr lang="zh-CN" altLang="en-US" sz="2400"/>
              <a:t>         执行“业务工作”-“供应链”-“采购管理”-“采购发票”-“专用采购发票（双击）”命令，进入“期初专用发票”窗口，单击“增加”按钮，输入入库日期“2016-07-18”，选择仓库“原料库”，供货单位“明珠公司”，代垫单位“明珠公司”，部门“采购部”，采购类型“普通采购”，选择存货编码03，输入数量20，原币单价350，单击“保存”按钮后退出。如图10-10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图片 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85" y="46990"/>
            <a:ext cx="9739630" cy="63379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5080" y="6459220"/>
            <a:ext cx="9702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图10-10填制期初专用发票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145" y="135890"/>
            <a:ext cx="118402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3.期初记账</a:t>
            </a:r>
          </a:p>
          <a:p>
            <a:r>
              <a:rPr lang="zh-CN" altLang="en-US" sz="2400"/>
              <a:t>         执行“业务工作”-“供应链”-“采购管理”-“设置”-“采购期初记账（双击）”命令，自动弹出“期初记账”对话框，单击“记账”按钮，自动弹出“采购管理-期初记账完毕！”提示框。单击“确定”退出。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910" y="234950"/>
            <a:ext cx="1179068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三、销售管理系统期初数据录入</a:t>
            </a:r>
          </a:p>
          <a:p>
            <a:r>
              <a:rPr lang="zh-CN" altLang="en-US" sz="2400"/>
              <a:t>         本实验此处是指销售管理系统启用日期之前已经发货、出库但未开具销售发票的存货。如果企业有委托代销业务，则已经发生但未完全结算的存货也需要在期初数据中录入。</a:t>
            </a:r>
          </a:p>
          <a:p>
            <a:r>
              <a:rPr lang="zh-CN" altLang="en-US" sz="2400"/>
              <a:t>          2016年7月21日，销售部向长沙贸易公司出售电动机Ⅰ型15套，单价4000元，由成品库发货，该发货单尚未开票。</a:t>
            </a:r>
          </a:p>
          <a:p>
            <a:r>
              <a:rPr lang="zh-CN" altLang="en-US" sz="2400"/>
              <a:t>          执行“业务工作”-“供应链”-“销售管理”-“设置”-“期初录入”-“期初发货单（双击）”命令，进入“期初发货单”窗口。单击“增加”按钮，输入发货日期“2016-07-21”，销售类型“经销”，客户名称“长沙贸易公司”，销售部门“销售部”，仓库“成品库”，存货“电动机Ⅰ型”，数量“15”，报价“4000”，单击“保存”按钮后审核该发货单再退出。如图10-11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80" y="172720"/>
            <a:ext cx="1201420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实验内容：</a:t>
            </a:r>
          </a:p>
          <a:p>
            <a:r>
              <a:rPr lang="zh-CN" altLang="en-US" sz="2400"/>
              <a:t>1.基础信息设置</a:t>
            </a:r>
          </a:p>
          <a:p>
            <a:r>
              <a:rPr lang="zh-CN" altLang="en-US" sz="2400"/>
              <a:t>（1）包括存货分类、计量单位组、计量单位、存货档案、仓库档案、收发类别、采购类型、销售类型、本单位开户银行等信息的设置。</a:t>
            </a:r>
          </a:p>
          <a:p>
            <a:r>
              <a:rPr lang="zh-CN" altLang="en-US" sz="2400"/>
              <a:t>（2）包括存货核算系统、应收款管理系统及应付款管理系统等子系统的选项设置和初始设置。</a:t>
            </a:r>
          </a:p>
          <a:p>
            <a:r>
              <a:rPr lang="zh-CN" altLang="en-US" sz="2400"/>
              <a:t>2.期初数据录入</a:t>
            </a:r>
          </a:p>
          <a:p>
            <a:r>
              <a:rPr lang="zh-CN" altLang="en-US" sz="2400"/>
              <a:t>（1）采购管理系统</a:t>
            </a:r>
          </a:p>
          <a:p>
            <a:r>
              <a:rPr lang="zh-CN" altLang="en-US" sz="2400"/>
              <a:t>    录入期初暂估入库和期初在途存货，进行采购期初数据的记账，没有期初数据也要执行期初记账，否则不能开始日常业务。</a:t>
            </a:r>
          </a:p>
          <a:p>
            <a:r>
              <a:rPr lang="zh-CN" altLang="en-US" sz="2400"/>
              <a:t>（2）销售管理系统</a:t>
            </a:r>
          </a:p>
          <a:p>
            <a:r>
              <a:rPr lang="zh-CN" altLang="en-US" sz="2400"/>
              <a:t>录入并审核期初发货单、期初委托代销发货单及期初分期收款发货单等。</a:t>
            </a:r>
          </a:p>
          <a:p>
            <a:r>
              <a:rPr lang="zh-CN" altLang="en-US" sz="2400"/>
              <a:t>（3）库存管理系统</a:t>
            </a:r>
          </a:p>
          <a:p>
            <a:r>
              <a:rPr lang="zh-CN" altLang="en-US" sz="2400"/>
              <a:t>录入并审核库存期初余额和不合格产品期初余额，前者是库存和存货共用期初数据，后者是未处理的不合格品的结存量。</a:t>
            </a:r>
          </a:p>
          <a:p>
            <a:r>
              <a:rPr lang="zh-CN" altLang="en-US" sz="2400"/>
              <a:t>（4）存货管理系统</a:t>
            </a:r>
          </a:p>
          <a:p>
            <a:r>
              <a:rPr lang="zh-CN" altLang="en-US" sz="2400"/>
              <a:t>    录入存货期初余额和期初分期收款发出商品余额，并进行记账。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图片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45" y="60325"/>
            <a:ext cx="10379710" cy="6300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9165" y="6422390"/>
            <a:ext cx="10287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图10-11期初发货单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80" y="160655"/>
            <a:ext cx="118770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五、存货核算系统期初数据录入</a:t>
            </a:r>
          </a:p>
          <a:p>
            <a:r>
              <a:rPr lang="zh-CN" altLang="en-US" sz="2400"/>
              <a:t>         在企业应用平台窗口执行“业务工作”-“供应链”-“存货核算”-“初始设置”-“期初数据”-“期初余额（双击）”命令，打开“期初余额”窗口，按照实验要求进行设置。</a:t>
            </a:r>
          </a:p>
          <a:p>
            <a:r>
              <a:rPr lang="zh-CN" altLang="en-US" sz="2400"/>
              <a:t>7月31日，对各个仓库进行盘点，结果表10-9所示：</a:t>
            </a:r>
          </a:p>
          <a:p>
            <a:r>
              <a:rPr lang="zh-CN" altLang="en-US" sz="2400"/>
              <a:t>表10-9                                                               盘点结果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118745" y="2465070"/>
          <a:ext cx="11877675" cy="3333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8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7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2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8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56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仓库名称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结存单价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62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原料库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GB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级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电磁阀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HX-6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型接线箱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426</a:t>
                      </a:r>
                      <a:endParaRPr lang="en-US" altLang="zh-CN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6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ɸ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mm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叶轮</a:t>
                      </a:r>
                      <a:endParaRPr lang="zh-CN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6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成品库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电动机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Ⅰ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型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56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辅料库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ɸ20mm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铜芯线</a:t>
                      </a:r>
                      <a:endParaRPr lang="zh-CN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125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75" y="147955"/>
            <a:ext cx="11616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1.选择仓库“原料库”，单击“增加”按钮，根据上表信息依次录入相关存货数据。如图10-12所示。</a:t>
            </a:r>
          </a:p>
        </p:txBody>
      </p:sp>
      <p:pic>
        <p:nvPicPr>
          <p:cNvPr id="167" name="图片 1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280" y="977900"/>
            <a:ext cx="8542020" cy="5535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9140" y="6546215"/>
            <a:ext cx="8522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图10-12原料库存货期初余额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840" y="222885"/>
            <a:ext cx="116782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/>
          </a:p>
          <a:p>
            <a:r>
              <a:rPr lang="zh-CN" altLang="en-US" sz="2400"/>
              <a:t>         2.同理，选择仓库“成品库”，单击“增加”按钮，根据上表信息依次录入相关存货数据。</a:t>
            </a:r>
          </a:p>
          <a:p>
            <a:endParaRPr lang="zh-CN" altLang="en-US" sz="2400"/>
          </a:p>
          <a:p>
            <a:r>
              <a:rPr lang="zh-CN" altLang="en-US" sz="2400"/>
              <a:t>         3.同理，选择仓库“辅料库”，单击“增加”按钮，根据上表信息依次录入相关存货数据。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080" y="160655"/>
            <a:ext cx="11927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4.存货期初余额输入完毕后，单击“记账”按钮，系统对所有仓库进行记账并提示“期初记账成功！” 单击“确定”后退出。如图10-13所示。</a:t>
            </a:r>
          </a:p>
        </p:txBody>
      </p:sp>
      <p:pic>
        <p:nvPicPr>
          <p:cNvPr id="168" name="图片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255" y="990600"/>
            <a:ext cx="9183370" cy="5478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18310" y="6484620"/>
            <a:ext cx="9081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图10-13存货期初余额记账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75" y="259715"/>
            <a:ext cx="1181481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五、库存管理系统期初数据录入</a:t>
            </a:r>
          </a:p>
          <a:p>
            <a:r>
              <a:rPr lang="zh-CN" altLang="en-US" sz="2000"/>
              <a:t>         执行“业务工作”-“供应链”-“库存管理”-“初始设置”-“期初结存（双击）”命令，进入“库存期初数据录入-库存期初”窗口。选择“原料库”，单击“修改”，再单击“取数”按钮，然后单击“保存”按钮。录入完成后，单击“审核”按钮，系统自动弹出“审核成功！”提示框后单击“确定”按钮返回。如图10-14所示。</a:t>
            </a:r>
          </a:p>
        </p:txBody>
      </p:sp>
      <p:pic>
        <p:nvPicPr>
          <p:cNvPr id="169" name="图片 1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280" y="1889760"/>
            <a:ext cx="7195185" cy="4584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33600" y="6521450"/>
            <a:ext cx="7181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图10-14库存初余结存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905" y="297180"/>
            <a:ext cx="116039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 </a:t>
            </a:r>
            <a:r>
              <a:rPr lang="zh-CN" altLang="en-US" sz="2400"/>
              <a:t>同理，通过取数方式输入其他仓库存货期初数据。录入完成后，单击“对账”按钮，系统弹出“库存与存货期初对账查询条件”窗口，选择全部仓库，单击“确定”按钮，核对库存管理系统和存货管理系统的期初数据是否一致；若一致，系统弹出“对账成功！”提示框，单击“确定”按钮退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595" y="247015"/>
            <a:ext cx="118148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实验准备：</a:t>
            </a:r>
          </a:p>
          <a:p>
            <a:r>
              <a:rPr lang="zh-CN" altLang="en-US" sz="2400"/>
              <a:t>引入“第十章 应收款管理系统”账套数据，启用采购管理系统、销售管理系统、库存管理系统、存货核算系统、应收、应付款管理系统，启用日期为“2016-08-01”。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145" y="222885"/>
            <a:ext cx="118402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第一节 基础信息设置</a:t>
            </a:r>
          </a:p>
          <a:p>
            <a:endParaRPr lang="zh-CN" altLang="en-US" sz="2000"/>
          </a:p>
          <a:p>
            <a:r>
              <a:rPr lang="zh-CN" altLang="en-US" sz="2400" b="1"/>
              <a:t>一、登录企业应用平台并启用供应链管理相关子系统</a:t>
            </a:r>
          </a:p>
          <a:p>
            <a:r>
              <a:rPr lang="zh-CN" altLang="en-US" sz="2400"/>
              <a:t>         以“001丁一”的身份登录企业应用平台，执行“基础设置”-“基本信息”-“系统启用”（双击），启用“应收款管理”、“应付款管理”、“销售管理”、“采购管理”、“库存管理”、“存货管理”等子系统，启用日期均为“2016-08-01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610" y="210185"/>
            <a:ext cx="1185227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二、基础信息设置</a:t>
            </a:r>
          </a:p>
          <a:p>
            <a:r>
              <a:rPr lang="zh-CN" altLang="en-US" sz="2000" b="1"/>
              <a:t>1.业务设置</a:t>
            </a:r>
          </a:p>
          <a:p>
            <a:r>
              <a:rPr lang="zh-CN" altLang="en-US" sz="2000"/>
              <a:t>      在企业应用平台窗口执行“基础设置”-“基础档案”-“业务”命令，依次分别双击进入“仓库档案”、“收发类别”、“采购类型”、“销售类型”选项，根据以下资料完善相关基本信息。</a:t>
            </a:r>
          </a:p>
          <a:p>
            <a:r>
              <a:rPr lang="zh-CN" altLang="en-US" sz="2000"/>
              <a:t>（1）仓库档案</a:t>
            </a:r>
          </a:p>
          <a:p>
            <a:endParaRPr lang="zh-CN" altLang="en-US"/>
          </a:p>
          <a:p>
            <a:r>
              <a:rPr lang="zh-CN" altLang="en-US"/>
              <a:t>表10-1                                                                         仓库档案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181610" y="2602865"/>
          <a:ext cx="9616440" cy="330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5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5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5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6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仓库编码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仓库名称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计价方式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6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原料库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移动平均法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6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成品库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移动平均法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6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辅料库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全月平均法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615" y="160655"/>
            <a:ext cx="12051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  <a:r>
              <a:rPr lang="en-US" altLang="zh-CN" sz="2000"/>
              <a:t> </a:t>
            </a:r>
            <a:r>
              <a:rPr lang="zh-CN" altLang="en-US" sz="2000"/>
              <a:t>执行“基础设置”-“基础档案”-“业务”命令，双击“仓库档案”选项，进入“仓库档案”窗口，单击“增加”按钮，依次输入仓库档案并保存。输入完毕后退出。如图10-1所示。</a:t>
            </a:r>
          </a:p>
        </p:txBody>
      </p:sp>
      <p:pic>
        <p:nvPicPr>
          <p:cNvPr id="378" name="图片 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867410"/>
            <a:ext cx="9980295" cy="55111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9310" y="6422390"/>
            <a:ext cx="9926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图10-1仓库档案设置结果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245" y="210185"/>
            <a:ext cx="11827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（2）收发类别</a:t>
            </a:r>
          </a:p>
          <a:p>
            <a:r>
              <a:rPr lang="zh-CN" altLang="en-US" sz="2000"/>
              <a:t>表10-2                                                                                收发类别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182880" y="1016000"/>
          <a:ext cx="11739245" cy="5074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2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7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7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6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596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类别编码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类别名称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收发标志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类别编码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类别名称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收发标志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正常入库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正常出库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采购入库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销售出库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产成品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入库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302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领料出库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调拨入库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303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调拨出库</a:t>
                      </a:r>
                    </a:p>
                  </a:txBody>
                  <a:tcPr marL="0" marR="0" marT="0" marB="1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非正常入库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非正常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出库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盘盈入库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盘亏出库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其他入库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402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其他出库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135890"/>
            <a:ext cx="11926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 sz="2000"/>
              <a:t>执行“基础设置”-“基础档案”-“业务”命令，双击“收发类别”选项，进入“收发类别”窗口，单击“增加”按钮，依次输入收发类别并保存。输入完毕后退出。如图10-2所示。</a:t>
            </a:r>
          </a:p>
        </p:txBody>
      </p:sp>
      <p:pic>
        <p:nvPicPr>
          <p:cNvPr id="379" name="图片 3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842645"/>
            <a:ext cx="9942195" cy="54997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3640" y="6397625"/>
            <a:ext cx="992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图10-2收发类别设置结果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2865</Words>
  <Application>Microsoft Office PowerPoint</Application>
  <PresentationFormat>宽屏</PresentationFormat>
  <Paragraphs>275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宋体</vt:lpstr>
      <vt:lpstr>微软雅黑</vt:lpstr>
      <vt:lpstr>微软雅黑 Light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142</cp:revision>
  <dcterms:created xsi:type="dcterms:W3CDTF">2017-08-03T09:01:00Z</dcterms:created>
  <dcterms:modified xsi:type="dcterms:W3CDTF">2024-01-25T08:22:20Z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