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信用证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52170" y="1446530"/>
            <a:ext cx="9927590" cy="5121275"/>
            <a:chOff x="1342" y="2278"/>
            <a:chExt cx="15634" cy="8065"/>
          </a:xfrm>
        </p:grpSpPr>
        <p:sp>
          <p:nvSpPr>
            <p:cNvPr id="2" name="文本框 1"/>
            <p:cNvSpPr txBox="1"/>
            <p:nvPr/>
          </p:nvSpPr>
          <p:spPr>
            <a:xfrm>
              <a:off x="1342" y="2278"/>
              <a:ext cx="15634" cy="3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2000"/>
                <a:t>三、 信用证特点</a:t>
              </a:r>
              <a:endParaRPr lang="zh-CN" altLang="en-US" sz="2000"/>
            </a:p>
            <a:p>
              <a:pPr lvl="1">
                <a:lnSpc>
                  <a:spcPct val="110000"/>
                </a:lnSpc>
              </a:pPr>
              <a:r>
                <a:rPr lang="zh-CN" altLang="en-US" sz="2000"/>
                <a:t>(一) 信用证是一种银行信用</a:t>
              </a:r>
              <a:endParaRPr lang="zh-CN" altLang="en-US" sz="2000"/>
            </a:p>
            <a:p>
              <a:pPr lvl="1">
                <a:lnSpc>
                  <a:spcPct val="110000"/>
                </a:lnSpc>
              </a:pPr>
              <a:r>
                <a:rPr lang="zh-CN" altLang="en-US" sz="2000"/>
                <a:t>(二) 信用证是一种单据买卖</a:t>
              </a:r>
              <a:endParaRPr lang="zh-CN" altLang="en-US" sz="2000"/>
            </a:p>
            <a:p>
              <a:pPr lvl="1">
                <a:lnSpc>
                  <a:spcPct val="110000"/>
                </a:lnSpc>
              </a:pPr>
              <a:r>
                <a:rPr lang="zh-CN" altLang="en-US" sz="2000"/>
                <a:t>(三) 信用证是独立于其他合同之外的一种自足的法律文件</a:t>
              </a:r>
              <a:endParaRPr lang="zh-CN" altLang="en-US" sz="2000"/>
            </a:p>
            <a:p>
              <a:pPr>
                <a:lnSpc>
                  <a:spcPct val="110000"/>
                </a:lnSpc>
              </a:pPr>
              <a:r>
                <a:rPr lang="zh-CN" altLang="en-US" sz="2000"/>
                <a:t>四、 信用证内容：买卖合同的有关内容及需要的单据加银行保证</a:t>
              </a:r>
              <a:endParaRPr lang="zh-CN" altLang="en-US" sz="2000"/>
            </a:p>
            <a:p>
              <a:pPr>
                <a:lnSpc>
                  <a:spcPct val="110000"/>
                </a:lnSpc>
              </a:pPr>
              <a:r>
                <a:rPr lang="zh-CN" altLang="en-US" sz="2000"/>
                <a:t>五、 信用证业务程序</a:t>
              </a:r>
              <a:endParaRPr lang="zh-CN" altLang="en-US" sz="2000"/>
            </a:p>
            <a:p>
              <a:endParaRPr lang="zh-CN" altLang="en-US" sz="2000"/>
            </a:p>
          </p:txBody>
        </p:sp>
        <p:pic>
          <p:nvPicPr>
            <p:cNvPr id="237" name="image225.jpe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8" y="5647"/>
              <a:ext cx="8468" cy="469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信用证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060" y="1338580"/>
            <a:ext cx="775652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六、 信用证种类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可撤销信用证与不可撤销信用证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可撤销信用证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不可撤销信用证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保兑信用证与不保兑信用证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保兑信用证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不保兑信用证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付款信用证、承兑信用证和议付信用证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付款信用证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承兑信用证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3. 议付信用证</a:t>
            </a:r>
            <a:endParaRPr lang="zh-CN" altLang="en-US"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银行保函与备用信用证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670" y="1226820"/>
            <a:ext cx="11273790" cy="5534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银行保函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保函的概念：银行</a:t>
            </a:r>
            <a:r>
              <a:rPr lang="en-US" altLang="zh-CN" sz="2000"/>
              <a:t> / </a:t>
            </a:r>
            <a:r>
              <a:rPr lang="zh-CN" altLang="en-US" sz="2000"/>
              <a:t>保险公司</a:t>
            </a:r>
            <a:r>
              <a:rPr lang="en-US" altLang="zh-CN" sz="2000">
                <a:sym typeface="+mn-ea"/>
              </a:rPr>
              <a:t> / </a:t>
            </a:r>
            <a:r>
              <a:rPr lang="zh-CN" altLang="en-US" sz="2000"/>
              <a:t>担保公司</a:t>
            </a:r>
            <a:r>
              <a:rPr lang="en-US" altLang="zh-CN" sz="2000">
                <a:sym typeface="+mn-ea"/>
              </a:rPr>
              <a:t> / </a:t>
            </a:r>
            <a:r>
              <a:rPr lang="zh-CN" altLang="en-US" sz="2000"/>
              <a:t>个人向第三方(受益人)开立的书面信用担保凭证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保函的分类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见索即付保函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有条件保函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见索即付保函的特点：独立于基础合同、介于跟单信用证与有条件保函之间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(四) 见索即付保函的用途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投标保函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履约保函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3. 预付款保函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4. 留置金保函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5. 维修保函</a:t>
            </a:r>
            <a:endParaRPr lang="zh-CN" altLang="en-US"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银行保函与备用信用证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9165" y="1534160"/>
            <a:ext cx="72428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二、 备用信用证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备用信用证的起源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备用信用证的用途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履约备用信用证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投标备用信用证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3. 预付款备用信用证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4. 直接付款备用信用证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备用信用证、商业信用证及保函三者间的关系</a:t>
            </a:r>
            <a:endParaRPr lang="zh-CN" altLang="en-US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771775" y="993140"/>
            <a:ext cx="7302500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第九章　国际货款的收付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72205" y="1995805"/>
            <a:ext cx="599313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结算工具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汇付与托收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信用证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银行保函与备用信用证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结算工具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365" y="1338580"/>
            <a:ext cx="838708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/>
              <a:t>一、 汇票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(一) 汇票的含义：出票人签发，委托付款人无条件支付确定的金额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(二) 汇票的当事人：出票人、受票人、受款人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(三) 汇票的内容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1. 绝对必要记载事项：出票时必须完整正确地记载事项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2. 相对必要记载事项：没有记载时允许依据法律推定或予以补记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(四) 汇票的种类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1. 按付款时间不同：即期汇票和远期汇票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2. 按照出票人的不同：银行汇票和商业汇票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3. 按照有无随附商业单据：光票和跟单汇票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(五) 汇票行为：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出票、提示、承兑、付款、背书、拒付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结算工具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695" y="1659890"/>
            <a:ext cx="79171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二、 本票和支票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本票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一般本票：由工商企业或个人签发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银行本票：由银行签发的即期本票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支票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以银行为付款人的即期汇票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出票人：在付款银行有存款的存户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空头支票：票面金额高于</a:t>
            </a:r>
            <a:r>
              <a:rPr lang="zh-CN" altLang="en-US" sz="2000"/>
              <a:t>出票人在银行存款的支票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汇付与托收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965" y="1288415"/>
            <a:ext cx="10466705" cy="5569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000"/>
              <a:t>一、 汇付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zh-CN" altLang="en-US" sz="2000"/>
              <a:t>(一) 汇付的含义及其当事人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zh-CN" altLang="en-US" sz="2000"/>
              <a:t>1. 汇付的含义：付款人主动通过银行或其他途径将款项汇交收款人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zh-CN" altLang="en-US" sz="2000"/>
              <a:t>2. 汇付方式的当事人</a:t>
            </a:r>
            <a:endParaRPr lang="zh-CN" altLang="en-US" sz="2000"/>
          </a:p>
          <a:p>
            <a:pPr marL="1657350" lvl="3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汇款人（进口人）</a:t>
            </a:r>
            <a:endParaRPr lang="zh-CN" altLang="en-US" sz="2000"/>
          </a:p>
          <a:p>
            <a:pPr marL="1657350" lvl="3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收款人（出口人）</a:t>
            </a:r>
            <a:endParaRPr lang="zh-CN" altLang="en-US" sz="2000"/>
          </a:p>
          <a:p>
            <a:pPr marL="1657350" lvl="3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汇出行</a:t>
            </a:r>
            <a:endParaRPr lang="zh-CN" altLang="en-US" sz="2000"/>
          </a:p>
          <a:p>
            <a:pPr marL="1657350" lvl="3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汇入行</a:t>
            </a:r>
            <a:endParaRPr lang="zh-CN" altLang="en-US" sz="2000"/>
          </a:p>
          <a:p>
            <a:pPr lvl="1">
              <a:lnSpc>
                <a:spcPct val="140000"/>
              </a:lnSpc>
            </a:pPr>
            <a:r>
              <a:rPr lang="zh-CN" altLang="en-US" sz="2000"/>
              <a:t>(二) 汇付的种类：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1.</a:t>
            </a:r>
            <a:r>
              <a:rPr lang="zh-CN" altLang="en-US" sz="2000"/>
              <a:t>电汇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2.</a:t>
            </a:r>
            <a:r>
              <a:rPr lang="zh-CN" altLang="en-US" sz="2000"/>
              <a:t>信汇</a:t>
            </a:r>
            <a:endParaRPr lang="zh-CN" altLang="en-US" sz="2000"/>
          </a:p>
          <a:p>
            <a:pPr lvl="2">
              <a:lnSpc>
                <a:spcPct val="140000"/>
              </a:lnSpc>
            </a:pPr>
            <a:r>
              <a:rPr lang="en-US" altLang="zh-CN" sz="2000"/>
              <a:t>3.</a:t>
            </a:r>
            <a:r>
              <a:rPr lang="zh-CN" altLang="en-US" sz="2000"/>
              <a:t>票汇</a:t>
            </a:r>
            <a:endParaRPr lang="zh-CN" altLang="en-US" sz="2000"/>
          </a:p>
          <a:p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4670" y="1439545"/>
            <a:ext cx="11480165" cy="3630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(三) 汇付在国际贸易中的应用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三种支付方式: 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1.</a:t>
            </a:r>
            <a:r>
              <a:rPr lang="zh-CN" altLang="en-US" sz="2000"/>
              <a:t>预付货款：进口商先将货款的一部分或全部汇交出口商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2.</a:t>
            </a:r>
            <a:r>
              <a:rPr lang="zh-CN" altLang="en-US" sz="2000"/>
              <a:t>货到付款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售定：买卖双方已经成交，进口商收到后一定时期将货款汇交出口商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寄售：</a:t>
            </a:r>
            <a:r>
              <a:rPr lang="zh-CN" altLang="en-US" sz="2000">
                <a:sym typeface="+mn-ea"/>
              </a:rPr>
              <a:t>出口商先将货物运至进口国，委托进口国商人在当地市场代为销售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en-US" altLang="zh-CN" sz="2000"/>
              <a:t>3.</a:t>
            </a:r>
            <a:r>
              <a:rPr lang="zh-CN" altLang="en-US" sz="2000"/>
              <a:t>凭单付汇：进口商将款项汇给出口商所在地银行，指示该行凭商业单据</a:t>
            </a:r>
            <a:r>
              <a:rPr lang="en-US" altLang="zh-CN" sz="2000"/>
              <a:t> / </a:t>
            </a:r>
            <a:r>
              <a:rPr lang="zh-CN" altLang="en-US" sz="2000"/>
              <a:t>装运证明付款给出口商</a:t>
            </a:r>
            <a:endParaRPr lang="zh-CN" altLang="en-US" sz="2000"/>
          </a:p>
          <a:p>
            <a:pPr lvl="1"/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汇付与托收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汇付与托收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00" y="1226820"/>
            <a:ext cx="101885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二、 托收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汇付的含义：债权人（出口商）出具汇票委托银行向债务人（进口商）收取货款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托收的当事人：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委托人：委托银行办理托收业务的人，</a:t>
            </a:r>
            <a:r>
              <a:rPr lang="en-US" altLang="zh-CN" sz="2000"/>
              <a:t>通常是出口商</a:t>
            </a:r>
            <a:endParaRPr lang="en-US" altLang="zh-CN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托收行：办理托收业务的银行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3. 代收行：向付款人收款的进口地银行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4. 付款人：汇票的受票人，通常是应该支付货款的进口商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托收的种类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1. 光票托收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2. 跟单托收</a:t>
            </a:r>
            <a:endParaRPr lang="zh-CN" altLang="en-US" sz="2000"/>
          </a:p>
          <a:p>
            <a:pPr lvl="3">
              <a:lnSpc>
                <a:spcPct val="150000"/>
              </a:lnSpc>
            </a:pPr>
            <a:r>
              <a:rPr lang="zh-CN" altLang="en-US" sz="2000"/>
              <a:t>(1) 付款交单</a:t>
            </a:r>
            <a:endParaRPr lang="zh-CN" altLang="en-US" sz="2000"/>
          </a:p>
          <a:p>
            <a:pPr lvl="3">
              <a:lnSpc>
                <a:spcPct val="150000"/>
              </a:lnSpc>
            </a:pPr>
            <a:r>
              <a:rPr lang="zh-CN" altLang="en-US" sz="2000"/>
              <a:t>(2) 承兑交单</a:t>
            </a:r>
            <a:endParaRPr lang="zh-CN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0275" y="1272540"/>
            <a:ext cx="929703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(四) 使用托收时应注意的问题</a:t>
            </a:r>
            <a:endParaRPr lang="zh-CN" altLang="en-US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/>
              <a:t>进口商</a:t>
            </a:r>
            <a:r>
              <a:rPr lang="zh-CN" altLang="en-US" sz="2000">
                <a:sym typeface="+mn-ea"/>
              </a:rPr>
              <a:t>：货物与合同规定不符的风险</a:t>
            </a:r>
            <a:endParaRPr lang="zh-CN" altLang="en-US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/>
              <a:t>出口商：</a:t>
            </a:r>
            <a:endParaRPr lang="zh-CN" altLang="en-US" sz="2000"/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/>
              <a:t>进口商信誉风险</a:t>
            </a:r>
            <a:endParaRPr lang="zh-CN" altLang="en-US" sz="2000"/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/>
              <a:t>进口国家的贸易管制和外汇管制条例风险</a:t>
            </a:r>
            <a:endParaRPr lang="zh-CN" altLang="en-US" sz="2000"/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/>
              <a:t>各地商业惯例不同</a:t>
            </a:r>
            <a:endParaRPr lang="zh-CN" altLang="en-US" sz="2000"/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/>
              <a:t>出口合同应争取按CIF或CIP条件成交</a:t>
            </a:r>
            <a:endParaRPr lang="zh-CN" altLang="en-US" sz="2000"/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/>
              <a:t>海运提单的抬头应做成空白抬头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(五) 跟单托收的融资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1. 出口押汇：出口商将提单及其他单据质押给银行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2. 进口融资：通过信托收据和银行担保而获得融资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汇付与托收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信用证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910" y="1398270"/>
            <a:ext cx="1097343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信用证概念：开证行根据进口商的要求，向出口商开立的有条件的保证付款的书面承诺文件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信用证当事人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开证申请人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开证行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通知行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(四) 受益人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(五) 议付行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(六) 付款行/承兑行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(七) 偿付行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(八) 保兑行</a:t>
            </a:r>
            <a:endParaRPr lang="zh-CN" altLang="en-US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1744</Words>
  <Application>WPS 演示</Application>
  <PresentationFormat>宽屏</PresentationFormat>
  <Paragraphs>158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13</cp:revision>
  <dcterms:created xsi:type="dcterms:W3CDTF">2025-08-16T14:13:00Z</dcterms:created>
  <dcterms:modified xsi:type="dcterms:W3CDTF">2025-08-27T06:25:00Z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