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0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97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04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70305" y="335280"/>
            <a:ext cx="8346440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98855" y="1386840"/>
            <a:ext cx="10583545" cy="500761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70" y="732155"/>
            <a:ext cx="123825" cy="13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2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72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51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1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589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08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4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1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59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25D0B-135B-4F8F-AF3B-9E2D886CB662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9B365-E262-4ED3-9722-1AA96EBCF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4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图片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91655"/>
          </a:xfrm>
          <a:prstGeom prst="rect">
            <a:avLst/>
          </a:prstGeom>
        </p:spPr>
      </p:pic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80" y="65633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7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40"/>
            <a:ext cx="12185650" cy="6930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4900" y="2984500"/>
            <a:ext cx="9427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rPr>
              <a:t>第八章    保险公司主要业务的核算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0345" y="1839278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000" b="1">
                <a:solidFill>
                  <a:srgbClr val="000000"/>
                </a:solidFill>
                <a:latin typeface="NEU-BZ-S92" charset="0"/>
                <a:cs typeface="方正书宋_GBK" charset="0"/>
              </a:rPr>
              <a:t>第二编  非银行金融机构业务核算</a:t>
            </a:r>
          </a:p>
        </p:txBody>
      </p:sp>
    </p:spTree>
    <p:extLst>
      <p:ext uri="{BB962C8B-B14F-4D97-AF65-F5344CB8AC3E}">
        <p14:creationId xmlns:p14="http://schemas.microsoft.com/office/powerpoint/2010/main" val="15538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三、财产保险准备金的核算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(一)未到期责任准备金的核算</a:t>
            </a:r>
          </a:p>
          <a:p>
            <a:r>
              <a:rPr lang="zh-CN" altLang="en-US" dirty="0"/>
              <a:t>1.未到期责任准备金的计算</a:t>
            </a:r>
          </a:p>
          <a:p>
            <a:r>
              <a:rPr lang="zh-CN" altLang="en-US" dirty="0"/>
              <a:t>2.会计科目的设置</a:t>
            </a:r>
          </a:p>
          <a:p>
            <a:r>
              <a:rPr lang="zh-CN" altLang="en-US" dirty="0"/>
              <a:t>3.未到期责任准备金的账务处理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(二)未决赔款准备金的核算</a:t>
            </a:r>
          </a:p>
          <a:p>
            <a:r>
              <a:rPr lang="zh-CN" altLang="en-US" dirty="0"/>
              <a:t>1.未决赔款准备金的内容</a:t>
            </a:r>
          </a:p>
          <a:p>
            <a:r>
              <a:rPr lang="zh-CN" altLang="en-US" dirty="0"/>
              <a:t>2.会计科目的设置</a:t>
            </a:r>
          </a:p>
          <a:p>
            <a:r>
              <a:rPr lang="zh-CN" altLang="en-US" dirty="0"/>
              <a:t>3.未决赔款准备金的账务处理</a:t>
            </a:r>
          </a:p>
        </p:txBody>
      </p:sp>
    </p:spTree>
    <p:extLst>
      <p:ext uri="{BB962C8B-B14F-4D97-AF65-F5344CB8AC3E}">
        <p14:creationId xmlns:p14="http://schemas.microsoft.com/office/powerpoint/2010/main" val="199813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4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一、人寿保险业务的核算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(一)保费收入的核算</a:t>
            </a:r>
          </a:p>
          <a:p>
            <a:r>
              <a:rPr lang="zh-CN" altLang="en-US" dirty="0"/>
              <a:t>1.保费的计算</a:t>
            </a:r>
          </a:p>
          <a:p>
            <a:r>
              <a:rPr lang="zh-CN" altLang="en-US" dirty="0"/>
              <a:t>2.寿险保费收入的基本程序</a:t>
            </a:r>
          </a:p>
          <a:p>
            <a:r>
              <a:rPr lang="zh-CN" altLang="en-US" dirty="0"/>
              <a:t>3.保费收入的确认</a:t>
            </a:r>
          </a:p>
          <a:p>
            <a:r>
              <a:rPr lang="zh-CN" altLang="en-US" dirty="0"/>
              <a:t>4.会计科目的设置</a:t>
            </a:r>
          </a:p>
          <a:p>
            <a:r>
              <a:rPr lang="zh-CN" altLang="en-US" dirty="0"/>
              <a:t>5.保费收入的账务处理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(二)保险金给付的核算</a:t>
            </a:r>
          </a:p>
          <a:p>
            <a:r>
              <a:rPr lang="zh-CN" altLang="en-US" dirty="0"/>
              <a:t>1.保险金给付的确认</a:t>
            </a:r>
          </a:p>
          <a:p>
            <a:r>
              <a:rPr lang="zh-CN" altLang="en-US" dirty="0"/>
              <a:t>2.会计科目的设置</a:t>
            </a:r>
          </a:p>
          <a:p>
            <a:r>
              <a:rPr lang="zh-CN" altLang="en-US" dirty="0"/>
              <a:t>3.保险金给付的账务处理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76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(三)退保业务的核算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/>
              <a:t>期末,应将本科目余额转入“本年利润”科目,按保户进行明细核算。</a:t>
            </a:r>
          </a:p>
          <a:p>
            <a:r>
              <a:rPr lang="zh-CN" altLang="en-US" dirty="0"/>
              <a:t>(1)当保户要求退保,支付保单现金价值退保金时,会计分录如下:</a:t>
            </a:r>
          </a:p>
          <a:p>
            <a:r>
              <a:rPr lang="zh-CN" altLang="en-US" dirty="0"/>
              <a:t>　借:退保金——××保户</a:t>
            </a:r>
          </a:p>
          <a:p>
            <a:r>
              <a:rPr lang="zh-CN" altLang="en-US" dirty="0"/>
              <a:t>　贷:库存现金等</a:t>
            </a:r>
          </a:p>
          <a:p>
            <a:r>
              <a:rPr lang="zh-CN" altLang="en-US" dirty="0"/>
              <a:t>(2)如保户退保时有贷款本息未还清的应扣回,会计分录如下:</a:t>
            </a:r>
          </a:p>
          <a:p>
            <a:r>
              <a:rPr lang="zh-CN" altLang="en-US" dirty="0"/>
              <a:t>　借:退保金——××保户</a:t>
            </a:r>
          </a:p>
          <a:p>
            <a:r>
              <a:rPr lang="zh-CN" altLang="en-US" dirty="0"/>
              <a:t>　贷:保户质押贷款</a:t>
            </a:r>
          </a:p>
          <a:p>
            <a:r>
              <a:rPr lang="zh-CN" altLang="en-US" dirty="0"/>
              <a:t>利息收入</a:t>
            </a:r>
          </a:p>
          <a:p>
            <a:r>
              <a:rPr lang="zh-CN" altLang="en-US" dirty="0"/>
              <a:t>库存现金等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766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(3)保户退保时,如有预收保费,应退还的,会计分录如下:</a:t>
            </a:r>
            <a:endParaRPr lang="zh-CN" altLang="en-US"/>
          </a:p>
          <a:p>
            <a:r>
              <a:rPr lang="zh-CN" altLang="en-US">
                <a:sym typeface="+mn-ea"/>
              </a:rPr>
              <a:t>　借:退保金——××保户</a:t>
            </a:r>
            <a:endParaRPr lang="zh-CN" altLang="en-US"/>
          </a:p>
          <a:p>
            <a:r>
              <a:rPr lang="zh-CN" altLang="en-US">
                <a:sym typeface="+mn-ea"/>
              </a:rPr>
              <a:t>预收保费</a:t>
            </a:r>
            <a:endParaRPr lang="zh-CN" altLang="en-US"/>
          </a:p>
          <a:p>
            <a:r>
              <a:rPr lang="zh-CN" altLang="en-US">
                <a:sym typeface="+mn-ea"/>
              </a:rPr>
              <a:t>　贷:库存现金等</a:t>
            </a:r>
            <a:endParaRPr lang="zh-CN" altLang="en-US"/>
          </a:p>
          <a:p>
            <a:r>
              <a:rPr lang="zh-CN" altLang="en-US">
                <a:sym typeface="+mn-ea"/>
              </a:rPr>
              <a:t>(4)期末结转本年利润时,会计分录如下:</a:t>
            </a:r>
            <a:endParaRPr lang="zh-CN" altLang="en-US"/>
          </a:p>
          <a:p>
            <a:r>
              <a:rPr lang="zh-CN" altLang="en-US">
                <a:sym typeface="+mn-ea"/>
              </a:rPr>
              <a:t>　借:本年利润</a:t>
            </a:r>
            <a:endParaRPr lang="zh-CN" altLang="en-US"/>
          </a:p>
          <a:p>
            <a:r>
              <a:rPr lang="zh-CN" altLang="en-US">
                <a:sym typeface="+mn-ea"/>
              </a:rPr>
              <a:t>　贷:退保金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二、人身意外伤害保险和健康保险业务的核算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(一)会计科目的设置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(二)保费收入的核算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(三)保险金给付的核算</a:t>
            </a:r>
          </a:p>
        </p:txBody>
      </p:sp>
    </p:spTree>
    <p:extLst>
      <p:ext uri="{BB962C8B-B14F-4D97-AF65-F5344CB8AC3E}">
        <p14:creationId xmlns:p14="http://schemas.microsoft.com/office/powerpoint/2010/main" val="115660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三、人身保险业务准备金的核算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(一)人身保险业务准备金的确认</a:t>
            </a:r>
          </a:p>
          <a:p>
            <a:r>
              <a:rPr lang="zh-CN" altLang="en-US" dirty="0"/>
              <a:t>1.寿险责任准备金</a:t>
            </a:r>
          </a:p>
          <a:p>
            <a:r>
              <a:rPr lang="zh-CN" altLang="en-US" dirty="0"/>
              <a:t>2.长期健康险责任准备金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(二)会计科目的设置</a:t>
            </a:r>
          </a:p>
          <a:p>
            <a:r>
              <a:rPr lang="zh-CN" altLang="en-US" dirty="0"/>
              <a:t>1.“寿险责任准备金”科目</a:t>
            </a:r>
          </a:p>
          <a:p>
            <a:r>
              <a:rPr lang="zh-CN" altLang="en-US" dirty="0"/>
              <a:t>2.“提取寿险责任准备金”科目</a:t>
            </a:r>
          </a:p>
          <a:p>
            <a:r>
              <a:rPr lang="zh-CN" altLang="en-US" dirty="0"/>
              <a:t>3.“长期健康险责任准备金”科目</a:t>
            </a:r>
          </a:p>
          <a:p>
            <a:r>
              <a:rPr lang="zh-CN" altLang="en-US" dirty="0"/>
              <a:t>4.“提取长期健康险责任准备金”科目</a:t>
            </a:r>
          </a:p>
        </p:txBody>
      </p:sp>
    </p:spTree>
    <p:extLst>
      <p:ext uri="{BB962C8B-B14F-4D97-AF65-F5344CB8AC3E}">
        <p14:creationId xmlns:p14="http://schemas.microsoft.com/office/powerpoint/2010/main" val="36222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  人身保险业务的核算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(三)寿险责任准备金、长期健康险责任准备金的账务处理</a:t>
            </a:r>
          </a:p>
          <a:p>
            <a:r>
              <a:rPr lang="zh-CN" altLang="en-US" dirty="0"/>
              <a:t>1.提取寿险责任准备金、长期健康险责任准备金</a:t>
            </a:r>
          </a:p>
          <a:p>
            <a:r>
              <a:rPr lang="zh-CN" altLang="en-US" dirty="0"/>
              <a:t>2.充足性测试</a:t>
            </a:r>
          </a:p>
          <a:p>
            <a:r>
              <a:rPr lang="zh-CN" altLang="en-US" dirty="0"/>
              <a:t>3.转销冲减寿险、长期健康险责任准备金</a:t>
            </a:r>
          </a:p>
          <a:p>
            <a:r>
              <a:rPr lang="zh-CN" altLang="en-US" dirty="0"/>
              <a:t>4.期末结转本年利润</a:t>
            </a:r>
          </a:p>
        </p:txBody>
      </p:sp>
    </p:spTree>
    <p:extLst>
      <p:ext uri="{BB962C8B-B14F-4D97-AF65-F5344CB8AC3E}">
        <p14:creationId xmlns:p14="http://schemas.microsoft.com/office/powerpoint/2010/main" val="272695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  再保险业务的核算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一、再保险的种类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(一)比例再保险</a:t>
            </a:r>
          </a:p>
          <a:p>
            <a:r>
              <a:rPr lang="zh-CN" altLang="en-US" dirty="0"/>
              <a:t>1.成数再保险</a:t>
            </a:r>
          </a:p>
          <a:p>
            <a:r>
              <a:rPr lang="zh-CN" altLang="en-US" dirty="0"/>
              <a:t>2.溢额再保险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(二)非比例再保险</a:t>
            </a:r>
          </a:p>
          <a:p>
            <a:r>
              <a:rPr lang="zh-CN" altLang="en-US" dirty="0"/>
              <a:t>1.超额赔款再保险</a:t>
            </a:r>
          </a:p>
          <a:p>
            <a:r>
              <a:rPr lang="zh-CN" altLang="en-US" dirty="0"/>
              <a:t>2.超额赔付率再保险</a:t>
            </a:r>
          </a:p>
        </p:txBody>
      </p:sp>
    </p:spTree>
    <p:extLst>
      <p:ext uri="{BB962C8B-B14F-4D97-AF65-F5344CB8AC3E}">
        <p14:creationId xmlns:p14="http://schemas.microsoft.com/office/powerpoint/2010/main" val="340828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  再保险业务的核算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二、再保险的会计核算方法</a:t>
            </a:r>
          </a:p>
          <a:p>
            <a:r>
              <a:rPr lang="zh-CN" altLang="en-US" dirty="0"/>
              <a:t>再保险的会计核算方法有两种</a:t>
            </a:r>
            <a:r>
              <a:rPr lang="zh-CN" altLang="en-US" dirty="0" smtClean="0"/>
              <a:t>:</a:t>
            </a:r>
            <a:endParaRPr lang="en-US" altLang="zh-CN" dirty="0" smtClean="0"/>
          </a:p>
          <a:p>
            <a:r>
              <a:rPr lang="zh-CN" altLang="en-US" dirty="0" smtClean="0"/>
              <a:t>一</a:t>
            </a:r>
            <a:r>
              <a:rPr lang="zh-CN" altLang="en-US" dirty="0"/>
              <a:t>是预估法,即再保险业务相关收入、费用在发生时确认。例如,分出业务相关分出保费、摊回分保费用、摊回赔付支出在实际发生时确认,而不是于发出账单时确认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二</a:t>
            </a:r>
            <a:r>
              <a:rPr lang="zh-CN" altLang="en-US" dirty="0"/>
              <a:t>是账单法,即再保险业务相关收入、费用于发出或收到账单时确认,是我国现行实务所采用的方法。再保险准则要求分出业务采用预估法处理,分入业务一般采用预估法,也可以采用账单法处理。 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会计实务中,由于非比例分保的特殊性,该类分入业务一般采用账单法处理。</a:t>
            </a:r>
          </a:p>
        </p:txBody>
      </p:sp>
    </p:spTree>
    <p:extLst>
      <p:ext uri="{BB962C8B-B14F-4D97-AF65-F5344CB8AC3E}">
        <p14:creationId xmlns:p14="http://schemas.microsoft.com/office/powerpoint/2010/main" val="204725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  再保险业务的核算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三、再保险业务的核算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(一)分出业务的核算</a:t>
            </a:r>
          </a:p>
          <a:p>
            <a:r>
              <a:rPr lang="zh-CN" altLang="en-US" dirty="0"/>
              <a:t>1.分保业务账单</a:t>
            </a:r>
          </a:p>
          <a:p>
            <a:r>
              <a:rPr lang="zh-CN" altLang="en-US" dirty="0"/>
              <a:t>2.分出业务的处理原则</a:t>
            </a:r>
          </a:p>
          <a:p>
            <a:r>
              <a:rPr lang="zh-CN" altLang="en-US" dirty="0"/>
              <a:t>3.会计科目的设置</a:t>
            </a:r>
          </a:p>
          <a:p>
            <a:r>
              <a:rPr lang="zh-CN" altLang="en-US" dirty="0"/>
              <a:t>4.分出业务的账务处理</a:t>
            </a:r>
          </a:p>
          <a:p>
            <a:r>
              <a:rPr lang="zh-CN" altLang="en-US" dirty="0"/>
              <a:t>5.分出业务的核算</a:t>
            </a:r>
            <a:r>
              <a:rPr lang="zh-CN" altLang="en-US" dirty="0" smtClean="0"/>
              <a:t>举例</a:t>
            </a:r>
            <a:endParaRPr lang="en-US" altLang="zh-CN" dirty="0" smtClean="0"/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(二)分入业务的核算</a:t>
            </a:r>
          </a:p>
          <a:p>
            <a:r>
              <a:rPr lang="zh-CN" altLang="en-US" dirty="0"/>
              <a:t>1.会计科目的设置</a:t>
            </a:r>
          </a:p>
          <a:p>
            <a:r>
              <a:rPr lang="zh-CN" altLang="en-US" dirty="0"/>
              <a:t>2.分入业务的账务处理</a:t>
            </a:r>
          </a:p>
          <a:p>
            <a:r>
              <a:rPr lang="zh-CN" altLang="en-US" dirty="0"/>
              <a:t>3.分入业务的核算</a:t>
            </a:r>
            <a:r>
              <a:rPr lang="zh-CN" altLang="en-US" dirty="0" smtClean="0"/>
              <a:t>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380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339975" y="2049145"/>
            <a:ext cx="6194425" cy="3342640"/>
            <a:chOff x="3685" y="3227"/>
            <a:chExt cx="9755" cy="5264"/>
          </a:xfrm>
        </p:grpSpPr>
        <p:grpSp>
          <p:nvGrpSpPr>
            <p:cNvPr id="16387" name="组合 16386"/>
            <p:cNvGrpSpPr/>
            <p:nvPr/>
          </p:nvGrpSpPr>
          <p:grpSpPr>
            <a:xfrm>
              <a:off x="3685" y="3227"/>
              <a:ext cx="9747" cy="1047"/>
              <a:chOff x="0" y="0"/>
              <a:chExt cx="3408" cy="419"/>
            </a:xfrm>
          </p:grpSpPr>
          <p:grpSp>
            <p:nvGrpSpPr>
              <p:cNvPr id="16388" name="组合 16387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89" name="AutoShape 5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0" name="AutoShape 6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1" name="AutoShape 7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392" name="Line 8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393" name="Text Box 9"/>
              <p:cNvSpPr txBox="1"/>
              <p:nvPr/>
            </p:nvSpPr>
            <p:spPr>
              <a:xfrm>
                <a:off x="579" y="48"/>
                <a:ext cx="2742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第一节  保险公司业务概述</a:t>
                </a:r>
              </a:p>
            </p:txBody>
          </p:sp>
        </p:grpSp>
        <p:grpSp>
          <p:nvGrpSpPr>
            <p:cNvPr id="16395" name="组合 16394"/>
            <p:cNvGrpSpPr/>
            <p:nvPr/>
          </p:nvGrpSpPr>
          <p:grpSpPr>
            <a:xfrm>
              <a:off x="3685" y="4667"/>
              <a:ext cx="9747" cy="1047"/>
              <a:chOff x="0" y="0"/>
              <a:chExt cx="3408" cy="419"/>
            </a:xfrm>
          </p:grpSpPr>
          <p:grpSp>
            <p:nvGrpSpPr>
              <p:cNvPr id="16396" name="组合 16395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397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8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99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0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1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第二节  财产保险业务的核算</a:t>
                </a:r>
              </a:p>
            </p:txBody>
          </p:sp>
        </p:grpSp>
        <p:grpSp>
          <p:nvGrpSpPr>
            <p:cNvPr id="16403" name="组合 16402"/>
            <p:cNvGrpSpPr/>
            <p:nvPr/>
          </p:nvGrpSpPr>
          <p:grpSpPr>
            <a:xfrm>
              <a:off x="3685" y="6072"/>
              <a:ext cx="9747" cy="1047"/>
              <a:chOff x="0" y="0"/>
              <a:chExt cx="3408" cy="419"/>
            </a:xfrm>
          </p:grpSpPr>
          <p:grpSp>
            <p:nvGrpSpPr>
              <p:cNvPr id="16404" name="组合 16403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16405" name="AutoShape 21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6" name="AutoShape 22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07" name="AutoShape 23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08" name="Line 24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16409" name="Text Box 25"/>
              <p:cNvSpPr txBox="1"/>
              <p:nvPr/>
            </p:nvSpPr>
            <p:spPr>
              <a:xfrm>
                <a:off x="579" y="48"/>
                <a:ext cx="2704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第三节  人身保险业务的核算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694" y="7445"/>
              <a:ext cx="9747" cy="1047"/>
              <a:chOff x="0" y="0"/>
              <a:chExt cx="3408" cy="41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0"/>
                <a:ext cx="480" cy="419"/>
                <a:chOff x="0" y="0"/>
                <a:chExt cx="1549" cy="1351"/>
              </a:xfrm>
            </p:grpSpPr>
            <p:sp>
              <p:nvSpPr>
                <p:cNvPr id="5" name="AutoShape 13"/>
                <p:cNvSpPr/>
                <p:nvPr/>
              </p:nvSpPr>
              <p:spPr>
                <a:xfrm>
                  <a:off x="13" y="23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" name="AutoShape 14"/>
                <p:cNvSpPr/>
                <p:nvPr/>
              </p:nvSpPr>
              <p:spPr>
                <a:xfrm>
                  <a:off x="0" y="0"/>
                  <a:ext cx="1536" cy="1328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7500">
                      <a:srgbClr val="7D8496">
                        <a:alpha val="100000"/>
                      </a:srgbClr>
                    </a:gs>
                    <a:gs pos="26500">
                      <a:srgbClr val="E6E6E6">
                        <a:alpha val="100000"/>
                      </a:srgbClr>
                    </a:gs>
                    <a:gs pos="34000">
                      <a:srgbClr val="7D8496">
                        <a:alpha val="100000"/>
                      </a:srgbClr>
                    </a:gs>
                    <a:gs pos="46500">
                      <a:srgbClr val="E6E6E6">
                        <a:alpha val="100000"/>
                      </a:srgbClr>
                    </a:gs>
                    <a:gs pos="50000">
                      <a:srgbClr val="FFFFFF">
                        <a:alpha val="100000"/>
                      </a:srgbClr>
                    </a:gs>
                    <a:gs pos="53500">
                      <a:srgbClr val="E6E6E6">
                        <a:alpha val="100000"/>
                      </a:srgbClr>
                    </a:gs>
                    <a:gs pos="66000">
                      <a:srgbClr val="7D8496">
                        <a:alpha val="100000"/>
                      </a:srgbClr>
                    </a:gs>
                    <a:gs pos="73500">
                      <a:srgbClr val="E6E6E6">
                        <a:alpha val="100000"/>
                      </a:srgbClr>
                    </a:gs>
                    <a:gs pos="92500">
                      <a:srgbClr val="7D8496">
                        <a:alpha val="100000"/>
                      </a:srgbClr>
                    </a:gs>
                    <a:gs pos="100000">
                      <a:srgbClr val="E6E6E6">
                        <a:alpha val="100000"/>
                      </a:srgbClr>
                    </a:gs>
                  </a:gsLst>
                  <a:lin ang="18900000" scaled="1"/>
                  <a:tileRect/>
                </a:gradFill>
                <a:ln w="9525" cap="flat" cmpd="sng">
                  <a:solidFill>
                    <a:srgbClr val="C0C0C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" name="AutoShape 15"/>
                <p:cNvSpPr/>
                <p:nvPr/>
              </p:nvSpPr>
              <p:spPr>
                <a:xfrm>
                  <a:off x="90" y="81"/>
                  <a:ext cx="1349" cy="1167"/>
                </a:xfrm>
                <a:prstGeom prst="hexagon">
                  <a:avLst>
                    <a:gd name="adj" fmla="val 28893"/>
                    <a:gd name="vf" fmla="val 115470"/>
                  </a:avLst>
                </a:prstGeom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18900000" scaled="0"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60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8" name="Line 16"/>
              <p:cNvSpPr/>
              <p:nvPr/>
            </p:nvSpPr>
            <p:spPr>
              <a:xfrm>
                <a:off x="384" y="384"/>
                <a:ext cx="3024" cy="0"/>
              </a:xfrm>
              <a:prstGeom prst="line">
                <a:avLst/>
              </a:prstGeom>
              <a:ln w="25400" cap="flat" cmpd="sng">
                <a:solidFill>
                  <a:schemeClr val="tx2"/>
                </a:solidFill>
                <a:prstDash val="sysDot"/>
                <a:headEnd type="none" w="med" len="med"/>
                <a:tailEnd type="oval" w="med" len="med"/>
              </a:ln>
            </p:spPr>
          </p:sp>
          <p:sp>
            <p:nvSpPr>
              <p:cNvPr id="9" name="Text Box 17"/>
              <p:cNvSpPr txBox="1"/>
              <p:nvPr/>
            </p:nvSpPr>
            <p:spPr>
              <a:xfrm>
                <a:off x="579" y="48"/>
                <a:ext cx="275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solidFill>
                      <a:prstClr val="black"/>
                    </a:solidFill>
                    <a:latin typeface="方正宋黑简体" panose="02000000000000000000" charset="-122"/>
                    <a:ea typeface="方正宋黑简体" panose="02000000000000000000" charset="-122"/>
                  </a:rPr>
                  <a:t>第四节  再保险业务的核算</a:t>
                </a:r>
              </a:p>
            </p:txBody>
          </p:sp>
        </p:grp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1367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保险公司业务概述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一、保险公司业务的种类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(一)按保险保障范围的不同,分为财产保险和人身保险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(二)按业务承保方式的不同,分为原保险和再保险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(三)按赔付形式的不同,分为定额保险和损失保险</a:t>
            </a:r>
          </a:p>
        </p:txBody>
      </p:sp>
    </p:spTree>
    <p:extLst>
      <p:ext uri="{BB962C8B-B14F-4D97-AF65-F5344CB8AC3E}">
        <p14:creationId xmlns:p14="http://schemas.microsoft.com/office/powerpoint/2010/main" val="295526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  保险公司业务概述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二、保险公司会计的概念及特点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(一)保险公司会计的概念</a:t>
            </a:r>
          </a:p>
          <a:p>
            <a:r>
              <a:rPr lang="zh-CN" altLang="en-US" dirty="0"/>
              <a:t>保险公司会计是会计的一个分支,运用于保险公司的专业会计,它把会计的基本原理和方法运用于保险公司,用来核算和监督保险公司的各项经济业务活动。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(二)保险公司会计的特点</a:t>
            </a:r>
          </a:p>
          <a:p>
            <a:r>
              <a:rPr lang="zh-CN" altLang="en-US" dirty="0"/>
              <a:t>1.按业务性质确定核算体制</a:t>
            </a:r>
          </a:p>
          <a:p>
            <a:r>
              <a:rPr lang="zh-CN" altLang="en-US" dirty="0"/>
              <a:t>2.采用不同的货币计价</a:t>
            </a:r>
          </a:p>
          <a:p>
            <a:r>
              <a:rPr lang="zh-CN" altLang="en-US" dirty="0"/>
              <a:t>3.保险公司利润构成的特殊性</a:t>
            </a:r>
          </a:p>
          <a:p>
            <a:r>
              <a:rPr lang="zh-CN" altLang="en-US" dirty="0"/>
              <a:t>4.各项准备金是保险公司特有的负债</a:t>
            </a:r>
          </a:p>
          <a:p>
            <a:r>
              <a:rPr lang="zh-CN" altLang="en-US" dirty="0"/>
              <a:t>5.年度决算要采用保险精算估算各项准备金</a:t>
            </a:r>
          </a:p>
        </p:txBody>
      </p:sp>
    </p:spTree>
    <p:extLst>
      <p:ext uri="{BB962C8B-B14F-4D97-AF65-F5344CB8AC3E}">
        <p14:creationId xmlns:p14="http://schemas.microsoft.com/office/powerpoint/2010/main" val="91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一、保费收入的核算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(一)保费的计算</a:t>
            </a:r>
          </a:p>
          <a:p>
            <a:r>
              <a:rPr lang="zh-CN" altLang="en-US" dirty="0"/>
              <a:t>保费是投保人购买保险产品的价格。一般情况下,保费的计算需要考虑三个因素,即保险金额、保险费率和保险期限,计算公式是:</a:t>
            </a:r>
          </a:p>
          <a:p>
            <a:r>
              <a:rPr lang="zh-CN" altLang="en-US" dirty="0"/>
              <a:t>保费=保险金额×保险费率×保险期限</a:t>
            </a:r>
          </a:p>
          <a:p>
            <a:r>
              <a:rPr lang="zh-CN" altLang="en-US" dirty="0"/>
              <a:t>如果是第三者责任险,还要考虑第三者固定保险费,计算公式是:</a:t>
            </a:r>
          </a:p>
          <a:p>
            <a:r>
              <a:rPr lang="zh-CN" altLang="en-US" dirty="0"/>
              <a:t>保费=保险金额×保险费率×保险期限+第三者固定保险费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(二)保费收入的确认</a:t>
            </a:r>
          </a:p>
          <a:p>
            <a:r>
              <a:rPr lang="zh-CN" altLang="en-US" dirty="0"/>
              <a:t>1.原保险合同成立并承担相应保险责任</a:t>
            </a:r>
          </a:p>
          <a:p>
            <a:r>
              <a:rPr lang="zh-CN" altLang="en-US" dirty="0"/>
              <a:t>2.与原保险合同相关的经济利益能够流入公司</a:t>
            </a:r>
          </a:p>
          <a:p>
            <a:r>
              <a:rPr lang="zh-CN" altLang="en-US" dirty="0"/>
              <a:t>3.与原保险合同相关的收入和成本能够可靠地计量</a:t>
            </a:r>
          </a:p>
        </p:txBody>
      </p:sp>
    </p:spTree>
    <p:extLst>
      <p:ext uri="{BB962C8B-B14F-4D97-AF65-F5344CB8AC3E}">
        <p14:creationId xmlns:p14="http://schemas.microsoft.com/office/powerpoint/2010/main" val="17628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(三)会计科目的设置</a:t>
            </a:r>
          </a:p>
          <a:p>
            <a:r>
              <a:rPr lang="zh-CN" altLang="en-US" dirty="0"/>
              <a:t>1.“保费收入”科目</a:t>
            </a:r>
          </a:p>
          <a:p>
            <a:r>
              <a:rPr lang="zh-CN" altLang="en-US" dirty="0"/>
              <a:t>2.“应收保费”科目</a:t>
            </a:r>
          </a:p>
          <a:p>
            <a:r>
              <a:rPr lang="zh-CN" altLang="en-US" dirty="0"/>
              <a:t>3.“预收保费”科目</a:t>
            </a:r>
          </a:p>
          <a:p>
            <a:r>
              <a:rPr lang="zh-CN" altLang="en-US" dirty="0"/>
              <a:t>4.“保户储金”科目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(四)保费收入的账务处理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ym typeface="+mn-ea"/>
              </a:rPr>
              <a:t>1.签发保单时直接缴纳保费的核算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2.预收保费的核算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3.保户储金收益转为保费的核算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4.中途加保或退保的核算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36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二、保险赔款支出的核算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(一)保险赔款额的计算</a:t>
            </a:r>
          </a:p>
          <a:p>
            <a:r>
              <a:rPr lang="zh-CN" altLang="en-US" dirty="0"/>
              <a:t>1.第一损失赔偿方式</a:t>
            </a:r>
          </a:p>
          <a:p>
            <a:r>
              <a:rPr lang="zh-CN" altLang="en-US" dirty="0"/>
              <a:t>2.比例赔偿方式</a:t>
            </a:r>
          </a:p>
          <a:p>
            <a:r>
              <a:rPr lang="zh-CN" altLang="en-US" dirty="0"/>
              <a:t>3.限额赔款方式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808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(二)赔款支出的业务程序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ym typeface="+mn-ea"/>
              </a:rPr>
              <a:t>(1)受理案件。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(2)现场勘查。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(3)责任审核。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(4)赔款计算。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(5)赔付结案。</a:t>
            </a:r>
            <a:endParaRPr lang="zh-CN" altLang="en-US" dirty="0"/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(三)会计科目的设置</a:t>
            </a:r>
          </a:p>
          <a:p>
            <a:r>
              <a:rPr lang="zh-CN" altLang="en-US" dirty="0"/>
              <a:t>1.“赔付支出”科目</a:t>
            </a:r>
          </a:p>
          <a:p>
            <a:r>
              <a:rPr lang="zh-CN" altLang="en-US" dirty="0"/>
              <a:t>2.“预付赔付款”科目</a:t>
            </a:r>
          </a:p>
          <a:p>
            <a:r>
              <a:rPr lang="zh-CN" altLang="en-US" dirty="0"/>
              <a:t>3.“应收代位追偿款”科目</a:t>
            </a:r>
          </a:p>
          <a:p>
            <a:r>
              <a:rPr lang="zh-CN" altLang="en-US" dirty="0"/>
              <a:t>4.“损余物资”科目</a:t>
            </a:r>
          </a:p>
        </p:txBody>
      </p:sp>
    </p:spTree>
    <p:extLst>
      <p:ext uri="{BB962C8B-B14F-4D97-AF65-F5344CB8AC3E}">
        <p14:creationId xmlns:p14="http://schemas.microsoft.com/office/powerpoint/2010/main" val="40547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  财产保险业务的核算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(四)赔款支出的账务处理</a:t>
            </a:r>
          </a:p>
          <a:p>
            <a:r>
              <a:rPr lang="zh-CN" altLang="en-US" dirty="0"/>
              <a:t>1.当时结案的赔款支出的核算</a:t>
            </a:r>
          </a:p>
          <a:p>
            <a:r>
              <a:rPr lang="zh-CN" altLang="en-US" dirty="0"/>
              <a:t>2.预付赔款的核算</a:t>
            </a:r>
          </a:p>
          <a:p>
            <a:r>
              <a:rPr lang="zh-CN" altLang="en-US" dirty="0"/>
              <a:t>3.理赔勘察费的核算</a:t>
            </a:r>
          </a:p>
          <a:p>
            <a:r>
              <a:rPr lang="zh-CN" altLang="en-US" dirty="0"/>
              <a:t>4.损余物资的核算</a:t>
            </a:r>
          </a:p>
          <a:p>
            <a:r>
              <a:rPr lang="zh-CN" altLang="en-US" dirty="0"/>
              <a:t>5.代位追偿款的核算</a:t>
            </a:r>
          </a:p>
          <a:p>
            <a:r>
              <a:rPr lang="zh-CN" altLang="en-US" dirty="0"/>
              <a:t>6.发生错赔或骗赔案件的核算</a:t>
            </a:r>
          </a:p>
        </p:txBody>
      </p:sp>
    </p:spTree>
    <p:extLst>
      <p:ext uri="{BB962C8B-B14F-4D97-AF65-F5344CB8AC3E}">
        <p14:creationId xmlns:p14="http://schemas.microsoft.com/office/powerpoint/2010/main" val="162704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1268</Words>
  <Application>Microsoft Office PowerPoint</Application>
  <PresentationFormat>宽屏</PresentationFormat>
  <Paragraphs>158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NEU-BZ-S92</vt:lpstr>
      <vt:lpstr>方正书宋_GBK</vt:lpstr>
      <vt:lpstr>方正宋黑简体</vt:lpstr>
      <vt:lpstr>黑体</vt:lpstr>
      <vt:lpstr>楷体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目录</vt:lpstr>
      <vt:lpstr>第一节  保险公司业务概述</vt:lpstr>
      <vt:lpstr>第一节  保险公司业务概述</vt:lpstr>
      <vt:lpstr>第二节  财产保险业务的核算</vt:lpstr>
      <vt:lpstr>第二节  财产保险业务的核算</vt:lpstr>
      <vt:lpstr>第二节  财产保险业务的核算</vt:lpstr>
      <vt:lpstr>第二节  财产保险业务的核算</vt:lpstr>
      <vt:lpstr>第二节  财产保险业务的核算</vt:lpstr>
      <vt:lpstr>第二节  财产保险业务的核算</vt:lpstr>
      <vt:lpstr>第三节  人身保险业务的核算</vt:lpstr>
      <vt:lpstr>第三节  人身保险业务的核算</vt:lpstr>
      <vt:lpstr>第三节  人身保险业务的核算</vt:lpstr>
      <vt:lpstr>第三节  人身保险业务的核算</vt:lpstr>
      <vt:lpstr>第三节  人身保险业务的核算</vt:lpstr>
      <vt:lpstr>第三节  人身保险业务的核算</vt:lpstr>
      <vt:lpstr>第四节  再保险业务的核算</vt:lpstr>
      <vt:lpstr>第四节  再保险业务的核算</vt:lpstr>
      <vt:lpstr>第四节  再保险业务的核算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2020-08-19T01:07:50Z</dcterms:created>
  <dcterms:modified xsi:type="dcterms:W3CDTF">2020-12-27T07:46:44Z</dcterms:modified>
</cp:coreProperties>
</file>