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2620344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1160611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649821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967839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194575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2408471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3457970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424859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3182174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824424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1708382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219325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CC5180-45A7-4A7E-B996-19FA910C26BC}"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220541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CC5180-45A7-4A7E-B996-19FA910C26BC}"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6767B4-5DCC-473D-92C5-69A35FD57FCD}" type="slidenum">
              <a:rPr lang="zh-CN" altLang="en-US" smtClean="0"/>
              <a:t>‹#›</a:t>
            </a:fld>
            <a:endParaRPr lang="zh-CN" altLang="en-US"/>
          </a:p>
        </p:txBody>
      </p:sp>
    </p:spTree>
    <p:extLst>
      <p:ext uri="{BB962C8B-B14F-4D97-AF65-F5344CB8AC3E}">
        <p14:creationId xmlns:p14="http://schemas.microsoft.com/office/powerpoint/2010/main" val="2741658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47889675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031087"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第十一章 </a:t>
            </a:r>
            <a:r>
              <a:rPr lang="zh-CN" altLang="en-US" sz="4800" b="1" dirty="0" smtClean="0">
                <a:solidFill>
                  <a:srgbClr val="000000"/>
                </a:solidFill>
                <a:latin typeface="微软雅黑" panose="020B0503020204020204" pitchFamily="34" charset="-122"/>
                <a:ea typeface="微软雅黑" panose="020B0503020204020204" pitchFamily="34" charset="-122"/>
              </a:rPr>
              <a:t> </a:t>
            </a:r>
            <a:r>
              <a:rPr lang="zh-CN" altLang="en-US" sz="4800" b="1" dirty="0">
                <a:solidFill>
                  <a:srgbClr val="000000"/>
                </a:solidFill>
                <a:latin typeface="微软雅黑" panose="020B0503020204020204" pitchFamily="34" charset="-122"/>
                <a:ea typeface="微软雅黑" panose="020B0503020204020204" pitchFamily="34" charset="-122"/>
              </a:rPr>
              <a:t>国际产品责任法</a:t>
            </a:r>
          </a:p>
        </p:txBody>
      </p:sp>
    </p:spTree>
    <p:extLst>
      <p:ext uri="{BB962C8B-B14F-4D97-AF65-F5344CB8AC3E}">
        <p14:creationId xmlns:p14="http://schemas.microsoft.com/office/powerpoint/2010/main" val="3821991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733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六、法律适用</a:t>
            </a:r>
          </a:p>
          <a:p>
            <a:r>
              <a:rPr lang="zh-CN" altLang="zh-CN" dirty="0" smtClean="0"/>
              <a:t>产品责任属侵权责任</a:t>
            </a:r>
            <a:r>
              <a:rPr lang="en-US" altLang="zh-CN" dirty="0" smtClean="0"/>
              <a:t>,</a:t>
            </a:r>
            <a:r>
              <a:rPr lang="zh-CN" altLang="zh-CN" dirty="0" smtClean="0"/>
              <a:t>因此</a:t>
            </a:r>
            <a:r>
              <a:rPr lang="en-US" altLang="zh-CN" dirty="0" smtClean="0"/>
              <a:t>,</a:t>
            </a:r>
            <a:r>
              <a:rPr lang="zh-CN" altLang="zh-CN" dirty="0" smtClean="0"/>
              <a:t>在美国早期的产品责任诉讼中</a:t>
            </a:r>
            <a:r>
              <a:rPr lang="en-US" altLang="zh-CN" dirty="0" smtClean="0"/>
              <a:t>,</a:t>
            </a:r>
            <a:r>
              <a:rPr lang="zh-CN" altLang="zh-CN" dirty="0" smtClean="0"/>
              <a:t>法院采用和其他侵权诉讼一样的法律适用原则</a:t>
            </a:r>
            <a:r>
              <a:rPr lang="en-US" altLang="zh-CN" dirty="0" smtClean="0"/>
              <a:t>:</a:t>
            </a:r>
            <a:r>
              <a:rPr lang="zh-CN" altLang="zh-CN" dirty="0" smtClean="0"/>
              <a:t>以侵权地法为主</a:t>
            </a:r>
            <a:r>
              <a:rPr lang="en-US" altLang="zh-CN" dirty="0" smtClean="0"/>
              <a:t>,</a:t>
            </a:r>
            <a:r>
              <a:rPr lang="zh-CN" altLang="zh-CN" dirty="0" smtClean="0"/>
              <a:t>兼顾法院地法。</a:t>
            </a:r>
            <a:endParaRPr lang="en-US" altLang="zh-CN" dirty="0" smtClean="0"/>
          </a:p>
          <a:p>
            <a:r>
              <a:rPr lang="zh-CN" altLang="zh-CN" dirty="0" smtClean="0"/>
              <a:t>随着保护消费者利益水平的提高</a:t>
            </a:r>
            <a:r>
              <a:rPr lang="en-US" altLang="zh-CN" dirty="0" smtClean="0"/>
              <a:t>,</a:t>
            </a:r>
            <a:r>
              <a:rPr lang="zh-CN" altLang="zh-CN" dirty="0" smtClean="0"/>
              <a:t>美国现在的多数州法院倾向由原告在数个与案件有联系的连接因素中选择对自己最为有利的法律。与案件有联系的连接因素包括加害地、受害地、产品购买地、原告或被告的住所地或营业地、法院地等。</a:t>
            </a:r>
          </a:p>
          <a:p>
            <a:endParaRPr lang="zh-CN" altLang="en-US" b="1" dirty="0" smtClean="0"/>
          </a:p>
        </p:txBody>
      </p:sp>
    </p:spTree>
    <p:extLst>
      <p:ext uri="{BB962C8B-B14F-4D97-AF65-F5344CB8AC3E}">
        <p14:creationId xmlns:p14="http://schemas.microsoft.com/office/powerpoint/2010/main" val="1689754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标题 1"/>
          <p:cNvSpPr>
            <a:spLocks noGrp="1"/>
          </p:cNvSpPr>
          <p:nvPr>
            <p:ph type="title"/>
          </p:nvPr>
        </p:nvSpPr>
        <p:spPr/>
        <p:txBody>
          <a:bodyPr/>
          <a:lstStyle/>
          <a:p>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cs typeface="Times New Roman" panose="02020603050405020304" pitchFamily="18" charset="0"/>
            </a:endParaRPr>
          </a:p>
        </p:txBody>
      </p:sp>
      <p:sp>
        <p:nvSpPr>
          <p:cNvPr id="22835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七、美国产品责任法的新变化</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对缺陷产品的分类及其认定标准</a:t>
            </a:r>
          </a:p>
          <a:p>
            <a:r>
              <a:rPr lang="en-US" altLang="zh-CN" smtClean="0"/>
              <a:t>1.</a:t>
            </a:r>
            <a:r>
              <a:rPr lang="zh-CN" altLang="zh-CN" smtClean="0"/>
              <a:t>制造缺陷</a:t>
            </a:r>
          </a:p>
          <a:p>
            <a:r>
              <a:rPr lang="en-US" altLang="zh-CN" smtClean="0"/>
              <a:t>2.</a:t>
            </a:r>
            <a:r>
              <a:rPr lang="zh-CN" altLang="zh-CN" smtClean="0"/>
              <a:t>设计缺陷</a:t>
            </a:r>
          </a:p>
          <a:p>
            <a:r>
              <a:rPr lang="en-US" altLang="zh-CN" smtClean="0"/>
              <a:t>3.</a:t>
            </a:r>
            <a:r>
              <a:rPr lang="zh-CN" altLang="zh-CN" smtClean="0"/>
              <a:t>警示缺陷</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举证责任以及抗辩</a:t>
            </a:r>
          </a:p>
          <a:p>
            <a:r>
              <a:rPr lang="en-US" altLang="zh-CN" smtClean="0"/>
              <a:t>1.</a:t>
            </a:r>
            <a:r>
              <a:rPr lang="zh-CN" altLang="zh-CN" smtClean="0"/>
              <a:t>不可预见性</a:t>
            </a:r>
          </a:p>
          <a:p>
            <a:r>
              <a:rPr lang="en-US" altLang="zh-CN" smtClean="0"/>
              <a:t>2.</a:t>
            </a:r>
            <a:r>
              <a:rPr lang="zh-CN" altLang="zh-CN" smtClean="0"/>
              <a:t>明显危险</a:t>
            </a:r>
          </a:p>
          <a:p>
            <a:r>
              <a:rPr lang="en-US" altLang="zh-CN" smtClean="0"/>
              <a:t>3.</a:t>
            </a:r>
            <a:r>
              <a:rPr lang="zh-CN" altLang="zh-CN" smtClean="0"/>
              <a:t>滥用或改装</a:t>
            </a:r>
          </a:p>
          <a:p>
            <a:endParaRPr lang="zh-CN" altLang="en-US" b="1" smtClean="0"/>
          </a:p>
        </p:txBody>
      </p:sp>
    </p:spTree>
    <p:extLst>
      <p:ext uri="{BB962C8B-B14F-4D97-AF65-F5344CB8AC3E}">
        <p14:creationId xmlns:p14="http://schemas.microsoft.com/office/powerpoint/2010/main" val="2889271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欧洲联盟产品责任统一法</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22937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一、《斯特拉斯堡公约》</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适用范围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应负产品责任的生产者范围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归责原则及赔偿责任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生产者的抗辩事由</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赔偿限额</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诉讼时效</a:t>
            </a:r>
          </a:p>
          <a:p>
            <a:pPr eaLnBrk="1" hangingPunct="1"/>
            <a:endParaRPr lang="zh-CN" altLang="en-US" smtClean="0"/>
          </a:p>
        </p:txBody>
      </p:sp>
    </p:spTree>
    <p:extLst>
      <p:ext uri="{BB962C8B-B14F-4D97-AF65-F5344CB8AC3E}">
        <p14:creationId xmlns:p14="http://schemas.microsoft.com/office/powerpoint/2010/main" val="1812304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欧洲联盟产品责任统一法</a:t>
            </a:r>
            <a:r>
              <a:rPr lang="en-US" altLang="zh-CN" smtClean="0">
                <a:solidFill>
                  <a:srgbClr val="000000"/>
                </a:solidFill>
                <a:latin typeface="NEU-BZ-S92"/>
                <a:ea typeface="方正书宋_GBK"/>
                <a:cs typeface="Times New Roman" panose="02020603050405020304" pitchFamily="18" charset="0"/>
              </a:rPr>
              <a:t>	</a:t>
            </a:r>
            <a:endParaRPr lang="zh-CN" altLang="en-US" smtClean="0">
              <a:ea typeface="方正书宋_GBK"/>
              <a:cs typeface="Times New Roman" panose="02020603050405020304" pitchFamily="18" charset="0"/>
            </a:endParaRPr>
          </a:p>
        </p:txBody>
      </p:sp>
      <p:sp>
        <p:nvSpPr>
          <p:cNvPr id="2304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二、《产品责任指令》</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实行严格责任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明确了产品定义</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规定了生产者范围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采用了客观标准界定缺陷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列举了抗辩理由</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规定了损害赔偿的范围</a:t>
            </a:r>
          </a:p>
          <a:p>
            <a:pPr eaLnBrk="1" hangingPunct="1"/>
            <a:endParaRPr lang="zh-CN" altLang="en-US" smtClean="0"/>
          </a:p>
        </p:txBody>
      </p:sp>
    </p:spTree>
    <p:extLst>
      <p:ext uri="{BB962C8B-B14F-4D97-AF65-F5344CB8AC3E}">
        <p14:creationId xmlns:p14="http://schemas.microsoft.com/office/powerpoint/2010/main" val="4236484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关于产品责任法律适用的国际公约</a:t>
            </a:r>
            <a:endParaRPr lang="zh-CN" altLang="en-US" smtClean="0">
              <a:ea typeface="方正书宋_GBK"/>
              <a:cs typeface="Times New Roman" panose="02020603050405020304" pitchFamily="18" charset="0"/>
            </a:endParaRPr>
          </a:p>
        </p:txBody>
      </p:sp>
      <p:sp>
        <p:nvSpPr>
          <p:cNvPr id="2324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一、《海牙公约》的适用范围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《海牙公约》适用的产品责任案件类型</a:t>
            </a:r>
          </a:p>
          <a:p>
            <a:r>
              <a:rPr lang="zh-CN" altLang="zh-CN" smtClean="0"/>
              <a:t>《海牙公约》主要适用于有关产品责任的国际性诉讼案件</a:t>
            </a:r>
            <a:r>
              <a:rPr lang="en-US" altLang="zh-CN" smtClean="0"/>
              <a:t>,</a:t>
            </a:r>
            <a:r>
              <a:rPr lang="zh-CN" altLang="zh-CN" smtClean="0"/>
              <a:t>而且仅适用于无合同关系的当事方之间所发生的纠纷。换言之</a:t>
            </a:r>
            <a:r>
              <a:rPr lang="en-US" altLang="zh-CN" smtClean="0"/>
              <a:t>,</a:t>
            </a:r>
            <a:r>
              <a:rPr lang="zh-CN" altLang="zh-CN" smtClean="0"/>
              <a:t>公约只适用于货物进口国的产品使用者而非产品购买者</a:t>
            </a:r>
            <a:r>
              <a:rPr lang="en-US" altLang="zh-CN" smtClean="0"/>
              <a:t>,</a:t>
            </a:r>
            <a:r>
              <a:rPr lang="zh-CN" altLang="zh-CN" smtClean="0"/>
              <a:t>在因所使用产品有缺陷而受到伤害后</a:t>
            </a:r>
            <a:r>
              <a:rPr lang="en-US" altLang="zh-CN" smtClean="0"/>
              <a:t>,</a:t>
            </a:r>
            <a:r>
              <a:rPr lang="zh-CN" altLang="zh-CN" smtClean="0"/>
              <a:t>依侵权理由起诉出口国的产品制造者或者进口国的产品进口商以索取赔偿的情况。</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《海牙公约》对产品、损害及责任主体的规定</a:t>
            </a:r>
          </a:p>
          <a:p>
            <a:r>
              <a:rPr lang="zh-CN" altLang="zh-CN" smtClean="0"/>
              <a:t>《海牙公约》所规定的产品含义极其广泛</a:t>
            </a:r>
            <a:r>
              <a:rPr lang="en-US" altLang="zh-CN" smtClean="0"/>
              <a:t>,</a:t>
            </a:r>
            <a:r>
              <a:rPr lang="zh-CN" altLang="zh-CN" smtClean="0"/>
              <a:t>包括各种天然物品与工业产品</a:t>
            </a:r>
            <a:r>
              <a:rPr lang="en-US" altLang="zh-CN" smtClean="0"/>
              <a:t>,</a:t>
            </a:r>
            <a:r>
              <a:rPr lang="zh-CN" altLang="zh-CN" smtClean="0"/>
              <a:t>既可以是动产</a:t>
            </a:r>
            <a:r>
              <a:rPr lang="en-US" altLang="zh-CN" smtClean="0"/>
              <a:t>,</a:t>
            </a:r>
            <a:r>
              <a:rPr lang="zh-CN" altLang="zh-CN" smtClean="0"/>
              <a:t>也可以是不动产。但《海牙公约》允许缔约国作出该公约不适用于未经加工的产品的保留声明。</a:t>
            </a:r>
          </a:p>
          <a:p>
            <a:pPr eaLnBrk="1" hangingPunct="1"/>
            <a:endParaRPr lang="zh-CN" altLang="en-US" smtClean="0"/>
          </a:p>
        </p:txBody>
      </p:sp>
    </p:spTree>
    <p:extLst>
      <p:ext uri="{BB962C8B-B14F-4D97-AF65-F5344CB8AC3E}">
        <p14:creationId xmlns:p14="http://schemas.microsoft.com/office/powerpoint/2010/main" val="3816069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关于产品责任法律适用的国际公约</a:t>
            </a:r>
            <a:endParaRPr lang="zh-CN" altLang="en-US" smtClean="0">
              <a:ea typeface="方正书宋_GBK"/>
              <a:cs typeface="Times New Roman" panose="02020603050405020304" pitchFamily="18" charset="0"/>
            </a:endParaRPr>
          </a:p>
        </p:txBody>
      </p:sp>
      <p:sp>
        <p:nvSpPr>
          <p:cNvPr id="23347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二、《海牙公约》规定的法律适用原则</a:t>
            </a:r>
          </a:p>
          <a:p>
            <a:r>
              <a:rPr lang="zh-CN" altLang="zh-CN" smtClean="0"/>
              <a:t>《海牙公约》第</a:t>
            </a:r>
            <a:r>
              <a:rPr lang="en-US" altLang="zh-CN" smtClean="0"/>
              <a:t>4~7</a:t>
            </a:r>
            <a:r>
              <a:rPr lang="zh-CN" altLang="zh-CN" smtClean="0"/>
              <a:t>条规定了如下法律适用原则</a:t>
            </a:r>
            <a:r>
              <a:rPr lang="en-US" altLang="zh-CN" smtClean="0"/>
              <a:t>:</a:t>
            </a:r>
            <a:endParaRPr lang="zh-CN" altLang="zh-CN" smtClean="0"/>
          </a:p>
          <a:p>
            <a:r>
              <a:rPr lang="en-US" altLang="zh-CN" smtClean="0"/>
              <a:t>(1)</a:t>
            </a:r>
            <a:r>
              <a:rPr lang="zh-CN" altLang="zh-CN" smtClean="0"/>
              <a:t>以侵害地所在国的国内法</a:t>
            </a:r>
            <a:r>
              <a:rPr lang="en-US" altLang="zh-CN" smtClean="0"/>
              <a:t>(</a:t>
            </a:r>
            <a:r>
              <a:rPr lang="zh-CN" altLang="zh-CN" smtClean="0"/>
              <a:t>侵权地国内法</a:t>
            </a:r>
            <a:r>
              <a:rPr lang="en-US" altLang="zh-CN" smtClean="0"/>
              <a:t>)</a:t>
            </a:r>
            <a:r>
              <a:rPr lang="zh-CN" altLang="zh-CN" smtClean="0"/>
              <a:t>为基本适用法律。</a:t>
            </a:r>
          </a:p>
          <a:p>
            <a:r>
              <a:rPr lang="en-US" altLang="zh-CN" smtClean="0"/>
              <a:t>(2)</a:t>
            </a:r>
            <a:r>
              <a:rPr lang="zh-CN" altLang="zh-CN" smtClean="0"/>
              <a:t>以直接受害人的惯常居所地国的国内法</a:t>
            </a:r>
            <a:r>
              <a:rPr lang="en-US" altLang="zh-CN" smtClean="0"/>
              <a:t>(</a:t>
            </a:r>
            <a:r>
              <a:rPr lang="zh-CN" altLang="zh-CN" smtClean="0"/>
              <a:t>原告惯常所在地国内法</a:t>
            </a:r>
            <a:r>
              <a:rPr lang="en-US" altLang="zh-CN" smtClean="0"/>
              <a:t>)</a:t>
            </a:r>
            <a:r>
              <a:rPr lang="zh-CN" altLang="zh-CN" smtClean="0"/>
              <a:t>作为基本的适用法律。</a:t>
            </a:r>
          </a:p>
          <a:p>
            <a:r>
              <a:rPr lang="en-US" altLang="zh-CN" smtClean="0"/>
              <a:t>(3)</a:t>
            </a:r>
            <a:r>
              <a:rPr lang="zh-CN" altLang="zh-CN" smtClean="0"/>
              <a:t>如上述两项原则所确定的法律都无法适用时</a:t>
            </a:r>
            <a:r>
              <a:rPr lang="en-US" altLang="zh-CN" smtClean="0"/>
              <a:t>,</a:t>
            </a:r>
            <a:r>
              <a:rPr lang="zh-CN" altLang="zh-CN" smtClean="0"/>
              <a:t>则除非原告选择侵害地国家的国内法</a:t>
            </a:r>
            <a:r>
              <a:rPr lang="en-US" altLang="zh-CN" smtClean="0"/>
              <a:t>,</a:t>
            </a:r>
            <a:r>
              <a:rPr lang="zh-CN" altLang="zh-CN" smtClean="0"/>
              <a:t>适用的法律应为被请求承担责任人的主营业地国家的国内法</a:t>
            </a:r>
            <a:r>
              <a:rPr lang="en-US" altLang="zh-CN" smtClean="0"/>
              <a:t>(</a:t>
            </a:r>
            <a:r>
              <a:rPr lang="zh-CN" altLang="zh-CN" smtClean="0"/>
              <a:t>被告主营业地国内法</a:t>
            </a:r>
            <a:r>
              <a:rPr lang="en-US" altLang="zh-CN" smtClean="0"/>
              <a:t>)</a:t>
            </a:r>
            <a:r>
              <a:rPr lang="zh-CN" altLang="zh-CN" smtClean="0"/>
              <a:t>。</a:t>
            </a:r>
          </a:p>
          <a:p>
            <a:r>
              <a:rPr lang="en-US" altLang="zh-CN" smtClean="0"/>
              <a:t>(4)</a:t>
            </a:r>
            <a:r>
              <a:rPr lang="zh-CN" altLang="zh-CN" smtClean="0"/>
              <a:t>如被请求承担责任人证明他不能合理地预见该产品或他自己的同类产品会经商业渠道在侵害地国家或直接受害人惯常居所地国家出售</a:t>
            </a:r>
            <a:r>
              <a:rPr lang="en-US" altLang="zh-CN" smtClean="0"/>
              <a:t>,</a:t>
            </a:r>
            <a:r>
              <a:rPr lang="zh-CN" altLang="zh-CN" smtClean="0"/>
              <a:t>则上述</a:t>
            </a:r>
            <a:r>
              <a:rPr lang="en-US" altLang="zh-CN" smtClean="0"/>
              <a:t>(1)</a:t>
            </a:r>
            <a:r>
              <a:rPr lang="zh-CN" altLang="zh-CN" smtClean="0"/>
              <a:t>至</a:t>
            </a:r>
            <a:r>
              <a:rPr lang="en-US" altLang="zh-CN" smtClean="0"/>
              <a:t>(3)</a:t>
            </a:r>
            <a:r>
              <a:rPr lang="zh-CN" altLang="zh-CN" smtClean="0"/>
              <a:t>侵害地国家和直接受害人的惯常居所地国家法律均不适用。</a:t>
            </a:r>
          </a:p>
          <a:p>
            <a:pPr eaLnBrk="1" hangingPunct="1"/>
            <a:endParaRPr lang="zh-CN" altLang="en-US" smtClean="0"/>
          </a:p>
        </p:txBody>
      </p:sp>
    </p:spTree>
    <p:extLst>
      <p:ext uri="{BB962C8B-B14F-4D97-AF65-F5344CB8AC3E}">
        <p14:creationId xmlns:p14="http://schemas.microsoft.com/office/powerpoint/2010/main" val="2273441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关于产品责任法律适用的国际公约</a:t>
            </a:r>
            <a:endParaRPr lang="zh-CN" altLang="en-US" smtClean="0">
              <a:ea typeface="方正书宋_GBK"/>
              <a:cs typeface="Times New Roman" panose="02020603050405020304" pitchFamily="18" charset="0"/>
            </a:endParaRPr>
          </a:p>
        </p:txBody>
      </p:sp>
      <p:sp>
        <p:nvSpPr>
          <p:cNvPr id="234499" name="内容占位符 2"/>
          <p:cNvSpPr>
            <a:spLocks noGrp="1"/>
          </p:cNvSpPr>
          <p:nvPr>
            <p:ph idx="1"/>
          </p:nvPr>
        </p:nvSpPr>
        <p:spPr>
          <a:xfrm>
            <a:off x="592428" y="1648496"/>
            <a:ext cx="10989972" cy="4736430"/>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三、准据法的适用范围</a:t>
            </a:r>
          </a:p>
          <a:p>
            <a:r>
              <a:rPr lang="zh-CN" altLang="zh-CN" dirty="0" smtClean="0"/>
              <a:t>根据《海牙公约》第</a:t>
            </a:r>
            <a:r>
              <a:rPr lang="en-US" altLang="zh-CN" dirty="0" smtClean="0"/>
              <a:t>8</a:t>
            </a:r>
            <a:r>
              <a:rPr lang="zh-CN" altLang="zh-CN" dirty="0" smtClean="0"/>
              <a:t>条规定</a:t>
            </a:r>
            <a:r>
              <a:rPr lang="en-US" altLang="zh-CN" dirty="0" smtClean="0"/>
              <a:t>,</a:t>
            </a:r>
            <a:r>
              <a:rPr lang="zh-CN" altLang="zh-CN" dirty="0" smtClean="0"/>
              <a:t>依上述法律适用规则确立的准据法特别应适用于解决下列问题</a:t>
            </a:r>
            <a:r>
              <a:rPr lang="en-US" altLang="zh-CN" dirty="0" smtClean="0"/>
              <a:t>:(1)</a:t>
            </a:r>
            <a:r>
              <a:rPr lang="zh-CN" altLang="zh-CN" dirty="0" smtClean="0"/>
              <a:t>责任的依据和范围</a:t>
            </a:r>
            <a:r>
              <a:rPr lang="en-US" altLang="zh-CN" dirty="0" smtClean="0"/>
              <a:t>;(2)</a:t>
            </a:r>
            <a:r>
              <a:rPr lang="zh-CN" altLang="zh-CN" dirty="0" smtClean="0"/>
              <a:t>免除、限制和划分责任的依据</a:t>
            </a:r>
            <a:r>
              <a:rPr lang="en-US" altLang="zh-CN" dirty="0" smtClean="0"/>
              <a:t>;(3)</a:t>
            </a:r>
            <a:r>
              <a:rPr lang="zh-CN" altLang="zh-CN" dirty="0" smtClean="0"/>
              <a:t>可以得到赔偿的损害的种类</a:t>
            </a:r>
            <a:r>
              <a:rPr lang="en-US" altLang="zh-CN" dirty="0" smtClean="0"/>
              <a:t>;(4)</a:t>
            </a:r>
            <a:r>
              <a:rPr lang="zh-CN" altLang="zh-CN" dirty="0" smtClean="0"/>
              <a:t>赔偿的方式及其范围</a:t>
            </a:r>
            <a:r>
              <a:rPr lang="en-US" altLang="zh-CN" dirty="0" smtClean="0"/>
              <a:t>;(5)</a:t>
            </a:r>
            <a:r>
              <a:rPr lang="zh-CN" altLang="zh-CN" dirty="0" smtClean="0"/>
              <a:t>损害赔偿的权利能否转让或继承</a:t>
            </a:r>
            <a:r>
              <a:rPr lang="en-US" altLang="zh-CN" dirty="0" smtClean="0"/>
              <a:t>;(6)</a:t>
            </a:r>
            <a:r>
              <a:rPr lang="zh-CN" altLang="zh-CN" dirty="0" smtClean="0"/>
              <a:t>有权要求赔偿的人</a:t>
            </a:r>
            <a:r>
              <a:rPr lang="en-US" altLang="zh-CN" dirty="0" smtClean="0"/>
              <a:t>;(7)</a:t>
            </a:r>
            <a:r>
              <a:rPr lang="zh-CN" altLang="zh-CN" dirty="0" smtClean="0"/>
              <a:t>委托人对其代理人行为或雇主对其雇员行为所负的责任</a:t>
            </a:r>
            <a:r>
              <a:rPr lang="en-US" altLang="zh-CN" dirty="0" smtClean="0"/>
              <a:t>;(8)</a:t>
            </a:r>
            <a:r>
              <a:rPr lang="zh-CN" altLang="zh-CN" dirty="0" smtClean="0"/>
              <a:t>举证责任</a:t>
            </a:r>
            <a:r>
              <a:rPr lang="en-US" altLang="zh-CN" dirty="0" smtClean="0"/>
              <a:t>;(9)</a:t>
            </a:r>
            <a:r>
              <a:rPr lang="zh-CN" altLang="zh-CN" dirty="0" smtClean="0"/>
              <a:t>时效规则</a:t>
            </a:r>
            <a:r>
              <a:rPr lang="en-US" altLang="zh-CN" dirty="0" smtClean="0"/>
              <a:t>,</a:t>
            </a:r>
            <a:r>
              <a:rPr lang="zh-CN" altLang="zh-CN" dirty="0" smtClean="0"/>
              <a:t>包括有关时效的开始、中断和中止规则。</a:t>
            </a:r>
            <a:endParaRPr lang="en-US" altLang="zh-CN" dirty="0" smtClean="0"/>
          </a:p>
          <a:p>
            <a:r>
              <a:rPr lang="zh-CN" altLang="zh-CN" dirty="0" smtClean="0"/>
              <a:t>《海牙公约》也允许缔约国对本项作出保留。</a:t>
            </a:r>
          </a:p>
          <a:p>
            <a:pPr eaLnBrk="1" hangingPunct="1"/>
            <a:endParaRPr lang="zh-CN" altLang="en-US" dirty="0" smtClean="0"/>
          </a:p>
        </p:txBody>
      </p:sp>
    </p:spTree>
    <p:extLst>
      <p:ext uri="{BB962C8B-B14F-4D97-AF65-F5344CB8AC3E}">
        <p14:creationId xmlns:p14="http://schemas.microsoft.com/office/powerpoint/2010/main" val="3193257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我国的产品责任法</a:t>
            </a:r>
            <a:endParaRPr lang="zh-CN" altLang="en-US" smtClean="0">
              <a:ea typeface="方正书宋_GBK"/>
              <a:cs typeface="Times New Roman" panose="02020603050405020304" pitchFamily="18" charset="0"/>
            </a:endParaRPr>
          </a:p>
        </p:txBody>
      </p:sp>
      <p:sp>
        <p:nvSpPr>
          <p:cNvPr id="23552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一、我国产品责任法概述</a:t>
            </a:r>
          </a:p>
          <a:p>
            <a:r>
              <a:rPr lang="zh-CN" altLang="zh-CN" dirty="0" smtClean="0"/>
              <a:t>我国有关产品责任方面的法律</a:t>
            </a:r>
            <a:r>
              <a:rPr lang="en-US" altLang="zh-CN" dirty="0" smtClean="0"/>
              <a:t>,</a:t>
            </a:r>
            <a:r>
              <a:rPr lang="zh-CN" altLang="zh-CN" dirty="0" smtClean="0"/>
              <a:t>最早由《民法通则》规定</a:t>
            </a:r>
            <a:r>
              <a:rPr lang="en-US" altLang="zh-CN" dirty="0" smtClean="0"/>
              <a:t>,</a:t>
            </a:r>
            <a:r>
              <a:rPr lang="zh-CN" altLang="zh-CN" dirty="0" smtClean="0"/>
              <a:t>该法第二十二条借鉴了美国产品责任法和欧共体产品责任指令</a:t>
            </a:r>
            <a:r>
              <a:rPr lang="en-US" altLang="zh-CN" dirty="0" smtClean="0"/>
              <a:t>,</a:t>
            </a:r>
            <a:r>
              <a:rPr lang="zh-CN" altLang="zh-CN" dirty="0" smtClean="0"/>
              <a:t>确定了产品制造者和销售者的严格责任制度</a:t>
            </a:r>
            <a:r>
              <a:rPr lang="en-US" altLang="zh-CN" dirty="0" smtClean="0"/>
              <a:t>,</a:t>
            </a:r>
            <a:r>
              <a:rPr lang="zh-CN" altLang="zh-CN" dirty="0" smtClean="0"/>
              <a:t>即“因产品质量不合格造成他人财产、人身损害的</a:t>
            </a:r>
            <a:r>
              <a:rPr lang="en-US" altLang="zh-CN" dirty="0" smtClean="0"/>
              <a:t>,</a:t>
            </a:r>
            <a:r>
              <a:rPr lang="zh-CN" altLang="zh-CN" dirty="0" smtClean="0"/>
              <a:t>产品的制造者、销售者应当依法承担民事责任。运输者、仓储者对此负有责任的</a:t>
            </a:r>
            <a:r>
              <a:rPr lang="en-US" altLang="zh-CN" dirty="0" smtClean="0"/>
              <a:t>,</a:t>
            </a:r>
            <a:r>
              <a:rPr lang="zh-CN" altLang="zh-CN" dirty="0" smtClean="0"/>
              <a:t>产品制造者、销售者有权要求赔偿损失”。</a:t>
            </a:r>
            <a:endParaRPr lang="en-US" altLang="zh-CN" dirty="0" smtClean="0"/>
          </a:p>
          <a:p>
            <a:r>
              <a:rPr lang="zh-CN" altLang="zh-CN" dirty="0" smtClean="0"/>
              <a:t>但是</a:t>
            </a:r>
            <a:r>
              <a:rPr lang="en-US" altLang="zh-CN" dirty="0" smtClean="0"/>
              <a:t>,</a:t>
            </a:r>
            <a:r>
              <a:rPr lang="zh-CN" altLang="zh-CN" dirty="0" smtClean="0"/>
              <a:t>该法对产品质量的规定过于原则和简单</a:t>
            </a:r>
            <a:r>
              <a:rPr lang="en-US" altLang="zh-CN" dirty="0" smtClean="0"/>
              <a:t>,</a:t>
            </a:r>
            <a:r>
              <a:rPr lang="zh-CN" altLang="zh-CN" dirty="0" smtClean="0"/>
              <a:t>造成法律实施困难。</a:t>
            </a:r>
          </a:p>
          <a:p>
            <a:pPr eaLnBrk="1" hangingPunct="1"/>
            <a:endParaRPr lang="zh-CN" altLang="en-US" dirty="0" smtClean="0"/>
          </a:p>
        </p:txBody>
      </p:sp>
    </p:spTree>
    <p:extLst>
      <p:ext uri="{BB962C8B-B14F-4D97-AF65-F5344CB8AC3E}">
        <p14:creationId xmlns:p14="http://schemas.microsoft.com/office/powerpoint/2010/main" val="4258991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我国的产品责任法</a:t>
            </a:r>
            <a:endParaRPr lang="zh-CN" altLang="en-US" smtClean="0">
              <a:ea typeface="方正书宋_GBK"/>
              <a:cs typeface="Times New Roman" panose="02020603050405020304" pitchFamily="18" charset="0"/>
            </a:endParaRPr>
          </a:p>
        </p:txBody>
      </p:sp>
      <p:sp>
        <p:nvSpPr>
          <p:cNvPr id="23654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二、《产品质量法》的主要内容</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产品的定义</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归责原则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连带责任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缺陷</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损害赔偿的范围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产品责任的抗辩</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七</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请求权的时效</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八</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解决争议途径</a:t>
            </a:r>
          </a:p>
          <a:p>
            <a:pPr eaLnBrk="1" hangingPunct="1"/>
            <a:endParaRPr lang="zh-CN" altLang="en-US" smtClean="0"/>
          </a:p>
        </p:txBody>
      </p:sp>
    </p:spTree>
    <p:extLst>
      <p:ext uri="{BB962C8B-B14F-4D97-AF65-F5344CB8AC3E}">
        <p14:creationId xmlns:p14="http://schemas.microsoft.com/office/powerpoint/2010/main" val="3713706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我国的产品责任法</a:t>
            </a:r>
            <a:endParaRPr lang="zh-CN" altLang="en-US" smtClean="0">
              <a:ea typeface="方正书宋_GBK"/>
              <a:cs typeface="Times New Roman" panose="02020603050405020304" pitchFamily="18" charset="0"/>
            </a:endParaRPr>
          </a:p>
        </p:txBody>
      </p:sp>
      <p:sp>
        <p:nvSpPr>
          <p:cNvPr id="23757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三、《侵权责任法》的主要内容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产品责任主体与责任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责任形式</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售后警示、召回缺陷</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惩罚性赔偿</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抗辩</a:t>
            </a:r>
            <a:r>
              <a:rPr lang="zh-CN" altLang="zh-CN" sz="2300" b="1" dirty="0" smtClean="0">
                <a:latin typeface="楷体_GB2312" pitchFamily="1" charset="-122"/>
                <a:ea typeface="楷体_GB2312" pitchFamily="1" charset="-122"/>
              </a:rPr>
              <a:t>事由</a:t>
            </a:r>
            <a:endParaRPr lang="en-US" altLang="zh-CN" sz="2300" b="1" dirty="0" smtClean="0">
              <a:latin typeface="楷体_GB2312" pitchFamily="1" charset="-122"/>
              <a:ea typeface="楷体_GB2312" pitchFamily="1" charset="-122"/>
            </a:endParaRPr>
          </a:p>
          <a:p>
            <a:pPr eaLnBrk="1" hangingPunct="1">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六</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赔偿金及其</a:t>
            </a:r>
            <a:r>
              <a:rPr lang="zh-CN" altLang="zh-CN" sz="2300" b="1" dirty="0" smtClean="0">
                <a:latin typeface="楷体_GB2312" pitchFamily="1" charset="-122"/>
                <a:ea typeface="楷体_GB2312" pitchFamily="1" charset="-122"/>
              </a:rPr>
              <a:t>计算</a:t>
            </a:r>
            <a:endParaRPr lang="en-US" altLang="zh-CN" sz="2300" b="1" dirty="0" smtClean="0">
              <a:latin typeface="楷体_GB2312" pitchFamily="1" charset="-122"/>
              <a:ea typeface="楷体_GB2312" pitchFamily="1" charset="-122"/>
            </a:endParaRPr>
          </a:p>
          <a:p>
            <a:pPr eaLnBrk="1" hangingPunct="1">
              <a:buNone/>
            </a:pPr>
            <a:r>
              <a:rPr lang="en-US" altLang="zh-CN" sz="2400" b="1" dirty="0" smtClean="0"/>
              <a:t>(</a:t>
            </a:r>
            <a:r>
              <a:rPr lang="zh-CN" altLang="zh-CN" sz="2400" b="1" dirty="0"/>
              <a:t>七</a:t>
            </a:r>
            <a:r>
              <a:rPr lang="en-US" altLang="zh-CN" sz="2400" b="1" dirty="0"/>
              <a:t>)</a:t>
            </a:r>
            <a:r>
              <a:rPr lang="zh-CN" altLang="zh-CN" sz="2400" b="1" dirty="0"/>
              <a:t>因果关系</a:t>
            </a:r>
          </a:p>
          <a:p>
            <a:pPr eaLnBrk="1" hangingPunct="1">
              <a:buNone/>
            </a:pPr>
            <a:endParaRPr lang="zh-CN" altLang="zh-CN" sz="2300" b="1" dirty="0">
              <a:latin typeface="楷体_GB2312" pitchFamily="1" charset="-122"/>
              <a:ea typeface="楷体_GB2312" pitchFamily="1" charset="-122"/>
            </a:endParaRPr>
          </a:p>
          <a:p>
            <a:pPr eaLnBrk="1" hangingPunct="1"/>
            <a:endParaRPr lang="zh-CN" altLang="en-US" dirty="0" smtClean="0"/>
          </a:p>
        </p:txBody>
      </p:sp>
    </p:spTree>
    <p:extLst>
      <p:ext uri="{BB962C8B-B14F-4D97-AF65-F5344CB8AC3E}">
        <p14:creationId xmlns:p14="http://schemas.microsoft.com/office/powerpoint/2010/main" val="1576406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5615" y="1871663"/>
            <a:ext cx="6678857" cy="3789362"/>
            <a:chOff x="2255615" y="1871663"/>
            <a:chExt cx="6678857" cy="3789362"/>
          </a:xfrm>
        </p:grpSpPr>
        <p:grpSp>
          <p:nvGrpSpPr>
            <p:cNvPr id="220162" name="Group 2"/>
            <p:cNvGrpSpPr>
              <a:grpSpLocks/>
            </p:cNvGrpSpPr>
            <p:nvPr/>
          </p:nvGrpSpPr>
          <p:grpSpPr bwMode="auto">
            <a:xfrm>
              <a:off x="2255615" y="1871663"/>
              <a:ext cx="6657767" cy="646112"/>
              <a:chOff x="0" y="0"/>
              <a:chExt cx="8840" cy="1019"/>
            </a:xfrm>
          </p:grpSpPr>
          <p:sp>
            <p:nvSpPr>
              <p:cNvPr id="22018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0186" name="Group 4"/>
              <p:cNvGrpSpPr>
                <a:grpSpLocks/>
              </p:cNvGrpSpPr>
              <p:nvPr/>
            </p:nvGrpSpPr>
            <p:grpSpPr bwMode="auto">
              <a:xfrm>
                <a:off x="108" y="36"/>
                <a:ext cx="8673" cy="981"/>
                <a:chOff x="0" y="0"/>
                <a:chExt cx="8673" cy="981"/>
              </a:xfrm>
            </p:grpSpPr>
            <p:pic>
              <p:nvPicPr>
                <p:cNvPr id="22018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18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0165" name="Group 9"/>
            <p:cNvGrpSpPr>
              <a:grpSpLocks/>
            </p:cNvGrpSpPr>
            <p:nvPr/>
          </p:nvGrpSpPr>
          <p:grpSpPr bwMode="auto">
            <a:xfrm>
              <a:off x="2273079" y="2636838"/>
              <a:ext cx="6661393" cy="646112"/>
              <a:chOff x="0" y="0"/>
              <a:chExt cx="8840" cy="1019"/>
            </a:xfrm>
          </p:grpSpPr>
          <p:sp>
            <p:nvSpPr>
              <p:cNvPr id="22018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0182" name="Group 11"/>
              <p:cNvGrpSpPr>
                <a:grpSpLocks/>
              </p:cNvGrpSpPr>
              <p:nvPr/>
            </p:nvGrpSpPr>
            <p:grpSpPr bwMode="auto">
              <a:xfrm>
                <a:off x="108" y="36"/>
                <a:ext cx="8673" cy="981"/>
                <a:chOff x="0" y="0"/>
                <a:chExt cx="8673" cy="981"/>
              </a:xfrm>
            </p:grpSpPr>
            <p:pic>
              <p:nvPicPr>
                <p:cNvPr id="22018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18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美国的产品责任法</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0166" name="Group 14"/>
            <p:cNvGrpSpPr>
              <a:grpSpLocks/>
            </p:cNvGrpSpPr>
            <p:nvPr/>
          </p:nvGrpSpPr>
          <p:grpSpPr bwMode="auto">
            <a:xfrm>
              <a:off x="2273079" y="3429000"/>
              <a:ext cx="6661393" cy="647700"/>
              <a:chOff x="0" y="0"/>
              <a:chExt cx="8840" cy="1019"/>
            </a:xfrm>
          </p:grpSpPr>
          <p:sp>
            <p:nvSpPr>
              <p:cNvPr id="220177"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0178" name="Group 16"/>
              <p:cNvGrpSpPr>
                <a:grpSpLocks/>
              </p:cNvGrpSpPr>
              <p:nvPr/>
            </p:nvGrpSpPr>
            <p:grpSpPr bwMode="auto">
              <a:xfrm>
                <a:off x="108" y="36"/>
                <a:ext cx="8673" cy="981"/>
                <a:chOff x="0" y="0"/>
                <a:chExt cx="8673" cy="981"/>
              </a:xfrm>
            </p:grpSpPr>
            <p:pic>
              <p:nvPicPr>
                <p:cNvPr id="22017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180"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欧洲联盟产品责任统一法	</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220167" name="Group 19"/>
            <p:cNvGrpSpPr>
              <a:grpSpLocks/>
            </p:cNvGrpSpPr>
            <p:nvPr/>
          </p:nvGrpSpPr>
          <p:grpSpPr bwMode="auto">
            <a:xfrm>
              <a:off x="2273079" y="5014913"/>
              <a:ext cx="6661393" cy="646112"/>
              <a:chOff x="0" y="0"/>
              <a:chExt cx="8840" cy="1019"/>
            </a:xfrm>
          </p:grpSpPr>
          <p:sp>
            <p:nvSpPr>
              <p:cNvPr id="220173"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0174" name="Group 21"/>
              <p:cNvGrpSpPr>
                <a:grpSpLocks/>
              </p:cNvGrpSpPr>
              <p:nvPr/>
            </p:nvGrpSpPr>
            <p:grpSpPr bwMode="auto">
              <a:xfrm>
                <a:off x="108" y="36"/>
                <a:ext cx="8673" cy="981"/>
                <a:chOff x="0" y="0"/>
                <a:chExt cx="8673" cy="981"/>
              </a:xfrm>
            </p:grpSpPr>
            <p:pic>
              <p:nvPicPr>
                <p:cNvPr id="22017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176"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我国的产品责任法</a:t>
                  </a:r>
                </a:p>
              </p:txBody>
            </p:sp>
          </p:grpSp>
        </p:grpSp>
        <p:grpSp>
          <p:nvGrpSpPr>
            <p:cNvPr id="220168" name="Group 14"/>
            <p:cNvGrpSpPr>
              <a:grpSpLocks/>
            </p:cNvGrpSpPr>
            <p:nvPr/>
          </p:nvGrpSpPr>
          <p:grpSpPr bwMode="auto">
            <a:xfrm>
              <a:off x="2273079" y="4221163"/>
              <a:ext cx="6661393" cy="647700"/>
              <a:chOff x="0" y="0"/>
              <a:chExt cx="8840" cy="1019"/>
            </a:xfrm>
          </p:grpSpPr>
          <p:sp>
            <p:nvSpPr>
              <p:cNvPr id="22016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0170" name="Group 16"/>
              <p:cNvGrpSpPr>
                <a:grpSpLocks/>
              </p:cNvGrpSpPr>
              <p:nvPr/>
            </p:nvGrpSpPr>
            <p:grpSpPr bwMode="auto">
              <a:xfrm>
                <a:off x="108" y="36"/>
                <a:ext cx="8673" cy="981"/>
                <a:chOff x="0" y="0"/>
                <a:chExt cx="8673" cy="981"/>
              </a:xfrm>
            </p:grpSpPr>
            <p:pic>
              <p:nvPicPr>
                <p:cNvPr id="22017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0172" name="TextBox 2"/>
                <p:cNvSpPr>
                  <a:spLocks noChangeArrowheads="1"/>
                </p:cNvSpPr>
                <p:nvPr/>
              </p:nvSpPr>
              <p:spPr bwMode="auto">
                <a:xfrm>
                  <a:off x="0" y="193"/>
                  <a:ext cx="8514" cy="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关于产品责任法律适用的国际公约</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sp>
        <p:nvSpPr>
          <p:cNvPr id="2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265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我国的产品责任法</a:t>
            </a:r>
            <a:endParaRPr lang="zh-CN" altLang="en-US" smtClean="0">
              <a:ea typeface="方正书宋_GBK"/>
              <a:cs typeface="Times New Roman" panose="02020603050405020304" pitchFamily="18" charset="0"/>
            </a:endParaRPr>
          </a:p>
        </p:txBody>
      </p:sp>
      <p:sp>
        <p:nvSpPr>
          <p:cNvPr id="23859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四、完善产品责任法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建立相对独立的产品责任法律制度</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明确产品缺陷标准</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明文规定三种产品缺陷及其归责原则</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完善涉外产品责任的法律适用制度</a:t>
            </a:r>
          </a:p>
          <a:p>
            <a:pPr eaLnBrk="1" hangingPunct="1"/>
            <a:endParaRPr lang="zh-CN" altLang="en-US" smtClean="0"/>
          </a:p>
        </p:txBody>
      </p:sp>
    </p:spTree>
    <p:extLst>
      <p:ext uri="{BB962C8B-B14F-4D97-AF65-F5344CB8AC3E}">
        <p14:creationId xmlns:p14="http://schemas.microsoft.com/office/powerpoint/2010/main" val="163888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21187" name="内容占位符 2"/>
          <p:cNvSpPr>
            <a:spLocks noGrp="1"/>
          </p:cNvSpPr>
          <p:nvPr>
            <p:ph idx="1"/>
          </p:nvPr>
        </p:nvSpPr>
        <p:spPr>
          <a:xfrm>
            <a:off x="579549" y="1270001"/>
            <a:ext cx="10895527" cy="5114925"/>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一、产品责任法的概念和特征</a:t>
            </a:r>
          </a:p>
          <a:p>
            <a:r>
              <a:rPr lang="zh-CN" altLang="zh-CN" dirty="0" smtClean="0"/>
              <a:t>产品责任法是调整产品的制造者、销售者因制造、销售缺陷产品造成消费者、使用者或其他人人身伤害或财产损害所引起损害赔偿关系的法律规范总称。</a:t>
            </a:r>
          </a:p>
          <a:p>
            <a:r>
              <a:rPr lang="zh-CN" altLang="zh-CN" dirty="0" smtClean="0"/>
              <a:t>产品责任法的主要特征如下</a:t>
            </a:r>
            <a:r>
              <a:rPr lang="en-US" altLang="zh-CN" dirty="0" smtClean="0"/>
              <a:t>:</a:t>
            </a:r>
            <a:endParaRPr lang="zh-CN" altLang="zh-CN" dirty="0" smtClean="0"/>
          </a:p>
          <a:p>
            <a:r>
              <a:rPr lang="en-US" altLang="zh-CN" dirty="0" smtClean="0"/>
              <a:t>(1)</a:t>
            </a:r>
            <a:r>
              <a:rPr lang="zh-CN" altLang="zh-CN" dirty="0" smtClean="0"/>
              <a:t>调整范围为缺陷产品造成的人身伤害和缺陷产品以外的其他财产损害所引起的赔偿关系</a:t>
            </a:r>
            <a:r>
              <a:rPr lang="en-US" altLang="zh-CN" dirty="0" smtClean="0"/>
              <a:t>,</a:t>
            </a:r>
            <a:r>
              <a:rPr lang="zh-CN" altLang="zh-CN" dirty="0" smtClean="0"/>
              <a:t>单纯产品本身损坏的民事赔偿主要由合同法调整。</a:t>
            </a:r>
          </a:p>
          <a:p>
            <a:r>
              <a:rPr lang="en-US" altLang="zh-CN" dirty="0" smtClean="0"/>
              <a:t>(2)</a:t>
            </a:r>
            <a:r>
              <a:rPr lang="zh-CN" altLang="zh-CN" dirty="0" smtClean="0"/>
              <a:t>内容为调整以消费者为主体的使用者与生产者、销售者之间因缺陷产品所产生的民事侵权关系的法律制度</a:t>
            </a:r>
            <a:r>
              <a:rPr lang="en-US" altLang="zh-CN" dirty="0" smtClean="0"/>
              <a:t>,</a:t>
            </a:r>
            <a:r>
              <a:rPr lang="zh-CN" altLang="zh-CN" dirty="0" smtClean="0"/>
              <a:t>但产品责任法是“侵权法中过失、严格责任以及买卖合同法中的欺诈的混合物”不排斥基于合同对产品质量担保而产生的担保责任。</a:t>
            </a:r>
          </a:p>
          <a:p>
            <a:r>
              <a:rPr lang="en-US" altLang="zh-CN" dirty="0" smtClean="0"/>
              <a:t>(3)</a:t>
            </a:r>
            <a:r>
              <a:rPr lang="zh-CN" altLang="zh-CN" dirty="0" smtClean="0"/>
              <a:t>赔偿责任原则一般为严格责任或无过错责任</a:t>
            </a:r>
            <a:r>
              <a:rPr lang="en-US" altLang="zh-CN" dirty="0" smtClean="0"/>
              <a:t>,</a:t>
            </a:r>
            <a:r>
              <a:rPr lang="zh-CN" altLang="zh-CN" dirty="0" smtClean="0"/>
              <a:t>但不排斥过错责任原则</a:t>
            </a:r>
            <a:r>
              <a:rPr lang="en-US" altLang="zh-CN" dirty="0" smtClean="0"/>
              <a:t>(</a:t>
            </a:r>
            <a:r>
              <a:rPr lang="zh-CN" altLang="zh-CN" dirty="0" smtClean="0"/>
              <a:t>包括推定过错原则</a:t>
            </a:r>
            <a:r>
              <a:rPr lang="en-US" altLang="zh-CN" dirty="0" smtClean="0"/>
              <a:t>)</a:t>
            </a:r>
            <a:r>
              <a:rPr lang="zh-CN" altLang="zh-CN" dirty="0" smtClean="0"/>
              <a:t>。</a:t>
            </a:r>
          </a:p>
          <a:p>
            <a:r>
              <a:rPr lang="en-US" altLang="zh-CN" dirty="0" smtClean="0"/>
              <a:t>(4)</a:t>
            </a:r>
            <a:r>
              <a:rPr lang="zh-CN" altLang="zh-CN" dirty="0" smtClean="0"/>
              <a:t>法律性质以私法为主</a:t>
            </a:r>
            <a:r>
              <a:rPr lang="en-US" altLang="zh-CN" dirty="0" smtClean="0"/>
              <a:t>,</a:t>
            </a:r>
            <a:r>
              <a:rPr lang="zh-CN" altLang="zh-CN" dirty="0" smtClean="0"/>
              <a:t>兼有公法属性</a:t>
            </a:r>
            <a:r>
              <a:rPr lang="zh-CN" altLang="en-US" dirty="0" smtClean="0"/>
              <a:t>。</a:t>
            </a:r>
          </a:p>
        </p:txBody>
      </p:sp>
    </p:spTree>
    <p:extLst>
      <p:ext uri="{BB962C8B-B14F-4D97-AF65-F5344CB8AC3E}">
        <p14:creationId xmlns:p14="http://schemas.microsoft.com/office/powerpoint/2010/main" val="1278711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22221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二、产品责任法的产生和发展</a:t>
            </a:r>
          </a:p>
          <a:p>
            <a:r>
              <a:rPr lang="zh-CN" altLang="zh-CN" smtClean="0"/>
              <a:t>早期的产品责任法产生于英、美等发达国家。其产生的原因绝非历史偶然</a:t>
            </a:r>
            <a:r>
              <a:rPr lang="en-US" altLang="zh-CN" smtClean="0"/>
              <a:t>,</a:t>
            </a:r>
            <a:r>
              <a:rPr lang="zh-CN" altLang="zh-CN" smtClean="0"/>
              <a:t>而是英美法律制度适应工业化发展的需要。最早的产品责任可追溯到只存在于合同的当事人之间的赔偿责任</a:t>
            </a:r>
            <a:r>
              <a:rPr lang="en-US" altLang="zh-CN" smtClean="0"/>
              <a:t>,</a:t>
            </a:r>
            <a:r>
              <a:rPr lang="zh-CN" altLang="zh-CN" smtClean="0"/>
              <a:t>最具代表性的是</a:t>
            </a:r>
            <a:r>
              <a:rPr lang="en-US" altLang="zh-CN" smtClean="0"/>
              <a:t>1842</a:t>
            </a:r>
            <a:r>
              <a:rPr lang="zh-CN" altLang="zh-CN" smtClean="0"/>
              <a:t>年英国最高法院受理的温特伯顿诉赖特</a:t>
            </a:r>
            <a:r>
              <a:rPr lang="en-US" altLang="zh-CN" smtClean="0"/>
              <a:t>(Winterbottom v.Wright,1842)</a:t>
            </a:r>
            <a:r>
              <a:rPr lang="zh-CN" altLang="zh-CN" smtClean="0"/>
              <a:t>一案。</a:t>
            </a:r>
          </a:p>
          <a:p>
            <a:r>
              <a:rPr lang="en-US" altLang="zh-CN" smtClean="0"/>
              <a:t>20</a:t>
            </a:r>
            <a:r>
              <a:rPr lang="zh-CN" altLang="zh-CN" smtClean="0"/>
              <a:t>世纪同期</a:t>
            </a:r>
            <a:r>
              <a:rPr lang="en-US" altLang="zh-CN" smtClean="0"/>
              <a:t>,</a:t>
            </a:r>
            <a:r>
              <a:rPr lang="zh-CN" altLang="zh-CN" smtClean="0"/>
              <a:t>德、法等发达国家也通过最高法院对民法典中侵权法的扩大解释或法院判决</a:t>
            </a:r>
            <a:r>
              <a:rPr lang="en-US" altLang="zh-CN" smtClean="0"/>
              <a:t>,</a:t>
            </a:r>
            <a:r>
              <a:rPr lang="zh-CN" altLang="zh-CN" smtClean="0"/>
              <a:t>建立了超越合同关系的过失产品责任制度。</a:t>
            </a:r>
          </a:p>
          <a:p>
            <a:r>
              <a:rPr lang="en-US" altLang="zh-CN" smtClean="0"/>
              <a:t>20</a:t>
            </a:r>
            <a:r>
              <a:rPr lang="zh-CN" altLang="zh-CN" smtClean="0"/>
              <a:t>世纪</a:t>
            </a:r>
            <a:r>
              <a:rPr lang="en-US" altLang="zh-CN" smtClean="0"/>
              <a:t>70~80</a:t>
            </a:r>
            <a:r>
              <a:rPr lang="zh-CN" altLang="zh-CN" smtClean="0"/>
              <a:t>年代</a:t>
            </a:r>
            <a:r>
              <a:rPr lang="en-US" altLang="zh-CN" smtClean="0"/>
              <a:t>,</a:t>
            </a:r>
            <a:r>
              <a:rPr lang="zh-CN" altLang="zh-CN" smtClean="0"/>
              <a:t>是发达国家产品责任制度不断发展与完善的年代</a:t>
            </a:r>
            <a:r>
              <a:rPr lang="en-US" altLang="zh-CN" smtClean="0"/>
              <a:t>,</a:t>
            </a:r>
            <a:r>
              <a:rPr lang="zh-CN" altLang="zh-CN" smtClean="0"/>
              <a:t>期间</a:t>
            </a:r>
            <a:r>
              <a:rPr lang="en-US" altLang="zh-CN" smtClean="0"/>
              <a:t>,</a:t>
            </a:r>
            <a:r>
              <a:rPr lang="zh-CN" altLang="zh-CN" smtClean="0"/>
              <a:t>各国制定了大量的成文法。如这一时期美国有关产品责任法案有《统一消费者买卖实务法案》、《消费者产品安全法案》、《联邦食品、药品和化妆品法案》、《公平标签与包装法案》。</a:t>
            </a:r>
          </a:p>
          <a:p>
            <a:pPr eaLnBrk="1" hangingPunct="1"/>
            <a:endParaRPr lang="zh-CN" altLang="en-US" smtClean="0"/>
          </a:p>
        </p:txBody>
      </p:sp>
    </p:spTree>
    <p:extLst>
      <p:ext uri="{BB962C8B-B14F-4D97-AF65-F5344CB8AC3E}">
        <p14:creationId xmlns:p14="http://schemas.microsoft.com/office/powerpoint/2010/main" val="1938070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3235"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一、产品责任的理论和归责原则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产品责任的理论</a:t>
            </a:r>
          </a:p>
          <a:p>
            <a:r>
              <a:rPr lang="en-US" altLang="zh-CN" dirty="0" smtClean="0"/>
              <a:t>1.</a:t>
            </a:r>
            <a:r>
              <a:rPr lang="zh-CN" altLang="zh-CN" dirty="0" smtClean="0"/>
              <a:t>疏忽说</a:t>
            </a:r>
          </a:p>
          <a:p>
            <a:r>
              <a:rPr lang="en-US" altLang="zh-CN" dirty="0" smtClean="0"/>
              <a:t>2.</a:t>
            </a:r>
            <a:r>
              <a:rPr lang="zh-CN" altLang="zh-CN" dirty="0" smtClean="0"/>
              <a:t>违反担保说</a:t>
            </a:r>
          </a:p>
          <a:p>
            <a:r>
              <a:rPr lang="en-US" altLang="zh-CN" dirty="0" smtClean="0"/>
              <a:t>3.</a:t>
            </a:r>
            <a:r>
              <a:rPr lang="zh-CN" altLang="zh-CN" dirty="0" smtClean="0"/>
              <a:t>误示说</a:t>
            </a:r>
          </a:p>
          <a:p>
            <a:r>
              <a:rPr lang="en-US" altLang="zh-CN" dirty="0" smtClean="0"/>
              <a:t>4.</a:t>
            </a:r>
            <a:r>
              <a:rPr lang="zh-CN" altLang="zh-CN" dirty="0" smtClean="0"/>
              <a:t>严格责任说</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归责原则</a:t>
            </a:r>
          </a:p>
          <a:p>
            <a:r>
              <a:rPr lang="zh-CN" altLang="zh-CN" dirty="0" smtClean="0"/>
              <a:t>所谓“归责原则”</a:t>
            </a:r>
            <a:r>
              <a:rPr lang="en-US" altLang="zh-CN" dirty="0" smtClean="0"/>
              <a:t>,</a:t>
            </a:r>
            <a:r>
              <a:rPr lang="zh-CN" altLang="zh-CN" dirty="0" smtClean="0"/>
              <a:t>是指确定责任归属所依据的法律准则</a:t>
            </a:r>
            <a:r>
              <a:rPr lang="en-US" altLang="zh-CN" dirty="0" smtClean="0"/>
              <a:t>,</a:t>
            </a:r>
            <a:r>
              <a:rPr lang="zh-CN" altLang="zh-CN" dirty="0" smtClean="0"/>
              <a:t>即确定行为人对其行为所造成的损害是否承担民事责任的标准。归责原则分为主观归责和客观归责。</a:t>
            </a:r>
          </a:p>
          <a:p>
            <a:pPr eaLnBrk="1" hangingPunct="1"/>
            <a:endParaRPr lang="zh-CN" altLang="en-US" dirty="0" smtClean="0"/>
          </a:p>
        </p:txBody>
      </p:sp>
    </p:spTree>
    <p:extLst>
      <p:ext uri="{BB962C8B-B14F-4D97-AF65-F5344CB8AC3E}">
        <p14:creationId xmlns:p14="http://schemas.microsoft.com/office/powerpoint/2010/main" val="399510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425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二、承担产品责任的条件及其抗辩理由</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承担产品责任的条件</a:t>
            </a:r>
          </a:p>
          <a:p>
            <a:r>
              <a:rPr lang="en-US" altLang="zh-CN" smtClean="0"/>
              <a:t>1.</a:t>
            </a:r>
            <a:r>
              <a:rPr lang="zh-CN" altLang="zh-CN" smtClean="0"/>
              <a:t>必须有损害或损失的事实</a:t>
            </a:r>
          </a:p>
          <a:p>
            <a:r>
              <a:rPr lang="en-US" altLang="zh-CN" smtClean="0"/>
              <a:t>2.</a:t>
            </a:r>
            <a:r>
              <a:rPr lang="zh-CN" altLang="zh-CN" smtClean="0"/>
              <a:t>产品具有缺陷</a:t>
            </a:r>
          </a:p>
          <a:p>
            <a:r>
              <a:rPr lang="en-US" altLang="zh-CN" smtClean="0"/>
              <a:t>3.</a:t>
            </a:r>
            <a:r>
              <a:rPr lang="zh-CN" altLang="zh-CN" smtClean="0"/>
              <a:t>产品的缺陷是造成损害的直接原因</a:t>
            </a:r>
          </a:p>
          <a:p>
            <a:r>
              <a:rPr lang="en-US" altLang="zh-CN" smtClean="0"/>
              <a:t>4.</a:t>
            </a:r>
            <a:r>
              <a:rPr lang="zh-CN" altLang="zh-CN" smtClean="0"/>
              <a:t>产品的缺陷是在生产者把该产品投入市场时就存在的</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抗辩理由</a:t>
            </a:r>
          </a:p>
          <a:p>
            <a:r>
              <a:rPr lang="en-US" altLang="zh-CN" smtClean="0"/>
              <a:t>1.</a:t>
            </a:r>
            <a:r>
              <a:rPr lang="zh-CN" altLang="zh-CN" smtClean="0"/>
              <a:t>对过失责任的抗辩</a:t>
            </a:r>
          </a:p>
          <a:p>
            <a:r>
              <a:rPr lang="en-US" altLang="zh-CN" smtClean="0"/>
              <a:t>2.</a:t>
            </a:r>
            <a:r>
              <a:rPr lang="zh-CN" altLang="zh-CN" smtClean="0"/>
              <a:t>对违反担保责任的抗辩</a:t>
            </a:r>
          </a:p>
          <a:p>
            <a:r>
              <a:rPr lang="en-US" altLang="zh-CN" smtClean="0"/>
              <a:t>3.</a:t>
            </a:r>
            <a:r>
              <a:rPr lang="zh-CN" altLang="zh-CN" smtClean="0"/>
              <a:t>对误示责任的抗辩</a:t>
            </a:r>
          </a:p>
          <a:p>
            <a:r>
              <a:rPr lang="en-US" altLang="zh-CN" smtClean="0"/>
              <a:t>4.</a:t>
            </a:r>
            <a:r>
              <a:rPr lang="zh-CN" altLang="zh-CN" smtClean="0"/>
              <a:t>对严格责任的抗辩</a:t>
            </a:r>
          </a:p>
          <a:p>
            <a:pPr eaLnBrk="1" hangingPunct="1"/>
            <a:endParaRPr lang="zh-CN" altLang="en-US" smtClean="0"/>
          </a:p>
        </p:txBody>
      </p:sp>
    </p:spTree>
    <p:extLst>
      <p:ext uri="{BB962C8B-B14F-4D97-AF65-F5344CB8AC3E}">
        <p14:creationId xmlns:p14="http://schemas.microsoft.com/office/powerpoint/2010/main" val="1009697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528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三、主体范围</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承担产品责任的主体</a:t>
            </a:r>
          </a:p>
          <a:p>
            <a:r>
              <a:rPr lang="en-US" altLang="zh-CN" dirty="0" smtClean="0"/>
              <a:t>(1)</a:t>
            </a:r>
            <a:r>
              <a:rPr lang="zh-CN" altLang="zh-CN" dirty="0" smtClean="0"/>
              <a:t>产品制造商</a:t>
            </a:r>
            <a:r>
              <a:rPr lang="en-US" altLang="zh-CN" dirty="0" smtClean="0"/>
              <a:t>;</a:t>
            </a:r>
            <a:endParaRPr lang="zh-CN" altLang="zh-CN" dirty="0" smtClean="0"/>
          </a:p>
          <a:p>
            <a:r>
              <a:rPr lang="en-US" altLang="zh-CN" dirty="0" smtClean="0"/>
              <a:t>(2)</a:t>
            </a:r>
            <a:r>
              <a:rPr lang="zh-CN" altLang="zh-CN" dirty="0" smtClean="0"/>
              <a:t>批发商、经销商或零售商</a:t>
            </a:r>
            <a:r>
              <a:rPr lang="en-US" altLang="zh-CN" dirty="0" smtClean="0"/>
              <a:t>;</a:t>
            </a:r>
            <a:endParaRPr lang="zh-CN" altLang="zh-CN" dirty="0" smtClean="0"/>
          </a:p>
          <a:p>
            <a:r>
              <a:rPr lang="en-US" altLang="zh-CN" dirty="0" smtClean="0"/>
              <a:t>(3)</a:t>
            </a:r>
            <a:r>
              <a:rPr lang="zh-CN" altLang="zh-CN" dirty="0" smtClean="0"/>
              <a:t>零部件制造商</a:t>
            </a:r>
            <a:r>
              <a:rPr lang="en-US" altLang="zh-CN" dirty="0" smtClean="0"/>
              <a:t>;</a:t>
            </a:r>
            <a:endParaRPr lang="zh-CN" altLang="zh-CN" dirty="0" smtClean="0"/>
          </a:p>
          <a:p>
            <a:r>
              <a:rPr lang="en-US" altLang="zh-CN" dirty="0" smtClean="0"/>
              <a:t>(4)</a:t>
            </a:r>
            <a:r>
              <a:rPr lang="zh-CN" altLang="zh-CN" dirty="0" smtClean="0"/>
              <a:t>动产出租者</a:t>
            </a:r>
            <a:r>
              <a:rPr lang="en-US" altLang="zh-CN" dirty="0" smtClean="0"/>
              <a:t>;</a:t>
            </a:r>
            <a:endParaRPr lang="zh-CN" altLang="zh-CN" dirty="0" smtClean="0"/>
          </a:p>
          <a:p>
            <a:r>
              <a:rPr lang="en-US" altLang="zh-CN" dirty="0" smtClean="0"/>
              <a:t>(5)</a:t>
            </a:r>
            <a:r>
              <a:rPr lang="zh-CN" altLang="zh-CN" dirty="0" smtClean="0"/>
              <a:t>不动产销售者</a:t>
            </a:r>
            <a:r>
              <a:rPr lang="en-US" altLang="zh-CN" dirty="0" smtClean="0"/>
              <a:t>;</a:t>
            </a:r>
            <a:endParaRPr lang="zh-CN" altLang="zh-CN" dirty="0" smtClean="0"/>
          </a:p>
          <a:p>
            <a:r>
              <a:rPr lang="en-US" altLang="zh-CN" dirty="0" smtClean="0"/>
              <a:t>(6)</a:t>
            </a:r>
            <a:r>
              <a:rPr lang="zh-CN" altLang="zh-CN" dirty="0" smtClean="0"/>
              <a:t>服务提供者。</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受保护主体</a:t>
            </a:r>
          </a:p>
          <a:p>
            <a:r>
              <a:rPr lang="zh-CN" altLang="zh-CN" dirty="0"/>
              <a:t>严格产品责任保护的主体为产品的购买人、使用者</a:t>
            </a:r>
            <a:r>
              <a:rPr lang="en-US" altLang="zh-CN" dirty="0"/>
              <a:t>(</a:t>
            </a:r>
            <a:r>
              <a:rPr lang="zh-CN" altLang="zh-CN" dirty="0"/>
              <a:t>如购买者的亲眷朋友</a:t>
            </a:r>
            <a:r>
              <a:rPr lang="en-US" altLang="zh-CN" dirty="0"/>
              <a:t>)</a:t>
            </a:r>
            <a:r>
              <a:rPr lang="zh-CN" altLang="zh-CN" dirty="0"/>
              <a:t>和法院认可的任何第三人</a:t>
            </a:r>
            <a:r>
              <a:rPr lang="en-US" altLang="zh-CN" dirty="0"/>
              <a:t>(</a:t>
            </a:r>
            <a:r>
              <a:rPr lang="zh-CN" altLang="zh-CN" dirty="0"/>
              <a:t>如过路行人等</a:t>
            </a:r>
            <a:r>
              <a:rPr lang="en-US" altLang="zh-CN" dirty="0"/>
              <a:t>)</a:t>
            </a:r>
            <a:r>
              <a:rPr lang="zh-CN" altLang="zh-CN" dirty="0"/>
              <a:t>。上述人员只要遭受了缺陷产品的不法损害</a:t>
            </a:r>
            <a:r>
              <a:rPr lang="en-US" altLang="zh-CN" dirty="0"/>
              <a:t>,</a:t>
            </a:r>
            <a:r>
              <a:rPr lang="zh-CN" altLang="zh-CN" dirty="0"/>
              <a:t>即可作为产品责任诉讼中的原告。</a:t>
            </a:r>
          </a:p>
        </p:txBody>
      </p:sp>
    </p:spTree>
    <p:extLst>
      <p:ext uri="{BB962C8B-B14F-4D97-AF65-F5344CB8AC3E}">
        <p14:creationId xmlns:p14="http://schemas.microsoft.com/office/powerpoint/2010/main" val="379980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630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四、损害赔偿的范围</a:t>
            </a:r>
          </a:p>
          <a:p>
            <a:pPr eaLnBrk="1" hangingPunct="1">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人身伤害损失</a:t>
            </a:r>
          </a:p>
          <a:p>
            <a:r>
              <a:rPr lang="zh-CN" altLang="zh-CN" dirty="0"/>
              <a:t>该部分包括经济损失和非经济损失</a:t>
            </a:r>
            <a:r>
              <a:rPr lang="en-US" altLang="zh-CN" dirty="0"/>
              <a:t>(</a:t>
            </a:r>
            <a:r>
              <a:rPr lang="zh-CN" altLang="zh-CN" dirty="0"/>
              <a:t>精神损失</a:t>
            </a:r>
            <a:r>
              <a:rPr lang="en-US" altLang="zh-CN" dirty="0"/>
              <a:t>)</a:t>
            </a:r>
            <a:r>
              <a:rPr lang="zh-CN" altLang="zh-CN" dirty="0"/>
              <a:t>。已经发生和将要发生的医疗费和康复费</a:t>
            </a:r>
            <a:r>
              <a:rPr lang="en-US" altLang="zh-CN" dirty="0"/>
              <a:t>,</a:t>
            </a:r>
            <a:r>
              <a:rPr lang="zh-CN" altLang="zh-CN" dirty="0"/>
              <a:t>因受伤而耽误的和未来将会减少的收入</a:t>
            </a:r>
            <a:r>
              <a:rPr lang="en-US" altLang="zh-CN" dirty="0"/>
              <a:t>(</a:t>
            </a:r>
            <a:r>
              <a:rPr lang="zh-CN" altLang="zh-CN" dirty="0"/>
              <a:t>谋生能力降低或丧失所产生的损失</a:t>
            </a:r>
            <a:r>
              <a:rPr lang="en-US" altLang="zh-CN" dirty="0"/>
              <a:t>),</a:t>
            </a:r>
            <a:r>
              <a:rPr lang="zh-CN" altLang="zh-CN" dirty="0"/>
              <a:t>这两部分通常称为经济损失。</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财产损失</a:t>
            </a:r>
          </a:p>
          <a:p>
            <a:r>
              <a:rPr lang="zh-CN" altLang="zh-CN" dirty="0"/>
              <a:t>财产损失不限于被损坏财产的直接损失</a:t>
            </a:r>
            <a:r>
              <a:rPr lang="en-US" altLang="zh-CN" dirty="0"/>
              <a:t>,</a:t>
            </a:r>
            <a:r>
              <a:rPr lang="zh-CN" altLang="zh-CN" dirty="0"/>
              <a:t>合理可预见的间接损失也为多数法院的判决所支持。</a:t>
            </a:r>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惩罚性赔偿</a:t>
            </a:r>
          </a:p>
          <a:p>
            <a:r>
              <a:rPr lang="zh-CN" altLang="zh-CN" dirty="0"/>
              <a:t>在产品责任事故性质异常严重的案件中</a:t>
            </a:r>
            <a:r>
              <a:rPr lang="en-US" altLang="zh-CN" dirty="0"/>
              <a:t>,</a:t>
            </a:r>
            <a:r>
              <a:rPr lang="zh-CN" altLang="zh-CN" dirty="0"/>
              <a:t>受害人除可以要求一般的人身或财产损害赔偿外</a:t>
            </a:r>
            <a:r>
              <a:rPr lang="en-US" altLang="zh-CN" dirty="0"/>
              <a:t>,</a:t>
            </a:r>
            <a:r>
              <a:rPr lang="zh-CN" altLang="zh-CN" dirty="0"/>
              <a:t>还可以提出额外的惩罚性赔偿。</a:t>
            </a:r>
          </a:p>
          <a:p>
            <a:pPr eaLnBrk="1" hangingPunct="1"/>
            <a:endParaRPr lang="zh-CN" altLang="en-US" dirty="0" smtClean="0"/>
          </a:p>
        </p:txBody>
      </p:sp>
    </p:spTree>
    <p:extLst>
      <p:ext uri="{BB962C8B-B14F-4D97-AF65-F5344CB8AC3E}">
        <p14:creationId xmlns:p14="http://schemas.microsoft.com/office/powerpoint/2010/main" val="1694405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美国的产品责任法</a:t>
            </a:r>
            <a:endParaRPr lang="zh-CN" altLang="en-US" smtClean="0">
              <a:ea typeface="方正书宋_GBK"/>
              <a:cs typeface="Times New Roman" panose="02020603050405020304" pitchFamily="18" charset="0"/>
            </a:endParaRPr>
          </a:p>
        </p:txBody>
      </p:sp>
      <p:sp>
        <p:nvSpPr>
          <p:cNvPr id="226307" name="内容占位符 2"/>
          <p:cNvSpPr>
            <a:spLocks noGrp="1"/>
          </p:cNvSpPr>
          <p:nvPr>
            <p:ph idx="1"/>
          </p:nvPr>
        </p:nvSpPr>
        <p:spPr/>
        <p:txBody>
          <a:bodyPr/>
          <a:lstStyle/>
          <a:p>
            <a:pPr eaLnBrk="1" hangingPunct="1">
              <a:buFontTx/>
              <a:buNone/>
            </a:pPr>
            <a:r>
              <a:rPr lang="zh-CN" altLang="zh-CN" sz="2600" b="1" dirty="0" smtClean="0">
                <a:latin typeface="黑体" panose="02010609060101010101" pitchFamily="49" charset="-122"/>
                <a:ea typeface="黑体" panose="02010609060101010101" pitchFamily="49" charset="-122"/>
              </a:rPr>
              <a:t>五</a:t>
            </a:r>
            <a:r>
              <a:rPr lang="zh-CN" altLang="zh-CN" sz="2600" b="1" dirty="0">
                <a:latin typeface="黑体" panose="02010609060101010101" pitchFamily="49" charset="-122"/>
                <a:ea typeface="黑体" panose="02010609060101010101" pitchFamily="49" charset="-122"/>
              </a:rPr>
              <a:t>、诉讼管辖</a:t>
            </a:r>
          </a:p>
          <a:p>
            <a:r>
              <a:rPr lang="zh-CN" altLang="zh-CN" dirty="0" smtClean="0"/>
              <a:t>在美国</a:t>
            </a:r>
            <a:r>
              <a:rPr lang="en-US" altLang="zh-CN" dirty="0" smtClean="0"/>
              <a:t>,</a:t>
            </a:r>
            <a:r>
              <a:rPr lang="zh-CN" altLang="zh-CN" dirty="0" smtClean="0"/>
              <a:t>产品责任法属于各州的立法权限范围</a:t>
            </a:r>
            <a:r>
              <a:rPr lang="en-US" altLang="zh-CN" dirty="0" smtClean="0"/>
              <a:t>,</a:t>
            </a:r>
            <a:r>
              <a:rPr lang="zh-CN" altLang="zh-CN" dirty="0" smtClean="0"/>
              <a:t>因此</a:t>
            </a:r>
            <a:r>
              <a:rPr lang="en-US" altLang="zh-CN" dirty="0" smtClean="0"/>
              <a:t>,</a:t>
            </a:r>
            <a:r>
              <a:rPr lang="zh-CN" altLang="zh-CN" dirty="0" smtClean="0"/>
              <a:t>产品责任的诉讼案件一般由各州的法院审理。</a:t>
            </a:r>
            <a:endParaRPr lang="en-US" altLang="zh-CN" dirty="0" smtClean="0"/>
          </a:p>
          <a:p>
            <a:r>
              <a:rPr lang="zh-CN" altLang="zh-CN" dirty="0" smtClean="0"/>
              <a:t>一般来说</a:t>
            </a:r>
            <a:r>
              <a:rPr lang="en-US" altLang="zh-CN" dirty="0" smtClean="0"/>
              <a:t>,</a:t>
            </a:r>
            <a:r>
              <a:rPr lang="zh-CN" altLang="zh-CN" dirty="0" smtClean="0"/>
              <a:t>一个州的法院只对本州居民有管辖权。但在过去的几十年间</a:t>
            </a:r>
            <a:r>
              <a:rPr lang="en-US" altLang="zh-CN" dirty="0" smtClean="0"/>
              <a:t>,</a:t>
            </a:r>
            <a:r>
              <a:rPr lang="zh-CN" altLang="zh-CN" dirty="0" smtClean="0"/>
              <a:t>由于美国跨州贸易的发展</a:t>
            </a:r>
            <a:r>
              <a:rPr lang="en-US" altLang="zh-CN" dirty="0" smtClean="0"/>
              <a:t>,</a:t>
            </a:r>
            <a:r>
              <a:rPr lang="zh-CN" altLang="zh-CN" dirty="0" smtClean="0"/>
              <a:t>各州之间的政治、经济联系日益密切</a:t>
            </a:r>
            <a:r>
              <a:rPr lang="en-US" altLang="zh-CN" dirty="0" smtClean="0"/>
              <a:t>,</a:t>
            </a:r>
            <a:r>
              <a:rPr lang="zh-CN" altLang="zh-CN" dirty="0" smtClean="0"/>
              <a:t>美国的法院逐步采取了本州法院对另一州的居民也享有管辖权的态度。这就是大多数州采用的“长臂管辖”原则</a:t>
            </a:r>
            <a:r>
              <a:rPr lang="en-US" altLang="zh-CN" dirty="0" smtClean="0"/>
              <a:t>,</a:t>
            </a:r>
            <a:r>
              <a:rPr lang="zh-CN" altLang="zh-CN" dirty="0" smtClean="0"/>
              <a:t>即只要被告与某一州有最低限度</a:t>
            </a:r>
            <a:r>
              <a:rPr lang="en-US" altLang="zh-CN" dirty="0" smtClean="0"/>
              <a:t>(Minimum Contact)</a:t>
            </a:r>
            <a:r>
              <a:rPr lang="zh-CN" altLang="zh-CN" dirty="0" smtClean="0"/>
              <a:t>的联系</a:t>
            </a:r>
            <a:r>
              <a:rPr lang="en-US" altLang="zh-CN" dirty="0" smtClean="0"/>
              <a:t>(</a:t>
            </a:r>
            <a:r>
              <a:rPr lang="zh-CN" altLang="zh-CN" dirty="0" smtClean="0"/>
              <a:t>接触</a:t>
            </a:r>
            <a:r>
              <a:rPr lang="en-US" altLang="zh-CN" dirty="0" smtClean="0"/>
              <a:t>),</a:t>
            </a:r>
            <a:r>
              <a:rPr lang="zh-CN" altLang="zh-CN" dirty="0" smtClean="0"/>
              <a:t>该美国州法院就有了对非本州居民的司法管辖权。</a:t>
            </a:r>
            <a:endParaRPr lang="en-US" altLang="zh-CN" dirty="0" smtClean="0"/>
          </a:p>
          <a:p>
            <a:pPr eaLnBrk="1" hangingPunct="1"/>
            <a:endParaRPr lang="zh-CN" altLang="en-US" dirty="0" smtClean="0"/>
          </a:p>
        </p:txBody>
      </p:sp>
    </p:spTree>
    <p:extLst>
      <p:ext uri="{BB962C8B-B14F-4D97-AF65-F5344CB8AC3E}">
        <p14:creationId xmlns:p14="http://schemas.microsoft.com/office/powerpoint/2010/main" val="13455794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1939</Words>
  <Application>Microsoft Office PowerPoint</Application>
  <PresentationFormat>宽屏</PresentationFormat>
  <Paragraphs>142</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第二节　美国的产品责任法</vt:lpstr>
      <vt:lpstr>第二节　美国的产品责任法</vt:lpstr>
      <vt:lpstr>第二节　美国的产品责任法</vt:lpstr>
      <vt:lpstr>第二节　美国的产品责任法</vt:lpstr>
      <vt:lpstr>第二节　美国的产品责任法</vt:lpstr>
      <vt:lpstr>第二节　美国的产品责任法</vt:lpstr>
      <vt:lpstr>第二节　美国的产品责任法</vt:lpstr>
      <vt:lpstr>第三节　欧洲联盟产品责任统一法 </vt:lpstr>
      <vt:lpstr>第三节　欧洲联盟产品责任统一法 </vt:lpstr>
      <vt:lpstr>第四节　关于产品责任法律适用的国际公约</vt:lpstr>
      <vt:lpstr>第四节　关于产品责任法律适用的国际公约</vt:lpstr>
      <vt:lpstr>第四节　关于产品责任法律适用的国际公约</vt:lpstr>
      <vt:lpstr>第五节　我国的产品责任法</vt:lpstr>
      <vt:lpstr>第五节　我国的产品责任法</vt:lpstr>
      <vt:lpstr>第五节　我国的产品责任法</vt:lpstr>
      <vt:lpstr>第五节　我国的产品责任法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2021-01-19T07:58:47Z</dcterms:created>
  <dcterms:modified xsi:type="dcterms:W3CDTF">2021-01-19T08:17:26Z</dcterms:modified>
</cp:coreProperties>
</file>