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22" r:id="rId4"/>
    <p:sldId id="423" r:id="rId5"/>
    <p:sldId id="424" r:id="rId6"/>
    <p:sldId id="425" r:id="rId7"/>
    <p:sldId id="426" r:id="rId8"/>
    <p:sldId id="427" r:id="rId9"/>
    <p:sldId id="428" r:id="rId10"/>
    <p:sldId id="429" r:id="rId11"/>
    <p:sldId id="430" r:id="rId12"/>
    <p:sldId id="431" r:id="rId13"/>
    <p:sldId id="432" r:id="rId14"/>
    <p:sldId id="433" r:id="rId15"/>
    <p:sldId id="434" r:id="rId16"/>
    <p:sldId id="435" r:id="rId17"/>
    <p:sldId id="436" r:id="rId18"/>
    <p:sldId id="437" r:id="rId19"/>
    <p:sldId id="438" r:id="rId20"/>
    <p:sldId id="439" r:id="rId2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1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EE75F959-BDA8-42C9-9660-9B7FE37CF489}" type="slidenum">
              <a:rPr altLang="en-US"/>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155229" y="222548"/>
            <a:ext cx="6534705" cy="647700"/>
          </a:xfr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28955" y="1268095"/>
            <a:ext cx="8157210" cy="5256530"/>
          </a:xfrm>
        </p:spPr>
        <p:txBody>
          <a:bodyPr/>
          <a:lstStyle>
            <a:lvl1pPr algn="just">
              <a:defRPr/>
            </a:lvl1pPr>
            <a:lvl2pPr algn="just">
              <a:defRPr/>
            </a:lvl2pPr>
            <a:lvl3pPr algn="just">
              <a:defRPr/>
            </a:lvl3pPr>
            <a:lvl4pPr algn="just">
              <a:defRPr/>
            </a:lvl4pPr>
            <a:lvl5pPr algn="just">
              <a:defRPr/>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zh-CN"/>
          </a:p>
        </p:txBody>
      </p:sp>
      <p:sp>
        <p:nvSpPr>
          <p:cNvPr id="6" name="灯片编号占位符 5"/>
          <p:cNvSpPr>
            <a:spLocks noGrp="1"/>
          </p:cNvSpPr>
          <p:nvPr>
            <p:ph type="sldNum" sz="quarter" idx="12"/>
          </p:nvPr>
        </p:nvSpPr>
        <p:spPr/>
        <p:txBody>
          <a:bodyPr/>
          <a:lstStyle>
            <a:lvl1pPr>
              <a:defRPr/>
            </a:lvl1pPr>
          </a:lstStyle>
          <a:p>
            <a:pPr>
              <a:defRPr/>
            </a:pPr>
            <a:fld id="{A1E11646-68B9-467C-AC55-B59D6BE76929}" type="slidenum">
              <a:rPr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08B65D3D-446B-4FED-B32C-9BA5BBDDE47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FB6EC00-37C6-476C-AEAF-DD0018083EA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image" Target="../media/image2.png"/><Relationship Id="rId3" Type="http://schemas.openxmlformats.org/officeDocument/2006/relationships/image" Target="../media/image1.jpeg"/><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B65D3D-446B-4FED-B32C-9BA5BBDDE47A}"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B6EC00-37C6-476C-AEAF-DD0018083EA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7" name="标题占位符 1"/>
          <p:cNvSpPr>
            <a:spLocks noGrp="1" noChangeArrowheads="1"/>
          </p:cNvSpPr>
          <p:nvPr>
            <p:ph type="title" idx="4294967295"/>
          </p:nvPr>
        </p:nvSpPr>
        <p:spPr bwMode="auto">
          <a:xfrm>
            <a:off x="1187624" y="188893"/>
            <a:ext cx="6737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dirty="0" smtClean="0">
                <a:sym typeface="华文中宋" pitchFamily="2" charset="-122"/>
              </a:rPr>
              <a:t>单击此处编辑母版标题样式</a:t>
            </a:r>
            <a:endParaRPr lang="zh-CN" altLang="en-US" dirty="0" smtClean="0">
              <a:sym typeface="华文中宋" pitchFamily="2" charset="-122"/>
            </a:endParaRPr>
          </a:p>
        </p:txBody>
      </p:sp>
      <p:sp>
        <p:nvSpPr>
          <p:cNvPr id="1028" name="文本占位符 2"/>
          <p:cNvSpPr>
            <a:spLocks noGrp="1" noChangeArrowheads="1"/>
          </p:cNvSpPr>
          <p:nvPr>
            <p:ph type="body" idx="9"/>
          </p:nvPr>
        </p:nvSpPr>
        <p:spPr bwMode="auto">
          <a:xfrm>
            <a:off x="539552" y="1052736"/>
            <a:ext cx="7992888"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smtClean="0">
                <a:sym typeface="Calibri" panose="020F0502020204030204" charset="0"/>
              </a:rPr>
              <a:t>单击此处编辑母版标题样式</a:t>
            </a:r>
            <a:endParaRPr lang="zh-CN" altLang="en-US" dirty="0" smtClean="0">
              <a:sym typeface="Calibri" panose="020F0502020204030204" charset="0"/>
            </a:endParaRPr>
          </a:p>
        </p:txBody>
      </p:sp>
      <p:sp>
        <p:nvSpPr>
          <p:cNvPr id="2053" name="日期占位符 3"/>
          <p:cNvSpPr>
            <a:spLocks noGrp="1"/>
          </p:cNvSpPr>
          <p:nvPr>
            <p:ph type="dt" sz="half" idx="2"/>
          </p:nvPr>
        </p:nvSpPr>
        <p:spPr>
          <a:xfrm>
            <a:off x="457200" y="6356350"/>
            <a:ext cx="2133600" cy="365125"/>
          </a:xfrm>
          <a:prstGeom prst="rect">
            <a:avLst/>
          </a:prstGeom>
          <a:noFill/>
          <a:ln w="9525">
            <a:noFill/>
            <a:miter/>
          </a:ln>
        </p:spPr>
        <p:txBody>
          <a:bodyPr vert="horz" wrap="square" anchor="ctr"/>
          <a:lstStyle>
            <a:lvl1pPr eaLnBrk="1" hangingPunct="1">
              <a:buFont typeface="Arial" panose="020B0604020202020204" pitchFamily="34" charset="0"/>
              <a:buNone/>
              <a:defRPr sz="1200" noProof="1">
                <a:solidFill>
                  <a:srgbClr val="898989"/>
                </a:solidFill>
                <a:latin typeface="微软雅黑" panose="020B0503020204020204" charset="-122"/>
                <a:ea typeface="宋体" panose="02010600030101010101" pitchFamily="2" charset="-122"/>
                <a:sym typeface="微软雅黑" panose="020B0503020204020204" charset="-122"/>
              </a:defRPr>
            </a:lvl1pPr>
          </a:lstStyle>
          <a:p>
            <a:pPr fontAlgn="base">
              <a:spcBef>
                <a:spcPct val="0"/>
              </a:spcBef>
              <a:spcAft>
                <a:spcPct val="0"/>
              </a:spcAft>
              <a:defRPr/>
            </a:pPr>
            <a:endParaRPr lang="zh-CN" altLang="en-US"/>
          </a:p>
        </p:txBody>
      </p:sp>
      <p:sp>
        <p:nvSpPr>
          <p:cNvPr id="2054" name="页脚占位符 4"/>
          <p:cNvSpPr>
            <a:spLocks noGrp="1"/>
          </p:cNvSpPr>
          <p:nvPr>
            <p:ph type="ftr" sz="quarter" idx="3"/>
          </p:nvPr>
        </p:nvSpPr>
        <p:spPr>
          <a:xfrm>
            <a:off x="3124200" y="6356350"/>
            <a:ext cx="2895600" cy="365125"/>
          </a:xfrm>
          <a:prstGeom prst="rect">
            <a:avLst/>
          </a:prstGeom>
          <a:noFill/>
          <a:ln w="9525">
            <a:noFill/>
            <a:miter/>
          </a:ln>
        </p:spPr>
        <p:txBody>
          <a:bodyPr vert="horz" wrap="square" lIns="91440" tIns="45720" rIns="91440" bIns="45720" numCol="1" anchor="ctr" anchorCtr="0" compatLnSpc="1"/>
          <a:lstStyle>
            <a:lvl1pPr algn="ctr" eaLnBrk="1" hangingPunct="1">
              <a:buFont typeface="Arial" panose="020B0604020202020204" pitchFamily="34" charset="0"/>
              <a:buNone/>
              <a:defRPr sz="1200" noProof="1">
                <a:solidFill>
                  <a:srgbClr val="898989"/>
                </a:solidFill>
                <a:latin typeface="Calibri" panose="020F0502020204030204" charset="0"/>
                <a:cs typeface="Calibri" panose="020F0502020204030204" charset="0"/>
                <a:sym typeface="Calibri" panose="020F0502020204030204" charset="0"/>
              </a:defRPr>
            </a:lvl1pPr>
          </a:lstStyle>
          <a:p>
            <a:pPr fontAlgn="base">
              <a:spcBef>
                <a:spcPct val="0"/>
              </a:spcBef>
              <a:spcAft>
                <a:spcPct val="0"/>
              </a:spcAft>
              <a:defRPr/>
            </a:pPr>
            <a:endParaRPr lang="zh-CN" altLang="zh-CN"/>
          </a:p>
        </p:txBody>
      </p:sp>
      <p:sp>
        <p:nvSpPr>
          <p:cNvPr id="2055" name="灯片编号占位符 5"/>
          <p:cNvSpPr>
            <a:spLocks noGrp="1"/>
          </p:cNvSpPr>
          <p:nvPr>
            <p:ph type="sldNum" sz="quarter" idx="4"/>
          </p:nvPr>
        </p:nvSpPr>
        <p:spPr>
          <a:xfrm>
            <a:off x="6553200" y="6356350"/>
            <a:ext cx="2133600" cy="365125"/>
          </a:xfrm>
          <a:prstGeom prst="rect">
            <a:avLst/>
          </a:prstGeom>
          <a:noFill/>
          <a:ln w="9525">
            <a:noFill/>
            <a:miter/>
          </a:ln>
        </p:spPr>
        <p:txBody>
          <a:bodyPr vert="horz" wrap="square" lIns="91440" tIns="45720" rIns="91440" bIns="45720" numCol="1" anchor="ctr" anchorCtr="0" compatLnSpc="1"/>
          <a:lstStyle>
            <a:lvl1pPr algn="r" eaLnBrk="1" hangingPunct="1">
              <a:buFont typeface="Arial" panose="020B0604020202020204" pitchFamily="34" charset="0"/>
              <a:buNone/>
              <a:defRPr sz="1200" noProof="1" smtClean="0">
                <a:solidFill>
                  <a:srgbClr val="898989"/>
                </a:solidFill>
                <a:latin typeface="微软雅黑" panose="020B0503020204020204" charset="-122"/>
                <a:sym typeface="微软雅黑" panose="020B0503020204020204" charset="-122"/>
              </a:defRPr>
            </a:lvl1pPr>
          </a:lstStyle>
          <a:p>
            <a:pPr fontAlgn="base">
              <a:spcBef>
                <a:spcPct val="0"/>
              </a:spcBef>
              <a:spcAft>
                <a:spcPct val="0"/>
              </a:spcAft>
              <a:defRPr/>
            </a:pPr>
            <a:fld id="{5D49B110-1728-47C6-B082-304D17FF2B0E}" type="slidenum">
              <a:rPr altLang="en-US"/>
            </a:fld>
            <a:endParaRPr lang="zh-CN" altLang="en-US"/>
          </a:p>
        </p:txBody>
      </p:sp>
      <p:pic>
        <p:nvPicPr>
          <p:cNvPr id="1032"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92900" y="6492874"/>
            <a:ext cx="2413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8"/>
          <p:cNvPicPr>
            <a:picLocks noChangeAspect="1"/>
          </p:cNvPicPr>
          <p:nvPr userDrawn="1"/>
        </p:nvPicPr>
        <p:blipFill>
          <a:blip r:embed="rId4"/>
          <a:stretch>
            <a:fillRect/>
          </a:stretch>
        </p:blipFill>
        <p:spPr>
          <a:xfrm>
            <a:off x="5715" y="-12065"/>
            <a:ext cx="1050290" cy="920115"/>
          </a:xfrm>
          <a:prstGeom prst="rect">
            <a:avLst/>
          </a:prstGeom>
        </p:spPr>
      </p:pic>
      <p:pic>
        <p:nvPicPr>
          <p:cNvPr id="2" name="图片 1"/>
          <p:cNvPicPr>
            <a:picLocks noChangeAspect="1"/>
          </p:cNvPicPr>
          <p:nvPr userDrawn="1"/>
        </p:nvPicPr>
        <p:blipFill>
          <a:blip r:embed="rId5"/>
          <a:stretch>
            <a:fillRect/>
          </a:stretch>
        </p:blipFill>
        <p:spPr>
          <a:xfrm flipV="1">
            <a:off x="1056005" y="824230"/>
            <a:ext cx="5908675" cy="8382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0" rtl="0" eaLnBrk="0" fontAlgn="base" hangingPunct="0">
        <a:spcBef>
          <a:spcPct val="0"/>
        </a:spcBef>
        <a:spcAft>
          <a:spcPct val="0"/>
        </a:spcAft>
        <a:buFont typeface="Arial" panose="020B0604020202020204" pitchFamily="34" charset="0"/>
        <a:defRPr sz="2000" b="1" kern="120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cs typeface="+mj-cs"/>
          <a:sym typeface="宋体" panose="02010600030101010101" pitchFamily="2" charset="-122"/>
        </a:defRPr>
      </a:lvl1pPr>
      <a:lvl2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2pPr>
      <a:lvl3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3pPr>
      <a:lvl4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4pPr>
      <a:lvl5pPr algn="l" defTabSz="0" rtl="0" eaLnBrk="0" fontAlgn="base" hangingPunct="0">
        <a:spcBef>
          <a:spcPct val="0"/>
        </a:spcBef>
        <a:spcAft>
          <a:spcPct val="0"/>
        </a:spcAft>
        <a:buFont typeface="Arial" panose="020B0604020202020204" pitchFamily="34" charset="0"/>
        <a:defRPr sz="2000" b="1">
          <a:solidFill>
            <a:schemeClr val="tx1"/>
          </a:solidFill>
          <a:latin typeface="华文细黑" pitchFamily="2" charset="-122"/>
          <a:ea typeface="华文细黑" pitchFamily="2" charset="-122"/>
          <a:sym typeface="华文中宋" pitchFamily="2" charset="-122"/>
        </a:defRPr>
      </a:lvl5pPr>
      <a:lvl6pPr marL="4572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6pPr>
      <a:lvl7pPr marL="9144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7pPr>
      <a:lvl8pPr marL="13716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8pPr>
      <a:lvl9pPr marL="1828800" algn="l" defTabSz="0" rtl="0" eaLnBrk="0" fontAlgn="base" hangingPunct="0">
        <a:spcBef>
          <a:spcPct val="0"/>
        </a:spcBef>
        <a:spcAft>
          <a:spcPct val="0"/>
        </a:spcAft>
        <a:buFont typeface="Arial" panose="020B0604020202020204" pitchFamily="34" charset="0"/>
        <a:defRPr sz="2400" b="1">
          <a:solidFill>
            <a:srgbClr val="660066"/>
          </a:solidFill>
          <a:latin typeface="Arial" panose="020B0604020202020204" pitchFamily="34" charset="0"/>
          <a:ea typeface="宋体" panose="02010600030101010101" pitchFamily="2" charset="-122"/>
          <a:sym typeface="华文中宋" pitchFamily="2" charset="-122"/>
        </a:defRPr>
      </a:lvl9pPr>
    </p:titleStyle>
    <p:bodyStyle>
      <a:lvl1pPr marL="342900" indent="-342900" algn="just" defTabSz="0" rtl="0" eaLnBrk="0" fontAlgn="base" hangingPunct="0">
        <a:lnSpc>
          <a:spcPct val="135000"/>
        </a:lnSpc>
        <a:spcBef>
          <a:spcPct val="200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charset="0"/>
        </a:defRPr>
      </a:lvl1pPr>
      <a:lvl2pPr marL="742950" lvl="1" indent="-285750" algn="l" defTabSz="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charset="0"/>
        </a:defRPr>
      </a:lvl2pPr>
      <a:lvl3pPr marL="1143000" lvl="2" indent="-228600" algn="l" defTabSz="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charset="0"/>
        </a:defRPr>
      </a:lvl3pPr>
      <a:lvl4pPr marL="1600200" lvl="3"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4pPr>
      <a:lvl5pPr marL="2057400" lvl="4" indent="-228600" algn="l" defTabSz="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5pPr>
      <a:lvl6pPr marL="2514600" lvl="5"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6pPr>
      <a:lvl7pPr marL="2971800" lvl="6"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7pPr>
      <a:lvl8pPr marL="3429000" lvl="7"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8pPr>
      <a:lvl9pPr marL="3886200" lvl="8" indent="-228600" algn="l" defTabSz="0" eaLnBrk="0" fontAlgn="base" latinLnBrk="0"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charset="0"/>
        </a:defRPr>
      </a:lvl9pPr>
    </p:bodyStyle>
    <p:otherStyle>
      <a:lvl1pPr marL="0" lvl="0"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4"/>
          <p:cNvPicPr>
            <a:picLocks noChangeAspect="1"/>
          </p:cNvPicPr>
          <p:nvPr>
            <p:ph idx="1"/>
          </p:nvPr>
        </p:nvPicPr>
        <p:blipFill>
          <a:blip r:embed="rId1"/>
          <a:stretch>
            <a:fillRect/>
          </a:stretch>
        </p:blipFill>
        <p:spPr>
          <a:xfrm>
            <a:off x="-3810" y="-1905"/>
            <a:ext cx="9138920" cy="6857365"/>
          </a:xfrm>
          <a:prstGeom prst="rect">
            <a:avLst/>
          </a:prstGeom>
        </p:spPr>
      </p:pic>
      <p:sp>
        <p:nvSpPr>
          <p:cNvPr id="6" name="文本框 5"/>
          <p:cNvSpPr txBox="1"/>
          <p:nvPr/>
        </p:nvSpPr>
        <p:spPr>
          <a:xfrm>
            <a:off x="959485" y="2487930"/>
            <a:ext cx="7914640" cy="768350"/>
          </a:xfrm>
          <a:prstGeom prst="rect">
            <a:avLst/>
          </a:prstGeom>
          <a:noFill/>
        </p:spPr>
        <p:txBody>
          <a:bodyPr wrap="square" rtlCol="0">
            <a:spAutoFit/>
          </a:bodyPr>
          <a:p>
            <a:pPr algn="ctr"/>
            <a:r>
              <a:rPr lang="zh-CN" altLang="en-US" sz="4400">
                <a:latin typeface="方正粗黑宋简体" panose="02000000000000000000" charset="-122"/>
                <a:ea typeface="方正粗黑宋简体" panose="02000000000000000000" charset="-122"/>
                <a:cs typeface="方正粗黑宋简体" panose="02000000000000000000" charset="-122"/>
              </a:rPr>
              <a:t>第十章   国际财务管理</a:t>
            </a:r>
            <a:endParaRPr lang="zh-CN" altLang="en-US" sz="4400">
              <a:latin typeface="方正粗黑宋简体" panose="02000000000000000000" charset="-122"/>
              <a:ea typeface="方正粗黑宋简体" panose="02000000000000000000" charset="-122"/>
              <a:cs typeface="方正粗黑宋简体" panose="02000000000000000000"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国际营运资金管理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三、存货管理</a:t>
            </a:r>
            <a:endParaRPr lang="zh-CN" altLang="en-US"/>
          </a:p>
          <a:p>
            <a:r>
              <a:rPr lang="zh-CN" altLang="en-US"/>
              <a:t>存货包括原材料、零部件、在制品、制成品与包装物等。跨国公司必须持有一定数量的存货,以保证生产经营的正常进行。存货管理的目的是使存货达到最佳水平,既能保证生产正常进行,又节约存货占用的资金。</a:t>
            </a:r>
            <a:endParaRPr lang="zh-CN" altLang="en-US"/>
          </a:p>
          <a:p>
            <a:r>
              <a:rPr lang="zh-CN" altLang="en-US"/>
              <a:t>跨国公司要确定最佳存货量十分困难。确定最佳存货量需要综合考虑预期的销售额、订货成本、储运成本以及销量突然上升和一时订不到货等因素。此外,还要考虑货币及其汇率、利率波动的风险。</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国际转移定价与税收管理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一、国际转移定价管理</a:t>
            </a:r>
            <a:endParaRPr lang="zh-CN" altLang="en-US"/>
          </a:p>
          <a:p>
            <a:pPr marL="0" indent="0">
              <a:buNone/>
            </a:pPr>
            <a:r>
              <a:rPr lang="en-US" altLang="zh-CN" sz="2200" b="1" dirty="0">
                <a:latin typeface="楷体" panose="02010609060101010101" charset="-122"/>
                <a:ea typeface="楷体" panose="02010609060101010101" charset="-122"/>
              </a:rPr>
              <a:t>(一)自身的限制条件</a:t>
            </a:r>
            <a:endParaRPr lang="zh-CN" altLang="en-US"/>
          </a:p>
          <a:p>
            <a:r>
              <a:rPr lang="zh-CN" altLang="en-US"/>
              <a:t>1.子公司的股权比率</a:t>
            </a:r>
            <a:endParaRPr lang="zh-CN" altLang="en-US"/>
          </a:p>
          <a:p>
            <a:r>
              <a:rPr lang="zh-CN" altLang="en-US"/>
              <a:t>2.利润中心的效益考核</a:t>
            </a:r>
            <a:endParaRPr lang="zh-CN" altLang="en-US"/>
          </a:p>
          <a:p>
            <a:r>
              <a:rPr lang="zh-CN" altLang="en-US"/>
              <a:t>3.跨国公司内部分工的关联程度</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(二)各国政府的管理措施</a:t>
            </a:r>
            <a:endParaRPr lang="zh-CN" altLang="en-US"/>
          </a:p>
          <a:p>
            <a:r>
              <a:rPr lang="zh-CN" altLang="en-US"/>
              <a:t>1.制定正常交易原则</a:t>
            </a:r>
            <a:endParaRPr lang="zh-CN" altLang="en-US"/>
          </a:p>
          <a:p>
            <a:r>
              <a:rPr lang="zh-CN" altLang="en-US"/>
              <a:t>2.加强国际审计</a:t>
            </a:r>
            <a:endParaRPr lang="zh-CN" altLang="en-US"/>
          </a:p>
          <a:p>
            <a:r>
              <a:rPr lang="zh-CN" altLang="en-US"/>
              <a:t>3.国际税务合作</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国际转移定价与税收管理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二、避免国际重复征税</a:t>
            </a:r>
            <a:endParaRPr lang="zh-CN" altLang="en-US"/>
          </a:p>
          <a:p>
            <a:pPr marL="0" indent="0">
              <a:buNone/>
            </a:pPr>
            <a:r>
              <a:rPr lang="en-US" altLang="zh-CN" sz="2200" b="1" dirty="0">
                <a:latin typeface="楷体" panose="02010609060101010101" charset="-122"/>
                <a:ea typeface="楷体" panose="02010609060101010101" charset="-122"/>
              </a:rPr>
              <a:t>(一)单边方式</a:t>
            </a:r>
            <a:endParaRPr lang="zh-CN" altLang="en-US"/>
          </a:p>
          <a:p>
            <a:r>
              <a:rPr lang="zh-CN" altLang="en-US"/>
              <a:t>1.抵免法</a:t>
            </a:r>
            <a:endParaRPr lang="zh-CN" altLang="en-US"/>
          </a:p>
          <a:p>
            <a:r>
              <a:rPr lang="zh-CN" altLang="en-US"/>
              <a:t>2.扣税法</a:t>
            </a:r>
            <a:endParaRPr lang="zh-CN" altLang="en-US"/>
          </a:p>
          <a:p>
            <a:r>
              <a:rPr lang="zh-CN" altLang="en-US"/>
              <a:t>3.减税法</a:t>
            </a:r>
            <a:endParaRPr lang="zh-CN" altLang="en-US"/>
          </a:p>
          <a:p>
            <a:r>
              <a:rPr lang="zh-CN" altLang="en-US"/>
              <a:t>4.免税法</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(二)双边或多边方式</a:t>
            </a:r>
            <a:endParaRPr lang="zh-CN" altLang="en-US"/>
          </a:p>
          <a:p>
            <a:r>
              <a:rPr lang="zh-CN" altLang="en-US"/>
              <a:t>双边或多边方式是指由国家之间协商,签订双边或多边的国际税收协定,对各自的税收管辖权范围加以规范。</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国际转移定价与税收管理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三、国际避税与反避税</a:t>
            </a:r>
            <a:endParaRPr lang="zh-CN" altLang="en-US"/>
          </a:p>
          <a:p>
            <a:pPr marL="0" indent="0">
              <a:buNone/>
            </a:pPr>
            <a:r>
              <a:rPr lang="en-US" altLang="zh-CN" sz="2200" b="1" dirty="0">
                <a:latin typeface="楷体" panose="02010609060101010101" charset="-122"/>
                <a:ea typeface="楷体" panose="02010609060101010101" charset="-122"/>
              </a:rPr>
              <a:t>(一)利用转移定价避税</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(二)利用避税地避税</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(三)利用公司性质避税</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外汇风险管理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一、外汇风险的概念及其类型</a:t>
            </a:r>
            <a:endParaRPr lang="zh-CN" altLang="en-US"/>
          </a:p>
          <a:p>
            <a:r>
              <a:rPr lang="zh-CN" altLang="en-US"/>
              <a:t>所谓“外汇风险”,也称外汇暴露(Exchange Exposure),是指一个经济实体或个人的债权、债务在以外币计价时,由于外汇汇率的波动引起其价值变化而蒙受损失或丧失预期收益的可能性。</a:t>
            </a:r>
            <a:endParaRPr lang="zh-CN" altLang="en-US"/>
          </a:p>
          <a:p>
            <a:pPr marL="0" indent="0">
              <a:buNone/>
            </a:pPr>
            <a:r>
              <a:rPr lang="en-US" altLang="zh-CN" sz="2200" b="1" dirty="0">
                <a:latin typeface="楷体" panose="02010609060101010101" charset="-122"/>
                <a:ea typeface="楷体" panose="02010609060101010101" charset="-122"/>
              </a:rPr>
              <a:t>(一)交易风险</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(二)会计风险</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(三)经济风险</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外汇风险管理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二、汇率预测</a:t>
            </a:r>
            <a:endParaRPr lang="zh-CN" altLang="en-US"/>
          </a:p>
          <a:p>
            <a:pPr marL="0" indent="0">
              <a:buNone/>
            </a:pPr>
            <a:r>
              <a:rPr lang="en-US" altLang="zh-CN" sz="2200" b="1" dirty="0">
                <a:latin typeface="楷体" panose="02010609060101010101" charset="-122"/>
                <a:ea typeface="楷体" panose="02010609060101010101" charset="-122"/>
              </a:rPr>
              <a:t>(一)决定汇率的因素</a:t>
            </a:r>
            <a:endParaRPr lang="zh-CN" altLang="en-US"/>
          </a:p>
          <a:p>
            <a:r>
              <a:rPr lang="zh-CN" altLang="en-US"/>
              <a:t>1.国际收支</a:t>
            </a:r>
            <a:endParaRPr lang="zh-CN" altLang="en-US"/>
          </a:p>
          <a:p>
            <a:r>
              <a:rPr lang="zh-CN" altLang="en-US"/>
              <a:t>2.通货膨胀</a:t>
            </a:r>
            <a:endParaRPr lang="zh-CN" altLang="en-US"/>
          </a:p>
          <a:p>
            <a:r>
              <a:rPr lang="zh-CN" altLang="en-US"/>
              <a:t>3.利率</a:t>
            </a:r>
            <a:endParaRPr lang="zh-CN" altLang="en-US"/>
          </a:p>
          <a:p>
            <a:r>
              <a:rPr lang="zh-CN" altLang="en-US"/>
              <a:t>4.经济增长率的国际差别</a:t>
            </a:r>
            <a:endParaRPr lang="zh-CN" altLang="en-US"/>
          </a:p>
          <a:p>
            <a:r>
              <a:rPr lang="zh-CN" altLang="en-US"/>
              <a:t>5.货币供应政策</a:t>
            </a:r>
            <a:endParaRPr lang="zh-CN" altLang="en-US"/>
          </a:p>
          <a:p>
            <a:r>
              <a:rPr lang="zh-CN" altLang="en-US"/>
              <a:t>6.财政赤字</a:t>
            </a:r>
            <a:endParaRPr lang="zh-CN" altLang="en-US"/>
          </a:p>
          <a:p>
            <a:r>
              <a:rPr lang="zh-CN" altLang="en-US"/>
              <a:t>7.各国政府对外汇市场的干预</a:t>
            </a:r>
            <a:endParaRPr lang="zh-CN" altLang="en-US"/>
          </a:p>
          <a:p>
            <a:r>
              <a:rPr lang="zh-CN" altLang="en-US"/>
              <a:t>8.投机力量</a:t>
            </a:r>
            <a:endParaRPr lang="zh-CN" altLang="en-US"/>
          </a:p>
          <a:p>
            <a:r>
              <a:rPr lang="zh-CN" altLang="en-US"/>
              <a:t>9.市场心理预期</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外汇风险管理</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rPr>
              <a:t>(二)汇率预测方法</a:t>
            </a:r>
            <a:endParaRPr lang="zh-CN" altLang="en-US"/>
          </a:p>
          <a:p>
            <a:r>
              <a:rPr lang="zh-CN" altLang="en-US"/>
              <a:t>1.经济计量预测方法</a:t>
            </a:r>
            <a:endParaRPr lang="zh-CN" altLang="en-US"/>
          </a:p>
          <a:p>
            <a:r>
              <a:rPr lang="zh-CN" altLang="en-US"/>
              <a:t>2.判断预测方法</a:t>
            </a:r>
            <a:endParaRPr lang="zh-CN" altLang="en-US"/>
          </a:p>
          <a:p>
            <a:r>
              <a:rPr lang="zh-CN" altLang="en-US"/>
              <a:t>3.技术分析方法</a:t>
            </a:r>
            <a:endParaRPr lang="zh-CN" altLang="en-US"/>
          </a:p>
          <a:p>
            <a:r>
              <a:rPr lang="zh-CN" altLang="en-US"/>
              <a:t>4.鲍克斯—詹金斯方法</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外汇风险管理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三、外汇风险的管理措施</a:t>
            </a:r>
            <a:endParaRPr lang="zh-CN" altLang="en-US"/>
          </a:p>
          <a:p>
            <a:pPr marL="0" indent="0">
              <a:buNone/>
            </a:pPr>
            <a:r>
              <a:rPr lang="en-US" altLang="zh-CN" sz="2200" b="1" dirty="0">
                <a:latin typeface="楷体" panose="02010609060101010101" charset="-122"/>
                <a:ea typeface="楷体" panose="02010609060101010101" charset="-122"/>
              </a:rPr>
              <a:t>(一)交易风险与会计风险管理措施</a:t>
            </a:r>
            <a:endParaRPr lang="zh-CN" altLang="en-US"/>
          </a:p>
          <a:p>
            <a:r>
              <a:rPr lang="zh-CN" altLang="en-US"/>
              <a:t>1.提前错后结汇</a:t>
            </a:r>
            <a:endParaRPr lang="zh-CN" altLang="en-US"/>
          </a:p>
          <a:p>
            <a:r>
              <a:rPr lang="zh-CN" altLang="en-US"/>
              <a:t>2.货币选择</a:t>
            </a:r>
            <a:endParaRPr lang="zh-CN" altLang="en-US"/>
          </a:p>
          <a:p>
            <a:r>
              <a:rPr lang="zh-CN" altLang="en-US"/>
              <a:t>3.远期外汇合同</a:t>
            </a:r>
            <a:endParaRPr lang="zh-CN" altLang="en-US"/>
          </a:p>
          <a:p>
            <a:r>
              <a:rPr lang="zh-CN" altLang="en-US"/>
              <a:t>4.外汇期权</a:t>
            </a:r>
            <a:endParaRPr lang="zh-CN" altLang="en-US"/>
          </a:p>
          <a:p>
            <a:r>
              <a:rPr lang="zh-CN" altLang="en-US"/>
              <a:t>5.货币市场保值</a:t>
            </a:r>
            <a:endParaRPr lang="zh-CN" altLang="en-US"/>
          </a:p>
          <a:p>
            <a:r>
              <a:rPr lang="zh-CN" altLang="en-US"/>
              <a:t>6.调整资产与负债</a:t>
            </a:r>
            <a:endParaRPr lang="zh-CN" altLang="en-US"/>
          </a:p>
          <a:p>
            <a:r>
              <a:rPr lang="zh-CN" altLang="en-US"/>
              <a:t>7.货币互换交易</a:t>
            </a:r>
            <a:endParaRPr lang="zh-CN" altLang="en-US"/>
          </a:p>
          <a:p>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外汇风险管理</a:t>
            </a:r>
            <a:endParaRPr lang="zh-CN" altLang="en-US"/>
          </a:p>
        </p:txBody>
      </p:sp>
      <p:sp>
        <p:nvSpPr>
          <p:cNvPr id="3" name="内容占位符 2"/>
          <p:cNvSpPr>
            <a:spLocks noGrp="1"/>
          </p:cNvSpPr>
          <p:nvPr>
            <p:ph idx="1"/>
          </p:nvPr>
        </p:nvSpPr>
        <p:spPr/>
        <p:txBody>
          <a:bodyPr/>
          <a:p>
            <a:pPr marL="0" indent="0">
              <a:buNone/>
            </a:pPr>
            <a:r>
              <a:rPr lang="en-US" altLang="zh-CN" sz="2200" b="1" dirty="0">
                <a:latin typeface="楷体" panose="02010609060101010101" charset="-122"/>
                <a:ea typeface="楷体" panose="02010609060101010101" charset="-122"/>
                <a:sym typeface="+mn-ea"/>
              </a:rPr>
              <a:t>(二)经济风险的管理措施</a:t>
            </a:r>
            <a:endParaRPr lang="zh-CN" altLang="en-US"/>
          </a:p>
          <a:p>
            <a:r>
              <a:rPr lang="zh-CN" altLang="en-US">
                <a:sym typeface="+mn-ea"/>
              </a:rPr>
              <a:t>经济风险相对于上述两种风险,对企业国际经营的影响更大,涉及的业务活动范围也更为全面广泛,因此,对其管理也更复杂和困难。</a:t>
            </a:r>
            <a:endParaRPr lang="zh-CN" altLang="en-US">
              <a:sym typeface="+mn-ea"/>
            </a:endParaRPr>
          </a:p>
          <a:p>
            <a:r>
              <a:rPr lang="zh-CN" altLang="en-US">
                <a:sym typeface="+mn-ea"/>
              </a:rPr>
              <a:t>对于经济风险的管理不像交易风险和会计风险那样有具体的办法,而是应更加全面地在生产、销售、财务上下工夫。因此,需要供应、生产、销售、财务等各个部门统一步骤、协调规划。</a:t>
            </a:r>
            <a:endParaRPr lang="zh-CN" altLang="en-US"/>
          </a:p>
          <a:p>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直接连接符 18"/>
          <p:cNvSpPr>
            <a:spLocks noChangeShapeType="1"/>
          </p:cNvSpPr>
          <p:nvPr/>
        </p:nvSpPr>
        <p:spPr bwMode="auto">
          <a:xfrm>
            <a:off x="1692275" y="1123950"/>
            <a:ext cx="1588" cy="4933950"/>
          </a:xfrm>
          <a:prstGeom prst="line">
            <a:avLst/>
          </a:prstGeom>
          <a:noFill/>
          <a:ln w="9525" cap="flat" cmpd="sng">
            <a:solidFill>
              <a:srgbClr val="076F8B"/>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099" name="TextBox 19"/>
          <p:cNvSpPr>
            <a:spLocks noChangeArrowheads="1"/>
          </p:cNvSpPr>
          <p:nvPr/>
        </p:nvSpPr>
        <p:spPr bwMode="auto">
          <a:xfrm>
            <a:off x="900113" y="4870450"/>
            <a:ext cx="503237" cy="1076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3200" b="1">
                <a:solidFill>
                  <a:srgbClr val="076F8B"/>
                </a:solidFill>
                <a:latin typeface="方正宋黑简体" panose="02000000000000000000" pitchFamily="1" charset="-122"/>
                <a:ea typeface="方正宋黑简体" panose="02000000000000000000" pitchFamily="1" charset="-122"/>
                <a:sym typeface="方正宋黑简体" panose="02000000000000000000" pitchFamily="1" charset="-122"/>
              </a:rPr>
              <a:t>目录</a:t>
            </a:r>
            <a:endParaRPr lang="zh-CN" altLang="en-US"/>
          </a:p>
        </p:txBody>
      </p:sp>
      <p:grpSp>
        <p:nvGrpSpPr>
          <p:cNvPr id="4100" name="Group 4"/>
          <p:cNvGrpSpPr/>
          <p:nvPr/>
        </p:nvGrpSpPr>
        <p:grpSpPr bwMode="auto">
          <a:xfrm>
            <a:off x="1911350" y="1915160"/>
            <a:ext cx="5509895" cy="647065"/>
            <a:chOff x="0" y="0"/>
            <a:chExt cx="8840" cy="1019"/>
          </a:xfrm>
        </p:grpSpPr>
        <p:sp>
          <p:nvSpPr>
            <p:cNvPr id="4101"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02" name="Group 6"/>
            <p:cNvGrpSpPr/>
            <p:nvPr/>
          </p:nvGrpSpPr>
          <p:grpSpPr bwMode="auto">
            <a:xfrm>
              <a:off x="108" y="36"/>
              <a:ext cx="8673" cy="981"/>
              <a:chOff x="0" y="0"/>
              <a:chExt cx="8673" cy="981"/>
            </a:xfrm>
          </p:grpSpPr>
          <p:pic>
            <p:nvPicPr>
              <p:cNvPr id="4103"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4" name="TextBox 2"/>
              <p:cNvSpPr>
                <a:spLocks noChangeArrowheads="1"/>
              </p:cNvSpPr>
              <p:nvPr/>
            </p:nvSpPr>
            <p:spPr bwMode="auto">
              <a:xfrm>
                <a:off x="0" y="193"/>
                <a:ext cx="8260" cy="6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第一节　国际财务管理概述</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05" name="Group 9"/>
          <p:cNvGrpSpPr/>
          <p:nvPr/>
        </p:nvGrpSpPr>
        <p:grpSpPr bwMode="auto">
          <a:xfrm>
            <a:off x="1908175" y="2704465"/>
            <a:ext cx="5513070" cy="646430"/>
            <a:chOff x="0" y="0"/>
            <a:chExt cx="8840" cy="1019"/>
          </a:xfrm>
        </p:grpSpPr>
        <p:sp>
          <p:nvSpPr>
            <p:cNvPr id="4106"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07" name="Group 11"/>
            <p:cNvGrpSpPr/>
            <p:nvPr/>
          </p:nvGrpSpPr>
          <p:grpSpPr bwMode="auto">
            <a:xfrm>
              <a:off x="108" y="36"/>
              <a:ext cx="8673" cy="981"/>
              <a:chOff x="0" y="0"/>
              <a:chExt cx="8673" cy="981"/>
            </a:xfrm>
          </p:grpSpPr>
          <p:pic>
            <p:nvPicPr>
              <p:cNvPr id="4108"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9" name="TextBox 2"/>
              <p:cNvSpPr>
                <a:spLocks noChangeArrowheads="1"/>
              </p:cNvSpPr>
              <p:nvPr/>
            </p:nvSpPr>
            <p:spPr bwMode="auto">
              <a:xfrm>
                <a:off x="0" y="193"/>
                <a:ext cx="8260" cy="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第二节　国际融资管理</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10" name="Group 14"/>
          <p:cNvGrpSpPr/>
          <p:nvPr/>
        </p:nvGrpSpPr>
        <p:grpSpPr bwMode="auto">
          <a:xfrm>
            <a:off x="1908175" y="3496310"/>
            <a:ext cx="5513070" cy="648335"/>
            <a:chOff x="0" y="0"/>
            <a:chExt cx="8840" cy="1019"/>
          </a:xfrm>
        </p:grpSpPr>
        <p:sp>
          <p:nvSpPr>
            <p:cNvPr id="4111"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12" name="Group 16"/>
            <p:cNvGrpSpPr/>
            <p:nvPr/>
          </p:nvGrpSpPr>
          <p:grpSpPr bwMode="auto">
            <a:xfrm>
              <a:off x="108" y="36"/>
              <a:ext cx="8673" cy="981"/>
              <a:chOff x="0" y="0"/>
              <a:chExt cx="8673" cy="981"/>
            </a:xfrm>
          </p:grpSpPr>
          <p:pic>
            <p:nvPicPr>
              <p:cNvPr id="4113"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14" name="TextBox 2"/>
              <p:cNvSpPr>
                <a:spLocks noChangeArrowheads="1"/>
              </p:cNvSpPr>
              <p:nvPr/>
            </p:nvSpPr>
            <p:spPr bwMode="auto">
              <a:xfrm>
                <a:off x="0" y="193"/>
                <a:ext cx="8260" cy="6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第三节　国际营运资金管理</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15" name="Group 19"/>
          <p:cNvGrpSpPr/>
          <p:nvPr/>
        </p:nvGrpSpPr>
        <p:grpSpPr bwMode="auto">
          <a:xfrm>
            <a:off x="1908175" y="4288790"/>
            <a:ext cx="5513070" cy="646430"/>
            <a:chOff x="0" y="0"/>
            <a:chExt cx="8840" cy="1019"/>
          </a:xfrm>
        </p:grpSpPr>
        <p:sp>
          <p:nvSpPr>
            <p:cNvPr id="4116"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17" name="Group 21"/>
            <p:cNvGrpSpPr/>
            <p:nvPr/>
          </p:nvGrpSpPr>
          <p:grpSpPr bwMode="auto">
            <a:xfrm>
              <a:off x="108" y="36"/>
              <a:ext cx="8673" cy="981"/>
              <a:chOff x="0" y="0"/>
              <a:chExt cx="8673" cy="981"/>
            </a:xfrm>
          </p:grpSpPr>
          <p:pic>
            <p:nvPicPr>
              <p:cNvPr id="4118"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19" name="TextBox 2"/>
              <p:cNvSpPr>
                <a:spLocks noChangeArrowheads="1"/>
              </p:cNvSpPr>
              <p:nvPr/>
            </p:nvSpPr>
            <p:spPr bwMode="auto">
              <a:xfrm>
                <a:off x="0" y="193"/>
                <a:ext cx="8260" cy="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第四节　国际转移定价与税收管理</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grpSp>
        <p:nvGrpSpPr>
          <p:cNvPr id="4120" name="Group 24"/>
          <p:cNvGrpSpPr/>
          <p:nvPr/>
        </p:nvGrpSpPr>
        <p:grpSpPr bwMode="auto">
          <a:xfrm>
            <a:off x="1908175" y="5085715"/>
            <a:ext cx="5513070" cy="646430"/>
            <a:chOff x="0" y="0"/>
            <a:chExt cx="8840" cy="1019"/>
          </a:xfrm>
        </p:grpSpPr>
        <p:sp>
          <p:nvSpPr>
            <p:cNvPr id="4121" name="矩形 1"/>
            <p:cNvSpPr>
              <a:spLocks noChangeArrowheads="1"/>
            </p:cNvSpPr>
            <p:nvPr/>
          </p:nvSpPr>
          <p:spPr bwMode="auto">
            <a:xfrm>
              <a:off x="0" y="0"/>
              <a:ext cx="8840" cy="1019"/>
            </a:xfrm>
            <a:prstGeom prst="rect">
              <a:avLst/>
            </a:prstGeom>
            <a:solidFill>
              <a:srgbClr val="076F8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22" name="Group 26"/>
            <p:cNvGrpSpPr/>
            <p:nvPr/>
          </p:nvGrpSpPr>
          <p:grpSpPr bwMode="auto">
            <a:xfrm>
              <a:off x="108" y="36"/>
              <a:ext cx="8673" cy="981"/>
              <a:chOff x="0" y="0"/>
              <a:chExt cx="8673" cy="981"/>
            </a:xfrm>
          </p:grpSpPr>
          <p:pic>
            <p:nvPicPr>
              <p:cNvPr id="4123" name="Picture 3"/>
              <p:cNvPicPr>
                <a:picLocks noChangeAspect="1" noChangeArrowheads="1"/>
              </p:cNvPicPr>
              <p:nvPr/>
            </p:nvPicPr>
            <p:blipFill>
              <a:blip r:embed="rId1">
                <a:extLst>
                  <a:ext uri="{28A0092B-C50C-407E-A947-70E740481C1C}">
                    <a14:useLocalDpi xmlns:a14="http://schemas.microsoft.com/office/drawing/2010/main" val="0"/>
                  </a:ext>
                </a:extLst>
              </a:blip>
              <a:srcRect l="42921" t="28023" r="18097" b="53534"/>
              <a:stretch>
                <a:fillRect/>
              </a:stretch>
            </p:blipFill>
            <p:spPr bwMode="auto">
              <a:xfrm rot="10800000">
                <a:off x="6422" y="0"/>
                <a:ext cx="2251" cy="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24" name="TextBox 2"/>
              <p:cNvSpPr>
                <a:spLocks noChangeArrowheads="1"/>
              </p:cNvSpPr>
              <p:nvPr/>
            </p:nvSpPr>
            <p:spPr bwMode="auto">
              <a:xfrm>
                <a:off x="0" y="193"/>
                <a:ext cx="8260" cy="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2200">
                    <a:solidFill>
                      <a:schemeClr val="bg1"/>
                    </a:solidFill>
                    <a:latin typeface="微软雅黑" panose="020B0503020204020204" charset="-122"/>
                    <a:ea typeface="微软雅黑" panose="020B0503020204020204" charset="-122"/>
                    <a:sym typeface="微软雅黑" panose="020B0503020204020204" charset="-122"/>
                  </a:rPr>
                  <a:t>第五节　外汇风险管理</a:t>
                </a:r>
                <a:endParaRPr lang="zh-CN" altLang="en-US" sz="2200">
                  <a:solidFill>
                    <a:schemeClr val="bg1"/>
                  </a:solidFill>
                  <a:latin typeface="微软雅黑" panose="020B0503020204020204" charset="-122"/>
                  <a:ea typeface="微软雅黑" panose="020B0503020204020204" charset="-122"/>
                  <a:sym typeface="微软雅黑" panose="020B0503020204020204" charset="-122"/>
                </a:endParaRPr>
              </a:p>
            </p:txBody>
          </p:sp>
        </p:grpSp>
      </p:grpSp>
      <p:pic>
        <p:nvPicPr>
          <p:cNvPr id="2" name="图片 1"/>
          <p:cNvPicPr>
            <a:picLocks noChangeAspect="1"/>
          </p:cNvPicPr>
          <p:nvPr/>
        </p:nvPicPr>
        <p:blipFill>
          <a:blip r:embed="rId2"/>
          <a:stretch>
            <a:fillRect/>
          </a:stretch>
        </p:blipFill>
        <p:spPr>
          <a:xfrm>
            <a:off x="1126776" y="599171"/>
            <a:ext cx="5821488" cy="380952"/>
          </a:xfrm>
          <a:prstGeom prst="rect">
            <a:avLst/>
          </a:prstGeom>
        </p:spPr>
      </p:pic>
      <p:pic>
        <p:nvPicPr>
          <p:cNvPr id="3" name="内容占位符 2"/>
          <p:cNvPicPr>
            <a:picLocks noChangeAspect="1"/>
          </p:cNvPicPr>
          <p:nvPr>
            <p:ph idx="1"/>
          </p:nvPr>
        </p:nvPicPr>
        <p:blipFill>
          <a:blip r:embed="rId3"/>
          <a:stretch>
            <a:fillRect/>
          </a:stretch>
        </p:blipFill>
        <p:spPr>
          <a:xfrm>
            <a:off x="1043940" y="-3810"/>
            <a:ext cx="8101965" cy="87376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国际财务管理概述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一、国际财务管理的概念、内容与特点</a:t>
            </a:r>
            <a:endParaRPr lang="zh-CN" altLang="en-US"/>
          </a:p>
          <a:p>
            <a:r>
              <a:rPr lang="zh-CN" altLang="en-US"/>
              <a:t>国际财务管理是指从企业的全球整体利益出发,对资金的筹措、调拨、运用、外汇风险等财务问题所进行的规划、协调、组织和控制等一系列活动。</a:t>
            </a:r>
            <a:endParaRPr lang="zh-CN" altLang="en-US"/>
          </a:p>
          <a:p>
            <a:r>
              <a:rPr lang="zh-CN" altLang="en-US"/>
              <a:t>国际财务管理包括中长期融资管理、国际营运资金管理、国际转移定价与税收管理以及外汇风险管理等内容。</a:t>
            </a:r>
            <a:endParaRPr lang="zh-CN" altLang="en-US"/>
          </a:p>
          <a:p>
            <a:r>
              <a:rPr lang="zh-CN" altLang="en-US"/>
              <a:t>国际财务管理具有以下特点:</a:t>
            </a:r>
            <a:endParaRPr lang="zh-CN" altLang="en-US"/>
          </a:p>
          <a:p>
            <a:pPr marL="0" indent="0">
              <a:buNone/>
            </a:pPr>
            <a:r>
              <a:rPr lang="en-US" altLang="zh-CN" sz="2200" b="1" dirty="0">
                <a:latin typeface="楷体" panose="02010609060101010101" charset="-122"/>
                <a:ea typeface="楷体" panose="02010609060101010101" charset="-122"/>
              </a:rPr>
              <a:t>(一)资金流动的国际性</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(二)资金筹集和融通的多样性</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(三)财务收益的整体性</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国际财务管理概述</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二、国际财务管理的组织形式</a:t>
            </a:r>
            <a:endParaRPr lang="zh-CN" altLang="en-US"/>
          </a:p>
          <a:p>
            <a:pPr marL="0" indent="0">
              <a:buNone/>
            </a:pPr>
            <a:r>
              <a:rPr lang="en-US" altLang="zh-CN" sz="2200" b="1" dirty="0">
                <a:latin typeface="楷体" panose="02010609060101010101" charset="-122"/>
                <a:ea typeface="楷体" panose="02010609060101010101" charset="-122"/>
              </a:rPr>
              <a:t>(一)集权式财务管理</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(二)分权式财务管理</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(三)全球化管理</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国际融资管理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一、国际融资战略</a:t>
            </a:r>
            <a:endParaRPr lang="zh-CN" altLang="en-US"/>
          </a:p>
          <a:p>
            <a:pPr marL="0" indent="0">
              <a:buNone/>
            </a:pPr>
            <a:r>
              <a:rPr lang="en-US" altLang="zh-CN" sz="2200" b="1" dirty="0">
                <a:latin typeface="楷体" panose="02010609060101010101" charset="-122"/>
                <a:ea typeface="楷体" panose="02010609060101010101" charset="-122"/>
              </a:rPr>
              <a:t>(一)降低融资成本</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(二)避免和降低经营风险</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(三)优化财务结构</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国际融资管理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二、国际融资来源</a:t>
            </a:r>
            <a:endParaRPr lang="zh-CN" altLang="en-US"/>
          </a:p>
          <a:p>
            <a:pPr marL="0" indent="0">
              <a:buNone/>
            </a:pPr>
            <a:r>
              <a:rPr lang="en-US" altLang="zh-CN" sz="2200" b="1" dirty="0">
                <a:latin typeface="楷体" panose="02010609060101010101" charset="-122"/>
                <a:ea typeface="楷体" panose="02010609060101010101" charset="-122"/>
              </a:rPr>
              <a:t>(一)跨国公司内部</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(二)跨国公司母国</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(三)东道国</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(四)国际资本市场</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国际融资管理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三、国际融资方式</a:t>
            </a:r>
            <a:endParaRPr lang="zh-CN" altLang="en-US"/>
          </a:p>
          <a:p>
            <a:pPr marL="0" indent="0">
              <a:buNone/>
            </a:pPr>
            <a:r>
              <a:rPr lang="en-US" altLang="zh-CN" sz="2200" b="1" dirty="0">
                <a:latin typeface="楷体" panose="02010609060101010101" charset="-122"/>
                <a:ea typeface="楷体" panose="02010609060101010101" charset="-122"/>
              </a:rPr>
              <a:t>(一)信贷融资</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(二)证券融资</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(三)国际租赁</a:t>
            </a:r>
            <a:endParaRPr lang="en-US" altLang="zh-CN" sz="2200" b="1" dirty="0">
              <a:latin typeface="楷体" panose="02010609060101010101" charset="-122"/>
              <a:ea typeface="楷体" panose="02010609060101010101" charset="-122"/>
            </a:endParaRPr>
          </a:p>
          <a:p>
            <a:pPr marL="0" indent="0">
              <a:buNone/>
            </a:pPr>
            <a:r>
              <a:rPr lang="en-US" altLang="zh-CN" sz="2200" b="1" dirty="0">
                <a:latin typeface="楷体" panose="02010609060101010101" charset="-122"/>
                <a:ea typeface="楷体" panose="02010609060101010101" charset="-122"/>
              </a:rPr>
              <a:t>(四)金融互换</a:t>
            </a:r>
            <a:endParaRPr lang="en-US" altLang="zh-CN" sz="2200" b="1" dirty="0">
              <a:latin typeface="楷体" panose="02010609060101010101" charset="-122"/>
              <a:ea typeface="楷体" panose="02010609060101010101"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国际营运资金管理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一、现金管理</a:t>
            </a:r>
            <a:endParaRPr lang="zh-CN" altLang="en-US"/>
          </a:p>
          <a:p>
            <a:r>
              <a:rPr lang="zh-CN" altLang="en-US"/>
              <a:t>广义的现金包括各种货币、活期或定期存款、到期票据和有价证券。跨国公司持有一定量现金余额的目的是为了保证日常交易活动的需要和预防突发事件。</a:t>
            </a:r>
            <a:endParaRPr lang="zh-CN" altLang="en-US"/>
          </a:p>
          <a:p>
            <a:r>
              <a:rPr lang="zh-CN" altLang="en-US"/>
              <a:t>跨国公司的现金管理就是对包括所有子公司在内的整个公司系统内的现金流量进行综合控制。它的目标是在有效控制公司的现金资源的同时,使整个公司的现金余额降低到足以维持公司正常营运的最低水平。</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国际营运资金管理</a:t>
            </a:r>
            <a:endParaRPr lang="zh-CN" altLang="en-US"/>
          </a:p>
        </p:txBody>
      </p:sp>
      <p:sp>
        <p:nvSpPr>
          <p:cNvPr id="3" name="内容占位符 2"/>
          <p:cNvSpPr>
            <a:spLocks noGrp="1"/>
          </p:cNvSpPr>
          <p:nvPr>
            <p:ph idx="1"/>
          </p:nvPr>
        </p:nvSpPr>
        <p:spPr/>
        <p:txBody>
          <a:bodyPr/>
          <a:p>
            <a:pPr marL="0" indent="0">
              <a:buNone/>
            </a:pPr>
            <a:r>
              <a:rPr lang="zh-CN" altLang="zh-CN" sz="2400" b="1" dirty="0">
                <a:latin typeface="黑体" panose="02010609060101010101" pitchFamily="2" charset="-122"/>
                <a:ea typeface="黑体" panose="02010609060101010101" pitchFamily="2" charset="-122"/>
              </a:rPr>
              <a:t>二、应收账款管理</a:t>
            </a:r>
            <a:endParaRPr lang="zh-CN" altLang="en-US"/>
          </a:p>
          <a:p>
            <a:pPr marL="0" indent="0">
              <a:buNone/>
            </a:pPr>
            <a:r>
              <a:rPr lang="en-US" altLang="zh-CN" sz="2200" b="1" dirty="0">
                <a:latin typeface="楷体" panose="02010609060101010101" charset="-122"/>
                <a:ea typeface="楷体" panose="02010609060101010101" charset="-122"/>
              </a:rPr>
              <a:t>(一)公司外部应收账款管理</a:t>
            </a:r>
            <a:endParaRPr lang="zh-CN" altLang="en-US"/>
          </a:p>
          <a:p>
            <a:r>
              <a:rPr lang="zh-CN" altLang="en-US"/>
              <a:t>跨国公司为了开拓海外市场,吸引客户,增加竞争力,常用赊销手段促销,由此产生了延期支付的问题。因此,跨国公司在赊销增多的情况下,要加强对赊销的控制,一般要制定合理的信用政策,确定信用标准、信用条件和收款方法。信用政策的修改,也需要在对各种方案的成本和收益分析的基础上审慎进行。</a:t>
            </a:r>
            <a:endParaRPr lang="zh-CN" altLang="en-US"/>
          </a:p>
          <a:p>
            <a:pPr marL="0" indent="0" latinLnBrk="0">
              <a:spcBef>
                <a:spcPts val="1800"/>
              </a:spcBef>
              <a:buNone/>
            </a:pPr>
            <a:r>
              <a:rPr lang="en-US" altLang="zh-CN" sz="2200" b="1" dirty="0">
                <a:latin typeface="楷体" panose="02010609060101010101" charset="-122"/>
                <a:ea typeface="楷体" panose="02010609060101010101" charset="-122"/>
              </a:rPr>
              <a:t>(二)公司内部应收账款管理</a:t>
            </a:r>
            <a:endParaRPr lang="zh-CN" altLang="en-US"/>
          </a:p>
          <a:p>
            <a:r>
              <a:rPr lang="zh-CN" altLang="en-US"/>
              <a:t>公司内部应收账款作为整个跨国公司财务体系的一个组成部分,其管理并不反映公司的商业信用政策,而是与现金管理的原则一致,是作为调控内部资金的手段,以实现公司全球财务资源的最优配置。</a:t>
            </a:r>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1927</Words>
  <Application>WPS 演示</Application>
  <PresentationFormat>全屏显示(4:3)</PresentationFormat>
  <Paragraphs>154</Paragraphs>
  <Slides>18</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18</vt:i4>
      </vt:variant>
    </vt:vector>
  </HeadingPairs>
  <TitlesOfParts>
    <vt:vector size="32" baseType="lpstr">
      <vt:lpstr>Arial</vt:lpstr>
      <vt:lpstr>宋体</vt:lpstr>
      <vt:lpstr>Wingdings</vt:lpstr>
      <vt:lpstr>华文中宋</vt:lpstr>
      <vt:lpstr>Calibri</vt:lpstr>
      <vt:lpstr>微软雅黑</vt:lpstr>
      <vt:lpstr>华文细黑</vt:lpstr>
      <vt:lpstr>方正粗黑宋简体</vt:lpstr>
      <vt:lpstr>方正宋黑简体</vt:lpstr>
      <vt:lpstr>黑体</vt:lpstr>
      <vt:lpstr>楷体</vt:lpstr>
      <vt:lpstr>Arial Unicode MS</vt:lpstr>
      <vt:lpstr>Office 主题</vt:lpstr>
      <vt:lpstr>1_Office 主题</vt:lpstr>
      <vt:lpstr>PowerPoint 演示文稿</vt:lpstr>
      <vt:lpstr>PowerPoint 演示文稿</vt:lpstr>
      <vt:lpstr>第一节　国际财务管理概述</vt:lpstr>
      <vt:lpstr>第一节　国际财务管理概述</vt:lpstr>
      <vt:lpstr>第二节　国际融资管理</vt:lpstr>
      <vt:lpstr>第二节　国际融资管理</vt:lpstr>
      <vt:lpstr>第二节　国际融资管理</vt:lpstr>
      <vt:lpstr>第三节　国际营运资金管理</vt:lpstr>
      <vt:lpstr>第三节　国际营运资金管理</vt:lpstr>
      <vt:lpstr>第三节　国际营运资金管理</vt:lpstr>
      <vt:lpstr>第四节　国际转移定价与税收管理</vt:lpstr>
      <vt:lpstr>第四节　国际转移定价与税收管理</vt:lpstr>
      <vt:lpstr>第四节　国际转移定价与税收管理</vt:lpstr>
      <vt:lpstr>第五节　外汇风险管理</vt:lpstr>
      <vt:lpstr>第五节　外汇风险管理</vt:lpstr>
      <vt:lpstr>第五节　外汇风险管理</vt:lpstr>
      <vt:lpstr>第五节　外汇风险管理</vt:lpstr>
      <vt:lpstr>第五节　外汇风险管理</vt:lpstr>
    </vt:vector>
  </TitlesOfParts>
  <Company>ZETA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Cao Yurong</dc:creator>
  <cp:lastModifiedBy>sunny</cp:lastModifiedBy>
  <cp:revision>13</cp:revision>
  <dcterms:created xsi:type="dcterms:W3CDTF">2015-05-21T10:25:00Z</dcterms:created>
  <dcterms:modified xsi:type="dcterms:W3CDTF">2019-09-06T05:56:11Z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