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8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548" y="502920"/>
            <a:ext cx="8345353"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386840"/>
            <a:ext cx="10122535" cy="5007610"/>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内容占位符 3" descr="图片1"/>
          <p:cNvPicPr>
            <a:picLocks noChangeAspect="1"/>
          </p:cNvPicPr>
          <p:nvPr userDrawn="1"/>
        </p:nvPicPr>
        <p:blipFill>
          <a:blip r:embed="rId2"/>
          <a:stretch>
            <a:fillRect/>
          </a:stretch>
        </p:blipFill>
        <p:spPr>
          <a:xfrm>
            <a:off x="-634" y="2"/>
            <a:ext cx="12191047" cy="6922135"/>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6300" y="6491605"/>
            <a:ext cx="2337131"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541" y="1600206"/>
            <a:ext cx="10971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39" y="6356356"/>
            <a:ext cx="2844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170" y="6356356"/>
            <a:ext cx="38603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693" y="6356356"/>
            <a:ext cx="2844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2"/>
          <p:cNvPicPr>
            <a:picLocks noGrp="1" noChangeAspect="1"/>
          </p:cNvPicPr>
          <p:nvPr>
            <p:ph idx="1"/>
          </p:nvPr>
        </p:nvPicPr>
        <p:blipFill>
          <a:blip r:embed="rId1"/>
          <a:stretch>
            <a:fillRect/>
          </a:stretch>
        </p:blipFill>
        <p:spPr>
          <a:xfrm>
            <a:off x="-634" y="7"/>
            <a:ext cx="12191047" cy="695896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会计的含义和特点</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一、会计的含义</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会计信息系统论</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会计管理活动论</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会计的本质</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会计的含义和特点</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二、会计的特点</a:t>
            </a:r>
            <a:endParaRPr lang="zh-CN" altLang="zh-CN" sz="2600" b="1" dirty="0">
              <a:latin typeface="黑体" panose="02010609060101010101" pitchFamily="49" charset="-122"/>
              <a:ea typeface="黑体" panose="02010609060101010101" pitchFamily="49" charset="-122"/>
            </a:endParaRPr>
          </a:p>
          <a:p>
            <a:r>
              <a:rPr lang="en-US" altLang="zh-CN" dirty="0"/>
              <a:t>1.</a:t>
            </a:r>
            <a:r>
              <a:rPr lang="zh-CN" altLang="zh-CN" dirty="0"/>
              <a:t>以货币为主要计量单位</a:t>
            </a:r>
            <a:endParaRPr lang="zh-CN" altLang="zh-CN" dirty="0"/>
          </a:p>
          <a:p>
            <a:r>
              <a:rPr lang="en-US" altLang="zh-CN" dirty="0"/>
              <a:t>2.</a:t>
            </a:r>
            <a:r>
              <a:rPr lang="zh-CN" altLang="zh-CN" dirty="0"/>
              <a:t>以凭证为基本依据</a:t>
            </a:r>
            <a:endParaRPr lang="zh-CN" altLang="zh-CN" dirty="0"/>
          </a:p>
          <a:p>
            <a:r>
              <a:rPr lang="en-US" altLang="zh-CN" dirty="0"/>
              <a:t>3.</a:t>
            </a:r>
            <a:r>
              <a:rPr lang="zh-CN" altLang="zh-CN" dirty="0"/>
              <a:t>以一套完整的专门技术方法为手段</a:t>
            </a:r>
            <a:endParaRPr lang="zh-CN" altLang="zh-CN" dirty="0"/>
          </a:p>
          <a:p>
            <a:r>
              <a:rPr lang="en-US" altLang="zh-CN" dirty="0"/>
              <a:t>4.</a:t>
            </a:r>
            <a:r>
              <a:rPr lang="zh-CN" altLang="zh-CN" dirty="0"/>
              <a:t>对经济活动的管理具有全面性、连续性和系统性</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会计学科体系</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一、会计学科理论体系</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会计理论基础</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会计基础理论</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会计应用理论</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四</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会计管理理论</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会计学科体系</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二、会计学科构成体系</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按会计主体的性质划分</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企业会计</a:t>
            </a:r>
            <a:endParaRPr lang="zh-CN" altLang="zh-CN" dirty="0"/>
          </a:p>
          <a:p>
            <a:r>
              <a:rPr lang="en-US" altLang="zh-CN" dirty="0"/>
              <a:t>2.</a:t>
            </a:r>
            <a:r>
              <a:rPr lang="zh-CN" altLang="zh-CN" dirty="0"/>
              <a:t>非营利组织会计</a:t>
            </a:r>
            <a:endParaRPr lang="zh-CN" altLang="zh-CN" dirty="0"/>
          </a:p>
          <a:p>
            <a:pPr marL="0" indent="0">
              <a:lnSpc>
                <a:spcPct val="13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按会计管理的内容划分</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财务会计</a:t>
            </a:r>
            <a:endParaRPr lang="zh-CN" altLang="zh-CN" dirty="0"/>
          </a:p>
          <a:p>
            <a:r>
              <a:rPr lang="en-US" altLang="zh-CN" dirty="0"/>
              <a:t>2.</a:t>
            </a:r>
            <a:r>
              <a:rPr lang="zh-CN" altLang="zh-CN" dirty="0"/>
              <a:t>管理会计</a:t>
            </a:r>
            <a:endParaRPr lang="zh-CN" altLang="zh-CN" dirty="0"/>
          </a:p>
          <a:p>
            <a:r>
              <a:rPr lang="en-US" altLang="zh-CN" dirty="0"/>
              <a:t>3.</a:t>
            </a:r>
            <a:r>
              <a:rPr lang="zh-CN" altLang="zh-CN" dirty="0"/>
              <a:t>成本会计</a:t>
            </a:r>
            <a:endParaRPr lang="zh-CN" altLang="zh-CN" dirty="0"/>
          </a:p>
          <a:p>
            <a:r>
              <a:rPr lang="en-US" altLang="zh-CN" dirty="0"/>
              <a:t>4.</a:t>
            </a:r>
            <a:r>
              <a:rPr lang="zh-CN" altLang="zh-CN" dirty="0"/>
              <a:t>税务会计</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会计学科体系</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按会计研究内容层次划分</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会计学原理</a:t>
            </a:r>
            <a:endParaRPr lang="zh-CN" altLang="zh-CN" dirty="0"/>
          </a:p>
          <a:p>
            <a:r>
              <a:rPr lang="en-US" altLang="zh-CN" dirty="0"/>
              <a:t>2.</a:t>
            </a:r>
            <a:r>
              <a:rPr lang="zh-CN" altLang="zh-CN" dirty="0"/>
              <a:t>中级财务会计学</a:t>
            </a:r>
            <a:endParaRPr lang="zh-CN" altLang="zh-CN" dirty="0"/>
          </a:p>
          <a:p>
            <a:r>
              <a:rPr lang="en-US" altLang="zh-CN" dirty="0"/>
              <a:t>3.</a:t>
            </a:r>
            <a:r>
              <a:rPr lang="zh-CN" altLang="zh-CN" dirty="0"/>
              <a:t>高级财务会计学</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9" cy="6955155"/>
          </a:xfrm>
          <a:prstGeom prst="rect">
            <a:avLst/>
          </a:prstGeom>
        </p:spPr>
      </p:pic>
      <p:sp>
        <p:nvSpPr>
          <p:cNvPr id="6" name="文本框 5"/>
          <p:cNvSpPr txBox="1"/>
          <p:nvPr/>
        </p:nvSpPr>
        <p:spPr>
          <a:xfrm>
            <a:off x="1269" y="2755907"/>
            <a:ext cx="12189144" cy="829945"/>
          </a:xfrm>
          <a:prstGeom prst="rect">
            <a:avLst/>
          </a:prstGeom>
          <a:noFill/>
        </p:spPr>
        <p:txBody>
          <a:bodyPr wrap="square" rtlCol="0">
            <a:spAutoFit/>
          </a:bodyPr>
          <a:lstStyle/>
          <a:p>
            <a:pPr algn="ct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第一章  总 论</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0" y="3"/>
            <a:ext cx="12189779" cy="6955155"/>
          </a:xfrm>
          <a:prstGeom prst="rect">
            <a:avLst/>
          </a:prstGeom>
        </p:spPr>
      </p:pic>
      <p:grpSp>
        <p:nvGrpSpPr>
          <p:cNvPr id="29" name="组合 28"/>
          <p:cNvGrpSpPr/>
          <p:nvPr/>
        </p:nvGrpSpPr>
        <p:grpSpPr>
          <a:xfrm>
            <a:off x="2771419" y="2463800"/>
            <a:ext cx="6371396" cy="2642870"/>
            <a:chOff x="4365" y="3880"/>
            <a:chExt cx="10035" cy="4162"/>
          </a:xfrm>
        </p:grpSpPr>
        <p:pic>
          <p:nvPicPr>
            <p:cNvPr id="19" name="图片 18"/>
            <p:cNvPicPr>
              <a:picLocks noChangeAspect="1"/>
            </p:cNvPicPr>
            <p:nvPr/>
          </p:nvPicPr>
          <p:blipFill>
            <a:blip r:embed="rId2"/>
            <a:stretch>
              <a:fillRect/>
            </a:stretch>
          </p:blipFill>
          <p:spPr>
            <a:xfrm rot="5400000">
              <a:off x="2943" y="5459"/>
              <a:ext cx="3459" cy="615"/>
            </a:xfrm>
            <a:prstGeom prst="rect">
              <a:avLst/>
            </a:prstGeom>
          </p:spPr>
        </p:pic>
        <p:grpSp>
          <p:nvGrpSpPr>
            <p:cNvPr id="28" name="组合 27"/>
            <p:cNvGrpSpPr/>
            <p:nvPr/>
          </p:nvGrpSpPr>
          <p:grpSpPr>
            <a:xfrm>
              <a:off x="4450" y="3880"/>
              <a:ext cx="9950" cy="4162"/>
              <a:chOff x="4450" y="3286"/>
              <a:chExt cx="9950" cy="4162"/>
            </a:xfrm>
          </p:grpSpPr>
          <p:grpSp>
            <p:nvGrpSpPr>
              <p:cNvPr id="27" name="组合 26"/>
              <p:cNvGrpSpPr/>
              <p:nvPr/>
            </p:nvGrpSpPr>
            <p:grpSpPr>
              <a:xfrm>
                <a:off x="4450" y="3286"/>
                <a:ext cx="9950" cy="4163"/>
                <a:chOff x="4450" y="3242"/>
                <a:chExt cx="9950" cy="4163"/>
              </a:xfrm>
            </p:grpSpPr>
            <p:grpSp>
              <p:nvGrpSpPr>
                <p:cNvPr id="25604" name="组合 25603"/>
                <p:cNvGrpSpPr/>
                <p:nvPr/>
              </p:nvGrpSpPr>
              <p:grpSpPr>
                <a:xfrm>
                  <a:off x="4450" y="3242"/>
                  <a:ext cx="9951" cy="878"/>
                  <a:chOff x="0" y="0"/>
                  <a:chExt cx="3222" cy="288"/>
                </a:xfrm>
              </p:grpSpPr>
              <p:sp>
                <p:nvSpPr>
                  <p:cNvPr id="25605" name="Oval 5"/>
                  <p:cNvSpPr/>
                  <p:nvPr/>
                </p:nvSpPr>
                <p:spPr>
                  <a:xfrm>
                    <a:off x="0" y="6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06" name="组合 25605"/>
                  <p:cNvGrpSpPr/>
                  <p:nvPr/>
                </p:nvGrpSpPr>
                <p:grpSpPr>
                  <a:xfrm>
                    <a:off x="144" y="0"/>
                    <a:ext cx="3078" cy="288"/>
                    <a:chOff x="0" y="0"/>
                    <a:chExt cx="3078" cy="288"/>
                  </a:xfrm>
                </p:grpSpPr>
                <p:sp>
                  <p:nvSpPr>
                    <p:cNvPr id="25607" name="Line 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08" name="AutoShape 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09" name="组合 25608"/>
                <p:cNvGrpSpPr/>
                <p:nvPr/>
              </p:nvGrpSpPr>
              <p:grpSpPr>
                <a:xfrm>
                  <a:off x="4450" y="4322"/>
                  <a:ext cx="9951" cy="878"/>
                  <a:chOff x="0" y="0"/>
                  <a:chExt cx="3222" cy="288"/>
                </a:xfrm>
              </p:grpSpPr>
              <p:sp>
                <p:nvSpPr>
                  <p:cNvPr id="25610" name="Oval 10"/>
                  <p:cNvSpPr/>
                  <p:nvPr/>
                </p:nvSpPr>
                <p:spPr>
                  <a:xfrm>
                    <a:off x="0" y="6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1" name="组合 25610"/>
                  <p:cNvGrpSpPr/>
                  <p:nvPr/>
                </p:nvGrpSpPr>
                <p:grpSpPr>
                  <a:xfrm>
                    <a:off x="144" y="0"/>
                    <a:ext cx="3078" cy="288"/>
                    <a:chOff x="0" y="0"/>
                    <a:chExt cx="3078" cy="288"/>
                  </a:xfrm>
                </p:grpSpPr>
                <p:sp>
                  <p:nvSpPr>
                    <p:cNvPr id="25612" name="Line 1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3" name="AutoShape 1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4" name="组合 25613"/>
                <p:cNvGrpSpPr/>
                <p:nvPr/>
              </p:nvGrpSpPr>
              <p:grpSpPr>
                <a:xfrm>
                  <a:off x="4450" y="5417"/>
                  <a:ext cx="9951" cy="878"/>
                  <a:chOff x="0" y="0"/>
                  <a:chExt cx="3222" cy="288"/>
                </a:xfrm>
              </p:grpSpPr>
              <p:sp>
                <p:nvSpPr>
                  <p:cNvPr id="25615" name="Oval 15"/>
                  <p:cNvSpPr/>
                  <p:nvPr/>
                </p:nvSpPr>
                <p:spPr>
                  <a:xfrm>
                    <a:off x="0" y="66"/>
                    <a:ext cx="144" cy="144"/>
                  </a:xfrm>
                  <a:prstGeom prst="ellipse">
                    <a:avLst/>
                  </a:prstGeom>
                  <a:gradFill rotWithShape="1">
                    <a:gsLst>
                      <a:gs pos="0">
                        <a:schemeClr val="accent2"/>
                      </a:gs>
                      <a:gs pos="100000">
                        <a:srgbClr val="98630D"/>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6" name="组合 25615"/>
                  <p:cNvGrpSpPr/>
                  <p:nvPr/>
                </p:nvGrpSpPr>
                <p:grpSpPr>
                  <a:xfrm>
                    <a:off x="144" y="0"/>
                    <a:ext cx="3078" cy="288"/>
                    <a:chOff x="0" y="0"/>
                    <a:chExt cx="3078" cy="288"/>
                  </a:xfrm>
                </p:grpSpPr>
                <p:sp>
                  <p:nvSpPr>
                    <p:cNvPr id="25617" name="Line 1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8" name="AutoShape 1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9" name="组合 25618"/>
                <p:cNvGrpSpPr/>
                <p:nvPr/>
              </p:nvGrpSpPr>
              <p:grpSpPr>
                <a:xfrm>
                  <a:off x="4450" y="6527"/>
                  <a:ext cx="9951" cy="878"/>
                  <a:chOff x="0" y="0"/>
                  <a:chExt cx="3222" cy="288"/>
                </a:xfrm>
              </p:grpSpPr>
              <p:sp>
                <p:nvSpPr>
                  <p:cNvPr id="25620" name="Oval 20"/>
                  <p:cNvSpPr/>
                  <p:nvPr/>
                </p:nvSpPr>
                <p:spPr>
                  <a:xfrm>
                    <a:off x="0" y="69"/>
                    <a:ext cx="144" cy="144"/>
                  </a:xfrm>
                  <a:prstGeom prst="ellipse">
                    <a:avLst/>
                  </a:prstGeom>
                  <a:gradFill rotWithShape="1">
                    <a:gsLst>
                      <a:gs pos="0">
                        <a:schemeClr val="accent1"/>
                      </a:gs>
                      <a:gs pos="100000">
                        <a:srgbClr val="3F7878"/>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21" name="组合 25620"/>
                  <p:cNvGrpSpPr/>
                  <p:nvPr/>
                </p:nvGrpSpPr>
                <p:grpSpPr>
                  <a:xfrm>
                    <a:off x="144" y="0"/>
                    <a:ext cx="3078" cy="288"/>
                    <a:chOff x="0" y="0"/>
                    <a:chExt cx="3078" cy="288"/>
                  </a:xfrm>
                </p:grpSpPr>
                <p:sp>
                  <p:nvSpPr>
                    <p:cNvPr id="25622" name="Line 2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23" name="AutoShape 2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sp>
            <p:nvSpPr>
              <p:cNvPr id="25629" name="Rectangle 29"/>
              <p:cNvSpPr/>
              <p:nvPr/>
            </p:nvSpPr>
            <p:spPr>
              <a:xfrm>
                <a:off x="6002" y="3416"/>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第一节　会计的产生和发展</a:t>
                </a:r>
                <a:endParaRPr lang="en-US" altLang="zh-CN" dirty="0">
                  <a:solidFill>
                    <a:prstClr val="black"/>
                  </a:solidFill>
                  <a:latin typeface="Arial" panose="020B0604020202020204" pitchFamily="34" charset="0"/>
                </a:endParaRPr>
              </a:p>
            </p:txBody>
          </p:sp>
          <p:sp>
            <p:nvSpPr>
              <p:cNvPr id="25630" name="Rectangle 30"/>
              <p:cNvSpPr/>
              <p:nvPr/>
            </p:nvSpPr>
            <p:spPr>
              <a:xfrm>
                <a:off x="6002" y="4511"/>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第二节　会计目标与会计职能</a:t>
                </a:r>
                <a:endParaRPr lang="en-US" altLang="zh-CN" dirty="0">
                  <a:solidFill>
                    <a:prstClr val="black"/>
                  </a:solidFill>
                  <a:latin typeface="Arial" panose="020B0604020202020204" pitchFamily="34" charset="0"/>
                </a:endParaRPr>
              </a:p>
            </p:txBody>
          </p:sp>
          <p:sp>
            <p:nvSpPr>
              <p:cNvPr id="25631" name="Rectangle 31"/>
              <p:cNvSpPr/>
              <p:nvPr/>
            </p:nvSpPr>
            <p:spPr>
              <a:xfrm>
                <a:off x="6002" y="5614"/>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第三节　会计的含义和特点</a:t>
                </a:r>
                <a:endParaRPr lang="en-US" altLang="zh-CN" dirty="0">
                  <a:solidFill>
                    <a:prstClr val="black"/>
                  </a:solidFill>
                  <a:latin typeface="Arial" panose="020B0604020202020204" pitchFamily="34" charset="0"/>
                </a:endParaRPr>
              </a:p>
            </p:txBody>
          </p:sp>
          <p:sp>
            <p:nvSpPr>
              <p:cNvPr id="25632" name="Rectangle 32"/>
              <p:cNvSpPr/>
              <p:nvPr/>
            </p:nvSpPr>
            <p:spPr>
              <a:xfrm>
                <a:off x="6002" y="6776"/>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第四节　会计学科体系</a:t>
                </a:r>
                <a:endParaRPr lang="en-US" altLang="zh-CN" dirty="0">
                  <a:solidFill>
                    <a:prstClr val="black"/>
                  </a:solidFill>
                  <a:latin typeface="Arial" panose="020B0604020202020204" pitchFamily="34" charset="0"/>
                </a:endParaRPr>
              </a:p>
            </p:txBody>
          </p:sp>
        </p:grpSp>
      </p:grpSp>
      <p:sp>
        <p:nvSpPr>
          <p:cNvPr id="3" name="文本框 2"/>
          <p:cNvSpPr txBox="1"/>
          <p:nvPr/>
        </p:nvSpPr>
        <p:spPr>
          <a:xfrm>
            <a:off x="1873642" y="3130550"/>
            <a:ext cx="533331" cy="1198880"/>
          </a:xfrm>
          <a:prstGeom prst="rect">
            <a:avLst/>
          </a:prstGeom>
          <a:noFill/>
        </p:spPr>
        <p:txBody>
          <a:bodyPr wrap="square" rtlCol="0">
            <a:spAutoFit/>
          </a:bodyPr>
          <a:lstStyle/>
          <a:p>
            <a:r>
              <a:rPr lang="zh-CN" altLang="en-US" sz="2400">
                <a:solidFill>
                  <a:prstClr val="black"/>
                </a:solidFill>
                <a:latin typeface="汉仪大黑简" panose="02010600000101010101" charset="-122"/>
                <a:ea typeface="汉仪大黑简" panose="02010600000101010101" charset="-122"/>
              </a:rPr>
              <a:t>目</a:t>
            </a:r>
            <a:endParaRPr lang="zh-CN" altLang="en-US" sz="2400">
              <a:solidFill>
                <a:prstClr val="black"/>
              </a:solidFill>
              <a:latin typeface="汉仪大黑简" panose="02010600000101010101" charset="-122"/>
              <a:ea typeface="汉仪大黑简" panose="02010600000101010101" charset="-122"/>
            </a:endParaRPr>
          </a:p>
          <a:p>
            <a:endParaRPr lang="zh-CN" altLang="en-US" sz="2400">
              <a:solidFill>
                <a:prstClr val="black"/>
              </a:solidFill>
              <a:latin typeface="汉仪大黑简" panose="02010600000101010101" charset="-122"/>
              <a:ea typeface="汉仪大黑简" panose="02010600000101010101" charset="-122"/>
            </a:endParaRPr>
          </a:p>
          <a:p>
            <a:r>
              <a:rPr lang="zh-CN" altLang="en-US" sz="2400">
                <a:solidFill>
                  <a:prstClr val="black"/>
                </a:solidFill>
                <a:latin typeface="汉仪大黑简" panose="02010600000101010101" charset="-122"/>
                <a:ea typeface="汉仪大黑简" panose="02010600000101010101" charset="-122"/>
              </a:rPr>
              <a:t>录</a:t>
            </a:r>
            <a:endParaRPr lang="zh-CN" altLang="en-US" sz="2400">
              <a:solidFill>
                <a:prstClr val="black"/>
              </a:solidFill>
              <a:latin typeface="汉仪大黑简" panose="02010600000101010101" charset="-122"/>
              <a:ea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会计的产生和发展</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一、古代会计阶段</a:t>
            </a:r>
            <a:endParaRPr lang="zh-CN" altLang="zh-CN" sz="2600" b="1" dirty="0">
              <a:latin typeface="黑体" panose="02010609060101010101" pitchFamily="49" charset="-122"/>
              <a:ea typeface="黑体" panose="02010609060101010101" pitchFamily="49" charset="-122"/>
            </a:endParaRPr>
          </a:p>
          <a:p>
            <a:r>
              <a:rPr lang="zh-CN" altLang="zh-CN" dirty="0"/>
              <a:t>古代会计阶段是复式记账法出现以前的会计阶段</a:t>
            </a:r>
            <a:r>
              <a:rPr lang="en-US" altLang="zh-CN" dirty="0"/>
              <a:t>,</a:t>
            </a:r>
            <a:r>
              <a:rPr lang="zh-CN" altLang="zh-CN" dirty="0"/>
              <a:t>有人认为在公元前一千年左右就已经有了反映经济情况的简单计算。</a:t>
            </a:r>
            <a:endParaRPr lang="zh-CN" altLang="zh-CN" dirty="0"/>
          </a:p>
          <a:p>
            <a:r>
              <a:rPr lang="zh-CN" altLang="zh-CN" dirty="0"/>
              <a:t>最初的会计只是作为生产职能的附带部分</a:t>
            </a:r>
            <a:r>
              <a:rPr lang="en-US" altLang="zh-CN" dirty="0"/>
              <a:t>,</a:t>
            </a:r>
            <a:r>
              <a:rPr lang="zh-CN" altLang="zh-CN" dirty="0"/>
              <a:t>后来随着生产力水平的不断提高才有了专门的会计。这一阶段会计的特点是</a:t>
            </a:r>
            <a:r>
              <a:rPr lang="en-US" altLang="zh-CN" dirty="0"/>
              <a:t>:</a:t>
            </a:r>
            <a:r>
              <a:rPr lang="zh-CN" altLang="zh-CN" dirty="0"/>
              <a:t>会计以实物和货币作为计量单位</a:t>
            </a:r>
            <a:r>
              <a:rPr lang="en-US" altLang="zh-CN" dirty="0"/>
              <a:t>,</a:t>
            </a:r>
            <a:r>
              <a:rPr lang="zh-CN" altLang="zh-CN" dirty="0"/>
              <a:t>作为生产职能的附带部分</a:t>
            </a:r>
            <a:r>
              <a:rPr lang="en-US" altLang="zh-CN" dirty="0"/>
              <a:t>,</a:t>
            </a:r>
            <a:r>
              <a:rPr lang="zh-CN" altLang="zh-CN" dirty="0"/>
              <a:t>以官厅会计为主</a:t>
            </a:r>
            <a:r>
              <a:rPr lang="en-US" altLang="zh-CN" dirty="0"/>
              <a:t>,</a:t>
            </a:r>
            <a:r>
              <a:rPr lang="zh-CN" altLang="zh-CN" dirty="0"/>
              <a:t>会计核算采用单式记账。</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会计的产生和发展</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二、近代会计阶段</a:t>
            </a:r>
            <a:endParaRPr lang="zh-CN" altLang="zh-CN" sz="2600" b="1" dirty="0">
              <a:latin typeface="黑体" panose="02010609060101010101" pitchFamily="49" charset="-122"/>
              <a:ea typeface="黑体" panose="02010609060101010101" pitchFamily="49" charset="-122"/>
            </a:endParaRPr>
          </a:p>
          <a:p>
            <a:r>
              <a:rPr lang="zh-CN" altLang="zh-CN" dirty="0"/>
              <a:t>近代会计是从运用复式记账法开始的。</a:t>
            </a:r>
            <a:endParaRPr lang="zh-CN" altLang="zh-CN" dirty="0"/>
          </a:p>
          <a:p>
            <a:r>
              <a:rPr lang="zh-CN" altLang="zh-CN" dirty="0"/>
              <a:t>会计从简单地计算和记录财物收支</a:t>
            </a:r>
            <a:r>
              <a:rPr lang="en-US" altLang="zh-CN" dirty="0"/>
              <a:t>,</a:t>
            </a:r>
            <a:r>
              <a:rPr lang="zh-CN" altLang="zh-CN" dirty="0"/>
              <a:t>逐渐发展到利用货币计量来综合地反映和监督经济过程。在漫长的历史发展过程中</a:t>
            </a:r>
            <a:r>
              <a:rPr lang="en-US" altLang="zh-CN" dirty="0"/>
              <a:t>,</a:t>
            </a:r>
            <a:r>
              <a:rPr lang="zh-CN" altLang="zh-CN" dirty="0"/>
              <a:t>由单式记账法逐步向复式记账法过渡</a:t>
            </a:r>
            <a:r>
              <a:rPr lang="en-US" altLang="zh-CN" dirty="0"/>
              <a:t>,</a:t>
            </a:r>
            <a:r>
              <a:rPr lang="zh-CN" altLang="zh-CN" dirty="0"/>
              <a:t>表现出古代会计向近代会计的演变历程。</a:t>
            </a:r>
            <a:endParaRPr lang="zh-CN" altLang="zh-CN" dirty="0"/>
          </a:p>
          <a:p>
            <a:r>
              <a:rPr lang="zh-CN" altLang="zh-CN" dirty="0"/>
              <a:t>近代会计出现主要由两个事件决定</a:t>
            </a:r>
            <a:r>
              <a:rPr lang="en-US" altLang="zh-CN" dirty="0"/>
              <a:t>:</a:t>
            </a:r>
            <a:r>
              <a:rPr lang="zh-CN" altLang="zh-CN" dirty="0"/>
              <a:t>一是中世纪复式记账簿出现及复式记账理论的阐述和完善</a:t>
            </a:r>
            <a:r>
              <a:rPr lang="en-US" altLang="zh-CN" dirty="0"/>
              <a:t>;</a:t>
            </a:r>
            <a:r>
              <a:rPr lang="zh-CN" altLang="zh-CN" dirty="0"/>
              <a:t>二是</a:t>
            </a:r>
            <a:r>
              <a:rPr lang="en-US" altLang="zh-CN" dirty="0"/>
              <a:t>19</a:t>
            </a:r>
            <a:r>
              <a:rPr lang="zh-CN" altLang="zh-CN" dirty="0"/>
              <a:t>世纪股份有限公司的出现对会计的推动。</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会计的产生和发展</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三、现代会计阶段</a:t>
            </a:r>
            <a:endParaRPr lang="zh-CN" altLang="zh-CN" sz="2600" b="1" dirty="0">
              <a:latin typeface="黑体" panose="02010609060101010101" pitchFamily="49" charset="-122"/>
              <a:ea typeface="黑体" panose="02010609060101010101" pitchFamily="49" charset="-122"/>
            </a:endParaRPr>
          </a:p>
          <a:p>
            <a:r>
              <a:rPr lang="en-US" altLang="zh-CN" dirty="0"/>
              <a:t>20</a:t>
            </a:r>
            <a:r>
              <a:rPr lang="zh-CN" altLang="zh-CN" dirty="0"/>
              <a:t>世纪</a:t>
            </a:r>
            <a:r>
              <a:rPr lang="en-US" altLang="zh-CN" dirty="0"/>
              <a:t>50</a:t>
            </a:r>
            <a:r>
              <a:rPr lang="zh-CN" altLang="zh-CN" dirty="0"/>
              <a:t>年代以后</a:t>
            </a:r>
            <a:r>
              <a:rPr lang="en-US" altLang="zh-CN" dirty="0"/>
              <a:t>,</a:t>
            </a:r>
            <a:r>
              <a:rPr lang="zh-CN" altLang="zh-CN" dirty="0"/>
              <a:t>会计步入现代会计阶段。在这一阶段</a:t>
            </a:r>
            <a:r>
              <a:rPr lang="en-US" altLang="zh-CN" dirty="0"/>
              <a:t>,</a:t>
            </a:r>
            <a:r>
              <a:rPr lang="zh-CN" altLang="zh-CN" dirty="0"/>
              <a:t>会计发展极为迅速</a:t>
            </a:r>
            <a:r>
              <a:rPr lang="en-US" altLang="zh-CN" dirty="0"/>
              <a:t>,</a:t>
            </a:r>
            <a:r>
              <a:rPr lang="zh-CN" altLang="zh-CN" dirty="0"/>
              <a:t>会计理论与会计实务都取得惊人的发展</a:t>
            </a:r>
            <a:r>
              <a:rPr lang="en-US" altLang="zh-CN" dirty="0"/>
              <a:t>,</a:t>
            </a:r>
            <a:r>
              <a:rPr lang="zh-CN" altLang="zh-CN" dirty="0"/>
              <a:t>标志着会计的发展进入成熟时期。 </a:t>
            </a:r>
            <a:endParaRPr lang="zh-CN" altLang="zh-CN" dirty="0"/>
          </a:p>
          <a:p>
            <a:r>
              <a:rPr lang="zh-CN" altLang="zh-CN" dirty="0"/>
              <a:t>这应归功于社会生产的迅速发展和进步所带来的社会各方面的全方位变化。</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会计目标与会计职能</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一、会计目标</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zh-CN" altLang="zh-CN" sz="2200" b="1" dirty="0">
                <a:latin typeface="楷体" panose="02010609060101010101" pitchFamily="49" charset="-122"/>
                <a:ea typeface="楷体" panose="02010609060101010101" pitchFamily="49" charset="-122"/>
              </a:rPr>
              <a:t> </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会计目标的历史分析</a:t>
            </a:r>
            <a:endParaRPr lang="zh-CN" altLang="zh-CN" sz="2200" b="1" dirty="0">
              <a:latin typeface="楷体" panose="02010609060101010101" pitchFamily="49" charset="-122"/>
              <a:ea typeface="楷体" panose="02010609060101010101" pitchFamily="49" charset="-122"/>
            </a:endParaRPr>
          </a:p>
          <a:p>
            <a:r>
              <a:rPr lang="zh-CN" altLang="zh-CN" dirty="0" smtClean="0"/>
              <a:t>会计目标必须通过外部经济环境给出规定和说明</a:t>
            </a:r>
            <a:r>
              <a:rPr lang="en-US" altLang="zh-CN" dirty="0" smtClean="0"/>
              <a:t>,</a:t>
            </a:r>
            <a:r>
              <a:rPr lang="zh-CN" altLang="zh-CN" dirty="0" smtClean="0"/>
              <a:t>是会计发展的历史起点</a:t>
            </a:r>
            <a:r>
              <a:rPr lang="en-US" altLang="zh-CN" dirty="0" smtClean="0"/>
              <a:t>,</a:t>
            </a:r>
            <a:r>
              <a:rPr lang="zh-CN" altLang="zh-CN" dirty="0" smtClean="0"/>
              <a:t>具有主观见之于客观的特点。根据历史唯物主义观</a:t>
            </a:r>
            <a:r>
              <a:rPr lang="en-US" altLang="zh-CN" dirty="0" smtClean="0"/>
              <a:t>,</a:t>
            </a:r>
            <a:r>
              <a:rPr lang="zh-CN" altLang="zh-CN" dirty="0" smtClean="0"/>
              <a:t>历史是客观的</a:t>
            </a:r>
            <a:r>
              <a:rPr lang="en-US" altLang="zh-CN" dirty="0" smtClean="0"/>
              <a:t>,</a:t>
            </a:r>
            <a:r>
              <a:rPr lang="zh-CN" altLang="zh-CN" dirty="0" smtClean="0"/>
              <a:t>因此</a:t>
            </a:r>
            <a:r>
              <a:rPr lang="en-US" altLang="zh-CN" dirty="0" smtClean="0"/>
              <a:t>,</a:t>
            </a:r>
            <a:r>
              <a:rPr lang="zh-CN" altLang="zh-CN" dirty="0" smtClean="0"/>
              <a:t>历史地分析会计目标有利于我们总结出正确的结论。</a:t>
            </a:r>
            <a:endParaRPr lang="zh-CN" altLang="zh-CN" dirty="0" smtClean="0"/>
          </a:p>
          <a:p>
            <a:r>
              <a:rPr lang="zh-CN" altLang="zh-CN" dirty="0" smtClean="0"/>
              <a:t>在单式簿记时代</a:t>
            </a:r>
            <a:r>
              <a:rPr lang="en-US" altLang="zh-CN" dirty="0" smtClean="0"/>
              <a:t>,</a:t>
            </a:r>
            <a:r>
              <a:rPr lang="zh-CN" altLang="zh-CN" dirty="0" smtClean="0"/>
              <a:t>人类社会处于自然经济发展阶段</a:t>
            </a:r>
            <a:r>
              <a:rPr lang="en-US" altLang="zh-CN" dirty="0" smtClean="0"/>
              <a:t>,</a:t>
            </a:r>
            <a:r>
              <a:rPr lang="zh-CN" altLang="zh-CN" dirty="0" smtClean="0"/>
              <a:t>生产的目的主要是自给自足而非交换。</a:t>
            </a:r>
            <a:endParaRPr lang="zh-CN" altLang="zh-CN" dirty="0" smtClean="0"/>
          </a:p>
          <a:p>
            <a:r>
              <a:rPr lang="zh-CN" altLang="zh-CN" dirty="0" smtClean="0"/>
              <a:t>随着</a:t>
            </a:r>
            <a:r>
              <a:rPr lang="en-US" altLang="zh-CN" dirty="0" smtClean="0"/>
              <a:t>12</a:t>
            </a:r>
            <a:r>
              <a:rPr lang="zh-CN" altLang="zh-CN" dirty="0" smtClean="0"/>
              <a:t>世纪至</a:t>
            </a:r>
            <a:r>
              <a:rPr lang="en-US" altLang="zh-CN" dirty="0" smtClean="0"/>
              <a:t>15</a:t>
            </a:r>
            <a:r>
              <a:rPr lang="zh-CN" altLang="zh-CN" dirty="0" smtClean="0"/>
              <a:t>世纪地中海沿岸某些城市商业、手工业的发展以及资本主义经济关系萌芽的出现</a:t>
            </a:r>
            <a:r>
              <a:rPr lang="en-US" altLang="zh-CN" dirty="0" smtClean="0"/>
              <a:t>,</a:t>
            </a:r>
            <a:r>
              <a:rPr lang="zh-CN" altLang="zh-CN" dirty="0" smtClean="0"/>
              <a:t>会计逐渐由单式簿记发展阶段进展到复式簿记发展阶段。</a:t>
            </a:r>
            <a:endParaRPr lang="zh-CN" altLang="zh-CN" dirty="0" smtClean="0"/>
          </a:p>
          <a:p>
            <a:r>
              <a:rPr lang="en-US" altLang="zh-CN" dirty="0" smtClean="0"/>
              <a:t>18</a:t>
            </a:r>
            <a:r>
              <a:rPr lang="zh-CN" altLang="zh-CN" dirty="0" smtClean="0"/>
              <a:t>世纪</a:t>
            </a:r>
            <a:r>
              <a:rPr lang="en-US" altLang="zh-CN" dirty="0" smtClean="0"/>
              <a:t>60</a:t>
            </a:r>
            <a:r>
              <a:rPr lang="zh-CN" altLang="zh-CN" dirty="0" smtClean="0"/>
              <a:t>年代至</a:t>
            </a:r>
            <a:r>
              <a:rPr lang="en-US" altLang="zh-CN" dirty="0" smtClean="0"/>
              <a:t>19</a:t>
            </a:r>
            <a:r>
              <a:rPr lang="zh-CN" altLang="zh-CN" dirty="0" smtClean="0"/>
              <a:t>世纪所进行的产业革命</a:t>
            </a:r>
            <a:r>
              <a:rPr lang="en-US" altLang="zh-CN" dirty="0" smtClean="0"/>
              <a:t>,</a:t>
            </a:r>
            <a:r>
              <a:rPr lang="zh-CN" altLang="zh-CN" dirty="0" smtClean="0"/>
              <a:t>大大促进了生产力的发展</a:t>
            </a:r>
            <a:r>
              <a:rPr lang="en-US" altLang="zh-CN" dirty="0" smtClean="0"/>
              <a:t>,</a:t>
            </a:r>
            <a:r>
              <a:rPr lang="zh-CN" altLang="zh-CN" dirty="0" smtClean="0"/>
              <a:t>人类社会进入机器大工业时代。</a:t>
            </a:r>
            <a:endParaRPr lang="zh-CN" altLang="zh-CN" dirty="0" smtClean="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会计目标与会计职能</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会计目标的分类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基本会计目标</a:t>
            </a:r>
            <a:endParaRPr lang="zh-CN" altLang="zh-CN" dirty="0"/>
          </a:p>
          <a:p>
            <a:r>
              <a:rPr lang="en-US" altLang="zh-CN" dirty="0"/>
              <a:t>2.</a:t>
            </a:r>
            <a:r>
              <a:rPr lang="zh-CN" altLang="zh-CN" dirty="0"/>
              <a:t>具体会计目标</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会计目标与会计职能</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二、会计职能</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关于会计职能的历史演进</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会计的基本职能</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会计的其他职能</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1230</Words>
  <Application>WPS 演示</Application>
  <PresentationFormat>自定义</PresentationFormat>
  <Paragraphs>108</Paragraphs>
  <Slides>14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14</vt:i4>
      </vt:variant>
    </vt:vector>
  </HeadingPairs>
  <TitlesOfParts>
    <vt:vector size="24" baseType="lpstr">
      <vt:lpstr>Arial</vt:lpstr>
      <vt:lpstr>宋体</vt:lpstr>
      <vt:lpstr>Wingdings</vt:lpstr>
      <vt:lpstr>汉仪大黑简</vt:lpstr>
      <vt:lpstr>黑体</vt:lpstr>
      <vt:lpstr>楷体</vt:lpstr>
      <vt:lpstr>微软雅黑</vt:lpstr>
      <vt:lpstr>Arial Unicode MS</vt:lpstr>
      <vt:lpstr>Calibri</vt:lpstr>
      <vt:lpstr>1_Office 主题</vt:lpstr>
      <vt:lpstr>PowerPoint 演示文稿</vt:lpstr>
      <vt:lpstr>PowerPoint 演示文稿</vt:lpstr>
      <vt:lpstr>PowerPoint 演示文稿</vt:lpstr>
      <vt:lpstr>第一节　会计的产生和发展</vt:lpstr>
      <vt:lpstr>第一节　会计的产生和发展</vt:lpstr>
      <vt:lpstr>第一节　会计的产生和发展</vt:lpstr>
      <vt:lpstr>第二节　会计目标与会计职能</vt:lpstr>
      <vt:lpstr>第二节　会计目标与会计职能</vt:lpstr>
      <vt:lpstr>第二节　会计目标与会计职能</vt:lpstr>
      <vt:lpstr>第三节　会计的含义和特点</vt:lpstr>
      <vt:lpstr>第三节　会计的含义和特点</vt:lpstr>
      <vt:lpstr>第四节　会计学科体系</vt:lpstr>
      <vt:lpstr>第四节　会计学科体系</vt:lpstr>
      <vt:lpstr>第四节　会计学科体系</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sunny</cp:lastModifiedBy>
  <cp:revision>5</cp:revision>
  <dcterms:created xsi:type="dcterms:W3CDTF">2021-06-09T02:12:00Z</dcterms:created>
  <dcterms:modified xsi:type="dcterms:W3CDTF">2021-06-09T07:10:34Z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