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1" r:id="rId10"/>
    <p:sldId id="263" r:id="rId11"/>
    <p:sldId id="264" r:id="rId12"/>
    <p:sldId id="265" r:id="rId13"/>
    <p:sldId id="266" r:id="rId14"/>
    <p:sldId id="267" r:id="rId15"/>
    <p:sldId id="268" r:id="rId16"/>
    <p:sldId id="269" r:id="rId17"/>
    <p:sldId id="270" r:id="rId18"/>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3" Type="http://schemas.openxmlformats.org/officeDocument/2006/relationships/tags" Target="tags/tag72.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image" Target="../media/image20.png"/><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4.xml"/><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4.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4.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1106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第五章</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时间序列平滑预测法</a:t>
            </a:r>
            <a:endParaRPr sz="6600">
              <a:latin typeface="汉仪北魏写经W" panose="00020600040101010101" charset="-122"/>
              <a:ea typeface="汉仪北魏写经W" panose="00020600040101010101"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二次曲线指数平滑法</a:t>
            </a:r>
            <a:endParaRPr lang="zh-CN" altLang="en-US"/>
          </a:p>
        </p:txBody>
      </p:sp>
      <p:sp>
        <p:nvSpPr>
          <p:cNvPr id="3" name="内容占位符 2"/>
          <p:cNvSpPr>
            <a:spLocks noGrp="1"/>
          </p:cNvSpPr>
          <p:nvPr>
            <p:ph idx="1"/>
          </p:nvPr>
        </p:nvSpPr>
        <p:spPr/>
        <p:txBody>
          <a:bodyPr/>
          <a:p>
            <a:r>
              <a:rPr lang="zh-CN" altLang="en-US"/>
              <a:t>有的时间序列虽然有增加或减少的趋势,但不一定是线性的,可能按二次曲线的形状增加而减少。</a:t>
            </a:r>
            <a:endParaRPr lang="zh-CN" altLang="en-US"/>
          </a:p>
          <a:p>
            <a:r>
              <a:rPr lang="zh-CN" altLang="en-US"/>
              <a:t>对于这种非线性增长的时间序列,采用二次曲线指数平滑法可能要比线性指数平滑法更为有效。它的特点是不但考虑了线性增长的因素,而且也考虑了二次抛物线的增长因素。二次曲线指数平滑法的计算过程分为以下七个步骤: </a:t>
            </a:r>
            <a:endParaRPr lang="zh-CN" altLang="en-US"/>
          </a:p>
          <a:p>
            <a:r>
              <a:rPr lang="zh-CN" altLang="en-US"/>
              <a:t>(1) 计算t时期的单指数平滑值</a:t>
            </a:r>
            <a:endParaRPr lang="zh-CN" altLang="en-US"/>
          </a:p>
          <a:p>
            <a:r>
              <a:rPr lang="zh-CN" altLang="en-US"/>
              <a:t>(2) 计算t时期的双指数平滑值</a:t>
            </a:r>
            <a:endParaRPr lang="zh-CN" altLang="en-US"/>
          </a:p>
          <a:p>
            <a:r>
              <a:rPr lang="zh-CN" altLang="en-US"/>
              <a:t>(3) 计算t时期的三重指数平滑值</a:t>
            </a:r>
            <a:endParaRPr lang="zh-CN" altLang="en-US"/>
          </a:p>
          <a:p>
            <a:r>
              <a:rPr lang="zh-CN" altLang="en-US"/>
              <a:t>(4) 计算t时期的水平值</a:t>
            </a:r>
            <a:endParaRPr lang="zh-CN" altLang="en-US"/>
          </a:p>
          <a:p>
            <a:r>
              <a:rPr lang="zh-CN" altLang="en-US"/>
              <a:t>(5) 计算t时期的线性增量</a:t>
            </a:r>
            <a:endParaRPr lang="zh-CN" altLang="en-US"/>
          </a:p>
          <a:p>
            <a:r>
              <a:rPr lang="zh-CN" altLang="en-US"/>
              <a:t>(6) 计算t时期的抛物线增量</a:t>
            </a:r>
            <a:endParaRPr lang="zh-CN" altLang="en-US"/>
          </a:p>
          <a:p>
            <a:r>
              <a:rPr lang="zh-CN" altLang="en-US"/>
              <a:t>(7) 预测m时期以后,即(t+m)时期的数值</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二次曲线指数平滑法</a:t>
            </a:r>
            <a:endParaRPr lang="zh-CN" altLang="en-US"/>
          </a:p>
        </p:txBody>
      </p:sp>
      <p:sp>
        <p:nvSpPr>
          <p:cNvPr id="3" name="内容占位符 2"/>
          <p:cNvSpPr>
            <a:spLocks noGrp="1"/>
          </p:cNvSpPr>
          <p:nvPr>
            <p:ph idx="1"/>
          </p:nvPr>
        </p:nvSpPr>
        <p:spPr/>
        <p:txBody>
          <a:bodyPr/>
          <a:p>
            <a:r>
              <a:rPr lang="zh-CN" altLang="en-US"/>
              <a:t>虽然二次曲线指数平滑法的计算方法比前几种指数平滑法略微复杂,但对非平稳时间序列的预测相当有效,它能随着时间序列呈抛物线增长而调整预测值。二次曲线指数平滑法的初始值依赖于两个时期的观测值x1和x2。</a:t>
            </a:r>
            <a:endParaRPr lang="zh-CN" altLang="en-US"/>
          </a:p>
          <a:p>
            <a:r>
              <a:rPr lang="zh-CN" altLang="en-US"/>
              <a:t>已知x1和x2,假设</a:t>
            </a:r>
            <a:r>
              <a:rPr lang="zh-CN" altLang="en-US">
                <a:sym typeface="+mn-ea"/>
              </a:rPr>
              <a:t>: </a:t>
            </a:r>
            <a:endParaRPr lang="zh-CN" altLang="en-US"/>
          </a:p>
          <a:p>
            <a:endParaRPr lang="zh-CN" altLang="en-US"/>
          </a:p>
          <a:p>
            <a:r>
              <a:rPr lang="zh-CN" altLang="en-US"/>
              <a:t>那么: </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2853690" y="2494280"/>
            <a:ext cx="1861185" cy="506095"/>
          </a:xfrm>
          <a:prstGeom prst="rect">
            <a:avLst/>
          </a:prstGeom>
        </p:spPr>
      </p:pic>
      <p:pic>
        <p:nvPicPr>
          <p:cNvPr id="6" name="图片 5"/>
          <p:cNvPicPr>
            <a:picLocks noChangeAspect="1"/>
          </p:cNvPicPr>
          <p:nvPr/>
        </p:nvPicPr>
        <p:blipFill>
          <a:blip r:embed="rId2"/>
          <a:stretch>
            <a:fillRect/>
          </a:stretch>
        </p:blipFill>
        <p:spPr>
          <a:xfrm>
            <a:off x="1774825" y="3268345"/>
            <a:ext cx="7300595" cy="5537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第六节　温特线性与季节指数平滑法</a:t>
            </a:r>
            <a:endParaRPr lang="zh-CN" altLang="en-US"/>
          </a:p>
        </p:txBody>
      </p:sp>
      <p:sp>
        <p:nvSpPr>
          <p:cNvPr id="3" name="内容占位符 2"/>
          <p:cNvSpPr>
            <a:spLocks noGrp="1"/>
          </p:cNvSpPr>
          <p:nvPr>
            <p:ph idx="1"/>
          </p:nvPr>
        </p:nvSpPr>
        <p:spPr/>
        <p:txBody>
          <a:bodyPr/>
          <a:p>
            <a:r>
              <a:rPr lang="zh-CN" altLang="en-US"/>
              <a:t>温特于20世纪60年代初创立的线性与季节指数平滑法与二次指数平滑法相类似。由于这种方法可以同时修正时间序列数据的季节性和倾向性,因此,它能用于对既有倾向性变动趋势又有季节性变动的时间序列进行预测。</a:t>
            </a:r>
            <a:endParaRPr lang="zh-CN" altLang="en-US"/>
          </a:p>
          <a:p>
            <a:r>
              <a:rPr lang="zh-CN" altLang="en-US"/>
              <a:t>温特线性与季节指数平滑法以三个方程式为基础,每个方程式所平滑的参数都与时间序列总模式的三个组成部分(随机性、倾向性、季节性)之一有关系。这种方法不但与二次指数平滑法相似,可以平滑随机性和修正倾向性,而且还包括一个处理季节性的附加参数。</a:t>
            </a:r>
            <a:endParaRPr lang="zh-CN" altLang="en-US"/>
          </a:p>
          <a:p>
            <a:r>
              <a:rPr lang="zh-CN" altLang="en-US"/>
              <a:t>温特方法的三个基本方程是: </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1016000" y="4289425"/>
            <a:ext cx="3328035" cy="13138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第六节　温特线性与季节指数平滑法</a:t>
            </a:r>
            <a:endParaRPr lang="zh-CN" altLang="en-US"/>
          </a:p>
        </p:txBody>
      </p:sp>
      <p:sp>
        <p:nvSpPr>
          <p:cNvPr id="3" name="内容占位符 2"/>
          <p:cNvSpPr>
            <a:spLocks noGrp="1"/>
          </p:cNvSpPr>
          <p:nvPr>
            <p:ph idx="1"/>
          </p:nvPr>
        </p:nvSpPr>
        <p:spPr/>
        <p:txBody>
          <a:bodyPr/>
          <a:p>
            <a:r>
              <a:rPr lang="zh-CN" altLang="en-US"/>
              <a:t>温特线性与季节指数平滑法的预测基本公式是:</a:t>
            </a:r>
            <a:endParaRPr lang="zh-CN" altLang="en-US"/>
          </a:p>
          <a:p>
            <a:endParaRPr lang="zh-CN" altLang="en-US"/>
          </a:p>
          <a:p>
            <a:endParaRPr lang="zh-CN" altLang="en-US"/>
          </a:p>
          <a:p>
            <a:r>
              <a:rPr lang="zh-CN" altLang="en-US"/>
              <a:t>式中,m相当于移动平均法中的T,是从当前周期到所要预测周期的周期数目。其计算初始值的公式如下: </a:t>
            </a:r>
            <a:endParaRPr lang="zh-CN" altLang="en-US"/>
          </a:p>
          <a:p>
            <a:r>
              <a:rPr lang="zh-CN" altLang="en-US"/>
              <a:t>S</a:t>
            </a:r>
            <a:r>
              <a:rPr lang="zh-CN" altLang="en-US" baseline="-25000"/>
              <a:t>L+1</a:t>
            </a:r>
            <a:r>
              <a:rPr lang="zh-CN" altLang="en-US"/>
              <a:t>=x</a:t>
            </a:r>
            <a:r>
              <a:rPr lang="zh-CN" altLang="en-US" baseline="-25000"/>
              <a:t>L+1</a:t>
            </a:r>
            <a:endParaRPr lang="zh-CN" altLang="en-US"/>
          </a:p>
          <a:p>
            <a:r>
              <a:rPr lang="zh-CN" altLang="en-US"/>
              <a:t>L为季节长度,I</a:t>
            </a:r>
            <a:r>
              <a:rPr lang="zh-CN" altLang="en-US" baseline="-25000"/>
              <a:t>1</a:t>
            </a:r>
            <a:r>
              <a:rPr lang="zh-CN" altLang="en-US"/>
              <a:t>~I</a:t>
            </a:r>
            <a:r>
              <a:rPr lang="zh-CN" altLang="en-US" baseline="-25000"/>
              <a:t>L</a:t>
            </a:r>
            <a:r>
              <a:rPr lang="zh-CN" altLang="en-US"/>
              <a:t>为季节指数初始值,其计算公式如下: </a:t>
            </a:r>
            <a:endParaRPr lang="zh-CN" altLang="en-US"/>
          </a:p>
          <a:p>
            <a:r>
              <a:rPr lang="zh-CN" altLang="en-US"/>
              <a:t>式中,</a:t>
            </a:r>
            <a:r>
              <a:rPr lang="en-US" altLang="zh-CN"/>
              <a:t>       </a:t>
            </a:r>
            <a:r>
              <a:rPr lang="zh-CN" altLang="en-US"/>
              <a:t>为不同年度同一季节的平均值,为总体平均值。</a:t>
            </a:r>
            <a:endParaRPr lang="zh-CN" altLang="en-US"/>
          </a:p>
          <a:p>
            <a:r>
              <a:rPr lang="zh-CN" altLang="en-US"/>
              <a:t>b</a:t>
            </a:r>
            <a:r>
              <a:rPr lang="zh-CN" altLang="en-US" baseline="-25000"/>
              <a:t>L+1</a:t>
            </a:r>
            <a:r>
              <a:rPr lang="zh-CN" altLang="en-US"/>
              <a:t>的初始值公式如下: </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949325" y="1991360"/>
            <a:ext cx="1828800" cy="370205"/>
          </a:xfrm>
          <a:prstGeom prst="rect">
            <a:avLst/>
          </a:prstGeom>
        </p:spPr>
      </p:pic>
      <p:pic>
        <p:nvPicPr>
          <p:cNvPr id="6" name="图片 5"/>
          <p:cNvPicPr>
            <a:picLocks noChangeAspect="1"/>
          </p:cNvPicPr>
          <p:nvPr/>
        </p:nvPicPr>
        <p:blipFill>
          <a:blip r:embed="rId2"/>
          <a:stretch>
            <a:fillRect/>
          </a:stretch>
        </p:blipFill>
        <p:spPr>
          <a:xfrm>
            <a:off x="6421755" y="3466465"/>
            <a:ext cx="2715895" cy="680085"/>
          </a:xfrm>
          <a:prstGeom prst="rect">
            <a:avLst/>
          </a:prstGeom>
        </p:spPr>
      </p:pic>
      <p:pic>
        <p:nvPicPr>
          <p:cNvPr id="7" name="图片 6"/>
          <p:cNvPicPr>
            <a:picLocks noChangeAspect="1"/>
          </p:cNvPicPr>
          <p:nvPr/>
        </p:nvPicPr>
        <p:blipFill>
          <a:blip r:embed="rId3"/>
          <a:stretch>
            <a:fillRect/>
          </a:stretch>
        </p:blipFill>
        <p:spPr>
          <a:xfrm>
            <a:off x="1692275" y="4015105"/>
            <a:ext cx="342900" cy="370205"/>
          </a:xfrm>
          <a:prstGeom prst="rect">
            <a:avLst/>
          </a:prstGeom>
        </p:spPr>
      </p:pic>
      <p:pic>
        <p:nvPicPr>
          <p:cNvPr id="8" name="图片 7"/>
          <p:cNvPicPr>
            <a:picLocks noChangeAspect="1"/>
          </p:cNvPicPr>
          <p:nvPr/>
        </p:nvPicPr>
        <p:blipFill>
          <a:blip r:embed="rId4"/>
          <a:stretch>
            <a:fillRect/>
          </a:stretch>
        </p:blipFill>
        <p:spPr>
          <a:xfrm>
            <a:off x="949325" y="4872355"/>
            <a:ext cx="3020695" cy="59309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smtClean="0"/>
          </a:p>
        </p:txBody>
      </p:sp>
      <p:grpSp>
        <p:nvGrpSpPr>
          <p:cNvPr id="13" name="组合 12"/>
          <p:cNvGrpSpPr/>
          <p:nvPr/>
        </p:nvGrpSpPr>
        <p:grpSpPr>
          <a:xfrm>
            <a:off x="3012440" y="1878965"/>
            <a:ext cx="6282055" cy="3848735"/>
            <a:chOff x="4744" y="3179"/>
            <a:chExt cx="9893" cy="6061"/>
          </a:xfrm>
        </p:grpSpPr>
        <p:grpSp>
          <p:nvGrpSpPr>
            <p:cNvPr id="9" name="组合 8"/>
            <p:cNvGrpSpPr/>
            <p:nvPr/>
          </p:nvGrpSpPr>
          <p:grpSpPr>
            <a:xfrm>
              <a:off x="4744" y="3179"/>
              <a:ext cx="9733" cy="5016"/>
              <a:chOff x="4744" y="3179"/>
              <a:chExt cx="9733" cy="5016"/>
            </a:xfrm>
          </p:grpSpPr>
          <p:grpSp>
            <p:nvGrpSpPr>
              <p:cNvPr id="10" name="组合 9"/>
              <p:cNvGrpSpPr/>
              <p:nvPr/>
            </p:nvGrpSpPr>
            <p:grpSpPr>
              <a:xfrm>
                <a:off x="5309" y="3179"/>
                <a:ext cx="9169" cy="5017"/>
                <a:chOff x="5309" y="3179"/>
                <a:chExt cx="9169" cy="5017"/>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一次移动平均法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177"/>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一次指数平滑法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5233"/>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第三节　线性二次移动平均法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71" name="矩形 32"/>
                <p:cNvSpPr>
                  <a:spLocks noChangeArrowheads="1"/>
                </p:cNvSpPr>
                <p:nvPr/>
              </p:nvSpPr>
              <p:spPr bwMode="auto">
                <a:xfrm>
                  <a:off x="5313" y="626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第四节　线性二次指数平滑法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8" name="矩形 32"/>
                <p:cNvSpPr>
                  <a:spLocks noChangeArrowheads="1"/>
                </p:cNvSpPr>
                <p:nvPr/>
              </p:nvSpPr>
              <p:spPr bwMode="auto">
                <a:xfrm>
                  <a:off x="5309" y="736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第五节　二次曲线指数平滑法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341"/>
                <a:ext cx="430" cy="405"/>
              </a:xfrm>
              <a:prstGeom prst="rect">
                <a:avLst/>
              </a:prstGeom>
            </p:spPr>
          </p:pic>
          <p:pic>
            <p:nvPicPr>
              <p:cNvPr id="4" name="图片 3"/>
              <p:cNvPicPr>
                <a:picLocks noChangeAspect="1"/>
              </p:cNvPicPr>
              <p:nvPr/>
            </p:nvPicPr>
            <p:blipFill>
              <a:blip r:embed="rId1"/>
              <a:stretch>
                <a:fillRect/>
              </a:stretch>
            </p:blipFill>
            <p:spPr>
              <a:xfrm>
                <a:off x="4744" y="5388"/>
                <a:ext cx="430" cy="405"/>
              </a:xfrm>
              <a:prstGeom prst="rect">
                <a:avLst/>
              </a:prstGeom>
            </p:spPr>
          </p:pic>
          <p:pic>
            <p:nvPicPr>
              <p:cNvPr id="5" name="图片 4"/>
              <p:cNvPicPr>
                <a:picLocks noChangeAspect="1"/>
              </p:cNvPicPr>
              <p:nvPr/>
            </p:nvPicPr>
            <p:blipFill>
              <a:blip r:embed="rId1"/>
              <a:stretch>
                <a:fillRect/>
              </a:stretch>
            </p:blipFill>
            <p:spPr>
              <a:xfrm>
                <a:off x="4744" y="6424"/>
                <a:ext cx="430" cy="405"/>
              </a:xfrm>
              <a:prstGeom prst="rect">
                <a:avLst/>
              </a:prstGeom>
            </p:spPr>
          </p:pic>
          <p:pic>
            <p:nvPicPr>
              <p:cNvPr id="6" name="图片 5"/>
              <p:cNvPicPr>
                <a:picLocks noChangeAspect="1"/>
              </p:cNvPicPr>
              <p:nvPr/>
            </p:nvPicPr>
            <p:blipFill>
              <a:blip r:embed="rId1"/>
              <a:stretch>
                <a:fillRect/>
              </a:stretch>
            </p:blipFill>
            <p:spPr>
              <a:xfrm>
                <a:off x="4744" y="7474"/>
                <a:ext cx="430" cy="405"/>
              </a:xfrm>
              <a:prstGeom prst="rect">
                <a:avLst/>
              </a:prstGeom>
            </p:spPr>
          </p:pic>
        </p:grpSp>
        <p:sp>
          <p:nvSpPr>
            <p:cNvPr id="11" name="矩形 32"/>
            <p:cNvSpPr>
              <a:spLocks noChangeArrowheads="1"/>
            </p:cNvSpPr>
            <p:nvPr/>
          </p:nvSpPr>
          <p:spPr bwMode="auto">
            <a:xfrm>
              <a:off x="5309" y="8405"/>
              <a:ext cx="9328"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第六节　温特线性与季节指数平滑法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pic>
          <p:nvPicPr>
            <p:cNvPr id="12" name="图片 11"/>
            <p:cNvPicPr>
              <a:picLocks noChangeAspect="1"/>
            </p:cNvPicPr>
            <p:nvPr/>
          </p:nvPicPr>
          <p:blipFill>
            <a:blip r:embed="rId1"/>
            <a:stretch>
              <a:fillRect/>
            </a:stretch>
          </p:blipFill>
          <p:spPr>
            <a:xfrm>
              <a:off x="4744" y="8518"/>
              <a:ext cx="430" cy="405"/>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一次移动平均法</a:t>
            </a:r>
            <a:endParaRPr lang="zh-CN" altLang="en-US"/>
          </a:p>
        </p:txBody>
      </p:sp>
      <p:sp>
        <p:nvSpPr>
          <p:cNvPr id="3" name="内容占位符 2"/>
          <p:cNvSpPr>
            <a:spLocks noGrp="1"/>
          </p:cNvSpPr>
          <p:nvPr>
            <p:ph idx="1"/>
          </p:nvPr>
        </p:nvSpPr>
        <p:spPr/>
        <p:txBody>
          <a:bodyPr/>
          <a:p>
            <a:r>
              <a:rPr lang="zh-CN" altLang="en-US"/>
              <a:t>对于时间序列来说,数据是按照时间顺序排列的,每个数据都是在相同的时间间隔里产生的。</a:t>
            </a:r>
            <a:endParaRPr lang="zh-CN" altLang="en-US"/>
          </a:p>
          <a:p>
            <a:r>
              <a:rPr lang="zh-CN" altLang="en-US"/>
              <a:t>因此,只用简单的算术平均值来预测是不理想的,采用移动算术平均值来预测是一种可行的方法。虽然预测的精度不太高,但是,随着时间的推移,能够反映出该时间序列的变化情况,并且计算方法较简单。</a:t>
            </a:r>
            <a:endParaRPr lang="zh-CN" altLang="en-US"/>
          </a:p>
          <a:p>
            <a:r>
              <a:rPr lang="zh-CN" altLang="en-US"/>
              <a:t>设当前时期为t,已知时间序列观测值为x</a:t>
            </a:r>
            <a:r>
              <a:rPr lang="zh-CN" altLang="en-US" baseline="-25000"/>
              <a:t>1</a:t>
            </a:r>
            <a:r>
              <a:rPr lang="zh-CN" altLang="en-US"/>
              <a:t>, x</a:t>
            </a:r>
            <a:r>
              <a:rPr lang="zh-CN" altLang="en-US" baseline="-25000"/>
              <a:t>2</a:t>
            </a:r>
            <a:r>
              <a:rPr lang="zh-CN" altLang="en-US"/>
              <a:t>, …, x</a:t>
            </a:r>
            <a:r>
              <a:rPr lang="zh-CN" altLang="en-US" baseline="-25000"/>
              <a:t>t</a:t>
            </a:r>
            <a:r>
              <a:rPr lang="zh-CN" altLang="en-US"/>
              <a:t>,假设按连续n个时期的观测值计算一个平均数,作为对下一时期即(t+1)时期的预测值,用F</a:t>
            </a:r>
            <a:r>
              <a:rPr lang="zh-CN" altLang="en-US" baseline="-25000"/>
              <a:t>t+1</a:t>
            </a:r>
            <a:r>
              <a:rPr lang="zh-CN" altLang="en-US"/>
              <a:t>表示: </a:t>
            </a:r>
            <a:endParaRPr lang="zh-CN" altLang="en-US"/>
          </a:p>
          <a:p>
            <a:endParaRPr lang="zh-CN" altLang="en-US"/>
          </a:p>
          <a:p>
            <a:endParaRPr lang="zh-CN" altLang="en-US"/>
          </a:p>
          <a:p>
            <a:r>
              <a:rPr lang="zh-CN" altLang="en-US"/>
              <a:t>式中,x</a:t>
            </a:r>
            <a:r>
              <a:rPr lang="zh-CN" altLang="en-US" baseline="-25000"/>
              <a:t>t</a:t>
            </a:r>
            <a:r>
              <a:rPr lang="zh-CN" altLang="en-US"/>
              <a:t>为最新观察值,F</a:t>
            </a:r>
            <a:r>
              <a:rPr lang="zh-CN" altLang="en-US" baseline="-25000"/>
              <a:t>t+1</a:t>
            </a:r>
            <a:r>
              <a:rPr lang="zh-CN" altLang="en-US"/>
              <a:t>为下一期的预测值。当n=1时,表示直接用本期观测值x</a:t>
            </a:r>
            <a:r>
              <a:rPr lang="zh-CN" altLang="en-US" baseline="-25000"/>
              <a:t>t</a:t>
            </a:r>
            <a:r>
              <a:rPr lang="zh-CN" altLang="en-US"/>
              <a:t>作为对下一时期的预测值F</a:t>
            </a:r>
            <a:r>
              <a:rPr lang="zh-CN" altLang="en-US" baseline="-25000"/>
              <a:t>t+1</a:t>
            </a:r>
            <a:r>
              <a:rPr lang="zh-CN" altLang="en-US"/>
              <a:t>。</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6" name="图片 5"/>
          <p:cNvPicPr>
            <a:picLocks noChangeAspect="1"/>
          </p:cNvPicPr>
          <p:nvPr/>
        </p:nvPicPr>
        <p:blipFill>
          <a:blip r:embed="rId1"/>
          <a:stretch>
            <a:fillRect/>
          </a:stretch>
        </p:blipFill>
        <p:spPr>
          <a:xfrm>
            <a:off x="1005840" y="3429000"/>
            <a:ext cx="3701415"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一次移动平均法</a:t>
            </a:r>
            <a:endParaRPr lang="zh-CN" altLang="en-US"/>
          </a:p>
        </p:txBody>
      </p:sp>
      <p:sp>
        <p:nvSpPr>
          <p:cNvPr id="3" name="内容占位符 2"/>
          <p:cNvSpPr>
            <a:spLocks noGrp="1"/>
          </p:cNvSpPr>
          <p:nvPr>
            <p:ph idx="1"/>
          </p:nvPr>
        </p:nvSpPr>
        <p:spPr/>
        <p:txBody>
          <a:bodyPr/>
          <a:p>
            <a:r>
              <a:rPr lang="zh-CN" altLang="en-US"/>
              <a:t>一次移动平均法的优点是计算简单。</a:t>
            </a:r>
            <a:endParaRPr lang="zh-CN" altLang="en-US"/>
          </a:p>
          <a:p>
            <a:r>
              <a:rPr lang="zh-CN" altLang="en-US"/>
              <a:t>缺点之一是要保存的历史数据较多。另外,n的大小不容易确定,即究竟隔多少时期算一次平均值是最恰当的。一般认为,当数据的随机因素比较大时,宜选用大的n,这样有利于较大限度地平滑由随机性所带来的严重偏差;反之,当数据的随机性较小时,宜选用较小的n,这有利于反映数据的变化,并且预测值滞后的期数也少。如果数据是纯随机的,则全部历史数据的均值是最好的预测值。第三个缺点是它只能用于平稳时间序列,当时间序列的基本特性发生变化时,一次移动平均法不能很快地适应这种变化。</a:t>
            </a:r>
            <a:endParaRPr lang="zh-CN" altLang="en-US"/>
          </a:p>
          <a:p>
            <a:r>
              <a:rPr lang="zh-CN" altLang="en-US"/>
              <a:t>因此,一次移动平均法只能用于短期预测,因为在短期情况下,假设时间序列具有平稳特征,它所作出的预测结果,其准确度不会受到较大的影响。</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一次指数平滑法</a:t>
            </a:r>
            <a:endParaRPr lang="zh-CN" altLang="en-US"/>
          </a:p>
        </p:txBody>
      </p:sp>
      <p:sp>
        <p:nvSpPr>
          <p:cNvPr id="3" name="内容占位符 2"/>
          <p:cNvSpPr>
            <a:spLocks noGrp="1"/>
          </p:cNvSpPr>
          <p:nvPr>
            <p:ph idx="1"/>
          </p:nvPr>
        </p:nvSpPr>
        <p:spPr/>
        <p:txBody>
          <a:bodyPr/>
          <a:p>
            <a:r>
              <a:rPr lang="zh-CN" altLang="en-US"/>
              <a:t>指数平滑法实际上是从移动算术平均法演变而来的,它的优点是不需要保留较多的历史数据。只要有最近一期的实际观测值x</a:t>
            </a:r>
            <a:r>
              <a:rPr lang="zh-CN" altLang="en-US" baseline="-25000"/>
              <a:t>t</a:t>
            </a:r>
            <a:r>
              <a:rPr lang="zh-CN" altLang="en-US"/>
              <a:t>和这期的预测误差e</a:t>
            </a:r>
            <a:r>
              <a:rPr lang="zh-CN" altLang="en-US" baseline="-25000"/>
              <a:t>t</a:t>
            </a:r>
            <a:r>
              <a:rPr lang="zh-CN" altLang="en-US"/>
              <a:t>=(x</a:t>
            </a:r>
            <a:r>
              <a:rPr lang="zh-CN" altLang="en-US" baseline="-25000"/>
              <a:t>t</a:t>
            </a:r>
            <a:r>
              <a:rPr lang="zh-CN" altLang="en-US"/>
              <a:t>-F</a:t>
            </a:r>
            <a:r>
              <a:rPr lang="zh-CN" altLang="en-US" baseline="-25000"/>
              <a:t>t</a:t>
            </a:r>
            <a:r>
              <a:rPr lang="zh-CN" altLang="en-US"/>
              <a:t>),就可以对未来时期进行预测。</a:t>
            </a:r>
            <a:endParaRPr lang="zh-CN" altLang="en-US"/>
          </a:p>
          <a:p>
            <a:r>
              <a:rPr lang="zh-CN" altLang="en-US"/>
              <a:t>F</a:t>
            </a:r>
            <a:r>
              <a:rPr lang="zh-CN" altLang="en-US" baseline="-25000"/>
              <a:t>t+1</a:t>
            </a:r>
            <a:r>
              <a:rPr lang="zh-CN" altLang="en-US"/>
              <a:t>=αx</a:t>
            </a:r>
            <a:r>
              <a:rPr lang="zh-CN" altLang="en-US" baseline="-25000"/>
              <a:t>t</a:t>
            </a:r>
            <a:r>
              <a:rPr lang="zh-CN" altLang="en-US"/>
              <a:t>+(1-α)F</a:t>
            </a:r>
            <a:r>
              <a:rPr lang="zh-CN" altLang="en-US" baseline="-25000"/>
              <a:t>t </a:t>
            </a:r>
            <a:endParaRPr lang="zh-CN" altLang="en-US" baseline="-25000"/>
          </a:p>
          <a:p>
            <a:endParaRPr lang="zh-CN" altLang="en-US" baseline="-25000"/>
          </a:p>
          <a:p>
            <a:r>
              <a:rPr lang="zh-CN" altLang="en-US"/>
              <a:t>这就是一次指数平滑法的一般表达式。显然,它不再需要保留许多历史数据,只需要保留本期观测值x</a:t>
            </a:r>
            <a:r>
              <a:rPr lang="zh-CN" altLang="en-US" baseline="-25000"/>
              <a:t>t</a:t>
            </a:r>
            <a:r>
              <a:rPr lang="zh-CN" altLang="en-US"/>
              <a:t>和上期对本期的预测值F</a:t>
            </a:r>
            <a:r>
              <a:rPr lang="zh-CN" altLang="en-US" baseline="-25000"/>
              <a:t>t</a:t>
            </a:r>
            <a:r>
              <a:rPr lang="zh-CN" altLang="en-US"/>
              <a:t>,就可以对下一期进行预测,另外还要保留的数据就是平滑常数α的数值。</a:t>
            </a:r>
            <a:endParaRPr lang="zh-CN" altLang="en-US"/>
          </a:p>
          <a:p>
            <a:r>
              <a:rPr lang="zh-CN" altLang="en-US"/>
              <a:t>一般来说,一次指数平滑法适用于平稳时间序列。平滑常数值的确定可采用最小均方差的原则,即先取一组适当的α值,分别计算其均方差,从中找出使均方差最小的α值。单指数平滑法适用于变化不大的平稳时间序列。当时间序列发生变化,尤其发生突然变化时,预测模型就不理想了,而且在比较长的时间内一直跟不上实际的数据,反应缓慢。</a:t>
            </a:r>
            <a:endParaRPr lang="zh-CN" altLang="en-US"/>
          </a:p>
          <a:p>
            <a:r>
              <a:rPr lang="zh-CN" altLang="en-US">
                <a:sym typeface="+mn-ea"/>
              </a:rPr>
              <a:t>一次指数平滑法只需要较少的数据量和较小的计算量。一次指数平滑的初值的确定有两种方法: 方法一是取第一期的实际值为初值,方法二是取最初几期的平均值为初值。</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线性二次移动平均法</a:t>
            </a:r>
            <a:endParaRPr lang="zh-CN" altLang="en-US"/>
          </a:p>
        </p:txBody>
      </p:sp>
      <p:sp>
        <p:nvSpPr>
          <p:cNvPr id="3" name="内容占位符 2"/>
          <p:cNvSpPr>
            <a:spLocks noGrp="1"/>
          </p:cNvSpPr>
          <p:nvPr>
            <p:ph idx="1"/>
          </p:nvPr>
        </p:nvSpPr>
        <p:spPr/>
        <p:txBody>
          <a:bodyPr/>
          <a:p>
            <a:r>
              <a:rPr lang="zh-CN" altLang="en-US"/>
              <a:t>二次移动平均数是在一次移动平均数的基础上计算得到的。</a:t>
            </a:r>
            <a:endParaRPr lang="zh-CN" altLang="en-US"/>
          </a:p>
          <a:p>
            <a:endParaRPr lang="zh-CN" altLang="en-US"/>
          </a:p>
          <a:p>
            <a:r>
              <a:rPr lang="zh-CN" altLang="en-US"/>
              <a:t>其计算公式为: </a:t>
            </a:r>
            <a:endParaRPr lang="zh-CN" altLang="en-US"/>
          </a:p>
          <a:p>
            <a:endParaRPr lang="zh-CN" altLang="en-US"/>
          </a:p>
          <a:p>
            <a:r>
              <a:rPr lang="zh-CN" altLang="en-US"/>
              <a:t>式中,</a:t>
            </a:r>
            <a:r>
              <a:rPr lang="en-US" altLang="zh-CN"/>
              <a:t>      </a:t>
            </a:r>
            <a:r>
              <a:rPr lang="zh-CN" altLang="en-US"/>
              <a:t>是第t周期的一次移动平均数,</a:t>
            </a:r>
            <a:r>
              <a:rPr lang="en-US" altLang="zh-CN"/>
              <a:t>       </a:t>
            </a:r>
            <a:r>
              <a:rPr lang="zh-CN" altLang="en-US"/>
              <a:t>是第t周期的二次移动平均数,N是计算移动平均数所选定的数据个数。</a:t>
            </a:r>
            <a:endParaRPr lang="zh-CN" altLang="en-US"/>
          </a:p>
          <a:p>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2508250" y="2277745"/>
            <a:ext cx="2219325" cy="574675"/>
          </a:xfrm>
          <a:prstGeom prst="rect">
            <a:avLst/>
          </a:prstGeom>
        </p:spPr>
      </p:pic>
      <p:pic>
        <p:nvPicPr>
          <p:cNvPr id="6" name="图片 5"/>
          <p:cNvPicPr>
            <a:picLocks noChangeAspect="1"/>
          </p:cNvPicPr>
          <p:nvPr/>
        </p:nvPicPr>
        <p:blipFill>
          <a:blip r:embed="rId2"/>
          <a:stretch>
            <a:fillRect/>
          </a:stretch>
        </p:blipFill>
        <p:spPr>
          <a:xfrm>
            <a:off x="1645920" y="3164205"/>
            <a:ext cx="364490" cy="364490"/>
          </a:xfrm>
          <a:prstGeom prst="rect">
            <a:avLst/>
          </a:prstGeom>
        </p:spPr>
      </p:pic>
      <p:pic>
        <p:nvPicPr>
          <p:cNvPr id="7" name="图片 6"/>
          <p:cNvPicPr>
            <a:picLocks noChangeAspect="1"/>
          </p:cNvPicPr>
          <p:nvPr/>
        </p:nvPicPr>
        <p:blipFill>
          <a:blip r:embed="rId3"/>
          <a:stretch>
            <a:fillRect/>
          </a:stretch>
        </p:blipFill>
        <p:spPr>
          <a:xfrm>
            <a:off x="4996815" y="3098800"/>
            <a:ext cx="386715" cy="4298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线性二次移动平均法</a:t>
            </a:r>
            <a:endParaRPr lang="zh-CN" altLang="en-US"/>
          </a:p>
        </p:txBody>
      </p:sp>
      <p:sp>
        <p:nvSpPr>
          <p:cNvPr id="3" name="内容占位符 2"/>
          <p:cNvSpPr>
            <a:spLocks noGrp="1"/>
          </p:cNvSpPr>
          <p:nvPr>
            <p:ph idx="1"/>
          </p:nvPr>
        </p:nvSpPr>
        <p:spPr/>
        <p:txBody>
          <a:bodyPr/>
          <a:p>
            <a:r>
              <a:rPr lang="zh-CN" altLang="en-US">
                <a:sym typeface="+mn-ea"/>
              </a:rPr>
              <a:t>当序列具有趋势时,一次平均数序列总是落后于实际数据序列,出现了滞后偏差;二次移动平均数序列也与一次平均数序列形成了滞后偏差。二次移动平均正是利用这种滞后偏差的演变规律建立线性预测模型的。</a:t>
            </a:r>
            <a:endParaRPr lang="zh-CN" altLang="en-US"/>
          </a:p>
          <a:p>
            <a:r>
              <a:rPr lang="zh-CN" altLang="en-US"/>
              <a:t>线性预测模型为: </a:t>
            </a:r>
            <a:r>
              <a:rPr lang="en-US" altLang="zh-CN"/>
              <a:t>  </a:t>
            </a:r>
            <a:r>
              <a:rPr lang="zh-CN" altLang="en-US"/>
              <a:t>F</a:t>
            </a:r>
            <a:r>
              <a:rPr lang="zh-CN" altLang="en-US" baseline="-25000"/>
              <a:t>t+T</a:t>
            </a:r>
            <a:r>
              <a:rPr lang="zh-CN" altLang="en-US"/>
              <a:t>=a</a:t>
            </a:r>
            <a:r>
              <a:rPr lang="zh-CN" altLang="en-US" baseline="-25000"/>
              <a:t>t</a:t>
            </a:r>
            <a:r>
              <a:rPr lang="zh-CN" altLang="en-US"/>
              <a:t>+b</a:t>
            </a:r>
            <a:r>
              <a:rPr lang="zh-CN" altLang="en-US" baseline="-25000"/>
              <a:t>t</a:t>
            </a:r>
            <a:r>
              <a:rPr lang="zh-CN" altLang="en-US"/>
              <a:t>T</a:t>
            </a:r>
            <a:endParaRPr lang="zh-CN" altLang="en-US"/>
          </a:p>
          <a:p>
            <a:r>
              <a:rPr lang="zh-CN" altLang="en-US"/>
              <a:t>式中,t为目前的周期序列号;T为由目前周期t到预测周期的周期间隔个数,即预测超前周期数;F</a:t>
            </a:r>
            <a:r>
              <a:rPr lang="zh-CN" altLang="en-US" baseline="-25000"/>
              <a:t>t+T</a:t>
            </a:r>
            <a:r>
              <a:rPr lang="zh-CN" altLang="en-US"/>
              <a:t>为第t+T周期的预测值;a</a:t>
            </a:r>
            <a:r>
              <a:rPr lang="zh-CN" altLang="en-US" baseline="-25000"/>
              <a:t>t</a:t>
            </a:r>
            <a:r>
              <a:rPr lang="zh-CN" altLang="en-US"/>
              <a:t>为线性模型的截距;b</a:t>
            </a:r>
            <a:r>
              <a:rPr lang="zh-CN" altLang="en-US" baseline="-25000"/>
              <a:t>t</a:t>
            </a:r>
            <a:r>
              <a:rPr lang="zh-CN" altLang="en-US"/>
              <a:t>为线性模型的斜率,即单位周期的变化量。</a:t>
            </a:r>
            <a:endParaRPr lang="zh-CN" altLang="en-US"/>
          </a:p>
          <a:p>
            <a:r>
              <a:rPr lang="zh-CN" altLang="en-US"/>
              <a:t>其中,a</a:t>
            </a:r>
            <a:r>
              <a:rPr lang="zh-CN" altLang="en-US" baseline="-25000"/>
              <a:t>t</a:t>
            </a:r>
            <a:r>
              <a:rPr lang="zh-CN" altLang="en-US"/>
              <a:t>、 b</a:t>
            </a:r>
            <a:r>
              <a:rPr lang="zh-CN" altLang="en-US" baseline="-25000"/>
              <a:t>t</a:t>
            </a:r>
            <a:r>
              <a:rPr lang="zh-CN" altLang="en-US"/>
              <a:t>的计算公式为: </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1146810" y="3878580"/>
            <a:ext cx="2086610" cy="10344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线性二次指数平滑法</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布朗单一参数线性指数平滑法</a:t>
            </a:r>
            <a:endParaRPr lang="zh-CN" altLang="zh-CN" sz="2600" b="1" dirty="0">
              <a:latin typeface="黑体" panose="02010609060101010101" pitchFamily="49" charset="-122"/>
              <a:ea typeface="黑体" panose="02010609060101010101" pitchFamily="49" charset="-122"/>
            </a:endParaRPr>
          </a:p>
          <a:p>
            <a:r>
              <a:rPr lang="zh-CN" altLang="en-US"/>
              <a:t>布朗(Brown)单一参数线性指数平滑法的基本原理和线性二次移动平均法相似。当时间序列有趋势存在时,一次和二次指数平滑都落后于实际值,将一次和二次平滑值之差加在一次平滑值上,则可对趋势进行修正。</a:t>
            </a:r>
            <a:endParaRPr lang="zh-CN" altLang="en-US"/>
          </a:p>
          <a:p>
            <a:endParaRPr lang="zh-CN" altLang="en-US"/>
          </a:p>
          <a:p>
            <a:r>
              <a:rPr lang="zh-CN" altLang="en-US"/>
              <a:t>其平滑公式为: </a:t>
            </a:r>
            <a:endParaRPr lang="zh-CN" altLang="en-US"/>
          </a:p>
          <a:p>
            <a:endParaRPr lang="zh-CN" altLang="en-US"/>
          </a:p>
          <a:p>
            <a:r>
              <a:rPr lang="zh-CN" altLang="en-US"/>
              <a:t>式中,</a:t>
            </a:r>
            <a:r>
              <a:rPr lang="en-US" altLang="zh-CN"/>
              <a:t>         </a:t>
            </a:r>
            <a:r>
              <a:rPr lang="zh-CN" altLang="en-US"/>
              <a:t>为一次指数平滑值,</a:t>
            </a:r>
            <a:r>
              <a:rPr lang="en-US" altLang="zh-CN"/>
              <a:t>        </a:t>
            </a:r>
            <a:r>
              <a:rPr lang="zh-CN" altLang="en-US"/>
              <a:t>为二次指数平滑值,x</a:t>
            </a:r>
            <a:r>
              <a:rPr lang="zh-CN" altLang="en-US" baseline="-25000"/>
              <a:t>t</a:t>
            </a:r>
            <a:r>
              <a:rPr lang="zh-CN" altLang="en-US"/>
              <a:t>为本期观测值。</a:t>
            </a:r>
            <a:endParaRPr lang="zh-CN" altLang="en-US"/>
          </a:p>
          <a:p>
            <a:endParaRPr lang="zh-CN" altLang="en-US"/>
          </a:p>
          <a:p>
            <a:r>
              <a:rPr lang="zh-CN" altLang="en-US"/>
              <a:t>由两个平滑值可以计算线性平滑模型的两个参数:</a:t>
            </a:r>
            <a:endParaRPr lang="zh-CN" altLang="en-US"/>
          </a:p>
          <a:p>
            <a:r>
              <a:rPr lang="zh-CN" altLang="en-US"/>
              <a:t>得到线性平滑模型:  F</a:t>
            </a:r>
            <a:r>
              <a:rPr lang="zh-CN" altLang="en-US" baseline="-25000"/>
              <a:t>t+m</a:t>
            </a:r>
            <a:r>
              <a:rPr lang="zh-CN" altLang="en-US"/>
              <a:t>=a</a:t>
            </a:r>
            <a:r>
              <a:rPr lang="zh-CN" altLang="en-US" baseline="-25000"/>
              <a:t>t</a:t>
            </a:r>
            <a:r>
              <a:rPr lang="zh-CN" altLang="en-US"/>
              <a:t>+b</a:t>
            </a:r>
            <a:r>
              <a:rPr lang="zh-CN" altLang="en-US" baseline="-25000"/>
              <a:t>t</a:t>
            </a:r>
            <a:r>
              <a:rPr lang="zh-CN" altLang="en-US"/>
              <a:t>m</a:t>
            </a:r>
            <a:endParaRPr lang="zh-CN" altLang="en-US"/>
          </a:p>
          <a:p>
            <a:endParaRPr lang="zh-CN" altLang="en-US"/>
          </a:p>
          <a:p>
            <a:r>
              <a:rPr lang="zh-CN" altLang="en-US"/>
              <a:t>在这里,m为预测的超前期数。上</a:t>
            </a:r>
            <a:r>
              <a:rPr lang="zh-CN" altLang="en-US"/>
              <a:t>式就是布朗单一参数线性指数平滑的预测模型,通常称为线性平滑模型。</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2487295" y="2678430"/>
            <a:ext cx="2301240" cy="1026795"/>
          </a:xfrm>
          <a:prstGeom prst="rect">
            <a:avLst/>
          </a:prstGeom>
        </p:spPr>
      </p:pic>
      <p:pic>
        <p:nvPicPr>
          <p:cNvPr id="6" name="图片 5"/>
          <p:cNvPicPr>
            <a:picLocks noChangeAspect="1"/>
          </p:cNvPicPr>
          <p:nvPr/>
        </p:nvPicPr>
        <p:blipFill>
          <a:blip r:embed="rId2"/>
          <a:stretch>
            <a:fillRect/>
          </a:stretch>
        </p:blipFill>
        <p:spPr>
          <a:xfrm>
            <a:off x="1750060" y="3934460"/>
            <a:ext cx="413385" cy="375285"/>
          </a:xfrm>
          <a:prstGeom prst="rect">
            <a:avLst/>
          </a:prstGeom>
        </p:spPr>
      </p:pic>
      <p:pic>
        <p:nvPicPr>
          <p:cNvPr id="7" name="图片 6"/>
          <p:cNvPicPr>
            <a:picLocks noChangeAspect="1"/>
          </p:cNvPicPr>
          <p:nvPr/>
        </p:nvPicPr>
        <p:blipFill>
          <a:blip r:embed="rId3"/>
          <a:stretch>
            <a:fillRect/>
          </a:stretch>
        </p:blipFill>
        <p:spPr>
          <a:xfrm>
            <a:off x="4114800" y="3934460"/>
            <a:ext cx="419100" cy="397510"/>
          </a:xfrm>
          <a:prstGeom prst="rect">
            <a:avLst/>
          </a:prstGeom>
        </p:spPr>
      </p:pic>
      <p:pic>
        <p:nvPicPr>
          <p:cNvPr id="8" name="图片 7"/>
          <p:cNvPicPr>
            <a:picLocks noChangeAspect="1"/>
          </p:cNvPicPr>
          <p:nvPr/>
        </p:nvPicPr>
        <p:blipFill>
          <a:blip r:embed="rId4"/>
          <a:stretch>
            <a:fillRect/>
          </a:stretch>
        </p:blipFill>
        <p:spPr>
          <a:xfrm>
            <a:off x="5943600" y="4667250"/>
            <a:ext cx="2495550" cy="7645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线性二次指数平滑法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霍尔特双参数线性指数平滑法</a:t>
            </a:r>
            <a:endParaRPr lang="zh-CN" altLang="zh-CN" sz="2600" b="1" dirty="0">
              <a:latin typeface="黑体" panose="02010609060101010101" pitchFamily="49" charset="-122"/>
              <a:ea typeface="黑体" panose="02010609060101010101" pitchFamily="49" charset="-122"/>
            </a:endParaRPr>
          </a:p>
          <a:p>
            <a:r>
              <a:rPr lang="zh-CN" altLang="en-US"/>
              <a:t>在原理上,霍尔特(Holt)双参数线性指数平滑法与布朗单一参数线性指数平滑法相似,只是它不用二次指数平滑,而是对趋势直接进行平滑。由于它可以用不同的参数对原序列的趋势进行平滑,因此具有很大的灵活性。</a:t>
            </a:r>
            <a:endParaRPr lang="zh-CN" altLang="en-US"/>
          </a:p>
          <a:p>
            <a:r>
              <a:rPr lang="zh-CN" altLang="en-US"/>
              <a:t>用霍尔特线性指数平滑法预测,需要两个参数和三个方程式: </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1066800" y="3644900"/>
            <a:ext cx="3159125" cy="10064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2740</Words>
  <Application>WPS 演示</Application>
  <PresentationFormat>宽屏</PresentationFormat>
  <Paragraphs>142</Paragraphs>
  <Slides>13</Slides>
  <Notes>4</Notes>
  <HiddenSlides>0</HiddenSlides>
  <MMClips>0</MMClips>
  <ScaleCrop>false</ScaleCrop>
  <HeadingPairs>
    <vt:vector size="6" baseType="variant">
      <vt:variant>
        <vt:lpstr>已用的字体</vt:lpstr>
      </vt:variant>
      <vt:variant>
        <vt:i4>11</vt:i4>
      </vt:variant>
      <vt:variant>
        <vt:lpstr>主题</vt:lpstr>
      </vt:variant>
      <vt:variant>
        <vt:i4>4</vt:i4>
      </vt:variant>
      <vt:variant>
        <vt:lpstr>幻灯片标题</vt:lpstr>
      </vt:variant>
      <vt:variant>
        <vt:i4>13</vt:i4>
      </vt:variant>
    </vt:vector>
  </HeadingPairs>
  <TitlesOfParts>
    <vt:vector size="28"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Office 主题​​</vt:lpstr>
      <vt:lpstr>1_自定义设计方案</vt:lpstr>
      <vt:lpstr>默认设计模板</vt:lpstr>
      <vt:lpstr>1_默认设计模板</vt:lpstr>
      <vt:lpstr>PowerPoint 演示文稿</vt:lpstr>
      <vt:lpstr>PowerPoint 演示文稿</vt:lpstr>
      <vt:lpstr>第一节　一次移动平均法</vt:lpstr>
      <vt:lpstr>第一节　一次移动平均法</vt:lpstr>
      <vt:lpstr>第二节　一次指数平滑法</vt:lpstr>
      <vt:lpstr>第三节　线性二次移动平均法</vt:lpstr>
      <vt:lpstr>第三节　线性二次移动平均法</vt:lpstr>
      <vt:lpstr>第四节　线性二次指数平滑法</vt:lpstr>
      <vt:lpstr>第四节　线性二次指数平滑法</vt:lpstr>
      <vt:lpstr>第五节　二次曲线指数平滑法</vt:lpstr>
      <vt:lpstr>第五节　二次曲线指数平滑法</vt:lpstr>
      <vt:lpstr>第六节　温特线性与季节指数平滑法</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2023-07-01T12:48:57Z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59FF2DF34DBA4D02823A5E1DCC15BF08</vt:lpwstr>
  </property>
</Properties>
</file>