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62" r:id="rId4"/>
    <p:sldMasterId id="2147483665" r:id="rId5"/>
  </p:sldMasterIdLst>
  <p:sldIdLst>
    <p:sldId id="257" r:id="rId6"/>
    <p:sldId id="258" r:id="rId7"/>
    <p:sldId id="259" r:id="rId8"/>
    <p:sldId id="260" r:id="rId9"/>
    <p:sldId id="261" r:id="rId10"/>
    <p:sldId id="262" r:id="rId11"/>
    <p:sldId id="263" r:id="rId12"/>
    <p:sldId id="264" r:id="rId13"/>
    <p:sldId id="265" r:id="rId14"/>
    <p:sldId id="266" r:id="rId15"/>
  </p:sldIdLst>
  <p:sldSz cx="12192000" cy="6858000"/>
  <p:notesSz cx="6858000" cy="9144000"/>
  <p:custDataLst>
    <p:tags r:id="rId2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slide" Target="slides/slide1.xml"/><Relationship Id="rId5" Type="http://schemas.openxmlformats.org/officeDocument/2006/relationships/slideMaster" Target="slideMasters/slideMaster4.xml"/><Relationship Id="rId4" Type="http://schemas.openxmlformats.org/officeDocument/2006/relationships/slideMaster" Target="slideMasters/slideMaster3.xml"/><Relationship Id="rId3" Type="http://schemas.openxmlformats.org/officeDocument/2006/relationships/slideMaster" Target="slideMasters/slideMaster2.xml"/><Relationship Id="rId20" Type="http://schemas.openxmlformats.org/officeDocument/2006/relationships/tags" Target="tags/tag72.xml"/><Relationship Id="rId2" Type="http://schemas.openxmlformats.org/officeDocument/2006/relationships/theme" Target="theme/theme1.xml"/><Relationship Id="rId19" Type="http://schemas.openxmlformats.org/officeDocument/2006/relationships/commentAuthors" Target="commentAuthors.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403860"/>
            <a:ext cx="8267065" cy="483235"/>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pic>
        <p:nvPicPr>
          <p:cNvPr id="2" name="内容占位符 1"/>
          <p:cNvPicPr>
            <a:picLocks noChangeAspect="1"/>
          </p:cNvPicPr>
          <p:nvPr>
            <p:ph idx="13"/>
          </p:nvPr>
        </p:nvPicPr>
        <p:blipFill>
          <a:blip r:embed="rId2"/>
          <a:stretch>
            <a:fillRect/>
          </a:stretch>
        </p:blipFill>
        <p:spPr>
          <a:xfrm>
            <a:off x="3959860" y="6422390"/>
            <a:ext cx="8232140" cy="435610"/>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
        <p:nvSpPr>
          <p:cNvPr id="5" name="标题 1"/>
          <p:cNvSpPr>
            <a:spLocks noGrp="1"/>
          </p:cNvSpPr>
          <p:nvPr>
            <p:ph type="title"/>
          </p:nvPr>
        </p:nvSpPr>
        <p:spPr>
          <a:xfrm>
            <a:off x="573405" y="356235"/>
            <a:ext cx="8267065" cy="628650"/>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403860"/>
            <a:ext cx="8267065" cy="483235"/>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pic>
        <p:nvPicPr>
          <p:cNvPr id="2" name="内容占位符 1"/>
          <p:cNvPicPr>
            <a:picLocks noChangeAspect="1"/>
          </p:cNvPicPr>
          <p:nvPr>
            <p:ph idx="13"/>
          </p:nvPr>
        </p:nvPicPr>
        <p:blipFill>
          <a:blip r:embed="rId2"/>
          <a:stretch>
            <a:fillRect/>
          </a:stretch>
        </p:blipFill>
        <p:spPr>
          <a:xfrm>
            <a:off x="3959860" y="6422390"/>
            <a:ext cx="8232140" cy="435610"/>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
        <p:nvSpPr>
          <p:cNvPr id="5" name="标题 1"/>
          <p:cNvSpPr>
            <a:spLocks noGrp="1"/>
          </p:cNvSpPr>
          <p:nvPr>
            <p:ph type="title"/>
          </p:nvPr>
        </p:nvSpPr>
        <p:spPr>
          <a:xfrm>
            <a:off x="573405" y="356235"/>
            <a:ext cx="8267065" cy="628650"/>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theme" Target="../theme/theme2.xml"/><Relationship Id="rId8" Type="http://schemas.openxmlformats.org/officeDocument/2006/relationships/tags" Target="../tags/tag71.xml"/><Relationship Id="rId7" Type="http://schemas.openxmlformats.org/officeDocument/2006/relationships/image" Target="../media/image1.jpeg"/><Relationship Id="rId6" Type="http://schemas.openxmlformats.org/officeDocument/2006/relationships/tags" Target="../tags/tag70.xml"/><Relationship Id="rId5" Type="http://schemas.openxmlformats.org/officeDocument/2006/relationships/tags" Target="../tags/tag69.xml"/><Relationship Id="rId4" Type="http://schemas.openxmlformats.org/officeDocument/2006/relationships/tags" Target="../tags/tag68.xml"/><Relationship Id="rId3" Type="http://schemas.openxmlformats.org/officeDocument/2006/relationships/tags" Target="../tags/tag67.xml"/><Relationship Id="rId2" Type="http://schemas.openxmlformats.org/officeDocument/2006/relationships/tags" Target="../tags/tag66.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theme" Target="../theme/theme3.xml"/><Relationship Id="rId8" Type="http://schemas.openxmlformats.org/officeDocument/2006/relationships/image" Target="../media/image7.png"/><Relationship Id="rId7" Type="http://schemas.openxmlformats.org/officeDocument/2006/relationships/image" Target="../media/image2.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jpeg"/><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9" Type="http://schemas.openxmlformats.org/officeDocument/2006/relationships/theme" Target="../theme/theme4.xml"/><Relationship Id="rId8" Type="http://schemas.openxmlformats.org/officeDocument/2006/relationships/image" Target="../media/image7.png"/><Relationship Id="rId7" Type="http://schemas.openxmlformats.org/officeDocument/2006/relationships/image" Target="../media/image2.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jpeg"/><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pic>
        <p:nvPicPr>
          <p:cNvPr id="7" name="图片 6" descr="图片3"/>
          <p:cNvPicPr>
            <a:picLocks noChangeAspect="1"/>
          </p:cNvPicPr>
          <p:nvPr userDrawn="1"/>
        </p:nvPicPr>
        <p:blipFill>
          <a:blip r:embed="rId7"/>
          <a:stretch>
            <a:fillRect/>
          </a:stretch>
        </p:blipFill>
        <p:spPr>
          <a:xfrm>
            <a:off x="0" y="0"/>
            <a:ext cx="12192000" cy="6858000"/>
          </a:xfrm>
          <a:prstGeom prst="rect">
            <a:avLst/>
          </a:prstGeom>
        </p:spPr>
      </p:pic>
      <p:sp>
        <p:nvSpPr>
          <p:cNvPr id="8" name="日期占位符 2"/>
          <p:cNvSpPr>
            <a:spLocks noGrp="1"/>
          </p:cNvSpPr>
          <p:nvPr userDrawn="1"/>
        </p:nvSpPr>
        <p:spPr>
          <a:xfrm>
            <a:off x="-140" y="6249630"/>
            <a:ext cx="2700000" cy="316800"/>
          </a:xfrm>
          <a:prstGeom prst="rect">
            <a:avLst/>
          </a:prstGeom>
        </p:spPr>
        <p:txBody>
          <a:bodyPr vert="horz" lIns="91440" tIns="45720" rIns="91440" bIns="45720" rtlCol="0" anchor="ctr">
            <a:normAutofit/>
          </a:bodyPr>
          <a:lstStyle>
            <a:defPPr>
              <a:defRPr lang="zh-CN"/>
            </a:defPPr>
            <a:lvl1pPr marL="0" algn="l" defTabSz="914400" rtl="0" eaLnBrk="1" latinLnBrk="0" hangingPunct="1">
              <a:defRPr sz="1000" kern="1200" baseline="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60FBDFE-C587-4B4C-A407-44438C67B59E}" type="datetimeFigureOut">
              <a:rPr lang="zh-CN" altLang="en-US" sz="1400" smtClean="0"/>
            </a:fld>
            <a:endParaRPr lang="zh-CN" altLang="en-US" sz="1400" smtClean="0"/>
          </a:p>
        </p:txBody>
      </p:sp>
    </p:spTree>
    <p:custDataLst>
      <p:tags r:id="rId8"/>
    </p:custDataLst>
  </p:cSld>
  <p:clrMap bg1="lt1" tx1="dk1" bg2="lt2" tx2="dk2" accent1="accent1" accent2="accent2" accent3="accent3" accent4="accent4" accent5="accent5" accent6="accent6" hlink="hlink" folHlink="folHlink"/>
  <p:sldLayoutIdLst>
    <p:sldLayoutId id="2147483661" r:id="rId1"/>
  </p:sldLayoutIdLst>
  <p:hf hdr="0" ftr="0" dt="0"/>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4"/>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587375" y="394970"/>
            <a:ext cx="9516745" cy="511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grpSp>
        <p:nvGrpSpPr>
          <p:cNvPr id="8" name="组合 7"/>
          <p:cNvGrpSpPr/>
          <p:nvPr userDrawn="1"/>
        </p:nvGrpSpPr>
        <p:grpSpPr>
          <a:xfrm>
            <a:off x="-3810" y="907415"/>
            <a:ext cx="12195810" cy="5951855"/>
            <a:chOff x="-6" y="1429"/>
            <a:chExt cx="19206" cy="9373"/>
          </a:xfrm>
        </p:grpSpPr>
        <p:pic>
          <p:nvPicPr>
            <p:cNvPr id="6" name="图片 5"/>
            <p:cNvPicPr>
              <a:picLocks noChangeAspect="1"/>
            </p:cNvPicPr>
            <p:nvPr/>
          </p:nvPicPr>
          <p:blipFill>
            <a:blip r:embed="rId5"/>
            <a:stretch>
              <a:fillRect/>
            </a:stretch>
          </p:blipFill>
          <p:spPr>
            <a:xfrm>
              <a:off x="0" y="10114"/>
              <a:ext cx="6463" cy="689"/>
            </a:xfrm>
            <a:prstGeom prst="rect">
              <a:avLst/>
            </a:prstGeom>
          </p:spPr>
        </p:pic>
        <p:pic>
          <p:nvPicPr>
            <p:cNvPr id="3" name="内容占位符 4"/>
            <p:cNvPicPr>
              <a:picLocks noChangeAspect="1"/>
            </p:cNvPicPr>
            <p:nvPr/>
          </p:nvPicPr>
          <p:blipFill>
            <a:blip r:embed="rId6"/>
            <a:stretch>
              <a:fillRect/>
            </a:stretch>
          </p:blipFill>
          <p:spPr>
            <a:xfrm>
              <a:off x="-6" y="1429"/>
              <a:ext cx="19206" cy="201"/>
            </a:xfrm>
            <a:prstGeom prst="rect">
              <a:avLst/>
            </a:prstGeom>
            <a:noFill/>
            <a:ln>
              <a:noFill/>
            </a:ln>
            <a:effectLst/>
          </p:spPr>
        </p:pic>
      </p:grpSp>
      <p:pic>
        <p:nvPicPr>
          <p:cNvPr id="5" name="内容占位符 4"/>
          <p:cNvPicPr>
            <a:picLocks noChangeAspect="1"/>
          </p:cNvPicPr>
          <p:nvPr userDrawn="1"/>
        </p:nvPicPr>
        <p:blipFill>
          <a:blip r:embed="rId7"/>
          <a:stretch>
            <a:fillRect/>
          </a:stretch>
        </p:blipFill>
        <p:spPr>
          <a:xfrm>
            <a:off x="3959860" y="6422390"/>
            <a:ext cx="8232140" cy="435610"/>
          </a:xfrm>
          <a:prstGeom prst="rect">
            <a:avLst/>
          </a:prstGeom>
          <a:noFill/>
          <a:ln>
            <a:noFill/>
          </a:ln>
          <a:effectLst/>
        </p:spPr>
      </p:pic>
      <p:pic>
        <p:nvPicPr>
          <p:cNvPr id="23" name="图片 22" descr="WPS图片编辑"/>
          <p:cNvPicPr>
            <a:picLocks noChangeAspect="1"/>
          </p:cNvPicPr>
          <p:nvPr userDrawn="1"/>
        </p:nvPicPr>
        <p:blipFill>
          <a:blip r:embed="rId8"/>
          <a:stretch>
            <a:fillRect/>
          </a:stretch>
        </p:blipFill>
        <p:spPr>
          <a:xfrm>
            <a:off x="10351770" y="6144895"/>
            <a:ext cx="1761490" cy="263525"/>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txStyles>
    <p:titleStyle>
      <a:lvl1pPr algn="l" rtl="0" eaLnBrk="0" fontAlgn="base" hangingPunct="0">
        <a:spcBef>
          <a:spcPct val="0"/>
        </a:spcBef>
        <a:spcAft>
          <a:spcPct val="0"/>
        </a:spcAft>
        <a:defRPr sz="2400" b="0" kern="1200">
          <a:solidFill>
            <a:schemeClr val="tx1"/>
          </a:solidFill>
          <a:latin typeface="汉仪北魏写经W" panose="00020600040101010101" charset="-122"/>
          <a:ea typeface="汉仪北魏写经W"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4"/>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587375" y="394970"/>
            <a:ext cx="9516745" cy="511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grpSp>
        <p:nvGrpSpPr>
          <p:cNvPr id="8" name="组合 7"/>
          <p:cNvGrpSpPr/>
          <p:nvPr userDrawn="1"/>
        </p:nvGrpSpPr>
        <p:grpSpPr>
          <a:xfrm>
            <a:off x="-3810" y="907415"/>
            <a:ext cx="12195810" cy="5951855"/>
            <a:chOff x="-6" y="1429"/>
            <a:chExt cx="19206" cy="9373"/>
          </a:xfrm>
        </p:grpSpPr>
        <p:pic>
          <p:nvPicPr>
            <p:cNvPr id="6" name="图片 5"/>
            <p:cNvPicPr>
              <a:picLocks noChangeAspect="1"/>
            </p:cNvPicPr>
            <p:nvPr/>
          </p:nvPicPr>
          <p:blipFill>
            <a:blip r:embed="rId5"/>
            <a:stretch>
              <a:fillRect/>
            </a:stretch>
          </p:blipFill>
          <p:spPr>
            <a:xfrm>
              <a:off x="0" y="10114"/>
              <a:ext cx="6463" cy="689"/>
            </a:xfrm>
            <a:prstGeom prst="rect">
              <a:avLst/>
            </a:prstGeom>
          </p:spPr>
        </p:pic>
        <p:pic>
          <p:nvPicPr>
            <p:cNvPr id="3" name="内容占位符 4"/>
            <p:cNvPicPr>
              <a:picLocks noChangeAspect="1"/>
            </p:cNvPicPr>
            <p:nvPr/>
          </p:nvPicPr>
          <p:blipFill>
            <a:blip r:embed="rId6"/>
            <a:stretch>
              <a:fillRect/>
            </a:stretch>
          </p:blipFill>
          <p:spPr>
            <a:xfrm>
              <a:off x="-6" y="1429"/>
              <a:ext cx="19206" cy="201"/>
            </a:xfrm>
            <a:prstGeom prst="rect">
              <a:avLst/>
            </a:prstGeom>
            <a:noFill/>
            <a:ln>
              <a:noFill/>
            </a:ln>
            <a:effectLst/>
          </p:spPr>
        </p:pic>
      </p:grpSp>
      <p:pic>
        <p:nvPicPr>
          <p:cNvPr id="5" name="内容占位符 4"/>
          <p:cNvPicPr>
            <a:picLocks noChangeAspect="1"/>
          </p:cNvPicPr>
          <p:nvPr userDrawn="1"/>
        </p:nvPicPr>
        <p:blipFill>
          <a:blip r:embed="rId7"/>
          <a:stretch>
            <a:fillRect/>
          </a:stretch>
        </p:blipFill>
        <p:spPr>
          <a:xfrm>
            <a:off x="3959860" y="6422390"/>
            <a:ext cx="8232140" cy="435610"/>
          </a:xfrm>
          <a:prstGeom prst="rect">
            <a:avLst/>
          </a:prstGeom>
          <a:noFill/>
          <a:ln>
            <a:noFill/>
          </a:ln>
          <a:effectLst/>
        </p:spPr>
      </p:pic>
      <p:pic>
        <p:nvPicPr>
          <p:cNvPr id="23" name="图片 22" descr="WPS图片编辑"/>
          <p:cNvPicPr>
            <a:picLocks noChangeAspect="1"/>
          </p:cNvPicPr>
          <p:nvPr userDrawn="1"/>
        </p:nvPicPr>
        <p:blipFill>
          <a:blip r:embed="rId8"/>
          <a:stretch>
            <a:fillRect/>
          </a:stretch>
        </p:blipFill>
        <p:spPr>
          <a:xfrm>
            <a:off x="10351770" y="6144895"/>
            <a:ext cx="1761490" cy="263525"/>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txStyles>
    <p:titleStyle>
      <a:lvl1pPr algn="l" rtl="0" eaLnBrk="0" fontAlgn="base" hangingPunct="0">
        <a:spcBef>
          <a:spcPct val="0"/>
        </a:spcBef>
        <a:spcAft>
          <a:spcPct val="0"/>
        </a:spcAft>
        <a:defRPr sz="2400" b="0" kern="1200">
          <a:solidFill>
            <a:schemeClr val="tx1"/>
          </a:solidFill>
          <a:latin typeface="汉仪北魏写经W" panose="00020600040101010101" charset="-122"/>
          <a:ea typeface="汉仪北魏写经W"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 name="文本框 14"/>
          <p:cNvSpPr txBox="1"/>
          <p:nvPr/>
        </p:nvSpPr>
        <p:spPr>
          <a:xfrm>
            <a:off x="17145" y="2532380"/>
            <a:ext cx="12174855" cy="1106805"/>
          </a:xfrm>
          <a:prstGeom prst="rect">
            <a:avLst/>
          </a:prstGeom>
          <a:noFill/>
        </p:spPr>
        <p:txBody>
          <a:bodyPr wrap="square" rtlCol="0">
            <a:spAutoFit/>
          </a:bodyPr>
          <a:p>
            <a:pPr algn="ctr"/>
            <a:r>
              <a:rPr sz="6600">
                <a:latin typeface="汉仪北魏写经W" panose="00020600040101010101" charset="-122"/>
                <a:ea typeface="汉仪北魏写经W" panose="00020600040101010101" charset="-122"/>
              </a:rPr>
              <a:t>第八章</a:t>
            </a:r>
            <a:r>
              <a:rPr lang="en-US" sz="6600">
                <a:latin typeface="汉仪北魏写经W" panose="00020600040101010101" charset="-122"/>
                <a:ea typeface="汉仪北魏写经W" panose="00020600040101010101" charset="-122"/>
              </a:rPr>
              <a:t>  </a:t>
            </a:r>
            <a:r>
              <a:rPr sz="6600">
                <a:latin typeface="汉仪北魏写经W" panose="00020600040101010101" charset="-122"/>
                <a:ea typeface="汉仪北魏写经W" panose="00020600040101010101" charset="-122"/>
              </a:rPr>
              <a:t>干预分析模型预测法</a:t>
            </a:r>
            <a:endParaRPr sz="6600">
              <a:latin typeface="汉仪北魏写经W" panose="00020600040101010101" charset="-122"/>
              <a:ea typeface="汉仪北魏写经W" panose="00020600040101010101" charset="-122"/>
            </a:endParaRPr>
          </a:p>
        </p:txBody>
      </p:sp>
      <p:sp>
        <p:nvSpPr>
          <p:cNvPr id="6" name="灯片编号占位符 5"/>
          <p:cNvSpPr>
            <a:spLocks noGrp="1"/>
          </p:cNvSpPr>
          <p:nvPr>
            <p:ph type="sldNum" sz="quarter" idx="12"/>
          </p:nvPr>
        </p:nvSpPr>
        <p:spPr/>
        <p:txBody>
          <a:bodyPr/>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1600"/>
    </mc:Choice>
    <mc:Fallback>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干预分析模型的应用实例</a:t>
            </a:r>
            <a:endParaRPr lang="zh-CN" altLang="en-US"/>
          </a:p>
        </p:txBody>
      </p:sp>
      <p:sp>
        <p:nvSpPr>
          <p:cNvPr id="3" name="内容占位符 2"/>
          <p:cNvSpPr>
            <a:spLocks noGrp="1"/>
          </p:cNvSpPr>
          <p:nvPr>
            <p:ph idx="1"/>
          </p:nvPr>
        </p:nvSpPr>
        <p:spPr>
          <a:xfrm>
            <a:off x="622300" y="1423670"/>
            <a:ext cx="11101070" cy="4864735"/>
          </a:xfrm>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中国人民银行第八次“降息”与“两会”对深市影响的干预分析模型</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问题的提出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样本选择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ARIMA建模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加入干预变量进行分析</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 name="文本框 15"/>
          <p:cNvSpPr txBox="1">
            <a:spLocks noChangeArrowheads="1"/>
          </p:cNvSpPr>
          <p:nvPr/>
        </p:nvSpPr>
        <p:spPr bwMode="auto">
          <a:xfrm>
            <a:off x="616585" y="288925"/>
            <a:ext cx="70612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a:lnSpc>
                <a:spcPct val="100000"/>
              </a:lnSpc>
              <a:spcBef>
                <a:spcPct val="0"/>
              </a:spcBef>
              <a:buFontTx/>
              <a:buNone/>
            </a:pPr>
            <a:r>
              <a:rPr lang="zh-CN" altLang="en-US" sz="4000" b="1" dirty="0">
                <a:solidFill>
                  <a:schemeClr val="tx1"/>
                </a:solidFill>
                <a:latin typeface="汉仪北魏写经W" panose="00020600040101010101" charset="-122"/>
                <a:ea typeface="汉仪北魏写经W" panose="00020600040101010101" charset="-122"/>
                <a:cs typeface="汉仪北魏写经W" panose="00020600040101010101" charset="-122"/>
              </a:rPr>
              <a:t>目录  </a:t>
            </a:r>
            <a:r>
              <a:rPr lang="en-US" altLang="zh-CN" sz="4000" b="1" dirty="0">
                <a:solidFill>
                  <a:schemeClr val="tx1"/>
                </a:solidFill>
                <a:latin typeface="汉仪北魏写经W" panose="00020600040101010101" charset="-122"/>
                <a:ea typeface="汉仪北魏写经W" panose="00020600040101010101" charset="-122"/>
                <a:cs typeface="汉仪北魏写经W" panose="00020600040101010101" charset="-122"/>
              </a:rPr>
              <a:t>content</a:t>
            </a:r>
            <a:endParaRPr lang="en-US" altLang="zh-CN" sz="4000" b="1" dirty="0">
              <a:solidFill>
                <a:schemeClr val="tx1"/>
              </a:solidFill>
              <a:latin typeface="汉仪北魏写经W" panose="00020600040101010101" charset="-122"/>
              <a:ea typeface="汉仪北魏写经W" panose="00020600040101010101" charset="-122"/>
              <a:cs typeface="汉仪北魏写经W" panose="00020600040101010101" charset="-122"/>
            </a:endParaRPr>
          </a:p>
        </p:txBody>
      </p:sp>
      <p:grpSp>
        <p:nvGrpSpPr>
          <p:cNvPr id="9" name="组合 8"/>
          <p:cNvGrpSpPr/>
          <p:nvPr/>
        </p:nvGrpSpPr>
        <p:grpSpPr>
          <a:xfrm>
            <a:off x="2663190" y="2018665"/>
            <a:ext cx="7946390" cy="1832610"/>
            <a:chOff x="4744" y="3179"/>
            <a:chExt cx="12514" cy="2886"/>
          </a:xfrm>
        </p:grpSpPr>
        <p:grpSp>
          <p:nvGrpSpPr>
            <p:cNvPr id="10" name="组合 9"/>
            <p:cNvGrpSpPr/>
            <p:nvPr/>
          </p:nvGrpSpPr>
          <p:grpSpPr>
            <a:xfrm>
              <a:off x="5313" y="3179"/>
              <a:ext cx="11945" cy="2886"/>
              <a:chOff x="5313" y="3179"/>
              <a:chExt cx="11945" cy="2886"/>
            </a:xfrm>
          </p:grpSpPr>
          <p:sp>
            <p:nvSpPr>
              <p:cNvPr id="65" name="矩形 2"/>
              <p:cNvSpPr>
                <a:spLocks noChangeArrowheads="1"/>
              </p:cNvSpPr>
              <p:nvPr/>
            </p:nvSpPr>
            <p:spPr bwMode="auto">
              <a:xfrm>
                <a:off x="5314" y="3179"/>
                <a:ext cx="916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第一节　干预分析模型概述</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67" name="矩形 28"/>
              <p:cNvSpPr>
                <a:spLocks noChangeArrowheads="1"/>
              </p:cNvSpPr>
              <p:nvPr/>
            </p:nvSpPr>
            <p:spPr bwMode="auto">
              <a:xfrm>
                <a:off x="5313" y="4177"/>
                <a:ext cx="11398"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第二节　单变量干预分析模型的识别与估计</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69" name="矩形 26"/>
              <p:cNvSpPr>
                <a:spLocks noChangeArrowheads="1"/>
              </p:cNvSpPr>
              <p:nvPr/>
            </p:nvSpPr>
            <p:spPr bwMode="auto">
              <a:xfrm>
                <a:off x="5313" y="5233"/>
                <a:ext cx="11945" cy="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第三节　干预分析模型的应用实例</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grpSp>
        <p:pic>
          <p:nvPicPr>
            <p:cNvPr id="2" name="图片 1"/>
            <p:cNvPicPr>
              <a:picLocks noChangeAspect="1"/>
            </p:cNvPicPr>
            <p:nvPr/>
          </p:nvPicPr>
          <p:blipFill>
            <a:blip r:embed="rId1"/>
            <a:stretch>
              <a:fillRect/>
            </a:stretch>
          </p:blipFill>
          <p:spPr>
            <a:xfrm>
              <a:off x="4744" y="3338"/>
              <a:ext cx="430" cy="405"/>
            </a:xfrm>
            <a:prstGeom prst="rect">
              <a:avLst/>
            </a:prstGeom>
          </p:spPr>
        </p:pic>
        <p:pic>
          <p:nvPicPr>
            <p:cNvPr id="3" name="图片 2"/>
            <p:cNvPicPr>
              <a:picLocks noChangeAspect="1"/>
            </p:cNvPicPr>
            <p:nvPr/>
          </p:nvPicPr>
          <p:blipFill>
            <a:blip r:embed="rId1"/>
            <a:stretch>
              <a:fillRect/>
            </a:stretch>
          </p:blipFill>
          <p:spPr>
            <a:xfrm>
              <a:off x="4744" y="4341"/>
              <a:ext cx="430" cy="405"/>
            </a:xfrm>
            <a:prstGeom prst="rect">
              <a:avLst/>
            </a:prstGeom>
          </p:spPr>
        </p:pic>
        <p:pic>
          <p:nvPicPr>
            <p:cNvPr id="4" name="图片 3"/>
            <p:cNvPicPr>
              <a:picLocks noChangeAspect="1"/>
            </p:cNvPicPr>
            <p:nvPr/>
          </p:nvPicPr>
          <p:blipFill>
            <a:blip r:embed="rId1"/>
            <a:stretch>
              <a:fillRect/>
            </a:stretch>
          </p:blipFill>
          <p:spPr>
            <a:xfrm>
              <a:off x="4744" y="5388"/>
              <a:ext cx="430" cy="405"/>
            </a:xfrm>
            <a:prstGeom prst="rect">
              <a:avLst/>
            </a:prstGeom>
          </p:spPr>
        </p:pic>
      </p:grpSp>
      <p:sp>
        <p:nvSpPr>
          <p:cNvPr id="12" name="灯片编号占位符 11"/>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干预分析模型概述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干预分析模型简介</a:t>
            </a:r>
            <a:endParaRPr lang="zh-CN" altLang="zh-CN" sz="2600" b="1" dirty="0">
              <a:latin typeface="黑体" panose="02010609060101010101" pitchFamily="49" charset="-122"/>
              <a:ea typeface="黑体" panose="02010609060101010101" pitchFamily="49" charset="-122"/>
            </a:endParaRPr>
          </a:p>
          <a:p>
            <a:r>
              <a:rPr lang="zh-CN" altLang="en-US"/>
              <a:t>时间序列经常会受到特殊事件及态势的影响,诸如国内经济政策或经济规则的变更、国际政治局势的骤变,以及节假日、罢工、贱卖、促销之类事件的影响等,学者们称这类外部事件为干预。</a:t>
            </a:r>
            <a:endParaRPr lang="zh-CN" altLang="en-US"/>
          </a:p>
          <a:p>
            <a:r>
              <a:rPr lang="zh-CN" altLang="en-US"/>
              <a:t>干预分析(Intervention Analysis)的研究始于20世纪70年代初美国威斯康星大学统计系刁锦寰(Tiao)教授对美国西海岸洛杉矶大气污染的环境问题的研究。1975年,美国统计学家博克斯(Box)教授和刁锦寰教授在美国统计协会会刊上发表了《应用到经济与环境问题的干预分析》一文,此后,干预分析的概念和模型引起了人们的广泛关注,并迅速被广泛应用于描述经济政策的变化或突发事件对经济环境、经济过程或结果的具体影响的定量分析。</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干预分析模型概述</a:t>
            </a:r>
            <a:endParaRPr lang="zh-CN" altLang="en-US"/>
          </a:p>
        </p:txBody>
      </p:sp>
      <p:sp>
        <p:nvSpPr>
          <p:cNvPr id="3" name="内容占位符 2"/>
          <p:cNvSpPr>
            <a:spLocks noGrp="1"/>
          </p:cNvSpPr>
          <p:nvPr>
            <p:ph idx="1"/>
          </p:nvPr>
        </p:nvSpPr>
        <p:spPr/>
        <p:txBody>
          <a:bodyPr/>
          <a:p>
            <a:r>
              <a:rPr lang="zh-CN" altLang="en-US"/>
              <a:t>研究干预分析的目的,就是从定量分析的角度来评估政策干预或突发事件对经济环境和经济过程的具体影响。一般来讲,干预分析模型是与时间序列模型结合起来进行研究的。经济政策的变化或突发事件的影响不能忽视,在干预事件发生后,序列是否存在任何事实上的变化?若有影响,其影响程度又如何?这就是干预分析模型所要解决的问题。 </a:t>
            </a:r>
            <a:endParaRPr lang="zh-CN" altLang="en-US"/>
          </a:p>
          <a:p>
            <a:r>
              <a:rPr lang="zh-CN" altLang="en-US"/>
              <a:t>干预分析模型是传递函数模型的一种推广, 当不存在干预影响时, 这两种模型没有本质上的区别。由传递函数发展到干预分析的过程,类似于从多元回归分析发展到虚拟变量的应用。干预分析与回归分析中虚拟变量之间的主要差别是: 前者为动态模型,后者为静态模式;前者是一个过程,后者是单个或多个变量。因此,干预分析模型的研究,无论从内容上还是方法上,都要比虚拟变量复杂得多。</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干预分析模型概述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干预分析模型的基本形式</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干预变量的形式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干预分析模型的基本变量是干预变量,有两种常见的干预变量: 一种是持续性的干预变量</a:t>
            </a:r>
            <a:r>
              <a:rPr lang="en-US" altLang="zh-CN"/>
              <a:t>;</a:t>
            </a:r>
            <a:r>
              <a:rPr lang="zh-CN" altLang="en-US"/>
              <a:t>第二种是短暂性的干预变量。</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干预事件的形式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en-US" altLang="zh-CN"/>
              <a:t>1. 干预事件的影响突然开始,长期持续下去</a:t>
            </a:r>
            <a:endParaRPr lang="en-US" altLang="zh-CN"/>
          </a:p>
          <a:p>
            <a:r>
              <a:rPr lang="en-US" altLang="zh-CN"/>
              <a:t>2. 干预事件的影响逐渐开始,长期持续下去</a:t>
            </a:r>
            <a:endParaRPr lang="en-US" altLang="zh-CN"/>
          </a:p>
          <a:p>
            <a:r>
              <a:rPr lang="en-US" altLang="zh-CN"/>
              <a:t>3. 干预事件突然开始,产生暂时的影响</a:t>
            </a:r>
            <a:endParaRPr lang="en-US" altLang="zh-CN"/>
          </a:p>
          <a:p>
            <a:r>
              <a:rPr lang="en-US" altLang="zh-CN"/>
              <a:t>4. 干预事件逐渐开始,产生暂时的影响</a:t>
            </a:r>
            <a:endParaRPr lang="en-US" altLang="zh-CN"/>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单变量干预分析模型的识别与估计</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单变量干预分析模型的构造</a:t>
            </a:r>
            <a:endParaRPr lang="zh-CN" altLang="zh-CN" sz="2600" b="1" dirty="0">
              <a:latin typeface="黑体" panose="02010609060101010101" pitchFamily="49" charset="-122"/>
              <a:ea typeface="黑体" panose="02010609060101010101" pitchFamily="49" charset="-122"/>
            </a:endParaRPr>
          </a:p>
          <a:p>
            <a:r>
              <a:rPr lang="zh-CN" altLang="en-US"/>
              <a:t>干预分析模型的主要目的是为了测度干预效应,就干预变量而言,剔除了干预影响后的序列,可看作普通的时间序列,进而可以用一般的时间序列分析方法进行拟合,如博克斯-詹金斯法,以及多项式曲线、指数曲线、生长曲线等非线性方法。</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单变量干预分析模型的识别与估计</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干预效应的识别</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根据序列的具体情况和干预变量的性质进行识别</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已知干预影响的情形</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单变量干预分析模型的识别与估计</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干预分析模型的建模步骤</a:t>
            </a:r>
            <a:endParaRPr lang="zh-CN" altLang="zh-CN" sz="2600" b="1" dirty="0">
              <a:latin typeface="黑体" panose="02010609060101010101" pitchFamily="49" charset="-122"/>
              <a:ea typeface="黑体" panose="02010609060101010101" pitchFamily="49" charset="-122"/>
            </a:endParaRPr>
          </a:p>
          <a:p>
            <a:r>
              <a:rPr lang="zh-CN" altLang="en-US"/>
              <a:t>干预分析模型的建模思路和具体步骤包括以下几点: </a:t>
            </a:r>
            <a:endParaRPr lang="zh-CN" altLang="en-US"/>
          </a:p>
          <a:p>
            <a:r>
              <a:rPr lang="zh-CN" altLang="en-US"/>
              <a:t>第一,利用干预影响产生前的数据,建立一个单变量的时间序列模型。然后利用此模型进行外推预测,得到的预测值作为不受干预影响的数值。</a:t>
            </a:r>
            <a:endParaRPr lang="zh-CN" altLang="en-US"/>
          </a:p>
          <a:p>
            <a:r>
              <a:rPr lang="zh-CN" altLang="en-US"/>
              <a:t>第二,将实际值减去预测值,得到受干预影响的具体结果,利用这些结果估计出干预影响部分(8-2)式的参数。</a:t>
            </a:r>
            <a:endParaRPr lang="zh-CN" altLang="en-US"/>
          </a:p>
          <a:p>
            <a:r>
              <a:rPr lang="zh-CN" altLang="en-US"/>
              <a:t>第三,利用排除干预影响后的全部数据,识别与估计出一个单变量的时间序列模型(8-3)式。</a:t>
            </a:r>
            <a:endParaRPr lang="zh-CN" altLang="en-US"/>
          </a:p>
          <a:p>
            <a:r>
              <a:rPr lang="zh-CN" altLang="en-US"/>
              <a:t>第四,将(8-2)式与(8-3)式结合,求出总的干预分析模型(8-1)式。</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干预分析模型的应用实例</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干预分析模型在房地产价格指数预测中的应用</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问题的提出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干预分析模型的识别与参数估计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1.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72.xml><?xml version="1.0" encoding="utf-8"?>
<p:tagLst xmlns:p="http://schemas.openxmlformats.org/presentationml/2006/main">
  <p:tag name="COMMONDATA" val="eyJoZGlkIjoiNTBlODZkODVmOTIxMWE2ZDY3MjViNmY2OTBlOTlkYTMifQ=="/>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1544</Words>
  <Application>WPS 演示</Application>
  <PresentationFormat>宽屏</PresentationFormat>
  <Paragraphs>86</Paragraphs>
  <Slides>10</Slides>
  <Notes>4</Notes>
  <HiddenSlides>0</HiddenSlides>
  <MMClips>0</MMClips>
  <ScaleCrop>false</ScaleCrop>
  <HeadingPairs>
    <vt:vector size="6" baseType="variant">
      <vt:variant>
        <vt:lpstr>已用的字体</vt:lpstr>
      </vt:variant>
      <vt:variant>
        <vt:i4>12</vt:i4>
      </vt:variant>
      <vt:variant>
        <vt:lpstr>主题</vt:lpstr>
      </vt:variant>
      <vt:variant>
        <vt:i4>4</vt:i4>
      </vt:variant>
      <vt:variant>
        <vt:lpstr>幻灯片标题</vt:lpstr>
      </vt:variant>
      <vt:variant>
        <vt:i4>10</vt:i4>
      </vt:variant>
    </vt:vector>
  </HeadingPairs>
  <TitlesOfParts>
    <vt:vector size="26" baseType="lpstr">
      <vt:lpstr>Arial</vt:lpstr>
      <vt:lpstr>宋体</vt:lpstr>
      <vt:lpstr>Wingdings</vt:lpstr>
      <vt:lpstr>Wingdings</vt:lpstr>
      <vt:lpstr>微软雅黑</vt:lpstr>
      <vt:lpstr>Calibri</vt:lpstr>
      <vt:lpstr>Arial Unicode MS</vt:lpstr>
      <vt:lpstr>汉仪北魏写经W</vt:lpstr>
      <vt:lpstr>GungsuhChe</vt:lpstr>
      <vt:lpstr>Malgun Gothic</vt:lpstr>
      <vt:lpstr>黑体</vt:lpstr>
      <vt:lpstr>楷体</vt:lpstr>
      <vt:lpstr>Office 主题​​</vt:lpstr>
      <vt:lpstr>1_自定义设计方案</vt:lpstr>
      <vt:lpstr>默认设计模板</vt:lpstr>
      <vt:lpstr>1_默认设计模板</vt:lpstr>
      <vt:lpstr>PowerPoint 演示文稿</vt:lpstr>
      <vt:lpstr>PowerPoint 演示文稿</vt:lpstr>
      <vt:lpstr>第一节　干预分析模型概述</vt:lpstr>
      <vt:lpstr>第一节　干预分析模型概述</vt:lpstr>
      <vt:lpstr>第一节　干预分析模型概述</vt:lpstr>
      <vt:lpstr>第二节　单变量干预分析模型的识别与估计</vt:lpstr>
      <vt:lpstr>第二节　单变量干预分析模型的识别与估计</vt:lpstr>
      <vt:lpstr>第二节　单变量干预分析模型的识别与估计</vt:lpstr>
      <vt:lpstr>第三节　干预分析模型的应用实例</vt:lpstr>
      <vt:lpstr>第三节　干预分析模型的应用实例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2023-07-01T12:51:58Z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09FC7BFDBE4B4C24A91214B171661E6F</vt:lpwstr>
  </property>
</Properties>
</file>