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62" r:id="rId4"/>
    <p:sldMasterId id="2147483665" r:id="rId5"/>
  </p:sldMasterIdLst>
  <p:sldIdLst>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slide" Target="slides/slide1.xml"/><Relationship Id="rId5" Type="http://schemas.openxmlformats.org/officeDocument/2006/relationships/slideMaster" Target="slideMasters/slideMaster4.xml"/><Relationship Id="rId4" Type="http://schemas.openxmlformats.org/officeDocument/2006/relationships/slideMaster" Target="slideMasters/slideMaster3.xml"/><Relationship Id="rId32" Type="http://schemas.openxmlformats.org/officeDocument/2006/relationships/tags" Target="tags/tag72.xml"/><Relationship Id="rId31" Type="http://schemas.openxmlformats.org/officeDocument/2006/relationships/commentAuthors" Target="commentAuthors.xml"/><Relationship Id="rId30" Type="http://schemas.openxmlformats.org/officeDocument/2006/relationships/tableStyles" Target="tableStyles.xml"/><Relationship Id="rId3" Type="http://schemas.openxmlformats.org/officeDocument/2006/relationships/slideMaster" Target="slideMasters/slideMaster2.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403860"/>
            <a:ext cx="8267065" cy="483235"/>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pic>
        <p:nvPicPr>
          <p:cNvPr id="2" name="内容占位符 1"/>
          <p:cNvPicPr>
            <a:picLocks noChangeAspect="1"/>
          </p:cNvPicPr>
          <p:nvPr>
            <p:ph idx="13"/>
          </p:nvPr>
        </p:nvPicPr>
        <p:blipFill>
          <a:blip r:embed="rId2"/>
          <a:stretch>
            <a:fillRect/>
          </a:stretch>
        </p:blipFill>
        <p:spPr>
          <a:xfrm>
            <a:off x="3959860" y="6422390"/>
            <a:ext cx="8232140" cy="435610"/>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
        <p:nvSpPr>
          <p:cNvPr id="5" name="标题 1"/>
          <p:cNvSpPr>
            <a:spLocks noGrp="1"/>
          </p:cNvSpPr>
          <p:nvPr>
            <p:ph type="title"/>
          </p:nvPr>
        </p:nvSpPr>
        <p:spPr>
          <a:xfrm>
            <a:off x="573405" y="356235"/>
            <a:ext cx="8267065" cy="628650"/>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403860"/>
            <a:ext cx="8267065" cy="483235"/>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pic>
        <p:nvPicPr>
          <p:cNvPr id="2" name="内容占位符 1"/>
          <p:cNvPicPr>
            <a:picLocks noChangeAspect="1"/>
          </p:cNvPicPr>
          <p:nvPr>
            <p:ph idx="13"/>
          </p:nvPr>
        </p:nvPicPr>
        <p:blipFill>
          <a:blip r:embed="rId2"/>
          <a:stretch>
            <a:fillRect/>
          </a:stretch>
        </p:blipFill>
        <p:spPr>
          <a:xfrm>
            <a:off x="3959860" y="6422390"/>
            <a:ext cx="8232140" cy="435610"/>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
        <p:nvSpPr>
          <p:cNvPr id="5" name="标题 1"/>
          <p:cNvSpPr>
            <a:spLocks noGrp="1"/>
          </p:cNvSpPr>
          <p:nvPr>
            <p:ph type="title"/>
          </p:nvPr>
        </p:nvSpPr>
        <p:spPr>
          <a:xfrm>
            <a:off x="573405" y="356235"/>
            <a:ext cx="8267065" cy="628650"/>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theme" Target="../theme/theme2.xml"/><Relationship Id="rId8" Type="http://schemas.openxmlformats.org/officeDocument/2006/relationships/tags" Target="../tags/tag71.xml"/><Relationship Id="rId7" Type="http://schemas.openxmlformats.org/officeDocument/2006/relationships/image" Target="../media/image1.jpeg"/><Relationship Id="rId6" Type="http://schemas.openxmlformats.org/officeDocument/2006/relationships/tags" Target="../tags/tag70.xml"/><Relationship Id="rId5" Type="http://schemas.openxmlformats.org/officeDocument/2006/relationships/tags" Target="../tags/tag69.xml"/><Relationship Id="rId4" Type="http://schemas.openxmlformats.org/officeDocument/2006/relationships/tags" Target="../tags/tag68.xml"/><Relationship Id="rId3" Type="http://schemas.openxmlformats.org/officeDocument/2006/relationships/tags" Target="../tags/tag67.xml"/><Relationship Id="rId2" Type="http://schemas.openxmlformats.org/officeDocument/2006/relationships/tags" Target="../tags/tag66.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theme" Target="../theme/theme3.xml"/><Relationship Id="rId8" Type="http://schemas.openxmlformats.org/officeDocument/2006/relationships/image" Target="../media/image7.png"/><Relationship Id="rId7" Type="http://schemas.openxmlformats.org/officeDocument/2006/relationships/image" Target="../media/image2.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jpeg"/><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9" Type="http://schemas.openxmlformats.org/officeDocument/2006/relationships/theme" Target="../theme/theme4.xml"/><Relationship Id="rId8" Type="http://schemas.openxmlformats.org/officeDocument/2006/relationships/image" Target="../media/image7.png"/><Relationship Id="rId7" Type="http://schemas.openxmlformats.org/officeDocument/2006/relationships/image" Target="../media/image2.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jpeg"/><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pic>
        <p:nvPicPr>
          <p:cNvPr id="7" name="图片 6" descr="图片3"/>
          <p:cNvPicPr>
            <a:picLocks noChangeAspect="1"/>
          </p:cNvPicPr>
          <p:nvPr userDrawn="1"/>
        </p:nvPicPr>
        <p:blipFill>
          <a:blip r:embed="rId7"/>
          <a:stretch>
            <a:fillRect/>
          </a:stretch>
        </p:blipFill>
        <p:spPr>
          <a:xfrm>
            <a:off x="0" y="0"/>
            <a:ext cx="12192000" cy="6858000"/>
          </a:xfrm>
          <a:prstGeom prst="rect">
            <a:avLst/>
          </a:prstGeom>
        </p:spPr>
      </p:pic>
      <p:sp>
        <p:nvSpPr>
          <p:cNvPr id="8" name="日期占位符 2"/>
          <p:cNvSpPr>
            <a:spLocks noGrp="1"/>
          </p:cNvSpPr>
          <p:nvPr userDrawn="1"/>
        </p:nvSpPr>
        <p:spPr>
          <a:xfrm>
            <a:off x="-140" y="6249630"/>
            <a:ext cx="2700000" cy="316800"/>
          </a:xfrm>
          <a:prstGeom prst="rect">
            <a:avLst/>
          </a:prstGeom>
        </p:spPr>
        <p:txBody>
          <a:bodyPr vert="horz" lIns="91440" tIns="45720" rIns="91440" bIns="45720" rtlCol="0" anchor="ctr">
            <a:normAutofit/>
          </a:bodyPr>
          <a:lstStyle>
            <a:defPPr>
              <a:defRPr lang="zh-CN"/>
            </a:defPPr>
            <a:lvl1pPr marL="0" algn="l" defTabSz="914400" rtl="0" eaLnBrk="1" latinLnBrk="0" hangingPunct="1">
              <a:defRPr sz="1000" kern="1200" baseline="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60FBDFE-C587-4B4C-A407-44438C67B59E}" type="datetimeFigureOut">
              <a:rPr lang="zh-CN" altLang="en-US" sz="1400" smtClean="0"/>
            </a:fld>
            <a:endParaRPr lang="zh-CN" altLang="en-US" sz="1400" smtClean="0"/>
          </a:p>
        </p:txBody>
      </p:sp>
    </p:spTree>
    <p:custDataLst>
      <p:tags r:id="rId8"/>
    </p:custDataLst>
  </p:cSld>
  <p:clrMap bg1="lt1" tx1="dk1" bg2="lt2" tx2="dk2" accent1="accent1" accent2="accent2" accent3="accent3" accent4="accent4" accent5="accent5" accent6="accent6" hlink="hlink" folHlink="folHlink"/>
  <p:sldLayoutIdLst>
    <p:sldLayoutId id="2147483661" r:id="rId1"/>
  </p:sldLayoutIdLst>
  <p:hf hdr="0" ftr="0" dt="0"/>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4"/>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587375" y="394970"/>
            <a:ext cx="9516745" cy="511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grpSp>
        <p:nvGrpSpPr>
          <p:cNvPr id="8" name="组合 7"/>
          <p:cNvGrpSpPr/>
          <p:nvPr userDrawn="1"/>
        </p:nvGrpSpPr>
        <p:grpSpPr>
          <a:xfrm>
            <a:off x="-3810" y="907415"/>
            <a:ext cx="12195810" cy="5951855"/>
            <a:chOff x="-6" y="1429"/>
            <a:chExt cx="19206" cy="9373"/>
          </a:xfrm>
        </p:grpSpPr>
        <p:pic>
          <p:nvPicPr>
            <p:cNvPr id="6" name="图片 5"/>
            <p:cNvPicPr>
              <a:picLocks noChangeAspect="1"/>
            </p:cNvPicPr>
            <p:nvPr/>
          </p:nvPicPr>
          <p:blipFill>
            <a:blip r:embed="rId5"/>
            <a:stretch>
              <a:fillRect/>
            </a:stretch>
          </p:blipFill>
          <p:spPr>
            <a:xfrm>
              <a:off x="0" y="10114"/>
              <a:ext cx="6463" cy="689"/>
            </a:xfrm>
            <a:prstGeom prst="rect">
              <a:avLst/>
            </a:prstGeom>
          </p:spPr>
        </p:pic>
        <p:pic>
          <p:nvPicPr>
            <p:cNvPr id="3" name="内容占位符 4"/>
            <p:cNvPicPr>
              <a:picLocks noChangeAspect="1"/>
            </p:cNvPicPr>
            <p:nvPr/>
          </p:nvPicPr>
          <p:blipFill>
            <a:blip r:embed="rId6"/>
            <a:stretch>
              <a:fillRect/>
            </a:stretch>
          </p:blipFill>
          <p:spPr>
            <a:xfrm>
              <a:off x="-6" y="1429"/>
              <a:ext cx="19206" cy="201"/>
            </a:xfrm>
            <a:prstGeom prst="rect">
              <a:avLst/>
            </a:prstGeom>
            <a:noFill/>
            <a:ln>
              <a:noFill/>
            </a:ln>
            <a:effectLst/>
          </p:spPr>
        </p:pic>
      </p:grpSp>
      <p:pic>
        <p:nvPicPr>
          <p:cNvPr id="5" name="内容占位符 4"/>
          <p:cNvPicPr>
            <a:picLocks noChangeAspect="1"/>
          </p:cNvPicPr>
          <p:nvPr userDrawn="1"/>
        </p:nvPicPr>
        <p:blipFill>
          <a:blip r:embed="rId7"/>
          <a:stretch>
            <a:fillRect/>
          </a:stretch>
        </p:blipFill>
        <p:spPr>
          <a:xfrm>
            <a:off x="3959860" y="6422390"/>
            <a:ext cx="8232140" cy="435610"/>
          </a:xfrm>
          <a:prstGeom prst="rect">
            <a:avLst/>
          </a:prstGeom>
          <a:noFill/>
          <a:ln>
            <a:noFill/>
          </a:ln>
          <a:effectLst/>
        </p:spPr>
      </p:pic>
      <p:pic>
        <p:nvPicPr>
          <p:cNvPr id="23" name="图片 22" descr="WPS图片编辑"/>
          <p:cNvPicPr>
            <a:picLocks noChangeAspect="1"/>
          </p:cNvPicPr>
          <p:nvPr userDrawn="1"/>
        </p:nvPicPr>
        <p:blipFill>
          <a:blip r:embed="rId8"/>
          <a:stretch>
            <a:fillRect/>
          </a:stretch>
        </p:blipFill>
        <p:spPr>
          <a:xfrm>
            <a:off x="10351770" y="6144895"/>
            <a:ext cx="1761490" cy="263525"/>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txStyles>
    <p:titleStyle>
      <a:lvl1pPr algn="l" rtl="0" eaLnBrk="0" fontAlgn="base" hangingPunct="0">
        <a:spcBef>
          <a:spcPct val="0"/>
        </a:spcBef>
        <a:spcAft>
          <a:spcPct val="0"/>
        </a:spcAft>
        <a:defRPr sz="2400" b="0" kern="1200">
          <a:solidFill>
            <a:schemeClr val="tx1"/>
          </a:solidFill>
          <a:latin typeface="汉仪北魏写经W" panose="00020600040101010101" charset="-122"/>
          <a:ea typeface="汉仪北魏写经W"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4"/>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587375" y="394970"/>
            <a:ext cx="9516745" cy="511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grpSp>
        <p:nvGrpSpPr>
          <p:cNvPr id="8" name="组合 7"/>
          <p:cNvGrpSpPr/>
          <p:nvPr userDrawn="1"/>
        </p:nvGrpSpPr>
        <p:grpSpPr>
          <a:xfrm>
            <a:off x="-3810" y="907415"/>
            <a:ext cx="12195810" cy="5951855"/>
            <a:chOff x="-6" y="1429"/>
            <a:chExt cx="19206" cy="9373"/>
          </a:xfrm>
        </p:grpSpPr>
        <p:pic>
          <p:nvPicPr>
            <p:cNvPr id="6" name="图片 5"/>
            <p:cNvPicPr>
              <a:picLocks noChangeAspect="1"/>
            </p:cNvPicPr>
            <p:nvPr/>
          </p:nvPicPr>
          <p:blipFill>
            <a:blip r:embed="rId5"/>
            <a:stretch>
              <a:fillRect/>
            </a:stretch>
          </p:blipFill>
          <p:spPr>
            <a:xfrm>
              <a:off x="0" y="10114"/>
              <a:ext cx="6463" cy="689"/>
            </a:xfrm>
            <a:prstGeom prst="rect">
              <a:avLst/>
            </a:prstGeom>
          </p:spPr>
        </p:pic>
        <p:pic>
          <p:nvPicPr>
            <p:cNvPr id="3" name="内容占位符 4"/>
            <p:cNvPicPr>
              <a:picLocks noChangeAspect="1"/>
            </p:cNvPicPr>
            <p:nvPr/>
          </p:nvPicPr>
          <p:blipFill>
            <a:blip r:embed="rId6"/>
            <a:stretch>
              <a:fillRect/>
            </a:stretch>
          </p:blipFill>
          <p:spPr>
            <a:xfrm>
              <a:off x="-6" y="1429"/>
              <a:ext cx="19206" cy="201"/>
            </a:xfrm>
            <a:prstGeom prst="rect">
              <a:avLst/>
            </a:prstGeom>
            <a:noFill/>
            <a:ln>
              <a:noFill/>
            </a:ln>
            <a:effectLst/>
          </p:spPr>
        </p:pic>
      </p:grpSp>
      <p:pic>
        <p:nvPicPr>
          <p:cNvPr id="5" name="内容占位符 4"/>
          <p:cNvPicPr>
            <a:picLocks noChangeAspect="1"/>
          </p:cNvPicPr>
          <p:nvPr userDrawn="1"/>
        </p:nvPicPr>
        <p:blipFill>
          <a:blip r:embed="rId7"/>
          <a:stretch>
            <a:fillRect/>
          </a:stretch>
        </p:blipFill>
        <p:spPr>
          <a:xfrm>
            <a:off x="3959860" y="6422390"/>
            <a:ext cx="8232140" cy="435610"/>
          </a:xfrm>
          <a:prstGeom prst="rect">
            <a:avLst/>
          </a:prstGeom>
          <a:noFill/>
          <a:ln>
            <a:noFill/>
          </a:ln>
          <a:effectLst/>
        </p:spPr>
      </p:pic>
      <p:pic>
        <p:nvPicPr>
          <p:cNvPr id="23" name="图片 22" descr="WPS图片编辑"/>
          <p:cNvPicPr>
            <a:picLocks noChangeAspect="1"/>
          </p:cNvPicPr>
          <p:nvPr userDrawn="1"/>
        </p:nvPicPr>
        <p:blipFill>
          <a:blip r:embed="rId8"/>
          <a:stretch>
            <a:fillRect/>
          </a:stretch>
        </p:blipFill>
        <p:spPr>
          <a:xfrm>
            <a:off x="10351770" y="6144895"/>
            <a:ext cx="1761490" cy="263525"/>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txStyles>
    <p:titleStyle>
      <a:lvl1pPr algn="l" rtl="0" eaLnBrk="0" fontAlgn="base" hangingPunct="0">
        <a:spcBef>
          <a:spcPct val="0"/>
        </a:spcBef>
        <a:spcAft>
          <a:spcPct val="0"/>
        </a:spcAft>
        <a:defRPr sz="2400" b="0" kern="1200">
          <a:solidFill>
            <a:schemeClr val="tx1"/>
          </a:solidFill>
          <a:latin typeface="汉仪北魏写经W" panose="00020600040101010101" charset="-122"/>
          <a:ea typeface="汉仪北魏写经W"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image" Target="../media/image1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image" Target="../media/image13.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image" Target="../media/image14.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1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image" Target="../media/image11.jpeg"/><Relationship Id="rId1"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 name="文本框 14"/>
          <p:cNvSpPr txBox="1"/>
          <p:nvPr/>
        </p:nvSpPr>
        <p:spPr>
          <a:xfrm>
            <a:off x="17145" y="2532380"/>
            <a:ext cx="12174855" cy="1106805"/>
          </a:xfrm>
          <a:prstGeom prst="rect">
            <a:avLst/>
          </a:prstGeom>
          <a:noFill/>
        </p:spPr>
        <p:txBody>
          <a:bodyPr wrap="square" rtlCol="0">
            <a:spAutoFit/>
          </a:bodyPr>
          <a:p>
            <a:pPr algn="ctr"/>
            <a:r>
              <a:rPr sz="6600">
                <a:latin typeface="汉仪北魏写经W" panose="00020600040101010101" charset="-122"/>
                <a:ea typeface="汉仪北魏写经W" panose="00020600040101010101" charset="-122"/>
              </a:rPr>
              <a:t>第十四章</a:t>
            </a:r>
            <a:r>
              <a:rPr lang="en-US" sz="6600">
                <a:latin typeface="汉仪北魏写经W" panose="00020600040101010101" charset="-122"/>
                <a:ea typeface="汉仪北魏写经W" panose="00020600040101010101" charset="-122"/>
              </a:rPr>
              <a:t>   </a:t>
            </a:r>
            <a:r>
              <a:rPr sz="6600">
                <a:latin typeface="汉仪北魏写经W" panose="00020600040101010101" charset="-122"/>
                <a:ea typeface="汉仪北魏写经W" panose="00020600040101010101" charset="-122"/>
              </a:rPr>
              <a:t>风险型决策方法</a:t>
            </a:r>
            <a:endParaRPr sz="6600">
              <a:latin typeface="汉仪北魏写经W" panose="00020600040101010101" charset="-122"/>
              <a:ea typeface="汉仪北魏写经W" panose="00020600040101010101"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决策树</a:t>
            </a:r>
            <a:endParaRPr lang="zh-CN" altLang="en-US"/>
          </a:p>
        </p:txBody>
      </p:sp>
      <p:sp>
        <p:nvSpPr>
          <p:cNvPr id="3" name="内容占位符 2"/>
          <p:cNvSpPr>
            <a:spLocks noGrp="1"/>
          </p:cNvSpPr>
          <p:nvPr>
            <p:ph idx="1"/>
          </p:nvPr>
        </p:nvSpPr>
        <p:spPr>
          <a:xfrm>
            <a:off x="622300" y="1423670"/>
            <a:ext cx="7189470" cy="4864735"/>
          </a:xfrm>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机会点和概率枝</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由于在风险决策中,每一备选方案都因不确定的自然状态有几种可能的结果,因此也要将这种局面表示在图中。最形象的办法就是在图14-1方案枝的末端画上一个圆圈,称为机会点,从机会点引出若干条直线,每一条直线表示一种自然状态,n条直线分别表示概率为Pj(j=1, 2, …,n)的n种自然状态,称为概率枝,如图14-2所示。</a:t>
            </a:r>
            <a:endParaRPr lang="zh-CN" altLang="en-US"/>
          </a:p>
          <a:p>
            <a:r>
              <a:rPr lang="zh-CN" altLang="en-US"/>
              <a:t>在图14-2中,每一概率枝实际上就代表了一个条件结果,因此,我们在概率枝上标出该种自然状态的出现概率值,在概率枝的末端标出该条件损益值,这样就得出一个完整的决策树。</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pic>
        <p:nvPicPr>
          <p:cNvPr id="1105453162" name="图片 1105453162" descr="id:2147519217;FounderCES"/>
          <p:cNvPicPr>
            <a:picLocks noChangeAspect="1"/>
          </p:cNvPicPr>
          <p:nvPr/>
        </p:nvPicPr>
        <p:blipFill>
          <a:blip r:embed="rId1"/>
          <a:stretch>
            <a:fillRect/>
          </a:stretch>
        </p:blipFill>
        <p:spPr>
          <a:xfrm>
            <a:off x="8138795" y="2335213"/>
            <a:ext cx="3153410" cy="2632075"/>
          </a:xfrm>
          <a:prstGeom prst="rect">
            <a:avLst/>
          </a:prstGeom>
        </p:spPr>
      </p:pic>
      <p:sp>
        <p:nvSpPr>
          <p:cNvPr id="102" name="文本框 101"/>
          <p:cNvSpPr txBox="1"/>
          <p:nvPr/>
        </p:nvSpPr>
        <p:spPr>
          <a:xfrm>
            <a:off x="7636510" y="5346700"/>
            <a:ext cx="5080000" cy="368300"/>
          </a:xfrm>
          <a:prstGeom prst="rect">
            <a:avLst/>
          </a:prstGeom>
          <a:noFill/>
          <a:ln w="9525">
            <a:noFill/>
          </a:ln>
        </p:spPr>
        <p:txBody>
          <a:bodyPr>
            <a:spAutoFit/>
          </a:bodyPr>
          <a:p>
            <a:pPr indent="228600" algn="ctr"/>
            <a:r>
              <a:rPr lang="zh-CN" b="0">
                <a:solidFill>
                  <a:srgbClr val="000000"/>
                </a:solidFill>
                <a:latin typeface="Arial" panose="020B0604020202020204" pitchFamily="34" charset="0"/>
                <a:cs typeface="Arial" panose="020B0604020202020204" pitchFamily="34" charset="0"/>
              </a:rPr>
              <a:t>图</a:t>
            </a:r>
            <a:r>
              <a:rPr lang="en-US" b="0">
                <a:solidFill>
                  <a:srgbClr val="000000"/>
                </a:solidFill>
                <a:latin typeface="Arial" panose="020B0604020202020204" pitchFamily="34" charset="0"/>
                <a:cs typeface="Arial" panose="020B0604020202020204" pitchFamily="34" charset="0"/>
              </a:rPr>
              <a:t>14-</a:t>
            </a:r>
            <a:r>
              <a:rPr lang="zh-CN" b="0">
                <a:solidFill>
                  <a:srgbClr val="000000"/>
                </a:solidFill>
                <a:latin typeface="Arial" panose="020B0604020202020204" pitchFamily="34" charset="0"/>
                <a:cs typeface="Arial" panose="020B0604020202020204" pitchFamily="34" charset="0"/>
              </a:rPr>
              <a:t>2　决策树</a:t>
            </a:r>
            <a:endParaRPr lang="zh-CN" altLang="en-US" b="0">
              <a:solidFill>
                <a:srgbClr val="000000"/>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风险决策的敏感性分析</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敏感性分析的含义</a:t>
            </a:r>
            <a:endParaRPr lang="zh-CN" altLang="zh-CN" sz="2600" b="1" dirty="0">
              <a:latin typeface="黑体" panose="02010609060101010101" pitchFamily="49" charset="-122"/>
              <a:ea typeface="黑体" panose="02010609060101010101" pitchFamily="49" charset="-122"/>
            </a:endParaRPr>
          </a:p>
          <a:p>
            <a:r>
              <a:rPr lang="zh-CN" altLang="en-US"/>
              <a:t>风险决策的关键在于各种自然状态出现的概率是已知的,而且是根据过去经验估计出来的。可见,根据这样的概率数值计算出来的损益值,不可能十分精确可靠。一旦概率值有了变化,据以确定的决策方案是否仍然有效,就成为值得重视的问题。因此,在决策过程中,就有了解概率值变化对最优方案的选择究竟存在多大影响的必要。概率变化到什么程度才引起方案的变化,这一临界点的概率称为转折概率。对决策问题做出这种分析,就叫敏感性分析,或叫灵敏度分析。</a:t>
            </a:r>
            <a:endParaRPr lang="zh-CN" altLang="en-US"/>
          </a:p>
          <a:p>
            <a:r>
              <a:rPr lang="zh-CN" altLang="en-US"/>
              <a:t>经过敏感性分析之后,如果决策者所选择的最优方案不因自然状态概率在其允许的误差范围内变动而变动,这个方案就是比较可靠的。</a:t>
            </a:r>
            <a:endParaRPr lang="zh-CN" altLang="en-US"/>
          </a:p>
          <a:p>
            <a:r>
              <a:rPr lang="zh-CN" altLang="en-US"/>
              <a:t>敏感性分析的步骤为: (1) 求出在保持最优方案稳定的前提下,自然状态概率所容许的变动范围;(2) 衡量用于预测和估算这些自然状态概率的方法,其精度是否能保证所得概率值在此允许的误差范围内变动;(3) 判断所做决策的可靠性。</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风险决策的敏感性分析</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两状态两行动方案的敏感性分析</a:t>
            </a:r>
            <a:endParaRPr lang="zh-CN" altLang="zh-CN" sz="2600" b="1" dirty="0">
              <a:latin typeface="黑体" panose="02010609060101010101" pitchFamily="49" charset="-122"/>
              <a:ea typeface="黑体" panose="02010609060101010101" pitchFamily="49" charset="-122"/>
            </a:endParaRPr>
          </a:p>
          <a:p>
            <a:r>
              <a:rPr lang="zh-CN" altLang="en-US"/>
              <a:t>【例14-4】详见教材。</a:t>
            </a:r>
            <a:endParaRPr lang="zh-CN" altLang="en-US"/>
          </a:p>
          <a:p>
            <a:endParaRPr lang="zh-CN" altLang="en-US"/>
          </a:p>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三状态三行动方案的敏感性分析</a:t>
            </a:r>
            <a:endParaRPr lang="zh-CN" altLang="zh-CN" sz="2600" b="1" dirty="0">
              <a:latin typeface="黑体" panose="02010609060101010101" pitchFamily="49" charset="-122"/>
              <a:ea typeface="黑体" panose="02010609060101010101" pitchFamily="49" charset="-122"/>
            </a:endParaRPr>
          </a:p>
          <a:p>
            <a:r>
              <a:rPr lang="zh-CN" altLang="en-US"/>
              <a:t>【例14-5】详见教材。</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完全信息价值</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完全信息价值的概念</a:t>
            </a:r>
            <a:endParaRPr lang="zh-CN" altLang="zh-CN" sz="2600" b="1" dirty="0">
              <a:latin typeface="黑体" panose="02010609060101010101" pitchFamily="49" charset="-122"/>
              <a:ea typeface="黑体" panose="02010609060101010101" pitchFamily="49" charset="-122"/>
            </a:endParaRPr>
          </a:p>
          <a:p>
            <a:r>
              <a:rPr lang="zh-CN" altLang="en-US"/>
              <a:t>所谓“完全信息”,是指对决策问题做出某一具体决策行动时所出现的自然状态及其概率,能提供完全确切、肯定的情报。完全信息也称完全情报。完全情报价值应等于利用完全情报进行决策所得到的期望值减去没有这种情报而选出的最优方案的期望值。完全情报价值代表我们应该为这种情报而付出代价的上限。</a:t>
            </a:r>
            <a:endParaRPr lang="zh-CN" altLang="en-US"/>
          </a:p>
          <a:p>
            <a:r>
              <a:rPr lang="zh-CN" altLang="en-US"/>
              <a:t>在风险型决策中讨论完全信息价值,具有以下两个意义: </a:t>
            </a:r>
            <a:endParaRPr lang="zh-CN" altLang="en-US"/>
          </a:p>
          <a:p>
            <a:r>
              <a:rPr lang="zh-CN" altLang="en-US"/>
              <a:t>(1) 通过计算信息价值,可以判断出所做决策方案的期望利润值随信息量增加而增加的程度。</a:t>
            </a:r>
            <a:endParaRPr lang="zh-CN" altLang="en-US"/>
          </a:p>
          <a:p>
            <a:r>
              <a:rPr lang="zh-CN" altLang="en-US"/>
              <a:t>(2) 通过计算信息价值,可使决策者在重大问题的决策中,能够明确回答对于获取某些自然状态信息付出的代价是否值得的问题。</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完全信息价值</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完全信息价值的应用</a:t>
            </a:r>
            <a:endParaRPr lang="zh-CN" altLang="zh-CN" sz="2600" b="1" dirty="0">
              <a:latin typeface="黑体" panose="02010609060101010101" pitchFamily="49" charset="-122"/>
              <a:ea typeface="黑体" panose="02010609060101010101" pitchFamily="49" charset="-122"/>
            </a:endParaRPr>
          </a:p>
          <a:p>
            <a:r>
              <a:rPr lang="zh-CN" altLang="en-US"/>
              <a:t>在实际工作中,当然不会出现取得真正的完全信息的情况,但是,这种概念仍然可以应用。</a:t>
            </a:r>
            <a:endParaRPr lang="zh-CN" altLang="en-US"/>
          </a:p>
          <a:p>
            <a:r>
              <a:rPr lang="zh-CN" altLang="en-US"/>
              <a:t>【例14-6】、【例14-7】详见教材。</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第六节　效用概率决策方法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效用的含义</a:t>
            </a:r>
            <a:endParaRPr lang="zh-CN" altLang="zh-CN" sz="2600" b="1" dirty="0">
              <a:latin typeface="黑体" panose="02010609060101010101" pitchFamily="49" charset="-122"/>
              <a:ea typeface="黑体" panose="02010609060101010101" pitchFamily="49" charset="-122"/>
            </a:endParaRPr>
          </a:p>
          <a:p>
            <a:r>
              <a:rPr lang="zh-CN" altLang="en-US"/>
              <a:t>上述所讨论的统计决策方法,大多是以期望损益值作为决策标准的。但是,有时这样做既不合理,也不符合实际。</a:t>
            </a:r>
            <a:endParaRPr lang="zh-CN" altLang="en-US"/>
          </a:p>
          <a:p>
            <a:r>
              <a:rPr lang="zh-CN" altLang="en-US"/>
              <a:t>决策是由决策人做出的,决策人的经验、才智、胆识和判断能力等主观因素,不能不对决策产生重要影响。如果完全以期望值的大小作为决策标准,就会把决策过程变成为机械地计算期望损益值的过程,从而把决策人的主观作用排除在外,这当然是不够合理的。此外,决策还受一些特殊情况的影响。</a:t>
            </a:r>
            <a:endParaRPr lang="zh-CN" altLang="en-US"/>
          </a:p>
          <a:p>
            <a:r>
              <a:rPr lang="zh-CN" altLang="en-US"/>
              <a:t>【例14-8】详见教材。</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第六节　效用概率决策方法</a:t>
            </a:r>
            <a:endParaRPr lang="zh-CN" altLang="en-US"/>
          </a:p>
        </p:txBody>
      </p:sp>
      <p:sp>
        <p:nvSpPr>
          <p:cNvPr id="3" name="内容占位符 2"/>
          <p:cNvSpPr>
            <a:spLocks noGrp="1"/>
          </p:cNvSpPr>
          <p:nvPr>
            <p:ph idx="1"/>
          </p:nvPr>
        </p:nvSpPr>
        <p:spPr>
          <a:xfrm>
            <a:off x="622300" y="1423670"/>
            <a:ext cx="6282055" cy="4864735"/>
          </a:xfrm>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效用曲线</a:t>
            </a:r>
            <a:endParaRPr lang="zh-CN" altLang="zh-CN" sz="2600" b="1" dirty="0">
              <a:latin typeface="黑体" panose="02010609060101010101" pitchFamily="49" charset="-122"/>
              <a:ea typeface="黑体" panose="02010609060101010101" pitchFamily="49" charset="-122"/>
            </a:endParaRPr>
          </a:p>
          <a:p>
            <a:r>
              <a:rPr lang="zh-CN" altLang="en-US"/>
              <a:t>决策者对具有不同风险的相同期望损益值,会给出不同的效用值。若用横坐标代表损益值,用纵坐标代表效用值,把决策者对风险态度的变化关系绘出一条曲线,就称为决策人的效用曲线。效用可以通过计算效用值和绘制效用曲线的方法来衡量。</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pic>
        <p:nvPicPr>
          <p:cNvPr id="1501654917" name="图片 1501654917" descr="id:2147519378;FounderCES"/>
          <p:cNvPicPr>
            <a:picLocks noChangeAspect="1"/>
          </p:cNvPicPr>
          <p:nvPr/>
        </p:nvPicPr>
        <p:blipFill>
          <a:blip r:embed="rId1"/>
          <a:stretch>
            <a:fillRect/>
          </a:stretch>
        </p:blipFill>
        <p:spPr>
          <a:xfrm>
            <a:off x="7510145" y="2133600"/>
            <a:ext cx="3888105" cy="2351405"/>
          </a:xfrm>
          <a:prstGeom prst="rect">
            <a:avLst/>
          </a:prstGeom>
        </p:spPr>
      </p:pic>
      <p:sp>
        <p:nvSpPr>
          <p:cNvPr id="102" name="文本框 101"/>
          <p:cNvSpPr txBox="1"/>
          <p:nvPr/>
        </p:nvSpPr>
        <p:spPr>
          <a:xfrm>
            <a:off x="7875270" y="4901565"/>
            <a:ext cx="2912110" cy="368300"/>
          </a:xfrm>
          <a:prstGeom prst="rect">
            <a:avLst/>
          </a:prstGeom>
          <a:noFill/>
          <a:ln w="9525">
            <a:noFill/>
          </a:ln>
        </p:spPr>
        <p:txBody>
          <a:bodyPr wrap="square">
            <a:spAutoFit/>
          </a:bodyPr>
          <a:p>
            <a:pPr indent="228600"/>
            <a:r>
              <a:rPr lang="zh-CN" b="0">
                <a:solidFill>
                  <a:srgbClr val="000000"/>
                </a:solidFill>
                <a:latin typeface="Arial" panose="020B0604020202020204" pitchFamily="34" charset="0"/>
                <a:cs typeface="Arial" panose="020B0604020202020204" pitchFamily="34" charset="0"/>
              </a:rPr>
              <a:t>图</a:t>
            </a:r>
            <a:r>
              <a:rPr lang="en-US" b="0">
                <a:solidFill>
                  <a:srgbClr val="000000"/>
                </a:solidFill>
                <a:latin typeface="Arial" panose="020B0604020202020204" pitchFamily="34" charset="0"/>
                <a:cs typeface="Arial" panose="020B0604020202020204" pitchFamily="34" charset="0"/>
              </a:rPr>
              <a:t>14-</a:t>
            </a:r>
            <a:r>
              <a:rPr lang="zh-CN" b="0">
                <a:solidFill>
                  <a:srgbClr val="000000"/>
                </a:solidFill>
                <a:latin typeface="Arial" panose="020B0604020202020204" pitchFamily="34" charset="0"/>
                <a:cs typeface="Arial" panose="020B0604020202020204" pitchFamily="34" charset="0"/>
              </a:rPr>
              <a:t>14　效用曲线</a:t>
            </a:r>
            <a:endParaRPr lang="zh-CN" altLang="en-US" b="0">
              <a:solidFill>
                <a:srgbClr val="000000"/>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第六节　效用概率决策方法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效用曲线的类型</a:t>
            </a:r>
            <a:endParaRPr lang="zh-CN" altLang="zh-CN" sz="2600" b="1" dirty="0">
              <a:latin typeface="黑体" panose="02010609060101010101" pitchFamily="49" charset="-122"/>
              <a:ea typeface="黑体" panose="02010609060101010101" pitchFamily="49" charset="-122"/>
            </a:endParaRPr>
          </a:p>
          <a:p>
            <a:r>
              <a:rPr lang="zh-CN" altLang="en-US"/>
              <a:t>效用曲线有三种类型,如图14-15所示。</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pic>
        <p:nvPicPr>
          <p:cNvPr id="423041248" name="图片 423041248" descr="id:2147519385;FounderCES"/>
          <p:cNvPicPr>
            <a:picLocks noChangeAspect="1"/>
          </p:cNvPicPr>
          <p:nvPr/>
        </p:nvPicPr>
        <p:blipFill>
          <a:blip r:embed="rId1"/>
          <a:stretch>
            <a:fillRect/>
          </a:stretch>
        </p:blipFill>
        <p:spPr>
          <a:xfrm>
            <a:off x="3218180" y="2744470"/>
            <a:ext cx="4014470" cy="2466975"/>
          </a:xfrm>
          <a:prstGeom prst="rect">
            <a:avLst/>
          </a:prstGeom>
        </p:spPr>
      </p:pic>
      <p:sp>
        <p:nvSpPr>
          <p:cNvPr id="102" name="文本框 101"/>
          <p:cNvSpPr txBox="1"/>
          <p:nvPr/>
        </p:nvSpPr>
        <p:spPr>
          <a:xfrm>
            <a:off x="3474085" y="5429250"/>
            <a:ext cx="3676650" cy="368300"/>
          </a:xfrm>
          <a:prstGeom prst="rect">
            <a:avLst/>
          </a:prstGeom>
          <a:noFill/>
          <a:ln w="9525">
            <a:noFill/>
          </a:ln>
        </p:spPr>
        <p:txBody>
          <a:bodyPr wrap="square">
            <a:spAutoFit/>
          </a:bodyPr>
          <a:p>
            <a:pPr indent="228600"/>
            <a:r>
              <a:rPr lang="zh-CN" b="0">
                <a:solidFill>
                  <a:srgbClr val="000000"/>
                </a:solidFill>
                <a:latin typeface="Arial" panose="020B0604020202020204" pitchFamily="34" charset="0"/>
                <a:cs typeface="Arial" panose="020B0604020202020204" pitchFamily="34" charset="0"/>
              </a:rPr>
              <a:t>图</a:t>
            </a:r>
            <a:r>
              <a:rPr lang="en-US" b="0">
                <a:solidFill>
                  <a:srgbClr val="000000"/>
                </a:solidFill>
                <a:latin typeface="Arial" panose="020B0604020202020204" pitchFamily="34" charset="0"/>
                <a:cs typeface="Arial" panose="020B0604020202020204" pitchFamily="34" charset="0"/>
              </a:rPr>
              <a:t>14-</a:t>
            </a:r>
            <a:r>
              <a:rPr lang="zh-CN" b="0">
                <a:solidFill>
                  <a:srgbClr val="000000"/>
                </a:solidFill>
                <a:latin typeface="Arial" panose="020B0604020202020204" pitchFamily="34" charset="0"/>
                <a:cs typeface="Arial" panose="020B0604020202020204" pitchFamily="34" charset="0"/>
              </a:rPr>
              <a:t>15　效用曲线的类型</a:t>
            </a:r>
            <a:endParaRPr lang="zh-CN" altLang="en-US" b="0">
              <a:solidFill>
                <a:srgbClr val="000000"/>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第六节　效用概率决策方法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 效用曲线的应用</a:t>
            </a:r>
            <a:endParaRPr lang="zh-CN" altLang="zh-CN" sz="2600" b="1" dirty="0">
              <a:latin typeface="黑体" panose="02010609060101010101" pitchFamily="49" charset="-122"/>
              <a:ea typeface="黑体" panose="02010609060101010101" pitchFamily="49" charset="-122"/>
            </a:endParaRPr>
          </a:p>
          <a:p>
            <a:r>
              <a:rPr lang="zh-CN" altLang="en-US"/>
              <a:t>现在通过一个例子说明效用曲线的应用方法。</a:t>
            </a:r>
            <a:endParaRPr lang="zh-CN" altLang="en-US"/>
          </a:p>
          <a:p>
            <a:r>
              <a:rPr lang="zh-CN" altLang="en-US"/>
              <a:t>【例14-11】　详见教材。</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第七节　连续型变量的风险型决策方法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连续型变量风险型决策中的几个概念</a:t>
            </a:r>
            <a:endParaRPr lang="zh-CN" altLang="zh-CN" sz="2600" b="1" dirty="0">
              <a:latin typeface="黑体" panose="02010609060101010101" pitchFamily="49" charset="-122"/>
              <a:ea typeface="黑体" panose="02010609060101010101" pitchFamily="49" charset="-122"/>
            </a:endParaRPr>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边际费用和边际收入</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边际费用是指增加一个单位产品所需增加的费用。边际收入是指生产和出售一个单位产品所得到的收入增量。很明显,如果边际收入大于边际费用,就应该增加生产,直到边际收入等于边际费用;如果边际费用大于边际收入,就应该减少生产,直到两者相当。将这一原理用于决策分析,必须把边际收入和边际费用的概念用期望边际利润和期望边际损失的概念来代替。</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期望边际利润和期望边际损失</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边际利润是指存有并卖出一追加单位产品所得到的利润值,将这一利润乘以该追加产品能被卖出的概率,就是期望边际利润。边际损失是指由于存有一追加单位产品而卖不出去所造成的损失值,将这一损失值乘以该追加产品卖不出去的概率,就是期望边际损失。</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 name="文本框 15"/>
          <p:cNvSpPr txBox="1">
            <a:spLocks noChangeArrowheads="1"/>
          </p:cNvSpPr>
          <p:nvPr/>
        </p:nvSpPr>
        <p:spPr bwMode="auto">
          <a:xfrm>
            <a:off x="616585" y="288925"/>
            <a:ext cx="70612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a:lnSpc>
                <a:spcPct val="100000"/>
              </a:lnSpc>
              <a:spcBef>
                <a:spcPct val="0"/>
              </a:spcBef>
              <a:buFontTx/>
              <a:buNone/>
            </a:pPr>
            <a:r>
              <a:rPr lang="zh-CN" altLang="en-US" sz="4000" b="1" dirty="0">
                <a:solidFill>
                  <a:schemeClr val="tx1"/>
                </a:solidFill>
                <a:latin typeface="汉仪北魏写经W" panose="00020600040101010101" charset="-122"/>
                <a:ea typeface="汉仪北魏写经W" panose="00020600040101010101" charset="-122"/>
                <a:cs typeface="汉仪北魏写经W" panose="00020600040101010101" charset="-122"/>
              </a:rPr>
              <a:t>目录  </a:t>
            </a:r>
            <a:r>
              <a:rPr lang="en-US" altLang="zh-CN" sz="4000" b="1" dirty="0">
                <a:solidFill>
                  <a:schemeClr val="tx1"/>
                </a:solidFill>
                <a:latin typeface="汉仪北魏写经W" panose="00020600040101010101" charset="-122"/>
                <a:ea typeface="汉仪北魏写经W" panose="00020600040101010101" charset="-122"/>
                <a:cs typeface="汉仪北魏写经W" panose="00020600040101010101" charset="-122"/>
              </a:rPr>
              <a:t>content</a:t>
            </a:r>
            <a:endParaRPr lang="en-US" altLang="zh-CN" sz="4000" b="1" dirty="0">
              <a:solidFill>
                <a:schemeClr val="tx1"/>
              </a:solidFill>
              <a:latin typeface="汉仪北魏写经W" panose="00020600040101010101" charset="-122"/>
              <a:ea typeface="汉仪北魏写经W" panose="00020600040101010101" charset="-122"/>
              <a:cs typeface="汉仪北魏写经W" panose="00020600040101010101" charset="-122"/>
            </a:endParaRPr>
          </a:p>
        </p:txBody>
      </p:sp>
      <p:sp>
        <p:nvSpPr>
          <p:cNvPr id="7" name="灯片编号占位符 6"/>
          <p:cNvSpPr>
            <a:spLocks noGrp="1"/>
          </p:cNvSpPr>
          <p:nvPr>
            <p:ph type="sldNum" sz="quarter" idx="12"/>
          </p:nvPr>
        </p:nvSpPr>
        <p:spPr/>
        <p:txBody>
          <a:bodyPr/>
          <a:p>
            <a:fld id="{7D9BB5D0-35E4-459D-AEF3-FE4D7C45CC19}" type="slidenum">
              <a:rPr lang="zh-CN" altLang="en-US" smtClean="0"/>
            </a:fld>
            <a:endParaRPr lang="zh-CN" altLang="en-US" smtClean="0"/>
          </a:p>
        </p:txBody>
      </p:sp>
      <p:grpSp>
        <p:nvGrpSpPr>
          <p:cNvPr id="19" name="组合 18"/>
          <p:cNvGrpSpPr/>
          <p:nvPr/>
        </p:nvGrpSpPr>
        <p:grpSpPr>
          <a:xfrm>
            <a:off x="3012440" y="1726565"/>
            <a:ext cx="6858000" cy="4415790"/>
            <a:chOff x="4744" y="2719"/>
            <a:chExt cx="10800" cy="6954"/>
          </a:xfrm>
        </p:grpSpPr>
        <p:grpSp>
          <p:nvGrpSpPr>
            <p:cNvPr id="9" name="组合 8"/>
            <p:cNvGrpSpPr/>
            <p:nvPr/>
          </p:nvGrpSpPr>
          <p:grpSpPr>
            <a:xfrm>
              <a:off x="4745" y="2719"/>
              <a:ext cx="10799" cy="3456"/>
              <a:chOff x="4744" y="3179"/>
              <a:chExt cx="10799" cy="3456"/>
            </a:xfrm>
          </p:grpSpPr>
          <p:grpSp>
            <p:nvGrpSpPr>
              <p:cNvPr id="10" name="组合 9"/>
              <p:cNvGrpSpPr/>
              <p:nvPr/>
            </p:nvGrpSpPr>
            <p:grpSpPr>
              <a:xfrm>
                <a:off x="5313" y="3179"/>
                <a:ext cx="10230" cy="3456"/>
                <a:chOff x="5313" y="3179"/>
                <a:chExt cx="10230" cy="3456"/>
              </a:xfrm>
            </p:grpSpPr>
            <p:sp>
              <p:nvSpPr>
                <p:cNvPr id="65" name="矩形 2"/>
                <p:cNvSpPr>
                  <a:spLocks noChangeArrowheads="1"/>
                </p:cNvSpPr>
                <p:nvPr/>
              </p:nvSpPr>
              <p:spPr bwMode="auto">
                <a:xfrm>
                  <a:off x="5314" y="3179"/>
                  <a:ext cx="916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第一节　风险型决策的基本问题</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67" name="矩形 28"/>
                <p:cNvSpPr>
                  <a:spLocks noChangeArrowheads="1"/>
                </p:cNvSpPr>
                <p:nvPr/>
              </p:nvSpPr>
              <p:spPr bwMode="auto">
                <a:xfrm>
                  <a:off x="5313" y="4078"/>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第二节　不同标准的决策方法</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69" name="矩形 26"/>
                <p:cNvSpPr>
                  <a:spLocks noChangeArrowheads="1"/>
                </p:cNvSpPr>
                <p:nvPr/>
              </p:nvSpPr>
              <p:spPr bwMode="auto">
                <a:xfrm>
                  <a:off x="5313" y="4947"/>
                  <a:ext cx="10230" cy="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第三节　决策树</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71" name="矩形 32"/>
                <p:cNvSpPr>
                  <a:spLocks noChangeArrowheads="1"/>
                </p:cNvSpPr>
                <p:nvPr/>
              </p:nvSpPr>
              <p:spPr bwMode="auto">
                <a:xfrm>
                  <a:off x="5313" y="5800"/>
                  <a:ext cx="10001"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第四节　风险决策的敏感性分析</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grpSp>
          <p:pic>
            <p:nvPicPr>
              <p:cNvPr id="2" name="图片 1"/>
              <p:cNvPicPr>
                <a:picLocks noChangeAspect="1"/>
              </p:cNvPicPr>
              <p:nvPr/>
            </p:nvPicPr>
            <p:blipFill>
              <a:blip r:embed="rId1"/>
              <a:stretch>
                <a:fillRect/>
              </a:stretch>
            </p:blipFill>
            <p:spPr>
              <a:xfrm>
                <a:off x="4744" y="3338"/>
                <a:ext cx="430" cy="405"/>
              </a:xfrm>
              <a:prstGeom prst="rect">
                <a:avLst/>
              </a:prstGeom>
            </p:spPr>
          </p:pic>
          <p:pic>
            <p:nvPicPr>
              <p:cNvPr id="3" name="图片 2"/>
              <p:cNvPicPr>
                <a:picLocks noChangeAspect="1"/>
              </p:cNvPicPr>
              <p:nvPr/>
            </p:nvPicPr>
            <p:blipFill>
              <a:blip r:embed="rId1"/>
              <a:stretch>
                <a:fillRect/>
              </a:stretch>
            </p:blipFill>
            <p:spPr>
              <a:xfrm>
                <a:off x="4744" y="4242"/>
                <a:ext cx="430" cy="405"/>
              </a:xfrm>
              <a:prstGeom prst="rect">
                <a:avLst/>
              </a:prstGeom>
            </p:spPr>
          </p:pic>
          <p:pic>
            <p:nvPicPr>
              <p:cNvPr id="4" name="图片 3"/>
              <p:cNvPicPr>
                <a:picLocks noChangeAspect="1"/>
              </p:cNvPicPr>
              <p:nvPr/>
            </p:nvPicPr>
            <p:blipFill>
              <a:blip r:embed="rId1"/>
              <a:stretch>
                <a:fillRect/>
              </a:stretch>
            </p:blipFill>
            <p:spPr>
              <a:xfrm>
                <a:off x="4744" y="5102"/>
                <a:ext cx="430" cy="405"/>
              </a:xfrm>
              <a:prstGeom prst="rect">
                <a:avLst/>
              </a:prstGeom>
            </p:spPr>
          </p:pic>
          <p:pic>
            <p:nvPicPr>
              <p:cNvPr id="5" name="图片 4"/>
              <p:cNvPicPr>
                <a:picLocks noChangeAspect="1"/>
              </p:cNvPicPr>
              <p:nvPr/>
            </p:nvPicPr>
            <p:blipFill>
              <a:blip r:embed="rId1"/>
              <a:stretch>
                <a:fillRect/>
              </a:stretch>
            </p:blipFill>
            <p:spPr>
              <a:xfrm>
                <a:off x="4744" y="5962"/>
                <a:ext cx="430" cy="405"/>
              </a:xfrm>
              <a:prstGeom prst="rect">
                <a:avLst/>
              </a:prstGeom>
            </p:spPr>
          </p:pic>
        </p:grpSp>
        <p:grpSp>
          <p:nvGrpSpPr>
            <p:cNvPr id="6" name="组合 5"/>
            <p:cNvGrpSpPr/>
            <p:nvPr/>
          </p:nvGrpSpPr>
          <p:grpSpPr>
            <a:xfrm>
              <a:off x="4744" y="6195"/>
              <a:ext cx="10799" cy="3478"/>
              <a:chOff x="4744" y="1529"/>
              <a:chExt cx="10799" cy="3478"/>
            </a:xfrm>
          </p:grpSpPr>
          <p:grpSp>
            <p:nvGrpSpPr>
              <p:cNvPr id="8" name="组合 7"/>
              <p:cNvGrpSpPr/>
              <p:nvPr/>
            </p:nvGrpSpPr>
            <p:grpSpPr>
              <a:xfrm>
                <a:off x="5313" y="1529"/>
                <a:ext cx="10230" cy="3478"/>
                <a:chOff x="5313" y="1529"/>
                <a:chExt cx="10230" cy="3478"/>
              </a:xfrm>
            </p:grpSpPr>
            <p:sp>
              <p:nvSpPr>
                <p:cNvPr id="11" name="矩形 2"/>
                <p:cNvSpPr>
                  <a:spLocks noChangeArrowheads="1"/>
                </p:cNvSpPr>
                <p:nvPr/>
              </p:nvSpPr>
              <p:spPr bwMode="auto">
                <a:xfrm>
                  <a:off x="5314" y="1529"/>
                  <a:ext cx="916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第五节　完全信息价值</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12" name="矩形 28"/>
                <p:cNvSpPr>
                  <a:spLocks noChangeArrowheads="1"/>
                </p:cNvSpPr>
                <p:nvPr/>
              </p:nvSpPr>
              <p:spPr bwMode="auto">
                <a:xfrm>
                  <a:off x="5313" y="2384"/>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第六节　效用概率决策方法</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13" name="矩形 26"/>
                <p:cNvSpPr>
                  <a:spLocks noChangeArrowheads="1"/>
                </p:cNvSpPr>
                <p:nvPr/>
              </p:nvSpPr>
              <p:spPr bwMode="auto">
                <a:xfrm>
                  <a:off x="5313" y="3264"/>
                  <a:ext cx="10230" cy="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第七节　连续型变量的风险型决策方法</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14" name="矩形 32"/>
                <p:cNvSpPr>
                  <a:spLocks noChangeArrowheads="1"/>
                </p:cNvSpPr>
                <p:nvPr/>
              </p:nvSpPr>
              <p:spPr bwMode="auto">
                <a:xfrm>
                  <a:off x="5313" y="4172"/>
                  <a:ext cx="10001"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第八节　马尔科夫决策方法</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grpSp>
          <p:pic>
            <p:nvPicPr>
              <p:cNvPr id="15" name="图片 14"/>
              <p:cNvPicPr>
                <a:picLocks noChangeAspect="1"/>
              </p:cNvPicPr>
              <p:nvPr/>
            </p:nvPicPr>
            <p:blipFill>
              <a:blip r:embed="rId1"/>
              <a:stretch>
                <a:fillRect/>
              </a:stretch>
            </p:blipFill>
            <p:spPr>
              <a:xfrm>
                <a:off x="4744" y="1688"/>
                <a:ext cx="430" cy="405"/>
              </a:xfrm>
              <a:prstGeom prst="rect">
                <a:avLst/>
              </a:prstGeom>
            </p:spPr>
          </p:pic>
          <p:pic>
            <p:nvPicPr>
              <p:cNvPr id="16" name="图片 15"/>
              <p:cNvPicPr>
                <a:picLocks noChangeAspect="1"/>
              </p:cNvPicPr>
              <p:nvPr/>
            </p:nvPicPr>
            <p:blipFill>
              <a:blip r:embed="rId1"/>
              <a:stretch>
                <a:fillRect/>
              </a:stretch>
            </p:blipFill>
            <p:spPr>
              <a:xfrm>
                <a:off x="4744" y="2548"/>
                <a:ext cx="430" cy="405"/>
              </a:xfrm>
              <a:prstGeom prst="rect">
                <a:avLst/>
              </a:prstGeom>
            </p:spPr>
          </p:pic>
          <p:pic>
            <p:nvPicPr>
              <p:cNvPr id="17" name="图片 16"/>
              <p:cNvPicPr>
                <a:picLocks noChangeAspect="1"/>
              </p:cNvPicPr>
              <p:nvPr/>
            </p:nvPicPr>
            <p:blipFill>
              <a:blip r:embed="rId1"/>
              <a:stretch>
                <a:fillRect/>
              </a:stretch>
            </p:blipFill>
            <p:spPr>
              <a:xfrm>
                <a:off x="4744" y="3419"/>
                <a:ext cx="430" cy="405"/>
              </a:xfrm>
              <a:prstGeom prst="rect">
                <a:avLst/>
              </a:prstGeom>
            </p:spPr>
          </p:pic>
          <p:pic>
            <p:nvPicPr>
              <p:cNvPr id="18" name="图片 17"/>
              <p:cNvPicPr>
                <a:picLocks noChangeAspect="1"/>
              </p:cNvPicPr>
              <p:nvPr/>
            </p:nvPicPr>
            <p:blipFill>
              <a:blip r:embed="rId1"/>
              <a:stretch>
                <a:fillRect/>
              </a:stretch>
            </p:blipFill>
            <p:spPr>
              <a:xfrm>
                <a:off x="4744" y="4334"/>
                <a:ext cx="430" cy="405"/>
              </a:xfrm>
              <a:prstGeom prst="rect">
                <a:avLst/>
              </a:prstGeom>
            </p:spPr>
          </p:pic>
        </p:grpSp>
      </p:gr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第七节　连续型变量的风险型决策方法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边际分析法的应用</a:t>
            </a:r>
            <a:endParaRPr lang="zh-CN" altLang="zh-CN" sz="2600" b="1" dirty="0">
              <a:latin typeface="黑体" panose="02010609060101010101" pitchFamily="49" charset="-122"/>
              <a:ea typeface="黑体" panose="02010609060101010101" pitchFamily="49" charset="-122"/>
            </a:endParaRPr>
          </a:p>
          <a:p>
            <a:r>
              <a:rPr lang="zh-CN" altLang="en-US"/>
              <a:t>【例14-12】详见教材。</a:t>
            </a:r>
            <a:endParaRPr lang="zh-CN" altLang="en-US"/>
          </a:p>
          <a:p>
            <a:endParaRPr lang="zh-CN" altLang="en-US"/>
          </a:p>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应用标准正态概率分布进行决策</a:t>
            </a:r>
            <a:endParaRPr lang="zh-CN" altLang="zh-CN" sz="2600" b="1" dirty="0">
              <a:latin typeface="黑体" panose="02010609060101010101" pitchFamily="49" charset="-122"/>
              <a:ea typeface="黑体" panose="02010609060101010101" pitchFamily="49" charset="-122"/>
            </a:endParaRPr>
          </a:p>
          <a:p>
            <a:r>
              <a:rPr lang="zh-CN" altLang="en-US"/>
              <a:t>我们可以根据标准正态概率分布的概念,运用连续分布来处理决策问题。</a:t>
            </a:r>
            <a:endParaRPr lang="zh-CN" altLang="en-US"/>
          </a:p>
          <a:p>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第八节　马尔科夫决策方法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转移概率矩阵及其决策特点</a:t>
            </a:r>
            <a:endParaRPr lang="zh-CN" altLang="zh-CN" sz="2600" b="1" dirty="0">
              <a:latin typeface="黑体" panose="02010609060101010101" pitchFamily="49" charset="-122"/>
              <a:ea typeface="黑体" panose="02010609060101010101" pitchFamily="49" charset="-122"/>
            </a:endParaRPr>
          </a:p>
          <a:p>
            <a:r>
              <a:rPr lang="zh-CN" altLang="en-US"/>
              <a:t>马尔科夫决策方法经常用到以下转移概率矩阵模型: </a:t>
            </a:r>
            <a:endParaRPr lang="zh-CN" altLang="en-US"/>
          </a:p>
          <a:p>
            <a:r>
              <a:rPr lang="zh-CN" altLang="en-US"/>
              <a:t>设P</a:t>
            </a:r>
            <a:r>
              <a:rPr lang="zh-CN" altLang="en-US" baseline="-25000"/>
              <a:t>ij</a:t>
            </a:r>
            <a:r>
              <a:rPr lang="zh-CN" altLang="en-US"/>
              <a:t>表示概率值,P</a:t>
            </a:r>
            <a:r>
              <a:rPr lang="zh-CN" altLang="en-US" baseline="30000"/>
              <a:t>(k)</a:t>
            </a:r>
            <a:r>
              <a:rPr lang="zh-CN" altLang="en-US"/>
              <a:t>表示k步转移概率矩阵,则有: </a:t>
            </a:r>
            <a:endParaRPr lang="zh-CN" altLang="en-US"/>
          </a:p>
          <a:p>
            <a:endParaRPr lang="zh-CN" altLang="en-US"/>
          </a:p>
          <a:p>
            <a:endParaRPr lang="zh-CN" altLang="en-US"/>
          </a:p>
          <a:p>
            <a:endParaRPr lang="zh-CN" altLang="en-US"/>
          </a:p>
          <a:p>
            <a:endParaRPr lang="zh-CN" altLang="en-US"/>
          </a:p>
          <a:p>
            <a:r>
              <a:rPr lang="zh-CN" altLang="en-US"/>
              <a:t>转移概率矩阵用于市场决策时,矩阵中的元素是市场或顾客的保留、获得或失去的概率。</a:t>
            </a:r>
            <a:endParaRPr lang="zh-CN" altLang="en-US"/>
          </a:p>
          <a:p>
            <a:r>
              <a:rPr lang="zh-CN" altLang="en-US"/>
              <a:t>矩阵各行概率表示状态A</a:t>
            </a:r>
            <a:r>
              <a:rPr lang="zh-CN" altLang="en-US" baseline="-25000"/>
              <a:t>i</a:t>
            </a:r>
            <a:r>
              <a:rPr lang="zh-CN" altLang="en-US"/>
              <a:t>经过k步转移到状态A</a:t>
            </a:r>
            <a:r>
              <a:rPr lang="zh-CN" altLang="en-US" baseline="-25000"/>
              <a:t>j</a:t>
            </a:r>
            <a:r>
              <a:rPr lang="zh-CN" altLang="en-US"/>
              <a:t>后的概率。</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pic>
        <p:nvPicPr>
          <p:cNvPr id="5" name="图片 4"/>
          <p:cNvPicPr>
            <a:picLocks noChangeAspect="1"/>
          </p:cNvPicPr>
          <p:nvPr/>
        </p:nvPicPr>
        <p:blipFill>
          <a:blip r:embed="rId1"/>
          <a:stretch>
            <a:fillRect/>
          </a:stretch>
        </p:blipFill>
        <p:spPr>
          <a:xfrm>
            <a:off x="1123950" y="2854960"/>
            <a:ext cx="2759710" cy="13277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第八节　马尔科夫决策方法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转移概率矩阵决策的应用步骤</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建立转移概率矩阵</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利用转移概率矩阵进行模拟预测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求出转移概率矩阵的平衡状态,即稳定状态</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应用转移概率矩阵进行决策</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风险型决策的基本问题</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风险型决策的概念</a:t>
            </a:r>
            <a:endParaRPr lang="zh-CN" altLang="zh-CN" sz="2600" b="1" dirty="0">
              <a:latin typeface="黑体" panose="02010609060101010101" pitchFamily="49" charset="-122"/>
              <a:ea typeface="黑体" panose="02010609060101010101" pitchFamily="49" charset="-122"/>
            </a:endParaRPr>
          </a:p>
          <a:p>
            <a:r>
              <a:rPr lang="zh-CN" altLang="en-US"/>
              <a:t>所谓“风险型决策”,是根据预测各种事件可能发生的先验概率,然后再采用期望效果最好的方案作为最优决策方案。因此,这种决策具有一定的风险性。</a:t>
            </a:r>
            <a:endParaRPr lang="zh-CN" altLang="en-US"/>
          </a:p>
          <a:p>
            <a:r>
              <a:rPr lang="zh-CN" altLang="en-US"/>
              <a:t>所谓“先验概率”,就是根据过去经验或主观判断而形成的对各自然状态的风险程度的测算值。简言之,原始的概率就称为先验概率。</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风险型决策的基本问题</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损益矩阵</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可行方案</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自然状态及其发生的概率</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各种行动方案的可能结果</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不同标准的决策方法</a:t>
            </a:r>
            <a:endParaRPr lang="zh-CN" altLang="en-US"/>
          </a:p>
        </p:txBody>
      </p:sp>
      <p:sp>
        <p:nvSpPr>
          <p:cNvPr id="3" name="内容占位符 2"/>
          <p:cNvSpPr>
            <a:spLocks noGrp="1"/>
          </p:cNvSpPr>
          <p:nvPr>
            <p:ph idx="1"/>
          </p:nvPr>
        </p:nvSpPr>
        <p:spPr/>
        <p:txBody>
          <a:bodyPr/>
          <a:p>
            <a:pPr marL="0" indent="0">
              <a:buNone/>
            </a:pPr>
            <a:r>
              <a:rPr lang="zh-CN" altLang="en-US" sz="2600" b="1">
                <a:latin typeface="黑体" panose="02010609060101010101" pitchFamily="49" charset="-122"/>
                <a:ea typeface="黑体" panose="02010609060101010101" pitchFamily="49" charset="-122"/>
                <a:cs typeface="黑体" panose="02010609060101010101" pitchFamily="49" charset="-122"/>
              </a:rPr>
              <a:t>一、 以期望值为标准的决策方法</a:t>
            </a:r>
            <a:endParaRPr lang="zh-CN" altLang="en-US" sz="2600" b="1">
              <a:latin typeface="黑体" panose="02010609060101010101" pitchFamily="49" charset="-122"/>
              <a:ea typeface="黑体" panose="02010609060101010101" pitchFamily="49" charset="-122"/>
              <a:cs typeface="黑体" panose="02010609060101010101" pitchFamily="49" charset="-122"/>
            </a:endParaRPr>
          </a:p>
          <a:p>
            <a:r>
              <a:rPr lang="zh-CN" altLang="en-US"/>
              <a:t>统计决策的主要目的就是要在捉摸不定的条件下系统地用数量方法做出行动抉择。抉择可以有不同的标准,损益的最大期望值就是其中之一。具体地说,它是以收益和损失矩阵为依据,分别计算各可行方案的期望值,选择其中期望收益值最大(或期望损失值最小)的方案作为最优方案。</a:t>
            </a:r>
            <a:endParaRPr lang="zh-CN" altLang="en-US"/>
          </a:p>
          <a:p>
            <a:r>
              <a:rPr lang="zh-CN" altLang="en-US"/>
              <a:t>在某一确定方案的情况下,根据不同的状态可能出现的概率,可以计算出期望值。其计算公式为: </a:t>
            </a:r>
            <a:endParaRPr lang="zh-CN" altLang="en-US"/>
          </a:p>
          <a:p>
            <a:endParaRPr lang="zh-CN" altLang="en-US"/>
          </a:p>
          <a:p>
            <a:endParaRPr lang="zh-CN" altLang="en-US"/>
          </a:p>
          <a:p>
            <a:r>
              <a:rPr lang="zh-CN" altLang="en-US"/>
              <a:t>式中,E(d</a:t>
            </a:r>
            <a:r>
              <a:rPr lang="zh-CN" altLang="en-US" baseline="-25000"/>
              <a:t>i</a:t>
            </a:r>
            <a:r>
              <a:rPr lang="zh-CN" altLang="en-US"/>
              <a:t>)表示第i个方案的期望值;x</a:t>
            </a:r>
            <a:r>
              <a:rPr lang="zh-CN" altLang="en-US" baseline="-25000"/>
              <a:t>ij</a:t>
            </a:r>
            <a:r>
              <a:rPr lang="zh-CN" altLang="en-US"/>
              <a:t>表示采取第i个方案,出现第j种状态时的损益值;P(θ</a:t>
            </a:r>
            <a:r>
              <a:rPr lang="zh-CN" altLang="en-US" baseline="-25000"/>
              <a:t>j</a:t>
            </a:r>
            <a:r>
              <a:rPr lang="zh-CN" altLang="en-US"/>
              <a:t>)表示第j种状态发生的概率,总共可能出现m种状态。</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pic>
        <p:nvPicPr>
          <p:cNvPr id="5" name="图片 4"/>
          <p:cNvPicPr>
            <a:picLocks noChangeAspect="1"/>
          </p:cNvPicPr>
          <p:nvPr/>
        </p:nvPicPr>
        <p:blipFill>
          <a:blip r:embed="rId1"/>
          <a:stretch>
            <a:fillRect/>
          </a:stretch>
        </p:blipFill>
        <p:spPr>
          <a:xfrm>
            <a:off x="1122045" y="3582670"/>
            <a:ext cx="2082800" cy="6985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不同标准的决策方法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以等概率(合理性)为标准的决策方法</a:t>
            </a:r>
            <a:endParaRPr lang="zh-CN" altLang="zh-CN" sz="2600" b="1" dirty="0">
              <a:latin typeface="黑体" panose="02010609060101010101" pitchFamily="49" charset="-122"/>
              <a:ea typeface="黑体" panose="02010609060101010101" pitchFamily="49" charset="-122"/>
            </a:endParaRPr>
          </a:p>
          <a:p>
            <a:r>
              <a:rPr lang="zh-CN" altLang="en-US"/>
              <a:t>在风险型决策中,有时由于各种自然状态出现的概率无法预测,就必须假定几种自然状态的概率相等,即P=,然后求出各方案的损益期望值,最后选择收益值最大的方案作为最优决策方案。这种借助等概率的假定来做决策的方法,称为以等概率为标准的决策方法,也称为以合理性为标准的决策方法。</a:t>
            </a:r>
            <a:endParaRPr lang="zh-CN" altLang="en-US"/>
          </a:p>
          <a:p>
            <a:endParaRPr lang="zh-CN" altLang="en-US"/>
          </a:p>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以最大可能性为标准的决策方法</a:t>
            </a:r>
            <a:endParaRPr lang="zh-CN" altLang="zh-CN" sz="2600" b="1" dirty="0">
              <a:latin typeface="黑体" panose="02010609060101010101" pitchFamily="49" charset="-122"/>
              <a:ea typeface="黑体" panose="02010609060101010101" pitchFamily="49" charset="-122"/>
            </a:endParaRPr>
          </a:p>
          <a:p>
            <a:r>
              <a:rPr lang="zh-CN" altLang="en-US"/>
              <a:t>这是以一次试验中事件出现的可能性大小作为选择方案的标准,而不是考虑其经济的结果。</a:t>
            </a:r>
            <a:endParaRPr lang="zh-CN" altLang="en-US"/>
          </a:p>
          <a:p>
            <a:r>
              <a:rPr lang="zh-CN" altLang="en-US"/>
              <a:t>【例14-2】详见教材。</a:t>
            </a:r>
            <a:endParaRPr lang="en-US" altLang="zh-CN"/>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不同标准的决策方法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 各种方法的适用场合</a:t>
            </a:r>
            <a:endParaRPr lang="zh-CN" altLang="zh-CN" sz="2600" b="1" dirty="0">
              <a:latin typeface="黑体" panose="02010609060101010101" pitchFamily="49" charset="-122"/>
              <a:ea typeface="黑体" panose="02010609060101010101" pitchFamily="49" charset="-122"/>
            </a:endParaRPr>
          </a:p>
          <a:p>
            <a:r>
              <a:rPr lang="zh-CN" altLang="en-US"/>
              <a:t>由于期望值是在大量的重复试验中可能产生的平均值,因此,以期望值为标准的决策方法一般只适用于下列几种情况: (1) 概率的出现具有明显的客观性质,而且比较稳定;(2) 决策不是解决一次性问题,而是解决多次重复的问题;(3) 决策的结果不会对决策者带来严重的后果。如果不符合这些情况,期望值标准就不适用,需要采用其他标准。</a:t>
            </a:r>
            <a:endParaRPr lang="zh-CN" altLang="en-US"/>
          </a:p>
          <a:p>
            <a:r>
              <a:rPr lang="zh-CN" altLang="en-US"/>
              <a:t>以等概率为标准的决策方法适用于各种自然状态出现的概率无法得到的情况。</a:t>
            </a:r>
            <a:endParaRPr lang="zh-CN" altLang="en-US"/>
          </a:p>
          <a:p>
            <a:r>
              <a:rPr lang="zh-CN" altLang="en-US"/>
              <a:t>以最大可能性为标准的决策方法适用于各种自然状态中其中某一状态的概率显著地高于其他方案所出现的概率,而期望值又相差不大的情况。如果状态比较多,而且概率相差不太显著,不同方案的期望收益又相差较大时,采用最大可能性标准就不一定能取得好的效果。</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决策树</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决策树的意义</a:t>
            </a:r>
            <a:endParaRPr lang="zh-CN" altLang="zh-CN" sz="2600" b="1" dirty="0">
              <a:latin typeface="黑体" panose="02010609060101010101" pitchFamily="49" charset="-122"/>
              <a:ea typeface="黑体" panose="02010609060101010101" pitchFamily="49" charset="-122"/>
            </a:endParaRPr>
          </a:p>
          <a:p>
            <a:r>
              <a:rPr lang="zh-CN" altLang="en-US"/>
              <a:t>决策树就是对决策局面的一种图解。用决策树可以使决策问题形象化。它把各种备选方案、可能出现的自然状态及各种损益值简明地绘制在一张图表上,便于管理人员审度决策局面、分析决策过程,尤其对于那些缺乏所需数学知识从而不能胜任运算的管理人员来说,会感觉特别方便。</a:t>
            </a:r>
            <a:endParaRPr lang="zh-CN" altLang="en-US"/>
          </a:p>
          <a:p>
            <a:r>
              <a:rPr lang="zh-CN" altLang="en-US"/>
              <a:t>用决策树做风险决策,就是按一定的方法绘制好决策树,然后用反推决策树方式进行分析,最后选定合理的最佳方案。</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决策树</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决策树的制作步骤及其应用</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决策点和方案枝</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任何风险决策,都是在决策者面临的许多备选行动方案中选择出合理程度最佳的方案。将这一局面用图表示,可绘出如图14-1(a)所示形状的决策点和方案枝。矩形方框表示在该处必须对各种行动方案做出选择,称为决策点。从矩形引出的若干条直线,每一条表示一个备选行动方案,m条直线分别表示备选方案d</a:t>
            </a:r>
            <a:r>
              <a:rPr lang="zh-CN" altLang="en-US" baseline="-25000"/>
              <a:t>1</a:t>
            </a:r>
            <a:r>
              <a:rPr lang="zh-CN" altLang="en-US"/>
              <a:t>, d</a:t>
            </a:r>
            <a:r>
              <a:rPr lang="zh-CN" altLang="en-US" baseline="-25000"/>
              <a:t>2</a:t>
            </a:r>
            <a:r>
              <a:rPr lang="zh-CN" altLang="en-US"/>
              <a:t>, …, d</a:t>
            </a:r>
            <a:r>
              <a:rPr lang="zh-CN" altLang="en-US" baseline="-25000"/>
              <a:t>i</a:t>
            </a:r>
            <a:r>
              <a:rPr lang="zh-CN" altLang="en-US"/>
              <a:t>, …, d</a:t>
            </a:r>
            <a:r>
              <a:rPr lang="zh-CN" altLang="en-US" baseline="-25000"/>
              <a:t>m</a:t>
            </a:r>
            <a:r>
              <a:rPr lang="zh-CN" altLang="en-US"/>
              <a:t>,称为方案枝。</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pic>
        <p:nvPicPr>
          <p:cNvPr id="502307299" name="图片 502307299" descr="id:2147519203;FounderCES"/>
          <p:cNvPicPr>
            <a:picLocks noChangeAspect="1"/>
          </p:cNvPicPr>
          <p:nvPr/>
        </p:nvPicPr>
        <p:blipFill>
          <a:blip r:embed="rId1"/>
          <a:stretch>
            <a:fillRect/>
          </a:stretch>
        </p:blipFill>
        <p:spPr>
          <a:xfrm>
            <a:off x="1586865" y="4180205"/>
            <a:ext cx="1798320" cy="1624330"/>
          </a:xfrm>
          <a:prstGeom prst="rect">
            <a:avLst/>
          </a:prstGeom>
        </p:spPr>
      </p:pic>
      <p:sp>
        <p:nvSpPr>
          <p:cNvPr id="102" name="文本框 101"/>
          <p:cNvSpPr txBox="1"/>
          <p:nvPr/>
        </p:nvSpPr>
        <p:spPr>
          <a:xfrm>
            <a:off x="737235" y="5915660"/>
            <a:ext cx="3496945" cy="368300"/>
          </a:xfrm>
          <a:prstGeom prst="rect">
            <a:avLst/>
          </a:prstGeom>
          <a:noFill/>
          <a:ln w="9525">
            <a:noFill/>
          </a:ln>
        </p:spPr>
        <p:txBody>
          <a:bodyPr wrap="square">
            <a:spAutoFit/>
          </a:bodyPr>
          <a:p>
            <a:pPr indent="228600"/>
            <a:r>
              <a:rPr lang="zh-CN" b="0">
                <a:solidFill>
                  <a:srgbClr val="000000"/>
                </a:solidFill>
                <a:latin typeface="Arial" panose="020B0604020202020204" pitchFamily="34" charset="0"/>
                <a:cs typeface="Arial" panose="020B0604020202020204" pitchFamily="34" charset="0"/>
              </a:rPr>
              <a:t>图</a:t>
            </a:r>
            <a:r>
              <a:rPr lang="en-US" b="0">
                <a:solidFill>
                  <a:srgbClr val="000000"/>
                </a:solidFill>
                <a:latin typeface="Arial" panose="020B0604020202020204" pitchFamily="34" charset="0"/>
                <a:cs typeface="Arial" panose="020B0604020202020204" pitchFamily="34" charset="0"/>
              </a:rPr>
              <a:t>14-1(a)</a:t>
            </a:r>
            <a:r>
              <a:rPr lang="zh-CN" b="0">
                <a:solidFill>
                  <a:srgbClr val="000000"/>
                </a:solidFill>
                <a:latin typeface="Arial" panose="020B0604020202020204" pitchFamily="34" charset="0"/>
                <a:cs typeface="Arial" panose="020B0604020202020204" pitchFamily="34" charset="0"/>
              </a:rPr>
              <a:t>　决策点和方案枝</a:t>
            </a:r>
            <a:endParaRPr lang="zh-CN" altLang="en-US" b="0">
              <a:solidFill>
                <a:srgbClr val="000000"/>
              </a:solidFill>
              <a:latin typeface="Arial" panose="020B0604020202020204" pitchFamily="34" charset="0"/>
              <a:cs typeface="Arial" panose="020B0604020202020204" pitchFamily="34" charset="0"/>
            </a:endParaRPr>
          </a:p>
        </p:txBody>
      </p:sp>
      <p:pic>
        <p:nvPicPr>
          <p:cNvPr id="709514025" name="图片 709514025" descr="id:2147519210;FounderCES"/>
          <p:cNvPicPr>
            <a:picLocks noChangeAspect="1"/>
          </p:cNvPicPr>
          <p:nvPr/>
        </p:nvPicPr>
        <p:blipFill>
          <a:blip r:embed="rId2"/>
          <a:stretch>
            <a:fillRect/>
          </a:stretch>
        </p:blipFill>
        <p:spPr>
          <a:xfrm>
            <a:off x="7108825" y="4291330"/>
            <a:ext cx="2018665" cy="1564005"/>
          </a:xfrm>
          <a:prstGeom prst="rect">
            <a:avLst/>
          </a:prstGeom>
        </p:spPr>
      </p:pic>
      <p:sp>
        <p:nvSpPr>
          <p:cNvPr id="5" name="文本框 4"/>
          <p:cNvSpPr txBox="1"/>
          <p:nvPr/>
        </p:nvSpPr>
        <p:spPr>
          <a:xfrm>
            <a:off x="5578475" y="5899150"/>
            <a:ext cx="5080000" cy="368300"/>
          </a:xfrm>
          <a:prstGeom prst="rect">
            <a:avLst/>
          </a:prstGeom>
          <a:noFill/>
          <a:ln w="9525">
            <a:noFill/>
          </a:ln>
        </p:spPr>
        <p:txBody>
          <a:bodyPr>
            <a:spAutoFit/>
          </a:bodyPr>
          <a:p>
            <a:pPr indent="228600"/>
            <a:r>
              <a:rPr lang="zh-CN" b="0">
                <a:solidFill>
                  <a:srgbClr val="000000"/>
                </a:solidFill>
                <a:latin typeface="Arial" panose="020B0604020202020204" pitchFamily="34" charset="0"/>
                <a:cs typeface="Arial" panose="020B0604020202020204" pitchFamily="34" charset="0"/>
              </a:rPr>
              <a:t>图</a:t>
            </a:r>
            <a:r>
              <a:rPr lang="en-US" b="0">
                <a:solidFill>
                  <a:srgbClr val="000000"/>
                </a:solidFill>
                <a:latin typeface="Arial" panose="020B0604020202020204" pitchFamily="34" charset="0"/>
                <a:cs typeface="Arial" panose="020B0604020202020204" pitchFamily="34" charset="0"/>
              </a:rPr>
              <a:t>14-1(b)</a:t>
            </a:r>
            <a:r>
              <a:rPr lang="zh-CN" b="0">
                <a:solidFill>
                  <a:srgbClr val="000000"/>
                </a:solidFill>
                <a:latin typeface="Arial" panose="020B0604020202020204" pitchFamily="34" charset="0"/>
                <a:cs typeface="Arial" panose="020B0604020202020204" pitchFamily="34" charset="0"/>
              </a:rPr>
              <a:t>　广角镜头问题的决策点和方案枝</a:t>
            </a:r>
            <a:endParaRPr lang="zh-CN" altLang="en-US" b="0">
              <a:solidFill>
                <a:srgbClr val="000000"/>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1.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72.xml><?xml version="1.0" encoding="utf-8"?>
<p:tagLst xmlns:p="http://schemas.openxmlformats.org/presentationml/2006/main">
  <p:tag name="COMMONDATA" val="eyJoZGlkIjoiNTBlODZkODVmOTIxMWE2ZDY3MjViNmY2OTBlOTlkYTMifQ=="/>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3886</Words>
  <Application>WPS 演示</Application>
  <PresentationFormat>宽屏</PresentationFormat>
  <Paragraphs>219</Paragraphs>
  <Slides>22</Slides>
  <Notes>4</Notes>
  <HiddenSlides>0</HiddenSlides>
  <MMClips>0</MMClips>
  <ScaleCrop>false</ScaleCrop>
  <HeadingPairs>
    <vt:vector size="6" baseType="variant">
      <vt:variant>
        <vt:lpstr>已用的字体</vt:lpstr>
      </vt:variant>
      <vt:variant>
        <vt:i4>12</vt:i4>
      </vt:variant>
      <vt:variant>
        <vt:lpstr>主题</vt:lpstr>
      </vt:variant>
      <vt:variant>
        <vt:i4>4</vt:i4>
      </vt:variant>
      <vt:variant>
        <vt:lpstr>幻灯片标题</vt:lpstr>
      </vt:variant>
      <vt:variant>
        <vt:i4>22</vt:i4>
      </vt:variant>
    </vt:vector>
  </HeadingPairs>
  <TitlesOfParts>
    <vt:vector size="38" baseType="lpstr">
      <vt:lpstr>Arial</vt:lpstr>
      <vt:lpstr>宋体</vt:lpstr>
      <vt:lpstr>Wingdings</vt:lpstr>
      <vt:lpstr>Wingdings</vt:lpstr>
      <vt:lpstr>微软雅黑</vt:lpstr>
      <vt:lpstr>Calibri</vt:lpstr>
      <vt:lpstr>Arial Unicode MS</vt:lpstr>
      <vt:lpstr>汉仪北魏写经W</vt:lpstr>
      <vt:lpstr>GungsuhChe</vt:lpstr>
      <vt:lpstr>Malgun Gothic</vt:lpstr>
      <vt:lpstr>黑体</vt:lpstr>
      <vt:lpstr>楷体</vt:lpstr>
      <vt:lpstr>Office 主题​​</vt:lpstr>
      <vt:lpstr>1_自定义设计方案</vt:lpstr>
      <vt:lpstr>默认设计模板</vt:lpstr>
      <vt:lpstr>1_默认设计模板</vt:lpstr>
      <vt:lpstr>PowerPoint 演示文稿</vt:lpstr>
      <vt:lpstr>PowerPoint 演示文稿</vt:lpstr>
      <vt:lpstr>第一节　风险型决策的基本问题</vt:lpstr>
      <vt:lpstr>第一节　风险型决策的基本问题</vt:lpstr>
      <vt:lpstr>第二节　不同标准的决策方法</vt:lpstr>
      <vt:lpstr>第二节　不同标准的决策方法</vt:lpstr>
      <vt:lpstr>第二节　不同标准的决策方法</vt:lpstr>
      <vt:lpstr>第三节　决策树</vt:lpstr>
      <vt:lpstr>第三节　决策树</vt:lpstr>
      <vt:lpstr>第三节　决策树</vt:lpstr>
      <vt:lpstr>第四节　风险决策的敏感性分析</vt:lpstr>
      <vt:lpstr>第四节　风险决策的敏感性分析</vt:lpstr>
      <vt:lpstr>第五节　完全信息价值</vt:lpstr>
      <vt:lpstr>第五节　完全信息价值</vt:lpstr>
      <vt:lpstr>第六节　效用概率决策方法</vt:lpstr>
      <vt:lpstr>第六节　效用概率决策方法</vt:lpstr>
      <vt:lpstr>第六节　效用概率决策方法</vt:lpstr>
      <vt:lpstr>第六节　效用概率决策方法</vt:lpstr>
      <vt:lpstr>第七节　连续型变量的风险型决策方法</vt:lpstr>
      <vt:lpstr>第七节　连续型变量的风险型决策方法</vt:lpstr>
      <vt:lpstr>第八节　马尔科夫决策方法</vt:lpstr>
      <vt:lpstr>第八节　马尔科夫决策方法</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156</cp:revision>
  <dcterms:created xsi:type="dcterms:W3CDTF">2019-06-19T02:08:00Z</dcterms:created>
  <dcterms:modified xsi:type="dcterms:W3CDTF">2023-07-01T13:01:11Z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0444E0AE094843A49FA050597FF4C576</vt:lpwstr>
  </property>
</Properties>
</file>