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JPG" ContentType="image/.jpg"/>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73" r:id="rId11"/>
    <p:sldId id="262" r:id="rId12"/>
    <p:sldId id="263" r:id="rId13"/>
    <p:sldId id="264" r:id="rId14"/>
    <p:sldId id="265" r:id="rId15"/>
    <p:sldId id="266" r:id="rId16"/>
    <p:sldId id="267" r:id="rId17"/>
    <p:sldId id="268" r:id="rId18"/>
    <p:sldId id="269" r:id="rId19"/>
    <p:sldId id="270" r:id="rId20"/>
    <p:sldId id="271" r:id="rId21"/>
    <p:sldId id="272" r:id="rId22"/>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7" Type="http://schemas.openxmlformats.org/officeDocument/2006/relationships/tags" Target="tags/tag72.xml"/><Relationship Id="rId26" Type="http://schemas.openxmlformats.org/officeDocument/2006/relationships/commentAuthors" Target="commentAuthors.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16.xml"/><Relationship Id="rId2" Type="http://schemas.openxmlformats.org/officeDocument/2006/relationships/image" Target="../media/image13.wmf"/><Relationship Id="rId1"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16.xml"/><Relationship Id="rId4" Type="http://schemas.openxmlformats.org/officeDocument/2006/relationships/image" Target="../media/image11.wmf"/><Relationship Id="rId3" Type="http://schemas.openxmlformats.org/officeDocument/2006/relationships/oleObject" Target="../embeddings/oleObject2.bin"/><Relationship Id="rId2" Type="http://schemas.openxmlformats.org/officeDocument/2006/relationships/image" Target="../media/image10.wmf"/><Relationship Id="rId1"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第三章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回归预测法</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多元线性回归预测法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用多元线性回归模型进行预测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点估计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区间估计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en-US" altLang="zh-CN"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多元线性回归预测法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 两个以上自变量的多元回归模型</a:t>
            </a:r>
            <a:endParaRPr lang="zh-CN" altLang="zh-CN" sz="2600" b="1" dirty="0">
              <a:latin typeface="黑体" panose="02010609060101010101" pitchFamily="49" charset="-122"/>
              <a:ea typeface="黑体" panose="02010609060101010101" pitchFamily="49" charset="-122"/>
            </a:endParaRPr>
          </a:p>
          <a:p>
            <a:r>
              <a:rPr lang="zh-CN" altLang="en-US"/>
              <a:t>使用两个自变量和使用两个以上自变量的多元回归,在概念上是没有差别的,只是后者计算更复杂一些。下式是包括许多自变量的多元回归预测模型: </a:t>
            </a:r>
            <a:endParaRPr lang="zh-CN" altLang="en-US"/>
          </a:p>
          <a:p>
            <a:endParaRPr lang="zh-CN" altLang="en-US"/>
          </a:p>
          <a:p>
            <a:endParaRPr lang="zh-CN" altLang="en-US"/>
          </a:p>
          <a:p>
            <a:r>
              <a:rPr lang="zh-CN" altLang="en-US"/>
              <a:t>系数b</a:t>
            </a:r>
            <a:r>
              <a:rPr lang="zh-CN" altLang="en-US" baseline="-25000">
                <a:solidFill>
                  <a:schemeClr val="tx1"/>
                </a:solidFill>
                <a:uFillTx/>
              </a:rPr>
              <a:t>0</a:t>
            </a:r>
            <a:r>
              <a:rPr lang="zh-CN" altLang="en-US"/>
              <a:t>至b</a:t>
            </a:r>
            <a:r>
              <a:rPr lang="zh-CN" altLang="en-US" baseline="-25000">
                <a:solidFill>
                  <a:schemeClr val="tx1"/>
                </a:solidFill>
                <a:uFillTx/>
              </a:rPr>
              <a:t>n</a:t>
            </a:r>
            <a:r>
              <a:rPr lang="zh-CN" altLang="en-US"/>
              <a:t>一般通过把因变量和自变量的观察值输入适当的计算机程序而求得。上述关于包括两个自变量的拟合优度的度量和置信区间的估计,同样也适用于三个或三个以上自变量的情形。</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en-US" altLang="zh-CN" smtClean="0"/>
          </a:p>
        </p:txBody>
      </p:sp>
      <p:pic>
        <p:nvPicPr>
          <p:cNvPr id="5" name="图片 4"/>
          <p:cNvPicPr>
            <a:picLocks noChangeAspect="1"/>
          </p:cNvPicPr>
          <p:nvPr/>
        </p:nvPicPr>
        <p:blipFill>
          <a:blip r:embed="rId1"/>
          <a:stretch>
            <a:fillRect/>
          </a:stretch>
        </p:blipFill>
        <p:spPr>
          <a:xfrm>
            <a:off x="1063625" y="2773680"/>
            <a:ext cx="2656205" cy="65532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多元线性回归预测法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 计算机在多元回归分析中的应用</a:t>
            </a:r>
            <a:endParaRPr lang="zh-CN" altLang="zh-CN" sz="2600" b="1" dirty="0">
              <a:latin typeface="黑体" panose="02010609060101010101" pitchFamily="49" charset="-122"/>
              <a:ea typeface="黑体" panose="02010609060101010101" pitchFamily="49" charset="-122"/>
            </a:endParaRPr>
          </a:p>
          <a:p>
            <a:r>
              <a:rPr lang="zh-CN" altLang="en-US"/>
              <a:t>随着回归分析中变量的增多,回归分析的计算量成倍增加,因此,多元回归分析必须借助于计算机。很多的计算机软件如Excel等都提供有回归分析功能。</a:t>
            </a:r>
            <a:endParaRPr lang="zh-CN" altLang="en-US"/>
          </a:p>
          <a:p>
            <a:r>
              <a:rPr lang="zh-CN" altLang="en-US"/>
              <a:t>下面以一个简单的实例来介绍如何用Excel软件进行多元回归分析。详见教材。</a:t>
            </a:r>
            <a:endParaRPr lang="en-US" altLang="zh-CN"/>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en-US" altLang="zh-CN"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非线性回归预测法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选配曲线问题</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确定变量间函数的类型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变量间函数关系的类型有的可以根据理论或过去积累的经验,事前予以确定。但是,当不能事先确定变量之间函数关系的类型时,就需要根据实际资料作散点图,从散点图中的分布形状选择适当的曲线来配合。</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确定相关函数中的未知参数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函数类型确定以后,接下来就需要确定函数关系式的未知参数。最小二乘法是确定未知参数最常用的方法。但在具体运用时,必须先通过变量变换,把非线性函数关系转化为线性关系。</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非线性回归预测法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一些常见的函数图形</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Arial" panose="020B0604020202020204" pitchFamily="34" charset="0"/>
                <a:ea typeface="楷体" panose="02010609060101010101" pitchFamily="49" charset="-122"/>
                <a:cs typeface="Arial" panose="020B0604020202020204" pitchFamily="34" charset="0"/>
              </a:rPr>
              <a:t>(一) 幂函数</a:t>
            </a:r>
            <a:r>
              <a:rPr lang="en-US" altLang="zh-CN" sz="2200" b="1" dirty="0">
                <a:latin typeface="华文楷体" panose="02010600040101010101" charset="-122"/>
                <a:ea typeface="华文楷体" panose="02010600040101010101" charset="-122"/>
                <a:cs typeface="Arial" panose="020B0604020202020204" pitchFamily="34" charset="0"/>
              </a:rPr>
              <a:t>y=ax</a:t>
            </a:r>
            <a:r>
              <a:rPr lang="en-US" altLang="zh-CN" sz="2200" b="1" dirty="0">
                <a:solidFill>
                  <a:schemeClr val="tx1"/>
                </a:solidFill>
                <a:latin typeface="华文楷体" panose="02010600040101010101" charset="-122"/>
                <a:ea typeface="华文楷体" panose="02010600040101010101" charset="-122"/>
                <a:cs typeface="Arial" panose="020B0604020202020204" pitchFamily="34" charset="0"/>
              </a:rPr>
              <a:t>b</a:t>
            </a:r>
            <a:endParaRPr lang="en-US" altLang="zh-CN" sz="2200" b="1" dirty="0">
              <a:latin typeface="华文楷体" panose="02010600040101010101" charset="-122"/>
              <a:ea typeface="华文楷体" panose="02010600040101010101" charset="-122"/>
              <a:cs typeface="Arial" panose="020B0604020202020204" pitchFamily="34" charset="0"/>
            </a:endParaRPr>
          </a:p>
          <a:p>
            <a:pPr marL="0" algn="just">
              <a:buClrTx/>
              <a:buSzTx/>
              <a:buFontTx/>
              <a:buNone/>
            </a:pPr>
            <a:r>
              <a:rPr lang="en-US" altLang="zh-CN" sz="2200" b="1" dirty="0">
                <a:latin typeface="Arial" panose="020B0604020202020204" pitchFamily="34" charset="0"/>
                <a:ea typeface="楷体" panose="02010609060101010101" pitchFamily="49" charset="-122"/>
                <a:cs typeface="Arial" panose="020B0604020202020204" pitchFamily="34" charset="0"/>
              </a:rPr>
              <a:t>(二) 指数函数</a:t>
            </a:r>
            <a:r>
              <a:rPr lang="en-US" altLang="zh-CN" sz="2200" b="1" dirty="0">
                <a:latin typeface="华文楷体" panose="02010600040101010101" charset="-122"/>
                <a:ea typeface="华文楷体" panose="02010600040101010101" charset="-122"/>
                <a:cs typeface="Arial" panose="020B0604020202020204" pitchFamily="34" charset="0"/>
              </a:rPr>
              <a:t>y=ae</a:t>
            </a:r>
            <a:r>
              <a:rPr lang="en-US" altLang="zh-CN" sz="2200" b="1" dirty="0">
                <a:solidFill>
                  <a:schemeClr val="tx1"/>
                </a:solidFill>
                <a:latin typeface="华文楷体" panose="02010600040101010101" charset="-122"/>
                <a:ea typeface="华文楷体" panose="02010600040101010101" charset="-122"/>
                <a:cs typeface="Arial" panose="020B0604020202020204" pitchFamily="34" charset="0"/>
              </a:rPr>
              <a:t>bx</a:t>
            </a:r>
            <a:endParaRPr lang="en-US" altLang="zh-CN" sz="2200" b="1" dirty="0">
              <a:latin typeface="华文楷体" panose="02010600040101010101" charset="-122"/>
              <a:ea typeface="华文楷体" panose="02010600040101010101" charset="-122"/>
              <a:cs typeface="Arial" panose="020B0604020202020204" pitchFamily="34" charset="0"/>
            </a:endParaRPr>
          </a:p>
          <a:p>
            <a:pPr marL="0" algn="just">
              <a:buClrTx/>
              <a:buSzTx/>
              <a:buFontTx/>
              <a:buNone/>
            </a:pPr>
            <a:r>
              <a:rPr lang="en-US" altLang="zh-CN" sz="2200" b="1" dirty="0">
                <a:latin typeface="Arial" panose="020B0604020202020204" pitchFamily="34" charset="0"/>
                <a:ea typeface="楷体" panose="02010609060101010101" pitchFamily="49" charset="-122"/>
                <a:cs typeface="Arial" panose="020B0604020202020204" pitchFamily="34" charset="0"/>
              </a:rPr>
              <a:t>(三) 抛物线函数</a:t>
            </a:r>
            <a:r>
              <a:rPr lang="en-US" altLang="zh-CN" sz="2200" b="1" dirty="0">
                <a:latin typeface="华文楷体" panose="02010600040101010101" charset="-122"/>
                <a:ea typeface="华文楷体" panose="02010600040101010101" charset="-122"/>
                <a:cs typeface="Arial" panose="020B0604020202020204" pitchFamily="34" charset="0"/>
              </a:rPr>
              <a:t>y=a+bx+cx</a:t>
            </a:r>
            <a:r>
              <a:rPr lang="en-US" altLang="zh-CN" sz="2200" b="1" dirty="0">
                <a:solidFill>
                  <a:schemeClr val="tx1"/>
                </a:solidFill>
                <a:latin typeface="华文楷体" panose="02010600040101010101" charset="-122"/>
                <a:ea typeface="华文楷体" panose="02010600040101010101" charset="-122"/>
                <a:cs typeface="Arial" panose="020B0604020202020204" pitchFamily="34" charset="0"/>
              </a:rPr>
              <a:t>2</a:t>
            </a:r>
            <a:endParaRPr lang="en-US" altLang="zh-CN" sz="2200" b="1" dirty="0">
              <a:latin typeface="华文楷体" panose="02010600040101010101" charset="-122"/>
              <a:ea typeface="华文楷体" panose="02010600040101010101" charset="-122"/>
              <a:cs typeface="Arial" panose="020B0604020202020204" pitchFamily="34" charset="0"/>
            </a:endParaRPr>
          </a:p>
          <a:p>
            <a:pPr marL="0" algn="just">
              <a:buClrTx/>
              <a:buSzTx/>
              <a:buFontTx/>
              <a:buNone/>
            </a:pPr>
            <a:r>
              <a:rPr lang="en-US" altLang="zh-CN" sz="2200" b="1" dirty="0">
                <a:latin typeface="Arial" panose="020B0604020202020204" pitchFamily="34" charset="0"/>
                <a:ea typeface="楷体" panose="02010609060101010101" pitchFamily="49" charset="-122"/>
                <a:cs typeface="Arial" panose="020B0604020202020204" pitchFamily="34" charset="0"/>
              </a:rPr>
              <a:t>(四) 对数函数</a:t>
            </a:r>
            <a:r>
              <a:rPr lang="en-US" altLang="zh-CN" sz="2200" b="1" dirty="0">
                <a:latin typeface="华文楷体" panose="02010600040101010101" charset="-122"/>
                <a:ea typeface="华文楷体" panose="02010600040101010101" charset="-122"/>
                <a:cs typeface="Arial" panose="020B0604020202020204" pitchFamily="34" charset="0"/>
              </a:rPr>
              <a:t>y=a+blgx</a:t>
            </a:r>
            <a:endParaRPr lang="en-US" altLang="zh-CN" sz="2200" b="1" dirty="0">
              <a:latin typeface="华文楷体" panose="02010600040101010101" charset="-122"/>
              <a:ea typeface="华文楷体" panose="02010600040101010101" charset="-122"/>
              <a:cs typeface="Arial" panose="020B0604020202020204" pitchFamily="34" charset="0"/>
            </a:endParaRPr>
          </a:p>
          <a:p>
            <a:pPr marL="0" algn="just">
              <a:buClrTx/>
              <a:buSzTx/>
              <a:buFontTx/>
              <a:buNone/>
            </a:pPr>
            <a:r>
              <a:rPr lang="en-US" altLang="zh-CN" sz="2200" b="1" dirty="0">
                <a:latin typeface="Arial" panose="020B0604020202020204" pitchFamily="34" charset="0"/>
                <a:ea typeface="楷体" panose="02010609060101010101" pitchFamily="49" charset="-122"/>
                <a:cs typeface="Arial" panose="020B0604020202020204" pitchFamily="34" charset="0"/>
              </a:rPr>
              <a:t>(五) S形函数</a:t>
            </a:r>
            <a:endParaRPr lang="en-US" altLang="zh-CN" sz="2200" b="1" dirty="0">
              <a:latin typeface="Arial" panose="020B0604020202020204" pitchFamily="34" charset="0"/>
              <a:ea typeface="楷体" panose="02010609060101010101" pitchFamily="49" charset="-122"/>
              <a:cs typeface="Arial" panose="020B0604020202020204" pitchFamily="34" charset="0"/>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graphicFrame>
        <p:nvGraphicFramePr>
          <p:cNvPr id="5" name="对象 4">
            <a:hlinkClick r:id="" action="ppaction://ole?verb="/>
          </p:cNvPr>
          <p:cNvGraphicFramePr>
            <a:graphicFrameLocks noChangeAspect="1"/>
          </p:cNvGraphicFramePr>
          <p:nvPr/>
        </p:nvGraphicFramePr>
        <p:xfrm>
          <a:off x="2315845" y="3947160"/>
          <a:ext cx="1623695" cy="673735"/>
        </p:xfrm>
        <a:graphic>
          <a:graphicData uri="http://schemas.openxmlformats.org/presentationml/2006/ole">
            <mc:AlternateContent xmlns:mc="http://schemas.openxmlformats.org/markup-compatibility/2006">
              <mc:Choice xmlns:v="urn:schemas-microsoft-com:vml" Requires="v">
                <p:oleObj spid="_x0000_s2049" name="" r:id="rId1" imgW="862965" imgH="393700" progId="Equation.KSEE3">
                  <p:embed/>
                </p:oleObj>
              </mc:Choice>
              <mc:Fallback>
                <p:oleObj name="" r:id="rId1" imgW="862965" imgH="393700" progId="Equation.KSEE3">
                  <p:embed/>
                  <p:pic>
                    <p:nvPicPr>
                      <p:cNvPr id="0" name="图片 2048"/>
                      <p:cNvPicPr/>
                      <p:nvPr/>
                    </p:nvPicPr>
                    <p:blipFill>
                      <a:blip r:embed="rId2"/>
                      <a:stretch>
                        <a:fillRect/>
                      </a:stretch>
                    </p:blipFill>
                    <p:spPr>
                      <a:xfrm>
                        <a:off x="2315845" y="3947160"/>
                        <a:ext cx="1623695" cy="67373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应用回归预测法应注意的问题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关于定性分析问题</a:t>
            </a:r>
            <a:endParaRPr lang="zh-CN" altLang="zh-CN" sz="2600" b="1" dirty="0">
              <a:latin typeface="黑体" panose="02010609060101010101" pitchFamily="49" charset="-122"/>
              <a:ea typeface="黑体" panose="02010609060101010101" pitchFamily="49" charset="-122"/>
            </a:endParaRPr>
          </a:p>
          <a:p>
            <a:r>
              <a:rPr lang="zh-CN" altLang="en-US"/>
              <a:t>社会现象之间的相互关系和发展规律性,取决于马克思主义的理论分析。在理论上证实社会现象或社会现象指标之间确实存在相关关系性质之后,才能再利用回归预测法具体研究和测定社会现象相关关系的数量表现。</a:t>
            </a:r>
            <a:endParaRPr lang="zh-CN" altLang="en-US"/>
          </a:p>
          <a:p>
            <a:r>
              <a:rPr lang="zh-CN" altLang="en-US"/>
              <a:t>回归分析不能代替马克思主义理论对社会现象相互关系的质的分析,只有在马克思主义理论的质的分析的基础上,才能测定社会现象在数量上的相互关系。这应该成为统计上运用回归预测法的一条基本原则。</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应用回归预测法应注意的问题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关于回归预测不能任意外推的问题</a:t>
            </a:r>
            <a:endParaRPr lang="zh-CN" altLang="zh-CN" sz="2600" b="1" dirty="0">
              <a:latin typeface="黑体" panose="02010609060101010101" pitchFamily="49" charset="-122"/>
              <a:ea typeface="黑体" panose="02010609060101010101" pitchFamily="49" charset="-122"/>
            </a:endParaRPr>
          </a:p>
          <a:p>
            <a:r>
              <a:rPr lang="zh-CN" altLang="en-US"/>
              <a:t>在回归分析中,要注意把握事物从量变到质变的“度”的界限。在许多情况下,变量之间只是在一定的范围内才具有相关关系,超出了这个范围就可能成为谬误。</a:t>
            </a:r>
            <a:endParaRPr lang="zh-CN" altLang="en-US"/>
          </a:p>
          <a:p>
            <a:r>
              <a:rPr lang="zh-CN" altLang="en-US"/>
              <a:t>所谓“外推”,是指把相关关系或回归关系用于超出上述范围之外。由于原来资料只提供了一定范围内的数量关系,在此范围以外是否存在同样的关系,尚未得知。如果有进行外推的充分根据和需要,也应十分慎重,而且不能离开原来的范围太远。</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应用回归预测法应注意的问题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关于对数据资料的要求问题</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关于数据资料的准确性问题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关于数据资料的可比性和独立性问题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关于社会经济现象基本稳定的问题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3012440" y="2018665"/>
            <a:ext cx="6711950" cy="2487930"/>
            <a:chOff x="4744" y="3179"/>
            <a:chExt cx="10570" cy="3918"/>
          </a:xfrm>
        </p:grpSpPr>
        <p:grpSp>
          <p:nvGrpSpPr>
            <p:cNvPr id="10" name="组合 9"/>
            <p:cNvGrpSpPr/>
            <p:nvPr/>
          </p:nvGrpSpPr>
          <p:grpSpPr>
            <a:xfrm>
              <a:off x="5313" y="3179"/>
              <a:ext cx="10001" cy="3918"/>
              <a:chOff x="5313" y="3179"/>
              <a:chExt cx="10001" cy="391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一元线性回归预测法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多元线性回归预测法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非线性回归预测法</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6262"/>
                <a:ext cx="10001"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应用回归预测法应注意的问题</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pic>
          <p:nvPicPr>
            <p:cNvPr id="5" name="图片 4"/>
            <p:cNvPicPr>
              <a:picLocks noChangeAspect="1"/>
            </p:cNvPicPr>
            <p:nvPr/>
          </p:nvPicPr>
          <p:blipFill>
            <a:blip r:embed="rId1"/>
            <a:stretch>
              <a:fillRect/>
            </a:stretch>
          </p:blipFill>
          <p:spPr>
            <a:xfrm>
              <a:off x="4744" y="6424"/>
              <a:ext cx="430" cy="405"/>
            </a:xfrm>
            <a:prstGeom prst="rect">
              <a:avLst/>
            </a:prstGeom>
          </p:spPr>
        </p:pic>
      </p:gr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r>
              <a:rPr lang="zh-CN" altLang="en-US"/>
              <a:t>第一节　一元线性回归预测法</a:t>
            </a:r>
            <a:endParaRPr lang="zh-CN" altLang="en-US"/>
          </a:p>
        </p:txBody>
      </p:sp>
      <mc:AlternateContent xmlns:mc="http://schemas.openxmlformats.org/markup-compatibility/2006">
        <mc:Choice xmlns:a14="http://schemas.microsoft.com/office/drawing/2010/main" Requires="a14">
          <p:sp>
            <p:nvSpPr>
              <p:cNvPr id="6" name="内容占位符 5"/>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建立模型</a:t>
                </a:r>
                <a:endParaRPr lang="zh-CN" altLang="zh-CN" sz="2600" b="1" dirty="0">
                  <a:latin typeface="黑体" panose="02010609060101010101" pitchFamily="49" charset="-122"/>
                  <a:ea typeface="黑体" panose="02010609060101010101" pitchFamily="49" charset="-122"/>
                </a:endParaRPr>
              </a:p>
              <a:p>
                <a:r>
                  <a:rPr lang="zh-CN" altLang="en-US"/>
                  <a:t>一元线性回归模型可表述为: </a:t>
                </a:r>
                <a:endParaRPr lang="zh-CN" altLang="en-US"/>
              </a:p>
              <a:p>
                <a:r>
                  <a:rPr lang="zh-CN" altLang="en-US"/>
                  <a:t>y</a:t>
                </a:r>
                <a:r>
                  <a:rPr lang="zh-CN" altLang="en-US" baseline="-25000">
                    <a:solidFill>
                      <a:schemeClr val="tx1"/>
                    </a:solidFill>
                    <a:uFillTx/>
                  </a:rPr>
                  <a:t>i</a:t>
                </a:r>
                <a:r>
                  <a:rPr lang="zh-CN" altLang="en-US"/>
                  <a:t>=b</a:t>
                </a:r>
                <a:r>
                  <a:rPr lang="zh-CN" altLang="en-US" baseline="-25000">
                    <a:solidFill>
                      <a:schemeClr val="tx1"/>
                    </a:solidFill>
                    <a:uFillTx/>
                  </a:rPr>
                  <a:t>0</a:t>
                </a:r>
                <a:r>
                  <a:rPr lang="zh-CN" altLang="en-US"/>
                  <a:t>+b</a:t>
                </a:r>
                <a:r>
                  <a:rPr lang="zh-CN" altLang="en-US" baseline="-25000">
                    <a:solidFill>
                      <a:schemeClr val="tx1"/>
                    </a:solidFill>
                    <a:uFillTx/>
                  </a:rPr>
                  <a:t>1</a:t>
                </a:r>
                <a:r>
                  <a:rPr lang="zh-CN" altLang="en-US"/>
                  <a:t>x</a:t>
                </a:r>
                <a:r>
                  <a:rPr lang="zh-CN" altLang="en-US" baseline="-25000">
                    <a:solidFill>
                      <a:schemeClr val="tx1"/>
                    </a:solidFill>
                    <a:uFillTx/>
                  </a:rPr>
                  <a:t>i</a:t>
                </a:r>
                <a:r>
                  <a:rPr lang="zh-CN" altLang="en-US"/>
                  <a:t>+u</a:t>
                </a:r>
                <a:r>
                  <a:rPr lang="zh-CN" altLang="en-US" baseline="-25000">
                    <a:solidFill>
                      <a:schemeClr val="tx1"/>
                    </a:solidFill>
                    <a:uFillTx/>
                  </a:rPr>
                  <a:t>i</a:t>
                </a:r>
                <a:r>
                  <a:rPr lang="en-US" altLang="zh-CN" baseline="-25000">
                    <a:solidFill>
                      <a:schemeClr val="tx1"/>
                    </a:solidFill>
                    <a:uFillTx/>
                  </a:rPr>
                  <a:t>      </a:t>
                </a:r>
                <a:r>
                  <a:rPr lang="zh-CN" altLang="en-US"/>
                  <a:t>(3-1)</a:t>
                </a:r>
                <a:endParaRPr lang="zh-CN" altLang="en-US"/>
              </a:p>
              <a:p>
                <a:r>
                  <a:rPr lang="zh-CN" altLang="en-US"/>
                  <a:t>(3-1)式中,b</a:t>
                </a:r>
                <a:r>
                  <a:rPr lang="zh-CN" altLang="en-US" baseline="-25000">
                    <a:solidFill>
                      <a:schemeClr val="tx1"/>
                    </a:solidFill>
                    <a:uFillTx/>
                  </a:rPr>
                  <a:t>0</a:t>
                </a:r>
                <a:r>
                  <a:rPr lang="zh-CN" altLang="en-US"/>
                  <a:t>、 b</a:t>
                </a:r>
                <a:r>
                  <a:rPr lang="zh-CN" altLang="en-US" baseline="-25000">
                    <a:solidFill>
                      <a:schemeClr val="tx1"/>
                    </a:solidFill>
                    <a:uFillTx/>
                  </a:rPr>
                  <a:t>1</a:t>
                </a:r>
                <a:r>
                  <a:rPr lang="zh-CN" altLang="en-US"/>
                  <a:t>是未知参数;u</a:t>
                </a:r>
                <a:r>
                  <a:rPr lang="zh-CN" altLang="en-US" baseline="-25000">
                    <a:solidFill>
                      <a:schemeClr val="tx1"/>
                    </a:solidFill>
                    <a:uFillTx/>
                  </a:rPr>
                  <a:t>i</a:t>
                </a:r>
                <a:r>
                  <a:rPr lang="zh-CN" altLang="en-US"/>
                  <a:t>为剩余残差项或称随机扰动项,引进随机扰动项u</a:t>
                </a:r>
                <a:r>
                  <a:rPr lang="zh-CN" altLang="en-US" baseline="-25000">
                    <a:solidFill>
                      <a:schemeClr val="tx1"/>
                    </a:solidFill>
                    <a:uFillTx/>
                  </a:rPr>
                  <a:t>i</a:t>
                </a:r>
                <a:r>
                  <a:rPr lang="zh-CN" altLang="en-US"/>
                  <a:t>是为了包括对因变量y</a:t>
                </a:r>
                <a:r>
                  <a:rPr lang="zh-CN" altLang="en-US" baseline="-25000">
                    <a:solidFill>
                      <a:schemeClr val="tx1"/>
                    </a:solidFill>
                    <a:uFillTx/>
                  </a:rPr>
                  <a:t>i</a:t>
                </a:r>
                <a:r>
                  <a:rPr lang="zh-CN" altLang="en-US"/>
                  <a:t>的变化有影响的所有其他因素。</a:t>
                </a:r>
                <a:endParaRPr lang="zh-CN" altLang="en-US"/>
              </a:p>
              <a:p>
                <a:r>
                  <a:rPr lang="zh-CN" altLang="en-US"/>
                  <a:t>在运用回归预测法时,要求满足一定的假定条件,其中最重要的是关于u</a:t>
                </a:r>
                <a:r>
                  <a:rPr lang="zh-CN" altLang="en-US" baseline="-25000">
                    <a:solidFill>
                      <a:schemeClr val="tx1"/>
                    </a:solidFill>
                    <a:uFillTx/>
                  </a:rPr>
                  <a:t>i</a:t>
                </a:r>
                <a:r>
                  <a:rPr lang="zh-CN" altLang="en-US"/>
                  <a:t>须具有的5个特性: (1) u</a:t>
                </a:r>
                <a:r>
                  <a:rPr lang="zh-CN" altLang="en-US" baseline="-25000">
                    <a:solidFill>
                      <a:schemeClr val="tx1"/>
                    </a:solidFill>
                    <a:uFillTx/>
                  </a:rPr>
                  <a:t>i</a:t>
                </a:r>
                <a:r>
                  <a:rPr lang="zh-CN" altLang="en-US"/>
                  <a:t>是一个随机变量;(2) u</a:t>
                </a:r>
                <a:r>
                  <a:rPr lang="zh-CN" altLang="en-US" baseline="-25000">
                    <a:solidFill>
                      <a:schemeClr val="tx1"/>
                    </a:solidFill>
                    <a:uFillTx/>
                  </a:rPr>
                  <a:t>i</a:t>
                </a:r>
                <a:r>
                  <a:rPr lang="zh-CN" altLang="en-US"/>
                  <a:t>的平均值为零,即E(u</a:t>
                </a:r>
                <a:r>
                  <a:rPr lang="zh-CN" altLang="en-US" baseline="-25000">
                    <a:solidFill>
                      <a:schemeClr val="tx1"/>
                    </a:solidFill>
                    <a:uFillTx/>
                  </a:rPr>
                  <a:t>i</a:t>
                </a:r>
                <a:r>
                  <a:rPr lang="zh-CN" altLang="en-US"/>
                  <a:t>)=0;(3) 在每一个时期中,u</a:t>
                </a:r>
                <a:r>
                  <a:rPr lang="zh-CN" altLang="en-US" baseline="-25000">
                    <a:solidFill>
                      <a:schemeClr val="tx1"/>
                    </a:solidFill>
                    <a:uFillTx/>
                  </a:rPr>
                  <a:t>i</a:t>
                </a:r>
                <a:r>
                  <a:rPr lang="zh-CN" altLang="en-US"/>
                  <a:t>的方差为一常量,即D(u</a:t>
                </a:r>
                <a:r>
                  <a:rPr lang="zh-CN" altLang="en-US" baseline="-25000">
                    <a:solidFill>
                      <a:schemeClr val="tx1"/>
                    </a:solidFill>
                    <a:uFillTx/>
                  </a:rPr>
                  <a:t>i</a:t>
                </a:r>
                <a:r>
                  <a:rPr lang="zh-CN" altLang="en-US"/>
                  <a:t>)=</a:t>
                </a:r>
                <a14:m>
                  <m:oMath xmlns:m="http://schemas.openxmlformats.org/officeDocument/2006/math">
                    <m:r>
                      <a:rPr lang="en-US" altLang="zh-CN" i="1">
                        <a:latin typeface="Cambria Math" panose="02040503050406030204" charset="0"/>
                        <a:cs typeface="Cambria Math" panose="02040503050406030204" charset="0"/>
                      </a:rPr>
                      <m:t>𝜎</m:t>
                    </m:r>
                    <m:r>
                      <a:rPr lang="zh-CN" altLang="en-US" baseline="-25000">
                        <a:solidFill>
                          <a:schemeClr val="tx1"/>
                        </a:solidFill>
                        <a:uFillTx/>
                        <a:latin typeface="Cambria Math" panose="02040503050406030204" charset="0"/>
                        <a:sym typeface="+mn-ea"/>
                      </a:rPr>
                      <m:t>𝑢</m:t>
                    </m:r>
                    <m:r>
                      <a:rPr lang="en-US" altLang="zh-CN" baseline="30000">
                        <a:solidFill>
                          <a:schemeClr val="tx1"/>
                        </a:solidFill>
                        <a:uFillTx/>
                        <a:latin typeface="Cambria Math" panose="02040503050406030204" charset="0"/>
                        <a:sym typeface="+mn-ea"/>
                      </a:rPr>
                      <m:t>2</m:t>
                    </m:r>
                  </m:oMath>
                </a14:m>
                <a:r>
                  <a:rPr lang="zh-CN" altLang="en-US"/>
                  <a:t>;(4) 各个u</a:t>
                </a:r>
                <a:r>
                  <a:rPr lang="zh-CN" altLang="en-US" baseline="-25000">
                    <a:solidFill>
                      <a:schemeClr val="tx1"/>
                    </a:solidFill>
                    <a:uFillTx/>
                  </a:rPr>
                  <a:t>i</a:t>
                </a:r>
                <a:r>
                  <a:rPr lang="zh-CN" altLang="en-US"/>
                  <a:t>间相互独立;(5) u</a:t>
                </a:r>
                <a:r>
                  <a:rPr lang="zh-CN" altLang="en-US" baseline="-25000">
                    <a:solidFill>
                      <a:schemeClr val="tx1"/>
                    </a:solidFill>
                    <a:uFillTx/>
                  </a:rPr>
                  <a:t>i</a:t>
                </a:r>
                <a:r>
                  <a:rPr lang="zh-CN" altLang="en-US"/>
                  <a:t>与自变量无关。</a:t>
                </a:r>
                <a:endParaRPr lang="zh-CN" altLang="en-US"/>
              </a:p>
            </p:txBody>
          </p:sp>
        </mc:Choice>
        <mc:Fallback>
          <p:sp>
            <p:nvSpPr>
              <p:cNvPr id="6" name="内容占位符 5"/>
              <p:cNvSpPr>
                <a:spLocks noRot="1" noChangeAspect="1" noMove="1" noResize="1" noEditPoints="1" noAdjustHandles="1" noChangeArrowheads="1" noChangeShapeType="1" noTextEdit="1"/>
              </p:cNvSpPr>
              <p:nvPr>
                <p:ph idx="1"/>
              </p:nvPr>
            </p:nvSpPr>
            <p:spPr>
              <a:blipFill rotWithShape="1">
                <a:blip r:embed="rId1"/>
                <a:stretch>
                  <a:fillRect/>
                </a:stretch>
              </a:blipFill>
            </p:spPr>
            <p:txBody>
              <a:bodyPr/>
              <a:lstStyle/>
              <a:p>
                <a:r>
                  <a:rPr lang="zh-CN" altLang="en-US">
                    <a:noFill/>
                  </a:rPr>
                  <a:t> </a:t>
                </a:r>
              </a:p>
            </p:txBody>
          </p:sp>
        </mc:Fallback>
      </mc:AlternateContent>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r>
              <a:rPr lang="zh-CN" altLang="en-US"/>
              <a:t>第一节　一元线性回归预测法</a:t>
            </a:r>
            <a:endParaRPr lang="zh-CN" altLang="en-US"/>
          </a:p>
        </p:txBody>
      </p:sp>
      <p:sp>
        <p:nvSpPr>
          <p:cNvPr id="6" name="内容占位符 5"/>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估计参数</a:t>
            </a:r>
            <a:endParaRPr lang="zh-CN" altLang="zh-CN" sz="2600" b="1" dirty="0">
              <a:latin typeface="黑体" panose="02010609060101010101" pitchFamily="49" charset="-122"/>
              <a:ea typeface="黑体" panose="02010609060101010101" pitchFamily="49" charset="-122"/>
            </a:endParaRPr>
          </a:p>
          <a:p>
            <a:r>
              <a:rPr lang="zh-CN" altLang="en-US"/>
              <a:t>要将一元线性回归模型用于预测,就需要估计出b0、 b1这两个未知参数,建立以下一元线性回归预测式: </a:t>
            </a:r>
            <a:endParaRPr lang="zh-CN" altLang="en-US"/>
          </a:p>
          <a:p>
            <a:r>
              <a:rPr lang="en-US" altLang="zh-CN"/>
              <a:t>                           </a:t>
            </a:r>
            <a:r>
              <a:rPr lang="zh-CN" altLang="en-US"/>
              <a:t>(3-2)</a:t>
            </a:r>
            <a:endParaRPr lang="zh-CN" altLang="en-US"/>
          </a:p>
          <a:p>
            <a:r>
              <a:rPr lang="zh-CN" altLang="en-US"/>
              <a:t>一个好的估计量应满足一致性、无偏性和有效性的要求。</a:t>
            </a:r>
            <a:endParaRPr lang="zh-CN" altLang="en-US"/>
          </a:p>
          <a:p>
            <a:r>
              <a:rPr lang="zh-CN" altLang="en-US"/>
              <a:t>线性回归模型参数的估计方法通常有两种,即普通最小二乘法和最大似然估计法。最常用的是普通最小二乘法。</a:t>
            </a:r>
            <a:endParaRPr lang="zh-CN" altLang="en-US"/>
          </a:p>
          <a:p>
            <a:r>
              <a:rPr lang="zh-CN" altLang="en-US"/>
              <a:t>最小二乘法的意义在于使: </a:t>
            </a:r>
            <a:r>
              <a:rPr lang="en-US" altLang="zh-CN"/>
              <a:t>                                                              </a:t>
            </a:r>
            <a:r>
              <a:rPr lang="zh-CN" altLang="en-US"/>
              <a:t>(3-3)</a:t>
            </a:r>
            <a:r>
              <a:rPr lang="en-US" altLang="zh-CN"/>
              <a:t>   </a:t>
            </a:r>
            <a:r>
              <a:rPr lang="zh-CN" altLang="en-US"/>
              <a:t>达到最小。</a:t>
            </a:r>
            <a:endParaRPr lang="zh-CN" altLang="en-US"/>
          </a:p>
          <a:p>
            <a:pPr>
              <a:spcBef>
                <a:spcPts val="1500"/>
              </a:spcBef>
            </a:pPr>
            <a:r>
              <a:rPr lang="zh-CN" altLang="en-US"/>
              <a:t>(3-3)式中,y</a:t>
            </a:r>
            <a:r>
              <a:rPr lang="zh-CN" altLang="en-US" baseline="-25000">
                <a:solidFill>
                  <a:schemeClr val="tx1"/>
                </a:solidFill>
                <a:uFillTx/>
              </a:rPr>
              <a:t>i</a:t>
            </a:r>
            <a:r>
              <a:rPr lang="zh-CN" altLang="en-US"/>
              <a:t>是实际值,而是理论值或称估计值。</a:t>
            </a:r>
            <a:endParaRPr lang="zh-CN" altLang="en-US"/>
          </a:p>
        </p:txBody>
      </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graphicFrame>
        <p:nvGraphicFramePr>
          <p:cNvPr id="3" name="对象 2">
            <a:hlinkClick r:id="" action="ppaction://ole?verb="/>
          </p:cNvPr>
          <p:cNvGraphicFramePr>
            <a:graphicFrameLocks noChangeAspect="1"/>
          </p:cNvGraphicFramePr>
          <p:nvPr/>
        </p:nvGraphicFramePr>
        <p:xfrm>
          <a:off x="1353185" y="2536190"/>
          <a:ext cx="1090930" cy="297815"/>
        </p:xfrm>
        <a:graphic>
          <a:graphicData uri="http://schemas.openxmlformats.org/presentationml/2006/ole">
            <mc:AlternateContent xmlns:mc="http://schemas.openxmlformats.org/markup-compatibility/2006">
              <mc:Choice xmlns:v="urn:schemas-microsoft-com:vml" Requires="v">
                <p:oleObj spid="_x0000_s1026" name="" r:id="rId1" imgW="838200" imgH="228600" progId="Equation.KSEE3">
                  <p:embed/>
                </p:oleObj>
              </mc:Choice>
              <mc:Fallback>
                <p:oleObj name="" r:id="rId1" imgW="838200" imgH="228600" progId="Equation.KSEE3">
                  <p:embed/>
                  <p:pic>
                    <p:nvPicPr>
                      <p:cNvPr id="0" name="图片 1025"/>
                      <p:cNvPicPr/>
                      <p:nvPr/>
                    </p:nvPicPr>
                    <p:blipFill>
                      <a:blip r:embed="rId2"/>
                      <a:stretch>
                        <a:fillRect/>
                      </a:stretch>
                    </p:blipFill>
                    <p:spPr>
                      <a:xfrm>
                        <a:off x="1353185" y="2536190"/>
                        <a:ext cx="1090930" cy="297815"/>
                      </a:xfrm>
                      <a:prstGeom prst="rect">
                        <a:avLst/>
                      </a:prstGeom>
                    </p:spPr>
                  </p:pic>
                </p:oleObj>
              </mc:Fallback>
            </mc:AlternateContent>
          </a:graphicData>
        </a:graphic>
      </p:graphicFrame>
      <p:graphicFrame>
        <p:nvGraphicFramePr>
          <p:cNvPr id="4" name="对象 3">
            <a:hlinkClick r:id="" action="ppaction://ole?verb="/>
          </p:cNvPr>
          <p:cNvGraphicFramePr>
            <a:graphicFrameLocks noChangeAspect="1"/>
          </p:cNvGraphicFramePr>
          <p:nvPr/>
        </p:nvGraphicFramePr>
        <p:xfrm>
          <a:off x="3951605" y="3875405"/>
          <a:ext cx="3545205" cy="648335"/>
        </p:xfrm>
        <a:graphic>
          <a:graphicData uri="http://schemas.openxmlformats.org/presentationml/2006/ole">
            <mc:AlternateContent xmlns:mc="http://schemas.openxmlformats.org/markup-compatibility/2006">
              <mc:Choice xmlns:v="urn:schemas-microsoft-com:vml" Requires="v">
                <p:oleObj spid="_x0000_s1027" name="" r:id="rId3" imgW="5440045" imgH="1463675" progId="Equation.KSEE3">
                  <p:embed/>
                </p:oleObj>
              </mc:Choice>
              <mc:Fallback>
                <p:oleObj name="" r:id="rId3" imgW="5440045" imgH="1463675" progId="Equation.KSEE3">
                  <p:embed/>
                  <p:pic>
                    <p:nvPicPr>
                      <p:cNvPr id="0" name="图片 1026"/>
                      <p:cNvPicPr/>
                      <p:nvPr/>
                    </p:nvPicPr>
                    <p:blipFill>
                      <a:blip r:embed="rId4"/>
                      <a:stretch>
                        <a:fillRect/>
                      </a:stretch>
                    </p:blipFill>
                    <p:spPr>
                      <a:xfrm>
                        <a:off x="3951605" y="3875405"/>
                        <a:ext cx="3545205" cy="648335"/>
                      </a:xfrm>
                      <a:prstGeom prst="rect">
                        <a:avLst/>
                      </a:prstGeom>
                    </p:spPr>
                  </p:pic>
                </p:oleObj>
              </mc:Fallback>
            </mc:AlternateContent>
          </a:graphicData>
        </a:graphic>
      </p:graphicFrame>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r>
              <a:rPr lang="zh-CN" altLang="en-US"/>
              <a:t>第一节　一元线性回归预测法</a:t>
            </a:r>
            <a:endParaRPr lang="zh-CN" altLang="en-US"/>
          </a:p>
        </p:txBody>
      </p:sp>
      <p:sp>
        <p:nvSpPr>
          <p:cNvPr id="6" name="内容占位符 5"/>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进行检验</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标准误差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可决系数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相关系数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 回归系数显著性检验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(五) F检验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(六) 德宾-沃森统计量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p:txBody>
      </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一元线性回归预测法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进行预测</a:t>
            </a:r>
            <a:endParaRPr lang="zh-CN" altLang="zh-CN" sz="2600" b="1" dirty="0">
              <a:latin typeface="黑体" panose="02010609060101010101" pitchFamily="49" charset="-122"/>
              <a:ea typeface="黑体" panose="02010609060101010101" pitchFamily="49" charset="-122"/>
            </a:endParaRPr>
          </a:p>
          <a:p>
            <a:r>
              <a:rPr lang="zh-CN" altLang="en-US"/>
              <a:t>建立回归模型的主要目的之一是根据自变量的变化来预测或估计因变量的变动情况。</a:t>
            </a:r>
            <a:endParaRPr lang="zh-CN" altLang="en-US"/>
          </a:p>
          <a:p>
            <a:pPr marL="0" indent="0">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点估计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这种方法比较简单,只要将给定的自变量值代入所建立的一元线性回归模型,便可得到因变量的一个对应的估计值。</a:t>
            </a:r>
            <a:endParaRPr lang="zh-CN" altLang="en-US"/>
          </a:p>
          <a:p>
            <a:pPr marL="0" indent="0" algn="just">
              <a:spcBef>
                <a:spcPts val="1500"/>
              </a:spcBef>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区间估计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在估计中,有时需要给出精确度,这就要用到在一定概率保证程度下的区间估计方法</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多元线性回归预测法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估计参数</a:t>
            </a:r>
            <a:endParaRPr lang="zh-CN" altLang="zh-CN" sz="2600" b="1" dirty="0">
              <a:latin typeface="黑体" panose="02010609060101010101" pitchFamily="49" charset="-122"/>
              <a:ea typeface="黑体" panose="02010609060101010101" pitchFamily="49" charset="-122"/>
            </a:endParaRPr>
          </a:p>
          <a:p>
            <a:pPr algn="just">
              <a:spcBef>
                <a:spcPts val="300"/>
              </a:spcBef>
              <a:buClrTx/>
              <a:buSzTx/>
              <a:buFontTx/>
            </a:pPr>
            <a:r>
              <a:rPr lang="zh-CN" altLang="en-US" sz="1800"/>
              <a:t>【例3-2】，详见教材。</a:t>
            </a:r>
            <a:endParaRPr lang="zh-CN" altLang="en-US" sz="1800"/>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en-US" altLang="zh-CN"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多元线性回归预测法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进行检验</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标准误差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可决系数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相关系数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回归系数显著性检验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F检验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en-US" altLang="zh-CN"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多元线性回归预测法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自相关和多重共线性问题</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自相关检验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多重共线性检验</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en-US" altLang="zh-CN"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2227</Words>
  <Application>WPS 演示</Application>
  <PresentationFormat>宽屏</PresentationFormat>
  <Paragraphs>160</Paragraphs>
  <Slides>17</Slides>
  <Notes>4</Notes>
  <HiddenSlides>0</HiddenSlides>
  <MMClips>0</MMClips>
  <ScaleCrop>false</ScaleCrop>
  <HeadingPairs>
    <vt:vector size="8" baseType="variant">
      <vt:variant>
        <vt:lpstr>已用的字体</vt:lpstr>
      </vt:variant>
      <vt:variant>
        <vt:i4>14</vt:i4>
      </vt:variant>
      <vt:variant>
        <vt:lpstr>主题</vt:lpstr>
      </vt:variant>
      <vt:variant>
        <vt:i4>4</vt:i4>
      </vt:variant>
      <vt:variant>
        <vt:lpstr>嵌入 OLE 服务器</vt:lpstr>
      </vt:variant>
      <vt:variant>
        <vt:i4>3</vt:i4>
      </vt:variant>
      <vt:variant>
        <vt:lpstr>幻灯片标题</vt:lpstr>
      </vt:variant>
      <vt:variant>
        <vt:i4>17</vt:i4>
      </vt:variant>
    </vt:vector>
  </HeadingPairs>
  <TitlesOfParts>
    <vt:vector size="38"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Cambria Math</vt:lpstr>
      <vt:lpstr>楷体</vt:lpstr>
      <vt:lpstr>华文楷体</vt:lpstr>
      <vt:lpstr>Office 主题​​</vt:lpstr>
      <vt:lpstr>1_自定义设计方案</vt:lpstr>
      <vt:lpstr>默认设计模板</vt:lpstr>
      <vt:lpstr>1_默认设计模板</vt:lpstr>
      <vt:lpstr>Equation.KSEE3</vt:lpstr>
      <vt:lpstr>Equation.KSEE3</vt:lpstr>
      <vt:lpstr>Equation.KSEE3</vt:lpstr>
      <vt:lpstr>PowerPoint 演示文稿</vt:lpstr>
      <vt:lpstr>PowerPoint 演示文稿</vt:lpstr>
      <vt:lpstr>第一节　一元线性回归预测法</vt:lpstr>
      <vt:lpstr>第一节　一元线性回归预测法</vt:lpstr>
      <vt:lpstr>第一节　一元线性回归预测法</vt:lpstr>
      <vt:lpstr>PowerPoint 演示文稿</vt:lpstr>
      <vt:lpstr>第二节　多元线性回归预测法</vt:lpstr>
      <vt:lpstr>第二节　多元线性回归预测法</vt:lpstr>
      <vt:lpstr>第二节　多元线性回归预测法</vt:lpstr>
      <vt:lpstr>第二节　多元线性回归预测法</vt:lpstr>
      <vt:lpstr>第二节　多元线性回归预测法</vt:lpstr>
      <vt:lpstr>第二节　多元线性回归预测法</vt:lpstr>
      <vt:lpstr>第三节　非线性回归预测法</vt:lpstr>
      <vt:lpstr>第三节　非线性回归预测法</vt:lpstr>
      <vt:lpstr>第四节　应用回归预测法应注意的问题</vt:lpstr>
      <vt:lpstr>第四节　应用回归预测法应注意的问题</vt:lpstr>
      <vt:lpstr>第四节　应用回归预测法应注意的问题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2023-07-01T12:40:11Z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B1A2F8430B5A4D1A975D1D742408E7A9</vt:lpwstr>
  </property>
</Properties>
</file>