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9" Type="http://schemas.openxmlformats.org/officeDocument/2006/relationships/tags" Target="tags/tag72.xml"/><Relationship Id="rId28" Type="http://schemas.openxmlformats.org/officeDocument/2006/relationships/commentAuthors" Target="commentAuthors.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11.png"/><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1106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第十七章</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多目标决策法</a:t>
            </a:r>
            <a:endParaRPr sz="6600">
              <a:latin typeface="汉仪北魏写经W" panose="00020600040101010101" charset="-122"/>
              <a:ea typeface="汉仪北魏写经W" panose="00020600040101010101"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多目标决策概述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一致性检验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一致性检验是通过计算一致性指标和检验系数检验的。</a:t>
            </a:r>
            <a:endParaRPr lang="zh-CN" altLang="en-US"/>
          </a:p>
          <a:p>
            <a:r>
              <a:rPr lang="zh-CN" altLang="en-US"/>
              <a:t>一致性指标: </a:t>
            </a:r>
            <a:endParaRPr lang="zh-CN" altLang="en-US"/>
          </a:p>
          <a:p>
            <a:endParaRPr lang="zh-CN" altLang="en-US"/>
          </a:p>
          <a:p>
            <a:r>
              <a:rPr lang="zh-CN" altLang="en-US"/>
              <a:t>检验系数: </a:t>
            </a:r>
            <a:endParaRPr lang="zh-CN" altLang="en-US"/>
          </a:p>
          <a:p>
            <a:endParaRPr lang="zh-CN" altLang="en-US"/>
          </a:p>
          <a:p>
            <a:r>
              <a:rPr lang="zh-CN" altLang="en-US"/>
              <a:t>其中,RI是平均一致性指标,可通过表17-2查得。一般来说,当CR&lt;0.1时,可认为判断矩阵具有满意的一致性;否则,就需要重新调整判断矩阵。</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2368550" y="2251710"/>
            <a:ext cx="1159510" cy="630555"/>
          </a:xfrm>
          <a:prstGeom prst="rect">
            <a:avLst/>
          </a:prstGeom>
        </p:spPr>
      </p:pic>
      <p:pic>
        <p:nvPicPr>
          <p:cNvPr id="6" name="图片 5"/>
          <p:cNvPicPr>
            <a:picLocks noChangeAspect="1"/>
          </p:cNvPicPr>
          <p:nvPr/>
        </p:nvPicPr>
        <p:blipFill>
          <a:blip r:embed="rId2"/>
          <a:stretch>
            <a:fillRect/>
          </a:stretch>
        </p:blipFill>
        <p:spPr>
          <a:xfrm>
            <a:off x="2235200" y="3089910"/>
            <a:ext cx="714375" cy="4883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多目标决策概述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层次加权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设某决策问题有m层目标(不包括总目标),把各方案作为m+1层,每相邻两层之间具有完全的层次关系,且设第i层目标有n</a:t>
            </a:r>
            <a:r>
              <a:rPr lang="zh-CN" altLang="en-US" baseline="-25000"/>
              <a:t>i</a:t>
            </a:r>
            <a:r>
              <a:rPr lang="zh-CN" altLang="en-US"/>
              <a:t>个,第i+1层目标(或方案)有n</a:t>
            </a:r>
            <a:r>
              <a:rPr lang="zh-CN" altLang="en-US" baseline="-25000"/>
              <a:t>i+1</a:t>
            </a:r>
            <a:r>
              <a:rPr lang="zh-CN" altLang="en-US"/>
              <a:t>个,用W(j)表示这两层之间的权重矩阵,则它有n</a:t>
            </a:r>
            <a:r>
              <a:rPr lang="zh-CN" altLang="en-US" baseline="-25000"/>
              <a:t>i</a:t>
            </a:r>
            <a:r>
              <a:rPr lang="zh-CN" altLang="en-US"/>
              <a:t>行n</a:t>
            </a:r>
            <a:r>
              <a:rPr lang="zh-CN" altLang="en-US" baseline="-25000"/>
              <a:t>i+1</a:t>
            </a:r>
            <a:r>
              <a:rPr lang="zh-CN" altLang="en-US"/>
              <a:t>列。</a:t>
            </a:r>
            <a:endParaRPr lang="zh-CN" altLang="en-US"/>
          </a:p>
          <a:p>
            <a:r>
              <a:rPr lang="zh-CN" altLang="en-US"/>
              <a:t>设各方案对总目标的权重分别为W</a:t>
            </a:r>
            <a:r>
              <a:rPr lang="zh-CN" altLang="en-US" baseline="-25000"/>
              <a:t>1</a:t>
            </a:r>
            <a:r>
              <a:rPr lang="zh-CN" altLang="en-US"/>
              <a:t>, W</a:t>
            </a:r>
            <a:r>
              <a:rPr lang="zh-CN" altLang="en-US" baseline="-25000"/>
              <a:t>2</a:t>
            </a:r>
            <a:r>
              <a:rPr lang="zh-CN" altLang="en-US"/>
              <a:t>, …, W</a:t>
            </a:r>
            <a:r>
              <a:rPr lang="zh-CN" altLang="en-US" baseline="-25000"/>
              <a:t>n</a:t>
            </a:r>
            <a:r>
              <a:rPr lang="zh-CN" altLang="en-US"/>
              <a:t>, W=(W</a:t>
            </a:r>
            <a:r>
              <a:rPr lang="zh-CN" altLang="en-US" baseline="-25000"/>
              <a:t>1</a:t>
            </a:r>
            <a:r>
              <a:rPr lang="zh-CN" altLang="en-US"/>
              <a:t>, W</a:t>
            </a:r>
            <a:r>
              <a:rPr lang="zh-CN" altLang="en-US" baseline="-25000"/>
              <a:t>2</a:t>
            </a:r>
            <a:r>
              <a:rPr lang="zh-CN" altLang="en-US"/>
              <a:t>, …, W</a:t>
            </a:r>
            <a:r>
              <a:rPr lang="zh-CN" altLang="en-US" baseline="-25000"/>
              <a:t>n</a:t>
            </a:r>
            <a:r>
              <a:rPr lang="zh-CN" altLang="en-US"/>
              <a:t>), W可按下式计算: </a:t>
            </a:r>
            <a:endParaRPr lang="zh-CN" altLang="en-US"/>
          </a:p>
          <a:p>
            <a:r>
              <a:rPr lang="zh-CN" altLang="en-US"/>
              <a:t>W=W</a:t>
            </a:r>
            <a:r>
              <a:rPr lang="zh-CN" altLang="en-US" baseline="30000"/>
              <a:t>(0)</a:t>
            </a:r>
            <a:r>
              <a:rPr lang="zh-CN" altLang="en-US"/>
              <a:t>W</a:t>
            </a:r>
            <a:r>
              <a:rPr lang="zh-CN" altLang="en-US" baseline="30000"/>
              <a:t>(1)</a:t>
            </a:r>
            <a:r>
              <a:rPr lang="zh-CN" altLang="en-US"/>
              <a:t>W</a:t>
            </a:r>
            <a:r>
              <a:rPr lang="zh-CN" altLang="en-US" baseline="30000"/>
              <a:t>(2)</a:t>
            </a:r>
            <a:r>
              <a:rPr lang="zh-CN" altLang="en-US"/>
              <a:t>…W</a:t>
            </a:r>
            <a:r>
              <a:rPr lang="zh-CN" altLang="en-US" baseline="30000"/>
              <a:t>(m)</a:t>
            </a:r>
            <a:endParaRPr lang="zh-CN" altLang="en-US"/>
          </a:p>
          <a:p>
            <a:r>
              <a:rPr lang="zh-CN" altLang="en-US"/>
              <a:t>各方案依关于总目标的权重大小按顺序排成一列,具有最大权重的方案就是最优方案。</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多目标决策概述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层次分析法的应用</a:t>
            </a:r>
            <a:endParaRPr lang="zh-CN" altLang="zh-CN" sz="2600" b="1" dirty="0">
              <a:latin typeface="黑体" panose="02010609060101010101" pitchFamily="49" charset="-122"/>
              <a:ea typeface="黑体" panose="02010609060101010101" pitchFamily="49" charset="-122"/>
            </a:endParaRPr>
          </a:p>
          <a:p>
            <a:r>
              <a:rPr lang="zh-CN" altLang="en-US"/>
              <a:t>层次分析法可广泛应用于多目标决策、多方案选择、综合评价等各个方面。</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60941943" name="图片 60941943" descr="id:2147520030;FounderCES"/>
          <p:cNvPicPr>
            <a:picLocks noChangeAspect="1"/>
          </p:cNvPicPr>
          <p:nvPr/>
        </p:nvPicPr>
        <p:blipFill>
          <a:blip r:embed="rId1"/>
          <a:stretch>
            <a:fillRect/>
          </a:stretch>
        </p:blipFill>
        <p:spPr>
          <a:xfrm>
            <a:off x="2573655" y="2644140"/>
            <a:ext cx="3105150" cy="2785110"/>
          </a:xfrm>
          <a:prstGeom prst="rect">
            <a:avLst/>
          </a:prstGeom>
        </p:spPr>
      </p:pic>
      <p:sp>
        <p:nvSpPr>
          <p:cNvPr id="102" name="文本框 101"/>
          <p:cNvSpPr txBox="1"/>
          <p:nvPr/>
        </p:nvSpPr>
        <p:spPr>
          <a:xfrm>
            <a:off x="1654810" y="5643245"/>
            <a:ext cx="5080000" cy="368300"/>
          </a:xfrm>
          <a:prstGeom prst="rect">
            <a:avLst/>
          </a:prstGeom>
          <a:noFill/>
          <a:ln w="9525">
            <a:noFill/>
          </a:ln>
        </p:spPr>
        <p:txBody>
          <a:bodyPr>
            <a:spAutoFit/>
          </a:bodyPr>
          <a:p>
            <a:pPr indent="228600"/>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17-</a:t>
            </a:r>
            <a:r>
              <a:rPr lang="zh-CN" b="0">
                <a:solidFill>
                  <a:srgbClr val="000000"/>
                </a:solidFill>
                <a:latin typeface="Arial" panose="020B0604020202020204" pitchFamily="34" charset="0"/>
                <a:cs typeface="Arial" panose="020B0604020202020204" pitchFamily="34" charset="0"/>
              </a:rPr>
              <a:t>4　企业目标决策的政策选择的目标体系</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多属性效用决策法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多属性效用决策的概念</a:t>
            </a:r>
            <a:endParaRPr lang="zh-CN" altLang="zh-CN" sz="2600" b="1" dirty="0">
              <a:latin typeface="黑体" panose="02010609060101010101" pitchFamily="49" charset="-122"/>
              <a:ea typeface="黑体" panose="02010609060101010101" pitchFamily="49" charset="-122"/>
            </a:endParaRPr>
          </a:p>
          <a:p>
            <a:r>
              <a:rPr lang="zh-CN" altLang="en-US"/>
              <a:t>多属性效用决策采用将目标值转化为效用值之后,再进行加权,并构成一个新的综合的单目标函数。例如,有n个目标,以DV</a:t>
            </a:r>
            <a:r>
              <a:rPr lang="zh-CN" altLang="en-US" baseline="-25000"/>
              <a:t>i</a:t>
            </a:r>
            <a:r>
              <a:rPr lang="zh-CN" altLang="en-US"/>
              <a:t>表示第i个目标值,则该决策问题的效用值可表示为以下函数: </a:t>
            </a:r>
            <a:endParaRPr lang="zh-CN" altLang="en-US"/>
          </a:p>
          <a:p>
            <a:r>
              <a:rPr lang="zh-CN" altLang="en-US"/>
              <a:t>U=U(DV</a:t>
            </a:r>
            <a:r>
              <a:rPr lang="zh-CN" altLang="en-US" baseline="-25000"/>
              <a:t>1</a:t>
            </a:r>
            <a:r>
              <a:rPr lang="zh-CN" altLang="en-US"/>
              <a:t>, DV</a:t>
            </a:r>
            <a:r>
              <a:rPr lang="zh-CN" altLang="en-US" baseline="-25000"/>
              <a:t>2</a:t>
            </a:r>
            <a:r>
              <a:rPr lang="zh-CN" altLang="en-US"/>
              <a:t>, …, DV</a:t>
            </a:r>
            <a:r>
              <a:rPr lang="zh-CN" altLang="en-US" baseline="-25000"/>
              <a:t>n</a:t>
            </a:r>
            <a:r>
              <a:rPr lang="zh-CN" altLang="en-US"/>
              <a:t>)</a:t>
            </a:r>
            <a:endParaRPr lang="zh-CN" altLang="en-US"/>
          </a:p>
          <a:p>
            <a:r>
              <a:rPr lang="zh-CN" altLang="en-US"/>
              <a:t>通过进行综合分析并将上述效用函数进行分解,即可以将不同目标的效用值综合为单一效用值,然后就可以根据期望效用值最大原则解决多属性效用决策问题。</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多属性效用决策法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多属性效用函数</a:t>
            </a:r>
            <a:endParaRPr lang="zh-CN" altLang="zh-CN" sz="2600" b="1" dirty="0">
              <a:latin typeface="黑体" panose="02010609060101010101" pitchFamily="49" charset="-122"/>
              <a:ea typeface="黑体" panose="02010609060101010101" pitchFamily="49" charset="-122"/>
            </a:endParaRPr>
          </a:p>
          <a:p>
            <a:r>
              <a:rPr lang="zh-CN" altLang="en-US"/>
              <a:t>最简单的多属性效用函数是两属性效用函数。例如,某企业打算引进新设备以提高产品质量,设备的好坏直接影响到质量的高低,但引进更好的设备通常意味着费用的提高,因此,该决策问题就不再是一个单一目标决策问题,其决策效用值是质量和费用的函数,可表示为U(质量,费用)。</a:t>
            </a:r>
            <a:endParaRPr lang="zh-CN" altLang="en-US"/>
          </a:p>
          <a:p>
            <a:r>
              <a:rPr lang="zh-CN" altLang="en-US"/>
              <a:t>辨识决策问题属性及其属性数量是建立效用函数的第一步。在建立效用函数时,应确认合理的属性及属性数量,以保证决策分析的质量。确认的属性数量太多,会增加大量的不必要的计算工作量;反之,则会影响决策分析的正确性,造成不利的决策后果。确定属性及其数量的基本原则是: 确定的属性应全面可行,各属性不可再分解且没有重复,属性的数量最少。</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多属性效用决策法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加权评分法</a:t>
            </a:r>
            <a:endParaRPr lang="zh-CN" altLang="zh-CN" sz="2600" b="1" dirty="0">
              <a:latin typeface="黑体" panose="02010609060101010101" pitchFamily="49" charset="-122"/>
              <a:ea typeface="黑体" panose="02010609060101010101" pitchFamily="49" charset="-122"/>
            </a:endParaRPr>
          </a:p>
          <a:p>
            <a:r>
              <a:rPr lang="zh-CN" altLang="en-US"/>
              <a:t>上面的分析表明,采用加性效用函数结构能使复杂的多目标效用决策问题简单化。下面通过一个较复杂的例题,进一步介绍多目标效用决策分析。</a:t>
            </a:r>
            <a:endParaRPr lang="zh-CN" altLang="en-US"/>
          </a:p>
          <a:p>
            <a:r>
              <a:rPr lang="zh-CN" altLang="en-US"/>
              <a:t>【例17-6】　详见教材。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第四节　优劣系数法</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目标权数的确定</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简单编码法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简单编码法是将目标按重要性依次排序,最次要的目标定为1,然后按自然数顺序由小到大确定权数。如有A, B, C, D四个目标,依重要性排序为B, C, A, D,则其权数分别为4, 3, 2, 1,将权数归一化,则权数分别是: A,0.2;B,0.4;C,0.3;D,0.1。按简单编码法计算权数方法简单,但权数差别小,欠缺合理性。</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环比法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环比法是将各目标随机排成一行,然后按排列顺序将两个目标对比,得出环比比率再连乘,把环比比率换算为以最后一个目标为基数的定基比率,然后进行归一化处理。</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优序图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优序图是一个棋盘式表格,横行和纵列都是要比较的目标,每一格填上两两对比的数字,重要性可用1、 2、 3、 4、 5表示,数字越大,表明重要性越大。当两个目标相比时,如一个目标的重要性为5,则另一个目标的重要性为0;如一个目标的重要性为4,则另一个目标的重要性为1。</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第四节　优劣系数法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优系数和劣系数的计算</a:t>
            </a:r>
            <a:endParaRPr lang="zh-CN" altLang="zh-CN" sz="2600" b="1" dirty="0">
              <a:latin typeface="黑体" panose="02010609060101010101" pitchFamily="49" charset="-122"/>
              <a:ea typeface="黑体" panose="02010609060101010101" pitchFamily="49" charset="-122"/>
            </a:endParaRPr>
          </a:p>
          <a:p>
            <a:r>
              <a:rPr lang="zh-CN" altLang="en-US"/>
              <a:t>由于各项目标值的计量单位不一样,因此,在计算优劣系数之前,需要做标准化工作。标准化的公式为: </a:t>
            </a:r>
            <a:endParaRPr lang="zh-CN" altLang="en-US"/>
          </a:p>
          <a:p>
            <a:endParaRPr lang="zh-CN" altLang="en-US"/>
          </a:p>
          <a:p>
            <a:endParaRPr lang="zh-CN" altLang="en-US"/>
          </a:p>
          <a:p>
            <a:r>
              <a:rPr lang="zh-CN" altLang="en-US"/>
              <a:t>式中,A是最好方案目标值,B是最坏方案目标值,C是待评价方案目标值。</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909955" y="2387600"/>
            <a:ext cx="1163955" cy="5715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第五节　模糊决策法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基本概念</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模糊集合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隶属函数的确定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截集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第五节　模糊决策法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模糊决策的应用</a:t>
            </a:r>
            <a:endParaRPr lang="zh-CN" altLang="zh-CN" sz="2600" b="1" dirty="0">
              <a:latin typeface="黑体" panose="02010609060101010101" pitchFamily="49" charset="-122"/>
              <a:ea typeface="黑体" panose="02010609060101010101" pitchFamily="49" charset="-122"/>
            </a:endParaRPr>
          </a:p>
          <a:p>
            <a:r>
              <a:rPr lang="zh-CN" altLang="en-US"/>
              <a:t>下面通过一个实例来介绍模糊决策的应用。</a:t>
            </a:r>
            <a:endParaRPr lang="zh-CN" altLang="en-US"/>
          </a:p>
          <a:p>
            <a:r>
              <a:rPr lang="zh-CN" altLang="en-US"/>
              <a:t>【例17-10】详见教材。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grpSp>
        <p:nvGrpSpPr>
          <p:cNvPr id="9" name="组合 8"/>
          <p:cNvGrpSpPr/>
          <p:nvPr/>
        </p:nvGrpSpPr>
        <p:grpSpPr>
          <a:xfrm>
            <a:off x="3012440" y="2018665"/>
            <a:ext cx="7009765" cy="3185795"/>
            <a:chOff x="4744" y="3179"/>
            <a:chExt cx="11039" cy="5017"/>
          </a:xfrm>
        </p:grpSpPr>
        <p:grpSp>
          <p:nvGrpSpPr>
            <p:cNvPr id="10" name="组合 9"/>
            <p:cNvGrpSpPr/>
            <p:nvPr/>
          </p:nvGrpSpPr>
          <p:grpSpPr>
            <a:xfrm>
              <a:off x="5309" y="3179"/>
              <a:ext cx="10474" cy="5017"/>
              <a:chOff x="5309" y="3179"/>
              <a:chExt cx="10474" cy="5017"/>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多目标决策概述</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177"/>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层次分析法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5233"/>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第三节　多属性效用决策法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71" name="矩形 32"/>
              <p:cNvSpPr>
                <a:spLocks noChangeArrowheads="1"/>
              </p:cNvSpPr>
              <p:nvPr/>
            </p:nvSpPr>
            <p:spPr bwMode="auto">
              <a:xfrm>
                <a:off x="5313" y="6262"/>
                <a:ext cx="10470"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第四节　优劣系数法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8" name="矩形 32"/>
              <p:cNvSpPr>
                <a:spLocks noChangeArrowheads="1"/>
              </p:cNvSpPr>
              <p:nvPr/>
            </p:nvSpPr>
            <p:spPr bwMode="auto">
              <a:xfrm>
                <a:off x="5309" y="7361"/>
                <a:ext cx="10473"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第五节　模糊决策法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341"/>
              <a:ext cx="430" cy="405"/>
            </a:xfrm>
            <a:prstGeom prst="rect">
              <a:avLst/>
            </a:prstGeom>
          </p:spPr>
        </p:pic>
        <p:pic>
          <p:nvPicPr>
            <p:cNvPr id="4" name="图片 3"/>
            <p:cNvPicPr>
              <a:picLocks noChangeAspect="1"/>
            </p:cNvPicPr>
            <p:nvPr/>
          </p:nvPicPr>
          <p:blipFill>
            <a:blip r:embed="rId1"/>
            <a:stretch>
              <a:fillRect/>
            </a:stretch>
          </p:blipFill>
          <p:spPr>
            <a:xfrm>
              <a:off x="4744" y="5388"/>
              <a:ext cx="430" cy="405"/>
            </a:xfrm>
            <a:prstGeom prst="rect">
              <a:avLst/>
            </a:prstGeom>
          </p:spPr>
        </p:pic>
        <p:pic>
          <p:nvPicPr>
            <p:cNvPr id="5" name="图片 4"/>
            <p:cNvPicPr>
              <a:picLocks noChangeAspect="1"/>
            </p:cNvPicPr>
            <p:nvPr/>
          </p:nvPicPr>
          <p:blipFill>
            <a:blip r:embed="rId1"/>
            <a:stretch>
              <a:fillRect/>
            </a:stretch>
          </p:blipFill>
          <p:spPr>
            <a:xfrm>
              <a:off x="4744" y="6424"/>
              <a:ext cx="430" cy="405"/>
            </a:xfrm>
            <a:prstGeom prst="rect">
              <a:avLst/>
            </a:prstGeom>
          </p:spPr>
        </p:pic>
        <p:pic>
          <p:nvPicPr>
            <p:cNvPr id="6" name="图片 5"/>
            <p:cNvPicPr>
              <a:picLocks noChangeAspect="1"/>
            </p:cNvPicPr>
            <p:nvPr/>
          </p:nvPicPr>
          <p:blipFill>
            <a:blip r:embed="rId1"/>
            <a:stretch>
              <a:fillRect/>
            </a:stretch>
          </p:blipFill>
          <p:spPr>
            <a:xfrm>
              <a:off x="4744" y="7474"/>
              <a:ext cx="430" cy="405"/>
            </a:xfrm>
            <a:prstGeom prst="rect">
              <a:avLst/>
            </a:prstGeom>
          </p:spPr>
        </p:pic>
      </p:grpSp>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多目标决策概述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多目标决策的特点</a:t>
            </a:r>
            <a:endParaRPr lang="zh-CN" altLang="zh-CN" sz="2600" b="1" dirty="0">
              <a:latin typeface="黑体" panose="02010609060101010101" pitchFamily="49" charset="-122"/>
              <a:ea typeface="黑体" panose="02010609060101010101" pitchFamily="49" charset="-122"/>
            </a:endParaRPr>
          </a:p>
          <a:p>
            <a:r>
              <a:rPr lang="zh-CN" altLang="en-US"/>
              <a:t>多目标决策具有两个较明显的特点: (1) 目标之间的不可公度性。即众多目标之间没有一个统一标准,如提高经济效益与加强精神文明建设,经济效益提高的效果可以用价值量指标来衡量,而精神文明建设的成果则不能用价值量指标来衡量,因此,不同目标之间难以进行比较。(2) 目标之间的矛盾性。某一目标的改善往往会损害其他目标的实现,如经济建设与环境保护等,经济开发往往会对环境造成破坏性影响。</a:t>
            </a:r>
            <a:endParaRPr lang="zh-CN" altLang="en-US"/>
          </a:p>
          <a:p>
            <a:r>
              <a:rPr lang="zh-CN" altLang="en-US"/>
              <a:t>常用的多目标决策的目标体系可以分为三类: (1) 单层目标体系。即各目标同属于总目标之下,各目标之间是并列的关系。(2) 树形多层目标体系。</a:t>
            </a:r>
            <a:endParaRPr lang="zh-CN" altLang="en-US"/>
          </a:p>
          <a:p>
            <a:endParaRPr lang="zh-CN" altLang="en-US"/>
          </a:p>
          <a:p>
            <a:r>
              <a:rPr lang="zh-CN" altLang="en-US"/>
              <a:t>解决多目标决策问题,一般遵循以下两个原则: 原则之一,在满足决策需要的前提下,尽量减少目标个数。原则之二,分析各目标重要性的大小、优劣程度,分别赋予不同的权数。</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多目标决策概述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sym typeface="+mn-ea"/>
              </a:rPr>
              <a:t>二、 多目标决策简述</a:t>
            </a:r>
            <a:endParaRPr lang="zh-CN" altLang="zh-CN" sz="2600" b="1" dirty="0">
              <a:latin typeface="黑体" panose="02010609060101010101" pitchFamily="49" charset="-122"/>
              <a:ea typeface="黑体" panose="02010609060101010101" pitchFamily="49" charset="-122"/>
            </a:endParaRPr>
          </a:p>
          <a:p>
            <a:r>
              <a:rPr lang="zh-CN" altLang="en-US">
                <a:sym typeface="+mn-ea"/>
              </a:rPr>
              <a:t>多目标决策问题一般属于复杂大系统的决策问题。解决复杂大系统决策问题是目前决策领域里正在探索的较前沿的领域,目前较为成熟的方法有多属性效用理论、字典序数法、多目标规划、层次分析法、优劣系数法、模糊决策法等。</a:t>
            </a:r>
            <a:endParaRPr lang="zh-CN" altLang="en-US"/>
          </a:p>
          <a:p>
            <a:r>
              <a:rPr lang="zh-CN" altLang="en-US">
                <a:sym typeface="+mn-ea"/>
              </a:rPr>
              <a:t>多属性效用理论是反映决策者对备选方案属性偏好程度的一种多目标决策理论。它利用决策者的偏好信息,构造一个多属性效用函数,以更加准确地反映决策者对后果的偏好,并通过使多属性效用问题转变成单值问题,使求解更加简单。</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多目标决策概述</a:t>
            </a:r>
            <a:endParaRPr lang="zh-CN" altLang="en-US"/>
          </a:p>
        </p:txBody>
      </p:sp>
      <p:sp>
        <p:nvSpPr>
          <p:cNvPr id="3" name="内容占位符 2"/>
          <p:cNvSpPr>
            <a:spLocks noGrp="1"/>
          </p:cNvSpPr>
          <p:nvPr>
            <p:ph idx="1"/>
          </p:nvPr>
        </p:nvSpPr>
        <p:spPr/>
        <p:txBody>
          <a:bodyPr/>
          <a:p>
            <a:r>
              <a:rPr lang="zh-CN" altLang="en-US">
                <a:sym typeface="+mn-ea"/>
              </a:rPr>
              <a:t>字典序数法的基本概念比较简单。决策者首先对目标按重要性分等级,用最重要的目标对各方案进行筛选,保留满足此目标的那些方案,然后再用次重要目标对已筛选方案进行再次筛选,如此反复进行,直到剩下最后一个方案,此方案即该决策问题的决策方案。</a:t>
            </a:r>
            <a:endParaRPr lang="zh-CN" altLang="en-US"/>
          </a:p>
          <a:p>
            <a:r>
              <a:rPr lang="zh-CN" altLang="en-US">
                <a:sym typeface="+mn-ea"/>
              </a:rPr>
              <a:t>多目标规划是规划论的一个分支,是在给定的约束条件下,使目标值与实际能达到的值之间的偏差最小。多目标规划中通常没有决策变量,只有目标的正负偏差变量。多目标规划的真正价值在于按照决策者的目标优先次序,求解存在矛盾的多目标决策问题。多目标规划可广泛应用于生产计划、财务决策、市场销售、行政管理、学校管理、医院护理计划以及政府决策分析等许多方面。</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多目标决策概述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层次分析的基本原理</a:t>
            </a:r>
            <a:endParaRPr lang="zh-CN" altLang="zh-CN" sz="2600" b="1" dirty="0">
              <a:latin typeface="黑体" panose="02010609060101010101" pitchFamily="49" charset="-122"/>
              <a:ea typeface="黑体" panose="02010609060101010101" pitchFamily="49" charset="-122"/>
            </a:endParaRPr>
          </a:p>
          <a:p>
            <a:r>
              <a:rPr lang="zh-CN" altLang="en-US"/>
              <a:t>层次分析的基本思想是把复杂问题分解为若干层次,在最低层次通过两两对比得出各因素的权重,通过由低到高的层层分析计算,最后计算出各方案对总目标的权数,权数最大的方案即最优方案。</a:t>
            </a:r>
            <a:endParaRPr lang="zh-CN" altLang="en-US"/>
          </a:p>
          <a:p>
            <a:r>
              <a:rPr lang="zh-CN" altLang="en-US"/>
              <a:t>决策的实质是进行比较,通过比较做出选择,但是对于缺乏公度性的多目标决策问题来说,由于无法用一个统一尺度去衡量比较各个不同目标,因此,唯一可行的办法是进行两两比较。通过将两两比较后的结果填入判断矩阵,求解判断矩阵的特征和特征向量,然后确定各目标重要性的加权值。</a:t>
            </a:r>
            <a:endParaRPr lang="zh-CN" altLang="en-US"/>
          </a:p>
          <a:p>
            <a:r>
              <a:rPr lang="zh-CN" altLang="en-US">
                <a:sym typeface="+mn-ea"/>
              </a:rPr>
              <a:t>层次分析方法的基本假设是层次之间存在递进结构,即从高到低或从低到高递进。当复杂系统中某一层次既可直接或间接地影响其他层次,同时又直接及间接受其他层次影响时,就不属于层次分析范围,需要用网络模型来描述。</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多目标决策概述</a:t>
            </a:r>
            <a:endParaRPr lang="zh-CN" altLang="en-US"/>
          </a:p>
        </p:txBody>
      </p:sp>
      <p:sp>
        <p:nvSpPr>
          <p:cNvPr id="3" name="内容占位符 2"/>
          <p:cNvSpPr>
            <a:spLocks noGrp="1"/>
          </p:cNvSpPr>
          <p:nvPr>
            <p:ph idx="1"/>
          </p:nvPr>
        </p:nvSpPr>
        <p:spPr/>
        <p:txBody>
          <a:bodyPr>
            <a:normAutofit lnSpcReduction="10000"/>
          </a:bodyPr>
          <a:p>
            <a:r>
              <a:rPr lang="zh-CN" altLang="en-US"/>
              <a:t>层次分析的基本方法是建立层次结构模型。建立层次模型,首先要对所解决问题有明确的认识,弄清它涉及哪些因素,如目标、分目标、部门、约束、可能情况和方案等,以及因素相互之间的关系。其次,将决策问题层次化。将决策问题划分为若干个层次,第一层是总目标层,即要想达到的目标;中间层常称为分目标层、标准层、部门层、约束层、准则层等;最底层一般是解决问题的方案,或者与问题有关的可能情况,常称为方案层或措施层。</a:t>
            </a:r>
            <a:endParaRPr lang="zh-CN" altLang="en-US"/>
          </a:p>
          <a:p>
            <a:r>
              <a:rPr lang="zh-CN" altLang="en-US"/>
              <a:t>建立层次模型之后,可以在各层元素中进行两两比较,构造出判断矩阵。判断矩阵是定性过渡到定量的重要环节,再通过求解判断矩阵的特征向量,并对判断矩阵的一致性进行检验,检查决策者在构造判断矩阵时判断思维是否具有一致性。</a:t>
            </a:r>
            <a:endParaRPr lang="zh-CN" altLang="en-US"/>
          </a:p>
          <a:p>
            <a:r>
              <a:rPr lang="zh-CN" altLang="en-US"/>
              <a:t>通过一致性检验后,便可按归一化处理过的特征向量作为某一层次对上一层次某因素相对重要的排序加权值,然后从高层次到低层次逐层计算排序加权值,得出层次总排序。</a:t>
            </a:r>
            <a:endParaRPr lang="zh-CN" altLang="en-US"/>
          </a:p>
          <a:p>
            <a:r>
              <a:rPr lang="zh-CN" altLang="en-US"/>
              <a:t>最后是对总排序的一致性检验,通过检验,则其结果可用于决策;否则,就需要重新调整判断矩阵。</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多目标决策概述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判断矩阵及一致性检验</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判断矩阵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gn="just">
              <a:buClrTx/>
              <a:buSzTx/>
              <a:buFontTx/>
            </a:pPr>
            <a:r>
              <a:rPr lang="zh-CN" altLang="en-US" sz="1800"/>
              <a:t>判断</a:t>
            </a:r>
            <a:r>
              <a:rPr lang="zh-CN" altLang="en-US"/>
              <a:t>矩阵是层次分析法的核心。判断矩阵是通过两两比较得出来的。设Wi表示反映第i个方案对于某个最底层目标的优越性或某层第i个目标对于上层某一目标的重要性的权重,A表示以每两个方案(或子目标)的相对重要性为元素的矩阵: </a:t>
            </a:r>
            <a:endParaRPr lang="zh-CN" altLang="en-US"/>
          </a:p>
          <a:p>
            <a:endParaRPr lang="zh-CN" altLang="en-US"/>
          </a:p>
          <a:p>
            <a:endParaRPr lang="zh-CN" altLang="en-US"/>
          </a:p>
          <a:p>
            <a:endParaRPr lang="zh-CN" altLang="en-US"/>
          </a:p>
          <a:p>
            <a:endParaRPr lang="zh-CN" altLang="en-US"/>
          </a:p>
          <a:p>
            <a:r>
              <a:rPr lang="zh-CN" altLang="en-US"/>
              <a:t>称为判断矩阵。</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1048385" y="3786505"/>
            <a:ext cx="2294890" cy="13506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多目标决策概述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权重的确定方法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由判断矩阵A确定权重Wi,可以有许多方法,下面介绍特征向量法中的和积法。</a:t>
            </a:r>
            <a:endParaRPr lang="zh-CN" altLang="en-US"/>
          </a:p>
          <a:p>
            <a:r>
              <a:rPr lang="zh-CN" altLang="en-US"/>
              <a:t>对于n阶矩阵A,由矩阵理论有: </a:t>
            </a:r>
            <a:endParaRPr lang="zh-CN" altLang="en-US"/>
          </a:p>
          <a:p>
            <a:r>
              <a:rPr lang="zh-CN" altLang="en-US"/>
              <a:t>AW=ηW</a:t>
            </a:r>
            <a:endParaRPr lang="zh-CN" altLang="en-US"/>
          </a:p>
          <a:p>
            <a:r>
              <a:rPr lang="zh-CN" altLang="en-US"/>
              <a:t>式中,W为向量,且W=(W</a:t>
            </a:r>
            <a:r>
              <a:rPr lang="zh-CN" altLang="en-US" baseline="-25000"/>
              <a:t>1</a:t>
            </a:r>
            <a:r>
              <a:rPr lang="zh-CN" altLang="en-US"/>
              <a:t>, W</a:t>
            </a:r>
            <a:r>
              <a:rPr lang="zh-CN" altLang="en-US" baseline="-25000"/>
              <a:t>2</a:t>
            </a:r>
            <a:r>
              <a:rPr lang="zh-CN" altLang="en-US"/>
              <a:t>, …, W</a:t>
            </a:r>
            <a:r>
              <a:rPr lang="zh-CN" altLang="en-US" baseline="-25000"/>
              <a:t>n</a:t>
            </a:r>
            <a:r>
              <a:rPr lang="zh-CN" altLang="en-US" baseline="30000"/>
              <a:t>)T</a:t>
            </a:r>
            <a:r>
              <a:rPr lang="zh-CN" altLang="en-US"/>
              <a:t>; η为判断矩阵A的特征根;W为特征根所对应的特征向量。</a:t>
            </a:r>
            <a:endParaRPr lang="zh-CN" altLang="en-US"/>
          </a:p>
          <a:p>
            <a:r>
              <a:rPr lang="zh-CN" altLang="en-US"/>
              <a:t>对于满足判断矩阵元素的三个性质的判断矩阵,称之为完全一致性判断矩阵,此时,判断矩阵的最大特征根λmax=n,其余特征根为0。</a:t>
            </a:r>
            <a:endParaRPr lang="zh-CN" altLang="en-US"/>
          </a:p>
          <a:p>
            <a:r>
              <a:rPr lang="zh-CN" altLang="en-US"/>
              <a:t>对于通过两两对比的方法构造出的多目标决策问题的判断矩阵,常常不满足第三个性质,因而不一定是完全一致性判断矩阵。若离完全一致性不远,则判断矩阵基本可用,但不能以n作为最大特征根,应设法求出相应的特征向量,作为判断优先权数。因此,在构造好判断矩阵之后,既要检验判断矩阵的一致性,还要求出最大特征根及所对应的特征向量。</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3908</Words>
  <Application>WPS 演示</Application>
  <PresentationFormat>宽屏</PresentationFormat>
  <Paragraphs>184</Paragraphs>
  <Slides>19</Slides>
  <Notes>4</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19</vt:i4>
      </vt:variant>
    </vt:vector>
  </HeadingPairs>
  <TitlesOfParts>
    <vt:vector size="35"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楷体</vt:lpstr>
      <vt:lpstr>Office 主题​​</vt:lpstr>
      <vt:lpstr>1_自定义设计方案</vt:lpstr>
      <vt:lpstr>默认设计模板</vt:lpstr>
      <vt:lpstr>1_默认设计模板</vt:lpstr>
      <vt:lpstr>PowerPoint 演示文稿</vt:lpstr>
      <vt:lpstr>PowerPoint 演示文稿</vt:lpstr>
      <vt:lpstr>第一节　多目标决策概述</vt:lpstr>
      <vt:lpstr>第一节　多目标决策概述</vt:lpstr>
      <vt:lpstr>第一节　多目标决策概述</vt:lpstr>
      <vt:lpstr>第一节　多目标决策概述</vt:lpstr>
      <vt:lpstr>第一节　多目标决策概述</vt:lpstr>
      <vt:lpstr>第一节　多目标决策概述</vt:lpstr>
      <vt:lpstr>第一节　多目标决策概述</vt:lpstr>
      <vt:lpstr>第一节　多目标决策概述</vt:lpstr>
      <vt:lpstr>第一节　多目标决策概述</vt:lpstr>
      <vt:lpstr>第一节　多目标决策概述</vt:lpstr>
      <vt:lpstr>第三节　多属性效用决策法</vt:lpstr>
      <vt:lpstr>第三节　多属性效用决策法</vt:lpstr>
      <vt:lpstr>第三节　多属性效用决策法</vt:lpstr>
      <vt:lpstr>第四节　优劣系数法</vt:lpstr>
      <vt:lpstr>第四节　优劣系数法</vt:lpstr>
      <vt:lpstr>第五节　模糊决策法</vt:lpstr>
      <vt:lpstr>第五节　模糊决策法</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2023-07-01T13:02:10Z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40D730F714854619AEACC9FCC08CD9F5</vt:lpwstr>
  </property>
</Properties>
</file>