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1" Type="http://schemas.openxmlformats.org/officeDocument/2006/relationships/tags" Target="tags/tag72.xml"/><Relationship Id="rId30" Type="http://schemas.openxmlformats.org/officeDocument/2006/relationships/commentAuthors" Target="commentAuthors.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1106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第九章  景气预测法</a:t>
            </a:r>
            <a:endParaRPr sz="6600">
              <a:latin typeface="汉仪北魏写经W" panose="00020600040101010101" charset="-122"/>
              <a:ea typeface="汉仪北魏写经W" panose="00020600040101010101"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扩散指数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景气指标的分类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基准循环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要从众多的经济指标中选出供景气预测使用的先行指标、同步指标和滞后指标,必须依据一个基准,以这个基准为参照系来确定不同变量的先行、同步及滞后关系。这个基准通常称为经济循环基准日期,它是根据过去十年左右经济周期的峰谷日期来确定的。确定基准循环是选择先行、同步、滞后三种指标的首要环节,主要方法有: (1) 以重要经济指标(GNP、GDP、工业总产值等)的周期为基准循环;(2) 专家意见及专家评分;(3) 经济大事记和经济循环年表;(4) 初选几项重要指标计算历史扩散指数;(5) 以一致合成指数转折点为基础。</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扩散指数</a:t>
            </a:r>
            <a:endParaRPr lang="zh-CN" altLang="en-US"/>
          </a:p>
        </p:txBody>
      </p:sp>
      <p:sp>
        <p:nvSpPr>
          <p:cNvPr id="3" name="内容占位符 2"/>
          <p:cNvSpPr>
            <a:spLocks noGrp="1"/>
          </p:cNvSpPr>
          <p:nvPr>
            <p:ph idx="1"/>
          </p:nvPr>
        </p:nvSpPr>
        <p:spPr/>
        <p:txBody>
          <a:bodyPr>
            <a:normAutofit lnSpcReduction="10000"/>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景气指标的分类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景气指标的划分标准</a:t>
            </a:r>
            <a:endParaRPr lang="zh-CN" altLang="en-US"/>
          </a:p>
          <a:p>
            <a:r>
              <a:rPr lang="zh-CN" altLang="en-US"/>
              <a:t>先行指标的选取标准为: </a:t>
            </a:r>
            <a:endParaRPr lang="zh-CN" altLang="en-US"/>
          </a:p>
          <a:p>
            <a:r>
              <a:rPr lang="zh-CN" altLang="en-US"/>
              <a:t>(1) 从经济意义上分析,先行指标有明确、肯定的先行关系。</a:t>
            </a:r>
            <a:endParaRPr lang="zh-CN" altLang="en-US"/>
          </a:p>
          <a:p>
            <a:r>
              <a:rPr lang="zh-CN" altLang="en-US"/>
              <a:t>(2) 与基准循环峰值相比,其峰值至少领先3个月以上,且在最近的连续3次周期波动中,至少有两次保持先行,领先3个月以上。</a:t>
            </a:r>
            <a:endParaRPr lang="zh-CN" altLang="en-US"/>
          </a:p>
          <a:p>
            <a:r>
              <a:rPr lang="zh-CN" altLang="en-US"/>
              <a:t>同步指标的选取标准为: </a:t>
            </a:r>
            <a:endParaRPr lang="zh-CN" altLang="en-US"/>
          </a:p>
          <a:p>
            <a:r>
              <a:rPr lang="zh-CN" altLang="en-US"/>
              <a:t>(1) 从经济意义上分析,同步指标应与其基准循环有明显同步特征。</a:t>
            </a:r>
            <a:endParaRPr lang="zh-CN" altLang="en-US"/>
          </a:p>
          <a:p>
            <a:r>
              <a:rPr lang="zh-CN" altLang="en-US"/>
              <a:t>(2) 与基准循环的峰值接近,峰值差别在2个月以内。</a:t>
            </a:r>
            <a:endParaRPr lang="zh-CN" altLang="en-US"/>
          </a:p>
          <a:p>
            <a:r>
              <a:rPr lang="zh-CN" altLang="en-US"/>
              <a:t>滞后指标的选取标准为: </a:t>
            </a:r>
            <a:endParaRPr lang="zh-CN" altLang="en-US"/>
          </a:p>
          <a:p>
            <a:r>
              <a:rPr lang="zh-CN" altLang="en-US"/>
              <a:t>(1) 从经济意义上分析,滞后指标有肯定的滞后关系。</a:t>
            </a:r>
            <a:endParaRPr lang="zh-CN" altLang="en-US"/>
          </a:p>
          <a:p>
            <a:r>
              <a:rPr lang="zh-CN" altLang="en-US"/>
              <a:t>(2) 与基准循环相比,峰值要滞后3个月以上。</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扩散指数</a:t>
            </a:r>
            <a:endParaRPr lang="zh-CN" altLang="en-US"/>
          </a:p>
        </p:txBody>
      </p:sp>
      <p:sp>
        <p:nvSpPr>
          <p:cNvPr id="3" name="内容占位符 2"/>
          <p:cNvSpPr>
            <a:spLocks noGrp="1"/>
          </p:cNvSpPr>
          <p:nvPr>
            <p:ph idx="1"/>
          </p:nvPr>
        </p:nvSpPr>
        <p:spPr/>
        <p:txBody>
          <a:bodyPr/>
          <a:p>
            <a:r>
              <a:rPr lang="zh-CN" altLang="en-US"/>
              <a:t>2. 景气指标的分类方法</a:t>
            </a:r>
            <a:endParaRPr lang="zh-CN" altLang="en-US"/>
          </a:p>
          <a:p>
            <a:r>
              <a:rPr lang="zh-CN" altLang="en-US"/>
              <a:t>(1) 峰谷对应法(图示法)。</a:t>
            </a:r>
            <a:endParaRPr lang="zh-CN" altLang="en-US"/>
          </a:p>
          <a:p>
            <a:r>
              <a:rPr lang="zh-CN" altLang="en-US"/>
              <a:t>(2) 时差相关法。</a:t>
            </a:r>
            <a:endParaRPr lang="zh-CN" altLang="en-US"/>
          </a:p>
          <a:p>
            <a:r>
              <a:rPr lang="zh-CN" altLang="en-US"/>
              <a:t>(3) KL信息量法。</a:t>
            </a:r>
            <a:endParaRPr lang="zh-CN" altLang="en-US"/>
          </a:p>
          <a:p>
            <a:r>
              <a:rPr lang="zh-CN" altLang="en-US"/>
              <a:t>(4) 马场法。</a:t>
            </a:r>
            <a:endParaRPr lang="zh-CN" altLang="en-US"/>
          </a:p>
          <a:p>
            <a:r>
              <a:rPr lang="zh-CN" altLang="en-US"/>
              <a:t>(5) 循环聚类法。</a:t>
            </a:r>
            <a:endParaRPr lang="zh-CN" altLang="en-US"/>
          </a:p>
          <a:p>
            <a:r>
              <a:rPr lang="zh-CN" altLang="en-US"/>
              <a:t>(6) 三角函数法。</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扩散指数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扩散指数的编制</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指标数据的处理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对于有缺值的时间序列,可以用插值、拟合方程或其他常规补充数据的方法补充数据,然后进行季节调整。季节调整是处理月度、季度数据的重要步骤。经济时间序列一般可以分解为四个因素: 长期趋势T、周期变动C、季节因素S和不规则变动I,并有以下三种模型: </a:t>
            </a:r>
            <a:endParaRPr lang="zh-CN" altLang="en-US"/>
          </a:p>
          <a:p>
            <a:r>
              <a:rPr lang="zh-CN" altLang="en-US"/>
              <a:t>乘法模型: Y=T×C×S×I</a:t>
            </a:r>
            <a:endParaRPr lang="zh-CN" altLang="en-US"/>
          </a:p>
          <a:p>
            <a:r>
              <a:rPr lang="zh-CN" altLang="en-US"/>
              <a:t>加法模型: 	Y=T+C+S+I</a:t>
            </a:r>
            <a:endParaRPr lang="zh-CN" altLang="en-US"/>
          </a:p>
          <a:p>
            <a:r>
              <a:rPr lang="zh-CN" altLang="en-US"/>
              <a:t>混合模型: 	Y=T×C+S×I</a:t>
            </a:r>
            <a:endParaRPr lang="zh-CN" altLang="en-US"/>
          </a:p>
          <a:p>
            <a:r>
              <a:rPr lang="zh-CN" altLang="en-US"/>
              <a:t>常用的季节调整方法有X-11法(美国商业部普查局开发)、EPA法(日本经济企划厅修订研制)、MITI法(日本通产省开发)、IFO法(德国IFO慕尼黑经济研究所研制)以及按月平均法、移动平均法和连环比率法等。</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扩散指数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扩散指数DI的计算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计算扩散指数之前,需要确定各指标在各个时期的特征,即它是处于“扩张”还是“收缩”。如果经济波动属于古典周期,则求序列TC的各期增长率。若增长率为正,则该序列在该期为“扩张”,记为“+”;若增长率为负,则为“收缩”,记为“-”;若增长率为零,则该期不予统计或记为“0.5+”。如果经济波动属于现代周期,则求序列C的各期增长率,并依据同样的方法确定该指标在各个时期的特征。</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1557669318" name="图片 1557669318" descr="id:2147490572;FounderCES"/>
          <p:cNvPicPr>
            <a:picLocks noChangeAspect="1"/>
          </p:cNvPicPr>
          <p:nvPr/>
        </p:nvPicPr>
        <p:blipFill>
          <a:blip r:embed="rId1"/>
          <a:stretch>
            <a:fillRect/>
          </a:stretch>
        </p:blipFill>
        <p:spPr>
          <a:xfrm>
            <a:off x="3154680" y="3741420"/>
            <a:ext cx="3792855" cy="2359660"/>
          </a:xfrm>
          <a:prstGeom prst="rect">
            <a:avLst/>
          </a:prstGeom>
        </p:spPr>
      </p:pic>
      <p:sp>
        <p:nvSpPr>
          <p:cNvPr id="102" name="文本框 101"/>
          <p:cNvSpPr txBox="1"/>
          <p:nvPr/>
        </p:nvSpPr>
        <p:spPr>
          <a:xfrm>
            <a:off x="3500755" y="6130925"/>
            <a:ext cx="3234055" cy="368300"/>
          </a:xfrm>
          <a:prstGeom prst="rect">
            <a:avLst/>
          </a:prstGeom>
          <a:noFill/>
          <a:ln w="9525">
            <a:noFill/>
          </a:ln>
        </p:spPr>
        <p:txBody>
          <a:bodyPr wrap="square">
            <a:spAutoFit/>
          </a:bodyPr>
          <a:p>
            <a:pPr indent="228600" algn="ctr"/>
            <a:r>
              <a:rPr lang="zh-CN" b="0">
                <a:solidFill>
                  <a:srgbClr val="000000"/>
                </a:solidFill>
                <a:cs typeface="方正书宋_GBK" charset="0"/>
              </a:rPr>
              <a:t>图</a:t>
            </a:r>
            <a:r>
              <a:rPr lang="en-US" b="0">
                <a:solidFill>
                  <a:srgbClr val="000000"/>
                </a:solidFill>
                <a:latin typeface="宋体" panose="02010600030101010101" pitchFamily="2" charset="-122"/>
                <a:cs typeface="方正书宋_GBK" charset="0"/>
              </a:rPr>
              <a:t>9-</a:t>
            </a:r>
            <a:r>
              <a:rPr lang="zh-CN" b="0">
                <a:solidFill>
                  <a:srgbClr val="000000"/>
                </a:solidFill>
                <a:cs typeface="方正书宋_GBK" charset="0"/>
              </a:rPr>
              <a:t>2　扩散指数曲线</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扩散指数</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扩散指数的应用</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扩散指数的意义和作用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首先,由于它是由较多重要经济变量综合而成的,作为宏观经济运行的“晴雨表”,它比任何单一指标都更具可靠性和权威性。</a:t>
            </a:r>
            <a:endParaRPr lang="zh-CN" altLang="en-US"/>
          </a:p>
          <a:p>
            <a:r>
              <a:rPr lang="zh-CN" altLang="en-US"/>
              <a:t>其次,若把每一次循环波动分解为四个阶段,可根据扩散指标数与设定三个标志的关系来确定宏观经济运行阶段及走向: (1) 当0&lt;DIt&lt;50%时,上升指标数小于下降指标数,在此阶段,扩张因素不断生长,收缩因素逐渐消失,经济向扩张方向运动,此时经济系统运行于不景气空间的后期。(2) 当50%&lt;DIt&lt;100%时,上升指标数多于下降指标数,经济运行于景气空间,经济状况发生了重大转折,随着DIt向峰值100%的逼近,经济越来越热。</a:t>
            </a:r>
            <a:r>
              <a:rPr lang="zh-CN" altLang="en-US">
                <a:sym typeface="+mn-ea"/>
              </a:rPr>
              <a:t>(3) 当100%&gt;DIt&gt;50%时,上升指标数仍多于下降指标数,经济处于景气空间后期,经济正在走下坡路,整个经济系统正处于降温阶段。(4) 当50%&gt;DIt&gt;0时,经济运行又发生重大转折,上升指标数小于下降指标数,经济系统处于全面收缩阶段,经济系统进入一个新的不景气空间前期。扩散指数始终围绕DIt=50%的直线上下运动,这条直线称为景气转折线。当DIt&gt;50%时,经济运行于景气空间;当DIt&lt;50%时,经济运行于不景气空间。</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扩散指数</a:t>
            </a:r>
            <a:endParaRPr lang="zh-CN" altLang="en-US"/>
          </a:p>
        </p:txBody>
      </p:sp>
      <p:sp>
        <p:nvSpPr>
          <p:cNvPr id="3" name="内容占位符 2"/>
          <p:cNvSpPr>
            <a:spLocks noGrp="1"/>
          </p:cNvSpPr>
          <p:nvPr>
            <p:ph idx="1"/>
          </p:nvPr>
        </p:nvSpPr>
        <p:spPr/>
        <p:txBody>
          <a:bodyPr/>
          <a:p>
            <a:r>
              <a:rPr lang="zh-CN" altLang="en-US"/>
              <a:t>再次,扩散指数在每一个阶段停留的时间代表经济波动在此阶段的扩散速度,时间越长,扩散越慢。它在某一点的值,代表经济波动扩散的程度和范围。利用扩散指数,可以把经济形势的分析定量化、标准化、科学化。</a:t>
            </a:r>
            <a:endParaRPr lang="zh-CN" altLang="en-US"/>
          </a:p>
          <a:p>
            <a:r>
              <a:rPr lang="zh-CN" altLang="en-US"/>
              <a:t>最后,利用三组不同指标的扩散指数可以预测和监控宏观经济运行。先行指标的DIt可以预测宏观的景气动向,滞后指标的DIt可以判断景气或萧条的开始和结束。</a:t>
            </a:r>
            <a:endParaRPr lang="zh-CN" altLang="en-US"/>
          </a:p>
          <a:p>
            <a:r>
              <a:rPr lang="zh-CN" altLang="en-US"/>
              <a:t>扩散指数并非十全十美,也存在局限性,主要表现在以下几个方面: (1) 无法明确表示经济波动的强弱;(2) 虽然能预测转折点,但无法测定转折点的具体位置。</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扩散指数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同步指标扩散指数曲线与经济总量的关系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将同步指标扩散指数曲线和经济总量(可以以工业总产值等指标表示)的波动曲线描在同一坐标图上,可以发现经济总量波动与同步指标扩散指数曲线存在以下关系(见图9-3): </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786293357" name="图片 786293357" descr="id:2147490579;FounderCES"/>
          <p:cNvPicPr>
            <a:picLocks noChangeAspect="1"/>
          </p:cNvPicPr>
          <p:nvPr/>
        </p:nvPicPr>
        <p:blipFill>
          <a:blip r:embed="rId1"/>
          <a:stretch>
            <a:fillRect/>
          </a:stretch>
        </p:blipFill>
        <p:spPr>
          <a:xfrm>
            <a:off x="3417570" y="3035935"/>
            <a:ext cx="3494405" cy="2792730"/>
          </a:xfrm>
          <a:prstGeom prst="rect">
            <a:avLst/>
          </a:prstGeom>
        </p:spPr>
      </p:pic>
      <p:sp>
        <p:nvSpPr>
          <p:cNvPr id="102" name="文本框 101"/>
          <p:cNvSpPr txBox="1"/>
          <p:nvPr/>
        </p:nvSpPr>
        <p:spPr>
          <a:xfrm>
            <a:off x="2513965" y="5942965"/>
            <a:ext cx="5821045" cy="368300"/>
          </a:xfrm>
          <a:prstGeom prst="rect">
            <a:avLst/>
          </a:prstGeom>
          <a:noFill/>
          <a:ln w="9525">
            <a:noFill/>
          </a:ln>
        </p:spPr>
        <p:txBody>
          <a:bodyPr wrap="square">
            <a:spAutoFit/>
          </a:bodyPr>
          <a:p>
            <a:pPr indent="228600"/>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9-</a:t>
            </a:r>
            <a:r>
              <a:rPr lang="zh-CN" b="0">
                <a:solidFill>
                  <a:srgbClr val="000000"/>
                </a:solidFill>
                <a:latin typeface="Arial" panose="020B0604020202020204" pitchFamily="34" charset="0"/>
                <a:cs typeface="Arial" panose="020B0604020202020204" pitchFamily="34" charset="0"/>
              </a:rPr>
              <a:t>3　经济总量波动与同步指标扩散指数曲线的关系</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合成指数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合成指数的编制</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求单个指标的对称变化率Ci(t)</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求标准化平均变化率V(t)</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求初始综合指标I(t)</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求趋势调整T</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求合成指数CI</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合成指数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预警系统</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预警信号的构成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预警系统的信号是由一套警戒性指标,赋予不同的颜色构成,通常有以下五种颜色: </a:t>
            </a:r>
            <a:endParaRPr lang="zh-CN" altLang="en-US"/>
          </a:p>
          <a:p>
            <a:r>
              <a:rPr lang="zh-CN" altLang="en-US"/>
              <a:t>(1) 红色表示经济发展过热;</a:t>
            </a:r>
            <a:endParaRPr lang="zh-CN" altLang="en-US"/>
          </a:p>
          <a:p>
            <a:r>
              <a:rPr lang="zh-CN" altLang="en-US"/>
              <a:t>(2) 黄色表示经济发展略有过热;</a:t>
            </a:r>
            <a:endParaRPr lang="zh-CN" altLang="en-US"/>
          </a:p>
          <a:p>
            <a:r>
              <a:rPr lang="zh-CN" altLang="en-US"/>
              <a:t>(3) 绿色表示经济发展很稳定;</a:t>
            </a:r>
            <a:endParaRPr lang="zh-CN" altLang="en-US"/>
          </a:p>
          <a:p>
            <a:r>
              <a:rPr lang="zh-CN" altLang="en-US"/>
              <a:t>(4) 浅蓝表示经济在短期内有转稳或萎缩的可能;</a:t>
            </a:r>
            <a:endParaRPr lang="zh-CN" altLang="en-US"/>
          </a:p>
          <a:p>
            <a:r>
              <a:rPr lang="zh-CN" altLang="en-US"/>
              <a:t>(5) 蓝色表示经济处于萎缩或萧条状态。</a:t>
            </a:r>
            <a:endParaRPr lang="zh-CN" altLang="en-US"/>
          </a:p>
          <a:p>
            <a:r>
              <a:rPr lang="zh-CN" altLang="en-US"/>
              <a:t>上述五种颜色的“预警信号”是通过从一系列能反映国民经济运行状况的先行、同步及滞后指标中选出的敏感性指标,经过合并综合而得到的。</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grpSp>
        <p:nvGrpSpPr>
          <p:cNvPr id="9" name="组合 8"/>
          <p:cNvGrpSpPr/>
          <p:nvPr/>
        </p:nvGrpSpPr>
        <p:grpSpPr>
          <a:xfrm>
            <a:off x="3012440" y="2018665"/>
            <a:ext cx="6711950" cy="2487930"/>
            <a:chOff x="4744" y="3179"/>
            <a:chExt cx="10570" cy="3918"/>
          </a:xfrm>
        </p:grpSpPr>
        <p:grpSp>
          <p:nvGrpSpPr>
            <p:cNvPr id="10" name="组合 9"/>
            <p:cNvGrpSpPr/>
            <p:nvPr/>
          </p:nvGrpSpPr>
          <p:grpSpPr>
            <a:xfrm>
              <a:off x="5313" y="3179"/>
              <a:ext cx="10001" cy="3918"/>
              <a:chOff x="5313" y="3179"/>
              <a:chExt cx="10001" cy="391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景气循环概述</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景气指标体系</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扩散指数</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71" name="矩形 32"/>
              <p:cNvSpPr>
                <a:spLocks noChangeArrowheads="1"/>
              </p:cNvSpPr>
              <p:nvPr/>
            </p:nvSpPr>
            <p:spPr bwMode="auto">
              <a:xfrm>
                <a:off x="5313" y="6262"/>
                <a:ext cx="10001"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第四节　合成指数</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pic>
          <p:nvPicPr>
            <p:cNvPr id="5" name="图片 4"/>
            <p:cNvPicPr>
              <a:picLocks noChangeAspect="1"/>
            </p:cNvPicPr>
            <p:nvPr/>
          </p:nvPicPr>
          <p:blipFill>
            <a:blip r:embed="rId1"/>
            <a:stretch>
              <a:fillRect/>
            </a:stretch>
          </p:blipFill>
          <p:spPr>
            <a:xfrm>
              <a:off x="4744" y="6424"/>
              <a:ext cx="430" cy="405"/>
            </a:xfrm>
            <a:prstGeom prst="rect">
              <a:avLst/>
            </a:prstGeom>
          </p:spPr>
        </p:pic>
      </p:gr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合成指数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预警指标的编制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将经过选择的每个指标序列进行季节调整,取调整后的序列(TC、TCI或C序列)经过适当处理(如生成与上年同期比速度、环比速度或保留趋势的水平值)来制定预警信号。</a:t>
            </a:r>
            <a:endParaRPr lang="zh-CN" altLang="en-US">
              <a:sym typeface="+mn-ea"/>
            </a:endParaRPr>
          </a:p>
          <a:p>
            <a:r>
              <a:rPr lang="zh-CN" altLang="en-US">
                <a:sym typeface="+mn-ea"/>
              </a:rPr>
              <a:t>对每个指标定出预警界限。预警界限是四个数值(或序列),也称为“检查值”。以这四个检查值为界限,确定“红灯”“黄灯”“绿灯”“浅蓝灯”“蓝灯”五种信号,当监测的序列超过某一检查值时,就分别亮出相应的信号。</a:t>
            </a:r>
            <a:endParaRPr lang="zh-CN" altLang="en-US">
              <a:sym typeface="+mn-ea"/>
            </a:endParaRPr>
          </a:p>
          <a:p>
            <a:r>
              <a:rPr lang="zh-CN" altLang="en-US"/>
              <a:t>每个信号给予不同的分数: 红灯5分,黄灯4分,绿灯3分,浅蓝灯2分,蓝灯1分。设选择了M个预警指标,则当全部指标为红灯时,综合分数为最高分5M分;全为蓝灯时,综合分数为最低分M分。每月将M个指标所示的信号分数合计得到综合分数,并设满分的80%为红灯区与黄灯区的分界线,满分的70%和50%为绿灯区的上、下分界线,满分的40%为浅蓝灯与蓝灯的分界线,然后,通过综合分数值的大小来综合判断当月的预警信号应亮哪一种灯。</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合成指数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预警系统的作用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第一,正确评价当前宏观经济运行的状态,恰当地反映经济形势的冷热程度,并能承担短期经济形势分析的任务。</a:t>
            </a:r>
            <a:endParaRPr lang="zh-CN" altLang="en-US"/>
          </a:p>
          <a:p>
            <a:r>
              <a:rPr lang="zh-CN" altLang="en-US"/>
              <a:t>第二,能描述宏观经济运行的轨迹,预测其发展趋势,在重大经济形势变化或发生转折前,能及时发出预警信号,提醒决策者要制定合适的政策,防止经济发生严重的衰退或发生经济过热。</a:t>
            </a:r>
            <a:endParaRPr lang="zh-CN" altLang="en-US"/>
          </a:p>
          <a:p>
            <a:r>
              <a:rPr lang="zh-CN" altLang="en-US"/>
              <a:t>第三,能及时地反映宏观经济的调控效果,判断宏观经济调控措施是否运用恰当,是否起到了平抑经济波动幅度的效果等。</a:t>
            </a:r>
            <a:endParaRPr lang="zh-CN" altLang="en-US"/>
          </a:p>
          <a:p>
            <a:r>
              <a:rPr lang="zh-CN" altLang="en-US"/>
              <a:t>第四,有利于企业的经营决策。企业经营决策者可以利用宏观经济预警系统提供的信息,及时预见宏观调控措施的出台,使企业的经营调整适应政府的调控措施。</a:t>
            </a:r>
            <a:endParaRPr lang="zh-CN" altLang="en-US"/>
          </a:p>
          <a:p>
            <a:r>
              <a:rPr lang="zh-CN" altLang="en-US"/>
              <a:t>第五,有利于改革措施出台时机的正确决策。改革具体措施出台时机的选择,应当有利于平抑经济波动。宏观经济预警系统可以为改革措施、内容及出台时机提供必要的信息。</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景气循环概述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景气和景气分析</a:t>
            </a:r>
            <a:endParaRPr lang="zh-CN" altLang="zh-CN" sz="2600" b="1" dirty="0">
              <a:latin typeface="黑体" panose="02010609060101010101" pitchFamily="49" charset="-122"/>
              <a:ea typeface="黑体" panose="02010609060101010101" pitchFamily="49" charset="-122"/>
            </a:endParaRPr>
          </a:p>
          <a:p>
            <a:r>
              <a:rPr lang="zh-CN" altLang="en-US"/>
              <a:t>景气是对经济发展状况的一种综合性描述,用于说明经济活跃的程度。所谓“经济景气”,是指总体经济呈上升发展趋势,呈现市场繁荣、经济总量增长速度加快的景气状态。经济不景气是指总体经济呈下滑的发展趋势,绝大部分经济活动处于收缩或半收缩状态,表现出市场疲软、经济增长速度停滞或迟缓、许多企业破产倒闭、失业人数增加等现象。</a:t>
            </a:r>
            <a:endParaRPr lang="zh-CN" altLang="en-US"/>
          </a:p>
          <a:p>
            <a:r>
              <a:rPr lang="zh-CN" altLang="en-US"/>
              <a:t>经济的景气状态是通过一系列经济指标来描述的,称为景气指标。景气指标是从众多的经济指标中挑选出来的,分为先行指标、同步指标和滞后指标三类。所谓“先行指标”,是指领先于总体经济而预先变化的指标,这些指标的变化常常预示总体经济将要变化的方向。所谓“同步指标”,是指它的变化与总体经济的变化相一致或者同步的指标,如工业总产值等。所谓“滞后指标”,是指它的变化比总体经济的变化滞后一个时期的指标。先行指标的变化,可以用来预测同步指标将要发生的变化。滞后指标的变化,可以用来检验同步指标发生的变化,使总体经济发生的变化得到确认。</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景气循环概述</a:t>
            </a:r>
            <a:endParaRPr lang="zh-CN" altLang="en-US"/>
          </a:p>
        </p:txBody>
      </p:sp>
      <p:sp>
        <p:nvSpPr>
          <p:cNvPr id="3" name="内容占位符 2"/>
          <p:cNvSpPr>
            <a:spLocks noGrp="1"/>
          </p:cNvSpPr>
          <p:nvPr>
            <p:ph idx="1"/>
          </p:nvPr>
        </p:nvSpPr>
        <p:spPr/>
        <p:txBody>
          <a:bodyPr/>
          <a:p>
            <a:r>
              <a:rPr lang="zh-CN" altLang="en-US"/>
              <a:t>经济景气分析方法的起源可以追溯到19世纪末期。1888年,在巴黎统计学大会上就出现了以不同色彩评价经济状态的论文,但早期的类似研究只作为一种新颖的经济状态描述方法,普遍缺乏定量测度,真正有组织的大规模系统研究实际上是从20世纪初开始的。</a:t>
            </a:r>
            <a:endParaRPr lang="zh-CN" altLang="en-US"/>
          </a:p>
          <a:p>
            <a:r>
              <a:rPr lang="zh-CN" altLang="en-US"/>
              <a:t>1903年,英国政府内出现了“国家波动图”,用来描述宏观经济波动,但经济学界公认的“经济晴雨计”模式是指1909年美国巴布森统计公司的“经济活动指数”,对后来影响最大的则是“哈佛指数”。哈佛指数是由美国哈佛经济研究会于20世纪初编制的。</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景气循环概述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景气循环的概念及其阶段</a:t>
            </a:r>
            <a:endParaRPr lang="zh-CN" altLang="zh-CN" sz="2600" b="1" dirty="0">
              <a:latin typeface="黑体" panose="02010609060101010101" pitchFamily="49" charset="-122"/>
              <a:ea typeface="黑体" panose="02010609060101010101" pitchFamily="49" charset="-122"/>
            </a:endParaRPr>
          </a:p>
          <a:p>
            <a:r>
              <a:rPr lang="zh-CN" altLang="en-US"/>
              <a:t>景气循环又称经济波动,也称经济周期。经济周期分为古典周期和现代周期。古典周期是指国民经济活动的绝对水平出现上升与下降的交替。此时,在扩张阶段,经济总量增长;在收缩阶段,经济总量负增长。现代周期是指第二次世界大战以后出现的经济周期,其特点是国民经济活动的相对水平出现上升与下降的交替。此时,在扩张阶段,经济总量增长速度加快;在收缩阶段,经济增长速度停滞与迟缓,一般不出现经济总量的负增长。现代经济周期是指经济增长率的交替升降。</a:t>
            </a:r>
            <a:endParaRPr lang="zh-CN" altLang="en-US"/>
          </a:p>
          <a:p>
            <a:r>
              <a:rPr lang="zh-CN" altLang="en-US"/>
              <a:t>在经济波动研究中,根据经济周期长度,将经济周期划分为短、中、中长及长周期四种,或者称为基钦周期(40个月左右)、尤格拉周期(9~10年左右)、库兹涅茨周期(15~22年)、康德拉提耶夫周期(50~60年)。不同的周期长度有不同的形成机理、不同的特征。一般认为,中周期大约包含两至三个短周期,中长周期大约包含两至三个中周期,长周期大约包含六个左右的中周期,因而中周期又称为主要周期。</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景气循环概述</a:t>
            </a:r>
            <a:endParaRPr lang="zh-CN" altLang="en-US"/>
          </a:p>
        </p:txBody>
      </p:sp>
      <p:sp>
        <p:nvSpPr>
          <p:cNvPr id="3" name="内容占位符 2"/>
          <p:cNvSpPr>
            <a:spLocks noGrp="1"/>
          </p:cNvSpPr>
          <p:nvPr>
            <p:ph idx="1"/>
          </p:nvPr>
        </p:nvSpPr>
        <p:spPr/>
        <p:txBody>
          <a:bodyPr/>
          <a:p>
            <a:r>
              <a:rPr lang="zh-CN" altLang="en-US"/>
              <a:t>一个标准的经济周期通常包括扩张和收缩两个时期,它们又可以各自分解为两个阶段,因此,景气循环通常可以分为四个阶段: 复苏、高涨、衰退和萧条,如图9-1所示。每个阶段都存在一个转折点,一个完整的景气循环可以从一个高峰到另一个高峰,也可以从一个谷底到另一个谷底,但一般习惯于将一个谷底到另一个谷底称为一个完整的周期。</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1159176318" name="图片 1159176318" descr="id:2147490530;FounderCES"/>
          <p:cNvPicPr>
            <a:picLocks noChangeAspect="1"/>
          </p:cNvPicPr>
          <p:nvPr/>
        </p:nvPicPr>
        <p:blipFill>
          <a:blip r:embed="rId1"/>
          <a:stretch>
            <a:fillRect/>
          </a:stretch>
        </p:blipFill>
        <p:spPr>
          <a:xfrm>
            <a:off x="2785110" y="3262630"/>
            <a:ext cx="4107815" cy="2312035"/>
          </a:xfrm>
          <a:prstGeom prst="rect">
            <a:avLst/>
          </a:prstGeom>
        </p:spPr>
      </p:pic>
      <p:sp>
        <p:nvSpPr>
          <p:cNvPr id="102" name="文本框 101"/>
          <p:cNvSpPr txBox="1"/>
          <p:nvPr/>
        </p:nvSpPr>
        <p:spPr>
          <a:xfrm>
            <a:off x="3053080" y="5742305"/>
            <a:ext cx="3407410" cy="368300"/>
          </a:xfrm>
          <a:prstGeom prst="rect">
            <a:avLst/>
          </a:prstGeom>
          <a:noFill/>
          <a:ln w="9525">
            <a:noFill/>
          </a:ln>
        </p:spPr>
        <p:txBody>
          <a:bodyPr wrap="square">
            <a:spAutoFit/>
          </a:bodyPr>
          <a:p>
            <a:pPr indent="228600"/>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9-</a:t>
            </a:r>
            <a:r>
              <a:rPr lang="zh-CN" b="0">
                <a:solidFill>
                  <a:srgbClr val="000000"/>
                </a:solidFill>
                <a:latin typeface="Arial" panose="020B0604020202020204" pitchFamily="34" charset="0"/>
                <a:cs typeface="Arial" panose="020B0604020202020204" pitchFamily="34" charset="0"/>
              </a:rPr>
              <a:t>1　景气循环示意图</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景气指标体系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景气指标的选择原则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重要性和代表性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可靠性和充分性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一致性和稳定性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及时性和光滑性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景气指标体系</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景气指标选择案例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美国商务部经济分析局选择的景气指标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先行指标(12项)</a:t>
            </a:r>
            <a:endParaRPr lang="zh-CN" altLang="en-US"/>
          </a:p>
          <a:p>
            <a:r>
              <a:rPr lang="zh-CN" altLang="en-US"/>
              <a:t>2. 同步指标(4项)</a:t>
            </a:r>
            <a:endParaRPr lang="zh-CN" altLang="en-US"/>
          </a:p>
          <a:p>
            <a:r>
              <a:rPr lang="zh-CN" altLang="en-US"/>
              <a:t>3. 滞后指标(6项)</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我国国家统计局统计科学研究所选择的景气指标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先行指标(10项)</a:t>
            </a:r>
            <a:endParaRPr lang="zh-CN" altLang="en-US"/>
          </a:p>
          <a:p>
            <a:r>
              <a:rPr lang="zh-CN" altLang="en-US"/>
              <a:t>2. 同步指标(9项)</a:t>
            </a:r>
            <a:endParaRPr lang="zh-CN" altLang="en-US"/>
          </a:p>
          <a:p>
            <a:r>
              <a:rPr lang="zh-CN" altLang="en-US"/>
              <a:t>3. 滞后指标(5项)</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景气指标体系</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我国台湾地区选择的景气指标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先行指标(5项)</a:t>
            </a:r>
            <a:endParaRPr lang="zh-CN" altLang="en-US"/>
          </a:p>
          <a:p>
            <a:r>
              <a:rPr lang="zh-CN" altLang="en-US"/>
              <a:t>2. 同步指标(7项)</a:t>
            </a:r>
            <a:endParaRPr lang="zh-CN" altLang="en-US"/>
          </a:p>
          <a:p>
            <a:r>
              <a:rPr lang="zh-CN" altLang="en-US"/>
              <a:t>3. 滞后指标(5项)</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4737</Words>
  <Application>WPS 演示</Application>
  <PresentationFormat>宽屏</PresentationFormat>
  <Paragraphs>208</Paragraphs>
  <Slides>21</Slides>
  <Notes>4</Notes>
  <HiddenSlides>0</HiddenSlides>
  <MMClips>0</MMClips>
  <ScaleCrop>false</ScaleCrop>
  <HeadingPairs>
    <vt:vector size="6" baseType="variant">
      <vt:variant>
        <vt:lpstr>已用的字体</vt:lpstr>
      </vt:variant>
      <vt:variant>
        <vt:i4>13</vt:i4>
      </vt:variant>
      <vt:variant>
        <vt:lpstr>主题</vt:lpstr>
      </vt:variant>
      <vt:variant>
        <vt:i4>4</vt:i4>
      </vt:variant>
      <vt:variant>
        <vt:lpstr>幻灯片标题</vt:lpstr>
      </vt:variant>
      <vt:variant>
        <vt:i4>21</vt:i4>
      </vt:variant>
    </vt:vector>
  </HeadingPairs>
  <TitlesOfParts>
    <vt:vector size="38"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楷体</vt:lpstr>
      <vt:lpstr>方正书宋_GBK</vt:lpstr>
      <vt:lpstr>Office 主题​​</vt:lpstr>
      <vt:lpstr>1_自定义设计方案</vt:lpstr>
      <vt:lpstr>默认设计模板</vt:lpstr>
      <vt:lpstr>1_默认设计模板</vt:lpstr>
      <vt:lpstr>PowerPoint 演示文稿</vt:lpstr>
      <vt:lpstr>PowerPoint 演示文稿</vt:lpstr>
      <vt:lpstr>第一节　景气循环概述</vt:lpstr>
      <vt:lpstr>第一节　景气循环概述</vt:lpstr>
      <vt:lpstr>第一节　景气循环概述</vt:lpstr>
      <vt:lpstr>第一节　景气循环概述</vt:lpstr>
      <vt:lpstr>第二节　景气指标体系</vt:lpstr>
      <vt:lpstr>第二节　景气指标体系</vt:lpstr>
      <vt:lpstr>第二节　景气指标体系</vt:lpstr>
      <vt:lpstr>第三节　扩散指数</vt:lpstr>
      <vt:lpstr>第三节　扩散指数</vt:lpstr>
      <vt:lpstr>第三节　扩散指数</vt:lpstr>
      <vt:lpstr>第三节　扩散指数</vt:lpstr>
      <vt:lpstr>第三节　扩散指数</vt:lpstr>
      <vt:lpstr>第三节　扩散指数</vt:lpstr>
      <vt:lpstr>第三节　扩散指数</vt:lpstr>
      <vt:lpstr>第三节　扩散指数</vt:lpstr>
      <vt:lpstr>第四节　合成指数</vt:lpstr>
      <vt:lpstr>第四节　合成指数</vt:lpstr>
      <vt:lpstr>第四节　合成指数</vt:lpstr>
      <vt:lpstr>第四节　合成指数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2023-07-01T12:54:15Z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F4777BE95F1D42C4B5CB1749E62B72B0</vt:lpwstr>
  </property>
</Properties>
</file>