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2" r:id="rId4"/>
    <p:sldMasterId id="2147483665" r:id="rId5"/>
  </p:sldMasterIdLst>
  <p:sldIdLst>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3" Type="http://schemas.openxmlformats.org/officeDocument/2006/relationships/tags" Target="tags/tag72.xml"/><Relationship Id="rId22" Type="http://schemas.openxmlformats.org/officeDocument/2006/relationships/commentAuthors" Target="commentAuthors.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tags" Target="../tags/tag71.xml"/><Relationship Id="rId7" Type="http://schemas.openxmlformats.org/officeDocument/2006/relationships/image" Target="../media/image1.jpeg"/><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theme" Target="../theme/theme3.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9" Type="http://schemas.openxmlformats.org/officeDocument/2006/relationships/theme" Target="../theme/theme4.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pic>
        <p:nvPicPr>
          <p:cNvPr id="7" name="图片 6" descr="图片3"/>
          <p:cNvPicPr>
            <a:picLocks noChangeAspect="1"/>
          </p:cNvPicPr>
          <p:nvPr userDrawn="1"/>
        </p:nvPicPr>
        <p:blipFill>
          <a:blip r:embed="rId7"/>
          <a:stretch>
            <a:fillRect/>
          </a:stretch>
        </p:blipFill>
        <p:spPr>
          <a:xfrm>
            <a:off x="0" y="0"/>
            <a:ext cx="12192000" cy="6858000"/>
          </a:xfrm>
          <a:prstGeom prst="rect">
            <a:avLst/>
          </a:prstGeom>
        </p:spPr>
      </p:pic>
      <p:sp>
        <p:nvSpPr>
          <p:cNvPr id="8" name="日期占位符 2"/>
          <p:cNvSpPr>
            <a:spLocks noGrp="1"/>
          </p:cNvSpPr>
          <p:nvPr userDrawn="1"/>
        </p:nvSpPr>
        <p:spPr>
          <a:xfrm>
            <a:off x="-140" y="6249630"/>
            <a:ext cx="2700000" cy="316800"/>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0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0FBDFE-C587-4B4C-A407-44438C67B59E}" type="datetimeFigureOut">
              <a:rPr lang="zh-CN" altLang="en-US" sz="1400" smtClean="0"/>
            </a:fld>
            <a:endParaRPr lang="zh-CN" altLang="en-US" sz="1400" smtClean="0"/>
          </a:p>
        </p:txBody>
      </p:sp>
    </p:spTree>
    <p:custDataLst>
      <p:tags r:id="rId8"/>
    </p:custData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0.pn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16.xml"/><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文本框 14"/>
          <p:cNvSpPr txBox="1"/>
          <p:nvPr/>
        </p:nvSpPr>
        <p:spPr>
          <a:xfrm>
            <a:off x="17145" y="2532380"/>
            <a:ext cx="12174855" cy="2122805"/>
          </a:xfrm>
          <a:prstGeom prst="rect">
            <a:avLst/>
          </a:prstGeom>
          <a:noFill/>
        </p:spPr>
        <p:txBody>
          <a:bodyPr wrap="square" rtlCol="0">
            <a:spAutoFit/>
          </a:bodyPr>
          <a:p>
            <a:pPr algn="ctr"/>
            <a:r>
              <a:rPr sz="6600">
                <a:latin typeface="汉仪北魏写经W" panose="00020600040101010101" charset="-122"/>
                <a:ea typeface="汉仪北魏写经W" panose="00020600040101010101" charset="-122"/>
              </a:rPr>
              <a:t>第十一章</a:t>
            </a:r>
            <a:r>
              <a:rPr lang="en-US" sz="6600">
                <a:latin typeface="汉仪北魏写经W" panose="00020600040101010101" charset="-122"/>
                <a:ea typeface="汉仪北魏写经W" panose="00020600040101010101" charset="-122"/>
              </a:rPr>
              <a:t>   </a:t>
            </a:r>
            <a:r>
              <a:rPr sz="6600">
                <a:latin typeface="汉仪北魏写经W" panose="00020600040101010101" charset="-122"/>
                <a:ea typeface="汉仪北魏写经W" panose="00020600040101010101" charset="-122"/>
              </a:rPr>
              <a:t>状态空间模型</a:t>
            </a:r>
            <a:endParaRPr sz="6600">
              <a:latin typeface="汉仪北魏写经W" panose="00020600040101010101" charset="-122"/>
              <a:ea typeface="汉仪北魏写经W" panose="00020600040101010101" charset="-122"/>
            </a:endParaRPr>
          </a:p>
          <a:p>
            <a:pPr algn="ctr"/>
            <a:r>
              <a:rPr sz="6600">
                <a:latin typeface="汉仪北魏写经W" panose="00020600040101010101" charset="-122"/>
                <a:ea typeface="汉仪北魏写经W" panose="00020600040101010101" charset="-122"/>
              </a:rPr>
              <a:t> </a:t>
            </a:r>
            <a:r>
              <a:rPr lang="en-US" sz="6600">
                <a:latin typeface="汉仪北魏写经W" panose="00020600040101010101" charset="-122"/>
                <a:ea typeface="汉仪北魏写经W" panose="00020600040101010101" charset="-122"/>
              </a:rPr>
              <a:t>                  </a:t>
            </a:r>
            <a:r>
              <a:rPr sz="6600">
                <a:latin typeface="汉仪北魏写经W" panose="00020600040101010101" charset="-122"/>
                <a:ea typeface="汉仪北魏写经W" panose="00020600040101010101" charset="-122"/>
              </a:rPr>
              <a:t>和卡尔曼滤波</a:t>
            </a:r>
            <a:endParaRPr sz="6600">
              <a:latin typeface="汉仪北魏写经W" panose="00020600040101010101" charset="-122"/>
              <a:ea typeface="汉仪北魏写经W" panose="00020600040101010101" charset="-122"/>
            </a:endParaRPr>
          </a:p>
        </p:txBody>
      </p:sp>
      <p:sp>
        <p:nvSpPr>
          <p:cNvPr id="6" name="灯片编号占位符 5"/>
          <p:cNvSpPr>
            <a:spLocks noGrp="1"/>
          </p:cNvSpPr>
          <p:nvPr>
            <p:ph type="sldNum" sz="quarter" idx="12"/>
          </p:nvPr>
        </p:nvSpPr>
        <p:spPr/>
        <p:txBody>
          <a:bodyPr/>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160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卡尔曼滤波</a:t>
            </a:r>
            <a:endParaRPr lang="zh-CN" altLang="en-US"/>
          </a:p>
        </p:txBody>
      </p:sp>
      <p:sp>
        <p:nvSpPr>
          <p:cNvPr id="3" name="内容占位符 2"/>
          <p:cNvSpPr>
            <a:spLocks noGrp="1"/>
          </p:cNvSpPr>
          <p:nvPr>
            <p:ph idx="1"/>
          </p:nvPr>
        </p:nvSpPr>
        <p:spPr/>
        <p:txBody>
          <a:bodyPr>
            <a:normAutofit lnSpcReduction="10000"/>
          </a:bodyPr>
          <a:p>
            <a:pPr marL="0" indent="0">
              <a:buNone/>
            </a:pPr>
            <a:r>
              <a:rPr lang="zh-CN" altLang="en-US" sz="2600" b="1">
                <a:latin typeface="黑体" panose="02010609060101010101" pitchFamily="49" charset="-122"/>
                <a:ea typeface="黑体" panose="02010609060101010101" pitchFamily="49" charset="-122"/>
                <a:cs typeface="黑体" panose="02010609060101010101" pitchFamily="49" charset="-122"/>
              </a:rPr>
              <a:t>二、 状态方程的解</a:t>
            </a:r>
            <a:endParaRPr lang="zh-CN" altLang="en-US" sz="2600" b="1">
              <a:latin typeface="黑体" panose="02010609060101010101" pitchFamily="49" charset="-122"/>
              <a:ea typeface="黑体" panose="02010609060101010101" pitchFamily="49" charset="-122"/>
              <a:cs typeface="黑体" panose="02010609060101010101" pitchFamily="49" charset="-122"/>
            </a:endParaRPr>
          </a:p>
          <a:p>
            <a:r>
              <a:rPr lang="zh-CN" altLang="en-US"/>
              <a:t>设状态方程和输出方程为: </a:t>
            </a:r>
            <a:endParaRPr lang="zh-CN" altLang="en-US"/>
          </a:p>
          <a:p>
            <a:r>
              <a:rPr lang="zh-CN" altLang="en-US"/>
              <a:t>X(k+1)=AX(k)+BU(k)+ΓW(k)</a:t>
            </a:r>
            <a:r>
              <a:rPr lang="en-US" altLang="zh-CN"/>
              <a:t>             </a:t>
            </a:r>
            <a:r>
              <a:rPr lang="zh-CN" altLang="en-US"/>
              <a:t>(11-9)</a:t>
            </a:r>
            <a:endParaRPr lang="zh-CN" altLang="en-US"/>
          </a:p>
          <a:p>
            <a:r>
              <a:rPr lang="zh-CN" altLang="en-US"/>
              <a:t>	Y(k)=CX(k)+DU(k)+V(k)</a:t>
            </a:r>
            <a:r>
              <a:rPr lang="en-US" altLang="zh-CN"/>
              <a:t>            </a:t>
            </a:r>
            <a:r>
              <a:rPr lang="zh-CN" altLang="en-US"/>
              <a:t>(11-10)</a:t>
            </a:r>
            <a:endParaRPr lang="zh-CN" altLang="en-US"/>
          </a:p>
          <a:p>
            <a:r>
              <a:rPr lang="zh-CN" altLang="en-US"/>
              <a:t>可以用迭代法求解状态方程。</a:t>
            </a:r>
            <a:endParaRPr lang="zh-CN" altLang="en-US"/>
          </a:p>
          <a:p>
            <a:r>
              <a:rPr lang="zh-CN" altLang="en-US"/>
              <a:t>设给定系统的初始状态为X(0)、 U(0)、 W(0),则有:</a:t>
            </a:r>
            <a:endParaRPr lang="zh-CN" altLang="en-US"/>
          </a:p>
          <a:p>
            <a:endParaRPr lang="zh-CN" altLang="en-US"/>
          </a:p>
          <a:p>
            <a:endParaRPr lang="zh-CN" altLang="en-US"/>
          </a:p>
          <a:p>
            <a:r>
              <a:rPr lang="zh-CN" altLang="en-US"/>
              <a:t>这一解式表明,系统在k+1时的状态由三部分组成: 第一部分是零输入分量,也是状态方程(11-9)式相应的各次状态方程的解,表示系统初态X(0)的贡献。第二部分是零状态分量,表示时间区间[0, k]内输入对系统做出的总贡献。第三部分是时间区间[0, k]内随机干扰对系统的总影响。 </a:t>
            </a:r>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867410" y="4020185"/>
            <a:ext cx="9512935" cy="68389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卡尔曼滤波</a:t>
            </a:r>
            <a:endParaRPr lang="zh-CN" altLang="en-US"/>
          </a:p>
        </p:txBody>
      </p:sp>
      <p:sp>
        <p:nvSpPr>
          <p:cNvPr id="3" name="内容占位符 2"/>
          <p:cNvSpPr>
            <a:spLocks noGrp="1"/>
          </p:cNvSpPr>
          <p:nvPr>
            <p:ph idx="1"/>
          </p:nvPr>
        </p:nvSpPr>
        <p:spPr/>
        <p:txBody>
          <a:bodyPr>
            <a:normAutofit lnSpcReduction="10000"/>
          </a:bodyPr>
          <a:p>
            <a:pPr marL="0" indent="0">
              <a:buNone/>
            </a:pPr>
            <a:r>
              <a:rPr lang="zh-CN" altLang="en-US" sz="2600" b="1">
                <a:latin typeface="黑体" panose="02010609060101010101" pitchFamily="49" charset="-122"/>
                <a:ea typeface="黑体" panose="02010609060101010101" pitchFamily="49" charset="-122"/>
                <a:cs typeface="黑体" panose="02010609060101010101" pitchFamily="49" charset="-122"/>
              </a:rPr>
              <a:t>三、 卡尔曼滤波的形式</a:t>
            </a:r>
            <a:endParaRPr lang="zh-CN" altLang="en-US" sz="2600" b="1">
              <a:latin typeface="黑体" panose="02010609060101010101" pitchFamily="49" charset="-122"/>
              <a:ea typeface="黑体" panose="02010609060101010101" pitchFamily="49" charset="-122"/>
              <a:cs typeface="黑体" panose="02010609060101010101" pitchFamily="49" charset="-122"/>
            </a:endParaRPr>
          </a:p>
          <a:p>
            <a:r>
              <a:rPr lang="zh-CN" altLang="en-US"/>
              <a:t>卡尔曼滤波要求模型已知。所谓“模型已知”,是指模型的结构与参数已知,且随机向量的统计特征已知。</a:t>
            </a:r>
            <a:endParaRPr lang="zh-CN" altLang="en-US"/>
          </a:p>
          <a:p>
            <a:endParaRPr lang="zh-CN" altLang="en-US"/>
          </a:p>
          <a:p>
            <a:endParaRPr lang="zh-CN" altLang="en-US"/>
          </a:p>
          <a:p>
            <a:endParaRPr lang="zh-CN" altLang="en-US"/>
          </a:p>
          <a:p>
            <a:endParaRPr lang="zh-CN" altLang="en-US"/>
          </a:p>
          <a:p>
            <a:endParaRPr lang="zh-CN" altLang="en-US"/>
          </a:p>
          <a:p>
            <a:r>
              <a:rPr lang="zh-CN" altLang="en-US"/>
              <a:t>卡尔曼滤波是从状态预估计开始,再加上预估计正确值的修正估计的适时修正过程。当卡尔曼增益接近一个固定值时,卡尔曼滤波趋向于稳定状态。</a:t>
            </a:r>
            <a:endParaRPr lang="zh-CN" altLang="en-US"/>
          </a:p>
          <a:p>
            <a:r>
              <a:rPr lang="zh-CN" altLang="en-US"/>
              <a:t>卡尔曼滤波实质是一个最优递推数据处理算法,它可以通过量测向量对系统状态向量进行修正和重构,从而达到对状态空间模型的估计与预测目的。</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1121410" y="2334895"/>
            <a:ext cx="5123815" cy="19081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方法评价</a:t>
            </a:r>
            <a:endParaRPr lang="zh-CN" altLang="en-US"/>
          </a:p>
        </p:txBody>
      </p:sp>
      <p:sp>
        <p:nvSpPr>
          <p:cNvPr id="3" name="内容占位符 2"/>
          <p:cNvSpPr>
            <a:spLocks noGrp="1"/>
          </p:cNvSpPr>
          <p:nvPr>
            <p:ph idx="1"/>
          </p:nvPr>
        </p:nvSpPr>
        <p:spPr/>
        <p:txBody>
          <a:bodyPr/>
          <a:p>
            <a:r>
              <a:rPr lang="zh-CN" altLang="en-US">
                <a:sym typeface="+mn-ea"/>
              </a:rPr>
              <a:t>状态空间模型开创了时间序列建模与分析的新领域,具有其他时间序列分析方法所不具备的优点。</a:t>
            </a:r>
            <a:endParaRPr lang="zh-CN" altLang="en-US"/>
          </a:p>
          <a:p>
            <a:r>
              <a:rPr lang="zh-CN" altLang="en-US">
                <a:sym typeface="+mn-ea"/>
              </a:rPr>
              <a:t>首先,状态空间模型能够用现在和过去的最小信息形式或用现在和将来的输入信息对一个系统的状态进行完全描述。因此,应用状态空间模型估计与预测时,就不需要追溯大量的历史数据资料。而传统时间序列分析方法,如博克斯-詹金斯法的建模往往需要大量的历史数据,既费时又费力,如果无法收集到长期时序资料,就很难应用此法建模了。状态空间模型克服了此项缺点,具有较强的优越性。</a:t>
            </a:r>
            <a:endParaRPr lang="zh-CN" altLang="en-US"/>
          </a:p>
          <a:p>
            <a:r>
              <a:rPr lang="zh-CN" altLang="en-US">
                <a:sym typeface="+mn-ea"/>
              </a:rPr>
              <a:t>其次,状态空间模型的优越性还表现在它不仅刻画了系统内部的状态,而且能够揭示其系统内部状态与外部的输入和输出变量的联系,反映比较全面。而时域领域内的其他输入输出模型,如传递函数模型等只反映系统外部行为,难以反映内部与外部的联系。</a:t>
            </a:r>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方法评价</a:t>
            </a:r>
            <a:endParaRPr lang="zh-CN" altLang="en-US"/>
          </a:p>
        </p:txBody>
      </p:sp>
      <p:sp>
        <p:nvSpPr>
          <p:cNvPr id="3" name="内容占位符 2"/>
          <p:cNvSpPr>
            <a:spLocks noGrp="1"/>
          </p:cNvSpPr>
          <p:nvPr>
            <p:ph idx="1"/>
          </p:nvPr>
        </p:nvSpPr>
        <p:spPr/>
        <p:txBody>
          <a:bodyPr/>
          <a:p>
            <a:r>
              <a:rPr lang="zh-CN" altLang="en-US">
                <a:sym typeface="+mn-ea"/>
              </a:rPr>
              <a:t>再次,状态空间模型将几个变量时间序列处理为向量时间序列,能够很好地解决多输入多输出变量情况下的建模,往往能用于一元和多元时序的建模。</a:t>
            </a:r>
            <a:endParaRPr lang="zh-CN" altLang="en-US"/>
          </a:p>
          <a:p>
            <a:r>
              <a:rPr lang="zh-CN" altLang="en-US">
                <a:sym typeface="+mn-ea"/>
              </a:rPr>
              <a:t>最后,卡尔曼滤波是解决状态空间模型估计与预测的有力工具之一,它不需要存储历史数据,而且可以通过计算机程序达到对状态空间模型的优化拟合。</a:t>
            </a:r>
            <a:endParaRPr lang="zh-CN" altLang="en-US"/>
          </a:p>
          <a:p>
            <a:r>
              <a:rPr lang="zh-CN" altLang="en-US">
                <a:sym typeface="+mn-ea"/>
              </a:rPr>
              <a:t>当然,状态空间模型也存在局限性。状态空间模型一般基于马尔科夫特性,这就意味着给定系统的现在状态,则系统的将来与其过去独立。如果一个系统不满足马尔科夫特性,就不适合应用状态空间模型。</a:t>
            </a:r>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616585" y="288925"/>
            <a:ext cx="70612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00000"/>
              </a:lnSpc>
              <a:spcBef>
                <a:spcPct val="0"/>
              </a:spcBef>
              <a:buFontTx/>
              <a:buNone/>
            </a:pPr>
            <a:r>
              <a:rPr lang="zh-CN" altLang="en-US" sz="4000" b="1" dirty="0">
                <a:solidFill>
                  <a:schemeClr val="tx1"/>
                </a:solidFill>
                <a:latin typeface="汉仪北魏写经W" panose="00020600040101010101" charset="-122"/>
                <a:ea typeface="汉仪北魏写经W" panose="00020600040101010101" charset="-122"/>
                <a:cs typeface="汉仪北魏写经W" panose="00020600040101010101" charset="-122"/>
              </a:rPr>
              <a:t>目录  </a:t>
            </a:r>
            <a:r>
              <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rPr>
              <a:t>content</a:t>
            </a:r>
            <a:endPar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endParaRPr>
          </a:p>
        </p:txBody>
      </p:sp>
      <p:grpSp>
        <p:nvGrpSpPr>
          <p:cNvPr id="9" name="组合 8"/>
          <p:cNvGrpSpPr/>
          <p:nvPr/>
        </p:nvGrpSpPr>
        <p:grpSpPr>
          <a:xfrm>
            <a:off x="2663190" y="2018665"/>
            <a:ext cx="7946390" cy="1832610"/>
            <a:chOff x="4744" y="3179"/>
            <a:chExt cx="12514" cy="2886"/>
          </a:xfrm>
        </p:grpSpPr>
        <p:grpSp>
          <p:nvGrpSpPr>
            <p:cNvPr id="10" name="组合 9"/>
            <p:cNvGrpSpPr/>
            <p:nvPr/>
          </p:nvGrpSpPr>
          <p:grpSpPr>
            <a:xfrm>
              <a:off x="5313" y="3179"/>
              <a:ext cx="11945" cy="2886"/>
              <a:chOff x="5313" y="3179"/>
              <a:chExt cx="11945" cy="2886"/>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第一节　状态空间模型</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7" name="矩形 28"/>
              <p:cNvSpPr>
                <a:spLocks noChangeArrowheads="1"/>
              </p:cNvSpPr>
              <p:nvPr/>
            </p:nvSpPr>
            <p:spPr bwMode="auto">
              <a:xfrm>
                <a:off x="5313" y="4177"/>
                <a:ext cx="11398"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第二节　卡尔曼滤波</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9" name="矩形 26"/>
              <p:cNvSpPr>
                <a:spLocks noChangeArrowheads="1"/>
              </p:cNvSpPr>
              <p:nvPr/>
            </p:nvSpPr>
            <p:spPr bwMode="auto">
              <a:xfrm>
                <a:off x="5313" y="5233"/>
                <a:ext cx="11945"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第三节　方法评价</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grpSp>
        <p:pic>
          <p:nvPicPr>
            <p:cNvPr id="2" name="图片 1"/>
            <p:cNvPicPr>
              <a:picLocks noChangeAspect="1"/>
            </p:cNvPicPr>
            <p:nvPr/>
          </p:nvPicPr>
          <p:blipFill>
            <a:blip r:embed="rId1"/>
            <a:stretch>
              <a:fillRect/>
            </a:stretch>
          </p:blipFill>
          <p:spPr>
            <a:xfrm>
              <a:off x="4744" y="3338"/>
              <a:ext cx="430" cy="405"/>
            </a:xfrm>
            <a:prstGeom prst="rect">
              <a:avLst/>
            </a:prstGeom>
          </p:spPr>
        </p:pic>
        <p:pic>
          <p:nvPicPr>
            <p:cNvPr id="3" name="图片 2"/>
            <p:cNvPicPr>
              <a:picLocks noChangeAspect="1"/>
            </p:cNvPicPr>
            <p:nvPr/>
          </p:nvPicPr>
          <p:blipFill>
            <a:blip r:embed="rId1"/>
            <a:stretch>
              <a:fillRect/>
            </a:stretch>
          </p:blipFill>
          <p:spPr>
            <a:xfrm>
              <a:off x="4744" y="4341"/>
              <a:ext cx="430" cy="405"/>
            </a:xfrm>
            <a:prstGeom prst="rect">
              <a:avLst/>
            </a:prstGeom>
          </p:spPr>
        </p:pic>
        <p:pic>
          <p:nvPicPr>
            <p:cNvPr id="4" name="图片 3"/>
            <p:cNvPicPr>
              <a:picLocks noChangeAspect="1"/>
            </p:cNvPicPr>
            <p:nvPr/>
          </p:nvPicPr>
          <p:blipFill>
            <a:blip r:embed="rId1"/>
            <a:stretch>
              <a:fillRect/>
            </a:stretch>
          </p:blipFill>
          <p:spPr>
            <a:xfrm>
              <a:off x="4744" y="5388"/>
              <a:ext cx="430" cy="405"/>
            </a:xfrm>
            <a:prstGeom prst="rect">
              <a:avLst/>
            </a:prstGeom>
          </p:spPr>
        </p:pic>
      </p:grpSp>
      <p:sp>
        <p:nvSpPr>
          <p:cNvPr id="12" name="灯片编号占位符 11"/>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状态空间模型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状态空间模型简述</a:t>
            </a:r>
            <a:endParaRPr lang="zh-CN" altLang="zh-CN" sz="2600" b="1" dirty="0">
              <a:latin typeface="黑体" panose="02010609060101010101" pitchFamily="49" charset="-122"/>
              <a:ea typeface="黑体" panose="02010609060101010101" pitchFamily="49" charset="-122"/>
            </a:endParaRPr>
          </a:p>
          <a:p>
            <a:r>
              <a:rPr lang="zh-CN" altLang="en-US"/>
              <a:t>状态空间模型是动态时域模型,以隐含着的时间为自变量。状态空间模型包括两个模型: 一是状态方程模型,反映动态系统在输入变量作用下在某时刻所转移到的状态;二是输出方程模型,它将系统在某时刻的输出和系统的状态及输入变量联系起来。</a:t>
            </a:r>
            <a:endParaRPr lang="zh-CN" altLang="en-US"/>
          </a:p>
          <a:p>
            <a:r>
              <a:rPr lang="zh-CN" altLang="en-US"/>
              <a:t>状态空间模型按所受影响因素的不同,分为确定性状态空间模型和随机性状态空间模型。在实际预测工作中经常应用的是随机性状态空间模型。</a:t>
            </a:r>
            <a:endParaRPr lang="zh-CN" altLang="en-US"/>
          </a:p>
          <a:p>
            <a:r>
              <a:rPr lang="zh-CN" altLang="en-US"/>
              <a:t>状态空间模型按数值形式,分为离散状态空间模型和连续状态空间模型。一方面,由于连续状态空间模型可以通过随机积分转换为离散状态空间模型;另一方面,由于许多实际的量测系统都是在离散时点上采样而得到的离散向量,所以,在实际工作中经常采用离散状态空间模型。</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状态空间模型</a:t>
            </a:r>
            <a:endParaRPr lang="zh-CN" altLang="en-US"/>
          </a:p>
        </p:txBody>
      </p:sp>
      <p:sp>
        <p:nvSpPr>
          <p:cNvPr id="3" name="内容占位符 2"/>
          <p:cNvSpPr>
            <a:spLocks noGrp="1"/>
          </p:cNvSpPr>
          <p:nvPr>
            <p:ph idx="1"/>
          </p:nvPr>
        </p:nvSpPr>
        <p:spPr/>
        <p:txBody>
          <a:bodyPr/>
          <a:p>
            <a:r>
              <a:rPr lang="zh-CN" altLang="en-US"/>
              <a:t>状态空间模型的几种分类方式可以任意组合,形成多种模式。</a:t>
            </a:r>
            <a:endParaRPr lang="zh-CN" altLang="en-US"/>
          </a:p>
          <a:p>
            <a:endParaRPr lang="zh-CN" altLang="en-US"/>
          </a:p>
          <a:p>
            <a:endParaRPr lang="zh-CN" altLang="en-US"/>
          </a:p>
          <a:p>
            <a:endParaRPr lang="zh-CN" altLang="en-US"/>
          </a:p>
          <a:p>
            <a:endParaRPr lang="zh-CN" altLang="en-US"/>
          </a:p>
          <a:p>
            <a:r>
              <a:rPr lang="zh-CN" altLang="en-US"/>
              <a:t>其中,应用广泛且较常见的是线性时不变模型。</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1036320" y="2185670"/>
            <a:ext cx="9459595" cy="90360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状态空间模型</a:t>
            </a:r>
            <a:endParaRPr lang="zh-CN" altLang="en-US"/>
          </a:p>
        </p:txBody>
      </p:sp>
      <p:sp>
        <p:nvSpPr>
          <p:cNvPr id="3" name="内容占位符 2"/>
          <p:cNvSpPr>
            <a:spLocks noGrp="1"/>
          </p:cNvSpPr>
          <p:nvPr>
            <p:ph idx="1"/>
          </p:nvPr>
        </p:nvSpPr>
        <p:spPr/>
        <p:txBody>
          <a:bodyPr>
            <a:normAutofit lnSpcReduction="10000"/>
          </a:bodyPr>
          <a:p>
            <a:pPr marL="0" indent="0">
              <a:buNone/>
            </a:pPr>
            <a:r>
              <a:rPr lang="zh-CN" altLang="en-US" sz="2600" b="1">
                <a:latin typeface="黑体" panose="02010609060101010101" pitchFamily="49" charset="-122"/>
                <a:ea typeface="黑体" panose="02010609060101010101" pitchFamily="49" charset="-122"/>
                <a:cs typeface="黑体" panose="02010609060101010101" pitchFamily="49" charset="-122"/>
              </a:rPr>
              <a:t>二、 系统的状态空间</a:t>
            </a:r>
            <a:endParaRPr lang="zh-CN" altLang="en-US" sz="2600" b="1">
              <a:latin typeface="黑体" panose="02010609060101010101" pitchFamily="49" charset="-122"/>
              <a:ea typeface="黑体" panose="02010609060101010101" pitchFamily="49" charset="-122"/>
              <a:cs typeface="黑体" panose="02010609060101010101" pitchFamily="49" charset="-122"/>
            </a:endParaRPr>
          </a:p>
          <a:p>
            <a:r>
              <a:rPr lang="zh-CN" altLang="en-US"/>
              <a:t>离散时间随机性系统的状态,是指系统内部的可能运动状态和可能储能状态。系统在k=k0时刻的状态,是在k&lt;k0时系统内部储能的积累结果,并在k=k0时以系统要素储能的方式表现出来,还将影响系统在k&gt;k0时的外部行为,所以,系统在k0时刻的状态为k0时的总信息,它包括系统的过去,并足以用它来研究系统的未来。</a:t>
            </a:r>
            <a:endParaRPr lang="zh-CN" altLang="en-US"/>
          </a:p>
          <a:p>
            <a:r>
              <a:rPr lang="zh-CN" altLang="en-US"/>
              <a:t>用随机向量序列来描述系统在任一时刻的状态向量,称为状态向量法,也称为状态空间法,它是系统的内部描述法。状态向量表示为: </a:t>
            </a:r>
            <a:endParaRPr lang="zh-CN" altLang="en-US"/>
          </a:p>
          <a:p>
            <a:endParaRPr lang="zh-CN" altLang="en-US"/>
          </a:p>
          <a:p>
            <a:endParaRPr lang="zh-CN" altLang="en-US"/>
          </a:p>
          <a:p>
            <a:r>
              <a:rPr lang="zh-CN" altLang="en-US"/>
              <a:t>其中,xi(k)(k=1, 2, …, n)是第i个状态向量。</a:t>
            </a:r>
            <a:endParaRPr lang="zh-CN" altLang="en-US"/>
          </a:p>
          <a:p>
            <a:r>
              <a:rPr lang="zh-CN" altLang="en-US"/>
              <a:t>状态向量所能取的一切值的集合,称为状态空间。状态向量值是状态空间的一点,在初始时刻k0,状态向量X(k0)称为初始状态向量,简称初态,表示状态空间中的一个初始点,有时记为X(0)。</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3663950" y="3247390"/>
            <a:ext cx="1435100" cy="12179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状态空间模型</a:t>
            </a:r>
            <a:endParaRPr lang="zh-CN" altLang="en-US"/>
          </a:p>
        </p:txBody>
      </p:sp>
      <p:sp>
        <p:nvSpPr>
          <p:cNvPr id="3" name="内容占位符 2"/>
          <p:cNvSpPr>
            <a:spLocks noGrp="1"/>
          </p:cNvSpPr>
          <p:nvPr>
            <p:ph idx="1"/>
          </p:nvPr>
        </p:nvSpPr>
        <p:spPr/>
        <p:txBody>
          <a:bodyPr/>
          <a:p>
            <a:pPr marL="0" indent="0">
              <a:buNone/>
            </a:pPr>
            <a:r>
              <a:rPr lang="zh-CN" altLang="en-US" sz="2600" b="1">
                <a:latin typeface="黑体" panose="02010609060101010101" pitchFamily="49" charset="-122"/>
                <a:ea typeface="黑体" panose="02010609060101010101" pitchFamily="49" charset="-122"/>
                <a:cs typeface="黑体" panose="02010609060101010101" pitchFamily="49" charset="-122"/>
              </a:rPr>
              <a:t>三、 系统的输入与输出</a:t>
            </a:r>
            <a:endParaRPr lang="zh-CN" altLang="en-US" sz="2600" b="1">
              <a:latin typeface="黑体" panose="02010609060101010101" pitchFamily="49" charset="-122"/>
              <a:ea typeface="黑体" panose="02010609060101010101" pitchFamily="49" charset="-122"/>
              <a:cs typeface="黑体" panose="02010609060101010101" pitchFamily="49" charset="-122"/>
            </a:endParaRPr>
          </a:p>
          <a:p>
            <a:r>
              <a:rPr lang="zh-CN" altLang="en-US"/>
              <a:t>引入状态向量是为了对系统内部结构进行数学描述,但在许多情况下,系统的状态是无法直接量测到的,有时甚至全部不能量测到,在实际工作中,能量测到的量只是系统的输入与输出。</a:t>
            </a:r>
            <a:endParaRPr lang="zh-CN" altLang="en-US"/>
          </a:p>
          <a:p>
            <a:endParaRPr lang="zh-CN" altLang="en-US"/>
          </a:p>
          <a:p>
            <a:r>
              <a:rPr lang="zh-CN" altLang="en-US"/>
              <a:t>输入向量：</a:t>
            </a:r>
            <a:r>
              <a:rPr lang="en-US" altLang="zh-CN"/>
              <a:t>                                                系统的动态模型噪声</a:t>
            </a:r>
            <a:r>
              <a:rPr lang="zh-CN" altLang="en-US"/>
              <a:t>：</a:t>
            </a:r>
            <a:endParaRPr lang="zh-CN" altLang="en-US"/>
          </a:p>
          <a:p>
            <a:endParaRPr lang="zh-CN" altLang="en-US"/>
          </a:p>
          <a:p>
            <a:endParaRPr lang="zh-CN" altLang="en-US"/>
          </a:p>
          <a:p>
            <a:endParaRPr lang="zh-CN" altLang="en-US"/>
          </a:p>
          <a:p>
            <a:r>
              <a:rPr lang="zh-CN" altLang="en-US"/>
              <a:t>输出向量：</a:t>
            </a:r>
            <a:r>
              <a:rPr lang="en-US" altLang="zh-CN"/>
              <a:t>                                                量测噪声</a:t>
            </a:r>
            <a:r>
              <a:rPr lang="zh-CN" altLang="en-US"/>
              <a:t>：</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2127885" y="2846705"/>
            <a:ext cx="1540510" cy="1219200"/>
          </a:xfrm>
          <a:prstGeom prst="rect">
            <a:avLst/>
          </a:prstGeom>
        </p:spPr>
      </p:pic>
      <p:pic>
        <p:nvPicPr>
          <p:cNvPr id="6" name="图片 5"/>
          <p:cNvPicPr>
            <a:picLocks noChangeAspect="1"/>
          </p:cNvPicPr>
          <p:nvPr/>
        </p:nvPicPr>
        <p:blipFill>
          <a:blip r:embed="rId2"/>
          <a:stretch>
            <a:fillRect/>
          </a:stretch>
        </p:blipFill>
        <p:spPr>
          <a:xfrm>
            <a:off x="7406640" y="2860675"/>
            <a:ext cx="1500505" cy="1167130"/>
          </a:xfrm>
          <a:prstGeom prst="rect">
            <a:avLst/>
          </a:prstGeom>
        </p:spPr>
      </p:pic>
      <p:pic>
        <p:nvPicPr>
          <p:cNvPr id="7" name="图片 6"/>
          <p:cNvPicPr>
            <a:picLocks noChangeAspect="1"/>
          </p:cNvPicPr>
          <p:nvPr/>
        </p:nvPicPr>
        <p:blipFill>
          <a:blip r:embed="rId3"/>
          <a:stretch>
            <a:fillRect/>
          </a:stretch>
        </p:blipFill>
        <p:spPr>
          <a:xfrm>
            <a:off x="2100580" y="4487545"/>
            <a:ext cx="1567815" cy="1295400"/>
          </a:xfrm>
          <a:prstGeom prst="rect">
            <a:avLst/>
          </a:prstGeom>
        </p:spPr>
      </p:pic>
      <p:pic>
        <p:nvPicPr>
          <p:cNvPr id="8" name="图片 7"/>
          <p:cNvPicPr>
            <a:picLocks noChangeAspect="1"/>
          </p:cNvPicPr>
          <p:nvPr/>
        </p:nvPicPr>
        <p:blipFill>
          <a:blip r:embed="rId4"/>
          <a:stretch>
            <a:fillRect/>
          </a:stretch>
        </p:blipFill>
        <p:spPr>
          <a:xfrm>
            <a:off x="6290310" y="4531360"/>
            <a:ext cx="1524000" cy="12515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状态空间模型</a:t>
            </a:r>
            <a:endParaRPr lang="zh-CN" altLang="en-US"/>
          </a:p>
        </p:txBody>
      </p:sp>
      <p:sp>
        <p:nvSpPr>
          <p:cNvPr id="3" name="内容占位符 2"/>
          <p:cNvSpPr>
            <a:spLocks noGrp="1"/>
          </p:cNvSpPr>
          <p:nvPr>
            <p:ph idx="1"/>
          </p:nvPr>
        </p:nvSpPr>
        <p:spPr/>
        <p:txBody>
          <a:bodyPr/>
          <a:p>
            <a:pPr marL="0" indent="0">
              <a:buNone/>
            </a:pPr>
            <a:r>
              <a:rPr lang="zh-CN" altLang="en-US" sz="2600" b="1">
                <a:latin typeface="黑体" panose="02010609060101010101" pitchFamily="49" charset="-122"/>
                <a:ea typeface="黑体" panose="02010609060101010101" pitchFamily="49" charset="-122"/>
                <a:cs typeface="黑体" panose="02010609060101010101" pitchFamily="49" charset="-122"/>
              </a:rPr>
              <a:t>四、 状态空间模型</a:t>
            </a:r>
            <a:endParaRPr lang="zh-CN" altLang="en-US" sz="2600" b="1">
              <a:latin typeface="黑体" panose="02010609060101010101" pitchFamily="49" charset="-122"/>
              <a:ea typeface="黑体" panose="02010609060101010101" pitchFamily="49" charset="-122"/>
              <a:cs typeface="黑体" panose="02010609060101010101" pitchFamily="49" charset="-122"/>
            </a:endParaRPr>
          </a:p>
          <a:p>
            <a:r>
              <a:rPr lang="zh-CN" altLang="en-US"/>
              <a:t>状态空间模型表示动态系统从输入U(k)到输出Y(k)的变换,它包括状态方程模型和输出方程模型。</a:t>
            </a:r>
            <a:endParaRPr lang="zh-CN" altLang="en-US"/>
          </a:p>
          <a:p>
            <a:r>
              <a:rPr lang="zh-CN" altLang="en-US">
                <a:sym typeface="+mn-ea"/>
              </a:rPr>
              <a:t>状</a:t>
            </a:r>
            <a:r>
              <a:rPr lang="zh-CN" altLang="en-US"/>
              <a:t>态空间模型是描述动态系统的完整模型,它表达了由于输入引起系统内部状态的变化,并由此使输出发生变化。</a:t>
            </a:r>
            <a:endParaRPr lang="zh-CN" altLang="en-US"/>
          </a:p>
          <a:p>
            <a:r>
              <a:rPr lang="zh-CN" altLang="en-US"/>
              <a:t>若输入U</a:t>
            </a:r>
            <a:r>
              <a:rPr lang="zh-CN" altLang="en-US" baseline="-25000"/>
              <a:t>t</a:t>
            </a:r>
            <a:r>
              <a:rPr lang="zh-CN" altLang="en-US"/>
              <a:t>和输出Y</a:t>
            </a:r>
            <a:r>
              <a:rPr lang="zh-CN" altLang="en-US" baseline="-25000"/>
              <a:t>t</a:t>
            </a:r>
            <a:r>
              <a:rPr lang="zh-CN" altLang="en-US"/>
              <a:t>均是随机过程,则状态空间表示为: </a:t>
            </a:r>
            <a:endParaRPr lang="zh-CN" altLang="en-US"/>
          </a:p>
          <a:p>
            <a:endParaRPr lang="zh-CN" altLang="en-US"/>
          </a:p>
          <a:p>
            <a:endParaRPr lang="zh-CN" altLang="en-US"/>
          </a:p>
          <a:p>
            <a:r>
              <a:rPr lang="zh-CN" altLang="en-US"/>
              <a:t>式中,向量a</a:t>
            </a:r>
            <a:r>
              <a:rPr lang="zh-CN" altLang="en-US" baseline="-25000"/>
              <a:t>t</a:t>
            </a:r>
            <a:r>
              <a:rPr lang="zh-CN" altLang="en-US"/>
              <a:t>, b</a:t>
            </a:r>
            <a:r>
              <a:rPr lang="zh-CN" altLang="en-US" baseline="-25000"/>
              <a:t>t</a:t>
            </a:r>
            <a:r>
              <a:rPr lang="zh-CN" altLang="en-US"/>
              <a:t>是白噪声,且它们相互独立。</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6" name="图片 5"/>
          <p:cNvPicPr>
            <a:picLocks noChangeAspect="1"/>
          </p:cNvPicPr>
          <p:nvPr/>
        </p:nvPicPr>
        <p:blipFill>
          <a:blip r:embed="rId1"/>
          <a:stretch>
            <a:fillRect/>
          </a:stretch>
        </p:blipFill>
        <p:spPr>
          <a:xfrm>
            <a:off x="1072515" y="3826510"/>
            <a:ext cx="2247900" cy="39179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状态空间模型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 状态空间模型的建立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反映森林各树种蓄积量变化的状态空间模型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反映及预测IBM股价变化的状态空间模型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根据离散系统的方框图建立状态方程模型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经济时间序列的状态空间模型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卡尔曼滤波</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卡尔曼滤波的意义</a:t>
            </a:r>
            <a:endParaRPr lang="zh-CN" altLang="zh-CN" sz="2600" b="1" dirty="0">
              <a:latin typeface="黑体" panose="02010609060101010101" pitchFamily="49" charset="-122"/>
              <a:ea typeface="黑体" panose="02010609060101010101" pitchFamily="49" charset="-122"/>
            </a:endParaRPr>
          </a:p>
          <a:p>
            <a:r>
              <a:rPr lang="zh-CN" altLang="en-US"/>
              <a:t>卡尔曼滤波是1960年由卡尔曼和布西(Kalman &amp; Bucy)首先提出来的。卡尔曼滤波与一个系统的状态空间表示以及状态空间模型的估计具有密切关系。目前,卡尔曼滤波在经济管理系统、生态系统、自动控制系统、通信系统等方面应用广泛。</a:t>
            </a:r>
            <a:endParaRPr lang="zh-CN" altLang="en-US"/>
          </a:p>
          <a:p>
            <a:r>
              <a:rPr lang="zh-CN" altLang="en-US"/>
              <a:t>卡尔曼滤波的实质是由量测值重构系统的状态向量。它以“预测-实测-修正”的顺序递推,根据系统的量测值来消除随机干扰,再现系统的状态,或根据系统的量测值从被污染的系统中恢复系统的本来面目。</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1.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2.xml><?xml version="1.0" encoding="utf-8"?>
<p:tagLst xmlns:p="http://schemas.openxmlformats.org/presentationml/2006/main">
  <p:tag name="COMMONDATA" val="eyJoZGlkIjoiNTBlODZkODVmOTIxMWE2ZDY3MjViNmY2OTBlOTlkYTMifQ=="/>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2609</Words>
  <Application>WPS 演示</Application>
  <PresentationFormat>宽屏</PresentationFormat>
  <Paragraphs>137</Paragraphs>
  <Slides>13</Slides>
  <Notes>4</Notes>
  <HiddenSlides>0</HiddenSlides>
  <MMClips>0</MMClips>
  <ScaleCrop>false</ScaleCrop>
  <HeadingPairs>
    <vt:vector size="6" baseType="variant">
      <vt:variant>
        <vt:lpstr>已用的字体</vt:lpstr>
      </vt:variant>
      <vt:variant>
        <vt:i4>12</vt:i4>
      </vt:variant>
      <vt:variant>
        <vt:lpstr>主题</vt:lpstr>
      </vt:variant>
      <vt:variant>
        <vt:i4>4</vt:i4>
      </vt:variant>
      <vt:variant>
        <vt:lpstr>幻灯片标题</vt:lpstr>
      </vt:variant>
      <vt:variant>
        <vt:i4>13</vt:i4>
      </vt:variant>
    </vt:vector>
  </HeadingPairs>
  <TitlesOfParts>
    <vt:vector size="29" baseType="lpstr">
      <vt:lpstr>Arial</vt:lpstr>
      <vt:lpstr>宋体</vt:lpstr>
      <vt:lpstr>Wingdings</vt:lpstr>
      <vt:lpstr>Wingdings</vt:lpstr>
      <vt:lpstr>微软雅黑</vt:lpstr>
      <vt:lpstr>Calibri</vt:lpstr>
      <vt:lpstr>Arial Unicode MS</vt:lpstr>
      <vt:lpstr>汉仪北魏写经W</vt:lpstr>
      <vt:lpstr>GungsuhChe</vt:lpstr>
      <vt:lpstr>Malgun Gothic</vt:lpstr>
      <vt:lpstr>黑体</vt:lpstr>
      <vt:lpstr>楷体</vt:lpstr>
      <vt:lpstr>Office 主题​​</vt:lpstr>
      <vt:lpstr>1_自定义设计方案</vt:lpstr>
      <vt:lpstr>默认设计模板</vt:lpstr>
      <vt:lpstr>1_默认设计模板</vt:lpstr>
      <vt:lpstr>PowerPoint 演示文稿</vt:lpstr>
      <vt:lpstr>PowerPoint 演示文稿</vt:lpstr>
      <vt:lpstr>第一节　状态空间模型</vt:lpstr>
      <vt:lpstr>第一节　状态空间模型</vt:lpstr>
      <vt:lpstr>第一节　状态空间模型</vt:lpstr>
      <vt:lpstr>第一节　状态空间模型</vt:lpstr>
      <vt:lpstr>第一节　状态空间模型</vt:lpstr>
      <vt:lpstr>第一节　状态空间模型</vt:lpstr>
      <vt:lpstr>第二节　卡尔曼滤波</vt:lpstr>
      <vt:lpstr>第二节　卡尔曼滤波</vt:lpstr>
      <vt:lpstr>第二节　卡尔曼滤波</vt:lpstr>
      <vt:lpstr>第三节　方法评价</vt:lpstr>
      <vt:lpstr>第三节　方法评价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2023-07-01T12:57:14Z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2F9C000407274B268562713EA0D09FCF</vt:lpwstr>
  </property>
</Properties>
</file>