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2" r:id="rId4"/>
    <p:sldMasterId id="2147483665" r:id="rId5"/>
  </p:sld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caoyu" initials="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gs" Target="tags/tag7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403860"/>
            <a:ext cx="8267065" cy="483235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pic>
        <p:nvPicPr>
          <p:cNvPr id="2" name="内容占位符 1"/>
          <p:cNvPicPr>
            <a:picLocks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3959860" y="6422390"/>
            <a:ext cx="8232140" cy="43561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356235"/>
            <a:ext cx="8267065" cy="628650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403860"/>
            <a:ext cx="8267065" cy="483235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pic>
        <p:nvPicPr>
          <p:cNvPr id="2" name="内容占位符 1"/>
          <p:cNvPicPr>
            <a:picLocks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3959860" y="6422390"/>
            <a:ext cx="8232140" cy="43561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356235"/>
            <a:ext cx="8267065" cy="628650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tags" Target="../tags/tag71.xml"/><Relationship Id="rId7" Type="http://schemas.openxmlformats.org/officeDocument/2006/relationships/image" Target="../media/image1.jpeg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7.png"/><Relationship Id="rId7" Type="http://schemas.openxmlformats.org/officeDocument/2006/relationships/image" Target="../media/image2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theme" Target="../theme/theme4.xml"/><Relationship Id="rId8" Type="http://schemas.openxmlformats.org/officeDocument/2006/relationships/image" Target="../media/image7.png"/><Relationship Id="rId7" Type="http://schemas.openxmlformats.org/officeDocument/2006/relationships/image" Target="../media/image2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图片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日期占位符 2"/>
          <p:cNvSpPr>
            <a:spLocks noGrp="1"/>
          </p:cNvSpPr>
          <p:nvPr userDrawn="1"/>
        </p:nvSpPr>
        <p:spPr>
          <a:xfrm>
            <a:off x="-140" y="624963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0FBDFE-C587-4B4C-A407-44438C67B59E}" type="datetimeFigureOut">
              <a:rPr lang="zh-CN" altLang="en-US" sz="1400" smtClean="0"/>
            </a:fld>
            <a:endParaRPr lang="zh-CN" altLang="en-US" sz="1400" smtClean="0"/>
          </a:p>
        </p:txBody>
      </p:sp>
    </p:spTree>
    <p:custDataLst>
      <p:tags r:id="rId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70700"/>
          </a:xfrm>
          <a:prstGeom prst="rect">
            <a:avLst/>
          </a:prstGeom>
        </p:spPr>
      </p:pic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5155" y="1471295"/>
            <a:ext cx="11040745" cy="460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87375" y="394970"/>
            <a:ext cx="9516745" cy="51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-3810" y="907415"/>
            <a:ext cx="12195810" cy="5951855"/>
            <a:chOff x="-6" y="1429"/>
            <a:chExt cx="19206" cy="937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0114"/>
              <a:ext cx="6463" cy="689"/>
            </a:xfrm>
            <a:prstGeom prst="rect">
              <a:avLst/>
            </a:prstGeom>
          </p:spPr>
        </p:pic>
        <p:pic>
          <p:nvPicPr>
            <p:cNvPr id="3" name="内容占位符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6" y="1429"/>
              <a:ext cx="19206" cy="201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" name="内容占位符 4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959860" y="6422390"/>
            <a:ext cx="8232140" cy="4356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3" name="图片 22" descr="WPS图片编辑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351770" y="6144895"/>
            <a:ext cx="1761490" cy="26352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汉仪北魏写经W" panose="00020600040101010101" charset="-122"/>
          <a:ea typeface="汉仪北魏写经W" panose="00020600040101010101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70700"/>
          </a:xfrm>
          <a:prstGeom prst="rect">
            <a:avLst/>
          </a:prstGeom>
        </p:spPr>
      </p:pic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5155" y="1471295"/>
            <a:ext cx="11040745" cy="460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87375" y="394970"/>
            <a:ext cx="9516745" cy="51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-3810" y="907415"/>
            <a:ext cx="12195810" cy="5951855"/>
            <a:chOff x="-6" y="1429"/>
            <a:chExt cx="19206" cy="937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0114"/>
              <a:ext cx="6463" cy="689"/>
            </a:xfrm>
            <a:prstGeom prst="rect">
              <a:avLst/>
            </a:prstGeom>
          </p:spPr>
        </p:pic>
        <p:pic>
          <p:nvPicPr>
            <p:cNvPr id="3" name="内容占位符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6" y="1429"/>
              <a:ext cx="19206" cy="201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" name="内容占位符 4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959860" y="6422390"/>
            <a:ext cx="8232140" cy="4356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3" name="图片 22" descr="WPS图片编辑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351770" y="6144895"/>
            <a:ext cx="1761490" cy="26352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汉仪北魏写经W" panose="00020600040101010101" charset="-122"/>
          <a:ea typeface="汉仪北魏写经W" panose="00020600040101010101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wmf"/><Relationship Id="rId8" Type="http://schemas.openxmlformats.org/officeDocument/2006/relationships/oleObject" Target="../embeddings/oleObject5.bin"/><Relationship Id="rId7" Type="http://schemas.openxmlformats.org/officeDocument/2006/relationships/oleObject" Target="../embeddings/oleObject4.bin"/><Relationship Id="rId6" Type="http://schemas.openxmlformats.org/officeDocument/2006/relationships/image" Target="../media/image16.wmf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3" Type="http://schemas.openxmlformats.org/officeDocument/2006/relationships/image" Target="../media/image15.wmf"/><Relationship Id="rId2" Type="http://schemas.openxmlformats.org/officeDocument/2006/relationships/oleObject" Target="../embeddings/oleObject1.bin"/><Relationship Id="rId13" Type="http://schemas.openxmlformats.org/officeDocument/2006/relationships/vmlDrawing" Target="../drawings/vmlDrawing1.vml"/><Relationship Id="rId12" Type="http://schemas.openxmlformats.org/officeDocument/2006/relationships/slideLayout" Target="../slideLayouts/slideLayout16.xml"/><Relationship Id="rId11" Type="http://schemas.openxmlformats.org/officeDocument/2006/relationships/oleObject" Target="../embeddings/oleObject7.bin"/><Relationship Id="rId10" Type="http://schemas.openxmlformats.org/officeDocument/2006/relationships/oleObject" Target="../embeddings/oleObject6.bin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7145" y="2532380"/>
            <a:ext cx="1217485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sz="6600">
                <a:latin typeface="汉仪北魏写经W" panose="00020600040101010101" charset="-122"/>
                <a:ea typeface="汉仪北魏写经W" panose="00020600040101010101" charset="-122"/>
              </a:rPr>
              <a:t>第十章  灰色预测法</a:t>
            </a:r>
            <a:endParaRPr sz="6600">
              <a:latin typeface="汉仪北魏写经W" panose="00020600040101010101" charset="-122"/>
              <a:ea typeface="汉仪北魏写经W" panose="0002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60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GM(1, 1)残差模型及GM(n, h)模型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 残差模型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如果用原始经济时间序列X(0)建立的GM(1, 1)模型检验不合格或精度不理想,就要对建立的GM(1, 1)模型进行残差修正或提高模型的预测精度。</a:t>
            </a:r>
            <a:endParaRPr lang="zh-CN" altLang="en-US"/>
          </a:p>
          <a:p>
            <a:r>
              <a:rPr lang="zh-CN" altLang="en-US"/>
              <a:t>经过残差修正的原始序列预测模型: 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9965" y="3291840"/>
            <a:ext cx="4604385" cy="6229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GM(1, 1)残差模型及GM(n, h)模型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 GM(1, 1)模型用于宏观经济预测的实证分析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【例10-5】　表10-3列出了某地区2015—2020年国内生产总值总消费的资料。</a:t>
            </a:r>
            <a:endParaRPr lang="zh-CN" altLang="en-US"/>
          </a:p>
          <a:p>
            <a:r>
              <a:rPr lang="zh-CN" altLang="en-US"/>
              <a:t>详见教材。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GM(1, 1)残差模型及GM(n, h)模型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 GM(n, h)模型的构造</a:t>
            </a:r>
            <a:endParaRPr lang="zh-CN" altLang="en-US" sz="22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/>
              <a:t>GM(n, h)模型是微分方程模型,可用于对描述对象做长期、连续、动态的反映。从原则上讲,某一灰色系统无论内部机制如何,只要能将该系统的原始表征量表示为时间序列{X</a:t>
            </a:r>
            <a:r>
              <a:rPr lang="zh-CN" altLang="en-US" baseline="30000"/>
              <a:t>(0)</a:t>
            </a:r>
            <a:r>
              <a:rPr lang="zh-CN" altLang="en-US"/>
              <a:t>(t)},并有{X</a:t>
            </a:r>
            <a:r>
              <a:rPr lang="zh-CN" altLang="en-US" baseline="30000"/>
              <a:t>(0)</a:t>
            </a:r>
            <a:r>
              <a:rPr lang="zh-CN" altLang="en-US"/>
              <a:t>(t)}, t∈N, ∀t∈N, X</a:t>
            </a:r>
            <a:r>
              <a:rPr lang="zh-CN" altLang="en-US" baseline="30000"/>
              <a:t>(0)</a:t>
            </a:r>
            <a:r>
              <a:rPr lang="zh-CN" altLang="en-US"/>
              <a:t>(t)≥0(N表示自然数集),即可用GM模型对系统进行描述。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当n=1, h=1时,GM(n, h)模型即变为GM(1, 1)模型。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4260" y="3141980"/>
            <a:ext cx="3467100" cy="574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" name="文本框 15"/>
          <p:cNvSpPr txBox="1">
            <a:spLocks noChangeArrowheads="1"/>
          </p:cNvSpPr>
          <p:nvPr/>
        </p:nvSpPr>
        <p:spPr bwMode="auto">
          <a:xfrm>
            <a:off x="616585" y="288925"/>
            <a:ext cx="70612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  <a:cs typeface="汉仪北魏写经W" panose="00020600040101010101" charset="-122"/>
              </a:rPr>
              <a:t>目录  </a:t>
            </a:r>
            <a:r>
              <a:rPr lang="en-US" altLang="zh-CN" sz="4000" b="1" dirty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  <a:cs typeface="汉仪北魏写经W" panose="00020600040101010101" charset="-122"/>
              </a:rPr>
              <a:t>content</a:t>
            </a:r>
            <a:endParaRPr lang="en-US" altLang="zh-CN" sz="4000" b="1" dirty="0">
              <a:solidFill>
                <a:schemeClr val="tx1"/>
              </a:solidFill>
              <a:latin typeface="汉仪北魏写经W" panose="00020600040101010101" charset="-122"/>
              <a:ea typeface="汉仪北魏写经W" panose="00020600040101010101" charset="-122"/>
              <a:cs typeface="汉仪北魏写经W" panose="0002060004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63190" y="2018665"/>
            <a:ext cx="7946390" cy="1832610"/>
            <a:chOff x="4744" y="3179"/>
            <a:chExt cx="12514" cy="2886"/>
          </a:xfrm>
        </p:grpSpPr>
        <p:grpSp>
          <p:nvGrpSpPr>
            <p:cNvPr id="10" name="组合 9"/>
            <p:cNvGrpSpPr/>
            <p:nvPr/>
          </p:nvGrpSpPr>
          <p:grpSpPr>
            <a:xfrm>
              <a:off x="5313" y="3179"/>
              <a:ext cx="11945" cy="2886"/>
              <a:chOff x="5313" y="3179"/>
              <a:chExt cx="11945" cy="2886"/>
            </a:xfrm>
          </p:grpSpPr>
          <p:sp>
            <p:nvSpPr>
              <p:cNvPr id="65" name="矩形 2"/>
              <p:cNvSpPr>
                <a:spLocks noChangeArrowheads="1"/>
              </p:cNvSpPr>
              <p:nvPr/>
            </p:nvSpPr>
            <p:spPr bwMode="auto">
              <a:xfrm>
                <a:off x="5314" y="3179"/>
                <a:ext cx="9164" cy="8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dirty="0">
                    <a:solidFill>
                      <a:schemeClr val="tx1"/>
                    </a:solidFill>
                    <a:latin typeface="汉仪北魏写经W" panose="00020600040101010101" charset="-122"/>
                    <a:ea typeface="汉仪北魏写经W" panose="00020600040101010101" charset="-122"/>
                    <a:cs typeface="Arial" panose="020B0604020202020204" pitchFamily="34" charset="0"/>
                    <a:sym typeface="+mn-ea"/>
                  </a:rPr>
                  <a:t>第一节　灰色预测理论</a:t>
                </a:r>
                <a:endParaRPr lang="zh-CN" altLang="en-US" dirty="0">
                  <a:solidFill>
                    <a:schemeClr val="tx1"/>
                  </a:solidFill>
                  <a:latin typeface="汉仪北魏写经W" panose="00020600040101010101" charset="-122"/>
                  <a:ea typeface="汉仪北魏写经W" panose="00020600040101010101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67" name="矩形 28"/>
              <p:cNvSpPr>
                <a:spLocks noChangeArrowheads="1"/>
              </p:cNvSpPr>
              <p:nvPr/>
            </p:nvSpPr>
            <p:spPr bwMode="auto">
              <a:xfrm>
                <a:off x="5313" y="4177"/>
                <a:ext cx="11398" cy="8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dirty="0">
                    <a:solidFill>
                      <a:schemeClr val="tx1"/>
                    </a:solidFill>
                    <a:latin typeface="汉仪北魏写经W" panose="00020600040101010101" charset="-122"/>
                    <a:ea typeface="汉仪北魏写经W" panose="00020600040101010101" charset="-122"/>
                    <a:cs typeface="Arial" panose="020B0604020202020204" pitchFamily="34" charset="0"/>
                    <a:sym typeface="+mn-ea"/>
                  </a:rPr>
                  <a:t>第二节　GM(1, 1)模型</a:t>
                </a:r>
                <a:endParaRPr lang="zh-CN" altLang="en-US" dirty="0">
                  <a:solidFill>
                    <a:schemeClr val="tx1"/>
                  </a:solidFill>
                  <a:latin typeface="汉仪北魏写经W" panose="00020600040101010101" charset="-122"/>
                  <a:ea typeface="汉仪北魏写经W" panose="00020600040101010101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69" name="矩形 26"/>
              <p:cNvSpPr>
                <a:spLocks noChangeArrowheads="1"/>
              </p:cNvSpPr>
              <p:nvPr/>
            </p:nvSpPr>
            <p:spPr bwMode="auto">
              <a:xfrm>
                <a:off x="5313" y="5233"/>
                <a:ext cx="11945" cy="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dirty="0">
                    <a:solidFill>
                      <a:schemeClr val="tx1"/>
                    </a:solidFill>
                    <a:latin typeface="汉仪北魏写经W" panose="00020600040101010101" charset="-122"/>
                    <a:ea typeface="汉仪北魏写经W" panose="00020600040101010101" charset="-122"/>
                    <a:cs typeface="Arial" panose="020B0604020202020204" pitchFamily="34" charset="0"/>
                    <a:sym typeface="+mn-ea"/>
                  </a:rPr>
                  <a:t>第三节　GM(1, 1)残差模型及GM(n, h)模型</a:t>
                </a:r>
                <a:endParaRPr lang="zh-CN" altLang="en-US" dirty="0">
                  <a:solidFill>
                    <a:schemeClr val="tx1"/>
                  </a:solidFill>
                  <a:latin typeface="汉仪北魏写经W" panose="00020600040101010101" charset="-122"/>
                  <a:ea typeface="汉仪北魏写经W" panose="00020600040101010101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44" y="3338"/>
              <a:ext cx="430" cy="405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44" y="4341"/>
              <a:ext cx="430" cy="405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44" y="5388"/>
              <a:ext cx="430" cy="405"/>
            </a:xfrm>
            <a:prstGeom prst="rect">
              <a:avLst/>
            </a:prstGeom>
          </p:spPr>
        </p:pic>
      </p:grp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灰色预测理论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 灰色预测的概念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灰色预测法是一种对含有不确定因素的系统进行预测的方法。灰色系统是介于白色系统和黑色系统之间的一种系统。白色系统是指一个系统的内部特征是完全已知的,即系统的信息是完全充分的。黑色系统是指一个系统的内部信息对外界来说是一无所知的,只能通过它同外界的联系加以观测研究。灰色系统是指一个系统的一部分信息是已知的,另一部分信息是未知的,系统内各因素间具有不确定的关系。</a:t>
            </a:r>
            <a:endParaRPr lang="zh-CN" altLang="en-US"/>
          </a:p>
          <a:p>
            <a:r>
              <a:rPr lang="zh-CN" altLang="en-US"/>
              <a:t>灰色预测是对既含有已知信息又含有不确定信息的系统进行预测,就是对在一定范围内变化的、与时间有关的灰色过程进行预测。尽管灰色过程中所显示的现象是随机的,但毕竟是有序的,因此,这一数据集合具备潜在的规律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灰色预测理论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 生成列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 累加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累加是将原始序列通过累加得到生成列。累加的规则是将原始序列的第一个数据作为生成列的第一个数据,将原始序列的第二个数据加到原始序列的第一个数据上,其和作为生成列的第二个数据,将原始序列的第三个数据加到生成列的第二个数据上,其和作为生成列的第三个数据,按如此规则进行下去,便可得到生成列。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 累减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将原始序列前、后两个数据相减,所得数据序列为累减生成序列。累减是累加的逆运算,累减可将累加生成列还原为非生成列,在建模中获得增量信息。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灰色预测理论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 关联度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 关联系数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 关联度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GM(1, 1)模型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 sz="26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GM(1, 1)模型的建立</a:t>
            </a:r>
            <a:endParaRPr lang="zh-CN" altLang="en-US" sz="26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/>
              <a:t>设</a:t>
            </a:r>
            <a:r>
              <a:rPr lang="en-US" altLang="zh-CN"/>
              <a:t>    </a:t>
            </a:r>
            <a:r>
              <a:rPr lang="zh-CN" altLang="en-US"/>
              <a:t>为待估参数向量,</a:t>
            </a:r>
            <a:r>
              <a:rPr lang="en-US" altLang="zh-CN"/>
              <a:t>               </a:t>
            </a:r>
            <a:r>
              <a:rPr lang="zh-CN" altLang="en-US"/>
              <a:t>,利用最小二乘法求解,可得: 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其中: 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r>
              <a:rPr lang="zh-CN" altLang="en-US"/>
              <a:t>求解微分方程,即可得预测模型: 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1110" y="1988820"/>
            <a:ext cx="288290" cy="4406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470" y="2011680"/>
            <a:ext cx="740410" cy="5010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590" y="2066290"/>
            <a:ext cx="1393190" cy="4464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4655" y="2634615"/>
            <a:ext cx="3536950" cy="13036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425" y="4975860"/>
            <a:ext cx="4477385" cy="535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GM(1, 1)模型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buClrTx/>
              <a:buSzTx/>
              <a:buFontTx/>
              <a:buNone/>
            </a:pPr>
            <a:r>
              <a:rPr lang="zh-CN" altLang="en-US" sz="26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 模型检验</a:t>
            </a:r>
            <a:endParaRPr lang="zh-CN" altLang="en-US" sz="26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(一) 残差检验</a:t>
            </a:r>
            <a:endParaRPr lang="zh-CN" altLang="en-US" sz="22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en-US"/>
              <a:t>按预测模型计算</a:t>
            </a:r>
            <a:r>
              <a:rPr lang="en-US" altLang="zh-CN"/>
              <a:t>       </a:t>
            </a:r>
            <a:r>
              <a:rPr lang="zh-CN" altLang="en-US"/>
              <a:t>(i),并将</a:t>
            </a:r>
            <a:r>
              <a:rPr lang="en-US" altLang="zh-CN"/>
              <a:t>      </a:t>
            </a:r>
            <a:r>
              <a:rPr lang="zh-CN" altLang="en-US"/>
              <a:t>(i)累减生成</a:t>
            </a:r>
            <a:r>
              <a:rPr lang="en-US" altLang="zh-CN"/>
              <a:t>        </a:t>
            </a:r>
            <a:r>
              <a:rPr lang="zh-CN" altLang="en-US"/>
              <a:t>(i),然后计算原始序列</a:t>
            </a:r>
            <a:r>
              <a:rPr lang="en-US" altLang="zh-CN"/>
              <a:t>       </a:t>
            </a:r>
            <a:r>
              <a:rPr lang="zh-CN" altLang="en-US"/>
              <a:t>(i)与</a:t>
            </a:r>
            <a:r>
              <a:rPr lang="en-US" altLang="zh-CN"/>
              <a:t>       </a:t>
            </a:r>
            <a:r>
              <a:rPr lang="zh-CN" altLang="en-US"/>
              <a:t>(i)的绝对误差序列及相对误差序列。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 关联度检验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根据前面所述关联度计算方法,计算出</a:t>
            </a:r>
            <a:r>
              <a:rPr lang="en-US" altLang="zh-CN"/>
              <a:t>        </a:t>
            </a:r>
            <a:r>
              <a:rPr lang="zh-CN" altLang="en-US"/>
              <a:t>(i)与原始序列</a:t>
            </a:r>
            <a:r>
              <a:rPr lang="en-US" altLang="zh-CN"/>
              <a:t>        </a:t>
            </a:r>
            <a:r>
              <a:rPr lang="zh-CN" altLang="en-US"/>
              <a:t>(i)的关联系数,然后计算出关联度。根据经验,当ρ=0.5时,关联度大于0.6便满意了。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8860" y="3280410"/>
            <a:ext cx="7593965" cy="597535"/>
          </a:xfrm>
          <a:prstGeom prst="rect">
            <a:avLst/>
          </a:prstGeom>
        </p:spPr>
      </p:pic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15260" y="2586990"/>
          <a:ext cx="390525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" r:id="rId2" imgW="292100" imgH="203200" progId="Equation.KSEE3">
                  <p:embed/>
                </p:oleObj>
              </mc:Choice>
              <mc:Fallback>
                <p:oleObj name="" r:id="rId2" imgW="292100" imgH="2032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715260" y="2586990"/>
                        <a:ext cx="390525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69055" y="2594610"/>
          <a:ext cx="390525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4" imgW="292100" imgH="203200" progId="Equation.KSEE3">
                  <p:embed/>
                </p:oleObj>
              </mc:Choice>
              <mc:Fallback>
                <p:oleObj name="" r:id="rId4" imgW="292100" imgH="2032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69055" y="2594610"/>
                        <a:ext cx="390525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475288" y="2579370"/>
          <a:ext cx="407670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5" imgW="304800" imgH="203200" progId="Equation.KSEE3">
                  <p:embed/>
                </p:oleObj>
              </mc:Choice>
              <mc:Fallback>
                <p:oleObj name="" r:id="rId5" imgW="304800" imgH="2032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75288" y="2579370"/>
                        <a:ext cx="407670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8972233" y="2579370"/>
          <a:ext cx="407670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7" imgW="304800" imgH="203200" progId="Equation.KSEE3">
                  <p:embed/>
                </p:oleObj>
              </mc:Choice>
              <mc:Fallback>
                <p:oleObj name="" r:id="rId7" imgW="304800" imgH="2032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72233" y="2579370"/>
                        <a:ext cx="407670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8126413" y="2595245"/>
          <a:ext cx="407670" cy="255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8" imgW="304800" imgH="190500" progId="Equation.KSEE3">
                  <p:embed/>
                </p:oleObj>
              </mc:Choice>
              <mc:Fallback>
                <p:oleObj name="" r:id="rId8" imgW="304800" imgH="1905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126413" y="2595245"/>
                        <a:ext cx="407670" cy="255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926648" y="4677410"/>
          <a:ext cx="407670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10" imgW="304800" imgH="203200" progId="Equation.KSEE3">
                  <p:embed/>
                </p:oleObj>
              </mc:Choice>
              <mc:Fallback>
                <p:oleObj name="" r:id="rId10" imgW="304800" imgH="2032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26648" y="4677410"/>
                        <a:ext cx="407670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843713" y="4693920"/>
          <a:ext cx="407670" cy="255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" name="" r:id="rId11" imgW="304800" imgH="190500" progId="Equation.KSEE3">
                  <p:embed/>
                </p:oleObj>
              </mc:Choice>
              <mc:Fallback>
                <p:oleObj name="" r:id="rId11" imgW="304800" imgH="1905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43713" y="4693920"/>
                        <a:ext cx="407670" cy="255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GM(1, 1)模型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algn="just">
              <a:buClrTx/>
              <a:buSzTx/>
              <a:buFontTx/>
              <a:buNone/>
            </a:pPr>
            <a:r>
              <a:rPr lang="zh-CN" altLang="en-US" sz="22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(三) 后验差检验</a:t>
            </a:r>
            <a:endParaRPr lang="zh-CN" altLang="en-US" sz="22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/>
          </a:p>
          <a:p>
            <a:r>
              <a:rPr lang="zh-CN" altLang="en-US"/>
              <a:t>(1) 计算原始序列的标准差: </a:t>
            </a:r>
            <a:endParaRPr lang="zh-CN" altLang="en-US"/>
          </a:p>
          <a:p>
            <a:pPr marL="0" algn="just">
              <a:buClrTx/>
              <a:buSzTx/>
              <a:buFontTx/>
              <a:buNone/>
            </a:pPr>
            <a:endParaRPr lang="zh-CN" altLang="en-US"/>
          </a:p>
          <a:p>
            <a:endParaRPr lang="zh-CN" altLang="en-US"/>
          </a:p>
          <a:p>
            <a:r>
              <a:rPr lang="zh-CN" altLang="en-US"/>
              <a:t>(2) 计算绝对误差序列的标准差: 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(3) 计算方差比: 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24935" y="1981835"/>
            <a:ext cx="1818005" cy="8820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690" y="3129915"/>
            <a:ext cx="2078990" cy="9963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4940" y="4526280"/>
            <a:ext cx="824865" cy="663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GM(1, 1)模型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>
                <a:sym typeface="+mn-ea"/>
              </a:rPr>
              <a:t>(4) 计算小误差概率: 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>
                <a:sym typeface="+mn-ea"/>
              </a:rPr>
              <a:t>若残差检验、关联度检验、后验差检验都能通过,则可以用所建模型进行预测;否则,应进行残差修正。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2365" y="1871980"/>
            <a:ext cx="3494405" cy="8058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65" y="2799080"/>
            <a:ext cx="5765800" cy="4311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120" y="3429000"/>
            <a:ext cx="2392680" cy="12338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2.xml><?xml version="1.0" encoding="utf-8"?>
<p:tagLst xmlns:p="http://schemas.openxmlformats.org/presentationml/2006/main">
  <p:tag name="COMMONDATA" val="eyJoZGlkIjoiNTBlODZkODVmOTIxMWE2ZDY3MjViNmY2OTBlOTlkYTM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1547</Words>
  <Application>WPS 演示</Application>
  <PresentationFormat>宽屏</PresentationFormat>
  <Paragraphs>124</Paragraphs>
  <Slides>12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12</vt:i4>
      </vt:variant>
    </vt:vector>
  </HeadingPairs>
  <TitlesOfParts>
    <vt:vector size="36" baseType="lpstr">
      <vt:lpstr>Arial</vt:lpstr>
      <vt:lpstr>宋体</vt:lpstr>
      <vt:lpstr>Wingdings</vt:lpstr>
      <vt:lpstr>Wingdings</vt:lpstr>
      <vt:lpstr>微软雅黑</vt:lpstr>
      <vt:lpstr>Calibri</vt:lpstr>
      <vt:lpstr>Arial Unicode MS</vt:lpstr>
      <vt:lpstr>汉仪北魏写经W</vt:lpstr>
      <vt:lpstr>GungsuhChe</vt:lpstr>
      <vt:lpstr>Malgun Gothic</vt:lpstr>
      <vt:lpstr>黑体</vt:lpstr>
      <vt:lpstr>楷体</vt:lpstr>
      <vt:lpstr>华文楷体</vt:lpstr>
      <vt:lpstr>Office 主题​​</vt:lpstr>
      <vt:lpstr>1_自定义设计方案</vt:lpstr>
      <vt:lpstr>默认设计模板</vt:lpstr>
      <vt:lpstr>1_默认设计模板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PowerPoint 演示文稿</vt:lpstr>
      <vt:lpstr>PowerPoint 演示文稿</vt:lpstr>
      <vt:lpstr>第一节　灰色预测理论</vt:lpstr>
      <vt:lpstr>第一节　灰色预测理论</vt:lpstr>
      <vt:lpstr>第一节　灰色预测理论</vt:lpstr>
      <vt:lpstr>第二节　GM(1, 1)模型</vt:lpstr>
      <vt:lpstr>第二节　GM(1, 1)模型</vt:lpstr>
      <vt:lpstr>第二节　GM(1, 1)模型</vt:lpstr>
      <vt:lpstr>第二节　GM(1, 1)模型</vt:lpstr>
      <vt:lpstr>第三节　GM(1, 1)残差模型及GM(n, h)模型</vt:lpstr>
      <vt:lpstr>第三节　GM(1, 1)残差模型及GM(n, h)模型</vt:lpstr>
      <vt:lpstr>第三节　GM(1, 1)残差模型及GM(n, h)模型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sunny</cp:lastModifiedBy>
  <cp:revision>155</cp:revision>
  <dcterms:created xsi:type="dcterms:W3CDTF">2019-06-19T02:08:00Z</dcterms:created>
  <dcterms:modified xsi:type="dcterms:W3CDTF">2023-07-01T12:56:26Z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2052-11.1.0.13012</vt:lpwstr>
  </property>
  <property fmtid="{D5CDD505-2E9C-101B-9397-08002B2CF9AE}" pid="3" name="ICV">
    <vt:lpwstr>3DF3C68D2BD04968B534BCC5C7590F93</vt:lpwstr>
  </property>
</Properties>
</file>