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62" r:id="rId4"/>
    <p:sldMasterId id="2147483664" r:id="rId5"/>
  </p:sldMasterIdLst>
  <p:sldIdLst>
    <p:sldId id="257" r:id="rId6"/>
    <p:sldId id="258" r:id="rId7"/>
    <p:sldId id="259" r:id="rId8"/>
    <p:sldId id="260" r:id="rId9"/>
    <p:sldId id="261" r:id="rId10"/>
    <p:sldId id="262" r:id="rId11"/>
    <p:sldId id="263" r:id="rId12"/>
    <p:sldId id="264" r:id="rId13"/>
    <p:sldId id="265" r:id="rId14"/>
    <p:sldId id="266" r:id="rId15"/>
    <p:sldId id="267"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 Type="http://schemas.openxmlformats.org/officeDocument/2006/relationships/slideMaster" Target="slideMasters/slideMaster2.xml"/><Relationship Id="rId21" Type="http://schemas.openxmlformats.org/officeDocument/2006/relationships/tags" Target="tags/tag80.xml"/><Relationship Id="rId20" Type="http://schemas.openxmlformats.org/officeDocument/2006/relationships/commentAuthors" Target="commentAuthors.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403860"/>
            <a:ext cx="8267065" cy="483235"/>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pic>
        <p:nvPicPr>
          <p:cNvPr id="2" name="内容占位符 1"/>
          <p:cNvPicPr>
            <a:picLocks noChangeAspect="1"/>
          </p:cNvPicPr>
          <p:nvPr>
            <p:ph idx="13"/>
          </p:nvPr>
        </p:nvPicPr>
        <p:blipFill>
          <a:blip r:embed="rId2"/>
          <a:stretch>
            <a:fillRect/>
          </a:stretch>
        </p:blipFill>
        <p:spPr>
          <a:xfrm>
            <a:off x="3959860" y="6422390"/>
            <a:ext cx="8232140" cy="435610"/>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fld>
            <a:endParaRPr lang="zh-CN" altLang="en-US"/>
          </a:p>
        </p:txBody>
      </p:sp>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
        <p:nvSpPr>
          <p:cNvPr id="5" name="标题 1"/>
          <p:cNvSpPr>
            <a:spLocks noGrp="1"/>
          </p:cNvSpPr>
          <p:nvPr>
            <p:ph type="title"/>
          </p:nvPr>
        </p:nvSpPr>
        <p:spPr>
          <a:xfrm>
            <a:off x="573405" y="356235"/>
            <a:ext cx="8267065" cy="628650"/>
          </a:xfrm>
        </p:spPr>
        <p:txBody>
          <a:bodyPr>
            <a:noAutofit/>
          </a:bodyPr>
          <a:lstStyle>
            <a:lvl1pPr algn="l">
              <a:defRPr lang="zh-CN" altLang="zh-CN" sz="2400" b="0">
                <a:solidFill>
                  <a:schemeClr val="tx1"/>
                </a:solidFill>
                <a:latin typeface="汉仪北魏写经W" panose="00020600040101010101" charset="-122"/>
                <a:ea typeface="汉仪北魏写经W"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theme" Target="../theme/theme2.xml"/><Relationship Id="rId8" Type="http://schemas.openxmlformats.org/officeDocument/2006/relationships/tags" Target="../tags/tag68.xml"/><Relationship Id="rId7" Type="http://schemas.openxmlformats.org/officeDocument/2006/relationships/image" Target="../media/image1.jpeg"/><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theme" Target="../theme/theme3.xml"/><Relationship Id="rId8" Type="http://schemas.openxmlformats.org/officeDocument/2006/relationships/tags" Target="../tags/tag77.xml"/><Relationship Id="rId7" Type="http://schemas.openxmlformats.org/officeDocument/2006/relationships/image" Target="../media/image2.jpeg"/><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8.png"/><Relationship Id="rId7" Type="http://schemas.openxmlformats.org/officeDocument/2006/relationships/image" Target="../media/image3.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jpeg"/><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2"/>
          <p:cNvPicPr>
            <a:picLocks noChangeAspect="1"/>
          </p:cNvPicPr>
          <p:nvPr userDrawn="1"/>
        </p:nvPicPr>
        <p:blipFill>
          <a:blip r:embed="rId7"/>
          <a:stretch>
            <a:fillRect/>
          </a:stretch>
        </p:blipFill>
        <p:spPr>
          <a:xfrm>
            <a:off x="0" y="0"/>
            <a:ext cx="12198985" cy="6858000"/>
          </a:xfrm>
          <a:prstGeom prst="rect">
            <a:avLst/>
          </a:prstGeom>
        </p:spPr>
      </p:pic>
    </p:spTree>
    <p:custDataLst>
      <p:tags r:id="rId8"/>
    </p:custData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pic>
        <p:nvPicPr>
          <p:cNvPr id="7" name="图片 6" descr="图片3"/>
          <p:cNvPicPr>
            <a:picLocks noChangeAspect="1"/>
          </p:cNvPicPr>
          <p:nvPr userDrawn="1"/>
        </p:nvPicPr>
        <p:blipFill>
          <a:blip r:embed="rId7"/>
          <a:stretch>
            <a:fillRect/>
          </a:stretch>
        </p:blipFill>
        <p:spPr>
          <a:xfrm>
            <a:off x="0" y="0"/>
            <a:ext cx="12192000" cy="6858000"/>
          </a:xfrm>
          <a:prstGeom prst="rect">
            <a:avLst/>
          </a:prstGeom>
        </p:spPr>
      </p:pic>
      <p:sp>
        <p:nvSpPr>
          <p:cNvPr id="8" name="日期占位符 2"/>
          <p:cNvSpPr>
            <a:spLocks noGrp="1"/>
          </p:cNvSpPr>
          <p:nvPr userDrawn="1"/>
        </p:nvSpPr>
        <p:spPr>
          <a:xfrm>
            <a:off x="-140" y="6249630"/>
            <a:ext cx="2700000" cy="316800"/>
          </a:xfrm>
          <a:prstGeom prst="rect">
            <a:avLst/>
          </a:prstGeom>
        </p:spPr>
        <p:txBody>
          <a:bodyPr vert="horz" lIns="91440" tIns="45720" rIns="91440" bIns="45720" rtlCol="0" anchor="ctr">
            <a:normAutofit/>
          </a:bodyPr>
          <a:lstStyle>
            <a:defPPr>
              <a:defRPr lang="zh-CN"/>
            </a:defPPr>
            <a:lvl1pPr marL="0" algn="l" defTabSz="914400" rtl="0" eaLnBrk="1" latinLnBrk="0" hangingPunct="1">
              <a:defRPr sz="1000" kern="1200" baseline="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60FBDFE-C587-4B4C-A407-44438C67B59E}" type="datetimeFigureOut">
              <a:rPr lang="zh-CN" altLang="en-US" sz="1400" smtClean="0"/>
            </a:fld>
            <a:endParaRPr lang="zh-CN" altLang="en-US" sz="1400" smtClean="0"/>
          </a:p>
        </p:txBody>
      </p:sp>
    </p:spTree>
    <p:custDataLst>
      <p:tags r:id="rId8"/>
    </p:custData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4"/>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587375" y="394970"/>
            <a:ext cx="9516745" cy="5118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grpSp>
        <p:nvGrpSpPr>
          <p:cNvPr id="8" name="组合 7"/>
          <p:cNvGrpSpPr/>
          <p:nvPr userDrawn="1"/>
        </p:nvGrpSpPr>
        <p:grpSpPr>
          <a:xfrm>
            <a:off x="-3810" y="907415"/>
            <a:ext cx="12195810" cy="5951855"/>
            <a:chOff x="-6" y="1429"/>
            <a:chExt cx="19206" cy="9373"/>
          </a:xfrm>
        </p:grpSpPr>
        <p:pic>
          <p:nvPicPr>
            <p:cNvPr id="6" name="图片 5"/>
            <p:cNvPicPr>
              <a:picLocks noChangeAspect="1"/>
            </p:cNvPicPr>
            <p:nvPr/>
          </p:nvPicPr>
          <p:blipFill>
            <a:blip r:embed="rId5"/>
            <a:stretch>
              <a:fillRect/>
            </a:stretch>
          </p:blipFill>
          <p:spPr>
            <a:xfrm>
              <a:off x="0" y="10114"/>
              <a:ext cx="6463" cy="689"/>
            </a:xfrm>
            <a:prstGeom prst="rect">
              <a:avLst/>
            </a:prstGeom>
          </p:spPr>
        </p:pic>
        <p:pic>
          <p:nvPicPr>
            <p:cNvPr id="3" name="内容占位符 4"/>
            <p:cNvPicPr>
              <a:picLocks noChangeAspect="1"/>
            </p:cNvPicPr>
            <p:nvPr/>
          </p:nvPicPr>
          <p:blipFill>
            <a:blip r:embed="rId6"/>
            <a:stretch>
              <a:fillRect/>
            </a:stretch>
          </p:blipFill>
          <p:spPr>
            <a:xfrm>
              <a:off x="-6" y="1429"/>
              <a:ext cx="19206" cy="201"/>
            </a:xfrm>
            <a:prstGeom prst="rect">
              <a:avLst/>
            </a:prstGeom>
            <a:noFill/>
            <a:ln>
              <a:noFill/>
            </a:ln>
            <a:effectLst/>
          </p:spPr>
        </p:pic>
      </p:grpSp>
      <p:pic>
        <p:nvPicPr>
          <p:cNvPr id="5" name="内容占位符 4"/>
          <p:cNvPicPr>
            <a:picLocks noChangeAspect="1"/>
          </p:cNvPicPr>
          <p:nvPr userDrawn="1"/>
        </p:nvPicPr>
        <p:blipFill>
          <a:blip r:embed="rId7"/>
          <a:stretch>
            <a:fillRect/>
          </a:stretch>
        </p:blipFill>
        <p:spPr>
          <a:xfrm>
            <a:off x="3959860" y="6422390"/>
            <a:ext cx="8232140" cy="435610"/>
          </a:xfrm>
          <a:prstGeom prst="rect">
            <a:avLst/>
          </a:prstGeom>
          <a:noFill/>
          <a:ln>
            <a:noFill/>
          </a:ln>
          <a:effectLst/>
        </p:spPr>
      </p:pic>
      <p:pic>
        <p:nvPicPr>
          <p:cNvPr id="23" name="图片 22" descr="WPS图片编辑"/>
          <p:cNvPicPr>
            <a:picLocks noChangeAspect="1"/>
          </p:cNvPicPr>
          <p:nvPr userDrawn="1"/>
        </p:nvPicPr>
        <p:blipFill>
          <a:blip r:embed="rId8"/>
          <a:stretch>
            <a:fillRect/>
          </a:stretch>
        </p:blipFill>
        <p:spPr>
          <a:xfrm>
            <a:off x="10351770" y="6144895"/>
            <a:ext cx="1761490" cy="263525"/>
          </a:xfrm>
          <a:prstGeom prst="rect">
            <a:avLst/>
          </a:prstGeom>
        </p:spPr>
      </p:pic>
      <p:sp>
        <p:nvSpPr>
          <p:cNvPr id="4" name="灯片编号占位符 3"/>
          <p:cNvSpPr>
            <a:spLocks noGrp="1"/>
          </p:cNvSpPr>
          <p:nvPr>
            <p:ph type="sldNum" sz="quarter" idx="12"/>
          </p:nvPr>
        </p:nvSpPr>
        <p:spPr>
          <a:xfrm>
            <a:off x="4114800" y="6470650"/>
            <a:ext cx="2620010" cy="365125"/>
          </a:xfrm>
        </p:spPr>
        <p:txBody>
          <a:bodyPr/>
          <a:lstStyle>
            <a:lvl1pPr algn="l">
              <a:defRPr b="1">
                <a:solidFill>
                  <a:schemeClr val="bg1"/>
                </a:solidFill>
              </a:defRPr>
            </a:lvl1pPr>
          </a:lstStyle>
          <a:p>
            <a:fld id="{7D9BB5D0-35E4-459D-AEF3-FE4D7C45CC19}" type="slidenum">
              <a:rPr lang="zh-CN" altLang="en-US" smtClean="0"/>
            </a:fld>
            <a:endParaRPr lang="zh-CN" altLang="en-US" smtClean="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hf hdr="0" ftr="0" dt="0"/>
  <p:txStyles>
    <p:titleStyle>
      <a:lvl1pPr algn="l" rtl="0" eaLnBrk="0" fontAlgn="base" hangingPunct="0">
        <a:spcBef>
          <a:spcPct val="0"/>
        </a:spcBef>
        <a:spcAft>
          <a:spcPct val="0"/>
        </a:spcAft>
        <a:defRPr sz="2400" b="0" kern="1200">
          <a:solidFill>
            <a:schemeClr val="tx1"/>
          </a:solidFill>
          <a:latin typeface="汉仪北魏写经W" panose="00020600040101010101" charset="-122"/>
          <a:ea typeface="汉仪北魏写经W"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3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1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7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tags" Target="../tags/tag7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灯片编号占位符 10"/>
          <p:cNvSpPr>
            <a:spLocks noGrp="1"/>
          </p:cNvSpPr>
          <p:nvPr>
            <p:ph type="sldNum" sz="quarter" idx="12"/>
          </p:nvPr>
        </p:nvSpPr>
        <p:spPr/>
        <p:txBody>
          <a:bodyPr/>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统计预测的原则和步骤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统计预测的原则</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连贯原则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所谓“连贯原则”,是指事物的发展是按一定规律进行的,在其发展过程中,这种规律贯彻始终,不应受到破坏,它的未来发展与其过去和现在的发展没有什么根本的不同。</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类推原则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所谓“类推原则”,是指事物必须有某种结构,其升降起伏变动不是杂乱无章的,而是有章可循的。事物变动的这种结构性可用数学方法加以模拟,根据所测定的模型,类比现在,预测未来。</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统计预测的原则和步骤</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统计预测的步骤</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确定预测的目的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搜集和审核资料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选择预测模型和方法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分析预测误差,改进预测模型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提出预测报告</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pic>
        <p:nvPicPr>
          <p:cNvPr id="2032227361" name="图片 2032227361" descr="id:2147503748;FounderCES"/>
          <p:cNvPicPr>
            <a:picLocks noChangeAspect="1"/>
          </p:cNvPicPr>
          <p:nvPr/>
        </p:nvPicPr>
        <p:blipFill>
          <a:blip r:embed="rId1"/>
          <a:stretch>
            <a:fillRect/>
          </a:stretch>
        </p:blipFill>
        <p:spPr>
          <a:xfrm>
            <a:off x="5592445" y="2252980"/>
            <a:ext cx="5713095" cy="2176145"/>
          </a:xfrm>
          <a:prstGeom prst="rect">
            <a:avLst/>
          </a:prstGeom>
        </p:spPr>
      </p:pic>
      <p:sp>
        <p:nvSpPr>
          <p:cNvPr id="100" name="文本框 99"/>
          <p:cNvSpPr txBox="1"/>
          <p:nvPr/>
        </p:nvSpPr>
        <p:spPr>
          <a:xfrm>
            <a:off x="5909310" y="4910455"/>
            <a:ext cx="5080000" cy="368300"/>
          </a:xfrm>
          <a:prstGeom prst="rect">
            <a:avLst/>
          </a:prstGeom>
          <a:noFill/>
          <a:ln w="9525">
            <a:noFill/>
          </a:ln>
        </p:spPr>
        <p:txBody>
          <a:bodyPr>
            <a:spAutoFit/>
          </a:bodyPr>
          <a:p>
            <a:pPr indent="228600" algn="ctr"/>
            <a:r>
              <a:rPr lang="zh-CN" b="0">
                <a:solidFill>
                  <a:srgbClr val="000000"/>
                </a:solidFill>
                <a:latin typeface="Arial" panose="020B0604020202020204" pitchFamily="34" charset="0"/>
                <a:cs typeface="Arial" panose="020B0604020202020204" pitchFamily="34" charset="0"/>
              </a:rPr>
              <a:t>图</a:t>
            </a:r>
            <a:r>
              <a:rPr lang="en-US" b="0">
                <a:solidFill>
                  <a:srgbClr val="000000"/>
                </a:solidFill>
                <a:latin typeface="Arial" panose="020B0604020202020204" pitchFamily="34" charset="0"/>
                <a:cs typeface="Arial" panose="020B0604020202020204" pitchFamily="34" charset="0"/>
              </a:rPr>
              <a:t>1-</a:t>
            </a:r>
            <a:r>
              <a:rPr lang="zh-CN" b="0">
                <a:solidFill>
                  <a:srgbClr val="000000"/>
                </a:solidFill>
                <a:latin typeface="Arial" panose="020B0604020202020204" pitchFamily="34" charset="0"/>
                <a:cs typeface="Arial" panose="020B0604020202020204" pitchFamily="34" charset="0"/>
              </a:rPr>
              <a:t>1　统计预测程序</a:t>
            </a:r>
            <a:endParaRPr lang="zh-CN" altLang="en-US" b="0">
              <a:solidFill>
                <a:srgbClr val="000000"/>
              </a:solidFill>
              <a:latin typeface="Arial" panose="020B0604020202020204" pitchFamily="34" charset="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 name="文本框 14"/>
          <p:cNvSpPr txBox="1"/>
          <p:nvPr/>
        </p:nvSpPr>
        <p:spPr>
          <a:xfrm>
            <a:off x="17145" y="2532380"/>
            <a:ext cx="12174855" cy="1106805"/>
          </a:xfrm>
          <a:prstGeom prst="rect">
            <a:avLst/>
          </a:prstGeom>
          <a:noFill/>
        </p:spPr>
        <p:txBody>
          <a:bodyPr wrap="square" rtlCol="0">
            <a:spAutoFit/>
          </a:bodyPr>
          <a:p>
            <a:pPr algn="ctr"/>
            <a:r>
              <a:rPr lang="zh-CN" altLang="en-US" sz="6600">
                <a:latin typeface="汉仪北魏写经W" panose="00020600040101010101" charset="-122"/>
                <a:ea typeface="汉仪北魏写经W" panose="00020600040101010101" charset="-122"/>
              </a:rPr>
              <a:t>第一章</a:t>
            </a:r>
            <a:r>
              <a:rPr lang="en-US" altLang="zh-CN" sz="6600">
                <a:latin typeface="汉仪北魏写经W" panose="00020600040101010101" charset="-122"/>
                <a:ea typeface="汉仪北魏写经W" panose="00020600040101010101" charset="-122"/>
              </a:rPr>
              <a:t>   </a:t>
            </a:r>
            <a:r>
              <a:rPr lang="zh-CN" altLang="en-US" sz="6600">
                <a:latin typeface="汉仪北魏写经W" panose="00020600040101010101" charset="-122"/>
                <a:ea typeface="汉仪北魏写经W" panose="00020600040101010101" charset="-122"/>
              </a:rPr>
              <a:t>统计预测概述</a:t>
            </a:r>
            <a:endParaRPr lang="zh-CN" altLang="en-US" sz="6600">
              <a:latin typeface="汉仪北魏写经W" panose="00020600040101010101" charset="-122"/>
              <a:ea typeface="汉仪北魏写经W" panose="00020600040101010101" charset="-122"/>
            </a:endParaRPr>
          </a:p>
        </p:txBody>
      </p:sp>
      <p:sp>
        <p:nvSpPr>
          <p:cNvPr id="6" name="灯片编号占位符 5"/>
          <p:cNvSpPr>
            <a:spLocks noGrp="1"/>
          </p:cNvSpPr>
          <p:nvPr>
            <p:ph type="sldNum" sz="quarter" idx="12"/>
          </p:nvPr>
        </p:nvSpPr>
        <p:spPr/>
        <p:txBody>
          <a:bodyPr/>
          <a:p>
            <a:fld id="{49AE70B2-8BF9-45C0-BB95-33D1B9D3A85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160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616585" y="288925"/>
            <a:ext cx="706120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ctr">
              <a:lnSpc>
                <a:spcPct val="100000"/>
              </a:lnSpc>
              <a:spcBef>
                <a:spcPct val="0"/>
              </a:spcBef>
              <a:buFontTx/>
              <a:buNone/>
            </a:pPr>
            <a:r>
              <a:rPr lang="zh-CN" altLang="en-US" sz="4000" b="1" dirty="0">
                <a:solidFill>
                  <a:schemeClr val="tx1"/>
                </a:solidFill>
                <a:latin typeface="汉仪北魏写经W" panose="00020600040101010101" charset="-122"/>
                <a:ea typeface="汉仪北魏写经W" panose="00020600040101010101" charset="-122"/>
                <a:cs typeface="汉仪北魏写经W" panose="00020600040101010101" charset="-122"/>
              </a:rPr>
              <a:t>目录  </a:t>
            </a:r>
            <a:r>
              <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rPr>
              <a:t>content</a:t>
            </a:r>
            <a:endParaRPr lang="en-US" altLang="zh-CN" sz="4000" b="1" dirty="0">
              <a:solidFill>
                <a:schemeClr val="tx1"/>
              </a:solidFill>
              <a:latin typeface="汉仪北魏写经W" panose="00020600040101010101" charset="-122"/>
              <a:ea typeface="汉仪北魏写经W" panose="00020600040101010101" charset="-122"/>
              <a:cs typeface="汉仪北魏写经W" panose="00020600040101010101" charset="-122"/>
            </a:endParaRPr>
          </a:p>
        </p:txBody>
      </p:sp>
      <p:grpSp>
        <p:nvGrpSpPr>
          <p:cNvPr id="9" name="组合 8"/>
          <p:cNvGrpSpPr/>
          <p:nvPr/>
        </p:nvGrpSpPr>
        <p:grpSpPr>
          <a:xfrm>
            <a:off x="3012440" y="2018665"/>
            <a:ext cx="6640830" cy="1832610"/>
            <a:chOff x="4744" y="3179"/>
            <a:chExt cx="10458" cy="2886"/>
          </a:xfrm>
        </p:grpSpPr>
        <p:grpSp>
          <p:nvGrpSpPr>
            <p:cNvPr id="10" name="组合 9"/>
            <p:cNvGrpSpPr/>
            <p:nvPr/>
          </p:nvGrpSpPr>
          <p:grpSpPr>
            <a:xfrm>
              <a:off x="5313" y="3179"/>
              <a:ext cx="9889" cy="2886"/>
              <a:chOff x="5313" y="3179"/>
              <a:chExt cx="9889" cy="2886"/>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第一节　统计预测的概念和作用</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7" name="矩形 28"/>
              <p:cNvSpPr>
                <a:spLocks noChangeArrowheads="1"/>
              </p:cNvSpPr>
              <p:nvPr/>
            </p:nvSpPr>
            <p:spPr bwMode="auto">
              <a:xfrm>
                <a:off x="5313" y="4177"/>
                <a:ext cx="9889"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rPr>
                  <a:t>第二节　统计预测方法的分类及其选择</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sp>
            <p:nvSpPr>
              <p:cNvPr id="69" name="矩形 26"/>
              <p:cNvSpPr>
                <a:spLocks noChangeArrowheads="1"/>
              </p:cNvSpPr>
              <p:nvPr/>
            </p:nvSpPr>
            <p:spPr bwMode="auto">
              <a:xfrm>
                <a:off x="5313" y="5233"/>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zh-CN" altLang="en-US" dirty="0">
                    <a:latin typeface="汉仪北魏写经W" panose="00020600040101010101" charset="-122"/>
                    <a:ea typeface="汉仪北魏写经W" panose="00020600040101010101" charset="-122"/>
                    <a:cs typeface="Arial" panose="020B0604020202020204" pitchFamily="34" charset="0"/>
                    <a:sym typeface="+mn-ea"/>
                  </a:rPr>
                  <a:t>第三节　统计预测的原则和步骤</a:t>
                </a:r>
                <a:endParaRPr lang="zh-CN" altLang="en-US" dirty="0">
                  <a:solidFill>
                    <a:schemeClr val="tx1"/>
                  </a:solidFill>
                  <a:latin typeface="汉仪北魏写经W" panose="00020600040101010101" charset="-122"/>
                  <a:ea typeface="汉仪北魏写经W" panose="00020600040101010101" charset="-122"/>
                  <a:cs typeface="Arial" panose="020B0604020202020204" pitchFamily="34" charset="0"/>
                  <a:sym typeface="+mn-ea"/>
                </a:endParaRPr>
              </a:p>
            </p:txBody>
          </p:sp>
        </p:grpSp>
        <p:pic>
          <p:nvPicPr>
            <p:cNvPr id="2" name="图片 1"/>
            <p:cNvPicPr>
              <a:picLocks noChangeAspect="1"/>
            </p:cNvPicPr>
            <p:nvPr/>
          </p:nvPicPr>
          <p:blipFill>
            <a:blip r:embed="rId1"/>
            <a:stretch>
              <a:fillRect/>
            </a:stretch>
          </p:blipFill>
          <p:spPr>
            <a:xfrm>
              <a:off x="4744" y="3338"/>
              <a:ext cx="430" cy="405"/>
            </a:xfrm>
            <a:prstGeom prst="rect">
              <a:avLst/>
            </a:prstGeom>
          </p:spPr>
        </p:pic>
        <p:pic>
          <p:nvPicPr>
            <p:cNvPr id="3" name="图片 2"/>
            <p:cNvPicPr>
              <a:picLocks noChangeAspect="1"/>
            </p:cNvPicPr>
            <p:nvPr/>
          </p:nvPicPr>
          <p:blipFill>
            <a:blip r:embed="rId1"/>
            <a:stretch>
              <a:fillRect/>
            </a:stretch>
          </p:blipFill>
          <p:spPr>
            <a:xfrm>
              <a:off x="4744" y="4341"/>
              <a:ext cx="430" cy="405"/>
            </a:xfrm>
            <a:prstGeom prst="rect">
              <a:avLst/>
            </a:prstGeom>
          </p:spPr>
        </p:pic>
        <p:pic>
          <p:nvPicPr>
            <p:cNvPr id="4" name="图片 3"/>
            <p:cNvPicPr>
              <a:picLocks noChangeAspect="1"/>
            </p:cNvPicPr>
            <p:nvPr/>
          </p:nvPicPr>
          <p:blipFill>
            <a:blip r:embed="rId1"/>
            <a:stretch>
              <a:fillRect/>
            </a:stretch>
          </p:blipFill>
          <p:spPr>
            <a:xfrm>
              <a:off x="4744" y="5388"/>
              <a:ext cx="430" cy="405"/>
            </a:xfrm>
            <a:prstGeom prst="rect">
              <a:avLst/>
            </a:prstGeom>
          </p:spPr>
        </p:pic>
      </p:grpSp>
      <p:sp>
        <p:nvSpPr>
          <p:cNvPr id="12" name="灯片编号占位符 11"/>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统计预测的概念和作用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统计预测的概念</a:t>
            </a:r>
            <a:endParaRPr lang="zh-CN" altLang="zh-CN" sz="2600" b="1" dirty="0">
              <a:latin typeface="黑体" panose="02010609060101010101" pitchFamily="49" charset="-122"/>
              <a:ea typeface="黑体" panose="02010609060101010101" pitchFamily="49" charset="-122"/>
            </a:endParaRPr>
          </a:p>
          <a:p>
            <a:r>
              <a:rPr lang="zh-CN" altLang="en-US"/>
              <a:t>预测就是根据过去和现在估计未来、预测未来。统计预测属于预测方法研究范畴,即如何用科学的统计方法对事物的未来发展进行定量推测,并计算概率置信区间。在这种推测中,不仅有数学计算,而且有直觉判断。统计预测的方法论性质与统计学的方法论性质是一致的。</a:t>
            </a:r>
            <a:endParaRPr lang="zh-CN" altLang="en-US"/>
          </a:p>
          <a:p>
            <a:r>
              <a:rPr lang="zh-CN" altLang="en-US"/>
              <a:t>统计预测方法是一种具有通用性的方法。实际资料是预测的依据,经济理论是预测的基础,数学模型是预测的手段,它们共同构成统计预测的三个要素。统计预测可用于人类活动各个领域中的实质性预测。</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统计预测的概念和作用</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统计预测的作用</a:t>
            </a:r>
            <a:endParaRPr lang="zh-CN" altLang="zh-CN" sz="2600" b="1" dirty="0">
              <a:latin typeface="黑体" panose="02010609060101010101" pitchFamily="49" charset="-122"/>
              <a:ea typeface="黑体" panose="02010609060101010101" pitchFamily="49" charset="-122"/>
            </a:endParaRPr>
          </a:p>
          <a:p>
            <a:r>
              <a:rPr lang="zh-CN" altLang="en-US"/>
              <a:t>统计预测作用的大小取决于预测结果所产生效益的多少。影响预测作用大小的因素是多种多样的,主要有: (1) 预测费用的高低。(2) 预测方法的难易程度。(3) 预测结果的精确程度。</a:t>
            </a:r>
            <a:endParaRPr lang="zh-CN" altLang="en-US"/>
          </a:p>
          <a:p>
            <a:r>
              <a:rPr lang="zh-CN" altLang="en-US"/>
              <a:t>就统计预测方法而言,其最基本的作用在于把历史资料中同时并存的基本轨迹和误差分开,以研究其形态的变化。把轨迹分离出来的办法,就是对资料拟合某种模型,使模型尽可能准确而全面地反映出有规律的轨迹。误差又称为残差或剩余项。残差必须呈现某种随机性。研究残差的随机性是统计预测的一项重要内容。</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统计预测方法的分类及其选择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统计预测方法的分类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定性预测法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定性预测法是以逻辑判断为主的预测方法。这类方法主要是通过预测者所掌握的信息和情报,结合各种因素对事物的发展前景做出判断,并把这种判断定量化。它普遍适用于对缺乏历史统计资料的事件进行预测,或对趋势转折进行预测。具体方法有德尔菲法、主观概率法、领先指标法、厂长(经理)评判意见法、推销人员估计法、相互影响分析法和情景预测法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回归预测法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回归预测法是研究变量与变量之间相互关系的一种数理统计方法,应用回归分析从一个或几个自变量的值去预测因变量的值。回归预测中的因变量和自变量在时间上是并进关系,即因变量的预测值要由并进的自变量的值来旁推。这类方法不仅考虑了时间因素,而且考虑了变量之间的因果关系。具体有一元线性回归预测法、多元线性回归预测法、非线性回归预测法等。</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统计预测方法的分类及其选择</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时间序列预测法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时间序列预测法是一种考虑变量随时间发展变化规律并用该变量以往的统计资料建立数学模型做外推的预测方法。由于时间序列预测法所需要的只是序列本身的历史数据,因此这类方法应用得非常广泛。具体有时间序列分解分析法、移动平均法、指数平滑法、趋势外推法、自适应过滤法、平稳时间序列预测法、灰色预测法、状态空间模型和卡尔漫滤波等。</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统计预测方法小结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实际应用中,往往各种预测方法交叉运用、相互渗透,很难做出截然的划分。因此,对上述分类不能绝对化。例如,回归预测法和时间序列预测法的共同特点都是偏重于统计资料,以便建立数学模型进行预测。我们把以数学模型为主的预测方法,习惯上称为定量预测法。因此,统计预测方法又可归纳成定性预测法和定量预测法两类。</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统计预测方法的分类及其选择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统计预测方法的选择</a:t>
            </a:r>
            <a:endParaRPr lang="zh-CN" altLang="zh-CN" sz="2600" b="1" dirty="0">
              <a:latin typeface="黑体" panose="02010609060101010101" pitchFamily="49" charset="-122"/>
              <a:ea typeface="黑体" panose="02010609060101010101" pitchFamily="49" charset="-122"/>
            </a:endParaRPr>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sp>
        <p:nvSpPr>
          <p:cNvPr id="100" name="文本框 99"/>
          <p:cNvSpPr txBox="1"/>
          <p:nvPr/>
        </p:nvSpPr>
        <p:spPr>
          <a:xfrm>
            <a:off x="3657600" y="2108835"/>
            <a:ext cx="5080000" cy="368300"/>
          </a:xfrm>
          <a:prstGeom prst="rect">
            <a:avLst/>
          </a:prstGeom>
          <a:noFill/>
          <a:ln w="9525">
            <a:noFill/>
          </a:ln>
        </p:spPr>
        <p:txBody>
          <a:bodyPr>
            <a:spAutoFit/>
          </a:bodyPr>
          <a:p>
            <a:pPr indent="0" algn="ctr"/>
            <a:r>
              <a:rPr lang="zh-CN" b="0">
                <a:solidFill>
                  <a:srgbClr val="000000"/>
                </a:solidFill>
                <a:latin typeface="+mj-lt"/>
                <a:cs typeface="+mj-lt"/>
              </a:rPr>
              <a:t>表</a:t>
            </a:r>
            <a:r>
              <a:rPr lang="en-US" b="0">
                <a:solidFill>
                  <a:srgbClr val="000000"/>
                </a:solidFill>
                <a:latin typeface="+mj-lt"/>
                <a:cs typeface="+mj-lt"/>
              </a:rPr>
              <a:t>1-</a:t>
            </a:r>
            <a:r>
              <a:rPr lang="zh-CN" b="0">
                <a:solidFill>
                  <a:srgbClr val="000000"/>
                </a:solidFill>
                <a:latin typeface="+mj-lt"/>
                <a:cs typeface="+mj-lt"/>
              </a:rPr>
              <a:t>1　各种预测方法的特点　</a:t>
            </a:r>
            <a:endParaRPr lang="zh-CN" altLang="en-US" b="0">
              <a:solidFill>
                <a:srgbClr val="000000"/>
              </a:solidFill>
              <a:latin typeface="+mj-lt"/>
              <a:cs typeface="+mj-lt"/>
            </a:endParaRPr>
          </a:p>
        </p:txBody>
      </p:sp>
      <p:graphicFrame>
        <p:nvGraphicFramePr>
          <p:cNvPr id="4" name="表格 3"/>
          <p:cNvGraphicFramePr/>
          <p:nvPr>
            <p:custDataLst>
              <p:tags r:id="rId1"/>
            </p:custDataLst>
          </p:nvPr>
        </p:nvGraphicFramePr>
        <p:xfrm>
          <a:off x="947737" y="2477135"/>
          <a:ext cx="10297160" cy="3480435"/>
        </p:xfrm>
        <a:graphic>
          <a:graphicData uri="http://schemas.openxmlformats.org/drawingml/2006/table">
            <a:tbl>
              <a:tblPr/>
              <a:tblGrid>
                <a:gridCol w="1689100"/>
                <a:gridCol w="452755"/>
                <a:gridCol w="1134745"/>
                <a:gridCol w="2176780"/>
                <a:gridCol w="2489200"/>
                <a:gridCol w="2354580"/>
              </a:tblGrid>
              <a:tr h="280035">
                <a:tc>
                  <a:txBody>
                    <a:bodyPr/>
                    <a:p>
                      <a:pPr indent="0" algn="ctr" fontAlgn="auto">
                        <a:lnSpc>
                          <a:spcPct val="125000"/>
                        </a:lnSpc>
                        <a:buNone/>
                      </a:pP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章</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时间范围</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适用情况</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计算机硬件最低要求</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应做工作</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定性预测法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短、中、长期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对缺乏历史统计资料或趋势面临转折的事件进行预测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计算器</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需做大量的调查研究工作</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一元线性回归预测法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自变量与因变量两个变量之间存在着线性关系</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计算器</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为两个变量收集历史数据,此项工作是此预测中最费时间的事情</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8580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多元线性回归预测法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因变量与两个或两个以上自变量之间存在着线性关系</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在两个自变量情况下,可用计算器,多于两个自变量的情况用计算机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为所有变量收集历史数据是此项预测最费时间的部分</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非线性回归预测法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因变量与一个或多个自变量之间存在某种非线性关系</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在两个变量情况下可用计算器,多于两个变量的情况下用计算机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必须收集历史数据,并用几个非线性模型试验</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趋势外推法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中期到长期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当被预测项目的有关变量用时间表示时,用非线性回归</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与非线性回归预测法相同</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只需要因变量的历史资料,但用趋势图作试探时很费时间</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分解分析法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适用于一次性的短期预测或在使用其他预测方法前消除季节变动的因素</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计算器</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l" fontAlgn="auto">
                        <a:lnSpc>
                          <a:spcPct val="12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只需要序列的历史资料</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统计预测方法的分类及其选择</a:t>
            </a:r>
            <a:endParaRPr lang="zh-CN" altLang="en-US"/>
          </a:p>
        </p:txBody>
      </p:sp>
      <p:sp>
        <p:nvSpPr>
          <p:cNvPr id="5" name="灯片编号占位符 4"/>
          <p:cNvSpPr>
            <a:spLocks noGrp="1"/>
          </p:cNvSpPr>
          <p:nvPr>
            <p:ph type="sldNum" sz="quarter" idx="12"/>
          </p:nvPr>
        </p:nvSpPr>
        <p:spPr/>
        <p:txBody>
          <a:bodyPr/>
          <a:p>
            <a:fld id="{7D9BB5D0-35E4-459D-AEF3-FE4D7C45CC19}" type="slidenum">
              <a:rPr lang="zh-CN" altLang="en-US" smtClean="0"/>
            </a:fld>
            <a:endParaRPr lang="zh-CN" altLang="en-US" smtClean="0"/>
          </a:p>
        </p:txBody>
      </p:sp>
      <p:graphicFrame>
        <p:nvGraphicFramePr>
          <p:cNvPr id="4" name="表格 3"/>
          <p:cNvGraphicFramePr/>
          <p:nvPr>
            <p:custDataLst>
              <p:tags r:id="rId1"/>
            </p:custDataLst>
          </p:nvPr>
        </p:nvGraphicFramePr>
        <p:xfrm>
          <a:off x="872172" y="1846580"/>
          <a:ext cx="10629265" cy="3942080"/>
        </p:xfrm>
        <a:graphic>
          <a:graphicData uri="http://schemas.openxmlformats.org/drawingml/2006/table">
            <a:tbl>
              <a:tblPr/>
              <a:tblGrid>
                <a:gridCol w="2051050"/>
                <a:gridCol w="453390"/>
                <a:gridCol w="832485"/>
                <a:gridCol w="2505710"/>
                <a:gridCol w="1899285"/>
                <a:gridCol w="2887345"/>
              </a:tblGrid>
              <a:tr h="246380">
                <a:tc>
                  <a:txBody>
                    <a:bodyPr/>
                    <a:p>
                      <a:pPr indent="0" algn="ctr" fontAlgn="auto">
                        <a:lnSpc>
                          <a:spcPct val="135000"/>
                        </a:lnSpc>
                        <a:buNone/>
                      </a:pP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章</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时间范围</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适用情况</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计算机硬件最低要求</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应做工作</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移动平均法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不带季节变动的反复预测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计算器</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只需要因变量的历史资料,但初次选择权数时很费时间</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指数平滑法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具有或不具有季节变动的反复预测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在用计算机建立模型后进行预测时,只需计算器就行了</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只需因变量的历史资料,是一切反复预测中最简易的方法,但建立模型所费的时间与自适应过滤法不相上下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自适应过滤法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适用于趋势形态的性质随时间而变化,而且没有季节变动的反复预测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只需因变量的历史资料,但制定并检查模型规格很费时间</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平稳时间序列预测法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适用于任何序列的发展形态的一种高级预测方法</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计算过程复杂、烦琐</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干预分析模型预测法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适用于当时间序列受到政策干预或突发事件影响的预测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收集历史数据及影响事件</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景气预测法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适用于时序趋势延续及转折预测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收集大量历史资料和数据,并需大量计算</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灰色预测法</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适用于时序的发展呈指数型趋势</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收集对象的历史数据</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35000"/>
                        </a:lnSpc>
                        <a:buNone/>
                      </a:pPr>
                      <a:r>
                        <a:rPr lang="en-US" sz="1200" b="1">
                          <a:solidFill>
                            <a:srgbClr val="000000"/>
                          </a:solidFill>
                          <a:latin typeface="宋体" panose="02010600030101010101" pitchFamily="2" charset="-122"/>
                          <a:ea typeface="宋体" panose="02010600030101010101" pitchFamily="2" charset="-122"/>
                          <a:cs typeface="宋体" panose="02010600030101010101" pitchFamily="2" charset="-122"/>
                        </a:rPr>
                        <a:t>状态空间模型和卡尔曼滤波</a:t>
                      </a:r>
                      <a:endParaRPr lang="en-US" altLang="en-US" sz="12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a:noFill/>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短、中期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适用于各类时序的预测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计算机</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35000"/>
                        </a:lnSpc>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收集对象的历史数据,并建立状态空间模型</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cap="flat">
                      <a:noFill/>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3556000" y="1383030"/>
            <a:ext cx="5080000" cy="368300"/>
          </a:xfrm>
          <a:prstGeom prst="rect">
            <a:avLst/>
          </a:prstGeom>
          <a:noFill/>
          <a:ln w="9525">
            <a:noFill/>
          </a:ln>
        </p:spPr>
        <p:txBody>
          <a:bodyPr>
            <a:spAutoFit/>
          </a:bodyPr>
          <a:p>
            <a:pPr indent="0" algn="l"/>
            <a:r>
              <a:rPr lang="en-US" altLang="zh-CN" b="0">
                <a:solidFill>
                  <a:srgbClr val="000000"/>
                </a:solidFill>
                <a:latin typeface="+mj-lt"/>
                <a:cs typeface="+mj-lt"/>
              </a:rPr>
              <a:t>                   </a:t>
            </a:r>
            <a:r>
              <a:rPr lang="zh-CN" b="0">
                <a:solidFill>
                  <a:srgbClr val="000000"/>
                </a:solidFill>
                <a:latin typeface="+mj-lt"/>
                <a:cs typeface="+mj-lt"/>
              </a:rPr>
              <a:t>表</a:t>
            </a:r>
            <a:r>
              <a:rPr lang="en-US" b="0">
                <a:solidFill>
                  <a:srgbClr val="000000"/>
                </a:solidFill>
                <a:latin typeface="+mj-lt"/>
                <a:cs typeface="+mj-lt"/>
              </a:rPr>
              <a:t>1-</a:t>
            </a:r>
            <a:r>
              <a:rPr lang="zh-CN" b="0">
                <a:solidFill>
                  <a:srgbClr val="000000"/>
                </a:solidFill>
                <a:latin typeface="+mj-lt"/>
                <a:cs typeface="+mj-lt"/>
              </a:rPr>
              <a:t>1　各种预测方法的特点　</a:t>
            </a:r>
            <a:endParaRPr lang="zh-CN" altLang="en-US" b="0">
              <a:solidFill>
                <a:srgbClr val="000000"/>
              </a:solidFill>
              <a:latin typeface="+mj-lt"/>
              <a:cs typeface="+mj-lt"/>
            </a:endParaRPr>
          </a:p>
        </p:txBody>
      </p:sp>
      <p:sp>
        <p:nvSpPr>
          <p:cNvPr id="6" name="文本框 5"/>
          <p:cNvSpPr txBox="1"/>
          <p:nvPr/>
        </p:nvSpPr>
        <p:spPr>
          <a:xfrm>
            <a:off x="871855" y="1539875"/>
            <a:ext cx="6096000" cy="306705"/>
          </a:xfrm>
          <a:prstGeom prst="rect">
            <a:avLst/>
          </a:prstGeom>
          <a:noFill/>
        </p:spPr>
        <p:txBody>
          <a:bodyPr wrap="square" rtlCol="0" anchor="t">
            <a:spAutoFit/>
          </a:bodyPr>
          <a:p>
            <a:r>
              <a:rPr lang="zh-CN" sz="1400" b="1">
                <a:solidFill>
                  <a:srgbClr val="000000"/>
                </a:solidFill>
                <a:latin typeface="+mj-lt"/>
                <a:cs typeface="+mj-lt"/>
                <a:sym typeface="+mn-ea"/>
              </a:rPr>
              <a:t>接上表</a:t>
            </a:r>
            <a:endParaRPr lang="zh-CN" altLang="en-US" sz="1400" b="1">
              <a:solidFill>
                <a:srgbClr val="000000"/>
              </a:solidFill>
              <a:latin typeface="+mj-lt"/>
              <a:cs typeface="+mj-lt"/>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8.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7.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78.xml><?xml version="1.0" encoding="utf-8"?>
<p:tagLst xmlns:p="http://schemas.openxmlformats.org/presentationml/2006/main">
  <p:tag name="KSO_WM_UNIT_TABLE_BEAUTIFY" val="smartTable{fdc5a478-ec6b-402c-b083-d71b0efeb5f9}"/>
</p:tagLst>
</file>

<file path=ppt/tags/tag79.xml><?xml version="1.0" encoding="utf-8"?>
<p:tagLst xmlns:p="http://schemas.openxmlformats.org/presentationml/2006/main">
  <p:tag name="KSO_WM_UNIT_TABLE_BEAUTIFY" val="smartTable{c2daa434-58d8-499b-bf8b-886c505bf32e}"/>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COMMONDATA" val="eyJoZGlkIjoiNTBlODZkODVmOTIxMWE2ZDY3MjViNmY2OTBlOTlkYTMifQ=="/>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2564</Words>
  <Application>WPS 演示</Application>
  <PresentationFormat>宽屏</PresentationFormat>
  <Paragraphs>278</Paragraphs>
  <Slides>11</Slides>
  <Notes>4</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11</vt:i4>
      </vt:variant>
    </vt:vector>
  </HeadingPairs>
  <TitlesOfParts>
    <vt:vector size="27" baseType="lpstr">
      <vt:lpstr>Arial</vt:lpstr>
      <vt:lpstr>宋体</vt:lpstr>
      <vt:lpstr>Wingdings</vt:lpstr>
      <vt:lpstr>Wingdings</vt:lpstr>
      <vt:lpstr>微软雅黑</vt:lpstr>
      <vt:lpstr>Calibri</vt:lpstr>
      <vt:lpstr>Arial Unicode MS</vt:lpstr>
      <vt:lpstr>汉仪北魏写经W</vt:lpstr>
      <vt:lpstr>GungsuhChe</vt:lpstr>
      <vt:lpstr>Malgun Gothic</vt:lpstr>
      <vt:lpstr>黑体</vt:lpstr>
      <vt:lpstr>楷体</vt:lpstr>
      <vt:lpstr>Office 主题​​</vt:lpstr>
      <vt:lpstr>自定义设计方案</vt:lpstr>
      <vt:lpstr>1_自定义设计方案</vt:lpstr>
      <vt:lpstr>默认设计模板</vt:lpstr>
      <vt:lpstr>PowerPoint 演示文稿</vt:lpstr>
      <vt:lpstr>PowerPoint 演示文稿</vt:lpstr>
      <vt:lpstr>PowerPoint 演示文稿</vt:lpstr>
      <vt:lpstr>第一节　统计预测的概念和作用</vt:lpstr>
      <vt:lpstr>第一节　统计预测的概念和作用</vt:lpstr>
      <vt:lpstr>第二节　统计预测方法的分类及其选择</vt:lpstr>
      <vt:lpstr>第二节　统计预测方法的分类及其选择</vt:lpstr>
      <vt:lpstr>第二节　统计预测方法的分类及其选择</vt:lpstr>
      <vt:lpstr>第二节　统计预测方法的分类及其选择</vt:lpstr>
      <vt:lpstr>第三节　统计预测的原则和步骤</vt:lpstr>
      <vt:lpstr>第三节　统计预测的原则和步骤</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2023-07-01T12:34:12Z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502F373EFB994594B71797B8220D9383</vt:lpwstr>
  </property>
</Properties>
</file>