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62" r:id="rId4"/>
    <p:sldMasterId id="2147483665" r:id="rId5"/>
  </p:sldMasterIdLst>
  <p:sldIdLst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幸全" initials="幸全" lastIdx="1" clrIdx="0"/>
  <p:cmAuthor id="2" name="caoyu" initials="c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0" Type="http://schemas.openxmlformats.org/officeDocument/2006/relationships/tags" Target="tags/tag72.xml"/><Relationship Id="rId2" Type="http://schemas.openxmlformats.org/officeDocument/2006/relationships/theme" Target="theme/theme1.xml"/><Relationship Id="rId19" Type="http://schemas.openxmlformats.org/officeDocument/2006/relationships/commentAuthors" Target="commentAuthors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573405" y="403860"/>
            <a:ext cx="8267065" cy="483235"/>
          </a:xfrm>
        </p:spPr>
        <p:txBody>
          <a:bodyPr>
            <a:noAutofit/>
          </a:bodyPr>
          <a:lstStyle>
            <a:lvl1pPr algn="l">
              <a:defRPr lang="zh-CN" altLang="zh-CN" sz="2400" b="0">
                <a:solidFill>
                  <a:schemeClr val="tx1"/>
                </a:solidFill>
                <a:latin typeface="汉仪北魏写经W" panose="00020600040101010101" charset="-122"/>
                <a:ea typeface="汉仪北魏写经W" panose="00020600040101010101" charset="-122"/>
              </a:defRPr>
            </a:lvl1pPr>
          </a:lstStyle>
          <a:p>
            <a:pPr algn="l">
              <a:buClrTx/>
              <a:buSzTx/>
              <a:buFontTx/>
            </a:pPr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622300" y="1423670"/>
            <a:ext cx="10947400" cy="4864735"/>
          </a:xfrm>
        </p:spPr>
        <p:txBody>
          <a:bodyPr>
            <a:normAutofit/>
          </a:bodyPr>
          <a:lstStyle>
            <a:lvl1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1pPr>
            <a:lvl2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2pPr>
            <a:lvl3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3pPr>
            <a:lvl4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4pPr>
            <a:lvl5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pic>
        <p:nvPicPr>
          <p:cNvPr id="2" name="内容占位符 1"/>
          <p:cNvPicPr>
            <a:picLocks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3959860" y="6422390"/>
            <a:ext cx="8232140" cy="435610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4114800" y="6470650"/>
            <a:ext cx="2620010" cy="365125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4114800" y="6470650"/>
            <a:ext cx="2620010" cy="365125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 smtClean="0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573405" y="356235"/>
            <a:ext cx="8267065" cy="628650"/>
          </a:xfrm>
        </p:spPr>
        <p:txBody>
          <a:bodyPr>
            <a:noAutofit/>
          </a:bodyPr>
          <a:lstStyle>
            <a:lvl1pPr algn="l">
              <a:defRPr lang="zh-CN" altLang="zh-CN" sz="2400" b="0">
                <a:solidFill>
                  <a:schemeClr val="tx1"/>
                </a:solidFill>
                <a:latin typeface="汉仪北魏写经W" panose="00020600040101010101" charset="-122"/>
                <a:ea typeface="汉仪北魏写经W" panose="00020600040101010101" charset="-122"/>
              </a:defRPr>
            </a:lvl1pPr>
          </a:lstStyle>
          <a:p>
            <a:pPr algn="l">
              <a:buClrTx/>
              <a:buSzTx/>
              <a:buFontTx/>
            </a:pPr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622300" y="1423670"/>
            <a:ext cx="10947400" cy="4864735"/>
          </a:xfrm>
        </p:spPr>
        <p:txBody>
          <a:bodyPr>
            <a:normAutofit/>
          </a:bodyPr>
          <a:lstStyle>
            <a:lvl1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1pPr>
            <a:lvl2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2pPr>
            <a:lvl3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3pPr>
            <a:lvl4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4pPr>
            <a:lvl5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573405" y="403860"/>
            <a:ext cx="8267065" cy="483235"/>
          </a:xfrm>
        </p:spPr>
        <p:txBody>
          <a:bodyPr>
            <a:noAutofit/>
          </a:bodyPr>
          <a:lstStyle>
            <a:lvl1pPr algn="l">
              <a:defRPr lang="zh-CN" altLang="zh-CN" sz="2400" b="0">
                <a:solidFill>
                  <a:schemeClr val="tx1"/>
                </a:solidFill>
                <a:latin typeface="汉仪北魏写经W" panose="00020600040101010101" charset="-122"/>
                <a:ea typeface="汉仪北魏写经W" panose="00020600040101010101" charset="-122"/>
              </a:defRPr>
            </a:lvl1pPr>
          </a:lstStyle>
          <a:p>
            <a:pPr algn="l">
              <a:buClrTx/>
              <a:buSzTx/>
              <a:buFontTx/>
            </a:pPr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622300" y="1423670"/>
            <a:ext cx="10947400" cy="4864735"/>
          </a:xfrm>
        </p:spPr>
        <p:txBody>
          <a:bodyPr>
            <a:normAutofit/>
          </a:bodyPr>
          <a:lstStyle>
            <a:lvl1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1pPr>
            <a:lvl2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2pPr>
            <a:lvl3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3pPr>
            <a:lvl4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4pPr>
            <a:lvl5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pic>
        <p:nvPicPr>
          <p:cNvPr id="2" name="内容占位符 1"/>
          <p:cNvPicPr>
            <a:picLocks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3959860" y="6422390"/>
            <a:ext cx="8232140" cy="435610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4114800" y="6470650"/>
            <a:ext cx="2620010" cy="365125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4114800" y="6470650"/>
            <a:ext cx="2620010" cy="365125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 smtClean="0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573405" y="356235"/>
            <a:ext cx="8267065" cy="628650"/>
          </a:xfrm>
        </p:spPr>
        <p:txBody>
          <a:bodyPr>
            <a:noAutofit/>
          </a:bodyPr>
          <a:lstStyle>
            <a:lvl1pPr algn="l">
              <a:defRPr lang="zh-CN" altLang="zh-CN" sz="2400" b="0">
                <a:solidFill>
                  <a:schemeClr val="tx1"/>
                </a:solidFill>
                <a:latin typeface="汉仪北魏写经W" panose="00020600040101010101" charset="-122"/>
                <a:ea typeface="汉仪北魏写经W" panose="00020600040101010101" charset="-122"/>
              </a:defRPr>
            </a:lvl1pPr>
          </a:lstStyle>
          <a:p>
            <a:pPr algn="l">
              <a:buClrTx/>
              <a:buSzTx/>
              <a:buFontTx/>
            </a:pPr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622300" y="1423670"/>
            <a:ext cx="10947400" cy="4864735"/>
          </a:xfrm>
        </p:spPr>
        <p:txBody>
          <a:bodyPr>
            <a:normAutofit/>
          </a:bodyPr>
          <a:lstStyle>
            <a:lvl1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1pPr>
            <a:lvl2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2pPr>
            <a:lvl3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3pPr>
            <a:lvl4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4pPr>
            <a:lvl5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theme" Target="../theme/theme2.xml"/><Relationship Id="rId8" Type="http://schemas.openxmlformats.org/officeDocument/2006/relationships/tags" Target="../tags/tag71.xml"/><Relationship Id="rId7" Type="http://schemas.openxmlformats.org/officeDocument/2006/relationships/image" Target="../media/image1.jpeg"/><Relationship Id="rId6" Type="http://schemas.openxmlformats.org/officeDocument/2006/relationships/tags" Target="../tags/tag70.xml"/><Relationship Id="rId5" Type="http://schemas.openxmlformats.org/officeDocument/2006/relationships/tags" Target="../tags/tag69.xml"/><Relationship Id="rId4" Type="http://schemas.openxmlformats.org/officeDocument/2006/relationships/tags" Target="../tags/tag68.xml"/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theme" Target="../theme/theme3.xml"/><Relationship Id="rId8" Type="http://schemas.openxmlformats.org/officeDocument/2006/relationships/image" Target="../media/image7.png"/><Relationship Id="rId7" Type="http://schemas.openxmlformats.org/officeDocument/2006/relationships/image" Target="../media/image2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theme" Target="../theme/theme4.xml"/><Relationship Id="rId8" Type="http://schemas.openxmlformats.org/officeDocument/2006/relationships/image" Target="../media/image7.png"/><Relationship Id="rId7" Type="http://schemas.openxmlformats.org/officeDocument/2006/relationships/image" Target="../media/image2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7" name="图片 6" descr="图片3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日期占位符 2"/>
          <p:cNvSpPr>
            <a:spLocks noGrp="1"/>
          </p:cNvSpPr>
          <p:nvPr userDrawn="1"/>
        </p:nvSpPr>
        <p:spPr>
          <a:xfrm>
            <a:off x="-140" y="624963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0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60FBDFE-C587-4B4C-A407-44438C67B59E}" type="datetimeFigureOut">
              <a:rPr lang="zh-CN" altLang="en-US" sz="1400" smtClean="0"/>
            </a:fld>
            <a:endParaRPr lang="zh-CN" altLang="en-US" sz="1400" smtClean="0"/>
          </a:p>
        </p:txBody>
      </p:sp>
    </p:spTree>
    <p:custDataLst>
      <p:tags r:id="rId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 dt="0"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70700"/>
          </a:xfrm>
          <a:prstGeom prst="rect">
            <a:avLst/>
          </a:prstGeom>
        </p:spPr>
      </p:pic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5155" y="1471295"/>
            <a:ext cx="11040745" cy="4608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 smtClean="0"/>
              <a:t>单击此处编辑母版文本样式</a:t>
            </a:r>
            <a:endParaRPr lang="zh-CN" altLang="zh-CN" smtClean="0"/>
          </a:p>
          <a:p>
            <a:pPr lvl="1"/>
            <a:r>
              <a:rPr lang="zh-CN" altLang="zh-CN" smtClean="0"/>
              <a:t>第二级</a:t>
            </a:r>
            <a:endParaRPr lang="zh-CN" altLang="zh-CN" smtClean="0"/>
          </a:p>
          <a:p>
            <a:pPr lvl="2"/>
            <a:r>
              <a:rPr lang="zh-CN" altLang="zh-CN" smtClean="0"/>
              <a:t>第三级</a:t>
            </a:r>
            <a:endParaRPr lang="zh-CN" altLang="zh-CN" smtClean="0"/>
          </a:p>
          <a:p>
            <a:pPr lvl="3"/>
            <a:r>
              <a:rPr lang="zh-CN" altLang="zh-CN" smtClean="0"/>
              <a:t>第四级</a:t>
            </a:r>
            <a:endParaRPr lang="zh-CN" altLang="zh-CN" smtClean="0"/>
          </a:p>
          <a:p>
            <a:pPr lvl="4"/>
            <a:r>
              <a:rPr lang="zh-CN" altLang="zh-CN" smtClean="0"/>
              <a:t>第五级</a:t>
            </a:r>
            <a:endParaRPr lang="zh-CN" altLang="zh-CN" smtClean="0"/>
          </a:p>
        </p:txBody>
      </p:sp>
      <p:sp>
        <p:nvSpPr>
          <p:cNvPr id="102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587375" y="394970"/>
            <a:ext cx="9516745" cy="511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 dirty="0" smtClean="0"/>
              <a:t>单击此处编辑母版标题样式</a:t>
            </a:r>
            <a:endParaRPr lang="zh-CN" altLang="zh-CN" dirty="0" smtClean="0"/>
          </a:p>
        </p:txBody>
      </p:sp>
      <p:grpSp>
        <p:nvGrpSpPr>
          <p:cNvPr id="8" name="组合 7"/>
          <p:cNvGrpSpPr/>
          <p:nvPr userDrawn="1"/>
        </p:nvGrpSpPr>
        <p:grpSpPr>
          <a:xfrm>
            <a:off x="-3810" y="907415"/>
            <a:ext cx="12195810" cy="5951855"/>
            <a:chOff x="-6" y="1429"/>
            <a:chExt cx="19206" cy="9373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10114"/>
              <a:ext cx="6463" cy="689"/>
            </a:xfrm>
            <a:prstGeom prst="rect">
              <a:avLst/>
            </a:prstGeom>
          </p:spPr>
        </p:pic>
        <p:pic>
          <p:nvPicPr>
            <p:cNvPr id="3" name="内容占位符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6" y="1429"/>
              <a:ext cx="19206" cy="201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pic>
        <p:nvPicPr>
          <p:cNvPr id="5" name="内容占位符 4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3959860" y="6422390"/>
            <a:ext cx="8232140" cy="43561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23" name="图片 22" descr="WPS图片编辑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351770" y="6144895"/>
            <a:ext cx="1761490" cy="263525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4114800" y="6470650"/>
            <a:ext cx="2620010" cy="365125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0" kern="1200">
          <a:solidFill>
            <a:schemeClr val="tx1"/>
          </a:solidFill>
          <a:latin typeface="汉仪北魏写经W" panose="00020600040101010101" charset="-122"/>
          <a:ea typeface="汉仪北魏写经W" panose="00020600040101010101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9pPr>
    </p:titleStyle>
    <p:bodyStyle>
      <a:lvl1pPr marL="342900" indent="-342900" algn="l" rtl="0" eaLnBrk="0" fontAlgn="base" latinLnBrk="0" hangingPunct="0">
        <a:lnSpc>
          <a:spcPct val="135000"/>
        </a:lnSpc>
        <a:spcBef>
          <a:spcPts val="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0" hangingPunct="0">
        <a:lnSpc>
          <a:spcPct val="135000"/>
        </a:lnSpc>
        <a:spcBef>
          <a:spcPts val="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0" hangingPunct="0">
        <a:lnSpc>
          <a:spcPct val="135000"/>
        </a:lnSpc>
        <a:spcBef>
          <a:spcPts val="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0" hangingPunct="0">
        <a:lnSpc>
          <a:spcPct val="135000"/>
        </a:lnSpc>
        <a:spcBef>
          <a:spcPts val="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0" hangingPunct="0">
        <a:lnSpc>
          <a:spcPct val="135000"/>
        </a:lnSpc>
        <a:spcBef>
          <a:spcPts val="0"/>
        </a:spcBef>
        <a:spcAft>
          <a:spcPct val="0"/>
        </a:spcAft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70700"/>
          </a:xfrm>
          <a:prstGeom prst="rect">
            <a:avLst/>
          </a:prstGeom>
        </p:spPr>
      </p:pic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5155" y="1471295"/>
            <a:ext cx="11040745" cy="4608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 smtClean="0"/>
              <a:t>单击此处编辑母版文本样式</a:t>
            </a:r>
            <a:endParaRPr lang="zh-CN" altLang="zh-CN" smtClean="0"/>
          </a:p>
          <a:p>
            <a:pPr lvl="1"/>
            <a:r>
              <a:rPr lang="zh-CN" altLang="zh-CN" smtClean="0"/>
              <a:t>第二级</a:t>
            </a:r>
            <a:endParaRPr lang="zh-CN" altLang="zh-CN" smtClean="0"/>
          </a:p>
          <a:p>
            <a:pPr lvl="2"/>
            <a:r>
              <a:rPr lang="zh-CN" altLang="zh-CN" smtClean="0"/>
              <a:t>第三级</a:t>
            </a:r>
            <a:endParaRPr lang="zh-CN" altLang="zh-CN" smtClean="0"/>
          </a:p>
          <a:p>
            <a:pPr lvl="3"/>
            <a:r>
              <a:rPr lang="zh-CN" altLang="zh-CN" smtClean="0"/>
              <a:t>第四级</a:t>
            </a:r>
            <a:endParaRPr lang="zh-CN" altLang="zh-CN" smtClean="0"/>
          </a:p>
          <a:p>
            <a:pPr lvl="4"/>
            <a:r>
              <a:rPr lang="zh-CN" altLang="zh-CN" smtClean="0"/>
              <a:t>第五级</a:t>
            </a:r>
            <a:endParaRPr lang="zh-CN" altLang="zh-CN" smtClean="0"/>
          </a:p>
        </p:txBody>
      </p:sp>
      <p:sp>
        <p:nvSpPr>
          <p:cNvPr id="102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587375" y="394970"/>
            <a:ext cx="9516745" cy="511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 dirty="0" smtClean="0"/>
              <a:t>单击此处编辑母版标题样式</a:t>
            </a:r>
            <a:endParaRPr lang="zh-CN" altLang="zh-CN" dirty="0" smtClean="0"/>
          </a:p>
        </p:txBody>
      </p:sp>
      <p:grpSp>
        <p:nvGrpSpPr>
          <p:cNvPr id="8" name="组合 7"/>
          <p:cNvGrpSpPr/>
          <p:nvPr userDrawn="1"/>
        </p:nvGrpSpPr>
        <p:grpSpPr>
          <a:xfrm>
            <a:off x="-3810" y="907415"/>
            <a:ext cx="12195810" cy="5951855"/>
            <a:chOff x="-6" y="1429"/>
            <a:chExt cx="19206" cy="9373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10114"/>
              <a:ext cx="6463" cy="689"/>
            </a:xfrm>
            <a:prstGeom prst="rect">
              <a:avLst/>
            </a:prstGeom>
          </p:spPr>
        </p:pic>
        <p:pic>
          <p:nvPicPr>
            <p:cNvPr id="3" name="内容占位符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6" y="1429"/>
              <a:ext cx="19206" cy="201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pic>
        <p:nvPicPr>
          <p:cNvPr id="5" name="内容占位符 4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3959860" y="6422390"/>
            <a:ext cx="8232140" cy="43561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23" name="图片 22" descr="WPS图片编辑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351770" y="6144895"/>
            <a:ext cx="1761490" cy="263525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4114800" y="6470650"/>
            <a:ext cx="2620010" cy="365125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0" kern="1200">
          <a:solidFill>
            <a:schemeClr val="tx1"/>
          </a:solidFill>
          <a:latin typeface="汉仪北魏写经W" panose="00020600040101010101" charset="-122"/>
          <a:ea typeface="汉仪北魏写经W" panose="00020600040101010101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GungsuhChe" charset="-127"/>
        </a:defRPr>
      </a:lvl9pPr>
    </p:titleStyle>
    <p:bodyStyle>
      <a:lvl1pPr marL="342900" indent="-342900" algn="l" rtl="0" eaLnBrk="0" fontAlgn="base" latinLnBrk="0" hangingPunct="0">
        <a:lnSpc>
          <a:spcPct val="135000"/>
        </a:lnSpc>
        <a:spcBef>
          <a:spcPts val="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0" hangingPunct="0">
        <a:lnSpc>
          <a:spcPct val="135000"/>
        </a:lnSpc>
        <a:spcBef>
          <a:spcPts val="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0" hangingPunct="0">
        <a:lnSpc>
          <a:spcPct val="135000"/>
        </a:lnSpc>
        <a:spcBef>
          <a:spcPts val="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0" hangingPunct="0">
        <a:lnSpc>
          <a:spcPct val="135000"/>
        </a:lnSpc>
        <a:spcBef>
          <a:spcPts val="0"/>
        </a:spcBef>
        <a:spcAft>
          <a:spcPct val="0"/>
        </a:spcAft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0" hangingPunct="0">
        <a:lnSpc>
          <a:spcPct val="135000"/>
        </a:lnSpc>
        <a:spcBef>
          <a:spcPts val="0"/>
        </a:spcBef>
        <a:spcAft>
          <a:spcPct val="0"/>
        </a:spcAft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文本框 14"/>
          <p:cNvSpPr txBox="1"/>
          <p:nvPr/>
        </p:nvSpPr>
        <p:spPr>
          <a:xfrm>
            <a:off x="17145" y="2532380"/>
            <a:ext cx="1217485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sz="6600">
                <a:latin typeface="汉仪北魏写经W" panose="00020600040101010101" charset="-122"/>
                <a:ea typeface="汉仪北魏写经W" panose="00020600040101010101" charset="-122"/>
              </a:rPr>
              <a:t>第十三章</a:t>
            </a:r>
            <a:r>
              <a:rPr lang="en-US" sz="6600">
                <a:latin typeface="汉仪北魏写经W" panose="00020600040101010101" charset="-122"/>
                <a:ea typeface="汉仪北魏写经W" panose="00020600040101010101" charset="-122"/>
              </a:rPr>
              <a:t>  </a:t>
            </a:r>
            <a:r>
              <a:rPr sz="6600">
                <a:latin typeface="汉仪北魏写经W" panose="00020600040101010101" charset="-122"/>
                <a:ea typeface="汉仪北魏写经W" panose="00020600040101010101" charset="-122"/>
              </a:rPr>
              <a:t>统计决策概述</a:t>
            </a:r>
            <a:endParaRPr sz="6600">
              <a:latin typeface="汉仪北魏写经W" panose="00020600040101010101" charset="-122"/>
              <a:ea typeface="汉仪北魏写经W" panose="00020600040101010101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60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第三节　决策的公理和原则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 决策的原则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 可行性原则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 经济性原则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(三) 合理性原则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D9BB5D0-35E4-459D-AEF3-FE4D7C45CC19}" type="slidenum">
              <a:rPr lang="zh-CN" altLang="en-US" smtClean="0"/>
            </a:fld>
            <a:endParaRPr lang="zh-CN" altLang="en-US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3" name="文本框 15"/>
          <p:cNvSpPr txBox="1">
            <a:spLocks noChangeArrowheads="1"/>
          </p:cNvSpPr>
          <p:nvPr/>
        </p:nvSpPr>
        <p:spPr bwMode="auto">
          <a:xfrm>
            <a:off x="616585" y="288925"/>
            <a:ext cx="706120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dirty="0">
                <a:solidFill>
                  <a:schemeClr val="tx1"/>
                </a:solidFill>
                <a:latin typeface="汉仪北魏写经W" panose="00020600040101010101" charset="-122"/>
                <a:ea typeface="汉仪北魏写经W" panose="00020600040101010101" charset="-122"/>
                <a:cs typeface="汉仪北魏写经W" panose="00020600040101010101" charset="-122"/>
              </a:rPr>
              <a:t>目录  </a:t>
            </a:r>
            <a:r>
              <a:rPr lang="en-US" altLang="zh-CN" sz="4000" b="1" dirty="0">
                <a:solidFill>
                  <a:schemeClr val="tx1"/>
                </a:solidFill>
                <a:latin typeface="汉仪北魏写经W" panose="00020600040101010101" charset="-122"/>
                <a:ea typeface="汉仪北魏写经W" panose="00020600040101010101" charset="-122"/>
                <a:cs typeface="汉仪北魏写经W" panose="00020600040101010101" charset="-122"/>
              </a:rPr>
              <a:t>content</a:t>
            </a:r>
            <a:endParaRPr lang="en-US" altLang="zh-CN" sz="4000" b="1" dirty="0">
              <a:solidFill>
                <a:schemeClr val="tx1"/>
              </a:solidFill>
              <a:latin typeface="汉仪北魏写经W" panose="00020600040101010101" charset="-122"/>
              <a:ea typeface="汉仪北魏写经W" panose="00020600040101010101" charset="-122"/>
              <a:cs typeface="汉仪北魏写经W" panose="00020600040101010101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663190" y="2018665"/>
            <a:ext cx="7946390" cy="1832610"/>
            <a:chOff x="4744" y="3179"/>
            <a:chExt cx="12514" cy="2886"/>
          </a:xfrm>
        </p:grpSpPr>
        <p:grpSp>
          <p:nvGrpSpPr>
            <p:cNvPr id="10" name="组合 9"/>
            <p:cNvGrpSpPr/>
            <p:nvPr/>
          </p:nvGrpSpPr>
          <p:grpSpPr>
            <a:xfrm>
              <a:off x="5313" y="3179"/>
              <a:ext cx="11945" cy="2886"/>
              <a:chOff x="5313" y="3179"/>
              <a:chExt cx="11945" cy="2886"/>
            </a:xfrm>
          </p:grpSpPr>
          <p:sp>
            <p:nvSpPr>
              <p:cNvPr id="65" name="矩形 2"/>
              <p:cNvSpPr>
                <a:spLocks noChangeArrowheads="1"/>
              </p:cNvSpPr>
              <p:nvPr/>
            </p:nvSpPr>
            <p:spPr bwMode="auto">
              <a:xfrm>
                <a:off x="5314" y="3179"/>
                <a:ext cx="9164" cy="8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algn="just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dirty="0">
                    <a:solidFill>
                      <a:schemeClr val="tx1"/>
                    </a:solidFill>
                    <a:latin typeface="汉仪北魏写经W" panose="00020600040101010101" charset="-122"/>
                    <a:ea typeface="汉仪北魏写经W" panose="00020600040101010101" charset="-122"/>
                    <a:cs typeface="Arial" panose="020B0604020202020204" pitchFamily="34" charset="0"/>
                    <a:sym typeface="+mn-ea"/>
                  </a:rPr>
                  <a:t>第一节　决策的概念和种类</a:t>
                </a:r>
                <a:endParaRPr lang="zh-CN" altLang="en-US" dirty="0">
                  <a:solidFill>
                    <a:schemeClr val="tx1"/>
                  </a:solidFill>
                  <a:latin typeface="汉仪北魏写经W" panose="00020600040101010101" charset="-122"/>
                  <a:ea typeface="汉仪北魏写经W" panose="00020600040101010101" charset="-122"/>
                  <a:cs typeface="Arial" panose="020B0604020202020204" pitchFamily="34" charset="0"/>
                  <a:sym typeface="+mn-ea"/>
                </a:endParaRPr>
              </a:p>
            </p:txBody>
          </p:sp>
          <p:sp>
            <p:nvSpPr>
              <p:cNvPr id="67" name="矩形 28"/>
              <p:cNvSpPr>
                <a:spLocks noChangeArrowheads="1"/>
              </p:cNvSpPr>
              <p:nvPr/>
            </p:nvSpPr>
            <p:spPr bwMode="auto">
              <a:xfrm>
                <a:off x="5313" y="4177"/>
                <a:ext cx="11398" cy="8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algn="just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dirty="0">
                    <a:solidFill>
                      <a:schemeClr val="tx1"/>
                    </a:solidFill>
                    <a:latin typeface="汉仪北魏写经W" panose="00020600040101010101" charset="-122"/>
                    <a:ea typeface="汉仪北魏写经W" panose="00020600040101010101" charset="-122"/>
                    <a:cs typeface="Arial" panose="020B0604020202020204" pitchFamily="34" charset="0"/>
                    <a:sym typeface="+mn-ea"/>
                  </a:rPr>
                  <a:t>第二节　决策的作用和步骤</a:t>
                </a:r>
                <a:endParaRPr lang="zh-CN" altLang="en-US" dirty="0">
                  <a:solidFill>
                    <a:schemeClr val="tx1"/>
                  </a:solidFill>
                  <a:latin typeface="汉仪北魏写经W" panose="00020600040101010101" charset="-122"/>
                  <a:ea typeface="汉仪北魏写经W" panose="00020600040101010101" charset="-122"/>
                  <a:cs typeface="Arial" panose="020B0604020202020204" pitchFamily="34" charset="0"/>
                  <a:sym typeface="+mn-ea"/>
                </a:endParaRPr>
              </a:p>
            </p:txBody>
          </p:sp>
          <p:sp>
            <p:nvSpPr>
              <p:cNvPr id="69" name="矩形 26"/>
              <p:cNvSpPr>
                <a:spLocks noChangeArrowheads="1"/>
              </p:cNvSpPr>
              <p:nvPr/>
            </p:nvSpPr>
            <p:spPr bwMode="auto">
              <a:xfrm>
                <a:off x="5313" y="5233"/>
                <a:ext cx="11945" cy="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algn="just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dirty="0">
                    <a:solidFill>
                      <a:schemeClr val="tx1"/>
                    </a:solidFill>
                    <a:latin typeface="汉仪北魏写经W" panose="00020600040101010101" charset="-122"/>
                    <a:ea typeface="汉仪北魏写经W" panose="00020600040101010101" charset="-122"/>
                    <a:cs typeface="Arial" panose="020B0604020202020204" pitchFamily="34" charset="0"/>
                    <a:sym typeface="+mn-ea"/>
                  </a:rPr>
                  <a:t>第三节　决策的公理和原则</a:t>
                </a:r>
                <a:endParaRPr lang="zh-CN" altLang="en-US" dirty="0">
                  <a:solidFill>
                    <a:schemeClr val="tx1"/>
                  </a:solidFill>
                  <a:latin typeface="汉仪北魏写经W" panose="00020600040101010101" charset="-122"/>
                  <a:ea typeface="汉仪北魏写经W" panose="00020600040101010101" charset="-122"/>
                  <a:cs typeface="Arial" panose="020B0604020202020204" pitchFamily="34" charset="0"/>
                  <a:sym typeface="+mn-ea"/>
                </a:endParaRPr>
              </a:p>
            </p:txBody>
          </p:sp>
        </p:grp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744" y="3338"/>
              <a:ext cx="430" cy="405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744" y="4341"/>
              <a:ext cx="430" cy="405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744" y="5388"/>
              <a:ext cx="430" cy="405"/>
            </a:xfrm>
            <a:prstGeom prst="rect">
              <a:avLst/>
            </a:prstGeom>
          </p:spPr>
        </p:pic>
      </p:grp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D9BB5D0-35E4-459D-AEF3-FE4D7C45CC19}" type="slidenum">
              <a:rPr lang="zh-CN" altLang="en-US" smtClean="0"/>
            </a:fld>
            <a:endParaRPr lang="zh-CN" altLang="en-US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第一节　决策的概念和种类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 决策的概念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/>
              <a:t>决策就是为了实现特定的目标,根据客观的可能性,在占有一定信息和经验的基础上,借助一定的工具、技巧和方法,对影响目标实现的诸因素进行准确计算和判断选优后,对未来行动做出决定。</a:t>
            </a:r>
            <a:endParaRPr lang="zh-CN" altLang="en-US"/>
          </a:p>
          <a:p>
            <a:r>
              <a:rPr lang="zh-CN" altLang="en-US"/>
              <a:t>决策具有以下基本特征: </a:t>
            </a:r>
            <a:endParaRPr lang="zh-CN" altLang="en-US"/>
          </a:p>
          <a:p>
            <a:r>
              <a:rPr lang="zh-CN" altLang="en-US"/>
              <a:t>(1) 未来性。</a:t>
            </a:r>
            <a:endParaRPr lang="zh-CN" altLang="en-US"/>
          </a:p>
          <a:p>
            <a:r>
              <a:rPr lang="zh-CN" altLang="en-US"/>
              <a:t>(2) 选择性。</a:t>
            </a:r>
            <a:endParaRPr lang="zh-CN" altLang="en-US"/>
          </a:p>
          <a:p>
            <a:r>
              <a:rPr lang="zh-CN" altLang="en-US"/>
              <a:t>(3) 实践性。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D9BB5D0-35E4-459D-AEF3-FE4D7C45CC19}" type="slidenum">
              <a:rPr lang="zh-CN" altLang="en-US" smtClean="0"/>
            </a:fld>
            <a:endParaRPr lang="zh-CN" altLang="en-US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第一节　决策的概念和种类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 决策的种类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 按照决策问题所处的条件,分为确定型决策、不确定型决策和对抗型决策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 按照问题的性质,分为程序化决策和非程序化决策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(三) 按照决策涉及的范围,分为总体决策和局部决策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(四) 按照决策过程是否运用数学模型来辅助决策,分为定性决策和定量决策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(五) 按照决策目标的数量,分为单目标决策和多目标决策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(六) 按照决策的整体构成,分为单阶段决策和多阶段决策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D9BB5D0-35E4-459D-AEF3-FE4D7C45CC19}" type="slidenum">
              <a:rPr lang="zh-CN" altLang="en-US" smtClean="0"/>
            </a:fld>
            <a:endParaRPr lang="zh-CN" altLang="en-US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第一节　决策的概念和种类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 统计决策中的三个基本概念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 决策函数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 损失函数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(三) 风险函数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D9BB5D0-35E4-459D-AEF3-FE4D7C45CC19}" type="slidenum">
              <a:rPr lang="zh-CN" altLang="en-US" smtClean="0"/>
            </a:fld>
            <a:endParaRPr lang="zh-CN" altLang="en-US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第二节　决策的作用和步骤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 决策的作用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/>
              <a:t>预测是决策的基础,决策是根据预测所做出的决断。在社会主义市场经济体制下,统计决策的作用将得到更大的发挥。这是因为在激烈竞争的市场中,对事物发展所导致的结果往往捉摸不透,对情况和信息往往摸得不透或掌握不足,而摆在决策者面前又有很多行动方案可供采用,这时,统计决策的结果就会告之应当选择哪一种行动方案。</a:t>
            </a:r>
            <a:endParaRPr lang="zh-CN" altLang="en-US"/>
          </a:p>
          <a:p>
            <a:r>
              <a:rPr lang="zh-CN" altLang="en-US"/>
              <a:t>决策的功能可表达为: 目标→决策→行动→结果。即由目标出发,做出决策,由决策指挥行动,由行动产生相应的结果。可见,科学的统计决策起着由目标到达结果的中间媒介作用,起着避免盲目性、减少风险性的导向效应。统计决策的用途相当广泛,尤其在市场、经济和管理领域中。从基层工商企业决策到地区决策、部门决策以至全国性的决策,都要采用统计决策方法,因为这种决策方法可以提供有事实根据的最优行动方案,大大减少由于盲目做出决定而导致的更大损失。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D9BB5D0-35E4-459D-AEF3-FE4D7C45CC19}" type="slidenum">
              <a:rPr lang="zh-CN" altLang="en-US" smtClean="0"/>
            </a:fld>
            <a:endParaRPr lang="zh-CN" altLang="en-US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第二节　决策的作用和步骤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 决策的信息搜集成本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D9BB5D0-35E4-459D-AEF3-FE4D7C45CC19}" type="slidenum">
              <a:rPr lang="zh-CN" altLang="en-US" smtClean="0"/>
            </a:fld>
            <a:endParaRPr lang="zh-CN" altLang="en-US" smtClean="0"/>
          </a:p>
        </p:txBody>
      </p:sp>
      <p:pic>
        <p:nvPicPr>
          <p:cNvPr id="215" name="1301.jpg" descr="id:2147491106;FounderCE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87755" y="2587625"/>
            <a:ext cx="3975100" cy="2268220"/>
          </a:xfrm>
          <a:prstGeom prst="rect">
            <a:avLst/>
          </a:prstGeom>
        </p:spPr>
      </p:pic>
      <p:sp>
        <p:nvSpPr>
          <p:cNvPr id="102" name="文本框 101"/>
          <p:cNvSpPr txBox="1"/>
          <p:nvPr/>
        </p:nvSpPr>
        <p:spPr>
          <a:xfrm>
            <a:off x="1087755" y="5198745"/>
            <a:ext cx="404241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228600"/>
            <a:r>
              <a:rPr lang="zh-CN" b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图</a:t>
            </a:r>
            <a:r>
              <a:rPr lang="en-US" b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13-</a:t>
            </a:r>
            <a:r>
              <a:rPr lang="zh-CN" b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　信息搜集损益时间曲线</a:t>
            </a:r>
            <a:endParaRPr lang="zh-CN" altLang="en-US" b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6" name="1302.jpg" descr="id:2147491113;FounderC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3780" y="2778125"/>
            <a:ext cx="3924300" cy="207772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600700" y="5272405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228600"/>
            <a:r>
              <a:rPr lang="zh-CN" b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图</a:t>
            </a:r>
            <a:r>
              <a:rPr lang="en-US" b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13-</a:t>
            </a:r>
            <a:r>
              <a:rPr lang="zh-CN" b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　信息搜集成本与不确定性时间曲线</a:t>
            </a:r>
            <a:endParaRPr lang="zh-CN" altLang="en-US" b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第二节　决策的作用和步骤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三、 决策的步骤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 确定决策目标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 拟订备选方案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(三) 方案抉择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(四) 方案实施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D9BB5D0-35E4-459D-AEF3-FE4D7C45CC19}" type="slidenum">
              <a:rPr lang="zh-CN" altLang="en-US" smtClean="0"/>
            </a:fld>
            <a:endParaRPr lang="zh-CN" altLang="en-US" smtClean="0"/>
          </a:p>
        </p:txBody>
      </p:sp>
      <p:pic>
        <p:nvPicPr>
          <p:cNvPr id="217" name="1303.jpg" descr="id:2147491120;FounderCE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08905" y="2680335"/>
            <a:ext cx="5001260" cy="1355725"/>
          </a:xfrm>
          <a:prstGeom prst="rect">
            <a:avLst/>
          </a:prstGeom>
        </p:spPr>
      </p:pic>
      <p:sp>
        <p:nvSpPr>
          <p:cNvPr id="102" name="文本框 101"/>
          <p:cNvSpPr txBox="1"/>
          <p:nvPr/>
        </p:nvSpPr>
        <p:spPr>
          <a:xfrm>
            <a:off x="5208905" y="4365625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228600" algn="ctr"/>
            <a:r>
              <a:rPr lang="zh-CN" b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图</a:t>
            </a:r>
            <a:r>
              <a:rPr lang="en-US" b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13-</a:t>
            </a:r>
            <a:r>
              <a:rPr lang="zh-CN" b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　决策的步骤</a:t>
            </a:r>
            <a:endParaRPr lang="zh-CN" altLang="en-US" b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第三节　决策的公理和原则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l" eaLnBrk="0" fontAlgn="base" hangingPunct="0">
              <a:spcBef>
                <a:spcPct val="20000"/>
              </a:spcBef>
              <a:buClrTx/>
              <a:buSzTx/>
              <a:buFontTx/>
              <a:buNone/>
            </a:pPr>
            <a:r>
              <a:rPr lang="zh-CN" altLang="zh-CN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 决策的公理</a:t>
            </a:r>
            <a:endParaRPr lang="zh-CN" altLang="zh-CN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(一) 方案的优劣是可以比较和判别的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(二) 方案必须具有独立存在的价值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(三) 在分析方案时只有不同的结果才需要加以比较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(四) 主观概率和方案结果之间不存在联系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(五) 效用的等同性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algn="just">
              <a:buClrTx/>
              <a:buSzTx/>
              <a:buFontTx/>
              <a:buNone/>
            </a:pP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(六) 效用的替代性</a:t>
            </a:r>
            <a:endParaRPr lang="en-US" altLang="zh-CN" sz="2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D9BB5D0-35E4-459D-AEF3-FE4D7C45CC19}" type="slidenum">
              <a:rPr lang="zh-CN" altLang="en-US" smtClean="0"/>
            </a:fld>
            <a:endParaRPr lang="zh-CN" altLang="en-US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/>
      </p:transition>
    </mc:Choice>
    <mc:Fallback>
      <p:transition spd="slow">
        <p:blinds/>
      </p:transition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72.xml><?xml version="1.0" encoding="utf-8"?>
<p:tagLst xmlns:p="http://schemas.openxmlformats.org/presentationml/2006/main">
  <p:tag name="COMMONDATA" val="eyJoZGlkIjoiNTBlODZkODVmOTIxMWE2ZDY3MjViNmY2OTBlOTlkYTMifQ==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GungsuhChe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GungsuhChe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1133</Words>
  <Application>WPS 演示</Application>
  <PresentationFormat>宽屏</PresentationFormat>
  <Paragraphs>97</Paragraphs>
  <Slides>10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10</vt:i4>
      </vt:variant>
    </vt:vector>
  </HeadingPairs>
  <TitlesOfParts>
    <vt:vector size="26" baseType="lpstr">
      <vt:lpstr>Arial</vt:lpstr>
      <vt:lpstr>宋体</vt:lpstr>
      <vt:lpstr>Wingdings</vt:lpstr>
      <vt:lpstr>Wingdings</vt:lpstr>
      <vt:lpstr>微软雅黑</vt:lpstr>
      <vt:lpstr>Calibri</vt:lpstr>
      <vt:lpstr>Arial Unicode MS</vt:lpstr>
      <vt:lpstr>汉仪北魏写经W</vt:lpstr>
      <vt:lpstr>GungsuhChe</vt:lpstr>
      <vt:lpstr>Malgun Gothic</vt:lpstr>
      <vt:lpstr>黑体</vt:lpstr>
      <vt:lpstr>楷体</vt:lpstr>
      <vt:lpstr>Office 主题​​</vt:lpstr>
      <vt:lpstr>1_自定义设计方案</vt:lpstr>
      <vt:lpstr>默认设计模板</vt:lpstr>
      <vt:lpstr>1_默认设计模板</vt:lpstr>
      <vt:lpstr>PowerPoint 演示文稿</vt:lpstr>
      <vt:lpstr>PowerPoint 演示文稿</vt:lpstr>
      <vt:lpstr>第一节　决策的概念和种类</vt:lpstr>
      <vt:lpstr>第一节　决策的概念和种类</vt:lpstr>
      <vt:lpstr>第一节　决策的概念和种类</vt:lpstr>
      <vt:lpstr>第二节　决策的作用和步骤</vt:lpstr>
      <vt:lpstr>第二节　决策的作用和步骤</vt:lpstr>
      <vt:lpstr>第二节　决策的作用和步骤</vt:lpstr>
      <vt:lpstr>第三节　决策的公理和原则</vt:lpstr>
      <vt:lpstr>第三节　决策的公理和原则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sunny</cp:lastModifiedBy>
  <cp:revision>155</cp:revision>
  <dcterms:created xsi:type="dcterms:W3CDTF">2019-06-19T02:08:00Z</dcterms:created>
  <dcterms:modified xsi:type="dcterms:W3CDTF">2023-07-01T13:00:24Z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2052-11.1.0.13012</vt:lpwstr>
  </property>
  <property fmtid="{D5CDD505-2E9C-101B-9397-08002B2CF9AE}" pid="3" name="ICV">
    <vt:lpwstr>044D15A1885D4C3D9CCAC6833517C428</vt:lpwstr>
  </property>
</Properties>
</file>