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2" r:id="rId4"/>
    <p:sldMasterId id="2147483665" r:id="rId5"/>
  </p:sldMasterIdLst>
  <p:sldIdLst>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4" Type="http://schemas.openxmlformats.org/officeDocument/2006/relationships/tags" Target="tags/tag72.xml"/><Relationship Id="rId33" Type="http://schemas.openxmlformats.org/officeDocument/2006/relationships/commentAuthors" Target="commentAuthors.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tags" Target="../tags/tag71.xml"/><Relationship Id="rId7" Type="http://schemas.openxmlformats.org/officeDocument/2006/relationships/image" Target="../media/image1.jpeg"/><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theme" Target="../theme/theme3.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9" Type="http://schemas.openxmlformats.org/officeDocument/2006/relationships/theme" Target="../theme/theme4.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pic>
        <p:nvPicPr>
          <p:cNvPr id="7" name="图片 6" descr="图片3"/>
          <p:cNvPicPr>
            <a:picLocks noChangeAspect="1"/>
          </p:cNvPicPr>
          <p:nvPr userDrawn="1"/>
        </p:nvPicPr>
        <p:blipFill>
          <a:blip r:embed="rId7"/>
          <a:stretch>
            <a:fillRect/>
          </a:stretch>
        </p:blipFill>
        <p:spPr>
          <a:xfrm>
            <a:off x="0" y="0"/>
            <a:ext cx="12192000" cy="6858000"/>
          </a:xfrm>
          <a:prstGeom prst="rect">
            <a:avLst/>
          </a:prstGeom>
        </p:spPr>
      </p:pic>
      <p:sp>
        <p:nvSpPr>
          <p:cNvPr id="8" name="日期占位符 2"/>
          <p:cNvSpPr>
            <a:spLocks noGrp="1"/>
          </p:cNvSpPr>
          <p:nvPr userDrawn="1"/>
        </p:nvSpPr>
        <p:spPr>
          <a:xfrm>
            <a:off x="-140" y="6249630"/>
            <a:ext cx="2700000" cy="316800"/>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0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0FBDFE-C587-4B4C-A407-44438C67B59E}" type="datetimeFigureOut">
              <a:rPr lang="zh-CN" altLang="en-US" sz="1400" smtClean="0"/>
            </a:fld>
            <a:endParaRPr lang="zh-CN" altLang="en-US" sz="1400" smtClean="0"/>
          </a:p>
        </p:txBody>
      </p:sp>
    </p:spTree>
    <p:custDataLst>
      <p:tags r:id="rId8"/>
    </p:custData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1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文本框 14"/>
          <p:cNvSpPr txBox="1"/>
          <p:nvPr/>
        </p:nvSpPr>
        <p:spPr>
          <a:xfrm>
            <a:off x="17145" y="2532380"/>
            <a:ext cx="12174855" cy="1106805"/>
          </a:xfrm>
          <a:prstGeom prst="rect">
            <a:avLst/>
          </a:prstGeom>
          <a:noFill/>
        </p:spPr>
        <p:txBody>
          <a:bodyPr wrap="square" rtlCol="0">
            <a:spAutoFit/>
          </a:bodyPr>
          <a:p>
            <a:pPr algn="ctr"/>
            <a:r>
              <a:rPr sz="6600">
                <a:latin typeface="汉仪北魏写经W" panose="00020600040101010101" charset="-122"/>
                <a:ea typeface="汉仪北魏写经W" panose="00020600040101010101" charset="-122"/>
              </a:rPr>
              <a:t>第二章</a:t>
            </a:r>
            <a:r>
              <a:rPr lang="en-US" sz="6600">
                <a:latin typeface="汉仪北魏写经W" panose="00020600040101010101" charset="-122"/>
                <a:ea typeface="汉仪北魏写经W" panose="00020600040101010101" charset="-122"/>
              </a:rPr>
              <a:t>  </a:t>
            </a:r>
            <a:r>
              <a:rPr sz="6600">
                <a:latin typeface="汉仪北魏写经W" panose="00020600040101010101" charset="-122"/>
                <a:ea typeface="汉仪北魏写经W" panose="00020600040101010101" charset="-122"/>
              </a:rPr>
              <a:t>定性预测法</a:t>
            </a:r>
            <a:endParaRPr sz="6600">
              <a:latin typeface="汉仪北魏写经W" panose="00020600040101010101" charset="-122"/>
              <a:ea typeface="汉仪北魏写经W" panose="00020600040101010101"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主观概率法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主观概率的概念</a:t>
            </a:r>
            <a:endParaRPr lang="zh-CN" altLang="zh-CN" sz="2600" b="1" dirty="0">
              <a:latin typeface="黑体" panose="02010609060101010101" pitchFamily="49" charset="-122"/>
              <a:ea typeface="黑体" panose="02010609060101010101" pitchFamily="49" charset="-122"/>
            </a:endParaRPr>
          </a:p>
          <a:p>
            <a:r>
              <a:rPr lang="zh-CN" altLang="en-US"/>
              <a:t>主观概率是人们对根据某几次经验结果所做的主观判断的量度。简单地说,就是凭经验或预感而估算出来的概率。一般在专家预测时,对于专家最佳推测的实现可能性,应用主观概率加以评定。</a:t>
            </a:r>
            <a:endParaRPr lang="zh-CN" altLang="en-US"/>
          </a:p>
          <a:p>
            <a:r>
              <a:rPr lang="zh-CN" altLang="en-US"/>
              <a:t>主观概率与客观概率不同。客观概率是根据事件发展的客观性统计出来的一种概率。而主观概率是凭人们某一次或几次经验的特定结果所持的个人信念量度。当然,个人主观概率与个人知识水平、工作经验、判断能力等都有密切的关系。</a:t>
            </a:r>
            <a:endParaRPr lang="zh-CN" altLang="en-US"/>
          </a:p>
          <a:p>
            <a:r>
              <a:rPr lang="zh-CN" altLang="en-US"/>
              <a:t>许多统计学家认为,客观概率和主观概率是不确定程度由小到大连续排列的一个连续状态的两个部分。因此,估计主观概率的方法,在统计预测中越来越受到重视。</a:t>
            </a:r>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主观概率法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主观概率法的预测步骤及其应用案例</a:t>
            </a:r>
            <a:endParaRPr lang="zh-CN" altLang="zh-CN" sz="2600" b="1" dirty="0">
              <a:latin typeface="黑体" panose="02010609060101010101" pitchFamily="49" charset="-122"/>
              <a:ea typeface="黑体" panose="02010609060101010101" pitchFamily="49" charset="-122"/>
            </a:endParaRPr>
          </a:p>
          <a:p>
            <a:r>
              <a:rPr lang="zh-CN" altLang="en-US"/>
              <a:t>主观概率法是一种适用性很强的统计预测方法,可应用于人类活动的各个领域。现以具体案例来加以说明。</a:t>
            </a:r>
            <a:endParaRPr lang="zh-CN" altLang="en-US"/>
          </a:p>
          <a:p>
            <a:r>
              <a:rPr lang="zh-CN" altLang="en-US"/>
              <a:t>详见【例2-2】。</a:t>
            </a:r>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定性预测的其他方法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领先指标法</a:t>
            </a:r>
            <a:endParaRPr lang="zh-CN" altLang="zh-CN" sz="2600" b="1" dirty="0">
              <a:latin typeface="黑体" panose="02010609060101010101" pitchFamily="49" charset="-122"/>
              <a:ea typeface="黑体" panose="02010609060101010101" pitchFamily="49" charset="-122"/>
            </a:endParaRPr>
          </a:p>
          <a:p>
            <a:r>
              <a:rPr lang="zh-CN" altLang="en-US"/>
              <a:t>领先指标法就是将各种经济指标分为三种类型: (1) 领先指标;(2) 同步指标;(3) 滞后指标。</a:t>
            </a:r>
            <a:endParaRPr lang="zh-CN" altLang="en-US"/>
          </a:p>
          <a:p>
            <a:r>
              <a:rPr lang="zh-CN" altLang="en-US"/>
              <a:t>根据上述分类,可以通过领先指标以预测同步指标或滞后指标。这种方法的特点在于它不但可以预测经济的发展趋势,而且可以预测其转折点。</a:t>
            </a:r>
            <a:endParaRPr lang="zh-CN" altLang="en-US"/>
          </a:p>
          <a:p>
            <a:r>
              <a:rPr lang="zh-CN" altLang="en-US"/>
              <a:t>领先指标法的预测步骤如下: </a:t>
            </a:r>
            <a:endParaRPr lang="zh-CN" altLang="en-US"/>
          </a:p>
          <a:p>
            <a:r>
              <a:rPr lang="zh-CN" altLang="en-US"/>
              <a:t>(1) 根据预测指标找出领先指标。例如,预测化工产品的价格变动问题,就可以把石油价格变动作为领先指标。</a:t>
            </a:r>
            <a:endParaRPr lang="zh-CN" altLang="en-US"/>
          </a:p>
          <a:p>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定性预测的其他方法</a:t>
            </a:r>
            <a:endParaRPr lang="zh-CN" altLang="en-US"/>
          </a:p>
        </p:txBody>
      </p:sp>
      <p:sp>
        <p:nvSpPr>
          <p:cNvPr id="3" name="内容占位符 2"/>
          <p:cNvSpPr>
            <a:spLocks noGrp="1"/>
          </p:cNvSpPr>
          <p:nvPr>
            <p:ph idx="1"/>
          </p:nvPr>
        </p:nvSpPr>
        <p:spPr/>
        <p:txBody>
          <a:bodyPr/>
          <a:p>
            <a:r>
              <a:rPr lang="zh-CN" altLang="en-US">
                <a:sym typeface="+mn-ea"/>
              </a:rPr>
              <a:t>(2) 画出领先指标、同步指标、滞后指标的时间序列图,如图2-1所示。</a:t>
            </a:r>
            <a:endParaRPr lang="zh-CN" altLang="en-US"/>
          </a:p>
          <a:p>
            <a:endParaRPr lang="zh-CN" altLang="en-US">
              <a:sym typeface="+mn-ea"/>
            </a:endParaRPr>
          </a:p>
          <a:p>
            <a:endParaRPr lang="zh-CN" altLang="en-US">
              <a:sym typeface="+mn-ea"/>
            </a:endParaRPr>
          </a:p>
          <a:p>
            <a:endParaRPr lang="zh-CN" altLang="en-US">
              <a:sym typeface="+mn-ea"/>
            </a:endParaRPr>
          </a:p>
          <a:p>
            <a:endParaRPr lang="zh-CN" altLang="en-US">
              <a:sym typeface="+mn-ea"/>
            </a:endParaRPr>
          </a:p>
          <a:p>
            <a:endParaRPr lang="zh-CN" altLang="en-US">
              <a:sym typeface="+mn-ea"/>
            </a:endParaRPr>
          </a:p>
          <a:p>
            <a:endParaRPr lang="zh-CN" altLang="en-US">
              <a:sym typeface="+mn-ea"/>
            </a:endParaRPr>
          </a:p>
          <a:p>
            <a:endParaRPr lang="zh-CN" altLang="en-US">
              <a:sym typeface="+mn-ea"/>
            </a:endParaRPr>
          </a:p>
          <a:p>
            <a:endParaRPr lang="zh-CN" altLang="en-US">
              <a:sym typeface="+mn-ea"/>
            </a:endParaRPr>
          </a:p>
          <a:p>
            <a:r>
              <a:rPr lang="zh-CN" altLang="en-US">
                <a:sym typeface="+mn-ea"/>
              </a:rPr>
              <a:t>(3) 进行预测。通过领先时间的估算,得到领先时间τ,若领先指标于t=t3时达到最低点,则可预测同步指标将于t=t3+τ时达到最低点。</a:t>
            </a:r>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1488307500" name="图片 1488307500" descr="id:2147503867;FounderCES"/>
          <p:cNvPicPr>
            <a:picLocks noChangeAspect="1"/>
          </p:cNvPicPr>
          <p:nvPr/>
        </p:nvPicPr>
        <p:blipFill>
          <a:blip r:embed="rId1"/>
          <a:stretch>
            <a:fillRect/>
          </a:stretch>
        </p:blipFill>
        <p:spPr>
          <a:xfrm>
            <a:off x="3950970" y="1876425"/>
            <a:ext cx="3670935" cy="2526030"/>
          </a:xfrm>
          <a:prstGeom prst="rect">
            <a:avLst/>
          </a:prstGeom>
        </p:spPr>
      </p:pic>
      <p:sp>
        <p:nvSpPr>
          <p:cNvPr id="100" name="文本框 99"/>
          <p:cNvSpPr txBox="1"/>
          <p:nvPr/>
        </p:nvSpPr>
        <p:spPr>
          <a:xfrm>
            <a:off x="3556000" y="4616450"/>
            <a:ext cx="4307205" cy="368300"/>
          </a:xfrm>
          <a:prstGeom prst="rect">
            <a:avLst/>
          </a:prstGeom>
          <a:noFill/>
          <a:ln w="9525">
            <a:noFill/>
          </a:ln>
        </p:spPr>
        <p:txBody>
          <a:bodyPr wrap="square">
            <a:spAutoFit/>
          </a:bodyPr>
          <a:p>
            <a:pPr indent="228600" algn="ctr"/>
            <a:r>
              <a:rPr lang="zh-CN" b="0">
                <a:solidFill>
                  <a:srgbClr val="000000"/>
                </a:solidFill>
                <a:latin typeface="Arial" panose="020B0604020202020204" pitchFamily="34" charset="0"/>
                <a:cs typeface="Arial" panose="020B0604020202020204" pitchFamily="34" charset="0"/>
              </a:rPr>
              <a:t>图</a:t>
            </a:r>
            <a:r>
              <a:rPr lang="en-US" b="0">
                <a:solidFill>
                  <a:srgbClr val="000000"/>
                </a:solidFill>
                <a:latin typeface="Arial" panose="020B0604020202020204" pitchFamily="34" charset="0"/>
                <a:cs typeface="Arial" panose="020B0604020202020204" pitchFamily="34" charset="0"/>
              </a:rPr>
              <a:t>2-</a:t>
            </a:r>
            <a:r>
              <a:rPr lang="zh-CN" b="0">
                <a:solidFill>
                  <a:srgbClr val="000000"/>
                </a:solidFill>
                <a:latin typeface="Arial" panose="020B0604020202020204" pitchFamily="34" charset="0"/>
                <a:cs typeface="Arial" panose="020B0604020202020204" pitchFamily="34" charset="0"/>
              </a:rPr>
              <a:t>1　各类指标的时间序列图</a:t>
            </a:r>
            <a:endParaRPr lang="zh-CN" altLang="en-US" b="0">
              <a:solidFill>
                <a:srgbClr val="000000"/>
              </a:solidFill>
              <a:latin typeface="Arial" panose="020B0604020202020204" pitchFamily="34" charset="0"/>
              <a:cs typeface="Arial" panose="020B0604020202020204" pitchFamily="34" charset="0"/>
            </a:endParaRPr>
          </a:p>
        </p:txBody>
      </p:sp>
      <p:sp>
        <p:nvSpPr>
          <p:cNvPr id="6" name="文本框 5"/>
          <p:cNvSpPr txBox="1"/>
          <p:nvPr/>
        </p:nvSpPr>
        <p:spPr>
          <a:xfrm>
            <a:off x="8051800" y="2258060"/>
            <a:ext cx="3022600" cy="2334260"/>
          </a:xfrm>
          <a:prstGeom prst="rect">
            <a:avLst/>
          </a:prstGeom>
          <a:noFill/>
          <a:ln w="9525">
            <a:noFill/>
          </a:ln>
        </p:spPr>
        <p:txBody>
          <a:bodyPr wrap="square">
            <a:spAutoFit/>
          </a:bodyPr>
          <a:p>
            <a:pPr indent="266700" fontAlgn="auto">
              <a:lnSpc>
                <a:spcPct val="135000"/>
              </a:lnSpc>
            </a:pPr>
            <a:r>
              <a:rPr lang="zh-CN" b="0">
                <a:solidFill>
                  <a:srgbClr val="000000"/>
                </a:solidFill>
                <a:cs typeface="方正书宋_GBK" charset="0"/>
              </a:rPr>
              <a:t>图中</a:t>
            </a:r>
            <a:r>
              <a:rPr lang="en-US" b="0">
                <a:solidFill>
                  <a:srgbClr val="000000"/>
                </a:solidFill>
                <a:latin typeface="宋体" panose="02010600030101010101" pitchFamily="2" charset="-122"/>
                <a:cs typeface="方正书宋_GBK" charset="0"/>
              </a:rPr>
              <a:t>: </a:t>
            </a:r>
            <a:r>
              <a:rPr lang="en-US" b="0" i="1">
                <a:solidFill>
                  <a:srgbClr val="000000"/>
                </a:solidFill>
                <a:latin typeface="宋体" panose="02010600030101010101" pitchFamily="2" charset="-122"/>
                <a:cs typeface="方正书宋_GBK" charset="0"/>
              </a:rPr>
              <a:t>t</a:t>
            </a:r>
            <a:r>
              <a:rPr lang="en-US" b="0" baseline="-25000">
                <a:solidFill>
                  <a:srgbClr val="000000"/>
                </a:solidFill>
                <a:latin typeface="宋体" panose="02010600030101010101" pitchFamily="2" charset="-122"/>
                <a:cs typeface="方正书宋_GBK" charset="0"/>
              </a:rPr>
              <a:t>1</a:t>
            </a:r>
            <a:r>
              <a:rPr lang="zh-CN" b="0">
                <a:solidFill>
                  <a:srgbClr val="000000"/>
                </a:solidFill>
                <a:cs typeface="方正书宋_GBK" charset="0"/>
              </a:rPr>
              <a:t>为领先指标出现最高点的时间</a:t>
            </a:r>
            <a:r>
              <a:rPr lang="en-US" b="0">
                <a:solidFill>
                  <a:srgbClr val="000000"/>
                </a:solidFill>
                <a:latin typeface="宋体" panose="02010600030101010101" pitchFamily="2" charset="-122"/>
                <a:cs typeface="方正书宋_GBK" charset="0"/>
              </a:rPr>
              <a:t>,</a:t>
            </a:r>
            <a:r>
              <a:rPr lang="en-US" b="0" i="1">
                <a:solidFill>
                  <a:srgbClr val="000000"/>
                </a:solidFill>
                <a:latin typeface="宋体" panose="02010600030101010101" pitchFamily="2" charset="-122"/>
                <a:cs typeface="方正书宋_GBK" charset="0"/>
              </a:rPr>
              <a:t>t</a:t>
            </a:r>
            <a:r>
              <a:rPr lang="en-US" b="0" baseline="-25000">
                <a:solidFill>
                  <a:srgbClr val="000000"/>
                </a:solidFill>
                <a:latin typeface="宋体" panose="02010600030101010101" pitchFamily="2" charset="-122"/>
                <a:cs typeface="方正书宋_GBK" charset="0"/>
              </a:rPr>
              <a:t>2</a:t>
            </a:r>
            <a:r>
              <a:rPr lang="zh-CN" b="0">
                <a:solidFill>
                  <a:srgbClr val="000000"/>
                </a:solidFill>
                <a:cs typeface="方正书宋_GBK" charset="0"/>
              </a:rPr>
              <a:t>为同步指标出现最高点的时间</a:t>
            </a:r>
            <a:r>
              <a:rPr lang="en-US" b="0">
                <a:solidFill>
                  <a:srgbClr val="000000"/>
                </a:solidFill>
                <a:latin typeface="宋体" panose="02010600030101010101" pitchFamily="2" charset="-122"/>
                <a:cs typeface="方正书宋_GBK" charset="0"/>
              </a:rPr>
              <a:t>,</a:t>
            </a:r>
            <a:r>
              <a:rPr lang="en-US" b="0" i="1">
                <a:solidFill>
                  <a:srgbClr val="000000"/>
                </a:solidFill>
                <a:latin typeface="宋体" panose="02010600030101010101" pitchFamily="2" charset="-122"/>
                <a:cs typeface="方正书宋_GBK" charset="0"/>
              </a:rPr>
              <a:t>t</a:t>
            </a:r>
            <a:r>
              <a:rPr lang="en-US" b="0" baseline="-25000">
                <a:solidFill>
                  <a:srgbClr val="000000"/>
                </a:solidFill>
                <a:latin typeface="宋体" panose="02010600030101010101" pitchFamily="2" charset="-122"/>
                <a:cs typeface="方正书宋_GBK" charset="0"/>
              </a:rPr>
              <a:t>3</a:t>
            </a:r>
            <a:r>
              <a:rPr lang="zh-CN" b="0">
                <a:solidFill>
                  <a:srgbClr val="000000"/>
                </a:solidFill>
                <a:cs typeface="方正书宋_GBK" charset="0"/>
              </a:rPr>
              <a:t>为领先指标出现最低点的时间</a:t>
            </a:r>
            <a:r>
              <a:rPr lang="en-US" b="0">
                <a:solidFill>
                  <a:srgbClr val="000000"/>
                </a:solidFill>
                <a:latin typeface="宋体" panose="02010600030101010101" pitchFamily="2" charset="-122"/>
                <a:cs typeface="方正书宋_GBK" charset="0"/>
              </a:rPr>
              <a:t>,</a:t>
            </a:r>
            <a:r>
              <a:rPr lang="en-US" b="0" i="1">
                <a:solidFill>
                  <a:srgbClr val="000000"/>
                </a:solidFill>
                <a:latin typeface="宋体" panose="02010600030101010101" pitchFamily="2" charset="-122"/>
                <a:cs typeface="方正书宋_GBK" charset="0"/>
              </a:rPr>
              <a:t>t</a:t>
            </a:r>
            <a:r>
              <a:rPr lang="en-US" b="0" baseline="-25000">
                <a:solidFill>
                  <a:srgbClr val="000000"/>
                </a:solidFill>
                <a:latin typeface="宋体" panose="02010600030101010101" pitchFamily="2" charset="-122"/>
                <a:cs typeface="方正书宋_GBK" charset="0"/>
              </a:rPr>
              <a:t>4</a:t>
            </a:r>
            <a:r>
              <a:rPr lang="zh-CN" b="0">
                <a:solidFill>
                  <a:srgbClr val="000000"/>
                </a:solidFill>
                <a:cs typeface="方正书宋_GBK" charset="0"/>
              </a:rPr>
              <a:t>为同步指标出现最低点的时间</a:t>
            </a:r>
            <a:r>
              <a:rPr lang="en-US" b="0">
                <a:solidFill>
                  <a:srgbClr val="000000"/>
                </a:solidFill>
                <a:latin typeface="宋体" panose="02010600030101010101" pitchFamily="2" charset="-122"/>
                <a:cs typeface="方正书宋_GBK" charset="0"/>
              </a:rPr>
              <a:t>,</a:t>
            </a:r>
            <a:r>
              <a:rPr lang="en-US" b="0" i="1">
                <a:solidFill>
                  <a:srgbClr val="000000"/>
                </a:solidFill>
                <a:latin typeface="宋体" panose="02010600030101010101" pitchFamily="2" charset="-122"/>
                <a:cs typeface="方正书宋_GBK" charset="0"/>
              </a:rPr>
              <a:t>t</a:t>
            </a:r>
            <a:r>
              <a:rPr lang="en-US" b="0" baseline="-25000">
                <a:solidFill>
                  <a:srgbClr val="000000"/>
                </a:solidFill>
                <a:latin typeface="宋体" panose="02010600030101010101" pitchFamily="2" charset="-122"/>
                <a:cs typeface="方正书宋_GBK" charset="0"/>
              </a:rPr>
              <a:t>2</a:t>
            </a:r>
            <a:r>
              <a:rPr lang="en-US" b="0">
                <a:solidFill>
                  <a:srgbClr val="000000"/>
                </a:solidFill>
                <a:latin typeface="宋体" panose="02010600030101010101" pitchFamily="2" charset="-122"/>
                <a:cs typeface="方正书宋_GBK" charset="0"/>
              </a:rPr>
              <a:t>-</a:t>
            </a:r>
            <a:r>
              <a:rPr lang="en-US" b="0" i="1">
                <a:solidFill>
                  <a:srgbClr val="000000"/>
                </a:solidFill>
                <a:latin typeface="宋体" panose="02010600030101010101" pitchFamily="2" charset="-122"/>
                <a:cs typeface="方正书宋_GBK" charset="0"/>
              </a:rPr>
              <a:t>t</a:t>
            </a:r>
            <a:r>
              <a:rPr lang="en-US" b="0" baseline="-25000">
                <a:solidFill>
                  <a:srgbClr val="000000"/>
                </a:solidFill>
                <a:latin typeface="宋体" panose="02010600030101010101" pitchFamily="2" charset="-122"/>
                <a:cs typeface="方正书宋_GBK" charset="0"/>
              </a:rPr>
              <a:t>1</a:t>
            </a:r>
            <a:r>
              <a:rPr lang="en-US" b="0">
                <a:solidFill>
                  <a:srgbClr val="000000"/>
                </a:solidFill>
                <a:latin typeface="宋体" panose="02010600030101010101" pitchFamily="2" charset="-122"/>
                <a:cs typeface="方正书宋_GBK" charset="0"/>
              </a:rPr>
              <a:t>=</a:t>
            </a:r>
            <a:r>
              <a:rPr lang="en-US" b="0" i="1">
                <a:solidFill>
                  <a:srgbClr val="000000"/>
                </a:solidFill>
                <a:latin typeface="宋体" panose="02010600030101010101" pitchFamily="2" charset="-122"/>
                <a:cs typeface="方正书宋_GBK" charset="0"/>
              </a:rPr>
              <a:t>τ</a:t>
            </a:r>
            <a:r>
              <a:rPr lang="zh-CN" b="0">
                <a:solidFill>
                  <a:srgbClr val="000000"/>
                </a:solidFill>
                <a:cs typeface="方正书宋_GBK" charset="0"/>
              </a:rPr>
              <a:t>为领先时间。</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定性预测的其他方法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厂长(经理)评判意见法</a:t>
            </a:r>
            <a:endParaRPr lang="zh-CN" altLang="zh-CN" sz="2600" b="1" dirty="0">
              <a:latin typeface="黑体" panose="02010609060101010101" pitchFamily="49" charset="-122"/>
              <a:ea typeface="黑体" panose="02010609060101010101" pitchFamily="49" charset="-122"/>
            </a:endParaRPr>
          </a:p>
          <a:p>
            <a:r>
              <a:rPr lang="zh-CN" altLang="en-US"/>
              <a:t>厂长(经理)评判意见法,就是由企业的总负责人把与市场有关或熟悉市场情况的各种负责人员(包括主管供销、生产、财务、产品开发与研究等领导人员)和中层管理部门的负责人(包括计划科、销售科、财务科、采购供应科等部门的管理决策人员)召集起来,让他们对未来的市场发展形势或某一重大市场问题发表意见,做出判断。然后,将各种意见汇总起来,进行分析研究和综合处理,最后得出市场预测结果。</a:t>
            </a:r>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定性预测的其他方法</a:t>
            </a:r>
            <a:endParaRPr lang="zh-CN" altLang="en-US"/>
          </a:p>
        </p:txBody>
      </p:sp>
      <p:sp>
        <p:nvSpPr>
          <p:cNvPr id="3" name="内容占位符 2"/>
          <p:cNvSpPr>
            <a:spLocks noGrp="1"/>
          </p:cNvSpPr>
          <p:nvPr>
            <p:ph idx="1"/>
          </p:nvPr>
        </p:nvSpPr>
        <p:spPr/>
        <p:txBody>
          <a:bodyPr/>
          <a:p>
            <a:r>
              <a:rPr lang="zh-CN" altLang="en-US"/>
              <a:t>这种预测方法的主要优点如下: </a:t>
            </a:r>
            <a:endParaRPr lang="zh-CN" altLang="en-US"/>
          </a:p>
          <a:p>
            <a:r>
              <a:rPr lang="zh-CN" altLang="en-US"/>
              <a:t>(1) 迅速、及时和经济,不需要经过复杂的计算,也不需要多少预测费用,就可以及时得到预测结果。</a:t>
            </a:r>
            <a:endParaRPr lang="zh-CN" altLang="en-US"/>
          </a:p>
          <a:p>
            <a:r>
              <a:rPr lang="zh-CN" altLang="en-US"/>
              <a:t>(2) 由于这种方法集中了各个方面熟悉市场情况的有经验的高中级经营管理人员的意见,因此,可以发挥集体的智慧,使预测结果比较准确可靠。</a:t>
            </a:r>
            <a:endParaRPr lang="zh-CN" altLang="en-US"/>
          </a:p>
          <a:p>
            <a:r>
              <a:rPr lang="zh-CN" altLang="en-US"/>
              <a:t>(3) 使用这种方法不需要有大量的统计资料,更适合于对那些不可控制因素较多的产品进行销售预测。</a:t>
            </a:r>
            <a:endParaRPr lang="zh-CN" altLang="en-US"/>
          </a:p>
          <a:p>
            <a:r>
              <a:rPr lang="zh-CN" altLang="en-US"/>
              <a:t>(4) 如果市场情况发生了变化,可以立即进行修正。</a:t>
            </a:r>
            <a:endParaRPr lang="zh-CN" altLang="en-US"/>
          </a:p>
          <a:p>
            <a:r>
              <a:rPr lang="zh-CN" altLang="en-US"/>
              <a:t>正因为有以上一些优点,所以,这种预测方法得到了广泛的应用。据美国协商委员会对这种预测方法的主要缺点如下: </a:t>
            </a:r>
            <a:endParaRPr lang="zh-CN" altLang="en-US"/>
          </a:p>
          <a:p>
            <a:r>
              <a:rPr lang="zh-CN" altLang="en-US"/>
              <a:t>(1) 预测结果容易受主观因素的影响。</a:t>
            </a:r>
            <a:endParaRPr lang="zh-CN" altLang="en-US"/>
          </a:p>
          <a:p>
            <a:r>
              <a:rPr lang="zh-CN" altLang="en-US"/>
              <a:t>(2) 对市场变化、顾客的愿望等问题了解不细,因此,预测结果比较一般化。</a:t>
            </a:r>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定性预测的其他方法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推销人员估计法</a:t>
            </a:r>
            <a:endParaRPr lang="zh-CN" altLang="zh-CN" sz="2600" b="1" dirty="0">
              <a:latin typeface="黑体" panose="02010609060101010101" pitchFamily="49" charset="-122"/>
              <a:ea typeface="黑体" panose="02010609060101010101" pitchFamily="49" charset="-122"/>
            </a:endParaRPr>
          </a:p>
          <a:p>
            <a:r>
              <a:rPr lang="zh-CN" altLang="en-US"/>
              <a:t>推销人员估计法就是在做统计预测时,把本企业所有的推销人员(包括代理商、经销商和分支机构的推销人员)都找回来,让他们对自己负责的销售区(或产品)下一季度或下一年度的销售额做出估计,然后把他们每个人的估计销售额汇总起来,做出本企业下一季度或下一年度销售额的预测。</a:t>
            </a:r>
            <a:endParaRPr lang="zh-CN" altLang="en-US"/>
          </a:p>
          <a:p>
            <a:r>
              <a:rPr lang="zh-CN" altLang="en-US"/>
              <a:t>推销人员估计法的主要优点如下: </a:t>
            </a:r>
            <a:endParaRPr lang="zh-CN" altLang="en-US"/>
          </a:p>
          <a:p>
            <a:r>
              <a:rPr lang="zh-CN" altLang="en-US"/>
              <a:t>(1) 它与厂长(经理)评判意见法一样,不需要经过复杂的计算,因此,预测速度比较快,也比较节省费用。</a:t>
            </a:r>
            <a:endParaRPr lang="zh-CN" altLang="en-US"/>
          </a:p>
          <a:p>
            <a:r>
              <a:rPr lang="zh-CN" altLang="en-US"/>
              <a:t>(2) 由于推销人员一直在市场中活动,因此,他们对市场情况特别是对他所在地区的市场情况很熟悉,而且,对原有顾客的需求情况和对潜在顾客的情况心中有数,所以,他们的预测结果比较准确可靠。正因为如此,这种方法的应用颇为流行。</a:t>
            </a:r>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定性预测的其他方法</a:t>
            </a:r>
            <a:endParaRPr lang="zh-CN" altLang="en-US"/>
          </a:p>
        </p:txBody>
      </p:sp>
      <p:sp>
        <p:nvSpPr>
          <p:cNvPr id="3" name="内容占位符 2"/>
          <p:cNvSpPr>
            <a:spLocks noGrp="1"/>
          </p:cNvSpPr>
          <p:nvPr>
            <p:ph idx="1"/>
          </p:nvPr>
        </p:nvSpPr>
        <p:spPr/>
        <p:txBody>
          <a:bodyPr/>
          <a:p>
            <a:r>
              <a:rPr lang="zh-CN" altLang="en-US"/>
              <a:t>为了避免这种缺点,许多企业在采用这种方法进行预测时,除要求推销人员要有正确的态度外,还采取以下两种办法来纠正偏差: 一种办法是让预测与销售人员的成绩评定分开,使预测尽量客观一些;另一种办法是根据每个推销人员历年来估计的数字同实际销售额之间的差额打一个折扣(即调整系数),使之更接近于实际。</a:t>
            </a:r>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定性预测的其他方法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相互影响分析法</a:t>
            </a:r>
            <a:endParaRPr lang="zh-CN" altLang="zh-CN" sz="2600" b="1" dirty="0">
              <a:latin typeface="黑体" panose="02010609060101010101" pitchFamily="49" charset="-122"/>
              <a:ea typeface="黑体" panose="02010609060101010101" pitchFamily="49" charset="-122"/>
            </a:endParaRPr>
          </a:p>
          <a:p>
            <a:r>
              <a:rPr lang="zh-CN" altLang="en-US"/>
              <a:t>相互影响分析法就是从分析各个事件之间由于相互影响而引起的变化以及变化发生的概率,来研究各个事件在未来发生的可能性的一种预测方法。</a:t>
            </a:r>
            <a:endParaRPr lang="zh-CN" altLang="en-US"/>
          </a:p>
          <a:p>
            <a:r>
              <a:rPr lang="zh-CN" altLang="en-US"/>
              <a:t>利用相互影响分析法进行预测的步骤为: </a:t>
            </a:r>
            <a:endParaRPr lang="zh-CN" altLang="en-US"/>
          </a:p>
          <a:p>
            <a:r>
              <a:rPr lang="zh-CN" altLang="en-US"/>
              <a:t>(1) 通过预测者的主观判断,获得各种有关事件的发生概率。</a:t>
            </a:r>
            <a:endParaRPr lang="zh-CN" altLang="en-US"/>
          </a:p>
          <a:p>
            <a:r>
              <a:rPr lang="zh-CN" altLang="en-US"/>
              <a:t>(2) 用矩阵的形式描述各种事件相互之间的逻辑关系,用概率的变化表示各事物相互影响的强度,并分析各事件之间相互发生影响作用的时间。</a:t>
            </a:r>
            <a:endParaRPr lang="zh-CN" altLang="en-US"/>
          </a:p>
          <a:p>
            <a:r>
              <a:rPr lang="zh-CN" altLang="en-US"/>
              <a:t>(3) 根据各事件之间相互影响的结果,修正各事件的发生概率,做出最后预测。</a:t>
            </a:r>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情景预测法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情景预测法的概念和特点</a:t>
            </a:r>
            <a:endParaRPr lang="zh-CN" altLang="zh-CN" sz="2600" b="1" dirty="0">
              <a:latin typeface="黑体" panose="02010609060101010101" pitchFamily="49" charset="-122"/>
              <a:ea typeface="黑体" panose="02010609060101010101" pitchFamily="49" charset="-122"/>
            </a:endParaRPr>
          </a:p>
          <a:p>
            <a:r>
              <a:rPr lang="zh-CN" altLang="en-US"/>
              <a:t>情景预测法是20世纪70年代兴起的一种预测技术,又称剧本描述法。“情景”一词最早出现在20世纪60年代末凯恩和维拉的《2000年》一书中。该书将情景分析定义为: 用于着重研究偶发事件及决策要点的一系列假设事件。情景预测法是对将来的情景做出预测的一种方法,它把研究对象分为主题和环境,通过对环境的研究,识别影响主题发展的外部因素,模拟外部因素可能发生的多种交叉情景,以预测主题发展的各种可能前景。</a:t>
            </a:r>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616585" y="288925"/>
            <a:ext cx="70612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00000"/>
              </a:lnSpc>
              <a:spcBef>
                <a:spcPct val="0"/>
              </a:spcBef>
              <a:buFontTx/>
              <a:buNone/>
            </a:pPr>
            <a:r>
              <a:rPr lang="zh-CN" altLang="en-US" sz="4000" b="1" dirty="0">
                <a:solidFill>
                  <a:schemeClr val="tx1"/>
                </a:solidFill>
                <a:latin typeface="汉仪北魏写经W" panose="00020600040101010101" charset="-122"/>
                <a:ea typeface="汉仪北魏写经W" panose="00020600040101010101" charset="-122"/>
                <a:cs typeface="汉仪北魏写经W" panose="00020600040101010101" charset="-122"/>
              </a:rPr>
              <a:t>目录  </a:t>
            </a:r>
            <a:r>
              <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rPr>
              <a:t>content</a:t>
            </a:r>
            <a:endPar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endParaRPr>
          </a:p>
        </p:txBody>
      </p:sp>
      <p:grpSp>
        <p:nvGrpSpPr>
          <p:cNvPr id="9" name="组合 8"/>
          <p:cNvGrpSpPr/>
          <p:nvPr/>
        </p:nvGrpSpPr>
        <p:grpSpPr>
          <a:xfrm>
            <a:off x="3012440" y="2018665"/>
            <a:ext cx="6180455" cy="3185160"/>
            <a:chOff x="4744" y="3179"/>
            <a:chExt cx="9733" cy="5016"/>
          </a:xfrm>
        </p:grpSpPr>
        <p:grpSp>
          <p:nvGrpSpPr>
            <p:cNvPr id="10" name="组合 9"/>
            <p:cNvGrpSpPr/>
            <p:nvPr/>
          </p:nvGrpSpPr>
          <p:grpSpPr>
            <a:xfrm>
              <a:off x="5309" y="3179"/>
              <a:ext cx="9169" cy="5017"/>
              <a:chOff x="5309" y="3179"/>
              <a:chExt cx="9169" cy="5017"/>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第一节　定性预测概述</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7" name="矩形 28"/>
              <p:cNvSpPr>
                <a:spLocks noChangeArrowheads="1"/>
              </p:cNvSpPr>
              <p:nvPr/>
            </p:nvSpPr>
            <p:spPr bwMode="auto">
              <a:xfrm>
                <a:off x="5313" y="4177"/>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第二节　德尔菲法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9" name="矩形 26"/>
              <p:cNvSpPr>
                <a:spLocks noChangeArrowheads="1"/>
              </p:cNvSpPr>
              <p:nvPr/>
            </p:nvSpPr>
            <p:spPr bwMode="auto">
              <a:xfrm>
                <a:off x="5313" y="5233"/>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第三节　主观概率法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71" name="矩形 32"/>
              <p:cNvSpPr>
                <a:spLocks noChangeArrowheads="1"/>
              </p:cNvSpPr>
              <p:nvPr/>
            </p:nvSpPr>
            <p:spPr bwMode="auto">
              <a:xfrm>
                <a:off x="5313" y="626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第四节　定性预测的其他方法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8" name="矩形 32"/>
              <p:cNvSpPr>
                <a:spLocks noChangeArrowheads="1"/>
              </p:cNvSpPr>
              <p:nvPr/>
            </p:nvSpPr>
            <p:spPr bwMode="auto">
              <a:xfrm>
                <a:off x="5309" y="736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第五节　会计职业与基本会计规范</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grpSp>
        <p:pic>
          <p:nvPicPr>
            <p:cNvPr id="2" name="图片 1"/>
            <p:cNvPicPr>
              <a:picLocks noChangeAspect="1"/>
            </p:cNvPicPr>
            <p:nvPr/>
          </p:nvPicPr>
          <p:blipFill>
            <a:blip r:embed="rId1"/>
            <a:stretch>
              <a:fillRect/>
            </a:stretch>
          </p:blipFill>
          <p:spPr>
            <a:xfrm>
              <a:off x="4744" y="3338"/>
              <a:ext cx="430" cy="405"/>
            </a:xfrm>
            <a:prstGeom prst="rect">
              <a:avLst/>
            </a:prstGeom>
          </p:spPr>
        </p:pic>
        <p:pic>
          <p:nvPicPr>
            <p:cNvPr id="3" name="图片 2"/>
            <p:cNvPicPr>
              <a:picLocks noChangeAspect="1"/>
            </p:cNvPicPr>
            <p:nvPr/>
          </p:nvPicPr>
          <p:blipFill>
            <a:blip r:embed="rId1"/>
            <a:stretch>
              <a:fillRect/>
            </a:stretch>
          </p:blipFill>
          <p:spPr>
            <a:xfrm>
              <a:off x="4744" y="4341"/>
              <a:ext cx="430" cy="405"/>
            </a:xfrm>
            <a:prstGeom prst="rect">
              <a:avLst/>
            </a:prstGeom>
          </p:spPr>
        </p:pic>
        <p:pic>
          <p:nvPicPr>
            <p:cNvPr id="4" name="图片 3"/>
            <p:cNvPicPr>
              <a:picLocks noChangeAspect="1"/>
            </p:cNvPicPr>
            <p:nvPr/>
          </p:nvPicPr>
          <p:blipFill>
            <a:blip r:embed="rId1"/>
            <a:stretch>
              <a:fillRect/>
            </a:stretch>
          </p:blipFill>
          <p:spPr>
            <a:xfrm>
              <a:off x="4744" y="5388"/>
              <a:ext cx="430" cy="405"/>
            </a:xfrm>
            <a:prstGeom prst="rect">
              <a:avLst/>
            </a:prstGeom>
          </p:spPr>
        </p:pic>
        <p:pic>
          <p:nvPicPr>
            <p:cNvPr id="5" name="图片 4"/>
            <p:cNvPicPr>
              <a:picLocks noChangeAspect="1"/>
            </p:cNvPicPr>
            <p:nvPr/>
          </p:nvPicPr>
          <p:blipFill>
            <a:blip r:embed="rId1"/>
            <a:stretch>
              <a:fillRect/>
            </a:stretch>
          </p:blipFill>
          <p:spPr>
            <a:xfrm>
              <a:off x="4744" y="6424"/>
              <a:ext cx="430" cy="405"/>
            </a:xfrm>
            <a:prstGeom prst="rect">
              <a:avLst/>
            </a:prstGeom>
          </p:spPr>
        </p:pic>
        <p:pic>
          <p:nvPicPr>
            <p:cNvPr id="6" name="图片 5"/>
            <p:cNvPicPr>
              <a:picLocks noChangeAspect="1"/>
            </p:cNvPicPr>
            <p:nvPr/>
          </p:nvPicPr>
          <p:blipFill>
            <a:blip r:embed="rId1"/>
            <a:stretch>
              <a:fillRect/>
            </a:stretch>
          </p:blipFill>
          <p:spPr>
            <a:xfrm>
              <a:off x="4744" y="7474"/>
              <a:ext cx="430" cy="405"/>
            </a:xfrm>
            <a:prstGeom prst="rect">
              <a:avLst/>
            </a:prstGeom>
          </p:spPr>
        </p:pic>
      </p:grpSp>
      <p:sp>
        <p:nvSpPr>
          <p:cNvPr id="7" name="灯片编号占位符 6"/>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情景预测法</a:t>
            </a:r>
            <a:endParaRPr lang="zh-CN" altLang="en-US"/>
          </a:p>
        </p:txBody>
      </p:sp>
      <p:sp>
        <p:nvSpPr>
          <p:cNvPr id="3" name="内容占位符 2"/>
          <p:cNvSpPr>
            <a:spLocks noGrp="1"/>
          </p:cNvSpPr>
          <p:nvPr>
            <p:ph idx="1"/>
          </p:nvPr>
        </p:nvSpPr>
        <p:spPr/>
        <p:txBody>
          <a:bodyPr/>
          <a:p>
            <a:r>
              <a:rPr lang="zh-CN" altLang="en-US"/>
              <a:t>情景预测法首先是构造一个“无突变”情景A,即在假定当前的环境不发生重大变化的条件下研究对象的未来情景;然后分析情景A的环境因素,就各因素的不同取值从而对A造成不同的影响,由此产生了情景B和情景C,进而可以得到A、 B、 C、 AB、 AC、 BC六种情景;同时,还可假设有突发事件D,</a:t>
            </a:r>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108694021" name="图片 108694021" descr="id:2147503921;FounderCES"/>
          <p:cNvPicPr>
            <a:picLocks noChangeAspect="1"/>
          </p:cNvPicPr>
          <p:nvPr/>
        </p:nvPicPr>
        <p:blipFill>
          <a:blip r:embed="rId1"/>
          <a:stretch>
            <a:fillRect/>
          </a:stretch>
        </p:blipFill>
        <p:spPr>
          <a:xfrm>
            <a:off x="4401185" y="3082925"/>
            <a:ext cx="2590800" cy="2056130"/>
          </a:xfrm>
          <a:prstGeom prst="rect">
            <a:avLst/>
          </a:prstGeom>
        </p:spPr>
      </p:pic>
      <p:sp>
        <p:nvSpPr>
          <p:cNvPr id="100" name="文本框 99"/>
          <p:cNvSpPr txBox="1"/>
          <p:nvPr/>
        </p:nvSpPr>
        <p:spPr>
          <a:xfrm>
            <a:off x="3760470" y="5572760"/>
            <a:ext cx="3880485" cy="368300"/>
          </a:xfrm>
          <a:prstGeom prst="rect">
            <a:avLst/>
          </a:prstGeom>
          <a:noFill/>
          <a:ln w="9525">
            <a:noFill/>
          </a:ln>
        </p:spPr>
        <p:txBody>
          <a:bodyPr wrap="square">
            <a:spAutoFit/>
          </a:bodyPr>
          <a:p>
            <a:pPr indent="228600" algn="ctr"/>
            <a:r>
              <a:rPr lang="zh-CN" b="0">
                <a:solidFill>
                  <a:srgbClr val="000000"/>
                </a:solidFill>
                <a:latin typeface="Arial" panose="020B0604020202020204" pitchFamily="34" charset="0"/>
                <a:cs typeface="Arial" panose="020B0604020202020204" pitchFamily="34" charset="0"/>
              </a:rPr>
              <a:t>图</a:t>
            </a:r>
            <a:r>
              <a:rPr lang="en-US" b="0">
                <a:solidFill>
                  <a:srgbClr val="000000"/>
                </a:solidFill>
                <a:latin typeface="Arial" panose="020B0604020202020204" pitchFamily="34" charset="0"/>
                <a:cs typeface="Arial" panose="020B0604020202020204" pitchFamily="34" charset="0"/>
              </a:rPr>
              <a:t>2-</a:t>
            </a:r>
            <a:r>
              <a:rPr lang="zh-CN" b="0">
                <a:solidFill>
                  <a:srgbClr val="000000"/>
                </a:solidFill>
                <a:latin typeface="Arial" panose="020B0604020202020204" pitchFamily="34" charset="0"/>
                <a:cs typeface="Arial" panose="020B0604020202020204" pitchFamily="34" charset="0"/>
              </a:rPr>
              <a:t>2　情景示意图</a:t>
            </a:r>
            <a:endParaRPr lang="zh-CN" altLang="en-US" b="0">
              <a:solidFill>
                <a:srgbClr val="00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第五节　情景预测法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sym typeface="+mn-ea"/>
              </a:rPr>
              <a:t>二、 情景预测法的一般方法</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(一) 未来分析法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未来分析法立足于现在,着眼于未来,是最常用的一种方法。未来分析法通常视未来为三种情景: 无突变情景、悲观情景、乐观情景。一般而言,未来分析法先假设目前的状况会持续发展,预测以这样的发展状况未来会出现什么样的情景,即得到无突变情景;再找出对未来情景有影响的各种环境因素,让它们进行不同程度的变化,从而得到有利的环境和不利的环境;最终分析在有利环境和不利环境下分别得到什么样的乐观情景和悲观情景。</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 目标展开法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目标展开法与未来分析法不同,它立足于未来,分析现在,即已确定好目标,去分析如何达成这一目标。在分析过程中,可根据总目标设计出各子目标,再分析实现这些目标需满足的环境、条件,并从中寻找一条最佳路径。</a:t>
            </a:r>
            <a:endParaRPr lang="zh-CN" altLang="en-US"/>
          </a:p>
          <a:p>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情景预测法</a:t>
            </a:r>
            <a:endParaRPr lang="zh-CN" altLang="en-US"/>
          </a:p>
        </p:txBody>
      </p:sp>
      <p:sp>
        <p:nvSpPr>
          <p:cNvPr id="3" name="内容占位符 2"/>
          <p:cNvSpPr>
            <a:spLocks noGrp="1"/>
          </p:cNvSpPr>
          <p:nvPr>
            <p:ph idx="1"/>
          </p:nvPr>
        </p:nvSpPr>
        <p:spPr/>
        <p:txBody>
          <a:bodyPr/>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 间隙分析法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间隙分析法立足于现在和未来,寻找中间途径。它主要是先根据目前状况,预测如此发展的话,将来会怎样,再根据两者的状况决定中间的路该怎样走。这与目标展开法有类似之处,但间隙分析法更强调阶段性,如分别考虑5年、7年、10年这些不同阶段下应怎样做。</a:t>
            </a:r>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情景预测法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情景预测法的一般步骤</a:t>
            </a:r>
            <a:endParaRPr lang="zh-CN" altLang="zh-CN" sz="2600" b="1" dirty="0">
              <a:latin typeface="黑体" panose="02010609060101010101" pitchFamily="49" charset="-122"/>
              <a:ea typeface="黑体" panose="02010609060101010101" pitchFamily="49" charset="-122"/>
            </a:endParaRPr>
          </a:p>
          <a:p>
            <a:r>
              <a:rPr lang="zh-CN" altLang="en-US"/>
              <a:t>第一步,确定预测主题。</a:t>
            </a:r>
            <a:endParaRPr lang="zh-CN" altLang="en-US"/>
          </a:p>
          <a:p>
            <a:r>
              <a:rPr lang="zh-CN" altLang="en-US"/>
              <a:t>第二步,根据预测主题,寻找资料,充分考虑主题将来会出现的状况。</a:t>
            </a:r>
            <a:endParaRPr lang="zh-CN" altLang="en-US"/>
          </a:p>
          <a:p>
            <a:r>
              <a:rPr lang="zh-CN" altLang="en-US"/>
              <a:t>第三步,寻找影响主题的环境因素,要尽可能周全地分析不同因素的影响程度。</a:t>
            </a:r>
            <a:endParaRPr lang="zh-CN" altLang="en-US"/>
          </a:p>
          <a:p>
            <a:r>
              <a:rPr lang="zh-CN" altLang="en-US"/>
              <a:t>第四步,将上述影响因素归纳为几个影响领域,分析在不同影响领域下主题实现的可能性,同时分析是否有突发事件的影响,若有,影响如何。</a:t>
            </a:r>
            <a:endParaRPr lang="zh-CN" altLang="en-US"/>
          </a:p>
          <a:p>
            <a:r>
              <a:rPr lang="zh-CN" altLang="en-US"/>
              <a:t>第五步,对各种可能出现的主题状态进行预测。</a:t>
            </a:r>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情景预测法</a:t>
            </a:r>
            <a:endParaRPr lang="zh-CN" altLang="en-US"/>
          </a:p>
        </p:txBody>
      </p:sp>
      <p:sp>
        <p:nvSpPr>
          <p:cNvPr id="3" name="内容占位符 2"/>
          <p:cNvSpPr>
            <a:spLocks noGrp="1"/>
          </p:cNvSpPr>
          <p:nvPr>
            <p:ph idx="1"/>
          </p:nvPr>
        </p:nvSpPr>
        <p:spPr/>
        <p:txBody>
          <a:bodyPr>
            <a:normAutofit/>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情景预测法的实证分析</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确定预测主题</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分析未来情景</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寻找影响因素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具体分析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预测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定性预测概述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定性预测的概念和特点</a:t>
            </a:r>
            <a:endParaRPr lang="zh-CN" altLang="zh-CN" sz="2600" b="1" dirty="0">
              <a:latin typeface="黑体" panose="02010609060101010101" pitchFamily="49" charset="-122"/>
              <a:ea typeface="黑体" panose="02010609060101010101" pitchFamily="49" charset="-122"/>
            </a:endParaRPr>
          </a:p>
          <a:p>
            <a:r>
              <a:rPr lang="zh-CN" altLang="en-US"/>
              <a:t>定性预测是指预测者依靠熟悉业务知识、具有丰富经验和综合分析能力的人员与专家,根据已掌握的历史资料和直观材料,运用个人的经验和分析判断能力,对事物的未来发展做出性质和程度上的判断;然后,再通过一定的形式综合各方面的意见,作为预测未来的主要依据。</a:t>
            </a:r>
            <a:endParaRPr lang="zh-CN" altLang="en-US"/>
          </a:p>
          <a:p>
            <a:r>
              <a:rPr lang="zh-CN" altLang="en-US"/>
              <a:t>定性预测的特点在于: (1) 着重对事物发展的性质进行预测,主要凭借人的经验以及分析判断能力。(2) 着重对事物发展的趋势、方向和重大转折点进行预测。</a:t>
            </a:r>
            <a:endParaRPr lang="zh-CN" altLang="en-US"/>
          </a:p>
          <a:p>
            <a:r>
              <a:rPr lang="zh-CN" altLang="en-US"/>
              <a:t>定性预测的方法有很多,但从应用的广泛性、实用性和有效性角度来看,主要有德尔菲法、主观概率法、领先指标法、厂长(经理)评判意见法、推销人员估计法和相互影响分析法等。</a:t>
            </a:r>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定性预测概述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定性预测和定量预测之间的关系</a:t>
            </a:r>
            <a:endParaRPr lang="zh-CN" altLang="zh-CN" sz="2600" b="1" dirty="0">
              <a:latin typeface="黑体" panose="02010609060101010101" pitchFamily="49" charset="-122"/>
              <a:ea typeface="黑体" panose="02010609060101010101" pitchFamily="49" charset="-122"/>
            </a:endParaRPr>
          </a:p>
          <a:p>
            <a:r>
              <a:rPr lang="zh-CN" altLang="en-US"/>
              <a:t>定性预测和定量预测各有优点和缺点。</a:t>
            </a:r>
            <a:endParaRPr lang="zh-CN" altLang="en-US"/>
          </a:p>
          <a:p>
            <a:r>
              <a:rPr lang="zh-CN" altLang="en-US"/>
              <a:t>定性预测的优点在于: 注重事物发展在性质方面的预测,具有较大的灵活性,易于充分发挥人的主观能动作用,且简单迅速,省时、省费用。其缺点是: 易受主观因素的影响,比较注重人的经验和主观判断能力,从而易受人的知识、经验和能力的多少大小的束缚和限制,尤其是缺乏对事物发展做数量上的精确描述。</a:t>
            </a:r>
            <a:endParaRPr lang="zh-CN" altLang="en-US"/>
          </a:p>
          <a:p>
            <a:r>
              <a:rPr lang="zh-CN" altLang="en-US"/>
              <a:t>定量预测的优点在于: 注重事物发展在数量方面的分析,重视对事物发展变化的程度做数量上的描述,更多地依据历史统计资料,较少受主观因素的影响,可以利用电子计算机对统计方法和数学方法做大量的计算处理。其缺点是: 比较机械,不易灵活掌握,对信息资料的质量和数量要求较高,而且不易处理有较大波动的信息资料,更难以预测事物性质的变化。</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定性预测概述</a:t>
            </a:r>
            <a:endParaRPr lang="zh-CN" altLang="en-US"/>
          </a:p>
        </p:txBody>
      </p:sp>
      <p:sp>
        <p:nvSpPr>
          <p:cNvPr id="3" name="内容占位符 2"/>
          <p:cNvSpPr>
            <a:spLocks noGrp="1"/>
          </p:cNvSpPr>
          <p:nvPr>
            <p:ph idx="1"/>
          </p:nvPr>
        </p:nvSpPr>
        <p:spPr/>
        <p:txBody>
          <a:bodyPr/>
          <a:p>
            <a:r>
              <a:rPr lang="zh-CN" altLang="en-US"/>
              <a:t>定性预测和定量预测并不是相互排斥的,而是可以相互补充的,在实际预测过程中,应该把两者正确地结合起来使用。具体地说,就是在占有比较完备的统计资料的条件下,可以先用一定的统计方法进行加工处理,找出有关变量之间的规律性联系,作为预测未来的一个重要依据。</a:t>
            </a:r>
            <a:endParaRPr lang="zh-CN" altLang="en-US"/>
          </a:p>
          <a:p>
            <a:r>
              <a:rPr lang="zh-CN" altLang="en-US"/>
              <a:t>在实际统计预测工作中,只有把定性预测方法和定量预测方法正确地结合起来,相互补充、相互检验和修正,才能取得较好的预测效果。</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德尔菲法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德尔菲法的概念和特点</a:t>
            </a:r>
            <a:endParaRPr lang="zh-CN" altLang="zh-CN" sz="2600" b="1" dirty="0">
              <a:latin typeface="黑体" panose="02010609060101010101" pitchFamily="49" charset="-122"/>
              <a:ea typeface="黑体" panose="02010609060101010101" pitchFamily="49" charset="-122"/>
            </a:endParaRPr>
          </a:p>
          <a:p>
            <a:r>
              <a:rPr lang="zh-CN" altLang="en-US"/>
              <a:t>德尔菲法是根据有专门知识的人的直接经验,对研究的问题进行判断、预测的一种方法,也称专家调查法。它是美国兰德公司于1964年首先用于预测领域的。德尔菲是古希腊传说中的神谕之地,城中有座阿波罗神殿可以预卜未来,因而借用其名。德尔菲法一般适用于长期预测。</a:t>
            </a:r>
            <a:endParaRPr lang="zh-CN" altLang="en-US"/>
          </a:p>
          <a:p>
            <a:r>
              <a:rPr lang="zh-CN" altLang="en-US"/>
              <a:t>德尔菲法具有以下三个特点: </a:t>
            </a:r>
            <a:endParaRPr lang="zh-CN" altLang="en-US"/>
          </a:p>
          <a:p>
            <a:r>
              <a:rPr lang="zh-CN" altLang="en-US"/>
              <a:t>(1) 反馈性。反馈表现在多次作业、反复、综合、整理、归纳和修正,但不是漫无边际,而是有组织、有步骤地进行。</a:t>
            </a:r>
            <a:endParaRPr lang="zh-CN" altLang="en-US"/>
          </a:p>
          <a:p>
            <a:r>
              <a:rPr lang="zh-CN" altLang="en-US"/>
              <a:t>(2) 匿名性。由于专家是背靠背提出各自意见的,因而可免除心理干扰影响。把专家看成一台电子计算机,脑子里贮存着许多数据资料,通过分析、判断和计算,可以确定比较理想的预测值。</a:t>
            </a:r>
            <a:endParaRPr lang="zh-CN" altLang="en-US"/>
          </a:p>
          <a:p>
            <a:r>
              <a:rPr lang="zh-CN" altLang="en-US"/>
              <a:t>(3) 统计性。对各位专家的估计或预测数进行统计,然后采用平均数或中位数统计出量化结果。</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德尔菲法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德尔菲法的预测程序</a:t>
            </a:r>
            <a:endParaRPr lang="zh-CN" altLang="zh-CN" sz="2600" b="1" dirty="0">
              <a:latin typeface="黑体" panose="02010609060101010101" pitchFamily="49" charset="-122"/>
              <a:ea typeface="黑体" panose="02010609060101010101" pitchFamily="49" charset="-122"/>
            </a:endParaRPr>
          </a:p>
          <a:p>
            <a:r>
              <a:rPr lang="zh-CN" altLang="en-US"/>
              <a:t>第一步,提出要求,明确预测目标,用书面形式通知被选定的专家、专门人员。在这里,选择专家是关键。</a:t>
            </a:r>
            <a:endParaRPr lang="zh-CN" altLang="en-US"/>
          </a:p>
          <a:p>
            <a:r>
              <a:rPr lang="zh-CN" altLang="en-US"/>
              <a:t>第二步,专家接到通知后,根据自己的知识和经验,对所预测事物的未来发展趋势提出自己的预测,并说明其依据和理由,书面答复主持预测的单位。</a:t>
            </a:r>
            <a:endParaRPr lang="zh-CN" altLang="en-US"/>
          </a:p>
          <a:p>
            <a:r>
              <a:rPr lang="zh-CN" altLang="en-US"/>
              <a:t>第三步,主持预测的单位或领导小组根据专家的预测意见,加以归纳整理,对不同的预测值,分别说明预测值的依据和理由(根据专家意见,但不注明哪个专家的意见),然后再寄给各位专家,要求专家修改自己原有的预测,以及提出还有什么要求。</a:t>
            </a:r>
            <a:endParaRPr lang="zh-CN" altLang="en-US"/>
          </a:p>
          <a:p>
            <a:r>
              <a:rPr lang="zh-CN" altLang="en-US"/>
              <a:t>第四步,专家等人接到第二次通知后,就各种预测意见及其依据和理由进行分析,再次进行预测,提出自己修改的预测意见及其依据和理由。如此反复往返征询、归纳、修改,直到意见基本一致为止。修改的次数,根据需要决定。</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德尔菲法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运用德尔菲法预测时应遵循的原则</a:t>
            </a:r>
            <a:endParaRPr lang="zh-CN" altLang="zh-CN" sz="2600" b="1" dirty="0">
              <a:latin typeface="黑体" panose="02010609060101010101" pitchFamily="49" charset="-122"/>
              <a:ea typeface="黑体" panose="02010609060101010101" pitchFamily="49" charset="-122"/>
            </a:endParaRPr>
          </a:p>
          <a:p>
            <a:r>
              <a:rPr lang="zh-CN" altLang="en-US"/>
              <a:t>第一,问题要集中,要有针对性,不要过分分散,以便使各个事件构成一个有机整体。问题要按等级排队,先简单,后复杂;先综合,后局部,这样易于引起专家回答问题的兴趣。</a:t>
            </a:r>
            <a:endParaRPr lang="zh-CN" altLang="en-US"/>
          </a:p>
          <a:p>
            <a:r>
              <a:rPr lang="zh-CN" altLang="en-US"/>
              <a:t>第二,调查单位或领导小组意见不应强加于调查的意见之中,要防止出现诱导现象,避免专家的评价向领导小组靠拢,以至于得出迎合领导小组观点的预测结果。如果是这样,其预测的可靠性是值得怀疑的。</a:t>
            </a:r>
            <a:endParaRPr lang="zh-CN" altLang="en-US"/>
          </a:p>
          <a:p>
            <a:r>
              <a:rPr lang="zh-CN" altLang="en-US"/>
              <a:t>第三,避免组合事件。如果一个事件包括两个方面,一方面是专家同意的,另一方面是专家不同意的,这样,专家将难以做出回答。</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德尔菲法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德尔菲法的优缺点</a:t>
            </a:r>
            <a:endParaRPr lang="zh-CN" altLang="zh-CN" sz="2600" b="1" dirty="0">
              <a:latin typeface="黑体" panose="02010609060101010101" pitchFamily="49" charset="-122"/>
              <a:ea typeface="黑体" panose="02010609060101010101" pitchFamily="49" charset="-122"/>
            </a:endParaRPr>
          </a:p>
          <a:p>
            <a:r>
              <a:rPr lang="zh-CN" altLang="en-US"/>
              <a:t>德尔菲法的优点在于: (1) 可以加快预测速度,节约预测费用。(2) 可以获得各种不同但有价值的观点和意见。(3) 适用于长期预测和对新产品的预测,在历史资料不足或不可测因素较多时尤为适用。</a:t>
            </a:r>
            <a:endParaRPr lang="zh-CN" altLang="en-US"/>
          </a:p>
          <a:p>
            <a:r>
              <a:rPr lang="zh-CN" altLang="en-US"/>
              <a:t>德尔菲法的缺点在于: (1) 对于分地区的顾客群或产品的预测可能不可靠。(2) 责任比较分散。(3) 专家的意见有时可能不完整或不切合实际。</a:t>
            </a:r>
            <a:endParaRPr lang="zh-CN" altLang="en-US"/>
          </a:p>
          <a:p>
            <a:endParaRPr lang="zh-CN" altLang="en-US"/>
          </a:p>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 德尔菲法的应用案例</a:t>
            </a:r>
            <a:endParaRPr lang="zh-CN" altLang="zh-CN" sz="2600" b="1" dirty="0">
              <a:latin typeface="黑体" panose="02010609060101010101" pitchFamily="49" charset="-122"/>
              <a:ea typeface="黑体" panose="02010609060101010101" pitchFamily="49" charset="-122"/>
            </a:endParaRPr>
          </a:p>
          <a:p>
            <a:r>
              <a:rPr lang="zh-CN" altLang="en-US"/>
              <a:t>略。详见教材。</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1.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2.xml><?xml version="1.0" encoding="utf-8"?>
<p:tagLst xmlns:p="http://schemas.openxmlformats.org/presentationml/2006/main">
  <p:tag name="COMMONDATA" val="eyJoZGlkIjoiNTBlODZkODVmOTIxMWE2ZDY3MjViNmY2OTBlOTlkYTMifQ=="/>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5210</Words>
  <Application>WPS 演示</Application>
  <PresentationFormat>宽屏</PresentationFormat>
  <Paragraphs>234</Paragraphs>
  <Slides>24</Slides>
  <Notes>4</Notes>
  <HiddenSlides>0</HiddenSlides>
  <MMClips>0</MMClips>
  <ScaleCrop>false</ScaleCrop>
  <HeadingPairs>
    <vt:vector size="6" baseType="variant">
      <vt:variant>
        <vt:lpstr>已用的字体</vt:lpstr>
      </vt:variant>
      <vt:variant>
        <vt:i4>13</vt:i4>
      </vt:variant>
      <vt:variant>
        <vt:lpstr>主题</vt:lpstr>
      </vt:variant>
      <vt:variant>
        <vt:i4>4</vt:i4>
      </vt:variant>
      <vt:variant>
        <vt:lpstr>幻灯片标题</vt:lpstr>
      </vt:variant>
      <vt:variant>
        <vt:i4>24</vt:i4>
      </vt:variant>
    </vt:vector>
  </HeadingPairs>
  <TitlesOfParts>
    <vt:vector size="41" baseType="lpstr">
      <vt:lpstr>Arial</vt:lpstr>
      <vt:lpstr>宋体</vt:lpstr>
      <vt:lpstr>Wingdings</vt:lpstr>
      <vt:lpstr>Wingdings</vt:lpstr>
      <vt:lpstr>微软雅黑</vt:lpstr>
      <vt:lpstr>Calibri</vt:lpstr>
      <vt:lpstr>Arial Unicode MS</vt:lpstr>
      <vt:lpstr>汉仪北魏写经W</vt:lpstr>
      <vt:lpstr>GungsuhChe</vt:lpstr>
      <vt:lpstr>Malgun Gothic</vt:lpstr>
      <vt:lpstr>黑体</vt:lpstr>
      <vt:lpstr>方正书宋_GBK</vt:lpstr>
      <vt:lpstr>楷体</vt:lpstr>
      <vt:lpstr>Office 主题​​</vt:lpstr>
      <vt:lpstr>1_自定义设计方案</vt:lpstr>
      <vt:lpstr>默认设计模板</vt:lpstr>
      <vt:lpstr>1_默认设计模板</vt:lpstr>
      <vt:lpstr>PowerPoint 演示文稿</vt:lpstr>
      <vt:lpstr>PowerPoint 演示文稿</vt:lpstr>
      <vt:lpstr>第一节　定性预测概述</vt:lpstr>
      <vt:lpstr>第一节　定性预测概述</vt:lpstr>
      <vt:lpstr>第一节　定性预测概述</vt:lpstr>
      <vt:lpstr>第二节　德尔菲法</vt:lpstr>
      <vt:lpstr>第二节　德尔菲法</vt:lpstr>
      <vt:lpstr>第二节　德尔菲法</vt:lpstr>
      <vt:lpstr>第二节　德尔菲法</vt:lpstr>
      <vt:lpstr>第三节　主观概率法</vt:lpstr>
      <vt:lpstr>第三节　主观概率法</vt:lpstr>
      <vt:lpstr>第四节　定性预测的其他方法</vt:lpstr>
      <vt:lpstr>第四节　定性预测的其他方法</vt:lpstr>
      <vt:lpstr>第四节　定性预测的其他方法</vt:lpstr>
      <vt:lpstr>第四节　定性预测的其他方法</vt:lpstr>
      <vt:lpstr>第四节　定性预测的其他方法</vt:lpstr>
      <vt:lpstr>第四节　定性预测的其他方法</vt:lpstr>
      <vt:lpstr>第四节　定性预测的其他方法</vt:lpstr>
      <vt:lpstr>第五节　情景预测法</vt:lpstr>
      <vt:lpstr>第五节　情景预测法</vt:lpstr>
      <vt:lpstr>第五节　情景预测法</vt:lpstr>
      <vt:lpstr>第五节　情景预测法</vt:lpstr>
      <vt:lpstr>第五节　情景预测法</vt:lpstr>
      <vt:lpstr>第五节　情景预测法</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2023-07-01T12:34:56Z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C61573286DAF4B829451241E984931AB</vt:lpwstr>
  </property>
</Properties>
</file>