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5" r:id="rId5"/>
  </p:sldMasterIdLst>
  <p:sldIdLst>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8" Type="http://schemas.openxmlformats.org/officeDocument/2006/relationships/tags" Target="tags/tag72.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71.xml"/><Relationship Id="rId7" Type="http://schemas.openxmlformats.org/officeDocument/2006/relationships/image" Target="../media/image1.jpeg"/><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tags" Target="../tags/tag68.xml"/><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7.png"/><Relationship Id="rId7" Type="http://schemas.openxmlformats.org/officeDocument/2006/relationships/image" Target="../media/image2.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jpeg"/><Relationship Id="rId2" Type="http://schemas.openxmlformats.org/officeDocument/2006/relationships/slideLayout" Target="../slideLayouts/slideLayout1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image" Target="../media/image12.png"/><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1106805"/>
          </a:xfrm>
          <a:prstGeom prst="rect">
            <a:avLst/>
          </a:prstGeom>
          <a:noFill/>
        </p:spPr>
        <p:txBody>
          <a:bodyPr wrap="square" rtlCol="0">
            <a:spAutoFit/>
          </a:bodyPr>
          <a:p>
            <a:pPr algn="ctr"/>
            <a:r>
              <a:rPr sz="6600">
                <a:latin typeface="汉仪北魏写经W" panose="00020600040101010101" charset="-122"/>
                <a:ea typeface="汉仪北魏写经W" panose="00020600040101010101" charset="-122"/>
              </a:rPr>
              <a:t>第七章</a:t>
            </a:r>
            <a:r>
              <a:rPr lang="en-US" sz="6600">
                <a:latin typeface="汉仪北魏写经W" panose="00020600040101010101" charset="-122"/>
                <a:ea typeface="汉仪北魏写经W" panose="00020600040101010101" charset="-122"/>
              </a:rPr>
              <a:t>  </a:t>
            </a:r>
            <a:r>
              <a:rPr sz="6600">
                <a:latin typeface="汉仪北魏写经W" panose="00020600040101010101" charset="-122"/>
                <a:ea typeface="汉仪北魏写经W" panose="00020600040101010101" charset="-122"/>
              </a:rPr>
              <a:t>平稳时间序列预测法</a:t>
            </a:r>
            <a:endParaRPr sz="6600">
              <a:latin typeface="汉仪北魏写经W" panose="00020600040101010101" charset="-122"/>
              <a:ea typeface="汉仪北魏写经W" panose="00020600040101010101" charset="-122"/>
            </a:endParaRPr>
          </a:p>
        </p:txBody>
      </p:sp>
      <p:sp>
        <p:nvSpPr>
          <p:cNvPr id="2" name="灯片编号占位符 1"/>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时间序列的自相关分析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ARMA模型的自相关分析</a:t>
            </a:r>
            <a:endParaRPr lang="zh-CN" altLang="zh-CN" sz="2600" b="1" dirty="0">
              <a:latin typeface="黑体" panose="02010609060101010101" pitchFamily="49" charset="-122"/>
              <a:ea typeface="黑体" panose="02010609060101010101" pitchFamily="49" charset="-122"/>
            </a:endParaRPr>
          </a:p>
          <a:p>
            <a:r>
              <a:rPr lang="zh-CN" altLang="en-US"/>
              <a:t>我们首先讨论p阶自回归模型的自相关分析问题。p阶自回归AR(p)模型为: </a:t>
            </a:r>
            <a:r>
              <a:rPr lang="en-US" altLang="zh-CN"/>
              <a:t>  </a:t>
            </a:r>
            <a:r>
              <a:rPr lang="zh-CN" altLang="en-US"/>
              <a:t>y</a:t>
            </a:r>
            <a:r>
              <a:rPr lang="zh-CN" altLang="en-US" baseline="-25000"/>
              <a:t>t</a:t>
            </a:r>
            <a:r>
              <a:rPr lang="zh-CN" altLang="en-US"/>
              <a:t>=ϕ</a:t>
            </a:r>
            <a:r>
              <a:rPr lang="zh-CN" altLang="en-US" baseline="-25000"/>
              <a:t>1</a:t>
            </a:r>
            <a:r>
              <a:rPr lang="zh-CN" altLang="en-US"/>
              <a:t>y</a:t>
            </a:r>
            <a:r>
              <a:rPr lang="zh-CN" altLang="en-US" baseline="-25000"/>
              <a:t>t-1</a:t>
            </a:r>
            <a:r>
              <a:rPr lang="zh-CN" altLang="en-US"/>
              <a:t>+…+ϕ</a:t>
            </a:r>
            <a:r>
              <a:rPr lang="zh-CN" altLang="en-US" baseline="-25000"/>
              <a:t>p</a:t>
            </a:r>
            <a:r>
              <a:rPr lang="zh-CN" altLang="en-US"/>
              <a:t>y</a:t>
            </a:r>
            <a:r>
              <a:rPr lang="zh-CN" altLang="en-US" baseline="-25000"/>
              <a:t>t-p</a:t>
            </a:r>
            <a:r>
              <a:rPr lang="zh-CN" altLang="en-US"/>
              <a:t>+ε</a:t>
            </a:r>
            <a:r>
              <a:rPr lang="zh-CN" altLang="en-US" baseline="-25000"/>
              <a:t>t</a:t>
            </a:r>
            <a:endParaRPr lang="zh-CN" altLang="en-US"/>
          </a:p>
          <a:p>
            <a:r>
              <a:rPr lang="zh-CN" altLang="en-US"/>
              <a:t>经过计算,可以得到其自相关函数满足: </a:t>
            </a:r>
            <a:endParaRPr lang="zh-CN" altLang="en-US"/>
          </a:p>
          <a:p>
            <a:r>
              <a:rPr lang="en-US" altLang="zh-CN"/>
              <a:t>                                                              </a:t>
            </a:r>
            <a:r>
              <a:rPr lang="zh-CN" altLang="en-US"/>
              <a:t>(7-14)</a:t>
            </a:r>
            <a:endParaRPr lang="zh-CN" altLang="en-US"/>
          </a:p>
          <a:p>
            <a:endParaRPr lang="zh-CN" altLang="en-US"/>
          </a:p>
          <a:p>
            <a:endParaRPr lang="zh-CN" altLang="en-US"/>
          </a:p>
          <a:p>
            <a:r>
              <a:rPr lang="zh-CN" altLang="en-US"/>
              <a:t>当k&gt;p时,有: </a:t>
            </a:r>
            <a:r>
              <a:rPr lang="en-US" altLang="zh-CN"/>
              <a:t>  </a:t>
            </a:r>
            <a:r>
              <a:rPr lang="zh-CN" altLang="en-US"/>
              <a:t>ρ</a:t>
            </a:r>
            <a:r>
              <a:rPr lang="zh-CN" altLang="en-US" baseline="-25000"/>
              <a:t>k</a:t>
            </a:r>
            <a:r>
              <a:rPr lang="zh-CN" altLang="en-US"/>
              <a:t>=ϕ</a:t>
            </a:r>
            <a:r>
              <a:rPr lang="zh-CN" altLang="en-US" baseline="-25000"/>
              <a:t>1</a:t>
            </a:r>
            <a:r>
              <a:rPr lang="zh-CN" altLang="en-US"/>
              <a:t>ρ</a:t>
            </a:r>
            <a:r>
              <a:rPr lang="zh-CN" altLang="en-US" baseline="-25000"/>
              <a:t>k-1</a:t>
            </a:r>
            <a:r>
              <a:rPr lang="zh-CN" altLang="en-US"/>
              <a:t>+ϕ</a:t>
            </a:r>
            <a:r>
              <a:rPr lang="zh-CN" altLang="en-US" baseline="-25000"/>
              <a:t>2</a:t>
            </a:r>
            <a:r>
              <a:rPr lang="zh-CN" altLang="en-US"/>
              <a:t>ρ</a:t>
            </a:r>
            <a:r>
              <a:rPr lang="zh-CN" altLang="en-US" baseline="-25000"/>
              <a:t>k-2</a:t>
            </a:r>
            <a:r>
              <a:rPr lang="zh-CN" altLang="en-US"/>
              <a:t>+…+ϕ</a:t>
            </a:r>
            <a:r>
              <a:rPr lang="zh-CN" altLang="en-US" baseline="-25000"/>
              <a:t>p</a:t>
            </a:r>
            <a:r>
              <a:rPr lang="zh-CN" altLang="en-US"/>
              <a:t>ρ</a:t>
            </a:r>
            <a:r>
              <a:rPr lang="zh-CN" altLang="en-US" baseline="-25000"/>
              <a:t>k-p</a:t>
            </a:r>
            <a:r>
              <a:rPr lang="en-US" altLang="zh-CN" baseline="-25000"/>
              <a:t>            </a:t>
            </a:r>
            <a:r>
              <a:rPr lang="zh-CN" altLang="en-US"/>
              <a:t>(7-15)</a:t>
            </a:r>
            <a:endParaRPr lang="zh-CN" altLang="en-US"/>
          </a:p>
          <a:p>
            <a:r>
              <a:rPr lang="zh-CN" altLang="en-US"/>
              <a:t>偏自相关函数满足:</a:t>
            </a:r>
            <a:r>
              <a:rPr lang="en-US" altLang="zh-CN"/>
              <a:t>                                    </a:t>
            </a:r>
            <a:r>
              <a:rPr lang="en-US" altLang="zh-CN" baseline="-25000">
                <a:sym typeface="+mn-ea"/>
              </a:rPr>
              <a:t>      </a:t>
            </a:r>
            <a:r>
              <a:rPr lang="zh-CN" altLang="en-US">
                <a:sym typeface="+mn-ea"/>
              </a:rPr>
              <a:t>(7-1</a:t>
            </a:r>
            <a:r>
              <a:rPr lang="en-US" altLang="zh-CN">
                <a:sym typeface="+mn-ea"/>
              </a:rPr>
              <a:t>6</a:t>
            </a:r>
            <a:r>
              <a:rPr lang="zh-CN" altLang="en-US">
                <a:sym typeface="+mn-ea"/>
              </a:rPr>
              <a:t>)</a:t>
            </a:r>
            <a:endParaRPr lang="zh-CN" altLang="en-US"/>
          </a:p>
          <a:p>
            <a:endParaRPr lang="zh-CN" altLang="en-US"/>
          </a:p>
          <a:p>
            <a:r>
              <a:rPr lang="zh-CN" altLang="en-US"/>
              <a:t>因此,AR(p)模型的偏自相关函数φ</a:t>
            </a:r>
            <a:r>
              <a:rPr lang="zh-CN" altLang="en-US" baseline="-25000"/>
              <a:t>kk</a:t>
            </a:r>
            <a:r>
              <a:rPr lang="zh-CN" altLang="en-US"/>
              <a:t>是以p步截尾的。偏自相关函数φ</a:t>
            </a:r>
            <a:r>
              <a:rPr lang="zh-CN" altLang="en-US" baseline="-25000"/>
              <a:t>kk</a:t>
            </a:r>
            <a:r>
              <a:rPr lang="zh-CN" altLang="en-US"/>
              <a:t>的这条性质对于AR(p)模型的模型识别具有十分重要的意义。</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2988310" y="4664075"/>
            <a:ext cx="1784985" cy="554990"/>
          </a:xfrm>
          <a:prstGeom prst="rect">
            <a:avLst/>
          </a:prstGeom>
        </p:spPr>
      </p:pic>
      <p:pic>
        <p:nvPicPr>
          <p:cNvPr id="6" name="图片 5"/>
          <p:cNvPicPr>
            <a:picLocks noChangeAspect="1"/>
          </p:cNvPicPr>
          <p:nvPr/>
        </p:nvPicPr>
        <p:blipFill>
          <a:blip r:embed="rId2"/>
          <a:stretch>
            <a:fillRect/>
          </a:stretch>
        </p:blipFill>
        <p:spPr>
          <a:xfrm>
            <a:off x="1079500" y="2806700"/>
            <a:ext cx="2961005" cy="8001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时间序列的自相关分析</a:t>
            </a:r>
            <a:endParaRPr lang="zh-CN" altLang="en-US"/>
          </a:p>
        </p:txBody>
      </p:sp>
      <p:sp>
        <p:nvSpPr>
          <p:cNvPr id="3" name="内容占位符 2"/>
          <p:cNvSpPr>
            <a:spLocks noGrp="1"/>
          </p:cNvSpPr>
          <p:nvPr>
            <p:ph idx="1"/>
          </p:nvPr>
        </p:nvSpPr>
        <p:spPr/>
        <p:txBody>
          <a:bodyPr/>
          <a:p>
            <a:r>
              <a:rPr lang="zh-CN" altLang="en-US"/>
              <a:t>对于ARMA(p, q)模型来说,自相关函数和偏自相关函数均具有拖尾性。由于ARMA(p, q)模型由p阶自回归AR(p)模型和q阶移动平均MA(q)模型混合而成,因此,其自相关函数和偏自相关函数的计算比起单纯的自回归模型与移动平均模型要复杂得多。</a:t>
            </a:r>
            <a:endParaRPr lang="zh-CN" altLang="en-US"/>
          </a:p>
          <a:p>
            <a:r>
              <a:rPr lang="zh-CN" altLang="en-US"/>
              <a:t>上述所讨论的ARMA(p, q)模型的自相关函数和偏自相关函数的性质,都是在理论值下展开讨论的。在实际问题中,我们无法得到确切的自相关函数和偏自相关函数的理论值,我们所能得到的是样本自相关函数和偏自相关函数。</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AR模型实例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MA模型实例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单位根检验和协整检验</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单位根检验</a:t>
            </a:r>
            <a:endParaRPr lang="zh-CN" altLang="zh-CN" sz="2600" b="1" dirty="0">
              <a:latin typeface="黑体" panose="02010609060101010101" pitchFamily="49" charset="-122"/>
              <a:ea typeface="黑体" panose="02010609060101010101" pitchFamily="49" charset="-122"/>
            </a:endParaRPr>
          </a:p>
          <a:p>
            <a:r>
              <a:rPr lang="zh-CN" altLang="en-US"/>
              <a:t>经济时间序列数据,特别是宏观经济数据,常常呈现出明显的时间趋势,也就是在每一次经济振荡后都能回到它们的长期趋势上去,但有时又可能具有随机游动的特征,对此问题需要注意加以区分。在这里,我们先给出随机游动的概念,以及更一般的单位根过程的概念。</a:t>
            </a:r>
            <a:endParaRPr lang="zh-CN" altLang="en-US"/>
          </a:p>
          <a:p>
            <a:r>
              <a:rPr lang="zh-CN" altLang="en-US"/>
              <a:t>目前使用比较广泛的是迪基-福勒检验(Dickey-Fuller Test,DF检验)和菲利普斯-配荣检验(Phillips-Perron Test,PP检验)。迪基-福勒检验是迪基和福勒在20世纪70年代到80年代的一系列文章中建立起来的。</a:t>
            </a:r>
            <a:endParaRPr lang="zh-CN" altLang="en-US"/>
          </a:p>
          <a:p>
            <a:r>
              <a:rPr lang="zh-CN" altLang="en-US"/>
              <a:t>菲利普斯-配荣检验是菲利普斯(1987)和配荣(1988)提出的,PP检验处理的是具有一般形式的单位根过程,与DF检验不同的是,主要应用于一阶自回归模型的残差不是白噪声,并且存在自相关的情况。</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单位根检验和协整检验</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协整检验</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恩格尔-格兰杰两步协整检验法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约翰森协整检验法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ARMA模型的建模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模型阶数的确定</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基于自相关函数和偏自相关函数的定阶方法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基于F检验确定阶数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利用信息准则法定阶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ARMA模型的建模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模型参数的估计</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初估计(粗估计)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AR(p)模型参数的尤尔-沃克(Yule-Walker)估计</a:t>
            </a:r>
            <a:endParaRPr lang="zh-CN" altLang="en-US"/>
          </a:p>
          <a:p>
            <a:r>
              <a:rPr lang="zh-CN" altLang="en-US"/>
              <a:t>2. MA(q)模型参数估计</a:t>
            </a:r>
            <a:endParaRPr lang="zh-CN" altLang="en-US"/>
          </a:p>
          <a:p>
            <a:r>
              <a:rPr lang="zh-CN" altLang="en-US"/>
              <a:t>3. ARMA(p, q)模型参数估计</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精估计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ARMA(p, q)模型参数的精估计一般采用极大似然估计,由于模型结构的复杂性,无法直接给出参数的极大似然估计,只能通过迭代方法来完成,这时,迭代初值常常利用初估计得到的值。</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ARMA模型的建模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ARMA(p, q)序列预报</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AR(p)模型预测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ARMA(p, q)模型预测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预测误差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预测的置信区间</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时间序列的案例分析</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ARMA模型的建模过程</a:t>
            </a:r>
            <a:endParaRPr lang="zh-CN" altLang="zh-CN" sz="2600" b="1" dirty="0">
              <a:latin typeface="黑体" panose="02010609060101010101" pitchFamily="49" charset="-122"/>
              <a:ea typeface="黑体" panose="02010609060101010101" pitchFamily="49" charset="-122"/>
            </a:endParaRPr>
          </a:p>
          <a:p>
            <a:r>
              <a:rPr lang="zh-CN" altLang="en-US"/>
              <a:t>第一步,对时间序列进行特性分析。一般来说,从时间序列的随机性、平稳性和季节性三个方面进行考虑,其中平稳性和季节性更重要。对于一个非平稳时间序列,若要建模,首先要将其平稳化,其方法通常有三种: (1) 差分。(2) 季节差分。(3) 函数变换与差分的结合运用。</a:t>
            </a:r>
            <a:endParaRPr lang="zh-CN" altLang="en-US"/>
          </a:p>
          <a:p>
            <a:r>
              <a:rPr lang="zh-CN" altLang="en-US"/>
              <a:t>第二步,模型的识别与建立,这是建立ARMA模型的重要一步。首先需要计算时间序列样本的自相关函数和偏自相关函数,利用自相关函数分析图进行模型识别和定阶。一般来说,使用一种方法往往无法完成模型识别和定阶,并且需要估计几个不同的确认模型。在确定了模型阶数后,就要对模型的参数进行估计。得到模型之后,应该对模型的适应性进行检验。</a:t>
            </a:r>
            <a:endParaRPr lang="zh-CN" altLang="en-US"/>
          </a:p>
          <a:p>
            <a:r>
              <a:rPr lang="zh-CN" altLang="en-US"/>
              <a:t>第三步,模型的预测与模型的评价。B-J方法通常采用线性最小方差预测法。一般来说,评价和分析模型的方法是对时间序列进行历史模拟。此外,还可以做事后预测,通过比较预测值和实际值来评价预测的精确程度。</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时间序列的案例分析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案例分析</a:t>
            </a:r>
            <a:endParaRPr lang="zh-CN" altLang="zh-CN" sz="2600" b="1" dirty="0">
              <a:latin typeface="黑体" panose="02010609060101010101" pitchFamily="49" charset="-122"/>
              <a:ea typeface="黑体" panose="02010609060101010101" pitchFamily="49" charset="-122"/>
            </a:endParaRPr>
          </a:p>
          <a:p>
            <a:r>
              <a:rPr lang="zh-CN" altLang="en-US"/>
              <a:t>【例7-6】　某市2012—2020年各月的工业生产总值见表7-6,其数据记为{xt}。我们对2012—2020年的数据建模,2021年的数据留做检验模型的预测效果。</a:t>
            </a:r>
            <a:endParaRPr lang="zh-CN" altLang="en-US"/>
          </a:p>
          <a:p>
            <a:r>
              <a:rPr lang="zh-CN" altLang="en-US"/>
              <a:t>详见</a:t>
            </a:r>
            <a:r>
              <a:rPr lang="zh-CN" altLang="en-US"/>
              <a:t>教材。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grpSp>
        <p:nvGrpSpPr>
          <p:cNvPr id="9" name="组合 8"/>
          <p:cNvGrpSpPr/>
          <p:nvPr/>
        </p:nvGrpSpPr>
        <p:grpSpPr>
          <a:xfrm>
            <a:off x="3012440" y="2018665"/>
            <a:ext cx="6180455" cy="3185160"/>
            <a:chOff x="4744" y="3179"/>
            <a:chExt cx="9733" cy="5016"/>
          </a:xfrm>
        </p:grpSpPr>
        <p:grpSp>
          <p:nvGrpSpPr>
            <p:cNvPr id="10" name="组合 9"/>
            <p:cNvGrpSpPr/>
            <p:nvPr/>
          </p:nvGrpSpPr>
          <p:grpSpPr>
            <a:xfrm>
              <a:off x="5309" y="3179"/>
              <a:ext cx="9169" cy="5017"/>
              <a:chOff x="5309" y="3179"/>
              <a:chExt cx="9169" cy="5017"/>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平稳时间序列预测法概述</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时间序列的自相关分析</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第三节　单位根检验和协整检验</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71" name="矩形 32"/>
              <p:cNvSpPr>
                <a:spLocks noChangeArrowheads="1"/>
              </p:cNvSpPr>
              <p:nvPr/>
            </p:nvSpPr>
            <p:spPr bwMode="auto">
              <a:xfrm>
                <a:off x="5313" y="626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第四节　ARMA模型的建模</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8" name="矩形 32"/>
              <p:cNvSpPr>
                <a:spLocks noChangeArrowheads="1"/>
              </p:cNvSpPr>
              <p:nvPr/>
            </p:nvSpPr>
            <p:spPr bwMode="auto">
              <a:xfrm>
                <a:off x="5309" y="736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第五节　时间序列的案例分析</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pic>
          <p:nvPicPr>
            <p:cNvPr id="5" name="图片 4"/>
            <p:cNvPicPr>
              <a:picLocks noChangeAspect="1"/>
            </p:cNvPicPr>
            <p:nvPr/>
          </p:nvPicPr>
          <p:blipFill>
            <a:blip r:embed="rId1"/>
            <a:stretch>
              <a:fillRect/>
            </a:stretch>
          </p:blipFill>
          <p:spPr>
            <a:xfrm>
              <a:off x="4744" y="6424"/>
              <a:ext cx="430" cy="405"/>
            </a:xfrm>
            <a:prstGeom prst="rect">
              <a:avLst/>
            </a:prstGeom>
          </p:spPr>
        </p:pic>
        <p:pic>
          <p:nvPicPr>
            <p:cNvPr id="6" name="图片 5"/>
            <p:cNvPicPr>
              <a:picLocks noChangeAspect="1"/>
            </p:cNvPicPr>
            <p:nvPr/>
          </p:nvPicPr>
          <p:blipFill>
            <a:blip r:embed="rId1"/>
            <a:stretch>
              <a:fillRect/>
            </a:stretch>
          </p:blipFill>
          <p:spPr>
            <a:xfrm>
              <a:off x="4744" y="7474"/>
              <a:ext cx="430" cy="405"/>
            </a:xfrm>
            <a:prstGeom prst="rect">
              <a:avLst/>
            </a:prstGeom>
          </p:spPr>
        </p:pic>
      </p:gr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平稳时间序列预测法概述</a:t>
            </a:r>
            <a:endParaRPr lang="zh-CN" altLang="en-US"/>
          </a:p>
        </p:txBody>
      </p:sp>
      <p:sp>
        <p:nvSpPr>
          <p:cNvPr id="3" name="内容占位符 2"/>
          <p:cNvSpPr>
            <a:spLocks noGrp="1"/>
          </p:cNvSpPr>
          <p:nvPr>
            <p:ph idx="1"/>
          </p:nvPr>
        </p:nvSpPr>
        <p:spPr/>
        <p:txBody>
          <a:bodyPr/>
          <a:p>
            <a:r>
              <a:rPr lang="zh-CN" altLang="en-US"/>
              <a:t>时间序列分析早期的研究分为时域方法和频域方法。时域方法是分析时间序列的样本自相关函数,并建立参数模型(如ARMA模型),以此去描述序列的动态依赖关系;频域方法则着重研究时间序列的功率谱密度函数,对序列的频率分量进行统计分析和建模。对于平稳序列来说,自相关函数是功率谱密度函数的傅立叶(Fourier)变换。随着研究的深入和计算技术的发展,时域方法和频域方法之间的鸿沟已趋消失。同样,时间序列的贝叶斯和非贝叶斯研究方法也相互交融,出现了许多两者兼容的分析方法。本章主要使用时域方法对时间序列进行讨论。</a:t>
            </a:r>
            <a:endParaRPr lang="zh-CN" altLang="en-US"/>
          </a:p>
          <a:p>
            <a:r>
              <a:rPr lang="zh-CN" altLang="en-US"/>
              <a:t>在时间序列分析方法的发展历程中,商业、经济、金融等领域的应用始终起着重要的推动作用,时间序列分析的每一步发展都与应用密不可分。在计量经济学中,特别是金融经济计量学中,时间序列分析已成为其重要的组成部分。</a:t>
            </a:r>
            <a:endParaRPr lang="zh-CN" altLang="en-US"/>
          </a:p>
          <a:p>
            <a:r>
              <a:rPr lang="zh-CN" altLang="en-US"/>
              <a:t>ARMA模型有三种基本形式,即自回归模型(Auto-regressive, AR)、移动平均模型(Moving Average, MA)和混合模型(Auto-regressive Moving Average, ARMA)。</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平稳时间序列预测法概述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自回归模型AR(p)</a:t>
            </a:r>
            <a:endParaRPr lang="zh-CN" altLang="zh-CN" sz="2600" b="1" dirty="0">
              <a:latin typeface="黑体" panose="02010609060101010101" pitchFamily="49" charset="-122"/>
              <a:ea typeface="黑体" panose="02010609060101010101" pitchFamily="49" charset="-122"/>
            </a:endParaRPr>
          </a:p>
          <a:p>
            <a:r>
              <a:rPr lang="zh-CN" altLang="en-US"/>
              <a:t>如果时间序列{yt}满足: </a:t>
            </a:r>
            <a:r>
              <a:rPr lang="en-US" altLang="zh-CN"/>
              <a:t>   </a:t>
            </a:r>
            <a:r>
              <a:rPr lang="zh-CN" altLang="en-US"/>
              <a:t>y</a:t>
            </a:r>
            <a:r>
              <a:rPr lang="zh-CN" altLang="en-US" baseline="-25000"/>
              <a:t>t</a:t>
            </a:r>
            <a:r>
              <a:rPr lang="zh-CN" altLang="en-US"/>
              <a:t>=ϕ</a:t>
            </a:r>
            <a:r>
              <a:rPr lang="zh-CN" altLang="en-US" baseline="-25000"/>
              <a:t>1</a:t>
            </a:r>
            <a:r>
              <a:rPr lang="zh-CN" altLang="en-US"/>
              <a:t>y</a:t>
            </a:r>
            <a:r>
              <a:rPr lang="zh-CN" altLang="en-US" baseline="-25000"/>
              <a:t>t-1</a:t>
            </a:r>
            <a:r>
              <a:rPr lang="zh-CN" altLang="en-US"/>
              <a:t>+…+ϕ</a:t>
            </a:r>
            <a:r>
              <a:rPr lang="zh-CN" altLang="en-US" baseline="-25000"/>
              <a:t>p</a:t>
            </a:r>
            <a:r>
              <a:rPr lang="zh-CN" altLang="en-US"/>
              <a:t>y</a:t>
            </a:r>
            <a:r>
              <a:rPr lang="zh-CN" altLang="en-US" baseline="-25000"/>
              <a:t>t-p</a:t>
            </a:r>
            <a:r>
              <a:rPr lang="zh-CN" altLang="en-US"/>
              <a:t>+ε</a:t>
            </a:r>
            <a:r>
              <a:rPr lang="zh-CN" altLang="en-US" baseline="-25000"/>
              <a:t>t</a:t>
            </a:r>
            <a:r>
              <a:rPr lang="en-US" altLang="zh-CN" baseline="-25000"/>
              <a:t>          </a:t>
            </a:r>
            <a:r>
              <a:rPr lang="zh-CN" altLang="en-US"/>
              <a:t>(7-3)</a:t>
            </a:r>
            <a:endParaRPr lang="zh-CN" altLang="en-US"/>
          </a:p>
          <a:p>
            <a:r>
              <a:rPr lang="zh-CN" altLang="en-US"/>
              <a:t>其中: {ε</a:t>
            </a:r>
            <a:r>
              <a:rPr lang="zh-CN" altLang="en-US" baseline="-25000"/>
              <a:t>t</a:t>
            </a:r>
            <a:r>
              <a:rPr lang="zh-CN" altLang="en-US"/>
              <a:t>}是独立同分布的随机变量序列,并且对于任意的t, E(ε</a:t>
            </a:r>
            <a:r>
              <a:rPr lang="zh-CN" altLang="en-US" baseline="-25000"/>
              <a:t>t</a:t>
            </a:r>
            <a:r>
              <a:rPr lang="zh-CN" altLang="en-US"/>
              <a:t>)=0, Var(ε</a:t>
            </a:r>
            <a:r>
              <a:rPr lang="zh-CN" altLang="en-US" baseline="-25000"/>
              <a:t>t</a:t>
            </a:r>
            <a:r>
              <a:rPr lang="zh-CN" altLang="en-US"/>
              <a:t>)=&gt;0,则称时间序列{y</a:t>
            </a:r>
            <a:r>
              <a:rPr lang="zh-CN" altLang="en-US" baseline="-25000"/>
              <a:t>t</a:t>
            </a:r>
            <a:r>
              <a:rPr lang="zh-CN" altLang="en-US"/>
              <a:t>}服从p阶自回归模型,记为AR(p)。ϕ</a:t>
            </a:r>
            <a:r>
              <a:rPr lang="zh-CN" altLang="en-US" baseline="-25000"/>
              <a:t>1</a:t>
            </a:r>
            <a:r>
              <a:rPr lang="zh-CN" altLang="en-US"/>
              <a:t>, …, ϕ</a:t>
            </a:r>
            <a:r>
              <a:rPr lang="zh-CN" altLang="en-US" baseline="-25000"/>
              <a:t>p</a:t>
            </a:r>
            <a:r>
              <a:rPr lang="zh-CN" altLang="en-US"/>
              <a:t>称为自回归系数。</a:t>
            </a:r>
            <a:endParaRPr lang="zh-CN" altLang="en-US"/>
          </a:p>
          <a:p>
            <a:r>
              <a:rPr lang="zh-CN" altLang="en-US"/>
              <a:t>记B</a:t>
            </a:r>
            <a:r>
              <a:rPr lang="zh-CN" altLang="en-US" baseline="30000"/>
              <a:t>k</a:t>
            </a:r>
            <a:r>
              <a:rPr lang="zh-CN" altLang="en-US"/>
              <a:t>为k步滞后算子,即B</a:t>
            </a:r>
            <a:r>
              <a:rPr lang="zh-CN" altLang="en-US" baseline="30000"/>
              <a:t>k</a:t>
            </a:r>
            <a:r>
              <a:rPr lang="zh-CN" altLang="en-US"/>
              <a:t>y</a:t>
            </a:r>
            <a:r>
              <a:rPr lang="zh-CN" altLang="en-US" baseline="-25000"/>
              <a:t>t</a:t>
            </a:r>
            <a:r>
              <a:rPr lang="zh-CN" altLang="en-US"/>
              <a:t>=y</a:t>
            </a:r>
            <a:r>
              <a:rPr lang="zh-CN" altLang="en-US" baseline="-25000"/>
              <a:t>t-k</a:t>
            </a:r>
            <a:r>
              <a:rPr lang="zh-CN" altLang="en-US"/>
              <a:t>,则模型(7-3)式可以表示为: </a:t>
            </a:r>
            <a:r>
              <a:rPr lang="en-US" altLang="zh-CN"/>
              <a:t>     </a:t>
            </a:r>
            <a:r>
              <a:rPr lang="zh-CN" altLang="en-US"/>
              <a:t>y</a:t>
            </a:r>
            <a:r>
              <a:rPr lang="zh-CN" altLang="en-US" baseline="-25000"/>
              <a:t>t</a:t>
            </a:r>
            <a:r>
              <a:rPr lang="zh-CN" altLang="en-US"/>
              <a:t>=(ϕ</a:t>
            </a:r>
            <a:r>
              <a:rPr lang="zh-CN" altLang="en-US" baseline="-25000"/>
              <a:t>1</a:t>
            </a:r>
            <a:r>
              <a:rPr lang="zh-CN" altLang="en-US"/>
              <a:t>B+…+ϕ</a:t>
            </a:r>
            <a:r>
              <a:rPr lang="zh-CN" altLang="en-US" baseline="-25000"/>
              <a:t>p</a:t>
            </a:r>
            <a:r>
              <a:rPr lang="zh-CN" altLang="en-US"/>
              <a:t>B</a:t>
            </a:r>
            <a:r>
              <a:rPr lang="zh-CN" altLang="en-US" baseline="30000"/>
              <a:t>p</a:t>
            </a:r>
            <a:r>
              <a:rPr lang="zh-CN" altLang="en-US"/>
              <a:t>)y</a:t>
            </a:r>
            <a:r>
              <a:rPr lang="zh-CN" altLang="en-US" baseline="-25000"/>
              <a:t>t</a:t>
            </a:r>
            <a:r>
              <a:rPr lang="zh-CN" altLang="en-US"/>
              <a:t>+ε</a:t>
            </a:r>
            <a:r>
              <a:rPr lang="zh-CN" altLang="en-US" baseline="-25000"/>
              <a:t>t</a:t>
            </a:r>
            <a:endParaRPr lang="zh-CN" altLang="en-US"/>
          </a:p>
          <a:p>
            <a:r>
              <a:rPr lang="zh-CN" altLang="en-US"/>
              <a:t>令ϕ(B)=1-ϕ</a:t>
            </a:r>
            <a:r>
              <a:rPr lang="zh-CN" altLang="en-US" baseline="-25000"/>
              <a:t>1</a:t>
            </a:r>
            <a:r>
              <a:rPr lang="zh-CN" altLang="en-US"/>
              <a:t>B-…-ϕ</a:t>
            </a:r>
            <a:r>
              <a:rPr lang="zh-CN" altLang="en-US" baseline="-25000"/>
              <a:t>p</a:t>
            </a:r>
            <a:r>
              <a:rPr lang="zh-CN" altLang="en-US"/>
              <a:t>B</a:t>
            </a:r>
            <a:r>
              <a:rPr lang="zh-CN" altLang="en-US" baseline="30000"/>
              <a:t>p</a:t>
            </a:r>
            <a:r>
              <a:rPr lang="zh-CN" altLang="en-US"/>
              <a:t>,则模型(7-3)式可以表示为: </a:t>
            </a:r>
            <a:r>
              <a:rPr lang="en-US" altLang="zh-CN"/>
              <a:t>    </a:t>
            </a:r>
            <a:r>
              <a:rPr lang="zh-CN" altLang="en-US"/>
              <a:t>ϕ(B)y</a:t>
            </a:r>
            <a:r>
              <a:rPr lang="zh-CN" altLang="en-US" baseline="-25000"/>
              <a:t>t</a:t>
            </a:r>
            <a:r>
              <a:rPr lang="zh-CN" altLang="en-US"/>
              <a:t>=ε</a:t>
            </a:r>
            <a:r>
              <a:rPr lang="zh-CN" altLang="en-US" baseline="-25000"/>
              <a:t>t</a:t>
            </a:r>
            <a:r>
              <a:rPr lang="en-US" altLang="zh-CN" baseline="-25000"/>
              <a:t>        </a:t>
            </a:r>
            <a:r>
              <a:rPr lang="zh-CN" altLang="en-US"/>
              <a:t>(7-4)</a:t>
            </a:r>
            <a:endParaRPr lang="zh-CN" altLang="en-US"/>
          </a:p>
          <a:p>
            <a:r>
              <a:rPr lang="zh-CN" altLang="en-US"/>
              <a:t>AR(p)平稳的条件是滞后算子多项式ϕ(B)=1-ϕ</a:t>
            </a:r>
            <a:r>
              <a:rPr lang="zh-CN" altLang="en-US" baseline="-25000"/>
              <a:t>1</a:t>
            </a:r>
            <a:r>
              <a:rPr lang="zh-CN" altLang="en-US"/>
              <a:t>B-…-ϕ</a:t>
            </a:r>
            <a:r>
              <a:rPr lang="zh-CN" altLang="en-US" baseline="-25000"/>
              <a:t>p</a:t>
            </a:r>
            <a:r>
              <a:rPr lang="zh-CN" altLang="en-US"/>
              <a:t>B</a:t>
            </a:r>
            <a:r>
              <a:rPr lang="zh-CN" altLang="en-US" baseline="30000"/>
              <a:t>p</a:t>
            </a:r>
            <a:r>
              <a:rPr lang="zh-CN" altLang="en-US"/>
              <a:t>的根均在单位圆外,即ϕ(B)=0的根大于1。</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平稳时间序列预测法概述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移动平均模型MA(q)</a:t>
            </a:r>
            <a:endParaRPr lang="zh-CN" altLang="zh-CN" sz="2600" b="1" dirty="0">
              <a:latin typeface="黑体" panose="02010609060101010101" pitchFamily="49" charset="-122"/>
              <a:ea typeface="黑体" panose="02010609060101010101" pitchFamily="49" charset="-122"/>
            </a:endParaRPr>
          </a:p>
          <a:p>
            <a:r>
              <a:rPr lang="zh-CN" altLang="en-US"/>
              <a:t>如果时间序列{yt}满足: </a:t>
            </a:r>
            <a:endParaRPr lang="zh-CN" altLang="en-US"/>
          </a:p>
          <a:p>
            <a:r>
              <a:rPr lang="zh-CN" altLang="en-US"/>
              <a:t>y</a:t>
            </a:r>
            <a:r>
              <a:rPr lang="zh-CN" altLang="en-US" baseline="-25000"/>
              <a:t>t</a:t>
            </a:r>
            <a:r>
              <a:rPr lang="zh-CN" altLang="en-US"/>
              <a:t>=ε</a:t>
            </a:r>
            <a:r>
              <a:rPr lang="zh-CN" altLang="en-US" baseline="-25000"/>
              <a:t>t</a:t>
            </a:r>
            <a:r>
              <a:rPr lang="zh-CN" altLang="en-US"/>
              <a:t>-θ</a:t>
            </a:r>
            <a:r>
              <a:rPr lang="zh-CN" altLang="en-US" baseline="-25000"/>
              <a:t>1</a:t>
            </a:r>
            <a:r>
              <a:rPr lang="zh-CN" altLang="en-US"/>
              <a:t>ε</a:t>
            </a:r>
            <a:r>
              <a:rPr lang="zh-CN" altLang="en-US" baseline="-25000"/>
              <a:t>t-1</a:t>
            </a:r>
            <a:r>
              <a:rPr lang="zh-CN" altLang="en-US"/>
              <a:t>-…-θ</a:t>
            </a:r>
            <a:r>
              <a:rPr lang="zh-CN" altLang="en-US" baseline="-25000"/>
              <a:t>q</a:t>
            </a:r>
            <a:r>
              <a:rPr lang="zh-CN" altLang="en-US"/>
              <a:t>ε</a:t>
            </a:r>
            <a:r>
              <a:rPr lang="zh-CN" altLang="en-US" baseline="-25000"/>
              <a:t>t-q</a:t>
            </a:r>
            <a:r>
              <a:rPr lang="en-US" altLang="zh-CN" baseline="-25000"/>
              <a:t>       </a:t>
            </a:r>
            <a:r>
              <a:rPr lang="zh-CN" altLang="en-US"/>
              <a:t>(7-5)</a:t>
            </a:r>
            <a:endParaRPr lang="zh-CN" altLang="en-US"/>
          </a:p>
          <a:p>
            <a:r>
              <a:rPr lang="zh-CN" altLang="en-US"/>
              <a:t>则称时间序列{y</a:t>
            </a:r>
            <a:r>
              <a:rPr lang="zh-CN" altLang="en-US" baseline="-25000"/>
              <a:t>t</a:t>
            </a:r>
            <a:r>
              <a:rPr lang="zh-CN" altLang="en-US"/>
              <a:t>}服从q阶移动平均模型,记为MA(q)。θ</a:t>
            </a:r>
            <a:r>
              <a:rPr lang="zh-CN" altLang="en-US" baseline="-25000"/>
              <a:t>1</a:t>
            </a:r>
            <a:r>
              <a:rPr lang="zh-CN" altLang="en-US"/>
              <a:t>, …, θ</a:t>
            </a:r>
            <a:r>
              <a:rPr lang="zh-CN" altLang="en-US" baseline="-25000"/>
              <a:t>q</a:t>
            </a:r>
            <a:r>
              <a:rPr lang="zh-CN" altLang="en-US"/>
              <a:t>称为移动平均系数。</a:t>
            </a:r>
            <a:endParaRPr lang="zh-CN" altLang="en-US"/>
          </a:p>
          <a:p>
            <a:r>
              <a:rPr lang="zh-CN" altLang="en-US"/>
              <a:t>若用滞后算子B</a:t>
            </a:r>
            <a:r>
              <a:rPr lang="zh-CN" altLang="en-US" baseline="30000"/>
              <a:t>k</a:t>
            </a:r>
            <a:r>
              <a:rPr lang="zh-CN" altLang="en-US"/>
              <a:t>表示,令θ(B)=1-θ</a:t>
            </a:r>
            <a:r>
              <a:rPr lang="zh-CN" altLang="en-US" baseline="-25000"/>
              <a:t>1</a:t>
            </a:r>
            <a:r>
              <a:rPr lang="zh-CN" altLang="en-US"/>
              <a:t>B-…-θ</a:t>
            </a:r>
            <a:r>
              <a:rPr lang="zh-CN" altLang="en-US" baseline="-25000"/>
              <a:t>q</a:t>
            </a:r>
            <a:r>
              <a:rPr lang="zh-CN" altLang="en-US"/>
              <a:t>B</a:t>
            </a:r>
            <a:r>
              <a:rPr lang="zh-CN" altLang="en-US" baseline="30000"/>
              <a:t>p</a:t>
            </a:r>
            <a:r>
              <a:rPr lang="zh-CN" altLang="en-US"/>
              <a:t>,则模型</a:t>
            </a:r>
            <a:r>
              <a:rPr lang="en-US" altLang="zh-CN"/>
              <a:t> </a:t>
            </a:r>
            <a:r>
              <a:rPr lang="zh-CN" altLang="en-US"/>
              <a:t>(7-5)式可写为: </a:t>
            </a:r>
            <a:endParaRPr lang="zh-CN" altLang="en-US"/>
          </a:p>
          <a:p>
            <a:r>
              <a:rPr lang="zh-CN" altLang="en-US"/>
              <a:t>y</a:t>
            </a:r>
            <a:r>
              <a:rPr lang="zh-CN" altLang="en-US" baseline="-25000"/>
              <a:t>t</a:t>
            </a:r>
            <a:r>
              <a:rPr lang="zh-CN" altLang="en-US"/>
              <a:t>=θ(B)ε</a:t>
            </a:r>
            <a:r>
              <a:rPr lang="zh-CN" altLang="en-US" baseline="-25000"/>
              <a:t>t</a:t>
            </a:r>
            <a:r>
              <a:rPr lang="en-US" altLang="zh-CN" baseline="-25000"/>
              <a:t>  </a:t>
            </a:r>
            <a:r>
              <a:rPr lang="en-US" altLang="zh-CN"/>
              <a:t>    </a:t>
            </a:r>
            <a:r>
              <a:rPr lang="zh-CN" altLang="en-US"/>
              <a:t>(7-6)</a:t>
            </a:r>
            <a:endParaRPr lang="zh-CN" altLang="en-US"/>
          </a:p>
          <a:p>
            <a:r>
              <a:rPr lang="zh-CN" altLang="en-US"/>
              <a:t>任何条件下,MA(q)模型都是平稳的。</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平稳时间序列预测法概述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混合模型ARMA(p, q)</a:t>
            </a:r>
            <a:endParaRPr lang="zh-CN" altLang="zh-CN" sz="2600" b="1" dirty="0">
              <a:latin typeface="黑体" panose="02010609060101010101" pitchFamily="49" charset="-122"/>
              <a:ea typeface="黑体" panose="02010609060101010101" pitchFamily="49" charset="-122"/>
            </a:endParaRPr>
          </a:p>
          <a:p>
            <a:r>
              <a:rPr lang="zh-CN" altLang="en-US"/>
              <a:t>如果时间序列{yt}满足: </a:t>
            </a:r>
            <a:endParaRPr lang="zh-CN" altLang="en-US"/>
          </a:p>
          <a:p>
            <a:r>
              <a:rPr lang="zh-CN" altLang="en-US"/>
              <a:t>y</a:t>
            </a:r>
            <a:r>
              <a:rPr lang="zh-CN" altLang="en-US" baseline="-25000"/>
              <a:t>t</a:t>
            </a:r>
            <a:r>
              <a:rPr lang="zh-CN" altLang="en-US"/>
              <a:t>=ϕ</a:t>
            </a:r>
            <a:r>
              <a:rPr lang="zh-CN" altLang="en-US" baseline="-25000"/>
              <a:t>1</a:t>
            </a:r>
            <a:r>
              <a:rPr lang="zh-CN" altLang="en-US"/>
              <a:t>y</a:t>
            </a:r>
            <a:r>
              <a:rPr lang="zh-CN" altLang="en-US" baseline="-25000"/>
              <a:t>t-1</a:t>
            </a:r>
            <a:r>
              <a:rPr lang="zh-CN" altLang="en-US"/>
              <a:t>+…+ϕ</a:t>
            </a:r>
            <a:r>
              <a:rPr lang="zh-CN" altLang="en-US" baseline="-25000"/>
              <a:t>p</a:t>
            </a:r>
            <a:r>
              <a:rPr lang="zh-CN" altLang="en-US"/>
              <a:t>y</a:t>
            </a:r>
            <a:r>
              <a:rPr lang="zh-CN" altLang="en-US" baseline="-25000"/>
              <a:t>t-p</a:t>
            </a:r>
            <a:r>
              <a:rPr lang="zh-CN" altLang="en-US"/>
              <a:t>+εt-θ</a:t>
            </a:r>
            <a:r>
              <a:rPr lang="zh-CN" altLang="en-US" baseline="-25000"/>
              <a:t>1</a:t>
            </a:r>
            <a:r>
              <a:rPr lang="zh-CN" altLang="en-US"/>
              <a:t>ε</a:t>
            </a:r>
            <a:r>
              <a:rPr lang="zh-CN" altLang="en-US" baseline="-25000"/>
              <a:t>t-1</a:t>
            </a:r>
            <a:r>
              <a:rPr lang="zh-CN" altLang="en-US"/>
              <a:t>-…-θ</a:t>
            </a:r>
            <a:r>
              <a:rPr lang="zh-CN" altLang="en-US" baseline="-25000"/>
              <a:t>q</a:t>
            </a:r>
            <a:r>
              <a:rPr lang="zh-CN" altLang="en-US"/>
              <a:t>ε</a:t>
            </a:r>
            <a:r>
              <a:rPr lang="zh-CN" altLang="en-US" baseline="-25000"/>
              <a:t>t-q</a:t>
            </a:r>
            <a:r>
              <a:rPr lang="en-US" altLang="zh-CN" baseline="-25000"/>
              <a:t>      </a:t>
            </a:r>
            <a:r>
              <a:rPr lang="zh-CN" altLang="en-US"/>
              <a:t>(7-7)</a:t>
            </a:r>
            <a:endParaRPr lang="zh-CN" altLang="en-US"/>
          </a:p>
          <a:p>
            <a:r>
              <a:rPr lang="zh-CN" altLang="en-US"/>
              <a:t>则称时间序列{y</a:t>
            </a:r>
            <a:r>
              <a:rPr lang="zh-CN" altLang="en-US" baseline="-25000"/>
              <a:t>t</a:t>
            </a:r>
            <a:r>
              <a:rPr lang="zh-CN" altLang="en-US"/>
              <a:t>}服从(p, q)阶自回归移动平均模型,记为ARMA(p, q)。ϕ</a:t>
            </a:r>
            <a:r>
              <a:rPr lang="zh-CN" altLang="en-US" baseline="-25000"/>
              <a:t>1</a:t>
            </a:r>
            <a:r>
              <a:rPr lang="zh-CN" altLang="en-US"/>
              <a:t>, …, ϕ</a:t>
            </a:r>
            <a:r>
              <a:rPr lang="zh-CN" altLang="en-US" baseline="-25000"/>
              <a:t>p</a:t>
            </a:r>
            <a:r>
              <a:rPr lang="zh-CN" altLang="en-US"/>
              <a:t>为自回归系数,θ</a:t>
            </a:r>
            <a:r>
              <a:rPr lang="zh-CN" altLang="en-US" baseline="-25000"/>
              <a:t>1</a:t>
            </a:r>
            <a:r>
              <a:rPr lang="zh-CN" altLang="en-US"/>
              <a:t>, …, θ</a:t>
            </a:r>
            <a:r>
              <a:rPr lang="zh-CN" altLang="en-US" baseline="-25000"/>
              <a:t>q</a:t>
            </a:r>
            <a:r>
              <a:rPr lang="zh-CN" altLang="en-US"/>
              <a:t>为移动平均系数。</a:t>
            </a:r>
            <a:endParaRPr lang="zh-CN" altLang="en-US"/>
          </a:p>
          <a:p>
            <a:r>
              <a:rPr lang="zh-CN" altLang="en-US"/>
              <a:t>对于ARMA(p, q)模型,当q=0时,模型即AR(p)模型;当p=0时,模型即MA(q)模型。</a:t>
            </a:r>
            <a:endParaRPr lang="zh-CN" altLang="en-US"/>
          </a:p>
          <a:p>
            <a:r>
              <a:rPr lang="zh-CN" altLang="en-US"/>
              <a:t>如果用滞后算子Bk表示,则ARMA(p, q)模型可写为: </a:t>
            </a:r>
            <a:endParaRPr lang="zh-CN" altLang="en-US"/>
          </a:p>
          <a:p>
            <a:r>
              <a:rPr lang="zh-CN" altLang="en-US"/>
              <a:t>ϕ(B)y</a:t>
            </a:r>
            <a:r>
              <a:rPr lang="zh-CN" altLang="en-US" baseline="-25000"/>
              <a:t>t</a:t>
            </a:r>
            <a:r>
              <a:rPr lang="zh-CN" altLang="en-US"/>
              <a:t>=θ(B)ε</a:t>
            </a:r>
            <a:r>
              <a:rPr lang="zh-CN" altLang="en-US" baseline="-25000"/>
              <a:t>t</a:t>
            </a:r>
            <a:r>
              <a:rPr lang="en-US" altLang="zh-CN" baseline="-25000"/>
              <a:t>          </a:t>
            </a:r>
            <a:r>
              <a:rPr lang="zh-CN" altLang="en-US"/>
              <a:t>(7-8)</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时间序列的自相关分析</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自相关分析</a:t>
            </a:r>
            <a:endParaRPr lang="zh-CN" altLang="zh-CN" sz="2600" b="1" dirty="0">
              <a:latin typeface="黑体" panose="02010609060101010101" pitchFamily="49" charset="-122"/>
              <a:ea typeface="黑体" panose="02010609060101010101" pitchFamily="49" charset="-122"/>
            </a:endParaRPr>
          </a:p>
          <a:p>
            <a:r>
              <a:rPr lang="zh-CN" altLang="en-US"/>
              <a:t>B-J方法是以时间序列的自相关分析为基础的,通过自相关分析,可以对时间序列进行模式识别、建模,以及完成预测。自相关分析就是对时间序列求其当前期与不同滞后期的一系列自相关系数,它可以通过建立模型来刻画时间序列轨迹,据此我们可以知道在序列yt的邻近数据点之间存在多大程度的相关,由此可以用来识别模型的特性。</a:t>
            </a:r>
            <a:endParaRPr lang="zh-CN" altLang="en-US"/>
          </a:p>
          <a:p>
            <a:r>
              <a:rPr lang="zh-CN" altLang="en-US"/>
              <a:t>我们通常只有有限个观测值,一般称之为样本观测值,利用样本观测值y</a:t>
            </a:r>
            <a:r>
              <a:rPr lang="zh-CN" altLang="en-US" baseline="-25000"/>
              <a:t>1</a:t>
            </a:r>
            <a:r>
              <a:rPr lang="zh-CN" altLang="en-US"/>
              <a:t>, y</a:t>
            </a:r>
            <a:r>
              <a:rPr lang="zh-CN" altLang="en-US" baseline="-25000"/>
              <a:t>2</a:t>
            </a:r>
            <a:r>
              <a:rPr lang="zh-CN" altLang="en-US"/>
              <a:t>, …, y</a:t>
            </a:r>
            <a:r>
              <a:rPr lang="zh-CN" altLang="en-US" baseline="-25000"/>
              <a:t>n</a:t>
            </a:r>
            <a:r>
              <a:rPr lang="zh-CN" altLang="en-US"/>
              <a:t>,我们可以给出自相关函数的估计值,即样本自相关函数: </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5" name="图片 4"/>
          <p:cNvPicPr>
            <a:picLocks noChangeAspect="1"/>
          </p:cNvPicPr>
          <p:nvPr/>
        </p:nvPicPr>
        <p:blipFill>
          <a:blip r:embed="rId1"/>
          <a:stretch>
            <a:fillRect/>
          </a:stretch>
        </p:blipFill>
        <p:spPr>
          <a:xfrm>
            <a:off x="1196340" y="4359275"/>
            <a:ext cx="1934210" cy="155321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时间序列的自相关分析</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91" name="703.jpg" descr="id:2147501615;FounderCES"/>
          <p:cNvPicPr>
            <a:picLocks noChangeAspect="1"/>
          </p:cNvPicPr>
          <p:nvPr/>
        </p:nvPicPr>
        <p:blipFill>
          <a:blip r:embed="rId1"/>
          <a:stretch>
            <a:fillRect/>
          </a:stretch>
        </p:blipFill>
        <p:spPr>
          <a:xfrm>
            <a:off x="3635375" y="1685925"/>
            <a:ext cx="3919220" cy="3757295"/>
          </a:xfrm>
          <a:prstGeom prst="rect">
            <a:avLst/>
          </a:prstGeom>
        </p:spPr>
      </p:pic>
      <p:sp>
        <p:nvSpPr>
          <p:cNvPr id="102" name="文本框 101"/>
          <p:cNvSpPr txBox="1"/>
          <p:nvPr/>
        </p:nvSpPr>
        <p:spPr>
          <a:xfrm>
            <a:off x="3152140" y="5676265"/>
            <a:ext cx="5080000" cy="368300"/>
          </a:xfrm>
          <a:prstGeom prst="rect">
            <a:avLst/>
          </a:prstGeom>
          <a:noFill/>
          <a:ln w="9525">
            <a:noFill/>
          </a:ln>
        </p:spPr>
        <p:txBody>
          <a:bodyPr>
            <a:spAutoFit/>
          </a:bodyPr>
          <a:p>
            <a:pPr indent="228600" algn="ctr"/>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7-</a:t>
            </a:r>
            <a:r>
              <a:rPr lang="zh-CN" b="0">
                <a:solidFill>
                  <a:srgbClr val="000000"/>
                </a:solidFill>
                <a:latin typeface="Arial" panose="020B0604020202020204" pitchFamily="34" charset="0"/>
                <a:cs typeface="Arial" panose="020B0604020202020204" pitchFamily="34" charset="0"/>
              </a:rPr>
              <a:t>3　某时间序列的自相关分析图</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时间序列的自相关分析</a:t>
            </a:r>
            <a:endParaRPr lang="zh-CN" altLang="en-US"/>
          </a:p>
        </p:txBody>
      </p:sp>
      <p:sp>
        <p:nvSpPr>
          <p:cNvPr id="3" name="内容占位符 2"/>
          <p:cNvSpPr>
            <a:spLocks noGrp="1"/>
          </p:cNvSpPr>
          <p:nvPr>
            <p:ph idx="1"/>
          </p:nvPr>
        </p:nvSpPr>
        <p:spPr/>
        <p:txBody>
          <a:bodyPr/>
          <a:p>
            <a:r>
              <a:rPr lang="zh-CN" altLang="en-US"/>
              <a:t>所谓“时间序列的随机性”,是指时间序列各项之间没有相关关系的特性。使用自相关分析图判断时间序列的随机性,我们一般给出以下准则: (1) 若时间序列的自相关函数基本上都落入置信区间,则该时间序列具有随机性;(2) 若较多自相关函数落在置信区间之外,则认为该时间序列不具有随机性。在B-J方法中,我们首先要对原始序列与预测模型之间误差序列的随机性进行测定,以判定所建立的模型是否适合预测。</a:t>
            </a:r>
            <a:endParaRPr lang="zh-CN" altLang="en-US"/>
          </a:p>
          <a:p>
            <a:r>
              <a:rPr lang="zh-CN" altLang="en-US"/>
              <a:t>自相关函数除了能够揭示时间序列平稳性的有关信息外,也可以考察时间序列的季节性规律。季节性的高峰和低谷通常可以通过直接观察时间序列而得到。但是,如果时间序列波动得厉害,季节性的高峰和低谷就不一定能从其他波动中区分开来。但是,对于季节性的识别是很重要的,因为它提供了时间序列规律性的信息,这个规律可以帮助我们对序列进行预测。利用自相关函数,我们可以解决这个问题。</a:t>
            </a:r>
            <a:endParaRPr lang="zh-CN" altLang="en-US"/>
          </a:p>
        </p:txBody>
      </p:sp>
      <p:sp>
        <p:nvSpPr>
          <p:cNvPr id="4" name="灯片编号占位符 3"/>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1.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2.xml><?xml version="1.0" encoding="utf-8"?>
<p:tagLst xmlns:p="http://schemas.openxmlformats.org/presentationml/2006/main">
  <p:tag name="COMMONDATA" val="eyJoZGlkIjoiNTBlODZkODVmOTIxMWE2ZDY3MjViNmY2OTBlOTlkYTMifQ=="/>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3982</Words>
  <Application>WPS 演示</Application>
  <PresentationFormat>宽屏</PresentationFormat>
  <Paragraphs>171</Paragraphs>
  <Slides>18</Slides>
  <Notes>4</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18</vt:i4>
      </vt:variant>
    </vt:vector>
  </HeadingPairs>
  <TitlesOfParts>
    <vt:vector size="34"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楷体</vt:lpstr>
      <vt:lpstr>Office 主题​​</vt:lpstr>
      <vt:lpstr>1_自定义设计方案</vt:lpstr>
      <vt:lpstr>默认设计模板</vt:lpstr>
      <vt:lpstr>1_默认设计模板</vt:lpstr>
      <vt:lpstr>PowerPoint 演示文稿</vt:lpstr>
      <vt:lpstr>PowerPoint 演示文稿</vt:lpstr>
      <vt:lpstr>第一节　平稳时间序列预测法概述</vt:lpstr>
      <vt:lpstr>第一节　平稳时间序列预测法概述</vt:lpstr>
      <vt:lpstr>第一节　平稳时间序列预测法概述</vt:lpstr>
      <vt:lpstr>第一节　平稳时间序列预测法概述</vt:lpstr>
      <vt:lpstr>第二节　时间序列的自相关分析</vt:lpstr>
      <vt:lpstr>第二节　时间序列的自相关分析</vt:lpstr>
      <vt:lpstr>第二节　时间序列的自相关分析</vt:lpstr>
      <vt:lpstr>第二节　时间序列的自相关分析</vt:lpstr>
      <vt:lpstr>第二节　时间序列的自相关分析</vt:lpstr>
      <vt:lpstr>第三节　单位根检验和协整检验</vt:lpstr>
      <vt:lpstr>第三节　单位根检验和协整检验</vt:lpstr>
      <vt:lpstr>第四节　ARMA模型的建模</vt:lpstr>
      <vt:lpstr>第四节　ARMA模型的建模</vt:lpstr>
      <vt:lpstr>第四节　ARMA模型的建模</vt:lpstr>
      <vt:lpstr>第五节　时间序列的案例分析</vt:lpstr>
      <vt:lpstr>第五节　时间序列的案例分析</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2023-07-01T12:50:59Z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C0DE44C3DBF34E2A93F0B857128C1CD5</vt:lpwstr>
  </property>
</Properties>
</file>