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3" Type="http://schemas.openxmlformats.org/officeDocument/2006/relationships/tags" Target="tags/tag74.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7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tags" Target="../tags/tag7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第十六章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不确定型决策方法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“最小的最大后悔值”决策方法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“最小的最大后悔值”决策方法的应用</a:t>
            </a:r>
            <a:endParaRPr lang="zh-CN" altLang="zh-CN" sz="2600" b="1" dirty="0">
              <a:latin typeface="黑体" panose="02010609060101010101" pitchFamily="49" charset="-122"/>
              <a:ea typeface="黑体" panose="02010609060101010101" pitchFamily="49" charset="-122"/>
            </a:endParaRPr>
          </a:p>
          <a:p>
            <a:r>
              <a:rPr lang="zh-CN" altLang="en-US"/>
              <a:t>【例16-7】　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各种决策方法的比较和选择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各种决策方法的比较</a:t>
            </a:r>
            <a:endParaRPr lang="zh-CN" altLang="zh-CN" sz="2600" b="1" dirty="0">
              <a:latin typeface="黑体" panose="02010609060101010101" pitchFamily="49" charset="-122"/>
              <a:ea typeface="黑体" panose="02010609060101010101" pitchFamily="49" charset="-122"/>
            </a:endParaRPr>
          </a:p>
          <a:p>
            <a:r>
              <a:rPr lang="zh-CN" altLang="en-US"/>
              <a:t>决策者利用表16-13的资料,采用在不确定型条件下的各种决策方法,可以得到不同的最优方案,如表16-14所示。出现这种情况的原因是由于每一种决策方法都是考虑了决策者的决策心理、感情和愿望而制定的。</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graphicFrame>
        <p:nvGraphicFramePr>
          <p:cNvPr id="5" name="表格 4"/>
          <p:cNvGraphicFramePr/>
          <p:nvPr>
            <p:custDataLst>
              <p:tags r:id="rId1"/>
            </p:custDataLst>
          </p:nvPr>
        </p:nvGraphicFramePr>
        <p:xfrm>
          <a:off x="2262188" y="3429000"/>
          <a:ext cx="7667625" cy="0"/>
        </p:xfrm>
        <a:graphic>
          <a:graphicData uri="http://schemas.openxmlformats.org/drawingml/2006/table">
            <a:tbl>
              <a:tblPr/>
              <a:tblGrid>
                <a:gridCol w="2582863"/>
                <a:gridCol w="1693862"/>
                <a:gridCol w="1693863"/>
                <a:gridCol w="1697037"/>
              </a:tblGrid>
              <a:tr h="0">
                <a:tc>
                  <a:txBody>
                    <a:bodyPr/>
                    <a:p>
                      <a:pPr indent="0">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需求量较高</a:t>
                      </a:r>
                      <a:r>
                        <a:rPr lang="en-US" sz="1600" b="0" i="1">
                          <a:solidFill>
                            <a:srgbClr val="000000"/>
                          </a:solidFill>
                          <a:latin typeface="宋体" panose="02010600030101010101" pitchFamily="2" charset="-122"/>
                          <a:ea typeface="宋体" panose="02010600030101010101" pitchFamily="2" charset="-122"/>
                          <a:cs typeface="宋体" panose="02010600030101010101" pitchFamily="2" charset="-122"/>
                        </a:rPr>
                        <a:t>θ</a:t>
                      </a:r>
                      <a:r>
                        <a:rPr lang="en-US" sz="1600" b="0" baseline="-25000">
                          <a:solidFill>
                            <a:srgbClr val="000000"/>
                          </a:solidFill>
                          <a:latin typeface="宋体" panose="02010600030101010101" pitchFamily="2" charset="-122"/>
                          <a:ea typeface="宋体" panose="02010600030101010101" pitchFamily="2" charset="-122"/>
                          <a:cs typeface="宋体" panose="02010600030101010101" pitchFamily="2" charset="-122"/>
                        </a:rPr>
                        <a:t>1</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需求量一般</a:t>
                      </a:r>
                      <a:r>
                        <a:rPr lang="en-US" sz="1600" b="0" i="1">
                          <a:solidFill>
                            <a:srgbClr val="000000"/>
                          </a:solidFill>
                          <a:latin typeface="宋体" panose="02010600030101010101" pitchFamily="2" charset="-122"/>
                          <a:ea typeface="宋体" panose="02010600030101010101" pitchFamily="2" charset="-122"/>
                          <a:cs typeface="宋体" panose="02010600030101010101" pitchFamily="2" charset="-122"/>
                        </a:rPr>
                        <a:t>θ</a:t>
                      </a:r>
                      <a:r>
                        <a:rPr lang="en-US" sz="1600" b="0" baseline="-2500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需求量较低</a:t>
                      </a:r>
                      <a:r>
                        <a:rPr lang="en-US" sz="1600" b="0" i="1">
                          <a:solidFill>
                            <a:srgbClr val="000000"/>
                          </a:solidFill>
                          <a:latin typeface="宋体" panose="02010600030101010101" pitchFamily="2" charset="-122"/>
                          <a:ea typeface="宋体" panose="02010600030101010101" pitchFamily="2" charset="-122"/>
                          <a:cs typeface="宋体" panose="02010600030101010101" pitchFamily="2" charset="-122"/>
                        </a:rPr>
                        <a:t>θ</a:t>
                      </a:r>
                      <a:r>
                        <a:rPr lang="en-US" sz="1600" b="0" baseline="-2500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第一方案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70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30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50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第二方案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20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80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90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第三方案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50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20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40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第四方案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40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100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20</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w="12700" cap="flat" cmpd="sng">
                      <a:solidFill>
                        <a:srgbClr val="000000"/>
                      </a:solidFill>
                      <a:prstDash val="solid"/>
                      <a:headEnd type="none" w="med" len="med"/>
                      <a:tailEnd type="none" w="med" len="med"/>
                    </a:lnB>
                    <a:lnTlToBr>
                      <a:noFill/>
                    </a:lnTlToBr>
                    <a:lnBlToTr>
                      <a:noFill/>
                    </a:lnBlToTr>
                    <a:noFill/>
                  </a:tcPr>
                </a:tc>
              </a:tr>
              <a:tr h="0">
                <a:tc gridSpan="4">
                  <a:txBody>
                    <a:bodyPr/>
                    <a:p>
                      <a:pPr indent="0">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
        <p:nvSpPr>
          <p:cNvPr id="102" name="文本框 101"/>
          <p:cNvSpPr txBox="1"/>
          <p:nvPr/>
        </p:nvSpPr>
        <p:spPr>
          <a:xfrm>
            <a:off x="3886200" y="2941320"/>
            <a:ext cx="5080000" cy="368300"/>
          </a:xfrm>
          <a:prstGeom prst="rect">
            <a:avLst/>
          </a:prstGeom>
          <a:noFill/>
          <a:ln w="9525">
            <a:noFill/>
          </a:ln>
        </p:spPr>
        <p:txBody>
          <a:bodyPr>
            <a:spAutoFit/>
          </a:bodyPr>
          <a:p>
            <a:pPr indent="0"/>
            <a:r>
              <a:rPr lang="zh-CN" b="0">
                <a:solidFill>
                  <a:srgbClr val="000000"/>
                </a:solidFill>
                <a:latin typeface="Arial" panose="020B0604020202020204" pitchFamily="34" charset="0"/>
                <a:cs typeface="Arial" panose="020B0604020202020204" pitchFamily="34" charset="0"/>
              </a:rPr>
              <a:t>表</a:t>
            </a:r>
            <a:r>
              <a:rPr lang="en-US" b="0">
                <a:solidFill>
                  <a:srgbClr val="000000"/>
                </a:solidFill>
                <a:latin typeface="Arial" panose="020B0604020202020204" pitchFamily="34" charset="0"/>
                <a:cs typeface="Arial" panose="020B0604020202020204" pitchFamily="34" charset="0"/>
              </a:rPr>
              <a:t>16-</a:t>
            </a:r>
            <a:r>
              <a:rPr lang="zh-CN" b="0">
                <a:solidFill>
                  <a:srgbClr val="000000"/>
                </a:solidFill>
                <a:latin typeface="Arial" panose="020B0604020202020204" pitchFamily="34" charset="0"/>
                <a:cs typeface="Arial" panose="020B0604020202020204" pitchFamily="34" charset="0"/>
              </a:rPr>
              <a:t>14　各种不同决策方法结果比较　</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各种决策方法的比较和选择</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graphicFrame>
        <p:nvGraphicFramePr>
          <p:cNvPr id="5" name="表格 4"/>
          <p:cNvGraphicFramePr/>
          <p:nvPr>
            <p:custDataLst>
              <p:tags r:id="rId1"/>
            </p:custDataLst>
          </p:nvPr>
        </p:nvGraphicFramePr>
        <p:xfrm>
          <a:off x="2262188" y="2849880"/>
          <a:ext cx="7667625" cy="0"/>
        </p:xfrm>
        <a:graphic>
          <a:graphicData uri="http://schemas.openxmlformats.org/drawingml/2006/table">
            <a:tbl>
              <a:tblPr/>
              <a:tblGrid>
                <a:gridCol w="4278313"/>
                <a:gridCol w="3389312"/>
              </a:tblGrid>
              <a:tr h="0">
                <a:tc>
                  <a:txBody>
                    <a:bodyPr/>
                    <a:p>
                      <a:pPr indent="0">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选用的最佳方案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28600" marR="228600"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1.“好中求好”决策方法</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28600" marR="22860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第四方案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2.“坏中求好”决策方法</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28600" marR="22860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第一方案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3.</a:t>
                      </a:r>
                      <a:r>
                        <a:rPr lang="en-US" sz="1600" b="0" i="1">
                          <a:solidFill>
                            <a:srgbClr val="000000"/>
                          </a:solidFill>
                          <a:latin typeface="宋体" panose="02010600030101010101" pitchFamily="2" charset="-122"/>
                          <a:ea typeface="宋体" panose="02010600030101010101" pitchFamily="2" charset="-122"/>
                          <a:cs typeface="宋体" panose="02010600030101010101" pitchFamily="2" charset="-122"/>
                        </a:rPr>
                        <a:t>α</a:t>
                      </a: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系数决策方法(</a:t>
                      </a:r>
                      <a:r>
                        <a:rPr lang="en-US" sz="1600" b="0" i="1">
                          <a:solidFill>
                            <a:srgbClr val="000000"/>
                          </a:solidFill>
                          <a:latin typeface="宋体" panose="02010600030101010101" pitchFamily="2" charset="-122"/>
                          <a:ea typeface="宋体" panose="02010600030101010101" pitchFamily="2" charset="-122"/>
                          <a:cs typeface="宋体" panose="02010600030101010101" pitchFamily="2" charset="-122"/>
                        </a:rPr>
                        <a:t>α</a:t>
                      </a: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=0.7)</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28600" marR="22860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第四方案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4.“最小的最大后悔值”决策方法</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28600" marR="228600" marT="0" marB="0" vert="horz" anchor="ctr" anchorCtr="0">
                    <a:lnL>
                      <a:noFill/>
                    </a:lnL>
                    <a:lnR w="12700" cap="flat" cmpd="sng">
                      <a:solidFill>
                        <a:srgbClr val="000000"/>
                      </a:solidFill>
                      <a:prstDash val="solid"/>
                      <a:headEnd type="none" w="med" len="med"/>
                      <a:tailEnd type="none" w="med" len="med"/>
                    </a:lnR>
                    <a:lnT cap="flat">
                      <a:noFill/>
                    </a:lnT>
                    <a:lnB cap="flat">
                      <a:noFill/>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第二方案</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cap="flat">
                      <a:noFill/>
                    </a:lnB>
                    <a:lnTlToBr>
                      <a:noFill/>
                    </a:lnTlToBr>
                    <a:lnBlToTr>
                      <a:noFill/>
                    </a:lnBlToTr>
                    <a:noFill/>
                  </a:tcPr>
                </a:tc>
              </a:tr>
              <a:tr h="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228600" marR="228600" marT="0" marB="0" vert="horz" anchor="ctr" anchorCtr="0">
                    <a:lnL>
                      <a:noFill/>
                    </a:lnL>
                    <a:lnR w="12700" cap="flat" cmpd="sng">
                      <a:solidFill>
                        <a:srgbClr val="000000"/>
                      </a:solidFill>
                      <a:prstDash val="solid"/>
                      <a:headEnd type="none" w="med" len="med"/>
                      <a:tailEnd type="none" w="med" len="med"/>
                    </a:lnR>
                    <a:lnT cap="flat">
                      <a:noFill/>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cap="flat">
                      <a:noFill/>
                    </a:lnT>
                    <a:lnB w="12700" cap="flat" cmpd="sng">
                      <a:solidFill>
                        <a:srgbClr val="000000"/>
                      </a:solidFill>
                      <a:prstDash val="solid"/>
                      <a:headEnd type="none" w="med" len="med"/>
                      <a:tailEnd type="none" w="med" len="med"/>
                    </a:lnB>
                    <a:lnTlToBr>
                      <a:noFill/>
                    </a:lnTlToBr>
                    <a:lnBlToTr>
                      <a:noFill/>
                    </a:lnBlToTr>
                    <a:noFill/>
                  </a:tcPr>
                </a:tc>
              </a:tr>
              <a:tr h="0">
                <a:tc gridSpan="2">
                  <a:txBody>
                    <a:bodyPr/>
                    <a:p>
                      <a:pPr indent="0">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
        <p:nvSpPr>
          <p:cNvPr id="102" name="文本框 101"/>
          <p:cNvSpPr txBox="1"/>
          <p:nvPr/>
        </p:nvSpPr>
        <p:spPr>
          <a:xfrm>
            <a:off x="3760470" y="2371090"/>
            <a:ext cx="5080000" cy="368300"/>
          </a:xfrm>
          <a:prstGeom prst="rect">
            <a:avLst/>
          </a:prstGeom>
          <a:noFill/>
          <a:ln w="9525">
            <a:noFill/>
          </a:ln>
        </p:spPr>
        <p:txBody>
          <a:bodyPr>
            <a:spAutoFit/>
          </a:bodyPr>
          <a:p>
            <a:pPr indent="0"/>
            <a:r>
              <a:rPr lang="zh-CN" b="0">
                <a:solidFill>
                  <a:srgbClr val="000000"/>
                </a:solidFill>
                <a:latin typeface="Arial" panose="020B0604020202020204" pitchFamily="34" charset="0"/>
                <a:cs typeface="Arial" panose="020B0604020202020204" pitchFamily="34" charset="0"/>
              </a:rPr>
              <a:t>表</a:t>
            </a:r>
            <a:r>
              <a:rPr lang="en-US" b="0">
                <a:solidFill>
                  <a:srgbClr val="000000"/>
                </a:solidFill>
                <a:latin typeface="Arial" panose="020B0604020202020204" pitchFamily="34" charset="0"/>
                <a:cs typeface="Arial" panose="020B0604020202020204" pitchFamily="34" charset="0"/>
              </a:rPr>
              <a:t>16-</a:t>
            </a:r>
            <a:r>
              <a:rPr lang="zh-CN" b="0">
                <a:solidFill>
                  <a:srgbClr val="000000"/>
                </a:solidFill>
                <a:latin typeface="Arial" panose="020B0604020202020204" pitchFamily="34" charset="0"/>
                <a:cs typeface="Arial" panose="020B0604020202020204" pitchFamily="34" charset="0"/>
              </a:rPr>
              <a:t>14　各种不同决策方法结果比较　</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各种决策方法的比较和选择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各种决策方法在应用时的选择</a:t>
            </a:r>
            <a:endParaRPr lang="zh-CN" altLang="zh-CN" sz="2600" b="1" dirty="0">
              <a:latin typeface="黑体" panose="02010609060101010101" pitchFamily="49" charset="-122"/>
              <a:ea typeface="黑体" panose="02010609060101010101" pitchFamily="49" charset="-122"/>
            </a:endParaRPr>
          </a:p>
          <a:p>
            <a:r>
              <a:rPr lang="zh-CN" altLang="en-US"/>
              <a:t>表16-14的计算结果已表明,不同的决策方法会导致不同的最优方案。很明显,这里有正确的决策结果,也有错误的决策结果。这就提出了一个问题: 根据什么选取决策方法,决策结果才是正确可靠的?决策方法的选择固然与决策者的主观意志有关,但是,决策方法的选择又不完全取决于决策者的主观意志。如果一个决策者不顾决策问题所面临的客观环境,仅凭想当然和个人兴趣选取决策方法,那么该决策者所做出决策的可靠性是值得怀疑的。可以想象,如果同一个问题处于同一个客观环境中,可以采用不同决策方法进行分析,那么,各种决策方法都将失去其存在的意义。</a:t>
            </a:r>
            <a:endParaRPr lang="zh-CN" altLang="en-US"/>
          </a:p>
          <a:p>
            <a:r>
              <a:rPr lang="zh-CN" altLang="en-US"/>
              <a:t>事实上,各种决策方法都具有一定的假定条件,而任何一种假定条件都无法概括现实世界中错综复杂的经济关系。因此,决策方法的选择只能以决策问题所处的客观条件为基础。下面用实例说明决策方法的选择问题。</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7009765" cy="3185795"/>
            <a:chOff x="4744" y="3179"/>
            <a:chExt cx="11039" cy="5017"/>
          </a:xfrm>
        </p:grpSpPr>
        <p:grpSp>
          <p:nvGrpSpPr>
            <p:cNvPr id="10" name="组合 9"/>
            <p:cNvGrpSpPr/>
            <p:nvPr/>
          </p:nvGrpSpPr>
          <p:grpSpPr>
            <a:xfrm>
              <a:off x="5309" y="3179"/>
              <a:ext cx="10474" cy="5017"/>
              <a:chOff x="5309" y="3179"/>
              <a:chExt cx="10474" cy="501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“好中求好”决策方法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“坏中求好”决策方法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α系数决策方法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10470"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“最小的最大后悔值”决策方法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8" name="矩形 32"/>
              <p:cNvSpPr>
                <a:spLocks noChangeArrowheads="1"/>
              </p:cNvSpPr>
              <p:nvPr/>
            </p:nvSpPr>
            <p:spPr bwMode="auto">
              <a:xfrm>
                <a:off x="5309" y="7361"/>
                <a:ext cx="10473"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各种决策方法的比较和选择</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pic>
          <p:nvPicPr>
            <p:cNvPr id="6" name="图片 5"/>
            <p:cNvPicPr>
              <a:picLocks noChangeAspect="1"/>
            </p:cNvPicPr>
            <p:nvPr/>
          </p:nvPicPr>
          <p:blipFill>
            <a:blip r:embed="rId1"/>
            <a:stretch>
              <a:fillRect/>
            </a:stretch>
          </p:blipFill>
          <p:spPr>
            <a:xfrm>
              <a:off x="4744" y="747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“好中求好”决策方法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“好中求好”决策准则的概念及其决策方法步骤</a:t>
            </a:r>
            <a:endParaRPr lang="zh-CN" altLang="zh-CN" sz="2600" b="1" dirty="0">
              <a:latin typeface="黑体" panose="02010609060101010101" pitchFamily="49" charset="-122"/>
              <a:ea typeface="黑体" panose="02010609060101010101" pitchFamily="49" charset="-122"/>
            </a:endParaRPr>
          </a:p>
          <a:p>
            <a:r>
              <a:rPr lang="zh-CN" altLang="en-US"/>
              <a:t>“好中求好”决策准则也叫乐观决策准则,或称“最大最大”决策准则。这种决策准则就是充分考虑可能出现的最大利益,在各最大利益中选取最大者,将其对应的方案作为最优方案。这种决策准则的客观基础就是所谓的天时、地利和人和,决策者感到前途乐观,有信心取得每一决策方案的最佳结果。</a:t>
            </a:r>
            <a:endParaRPr lang="zh-CN" altLang="en-US"/>
          </a:p>
          <a:p>
            <a:r>
              <a:rPr lang="zh-CN" altLang="en-US"/>
              <a:t>“好中求好”决策方法的一般步骤为: </a:t>
            </a:r>
            <a:endParaRPr lang="zh-CN" altLang="en-US"/>
          </a:p>
          <a:p>
            <a:r>
              <a:rPr lang="zh-CN" altLang="en-US"/>
              <a:t>(1) 确定各种可行方案。</a:t>
            </a:r>
            <a:endParaRPr lang="zh-CN" altLang="en-US"/>
          </a:p>
          <a:p>
            <a:r>
              <a:rPr lang="zh-CN" altLang="en-US"/>
              <a:t>(2) 确定决策问题将面临的各种自然状态。</a:t>
            </a:r>
            <a:endParaRPr lang="zh-CN" altLang="en-US"/>
          </a:p>
          <a:p>
            <a:r>
              <a:rPr lang="zh-CN" altLang="en-US"/>
              <a:t>(3) 将各种方案在各种自然状态下的损益值列于决策矩阵表中。</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“好中求好”决策方法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“好中求好”决策方法的应用</a:t>
            </a:r>
            <a:endParaRPr lang="zh-CN" altLang="zh-CN" sz="2600" b="1" dirty="0">
              <a:latin typeface="黑体" panose="02010609060101010101" pitchFamily="49" charset="-122"/>
              <a:ea typeface="黑体" panose="02010609060101010101" pitchFamily="49" charset="-122"/>
            </a:endParaRPr>
          </a:p>
          <a:p>
            <a:r>
              <a:rPr lang="zh-CN" altLang="en-US"/>
              <a:t>【例16-1】　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“坏中求好”决策方法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“坏中求好”决策准则的概念</a:t>
            </a:r>
            <a:endParaRPr lang="zh-CN" altLang="zh-CN" sz="2600" b="1" dirty="0">
              <a:latin typeface="黑体" panose="02010609060101010101" pitchFamily="49" charset="-122"/>
              <a:ea typeface="黑体" panose="02010609060101010101" pitchFamily="49" charset="-122"/>
            </a:endParaRPr>
          </a:p>
          <a:p>
            <a:r>
              <a:rPr lang="zh-CN" altLang="en-US"/>
              <a:t>“坏中求好”决策准则也称为“小中取大”决策准则或悲观决策准则。这种决策准则的客观依据是决策的系统功能欠佳,形势对决策者不利,所以,决策者没有理由希望获得最理想的结果。</a:t>
            </a:r>
            <a:endParaRPr lang="zh-CN" altLang="en-US"/>
          </a:p>
          <a:p>
            <a:r>
              <a:rPr lang="zh-CN" altLang="en-US"/>
              <a:t>面对这种情况,决策者必须从每一方案的最坏处着眼,从每个方案的最坏结果中选择一个最佳值,即在所有最不利的收益中,选取一个收益最大的方案作为决策方案。这种决策方法是十分保守的。</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“坏中求好”决策方法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“坏中求好”决策和“最大最小”决策方法的应用案例</a:t>
            </a:r>
            <a:endParaRPr lang="zh-CN" altLang="zh-CN" sz="2600" b="1" dirty="0">
              <a:latin typeface="黑体" panose="02010609060101010101" pitchFamily="49" charset="-122"/>
              <a:ea typeface="黑体" panose="02010609060101010101" pitchFamily="49" charset="-122"/>
            </a:endParaRPr>
          </a:p>
          <a:p>
            <a:r>
              <a:rPr lang="zh-CN" altLang="en-US"/>
              <a:t>下面举两个例子,分别说明收益和损失这两种不同情况下决策方法的应用过程。</a:t>
            </a:r>
            <a:endParaRPr lang="zh-CN" altLang="en-US"/>
          </a:p>
          <a:p>
            <a:r>
              <a:rPr lang="zh-CN" altLang="en-US"/>
              <a:t>【例16-3】、【例16-4】详见教材。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α系数决策方法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α系数决策准则的含义</a:t>
            </a:r>
            <a:endParaRPr lang="zh-CN" altLang="zh-CN" sz="2600" b="1" dirty="0">
              <a:latin typeface="黑体" panose="02010609060101010101" pitchFamily="49" charset="-122"/>
              <a:ea typeface="黑体" panose="02010609060101010101" pitchFamily="49" charset="-122"/>
            </a:endParaRPr>
          </a:p>
          <a:p>
            <a:r>
              <a:rPr lang="zh-CN" altLang="en-US"/>
              <a:t>α系数决策准则是对“坏中求好”和“好中求好”决策准则进行折中的一种决策准则。</a:t>
            </a:r>
            <a:endParaRPr lang="zh-CN" altLang="en-US"/>
          </a:p>
          <a:p>
            <a:r>
              <a:rPr lang="zh-CN" altLang="en-US"/>
              <a:t>α是一个依决策者认定情况乐观还是悲观而定的系数,称为乐观系数。若认定情况完全乐观,则α=1;若认定情况完全悲观,则α=0;一般情况下,则0&lt;α&lt;1,也就是说,α是介于0和1之间的某一个数值。</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α系数决策方法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α系数决策方法的应用案例</a:t>
            </a:r>
            <a:endParaRPr lang="zh-CN" altLang="zh-CN" sz="2600" b="1" dirty="0">
              <a:latin typeface="黑体" panose="02010609060101010101" pitchFamily="49" charset="-122"/>
              <a:ea typeface="黑体" panose="02010609060101010101" pitchFamily="49" charset="-122"/>
            </a:endParaRPr>
          </a:p>
          <a:p>
            <a:r>
              <a:rPr lang="zh-CN" altLang="en-US"/>
              <a:t>下面举两个例子,分别说明α系数决策方法在收益矩阵和损失矩阵情况下的应用过程。</a:t>
            </a:r>
            <a:endParaRPr lang="zh-CN" altLang="en-US"/>
          </a:p>
          <a:p>
            <a:r>
              <a:rPr lang="zh-CN" altLang="en-US"/>
              <a:t>【例16-5】、【例16-6】详见教材。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“最小的最大后悔值”决策方法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“最小的最大后悔值”决策的基本原理</a:t>
            </a:r>
            <a:endParaRPr lang="zh-CN" altLang="zh-CN" sz="2600" b="1" dirty="0">
              <a:latin typeface="黑体" panose="02010609060101010101" pitchFamily="49" charset="-122"/>
              <a:ea typeface="黑体" panose="02010609060101010101" pitchFamily="49" charset="-122"/>
            </a:endParaRPr>
          </a:p>
          <a:p>
            <a:r>
              <a:rPr lang="zh-CN" altLang="en-US"/>
              <a:t>在不确定型决策问题中,虽然各种自然状态的出现概率无法估计,但决策一经做出并付诸实施,必然处于实际出现的某种自然状态之中。若所选方案不如其他方案好,决策者就会感到后悔。所谓“后悔值”,就是所选方案的收益值与该状态下真正的最优方案的收益值之差。显然,后悔值越小,所选方案就越接近最优方案。</a:t>
            </a:r>
            <a:endParaRPr lang="zh-CN" altLang="en-US"/>
          </a:p>
          <a:p>
            <a:r>
              <a:rPr lang="zh-CN" altLang="en-US"/>
              <a:t>因此,在不确定型决策中,决策者可以在决策前计算出方案在不同自然状态下的后悔值,即先求出每种自然状态下的最大收益值与该自然状态下的其他收益之差,然后分别找出各方案对应不同自然状态下的后悔值中的最大值,最后从这些最大后悔值中找出最小的最大后悔值,将其对应的方案作为最优方案。</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KSO_WM_UNIT_TABLE_BEAUTIFY" val="smartTable{3be0bc42-d566-4743-bfe9-2c27c6321338}"/>
</p:tagLst>
</file>

<file path=ppt/tags/tag73.xml><?xml version="1.0" encoding="utf-8"?>
<p:tagLst xmlns:p="http://schemas.openxmlformats.org/presentationml/2006/main">
  <p:tag name="KSO_WM_UNIT_TABLE_BEAUTIFY" val="smartTable{64f32160-5426-4947-ac51-68d7903b126b}"/>
</p:tagLst>
</file>

<file path=ppt/tags/tag74.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2029</Words>
  <Application>WPS 演示</Application>
  <PresentationFormat>宽屏</PresentationFormat>
  <Paragraphs>187</Paragraphs>
  <Slides>13</Slides>
  <Notes>4</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13</vt:i4>
      </vt:variant>
    </vt:vector>
  </HeadingPairs>
  <TitlesOfParts>
    <vt:vector size="28"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Office 主题​​</vt:lpstr>
      <vt:lpstr>1_自定义设计方案</vt:lpstr>
      <vt:lpstr>默认设计模板</vt:lpstr>
      <vt:lpstr>1_默认设计模板</vt:lpstr>
      <vt:lpstr>PowerPoint 演示文稿</vt:lpstr>
      <vt:lpstr>PowerPoint 演示文稿</vt:lpstr>
      <vt:lpstr>第一节　“好中求好”决策方法</vt:lpstr>
      <vt:lpstr>第一节　“好中求好”决策方法</vt:lpstr>
      <vt:lpstr>第二节　“坏中求好”决策方法</vt:lpstr>
      <vt:lpstr>第二节　“坏中求好”决策方法</vt:lpstr>
      <vt:lpstr>第三节　α系数决策方法</vt:lpstr>
      <vt:lpstr>第三节　α系数决策方法</vt:lpstr>
      <vt:lpstr>第四节　“最小的最大后悔值”决策方法</vt:lpstr>
      <vt:lpstr>第四节　“最小的最大后悔值”决策方法</vt:lpstr>
      <vt:lpstr>第五节　各种决策方法的比较和选择</vt:lpstr>
      <vt:lpstr>第五节　各种决策方法的比较和选择</vt:lpstr>
      <vt:lpstr>第五节　各种决策方法的比较和选择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2023-07-01T13:01:55Z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49F54C6F0B434675ABC5AFA0CAED8C5E</vt:lpwstr>
  </property>
</Properties>
</file>