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tags" Target="tags/tag72.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6.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22.jpe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24.jpe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26.jpe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28.jpe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6.xml"/><Relationship Id="rId2" Type="http://schemas.openxmlformats.org/officeDocument/2006/relationships/image" Target="../media/image9.wmf"/><Relationship Id="rId1"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2122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第四章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时间序列分解法</a:t>
            </a:r>
            <a:endParaRPr sz="6600">
              <a:latin typeface="汉仪北魏写经W" panose="00020600040101010101" charset="-122"/>
              <a:ea typeface="汉仪北魏写经W" panose="00020600040101010101" charset="-122"/>
            </a:endParaRPr>
          </a:p>
          <a:p>
            <a:pPr algn="ctr"/>
            <a:r>
              <a:rPr sz="6600">
                <a:latin typeface="汉仪北魏写经W" panose="00020600040101010101" charset="-122"/>
                <a:ea typeface="汉仪北魏写经W" panose="00020600040101010101" charset="-122"/>
              </a:rPr>
              <a:t> </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和趋势外推法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趋势外推法概述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趋势模型的选择</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图形识别法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这种方法是通过绘制散点图来进行的,即将时间序列的数据绘制成以时间t为横轴、时序观察值为纵轴的图形,观察并将其变化曲线与各类函数曲线模型的图形进行比较,以便选择较为适宜的模型。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差分法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由于模型种类很多,为了根据历史数据正确选择模型,常常利用差分法把原时间序列转换为平稳序列。即利用差分法把数据修匀,使非平稳序列达到平稳序列。这里最常用的是一阶向后差分法。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多项式曲线趋势外推法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一次多项式曲线模型及其应用</a:t>
            </a:r>
            <a:endParaRPr lang="zh-CN" altLang="zh-CN" sz="2600" b="1" dirty="0">
              <a:latin typeface="黑体" panose="02010609060101010101" pitchFamily="49" charset="-122"/>
              <a:ea typeface="黑体" panose="02010609060101010101" pitchFamily="49" charset="-122"/>
            </a:endParaRPr>
          </a:p>
          <a:p>
            <a:r>
              <a:rPr lang="zh-CN" altLang="en-US"/>
              <a:t>一次多项式曲线模型为:</a:t>
            </a:r>
            <a:endParaRPr lang="zh-CN" altLang="en-US"/>
          </a:p>
          <a:p>
            <a:endParaRPr lang="zh-CN" altLang="en-US"/>
          </a:p>
          <a:p>
            <a:r>
              <a:rPr lang="zh-CN" altLang="en-US"/>
              <a:t>设有一组统计数据y</a:t>
            </a:r>
            <a:r>
              <a:rPr lang="zh-CN" altLang="en-US" baseline="-25000"/>
              <a:t>1</a:t>
            </a:r>
            <a:r>
              <a:rPr lang="zh-CN" altLang="en-US"/>
              <a:t>, y</a:t>
            </a:r>
            <a:r>
              <a:rPr lang="zh-CN" altLang="en-US" baseline="-25000"/>
              <a:t>2</a:t>
            </a:r>
            <a:r>
              <a:rPr lang="zh-CN" altLang="en-US"/>
              <a:t>, …, y</a:t>
            </a:r>
            <a:r>
              <a:rPr lang="zh-CN" altLang="en-US" baseline="-25000"/>
              <a:t>n</a:t>
            </a:r>
            <a:r>
              <a:rPr lang="zh-CN" altLang="en-US"/>
              <a:t>,令:</a:t>
            </a:r>
            <a:endParaRPr lang="zh-CN" altLang="en-US"/>
          </a:p>
          <a:p>
            <a:endParaRPr lang="zh-CN" altLang="en-US"/>
          </a:p>
          <a:p>
            <a:r>
              <a:rPr lang="zh-CN" altLang="en-US"/>
              <a:t>根据微分原理,得:</a:t>
            </a:r>
            <a:endParaRPr lang="zh-CN" altLang="en-US"/>
          </a:p>
          <a:p>
            <a:endParaRPr lang="zh-CN" altLang="en-US"/>
          </a:p>
          <a:p>
            <a:endParaRPr lang="zh-CN" altLang="en-US"/>
          </a:p>
          <a:p>
            <a:r>
              <a:rPr lang="zh-CN" altLang="en-US"/>
              <a:t>经整理,得:    </a:t>
            </a:r>
            <a:endParaRPr lang="zh-CN" altLang="en-US"/>
          </a:p>
          <a:p>
            <a:endParaRPr lang="zh-CN" altLang="en-US"/>
          </a:p>
          <a:p>
            <a:r>
              <a:rPr lang="zh-CN" altLang="en-US"/>
              <a:t>解此二元一次方程,可求得b</a:t>
            </a:r>
            <a:r>
              <a:rPr lang="zh-CN" altLang="en-US" baseline="-25000"/>
              <a:t>0</a:t>
            </a:r>
            <a:r>
              <a:rPr lang="zh-CN" altLang="en-US"/>
              <a:t>和b</a:t>
            </a:r>
            <a:r>
              <a:rPr lang="zh-CN" altLang="en-US" baseline="-25000"/>
              <a:t>1</a:t>
            </a:r>
            <a:r>
              <a:rPr lang="zh-CN" altLang="en-US"/>
              <a:t>两个参数。</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429635" y="1875155"/>
            <a:ext cx="1219835" cy="538480"/>
          </a:xfrm>
          <a:prstGeom prst="rect">
            <a:avLst/>
          </a:prstGeom>
        </p:spPr>
      </p:pic>
      <p:pic>
        <p:nvPicPr>
          <p:cNvPr id="6" name="图片 5"/>
          <p:cNvPicPr>
            <a:picLocks noChangeAspect="1"/>
          </p:cNvPicPr>
          <p:nvPr/>
        </p:nvPicPr>
        <p:blipFill>
          <a:blip r:embed="rId2"/>
          <a:stretch>
            <a:fillRect/>
          </a:stretch>
        </p:blipFill>
        <p:spPr>
          <a:xfrm>
            <a:off x="4589780" y="2682240"/>
            <a:ext cx="4392295" cy="658495"/>
          </a:xfrm>
          <a:prstGeom prst="rect">
            <a:avLst/>
          </a:prstGeom>
        </p:spPr>
      </p:pic>
      <p:pic>
        <p:nvPicPr>
          <p:cNvPr id="7" name="图片 6"/>
          <p:cNvPicPr>
            <a:picLocks noChangeAspect="1"/>
          </p:cNvPicPr>
          <p:nvPr/>
        </p:nvPicPr>
        <p:blipFill>
          <a:blip r:embed="rId3"/>
          <a:stretch>
            <a:fillRect/>
          </a:stretch>
        </p:blipFill>
        <p:spPr>
          <a:xfrm>
            <a:off x="2790190" y="3220720"/>
            <a:ext cx="2499360" cy="1357630"/>
          </a:xfrm>
          <a:prstGeom prst="rect">
            <a:avLst/>
          </a:prstGeom>
        </p:spPr>
      </p:pic>
      <p:pic>
        <p:nvPicPr>
          <p:cNvPr id="8" name="图片 7"/>
          <p:cNvPicPr>
            <a:picLocks noChangeAspect="1"/>
          </p:cNvPicPr>
          <p:nvPr/>
        </p:nvPicPr>
        <p:blipFill>
          <a:blip r:embed="rId4"/>
          <a:stretch>
            <a:fillRect/>
          </a:stretch>
        </p:blipFill>
        <p:spPr>
          <a:xfrm>
            <a:off x="2235835" y="4697730"/>
            <a:ext cx="2413635" cy="6686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多项式曲线趋势外推法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二、 二次多项式曲线模型及其应用</a:t>
            </a:r>
            <a:endParaRPr lang="zh-CN" altLang="zh-CN" sz="2600" b="1" dirty="0">
              <a:latin typeface="黑体" panose="02010609060101010101" pitchFamily="49" charset="-122"/>
              <a:ea typeface="黑体" panose="02010609060101010101" pitchFamily="49" charset="-122"/>
            </a:endParaRPr>
          </a:p>
          <a:p>
            <a:r>
              <a:rPr lang="zh-CN" altLang="en-US">
                <a:sym typeface="+mn-ea"/>
              </a:rPr>
              <a:t>二次多项式曲线模型为: </a:t>
            </a:r>
            <a:endParaRPr lang="zh-CN" altLang="en-US"/>
          </a:p>
          <a:p>
            <a:endParaRPr lang="zh-CN" altLang="en-US"/>
          </a:p>
          <a:p>
            <a:r>
              <a:rPr lang="zh-CN" altLang="en-US"/>
              <a:t>设有一组统计数据y</a:t>
            </a:r>
            <a:r>
              <a:rPr lang="zh-CN" altLang="en-US" baseline="-25000"/>
              <a:t>1</a:t>
            </a:r>
            <a:r>
              <a:rPr lang="zh-CN" altLang="en-US"/>
              <a:t>, y</a:t>
            </a:r>
            <a:r>
              <a:rPr lang="zh-CN" altLang="en-US" baseline="-25000"/>
              <a:t>2</a:t>
            </a:r>
            <a:r>
              <a:rPr lang="zh-CN" altLang="en-US"/>
              <a:t>, …, y</a:t>
            </a:r>
            <a:r>
              <a:rPr lang="zh-CN" altLang="en-US" baseline="-25000"/>
              <a:t>n</a:t>
            </a:r>
            <a:r>
              <a:rPr lang="zh-CN" altLang="en-US"/>
              <a:t>,令:</a:t>
            </a:r>
            <a:endParaRPr lang="zh-CN" altLang="en-US"/>
          </a:p>
          <a:p>
            <a:endParaRPr lang="zh-CN" altLang="en-US"/>
          </a:p>
          <a:p>
            <a:r>
              <a:rPr lang="zh-CN" altLang="en-US"/>
              <a:t>根据微分原理,得:</a:t>
            </a:r>
            <a:r>
              <a:rPr lang="en-US" altLang="zh-CN"/>
              <a:t>                                                               </a:t>
            </a:r>
            <a:r>
              <a:rPr lang="zh-CN" altLang="en-US">
                <a:sym typeface="+mn-ea"/>
              </a:rPr>
              <a:t>经整理,得:    </a:t>
            </a:r>
            <a:endParaRPr lang="zh-CN" altLang="en-US"/>
          </a:p>
          <a:p>
            <a:endParaRPr lang="zh-CN" altLang="en-US"/>
          </a:p>
          <a:p>
            <a:endParaRPr lang="zh-CN" altLang="en-US"/>
          </a:p>
          <a:p>
            <a:endParaRPr lang="zh-CN" altLang="en-US"/>
          </a:p>
          <a:p>
            <a:endParaRPr lang="zh-CN" altLang="en-US"/>
          </a:p>
          <a:p>
            <a:r>
              <a:rPr lang="zh-CN" altLang="en-US"/>
              <a:t>解此三元一次方程,可求得b</a:t>
            </a:r>
            <a:r>
              <a:rPr lang="zh-CN" altLang="en-US" baseline="-25000"/>
              <a:t>0</a:t>
            </a:r>
            <a:r>
              <a:rPr lang="zh-CN" altLang="en-US"/>
              <a:t>、 b</a:t>
            </a:r>
            <a:r>
              <a:rPr lang="zh-CN" altLang="en-US" baseline="-25000"/>
              <a:t>1</a:t>
            </a:r>
            <a:r>
              <a:rPr lang="zh-CN" altLang="en-US"/>
              <a:t>和b</a:t>
            </a:r>
            <a:r>
              <a:rPr lang="zh-CN" altLang="en-US" baseline="-25000"/>
              <a:t>2</a:t>
            </a:r>
            <a:r>
              <a:rPr lang="zh-CN" altLang="en-US"/>
              <a:t>三个参数。</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0" name="图片 9"/>
          <p:cNvPicPr>
            <a:picLocks noChangeAspect="1"/>
          </p:cNvPicPr>
          <p:nvPr/>
        </p:nvPicPr>
        <p:blipFill>
          <a:blip r:embed="rId1"/>
          <a:stretch>
            <a:fillRect/>
          </a:stretch>
        </p:blipFill>
        <p:spPr>
          <a:xfrm>
            <a:off x="2905760" y="3429000"/>
            <a:ext cx="3190240" cy="2042795"/>
          </a:xfrm>
          <a:prstGeom prst="rect">
            <a:avLst/>
          </a:prstGeom>
        </p:spPr>
      </p:pic>
      <p:pic>
        <p:nvPicPr>
          <p:cNvPr id="11" name="图片 10"/>
          <p:cNvPicPr>
            <a:picLocks noChangeAspect="1"/>
          </p:cNvPicPr>
          <p:nvPr/>
        </p:nvPicPr>
        <p:blipFill>
          <a:blip r:embed="rId2"/>
          <a:stretch>
            <a:fillRect/>
          </a:stretch>
        </p:blipFill>
        <p:spPr>
          <a:xfrm>
            <a:off x="8007985" y="3526155"/>
            <a:ext cx="3561715" cy="1020445"/>
          </a:xfrm>
          <a:prstGeom prst="rect">
            <a:avLst/>
          </a:prstGeom>
        </p:spPr>
      </p:pic>
      <p:pic>
        <p:nvPicPr>
          <p:cNvPr id="5" name="图片 4"/>
          <p:cNvPicPr>
            <a:picLocks noChangeAspect="1"/>
          </p:cNvPicPr>
          <p:nvPr/>
        </p:nvPicPr>
        <p:blipFill>
          <a:blip r:embed="rId3"/>
          <a:stretch>
            <a:fillRect/>
          </a:stretch>
        </p:blipFill>
        <p:spPr>
          <a:xfrm>
            <a:off x="3543935" y="1967230"/>
            <a:ext cx="1601470" cy="585470"/>
          </a:xfrm>
          <a:prstGeom prst="rect">
            <a:avLst/>
          </a:prstGeom>
        </p:spPr>
      </p:pic>
      <p:pic>
        <p:nvPicPr>
          <p:cNvPr id="6" name="图片 5"/>
          <p:cNvPicPr>
            <a:picLocks noChangeAspect="1"/>
          </p:cNvPicPr>
          <p:nvPr/>
        </p:nvPicPr>
        <p:blipFill>
          <a:blip r:embed="rId4"/>
          <a:stretch>
            <a:fillRect/>
          </a:stretch>
        </p:blipFill>
        <p:spPr>
          <a:xfrm>
            <a:off x="4523740" y="2766695"/>
            <a:ext cx="4575175" cy="545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多项式曲线趋势外推法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三次多项式曲线模型及其应用</a:t>
            </a:r>
            <a:endParaRPr lang="zh-CN" altLang="zh-CN" sz="2600" b="1" dirty="0">
              <a:latin typeface="黑体" panose="02010609060101010101" pitchFamily="49" charset="-122"/>
              <a:ea typeface="黑体" panose="02010609060101010101" pitchFamily="49" charset="-122"/>
            </a:endParaRPr>
          </a:p>
          <a:p>
            <a:r>
              <a:rPr lang="zh-CN" altLang="en-US"/>
              <a:t>三次多项式曲线模型为: </a:t>
            </a:r>
            <a:endParaRPr lang="zh-CN" altLang="en-US"/>
          </a:p>
          <a:p>
            <a:endParaRPr lang="zh-CN" altLang="en-US"/>
          </a:p>
          <a:p>
            <a:r>
              <a:rPr lang="zh-CN" altLang="en-US">
                <a:sym typeface="+mn-ea"/>
              </a:rPr>
              <a:t>设有一组统计数据y</a:t>
            </a:r>
            <a:r>
              <a:rPr lang="zh-CN" altLang="en-US" baseline="-25000">
                <a:sym typeface="+mn-ea"/>
              </a:rPr>
              <a:t>1</a:t>
            </a:r>
            <a:r>
              <a:rPr lang="zh-CN" altLang="en-US">
                <a:sym typeface="+mn-ea"/>
              </a:rPr>
              <a:t>, y</a:t>
            </a:r>
            <a:r>
              <a:rPr lang="zh-CN" altLang="en-US" baseline="-25000">
                <a:sym typeface="+mn-ea"/>
              </a:rPr>
              <a:t>2</a:t>
            </a:r>
            <a:r>
              <a:rPr lang="zh-CN" altLang="en-US">
                <a:sym typeface="+mn-ea"/>
              </a:rPr>
              <a:t>, …, y</a:t>
            </a:r>
            <a:r>
              <a:rPr lang="zh-CN" altLang="en-US" baseline="-25000">
                <a:sym typeface="+mn-ea"/>
              </a:rPr>
              <a:t>n</a:t>
            </a:r>
            <a:r>
              <a:rPr lang="zh-CN" altLang="en-US">
                <a:sym typeface="+mn-ea"/>
              </a:rPr>
              <a:t>,令:</a:t>
            </a:r>
            <a:endParaRPr lang="zh-CN" altLang="en-US">
              <a:sym typeface="+mn-ea"/>
            </a:endParaRPr>
          </a:p>
          <a:p>
            <a:endParaRPr lang="zh-CN" altLang="en-US"/>
          </a:p>
          <a:p>
            <a:r>
              <a:rPr lang="zh-CN" altLang="en-US"/>
              <a:t>通过微分可以得到以下方程组:</a:t>
            </a:r>
            <a:endParaRPr lang="zh-CN" altLang="en-US"/>
          </a:p>
          <a:p>
            <a:endParaRPr lang="zh-CN" altLang="en-US"/>
          </a:p>
          <a:p>
            <a:endParaRPr lang="zh-CN" altLang="en-US"/>
          </a:p>
          <a:p>
            <a:r>
              <a:rPr lang="zh-CN" altLang="en-US"/>
              <a:t>解此四元一次方程,可求得b</a:t>
            </a:r>
            <a:r>
              <a:rPr lang="zh-CN" altLang="en-US" baseline="-25000"/>
              <a:t>0</a:t>
            </a:r>
            <a:r>
              <a:rPr lang="zh-CN" altLang="en-US"/>
              <a:t>、 b</a:t>
            </a:r>
            <a:r>
              <a:rPr lang="zh-CN" altLang="en-US" baseline="-25000"/>
              <a:t>1</a:t>
            </a:r>
            <a:r>
              <a:rPr lang="zh-CN" altLang="en-US"/>
              <a:t>、 b</a:t>
            </a:r>
            <a:r>
              <a:rPr lang="zh-CN" altLang="en-US" baseline="-25000"/>
              <a:t>2</a:t>
            </a:r>
            <a:r>
              <a:rPr lang="zh-CN" altLang="en-US"/>
              <a:t>、 b</a:t>
            </a:r>
            <a:r>
              <a:rPr lang="zh-CN" altLang="en-US" baseline="-25000"/>
              <a:t>3</a:t>
            </a:r>
            <a:r>
              <a:rPr lang="zh-CN" altLang="en-US"/>
              <a:t>。 </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520440" y="1968500"/>
            <a:ext cx="1959610" cy="538480"/>
          </a:xfrm>
          <a:prstGeom prst="rect">
            <a:avLst/>
          </a:prstGeom>
        </p:spPr>
      </p:pic>
      <p:pic>
        <p:nvPicPr>
          <p:cNvPr id="6" name="图片 5"/>
          <p:cNvPicPr>
            <a:picLocks noChangeAspect="1"/>
          </p:cNvPicPr>
          <p:nvPr/>
        </p:nvPicPr>
        <p:blipFill>
          <a:blip r:embed="rId2"/>
          <a:stretch>
            <a:fillRect/>
          </a:stretch>
        </p:blipFill>
        <p:spPr>
          <a:xfrm>
            <a:off x="4587240" y="2767330"/>
            <a:ext cx="5628005" cy="588010"/>
          </a:xfrm>
          <a:prstGeom prst="rect">
            <a:avLst/>
          </a:prstGeom>
        </p:spPr>
      </p:pic>
      <p:pic>
        <p:nvPicPr>
          <p:cNvPr id="7" name="图片 6"/>
          <p:cNvPicPr>
            <a:picLocks noChangeAspect="1"/>
          </p:cNvPicPr>
          <p:nvPr/>
        </p:nvPicPr>
        <p:blipFill>
          <a:blip r:embed="rId3"/>
          <a:stretch>
            <a:fillRect/>
          </a:stretch>
        </p:blipFill>
        <p:spPr>
          <a:xfrm>
            <a:off x="4157980" y="3429000"/>
            <a:ext cx="4124960" cy="12255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指数曲线趋势外推法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指数曲线模型及其应用</a:t>
            </a:r>
            <a:endParaRPr lang="zh-CN" altLang="zh-CN" sz="2600" b="1" dirty="0">
              <a:latin typeface="黑体" panose="02010609060101010101" pitchFamily="49" charset="-122"/>
              <a:ea typeface="黑体" panose="02010609060101010101" pitchFamily="49" charset="-122"/>
            </a:endParaRPr>
          </a:p>
          <a:p>
            <a:endParaRPr lang="zh-CN" altLang="en-US"/>
          </a:p>
          <a:p>
            <a:r>
              <a:rPr lang="zh-CN" altLang="en-US"/>
              <a:t>指数曲线预测模型为: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221990" y="2278380"/>
            <a:ext cx="1832610" cy="588010"/>
          </a:xfrm>
          <a:prstGeom prst="rect">
            <a:avLst/>
          </a:prstGeom>
        </p:spPr>
      </p:pic>
      <p:pic>
        <p:nvPicPr>
          <p:cNvPr id="987134086" name="图片 987134086" descr="id:2147504557;FounderCES"/>
          <p:cNvPicPr>
            <a:picLocks noChangeAspect="1"/>
          </p:cNvPicPr>
          <p:nvPr/>
        </p:nvPicPr>
        <p:blipFill>
          <a:blip r:embed="rId2"/>
          <a:stretch>
            <a:fillRect/>
          </a:stretch>
        </p:blipFill>
        <p:spPr>
          <a:xfrm>
            <a:off x="2640330" y="3200400"/>
            <a:ext cx="3155950" cy="2191385"/>
          </a:xfrm>
          <a:prstGeom prst="rect">
            <a:avLst/>
          </a:prstGeom>
        </p:spPr>
      </p:pic>
      <p:sp>
        <p:nvSpPr>
          <p:cNvPr id="101" name="文本框 100"/>
          <p:cNvSpPr txBox="1"/>
          <p:nvPr/>
        </p:nvSpPr>
        <p:spPr>
          <a:xfrm>
            <a:off x="2734310" y="5596255"/>
            <a:ext cx="2968625" cy="368300"/>
          </a:xfrm>
          <a:prstGeom prst="rect">
            <a:avLst/>
          </a:prstGeom>
          <a:noFill/>
          <a:ln w="9525">
            <a:noFill/>
          </a:ln>
        </p:spPr>
        <p:txBody>
          <a:bodyPr wrap="square">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4-</a:t>
            </a:r>
            <a:r>
              <a:rPr lang="zh-CN" b="0">
                <a:solidFill>
                  <a:srgbClr val="000000"/>
                </a:solidFill>
                <a:latin typeface="Arial" panose="020B0604020202020204" pitchFamily="34" charset="0"/>
                <a:cs typeface="Arial" panose="020B0604020202020204" pitchFamily="34" charset="0"/>
              </a:rPr>
              <a:t>3　指数曲线</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指数曲线趋势外推法</a:t>
            </a:r>
            <a:endParaRPr lang="zh-CN" altLang="en-US"/>
          </a:p>
        </p:txBody>
      </p:sp>
      <p:sp>
        <p:nvSpPr>
          <p:cNvPr id="3" name="内容占位符 2"/>
          <p:cNvSpPr>
            <a:spLocks noGrp="1"/>
          </p:cNvSpPr>
          <p:nvPr>
            <p:ph idx="1"/>
          </p:nvPr>
        </p:nvSpPr>
        <p:spPr>
          <a:xfrm>
            <a:off x="622300" y="1423670"/>
            <a:ext cx="708406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修正指数曲线模型及其应用</a:t>
            </a:r>
            <a:endParaRPr lang="zh-CN" altLang="zh-CN" sz="2600" b="1" dirty="0">
              <a:latin typeface="黑体" panose="02010609060101010101" pitchFamily="49" charset="-122"/>
              <a:ea typeface="黑体" panose="02010609060101010101" pitchFamily="49" charset="-122"/>
            </a:endParaRPr>
          </a:p>
          <a:p>
            <a:r>
              <a:rPr lang="zh-CN" altLang="en-US"/>
              <a:t>修正指数曲线预测模型为: </a:t>
            </a:r>
            <a:endParaRPr lang="zh-CN" altLang="en-US"/>
          </a:p>
          <a:p>
            <a:endParaRPr lang="zh-CN" altLang="en-US"/>
          </a:p>
          <a:p>
            <a:r>
              <a:rPr lang="zh-CN" altLang="en-US"/>
              <a:t>式中,a、 b和c为待定参数。</a:t>
            </a:r>
            <a:endParaRPr lang="zh-CN" altLang="en-US"/>
          </a:p>
          <a:p>
            <a:r>
              <a:rPr lang="zh-CN" altLang="en-US"/>
              <a:t>为解a、 b和c三个参数,可应用分组法,即把整个时间序列分成相等项数的三个组,以三个组的变量总数联系起来求导。</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693160" y="2014220"/>
            <a:ext cx="2202815" cy="533400"/>
          </a:xfrm>
          <a:prstGeom prst="rect">
            <a:avLst/>
          </a:prstGeom>
        </p:spPr>
      </p:pic>
      <p:pic>
        <p:nvPicPr>
          <p:cNvPr id="1830794136" name="图片 1830794136" descr="id:2147504595;FounderCES"/>
          <p:cNvPicPr>
            <a:picLocks noChangeAspect="1"/>
          </p:cNvPicPr>
          <p:nvPr/>
        </p:nvPicPr>
        <p:blipFill>
          <a:blip r:embed="rId2"/>
          <a:stretch>
            <a:fillRect/>
          </a:stretch>
        </p:blipFill>
        <p:spPr>
          <a:xfrm>
            <a:off x="8742680" y="2347595"/>
            <a:ext cx="3254375" cy="2780030"/>
          </a:xfrm>
          <a:prstGeom prst="rect">
            <a:avLst/>
          </a:prstGeom>
        </p:spPr>
      </p:pic>
      <p:sp>
        <p:nvSpPr>
          <p:cNvPr id="101" name="文本框 100"/>
          <p:cNvSpPr txBox="1"/>
          <p:nvPr/>
        </p:nvSpPr>
        <p:spPr>
          <a:xfrm>
            <a:off x="8840470" y="5356225"/>
            <a:ext cx="3022600"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4-</a:t>
            </a:r>
            <a:r>
              <a:rPr lang="zh-CN" b="0">
                <a:solidFill>
                  <a:srgbClr val="000000"/>
                </a:solidFill>
                <a:latin typeface="Arial" panose="020B0604020202020204" pitchFamily="34" charset="0"/>
                <a:cs typeface="Arial" panose="020B0604020202020204" pitchFamily="34" charset="0"/>
              </a:rPr>
              <a:t>5　修正指数曲线</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生长曲线趋势外推法</a:t>
            </a:r>
            <a:endParaRPr lang="zh-CN" altLang="en-US"/>
          </a:p>
        </p:txBody>
      </p:sp>
      <p:sp>
        <p:nvSpPr>
          <p:cNvPr id="3" name="内容占位符 2"/>
          <p:cNvSpPr>
            <a:spLocks noGrp="1"/>
          </p:cNvSpPr>
          <p:nvPr>
            <p:ph idx="1"/>
          </p:nvPr>
        </p:nvSpPr>
        <p:spPr>
          <a:xfrm>
            <a:off x="622300" y="1423670"/>
            <a:ext cx="700913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龚珀兹曲线模型及其应用</a:t>
            </a:r>
            <a:endParaRPr lang="zh-CN" altLang="zh-CN" sz="2600" b="1" dirty="0">
              <a:latin typeface="黑体" panose="02010609060101010101" pitchFamily="49" charset="-122"/>
              <a:ea typeface="黑体" panose="02010609060101010101" pitchFamily="49" charset="-122"/>
            </a:endParaRPr>
          </a:p>
          <a:p>
            <a:r>
              <a:rPr lang="zh-CN" altLang="en-US"/>
              <a:t>龚珀兹曲线和皮尔曲线均属于生长曲线回归预测方法。龚珀兹曲线多用于新产品的研制、发展、成熟和衰退分析。工业产品寿命一般分为四个时期: 一是萌发期,二是畅销期,三是饱和期,四是衰退期。龚珀兹曲线特别适用于对处在成熟期的商品进行预测,以掌握市场需求和销售的饱和量。</a:t>
            </a:r>
            <a:endParaRPr lang="zh-CN" altLang="en-US"/>
          </a:p>
          <a:p>
            <a:r>
              <a:rPr lang="zh-CN" altLang="en-US"/>
              <a:t>龚珀兹曲线预测模型的形式为:</a:t>
            </a:r>
            <a:endParaRPr lang="zh-CN" altLang="en-US"/>
          </a:p>
          <a:p>
            <a:r>
              <a:rPr lang="zh-CN" altLang="en-US"/>
              <a:t>龚珀兹曲线的形式取决于参数k、 a和b的值,k、 a、 b是待定参数,用于描述产品生命周期的具体规律。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4154805" y="3828415"/>
            <a:ext cx="658495" cy="374650"/>
          </a:xfrm>
          <a:prstGeom prst="rect">
            <a:avLst/>
          </a:prstGeom>
        </p:spPr>
      </p:pic>
      <p:pic>
        <p:nvPicPr>
          <p:cNvPr id="2020066719" name="图片 2020066719" descr="id:2147504648;FounderCES"/>
          <p:cNvPicPr>
            <a:picLocks noChangeAspect="1"/>
          </p:cNvPicPr>
          <p:nvPr/>
        </p:nvPicPr>
        <p:blipFill>
          <a:blip r:embed="rId2"/>
          <a:stretch>
            <a:fillRect/>
          </a:stretch>
        </p:blipFill>
        <p:spPr>
          <a:xfrm>
            <a:off x="8397875" y="2099945"/>
            <a:ext cx="2603500" cy="2736215"/>
          </a:xfrm>
          <a:prstGeom prst="rect">
            <a:avLst/>
          </a:prstGeom>
        </p:spPr>
      </p:pic>
      <p:sp>
        <p:nvSpPr>
          <p:cNvPr id="101" name="文本框 100"/>
          <p:cNvSpPr txBox="1"/>
          <p:nvPr/>
        </p:nvSpPr>
        <p:spPr>
          <a:xfrm>
            <a:off x="7631430" y="5323840"/>
            <a:ext cx="4420870" cy="532130"/>
          </a:xfrm>
          <a:prstGeom prst="rect">
            <a:avLst/>
          </a:prstGeom>
          <a:noFill/>
          <a:ln w="9525">
            <a:noFill/>
          </a:ln>
        </p:spPr>
        <p:txBody>
          <a:bodyPr>
            <a:no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4-</a:t>
            </a:r>
            <a:r>
              <a:rPr lang="zh-CN" b="0">
                <a:solidFill>
                  <a:srgbClr val="000000"/>
                </a:solidFill>
                <a:latin typeface="Arial" panose="020B0604020202020204" pitchFamily="34" charset="0"/>
                <a:cs typeface="Arial" panose="020B0604020202020204" pitchFamily="34" charset="0"/>
              </a:rPr>
              <a:t>7　龚珀兹曲线的一般形状</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生长曲线趋势外推法</a:t>
            </a:r>
            <a:endParaRPr lang="zh-CN" altLang="en-US"/>
          </a:p>
        </p:txBody>
      </p:sp>
      <p:sp>
        <p:nvSpPr>
          <p:cNvPr id="3" name="内容占位符 2"/>
          <p:cNvSpPr>
            <a:spLocks noGrp="1"/>
          </p:cNvSpPr>
          <p:nvPr>
            <p:ph idx="1"/>
          </p:nvPr>
        </p:nvSpPr>
        <p:spPr>
          <a:xfrm>
            <a:off x="622300" y="1423670"/>
            <a:ext cx="6824345" cy="4864735"/>
          </a:xfrm>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皮尔曲线模型及其应用</a:t>
            </a:r>
            <a:endParaRPr lang="zh-CN" altLang="zh-CN" sz="2600" b="1" dirty="0">
              <a:latin typeface="黑体" panose="02010609060101010101" pitchFamily="49" charset="-122"/>
              <a:ea typeface="黑体" panose="02010609060101010101" pitchFamily="49" charset="-122"/>
            </a:endParaRPr>
          </a:p>
          <a:p>
            <a:r>
              <a:rPr lang="zh-CN" altLang="en-US"/>
              <a:t>皮尔曲线预测模型的形式为:</a:t>
            </a:r>
            <a:endParaRPr lang="zh-CN" altLang="en-US"/>
          </a:p>
          <a:p>
            <a:endParaRPr lang="zh-CN" altLang="en-US">
              <a:sym typeface="+mn-ea"/>
            </a:endParaRPr>
          </a:p>
          <a:p>
            <a:pPr>
              <a:buFont typeface="Arial" panose="020B0604020202020204" pitchFamily="34" charset="0"/>
              <a:buChar char="•"/>
            </a:pPr>
            <a:r>
              <a:rPr lang="zh-CN" altLang="en-US">
                <a:sym typeface="+mn-ea"/>
              </a:rPr>
              <a:t>皮尔曲线多用于生物繁殖、人口发展统计,也适用于对产品生命周期做出分析,尤其适用于对处在成熟期的商品的市场需求饱和量(或称市场最大潜力)进行分析和预测。</a:t>
            </a:r>
            <a:endParaRPr lang="zh-CN" altLang="en-US">
              <a:sym typeface="+mn-ea"/>
            </a:endParaRPr>
          </a:p>
          <a:p>
            <a:pPr>
              <a:buFont typeface="Arial" panose="020B0604020202020204" pitchFamily="34" charset="0"/>
              <a:buChar char="•"/>
            </a:pPr>
            <a:endParaRPr lang="zh-CN" altLang="en-US">
              <a:sym typeface="+mn-ea"/>
            </a:endParaRPr>
          </a:p>
          <a:p>
            <a:pPr>
              <a:buFont typeface="Arial" panose="020B0604020202020204" pitchFamily="34" charset="0"/>
              <a:buChar char="•"/>
            </a:pPr>
            <a:r>
              <a:rPr lang="zh-CN" altLang="en-US"/>
              <a:t>皮尔曲线的一般形状如图4-8所示。式中,L为变量y</a:t>
            </a:r>
            <a:r>
              <a:rPr lang="zh-CN" altLang="en-US" baseline="-25000"/>
              <a:t>t</a:t>
            </a:r>
            <a:r>
              <a:rPr lang="zh-CN" altLang="en-US"/>
              <a:t>的极限值,a、 b为常数,t为时间。</a:t>
            </a:r>
            <a:endParaRPr lang="zh-CN" altLang="en-US"/>
          </a:p>
          <a:p>
            <a:pPr marL="0" indent="0">
              <a:buNone/>
            </a:pP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923030" y="2003425"/>
            <a:ext cx="1062990" cy="516890"/>
          </a:xfrm>
          <a:prstGeom prst="rect">
            <a:avLst/>
          </a:prstGeom>
        </p:spPr>
      </p:pic>
      <p:pic>
        <p:nvPicPr>
          <p:cNvPr id="8386599" name="图片 8386599" descr="id:2147504671;FounderCES"/>
          <p:cNvPicPr>
            <a:picLocks noChangeAspect="1"/>
          </p:cNvPicPr>
          <p:nvPr/>
        </p:nvPicPr>
        <p:blipFill>
          <a:blip r:embed="rId2"/>
          <a:stretch>
            <a:fillRect/>
          </a:stretch>
        </p:blipFill>
        <p:spPr>
          <a:xfrm>
            <a:off x="7903845" y="2828290"/>
            <a:ext cx="3383915" cy="2290445"/>
          </a:xfrm>
          <a:prstGeom prst="rect">
            <a:avLst/>
          </a:prstGeom>
        </p:spPr>
      </p:pic>
      <p:sp>
        <p:nvSpPr>
          <p:cNvPr id="101" name="文本框 100"/>
          <p:cNvSpPr txBox="1"/>
          <p:nvPr/>
        </p:nvSpPr>
        <p:spPr>
          <a:xfrm>
            <a:off x="8037830" y="5241290"/>
            <a:ext cx="3249930" cy="285750"/>
          </a:xfrm>
          <a:prstGeom prst="rect">
            <a:avLst/>
          </a:prstGeom>
          <a:noFill/>
          <a:ln w="9525">
            <a:noFill/>
          </a:ln>
        </p:spPr>
        <p:txBody>
          <a:bodyPr>
            <a:noAutofit/>
          </a:bodyPr>
          <a:p>
            <a:pPr indent="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4-</a:t>
            </a:r>
            <a:r>
              <a:rPr lang="zh-CN" b="0">
                <a:solidFill>
                  <a:srgbClr val="000000"/>
                </a:solidFill>
                <a:latin typeface="Arial" panose="020B0604020202020204" pitchFamily="34" charset="0"/>
                <a:cs typeface="Arial" panose="020B0604020202020204" pitchFamily="34" charset="0"/>
              </a:rPr>
              <a:t>8　皮尔曲线的一般形状</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曲线拟合优度分析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曲线的拟合优度分析</a:t>
            </a:r>
            <a:endParaRPr lang="zh-CN" altLang="zh-CN" sz="2600" b="1" dirty="0">
              <a:latin typeface="黑体" panose="02010609060101010101" pitchFamily="49" charset="-122"/>
              <a:ea typeface="黑体" panose="02010609060101010101" pitchFamily="49" charset="-122"/>
            </a:endParaRPr>
          </a:p>
          <a:p>
            <a:r>
              <a:rPr lang="zh-CN" altLang="en-US"/>
              <a:t>实际的预测对象往往无法通过图形直观确认某种模型,而是与几种模型接近。这时,一般先初选几个模型,待对模型的拟合优度分析后,再确定究竟选用哪种模型进行预测。</a:t>
            </a:r>
            <a:endParaRPr lang="zh-CN" altLang="en-US"/>
          </a:p>
          <a:p>
            <a:r>
              <a:rPr lang="zh-CN" altLang="en-US"/>
              <a:t>计算机程序可以计算各种曲线的系数,然后对各曲线进行拟合优度检验。最常用的处理方法是像线性回归一样计算标准误差。</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曲线拟合优度分析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各种曲线拟合优度的比较</a:t>
            </a:r>
            <a:endParaRPr lang="zh-CN" altLang="zh-CN" sz="2600" b="1" dirty="0">
              <a:latin typeface="黑体" panose="02010609060101010101" pitchFamily="49" charset="-122"/>
              <a:ea typeface="黑体" panose="02010609060101010101" pitchFamily="49" charset="-122"/>
            </a:endParaRPr>
          </a:p>
          <a:p>
            <a:r>
              <a:rPr lang="zh-CN" altLang="en-US"/>
              <a:t>曲线拟合是一种简便易行的预测方法,要求观察值来自一个自变量和它的一个因变量。它之所以有实用价值,是因为实际中许多关系是非线性的。当自变量是时间时,曲线拟合尤其有用,因为这时所需的数据仅是因变量的观测值。</a:t>
            </a:r>
            <a:endParaRPr lang="zh-CN" altLang="en-US"/>
          </a:p>
          <a:p>
            <a:r>
              <a:rPr lang="zh-CN" altLang="en-US"/>
              <a:t>线拟合以一个假定为基础,即假定过去的形态将延续到将来。拟合优度检验仅仅给出了曲线对以往数据进行拟合的效果,而未回答该形态是否将延续到将来这一问题。为了从曲线拟合转向预测,预测者必须利用已获得的有关数据序列的全部信息,以确定过去的变动形态延续到将来的可能性,同时也必须考虑环境和经济中出现干扰的可能性以及这些干扰对序列的影响。预测期越长,这些考虑越显得重要。</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grpSp>
        <p:nvGrpSpPr>
          <p:cNvPr id="13" name="组合 12"/>
          <p:cNvGrpSpPr/>
          <p:nvPr/>
        </p:nvGrpSpPr>
        <p:grpSpPr>
          <a:xfrm>
            <a:off x="3012440" y="1878965"/>
            <a:ext cx="6179820" cy="3848100"/>
            <a:chOff x="4744" y="3179"/>
            <a:chExt cx="9732" cy="6060"/>
          </a:xfrm>
        </p:grpSpPr>
        <p:grpSp>
          <p:nvGrpSpPr>
            <p:cNvPr id="9" name="组合 8"/>
            <p:cNvGrpSpPr/>
            <p:nvPr/>
          </p:nvGrpSpPr>
          <p:grpSpPr>
            <a:xfrm>
              <a:off x="4744" y="3179"/>
              <a:ext cx="9733" cy="5016"/>
              <a:chOff x="4744" y="3179"/>
              <a:chExt cx="9733" cy="5016"/>
            </a:xfrm>
          </p:grpSpPr>
          <p:grpSp>
            <p:nvGrpSpPr>
              <p:cNvPr id="10" name="组合 9"/>
              <p:cNvGrpSpPr/>
              <p:nvPr/>
            </p:nvGrpSpPr>
            <p:grpSpPr>
              <a:xfrm>
                <a:off x="5309" y="3179"/>
                <a:ext cx="9169" cy="5017"/>
                <a:chOff x="5309" y="3179"/>
                <a:chExt cx="9169"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时间序列分解法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趋势外推法概述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多项式曲线趋势外推法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指数曲线趋势外推法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生长曲线趋势外推法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11" name="矩形 32"/>
            <p:cNvSpPr>
              <a:spLocks noChangeArrowheads="1"/>
            </p:cNvSpPr>
            <p:nvPr/>
          </p:nvSpPr>
          <p:spPr bwMode="auto">
            <a:xfrm>
              <a:off x="5309" y="8405"/>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第六节　曲线拟合优度分析</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pic>
          <p:nvPicPr>
            <p:cNvPr id="12" name="图片 11"/>
            <p:cNvPicPr>
              <a:picLocks noChangeAspect="1"/>
            </p:cNvPicPr>
            <p:nvPr/>
          </p:nvPicPr>
          <p:blipFill>
            <a:blip r:embed="rId1"/>
            <a:stretch>
              <a:fillRect/>
            </a:stretch>
          </p:blipFill>
          <p:spPr>
            <a:xfrm>
              <a:off x="4744" y="8518"/>
              <a:ext cx="430" cy="40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时间序列分解法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时间序列的分解</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长期趋势因素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季节变动因素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周期变动因素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不规则变动因素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时间序列分解法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时间序列分解模型</a:t>
            </a:r>
            <a:endParaRPr lang="zh-CN" altLang="zh-CN" sz="2600" b="1" dirty="0">
              <a:latin typeface="黑体" panose="02010609060101010101" pitchFamily="49" charset="-122"/>
              <a:ea typeface="黑体" panose="02010609060101010101" pitchFamily="49" charset="-122"/>
            </a:endParaRPr>
          </a:p>
          <a:p>
            <a:r>
              <a:rPr lang="zh-CN" altLang="en-US"/>
              <a:t>当将时间序列分解成长期趋势、季节变动、周期变动和不规则变动四个因素后,可以认为时间序列Y是这四个因素的函数,即: </a:t>
            </a:r>
            <a:r>
              <a:rPr lang="en-US" altLang="zh-CN"/>
              <a:t>  </a:t>
            </a:r>
            <a:r>
              <a:rPr lang="zh-CN" altLang="en-US"/>
              <a:t>Y</a:t>
            </a:r>
            <a:r>
              <a:rPr lang="zh-CN" altLang="en-US" baseline="-25000">
                <a:solidFill>
                  <a:schemeClr val="tx1"/>
                </a:solidFill>
                <a:uFillTx/>
              </a:rPr>
              <a:t>t</a:t>
            </a:r>
            <a:r>
              <a:rPr lang="zh-CN" altLang="en-US"/>
              <a:t>=f(T</a:t>
            </a:r>
            <a:r>
              <a:rPr lang="zh-CN" altLang="en-US" baseline="-25000">
                <a:solidFill>
                  <a:schemeClr val="tx1"/>
                </a:solidFill>
                <a:uFillTx/>
              </a:rPr>
              <a:t>t</a:t>
            </a:r>
            <a:r>
              <a:rPr lang="zh-CN" altLang="en-US"/>
              <a:t>, S</a:t>
            </a:r>
            <a:r>
              <a:rPr lang="zh-CN" altLang="en-US" baseline="-25000">
                <a:solidFill>
                  <a:schemeClr val="tx1"/>
                </a:solidFill>
                <a:uFillTx/>
              </a:rPr>
              <a:t>t</a:t>
            </a:r>
            <a:r>
              <a:rPr lang="zh-CN" altLang="en-US"/>
              <a:t>, C</a:t>
            </a:r>
            <a:r>
              <a:rPr lang="zh-CN" altLang="en-US" baseline="-25000">
                <a:solidFill>
                  <a:schemeClr val="tx1"/>
                </a:solidFill>
                <a:uFillTx/>
              </a:rPr>
              <a:t>t</a:t>
            </a:r>
            <a:r>
              <a:rPr lang="zh-CN" altLang="en-US"/>
              <a:t>, I</a:t>
            </a:r>
            <a:r>
              <a:rPr lang="zh-CN" altLang="en-US" baseline="-25000">
                <a:solidFill>
                  <a:schemeClr val="tx1"/>
                </a:solidFill>
                <a:uFillTx/>
              </a:rPr>
              <a:t>t</a:t>
            </a:r>
            <a:r>
              <a:rPr lang="zh-CN" altLang="en-US"/>
              <a:t>)</a:t>
            </a:r>
            <a:r>
              <a:rPr lang="en-US" altLang="zh-CN"/>
              <a:t>     </a:t>
            </a:r>
            <a:r>
              <a:rPr lang="zh-CN" altLang="en-US"/>
              <a:t>(4-1)</a:t>
            </a:r>
            <a:endParaRPr lang="zh-CN" altLang="en-US"/>
          </a:p>
          <a:p>
            <a:r>
              <a:rPr lang="zh-CN" altLang="en-US"/>
              <a:t>时间序列分解的方法有很多,较常用的模型有加法模型和乘法模型。</a:t>
            </a:r>
            <a:endParaRPr lang="zh-CN" altLang="en-US"/>
          </a:p>
          <a:p>
            <a:r>
              <a:rPr lang="zh-CN" altLang="en-US"/>
              <a:t>加法模型为: Y</a:t>
            </a:r>
            <a:r>
              <a:rPr lang="zh-CN" altLang="en-US" baseline="-25000">
                <a:solidFill>
                  <a:schemeClr val="tx1"/>
                </a:solidFill>
                <a:uFillTx/>
              </a:rPr>
              <a:t>t</a:t>
            </a:r>
            <a:r>
              <a:rPr lang="zh-CN" altLang="en-US"/>
              <a:t>=T</a:t>
            </a:r>
            <a:r>
              <a:rPr lang="zh-CN" altLang="en-US" baseline="-25000">
                <a:solidFill>
                  <a:schemeClr val="tx1"/>
                </a:solidFill>
                <a:uFillTx/>
              </a:rPr>
              <a:t>t</a:t>
            </a:r>
            <a:r>
              <a:rPr lang="zh-CN" altLang="en-US"/>
              <a:t>+S</a:t>
            </a:r>
            <a:r>
              <a:rPr lang="zh-CN" altLang="en-US" baseline="-25000">
                <a:solidFill>
                  <a:schemeClr val="tx1"/>
                </a:solidFill>
                <a:uFillTx/>
              </a:rPr>
              <a:t>t</a:t>
            </a:r>
            <a:r>
              <a:rPr lang="zh-CN" altLang="en-US"/>
              <a:t>+C</a:t>
            </a:r>
            <a:r>
              <a:rPr lang="zh-CN" altLang="en-US" baseline="-25000">
                <a:solidFill>
                  <a:schemeClr val="tx1"/>
                </a:solidFill>
                <a:uFillTx/>
              </a:rPr>
              <a:t>t</a:t>
            </a:r>
            <a:r>
              <a:rPr lang="zh-CN" altLang="en-US"/>
              <a:t>+I</a:t>
            </a:r>
            <a:r>
              <a:rPr lang="zh-CN" altLang="en-US" baseline="-25000">
                <a:solidFill>
                  <a:schemeClr val="tx1"/>
                </a:solidFill>
                <a:uFillTx/>
              </a:rPr>
              <a:t>t</a:t>
            </a:r>
            <a:r>
              <a:rPr lang="en-US" altLang="zh-CN"/>
              <a:t>      </a:t>
            </a:r>
            <a:r>
              <a:rPr lang="zh-CN" altLang="en-US"/>
              <a:t>(4-2)</a:t>
            </a:r>
            <a:endParaRPr lang="zh-CN" altLang="en-US"/>
          </a:p>
          <a:p>
            <a:r>
              <a:rPr lang="zh-CN" altLang="en-US"/>
              <a:t>乘法模型为: Y</a:t>
            </a:r>
            <a:r>
              <a:rPr lang="zh-CN" altLang="en-US" baseline="-25000">
                <a:solidFill>
                  <a:schemeClr val="tx1"/>
                </a:solidFill>
                <a:uFillTx/>
              </a:rPr>
              <a:t>t</a:t>
            </a:r>
            <a:r>
              <a:rPr lang="zh-CN" altLang="en-US"/>
              <a:t>=T</a:t>
            </a:r>
            <a:r>
              <a:rPr lang="zh-CN" altLang="en-US" baseline="-25000">
                <a:solidFill>
                  <a:schemeClr val="tx1"/>
                </a:solidFill>
                <a:uFillTx/>
              </a:rPr>
              <a:t>t</a:t>
            </a:r>
            <a:r>
              <a:rPr lang="zh-CN" altLang="en-US"/>
              <a:t> ×S</a:t>
            </a:r>
            <a:r>
              <a:rPr lang="zh-CN" altLang="en-US" baseline="-25000">
                <a:solidFill>
                  <a:schemeClr val="tx1"/>
                </a:solidFill>
                <a:uFillTx/>
              </a:rPr>
              <a:t>t</a:t>
            </a:r>
            <a:r>
              <a:rPr lang="zh-CN" altLang="en-US"/>
              <a:t>×C</a:t>
            </a:r>
            <a:r>
              <a:rPr lang="zh-CN" altLang="en-US" baseline="-25000">
                <a:solidFill>
                  <a:schemeClr val="tx1"/>
                </a:solidFill>
                <a:uFillTx/>
              </a:rPr>
              <a:t>t</a:t>
            </a:r>
            <a:r>
              <a:rPr lang="zh-CN" altLang="en-US"/>
              <a:t>×I</a:t>
            </a:r>
            <a:r>
              <a:rPr lang="zh-CN" altLang="en-US" baseline="-25000">
                <a:solidFill>
                  <a:schemeClr val="tx1"/>
                </a:solidFill>
                <a:uFillTx/>
              </a:rPr>
              <a:t>t</a:t>
            </a:r>
            <a:r>
              <a:rPr lang="en-US" altLang="zh-CN" baseline="-25000">
                <a:solidFill>
                  <a:schemeClr val="tx1"/>
                </a:solidFill>
                <a:uFillTx/>
              </a:rPr>
              <a:t> </a:t>
            </a:r>
            <a:r>
              <a:rPr lang="en-US" altLang="zh-CN"/>
              <a:t>    </a:t>
            </a:r>
            <a:r>
              <a:rPr lang="zh-CN" altLang="en-US"/>
              <a:t>(4-3)</a:t>
            </a:r>
            <a:endParaRPr lang="zh-CN" altLang="en-US"/>
          </a:p>
          <a:p>
            <a:r>
              <a:rPr lang="zh-CN" altLang="en-US"/>
              <a:t>相对而言,乘法模型应用得比较广泛。在乘法模型中,时间序列值(Y)和长期趋势用绝对数表示,季节变动、周期变动和不规则变动用相对数(百分数)表示。</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时间序列分解法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时间序列的分解方法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季节指数S的计算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长期趋势T的计算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周期变动因素C的计算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不规则变动因素I的计算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时间序列分解法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时间序列分解预测法的应用</a:t>
            </a:r>
            <a:endParaRPr lang="zh-CN" altLang="zh-CN" sz="2600" b="1" dirty="0">
              <a:latin typeface="黑体" panose="02010609060101010101" pitchFamily="49" charset="-122"/>
              <a:ea typeface="黑体" panose="02010609060101010101" pitchFamily="49" charset="-122"/>
            </a:endParaRPr>
          </a:p>
          <a:p>
            <a:r>
              <a:rPr lang="zh-CN" altLang="en-US"/>
              <a:t>在求出时间序列各因素之后,即可根据时间序列分解模型进行预测。</a:t>
            </a:r>
            <a:endParaRPr lang="zh-CN" altLang="en-US"/>
          </a:p>
          <a:p>
            <a:r>
              <a:rPr lang="zh-CN" altLang="en-US"/>
              <a:t>仍以例4-1为例,时间序列分解模型为: </a:t>
            </a:r>
            <a:endParaRPr lang="zh-CN" altLang="en-US"/>
          </a:p>
          <a:p>
            <a:r>
              <a:rPr lang="zh-CN" altLang="en-US"/>
              <a:t>Y</a:t>
            </a:r>
            <a:r>
              <a:rPr lang="zh-CN" altLang="en-US" baseline="-25000">
                <a:solidFill>
                  <a:schemeClr val="tx1"/>
                </a:solidFill>
                <a:uFillTx/>
              </a:rPr>
              <a:t>t</a:t>
            </a:r>
            <a:r>
              <a:rPr lang="zh-CN" altLang="en-US"/>
              <a:t>=T</a:t>
            </a:r>
            <a:r>
              <a:rPr lang="zh-CN" altLang="en-US" baseline="-25000">
                <a:solidFill>
                  <a:schemeClr val="tx1"/>
                </a:solidFill>
                <a:uFillTx/>
              </a:rPr>
              <a:t>t</a:t>
            </a:r>
            <a:r>
              <a:rPr lang="zh-CN" altLang="en-US"/>
              <a:t>×S</a:t>
            </a:r>
            <a:r>
              <a:rPr lang="zh-CN" altLang="en-US" baseline="-25000">
                <a:solidFill>
                  <a:schemeClr val="tx1"/>
                </a:solidFill>
                <a:uFillTx/>
              </a:rPr>
              <a:t>t</a:t>
            </a:r>
            <a:r>
              <a:rPr lang="zh-CN" altLang="en-US"/>
              <a:t>×C</a:t>
            </a:r>
            <a:r>
              <a:rPr lang="zh-CN" altLang="en-US" baseline="-25000">
                <a:solidFill>
                  <a:schemeClr val="tx1"/>
                </a:solidFill>
                <a:uFillTx/>
              </a:rPr>
              <a:t>t</a:t>
            </a:r>
            <a:r>
              <a:rPr lang="zh-CN" altLang="en-US"/>
              <a:t>×I</a:t>
            </a:r>
            <a:r>
              <a:rPr lang="zh-CN" altLang="en-US" baseline="-25000">
                <a:solidFill>
                  <a:schemeClr val="tx1"/>
                </a:solidFill>
                <a:uFillTx/>
              </a:rPr>
              <a:t>t</a:t>
            </a:r>
            <a:endParaRPr lang="zh-CN" altLang="en-US"/>
          </a:p>
          <a:p>
            <a:r>
              <a:rPr lang="zh-CN" altLang="en-US"/>
              <a:t>在进行预测时,一般无法预测不规则变动因素I,因此,时间序列分解法的预测模型可以表达为: </a:t>
            </a:r>
            <a:endParaRPr lang="zh-CN" altLang="en-US"/>
          </a:p>
          <a:p>
            <a:r>
              <a:rPr lang="en-US" altLang="zh-CN"/>
              <a:t>     </a:t>
            </a:r>
            <a:r>
              <a:rPr lang="zh-CN" altLang="en-US"/>
              <a:t>=T</a:t>
            </a:r>
            <a:r>
              <a:rPr lang="zh-CN" altLang="en-US" baseline="-25000"/>
              <a:t>t</a:t>
            </a:r>
            <a:r>
              <a:rPr lang="zh-CN" altLang="en-US"/>
              <a:t>×S</a:t>
            </a:r>
            <a:r>
              <a:rPr lang="zh-CN" altLang="en-US" baseline="-25000"/>
              <a:t>t</a:t>
            </a:r>
            <a:r>
              <a:rPr lang="zh-CN" altLang="en-US"/>
              <a:t>×C</a:t>
            </a:r>
            <a:r>
              <a:rPr lang="zh-CN" altLang="en-US" baseline="-25000"/>
              <a:t>t</a:t>
            </a:r>
            <a:endParaRPr lang="zh-CN" altLang="en-US" baseline="-25000"/>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5" name="对象 4">
            <a:hlinkClick r:id="" action="ppaction://ole?verb="/>
          </p:cNvPr>
          <p:cNvGraphicFramePr>
            <a:graphicFrameLocks noChangeAspect="1"/>
          </p:cNvGraphicFramePr>
          <p:nvPr/>
        </p:nvGraphicFramePr>
        <p:xfrm>
          <a:off x="1087755" y="3736975"/>
          <a:ext cx="257810" cy="370205"/>
        </p:xfrm>
        <a:graphic>
          <a:graphicData uri="http://schemas.openxmlformats.org/presentationml/2006/ole">
            <mc:AlternateContent xmlns:mc="http://schemas.openxmlformats.org/markup-compatibility/2006">
              <mc:Choice xmlns:v="urn:schemas-microsoft-com:vml" Requires="v">
                <p:oleObj spid="_x0000_s3073" name="" r:id="rId1" imgW="177165" imgH="254000" progId="Equation.KSEE3">
                  <p:embed/>
                </p:oleObj>
              </mc:Choice>
              <mc:Fallback>
                <p:oleObj name="" r:id="rId1" imgW="177165" imgH="254000" progId="Equation.KSEE3">
                  <p:embed/>
                  <p:pic>
                    <p:nvPicPr>
                      <p:cNvPr id="0" name="图片 3072"/>
                      <p:cNvPicPr/>
                      <p:nvPr/>
                    </p:nvPicPr>
                    <p:blipFill>
                      <a:blip r:embed="rId2"/>
                      <a:stretch>
                        <a:fillRect/>
                      </a:stretch>
                    </p:blipFill>
                    <p:spPr>
                      <a:xfrm>
                        <a:off x="1087755" y="3736975"/>
                        <a:ext cx="257810" cy="3702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趋势外推法概述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趋势外推法的概念和假定条件</a:t>
            </a:r>
            <a:endParaRPr lang="zh-CN" altLang="zh-CN" sz="2600" b="1" dirty="0">
              <a:latin typeface="黑体" panose="02010609060101010101" pitchFamily="49" charset="-122"/>
              <a:ea typeface="黑体" panose="02010609060101010101" pitchFamily="49" charset="-122"/>
            </a:endParaRPr>
          </a:p>
          <a:p>
            <a:r>
              <a:rPr lang="zh-CN" altLang="en-US"/>
              <a:t>当预测对象依时间变化呈现某种上升或下降的趋势,并且无明显的季节波动,又能找到一条合适的函数曲线反映这种变化趋势时,就可用时间t为自变量,时序数值y为因变量,建立趋势模型: </a:t>
            </a:r>
            <a:r>
              <a:rPr lang="en-US" altLang="zh-CN"/>
              <a:t>  </a:t>
            </a:r>
            <a:r>
              <a:rPr lang="zh-CN" altLang="en-US"/>
              <a:t>y=f(t)</a:t>
            </a:r>
            <a:endParaRPr lang="zh-CN" altLang="en-US"/>
          </a:p>
          <a:p>
            <a:r>
              <a:rPr lang="zh-CN" altLang="en-US"/>
              <a:t>当有理由相信这种趋势能够延伸到未来时,赋予变量t所需要的值,就可以得到相应时刻的时间序列未来值。这就是趋势外推法。</a:t>
            </a:r>
            <a:endParaRPr lang="zh-CN" altLang="en-US"/>
          </a:p>
          <a:p>
            <a:r>
              <a:rPr lang="zh-CN" altLang="en-US"/>
              <a:t>趋势外推法的假设条件是: </a:t>
            </a:r>
            <a:endParaRPr lang="zh-CN" altLang="en-US"/>
          </a:p>
          <a:p>
            <a:r>
              <a:rPr lang="zh-CN" altLang="en-US"/>
              <a:t>(1) 假设事物发展过程没有跳跃式变化,一般属于渐进变化。</a:t>
            </a:r>
            <a:endParaRPr lang="zh-CN" altLang="en-US"/>
          </a:p>
          <a:p>
            <a:r>
              <a:rPr lang="zh-CN" altLang="en-US"/>
              <a:t>(2) 假设事物的发展因素也决定事物未来的发展,其条件是不变或变化不大。也就是说,假定根据过去资料建立的趋势外推模型能适合未来,能代表未来趋势变化的情况,即未来和过去的规律一样。</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趋势外推法概述</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趋势模型的种类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多项式曲线预测模型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一次(线性)预测模型</a:t>
            </a:r>
            <a:endParaRPr lang="zh-CN" altLang="en-US"/>
          </a:p>
          <a:p>
            <a:r>
              <a:rPr lang="zh-CN" altLang="en-US"/>
              <a:t>2. 二次(二次抛物线)预测模型</a:t>
            </a:r>
            <a:endParaRPr lang="zh-CN" altLang="en-US"/>
          </a:p>
          <a:p>
            <a:r>
              <a:rPr lang="zh-CN" altLang="en-US"/>
              <a:t>3. 三次(三次抛物线)预测模型</a:t>
            </a:r>
            <a:endParaRPr lang="zh-CN" altLang="en-US"/>
          </a:p>
          <a:p>
            <a:r>
              <a:rPr lang="zh-CN" altLang="en-US"/>
              <a:t>4. n次(n次抛物线)预测模型</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趋势外推法概述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指数曲线预测模型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指数曲线预测模型</a:t>
            </a:r>
            <a:endParaRPr lang="zh-CN" altLang="en-US"/>
          </a:p>
          <a:p>
            <a:r>
              <a:rPr lang="zh-CN" altLang="en-US">
                <a:sym typeface="+mn-ea"/>
              </a:rPr>
              <a:t>2. 修正指数曲线预测模型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对数曲线预测模型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 生长曲线预测模型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皮尔曲线预测模型</a:t>
            </a:r>
            <a:endParaRPr lang="zh-CN" altLang="en-US"/>
          </a:p>
          <a:p>
            <a:r>
              <a:rPr lang="zh-CN" altLang="en-US">
                <a:sym typeface="+mn-ea"/>
              </a:rPr>
              <a:t>2. 龚珀兹曲线预测模型</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2830</Words>
  <Application>WPS 演示</Application>
  <PresentationFormat>宽屏</PresentationFormat>
  <Paragraphs>220</Paragraphs>
  <Slides>19</Slides>
  <Notes>4</Notes>
  <HiddenSlides>0</HiddenSlides>
  <MMClips>0</MMClips>
  <ScaleCrop>false</ScaleCrop>
  <HeadingPairs>
    <vt:vector size="8" baseType="variant">
      <vt:variant>
        <vt:lpstr>已用的字体</vt:lpstr>
      </vt:variant>
      <vt:variant>
        <vt:i4>12</vt:i4>
      </vt:variant>
      <vt:variant>
        <vt:lpstr>主题</vt:lpstr>
      </vt:variant>
      <vt:variant>
        <vt:i4>4</vt:i4>
      </vt:variant>
      <vt:variant>
        <vt:lpstr>嵌入 OLE 服务器</vt:lpstr>
      </vt:variant>
      <vt:variant>
        <vt:i4>1</vt:i4>
      </vt:variant>
      <vt:variant>
        <vt:lpstr>幻灯片标题</vt:lpstr>
      </vt:variant>
      <vt:variant>
        <vt:i4>19</vt:i4>
      </vt:variant>
    </vt:vector>
  </HeadingPairs>
  <TitlesOfParts>
    <vt:vector size="36"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Equation.KSEE3</vt:lpstr>
      <vt:lpstr>PowerPoint 演示文稿</vt:lpstr>
      <vt:lpstr>PowerPoint 演示文稿</vt:lpstr>
      <vt:lpstr>第一节　时间序列分解法</vt:lpstr>
      <vt:lpstr>第一节　时间序列分解法</vt:lpstr>
      <vt:lpstr>第一节　时间序列分解法</vt:lpstr>
      <vt:lpstr>第一节　时间序列分解法</vt:lpstr>
      <vt:lpstr>第二节　趋势外推法概述</vt:lpstr>
      <vt:lpstr>第二节　趋势外推法概述</vt:lpstr>
      <vt:lpstr>第二节　趋势外推法概述</vt:lpstr>
      <vt:lpstr>第二节　趋势外推法概述</vt:lpstr>
      <vt:lpstr>第三节　多项式曲线趋势外推法</vt:lpstr>
      <vt:lpstr>第三节　多项式曲线趋势外推法</vt:lpstr>
      <vt:lpstr>第三节　多项式曲线趋势外推法</vt:lpstr>
      <vt:lpstr>第四节　指数曲线趋势外推法</vt:lpstr>
      <vt:lpstr>第四节　指数曲线趋势外推法</vt:lpstr>
      <vt:lpstr>第五节　生长曲线趋势外推法</vt:lpstr>
      <vt:lpstr>第五节　生长曲线趋势外推法</vt:lpstr>
      <vt:lpstr>第六节　曲线拟合优度分析</vt:lpstr>
      <vt:lpstr>第六节　曲线拟合优度分析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2023-07-01T12:43:48Z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CBA60A2D36D94F1592D5164F5888D617</vt:lpwstr>
  </property>
</Properties>
</file>