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71" r:id="rId15"/>
  </p:sldIdLst>
  <p:sldSz cx="4610100" cy="3460750"/>
  <p:notesSz cx="4610100" cy="346075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7"/>
    <p:restoredTop sz="94645"/>
  </p:normalViewPr>
  <p:slideViewPr>
    <p:cSldViewPr>
      <p:cViewPr varScale="1">
        <p:scale>
          <a:sx n="168" d="100"/>
          <a:sy n="168" d="100"/>
        </p:scale>
        <p:origin x="1548" y="12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71BBB1B5-4FB6-426B-9445-D33EE452BF2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76263" y="566377"/>
            <a:ext cx="3457575" cy="1204854"/>
          </a:xfrm>
        </p:spPr>
        <p:txBody>
          <a:bodyPr anchor="b"/>
          <a:lstStyle>
            <a:lvl1pPr algn="ctr">
              <a:defRPr sz="2269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DE0F700E-6633-4B2E-8DA4-24E733F8B04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76263" y="1817695"/>
            <a:ext cx="3457575" cy="835547"/>
          </a:xfrm>
        </p:spPr>
        <p:txBody>
          <a:bodyPr/>
          <a:lstStyle>
            <a:lvl1pPr marL="0" indent="0" algn="ctr">
              <a:buNone/>
              <a:defRPr sz="907"/>
            </a:lvl1pPr>
            <a:lvl2pPr marL="172867" indent="0" algn="ctr">
              <a:buNone/>
              <a:defRPr sz="756"/>
            </a:lvl2pPr>
            <a:lvl3pPr marL="345735" indent="0" algn="ctr">
              <a:buNone/>
              <a:defRPr sz="681"/>
            </a:lvl3pPr>
            <a:lvl4pPr marL="518602" indent="0" algn="ctr">
              <a:buNone/>
              <a:defRPr sz="605"/>
            </a:lvl4pPr>
            <a:lvl5pPr marL="691469" indent="0" algn="ctr">
              <a:buNone/>
              <a:defRPr sz="605"/>
            </a:lvl5pPr>
            <a:lvl6pPr marL="864337" indent="0" algn="ctr">
              <a:buNone/>
              <a:defRPr sz="605"/>
            </a:lvl6pPr>
            <a:lvl7pPr marL="1037204" indent="0" algn="ctr">
              <a:buNone/>
              <a:defRPr sz="605"/>
            </a:lvl7pPr>
            <a:lvl8pPr marL="1210071" indent="0" algn="ctr">
              <a:buNone/>
              <a:defRPr sz="605"/>
            </a:lvl8pPr>
            <a:lvl9pPr marL="1382939" indent="0" algn="ctr">
              <a:buNone/>
              <a:defRPr sz="605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1709A21A-D988-4413-AF16-EB2BB9023B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81B829A0-1BAC-4025-A54A-0F437A6000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D40A4ABF-233C-4224-9F32-D4F1DE0BCF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33200846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6F838F95-FEDD-46F8-96F1-853AEE5810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BB10BCDB-2B03-4A19-AF29-87860B51D2C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969986CD-F075-4591-AF9E-889EC5BA56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D8A39A4B-ED78-4520-9967-F1149B44D6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E46FEB36-0B24-4FB3-AD86-B326216B11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6586916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xmlns="" id="{0DD3515D-B505-4207-981F-211F6BF0ACE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3299103" y="184253"/>
            <a:ext cx="994053" cy="2932826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4183C760-6580-42C9-A512-2E201E70448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16944" y="184253"/>
            <a:ext cx="2924532" cy="2932826"/>
          </a:xfrm>
        </p:spPr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DAA50A86-5F73-4DE9-9932-0CCE753D49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493000A9-C61D-4150-B5DF-4C9F6C6799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DFB5E6D8-100A-469A-8C34-6C34D62413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28064756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1BFB6554-2F5D-4E61-84EC-E6F60536F3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F9A309C2-0C15-40D2-98B1-34E0C666CA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A55F377E-D4D3-4113-B452-D71DA92A46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EC4D6434-0355-4FE3-8B9E-B16EE24857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950FE51C-B54C-4E5E-812F-8AC74AD513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8907868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7463D716-BC48-44DB-B771-D2632403FB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4543" y="862785"/>
            <a:ext cx="3976211" cy="1439576"/>
          </a:xfrm>
        </p:spPr>
        <p:txBody>
          <a:bodyPr anchor="b"/>
          <a:lstStyle>
            <a:lvl1pPr>
              <a:defRPr sz="2269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1E62DDE9-5D47-4100-98FA-B23A5B08B4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4543" y="2315979"/>
            <a:ext cx="3976211" cy="757039"/>
          </a:xfrm>
        </p:spPr>
        <p:txBody>
          <a:bodyPr/>
          <a:lstStyle>
            <a:lvl1pPr marL="0" indent="0">
              <a:buNone/>
              <a:defRPr sz="907">
                <a:solidFill>
                  <a:schemeClr val="tx1">
                    <a:tint val="75000"/>
                  </a:schemeClr>
                </a:solidFill>
              </a:defRPr>
            </a:lvl1pPr>
            <a:lvl2pPr marL="172867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2pPr>
            <a:lvl3pPr marL="345735" indent="0">
              <a:buNone/>
              <a:defRPr sz="681">
                <a:solidFill>
                  <a:schemeClr val="tx1">
                    <a:tint val="75000"/>
                  </a:schemeClr>
                </a:solidFill>
              </a:defRPr>
            </a:lvl3pPr>
            <a:lvl4pPr marL="518602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4pPr>
            <a:lvl5pPr marL="691469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5pPr>
            <a:lvl6pPr marL="864337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6pPr>
            <a:lvl7pPr marL="1037204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7pPr>
            <a:lvl8pPr marL="1210071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8pPr>
            <a:lvl9pPr marL="1382939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0C8564B4-D7E5-4A1F-83C7-4D307C7E03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4CD89C5D-26E3-49FE-8E40-D2C1FEE026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361B29F3-E0FE-482F-9CC2-3937D0E998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438327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85DC90C-E498-4A37-8B2D-BFBC73C451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5535FB43-F69D-434C-8E50-FC0C02F521D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16944" y="921265"/>
            <a:ext cx="1959293" cy="2195814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B1353DD0-D16F-473C-92C9-0E954B73DD1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2333863" y="921265"/>
            <a:ext cx="1959293" cy="2195814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43E1016D-0275-4B14-BDA2-85ADB4075F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D8430325-DD26-42DF-BA1C-C3B418ECA9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7968FC0D-42DA-4664-994C-19F8A63BA0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21763064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B0CC0AAC-D3F2-41B7-A743-58DA5063D1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7545" y="184253"/>
            <a:ext cx="3976211" cy="668918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F5B31E75-8528-4677-B645-1F38E49962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7545" y="848365"/>
            <a:ext cx="1950288" cy="415770"/>
          </a:xfrm>
        </p:spPr>
        <p:txBody>
          <a:bodyPr anchor="b"/>
          <a:lstStyle>
            <a:lvl1pPr marL="0" indent="0">
              <a:buNone/>
              <a:defRPr sz="907" b="1"/>
            </a:lvl1pPr>
            <a:lvl2pPr marL="172867" indent="0">
              <a:buNone/>
              <a:defRPr sz="756" b="1"/>
            </a:lvl2pPr>
            <a:lvl3pPr marL="345735" indent="0">
              <a:buNone/>
              <a:defRPr sz="681" b="1"/>
            </a:lvl3pPr>
            <a:lvl4pPr marL="518602" indent="0">
              <a:buNone/>
              <a:defRPr sz="605" b="1"/>
            </a:lvl4pPr>
            <a:lvl5pPr marL="691469" indent="0">
              <a:buNone/>
              <a:defRPr sz="605" b="1"/>
            </a:lvl5pPr>
            <a:lvl6pPr marL="864337" indent="0">
              <a:buNone/>
              <a:defRPr sz="605" b="1"/>
            </a:lvl6pPr>
            <a:lvl7pPr marL="1037204" indent="0">
              <a:buNone/>
              <a:defRPr sz="605" b="1"/>
            </a:lvl7pPr>
            <a:lvl8pPr marL="1210071" indent="0">
              <a:buNone/>
              <a:defRPr sz="605" b="1"/>
            </a:lvl8pPr>
            <a:lvl9pPr marL="1382939" indent="0">
              <a:buNone/>
              <a:defRPr sz="605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C90BB705-B272-41A5-B128-1F1F61A88E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17545" y="1264135"/>
            <a:ext cx="1950288" cy="1859352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264782B4-6112-4F1A-A188-95C0BA8A327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2333863" y="848365"/>
            <a:ext cx="1959893" cy="415770"/>
          </a:xfrm>
        </p:spPr>
        <p:txBody>
          <a:bodyPr anchor="b"/>
          <a:lstStyle>
            <a:lvl1pPr marL="0" indent="0">
              <a:buNone/>
              <a:defRPr sz="907" b="1"/>
            </a:lvl1pPr>
            <a:lvl2pPr marL="172867" indent="0">
              <a:buNone/>
              <a:defRPr sz="756" b="1"/>
            </a:lvl2pPr>
            <a:lvl3pPr marL="345735" indent="0">
              <a:buNone/>
              <a:defRPr sz="681" b="1"/>
            </a:lvl3pPr>
            <a:lvl4pPr marL="518602" indent="0">
              <a:buNone/>
              <a:defRPr sz="605" b="1"/>
            </a:lvl4pPr>
            <a:lvl5pPr marL="691469" indent="0">
              <a:buNone/>
              <a:defRPr sz="605" b="1"/>
            </a:lvl5pPr>
            <a:lvl6pPr marL="864337" indent="0">
              <a:buNone/>
              <a:defRPr sz="605" b="1"/>
            </a:lvl6pPr>
            <a:lvl7pPr marL="1037204" indent="0">
              <a:buNone/>
              <a:defRPr sz="605" b="1"/>
            </a:lvl7pPr>
            <a:lvl8pPr marL="1210071" indent="0">
              <a:buNone/>
              <a:defRPr sz="605" b="1"/>
            </a:lvl8pPr>
            <a:lvl9pPr marL="1382939" indent="0">
              <a:buNone/>
              <a:defRPr sz="605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xmlns="" id="{C356F7EE-F282-456F-96A5-5467C5DCDDB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2333863" y="1264135"/>
            <a:ext cx="1959893" cy="1859352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xmlns="" id="{C7968B6D-192B-4833-B368-CECD46851C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xmlns="" id="{D6046A62-F05A-4BCA-BAA8-747C8CF424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xmlns="" id="{B65F1C4A-8470-4F41-891F-B525BAC551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957757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D4DE04F1-EEB5-41A3-B85F-62B9D03A28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4D57B6B5-E5A6-46D1-AFA8-43810961C7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E1FF7CED-9A85-495E-8685-AEB24C2B4B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3F1A731D-3EEA-4A94-A06B-2F86B7A1D4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6657543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FF96F8BF-C78C-4D5D-B895-03850BD4CA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C086F622-A66E-492E-84AB-192D25A2A1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45961530-D6BD-430D-8D62-9C99493FCB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4663191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E8E02864-EB73-4A0D-9972-0453465018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7545" y="230717"/>
            <a:ext cx="1486877" cy="807508"/>
          </a:xfrm>
        </p:spPr>
        <p:txBody>
          <a:bodyPr anchor="b"/>
          <a:lstStyle>
            <a:lvl1pPr>
              <a:defRPr sz="121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C68A303E-2A49-4BAE-9315-65C533C0782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59893" y="498284"/>
            <a:ext cx="2333863" cy="2459376"/>
          </a:xfrm>
        </p:spPr>
        <p:txBody>
          <a:bodyPr/>
          <a:lstStyle>
            <a:lvl1pPr>
              <a:defRPr sz="1210"/>
            </a:lvl1pPr>
            <a:lvl2pPr>
              <a:defRPr sz="1059"/>
            </a:lvl2pPr>
            <a:lvl3pPr>
              <a:defRPr sz="907"/>
            </a:lvl3pPr>
            <a:lvl4pPr>
              <a:defRPr sz="756"/>
            </a:lvl4pPr>
            <a:lvl5pPr>
              <a:defRPr sz="756"/>
            </a:lvl5pPr>
            <a:lvl6pPr>
              <a:defRPr sz="756"/>
            </a:lvl6pPr>
            <a:lvl7pPr>
              <a:defRPr sz="756"/>
            </a:lvl7pPr>
            <a:lvl8pPr>
              <a:defRPr sz="756"/>
            </a:lvl8pPr>
            <a:lvl9pPr>
              <a:defRPr sz="756"/>
            </a:lvl9pPr>
          </a:lstStyle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B77BC9E5-3A14-434A-855E-287742F2B1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17545" y="1038225"/>
            <a:ext cx="1486877" cy="1923440"/>
          </a:xfrm>
        </p:spPr>
        <p:txBody>
          <a:bodyPr/>
          <a:lstStyle>
            <a:lvl1pPr marL="0" indent="0">
              <a:buNone/>
              <a:defRPr sz="605"/>
            </a:lvl1pPr>
            <a:lvl2pPr marL="172867" indent="0">
              <a:buNone/>
              <a:defRPr sz="529"/>
            </a:lvl2pPr>
            <a:lvl3pPr marL="345735" indent="0">
              <a:buNone/>
              <a:defRPr sz="454"/>
            </a:lvl3pPr>
            <a:lvl4pPr marL="518602" indent="0">
              <a:buNone/>
              <a:defRPr sz="378"/>
            </a:lvl4pPr>
            <a:lvl5pPr marL="691469" indent="0">
              <a:buNone/>
              <a:defRPr sz="378"/>
            </a:lvl5pPr>
            <a:lvl6pPr marL="864337" indent="0">
              <a:buNone/>
              <a:defRPr sz="378"/>
            </a:lvl6pPr>
            <a:lvl7pPr marL="1037204" indent="0">
              <a:buNone/>
              <a:defRPr sz="378"/>
            </a:lvl7pPr>
            <a:lvl8pPr marL="1210071" indent="0">
              <a:buNone/>
              <a:defRPr sz="378"/>
            </a:lvl8pPr>
            <a:lvl9pPr marL="1382939" indent="0">
              <a:buNone/>
              <a:defRPr sz="378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D4EF8560-E3BB-4277-884B-A79C2F6582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C6D94904-C23E-4DDA-853B-8EF8C8C00C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B03283DD-39FA-40BF-B92D-C54E099B77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2472068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154FE519-6694-451B-8B2F-7CED4571C2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7545" y="230717"/>
            <a:ext cx="1486877" cy="807508"/>
          </a:xfrm>
        </p:spPr>
        <p:txBody>
          <a:bodyPr anchor="b"/>
          <a:lstStyle>
            <a:lvl1pPr>
              <a:defRPr sz="121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832F9144-364A-4670-96E4-C9DC7045FD1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959893" y="498284"/>
            <a:ext cx="2333863" cy="2459376"/>
          </a:xfrm>
        </p:spPr>
        <p:txBody>
          <a:bodyPr/>
          <a:lstStyle>
            <a:lvl1pPr marL="0" indent="0">
              <a:buNone/>
              <a:defRPr sz="1210"/>
            </a:lvl1pPr>
            <a:lvl2pPr marL="172867" indent="0">
              <a:buNone/>
              <a:defRPr sz="1059"/>
            </a:lvl2pPr>
            <a:lvl3pPr marL="345735" indent="0">
              <a:buNone/>
              <a:defRPr sz="907"/>
            </a:lvl3pPr>
            <a:lvl4pPr marL="518602" indent="0">
              <a:buNone/>
              <a:defRPr sz="756"/>
            </a:lvl4pPr>
            <a:lvl5pPr marL="691469" indent="0">
              <a:buNone/>
              <a:defRPr sz="756"/>
            </a:lvl5pPr>
            <a:lvl6pPr marL="864337" indent="0">
              <a:buNone/>
              <a:defRPr sz="756"/>
            </a:lvl6pPr>
            <a:lvl7pPr marL="1037204" indent="0">
              <a:buNone/>
              <a:defRPr sz="756"/>
            </a:lvl7pPr>
            <a:lvl8pPr marL="1210071" indent="0">
              <a:buNone/>
              <a:defRPr sz="756"/>
            </a:lvl8pPr>
            <a:lvl9pPr marL="1382939" indent="0">
              <a:buNone/>
              <a:defRPr sz="756"/>
            </a:lvl9pPr>
          </a:lstStyle>
          <a:p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95819243-2331-417D-9E72-A777A7EFFE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17545" y="1038225"/>
            <a:ext cx="1486877" cy="1923440"/>
          </a:xfrm>
        </p:spPr>
        <p:txBody>
          <a:bodyPr/>
          <a:lstStyle>
            <a:lvl1pPr marL="0" indent="0">
              <a:buNone/>
              <a:defRPr sz="605"/>
            </a:lvl1pPr>
            <a:lvl2pPr marL="172867" indent="0">
              <a:buNone/>
              <a:defRPr sz="529"/>
            </a:lvl2pPr>
            <a:lvl3pPr marL="345735" indent="0">
              <a:buNone/>
              <a:defRPr sz="454"/>
            </a:lvl3pPr>
            <a:lvl4pPr marL="518602" indent="0">
              <a:buNone/>
              <a:defRPr sz="378"/>
            </a:lvl4pPr>
            <a:lvl5pPr marL="691469" indent="0">
              <a:buNone/>
              <a:defRPr sz="378"/>
            </a:lvl5pPr>
            <a:lvl6pPr marL="864337" indent="0">
              <a:buNone/>
              <a:defRPr sz="378"/>
            </a:lvl6pPr>
            <a:lvl7pPr marL="1037204" indent="0">
              <a:buNone/>
              <a:defRPr sz="378"/>
            </a:lvl7pPr>
            <a:lvl8pPr marL="1210071" indent="0">
              <a:buNone/>
              <a:defRPr sz="378"/>
            </a:lvl8pPr>
            <a:lvl9pPr marL="1382939" indent="0">
              <a:buNone/>
              <a:defRPr sz="378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5C83842A-5EFC-42C4-8919-EE73F6A8B9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DC4B54A8-F55F-4277-A9EB-D1D060E5A4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6376958E-7575-47AB-97E7-0A892F5FC8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6077034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6311F7BB-41CA-4F34-B414-1CCC71ED1C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6945" y="184253"/>
            <a:ext cx="3976211" cy="668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AC45CFA8-472E-4265-8EB6-7E8F6405FD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6945" y="921265"/>
            <a:ext cx="3976211" cy="219581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B1EDACB3-A05F-41C5-87CF-8A60A9EDDBA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16944" y="3207603"/>
            <a:ext cx="1037273" cy="1842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0A122094-7CBD-4D48-80B4-3C75E2A5836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1527096" y="3207603"/>
            <a:ext cx="1555909" cy="1842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C04721FC-B0A7-4B95-81C1-B7576D79DAD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3255883" y="3207603"/>
            <a:ext cx="1037273" cy="1842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16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2725237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</p:sldLayoutIdLst>
  <p:txStyles>
    <p:titleStyle>
      <a:lvl1pPr algn="l" defTabSz="345735" rtl="0" eaLnBrk="1" latinLnBrk="0" hangingPunct="1">
        <a:lnSpc>
          <a:spcPct val="90000"/>
        </a:lnSpc>
        <a:spcBef>
          <a:spcPct val="0"/>
        </a:spcBef>
        <a:buNone/>
        <a:defRPr sz="166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6434" indent="-86434" algn="l" defTabSz="345735" rtl="0" eaLnBrk="1" latinLnBrk="0" hangingPunct="1">
        <a:lnSpc>
          <a:spcPct val="90000"/>
        </a:lnSpc>
        <a:spcBef>
          <a:spcPts val="378"/>
        </a:spcBef>
        <a:buFont typeface="Arial" panose="020B0604020202020204" pitchFamily="34" charset="0"/>
        <a:buChar char="•"/>
        <a:defRPr sz="1059" kern="1200">
          <a:solidFill>
            <a:schemeClr val="tx1"/>
          </a:solidFill>
          <a:latin typeface="+mn-lt"/>
          <a:ea typeface="+mn-ea"/>
          <a:cs typeface="+mn-cs"/>
        </a:defRPr>
      </a:lvl1pPr>
      <a:lvl2pPr marL="259301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907" kern="1200">
          <a:solidFill>
            <a:schemeClr val="tx1"/>
          </a:solidFill>
          <a:latin typeface="+mn-lt"/>
          <a:ea typeface="+mn-ea"/>
          <a:cs typeface="+mn-cs"/>
        </a:defRPr>
      </a:lvl2pPr>
      <a:lvl3pPr marL="432168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756" kern="1200">
          <a:solidFill>
            <a:schemeClr val="tx1"/>
          </a:solidFill>
          <a:latin typeface="+mn-lt"/>
          <a:ea typeface="+mn-ea"/>
          <a:cs typeface="+mn-cs"/>
        </a:defRPr>
      </a:lvl3pPr>
      <a:lvl4pPr marL="605036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4pPr>
      <a:lvl5pPr marL="777903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5pPr>
      <a:lvl6pPr marL="950770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6pPr>
      <a:lvl7pPr marL="1123638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7pPr>
      <a:lvl8pPr marL="1296505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8pPr>
      <a:lvl9pPr marL="1469372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1pPr>
      <a:lvl2pPr marL="172867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2pPr>
      <a:lvl3pPr marL="345735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3pPr>
      <a:lvl4pPr marL="518602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4pPr>
      <a:lvl5pPr marL="691469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5pPr>
      <a:lvl6pPr marL="864337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6pPr>
      <a:lvl7pPr marL="1037204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7pPr>
      <a:lvl8pPr marL="1210071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8pPr>
      <a:lvl9pPr marL="1382939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552450" y="1022711"/>
            <a:ext cx="3592829" cy="582916"/>
          </a:xfrm>
          <a:prstGeom prst="rect">
            <a:avLst/>
          </a:prstGeom>
        </p:spPr>
        <p:txBody>
          <a:bodyPr vert="horz" wrap="square" lIns="0" tIns="2540" rIns="0" bIns="0" rtlCol="0">
            <a:spAutoFit/>
          </a:bodyPr>
          <a:lstStyle/>
          <a:p>
            <a:pPr marL="12700" marR="5080" algn="ctr">
              <a:lnSpc>
                <a:spcPct val="106700"/>
              </a:lnSpc>
              <a:spcBef>
                <a:spcPts val="20"/>
              </a:spcBef>
            </a:pPr>
            <a:r>
              <a:rPr sz="1800" dirty="0"/>
              <a:t>Insurance</a:t>
            </a:r>
            <a:r>
              <a:rPr sz="1800" spc="80" dirty="0"/>
              <a:t> </a:t>
            </a:r>
            <a:r>
              <a:rPr sz="1800" dirty="0"/>
              <a:t>benefit</a:t>
            </a:r>
            <a:r>
              <a:rPr sz="1800" spc="80" dirty="0"/>
              <a:t> </a:t>
            </a:r>
            <a:r>
              <a:rPr sz="1800" dirty="0"/>
              <a:t>and</a:t>
            </a:r>
            <a:r>
              <a:rPr sz="1800" spc="80" dirty="0"/>
              <a:t> </a:t>
            </a:r>
            <a:r>
              <a:rPr sz="1800" dirty="0"/>
              <a:t>setting</a:t>
            </a:r>
            <a:r>
              <a:rPr sz="1800" spc="80" dirty="0"/>
              <a:t> </a:t>
            </a:r>
            <a:r>
              <a:rPr sz="1800" dirty="0"/>
              <a:t>premium</a:t>
            </a:r>
            <a:r>
              <a:rPr sz="1800" spc="80" dirty="0"/>
              <a:t> </a:t>
            </a:r>
            <a:r>
              <a:rPr sz="1800" dirty="0"/>
              <a:t>in</a:t>
            </a:r>
            <a:r>
              <a:rPr sz="1800" spc="80" dirty="0"/>
              <a:t> </a:t>
            </a:r>
            <a:r>
              <a:rPr sz="1800" spc="-20" dirty="0"/>
              <a:t>life </a:t>
            </a:r>
            <a:r>
              <a:rPr sz="1800" spc="-10" dirty="0"/>
              <a:t>insurance</a:t>
            </a:r>
          </a:p>
        </p:txBody>
      </p:sp>
      <p:sp>
        <p:nvSpPr>
          <p:cNvPr id="4" name="文本框 4">
            <a:extLst>
              <a:ext uri="{FF2B5EF4-FFF2-40B4-BE49-F238E27FC236}">
                <a16:creationId xmlns:a16="http://schemas.microsoft.com/office/drawing/2014/main" xmlns="" xmlns:lc="http://schemas.openxmlformats.org/drawingml/2006/lockedCanvas" id="{F6FEED04-C670-0D0C-83CE-A611FF656D21}"/>
              </a:ext>
            </a:extLst>
          </p:cNvPr>
          <p:cNvSpPr txBox="1"/>
          <p:nvPr/>
        </p:nvSpPr>
        <p:spPr>
          <a:xfrm>
            <a:off x="1390650" y="2492375"/>
            <a:ext cx="24288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zh-CN" altLang="en-US" sz="1400" dirty="0" smtClean="0">
                <a:latin typeface="KaiTi" panose="02010609060101010101" pitchFamily="49" charset="-122"/>
                <a:ea typeface="KaiTi" panose="02010609060101010101" pitchFamily="49" charset="-122"/>
              </a:rPr>
              <a:t>作者：东南大学教师 郭皓晨</a:t>
            </a:r>
            <a:endParaRPr kumimoji="1" lang="zh-CN" altLang="en-US" sz="14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</p:spTree>
  </p:cSld>
  <p:clrMapOvr>
    <a:masterClrMapping/>
  </p:clrMapOvr>
  <p:transition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171450" y="121855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Expense</a:t>
            </a:r>
            <a:r>
              <a:rPr spc="110" dirty="0"/>
              <a:t> </a:t>
            </a:r>
            <a:r>
              <a:rPr spc="-10" dirty="0"/>
              <a:t>loadings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658660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Collection</a:t>
            </a:r>
            <a:r>
              <a:rPr sz="1100" spc="-5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expenses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17729" y="892073"/>
            <a:ext cx="4372610" cy="255904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32384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254"/>
              </a:spcBef>
            </a:pPr>
            <a:r>
              <a:rPr sz="1100" dirty="0">
                <a:latin typeface="Arial"/>
                <a:cs typeface="Arial"/>
              </a:rPr>
              <a:t>They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occur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each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time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when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payable.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923453" y="1378520"/>
            <a:ext cx="76136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Verdana"/>
                <a:cs typeface="Verdana"/>
              </a:rPr>
              <a:t>Λ</a:t>
            </a:r>
            <a:r>
              <a:rPr sz="1200" b="0" baseline="31250" dirty="0">
                <a:latin typeface="Bookman Old Style"/>
                <a:cs typeface="Bookman Old Style"/>
              </a:rPr>
              <a:t>[</a:t>
            </a:r>
            <a:r>
              <a:rPr sz="1200" i="1" baseline="31250" dirty="0">
                <a:latin typeface="Book Antiqua"/>
                <a:cs typeface="Book Antiqua"/>
              </a:rPr>
              <a:t>C</a:t>
            </a:r>
            <a:r>
              <a:rPr sz="1200" b="0" baseline="31250" dirty="0">
                <a:latin typeface="Bookman Old Style"/>
                <a:cs typeface="Bookman Old Style"/>
              </a:rPr>
              <a:t>]</a:t>
            </a:r>
            <a:r>
              <a:rPr sz="1200" b="0" spc="97" baseline="31250" dirty="0">
                <a:latin typeface="Bookman Old Style"/>
                <a:cs typeface="Bookman Old Styl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25" dirty="0">
                <a:latin typeface="Verdana"/>
                <a:cs typeface="Verdana"/>
              </a:rPr>
              <a:t>β</a:t>
            </a:r>
            <a:r>
              <a:rPr sz="1100" i="1" spc="-25" dirty="0">
                <a:latin typeface="Book Antiqua"/>
                <a:cs typeface="Book Antiqua"/>
              </a:rPr>
              <a:t>GP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17729" y="1872653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General</a:t>
            </a:r>
            <a:r>
              <a:rPr sz="11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administration</a:t>
            </a:r>
            <a:r>
              <a:rPr sz="11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expenses</a:t>
            </a:r>
            <a:endParaRPr sz="11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17729" y="2106079"/>
            <a:ext cx="4372610" cy="591185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27940" rIns="0" bIns="0" rtlCol="0">
            <a:spAutoFit/>
          </a:bodyPr>
          <a:lstStyle/>
          <a:p>
            <a:pPr marL="53975" marR="46355">
              <a:lnSpc>
                <a:spcPct val="102600"/>
              </a:lnSpc>
              <a:spcBef>
                <a:spcPts val="220"/>
              </a:spcBef>
            </a:pPr>
            <a:r>
              <a:rPr sz="1100" dirty="0">
                <a:latin typeface="Arial"/>
                <a:cs typeface="Arial"/>
              </a:rPr>
              <a:t>All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other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insurer’s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expenses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(not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directly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connected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with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policy) </a:t>
            </a:r>
            <a:r>
              <a:rPr sz="1100" dirty="0">
                <a:latin typeface="Arial"/>
                <a:cs typeface="Arial"/>
              </a:rPr>
              <a:t>are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included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this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group,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for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example:</a:t>
            </a:r>
            <a:r>
              <a:rPr sz="1100" spc="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wages,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data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processing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costs, investment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costs,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taxes,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and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so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on.</a:t>
            </a:r>
            <a:endParaRPr sz="1100">
              <a:latin typeface="Arial"/>
              <a:cs typeface="Arial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923795" y="2928009"/>
            <a:ext cx="760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Verdana"/>
                <a:cs typeface="Verdana"/>
              </a:rPr>
              <a:t>Λ</a:t>
            </a:r>
            <a:r>
              <a:rPr sz="1200" b="0" baseline="31250" dirty="0">
                <a:latin typeface="Bookman Old Style"/>
                <a:cs typeface="Bookman Old Style"/>
              </a:rPr>
              <a:t>[</a:t>
            </a:r>
            <a:r>
              <a:rPr sz="1200" i="1" baseline="31250" dirty="0">
                <a:latin typeface="Book Antiqua"/>
                <a:cs typeface="Book Antiqua"/>
              </a:rPr>
              <a:t>A</a:t>
            </a:r>
            <a:r>
              <a:rPr sz="1200" b="0" baseline="31250" dirty="0">
                <a:latin typeface="Bookman Old Style"/>
                <a:cs typeface="Bookman Old Style"/>
              </a:rPr>
              <a:t>]</a:t>
            </a:r>
            <a:r>
              <a:rPr sz="1200" b="0" spc="97" baseline="31250" dirty="0">
                <a:latin typeface="Bookman Old Style"/>
                <a:cs typeface="Bookman Old Styl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70" dirty="0">
                <a:latin typeface="Lucida Sans Unicode"/>
                <a:cs typeface="Lucida Sans Unicode"/>
              </a:rPr>
              <a:t> </a:t>
            </a:r>
            <a:r>
              <a:rPr sz="1100" i="1" spc="-25" dirty="0">
                <a:latin typeface="Verdana"/>
                <a:cs typeface="Verdana"/>
              </a:rPr>
              <a:t>γ</a:t>
            </a:r>
            <a:r>
              <a:rPr sz="1100" i="1" spc="-25" dirty="0">
                <a:latin typeface="Book Antiqua"/>
                <a:cs typeface="Book Antiqua"/>
              </a:rPr>
              <a:t>GP</a:t>
            </a:r>
            <a:endParaRPr sz="1100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133972" y="117618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Derivation</a:t>
            </a:r>
            <a:r>
              <a:rPr spc="65" dirty="0"/>
              <a:t> </a:t>
            </a:r>
            <a:r>
              <a:rPr dirty="0"/>
              <a:t>of</a:t>
            </a:r>
            <a:r>
              <a:rPr spc="65" dirty="0"/>
              <a:t> </a:t>
            </a:r>
            <a:r>
              <a:rPr dirty="0"/>
              <a:t>gross</a:t>
            </a:r>
            <a:r>
              <a:rPr spc="65" dirty="0"/>
              <a:t> </a:t>
            </a:r>
            <a:r>
              <a:rPr spc="-10" dirty="0"/>
              <a:t>premium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33972" y="692974"/>
            <a:ext cx="3407410" cy="1945639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Let’s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have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20" dirty="0">
                <a:latin typeface="Arial"/>
                <a:cs typeface="Arial"/>
              </a:rPr>
              <a:t>expense-</a:t>
            </a:r>
            <a:r>
              <a:rPr sz="1100" dirty="0">
                <a:latin typeface="Arial"/>
                <a:cs typeface="Arial"/>
              </a:rPr>
              <a:t>loaded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or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gross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</a:t>
            </a:r>
            <a:endParaRPr sz="1100">
              <a:latin typeface="Arial"/>
              <a:cs typeface="Arial"/>
            </a:endParaRPr>
          </a:p>
          <a:p>
            <a:pPr marL="932815" algn="ctr">
              <a:lnSpc>
                <a:spcPct val="100000"/>
              </a:lnSpc>
              <a:spcBef>
                <a:spcPts val="1130"/>
              </a:spcBef>
            </a:pPr>
            <a:r>
              <a:rPr sz="1100" i="1" dirty="0">
                <a:latin typeface="Book Antiqua"/>
                <a:cs typeface="Book Antiqua"/>
              </a:rPr>
              <a:t>GP</a:t>
            </a:r>
            <a:r>
              <a:rPr sz="1100" i="1" spc="-2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-4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Λ</a:t>
            </a:r>
            <a:r>
              <a:rPr sz="1200" b="0" baseline="31250" dirty="0">
                <a:latin typeface="Bookman Old Style"/>
                <a:cs typeface="Bookman Old Style"/>
              </a:rPr>
              <a:t>[</a:t>
            </a:r>
            <a:r>
              <a:rPr sz="1200" i="1" baseline="31250" dirty="0">
                <a:latin typeface="Book Antiqua"/>
                <a:cs typeface="Book Antiqua"/>
              </a:rPr>
              <a:t>A</a:t>
            </a:r>
            <a:r>
              <a:rPr sz="1200" b="0" baseline="31250" dirty="0">
                <a:latin typeface="Bookman Old Style"/>
                <a:cs typeface="Bookman Old Style"/>
              </a:rPr>
              <a:t>]</a:t>
            </a:r>
            <a:r>
              <a:rPr sz="1200" b="0" spc="30" baseline="31250" dirty="0">
                <a:latin typeface="Bookman Old Style"/>
                <a:cs typeface="Bookman Old Styl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Λ</a:t>
            </a:r>
            <a:r>
              <a:rPr sz="1200" b="0" baseline="31250" dirty="0">
                <a:latin typeface="Bookman Old Style"/>
                <a:cs typeface="Bookman Old Style"/>
              </a:rPr>
              <a:t>[</a:t>
            </a:r>
            <a:r>
              <a:rPr sz="1200" i="1" baseline="31250" dirty="0">
                <a:latin typeface="Book Antiqua"/>
                <a:cs typeface="Book Antiqua"/>
              </a:rPr>
              <a:t>C</a:t>
            </a:r>
            <a:r>
              <a:rPr sz="1200" b="0" baseline="31250" dirty="0">
                <a:latin typeface="Bookman Old Style"/>
                <a:cs typeface="Bookman Old Style"/>
              </a:rPr>
              <a:t>]</a:t>
            </a:r>
            <a:r>
              <a:rPr sz="1200" b="0" spc="30" baseline="31250" dirty="0">
                <a:latin typeface="Bookman Old Style"/>
                <a:cs typeface="Bookman Old Styl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20" dirty="0">
                <a:latin typeface="Verdana"/>
                <a:cs typeface="Verdana"/>
              </a:rPr>
              <a:t>Λ</a:t>
            </a:r>
            <a:r>
              <a:rPr sz="1200" b="0" spc="-30" baseline="31250" dirty="0">
                <a:latin typeface="Bookman Old Style"/>
                <a:cs typeface="Bookman Old Style"/>
              </a:rPr>
              <a:t>[</a:t>
            </a:r>
            <a:r>
              <a:rPr sz="1200" i="1" spc="-30" baseline="31250" dirty="0">
                <a:latin typeface="Book Antiqua"/>
                <a:cs typeface="Book Antiqua"/>
              </a:rPr>
              <a:t>G</a:t>
            </a:r>
            <a:r>
              <a:rPr sz="1200" b="0" spc="-30" baseline="31250" dirty="0">
                <a:latin typeface="Bookman Old Style"/>
                <a:cs typeface="Bookman Old Style"/>
              </a:rPr>
              <a:t>]</a:t>
            </a:r>
            <a:r>
              <a:rPr sz="1100" i="1" spc="-2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  <a:p>
            <a:pPr marL="38100">
              <a:lnSpc>
                <a:spcPct val="100000"/>
              </a:lnSpc>
              <a:spcBef>
                <a:spcPts val="1130"/>
              </a:spcBef>
            </a:pPr>
            <a:r>
              <a:rPr sz="1100" dirty="0">
                <a:latin typeface="Arial"/>
                <a:cs typeface="Arial"/>
              </a:rPr>
              <a:t>We</a:t>
            </a:r>
            <a:r>
              <a:rPr sz="1100" spc="-6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may</a:t>
            </a:r>
            <a:r>
              <a:rPr sz="1100" spc="-6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derive</a:t>
            </a:r>
            <a:endParaRPr sz="1100">
              <a:latin typeface="Arial"/>
              <a:cs typeface="Arial"/>
            </a:endParaRPr>
          </a:p>
          <a:p>
            <a:pPr marL="932815" algn="ctr">
              <a:lnSpc>
                <a:spcPct val="100000"/>
              </a:lnSpc>
              <a:spcBef>
                <a:spcPts val="1130"/>
              </a:spcBef>
            </a:pPr>
            <a:r>
              <a:rPr sz="1100" i="1" dirty="0">
                <a:latin typeface="Book Antiqua"/>
                <a:cs typeface="Book Antiqua"/>
              </a:rPr>
              <a:t>GP</a:t>
            </a:r>
            <a:r>
              <a:rPr sz="1100" i="1" spc="-3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-4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dirty="0">
                <a:latin typeface="Book Antiqua"/>
                <a:cs typeface="Book Antiqua"/>
              </a:rPr>
              <a:t>GP</a:t>
            </a:r>
            <a:r>
              <a:rPr sz="1100" i="1" spc="-4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β</a:t>
            </a:r>
            <a:r>
              <a:rPr sz="1100" i="1" dirty="0">
                <a:latin typeface="Book Antiqua"/>
                <a:cs typeface="Book Antiqua"/>
              </a:rPr>
              <a:t>GP</a:t>
            </a:r>
            <a:r>
              <a:rPr sz="1100" i="1" spc="-50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20" dirty="0">
                <a:latin typeface="Verdana"/>
                <a:cs typeface="Verdana"/>
              </a:rPr>
              <a:t>γ</a:t>
            </a:r>
            <a:r>
              <a:rPr sz="1100" i="1" spc="-20" dirty="0">
                <a:latin typeface="Book Antiqua"/>
                <a:cs typeface="Book Antiqua"/>
              </a:rPr>
              <a:t>GP</a:t>
            </a:r>
            <a:r>
              <a:rPr sz="1100" i="1" spc="-2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  <a:p>
            <a:pPr marL="932815" algn="ctr">
              <a:lnSpc>
                <a:spcPct val="100000"/>
              </a:lnSpc>
              <a:spcBef>
                <a:spcPts val="1135"/>
              </a:spcBef>
            </a:pPr>
            <a:r>
              <a:rPr sz="1100" i="1" dirty="0">
                <a:latin typeface="Book Antiqua"/>
                <a:cs typeface="Book Antiqua"/>
              </a:rPr>
              <a:t>GP</a:t>
            </a:r>
            <a:r>
              <a:rPr sz="1100" i="1" spc="-30" dirty="0">
                <a:latin typeface="Book Antiqua"/>
                <a:cs typeface="Book Antiqua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−</a:t>
            </a:r>
            <a:r>
              <a:rPr sz="1100" i="1" spc="-130" dirty="0">
                <a:latin typeface="Meiryo UI"/>
                <a:cs typeface="Meiryo UI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spc="-135" dirty="0">
                <a:latin typeface="Verdana"/>
                <a:cs typeface="Verdan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i="1" spc="-70" dirty="0">
                <a:latin typeface="Verdana"/>
                <a:cs typeface="Verdana"/>
              </a:rPr>
              <a:t>β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γ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6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GP</a:t>
            </a:r>
            <a:r>
              <a:rPr sz="1100" i="1" spc="3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0" dirty="0">
                <a:latin typeface="Lucida Sans Unicode"/>
                <a:cs typeface="Lucida Sans Unicode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NP</a:t>
            </a:r>
            <a:r>
              <a:rPr sz="1100" i="1" spc="-25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  <a:p>
            <a:pPr marL="932815" algn="ctr">
              <a:lnSpc>
                <a:spcPct val="100000"/>
              </a:lnSpc>
              <a:spcBef>
                <a:spcPts val="680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30" dirty="0">
                <a:latin typeface="Book Antiqua"/>
                <a:cs typeface="Book Antiqua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−</a:t>
            </a:r>
            <a:r>
              <a:rPr sz="1100" i="1" spc="-130" dirty="0">
                <a:latin typeface="Meiryo UI"/>
                <a:cs typeface="Meiryo UI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spc="-130" dirty="0">
                <a:latin typeface="Verdana"/>
                <a:cs typeface="Verdana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−</a:t>
            </a:r>
            <a:r>
              <a:rPr sz="1100" i="1" spc="-130" dirty="0">
                <a:latin typeface="Meiryo UI"/>
                <a:cs typeface="Meiryo UI"/>
              </a:rPr>
              <a:t> </a:t>
            </a:r>
            <a:r>
              <a:rPr sz="1100" i="1" spc="-70" dirty="0">
                <a:latin typeface="Verdana"/>
                <a:cs typeface="Verdana"/>
              </a:rPr>
              <a:t>β</a:t>
            </a:r>
            <a:r>
              <a:rPr sz="1100" i="1" spc="-80" dirty="0">
                <a:latin typeface="Verdana"/>
                <a:cs typeface="Verdana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−</a:t>
            </a:r>
            <a:r>
              <a:rPr sz="1100" i="1" spc="-130" dirty="0">
                <a:latin typeface="Meiryo UI"/>
                <a:cs typeface="Meiryo UI"/>
              </a:rPr>
              <a:t> </a:t>
            </a:r>
            <a:r>
              <a:rPr sz="1100" i="1" dirty="0">
                <a:latin typeface="Verdana"/>
                <a:cs typeface="Verdana"/>
              </a:rPr>
              <a:t>γ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95" dirty="0">
                <a:latin typeface="Lucida Sans Unicode"/>
                <a:cs typeface="Lucida Sans Unicode"/>
              </a:rPr>
              <a:t> </a:t>
            </a:r>
            <a:r>
              <a:rPr sz="1100" i="1" spc="-90" dirty="0">
                <a:latin typeface="Meiryo UI"/>
                <a:cs typeface="Meiryo UI"/>
              </a:rPr>
              <a:t>·</a:t>
            </a:r>
            <a:r>
              <a:rPr sz="1100" i="1" spc="-130" dirty="0">
                <a:latin typeface="Meiryo UI"/>
                <a:cs typeface="Meiryo UI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GP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0" dirty="0">
                <a:latin typeface="Lucida Sans Unicode"/>
                <a:cs typeface="Lucida Sans Unicode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NP</a:t>
            </a:r>
            <a:r>
              <a:rPr sz="1100" i="1" spc="-25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  <a:p>
            <a:pPr marL="38100">
              <a:lnSpc>
                <a:spcPct val="100000"/>
              </a:lnSpc>
              <a:spcBef>
                <a:spcPts val="685"/>
              </a:spcBef>
            </a:pPr>
            <a:r>
              <a:rPr sz="1100" spc="-20" dirty="0">
                <a:latin typeface="Arial"/>
                <a:cs typeface="Arial"/>
              </a:rPr>
              <a:t>Finally,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1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2041004" y="2774936"/>
            <a:ext cx="8496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35" dirty="0">
                <a:latin typeface="Book Antiqua"/>
                <a:cs typeface="Book Antiqua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−</a:t>
            </a:r>
            <a:r>
              <a:rPr sz="1100" i="1" spc="-130" dirty="0">
                <a:latin typeface="Meiryo UI"/>
                <a:cs typeface="Meiryo UI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spc="-140" dirty="0">
                <a:latin typeface="Verdana"/>
                <a:cs typeface="Verdana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−</a:t>
            </a:r>
            <a:r>
              <a:rPr sz="1100" i="1" spc="-130" dirty="0">
                <a:latin typeface="Meiryo UI"/>
                <a:cs typeface="Meiryo UI"/>
              </a:rPr>
              <a:t> </a:t>
            </a:r>
            <a:r>
              <a:rPr sz="1100" i="1" spc="-70" dirty="0">
                <a:latin typeface="Verdana"/>
                <a:cs typeface="Verdana"/>
              </a:rPr>
              <a:t>β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−</a:t>
            </a:r>
            <a:r>
              <a:rPr sz="1100" i="1" spc="-130" dirty="0">
                <a:latin typeface="Meiryo UI"/>
                <a:cs typeface="Meiryo UI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γ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631010" y="2679901"/>
            <a:ext cx="134620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  <a:tabLst>
                <a:tab pos="741680" algn="l"/>
                <a:tab pos="1254125" algn="l"/>
              </a:tabLst>
            </a:pPr>
            <a:r>
              <a:rPr sz="1100" i="1" dirty="0">
                <a:latin typeface="Book Antiqua"/>
                <a:cs typeface="Book Antiqua"/>
              </a:rPr>
              <a:t>GP </a:t>
            </a:r>
            <a:r>
              <a:rPr sz="1100" dirty="0">
                <a:latin typeface="Lucida Sans Unicode"/>
                <a:cs typeface="Lucida Sans Unicode"/>
              </a:rPr>
              <a:t>= </a:t>
            </a:r>
            <a:r>
              <a:rPr sz="1650" u="sng" baseline="37878" dirty="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	</a:t>
            </a:r>
            <a:r>
              <a:rPr sz="1650" i="1" u="sng" spc="-37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NP</a:t>
            </a:r>
            <a:r>
              <a:rPr sz="1650" i="1" u="sng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	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Single</a:t>
            </a:r>
            <a:r>
              <a:rPr spc="80" dirty="0"/>
              <a:t> </a:t>
            </a:r>
            <a:r>
              <a:rPr spc="-10" dirty="0"/>
              <a:t>premium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21272" y="896631"/>
            <a:ext cx="4211955" cy="1757045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50800">
              <a:lnSpc>
                <a:spcPct val="100000"/>
              </a:lnSpc>
              <a:spcBef>
                <a:spcPts val="90"/>
              </a:spcBef>
            </a:pPr>
            <a:r>
              <a:rPr sz="1100" b="1" spc="-10" dirty="0">
                <a:latin typeface="Arial"/>
                <a:cs typeface="Arial"/>
              </a:rPr>
              <a:t>Equivalence</a:t>
            </a:r>
            <a:r>
              <a:rPr sz="1100" b="1" spc="15" dirty="0">
                <a:latin typeface="Arial"/>
                <a:cs typeface="Arial"/>
              </a:rPr>
              <a:t> </a:t>
            </a:r>
            <a:r>
              <a:rPr sz="1100" b="1" spc="-10" dirty="0">
                <a:latin typeface="Arial"/>
                <a:cs typeface="Arial"/>
              </a:rPr>
              <a:t>principle: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sz="1200">
              <a:latin typeface="Arial"/>
              <a:cs typeface="Arial"/>
            </a:endParaRPr>
          </a:p>
          <a:p>
            <a:pPr marL="153670" algn="ctr">
              <a:lnSpc>
                <a:spcPct val="100000"/>
              </a:lnSpc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5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20" dirty="0">
                <a:latin typeface="Lucida Sans Unicode"/>
                <a:cs typeface="Lucida Sans Unicode"/>
              </a:rPr>
              <a:t>[</a:t>
            </a:r>
            <a:r>
              <a:rPr sz="1100" i="1" spc="-20" dirty="0">
                <a:latin typeface="Book Antiqua"/>
                <a:cs typeface="Book Antiqua"/>
              </a:rPr>
              <a:t>S</a:t>
            </a:r>
            <a:r>
              <a:rPr sz="1100" spc="-20" dirty="0">
                <a:latin typeface="Lucida Sans Unicode"/>
                <a:cs typeface="Lucida Sans Unicode"/>
              </a:rPr>
              <a:t>])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  <a:p>
            <a:pPr marL="50800">
              <a:lnSpc>
                <a:spcPct val="100000"/>
              </a:lnSpc>
              <a:spcBef>
                <a:spcPts val="680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PV</a:t>
            </a:r>
            <a:r>
              <a:rPr sz="1100" i="1" spc="4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present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value.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1300">
              <a:latin typeface="Arial"/>
              <a:cs typeface="Arial"/>
            </a:endParaRPr>
          </a:p>
          <a:p>
            <a:pPr marL="153670" algn="ctr">
              <a:lnSpc>
                <a:spcPct val="100000"/>
              </a:lnSpc>
              <a:spcBef>
                <a:spcPts val="995"/>
              </a:spcBef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3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200" spc="142" baseline="-13888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200" baseline="-13888" dirty="0">
                <a:latin typeface="Book Antiqua"/>
                <a:cs typeface="Book Antiqua"/>
              </a:rPr>
              <a:t>2</a:t>
            </a:r>
            <a:r>
              <a:rPr sz="1200" spc="150" baseline="-13888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i="1" spc="-110" dirty="0">
                <a:latin typeface="Verdana"/>
                <a:cs typeface="Verdana"/>
              </a:rPr>
              <a:t>.</a:t>
            </a:r>
            <a:r>
              <a:rPr sz="1100" i="1" spc="-200" dirty="0">
                <a:latin typeface="Verdana"/>
                <a:cs typeface="Verdana"/>
              </a:rPr>
              <a:t> </a:t>
            </a:r>
            <a:r>
              <a:rPr sz="1100" i="1" spc="-110" dirty="0">
                <a:latin typeface="Verdana"/>
                <a:cs typeface="Verdana"/>
              </a:rPr>
              <a:t>.</a:t>
            </a:r>
            <a:r>
              <a:rPr sz="1100" i="1" spc="-200" dirty="0">
                <a:latin typeface="Verdana"/>
                <a:cs typeface="Verdana"/>
              </a:rPr>
              <a:t> </a:t>
            </a:r>
            <a:r>
              <a:rPr sz="1100" i="1" spc="-110" dirty="0">
                <a:latin typeface="Verdana"/>
                <a:cs typeface="Verdana"/>
              </a:rPr>
              <a:t>.</a:t>
            </a:r>
            <a:r>
              <a:rPr sz="1100" i="1" spc="-80" dirty="0">
                <a:latin typeface="Verdana"/>
                <a:cs typeface="Verdan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5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10" dirty="0">
                <a:latin typeface="Lucida Sans Unicode"/>
                <a:cs typeface="Lucida Sans Unicode"/>
              </a:rPr>
              <a:t>[</a:t>
            </a:r>
            <a:r>
              <a:rPr sz="1100" i="1" spc="-10" dirty="0">
                <a:latin typeface="Book Antiqua"/>
                <a:cs typeface="Book Antiqua"/>
              </a:rPr>
              <a:t>S</a:t>
            </a:r>
            <a:r>
              <a:rPr sz="1100" spc="-10" dirty="0">
                <a:latin typeface="Lucida Sans Unicode"/>
                <a:cs typeface="Lucida Sans Unicode"/>
              </a:rPr>
              <a:t>])</a:t>
            </a:r>
            <a:r>
              <a:rPr sz="1100" spc="-4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5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30" dirty="0">
                <a:latin typeface="Lucida Sans Unicode"/>
                <a:cs typeface="Lucida Sans Unicode"/>
              </a:rPr>
              <a:t>[</a:t>
            </a:r>
            <a:r>
              <a:rPr sz="1100" i="1" spc="-30" dirty="0">
                <a:latin typeface="Book Antiqua"/>
                <a:cs typeface="Book Antiqua"/>
              </a:rPr>
              <a:t>Y</a:t>
            </a:r>
            <a:r>
              <a:rPr sz="1200" spc="-44" baseline="-13888" dirty="0">
                <a:latin typeface="Book Antiqua"/>
                <a:cs typeface="Book Antiqua"/>
              </a:rPr>
              <a:t>1</a:t>
            </a:r>
            <a:r>
              <a:rPr sz="1100" spc="-30" dirty="0">
                <a:latin typeface="Lucida Sans Unicode"/>
                <a:cs typeface="Lucida Sans Unicode"/>
              </a:rPr>
              <a:t>]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30" dirty="0">
                <a:latin typeface="Lucida Sans Unicode"/>
                <a:cs typeface="Lucida Sans Unicode"/>
              </a:rPr>
              <a:t>[</a:t>
            </a:r>
            <a:r>
              <a:rPr sz="1100" i="1" spc="-30" dirty="0">
                <a:latin typeface="Book Antiqua"/>
                <a:cs typeface="Book Antiqua"/>
              </a:rPr>
              <a:t>Y</a:t>
            </a:r>
            <a:r>
              <a:rPr sz="1200" spc="-44" baseline="-13888" dirty="0">
                <a:latin typeface="Book Antiqua"/>
                <a:cs typeface="Book Antiqua"/>
              </a:rPr>
              <a:t>2</a:t>
            </a:r>
            <a:r>
              <a:rPr sz="1100" spc="-30" dirty="0">
                <a:latin typeface="Lucida Sans Unicode"/>
                <a:cs typeface="Lucida Sans Unicode"/>
              </a:rPr>
              <a:t>]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i="1" spc="-110" dirty="0">
                <a:latin typeface="Verdana"/>
                <a:cs typeface="Verdana"/>
              </a:rPr>
              <a:t>.</a:t>
            </a:r>
            <a:r>
              <a:rPr sz="1100" i="1" spc="-200" dirty="0">
                <a:latin typeface="Verdana"/>
                <a:cs typeface="Verdana"/>
              </a:rPr>
              <a:t> </a:t>
            </a:r>
            <a:r>
              <a:rPr sz="1100" i="1" spc="-110" dirty="0">
                <a:latin typeface="Verdana"/>
                <a:cs typeface="Verdana"/>
              </a:rPr>
              <a:t>.</a:t>
            </a:r>
            <a:r>
              <a:rPr sz="1100" i="1" spc="-200" dirty="0">
                <a:latin typeface="Verdana"/>
                <a:cs typeface="Verdana"/>
              </a:rPr>
              <a:t> </a:t>
            </a:r>
            <a:r>
              <a:rPr sz="1100" i="1" spc="-110" dirty="0">
                <a:latin typeface="Verdana"/>
                <a:cs typeface="Verdana"/>
              </a:rPr>
              <a:t>.</a:t>
            </a:r>
            <a:r>
              <a:rPr sz="1100" i="1" spc="-200" dirty="0">
                <a:latin typeface="Verdana"/>
                <a:cs typeface="Verdana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10" dirty="0">
                <a:latin typeface="Lucida Sans Unicode"/>
                <a:cs typeface="Lucida Sans Unicode"/>
              </a:rPr>
              <a:t>[</a:t>
            </a:r>
            <a:r>
              <a:rPr sz="1100" i="1" spc="-10" dirty="0">
                <a:latin typeface="Book Antiqua"/>
                <a:cs typeface="Book Antiqua"/>
              </a:rPr>
              <a:t>Y</a:t>
            </a:r>
            <a:r>
              <a:rPr sz="1200" i="1" spc="-15" baseline="-13888" dirty="0">
                <a:latin typeface="Book Antiqua"/>
                <a:cs typeface="Book Antiqua"/>
              </a:rPr>
              <a:t>M</a:t>
            </a:r>
            <a:r>
              <a:rPr sz="1100" spc="-10" dirty="0">
                <a:latin typeface="Lucida Sans Unicode"/>
                <a:cs typeface="Lucida Sans Unicode"/>
              </a:rPr>
              <a:t>])</a:t>
            </a:r>
            <a:r>
              <a:rPr sz="1100" spc="-1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  <a:p>
            <a:pPr marL="50800">
              <a:lnSpc>
                <a:spcPct val="100000"/>
              </a:lnSpc>
              <a:spcBef>
                <a:spcPts val="1130"/>
              </a:spcBef>
            </a:pPr>
            <a:r>
              <a:rPr sz="1100" spc="-10" dirty="0">
                <a:latin typeface="Arial"/>
                <a:cs typeface="Arial"/>
              </a:rPr>
              <a:t>where</a:t>
            </a:r>
            <a:endParaRPr sz="1100">
              <a:latin typeface="Arial"/>
              <a:cs typeface="Arial"/>
            </a:endParaRPr>
          </a:p>
          <a:p>
            <a:pPr marL="153670" algn="ctr">
              <a:lnSpc>
                <a:spcPct val="100000"/>
              </a:lnSpc>
              <a:spcBef>
                <a:spcPts val="35"/>
              </a:spcBef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200" i="1" baseline="-13888" dirty="0">
                <a:latin typeface="Book Antiqua"/>
                <a:cs typeface="Book Antiqua"/>
              </a:rPr>
              <a:t>i</a:t>
            </a:r>
            <a:r>
              <a:rPr sz="1200" i="1" spc="247" baseline="-13888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5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10" dirty="0">
                <a:latin typeface="Lucida Sans Unicode"/>
                <a:cs typeface="Lucida Sans Unicode"/>
              </a:rPr>
              <a:t>[</a:t>
            </a:r>
            <a:r>
              <a:rPr sz="1100" i="1" spc="-10" dirty="0">
                <a:latin typeface="Book Antiqua"/>
                <a:cs typeface="Book Antiqua"/>
              </a:rPr>
              <a:t>Y</a:t>
            </a:r>
            <a:r>
              <a:rPr sz="1200" i="1" spc="-15" baseline="-13888" dirty="0">
                <a:latin typeface="Book Antiqua"/>
                <a:cs typeface="Book Antiqua"/>
              </a:rPr>
              <a:t>i</a:t>
            </a:r>
            <a:r>
              <a:rPr sz="1100" spc="-10" dirty="0">
                <a:latin typeface="Lucida Sans Unicode"/>
                <a:cs typeface="Lucida Sans Unicode"/>
              </a:rPr>
              <a:t>])</a:t>
            </a:r>
            <a:r>
              <a:rPr sz="1100" spc="-1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159372" y="73138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Level</a:t>
            </a:r>
            <a:r>
              <a:rPr spc="-15" dirty="0"/>
              <a:t> </a:t>
            </a:r>
            <a:r>
              <a:rPr spc="-10" dirty="0"/>
              <a:t>premium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935632" y="927479"/>
            <a:ext cx="149860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b="0" spc="-25" dirty="0">
                <a:latin typeface="Bookman Old Style"/>
                <a:cs typeface="Bookman Old Style"/>
              </a:rPr>
              <a:t>[</a:t>
            </a:r>
            <a:r>
              <a:rPr sz="800" i="1" spc="-25" dirty="0">
                <a:latin typeface="Book Antiqua"/>
                <a:cs typeface="Book Antiqua"/>
              </a:rPr>
              <a:t>T</a:t>
            </a:r>
            <a:r>
              <a:rPr sz="800" b="0" spc="-25" dirty="0">
                <a:latin typeface="Bookman Old Style"/>
                <a:cs typeface="Bookman Old Style"/>
              </a:rPr>
              <a:t>]</a:t>
            </a:r>
            <a:endParaRPr sz="800">
              <a:latin typeface="Bookman Old Style"/>
              <a:cs typeface="Bookman Old Style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935632" y="1048078"/>
            <a:ext cx="5397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i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59372" y="603540"/>
            <a:ext cx="2014855" cy="397510"/>
          </a:xfrm>
          <a:prstGeom prst="rect">
            <a:avLst/>
          </a:prstGeom>
        </p:spPr>
        <p:txBody>
          <a:bodyPr vert="horz" wrap="square" lIns="0" tIns="3111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245"/>
              </a:spcBef>
            </a:pPr>
            <a:r>
              <a:rPr sz="1100" b="1" spc="-10" dirty="0">
                <a:latin typeface="Arial"/>
                <a:cs typeface="Arial"/>
              </a:rPr>
              <a:t>Equivalence</a:t>
            </a:r>
            <a:r>
              <a:rPr sz="1100" b="1" spc="15" dirty="0">
                <a:latin typeface="Arial"/>
                <a:cs typeface="Arial"/>
              </a:rPr>
              <a:t> </a:t>
            </a:r>
            <a:r>
              <a:rPr sz="1100" b="1" spc="-10" dirty="0">
                <a:latin typeface="Arial"/>
                <a:cs typeface="Arial"/>
              </a:rPr>
              <a:t>principle: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1050">
              <a:latin typeface="Arial"/>
              <a:cs typeface="Arial"/>
            </a:endParaRPr>
          </a:p>
          <a:p>
            <a:pPr marR="5080" algn="r">
              <a:lnSpc>
                <a:spcPct val="100000"/>
              </a:lnSpc>
              <a:spcBef>
                <a:spcPts val="5"/>
              </a:spcBef>
              <a:tabLst>
                <a:tab pos="297180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556029" y="963179"/>
            <a:ext cx="76454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643255" algn="l"/>
              </a:tabLst>
            </a:pPr>
            <a:r>
              <a:rPr sz="1100" i="1" dirty="0">
                <a:latin typeface="Book Antiqua"/>
                <a:cs typeface="Book Antiqua"/>
              </a:rPr>
              <a:t>PV</a:t>
            </a:r>
            <a:r>
              <a:rPr sz="1100" i="1" spc="150" dirty="0">
                <a:latin typeface="Book Antiqua"/>
                <a:cs typeface="Book Antiqua"/>
              </a:rPr>
              <a:t>  </a:t>
            </a:r>
            <a:r>
              <a:rPr sz="1100" i="1" spc="-60" dirty="0">
                <a:latin typeface="Book Antiqua"/>
                <a:cs typeface="Book Antiqua"/>
              </a:rPr>
              <a:t>P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spc="-6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2838170" y="1025917"/>
            <a:ext cx="5397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i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333447" y="963179"/>
            <a:ext cx="71882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5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10" dirty="0">
                <a:latin typeface="Lucida Sans Unicode"/>
                <a:cs typeface="Lucida Sans Unicode"/>
              </a:rPr>
              <a:t>[</a:t>
            </a:r>
            <a:r>
              <a:rPr sz="1100" i="1" spc="-10" dirty="0">
                <a:latin typeface="Book Antiqua"/>
                <a:cs typeface="Book Antiqua"/>
              </a:rPr>
              <a:t>Y</a:t>
            </a:r>
            <a:r>
              <a:rPr sz="1100" i="1" spc="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1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659790" y="1438908"/>
            <a:ext cx="5397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i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33972" y="1354009"/>
            <a:ext cx="23717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200" b="0" baseline="38194" dirty="0">
                <a:latin typeface="Bookman Old Style"/>
                <a:cs typeface="Bookman Old Style"/>
              </a:rPr>
              <a:t>[</a:t>
            </a:r>
            <a:r>
              <a:rPr sz="1200" i="1" baseline="38194" dirty="0">
                <a:latin typeface="Book Antiqua"/>
                <a:cs typeface="Book Antiqua"/>
              </a:rPr>
              <a:t>T</a:t>
            </a:r>
            <a:r>
              <a:rPr sz="1200" b="0" baseline="38194" dirty="0">
                <a:latin typeface="Bookman Old Style"/>
                <a:cs typeface="Bookman Old Style"/>
              </a:rPr>
              <a:t>]</a:t>
            </a:r>
            <a:r>
              <a:rPr sz="1200" b="0" spc="104" baseline="38194" dirty="0">
                <a:latin typeface="Bookman Old Style"/>
                <a:cs typeface="Bookman Old Style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level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premium.</a:t>
            </a:r>
            <a:r>
              <a:rPr sz="1100" spc="40" dirty="0">
                <a:latin typeface="Arial"/>
                <a:cs typeface="Arial"/>
              </a:rPr>
              <a:t> </a:t>
            </a:r>
            <a:r>
              <a:rPr sz="1100" spc="-20" dirty="0">
                <a:latin typeface="Arial"/>
                <a:cs typeface="Arial"/>
              </a:rPr>
              <a:t>Then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108951" y="1716416"/>
            <a:ext cx="149860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b="0" spc="-25" dirty="0">
                <a:latin typeface="Bookman Old Style"/>
                <a:cs typeface="Bookman Old Style"/>
              </a:rPr>
              <a:t>[</a:t>
            </a:r>
            <a:r>
              <a:rPr sz="800" i="1" spc="-25" dirty="0">
                <a:latin typeface="Book Antiqua"/>
                <a:cs typeface="Book Antiqua"/>
              </a:rPr>
              <a:t>T</a:t>
            </a:r>
            <a:r>
              <a:rPr sz="800" b="0" spc="-25" dirty="0">
                <a:latin typeface="Bookman Old Style"/>
                <a:cs typeface="Bookman Old Style"/>
              </a:rPr>
              <a:t>]</a:t>
            </a:r>
            <a:endParaRPr sz="800">
              <a:latin typeface="Bookman Old Style"/>
              <a:cs typeface="Bookman Old Style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108951" y="1837015"/>
            <a:ext cx="5397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i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1024293" y="1752116"/>
            <a:ext cx="30226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227329" algn="l"/>
              </a:tabLst>
            </a:pPr>
            <a:r>
              <a:rPr sz="1100" i="1" spc="-50" dirty="0">
                <a:latin typeface="Book Antiqua"/>
                <a:cs typeface="Book Antiqua"/>
              </a:rPr>
              <a:t>P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i="1" spc="-50" dirty="0">
                <a:latin typeface="Book Antiqua"/>
                <a:cs typeface="Book Antiqua"/>
              </a:rPr>
              <a:t>a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7" name="object 17"/>
          <p:cNvSpPr/>
          <p:nvPr/>
        </p:nvSpPr>
        <p:spPr>
          <a:xfrm>
            <a:off x="1328686" y="1865096"/>
            <a:ext cx="92710" cy="0"/>
          </a:xfrm>
          <a:custGeom>
            <a:avLst/>
            <a:gdLst/>
            <a:ahLst/>
            <a:cxnLst/>
            <a:rect l="l" t="t" r="r" b="b"/>
            <a:pathLst>
              <a:path w="92709">
                <a:moveTo>
                  <a:pt x="0" y="0"/>
                </a:moveTo>
                <a:lnTo>
                  <a:pt x="92125" y="0"/>
                </a:lnTo>
              </a:path>
            </a:pathLst>
          </a:custGeom>
          <a:ln w="455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 txBox="1"/>
          <p:nvPr/>
        </p:nvSpPr>
        <p:spPr>
          <a:xfrm>
            <a:off x="1333919" y="1817635"/>
            <a:ext cx="835660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  <a:tabLst>
                <a:tab pos="794385" algn="l"/>
              </a:tabLst>
            </a:pPr>
            <a:r>
              <a:rPr sz="800" i="1" spc="-25" dirty="0">
                <a:latin typeface="Book Antiqua"/>
                <a:cs typeface="Book Antiqua"/>
              </a:rPr>
              <a:t>n</a:t>
            </a:r>
            <a:r>
              <a:rPr sz="800" i="1" spc="-25" dirty="0">
                <a:latin typeface="Arial"/>
                <a:cs typeface="Arial"/>
              </a:rPr>
              <a:t>|</a:t>
            </a:r>
            <a:r>
              <a:rPr sz="800" i="1" dirty="0">
                <a:latin typeface="Arial"/>
                <a:cs typeface="Arial"/>
              </a:rPr>
              <a:t>	</a:t>
            </a:r>
            <a:r>
              <a:rPr sz="800" i="1" spc="-50" dirty="0">
                <a:latin typeface="Book Antiqua"/>
                <a:cs typeface="Book Antiqua"/>
              </a:rPr>
              <a:t>i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542832" y="1716416"/>
            <a:ext cx="149860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b="0" spc="-25" dirty="0">
                <a:latin typeface="Bookman Old Style"/>
                <a:cs typeface="Bookman Old Style"/>
              </a:rPr>
              <a:t>[</a:t>
            </a:r>
            <a:r>
              <a:rPr sz="800" i="1" spc="-25" dirty="0">
                <a:latin typeface="Book Antiqua"/>
                <a:cs typeface="Book Antiqua"/>
              </a:rPr>
              <a:t>T</a:t>
            </a:r>
            <a:r>
              <a:rPr sz="800" b="0" spc="-25" dirty="0">
                <a:latin typeface="Bookman Old Style"/>
                <a:cs typeface="Bookman Old Style"/>
              </a:rPr>
              <a:t>]</a:t>
            </a:r>
            <a:endParaRPr sz="800">
              <a:latin typeface="Bookman Old Style"/>
              <a:cs typeface="Bookman Old Style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2542832" y="1837015"/>
            <a:ext cx="5397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i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1235417" y="1752116"/>
            <a:ext cx="16097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241935" algn="l"/>
                <a:tab pos="1488440" algn="l"/>
              </a:tabLst>
            </a:pPr>
            <a:r>
              <a:rPr sz="1650" spc="-75" baseline="2525" dirty="0">
                <a:latin typeface="Lucida Sans Unicode"/>
                <a:cs typeface="Lucida Sans Unicode"/>
              </a:rPr>
              <a:t>¨</a:t>
            </a:r>
            <a:r>
              <a:rPr sz="1650" baseline="2525" dirty="0">
                <a:latin typeface="Lucida Sans Unicode"/>
                <a:cs typeface="Lucida Sans Unicode"/>
              </a:rPr>
              <a:t>	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10" dirty="0">
                <a:latin typeface="Lucida Sans Unicode"/>
                <a:cs typeface="Lucida Sans Unicode"/>
              </a:rPr>
              <a:t>[</a:t>
            </a:r>
            <a:r>
              <a:rPr sz="1100" i="1" spc="-10" dirty="0">
                <a:latin typeface="Book Antiqua"/>
                <a:cs typeface="Book Antiqua"/>
              </a:rPr>
              <a:t>Y 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5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Meiryo UI"/>
                <a:cs typeface="Meiryo UI"/>
              </a:rPr>
              <a:t>⇒</a:t>
            </a:r>
            <a:r>
              <a:rPr sz="1100" i="1" spc="-80" dirty="0">
                <a:latin typeface="Meiryo UI"/>
                <a:cs typeface="Meiryo UI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P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3377806" y="1721115"/>
            <a:ext cx="6032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u="sng" spc="4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i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23" name="object 23"/>
          <p:cNvSpPr txBox="1"/>
          <p:nvPr/>
        </p:nvSpPr>
        <p:spPr>
          <a:xfrm>
            <a:off x="2873095" y="1658390"/>
            <a:ext cx="6572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PV</a:t>
            </a:r>
            <a:r>
              <a:rPr sz="1100" i="1" u="sng" spc="-55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 </a:t>
            </a:r>
            <a:r>
              <a:rPr sz="1100" u="sng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(</a:t>
            </a:r>
            <a:r>
              <a:rPr sz="1100" i="1" u="sng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E</a:t>
            </a:r>
            <a:r>
              <a:rPr sz="1100" i="1" u="sng" spc="-9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 </a:t>
            </a:r>
            <a:r>
              <a:rPr sz="1100" u="sng" spc="-10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[</a:t>
            </a: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r>
              <a:rPr sz="1100" i="1" dirty="0">
                <a:latin typeface="Book Antiqua"/>
                <a:cs typeface="Book Antiqua"/>
              </a:rPr>
              <a:t> </a:t>
            </a:r>
            <a:r>
              <a:rPr sz="1100" u="sng" spc="-25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])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24" name="object 24"/>
          <p:cNvSpPr/>
          <p:nvPr/>
        </p:nvSpPr>
        <p:spPr>
          <a:xfrm>
            <a:off x="3184715" y="1960130"/>
            <a:ext cx="92710" cy="0"/>
          </a:xfrm>
          <a:custGeom>
            <a:avLst/>
            <a:gdLst/>
            <a:ahLst/>
            <a:cxnLst/>
            <a:rect l="l" t="t" r="r" b="b"/>
            <a:pathLst>
              <a:path w="92710">
                <a:moveTo>
                  <a:pt x="0" y="0"/>
                </a:moveTo>
                <a:lnTo>
                  <a:pt x="92125" y="0"/>
                </a:lnTo>
              </a:path>
            </a:pathLst>
          </a:custGeom>
          <a:ln w="455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 txBox="1"/>
          <p:nvPr/>
        </p:nvSpPr>
        <p:spPr>
          <a:xfrm>
            <a:off x="3066033" y="1875344"/>
            <a:ext cx="26098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650" spc="-989" baseline="15151" dirty="0">
                <a:latin typeface="Lucida Sans Unicode"/>
                <a:cs typeface="Lucida Sans Unicode"/>
              </a:rPr>
              <a:t>¨</a:t>
            </a:r>
            <a:r>
              <a:rPr sz="1650" i="1" spc="-22" baseline="10101" dirty="0">
                <a:latin typeface="Book Antiqua"/>
                <a:cs typeface="Book Antiqua"/>
              </a:rPr>
              <a:t>a</a:t>
            </a:r>
            <a:r>
              <a:rPr sz="1650" i="1" spc="-7" baseline="10101" dirty="0">
                <a:latin typeface="Book Antiqua"/>
                <a:cs typeface="Book Antiqua"/>
              </a:rPr>
              <a:t> </a:t>
            </a:r>
            <a:r>
              <a:rPr sz="800" i="1" spc="-35" dirty="0">
                <a:latin typeface="Book Antiqua"/>
                <a:cs typeface="Book Antiqua"/>
              </a:rPr>
              <a:t>n</a:t>
            </a:r>
            <a:r>
              <a:rPr sz="800" i="1" spc="-35" dirty="0">
                <a:latin typeface="Arial"/>
                <a:cs typeface="Arial"/>
              </a:rPr>
              <a:t>|</a:t>
            </a:r>
            <a:endParaRPr sz="800">
              <a:latin typeface="Arial"/>
              <a:cs typeface="Arial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3519817" y="1752116"/>
            <a:ext cx="6413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7" name="object 27"/>
          <p:cNvSpPr/>
          <p:nvPr/>
        </p:nvSpPr>
        <p:spPr>
          <a:xfrm>
            <a:off x="664540" y="2267470"/>
            <a:ext cx="92710" cy="0"/>
          </a:xfrm>
          <a:custGeom>
            <a:avLst/>
            <a:gdLst/>
            <a:ahLst/>
            <a:cxnLst/>
            <a:rect l="l" t="t" r="r" b="b"/>
            <a:pathLst>
              <a:path w="92709">
                <a:moveTo>
                  <a:pt x="0" y="0"/>
                </a:moveTo>
                <a:lnTo>
                  <a:pt x="92125" y="0"/>
                </a:lnTo>
              </a:path>
            </a:pathLst>
          </a:custGeom>
          <a:ln w="455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 txBox="1"/>
          <p:nvPr/>
        </p:nvSpPr>
        <p:spPr>
          <a:xfrm>
            <a:off x="133972" y="2154490"/>
            <a:ext cx="3920490" cy="363855"/>
          </a:xfrm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38100" marR="30480">
              <a:lnSpc>
                <a:spcPct val="102600"/>
              </a:lnSpc>
              <a:spcBef>
                <a:spcPts val="55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55" dirty="0">
                <a:latin typeface="Arial"/>
                <a:cs typeface="Arial"/>
              </a:rPr>
              <a:t> </a:t>
            </a:r>
            <a:r>
              <a:rPr sz="1650" spc="-989" baseline="2525" dirty="0">
                <a:latin typeface="Lucida Sans Unicode"/>
                <a:cs typeface="Lucida Sans Unicode"/>
              </a:rPr>
              <a:t>¨</a:t>
            </a:r>
            <a:r>
              <a:rPr sz="1100" i="1" spc="-15" dirty="0">
                <a:latin typeface="Book Antiqua"/>
                <a:cs typeface="Book Antiqua"/>
              </a:rPr>
              <a:t>a </a:t>
            </a:r>
            <a:r>
              <a:rPr sz="1200" i="1" baseline="-13888" dirty="0">
                <a:latin typeface="Book Antiqua"/>
                <a:cs typeface="Book Antiqua"/>
              </a:rPr>
              <a:t>n</a:t>
            </a:r>
            <a:r>
              <a:rPr sz="1200" i="1" baseline="-13888" dirty="0">
                <a:latin typeface="Arial"/>
                <a:cs typeface="Arial"/>
              </a:rPr>
              <a:t>|</a:t>
            </a:r>
            <a:r>
              <a:rPr sz="1200" i="1" spc="172" baseline="-13888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present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value</a:t>
            </a:r>
            <a:r>
              <a:rPr sz="1100" spc="-1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an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anuity-</a:t>
            </a:r>
            <a:r>
              <a:rPr sz="1100" dirty="0">
                <a:latin typeface="Arial"/>
                <a:cs typeface="Arial"/>
              </a:rPr>
              <a:t>certain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1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payable </a:t>
            </a:r>
            <a:r>
              <a:rPr sz="1100" dirty="0">
                <a:latin typeface="Arial"/>
                <a:cs typeface="Arial"/>
              </a:rPr>
              <a:t>periodically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advance,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20" dirty="0">
                <a:latin typeface="Arial"/>
                <a:cs typeface="Arial"/>
              </a:rPr>
              <a:t>thus</a:t>
            </a:r>
            <a:endParaRPr sz="1100">
              <a:latin typeface="Arial"/>
              <a:cs typeface="Arial"/>
            </a:endParaRPr>
          </a:p>
        </p:txBody>
      </p:sp>
      <p:sp>
        <p:nvSpPr>
          <p:cNvPr id="29" name="object 29"/>
          <p:cNvSpPr/>
          <p:nvPr/>
        </p:nvSpPr>
        <p:spPr>
          <a:xfrm>
            <a:off x="1601787" y="2828620"/>
            <a:ext cx="92710" cy="0"/>
          </a:xfrm>
          <a:custGeom>
            <a:avLst/>
            <a:gdLst/>
            <a:ahLst/>
            <a:cxnLst/>
            <a:rect l="l" t="t" r="r" b="b"/>
            <a:pathLst>
              <a:path w="92710">
                <a:moveTo>
                  <a:pt x="0" y="0"/>
                </a:moveTo>
                <a:lnTo>
                  <a:pt x="92125" y="0"/>
                </a:lnTo>
              </a:path>
            </a:pathLst>
          </a:custGeom>
          <a:ln w="455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 txBox="1"/>
          <p:nvPr/>
        </p:nvSpPr>
        <p:spPr>
          <a:xfrm>
            <a:off x="1483105" y="2715627"/>
            <a:ext cx="413384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650" spc="-989" baseline="2525" dirty="0">
                <a:latin typeface="Lucida Sans Unicode"/>
                <a:cs typeface="Lucida Sans Unicode"/>
              </a:rPr>
              <a:t>¨</a:t>
            </a:r>
            <a:r>
              <a:rPr sz="1100" i="1" spc="-15" dirty="0">
                <a:latin typeface="Book Antiqua"/>
                <a:cs typeface="Book Antiqua"/>
              </a:rPr>
              <a:t>a</a:t>
            </a:r>
            <a:r>
              <a:rPr sz="1100" i="1" dirty="0">
                <a:latin typeface="Book Antiqua"/>
                <a:cs typeface="Book Antiqua"/>
              </a:rPr>
              <a:t> </a:t>
            </a:r>
            <a:r>
              <a:rPr sz="1200" i="1" baseline="-13888" dirty="0">
                <a:latin typeface="Book Antiqua"/>
                <a:cs typeface="Book Antiqua"/>
              </a:rPr>
              <a:t>n</a:t>
            </a:r>
            <a:r>
              <a:rPr sz="1200" i="1" baseline="-13888" dirty="0">
                <a:latin typeface="Arial"/>
                <a:cs typeface="Arial"/>
              </a:rPr>
              <a:t>|</a:t>
            </a:r>
            <a:r>
              <a:rPr sz="1200" i="1" spc="225" baseline="-13888" dirty="0">
                <a:latin typeface="Arial"/>
                <a:cs typeface="Arial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31" name="object 31"/>
          <p:cNvSpPr/>
          <p:nvPr/>
        </p:nvSpPr>
        <p:spPr>
          <a:xfrm>
            <a:off x="1912099" y="2832239"/>
            <a:ext cx="686435" cy="0"/>
          </a:xfrm>
          <a:custGeom>
            <a:avLst/>
            <a:gdLst/>
            <a:ahLst/>
            <a:cxnLst/>
            <a:rect l="l" t="t" r="r" b="b"/>
            <a:pathLst>
              <a:path w="686435">
                <a:moveTo>
                  <a:pt x="0" y="0"/>
                </a:moveTo>
                <a:lnTo>
                  <a:pt x="686092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 txBox="1"/>
          <p:nvPr/>
        </p:nvSpPr>
        <p:spPr>
          <a:xfrm>
            <a:off x="1873999" y="2595318"/>
            <a:ext cx="762635" cy="411480"/>
          </a:xfrm>
          <a:prstGeom prst="rect">
            <a:avLst/>
          </a:prstGeom>
        </p:spPr>
        <p:txBody>
          <a:bodyPr vert="horz" wrap="square" lIns="0" tIns="3810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300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7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i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200" i="1" baseline="34722" dirty="0">
                <a:latin typeface="Book Antiqua"/>
                <a:cs typeface="Book Antiqua"/>
              </a:rPr>
              <a:t>n</a:t>
            </a:r>
            <a:r>
              <a:rPr sz="1200" i="1" spc="187" baseline="34722" dirty="0">
                <a:latin typeface="Book Antiqua"/>
                <a:cs typeface="Book Antiqua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−</a:t>
            </a:r>
            <a:r>
              <a:rPr sz="1100" i="1" spc="-105" dirty="0">
                <a:latin typeface="Meiryo UI"/>
                <a:cs typeface="Meiryo UI"/>
              </a:rPr>
              <a:t> </a:t>
            </a:r>
            <a:r>
              <a:rPr sz="1100" spc="-50" dirty="0">
                <a:latin typeface="Book Antiqua"/>
                <a:cs typeface="Book Antiqua"/>
              </a:rPr>
              <a:t>1</a:t>
            </a:r>
            <a:endParaRPr sz="1100">
              <a:latin typeface="Book Antiqua"/>
              <a:cs typeface="Book Antiqua"/>
            </a:endParaRPr>
          </a:p>
          <a:p>
            <a:pPr marL="137795">
              <a:lnSpc>
                <a:spcPct val="100000"/>
              </a:lnSpc>
              <a:spcBef>
                <a:spcPts val="195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75" dirty="0">
                <a:latin typeface="Lucida Sans Unicode"/>
                <a:cs typeface="Lucida Sans Unicode"/>
              </a:rPr>
              <a:t> </a:t>
            </a:r>
            <a:r>
              <a:rPr sz="1100" i="1" spc="-20" dirty="0">
                <a:latin typeface="Book Antiqua"/>
                <a:cs typeface="Book Antiqua"/>
              </a:rPr>
              <a:t>i</a:t>
            </a:r>
            <a:r>
              <a:rPr sz="1100" spc="-20" dirty="0">
                <a:latin typeface="Lucida Sans Unicode"/>
                <a:cs typeface="Lucida Sans Unicode"/>
              </a:rPr>
              <a:t>)</a:t>
            </a:r>
            <a:r>
              <a:rPr sz="1200" i="1" spc="-30" baseline="34722" dirty="0">
                <a:latin typeface="Book Antiqua"/>
                <a:cs typeface="Book Antiqua"/>
              </a:rPr>
              <a:t>n</a:t>
            </a:r>
            <a:r>
              <a:rPr sz="1100" i="1" spc="-20" dirty="0">
                <a:latin typeface="Book Antiqua"/>
                <a:cs typeface="Book Antiqua"/>
              </a:rPr>
              <a:t>i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33" name="object 33"/>
          <p:cNvSpPr txBox="1"/>
          <p:nvPr/>
        </p:nvSpPr>
        <p:spPr>
          <a:xfrm>
            <a:off x="2623756" y="2715627"/>
            <a:ext cx="4718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6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i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3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160086" y="58088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Setting</a:t>
            </a:r>
            <a:r>
              <a:rPr spc="80" dirty="0"/>
              <a:t> </a:t>
            </a:r>
            <a:r>
              <a:rPr dirty="0"/>
              <a:t>the</a:t>
            </a:r>
            <a:r>
              <a:rPr spc="80" dirty="0"/>
              <a:t> </a:t>
            </a:r>
            <a:r>
              <a:rPr dirty="0"/>
              <a:t>safety/risk</a:t>
            </a:r>
            <a:r>
              <a:rPr spc="80" dirty="0"/>
              <a:t> </a:t>
            </a:r>
            <a:r>
              <a:rPr spc="-10" dirty="0"/>
              <a:t>loading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33972" y="593749"/>
            <a:ext cx="3780154" cy="363855"/>
          </a:xfrm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38100" marR="30480">
              <a:lnSpc>
                <a:spcPct val="102600"/>
              </a:lnSpc>
              <a:spcBef>
                <a:spcPts val="55"/>
              </a:spcBef>
            </a:pPr>
            <a:r>
              <a:rPr sz="1100" dirty="0">
                <a:latin typeface="Arial"/>
                <a:cs typeface="Arial"/>
              </a:rPr>
              <a:t>Reminding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that</a:t>
            </a:r>
            <a:r>
              <a:rPr sz="1100" spc="-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2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S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≈</a:t>
            </a:r>
            <a:r>
              <a:rPr sz="1100" i="1" spc="-70" dirty="0">
                <a:latin typeface="Meiryo UI"/>
                <a:cs typeface="Meiryo UI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200" i="1" baseline="-13888" dirty="0">
                <a:latin typeface="Book Antiqua"/>
                <a:cs typeface="Book Antiqua"/>
              </a:rPr>
              <a:t>i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Z</a:t>
            </a:r>
            <a:r>
              <a:rPr sz="1200" i="1" baseline="-13888" dirty="0">
                <a:latin typeface="Book Antiqua"/>
                <a:cs typeface="Book Antiqua"/>
              </a:rPr>
              <a:t>i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45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Arial"/>
                <a:cs typeface="Arial"/>
              </a:rPr>
              <a:t>depends</a:t>
            </a:r>
            <a:r>
              <a:rPr sz="1100" spc="-1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on </a:t>
            </a:r>
            <a:r>
              <a:rPr sz="1100" dirty="0">
                <a:latin typeface="Arial"/>
                <a:cs typeface="Arial"/>
              </a:rPr>
              <a:t>probability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insured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accident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5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and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discount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rate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i</a:t>
            </a:r>
            <a:r>
              <a:rPr sz="1100" spc="-25" dirty="0">
                <a:latin typeface="Arial"/>
                <a:cs typeface="Arial"/>
              </a:rPr>
              <a:t>.</a:t>
            </a:r>
            <a:endParaRPr sz="1100">
              <a:latin typeface="Arial"/>
              <a:cs typeface="Arial"/>
            </a:endParaRPr>
          </a:p>
        </p:txBody>
      </p:sp>
      <p:grpSp>
        <p:nvGrpSpPr>
          <p:cNvPr id="7" name="object 7"/>
          <p:cNvGrpSpPr/>
          <p:nvPr/>
        </p:nvGrpSpPr>
        <p:grpSpPr>
          <a:xfrm>
            <a:off x="117729" y="1195705"/>
            <a:ext cx="4372610" cy="1323340"/>
            <a:chOff x="117729" y="1195705"/>
            <a:chExt cx="4372610" cy="1323340"/>
          </a:xfrm>
        </p:grpSpPr>
        <p:sp>
          <p:nvSpPr>
            <p:cNvPr id="8" name="object 8"/>
            <p:cNvSpPr/>
            <p:nvPr/>
          </p:nvSpPr>
          <p:spPr>
            <a:xfrm>
              <a:off x="117729" y="1195705"/>
              <a:ext cx="4372610" cy="235585"/>
            </a:xfrm>
            <a:custGeom>
              <a:avLst/>
              <a:gdLst/>
              <a:ahLst/>
              <a:cxnLst/>
              <a:rect l="l" t="t" r="r" b="b"/>
              <a:pathLst>
                <a:path w="4372610" h="235584">
                  <a:moveTo>
                    <a:pt x="0" y="235089"/>
                  </a:moveTo>
                  <a:lnTo>
                    <a:pt x="4372533" y="235089"/>
                  </a:lnTo>
                  <a:lnTo>
                    <a:pt x="4372533" y="0"/>
                  </a:lnTo>
                  <a:lnTo>
                    <a:pt x="0" y="0"/>
                  </a:lnTo>
                  <a:lnTo>
                    <a:pt x="0" y="235089"/>
                  </a:lnTo>
                  <a:close/>
                </a:path>
              </a:pathLst>
            </a:custGeom>
            <a:solidFill>
              <a:srgbClr val="00A499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" name="object 9"/>
            <p:cNvSpPr/>
            <p:nvPr/>
          </p:nvSpPr>
          <p:spPr>
            <a:xfrm>
              <a:off x="117729" y="1430794"/>
              <a:ext cx="4372610" cy="1088390"/>
            </a:xfrm>
            <a:custGeom>
              <a:avLst/>
              <a:gdLst/>
              <a:ahLst/>
              <a:cxnLst/>
              <a:rect l="l" t="t" r="r" b="b"/>
              <a:pathLst>
                <a:path w="4372610" h="1088389">
                  <a:moveTo>
                    <a:pt x="4372533" y="0"/>
                  </a:moveTo>
                  <a:lnTo>
                    <a:pt x="0" y="0"/>
                  </a:lnTo>
                  <a:lnTo>
                    <a:pt x="0" y="1087805"/>
                  </a:lnTo>
                  <a:lnTo>
                    <a:pt x="4372533" y="1087805"/>
                  </a:lnTo>
                  <a:lnTo>
                    <a:pt x="4372533" y="0"/>
                  </a:lnTo>
                  <a:close/>
                </a:path>
              </a:pathLst>
            </a:custGeom>
            <a:solidFill>
              <a:srgbClr val="CCECE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" name="object 10"/>
            <p:cNvSpPr/>
            <p:nvPr/>
          </p:nvSpPr>
          <p:spPr>
            <a:xfrm>
              <a:off x="307428" y="1606346"/>
              <a:ext cx="349885" cy="763905"/>
            </a:xfrm>
            <a:custGeom>
              <a:avLst/>
              <a:gdLst/>
              <a:ahLst/>
              <a:cxnLst/>
              <a:rect l="l" t="t" r="r" b="b"/>
              <a:pathLst>
                <a:path w="349884" h="763905">
                  <a:moveTo>
                    <a:pt x="72453" y="361861"/>
                  </a:moveTo>
                  <a:lnTo>
                    <a:pt x="0" y="361861"/>
                  </a:lnTo>
                  <a:lnTo>
                    <a:pt x="0" y="434314"/>
                  </a:lnTo>
                  <a:lnTo>
                    <a:pt x="72453" y="434314"/>
                  </a:lnTo>
                  <a:lnTo>
                    <a:pt x="72453" y="361861"/>
                  </a:lnTo>
                  <a:close/>
                </a:path>
                <a:path w="349884" h="763905">
                  <a:moveTo>
                    <a:pt x="72453" y="0"/>
                  </a:moveTo>
                  <a:lnTo>
                    <a:pt x="0" y="0"/>
                  </a:lnTo>
                  <a:lnTo>
                    <a:pt x="0" y="72453"/>
                  </a:lnTo>
                  <a:lnTo>
                    <a:pt x="72453" y="72453"/>
                  </a:lnTo>
                  <a:lnTo>
                    <a:pt x="72453" y="0"/>
                  </a:lnTo>
                  <a:close/>
                </a:path>
                <a:path w="349884" h="763905">
                  <a:moveTo>
                    <a:pt x="349554" y="697115"/>
                  </a:moveTo>
                  <a:lnTo>
                    <a:pt x="283387" y="697115"/>
                  </a:lnTo>
                  <a:lnTo>
                    <a:pt x="283387" y="763282"/>
                  </a:lnTo>
                  <a:lnTo>
                    <a:pt x="349554" y="763282"/>
                  </a:lnTo>
                  <a:lnTo>
                    <a:pt x="349554" y="697115"/>
                  </a:lnTo>
                  <a:close/>
                </a:path>
                <a:path w="349884" h="763905">
                  <a:moveTo>
                    <a:pt x="349554" y="545287"/>
                  </a:moveTo>
                  <a:lnTo>
                    <a:pt x="283387" y="545287"/>
                  </a:lnTo>
                  <a:lnTo>
                    <a:pt x="283387" y="611454"/>
                  </a:lnTo>
                  <a:lnTo>
                    <a:pt x="349554" y="611454"/>
                  </a:lnTo>
                  <a:lnTo>
                    <a:pt x="349554" y="545287"/>
                  </a:lnTo>
                  <a:close/>
                </a:path>
              </a:pathLst>
            </a:custGeom>
            <a:solidFill>
              <a:srgbClr val="00A499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1" name="object 11"/>
          <p:cNvSpPr txBox="1"/>
          <p:nvPr/>
        </p:nvSpPr>
        <p:spPr>
          <a:xfrm>
            <a:off x="108572" y="1200707"/>
            <a:ext cx="4079240" cy="19951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635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Implicit</a:t>
            </a:r>
            <a:r>
              <a:rPr sz="1100" spc="-5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safety</a:t>
            </a:r>
            <a:r>
              <a:rPr sz="1100" spc="-5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loading</a:t>
            </a:r>
            <a:r>
              <a:rPr sz="1100" spc="-5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approach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sz="1050" dirty="0">
              <a:latin typeface="Arial"/>
              <a:cs typeface="Arial"/>
            </a:endParaRPr>
          </a:p>
          <a:p>
            <a:pPr marL="340360" marR="81280">
              <a:lnSpc>
                <a:spcPct val="102600"/>
              </a:lnSpc>
            </a:pPr>
            <a:r>
              <a:rPr sz="1100" dirty="0">
                <a:latin typeface="Arial"/>
                <a:cs typeface="Arial"/>
              </a:rPr>
              <a:t>no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explicit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safety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loading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parameter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formula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within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20" dirty="0">
                <a:latin typeface="Arial"/>
                <a:cs typeface="Arial"/>
              </a:rPr>
              <a:t>life </a:t>
            </a:r>
            <a:r>
              <a:rPr sz="1100" spc="-10" dirty="0">
                <a:latin typeface="Arial"/>
                <a:cs typeface="Arial"/>
              </a:rPr>
              <a:t>insurance;</a:t>
            </a:r>
            <a:endParaRPr sz="1100" dirty="0">
              <a:latin typeface="Arial"/>
              <a:cs typeface="Arial"/>
            </a:endParaRPr>
          </a:p>
          <a:p>
            <a:pPr marL="340360">
              <a:lnSpc>
                <a:spcPct val="100000"/>
              </a:lnSpc>
              <a:spcBef>
                <a:spcPts val="175"/>
              </a:spcBef>
            </a:pPr>
            <a:r>
              <a:rPr sz="1100" dirty="0">
                <a:latin typeface="Arial"/>
                <a:cs typeface="Arial"/>
              </a:rPr>
              <a:t>it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included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calculation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by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setting</a:t>
            </a:r>
            <a:endParaRPr sz="1100" dirty="0">
              <a:latin typeface="Arial"/>
              <a:cs typeface="Arial"/>
            </a:endParaRPr>
          </a:p>
          <a:p>
            <a:pPr marL="617220" marR="2362835">
              <a:lnSpc>
                <a:spcPct val="100000"/>
              </a:lnSpc>
              <a:spcBef>
                <a:spcPts val="175"/>
              </a:spcBef>
            </a:pPr>
            <a:r>
              <a:rPr sz="1000" dirty="0">
                <a:latin typeface="Arial"/>
                <a:cs typeface="Arial"/>
              </a:rPr>
              <a:t>probability</a:t>
            </a:r>
            <a:r>
              <a:rPr sz="1000" spc="5" dirty="0">
                <a:latin typeface="Arial"/>
                <a:cs typeface="Arial"/>
              </a:rPr>
              <a:t> </a:t>
            </a:r>
            <a:r>
              <a:rPr sz="1000" i="1" dirty="0">
                <a:latin typeface="Book Antiqua"/>
                <a:cs typeface="Book Antiqua"/>
              </a:rPr>
              <a:t>p</a:t>
            </a:r>
            <a:r>
              <a:rPr sz="1050" i="1" baseline="27777" dirty="0">
                <a:latin typeface="Arial"/>
                <a:cs typeface="Arial"/>
              </a:rPr>
              <a:t>′</a:t>
            </a:r>
            <a:r>
              <a:rPr sz="1050" i="1" spc="202" baseline="27777" dirty="0">
                <a:latin typeface="Arial"/>
                <a:cs typeface="Arial"/>
              </a:rPr>
              <a:t> </a:t>
            </a:r>
            <a:r>
              <a:rPr sz="1000" i="1" spc="-55" dirty="0">
                <a:latin typeface="Verdana"/>
                <a:cs typeface="Verdana"/>
              </a:rPr>
              <a:t>&gt;</a:t>
            </a:r>
            <a:r>
              <a:rPr sz="1000" i="1" spc="-60" dirty="0">
                <a:latin typeface="Verdana"/>
                <a:cs typeface="Verdana"/>
              </a:rPr>
              <a:t> </a:t>
            </a:r>
            <a:r>
              <a:rPr sz="1000" i="1" dirty="0">
                <a:latin typeface="Book Antiqua"/>
                <a:cs typeface="Book Antiqua"/>
              </a:rPr>
              <a:t>p</a:t>
            </a:r>
            <a:r>
              <a:rPr sz="1000" i="1" spc="35" dirty="0">
                <a:latin typeface="Book Antiqua"/>
                <a:cs typeface="Book Antiqua"/>
              </a:rPr>
              <a:t> </a:t>
            </a:r>
            <a:r>
              <a:rPr sz="1000" spc="-25" dirty="0">
                <a:latin typeface="Arial"/>
                <a:cs typeface="Arial"/>
              </a:rPr>
              <a:t>or </a:t>
            </a:r>
            <a:r>
              <a:rPr sz="1000" dirty="0">
                <a:latin typeface="Arial"/>
                <a:cs typeface="Arial"/>
              </a:rPr>
              <a:t>discount rate </a:t>
            </a:r>
            <a:r>
              <a:rPr sz="1000" i="1" dirty="0">
                <a:latin typeface="Book Antiqua"/>
                <a:cs typeface="Book Antiqua"/>
              </a:rPr>
              <a:t>i</a:t>
            </a:r>
            <a:r>
              <a:rPr sz="1050" i="1" baseline="27777" dirty="0">
                <a:latin typeface="Arial"/>
                <a:cs typeface="Arial"/>
              </a:rPr>
              <a:t>′</a:t>
            </a:r>
            <a:r>
              <a:rPr sz="1050" i="1" spc="202" baseline="27777" dirty="0">
                <a:latin typeface="Arial"/>
                <a:cs typeface="Arial"/>
              </a:rPr>
              <a:t> </a:t>
            </a:r>
            <a:r>
              <a:rPr sz="1000" i="1" spc="-55" dirty="0">
                <a:latin typeface="Verdana"/>
                <a:cs typeface="Verdana"/>
              </a:rPr>
              <a:t>&lt;</a:t>
            </a:r>
            <a:r>
              <a:rPr sz="1000" i="1" spc="-65" dirty="0">
                <a:latin typeface="Verdana"/>
                <a:cs typeface="Verdana"/>
              </a:rPr>
              <a:t> </a:t>
            </a:r>
            <a:r>
              <a:rPr sz="1000" i="1" spc="-25" dirty="0">
                <a:latin typeface="Book Antiqua"/>
                <a:cs typeface="Book Antiqua"/>
              </a:rPr>
              <a:t>i</a:t>
            </a:r>
            <a:r>
              <a:rPr sz="1000" spc="-25" dirty="0">
                <a:latin typeface="Arial"/>
                <a:cs typeface="Arial"/>
              </a:rPr>
              <a:t>;</a:t>
            </a:r>
            <a:endParaRPr sz="10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sz="1300" dirty="0">
              <a:latin typeface="Arial"/>
              <a:cs typeface="Arial"/>
            </a:endParaRPr>
          </a:p>
          <a:p>
            <a:pPr marL="62865">
              <a:lnSpc>
                <a:spcPct val="100000"/>
              </a:lnSpc>
              <a:spcBef>
                <a:spcPts val="5"/>
              </a:spcBef>
            </a:pPr>
            <a:r>
              <a:rPr sz="1100" spc="-20" dirty="0">
                <a:latin typeface="Arial"/>
                <a:cs typeface="Arial"/>
              </a:rPr>
              <a:t>Then</a:t>
            </a:r>
            <a:endParaRPr sz="1100" dirty="0">
              <a:latin typeface="Arial"/>
              <a:cs typeface="Arial"/>
            </a:endParaRPr>
          </a:p>
          <a:p>
            <a:pPr marL="311785" algn="ctr">
              <a:lnSpc>
                <a:spcPct val="100000"/>
              </a:lnSpc>
              <a:spcBef>
                <a:spcPts val="35"/>
              </a:spcBef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200" i="1" baseline="31250" dirty="0">
                <a:latin typeface="Arial"/>
                <a:cs typeface="Arial"/>
              </a:rPr>
              <a:t>r</a:t>
            </a:r>
            <a:r>
              <a:rPr sz="1200" i="1" spc="127" baseline="31250" dirty="0">
                <a:latin typeface="Arial"/>
                <a:cs typeface="Arial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P</a:t>
            </a:r>
            <a:r>
              <a:rPr sz="1100" i="1" spc="-25" dirty="0">
                <a:latin typeface="Verdana"/>
                <a:cs typeface="Verdana"/>
              </a:rPr>
              <a:t>,</a:t>
            </a:r>
            <a:endParaRPr sz="1100" dirty="0">
              <a:latin typeface="Verdana"/>
              <a:cs typeface="Verdana"/>
            </a:endParaRPr>
          </a:p>
          <a:p>
            <a:pPr marL="62865">
              <a:lnSpc>
                <a:spcPct val="100000"/>
              </a:lnSpc>
              <a:spcBef>
                <a:spcPts val="680"/>
              </a:spcBef>
            </a:pPr>
            <a:r>
              <a:rPr sz="1100" dirty="0">
                <a:latin typeface="Arial"/>
                <a:cs typeface="Arial"/>
              </a:rPr>
              <a:t>which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implies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that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200" i="1" baseline="27777" dirty="0">
                <a:latin typeface="Arial"/>
                <a:cs typeface="Arial"/>
              </a:rPr>
              <a:t>r</a:t>
            </a:r>
            <a:r>
              <a:rPr sz="1200" i="1" spc="150" baseline="27777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net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or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pure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premium.</a:t>
            </a:r>
            <a:endParaRPr sz="1100" dirty="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spc="-10" dirty="0"/>
              <a:t>Contents</a:t>
            </a:r>
          </a:p>
        </p:txBody>
      </p:sp>
      <p:sp>
        <p:nvSpPr>
          <p:cNvPr id="13" name="object 13"/>
          <p:cNvSpPr txBox="1"/>
          <p:nvPr/>
        </p:nvSpPr>
        <p:spPr>
          <a:xfrm>
            <a:off x="247650" y="892175"/>
            <a:ext cx="2230120" cy="165608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212725" indent="-200660">
              <a:lnSpc>
                <a:spcPct val="100000"/>
              </a:lnSpc>
              <a:spcBef>
                <a:spcPts val="90"/>
              </a:spcBef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spc="-10" dirty="0">
                <a:latin typeface="Arial"/>
                <a:cs typeface="Arial"/>
              </a:rPr>
              <a:t>Introduction</a:t>
            </a:r>
            <a:endParaRPr sz="1100" dirty="0">
              <a:latin typeface="Arial"/>
              <a:cs typeface="Arial"/>
            </a:endParaRPr>
          </a:p>
          <a:p>
            <a:pPr marL="357505" marR="535305">
              <a:lnSpc>
                <a:spcPct val="102600"/>
              </a:lnSpc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 </a:t>
            </a:r>
            <a:r>
              <a:rPr sz="1100" dirty="0">
                <a:latin typeface="Arial"/>
                <a:cs typeface="Arial"/>
              </a:rPr>
              <a:t>Safety</a:t>
            </a:r>
            <a:r>
              <a:rPr sz="1100" spc="-7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loading </a:t>
            </a:r>
            <a:r>
              <a:rPr sz="1100" dirty="0">
                <a:latin typeface="Arial"/>
                <a:cs typeface="Arial"/>
              </a:rPr>
              <a:t>Expense</a:t>
            </a:r>
            <a:r>
              <a:rPr sz="1100" spc="-5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loading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750" dirty="0">
              <a:latin typeface="Arial"/>
              <a:cs typeface="Arial"/>
            </a:endParaRPr>
          </a:p>
          <a:p>
            <a:pPr marL="212725" marR="5080" indent="-200660">
              <a:lnSpc>
                <a:spcPct val="102600"/>
              </a:lnSpc>
              <a:buClr>
                <a:srgbClr val="FFFFFF"/>
              </a:buClr>
              <a:buSzPct val="90909"/>
              <a:buAutoNum type="arabicPlain" startAt="2"/>
              <a:tabLst>
                <a:tab pos="213360" algn="l"/>
                <a:tab pos="357505" algn="l"/>
              </a:tabLst>
            </a:pPr>
            <a:r>
              <a:rPr sz="1100" dirty="0">
                <a:latin typeface="Arial"/>
                <a:cs typeface="Arial"/>
              </a:rPr>
              <a:t>Setting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life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insurance 		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 		Examples</a:t>
            </a:r>
            <a:endParaRPr sz="1100" dirty="0">
              <a:latin typeface="Arial"/>
              <a:cs typeface="Arial"/>
            </a:endParaRPr>
          </a:p>
          <a:p>
            <a:pPr marL="357505">
              <a:lnSpc>
                <a:spcPct val="100000"/>
              </a:lnSpc>
              <a:spcBef>
                <a:spcPts val="35"/>
              </a:spcBef>
            </a:pPr>
            <a:r>
              <a:rPr sz="1100" dirty="0">
                <a:latin typeface="Arial"/>
                <a:cs typeface="Arial"/>
              </a:rPr>
              <a:t>Safety</a:t>
            </a:r>
            <a:r>
              <a:rPr sz="1100" spc="-7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loadings</a:t>
            </a:r>
            <a:endParaRPr sz="1100" dirty="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/>
          <p:nvPr/>
        </p:nvSpPr>
        <p:spPr>
          <a:xfrm>
            <a:off x="95300" y="181848"/>
            <a:ext cx="1179830" cy="232756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sz="1400" spc="-10" dirty="0">
                <a:latin typeface="Arial"/>
                <a:cs typeface="Arial"/>
              </a:rPr>
              <a:t>Fundamentals</a:t>
            </a:r>
            <a:endParaRPr sz="1400" dirty="0">
              <a:latin typeface="Arial"/>
              <a:cs typeface="Arial"/>
            </a:endParaRPr>
          </a:p>
        </p:txBody>
      </p:sp>
      <p:pic>
        <p:nvPicPr>
          <p:cNvPr id="6" name="object 6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391571" y="651895"/>
            <a:ext cx="3825029" cy="1830729"/>
          </a:xfrm>
          <a:prstGeom prst="rect">
            <a:avLst/>
          </a:prstGeom>
        </p:spPr>
      </p:pic>
      <p:sp>
        <p:nvSpPr>
          <p:cNvPr id="7" name="object 7"/>
          <p:cNvSpPr txBox="1"/>
          <p:nvPr/>
        </p:nvSpPr>
        <p:spPr>
          <a:xfrm>
            <a:off x="947991" y="2666954"/>
            <a:ext cx="2712085" cy="568325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95"/>
              </a:spcBef>
            </a:pPr>
            <a:r>
              <a:rPr sz="1000" dirty="0">
                <a:latin typeface="Arial"/>
                <a:cs typeface="Arial"/>
              </a:rPr>
              <a:t>Figure:</a:t>
            </a:r>
            <a:r>
              <a:rPr sz="1000" spc="-40" dirty="0">
                <a:solidFill>
                  <a:srgbClr val="00A499"/>
                </a:solidFill>
                <a:latin typeface="Arial"/>
                <a:cs typeface="Arial"/>
              </a:rPr>
              <a:t> </a:t>
            </a:r>
            <a:r>
              <a:rPr sz="1000" dirty="0">
                <a:latin typeface="Arial"/>
                <a:cs typeface="Arial"/>
              </a:rPr>
              <a:t>General</a:t>
            </a:r>
            <a:r>
              <a:rPr sz="1000" spc="-35" dirty="0">
                <a:latin typeface="Arial"/>
                <a:cs typeface="Arial"/>
              </a:rPr>
              <a:t> </a:t>
            </a:r>
            <a:r>
              <a:rPr sz="1000" dirty="0">
                <a:latin typeface="Arial"/>
                <a:cs typeface="Arial"/>
              </a:rPr>
              <a:t>principle</a:t>
            </a:r>
            <a:r>
              <a:rPr sz="1000" spc="-35" dirty="0">
                <a:latin typeface="Arial"/>
                <a:cs typeface="Arial"/>
              </a:rPr>
              <a:t> </a:t>
            </a:r>
            <a:r>
              <a:rPr sz="1000" dirty="0">
                <a:latin typeface="Arial"/>
                <a:cs typeface="Arial"/>
              </a:rPr>
              <a:t>of</a:t>
            </a:r>
            <a:r>
              <a:rPr sz="1000" spc="-35" dirty="0">
                <a:latin typeface="Arial"/>
                <a:cs typeface="Arial"/>
              </a:rPr>
              <a:t> </a:t>
            </a:r>
            <a:r>
              <a:rPr sz="1000" dirty="0">
                <a:latin typeface="Arial"/>
                <a:cs typeface="Arial"/>
              </a:rPr>
              <a:t>premium</a:t>
            </a:r>
            <a:r>
              <a:rPr sz="1000" spc="-35" dirty="0">
                <a:latin typeface="Arial"/>
                <a:cs typeface="Arial"/>
              </a:rPr>
              <a:t> </a:t>
            </a:r>
            <a:r>
              <a:rPr sz="1000" spc="-10" dirty="0">
                <a:latin typeface="Arial"/>
                <a:cs typeface="Arial"/>
              </a:rPr>
              <a:t>calculation</a:t>
            </a:r>
            <a:endParaRPr sz="10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500" dirty="0">
              <a:latin typeface="Arial"/>
              <a:cs typeface="Arial"/>
            </a:endParaRPr>
          </a:p>
          <a:p>
            <a:pPr algn="ctr">
              <a:lnSpc>
                <a:spcPct val="100000"/>
              </a:lnSpc>
              <a:spcBef>
                <a:spcPts val="5"/>
              </a:spcBef>
            </a:pPr>
            <a:r>
              <a:rPr sz="1100" i="1" dirty="0">
                <a:latin typeface="Book Antiqua"/>
                <a:cs typeface="Book Antiqua"/>
              </a:rPr>
              <a:t>GP</a:t>
            </a:r>
            <a:r>
              <a:rPr sz="1100" i="1" spc="-1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-4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Λ</a:t>
            </a:r>
            <a:endParaRPr sz="1100" dirty="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171450" y="35196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spc="-10" dirty="0"/>
              <a:t>Fundamentals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592594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Step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5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17729" y="826008"/>
            <a:ext cx="4372610" cy="42799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27940" rIns="0" bIns="0" rtlCol="0">
            <a:spAutoFit/>
          </a:bodyPr>
          <a:lstStyle/>
          <a:p>
            <a:pPr marL="53975" marR="96520">
              <a:lnSpc>
                <a:spcPct val="102600"/>
              </a:lnSpc>
              <a:spcBef>
                <a:spcPts val="220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choice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statistical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bases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construct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probability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distribution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random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(PV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the)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benefits.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17729" y="1369021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Step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50" dirty="0">
                <a:solidFill>
                  <a:srgbClr val="FFFFFF"/>
                </a:solidFill>
                <a:latin typeface="Arial"/>
                <a:cs typeface="Arial"/>
              </a:rPr>
              <a:t>2</a:t>
            </a:r>
            <a:endParaRPr sz="110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17729" y="1602435"/>
            <a:ext cx="4372610" cy="429895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27940" rIns="0" bIns="0" rtlCol="0">
            <a:spAutoFit/>
          </a:bodyPr>
          <a:lstStyle/>
          <a:p>
            <a:pPr marL="53975" marR="46355">
              <a:lnSpc>
                <a:spcPct val="102600"/>
              </a:lnSpc>
              <a:spcBef>
                <a:spcPts val="220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choice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annual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interest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rate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(or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term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structure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interest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rates)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spc="-50" dirty="0">
                <a:latin typeface="Arial"/>
                <a:cs typeface="Arial"/>
              </a:rPr>
              <a:t>- </a:t>
            </a:r>
            <a:r>
              <a:rPr sz="1100" dirty="0">
                <a:latin typeface="Arial"/>
                <a:cs typeface="Arial"/>
              </a:rPr>
              <a:t>discounting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omitted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if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duration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short.</a:t>
            </a:r>
            <a:endParaRPr sz="11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17729" y="2147100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Step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50" dirty="0">
                <a:solidFill>
                  <a:srgbClr val="FFFFFF"/>
                </a:solidFill>
                <a:latin typeface="Arial"/>
                <a:cs typeface="Arial"/>
              </a:rPr>
              <a:t>3</a:t>
            </a:r>
            <a:endParaRPr sz="1100">
              <a:latin typeface="Arial"/>
              <a:cs typeface="Arial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17729" y="2380526"/>
            <a:ext cx="4372610" cy="255904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32384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254"/>
              </a:spcBef>
            </a:pPr>
            <a:r>
              <a:rPr sz="1100" dirty="0">
                <a:latin typeface="Arial"/>
                <a:cs typeface="Arial"/>
              </a:rPr>
              <a:t>Calculation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other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expenses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not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related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benefits.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17729" y="2751455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Step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50" dirty="0">
                <a:solidFill>
                  <a:srgbClr val="FFFFFF"/>
                </a:solidFill>
                <a:latin typeface="Arial"/>
                <a:cs typeface="Arial"/>
              </a:rPr>
              <a:t>4</a:t>
            </a:r>
            <a:endParaRPr sz="1100">
              <a:latin typeface="Arial"/>
              <a:cs typeface="Arial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17729" y="2984881"/>
            <a:ext cx="4372610" cy="25781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32384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254"/>
              </a:spcBef>
            </a:pPr>
            <a:r>
              <a:rPr sz="1100" dirty="0">
                <a:latin typeface="Arial"/>
                <a:cs typeface="Arial"/>
              </a:rPr>
              <a:t>Calculation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minimal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profit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margin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for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insurer.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Single</a:t>
            </a:r>
            <a:r>
              <a:rPr spc="80" dirty="0"/>
              <a:t> </a:t>
            </a:r>
            <a:r>
              <a:rPr spc="-10" dirty="0"/>
              <a:t>premium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1134718"/>
            <a:ext cx="149352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b="1" spc="-10" dirty="0">
                <a:latin typeface="Arial"/>
                <a:cs typeface="Arial"/>
              </a:rPr>
              <a:t>Equivalence</a:t>
            </a:r>
            <a:r>
              <a:rPr sz="1100" b="1" spc="15" dirty="0">
                <a:latin typeface="Arial"/>
                <a:cs typeface="Arial"/>
              </a:rPr>
              <a:t> </a:t>
            </a:r>
            <a:r>
              <a:rPr sz="1100" b="1" spc="-10" dirty="0">
                <a:latin typeface="Arial"/>
                <a:cs typeface="Arial"/>
              </a:rPr>
              <a:t>principle: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10169" y="1520341"/>
            <a:ext cx="6940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595630" algn="l"/>
              </a:tabLst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PV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516657" y="1426615"/>
            <a:ext cx="10287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S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502484" y="1636941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489784" y="1615375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91753" y="1324989"/>
            <a:ext cx="64516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456565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833941" y="1520341"/>
            <a:ext cx="6413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848750"/>
            <a:ext cx="424243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single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(equivalence)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premium,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PV</a:t>
            </a:r>
            <a:r>
              <a:rPr sz="1100" i="1" spc="45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present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value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444157" y="2105925"/>
            <a:ext cx="12128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M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33972" y="2020822"/>
            <a:ext cx="266700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and</a:t>
            </a:r>
            <a:r>
              <a:rPr sz="1100" spc="80" dirty="0">
                <a:latin typeface="Arial"/>
                <a:cs typeface="Arial"/>
              </a:rPr>
              <a:t> </a:t>
            </a:r>
            <a:r>
              <a:rPr sz="1200" u="sng" spc="-75" baseline="31250" dirty="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sz="1200" i="1" u="sng" baseline="312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S</a:t>
            </a:r>
            <a:r>
              <a:rPr sz="1200" i="1" spc="509" baseline="3125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aggregated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per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policy.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133972" y="20609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Level</a:t>
            </a:r>
            <a:r>
              <a:rPr spc="-15" dirty="0"/>
              <a:t> </a:t>
            </a:r>
            <a:r>
              <a:rPr spc="-10" dirty="0"/>
              <a:t>premium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33972" y="571320"/>
            <a:ext cx="3383915" cy="899794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b="1" spc="-10" dirty="0">
                <a:latin typeface="Arial"/>
                <a:cs typeface="Arial"/>
              </a:rPr>
              <a:t>Equivalence</a:t>
            </a:r>
            <a:r>
              <a:rPr sz="1100" b="1" spc="15" dirty="0">
                <a:latin typeface="Arial"/>
                <a:cs typeface="Arial"/>
              </a:rPr>
              <a:t> </a:t>
            </a:r>
            <a:r>
              <a:rPr sz="1100" b="1" spc="-10" dirty="0">
                <a:latin typeface="Arial"/>
                <a:cs typeface="Arial"/>
              </a:rPr>
              <a:t>principle: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150" dirty="0">
              <a:latin typeface="Arial"/>
              <a:cs typeface="Arial"/>
            </a:endParaRPr>
          </a:p>
          <a:p>
            <a:pPr marL="1363345">
              <a:lnSpc>
                <a:spcPct val="100000"/>
              </a:lnSpc>
              <a:spcBef>
                <a:spcPts val="5"/>
              </a:spcBef>
            </a:pPr>
            <a:r>
              <a:rPr sz="1100" i="1" dirty="0">
                <a:latin typeface="Book Antiqua"/>
                <a:cs typeface="Book Antiqua"/>
              </a:rPr>
              <a:t>PV</a:t>
            </a:r>
            <a:r>
              <a:rPr sz="1650" spc="202" baseline="60606" dirty="0">
                <a:latin typeface="Arial"/>
                <a:cs typeface="Arial"/>
              </a:rPr>
              <a:t> 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200" b="0" baseline="31250" dirty="0">
                <a:latin typeface="Bookman Old Style"/>
                <a:cs typeface="Bookman Old Style"/>
              </a:rPr>
              <a:t>[</a:t>
            </a:r>
            <a:r>
              <a:rPr sz="1200" i="1" baseline="31250" dirty="0">
                <a:latin typeface="Book Antiqua"/>
                <a:cs typeface="Book Antiqua"/>
              </a:rPr>
              <a:t>L</a:t>
            </a:r>
            <a:r>
              <a:rPr sz="1200" b="0" baseline="31250" dirty="0">
                <a:latin typeface="Bookman Old Style"/>
                <a:cs typeface="Bookman Old Style"/>
              </a:rPr>
              <a:t>]</a:t>
            </a:r>
            <a:r>
              <a:rPr sz="1650" spc="277" baseline="60606" dirty="0">
                <a:latin typeface="Arial"/>
                <a:cs typeface="Arial"/>
              </a:rPr>
              <a:t> 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5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10" dirty="0">
                <a:latin typeface="Lucida Sans Unicode"/>
                <a:cs typeface="Lucida Sans Unicode"/>
              </a:rPr>
              <a:t>[</a:t>
            </a:r>
            <a:r>
              <a:rPr sz="1100" i="1" spc="-10" dirty="0">
                <a:latin typeface="Book Antiqua"/>
                <a:cs typeface="Book Antiqua"/>
              </a:rPr>
              <a:t>S</a:t>
            </a:r>
            <a:r>
              <a:rPr sz="1100" i="1" spc="-10" dirty="0">
                <a:latin typeface="Verdana"/>
                <a:cs typeface="Verdana"/>
              </a:rPr>
              <a:t>/</a:t>
            </a:r>
            <a:r>
              <a:rPr sz="1100" i="1" spc="-10" dirty="0">
                <a:latin typeface="Book Antiqua"/>
                <a:cs typeface="Book Antiqua"/>
              </a:rPr>
              <a:t>M</a:t>
            </a:r>
            <a:r>
              <a:rPr sz="1100" spc="-10" dirty="0">
                <a:latin typeface="Lucida Sans Unicode"/>
                <a:cs typeface="Lucida Sans Unicode"/>
              </a:rPr>
              <a:t>])</a:t>
            </a:r>
            <a:r>
              <a:rPr sz="1100" spc="-165" dirty="0">
                <a:latin typeface="Lucida Sans Unicode"/>
                <a:cs typeface="Lucida Sans Unicode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,</a:t>
            </a:r>
            <a:endParaRPr sz="1100" dirty="0">
              <a:latin typeface="Verdana"/>
              <a:cs typeface="Verdana"/>
            </a:endParaRPr>
          </a:p>
          <a:p>
            <a:pPr marL="38100">
              <a:lnSpc>
                <a:spcPct val="100000"/>
              </a:lnSpc>
              <a:spcBef>
                <a:spcPts val="1575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200" b="0" baseline="27777" dirty="0">
                <a:latin typeface="Bookman Old Style"/>
                <a:cs typeface="Bookman Old Style"/>
              </a:rPr>
              <a:t>[</a:t>
            </a:r>
            <a:r>
              <a:rPr sz="1200" i="1" baseline="27777" dirty="0">
                <a:latin typeface="Book Antiqua"/>
                <a:cs typeface="Book Antiqua"/>
              </a:rPr>
              <a:t>L</a:t>
            </a:r>
            <a:r>
              <a:rPr sz="1200" b="0" baseline="27777" dirty="0">
                <a:latin typeface="Bookman Old Style"/>
                <a:cs typeface="Bookman Old Style"/>
              </a:rPr>
              <a:t>]</a:t>
            </a:r>
            <a:r>
              <a:rPr sz="1200" b="0" spc="97" baseline="27777" dirty="0">
                <a:latin typeface="Bookman Old Style"/>
                <a:cs typeface="Bookman Old Style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level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paid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periodically.</a:t>
            </a:r>
            <a:r>
              <a:rPr sz="1100" spc="35" dirty="0">
                <a:latin typeface="Arial"/>
                <a:cs typeface="Arial"/>
              </a:rPr>
              <a:t> </a:t>
            </a:r>
            <a:r>
              <a:rPr sz="1100" spc="-20" dirty="0">
                <a:latin typeface="Arial"/>
                <a:cs typeface="Arial"/>
              </a:rPr>
              <a:t>Then</a:t>
            </a:r>
            <a:endParaRPr sz="11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027899" y="1637981"/>
            <a:ext cx="14160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b="0" spc="-25" dirty="0">
                <a:latin typeface="Bookman Old Style"/>
                <a:cs typeface="Bookman Old Style"/>
              </a:rPr>
              <a:t>[</a:t>
            </a:r>
            <a:r>
              <a:rPr sz="800" i="1" spc="-25" dirty="0">
                <a:latin typeface="Book Antiqua"/>
                <a:cs typeface="Book Antiqua"/>
              </a:rPr>
              <a:t>L</a:t>
            </a:r>
            <a:r>
              <a:rPr sz="800" b="0" spc="-25" dirty="0">
                <a:latin typeface="Bookman Old Style"/>
                <a:cs typeface="Bookman Old Style"/>
              </a:rPr>
              <a:t>]</a:t>
            </a:r>
            <a:endParaRPr sz="800">
              <a:latin typeface="Bookman Old Style"/>
              <a:cs typeface="Bookman Old Style"/>
            </a:endParaRPr>
          </a:p>
        </p:txBody>
      </p:sp>
      <p:sp>
        <p:nvSpPr>
          <p:cNvPr id="8" name="object 8"/>
          <p:cNvSpPr/>
          <p:nvPr/>
        </p:nvSpPr>
        <p:spPr>
          <a:xfrm>
            <a:off x="1239647" y="1770850"/>
            <a:ext cx="92710" cy="0"/>
          </a:xfrm>
          <a:custGeom>
            <a:avLst/>
            <a:gdLst/>
            <a:ahLst/>
            <a:cxnLst/>
            <a:rect l="l" t="t" r="r" b="b"/>
            <a:pathLst>
              <a:path w="92709">
                <a:moveTo>
                  <a:pt x="0" y="0"/>
                </a:moveTo>
                <a:lnTo>
                  <a:pt x="92125" y="0"/>
                </a:lnTo>
              </a:path>
            </a:pathLst>
          </a:custGeom>
          <a:ln w="455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 txBox="1"/>
          <p:nvPr/>
        </p:nvSpPr>
        <p:spPr>
          <a:xfrm>
            <a:off x="1244879" y="1723376"/>
            <a:ext cx="111760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25" dirty="0">
                <a:latin typeface="Book Antiqua"/>
                <a:cs typeface="Book Antiqua"/>
              </a:rPr>
              <a:t>n</a:t>
            </a:r>
            <a:r>
              <a:rPr sz="800" i="1" spc="-25" dirty="0">
                <a:latin typeface="Arial"/>
                <a:cs typeface="Arial"/>
              </a:rPr>
              <a:t>|</a:t>
            </a:r>
            <a:endParaRPr sz="8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943254" y="1657856"/>
            <a:ext cx="18326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445134" algn="l"/>
              </a:tabLst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185" dirty="0">
                <a:latin typeface="Book Antiqua"/>
                <a:cs typeface="Book Antiqua"/>
              </a:rPr>
              <a:t>  </a:t>
            </a:r>
            <a:r>
              <a:rPr sz="1650" spc="-1012" baseline="2525" dirty="0">
                <a:latin typeface="Lucida Sans Unicode"/>
                <a:cs typeface="Lucida Sans Unicode"/>
              </a:rPr>
              <a:t>¨</a:t>
            </a:r>
            <a:r>
              <a:rPr sz="1100" i="1" spc="-30" dirty="0">
                <a:latin typeface="Book Antiqua"/>
                <a:cs typeface="Book Antiqua"/>
              </a:rPr>
              <a:t>a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PV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S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5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Meiryo UI"/>
                <a:cs typeface="Meiryo UI"/>
              </a:rPr>
              <a:t>⇒</a:t>
            </a:r>
            <a:r>
              <a:rPr sz="1100" i="1" spc="-75" dirty="0">
                <a:latin typeface="Meiryo UI"/>
                <a:cs typeface="Meiryo UI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20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803918" y="1564130"/>
            <a:ext cx="80772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PV</a:t>
            </a:r>
            <a:r>
              <a:rPr sz="1100" i="1" u="sng" spc="-3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 </a:t>
            </a:r>
            <a:r>
              <a:rPr sz="1100" u="sng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(</a:t>
            </a:r>
            <a:r>
              <a:rPr sz="1100" i="1" u="sng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E</a:t>
            </a:r>
            <a:r>
              <a:rPr sz="1100" i="1" u="sng" spc="-65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 </a:t>
            </a:r>
            <a:r>
              <a:rPr sz="1100" u="sng" spc="-10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[</a:t>
            </a: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S</a:t>
            </a: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Verdana"/>
                <a:cs typeface="Verdana"/>
              </a:rPr>
              <a:t>/</a:t>
            </a: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M</a:t>
            </a:r>
            <a:r>
              <a:rPr sz="1100" u="sng" spc="-10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])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2" name="object 12"/>
          <p:cNvSpPr/>
          <p:nvPr/>
        </p:nvSpPr>
        <p:spPr>
          <a:xfrm>
            <a:off x="3190646" y="1865884"/>
            <a:ext cx="92710" cy="0"/>
          </a:xfrm>
          <a:custGeom>
            <a:avLst/>
            <a:gdLst/>
            <a:ahLst/>
            <a:cxnLst/>
            <a:rect l="l" t="t" r="r" b="b"/>
            <a:pathLst>
              <a:path w="92710">
                <a:moveTo>
                  <a:pt x="0" y="0"/>
                </a:moveTo>
                <a:lnTo>
                  <a:pt x="92125" y="0"/>
                </a:lnTo>
              </a:path>
            </a:pathLst>
          </a:custGeom>
          <a:ln w="455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 txBox="1"/>
          <p:nvPr/>
        </p:nvSpPr>
        <p:spPr>
          <a:xfrm>
            <a:off x="3071964" y="1781084"/>
            <a:ext cx="26098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650" spc="-989" baseline="15151" dirty="0">
                <a:latin typeface="Lucida Sans Unicode"/>
                <a:cs typeface="Lucida Sans Unicode"/>
              </a:rPr>
              <a:t>¨</a:t>
            </a:r>
            <a:r>
              <a:rPr sz="1650" i="1" spc="-22" baseline="10101" dirty="0">
                <a:latin typeface="Book Antiqua"/>
                <a:cs typeface="Book Antiqua"/>
              </a:rPr>
              <a:t>a</a:t>
            </a:r>
            <a:r>
              <a:rPr sz="1650" i="1" spc="-7" baseline="10101" dirty="0">
                <a:latin typeface="Book Antiqua"/>
                <a:cs typeface="Book Antiqua"/>
              </a:rPr>
              <a:t> </a:t>
            </a:r>
            <a:r>
              <a:rPr sz="800" i="1" spc="-35" dirty="0">
                <a:latin typeface="Book Antiqua"/>
                <a:cs typeface="Book Antiqua"/>
              </a:rPr>
              <a:t>n</a:t>
            </a:r>
            <a:r>
              <a:rPr sz="800" i="1" spc="-35" dirty="0">
                <a:latin typeface="Arial"/>
                <a:cs typeface="Arial"/>
              </a:rPr>
              <a:t>|</a:t>
            </a:r>
            <a:endParaRPr sz="8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3600868" y="1657856"/>
            <a:ext cx="6413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5" name="object 15"/>
          <p:cNvSpPr/>
          <p:nvPr/>
        </p:nvSpPr>
        <p:spPr>
          <a:xfrm>
            <a:off x="664540" y="2173224"/>
            <a:ext cx="92710" cy="0"/>
          </a:xfrm>
          <a:custGeom>
            <a:avLst/>
            <a:gdLst/>
            <a:ahLst/>
            <a:cxnLst/>
            <a:rect l="l" t="t" r="r" b="b"/>
            <a:pathLst>
              <a:path w="92709">
                <a:moveTo>
                  <a:pt x="0" y="0"/>
                </a:moveTo>
                <a:lnTo>
                  <a:pt x="92125" y="0"/>
                </a:lnTo>
              </a:path>
            </a:pathLst>
          </a:custGeom>
          <a:ln w="455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 txBox="1"/>
          <p:nvPr/>
        </p:nvSpPr>
        <p:spPr>
          <a:xfrm>
            <a:off x="133972" y="2060230"/>
            <a:ext cx="3689350" cy="363855"/>
          </a:xfrm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38100" marR="30480">
              <a:lnSpc>
                <a:spcPct val="102699"/>
              </a:lnSpc>
              <a:spcBef>
                <a:spcPts val="55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55" dirty="0">
                <a:latin typeface="Arial"/>
                <a:cs typeface="Arial"/>
              </a:rPr>
              <a:t> </a:t>
            </a:r>
            <a:r>
              <a:rPr sz="1650" spc="-989" baseline="2525" dirty="0">
                <a:latin typeface="Lucida Sans Unicode"/>
                <a:cs typeface="Lucida Sans Unicode"/>
              </a:rPr>
              <a:t>¨</a:t>
            </a:r>
            <a:r>
              <a:rPr sz="1100" i="1" spc="-15" dirty="0">
                <a:latin typeface="Book Antiqua"/>
                <a:cs typeface="Book Antiqua"/>
              </a:rPr>
              <a:t>a </a:t>
            </a:r>
            <a:r>
              <a:rPr sz="1200" i="1" baseline="-13888" dirty="0">
                <a:latin typeface="Book Antiqua"/>
                <a:cs typeface="Book Antiqua"/>
              </a:rPr>
              <a:t>n</a:t>
            </a:r>
            <a:r>
              <a:rPr sz="1200" i="1" baseline="-13888" dirty="0">
                <a:latin typeface="Arial"/>
                <a:cs typeface="Arial"/>
              </a:rPr>
              <a:t>|</a:t>
            </a:r>
            <a:r>
              <a:rPr sz="1200" i="1" spc="172" baseline="-13888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1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present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value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an</a:t>
            </a:r>
            <a:r>
              <a:rPr sz="1100" spc="-10" dirty="0">
                <a:latin typeface="Arial"/>
                <a:cs typeface="Arial"/>
              </a:rPr>
              <a:t> anuity-</a:t>
            </a:r>
            <a:r>
              <a:rPr sz="1100" dirty="0">
                <a:latin typeface="Arial"/>
                <a:cs typeface="Arial"/>
              </a:rPr>
              <a:t>certain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1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payable </a:t>
            </a:r>
            <a:r>
              <a:rPr sz="1100" dirty="0">
                <a:latin typeface="Arial"/>
                <a:cs typeface="Arial"/>
              </a:rPr>
              <a:t>periodically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advance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for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n</a:t>
            </a:r>
            <a:r>
              <a:rPr sz="1100" i="1" spc="5" dirty="0">
                <a:latin typeface="Book Antiqua"/>
                <a:cs typeface="Book Antiqua"/>
              </a:rPr>
              <a:t> </a:t>
            </a:r>
            <a:r>
              <a:rPr sz="1100" spc="-10" dirty="0">
                <a:latin typeface="Arial"/>
                <a:cs typeface="Arial"/>
              </a:rPr>
              <a:t>years,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20" dirty="0">
                <a:latin typeface="Arial"/>
                <a:cs typeface="Arial"/>
              </a:rPr>
              <a:t>thus</a:t>
            </a:r>
            <a:endParaRPr sz="1100">
              <a:latin typeface="Arial"/>
              <a:cs typeface="Arial"/>
            </a:endParaRPr>
          </a:p>
        </p:txBody>
      </p:sp>
      <p:sp>
        <p:nvSpPr>
          <p:cNvPr id="17" name="object 17"/>
          <p:cNvSpPr/>
          <p:nvPr/>
        </p:nvSpPr>
        <p:spPr>
          <a:xfrm>
            <a:off x="914717" y="2734373"/>
            <a:ext cx="92710" cy="0"/>
          </a:xfrm>
          <a:custGeom>
            <a:avLst/>
            <a:gdLst/>
            <a:ahLst/>
            <a:cxnLst/>
            <a:rect l="l" t="t" r="r" b="b"/>
            <a:pathLst>
              <a:path w="92709">
                <a:moveTo>
                  <a:pt x="0" y="0"/>
                </a:moveTo>
                <a:lnTo>
                  <a:pt x="92125" y="0"/>
                </a:lnTo>
              </a:path>
            </a:pathLst>
          </a:custGeom>
          <a:ln w="455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 txBox="1"/>
          <p:nvPr/>
        </p:nvSpPr>
        <p:spPr>
          <a:xfrm>
            <a:off x="783336" y="2621380"/>
            <a:ext cx="18129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50800">
              <a:lnSpc>
                <a:spcPct val="100000"/>
              </a:lnSpc>
              <a:spcBef>
                <a:spcPts val="90"/>
              </a:spcBef>
            </a:pPr>
            <a:r>
              <a:rPr sz="1650" spc="-989" baseline="2525" dirty="0">
                <a:latin typeface="Lucida Sans Unicode"/>
                <a:cs typeface="Lucida Sans Unicode"/>
              </a:rPr>
              <a:t>¨</a:t>
            </a:r>
            <a:r>
              <a:rPr sz="1100" i="1" spc="-15" dirty="0">
                <a:latin typeface="Book Antiqua"/>
                <a:cs typeface="Book Antiqua"/>
              </a:rPr>
              <a:t>a </a:t>
            </a:r>
            <a:r>
              <a:rPr sz="1200" i="1" baseline="-13888" dirty="0">
                <a:latin typeface="Book Antiqua"/>
                <a:cs typeface="Book Antiqua"/>
              </a:rPr>
              <a:t>n</a:t>
            </a:r>
            <a:r>
              <a:rPr sz="1200" i="1" baseline="-13888" dirty="0">
                <a:latin typeface="Arial"/>
                <a:cs typeface="Arial"/>
              </a:rPr>
              <a:t>|</a:t>
            </a:r>
            <a:r>
              <a:rPr sz="1200" i="1" spc="187" baseline="-13888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5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3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v</a:t>
            </a:r>
            <a:r>
              <a:rPr sz="1100" i="1" spc="-3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v</a:t>
            </a:r>
            <a:r>
              <a:rPr sz="1200" baseline="31250" dirty="0">
                <a:latin typeface="Book Antiqua"/>
                <a:cs typeface="Book Antiqua"/>
              </a:rPr>
              <a:t>2</a:t>
            </a:r>
            <a:r>
              <a:rPr sz="1200" spc="135" baseline="31250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110" dirty="0">
                <a:latin typeface="Verdana"/>
                <a:cs typeface="Verdana"/>
              </a:rPr>
              <a:t>...</a:t>
            </a:r>
            <a:r>
              <a:rPr sz="1100" i="1" spc="-145" dirty="0">
                <a:latin typeface="Verdana"/>
                <a:cs typeface="Verdan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v</a:t>
            </a:r>
            <a:r>
              <a:rPr sz="1200" i="1" baseline="31250" dirty="0">
                <a:latin typeface="Book Antiqua"/>
                <a:cs typeface="Book Antiqua"/>
              </a:rPr>
              <a:t>n</a:t>
            </a:r>
            <a:r>
              <a:rPr sz="1200" i="1" spc="225" baseline="31250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9" name="object 19"/>
          <p:cNvSpPr/>
          <p:nvPr/>
        </p:nvSpPr>
        <p:spPr>
          <a:xfrm>
            <a:off x="2599169" y="2737993"/>
            <a:ext cx="686435" cy="0"/>
          </a:xfrm>
          <a:custGeom>
            <a:avLst/>
            <a:gdLst/>
            <a:ahLst/>
            <a:cxnLst/>
            <a:rect l="l" t="t" r="r" b="b"/>
            <a:pathLst>
              <a:path w="686435">
                <a:moveTo>
                  <a:pt x="0" y="0"/>
                </a:moveTo>
                <a:lnTo>
                  <a:pt x="686092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 txBox="1"/>
          <p:nvPr/>
        </p:nvSpPr>
        <p:spPr>
          <a:xfrm>
            <a:off x="2561069" y="2501072"/>
            <a:ext cx="762635" cy="411480"/>
          </a:xfrm>
          <a:prstGeom prst="rect">
            <a:avLst/>
          </a:prstGeom>
        </p:spPr>
        <p:txBody>
          <a:bodyPr vert="horz" wrap="square" lIns="0" tIns="3810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300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7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i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200" i="1" baseline="34722" dirty="0">
                <a:latin typeface="Book Antiqua"/>
                <a:cs typeface="Book Antiqua"/>
              </a:rPr>
              <a:t>n</a:t>
            </a:r>
            <a:r>
              <a:rPr sz="1200" i="1" spc="187" baseline="34722" dirty="0">
                <a:latin typeface="Book Antiqua"/>
                <a:cs typeface="Book Antiqua"/>
              </a:rPr>
              <a:t> </a:t>
            </a:r>
            <a:r>
              <a:rPr sz="1100" i="1" spc="-50" dirty="0">
                <a:latin typeface="Meiryo UI"/>
                <a:cs typeface="Meiryo UI"/>
              </a:rPr>
              <a:t>−</a:t>
            </a:r>
            <a:r>
              <a:rPr sz="1100" i="1" spc="-105" dirty="0">
                <a:latin typeface="Meiryo UI"/>
                <a:cs typeface="Meiryo UI"/>
              </a:rPr>
              <a:t> </a:t>
            </a:r>
            <a:r>
              <a:rPr sz="1100" spc="-50" dirty="0">
                <a:latin typeface="Book Antiqua"/>
                <a:cs typeface="Book Antiqua"/>
              </a:rPr>
              <a:t>1</a:t>
            </a:r>
            <a:endParaRPr sz="1100">
              <a:latin typeface="Book Antiqua"/>
              <a:cs typeface="Book Antiqua"/>
            </a:endParaRPr>
          </a:p>
          <a:p>
            <a:pPr marL="137795">
              <a:lnSpc>
                <a:spcPct val="100000"/>
              </a:lnSpc>
              <a:spcBef>
                <a:spcPts val="195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75" dirty="0">
                <a:latin typeface="Lucida Sans Unicode"/>
                <a:cs typeface="Lucida Sans Unicode"/>
              </a:rPr>
              <a:t> </a:t>
            </a:r>
            <a:r>
              <a:rPr sz="1100" i="1" spc="-20" dirty="0">
                <a:latin typeface="Book Antiqua"/>
                <a:cs typeface="Book Antiqua"/>
              </a:rPr>
              <a:t>i</a:t>
            </a:r>
            <a:r>
              <a:rPr sz="1100" spc="-20" dirty="0">
                <a:latin typeface="Lucida Sans Unicode"/>
                <a:cs typeface="Lucida Sans Unicode"/>
              </a:rPr>
              <a:t>)</a:t>
            </a:r>
            <a:r>
              <a:rPr sz="1200" i="1" spc="-30" baseline="34722" dirty="0">
                <a:latin typeface="Book Antiqua"/>
                <a:cs typeface="Book Antiqua"/>
              </a:rPr>
              <a:t>n</a:t>
            </a:r>
            <a:r>
              <a:rPr sz="1100" i="1" spc="-20" dirty="0">
                <a:latin typeface="Book Antiqua"/>
                <a:cs typeface="Book Antiqua"/>
              </a:rPr>
              <a:t>i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3310826" y="2621380"/>
            <a:ext cx="4718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6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i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3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133972" y="3031958"/>
            <a:ext cx="25609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v</a:t>
            </a:r>
            <a:r>
              <a:rPr sz="1200" i="1" baseline="27777" dirty="0">
                <a:latin typeface="Book Antiqua"/>
                <a:cs typeface="Book Antiqua"/>
              </a:rPr>
              <a:t>n</a:t>
            </a:r>
            <a:r>
              <a:rPr sz="1200" i="1" spc="217" baseline="27777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5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40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55" dirty="0">
                <a:latin typeface="Book Antiqua"/>
                <a:cs typeface="Book Antiqua"/>
              </a:rPr>
              <a:t>i</a:t>
            </a:r>
            <a:r>
              <a:rPr sz="1100" spc="55" dirty="0">
                <a:latin typeface="Lucida Sans Unicode"/>
                <a:cs typeface="Lucida Sans Unicode"/>
              </a:rPr>
              <a:t>)</a:t>
            </a:r>
            <a:r>
              <a:rPr sz="1200" i="1" spc="82" baseline="34722" dirty="0">
                <a:latin typeface="Arial"/>
                <a:cs typeface="Arial"/>
              </a:rPr>
              <a:t>−</a:t>
            </a:r>
            <a:r>
              <a:rPr sz="1200" i="1" spc="82" baseline="34722" dirty="0">
                <a:latin typeface="Book Antiqua"/>
                <a:cs typeface="Book Antiqua"/>
              </a:rPr>
              <a:t>n</a:t>
            </a:r>
            <a:r>
              <a:rPr sz="1200" i="1" spc="217" baseline="34722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1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discount</a:t>
            </a:r>
            <a:r>
              <a:rPr sz="1100" spc="-10" dirty="0">
                <a:latin typeface="Arial"/>
                <a:cs typeface="Arial"/>
              </a:rPr>
              <a:t> factor.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135401" y="103229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Setting</a:t>
            </a:r>
            <a:r>
              <a:rPr spc="80" dirty="0"/>
              <a:t> </a:t>
            </a:r>
            <a:r>
              <a:rPr dirty="0"/>
              <a:t>the</a:t>
            </a:r>
            <a:r>
              <a:rPr spc="80" dirty="0"/>
              <a:t> </a:t>
            </a:r>
            <a:r>
              <a:rPr dirty="0"/>
              <a:t>safety/risk</a:t>
            </a:r>
            <a:r>
              <a:rPr spc="80" dirty="0"/>
              <a:t> </a:t>
            </a:r>
            <a:r>
              <a:rPr spc="-10" dirty="0"/>
              <a:t>loading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712101"/>
            <a:ext cx="4372610" cy="235585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Explicit</a:t>
            </a:r>
            <a:r>
              <a:rPr sz="1100" spc="-5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safety</a:t>
            </a:r>
            <a:r>
              <a:rPr sz="1100" spc="-5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loading</a:t>
            </a:r>
            <a:endParaRPr sz="1100">
              <a:latin typeface="Arial"/>
              <a:cs typeface="Arial"/>
            </a:endParaRPr>
          </a:p>
        </p:txBody>
      </p:sp>
      <p:grpSp>
        <p:nvGrpSpPr>
          <p:cNvPr id="7" name="object 7"/>
          <p:cNvGrpSpPr/>
          <p:nvPr/>
        </p:nvGrpSpPr>
        <p:grpSpPr>
          <a:xfrm>
            <a:off x="117729" y="947191"/>
            <a:ext cx="4372610" cy="762000"/>
            <a:chOff x="117729" y="947191"/>
            <a:chExt cx="4372610" cy="762000"/>
          </a:xfrm>
        </p:grpSpPr>
        <p:sp>
          <p:nvSpPr>
            <p:cNvPr id="8" name="object 8"/>
            <p:cNvSpPr/>
            <p:nvPr/>
          </p:nvSpPr>
          <p:spPr>
            <a:xfrm>
              <a:off x="117729" y="947191"/>
              <a:ext cx="4372610" cy="762000"/>
            </a:xfrm>
            <a:custGeom>
              <a:avLst/>
              <a:gdLst/>
              <a:ahLst/>
              <a:cxnLst/>
              <a:rect l="l" t="t" r="r" b="b"/>
              <a:pathLst>
                <a:path w="4372610" h="762000">
                  <a:moveTo>
                    <a:pt x="4372533" y="0"/>
                  </a:moveTo>
                  <a:lnTo>
                    <a:pt x="0" y="0"/>
                  </a:lnTo>
                  <a:lnTo>
                    <a:pt x="0" y="761949"/>
                  </a:lnTo>
                  <a:lnTo>
                    <a:pt x="4372533" y="761949"/>
                  </a:lnTo>
                  <a:lnTo>
                    <a:pt x="4372533" y="0"/>
                  </a:lnTo>
                  <a:close/>
                </a:path>
              </a:pathLst>
            </a:custGeom>
            <a:solidFill>
              <a:srgbClr val="CCECE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" name="object 9"/>
            <p:cNvSpPr/>
            <p:nvPr/>
          </p:nvSpPr>
          <p:spPr>
            <a:xfrm>
              <a:off x="307416" y="1122730"/>
              <a:ext cx="73025" cy="282575"/>
            </a:xfrm>
            <a:custGeom>
              <a:avLst/>
              <a:gdLst/>
              <a:ahLst/>
              <a:cxnLst/>
              <a:rect l="l" t="t" r="r" b="b"/>
              <a:pathLst>
                <a:path w="73025" h="282575">
                  <a:moveTo>
                    <a:pt x="72453" y="210032"/>
                  </a:moveTo>
                  <a:lnTo>
                    <a:pt x="0" y="210032"/>
                  </a:lnTo>
                  <a:lnTo>
                    <a:pt x="0" y="282486"/>
                  </a:lnTo>
                  <a:lnTo>
                    <a:pt x="72453" y="282486"/>
                  </a:lnTo>
                  <a:lnTo>
                    <a:pt x="72453" y="210032"/>
                  </a:lnTo>
                  <a:close/>
                </a:path>
                <a:path w="73025" h="282575">
                  <a:moveTo>
                    <a:pt x="72453" y="0"/>
                  </a:moveTo>
                  <a:lnTo>
                    <a:pt x="0" y="0"/>
                  </a:lnTo>
                  <a:lnTo>
                    <a:pt x="0" y="72453"/>
                  </a:lnTo>
                  <a:lnTo>
                    <a:pt x="72453" y="72453"/>
                  </a:lnTo>
                  <a:lnTo>
                    <a:pt x="72453" y="0"/>
                  </a:lnTo>
                  <a:close/>
                </a:path>
              </a:pathLst>
            </a:custGeom>
            <a:solidFill>
              <a:srgbClr val="00A499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0" name="object 10"/>
          <p:cNvSpPr txBox="1"/>
          <p:nvPr/>
        </p:nvSpPr>
        <p:spPr>
          <a:xfrm>
            <a:off x="117729" y="947191"/>
            <a:ext cx="4372610" cy="762000"/>
          </a:xfrm>
          <a:prstGeom prst="rect">
            <a:avLst/>
          </a:prstGeom>
        </p:spPr>
        <p:txBody>
          <a:bodyPr vert="horz" wrap="square" lIns="0" tIns="107950" rIns="0" bIns="0" rtlCol="0">
            <a:spAutoFit/>
          </a:bodyPr>
          <a:lstStyle/>
          <a:p>
            <a:pPr marL="330835">
              <a:lnSpc>
                <a:spcPct val="100000"/>
              </a:lnSpc>
              <a:spcBef>
                <a:spcPts val="850"/>
              </a:spcBef>
            </a:pPr>
            <a:r>
              <a:rPr sz="1100" dirty="0">
                <a:latin typeface="Arial"/>
                <a:cs typeface="Arial"/>
              </a:rPr>
              <a:t>common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non-</a:t>
            </a:r>
            <a:r>
              <a:rPr sz="1100" dirty="0">
                <a:latin typeface="Arial"/>
                <a:cs typeface="Arial"/>
              </a:rPr>
              <a:t>life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insurance</a:t>
            </a:r>
            <a:endParaRPr sz="1100">
              <a:latin typeface="Arial"/>
              <a:cs typeface="Arial"/>
            </a:endParaRPr>
          </a:p>
          <a:p>
            <a:pPr marL="330835" marR="128905">
              <a:lnSpc>
                <a:spcPct val="102600"/>
              </a:lnSpc>
              <a:spcBef>
                <a:spcPts val="300"/>
              </a:spcBef>
            </a:pPr>
            <a:r>
              <a:rPr sz="1100" dirty="0">
                <a:latin typeface="Arial"/>
                <a:cs typeface="Arial"/>
              </a:rPr>
              <a:t>risk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loading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set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part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expected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aggregate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claims,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the </a:t>
            </a:r>
            <a:r>
              <a:rPr sz="1100" dirty="0">
                <a:latin typeface="Arial"/>
                <a:cs typeface="Arial"/>
              </a:rPr>
              <a:t>variance</a:t>
            </a:r>
            <a:r>
              <a:rPr sz="1100" spc="-65" dirty="0">
                <a:latin typeface="Arial"/>
                <a:cs typeface="Arial"/>
              </a:rPr>
              <a:t> </a:t>
            </a:r>
            <a:r>
              <a:rPr sz="1100" spc="-20" dirty="0">
                <a:latin typeface="Arial"/>
                <a:cs typeface="Arial"/>
              </a:rPr>
              <a:t>etc.</a:t>
            </a:r>
            <a:endParaRPr sz="1100">
              <a:latin typeface="Arial"/>
              <a:cs typeface="Arial"/>
            </a:endParaRPr>
          </a:p>
        </p:txBody>
      </p:sp>
      <p:grpSp>
        <p:nvGrpSpPr>
          <p:cNvPr id="11" name="object 11"/>
          <p:cNvGrpSpPr/>
          <p:nvPr/>
        </p:nvGrpSpPr>
        <p:grpSpPr>
          <a:xfrm>
            <a:off x="117729" y="1835670"/>
            <a:ext cx="4372610" cy="1235075"/>
            <a:chOff x="117729" y="1835670"/>
            <a:chExt cx="4372610" cy="1235075"/>
          </a:xfrm>
        </p:grpSpPr>
        <p:sp>
          <p:nvSpPr>
            <p:cNvPr id="12" name="object 12"/>
            <p:cNvSpPr/>
            <p:nvPr/>
          </p:nvSpPr>
          <p:spPr>
            <a:xfrm>
              <a:off x="117729" y="1835670"/>
              <a:ext cx="4372610" cy="235585"/>
            </a:xfrm>
            <a:custGeom>
              <a:avLst/>
              <a:gdLst/>
              <a:ahLst/>
              <a:cxnLst/>
              <a:rect l="l" t="t" r="r" b="b"/>
              <a:pathLst>
                <a:path w="4372610" h="235585">
                  <a:moveTo>
                    <a:pt x="0" y="235076"/>
                  </a:moveTo>
                  <a:lnTo>
                    <a:pt x="4372533" y="235076"/>
                  </a:lnTo>
                  <a:lnTo>
                    <a:pt x="4372533" y="0"/>
                  </a:lnTo>
                  <a:lnTo>
                    <a:pt x="0" y="0"/>
                  </a:lnTo>
                  <a:lnTo>
                    <a:pt x="0" y="235076"/>
                  </a:lnTo>
                  <a:close/>
                </a:path>
              </a:pathLst>
            </a:custGeom>
            <a:solidFill>
              <a:srgbClr val="00A499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" name="object 13"/>
            <p:cNvSpPr/>
            <p:nvPr/>
          </p:nvSpPr>
          <p:spPr>
            <a:xfrm>
              <a:off x="117729" y="2070747"/>
              <a:ext cx="4372610" cy="1000125"/>
            </a:xfrm>
            <a:custGeom>
              <a:avLst/>
              <a:gdLst/>
              <a:ahLst/>
              <a:cxnLst/>
              <a:rect l="l" t="t" r="r" b="b"/>
              <a:pathLst>
                <a:path w="4372610" h="1000125">
                  <a:moveTo>
                    <a:pt x="4372533" y="0"/>
                  </a:moveTo>
                  <a:lnTo>
                    <a:pt x="0" y="0"/>
                  </a:lnTo>
                  <a:lnTo>
                    <a:pt x="0" y="999553"/>
                  </a:lnTo>
                  <a:lnTo>
                    <a:pt x="4372533" y="999553"/>
                  </a:lnTo>
                  <a:lnTo>
                    <a:pt x="4372533" y="0"/>
                  </a:lnTo>
                  <a:close/>
                </a:path>
              </a:pathLst>
            </a:custGeom>
            <a:solidFill>
              <a:srgbClr val="CCECE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" name="object 14"/>
            <p:cNvSpPr/>
            <p:nvPr/>
          </p:nvSpPr>
          <p:spPr>
            <a:xfrm>
              <a:off x="307416" y="2246287"/>
              <a:ext cx="73025" cy="664845"/>
            </a:xfrm>
            <a:custGeom>
              <a:avLst/>
              <a:gdLst/>
              <a:ahLst/>
              <a:cxnLst/>
              <a:rect l="l" t="t" r="r" b="b"/>
              <a:pathLst>
                <a:path w="73025" h="664844">
                  <a:moveTo>
                    <a:pt x="72453" y="592137"/>
                  </a:moveTo>
                  <a:lnTo>
                    <a:pt x="0" y="592137"/>
                  </a:lnTo>
                  <a:lnTo>
                    <a:pt x="0" y="664591"/>
                  </a:lnTo>
                  <a:lnTo>
                    <a:pt x="72453" y="664591"/>
                  </a:lnTo>
                  <a:lnTo>
                    <a:pt x="72453" y="592137"/>
                  </a:lnTo>
                  <a:close/>
                </a:path>
                <a:path w="73025" h="664844">
                  <a:moveTo>
                    <a:pt x="72453" y="210032"/>
                  </a:moveTo>
                  <a:lnTo>
                    <a:pt x="0" y="210032"/>
                  </a:lnTo>
                  <a:lnTo>
                    <a:pt x="0" y="282486"/>
                  </a:lnTo>
                  <a:lnTo>
                    <a:pt x="72453" y="282486"/>
                  </a:lnTo>
                  <a:lnTo>
                    <a:pt x="72453" y="210032"/>
                  </a:lnTo>
                  <a:close/>
                </a:path>
                <a:path w="73025" h="664844">
                  <a:moveTo>
                    <a:pt x="72453" y="0"/>
                  </a:moveTo>
                  <a:lnTo>
                    <a:pt x="0" y="0"/>
                  </a:lnTo>
                  <a:lnTo>
                    <a:pt x="0" y="72453"/>
                  </a:lnTo>
                  <a:lnTo>
                    <a:pt x="72453" y="72453"/>
                  </a:lnTo>
                  <a:lnTo>
                    <a:pt x="72453" y="0"/>
                  </a:lnTo>
                  <a:close/>
                </a:path>
              </a:pathLst>
            </a:custGeom>
            <a:solidFill>
              <a:srgbClr val="00A499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5" name="object 15"/>
          <p:cNvSpPr txBox="1"/>
          <p:nvPr/>
        </p:nvSpPr>
        <p:spPr>
          <a:xfrm>
            <a:off x="159372" y="1840660"/>
            <a:ext cx="3952240" cy="111125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Implicit</a:t>
            </a:r>
            <a:r>
              <a:rPr sz="1100" spc="-5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safety</a:t>
            </a:r>
            <a:r>
              <a:rPr sz="1100" spc="-5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loading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050">
              <a:latin typeface="Arial"/>
              <a:cs typeface="Arial"/>
            </a:endParaRPr>
          </a:p>
          <a:p>
            <a:pPr marL="289560">
              <a:lnSpc>
                <a:spcPct val="100000"/>
              </a:lnSpc>
            </a:pPr>
            <a:r>
              <a:rPr sz="1100" dirty="0">
                <a:latin typeface="Arial"/>
                <a:cs typeface="Arial"/>
              </a:rPr>
              <a:t>common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life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insurance,</a:t>
            </a:r>
            <a:endParaRPr sz="1100">
              <a:latin typeface="Arial"/>
              <a:cs typeface="Arial"/>
            </a:endParaRPr>
          </a:p>
          <a:p>
            <a:pPr marL="289560" marR="5080">
              <a:lnSpc>
                <a:spcPct val="102600"/>
              </a:lnSpc>
              <a:spcBef>
                <a:spcPts val="300"/>
              </a:spcBef>
            </a:pPr>
            <a:r>
              <a:rPr sz="1100" dirty="0">
                <a:latin typeface="Arial"/>
                <a:cs typeface="Arial"/>
              </a:rPr>
              <a:t>no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explicit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safety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loading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parameter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formula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within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20" dirty="0">
                <a:latin typeface="Arial"/>
                <a:cs typeface="Arial"/>
              </a:rPr>
              <a:t>life </a:t>
            </a:r>
            <a:r>
              <a:rPr sz="1100" spc="-10" dirty="0">
                <a:latin typeface="Arial"/>
                <a:cs typeface="Arial"/>
              </a:rPr>
              <a:t>insurance;</a:t>
            </a:r>
            <a:endParaRPr sz="1100">
              <a:latin typeface="Arial"/>
              <a:cs typeface="Arial"/>
            </a:endParaRPr>
          </a:p>
          <a:p>
            <a:pPr marL="289560">
              <a:lnSpc>
                <a:spcPct val="100000"/>
              </a:lnSpc>
              <a:spcBef>
                <a:spcPts val="335"/>
              </a:spcBef>
            </a:pPr>
            <a:r>
              <a:rPr sz="1100" dirty="0">
                <a:latin typeface="Arial"/>
                <a:cs typeface="Arial"/>
              </a:rPr>
              <a:t>it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included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calculation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Insurer’s</a:t>
            </a:r>
            <a:r>
              <a:rPr spc="30" dirty="0"/>
              <a:t> </a:t>
            </a:r>
            <a:r>
              <a:rPr spc="-10" dirty="0"/>
              <a:t>expenses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idx="1"/>
          </p:nvPr>
        </p:nvSpPr>
        <p:spPr>
          <a:xfrm>
            <a:off x="323850" y="872798"/>
            <a:ext cx="3976211" cy="2195814"/>
          </a:xfrm>
          <a:prstGeom prst="rect">
            <a:avLst/>
          </a:prstGeom>
        </p:spPr>
        <p:txBody>
          <a:bodyPr vert="horz" wrap="square" lIns="0" tIns="5524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34"/>
              </a:spcBef>
            </a:pPr>
            <a:r>
              <a:rPr spc="-10" dirty="0"/>
              <a:t>Level</a:t>
            </a:r>
            <a:r>
              <a:rPr spc="-35" dirty="0"/>
              <a:t> </a:t>
            </a:r>
            <a:r>
              <a:rPr dirty="0"/>
              <a:t>premium</a:t>
            </a:r>
            <a:r>
              <a:rPr spc="-35" dirty="0"/>
              <a:t> </a:t>
            </a:r>
            <a:r>
              <a:rPr dirty="0"/>
              <a:t>-</a:t>
            </a:r>
            <a:r>
              <a:rPr spc="-35" dirty="0"/>
              <a:t> </a:t>
            </a:r>
            <a:r>
              <a:rPr dirty="0"/>
              <a:t>simplified;</a:t>
            </a:r>
            <a:r>
              <a:rPr spc="-35" dirty="0"/>
              <a:t> </a:t>
            </a:r>
            <a:r>
              <a:rPr dirty="0"/>
              <a:t>vs</a:t>
            </a:r>
            <a:r>
              <a:rPr spc="-35" dirty="0"/>
              <a:t> </a:t>
            </a:r>
            <a:r>
              <a:rPr dirty="0"/>
              <a:t>single</a:t>
            </a:r>
            <a:r>
              <a:rPr spc="-35" dirty="0"/>
              <a:t> </a:t>
            </a:r>
            <a:r>
              <a:rPr spc="-10" dirty="0"/>
              <a:t>premium</a:t>
            </a:r>
          </a:p>
          <a:p>
            <a:pPr marL="289560">
              <a:lnSpc>
                <a:spcPct val="100000"/>
              </a:lnSpc>
              <a:spcBef>
                <a:spcPts val="334"/>
              </a:spcBef>
            </a:pPr>
            <a:r>
              <a:rPr i="1" dirty="0">
                <a:latin typeface="Arial"/>
                <a:cs typeface="Arial"/>
              </a:rPr>
              <a:t>Acquisition</a:t>
            </a:r>
            <a:r>
              <a:rPr i="1" spc="-60" dirty="0">
                <a:latin typeface="Arial"/>
                <a:cs typeface="Arial"/>
              </a:rPr>
              <a:t> </a:t>
            </a:r>
            <a:r>
              <a:rPr i="1" spc="-10" dirty="0">
                <a:latin typeface="Arial"/>
                <a:cs typeface="Arial"/>
              </a:rPr>
              <a:t>expenses</a:t>
            </a:r>
          </a:p>
          <a:p>
            <a:pPr marR="478790" algn="r">
              <a:lnSpc>
                <a:spcPct val="100000"/>
              </a:lnSpc>
              <a:spcBef>
                <a:spcPts val="35"/>
              </a:spcBef>
            </a:pPr>
            <a:r>
              <a:rPr i="1" spc="-10" dirty="0">
                <a:latin typeface="Book Antiqua"/>
                <a:cs typeface="Book Antiqua"/>
              </a:rPr>
              <a:t>A</a:t>
            </a:r>
          </a:p>
          <a:p>
            <a:pPr marL="289560">
              <a:lnSpc>
                <a:spcPct val="100000"/>
              </a:lnSpc>
              <a:spcBef>
                <a:spcPts val="680"/>
              </a:spcBef>
            </a:pPr>
            <a:r>
              <a:rPr i="1" dirty="0">
                <a:latin typeface="Arial"/>
                <a:cs typeface="Arial"/>
              </a:rPr>
              <a:t>Collection</a:t>
            </a:r>
            <a:r>
              <a:rPr i="1" spc="-55" dirty="0">
                <a:latin typeface="Arial"/>
                <a:cs typeface="Arial"/>
              </a:rPr>
              <a:t> </a:t>
            </a:r>
            <a:r>
              <a:rPr i="1" spc="-10" dirty="0">
                <a:latin typeface="Arial"/>
                <a:cs typeface="Arial"/>
              </a:rPr>
              <a:t>expenses</a:t>
            </a:r>
          </a:p>
          <a:p>
            <a:pPr marR="482600" algn="r">
              <a:lnSpc>
                <a:spcPct val="100000"/>
              </a:lnSpc>
              <a:spcBef>
                <a:spcPts val="35"/>
              </a:spcBef>
            </a:pPr>
            <a:r>
              <a:rPr i="1" spc="-10" dirty="0">
                <a:latin typeface="Book Antiqua"/>
                <a:cs typeface="Book Antiqua"/>
              </a:rPr>
              <a:t>C</a:t>
            </a:r>
          </a:p>
          <a:p>
            <a:pPr marL="289560">
              <a:lnSpc>
                <a:spcPct val="100000"/>
              </a:lnSpc>
              <a:spcBef>
                <a:spcPts val="685"/>
              </a:spcBef>
            </a:pPr>
            <a:r>
              <a:rPr i="1" dirty="0">
                <a:latin typeface="Arial"/>
                <a:cs typeface="Arial"/>
              </a:rPr>
              <a:t>General</a:t>
            </a:r>
            <a:r>
              <a:rPr i="1" spc="-5" dirty="0">
                <a:latin typeface="Arial"/>
                <a:cs typeface="Arial"/>
              </a:rPr>
              <a:t> </a:t>
            </a:r>
            <a:r>
              <a:rPr i="1" spc="-10" dirty="0">
                <a:latin typeface="Arial"/>
                <a:cs typeface="Arial"/>
              </a:rPr>
              <a:t>administration</a:t>
            </a:r>
            <a:r>
              <a:rPr i="1" spc="-5" dirty="0">
                <a:latin typeface="Arial"/>
                <a:cs typeface="Arial"/>
              </a:rPr>
              <a:t> </a:t>
            </a:r>
            <a:r>
              <a:rPr i="1" spc="-10" dirty="0">
                <a:latin typeface="Arial"/>
                <a:cs typeface="Arial"/>
              </a:rPr>
              <a:t>expenses</a:t>
            </a:r>
          </a:p>
          <a:p>
            <a:pPr marR="478790" algn="r">
              <a:lnSpc>
                <a:spcPct val="100000"/>
              </a:lnSpc>
              <a:spcBef>
                <a:spcPts val="1130"/>
              </a:spcBef>
            </a:pPr>
            <a:r>
              <a:rPr i="1" spc="-10" dirty="0">
                <a:latin typeface="Book Antiqua"/>
                <a:cs typeface="Book Antiqua"/>
              </a:rPr>
              <a:t>G</a:t>
            </a:r>
          </a:p>
        </p:txBody>
      </p:sp>
    </p:spTree>
  </p:cSld>
  <p:clrMapOvr>
    <a:masterClrMapping/>
  </p:clrMapOvr>
  <p:transition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Expense</a:t>
            </a:r>
            <a:r>
              <a:rPr spc="110" dirty="0"/>
              <a:t> </a:t>
            </a:r>
            <a:r>
              <a:rPr spc="-10" dirty="0"/>
              <a:t>loadings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951687"/>
            <a:ext cx="4372610" cy="230504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3335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05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Acquisition</a:t>
            </a:r>
            <a:r>
              <a:rPr sz="1100" spc="-6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expenses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17729" y="1181912"/>
            <a:ext cx="4372610" cy="429895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27940" rIns="0" bIns="0" rtlCol="0">
            <a:spAutoFit/>
          </a:bodyPr>
          <a:lstStyle/>
          <a:p>
            <a:pPr marL="53975" marR="367030">
              <a:lnSpc>
                <a:spcPct val="102600"/>
              </a:lnSpc>
              <a:spcBef>
                <a:spcPts val="220"/>
              </a:spcBef>
            </a:pPr>
            <a:r>
              <a:rPr sz="1100" dirty="0">
                <a:latin typeface="Arial"/>
                <a:cs typeface="Arial"/>
              </a:rPr>
              <a:t>They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occur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when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policy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issued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(commissions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agents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for </a:t>
            </a:r>
            <a:r>
              <a:rPr sz="1100" dirty="0">
                <a:latin typeface="Arial"/>
                <a:cs typeface="Arial"/>
              </a:rPr>
              <a:t>selling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and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underwritting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expenses,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medical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examinations,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etc.).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46672" y="1821864"/>
            <a:ext cx="4064635" cy="827405"/>
          </a:xfrm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25400" marR="17780">
              <a:lnSpc>
                <a:spcPct val="102600"/>
              </a:lnSpc>
              <a:spcBef>
                <a:spcPts val="55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acquisition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expenses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are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usually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considered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proportionally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to </a:t>
            </a:r>
            <a:r>
              <a:rPr sz="1100" dirty="0">
                <a:latin typeface="Arial"/>
                <a:cs typeface="Arial"/>
              </a:rPr>
              <a:t>sum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insured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spc="5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or</a:t>
            </a:r>
            <a:r>
              <a:rPr sz="1100" spc="-20" dirty="0">
                <a:latin typeface="Arial"/>
                <a:cs typeface="Arial"/>
              </a:rPr>
              <a:t> expense-</a:t>
            </a:r>
            <a:r>
              <a:rPr sz="1100" dirty="0">
                <a:latin typeface="Arial"/>
                <a:cs typeface="Arial"/>
              </a:rPr>
              <a:t>loaded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(gross)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premium,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20" dirty="0">
                <a:latin typeface="Arial"/>
                <a:cs typeface="Arial"/>
              </a:rPr>
              <a:t>thus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1300">
              <a:latin typeface="Arial"/>
              <a:cs typeface="Arial"/>
            </a:endParaRPr>
          </a:p>
          <a:p>
            <a:pPr marL="250190" algn="ctr">
              <a:lnSpc>
                <a:spcPct val="100000"/>
              </a:lnSpc>
              <a:spcBef>
                <a:spcPts val="830"/>
              </a:spcBef>
            </a:pPr>
            <a:r>
              <a:rPr sz="1100" i="1" dirty="0">
                <a:latin typeface="Verdana"/>
                <a:cs typeface="Verdana"/>
              </a:rPr>
              <a:t>Λ</a:t>
            </a:r>
            <a:r>
              <a:rPr sz="1200" b="0" baseline="31250" dirty="0">
                <a:latin typeface="Bookman Old Style"/>
                <a:cs typeface="Bookman Old Style"/>
              </a:rPr>
              <a:t>[</a:t>
            </a:r>
            <a:r>
              <a:rPr sz="1200" i="1" baseline="31250" dirty="0">
                <a:latin typeface="Book Antiqua"/>
                <a:cs typeface="Book Antiqua"/>
              </a:rPr>
              <a:t>A</a:t>
            </a:r>
            <a:r>
              <a:rPr sz="1200" b="0" baseline="31250" dirty="0">
                <a:latin typeface="Bookman Old Style"/>
                <a:cs typeface="Bookman Old Style"/>
              </a:rPr>
              <a:t>]</a:t>
            </a:r>
            <a:r>
              <a:rPr sz="1200" b="0" spc="97" baseline="31250" dirty="0">
                <a:latin typeface="Bookman Old Style"/>
                <a:cs typeface="Bookman Old Styl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70" dirty="0">
                <a:latin typeface="Lucida Sans Unicode"/>
                <a:cs typeface="Lucida Sans Unicode"/>
              </a:rPr>
              <a:t> </a:t>
            </a:r>
            <a:r>
              <a:rPr sz="1100" i="1" spc="-25" dirty="0">
                <a:latin typeface="Verdana"/>
                <a:cs typeface="Verdana"/>
              </a:rPr>
              <a:t>α</a:t>
            </a:r>
            <a:r>
              <a:rPr sz="1100" i="1" spc="-25" dirty="0">
                <a:latin typeface="Book Antiqua"/>
                <a:cs typeface="Book Antiqua"/>
              </a:rPr>
              <a:t>GP</a:t>
            </a:r>
            <a:endParaRPr sz="1100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Words>768</Words>
  <Application>Microsoft Office PowerPoint</Application>
  <PresentationFormat>自定义</PresentationFormat>
  <Paragraphs>135</Paragraphs>
  <Slides>14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14</vt:i4>
      </vt:variant>
    </vt:vector>
  </HeadingPairs>
  <TitlesOfParts>
    <vt:vector size="25" baseType="lpstr">
      <vt:lpstr>KaiTi</vt:lpstr>
      <vt:lpstr>Meiryo UI</vt:lpstr>
      <vt:lpstr>等线</vt:lpstr>
      <vt:lpstr>等线 Light</vt:lpstr>
      <vt:lpstr>Arial</vt:lpstr>
      <vt:lpstr>Book Antiqua</vt:lpstr>
      <vt:lpstr>Bookman Old Style</vt:lpstr>
      <vt:lpstr>Lucida Sans Unicode</vt:lpstr>
      <vt:lpstr>Times New Roman</vt:lpstr>
      <vt:lpstr>Verdana</vt:lpstr>
      <vt:lpstr>Office Theme</vt:lpstr>
      <vt:lpstr>Insurance benefit and setting premium in life insurance</vt:lpstr>
      <vt:lpstr>Contents</vt:lpstr>
      <vt:lpstr>PowerPoint 演示文稿</vt:lpstr>
      <vt:lpstr>Fundamentals</vt:lpstr>
      <vt:lpstr>Single premium</vt:lpstr>
      <vt:lpstr>Level premium</vt:lpstr>
      <vt:lpstr>Setting the safety/risk loading</vt:lpstr>
      <vt:lpstr>Insurer’s expenses</vt:lpstr>
      <vt:lpstr>Expense loadings</vt:lpstr>
      <vt:lpstr>Expense loadings</vt:lpstr>
      <vt:lpstr>Derivation of gross premium</vt:lpstr>
      <vt:lpstr>Single premium</vt:lpstr>
      <vt:lpstr>Level premium</vt:lpstr>
      <vt:lpstr>Setting the safety/risk loading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Insurance benefit and setting premium in life insurance - 154-0520 Insurance II</dc:title>
  <dc:creator>Jiri Valecky</dc:creator>
  <cp:lastModifiedBy>hp</cp:lastModifiedBy>
  <cp:revision>3</cp:revision>
  <dcterms:created xsi:type="dcterms:W3CDTF">2023-08-25T06:42:42Z</dcterms:created>
  <dcterms:modified xsi:type="dcterms:W3CDTF">2023-09-07T01:20:13Z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2021-03-08T00:00:00Z</vt:filetime>
  </property>
  <property fmtid="{D5CDD505-2E9C-101B-9397-08002B2CF9AE}" pid="3" name="Creator">
    <vt:lpwstr>LaTeX with Beamer class</vt:lpwstr>
  </property>
  <property fmtid="{D5CDD505-2E9C-101B-9397-08002B2CF9AE}" pid="4" name="LastSaved">
    <vt:filetime>2023-08-25T00:00:00Z</vt:filetime>
  </property>
  <property fmtid="{D5CDD505-2E9C-101B-9397-08002B2CF9AE}" pid="5" name="PTEX.Fullbanner">
    <vt:lpwstr>This is MiKTeX-pdfTeX 2.9.6839 (1.40.19)</vt:lpwstr>
  </property>
  <property fmtid="{D5CDD505-2E9C-101B-9397-08002B2CF9AE}" pid="6" name="Producer">
    <vt:lpwstr>pdfTeX-1.40.19</vt:lpwstr>
  </property>
</Properties>
</file>