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第十五章　宏观经济政策</a:t>
            </a:r>
            <a:endParaRPr lang="zh-CN" altLang="en-US" sz="4000" b="1" dirty="0">
              <a:latin typeface="微软雅黑" panose="020B0503020204020204" pitchFamily="34" charset="-122"/>
              <a:ea typeface="微软雅黑" panose="020B0503020204020204" pitchFamily="34" charset="-122"/>
            </a:endParaRPr>
          </a:p>
        </p:txBody>
      </p:sp>
      <p:sp>
        <p:nvSpPr>
          <p:cNvPr id="3"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7" name="Rectangle 5"/>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二、货币政策的传导机制</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(一)凯恩斯学派的货币政策传导机制理论</a:t>
            </a:r>
            <a:endParaRPr lang="en-US" altLang="zh-CN" sz="2200" b="1" dirty="0">
              <a:latin typeface="楷体" panose="02010609060101010101" pitchFamily="49" charset="-122"/>
              <a:ea typeface="楷体" panose="02010609060101010101" pitchFamily="49" charset="-122"/>
            </a:endParaRPr>
          </a:p>
          <a:p>
            <a:r>
              <a:rPr lang="zh-CN" altLang="en-US"/>
              <a:t>凯恩斯学派认为,中央银行实施货币政策后,首先通过商业银行存款准备金的变化引起货币供给量的变化,再通过货币供给量的变化,引起市场利率的变化,利率的变化又通过资本边际效率的影响引起投资的增减,而投资的增减又会以乘数的方式影响总支出和总收入。</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(二)货币主义学派的货币政策传导机制理论</a:t>
            </a:r>
            <a:endParaRPr lang="en-US" altLang="zh-CN" sz="2200" b="1" dirty="0">
              <a:latin typeface="楷体" panose="02010609060101010101" pitchFamily="49" charset="-122"/>
              <a:ea typeface="楷体" panose="02010609060101010101" pitchFamily="49" charset="-122"/>
            </a:endParaRPr>
          </a:p>
          <a:p>
            <a:r>
              <a:rPr lang="zh-CN" altLang="en-US"/>
              <a:t>货币主义学派认为,利率在货币政策传导机制中不起重要作用,他们更强调货币供给量在整个传导机制中的直接效果。</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三、财政政策和货币政策的混合使用</a:t>
            </a:r>
            <a:endParaRPr lang="zh-CN" altLang="zh-CN" sz="2600" b="1" dirty="0">
              <a:latin typeface="黑体" panose="02010609060101010101" pitchFamily="49" charset="-122"/>
              <a:ea typeface="黑体" panose="02010609060101010101" pitchFamily="49" charset="-122"/>
            </a:endParaRPr>
          </a:p>
          <a:p>
            <a:r>
              <a:rPr lang="zh-CN" altLang="en-US"/>
              <a:t>如果某一时期,经济处于萧条状态,政府可以采用扩张性财政政策,也可以采用扩张性货币政策,还可以将两种政策混合使用。财政政策和货币政策可以有多种混合,这种混合的政策效应有时是不确定的,见表15-1。</a:t>
            </a:r>
            <a:endParaRPr lang="zh-CN" altLang="en-US"/>
          </a:p>
        </p:txBody>
      </p:sp>
      <p:pic>
        <p:nvPicPr>
          <p:cNvPr id="4" name="图片 3"/>
          <p:cNvPicPr>
            <a:picLocks noChangeAspect="1"/>
          </p:cNvPicPr>
          <p:nvPr/>
        </p:nvPicPr>
        <p:blipFill>
          <a:blip r:embed="rId1"/>
          <a:stretch>
            <a:fillRect/>
          </a:stretch>
        </p:blipFill>
        <p:spPr>
          <a:xfrm>
            <a:off x="2241550" y="3327400"/>
            <a:ext cx="8150225" cy="1767205"/>
          </a:xfrm>
          <a:prstGeom prst="rect">
            <a:avLst/>
          </a:prstGeom>
        </p:spPr>
      </p:pic>
      <p:sp>
        <p:nvSpPr>
          <p:cNvPr id="100" name="文本框 99"/>
          <p:cNvSpPr txBox="1"/>
          <p:nvPr/>
        </p:nvSpPr>
        <p:spPr>
          <a:xfrm>
            <a:off x="3705225" y="3025140"/>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表</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15-1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财政政策和货币政策混合使用的政策效应</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供给管理政策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一、收入政策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(一)工资-物价冻结法</a:t>
            </a:r>
            <a:endParaRPr lang="en-US" altLang="zh-CN" sz="2200" b="1" dirty="0">
              <a:latin typeface="楷体" panose="02010609060101010101" pitchFamily="49" charset="-122"/>
              <a:ea typeface="楷体" panose="02010609060101010101" pitchFamily="49" charset="-122"/>
            </a:endParaRPr>
          </a:p>
          <a:p>
            <a:r>
              <a:rPr lang="zh-CN" altLang="en-US"/>
              <a:t>政府采用法律手段禁止工资和物价上升,或者规定工资和物价的增加必须得到有关管理部门的批准。这种方法一般是在非常时期采用,但是在某些通货膨胀严重的时期,也可以采用。</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(二)工资-物价指导线</a:t>
            </a:r>
            <a:endParaRPr lang="en-US" altLang="zh-CN" sz="2200" b="1" dirty="0">
              <a:latin typeface="楷体" panose="02010609060101010101" pitchFamily="49" charset="-122"/>
              <a:ea typeface="楷体" panose="02010609060101010101" pitchFamily="49" charset="-122"/>
            </a:endParaRPr>
          </a:p>
          <a:p>
            <a:r>
              <a:rPr lang="zh-CN" altLang="en-US"/>
              <a:t>政府为了制止通货膨胀,根据经济发展的情况,制定出工资与物价上涨的限度,然后政府运用经济方法或劝说与宣传的策略去指导工会和企业领导人执行,规定货币工资增长率不得快于劳动生产率的增长率。如果工会和企业违反规定,政府将以税收或法律的形式进行惩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供给管理政策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二、指数化政策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(一)工资指数化</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(二)税收指数化</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(三)利率指数化</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供给管理政策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三、人力政策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(一)完善劳动力市场</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(二)人力资本投资</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(三)促进劳动力的流动</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供给管理政策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四、经济增长政策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(一)增加劳动力的数量和质量</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(二)资本积累</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(三)技术进步</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grpSp>
        <p:nvGrpSpPr>
          <p:cNvPr id="17" name="组合 16"/>
          <p:cNvGrpSpPr/>
          <p:nvPr/>
        </p:nvGrpSpPr>
        <p:grpSpPr>
          <a:xfrm>
            <a:off x="1870430" y="2032754"/>
            <a:ext cx="6390109" cy="3075029"/>
            <a:chOff x="3009756" y="1946691"/>
            <a:chExt cx="6390109" cy="3075029"/>
          </a:xfrm>
        </p:grpSpPr>
        <p:grpSp>
          <p:nvGrpSpPr>
            <p:cNvPr id="19" name="组合 18"/>
            <p:cNvGrpSpPr/>
            <p:nvPr/>
          </p:nvGrpSpPr>
          <p:grpSpPr>
            <a:xfrm>
              <a:off x="3009756" y="1946691"/>
              <a:ext cx="6390109" cy="2279494"/>
              <a:chOff x="2488640" y="2139114"/>
              <a:chExt cx="6390109" cy="2279494"/>
            </a:xfrm>
          </p:grpSpPr>
          <p:grpSp>
            <p:nvGrpSpPr>
              <p:cNvPr id="24" name="Group 4"/>
              <p:cNvGrpSpPr/>
              <p:nvPr/>
            </p:nvGrpSpPr>
            <p:grpSpPr bwMode="auto">
              <a:xfrm>
                <a:off x="2488640" y="2139114"/>
                <a:ext cx="6390109" cy="639332"/>
                <a:chOff x="0" y="0"/>
                <a:chExt cx="2982" cy="288"/>
              </a:xfrm>
            </p:grpSpPr>
            <p:sp>
              <p:nvSpPr>
                <p:cNvPr id="33"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4"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第一节　宏观经济政策概述</a:t>
                  </a:r>
                  <a:endParaRPr lang="zh-CN" altLang="zh-CN" sz="2000" b="1" dirty="0">
                    <a:latin typeface="等线" panose="02010600030101010101" pitchFamily="2" charset="-122"/>
                    <a:ea typeface="等线" panose="02010600030101010101" pitchFamily="2" charset="-122"/>
                  </a:endParaRPr>
                </a:p>
              </p:txBody>
            </p:sp>
            <p:sp>
              <p:nvSpPr>
                <p:cNvPr id="35"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5" name="Group 8"/>
              <p:cNvGrpSpPr/>
              <p:nvPr/>
            </p:nvGrpSpPr>
            <p:grpSpPr bwMode="auto">
              <a:xfrm>
                <a:off x="2488640" y="2975707"/>
                <a:ext cx="6390109" cy="639332"/>
                <a:chOff x="0" y="0"/>
                <a:chExt cx="2982" cy="288"/>
              </a:xfrm>
            </p:grpSpPr>
            <p:sp>
              <p:nvSpPr>
                <p:cNvPr id="30"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1" name="Rectangle 10"/>
                <p:cNvSpPr>
                  <a:spLocks noChangeArrowheads="1"/>
                </p:cNvSpPr>
                <p:nvPr/>
              </p:nvSpPr>
              <p:spPr bwMode="auto">
                <a:xfrm>
                  <a:off x="299" y="60"/>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第二节　财政政策</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32"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6" name="Group 12"/>
              <p:cNvGrpSpPr/>
              <p:nvPr/>
            </p:nvGrpSpPr>
            <p:grpSpPr bwMode="auto">
              <a:xfrm>
                <a:off x="2488640" y="3779276"/>
                <a:ext cx="6390109" cy="639332"/>
                <a:chOff x="0" y="0"/>
                <a:chExt cx="2982" cy="288"/>
              </a:xfrm>
            </p:grpSpPr>
            <p:sp>
              <p:nvSpPr>
                <p:cNvPr id="27"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8"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第三节　货币政策</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9"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grpSp>
          <p:nvGrpSpPr>
            <p:cNvPr id="20" name="Group 4"/>
            <p:cNvGrpSpPr/>
            <p:nvPr/>
          </p:nvGrpSpPr>
          <p:grpSpPr bwMode="auto">
            <a:xfrm>
              <a:off x="3009756" y="4382388"/>
              <a:ext cx="6390109" cy="639332"/>
              <a:chOff x="0" y="0"/>
              <a:chExt cx="2982" cy="288"/>
            </a:xfrm>
          </p:grpSpPr>
          <p:sp>
            <p:nvSpPr>
              <p:cNvPr id="21"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2"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第四节　供给管理政策</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3"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宏观经济政策概述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一、宏观经济政策目标</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(一)充分就业</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(二)物价稳定</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(三)经济持续均衡增长</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(四)国际收支平衡</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宏观经济政策概述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二、宏观经济政策工具</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(一)需求管理</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(二)供给管理</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财政政策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一、财政政策的基本内容</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(一)财政收入政策</a:t>
            </a:r>
            <a:endParaRPr lang="en-US" altLang="zh-CN" sz="2200" b="1" dirty="0">
              <a:latin typeface="楷体" panose="02010609060101010101" pitchFamily="49" charset="-122"/>
              <a:ea typeface="楷体" panose="02010609060101010101" pitchFamily="49" charset="-122"/>
            </a:endParaRPr>
          </a:p>
          <a:p>
            <a:r>
              <a:rPr lang="zh-CN" altLang="en-US"/>
              <a:t>财政收入包括税收和公债两个部分,其中,税收是政府财政收入的主要来源。财政收入政策主要是税收政策,即政府通过改变税率调节税收水平,影响总需求。</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(二)财政支出政策</a:t>
            </a:r>
            <a:endParaRPr lang="en-US" altLang="zh-CN" sz="2200" b="1" dirty="0">
              <a:latin typeface="楷体" panose="02010609060101010101" pitchFamily="49" charset="-122"/>
              <a:ea typeface="楷体" panose="02010609060101010101" pitchFamily="49" charset="-122"/>
            </a:endParaRPr>
          </a:p>
          <a:p>
            <a:r>
              <a:rPr lang="zh-CN" altLang="en-US"/>
              <a:t>财政支出政策主要是指政府通过改变和调整财政支出水平来影响总需求的政策措施。财政支出包括政府购买和转移支付两个方面。</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财政政策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二、财政政策的运用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(一)改变税率</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(二)改变政府购买水平</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(三)改变转移支付水平</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财政政策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三、内在稳定器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(一)个人所得税和公司所得税</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(二)失业救济金和福利开支</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(三)农产品价格支持制度</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财政政策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四、财政政策的挤出效应</a:t>
            </a:r>
            <a:endParaRPr lang="zh-CN" altLang="zh-CN" sz="2600" b="1" dirty="0">
              <a:latin typeface="黑体" panose="02010609060101010101" pitchFamily="49" charset="-122"/>
              <a:ea typeface="黑体" panose="02010609060101010101" pitchFamily="49" charset="-122"/>
            </a:endParaRPr>
          </a:p>
          <a:p>
            <a:r>
              <a:rPr lang="zh-CN" altLang="en-US"/>
              <a:t>财政政策的挤出效应是指,政府开支的增加引起了私人开支的减少,从而以政府的开支替代了私人开支。这样,扩张性财政政策对经济的刺激作用就大大减弱。产生挤出效应的主要原因是政府支出增加引起利率上升,而利率上升又会引起私人投资和消费的减少,如图15-1所示。</a:t>
            </a:r>
            <a:endParaRPr lang="zh-CN" altLang="en-US"/>
          </a:p>
        </p:txBody>
      </p:sp>
      <p:pic>
        <p:nvPicPr>
          <p:cNvPr id="4" name="图片 3"/>
          <p:cNvPicPr>
            <a:picLocks noChangeAspect="1"/>
          </p:cNvPicPr>
          <p:nvPr/>
        </p:nvPicPr>
        <p:blipFill>
          <a:blip r:embed="rId1"/>
          <a:stretch>
            <a:fillRect/>
          </a:stretch>
        </p:blipFill>
        <p:spPr>
          <a:xfrm>
            <a:off x="3458845" y="3265170"/>
            <a:ext cx="4547235" cy="2815590"/>
          </a:xfrm>
          <a:prstGeom prst="rect">
            <a:avLst/>
          </a:prstGeom>
        </p:spPr>
      </p:pic>
      <p:sp>
        <p:nvSpPr>
          <p:cNvPr id="100" name="文本框 99"/>
          <p:cNvSpPr txBox="1"/>
          <p:nvPr/>
        </p:nvSpPr>
        <p:spPr>
          <a:xfrm>
            <a:off x="3844290" y="6210935"/>
            <a:ext cx="395668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15-1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财政政策的挤出效应</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货币政策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一、货币政策的目标与工具</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(一)货币政策的目标</a:t>
            </a:r>
            <a:endParaRPr lang="en-US" altLang="zh-CN" sz="2200" b="1" dirty="0">
              <a:latin typeface="楷体" panose="02010609060101010101" pitchFamily="49" charset="-122"/>
              <a:ea typeface="楷体" panose="02010609060101010101" pitchFamily="49" charset="-122"/>
            </a:endParaRPr>
          </a:p>
          <a:p>
            <a:r>
              <a:rPr lang="zh-CN" altLang="en-US"/>
              <a:t>货币政策的目标就是维持国民收入与就业于一理想的水平,达到充分就业而没有通货膨胀的产出水平。</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(二)货币政策的工具</a:t>
            </a:r>
            <a:endParaRPr lang="en-US" altLang="zh-CN" sz="2200" b="1" dirty="0">
              <a:latin typeface="楷体" panose="02010609060101010101" pitchFamily="49" charset="-122"/>
              <a:ea typeface="楷体" panose="02010609060101010101" pitchFamily="49" charset="-122"/>
            </a:endParaRPr>
          </a:p>
          <a:p>
            <a:r>
              <a:rPr lang="zh-CN" altLang="en-US"/>
              <a:t>1.公开市场业务</a:t>
            </a:r>
            <a:endParaRPr lang="zh-CN" altLang="en-US"/>
          </a:p>
          <a:p>
            <a:r>
              <a:rPr lang="zh-CN" altLang="en-US"/>
              <a:t>2.法定准备金率的变更</a:t>
            </a:r>
            <a:endParaRPr lang="zh-CN" altLang="en-US"/>
          </a:p>
          <a:p>
            <a:r>
              <a:rPr lang="zh-CN" altLang="en-US"/>
              <a:t>3.贴现率的变更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1423</Words>
  <Application>WPS 演示</Application>
  <PresentationFormat>宽屏</PresentationFormat>
  <Paragraphs>109</Paragraphs>
  <Slides>15</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15</vt:i4>
      </vt:variant>
    </vt:vector>
  </HeadingPairs>
  <TitlesOfParts>
    <vt:vector size="31" baseType="lpstr">
      <vt:lpstr>Arial</vt:lpstr>
      <vt:lpstr>宋体</vt:lpstr>
      <vt:lpstr>Wingdings</vt:lpstr>
      <vt:lpstr>微软雅黑</vt:lpstr>
      <vt:lpstr>Wingdings</vt:lpstr>
      <vt:lpstr>Arial Unicode MS</vt:lpstr>
      <vt:lpstr>Calibri</vt:lpstr>
      <vt:lpstr>GungsuhChe</vt:lpstr>
      <vt:lpstr>Malgun Gothic</vt:lpstr>
      <vt:lpstr>等线</vt:lpstr>
      <vt:lpstr>锐字工房云字库准圆GBK</vt:lpstr>
      <vt:lpstr>方正粗黑宋简体</vt:lpstr>
      <vt:lpstr>黑体</vt:lpstr>
      <vt:lpstr>楷体</vt:lpstr>
      <vt:lpstr>Office 主题​​</vt:lpstr>
      <vt:lpstr>默认设计模板</vt:lpstr>
      <vt:lpstr>PowerPoint 演示文稿</vt:lpstr>
      <vt:lpstr>PowerPoint 演示文稿</vt:lpstr>
      <vt:lpstr>第一节　宏观经济政策概述</vt:lpstr>
      <vt:lpstr>第一节　宏观经济政策概述</vt:lpstr>
      <vt:lpstr>第二节　财政政策</vt:lpstr>
      <vt:lpstr>第二节　财政政策</vt:lpstr>
      <vt:lpstr>第二节　财政政策</vt:lpstr>
      <vt:lpstr>第二节　财政政策</vt:lpstr>
      <vt:lpstr>第三节　货币政策</vt:lpstr>
      <vt:lpstr>第三节　货币政策</vt:lpstr>
      <vt:lpstr>第三节　货币政策</vt:lpstr>
      <vt:lpstr>第四节　供给管理政策</vt:lpstr>
      <vt:lpstr>第四节　供给管理政策</vt:lpstr>
      <vt:lpstr>第四节　供给管理政策</vt:lpstr>
      <vt:lpstr>第四节　供给管理政策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A0A8C9E04BD34D4EA36CF8113C44ECA5</vt:lpwstr>
  </property>
</Properties>
</file>