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93" r:id="rId9"/>
    <p:sldId id="262" r:id="rId10"/>
    <p:sldId id="263" r:id="rId11"/>
    <p:sldId id="294" r:id="rId12"/>
    <p:sldId id="264" r:id="rId13"/>
    <p:sldId id="265" r:id="rId14"/>
    <p:sldId id="266" r:id="rId15"/>
    <p:sldId id="267" r:id="rId16"/>
    <p:sldId id="296" r:id="rId17"/>
    <p:sldId id="297" r:id="rId18"/>
    <p:sldId id="298" r:id="rId19"/>
    <p:sldId id="299" r:id="rId20"/>
    <p:sldId id="304" r:id="rId21"/>
    <p:sldId id="300" r:id="rId22"/>
    <p:sldId id="301" r:id="rId23"/>
    <p:sldId id="302" r:id="rId24"/>
    <p:sldId id="295" r:id="rId25"/>
    <p:sldId id="269" r:id="rId26"/>
    <p:sldId id="270" r:id="rId27"/>
    <p:sldId id="271" r:id="rId28"/>
    <p:sldId id="305" r:id="rId29"/>
    <p:sldId id="272" r:id="rId30"/>
    <p:sldId id="273" r:id="rId31"/>
    <p:sldId id="274" r:id="rId32"/>
    <p:sldId id="275" r:id="rId33"/>
    <p:sldId id="276" r:id="rId34"/>
    <p:sldId id="277" r:id="rId35"/>
    <p:sldId id="303" r:id="rId36"/>
    <p:sldId id="278" r:id="rId37"/>
    <p:sldId id="306" r:id="rId38"/>
    <p:sldId id="279" r:id="rId39"/>
    <p:sldId id="307" r:id="rId40"/>
    <p:sldId id="280" r:id="rId41"/>
    <p:sldId id="281" r:id="rId42"/>
    <p:sldId id="282" r:id="rId43"/>
    <p:sldId id="308" r:id="rId44"/>
    <p:sldId id="283" r:id="rId45"/>
    <p:sldId id="309" r:id="rId46"/>
    <p:sldId id="284" r:id="rId47"/>
    <p:sldId id="310" r:id="rId48"/>
    <p:sldId id="285" r:id="rId49"/>
    <p:sldId id="286" r:id="rId50"/>
    <p:sldId id="287" r:id="rId51"/>
    <p:sldId id="288" r:id="rId52"/>
    <p:sldId id="289" r:id="rId53"/>
    <p:sldId id="290" r:id="rId54"/>
    <p:sldId id="291" r:id="rId55"/>
    <p:sldId id="292" r:id="rId5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089" autoAdjust="0"/>
    <p:restoredTop sz="94660"/>
  </p:normalViewPr>
  <p:slideViewPr>
    <p:cSldViewPr>
      <p:cViewPr varScale="1">
        <p:scale>
          <a:sx n="80" d="100"/>
          <a:sy n="80" d="100"/>
        </p:scale>
        <p:origin x="-2082"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D76CFBF-92D0-4750-A44E-54D4FFFDE6ED}"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1DEB7FD-C84C-405C-BE09-72418EEA9659}"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B21170C-A21B-4B9E-AAA2-749AE629755F}"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5188FE7-E38E-4AD3-B734-A0D3F3A64F27}"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0F257FD-AD01-451C-A235-690492AF834E}"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26C99A7-EF5C-47E9-84C0-518E4C94B12F}"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47406" y="686646"/>
            <a:ext cx="6500858" cy="1041397"/>
          </a:xfrm>
        </p:spPr>
        <p:txBody>
          <a:bodyPr>
            <a:noAutofit/>
          </a:bodyPr>
          <a:lstStyle>
            <a:lvl1pPr algn="l">
              <a:defRPr sz="4000">
                <a:solidFill>
                  <a:srgbClr val="0070C0"/>
                </a:solidFill>
                <a:latin typeface="汉仪粗宋简" pitchFamily="49" charset="-122"/>
                <a:ea typeface="汉仪粗宋简" pitchFamily="49" charset="-122"/>
                <a:cs typeface="经典特宋简" pitchFamily="49"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428596" y="1890714"/>
            <a:ext cx="6400800" cy="609592"/>
          </a:xfrm>
        </p:spPr>
        <p:txBody>
          <a:bodyPr>
            <a:normAutofit/>
          </a:bodyPr>
          <a:lstStyle>
            <a:lvl1pPr marL="0" indent="0" algn="l">
              <a:buNone/>
              <a:defRPr sz="2400" b="1">
                <a:solidFill>
                  <a:srgbClr val="0070C0"/>
                </a:solidFill>
                <a:latin typeface="华文细黑" pitchFamily="2" charset="-122"/>
                <a:ea typeface="华文细黑"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BF4EB970-2B0D-4725-A1F2-64DAEBDBDF00}"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5B0D71DE-4413-4BB5-9FA4-A14A726EC738}"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atin typeface="华文细黑" pitchFamily="2" charset="-122"/>
                <a:ea typeface="华文细黑"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94841" y="1196975"/>
            <a:ext cx="8353623" cy="5184775"/>
          </a:xfrm>
        </p:spPr>
        <p:txBody>
          <a:bodyPr/>
          <a:lstStyle>
            <a:lvl1pPr algn="just">
              <a:defRPr/>
            </a:lvl1pPr>
            <a:lvl2pPr algn="just">
              <a:defRPr/>
            </a:lvl2pPr>
            <a:lvl3pPr algn="just">
              <a:defRPr/>
            </a:lvl3pPr>
            <a:lvl4pPr algn="just">
              <a:defRPr/>
            </a:lvl4pPr>
            <a:lvl5pPr algn="just">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1A796FC3-70FC-4627-8243-B5DB9D5847E7}"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B37AFDF4-033B-4A5B-9470-A55F5094B3A6}"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6615A5CE-9FF2-4D88-AB8C-4D523C2A273F}"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8CB7090E-4B27-4581-B5B8-906D181274DC}"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fontAlgn="auto">
              <a:spcBef>
                <a:spcPts val="0"/>
              </a:spcBef>
              <a:spcAft>
                <a:spcPts val="0"/>
              </a:spcAft>
              <a:defRPr/>
            </a:lvl1pPr>
          </a:lstStyle>
          <a:p>
            <a:pPr>
              <a:defRPr/>
            </a:pPr>
            <a:fld id="{AE107930-1344-47DE-82F6-F17C9F8D6F12}"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515C4F4D-3058-49C9-A6C6-3252A4FD2226}"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fontAlgn="auto">
              <a:spcBef>
                <a:spcPts val="0"/>
              </a:spcBef>
              <a:spcAft>
                <a:spcPts val="0"/>
              </a:spcAft>
              <a:defRPr/>
            </a:lvl1pPr>
          </a:lstStyle>
          <a:p>
            <a:pPr>
              <a:defRPr/>
            </a:pPr>
            <a:fld id="{9E1339F6-3818-40D2-891E-7602EEE9CB95}"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CAA1E9A4-E88B-4EFB-A753-8455622087F6}"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fontAlgn="auto">
              <a:spcBef>
                <a:spcPts val="0"/>
              </a:spcBef>
              <a:spcAft>
                <a:spcPts val="0"/>
              </a:spcAft>
              <a:defRPr/>
            </a:lvl1pPr>
          </a:lstStyle>
          <a:p>
            <a:pPr>
              <a:defRPr/>
            </a:pPr>
            <a:fld id="{F4EBB612-9556-4A6D-854B-32BB14649C03}"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93392C60-6A1C-40E3-9092-6B0BBF6884CE}"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A509192-2234-4E31-9918-DB26A2FC2E40}"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588E5B2-132A-4BCA-B10C-6A140834E69E}"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1821EA3-DA7E-44CA-97DC-D3BA303255E0}"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58939D0-7DB9-4B7F-A62F-8DC00BFEF723}"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09567FB-664A-4E0F-8263-222AD006E800}"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34828CC-ECB9-4880-B20D-9A4FA19F7F0F}"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BDEEB602-834B-4803-B59F-0545C5B1DFB9}"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664CD3B-6A3F-472A-98E7-D3180BF9F296}"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03D747D-99E5-47BD-97AC-10966192F7DE}"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0205222-C517-4031-894C-12C48EC61C95}"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5130227-9E6C-4FFE-B735-A81A3A004A7C}" type="datetimeFigureOut">
              <a:rPr lang="zh-CN" altLang="en-US"/>
              <a:pPr>
                <a:defRPr/>
              </a:pPr>
              <a:t>2020-12-22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921FECD9-6880-4822-9E80-1A99B64415BF}"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1B0A395-427C-44F5-BCF3-1C4BAF09A114}"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323CE40-5FB9-4821-A52C-3FCA51EA85E6}"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FC3B1DB-B46C-4632-8B17-DC7E09B24E32}"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AF374C5-AB33-4387-B62E-656D78D93B55}"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CD2E4573-A6B8-4EC5-9B28-BE8AC8C04EE4}"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BD116A8B-98B8-4278-A030-1465385279B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Picture 2" descr="G:\钱淑萍---税收学教程（第二版）111\钱淑萍---税收学教程（第二版）111\税收学教程111.JPG"/>
          <p:cNvPicPr>
            <a:picLocks noChangeAspect="1" noChangeArrowheads="1"/>
          </p:cNvPicPr>
          <p:nvPr userDrawn="1"/>
        </p:nvPicPr>
        <p:blipFill>
          <a:blip r:embed="rId8" cstate="print"/>
          <a:srcRect/>
          <a:stretch>
            <a:fillRect/>
          </a:stretch>
        </p:blipFill>
        <p:spPr bwMode="auto">
          <a:xfrm>
            <a:off x="0" y="0"/>
            <a:ext cx="9144000" cy="6858000"/>
          </a:xfrm>
          <a:prstGeom prst="rect">
            <a:avLst/>
          </a:prstGeom>
          <a:noFill/>
          <a:ln w="9525">
            <a:noFill/>
            <a:miter lim="800000"/>
            <a:headEnd/>
            <a:tailEnd/>
          </a:ln>
        </p:spPr>
      </p:pic>
      <p:sp>
        <p:nvSpPr>
          <p:cNvPr id="13315" name="标题占位符 1"/>
          <p:cNvSpPr>
            <a:spLocks noGrp="1"/>
          </p:cNvSpPr>
          <p:nvPr>
            <p:ph type="title"/>
          </p:nvPr>
        </p:nvSpPr>
        <p:spPr bwMode="auto">
          <a:xfrm>
            <a:off x="1455738" y="333375"/>
            <a:ext cx="70770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6" name="文本占位符 2"/>
          <p:cNvSpPr>
            <a:spLocks noGrp="1"/>
          </p:cNvSpPr>
          <p:nvPr>
            <p:ph type="body" idx="1"/>
          </p:nvPr>
        </p:nvSpPr>
        <p:spPr bwMode="auto">
          <a:xfrm>
            <a:off x="322263" y="1196975"/>
            <a:ext cx="8497887"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华文细黑" pitchFamily="2" charset="-122"/>
                <a:ea typeface="宋体" pitchFamily="2" charset="-122"/>
              </a:defRPr>
            </a:lvl1pPr>
          </a:lstStyle>
          <a:p>
            <a:pPr>
              <a:defRPr/>
            </a:pPr>
            <a:fld id="{87977399-7C96-47F7-BA07-26DB85A9B74A}"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华文细黑" pitchFamily="2" charset="-122"/>
                <a:ea typeface="宋体" pitchFamily="2" charset="-122"/>
              </a:defRPr>
            </a:lvl1pPr>
          </a:lstStyle>
          <a:p>
            <a:pPr>
              <a:defRPr/>
            </a:pPr>
            <a:fld id="{0FF47CB7-B62B-45A0-915A-5C92E0D416E7}" type="slidenum">
              <a:rPr lang="zh-CN" altLang="en-US"/>
              <a:pPr>
                <a:defRPr/>
              </a:pPr>
              <a:t>‹#›</a:t>
            </a:fld>
            <a:endParaRPr lang="zh-CN" altLang="en-US"/>
          </a:p>
        </p:txBody>
      </p:sp>
      <p:pic>
        <p:nvPicPr>
          <p:cNvPr id="13320" name="Picture 13" descr="cd"/>
          <p:cNvPicPr>
            <a:picLocks noChangeAspect="1" noChangeArrowheads="1"/>
          </p:cNvPicPr>
          <p:nvPr userDrawn="1"/>
        </p:nvPicPr>
        <p:blipFill>
          <a:blip r:embed="rId9" cstate="print"/>
          <a:srcRect/>
          <a:stretch>
            <a:fillRect/>
          </a:stretch>
        </p:blipFill>
        <p:spPr bwMode="auto">
          <a:xfrm>
            <a:off x="-6350" y="6524625"/>
            <a:ext cx="2411413" cy="333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timing>
    <p:tnLst>
      <p:par>
        <p:cTn id="1" dur="indefinite" restart="never" nodeType="tmRoot"/>
      </p:par>
    </p:tnLst>
  </p:timing>
  <p:txStyles>
    <p:titleStyle>
      <a:lvl1pPr algn="l" rtl="0" eaLnBrk="0" fontAlgn="base" hangingPunct="0">
        <a:spcBef>
          <a:spcPct val="0"/>
        </a:spcBef>
        <a:spcAft>
          <a:spcPct val="0"/>
        </a:spcAft>
        <a:defRPr sz="2400" b="1" kern="1200">
          <a:solidFill>
            <a:srgbClr val="0000CC"/>
          </a:solidFill>
          <a:latin typeface="华文细黑" pitchFamily="2" charset="-122"/>
          <a:ea typeface="华文细黑" pitchFamily="2" charset="-122"/>
          <a:cs typeface="华文细黑" pitchFamily="2" charset="-122"/>
        </a:defRPr>
      </a:lvl1pPr>
      <a:lvl2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2pPr>
      <a:lvl3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3pPr>
      <a:lvl4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4pPr>
      <a:lvl5pPr algn="l" rtl="0" eaLnBrk="0" fontAlgn="base" hangingPunct="0">
        <a:spcBef>
          <a:spcPct val="0"/>
        </a:spcBef>
        <a:spcAft>
          <a:spcPct val="0"/>
        </a:spcAft>
        <a:defRPr sz="2400" b="1">
          <a:solidFill>
            <a:srgbClr val="0000CC"/>
          </a:solidFill>
          <a:latin typeface="华文细黑" pitchFamily="2" charset="-122"/>
          <a:ea typeface="华文细黑" pitchFamily="2" charset="-122"/>
          <a:cs typeface="华文细黑"/>
        </a:defRPr>
      </a:lvl5pPr>
      <a:lvl6pPr marL="4572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6pPr>
      <a:lvl7pPr marL="9144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7pPr>
      <a:lvl8pPr marL="13716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8pPr>
      <a:lvl9pPr marL="18288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9pPr>
    </p:titleStyle>
    <p:bodyStyle>
      <a:lvl1pPr marL="342900" indent="-342900" algn="just" rtl="0" eaLnBrk="0" fontAlgn="base" hangingPunct="0">
        <a:lnSpc>
          <a:spcPct val="135000"/>
        </a:lnSpc>
        <a:spcBef>
          <a:spcPct val="20000"/>
        </a:spcBef>
        <a:spcAft>
          <a:spcPct val="0"/>
        </a:spcAft>
        <a:buFont typeface="Arial" charset="0"/>
        <a:buChar char="•"/>
        <a:defRPr kern="1200">
          <a:solidFill>
            <a:schemeClr val="tx1"/>
          </a:solidFill>
          <a:latin typeface="宋体" charset="-122"/>
          <a:ea typeface="宋体"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华文细黑" pitchFamily="2" charset="-122"/>
          <a:ea typeface="经典特宋简" pitchFamily="49" charset="-122"/>
          <a:cs typeface="经典特宋简"/>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经典特宋简" pitchFamily="49" charset="-122"/>
          <a:cs typeface="经典特宋简"/>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G:\钱淑萍---税收学教程（第二版）111\钱淑萍---税收学教程（第二版）111\税收学教程222.JPG"/>
          <p:cNvPicPr>
            <a:picLocks noChangeAspect="1" noChangeArrowheads="1"/>
          </p:cNvPicPr>
          <p:nvPr/>
        </p:nvPicPr>
        <p:blipFill>
          <a:blip r:embed="rId2" cstate="print"/>
          <a:srcRect/>
          <a:stretch>
            <a:fillRect/>
          </a:stretch>
        </p:blipFill>
        <p:spPr bwMode="auto">
          <a:xfrm>
            <a:off x="0" y="0"/>
            <a:ext cx="9151938" cy="6858000"/>
          </a:xfrm>
          <a:prstGeom prst="rect">
            <a:avLst/>
          </a:prstGeom>
          <a:noFill/>
          <a:ln w="9525">
            <a:noFill/>
            <a:miter lim="800000"/>
            <a:headEnd/>
            <a:tailEnd/>
          </a:ln>
        </p:spPr>
      </p:pic>
      <p:sp>
        <p:nvSpPr>
          <p:cNvPr id="20482" name="Rectangle 3"/>
          <p:cNvSpPr txBox="1">
            <a:spLocks/>
          </p:cNvSpPr>
          <p:nvPr/>
        </p:nvSpPr>
        <p:spPr bwMode="auto">
          <a:xfrm>
            <a:off x="611188" y="2133600"/>
            <a:ext cx="7653337" cy="936625"/>
          </a:xfrm>
          <a:prstGeom prst="rect">
            <a:avLst/>
          </a:prstGeom>
          <a:noFill/>
          <a:ln w="9525">
            <a:noFill/>
            <a:miter lim="800000"/>
            <a:headEnd/>
            <a:tailEnd/>
          </a:ln>
        </p:spPr>
        <p:txBody>
          <a:bodyPr/>
          <a:lstStyle/>
          <a:p>
            <a:pPr marL="342900" indent="-342900" algn="ctr" eaLnBrk="0" hangingPunct="0">
              <a:spcBef>
                <a:spcPct val="20000"/>
              </a:spcBef>
              <a:buFont typeface="Arial" charset="0"/>
              <a:buNone/>
            </a:pPr>
            <a:r>
              <a:rPr lang="zh-CN" altLang="en-US" sz="4400" b="1">
                <a:solidFill>
                  <a:srgbClr val="000000"/>
                </a:solidFill>
                <a:latin typeface="华文中宋"/>
                <a:ea typeface="华文中宋"/>
                <a:cs typeface="华文中宋"/>
              </a:rPr>
              <a:t>第九章　企业所得税</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idx="4294967295"/>
          </p:nvPr>
        </p:nvSpPr>
        <p:spPr/>
        <p:txBody>
          <a:bodyPr/>
          <a:lstStyle/>
          <a:p>
            <a:r>
              <a:rPr lang="zh-CN" altLang="zh-CN" smtClean="0">
                <a:latin typeface="华文细黑"/>
                <a:ea typeface="华文细黑"/>
                <a:cs typeface="华文细黑"/>
              </a:rPr>
              <a:t>第三节　企业所得税应纳税所得额的计算</a:t>
            </a:r>
          </a:p>
        </p:txBody>
      </p:sp>
      <p:sp>
        <p:nvSpPr>
          <p:cNvPr id="29698" name="内容占位符 2"/>
          <p:cNvSpPr>
            <a:spLocks noGrp="1"/>
          </p:cNvSpPr>
          <p:nvPr>
            <p:ph idx="4294967295"/>
          </p:nvPr>
        </p:nvSpPr>
        <p:spPr>
          <a:xfrm>
            <a:off x="468313" y="981075"/>
            <a:ext cx="8353425" cy="5256213"/>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一、收入总额</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一般收入的确认</a:t>
            </a:r>
          </a:p>
          <a:p>
            <a:pPr marL="228600" indent="-228600" defTabSz="449263"/>
            <a:r>
              <a:rPr lang="zh-CN" altLang="zh-CN" dirty="0" smtClean="0"/>
              <a:t>销售货物收入</a:t>
            </a:r>
          </a:p>
          <a:p>
            <a:pPr marL="228600" indent="-228600" defTabSz="449263"/>
            <a:r>
              <a:rPr lang="zh-CN" altLang="zh-CN" dirty="0" smtClean="0"/>
              <a:t>劳务收入</a:t>
            </a:r>
          </a:p>
          <a:p>
            <a:pPr marL="228600" indent="-228600" defTabSz="449263"/>
            <a:r>
              <a:rPr lang="zh-CN" altLang="zh-CN" dirty="0" smtClean="0"/>
              <a:t>转让财产收入</a:t>
            </a:r>
          </a:p>
          <a:p>
            <a:pPr marL="228600" indent="-228600" defTabSz="449263"/>
            <a:r>
              <a:rPr lang="zh-CN" altLang="zh-CN" dirty="0" smtClean="0"/>
              <a:t>股息、红利等权益性投资收益</a:t>
            </a:r>
          </a:p>
          <a:p>
            <a:pPr marL="228600" indent="-228600" defTabSz="449263"/>
            <a:r>
              <a:rPr lang="zh-CN" altLang="zh-CN" dirty="0" smtClean="0"/>
              <a:t>利息收入</a:t>
            </a:r>
          </a:p>
          <a:p>
            <a:pPr marL="228600" indent="-228600" defTabSz="449263"/>
            <a:r>
              <a:rPr lang="zh-CN" altLang="zh-CN" dirty="0" smtClean="0"/>
              <a:t>租金收入</a:t>
            </a:r>
          </a:p>
          <a:p>
            <a:pPr marL="228600" indent="-228600" defTabSz="449263"/>
            <a:r>
              <a:rPr lang="zh-CN" altLang="zh-CN" dirty="0" smtClean="0"/>
              <a:t>特许权使用费收入</a:t>
            </a:r>
          </a:p>
          <a:p>
            <a:pPr marL="228600" indent="-228600" defTabSz="449263"/>
            <a:r>
              <a:rPr lang="zh-CN" altLang="zh-CN" dirty="0" smtClean="0"/>
              <a:t>接受捐赠收入</a:t>
            </a:r>
          </a:p>
          <a:p>
            <a:pPr marL="228600" indent="-228600" defTabSz="449263"/>
            <a:r>
              <a:rPr lang="zh-CN" altLang="zh-CN" dirty="0" smtClean="0"/>
              <a:t>其他收入</a:t>
            </a:r>
          </a:p>
          <a:p>
            <a:pPr marL="228600" indent="-228600" defTabSz="449263"/>
            <a:endParaRPr lang="zh-CN" altLang="en-US"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a:xfrm>
            <a:off x="1547813" y="404813"/>
            <a:ext cx="7077075" cy="647700"/>
          </a:xfrm>
        </p:spPr>
        <p:txBody>
          <a:bodyPr/>
          <a:lstStyle/>
          <a:p>
            <a:r>
              <a:rPr lang="zh-CN" altLang="zh-CN" smtClean="0">
                <a:latin typeface="华文细黑"/>
                <a:ea typeface="华文细黑"/>
                <a:cs typeface="华文细黑"/>
              </a:rPr>
              <a:t>第三节　企业所得税应纳税所得额的计算</a:t>
            </a:r>
            <a:endParaRPr lang="zh-CN" altLang="en-US" smtClean="0">
              <a:latin typeface="华文细黑"/>
              <a:ea typeface="华文细黑"/>
              <a:cs typeface="华文细黑"/>
            </a:endParaRPr>
          </a:p>
        </p:txBody>
      </p:sp>
      <p:sp>
        <p:nvSpPr>
          <p:cNvPr id="30722" name="内容占位符 2"/>
          <p:cNvSpPr>
            <a:spLocks noGrp="1"/>
          </p:cNvSpPr>
          <p:nvPr>
            <p:ph idx="1"/>
          </p:nvPr>
        </p:nvSpPr>
        <p:spPr>
          <a:xfrm>
            <a:off x="395288" y="1196975"/>
            <a:ext cx="8424862" cy="5184775"/>
          </a:xfrm>
        </p:spPr>
        <p:txBody>
          <a:bodyPr/>
          <a:lstStyle/>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特殊收入的确认</a:t>
            </a:r>
          </a:p>
          <a:p>
            <a:pPr marL="228600" indent="-228600" defTabSz="449263"/>
            <a:r>
              <a:rPr lang="zh-CN" altLang="zh-CN" dirty="0" smtClean="0"/>
              <a:t>以分期收款方式销售货物的</a:t>
            </a:r>
            <a:r>
              <a:rPr lang="en-US" altLang="zh-CN" dirty="0" smtClean="0"/>
              <a:t>,</a:t>
            </a:r>
            <a:r>
              <a:rPr lang="zh-CN" altLang="zh-CN" dirty="0" smtClean="0"/>
              <a:t>按照合同约定的收款日期确定收入的实现。</a:t>
            </a:r>
          </a:p>
          <a:p>
            <a:pPr marL="228600" indent="-228600" defTabSz="449263"/>
            <a:r>
              <a:rPr lang="zh-CN" altLang="zh-CN" dirty="0" smtClean="0"/>
              <a:t>企业受托加工制造大型机械设备、船舶、飞机</a:t>
            </a:r>
            <a:r>
              <a:rPr lang="en-US" altLang="zh-CN" dirty="0" smtClean="0"/>
              <a:t>,</a:t>
            </a:r>
            <a:r>
              <a:rPr lang="zh-CN" altLang="zh-CN" dirty="0" smtClean="0"/>
              <a:t>以及从事建筑、安装、装配工程业务或者提供其他劳务等</a:t>
            </a:r>
            <a:r>
              <a:rPr lang="en-US" altLang="zh-CN" dirty="0" smtClean="0"/>
              <a:t>,</a:t>
            </a:r>
            <a:r>
              <a:rPr lang="zh-CN" altLang="zh-CN" dirty="0" smtClean="0"/>
              <a:t>持续时间超过</a:t>
            </a:r>
            <a:r>
              <a:rPr lang="en-US" altLang="zh-CN" dirty="0" smtClean="0"/>
              <a:t>12</a:t>
            </a:r>
            <a:r>
              <a:rPr lang="zh-CN" altLang="zh-CN" dirty="0" smtClean="0"/>
              <a:t>个月的</a:t>
            </a:r>
            <a:r>
              <a:rPr lang="en-US" altLang="zh-CN" dirty="0" smtClean="0"/>
              <a:t>,</a:t>
            </a:r>
            <a:r>
              <a:rPr lang="zh-CN" altLang="zh-CN" dirty="0" smtClean="0"/>
              <a:t>按照纳税年度内完工进度或者完成的工作量确认收入的实现。</a:t>
            </a:r>
          </a:p>
          <a:p>
            <a:pPr marL="228600" indent="-228600" defTabSz="449263"/>
            <a:r>
              <a:rPr lang="zh-CN" altLang="zh-CN" dirty="0" smtClean="0"/>
              <a:t>采取产品分成方式取得收入</a:t>
            </a:r>
            <a:r>
              <a:rPr lang="zh-CN" altLang="en-US" dirty="0" smtClean="0"/>
              <a:t>，</a:t>
            </a:r>
            <a:r>
              <a:rPr lang="zh-CN" altLang="zh-CN" dirty="0" smtClean="0"/>
              <a:t>按照企业分得产品的日期确认收入的实现</a:t>
            </a:r>
            <a:r>
              <a:rPr lang="en-US" altLang="zh-CN" dirty="0" smtClean="0"/>
              <a:t>,</a:t>
            </a:r>
            <a:r>
              <a:rPr lang="zh-CN" altLang="zh-CN" dirty="0" smtClean="0"/>
              <a:t>其收入额按照产品的公允价值确定。</a:t>
            </a:r>
          </a:p>
          <a:p>
            <a:pPr marL="228600" indent="-228600" defTabSz="449263"/>
            <a:r>
              <a:rPr lang="zh-CN" altLang="zh-CN" dirty="0" smtClean="0"/>
              <a:t>企业发生非货币性资产交换</a:t>
            </a:r>
            <a:r>
              <a:rPr lang="en-US" altLang="zh-CN" dirty="0" smtClean="0"/>
              <a:t>,</a:t>
            </a:r>
            <a:r>
              <a:rPr lang="zh-CN" altLang="zh-CN" dirty="0" smtClean="0"/>
              <a:t>以及将货物、财产、劳务用于捐赠、偿债、赞助、集资、广告、样品、职工福利或者利润分配等用途的</a:t>
            </a:r>
            <a:r>
              <a:rPr lang="en-US" altLang="zh-CN" dirty="0" smtClean="0"/>
              <a:t>,</a:t>
            </a:r>
            <a:r>
              <a:rPr lang="zh-CN" altLang="zh-CN" dirty="0" smtClean="0"/>
              <a:t>应当视同销售货物、转让财产或者提供劳务</a:t>
            </a:r>
            <a:r>
              <a:rPr lang="en-US" altLang="zh-CN" dirty="0" smtClean="0"/>
              <a:t>,</a:t>
            </a:r>
            <a:r>
              <a:rPr lang="zh-CN" altLang="zh-CN" dirty="0" smtClean="0"/>
              <a:t>但国务院财政、税务主管部门另有规定的除外。</a:t>
            </a:r>
          </a:p>
          <a:p>
            <a:pPr marL="228600" indent="-228600" defTabSz="449263"/>
            <a:endParaRPr lang="zh-CN" altLang="en-US"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a:xfrm>
            <a:off x="1476375" y="476250"/>
            <a:ext cx="7077075" cy="647700"/>
          </a:xfrm>
        </p:spPr>
        <p:txBody>
          <a:bodyPr/>
          <a:lstStyle/>
          <a:p>
            <a:r>
              <a:rPr lang="zh-CN" altLang="zh-CN" smtClean="0">
                <a:latin typeface="华文细黑"/>
                <a:ea typeface="华文细黑"/>
                <a:cs typeface="华文细黑"/>
              </a:rPr>
              <a:t>第三节　企业所得税应纳税所得额的计算</a:t>
            </a:r>
            <a:endParaRPr lang="zh-CN" altLang="en-US" smtClean="0">
              <a:latin typeface="华文细黑"/>
              <a:ea typeface="华文细黑"/>
              <a:cs typeface="华文细黑"/>
            </a:endParaRPr>
          </a:p>
        </p:txBody>
      </p:sp>
      <p:sp>
        <p:nvSpPr>
          <p:cNvPr id="31746"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二、不征税收入和免税收入</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不征税收入</a:t>
            </a:r>
          </a:p>
          <a:p>
            <a:pPr marL="228600" indent="-228600" defTabSz="449263"/>
            <a:r>
              <a:rPr lang="zh-CN" altLang="zh-CN" dirty="0" smtClean="0"/>
              <a:t>财政拨款</a:t>
            </a:r>
          </a:p>
          <a:p>
            <a:pPr marL="228600" indent="-228600" defTabSz="449263"/>
            <a:r>
              <a:rPr lang="zh-CN" altLang="zh-CN" dirty="0" smtClean="0"/>
              <a:t>行政事业性收费</a:t>
            </a:r>
            <a:r>
              <a:rPr lang="zh-CN" altLang="en-US" dirty="0" smtClean="0"/>
              <a:t>和</a:t>
            </a:r>
            <a:r>
              <a:rPr lang="zh-CN" altLang="zh-CN" dirty="0" smtClean="0"/>
              <a:t>政府性基金</a:t>
            </a:r>
          </a:p>
          <a:p>
            <a:pPr marL="228600" indent="-228600" defTabSz="449263"/>
            <a:r>
              <a:rPr lang="zh-CN" altLang="zh-CN" dirty="0" smtClean="0"/>
              <a:t>其他不征税收入</a:t>
            </a:r>
          </a:p>
          <a:p>
            <a:pPr marL="228600" indent="-228600" defTabSz="449263"/>
            <a:r>
              <a:rPr lang="zh-CN" altLang="zh-CN" dirty="0" smtClean="0"/>
              <a:t>专项用途财政性资金企业所得税处理的具体规定</a:t>
            </a:r>
          </a:p>
          <a:p>
            <a:pPr marL="228600" indent="-228600" defTabSz="449263"/>
            <a:endParaRPr lang="zh-CN" altLang="en-US"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a:xfrm>
            <a:off x="1476375" y="476250"/>
            <a:ext cx="7077075" cy="647700"/>
          </a:xfrm>
        </p:spPr>
        <p:txBody>
          <a:bodyPr/>
          <a:lstStyle/>
          <a:p>
            <a:r>
              <a:rPr lang="zh-CN" altLang="zh-CN" smtClean="0">
                <a:latin typeface="华文细黑"/>
                <a:ea typeface="华文细黑"/>
                <a:cs typeface="华文细黑"/>
              </a:rPr>
              <a:t>第三节　企业所得税应纳税所得额的计算</a:t>
            </a:r>
            <a:endParaRPr lang="zh-CN" altLang="en-US" smtClean="0">
              <a:latin typeface="华文细黑"/>
              <a:ea typeface="华文细黑"/>
              <a:cs typeface="华文细黑"/>
            </a:endParaRPr>
          </a:p>
        </p:txBody>
      </p:sp>
      <p:sp>
        <p:nvSpPr>
          <p:cNvPr id="32770" name="内容占位符 2"/>
          <p:cNvSpPr>
            <a:spLocks noGrp="1"/>
          </p:cNvSpPr>
          <p:nvPr>
            <p:ph idx="1"/>
          </p:nvPr>
        </p:nvSpPr>
        <p:spPr>
          <a:xfrm>
            <a:off x="395288" y="1196975"/>
            <a:ext cx="8353425" cy="5184775"/>
          </a:xfrm>
        </p:spPr>
        <p:txBody>
          <a:bodyPr/>
          <a:lstStyle/>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免税收入</a:t>
            </a:r>
          </a:p>
          <a:p>
            <a:pPr marL="228600" indent="-228600" defTabSz="449263">
              <a:lnSpc>
                <a:spcPct val="160000"/>
              </a:lnSpc>
            </a:pPr>
            <a:r>
              <a:rPr lang="zh-CN" altLang="zh-CN" dirty="0" smtClean="0"/>
              <a:t>国债利息收入</a:t>
            </a:r>
          </a:p>
          <a:p>
            <a:pPr marL="228600" indent="-228600" defTabSz="449263">
              <a:lnSpc>
                <a:spcPct val="160000"/>
              </a:lnSpc>
            </a:pPr>
            <a:r>
              <a:rPr lang="zh-CN" altLang="zh-CN" dirty="0" smtClean="0"/>
              <a:t>符合条件的居民企业之间的股息、红利等权益性收益</a:t>
            </a:r>
          </a:p>
          <a:p>
            <a:pPr marL="228600" indent="-228600" defTabSz="449263">
              <a:lnSpc>
                <a:spcPct val="160000"/>
              </a:lnSpc>
            </a:pPr>
            <a:r>
              <a:rPr lang="zh-CN" altLang="zh-CN" dirty="0" smtClean="0"/>
              <a:t>符合条件的非居民企业从居民企业取得的股息、红利等权益性投资收益</a:t>
            </a:r>
          </a:p>
          <a:p>
            <a:pPr marL="228600" indent="-228600" defTabSz="449263">
              <a:lnSpc>
                <a:spcPct val="160000"/>
              </a:lnSpc>
            </a:pPr>
            <a:r>
              <a:rPr lang="zh-CN" altLang="zh-CN" dirty="0" smtClean="0"/>
              <a:t>符合条件的非营利组织的收入</a:t>
            </a:r>
          </a:p>
          <a:p>
            <a:pPr marL="228600" indent="-228600" defTabSz="449263"/>
            <a:endParaRPr lang="zh-CN" altLang="en-US"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a:xfrm>
            <a:off x="1476375" y="549275"/>
            <a:ext cx="7077075" cy="647700"/>
          </a:xfrm>
        </p:spPr>
        <p:txBody>
          <a:bodyPr/>
          <a:lstStyle/>
          <a:p>
            <a:r>
              <a:rPr lang="zh-CN" altLang="zh-CN" smtClean="0">
                <a:latin typeface="华文细黑"/>
                <a:ea typeface="华文细黑"/>
                <a:cs typeface="华文细黑"/>
              </a:rPr>
              <a:t>第三节　企业所得税应纳税所得额的计算</a:t>
            </a:r>
            <a:endParaRPr lang="zh-CN" altLang="en-US" smtClean="0">
              <a:latin typeface="华文细黑"/>
              <a:ea typeface="华文细黑"/>
              <a:cs typeface="华文细黑"/>
            </a:endParaRPr>
          </a:p>
        </p:txBody>
      </p:sp>
      <p:sp>
        <p:nvSpPr>
          <p:cNvPr id="33794" name="内容占位符 2"/>
          <p:cNvSpPr>
            <a:spLocks noGrp="1"/>
          </p:cNvSpPr>
          <p:nvPr>
            <p:ph idx="1"/>
          </p:nvPr>
        </p:nvSpPr>
        <p:spPr>
          <a:xfrm>
            <a:off x="827088" y="1196975"/>
            <a:ext cx="79216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三、扣除原则和范围</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税前扣除的原则</a:t>
            </a:r>
          </a:p>
          <a:p>
            <a:pPr marL="228600" indent="-228600" defTabSz="449263"/>
            <a:r>
              <a:rPr lang="zh-CN" altLang="en-US" dirty="0" smtClean="0"/>
              <a:t>权责发生制原则</a:t>
            </a:r>
          </a:p>
          <a:p>
            <a:pPr marL="228600" indent="-228600" defTabSz="449263"/>
            <a:r>
              <a:rPr lang="zh-CN" altLang="en-US" dirty="0" smtClean="0"/>
              <a:t>配比原则</a:t>
            </a:r>
          </a:p>
          <a:p>
            <a:pPr marL="228600" indent="-228600" defTabSz="449263"/>
            <a:r>
              <a:rPr lang="zh-CN" altLang="en-US" dirty="0" smtClean="0"/>
              <a:t>相关性原则</a:t>
            </a:r>
            <a:endParaRPr lang="en-US" altLang="zh-CN" dirty="0" smtClean="0"/>
          </a:p>
          <a:p>
            <a:pPr marL="228600" indent="-228600" defTabSz="449263"/>
            <a:r>
              <a:rPr lang="zh-CN" altLang="en-US" dirty="0" smtClean="0"/>
              <a:t>确定性原则</a:t>
            </a:r>
            <a:endParaRPr lang="en-US" altLang="zh-CN" dirty="0" smtClean="0"/>
          </a:p>
          <a:p>
            <a:pPr marL="228600" indent="-228600" defTabSz="449263"/>
            <a:r>
              <a:rPr lang="zh-CN" altLang="en-US" dirty="0" smtClean="0"/>
              <a:t>合理性原则</a:t>
            </a:r>
            <a:endParaRPr lang="en-US" altLang="zh-CN" dirty="0" smtClean="0"/>
          </a:p>
          <a:p>
            <a:pPr marL="228600" indent="-228600" defTabSz="449263"/>
            <a:endParaRPr lang="zh-CN" altLang="zh-CN"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idx="4294967295"/>
          </p:nvPr>
        </p:nvSpPr>
        <p:spPr>
          <a:xfrm>
            <a:off x="1547813" y="549275"/>
            <a:ext cx="7077075" cy="647700"/>
          </a:xfrm>
        </p:spPr>
        <p:txBody>
          <a:bodyPr/>
          <a:lstStyle/>
          <a:p>
            <a:r>
              <a:rPr lang="zh-CN" altLang="zh-CN" smtClean="0">
                <a:latin typeface="华文细黑"/>
                <a:ea typeface="华文细黑"/>
                <a:cs typeface="华文细黑"/>
              </a:rPr>
              <a:t>第三节　企业所得税应纳税所得额的计算</a:t>
            </a:r>
            <a:endParaRPr lang="zh-CN" altLang="en-US" smtClean="0">
              <a:latin typeface="华文细黑"/>
              <a:ea typeface="华文细黑"/>
              <a:cs typeface="华文细黑"/>
            </a:endParaRPr>
          </a:p>
        </p:txBody>
      </p:sp>
      <p:sp>
        <p:nvSpPr>
          <p:cNvPr id="34818" name="内容占位符 2"/>
          <p:cNvSpPr>
            <a:spLocks noGrp="1"/>
          </p:cNvSpPr>
          <p:nvPr>
            <p:ph idx="4294967295"/>
          </p:nvPr>
        </p:nvSpPr>
        <p:spPr>
          <a:xfrm>
            <a:off x="1187450" y="1484313"/>
            <a:ext cx="7561263" cy="4679950"/>
          </a:xfrm>
        </p:spPr>
        <p:txBody>
          <a:bodyPr/>
          <a:lstStyle/>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扣除项目的范围</a:t>
            </a:r>
            <a:endParaRPr lang="en-US" altLang="zh-CN" sz="2200" dirty="0" smtClean="0">
              <a:solidFill>
                <a:srgbClr val="000000"/>
              </a:solidFill>
              <a:latin typeface="楷体_GB2312"/>
              <a:ea typeface="楷体_GB2312"/>
              <a:cs typeface="楷体_GB2312"/>
            </a:endParaRPr>
          </a:p>
          <a:p>
            <a:pPr marL="228600" indent="-228600" defTabSz="449263"/>
            <a:r>
              <a:rPr lang="zh-CN" altLang="en-US" dirty="0" smtClean="0"/>
              <a:t>成本</a:t>
            </a:r>
          </a:p>
          <a:p>
            <a:pPr marL="228600" indent="-228600" defTabSz="449263"/>
            <a:r>
              <a:rPr lang="zh-CN" altLang="en-US" dirty="0" smtClean="0"/>
              <a:t>费用</a:t>
            </a:r>
          </a:p>
          <a:p>
            <a:pPr marL="228600" indent="-228600" defTabSz="449263"/>
            <a:r>
              <a:rPr lang="zh-CN" altLang="en-US" dirty="0" smtClean="0"/>
              <a:t>税金</a:t>
            </a:r>
          </a:p>
          <a:p>
            <a:pPr marL="228600" indent="-228600" defTabSz="449263"/>
            <a:r>
              <a:rPr lang="zh-CN" altLang="en-US" dirty="0" smtClean="0"/>
              <a:t>损失 </a:t>
            </a:r>
            <a:endParaRPr lang="en-US" altLang="zh-CN" dirty="0" smtClean="0"/>
          </a:p>
          <a:p>
            <a:pPr marL="228600" indent="-228600" defTabSz="449263"/>
            <a:r>
              <a:rPr lang="zh-CN" altLang="en-US" dirty="0" smtClean="0"/>
              <a:t>其他支出</a:t>
            </a:r>
            <a:endParaRPr lang="zh-CN" altLang="zh-CN" dirty="0" smtClean="0"/>
          </a:p>
          <a:p>
            <a:pPr marL="228600" indent="-228600" defTabSz="449263"/>
            <a:endParaRPr lang="zh-CN" altLang="zh-CN"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idx="4294967295"/>
          </p:nvPr>
        </p:nvSpPr>
        <p:spPr>
          <a:xfrm>
            <a:off x="1476375" y="404813"/>
            <a:ext cx="7077075" cy="647700"/>
          </a:xfrm>
        </p:spPr>
        <p:txBody>
          <a:bodyPr/>
          <a:lstStyle/>
          <a:p>
            <a:r>
              <a:rPr lang="zh-CN" altLang="zh-CN" smtClean="0">
                <a:latin typeface="华文细黑"/>
                <a:ea typeface="华文细黑"/>
                <a:cs typeface="华文细黑"/>
              </a:rPr>
              <a:t>第三节　企业所得税应纳税所得额的计算</a:t>
            </a:r>
            <a:endParaRPr lang="zh-CN" altLang="en-US" smtClean="0">
              <a:latin typeface="华文细黑"/>
              <a:ea typeface="华文细黑"/>
              <a:cs typeface="华文细黑"/>
            </a:endParaRPr>
          </a:p>
        </p:txBody>
      </p:sp>
      <p:sp>
        <p:nvSpPr>
          <p:cNvPr id="35842" name="内容占位符 2"/>
          <p:cNvSpPr>
            <a:spLocks noGrp="1"/>
          </p:cNvSpPr>
          <p:nvPr>
            <p:ph idx="4294967295"/>
          </p:nvPr>
        </p:nvSpPr>
        <p:spPr>
          <a:xfrm>
            <a:off x="395288" y="1196975"/>
            <a:ext cx="8280400" cy="5184775"/>
          </a:xfrm>
        </p:spPr>
        <p:txBody>
          <a:bodyPr/>
          <a:lstStyle/>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扣除项目及其标准</a:t>
            </a:r>
            <a:endParaRPr lang="en-US" altLang="zh-CN" sz="2200" dirty="0" smtClean="0">
              <a:solidFill>
                <a:srgbClr val="000000"/>
              </a:solidFill>
              <a:latin typeface="楷体_GB2312"/>
              <a:ea typeface="楷体_GB2312"/>
              <a:cs typeface="楷体_GB2312"/>
            </a:endParaRPr>
          </a:p>
          <a:p>
            <a:pPr marL="228600" indent="-228600" defTabSz="449263"/>
            <a:r>
              <a:rPr lang="en-US" altLang="zh-CN" dirty="0" smtClean="0"/>
              <a:t>1.</a:t>
            </a:r>
            <a:r>
              <a:rPr lang="zh-CN" altLang="en-US" dirty="0" smtClean="0"/>
              <a:t>工资、薪金支出</a:t>
            </a:r>
          </a:p>
          <a:p>
            <a:pPr marL="228600" indent="-228600" defTabSz="449263"/>
            <a:r>
              <a:rPr lang="zh-CN" altLang="en-US" dirty="0" smtClean="0"/>
              <a:t>企业发生的合理的工资、薪金支出准予据实扣除。 </a:t>
            </a:r>
          </a:p>
          <a:p>
            <a:pPr marL="228600" indent="-228600" defTabSz="449263"/>
            <a:r>
              <a:rPr lang="en-US" altLang="zh-CN" dirty="0" smtClean="0"/>
              <a:t>2.</a:t>
            </a:r>
            <a:r>
              <a:rPr lang="zh-CN" altLang="en-US" dirty="0" smtClean="0"/>
              <a:t>职工福利费、工会经费、职工教育经费</a:t>
            </a:r>
          </a:p>
          <a:p>
            <a:pPr marL="228600" indent="-228600" defTabSz="449263"/>
            <a:r>
              <a:rPr lang="zh-CN" altLang="en-US" dirty="0" smtClean="0"/>
              <a:t>企业发生的职工福利费、工会经费、职工教育经费未超过标准的，按实际数扣除；超过标准的，按标准扣除。</a:t>
            </a:r>
          </a:p>
          <a:p>
            <a:pPr marL="228600" indent="-228600" defTabSz="449263"/>
            <a:r>
              <a:rPr lang="en-US" altLang="zh-CN" dirty="0" smtClean="0"/>
              <a:t>(1)</a:t>
            </a:r>
            <a:r>
              <a:rPr lang="zh-CN" altLang="en-US" dirty="0" smtClean="0"/>
              <a:t>企业发生的职工福利费支出</a:t>
            </a:r>
            <a:r>
              <a:rPr lang="en-US" altLang="zh-CN" dirty="0" smtClean="0"/>
              <a:t>,</a:t>
            </a:r>
            <a:r>
              <a:rPr lang="zh-CN" altLang="en-US" dirty="0" smtClean="0"/>
              <a:t>不超过工资、薪金总额</a:t>
            </a:r>
            <a:r>
              <a:rPr lang="en-US" altLang="zh-CN" dirty="0" smtClean="0"/>
              <a:t>14%</a:t>
            </a:r>
            <a:r>
              <a:rPr lang="zh-CN" altLang="en-US" dirty="0" smtClean="0"/>
              <a:t>的部分准予扣除。</a:t>
            </a:r>
          </a:p>
          <a:p>
            <a:pPr marL="228600" indent="-228600" defTabSz="449263"/>
            <a:r>
              <a:rPr lang="en-US" altLang="zh-CN" dirty="0" smtClean="0"/>
              <a:t>(2)</a:t>
            </a:r>
            <a:r>
              <a:rPr lang="zh-CN" altLang="en-US" dirty="0" smtClean="0"/>
              <a:t>企业拨缴的工会经费</a:t>
            </a:r>
            <a:r>
              <a:rPr lang="en-US" altLang="zh-CN" dirty="0" smtClean="0"/>
              <a:t>,</a:t>
            </a:r>
            <a:r>
              <a:rPr lang="zh-CN" altLang="en-US" dirty="0" smtClean="0"/>
              <a:t>不超过工资、薪金总额</a:t>
            </a:r>
            <a:r>
              <a:rPr lang="en-US" altLang="zh-CN" dirty="0" smtClean="0"/>
              <a:t>2%</a:t>
            </a:r>
            <a:r>
              <a:rPr lang="zh-CN" altLang="en-US" dirty="0" smtClean="0"/>
              <a:t>的部分准予扣除。</a:t>
            </a:r>
          </a:p>
          <a:p>
            <a:pPr marL="228600" indent="-228600" defTabSz="449263"/>
            <a:r>
              <a:rPr lang="en-US" altLang="zh-CN" dirty="0" smtClean="0"/>
              <a:t>(3)</a:t>
            </a:r>
            <a:r>
              <a:rPr lang="zh-CN" altLang="en-US" dirty="0" smtClean="0"/>
              <a:t>除国务院财政、税务主管部门另有规定外</a:t>
            </a:r>
            <a:r>
              <a:rPr lang="en-US" altLang="zh-CN" dirty="0" smtClean="0"/>
              <a:t>,</a:t>
            </a:r>
            <a:r>
              <a:rPr lang="zh-CN" altLang="en-US" dirty="0" smtClean="0"/>
              <a:t>企业发生的职工教育经费支出</a:t>
            </a:r>
            <a:r>
              <a:rPr lang="en-US" altLang="zh-CN" dirty="0" smtClean="0"/>
              <a:t>,</a:t>
            </a:r>
            <a:r>
              <a:rPr lang="zh-CN" altLang="en-US" dirty="0" smtClean="0"/>
              <a:t>不超过工资、薪金总额</a:t>
            </a:r>
            <a:r>
              <a:rPr lang="en-US" altLang="zh-CN" dirty="0" smtClean="0"/>
              <a:t>8%</a:t>
            </a:r>
            <a:r>
              <a:rPr lang="zh-CN" altLang="en-US" dirty="0" smtClean="0"/>
              <a:t>的部分准予扣除</a:t>
            </a:r>
            <a:r>
              <a:rPr lang="en-US" altLang="zh-CN" dirty="0" smtClean="0"/>
              <a:t>,</a:t>
            </a:r>
            <a:r>
              <a:rPr lang="zh-CN" altLang="en-US" dirty="0" smtClean="0"/>
              <a:t>超过部分准予在以后纳税年度结转扣除。</a:t>
            </a:r>
            <a:endParaRPr lang="zh-CN" altLang="zh-CN" dirty="0" smtClean="0"/>
          </a:p>
          <a:p>
            <a:pPr marL="228600" indent="-228600" defTabSz="449263"/>
            <a:endParaRPr lang="zh-CN" altLang="zh-CN"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idx="4294967295"/>
          </p:nvPr>
        </p:nvSpPr>
        <p:spPr>
          <a:xfrm>
            <a:off x="1476375" y="404813"/>
            <a:ext cx="7077075" cy="647700"/>
          </a:xfrm>
        </p:spPr>
        <p:txBody>
          <a:bodyPr/>
          <a:lstStyle/>
          <a:p>
            <a:r>
              <a:rPr lang="zh-CN" altLang="zh-CN" smtClean="0">
                <a:latin typeface="华文细黑"/>
                <a:ea typeface="华文细黑"/>
                <a:cs typeface="华文细黑"/>
              </a:rPr>
              <a:t>第三节　企业所得税应纳税所得额的计算</a:t>
            </a:r>
            <a:endParaRPr lang="zh-CN" altLang="en-US" smtClean="0">
              <a:latin typeface="华文细黑"/>
              <a:ea typeface="华文细黑"/>
              <a:cs typeface="华文细黑"/>
            </a:endParaRPr>
          </a:p>
        </p:txBody>
      </p:sp>
      <p:sp>
        <p:nvSpPr>
          <p:cNvPr id="36866" name="内容占位符 2"/>
          <p:cNvSpPr>
            <a:spLocks noGrp="1"/>
          </p:cNvSpPr>
          <p:nvPr>
            <p:ph idx="4294967295"/>
          </p:nvPr>
        </p:nvSpPr>
        <p:spPr>
          <a:xfrm>
            <a:off x="395288" y="1196975"/>
            <a:ext cx="8353425" cy="5184775"/>
          </a:xfrm>
        </p:spPr>
        <p:txBody>
          <a:bodyPr/>
          <a:lstStyle/>
          <a:p>
            <a:pPr marL="228600" indent="-228600" defTabSz="449263"/>
            <a:r>
              <a:rPr lang="en-US" altLang="zh-CN" dirty="0" smtClean="0"/>
              <a:t>3.</a:t>
            </a:r>
            <a:r>
              <a:rPr lang="zh-CN" altLang="en-US" dirty="0" smtClean="0"/>
              <a:t>社会保险费</a:t>
            </a:r>
          </a:p>
          <a:p>
            <a:pPr marL="228600" indent="-228600" defTabSz="449263"/>
            <a:r>
              <a:rPr lang="zh-CN" altLang="en-US" dirty="0" smtClean="0"/>
              <a:t>企业依照国务院有关主管部门或者省级人民政府规定的范围和标准为职工缴纳的“五险一金”</a:t>
            </a:r>
            <a:r>
              <a:rPr lang="en-US" altLang="zh-CN" dirty="0" smtClean="0"/>
              <a:t>,</a:t>
            </a:r>
            <a:r>
              <a:rPr lang="zh-CN" altLang="en-US" dirty="0" smtClean="0"/>
              <a:t>即基本养老保险费、基本医疗保险费、失业保险费、工伤保险费、生育保险费等基本社会保险费和住房公积金准予扣除。</a:t>
            </a:r>
          </a:p>
          <a:p>
            <a:pPr marL="228600" indent="-228600" defTabSz="449263"/>
            <a:r>
              <a:rPr lang="en-US" altLang="zh-CN" dirty="0" smtClean="0"/>
              <a:t>4.</a:t>
            </a:r>
            <a:r>
              <a:rPr lang="zh-CN" altLang="en-US" dirty="0" smtClean="0"/>
              <a:t>利息费用</a:t>
            </a:r>
          </a:p>
          <a:p>
            <a:pPr marL="228600" indent="-228600" defTabSz="449263"/>
            <a:r>
              <a:rPr lang="zh-CN" altLang="en-US" dirty="0" smtClean="0"/>
              <a:t>企业在生产、经营活动中发生的利息费用</a:t>
            </a:r>
            <a:r>
              <a:rPr lang="en-US" altLang="zh-CN" dirty="0" smtClean="0"/>
              <a:t>,</a:t>
            </a:r>
            <a:r>
              <a:rPr lang="zh-CN" altLang="en-US" dirty="0" smtClean="0"/>
              <a:t>按下列规定扣除</a:t>
            </a:r>
            <a:r>
              <a:rPr lang="en-US" altLang="zh-CN" dirty="0" smtClean="0"/>
              <a:t>:</a:t>
            </a:r>
          </a:p>
          <a:p>
            <a:pPr marL="228600" indent="-228600" defTabSz="449263"/>
            <a:r>
              <a:rPr lang="en-US" altLang="zh-CN" dirty="0" smtClean="0"/>
              <a:t>(1)</a:t>
            </a:r>
            <a:r>
              <a:rPr lang="zh-CN" altLang="en-US" dirty="0" smtClean="0"/>
              <a:t>非金融企业向金融企业借款的利息支出、金融企业的各项存款利息支出和同业拆借利息支出、企业经批准发行债券的利息支出</a:t>
            </a:r>
            <a:r>
              <a:rPr lang="en-US" altLang="zh-CN" dirty="0" smtClean="0"/>
              <a:t>,</a:t>
            </a:r>
            <a:r>
              <a:rPr lang="zh-CN" altLang="en-US" dirty="0" smtClean="0"/>
              <a:t>可据实扣除。</a:t>
            </a:r>
            <a:endParaRPr lang="en-US" altLang="zh-CN" dirty="0" smtClean="0"/>
          </a:p>
          <a:p>
            <a:pPr marL="228600" indent="-228600" defTabSz="449263"/>
            <a:r>
              <a:rPr lang="en-US" altLang="zh-CN" dirty="0" smtClean="0"/>
              <a:t>(2)</a:t>
            </a:r>
            <a:r>
              <a:rPr lang="zh-CN" altLang="en-US" dirty="0" smtClean="0"/>
              <a:t>非金融企业向非金融企业借款的利息支出</a:t>
            </a:r>
            <a:r>
              <a:rPr lang="en-US" altLang="zh-CN" dirty="0" smtClean="0"/>
              <a:t>,</a:t>
            </a:r>
            <a:r>
              <a:rPr lang="zh-CN" altLang="en-US" dirty="0" smtClean="0"/>
              <a:t>不超过按照金融企业同期同类贷款利率计算的数额的部分可据实扣除</a:t>
            </a:r>
            <a:r>
              <a:rPr lang="en-US" altLang="zh-CN" dirty="0" smtClean="0"/>
              <a:t>,</a:t>
            </a:r>
            <a:r>
              <a:rPr lang="zh-CN" altLang="en-US" dirty="0" smtClean="0"/>
              <a:t>超过部分不许扣除。</a:t>
            </a:r>
            <a:endParaRPr lang="zh-CN" altLang="zh-CN"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idx="4294967295"/>
          </p:nvPr>
        </p:nvSpPr>
        <p:spPr>
          <a:xfrm>
            <a:off x="1619672" y="404663"/>
            <a:ext cx="6913141" cy="576411"/>
          </a:xfrm>
        </p:spPr>
        <p:txBody>
          <a:bodyPr/>
          <a:lstStyle/>
          <a:p>
            <a:r>
              <a:rPr lang="zh-CN" altLang="zh-CN" dirty="0" smtClean="0">
                <a:latin typeface="华文细黑"/>
                <a:ea typeface="华文细黑"/>
                <a:cs typeface="华文细黑"/>
              </a:rPr>
              <a:t>第三节　企业所得税应纳税所得额的计算</a:t>
            </a:r>
            <a:endParaRPr lang="zh-CN" altLang="en-US" dirty="0" smtClean="0">
              <a:latin typeface="华文细黑"/>
              <a:ea typeface="华文细黑"/>
              <a:cs typeface="华文细黑"/>
            </a:endParaRPr>
          </a:p>
        </p:txBody>
      </p:sp>
      <p:sp>
        <p:nvSpPr>
          <p:cNvPr id="37890" name="内容占位符 2"/>
          <p:cNvSpPr>
            <a:spLocks noGrp="1"/>
          </p:cNvSpPr>
          <p:nvPr>
            <p:ph idx="4294967295"/>
          </p:nvPr>
        </p:nvSpPr>
        <p:spPr>
          <a:xfrm>
            <a:off x="395536" y="1124744"/>
            <a:ext cx="8353177" cy="5112544"/>
          </a:xfrm>
        </p:spPr>
        <p:txBody>
          <a:bodyPr/>
          <a:lstStyle/>
          <a:p>
            <a:pPr marL="228600" indent="-228600" defTabSz="449263"/>
            <a:r>
              <a:rPr lang="en-US" altLang="zh-CN" dirty="0" smtClean="0"/>
              <a:t>5.</a:t>
            </a:r>
            <a:r>
              <a:rPr lang="zh-CN" altLang="en-US" dirty="0" smtClean="0"/>
              <a:t>借款费用</a:t>
            </a:r>
          </a:p>
          <a:p>
            <a:pPr marL="228600" indent="-228600" defTabSz="449263"/>
            <a:r>
              <a:rPr lang="en-US" altLang="zh-CN" dirty="0" smtClean="0"/>
              <a:t>(1)</a:t>
            </a:r>
            <a:r>
              <a:rPr lang="zh-CN" altLang="en-US" dirty="0" smtClean="0"/>
              <a:t>企业在生产经营活动中发生的合理的、不需要资本化的借款费用准予扣除。</a:t>
            </a:r>
          </a:p>
          <a:p>
            <a:pPr marL="228600" indent="-228600" defTabSz="449263"/>
            <a:r>
              <a:rPr lang="en-US" altLang="zh-CN" dirty="0" smtClean="0"/>
              <a:t>(2)</a:t>
            </a:r>
            <a:r>
              <a:rPr lang="zh-CN" altLang="en-US" dirty="0" smtClean="0"/>
              <a:t>企业为购置、建造固定资产、无形资产和经过</a:t>
            </a:r>
            <a:r>
              <a:rPr lang="en-US" altLang="zh-CN" dirty="0" smtClean="0"/>
              <a:t>12</a:t>
            </a:r>
            <a:r>
              <a:rPr lang="zh-CN" altLang="en-US" dirty="0" smtClean="0"/>
              <a:t>个月以上的建造才能达到预定可销售状态的存货发生借款的</a:t>
            </a:r>
            <a:r>
              <a:rPr lang="en-US" altLang="zh-CN" dirty="0" smtClean="0"/>
              <a:t>,</a:t>
            </a:r>
            <a:r>
              <a:rPr lang="zh-CN" altLang="en-US" dirty="0" smtClean="0"/>
              <a:t>在有关资产购置、建造期间发生的合理的借款费用</a:t>
            </a:r>
            <a:r>
              <a:rPr lang="en-US" altLang="zh-CN" dirty="0" smtClean="0"/>
              <a:t>,</a:t>
            </a:r>
            <a:r>
              <a:rPr lang="zh-CN" altLang="en-US" dirty="0" smtClean="0"/>
              <a:t>应予以资本化</a:t>
            </a:r>
            <a:r>
              <a:rPr lang="en-US" altLang="zh-CN" dirty="0" smtClean="0"/>
              <a:t>,</a:t>
            </a:r>
            <a:r>
              <a:rPr lang="zh-CN" altLang="en-US" dirty="0" smtClean="0"/>
              <a:t>作为资本性支出计入有关资产的成本；有关资产交付使用后发生的借款利息</a:t>
            </a:r>
            <a:r>
              <a:rPr lang="en-US" altLang="zh-CN" dirty="0" smtClean="0"/>
              <a:t>,</a:t>
            </a:r>
            <a:r>
              <a:rPr lang="zh-CN" altLang="en-US" dirty="0" smtClean="0"/>
              <a:t>可在发生当期扣除。</a:t>
            </a:r>
          </a:p>
          <a:p>
            <a:pPr marL="228600" indent="-228600" defTabSz="449263"/>
            <a:r>
              <a:rPr lang="en-US" altLang="zh-CN" dirty="0" smtClean="0"/>
              <a:t>(3)</a:t>
            </a:r>
            <a:r>
              <a:rPr lang="zh-CN" altLang="en-US" dirty="0" smtClean="0"/>
              <a:t>企业通过发行债券、取得贷款、吸收保户储金等方式融资而发生的合理的费用支出，符合资本化条件的，应计入相关资产成本；不符合资本化条件的，应作为财务费用，准予在企业所得税前据实扣除。</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idx="4294967295"/>
          </p:nvPr>
        </p:nvSpPr>
        <p:spPr/>
        <p:txBody>
          <a:bodyPr/>
          <a:lstStyle/>
          <a:p>
            <a:r>
              <a:rPr lang="zh-CN" altLang="zh-CN" smtClean="0">
                <a:latin typeface="华文细黑"/>
                <a:ea typeface="华文细黑"/>
                <a:cs typeface="华文细黑"/>
              </a:rPr>
              <a:t>第三节　企业所得税应纳税所得额的计算</a:t>
            </a:r>
            <a:endParaRPr lang="zh-CN" altLang="en-US" smtClean="0">
              <a:latin typeface="华文细黑"/>
              <a:ea typeface="华文细黑"/>
              <a:cs typeface="华文细黑"/>
            </a:endParaRPr>
          </a:p>
        </p:txBody>
      </p:sp>
      <p:sp>
        <p:nvSpPr>
          <p:cNvPr id="37890" name="内容占位符 2"/>
          <p:cNvSpPr>
            <a:spLocks noGrp="1"/>
          </p:cNvSpPr>
          <p:nvPr>
            <p:ph idx="4294967295"/>
          </p:nvPr>
        </p:nvSpPr>
        <p:spPr>
          <a:xfrm>
            <a:off x="395536" y="1124744"/>
            <a:ext cx="8353177" cy="5112544"/>
          </a:xfrm>
        </p:spPr>
        <p:txBody>
          <a:bodyPr/>
          <a:lstStyle/>
          <a:p>
            <a:pPr marL="228600" indent="-228600" defTabSz="449263"/>
            <a:r>
              <a:rPr lang="en-US" altLang="zh-CN" dirty="0" smtClean="0"/>
              <a:t>6.</a:t>
            </a:r>
            <a:r>
              <a:rPr lang="zh-CN" altLang="en-US" dirty="0" smtClean="0"/>
              <a:t>汇兑损失</a:t>
            </a:r>
          </a:p>
          <a:p>
            <a:pPr marL="228600" indent="-228600" defTabSz="449263"/>
            <a:r>
              <a:rPr lang="zh-CN" altLang="en-US" dirty="0" smtClean="0"/>
              <a:t>企业在货币交易中以及纳税年度终了时将人民币以外的货币性资产、负债按照期末即期人民币汇率中间价折算为人民币时产生的汇兑损失</a:t>
            </a:r>
            <a:r>
              <a:rPr lang="en-US" altLang="zh-CN" dirty="0" smtClean="0"/>
              <a:t>,</a:t>
            </a:r>
            <a:r>
              <a:rPr lang="zh-CN" altLang="en-US" dirty="0" smtClean="0"/>
              <a:t>除已经计入有关资产成本以及向所有者进行利润分配相关的部分外</a:t>
            </a:r>
            <a:r>
              <a:rPr lang="en-US" altLang="zh-CN" dirty="0" smtClean="0"/>
              <a:t>,</a:t>
            </a:r>
            <a:r>
              <a:rPr lang="zh-CN" altLang="en-US" dirty="0" smtClean="0"/>
              <a:t>准予扣除。</a:t>
            </a:r>
            <a:endParaRPr lang="en-US" altLang="zh-CN" dirty="0" smtClean="0"/>
          </a:p>
          <a:p>
            <a:pPr marL="228600" indent="-228600" defTabSz="449263"/>
            <a:r>
              <a:rPr lang="en-US" altLang="zh-CN" dirty="0" smtClean="0"/>
              <a:t>7.</a:t>
            </a:r>
            <a:r>
              <a:rPr lang="zh-CN" altLang="en-US" dirty="0" smtClean="0"/>
              <a:t>业务招待费</a:t>
            </a:r>
          </a:p>
          <a:p>
            <a:pPr marL="228600" indent="-228600" defTabSz="449263"/>
            <a:r>
              <a:rPr lang="zh-CN" altLang="en-US" dirty="0" smtClean="0"/>
              <a:t>企业发生的与其生产经营活动有关的业务招待费支出</a:t>
            </a:r>
            <a:r>
              <a:rPr lang="en-US" altLang="zh-CN" dirty="0" smtClean="0"/>
              <a:t>,</a:t>
            </a:r>
            <a:r>
              <a:rPr lang="zh-CN" altLang="en-US" dirty="0" smtClean="0"/>
              <a:t>按照发生额的</a:t>
            </a:r>
            <a:r>
              <a:rPr lang="en-US" altLang="zh-CN" dirty="0" smtClean="0"/>
              <a:t>60%</a:t>
            </a:r>
            <a:r>
              <a:rPr lang="zh-CN" altLang="en-US" dirty="0" smtClean="0"/>
              <a:t>扣除</a:t>
            </a:r>
            <a:r>
              <a:rPr lang="en-US" altLang="zh-CN" dirty="0" smtClean="0"/>
              <a:t>,</a:t>
            </a:r>
            <a:r>
              <a:rPr lang="zh-CN" altLang="en-US" dirty="0" smtClean="0"/>
              <a:t>但最高不得超过当年销售</a:t>
            </a:r>
            <a:r>
              <a:rPr lang="en-US" altLang="zh-CN" dirty="0" smtClean="0"/>
              <a:t>(</a:t>
            </a:r>
            <a:r>
              <a:rPr lang="zh-CN" altLang="en-US" dirty="0" smtClean="0"/>
              <a:t>营业</a:t>
            </a:r>
            <a:r>
              <a:rPr lang="en-US" altLang="zh-CN" dirty="0" smtClean="0"/>
              <a:t>)</a:t>
            </a:r>
            <a:r>
              <a:rPr lang="zh-CN" altLang="en-US" dirty="0" smtClean="0"/>
              <a:t>收入的</a:t>
            </a:r>
            <a:r>
              <a:rPr lang="en-US" altLang="zh-CN" dirty="0" smtClean="0"/>
              <a:t>5‰</a:t>
            </a:r>
            <a:r>
              <a:rPr lang="zh-CN" altLang="en-US" dirty="0" smtClean="0"/>
              <a:t>。</a:t>
            </a:r>
          </a:p>
          <a:p>
            <a:pPr marL="228600" indent="-228600" defTabSz="449263"/>
            <a:r>
              <a:rPr lang="en-US" altLang="zh-CN" dirty="0" smtClean="0"/>
              <a:t>8.</a:t>
            </a:r>
            <a:r>
              <a:rPr lang="zh-CN" altLang="en-US" dirty="0" smtClean="0"/>
              <a:t>广告费和业务宣传费</a:t>
            </a:r>
          </a:p>
          <a:p>
            <a:pPr marL="228600" indent="-228600" defTabSz="449263"/>
            <a:r>
              <a:rPr lang="zh-CN" altLang="en-US" dirty="0" smtClean="0"/>
              <a:t>企业发生的符合条件的广告费和业务宣传费支出</a:t>
            </a:r>
            <a:r>
              <a:rPr lang="en-US" altLang="zh-CN" dirty="0" smtClean="0"/>
              <a:t>,</a:t>
            </a:r>
            <a:r>
              <a:rPr lang="zh-CN" altLang="en-US" dirty="0" smtClean="0"/>
              <a:t>除国务院财政、税务主管部门另有规定外</a:t>
            </a:r>
            <a:r>
              <a:rPr lang="en-US" altLang="zh-CN" dirty="0" smtClean="0"/>
              <a:t>,</a:t>
            </a:r>
            <a:r>
              <a:rPr lang="zh-CN" altLang="en-US" dirty="0" smtClean="0"/>
              <a:t>不超过当年销售</a:t>
            </a:r>
            <a:r>
              <a:rPr lang="en-US" altLang="zh-CN" dirty="0" smtClean="0"/>
              <a:t>(</a:t>
            </a:r>
            <a:r>
              <a:rPr lang="zh-CN" altLang="en-US" dirty="0" smtClean="0"/>
              <a:t>营业</a:t>
            </a:r>
            <a:r>
              <a:rPr lang="en-US" altLang="zh-CN" dirty="0" smtClean="0"/>
              <a:t>)</a:t>
            </a:r>
            <a:r>
              <a:rPr lang="zh-CN" altLang="en-US" dirty="0" smtClean="0"/>
              <a:t>收入</a:t>
            </a:r>
            <a:r>
              <a:rPr lang="en-US" altLang="zh-CN" dirty="0" smtClean="0"/>
              <a:t>15%</a:t>
            </a:r>
            <a:r>
              <a:rPr lang="zh-CN" altLang="en-US" dirty="0" smtClean="0"/>
              <a:t>的部分准予扣除；超过部分</a:t>
            </a:r>
            <a:r>
              <a:rPr lang="en-US" altLang="zh-CN" dirty="0" smtClean="0"/>
              <a:t>,</a:t>
            </a:r>
            <a:r>
              <a:rPr lang="zh-CN" altLang="en-US" dirty="0" smtClean="0"/>
              <a:t>准予在以后纳税年度结转扣除。</a:t>
            </a:r>
          </a:p>
          <a:p>
            <a:pPr marL="228600" indent="-228600" defTabSz="449263"/>
            <a:endParaRPr lang="zh-CN" altLang="zh-CN"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p:nvPr>
        </p:nvSpPr>
        <p:spPr/>
        <p:txBody>
          <a:bodyPr/>
          <a:lstStyle/>
          <a:p>
            <a:r>
              <a:rPr lang="zh-CN" altLang="en-US" smtClean="0">
                <a:solidFill>
                  <a:srgbClr val="070795"/>
                </a:solidFill>
                <a:latin typeface="黑体" pitchFamily="49" charset="-122"/>
                <a:ea typeface="黑体" pitchFamily="49" charset="-122"/>
                <a:cs typeface="华文细黑"/>
              </a:rPr>
              <a:t>目   录</a:t>
            </a:r>
          </a:p>
        </p:txBody>
      </p:sp>
      <p:sp>
        <p:nvSpPr>
          <p:cNvPr id="21506" name="Line 3"/>
          <p:cNvSpPr>
            <a:spLocks noChangeShapeType="1"/>
          </p:cNvSpPr>
          <p:nvPr/>
        </p:nvSpPr>
        <p:spPr bwMode="gray">
          <a:xfrm>
            <a:off x="2362200" y="53006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07" name="Rectangle 4"/>
          <p:cNvSpPr>
            <a:spLocks noChangeArrowheads="1"/>
          </p:cNvSpPr>
          <p:nvPr/>
        </p:nvSpPr>
        <p:spPr bwMode="gray">
          <a:xfrm rot="3419336">
            <a:off x="2078037" y="4724401"/>
            <a:ext cx="479425" cy="520700"/>
          </a:xfrm>
          <a:prstGeom prst="rect">
            <a:avLst/>
          </a:prstGeom>
          <a:gradFill rotWithShape="1">
            <a:gsLst>
              <a:gs pos="0">
                <a:schemeClr val="folHlink"/>
              </a:gs>
              <a:gs pos="100000">
                <a:srgbClr val="434E51"/>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rot="10800000" vert="eaVert" wrap="none" anchor="ctr">
            <a:flatTx/>
          </a:bodyPr>
          <a:lstStyle/>
          <a:p>
            <a:endParaRPr lang="zh-CN" altLang="en-US">
              <a:solidFill>
                <a:srgbClr val="000000"/>
              </a:solidFill>
            </a:endParaRPr>
          </a:p>
        </p:txBody>
      </p:sp>
      <p:sp>
        <p:nvSpPr>
          <p:cNvPr id="21508" name="Text Box 5"/>
          <p:cNvSpPr txBox="1">
            <a:spLocks noChangeArrowheads="1"/>
          </p:cNvSpPr>
          <p:nvPr/>
        </p:nvSpPr>
        <p:spPr bwMode="gray">
          <a:xfrm>
            <a:off x="2133600" y="47672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4</a:t>
            </a:r>
          </a:p>
        </p:txBody>
      </p:sp>
      <p:sp>
        <p:nvSpPr>
          <p:cNvPr id="21509" name="Line 6"/>
          <p:cNvSpPr>
            <a:spLocks noChangeShapeType="1"/>
          </p:cNvSpPr>
          <p:nvPr/>
        </p:nvSpPr>
        <p:spPr bwMode="gray">
          <a:xfrm>
            <a:off x="2362200" y="27860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0" name="Rectangle 7"/>
          <p:cNvSpPr>
            <a:spLocks noChangeArrowheads="1"/>
          </p:cNvSpPr>
          <p:nvPr/>
        </p:nvSpPr>
        <p:spPr bwMode="gray">
          <a:xfrm rot="3419336">
            <a:off x="2078037" y="2209801"/>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endParaRPr lang="zh-CN" altLang="en-US">
              <a:solidFill>
                <a:srgbClr val="000000"/>
              </a:solidFill>
            </a:endParaRPr>
          </a:p>
        </p:txBody>
      </p:sp>
      <p:sp>
        <p:nvSpPr>
          <p:cNvPr id="21511" name="Text Box 8"/>
          <p:cNvSpPr txBox="1">
            <a:spLocks noChangeArrowheads="1"/>
          </p:cNvSpPr>
          <p:nvPr/>
        </p:nvSpPr>
        <p:spPr bwMode="gray">
          <a:xfrm>
            <a:off x="2843213" y="2297113"/>
            <a:ext cx="4175125" cy="461962"/>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企业所得税概述</a:t>
            </a:r>
            <a:endParaRPr lang="en-US" altLang="zh-CN" sz="2400" b="1">
              <a:solidFill>
                <a:srgbClr val="000000"/>
              </a:solidFill>
              <a:cs typeface="Arial" charset="0"/>
            </a:endParaRPr>
          </a:p>
        </p:txBody>
      </p:sp>
      <p:sp>
        <p:nvSpPr>
          <p:cNvPr id="21512" name="Text Box 9"/>
          <p:cNvSpPr txBox="1">
            <a:spLocks noChangeArrowheads="1"/>
          </p:cNvSpPr>
          <p:nvPr/>
        </p:nvSpPr>
        <p:spPr bwMode="gray">
          <a:xfrm>
            <a:off x="2133600" y="22526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1</a:t>
            </a:r>
          </a:p>
        </p:txBody>
      </p:sp>
      <p:sp>
        <p:nvSpPr>
          <p:cNvPr id="21513" name="Line 10"/>
          <p:cNvSpPr>
            <a:spLocks noChangeShapeType="1"/>
          </p:cNvSpPr>
          <p:nvPr/>
        </p:nvSpPr>
        <p:spPr bwMode="gray">
          <a:xfrm>
            <a:off x="2362200" y="36242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4" name="Rectangle 11"/>
          <p:cNvSpPr>
            <a:spLocks noChangeArrowheads="1"/>
          </p:cNvSpPr>
          <p:nvPr/>
        </p:nvSpPr>
        <p:spPr bwMode="gray">
          <a:xfrm rot="3419336">
            <a:off x="2078037" y="3048001"/>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endParaRPr lang="zh-CN" altLang="en-US">
              <a:solidFill>
                <a:srgbClr val="000000"/>
              </a:solidFill>
            </a:endParaRPr>
          </a:p>
        </p:txBody>
      </p:sp>
      <p:sp>
        <p:nvSpPr>
          <p:cNvPr id="21515" name="Text Box 12"/>
          <p:cNvSpPr txBox="1">
            <a:spLocks noChangeArrowheads="1"/>
          </p:cNvSpPr>
          <p:nvPr/>
        </p:nvSpPr>
        <p:spPr bwMode="gray">
          <a:xfrm>
            <a:off x="2133600" y="30908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2</a:t>
            </a:r>
          </a:p>
        </p:txBody>
      </p:sp>
      <p:sp>
        <p:nvSpPr>
          <p:cNvPr id="21516" name="Line 13"/>
          <p:cNvSpPr>
            <a:spLocks noChangeShapeType="1"/>
          </p:cNvSpPr>
          <p:nvPr/>
        </p:nvSpPr>
        <p:spPr bwMode="gray">
          <a:xfrm>
            <a:off x="2363788" y="4460875"/>
            <a:ext cx="4799012" cy="1588"/>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7" name="Rectangle 14"/>
          <p:cNvSpPr>
            <a:spLocks noChangeArrowheads="1"/>
          </p:cNvSpPr>
          <p:nvPr/>
        </p:nvSpPr>
        <p:spPr bwMode="gray">
          <a:xfrm rot="3419336">
            <a:off x="2078037" y="3886201"/>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endParaRPr lang="zh-CN" altLang="en-US">
              <a:solidFill>
                <a:srgbClr val="000000"/>
              </a:solidFill>
            </a:endParaRPr>
          </a:p>
        </p:txBody>
      </p:sp>
      <p:sp>
        <p:nvSpPr>
          <p:cNvPr id="21518" name="Text Box 15"/>
          <p:cNvSpPr txBox="1">
            <a:spLocks noChangeArrowheads="1"/>
          </p:cNvSpPr>
          <p:nvPr/>
        </p:nvSpPr>
        <p:spPr bwMode="gray">
          <a:xfrm>
            <a:off x="2133600" y="39290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3</a:t>
            </a:r>
          </a:p>
        </p:txBody>
      </p:sp>
      <p:sp>
        <p:nvSpPr>
          <p:cNvPr id="21519" name="Text Box 19"/>
          <p:cNvSpPr txBox="1">
            <a:spLocks noChangeArrowheads="1"/>
          </p:cNvSpPr>
          <p:nvPr/>
        </p:nvSpPr>
        <p:spPr bwMode="gray">
          <a:xfrm>
            <a:off x="2843213" y="3159125"/>
            <a:ext cx="410527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企业所得税的基本制度</a:t>
            </a:r>
            <a:endParaRPr lang="en-US" altLang="zh-CN" sz="2400" b="1">
              <a:solidFill>
                <a:srgbClr val="000000"/>
              </a:solidFill>
              <a:cs typeface="Arial" charset="0"/>
            </a:endParaRPr>
          </a:p>
        </p:txBody>
      </p:sp>
      <p:sp>
        <p:nvSpPr>
          <p:cNvPr id="21520" name="Text Box 20"/>
          <p:cNvSpPr txBox="1">
            <a:spLocks noChangeArrowheads="1"/>
          </p:cNvSpPr>
          <p:nvPr/>
        </p:nvSpPr>
        <p:spPr bwMode="gray">
          <a:xfrm>
            <a:off x="2843213" y="3998913"/>
            <a:ext cx="4826000" cy="461962"/>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企业所得税应纳税所得额的计算</a:t>
            </a:r>
            <a:endParaRPr lang="en-US" altLang="zh-CN" sz="2400" b="1">
              <a:solidFill>
                <a:srgbClr val="000000"/>
              </a:solidFill>
              <a:cs typeface="Arial" charset="0"/>
            </a:endParaRPr>
          </a:p>
        </p:txBody>
      </p:sp>
      <p:sp>
        <p:nvSpPr>
          <p:cNvPr id="21521" name="Text Box 21"/>
          <p:cNvSpPr txBox="1">
            <a:spLocks noChangeArrowheads="1"/>
          </p:cNvSpPr>
          <p:nvPr/>
        </p:nvSpPr>
        <p:spPr bwMode="gray">
          <a:xfrm>
            <a:off x="2843213" y="4840288"/>
            <a:ext cx="4105275" cy="461962"/>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资产的税务处理</a:t>
            </a:r>
            <a:endParaRPr lang="en-US" altLang="zh-CN" sz="2400" b="1">
              <a:solidFill>
                <a:srgbClr val="000000"/>
              </a:solidFill>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idx="4294967295"/>
          </p:nvPr>
        </p:nvSpPr>
        <p:spPr/>
        <p:txBody>
          <a:bodyPr/>
          <a:lstStyle/>
          <a:p>
            <a:r>
              <a:rPr lang="zh-CN" altLang="zh-CN" smtClean="0">
                <a:latin typeface="华文细黑"/>
                <a:ea typeface="华文细黑"/>
                <a:cs typeface="华文细黑"/>
              </a:rPr>
              <a:t>第三节　企业所得税应纳税所得额的计算</a:t>
            </a:r>
            <a:endParaRPr lang="zh-CN" altLang="en-US" smtClean="0">
              <a:latin typeface="华文细黑"/>
              <a:ea typeface="华文细黑"/>
              <a:cs typeface="华文细黑"/>
            </a:endParaRPr>
          </a:p>
        </p:txBody>
      </p:sp>
      <p:sp>
        <p:nvSpPr>
          <p:cNvPr id="38914" name="内容占位符 2"/>
          <p:cNvSpPr>
            <a:spLocks noGrp="1"/>
          </p:cNvSpPr>
          <p:nvPr>
            <p:ph idx="4294967295"/>
          </p:nvPr>
        </p:nvSpPr>
        <p:spPr>
          <a:xfrm>
            <a:off x="395536" y="1196752"/>
            <a:ext cx="8353177" cy="5040536"/>
          </a:xfrm>
        </p:spPr>
        <p:txBody>
          <a:bodyPr/>
          <a:lstStyle/>
          <a:p>
            <a:pPr marL="228600" indent="-228600" defTabSz="449263"/>
            <a:r>
              <a:rPr lang="en-US" altLang="zh-CN" dirty="0" smtClean="0"/>
              <a:t>9.</a:t>
            </a:r>
            <a:r>
              <a:rPr lang="zh-CN" altLang="en-US" dirty="0" smtClean="0"/>
              <a:t>环境保护专项资金</a:t>
            </a:r>
          </a:p>
          <a:p>
            <a:pPr marL="228600" indent="-228600" defTabSz="449263"/>
            <a:r>
              <a:rPr lang="zh-CN" altLang="en-US" dirty="0" smtClean="0"/>
              <a:t>企业按照法律、行政法规的有关规定提取的用于环境保护、生态恢复等方面的专项资金</a:t>
            </a:r>
            <a:r>
              <a:rPr lang="en-US" altLang="zh-CN" dirty="0" smtClean="0"/>
              <a:t>,</a:t>
            </a:r>
            <a:r>
              <a:rPr lang="zh-CN" altLang="en-US" dirty="0" smtClean="0"/>
              <a:t>准予扣除。上述专项资金提取后改变用途的</a:t>
            </a:r>
            <a:r>
              <a:rPr lang="en-US" altLang="zh-CN" dirty="0" smtClean="0"/>
              <a:t>,</a:t>
            </a:r>
            <a:r>
              <a:rPr lang="zh-CN" altLang="en-US" dirty="0" smtClean="0"/>
              <a:t>不得扣除。</a:t>
            </a:r>
          </a:p>
          <a:p>
            <a:pPr marL="228600" indent="-228600" defTabSz="449263"/>
            <a:r>
              <a:rPr lang="en-US" altLang="zh-CN" dirty="0" smtClean="0"/>
              <a:t>10.</a:t>
            </a:r>
            <a:r>
              <a:rPr lang="zh-CN" altLang="en-US" dirty="0" smtClean="0"/>
              <a:t>保险费</a:t>
            </a:r>
          </a:p>
          <a:p>
            <a:pPr marL="228600" indent="-228600" defTabSz="449263"/>
            <a:r>
              <a:rPr lang="zh-CN" altLang="en-US" dirty="0" smtClean="0"/>
              <a:t>企业参加财产保险</a:t>
            </a:r>
            <a:r>
              <a:rPr lang="en-US" altLang="zh-CN" dirty="0" smtClean="0"/>
              <a:t>,</a:t>
            </a:r>
            <a:r>
              <a:rPr lang="zh-CN" altLang="en-US" dirty="0" smtClean="0"/>
              <a:t>按照规定缴纳的保险费</a:t>
            </a:r>
            <a:r>
              <a:rPr lang="en-US" altLang="zh-CN" dirty="0" smtClean="0"/>
              <a:t>,</a:t>
            </a:r>
            <a:r>
              <a:rPr lang="zh-CN" altLang="en-US" dirty="0" smtClean="0"/>
              <a:t>准予扣除。</a:t>
            </a:r>
            <a:endParaRPr lang="en-US" altLang="zh-CN" dirty="0" smtClean="0"/>
          </a:p>
          <a:p>
            <a:pPr marL="228600" indent="-228600" defTabSz="449263"/>
            <a:r>
              <a:rPr lang="en-US" altLang="zh-CN" dirty="0" smtClean="0"/>
              <a:t>11.</a:t>
            </a:r>
            <a:r>
              <a:rPr lang="zh-CN" altLang="en-US" dirty="0" smtClean="0"/>
              <a:t>租赁费</a:t>
            </a:r>
          </a:p>
          <a:p>
            <a:pPr marL="228600" indent="-228600" defTabSz="449263"/>
            <a:r>
              <a:rPr lang="zh-CN" altLang="en-US" dirty="0" smtClean="0"/>
              <a:t>企业根据生产经营活动的需要租入固定资产支付的租赁费</a:t>
            </a:r>
            <a:r>
              <a:rPr lang="en-US" altLang="zh-CN" dirty="0" smtClean="0"/>
              <a:t>,</a:t>
            </a:r>
            <a:r>
              <a:rPr lang="zh-CN" altLang="en-US" dirty="0" smtClean="0"/>
              <a:t>按照以下方法扣除</a:t>
            </a:r>
            <a:r>
              <a:rPr lang="en-US" altLang="zh-CN" dirty="0" smtClean="0"/>
              <a:t>:</a:t>
            </a:r>
          </a:p>
          <a:p>
            <a:pPr marL="228600" indent="-228600" defTabSz="449263"/>
            <a:r>
              <a:rPr lang="en-US" altLang="zh-CN" dirty="0" smtClean="0"/>
              <a:t>(1)</a:t>
            </a:r>
            <a:r>
              <a:rPr lang="zh-CN" altLang="en-US" dirty="0" smtClean="0"/>
              <a:t>以经营租赁方式租入固定资产发生的租赁费支出</a:t>
            </a:r>
            <a:r>
              <a:rPr lang="en-US" altLang="zh-CN" dirty="0" smtClean="0"/>
              <a:t>,</a:t>
            </a:r>
            <a:r>
              <a:rPr lang="zh-CN" altLang="en-US" dirty="0" smtClean="0"/>
              <a:t>按照租赁期限均匀扣除。</a:t>
            </a:r>
          </a:p>
          <a:p>
            <a:pPr marL="228600" indent="-228600" defTabSz="449263"/>
            <a:r>
              <a:rPr lang="en-US" altLang="zh-CN" dirty="0" smtClean="0"/>
              <a:t>(2)</a:t>
            </a:r>
            <a:r>
              <a:rPr lang="zh-CN" altLang="en-US" dirty="0" smtClean="0"/>
              <a:t>以融资租赁方式租入固定资产发生的租赁费支出</a:t>
            </a:r>
            <a:r>
              <a:rPr lang="en-US" altLang="zh-CN" dirty="0" smtClean="0"/>
              <a:t>,</a:t>
            </a:r>
            <a:r>
              <a:rPr lang="zh-CN" altLang="en-US" dirty="0" smtClean="0"/>
              <a:t>按照规定构成融资租入固定资产价值的部分应当提取折旧费用</a:t>
            </a:r>
            <a:r>
              <a:rPr lang="en-US" altLang="zh-CN" dirty="0" smtClean="0"/>
              <a:t>,</a:t>
            </a:r>
            <a:r>
              <a:rPr lang="zh-CN" altLang="en-US" dirty="0" smtClean="0"/>
              <a:t>分期扣除。</a:t>
            </a:r>
          </a:p>
          <a:p>
            <a:pPr marL="228600" indent="-228600" defTabSz="449263"/>
            <a:endParaRPr lang="zh-CN" altLang="zh-CN"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idx="4294967295"/>
          </p:nvPr>
        </p:nvSpPr>
        <p:spPr/>
        <p:txBody>
          <a:bodyPr/>
          <a:lstStyle/>
          <a:p>
            <a:r>
              <a:rPr lang="zh-CN" altLang="zh-CN" smtClean="0">
                <a:latin typeface="华文细黑"/>
                <a:ea typeface="华文细黑"/>
                <a:cs typeface="华文细黑"/>
              </a:rPr>
              <a:t>第三节　企业所得税应纳税所得额的计算</a:t>
            </a:r>
            <a:endParaRPr lang="zh-CN" altLang="en-US" smtClean="0">
              <a:latin typeface="华文细黑"/>
              <a:ea typeface="华文细黑"/>
              <a:cs typeface="华文细黑"/>
            </a:endParaRPr>
          </a:p>
        </p:txBody>
      </p:sp>
      <p:sp>
        <p:nvSpPr>
          <p:cNvPr id="39938" name="内容占位符 2"/>
          <p:cNvSpPr>
            <a:spLocks noGrp="1"/>
          </p:cNvSpPr>
          <p:nvPr>
            <p:ph idx="4294967295"/>
          </p:nvPr>
        </p:nvSpPr>
        <p:spPr>
          <a:xfrm>
            <a:off x="395536" y="1124744"/>
            <a:ext cx="8353177" cy="5112544"/>
          </a:xfrm>
        </p:spPr>
        <p:txBody>
          <a:bodyPr/>
          <a:lstStyle/>
          <a:p>
            <a:pPr marL="228600" indent="-228600" defTabSz="449263"/>
            <a:r>
              <a:rPr lang="en-US" altLang="zh-CN" dirty="0" smtClean="0"/>
              <a:t>12.</a:t>
            </a:r>
            <a:r>
              <a:rPr lang="zh-CN" altLang="en-US" dirty="0" smtClean="0"/>
              <a:t>劳动保护费</a:t>
            </a:r>
          </a:p>
          <a:p>
            <a:pPr marL="228600" indent="-228600" defTabSz="449263"/>
            <a:r>
              <a:rPr lang="zh-CN" altLang="en-US" dirty="0" smtClean="0"/>
              <a:t>企业发生的合理的劳动保护支出</a:t>
            </a:r>
            <a:r>
              <a:rPr lang="en-US" altLang="zh-CN" dirty="0" smtClean="0"/>
              <a:t>,</a:t>
            </a:r>
            <a:r>
              <a:rPr lang="zh-CN" altLang="en-US" dirty="0" smtClean="0"/>
              <a:t>准予扣除。</a:t>
            </a:r>
          </a:p>
          <a:p>
            <a:pPr marL="228600" indent="-228600" defTabSz="449263"/>
            <a:r>
              <a:rPr lang="en-US" altLang="zh-CN" dirty="0" smtClean="0"/>
              <a:t>13.</a:t>
            </a:r>
            <a:r>
              <a:rPr lang="zh-CN" altLang="en-US" dirty="0" smtClean="0"/>
              <a:t>公益性捐赠支出</a:t>
            </a:r>
          </a:p>
          <a:p>
            <a:pPr marL="228600" indent="-228600" defTabSz="449263"/>
            <a:r>
              <a:rPr lang="zh-CN" altLang="en-US" dirty="0" smtClean="0"/>
              <a:t>企业当年发生以及以前年度结转的公益性捐赠支出</a:t>
            </a:r>
            <a:r>
              <a:rPr lang="en-US" altLang="zh-CN" dirty="0" smtClean="0"/>
              <a:t>,</a:t>
            </a:r>
            <a:r>
              <a:rPr lang="zh-CN" altLang="en-US" dirty="0" smtClean="0"/>
              <a:t>不超过年度利润总额</a:t>
            </a:r>
            <a:r>
              <a:rPr lang="en-US" altLang="zh-CN" dirty="0" smtClean="0"/>
              <a:t>12%</a:t>
            </a:r>
            <a:r>
              <a:rPr lang="zh-CN" altLang="en-US" dirty="0" smtClean="0"/>
              <a:t>的部分</a:t>
            </a:r>
            <a:r>
              <a:rPr lang="en-US" altLang="zh-CN" dirty="0" smtClean="0"/>
              <a:t>,</a:t>
            </a:r>
            <a:r>
              <a:rPr lang="zh-CN" altLang="en-US" dirty="0" smtClean="0"/>
              <a:t>准予扣除；超过年度利润总额</a:t>
            </a:r>
            <a:r>
              <a:rPr lang="en-US" altLang="zh-CN" dirty="0" smtClean="0"/>
              <a:t>12%</a:t>
            </a:r>
            <a:r>
              <a:rPr lang="zh-CN" altLang="en-US" dirty="0" smtClean="0"/>
              <a:t>的部分准予结转以后</a:t>
            </a:r>
            <a:r>
              <a:rPr lang="en-US" altLang="zh-CN" dirty="0" smtClean="0"/>
              <a:t>3</a:t>
            </a:r>
            <a:r>
              <a:rPr lang="zh-CN" altLang="en-US" dirty="0" smtClean="0"/>
              <a:t>年内在计算应纳税所得额时扣除。</a:t>
            </a:r>
            <a:endParaRPr lang="en-US" altLang="zh-CN" dirty="0" smtClean="0"/>
          </a:p>
          <a:p>
            <a:pPr marL="228600" indent="-228600" defTabSz="449263"/>
            <a:r>
              <a:rPr lang="en-US" altLang="zh-CN" dirty="0" smtClean="0"/>
              <a:t>14.</a:t>
            </a:r>
            <a:r>
              <a:rPr lang="zh-CN" altLang="en-US" dirty="0" smtClean="0"/>
              <a:t>有关资产的费用</a:t>
            </a:r>
          </a:p>
          <a:p>
            <a:pPr marL="228600" indent="-228600" defTabSz="449263"/>
            <a:r>
              <a:rPr lang="zh-CN" altLang="en-US" dirty="0" smtClean="0"/>
              <a:t>企业转让各类固定资产发生的费用</a:t>
            </a:r>
            <a:r>
              <a:rPr lang="en-US" altLang="zh-CN" dirty="0" smtClean="0"/>
              <a:t>,</a:t>
            </a:r>
            <a:r>
              <a:rPr lang="zh-CN" altLang="en-US" dirty="0" smtClean="0"/>
              <a:t>允许扣除。企业按规定计算的固定资产折旧费、无形资产和递延资产摊销费</a:t>
            </a:r>
            <a:r>
              <a:rPr lang="en-US" altLang="zh-CN" dirty="0" smtClean="0"/>
              <a:t>,</a:t>
            </a:r>
            <a:r>
              <a:rPr lang="zh-CN" altLang="en-US" dirty="0" smtClean="0"/>
              <a:t>准予扣除。</a:t>
            </a:r>
          </a:p>
          <a:p>
            <a:pPr marL="228600" indent="-228600" defTabSz="449263"/>
            <a:endParaRPr lang="zh-CN" altLang="zh-CN"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p:cNvSpPr>
          <p:nvPr>
            <p:ph type="title" idx="4294967295"/>
          </p:nvPr>
        </p:nvSpPr>
        <p:spPr>
          <a:xfrm>
            <a:off x="1476375" y="333375"/>
            <a:ext cx="7077075" cy="647700"/>
          </a:xfrm>
        </p:spPr>
        <p:txBody>
          <a:bodyPr/>
          <a:lstStyle/>
          <a:p>
            <a:r>
              <a:rPr lang="zh-CN" altLang="zh-CN" smtClean="0">
                <a:latin typeface="华文细黑"/>
                <a:ea typeface="华文细黑"/>
                <a:cs typeface="华文细黑"/>
              </a:rPr>
              <a:t>第三节　企业所得税应纳税所得额的计算</a:t>
            </a:r>
            <a:endParaRPr lang="zh-CN" altLang="en-US" smtClean="0">
              <a:latin typeface="华文细黑"/>
              <a:ea typeface="华文细黑"/>
              <a:cs typeface="华文细黑"/>
            </a:endParaRPr>
          </a:p>
        </p:txBody>
      </p:sp>
      <p:sp>
        <p:nvSpPr>
          <p:cNvPr id="40962" name="内容占位符 2"/>
          <p:cNvSpPr>
            <a:spLocks noGrp="1"/>
          </p:cNvSpPr>
          <p:nvPr>
            <p:ph idx="4294967295"/>
          </p:nvPr>
        </p:nvSpPr>
        <p:spPr>
          <a:xfrm>
            <a:off x="395537" y="1124744"/>
            <a:ext cx="8280920" cy="5328444"/>
          </a:xfrm>
        </p:spPr>
        <p:txBody>
          <a:bodyPr/>
          <a:lstStyle/>
          <a:p>
            <a:pPr marL="228600" indent="-228600" defTabSz="449263"/>
            <a:r>
              <a:rPr lang="en-US" altLang="zh-CN" dirty="0" smtClean="0"/>
              <a:t>15.</a:t>
            </a:r>
            <a:r>
              <a:rPr lang="zh-CN" altLang="en-US" dirty="0" smtClean="0"/>
              <a:t>总机构分摊的费用</a:t>
            </a:r>
          </a:p>
          <a:p>
            <a:pPr marL="228600" indent="-228600" defTabSz="449263"/>
            <a:r>
              <a:rPr lang="zh-CN" altLang="en-US" dirty="0" smtClean="0"/>
              <a:t>非居民企业在我国境内设立的机构、场所</a:t>
            </a:r>
            <a:r>
              <a:rPr lang="en-US" altLang="zh-CN" dirty="0" smtClean="0"/>
              <a:t>,</a:t>
            </a:r>
            <a:r>
              <a:rPr lang="zh-CN" altLang="en-US" dirty="0" smtClean="0"/>
              <a:t>就其境外总机构发生的与该机构、场所生产经营有关的费用</a:t>
            </a:r>
            <a:r>
              <a:rPr lang="en-US" altLang="zh-CN" dirty="0" smtClean="0"/>
              <a:t>,</a:t>
            </a:r>
            <a:r>
              <a:rPr lang="zh-CN" altLang="en-US" dirty="0" smtClean="0"/>
              <a:t>能够提供总机构出具的费用汇集范围、定额、分配依据和方法等证明文件并合理分摊的</a:t>
            </a:r>
            <a:r>
              <a:rPr lang="en-US" altLang="zh-CN" dirty="0" smtClean="0"/>
              <a:t>,</a:t>
            </a:r>
            <a:r>
              <a:rPr lang="zh-CN" altLang="en-US" dirty="0" smtClean="0"/>
              <a:t>准予扣除。</a:t>
            </a:r>
          </a:p>
          <a:p>
            <a:pPr marL="228600" indent="-228600" defTabSz="449263"/>
            <a:r>
              <a:rPr lang="en-US" altLang="zh-CN" dirty="0" smtClean="0"/>
              <a:t>16.</a:t>
            </a:r>
            <a:r>
              <a:rPr lang="zh-CN" altLang="en-US" dirty="0" smtClean="0"/>
              <a:t>资产损失</a:t>
            </a:r>
          </a:p>
          <a:p>
            <a:pPr marL="228600" indent="-228600" defTabSz="449263"/>
            <a:r>
              <a:rPr lang="zh-CN" altLang="en-US" dirty="0" smtClean="0"/>
              <a:t>企业当期发生的固定资产和流动资产盘亏、毁损净损失</a:t>
            </a:r>
            <a:r>
              <a:rPr lang="en-US" altLang="zh-CN" dirty="0" smtClean="0"/>
              <a:t>,</a:t>
            </a:r>
            <a:r>
              <a:rPr lang="zh-CN" altLang="en-US" dirty="0" smtClean="0"/>
              <a:t>由其提供清查盘存资料</a:t>
            </a:r>
            <a:r>
              <a:rPr lang="en-US" altLang="zh-CN" dirty="0" smtClean="0"/>
              <a:t>,</a:t>
            </a:r>
            <a:r>
              <a:rPr lang="zh-CN" altLang="en-US" dirty="0" smtClean="0"/>
              <a:t>经主管税务机关审核后</a:t>
            </a:r>
            <a:r>
              <a:rPr lang="en-US" altLang="zh-CN" dirty="0" smtClean="0"/>
              <a:t>,</a:t>
            </a:r>
            <a:r>
              <a:rPr lang="zh-CN" altLang="en-US" dirty="0" smtClean="0"/>
              <a:t>准予扣除。</a:t>
            </a:r>
          </a:p>
          <a:p>
            <a:pPr marL="228600" indent="-228600" defTabSz="449263"/>
            <a:r>
              <a:rPr lang="en-US" altLang="zh-CN" dirty="0" smtClean="0"/>
              <a:t>17.</a:t>
            </a:r>
            <a:r>
              <a:rPr lang="zh-CN" altLang="en-US" dirty="0" smtClean="0"/>
              <a:t>准予扣除的其他项目</a:t>
            </a:r>
          </a:p>
          <a:p>
            <a:pPr marL="228600" indent="-228600" defTabSz="449263"/>
            <a:r>
              <a:rPr lang="zh-CN" altLang="en-US" dirty="0" smtClean="0"/>
              <a:t>依照有关法律、行政法规和国家税法规定准予扣除的其他项目包括会员费、合理的会议费、差旅费、违约金、诉讼费用等。</a:t>
            </a:r>
            <a:endParaRPr lang="zh-CN" altLang="zh-CN" dirty="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idx="4294967295"/>
          </p:nvPr>
        </p:nvSpPr>
        <p:spPr/>
        <p:txBody>
          <a:bodyPr/>
          <a:lstStyle/>
          <a:p>
            <a:r>
              <a:rPr lang="zh-CN" altLang="zh-CN" smtClean="0">
                <a:latin typeface="华文细黑"/>
                <a:ea typeface="华文细黑"/>
                <a:cs typeface="华文细黑"/>
              </a:rPr>
              <a:t>第三节　企业所得税应纳税所得额的计算</a:t>
            </a:r>
            <a:endParaRPr lang="zh-CN" altLang="en-US" smtClean="0">
              <a:latin typeface="华文细黑"/>
              <a:ea typeface="华文细黑"/>
              <a:cs typeface="华文细黑"/>
            </a:endParaRPr>
          </a:p>
        </p:txBody>
      </p:sp>
      <p:sp>
        <p:nvSpPr>
          <p:cNvPr id="41986" name="内容占位符 2"/>
          <p:cNvSpPr>
            <a:spLocks noGrp="1"/>
          </p:cNvSpPr>
          <p:nvPr>
            <p:ph idx="4294967295"/>
          </p:nvPr>
        </p:nvSpPr>
        <p:spPr>
          <a:xfrm>
            <a:off x="395288" y="1052513"/>
            <a:ext cx="8208962" cy="5184775"/>
          </a:xfrm>
        </p:spPr>
        <p:txBody>
          <a:bodyPr/>
          <a:lstStyle/>
          <a:p>
            <a:pPr marL="228600" indent="-228600" defTabSz="449263">
              <a:buFont typeface="Arial" charset="0"/>
              <a:buNone/>
            </a:pPr>
            <a:r>
              <a:rPr lang="zh-CN" altLang="zh-CN" sz="2400" b="1" dirty="0" smtClean="0">
                <a:solidFill>
                  <a:srgbClr val="000000"/>
                </a:solidFill>
                <a:latin typeface="黑体" pitchFamily="49" charset="-122"/>
                <a:ea typeface="黑体" pitchFamily="49" charset="-122"/>
              </a:rPr>
              <a:t>四、不得扣除的项目</a:t>
            </a:r>
          </a:p>
          <a:p>
            <a:pPr marL="228600" indent="-228600" defTabSz="449263"/>
            <a:r>
              <a:rPr lang="zh-CN" altLang="zh-CN" dirty="0" smtClean="0"/>
              <a:t>向投资者支付的股息、红利等权益性投资收益款项</a:t>
            </a:r>
          </a:p>
          <a:p>
            <a:pPr marL="228600" indent="-228600" defTabSz="449263"/>
            <a:r>
              <a:rPr lang="zh-CN" altLang="zh-CN" dirty="0" smtClean="0"/>
              <a:t>企业所得税税款</a:t>
            </a:r>
          </a:p>
          <a:p>
            <a:pPr marL="228600" indent="-228600" defTabSz="449263"/>
            <a:r>
              <a:rPr lang="zh-CN" altLang="zh-CN" dirty="0" smtClean="0"/>
              <a:t>税收滞纳金</a:t>
            </a:r>
          </a:p>
          <a:p>
            <a:pPr marL="228600" indent="-228600" defTabSz="449263"/>
            <a:r>
              <a:rPr lang="zh-CN" altLang="zh-CN" dirty="0" smtClean="0"/>
              <a:t>罚金、罚款和被没收财物的损失</a:t>
            </a:r>
            <a:endParaRPr lang="en-US" altLang="zh-CN" dirty="0" smtClean="0"/>
          </a:p>
          <a:p>
            <a:pPr marL="228600" indent="-228600" defTabSz="449263"/>
            <a:r>
              <a:rPr lang="zh-CN" altLang="en-US" dirty="0" smtClean="0"/>
              <a:t>超过规定标准的捐赠支出</a:t>
            </a:r>
          </a:p>
          <a:p>
            <a:pPr marL="228600" indent="-228600" defTabSz="449263"/>
            <a:r>
              <a:rPr lang="zh-CN" altLang="en-US" dirty="0" smtClean="0"/>
              <a:t>赞助支出</a:t>
            </a:r>
          </a:p>
          <a:p>
            <a:pPr marL="228600" indent="-228600" defTabSz="449263"/>
            <a:r>
              <a:rPr lang="zh-CN" altLang="en-US" dirty="0" smtClean="0"/>
              <a:t>未经核定的准备金支出 </a:t>
            </a:r>
          </a:p>
          <a:p>
            <a:pPr marL="228600" indent="-228600" defTabSz="449263"/>
            <a:r>
              <a:rPr lang="zh-CN" altLang="en-US" dirty="0" smtClean="0"/>
              <a:t>企业之间支付的管理费、企业内营业机构之间支付的租金和特许权使用费</a:t>
            </a:r>
            <a:r>
              <a:rPr lang="en-US" altLang="zh-CN" dirty="0" smtClean="0"/>
              <a:t>,</a:t>
            </a:r>
            <a:r>
              <a:rPr lang="zh-CN" altLang="en-US" dirty="0" smtClean="0"/>
              <a:t>以及非银行企业内营业机构之间支付的利息</a:t>
            </a:r>
            <a:endParaRPr lang="en-US" altLang="zh-CN" dirty="0" smtClean="0"/>
          </a:p>
          <a:p>
            <a:pPr marL="228600" indent="-228600" defTabSz="449263"/>
            <a:r>
              <a:rPr lang="zh-CN" altLang="en-US" dirty="0" smtClean="0"/>
              <a:t>与取得收入无关的其他支出</a:t>
            </a:r>
            <a:endParaRPr lang="zh-CN" altLang="zh-CN" dirty="0" smtClean="0"/>
          </a:p>
          <a:p>
            <a:pPr marL="228600" indent="-228600" defTabSz="449263"/>
            <a:endParaRPr lang="zh-CN" altLang="zh-CN"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p:cNvSpPr>
          <p:nvPr>
            <p:ph type="title"/>
          </p:nvPr>
        </p:nvSpPr>
        <p:spPr/>
        <p:txBody>
          <a:bodyPr/>
          <a:lstStyle/>
          <a:p>
            <a:r>
              <a:rPr lang="zh-CN" altLang="zh-CN" smtClean="0">
                <a:latin typeface="华文细黑"/>
                <a:ea typeface="华文细黑"/>
                <a:cs typeface="华文细黑"/>
              </a:rPr>
              <a:t>第三节　企业所得税应纳税所得额的计算</a:t>
            </a:r>
            <a:endParaRPr lang="zh-CN" altLang="en-US" smtClean="0">
              <a:latin typeface="华文细黑"/>
              <a:ea typeface="华文细黑"/>
              <a:cs typeface="华文细黑"/>
            </a:endParaRPr>
          </a:p>
        </p:txBody>
      </p:sp>
      <p:sp>
        <p:nvSpPr>
          <p:cNvPr id="43010"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smtClean="0">
                <a:solidFill>
                  <a:srgbClr val="000000"/>
                </a:solidFill>
                <a:latin typeface="黑体" pitchFamily="49" charset="-122"/>
                <a:ea typeface="黑体" pitchFamily="49" charset="-122"/>
              </a:rPr>
              <a:t>五、亏损弥补</a:t>
            </a:r>
          </a:p>
          <a:p>
            <a:pPr marL="228600" indent="-228600" defTabSz="449263"/>
            <a:r>
              <a:rPr lang="zh-CN" altLang="zh-CN" smtClean="0"/>
              <a:t>亏损是指企业将每一纳税年度的收入总额减除不征税收入、免税收入和各项扣除后小于零的数额。</a:t>
            </a:r>
            <a:endParaRPr lang="en-US" altLang="zh-CN" smtClean="0"/>
          </a:p>
          <a:p>
            <a:pPr marL="228600" indent="-228600" defTabSz="449263"/>
            <a:r>
              <a:rPr lang="zh-CN" altLang="zh-CN" smtClean="0"/>
              <a:t>企业某一纳税年度发生的亏损可以用下一年度的所得弥补</a:t>
            </a:r>
            <a:r>
              <a:rPr lang="zh-CN" altLang="en-US" smtClean="0"/>
              <a:t>；</a:t>
            </a:r>
            <a:r>
              <a:rPr lang="zh-CN" altLang="zh-CN" smtClean="0"/>
              <a:t>下一年度的所得不足以弥补的</a:t>
            </a:r>
            <a:r>
              <a:rPr lang="en-US" altLang="zh-CN" smtClean="0"/>
              <a:t>,</a:t>
            </a:r>
            <a:r>
              <a:rPr lang="zh-CN" altLang="zh-CN" smtClean="0"/>
              <a:t>可以逐年延续弥补</a:t>
            </a:r>
            <a:r>
              <a:rPr lang="en-US" altLang="zh-CN" smtClean="0"/>
              <a:t>,</a:t>
            </a:r>
            <a:r>
              <a:rPr lang="zh-CN" altLang="zh-CN" smtClean="0"/>
              <a:t>但最长不得超过</a:t>
            </a:r>
            <a:r>
              <a:rPr lang="en-US" altLang="zh-CN" smtClean="0"/>
              <a:t>5</a:t>
            </a:r>
            <a:r>
              <a:rPr lang="zh-CN" altLang="zh-CN" smtClean="0"/>
              <a:t>年。</a:t>
            </a:r>
            <a:endParaRPr lang="zh-CN" altLang="en-US" smtClean="0"/>
          </a:p>
          <a:p>
            <a:pPr marL="228600" indent="-228600" defTabSz="449263"/>
            <a:r>
              <a:rPr lang="zh-CN" altLang="zh-CN" smtClean="0"/>
              <a:t>企业在汇总计算缴纳企业所得税时</a:t>
            </a:r>
            <a:r>
              <a:rPr lang="en-US" altLang="zh-CN" smtClean="0"/>
              <a:t>,</a:t>
            </a:r>
            <a:r>
              <a:rPr lang="zh-CN" altLang="zh-CN" smtClean="0"/>
              <a:t>其境外营业机构的亏损不得抵减境内营业机构的盈利。</a:t>
            </a:r>
          </a:p>
          <a:p>
            <a:pPr marL="228600" indent="-228600" defTabSz="449263"/>
            <a:endParaRPr lang="zh-CN" altLang="en-US"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nvPr>
        </p:nvSpPr>
        <p:spPr>
          <a:xfrm>
            <a:off x="2411413" y="333375"/>
            <a:ext cx="6142037" cy="647700"/>
          </a:xfrm>
        </p:spPr>
        <p:txBody>
          <a:bodyPr/>
          <a:lstStyle/>
          <a:p>
            <a:r>
              <a:rPr lang="zh-CN" altLang="zh-CN" smtClean="0">
                <a:latin typeface="华文细黑"/>
                <a:ea typeface="华文细黑"/>
                <a:cs typeface="华文细黑"/>
              </a:rPr>
              <a:t>第四节　资产的税务处理</a:t>
            </a:r>
          </a:p>
        </p:txBody>
      </p:sp>
      <p:sp>
        <p:nvSpPr>
          <p:cNvPr id="44034" name="内容占位符 2"/>
          <p:cNvSpPr>
            <a:spLocks noGrp="1"/>
          </p:cNvSpPr>
          <p:nvPr>
            <p:ph idx="1"/>
          </p:nvPr>
        </p:nvSpPr>
        <p:spPr>
          <a:xfrm>
            <a:off x="971550" y="1196975"/>
            <a:ext cx="7777163" cy="5184775"/>
          </a:xfrm>
        </p:spPr>
        <p:txBody>
          <a:bodyPr/>
          <a:lstStyle/>
          <a:p>
            <a:pPr marL="228600" indent="-228600" algn="l"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一、固定资产的税务处理</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固定资产计税基础 </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固定资产折旧的范围</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固定资产折旧的计提方法 </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固定资产折旧的计提年限</a:t>
            </a:r>
          </a:p>
          <a:p>
            <a:pPr marL="228600" indent="-228600" defTabSz="449263">
              <a:lnSpc>
                <a:spcPct val="160000"/>
              </a:lnSpc>
              <a:buFont typeface="Arial" charset="0"/>
              <a:buNone/>
            </a:pPr>
            <a:endParaRPr lang="zh-CN" altLang="zh-CN" dirty="0"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p:nvPr>
        </p:nvSpPr>
        <p:spPr>
          <a:xfrm>
            <a:off x="2268538" y="333375"/>
            <a:ext cx="6284912" cy="647700"/>
          </a:xfrm>
        </p:spPr>
        <p:txBody>
          <a:bodyPr/>
          <a:lstStyle/>
          <a:p>
            <a:r>
              <a:rPr lang="zh-CN" altLang="zh-CN" smtClean="0">
                <a:latin typeface="华文细黑"/>
                <a:ea typeface="华文细黑"/>
                <a:cs typeface="华文细黑"/>
              </a:rPr>
              <a:t>第四节　资产的税务处理</a:t>
            </a:r>
            <a:endParaRPr lang="zh-CN" altLang="en-US" smtClean="0">
              <a:latin typeface="华文细黑"/>
              <a:ea typeface="华文细黑"/>
              <a:cs typeface="华文细黑"/>
            </a:endParaRPr>
          </a:p>
        </p:txBody>
      </p:sp>
      <p:sp>
        <p:nvSpPr>
          <p:cNvPr id="3" name="内容占位符 2"/>
          <p:cNvSpPr>
            <a:spLocks noGrp="1"/>
          </p:cNvSpPr>
          <p:nvPr>
            <p:ph idx="1"/>
          </p:nvPr>
        </p:nvSpPr>
        <p:spPr>
          <a:xfrm>
            <a:off x="1116013" y="1196975"/>
            <a:ext cx="7632700" cy="5184775"/>
          </a:xfrm>
        </p:spPr>
        <p:txBody>
          <a:bodyPr/>
          <a:lstStyle/>
          <a:p>
            <a:pPr marL="228600" indent="-228600" algn="l" defTabSz="449263">
              <a:lnSpc>
                <a:spcPct val="140000"/>
              </a:lnSpc>
              <a:spcBef>
                <a:spcPct val="0"/>
              </a:spcBef>
              <a:buClr>
                <a:srgbClr val="486AC1"/>
              </a:buClr>
              <a:buSzPct val="100000"/>
              <a:buFont typeface="Arial" pitchFamily="34" charset="0"/>
              <a:buNone/>
              <a:defRPr/>
            </a:pPr>
            <a:endParaRPr lang="en-US" altLang="zh-CN" sz="2400" b="1" dirty="0" smtClean="0">
              <a:solidFill>
                <a:srgbClr val="000000"/>
              </a:solidFill>
              <a:latin typeface="黑体" pitchFamily="2" charset="-122"/>
              <a:ea typeface="黑体" pitchFamily="2" charset="-122"/>
            </a:endParaRPr>
          </a:p>
          <a:p>
            <a:pPr marL="228600" indent="-228600" algn="l" defTabSz="449263">
              <a:lnSpc>
                <a:spcPct val="140000"/>
              </a:lnSpc>
              <a:spcBef>
                <a:spcPct val="0"/>
              </a:spcBef>
              <a:buClr>
                <a:srgbClr val="486AC1"/>
              </a:buClr>
              <a:buSzPct val="100000"/>
              <a:buFont typeface="Arial" pitchFamily="34" charset="0"/>
              <a:buNone/>
              <a:defRPr/>
            </a:pPr>
            <a:r>
              <a:rPr lang="zh-CN" altLang="zh-CN" sz="2400" b="1" dirty="0" smtClean="0">
                <a:solidFill>
                  <a:srgbClr val="000000"/>
                </a:solidFill>
                <a:latin typeface="黑体" pitchFamily="2" charset="-122"/>
                <a:ea typeface="黑体" pitchFamily="2" charset="-122"/>
              </a:rPr>
              <a:t>二</a:t>
            </a:r>
            <a:r>
              <a:rPr lang="zh-CN" altLang="zh-CN" sz="2400" b="1" dirty="0">
                <a:solidFill>
                  <a:srgbClr val="000000"/>
                </a:solidFill>
                <a:latin typeface="黑体" pitchFamily="2" charset="-122"/>
                <a:ea typeface="黑体" pitchFamily="2" charset="-122"/>
              </a:rPr>
              <a:t>、生物资产的税务处理</a:t>
            </a:r>
          </a:p>
          <a:p>
            <a:pPr marL="228600" indent="-228600" algn="l" defTabSz="449263">
              <a:lnSpc>
                <a:spcPct val="140000"/>
              </a:lnSpc>
              <a:spcBef>
                <a:spcPct val="0"/>
              </a:spcBef>
              <a:buClr>
                <a:srgbClr val="486AC1"/>
              </a:buClr>
              <a:buSzPct val="100000"/>
              <a:buFont typeface="Arial" pitchFamily="34" charset="0"/>
              <a:buNone/>
              <a:defRPr/>
            </a:pPr>
            <a:r>
              <a:rPr lang="en-US" altLang="zh-CN" sz="2200" dirty="0">
                <a:solidFill>
                  <a:srgbClr val="000000"/>
                </a:solidFill>
                <a:latin typeface="楷体_GB2312" pitchFamily="49" charset="-122"/>
                <a:ea typeface="楷体_GB2312" pitchFamily="49" charset="-122"/>
              </a:rPr>
              <a:t>(</a:t>
            </a:r>
            <a:r>
              <a:rPr lang="zh-CN" altLang="zh-CN" sz="2200" dirty="0">
                <a:solidFill>
                  <a:srgbClr val="000000"/>
                </a:solidFill>
                <a:latin typeface="楷体_GB2312" pitchFamily="49" charset="-122"/>
                <a:ea typeface="楷体_GB2312" pitchFamily="49" charset="-122"/>
              </a:rPr>
              <a:t>一</a:t>
            </a:r>
            <a:r>
              <a:rPr lang="en-US" altLang="zh-CN" sz="2200" dirty="0">
                <a:solidFill>
                  <a:srgbClr val="000000"/>
                </a:solidFill>
                <a:latin typeface="楷体_GB2312" pitchFamily="49" charset="-122"/>
                <a:ea typeface="楷体_GB2312" pitchFamily="49" charset="-122"/>
              </a:rPr>
              <a:t>)</a:t>
            </a:r>
            <a:r>
              <a:rPr lang="zh-CN" altLang="zh-CN" sz="2200" dirty="0">
                <a:solidFill>
                  <a:srgbClr val="000000"/>
                </a:solidFill>
                <a:latin typeface="楷体_GB2312" pitchFamily="49" charset="-122"/>
                <a:ea typeface="楷体_GB2312" pitchFamily="49" charset="-122"/>
              </a:rPr>
              <a:t>生物资产的计税基础</a:t>
            </a:r>
          </a:p>
          <a:p>
            <a:pPr marL="228600" indent="-228600" algn="l" defTabSz="449263">
              <a:lnSpc>
                <a:spcPct val="140000"/>
              </a:lnSpc>
              <a:spcBef>
                <a:spcPct val="0"/>
              </a:spcBef>
              <a:buClr>
                <a:srgbClr val="486AC1"/>
              </a:buClr>
              <a:buSzPct val="100000"/>
              <a:buFont typeface="Arial" pitchFamily="34" charset="0"/>
              <a:buNone/>
              <a:defRPr/>
            </a:pPr>
            <a:r>
              <a:rPr lang="en-US" altLang="zh-CN" sz="2200" dirty="0">
                <a:solidFill>
                  <a:srgbClr val="000000"/>
                </a:solidFill>
                <a:latin typeface="楷体_GB2312" pitchFamily="49" charset="-122"/>
                <a:ea typeface="楷体_GB2312" pitchFamily="49" charset="-122"/>
              </a:rPr>
              <a:t>(</a:t>
            </a:r>
            <a:r>
              <a:rPr lang="zh-CN" altLang="zh-CN" sz="2200" dirty="0">
                <a:solidFill>
                  <a:srgbClr val="000000"/>
                </a:solidFill>
                <a:latin typeface="楷体_GB2312" pitchFamily="49" charset="-122"/>
                <a:ea typeface="楷体_GB2312" pitchFamily="49" charset="-122"/>
              </a:rPr>
              <a:t>二</a:t>
            </a:r>
            <a:r>
              <a:rPr lang="en-US" altLang="zh-CN" sz="2200" dirty="0">
                <a:solidFill>
                  <a:srgbClr val="000000"/>
                </a:solidFill>
                <a:latin typeface="楷体_GB2312" pitchFamily="49" charset="-122"/>
                <a:ea typeface="楷体_GB2312" pitchFamily="49" charset="-122"/>
              </a:rPr>
              <a:t>)</a:t>
            </a:r>
            <a:r>
              <a:rPr lang="zh-CN" altLang="zh-CN" sz="2200" dirty="0">
                <a:solidFill>
                  <a:srgbClr val="000000"/>
                </a:solidFill>
                <a:latin typeface="楷体_GB2312" pitchFamily="49" charset="-122"/>
                <a:ea typeface="楷体_GB2312" pitchFamily="49" charset="-122"/>
              </a:rPr>
              <a:t>生物资产的折旧方法和折旧年限</a:t>
            </a:r>
            <a:endParaRPr lang="en-US" altLang="zh-CN" sz="2200" dirty="0">
              <a:solidFill>
                <a:srgbClr val="000000"/>
              </a:solidFill>
              <a:latin typeface="楷体_GB2312" pitchFamily="49" charset="-122"/>
              <a:ea typeface="楷体_GB2312" pitchFamily="49" charset="-122"/>
            </a:endParaRPr>
          </a:p>
          <a:p>
            <a:pPr>
              <a:buFont typeface="Arial" pitchFamily="34" charset="0"/>
              <a:buChar char="•"/>
              <a:defRPr/>
            </a:pPr>
            <a:endParaRPr lang="zh-CN" altLang="zh-CN" dirty="0"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p:nvPr>
        </p:nvSpPr>
        <p:spPr>
          <a:xfrm>
            <a:off x="2268538" y="333375"/>
            <a:ext cx="6284912" cy="647700"/>
          </a:xfrm>
        </p:spPr>
        <p:txBody>
          <a:bodyPr/>
          <a:lstStyle/>
          <a:p>
            <a:r>
              <a:rPr lang="zh-CN" altLang="zh-CN" smtClean="0">
                <a:latin typeface="华文细黑"/>
                <a:ea typeface="华文细黑"/>
                <a:cs typeface="华文细黑"/>
              </a:rPr>
              <a:t>第四节　资产的税务处理</a:t>
            </a:r>
            <a:endParaRPr lang="zh-CN" altLang="en-US" smtClean="0">
              <a:latin typeface="华文细黑"/>
              <a:ea typeface="华文细黑"/>
              <a:cs typeface="华文细黑"/>
            </a:endParaRPr>
          </a:p>
        </p:txBody>
      </p:sp>
      <p:sp>
        <p:nvSpPr>
          <p:cNvPr id="3" name="内容占位符 2"/>
          <p:cNvSpPr>
            <a:spLocks noGrp="1"/>
          </p:cNvSpPr>
          <p:nvPr>
            <p:ph idx="1"/>
          </p:nvPr>
        </p:nvSpPr>
        <p:spPr>
          <a:xfrm>
            <a:off x="755576" y="1196975"/>
            <a:ext cx="7993137" cy="5184775"/>
          </a:xfrm>
        </p:spPr>
        <p:txBody>
          <a:bodyPr/>
          <a:lstStyle/>
          <a:p>
            <a:pPr>
              <a:buFont typeface="Arial" pitchFamily="34" charset="0"/>
              <a:buChar char="•"/>
              <a:defRPr/>
            </a:pPr>
            <a:endParaRPr lang="zh-CN" altLang="zh-CN" dirty="0" smtClean="0"/>
          </a:p>
          <a:p>
            <a:pPr marL="228600" indent="-228600" algn="l" defTabSz="449263">
              <a:lnSpc>
                <a:spcPct val="140000"/>
              </a:lnSpc>
              <a:spcBef>
                <a:spcPct val="0"/>
              </a:spcBef>
              <a:buClr>
                <a:srgbClr val="486AC1"/>
              </a:buClr>
              <a:buSzPct val="100000"/>
              <a:buFont typeface="Arial" pitchFamily="34" charset="0"/>
              <a:buNone/>
              <a:defRPr/>
            </a:pPr>
            <a:r>
              <a:rPr lang="zh-CN" altLang="zh-CN" sz="2400" b="1" dirty="0">
                <a:solidFill>
                  <a:srgbClr val="000000"/>
                </a:solidFill>
                <a:latin typeface="黑体" pitchFamily="2" charset="-122"/>
                <a:ea typeface="黑体" pitchFamily="2" charset="-122"/>
              </a:rPr>
              <a:t>三、无形资产的税务处理</a:t>
            </a:r>
          </a:p>
          <a:p>
            <a:pPr marL="228600" indent="-228600" algn="l" defTabSz="449263">
              <a:lnSpc>
                <a:spcPct val="140000"/>
              </a:lnSpc>
              <a:spcBef>
                <a:spcPct val="0"/>
              </a:spcBef>
              <a:buClr>
                <a:srgbClr val="486AC1"/>
              </a:buClr>
              <a:buSzPct val="100000"/>
              <a:buFont typeface="Arial" pitchFamily="34" charset="0"/>
              <a:buNone/>
              <a:defRPr/>
            </a:pPr>
            <a:r>
              <a:rPr lang="en-US" altLang="zh-CN" sz="2200" dirty="0">
                <a:solidFill>
                  <a:srgbClr val="000000"/>
                </a:solidFill>
                <a:latin typeface="楷体_GB2312" pitchFamily="49" charset="-122"/>
                <a:ea typeface="楷体_GB2312" pitchFamily="49" charset="-122"/>
              </a:rPr>
              <a:t>(</a:t>
            </a:r>
            <a:r>
              <a:rPr lang="zh-CN" altLang="zh-CN" sz="2200" dirty="0">
                <a:solidFill>
                  <a:srgbClr val="000000"/>
                </a:solidFill>
                <a:latin typeface="楷体_GB2312" pitchFamily="49" charset="-122"/>
                <a:ea typeface="楷体_GB2312" pitchFamily="49" charset="-122"/>
              </a:rPr>
              <a:t>一</a:t>
            </a:r>
            <a:r>
              <a:rPr lang="en-US" altLang="zh-CN" sz="2200" dirty="0">
                <a:solidFill>
                  <a:srgbClr val="000000"/>
                </a:solidFill>
                <a:latin typeface="楷体_GB2312" pitchFamily="49" charset="-122"/>
                <a:ea typeface="楷体_GB2312" pitchFamily="49" charset="-122"/>
              </a:rPr>
              <a:t>)</a:t>
            </a:r>
            <a:r>
              <a:rPr lang="zh-CN" altLang="zh-CN" sz="2200" dirty="0">
                <a:solidFill>
                  <a:srgbClr val="000000"/>
                </a:solidFill>
                <a:latin typeface="楷体_GB2312" pitchFamily="49" charset="-122"/>
                <a:ea typeface="楷体_GB2312" pitchFamily="49" charset="-122"/>
              </a:rPr>
              <a:t>无形资产的计税基础</a:t>
            </a:r>
          </a:p>
          <a:p>
            <a:pPr marL="228600" indent="-228600" algn="l" defTabSz="449263">
              <a:lnSpc>
                <a:spcPct val="140000"/>
              </a:lnSpc>
              <a:spcBef>
                <a:spcPct val="0"/>
              </a:spcBef>
              <a:buClr>
                <a:srgbClr val="486AC1"/>
              </a:buClr>
              <a:buSzPct val="100000"/>
              <a:buFont typeface="Arial" pitchFamily="34" charset="0"/>
              <a:buNone/>
              <a:defRPr/>
            </a:pPr>
            <a:r>
              <a:rPr lang="en-US" altLang="zh-CN" sz="2200" dirty="0">
                <a:solidFill>
                  <a:srgbClr val="000000"/>
                </a:solidFill>
                <a:latin typeface="楷体_GB2312" pitchFamily="49" charset="-122"/>
                <a:ea typeface="楷体_GB2312" pitchFamily="49" charset="-122"/>
              </a:rPr>
              <a:t>(</a:t>
            </a:r>
            <a:r>
              <a:rPr lang="zh-CN" altLang="zh-CN" sz="2200" dirty="0">
                <a:solidFill>
                  <a:srgbClr val="000000"/>
                </a:solidFill>
                <a:latin typeface="楷体_GB2312" pitchFamily="49" charset="-122"/>
                <a:ea typeface="楷体_GB2312" pitchFamily="49" charset="-122"/>
              </a:rPr>
              <a:t>二</a:t>
            </a:r>
            <a:r>
              <a:rPr lang="en-US" altLang="zh-CN" sz="2200" dirty="0">
                <a:solidFill>
                  <a:srgbClr val="000000"/>
                </a:solidFill>
                <a:latin typeface="楷体_GB2312" pitchFamily="49" charset="-122"/>
                <a:ea typeface="楷体_GB2312" pitchFamily="49" charset="-122"/>
              </a:rPr>
              <a:t>)</a:t>
            </a:r>
            <a:r>
              <a:rPr lang="zh-CN" altLang="zh-CN" sz="2200" dirty="0">
                <a:solidFill>
                  <a:srgbClr val="000000"/>
                </a:solidFill>
                <a:latin typeface="楷体_GB2312" pitchFamily="49" charset="-122"/>
                <a:ea typeface="楷体_GB2312" pitchFamily="49" charset="-122"/>
              </a:rPr>
              <a:t>无形资产摊销的范围 </a:t>
            </a:r>
          </a:p>
          <a:p>
            <a:pPr marL="228600" indent="-228600" algn="l" defTabSz="449263">
              <a:lnSpc>
                <a:spcPct val="140000"/>
              </a:lnSpc>
              <a:spcBef>
                <a:spcPct val="0"/>
              </a:spcBef>
              <a:buClr>
                <a:srgbClr val="486AC1"/>
              </a:buClr>
              <a:buSzPct val="100000"/>
              <a:buFont typeface="Arial" pitchFamily="34" charset="0"/>
              <a:buNone/>
              <a:defRPr/>
            </a:pPr>
            <a:r>
              <a:rPr lang="en-US" altLang="zh-CN" sz="2200" dirty="0">
                <a:solidFill>
                  <a:srgbClr val="000000"/>
                </a:solidFill>
                <a:latin typeface="楷体_GB2312" pitchFamily="49" charset="-122"/>
                <a:ea typeface="楷体_GB2312" pitchFamily="49" charset="-122"/>
              </a:rPr>
              <a:t>(</a:t>
            </a:r>
            <a:r>
              <a:rPr lang="zh-CN" altLang="zh-CN" sz="2200" dirty="0">
                <a:solidFill>
                  <a:srgbClr val="000000"/>
                </a:solidFill>
                <a:latin typeface="楷体_GB2312" pitchFamily="49" charset="-122"/>
                <a:ea typeface="楷体_GB2312" pitchFamily="49" charset="-122"/>
              </a:rPr>
              <a:t>三</a:t>
            </a:r>
            <a:r>
              <a:rPr lang="en-US" altLang="zh-CN" sz="2200" dirty="0">
                <a:solidFill>
                  <a:srgbClr val="000000"/>
                </a:solidFill>
                <a:latin typeface="楷体_GB2312" pitchFamily="49" charset="-122"/>
                <a:ea typeface="楷体_GB2312" pitchFamily="49" charset="-122"/>
              </a:rPr>
              <a:t>)</a:t>
            </a:r>
            <a:r>
              <a:rPr lang="zh-CN" altLang="zh-CN" sz="2200" dirty="0">
                <a:solidFill>
                  <a:srgbClr val="000000"/>
                </a:solidFill>
                <a:latin typeface="楷体_GB2312" pitchFamily="49" charset="-122"/>
                <a:ea typeface="楷体_GB2312" pitchFamily="49" charset="-122"/>
              </a:rPr>
              <a:t>无形资产的摊销方法及年限</a:t>
            </a:r>
          </a:p>
          <a:p>
            <a:pPr>
              <a:buFont typeface="Arial" pitchFamily="34" charset="0"/>
              <a:buChar char="•"/>
              <a:defRPr/>
            </a:pP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p:nvPr>
        </p:nvSpPr>
        <p:spPr>
          <a:xfrm>
            <a:off x="2339975" y="333375"/>
            <a:ext cx="6192838" cy="647700"/>
          </a:xfrm>
        </p:spPr>
        <p:txBody>
          <a:bodyPr/>
          <a:lstStyle/>
          <a:p>
            <a:r>
              <a:rPr lang="zh-CN" altLang="zh-CN" smtClean="0">
                <a:latin typeface="华文细黑"/>
                <a:ea typeface="华文细黑"/>
                <a:cs typeface="华文细黑"/>
              </a:rPr>
              <a:t>第四节　资产的税务处理</a:t>
            </a:r>
            <a:endParaRPr lang="zh-CN" altLang="en-US" smtClean="0">
              <a:latin typeface="华文细黑"/>
              <a:ea typeface="华文细黑"/>
              <a:cs typeface="华文细黑"/>
            </a:endParaRPr>
          </a:p>
        </p:txBody>
      </p:sp>
      <p:sp>
        <p:nvSpPr>
          <p:cNvPr id="46082" name="内容占位符 2"/>
          <p:cNvSpPr>
            <a:spLocks noGrp="1"/>
          </p:cNvSpPr>
          <p:nvPr>
            <p:ph idx="1"/>
          </p:nvPr>
        </p:nvSpPr>
        <p:spPr>
          <a:xfrm>
            <a:off x="395288" y="1196975"/>
            <a:ext cx="8425184"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四、长期待摊费用的税务处理</a:t>
            </a:r>
          </a:p>
          <a:p>
            <a:pPr marL="228600" indent="-228600" defTabSz="449263"/>
            <a:r>
              <a:rPr lang="zh-CN" altLang="zh-CN" dirty="0" smtClean="0"/>
              <a:t>长期待摊费用</a:t>
            </a:r>
            <a:r>
              <a:rPr lang="zh-CN" altLang="en-US" dirty="0" smtClean="0"/>
              <a:t>，</a:t>
            </a:r>
            <a:r>
              <a:rPr lang="zh-CN" altLang="zh-CN" dirty="0" smtClean="0"/>
              <a:t>是指企业发生的应在</a:t>
            </a:r>
            <a:r>
              <a:rPr lang="zh-CN" altLang="en-US" dirty="0" smtClean="0"/>
              <a:t>1</a:t>
            </a:r>
            <a:r>
              <a:rPr lang="zh-CN" altLang="zh-CN" dirty="0" smtClean="0"/>
              <a:t>个年度以上或几个年度进行摊销的费用。在计算应纳税所得额时</a:t>
            </a:r>
            <a:r>
              <a:rPr lang="en-US" altLang="zh-CN" dirty="0" smtClean="0"/>
              <a:t>,</a:t>
            </a:r>
            <a:r>
              <a:rPr lang="zh-CN" altLang="zh-CN" dirty="0" smtClean="0"/>
              <a:t>企业发生的下列支出作为长期待摊费用按照规定摊销的</a:t>
            </a:r>
            <a:r>
              <a:rPr lang="en-US" altLang="zh-CN" dirty="0" smtClean="0"/>
              <a:t>,</a:t>
            </a:r>
            <a:r>
              <a:rPr lang="zh-CN" altLang="zh-CN" dirty="0" smtClean="0"/>
              <a:t>准予扣除</a:t>
            </a:r>
            <a:r>
              <a:rPr lang="en-US" altLang="zh-CN" dirty="0" smtClean="0"/>
              <a:t>:</a:t>
            </a:r>
            <a:endParaRPr lang="zh-CN" altLang="zh-CN" dirty="0" smtClean="0"/>
          </a:p>
          <a:p>
            <a:pPr marL="228600" indent="-228600" defTabSz="449263"/>
            <a:r>
              <a:rPr lang="zh-CN" altLang="en-US" dirty="0" smtClean="0"/>
              <a:t>（</a:t>
            </a:r>
            <a:r>
              <a:rPr lang="en-US" altLang="zh-CN" dirty="0" smtClean="0"/>
              <a:t>1</a:t>
            </a:r>
            <a:r>
              <a:rPr lang="zh-CN" altLang="en-US" dirty="0" smtClean="0"/>
              <a:t>）</a:t>
            </a:r>
            <a:r>
              <a:rPr lang="zh-CN" altLang="zh-CN" dirty="0" smtClean="0"/>
              <a:t>已足额提取折旧的固定资产的改建支出。</a:t>
            </a:r>
          </a:p>
          <a:p>
            <a:pPr marL="228600" indent="-228600" defTabSz="449263"/>
            <a:r>
              <a:rPr lang="zh-CN" altLang="en-US" dirty="0" smtClean="0"/>
              <a:t>（</a:t>
            </a:r>
            <a:r>
              <a:rPr lang="en-US" altLang="zh-CN" dirty="0" smtClean="0"/>
              <a:t>2</a:t>
            </a:r>
            <a:r>
              <a:rPr lang="zh-CN" altLang="en-US" dirty="0" smtClean="0"/>
              <a:t>）</a:t>
            </a:r>
            <a:r>
              <a:rPr lang="zh-CN" altLang="zh-CN" dirty="0" smtClean="0"/>
              <a:t>租入固定资产的改建支出。</a:t>
            </a:r>
          </a:p>
          <a:p>
            <a:pPr marL="228600" indent="-228600" defTabSz="449263"/>
            <a:r>
              <a:rPr lang="zh-CN" altLang="en-US" dirty="0" smtClean="0"/>
              <a:t>（</a:t>
            </a:r>
            <a:r>
              <a:rPr lang="en-US" altLang="zh-CN" dirty="0" smtClean="0"/>
              <a:t>3</a:t>
            </a:r>
            <a:r>
              <a:rPr lang="zh-CN" altLang="en-US" dirty="0" smtClean="0"/>
              <a:t>）</a:t>
            </a:r>
            <a:r>
              <a:rPr lang="zh-CN" altLang="zh-CN" dirty="0" smtClean="0"/>
              <a:t>固定资产的大修理支出。</a:t>
            </a:r>
          </a:p>
          <a:p>
            <a:pPr marL="228600" indent="-228600" defTabSz="449263"/>
            <a:r>
              <a:rPr lang="zh-CN" altLang="en-US" dirty="0" smtClean="0"/>
              <a:t>（</a:t>
            </a:r>
            <a:r>
              <a:rPr lang="en-US" altLang="zh-CN" dirty="0" smtClean="0"/>
              <a:t>4</a:t>
            </a:r>
            <a:r>
              <a:rPr lang="zh-CN" altLang="en-US" dirty="0" smtClean="0"/>
              <a:t>）</a:t>
            </a:r>
            <a:r>
              <a:rPr lang="zh-CN" altLang="zh-CN" dirty="0" smtClean="0"/>
              <a:t>其他应当作为长期待摊费用的支出。</a:t>
            </a:r>
          </a:p>
          <a:p>
            <a:pPr marL="228600" indent="-228600" defTabSz="449263"/>
            <a:endParaRPr lang="zh-CN" altLang="en-US"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p:cNvSpPr>
          <p:nvPr>
            <p:ph type="title"/>
          </p:nvPr>
        </p:nvSpPr>
        <p:spPr>
          <a:xfrm>
            <a:off x="2195513" y="333375"/>
            <a:ext cx="6337300" cy="647700"/>
          </a:xfrm>
        </p:spPr>
        <p:txBody>
          <a:bodyPr/>
          <a:lstStyle/>
          <a:p>
            <a:r>
              <a:rPr lang="zh-CN" altLang="zh-CN" smtClean="0">
                <a:latin typeface="华文细黑"/>
                <a:ea typeface="华文细黑"/>
                <a:cs typeface="华文细黑"/>
              </a:rPr>
              <a:t>第四节　资产的税务处理</a:t>
            </a:r>
            <a:endParaRPr lang="zh-CN" altLang="en-US" smtClean="0">
              <a:latin typeface="华文细黑"/>
              <a:ea typeface="华文细黑"/>
              <a:cs typeface="华文细黑"/>
            </a:endParaRPr>
          </a:p>
        </p:txBody>
      </p:sp>
      <p:sp>
        <p:nvSpPr>
          <p:cNvPr id="47106" name="内容占位符 2"/>
          <p:cNvSpPr>
            <a:spLocks noGrp="1"/>
          </p:cNvSpPr>
          <p:nvPr>
            <p:ph idx="1"/>
          </p:nvPr>
        </p:nvSpPr>
        <p:spPr>
          <a:xfrm>
            <a:off x="395288" y="1196975"/>
            <a:ext cx="8353425" cy="5184775"/>
          </a:xfrm>
        </p:spPr>
        <p:txBody>
          <a:bodyPr/>
          <a:lstStyle/>
          <a:p>
            <a:pPr marL="228600" indent="-228600" algn="l"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五、存货的税务处理</a:t>
            </a:r>
          </a:p>
          <a:p>
            <a:pPr marL="228600" indent="-228600" defTabSz="449263">
              <a:lnSpc>
                <a:spcPct val="160000"/>
              </a:lnSpc>
            </a:pPr>
            <a:r>
              <a:rPr lang="zh-CN" altLang="zh-CN" dirty="0" smtClean="0"/>
              <a:t>存货是指企业持有以备出售的产品或者商品、处在生产过程中的在产品、在生产或者提供劳务过程中耗用的材料和物料等。</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存货的计税基础</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存货的成本计算方法</a:t>
            </a:r>
          </a:p>
          <a:p>
            <a:pPr marL="228600" indent="-228600" defTabSz="449263"/>
            <a:endParaRPr lang="zh-CN" alt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p:nvPr>
        </p:nvSpPr>
        <p:spPr/>
        <p:txBody>
          <a:bodyPr/>
          <a:lstStyle/>
          <a:p>
            <a:r>
              <a:rPr lang="zh-CN" altLang="en-US" smtClean="0">
                <a:solidFill>
                  <a:srgbClr val="070795"/>
                </a:solidFill>
                <a:latin typeface="黑体" pitchFamily="49" charset="-122"/>
                <a:ea typeface="黑体" pitchFamily="49" charset="-122"/>
                <a:cs typeface="华文细黑"/>
              </a:rPr>
              <a:t>目   录</a:t>
            </a:r>
          </a:p>
        </p:txBody>
      </p:sp>
      <p:sp>
        <p:nvSpPr>
          <p:cNvPr id="22530" name="Line 3"/>
          <p:cNvSpPr>
            <a:spLocks noChangeShapeType="1"/>
          </p:cNvSpPr>
          <p:nvPr/>
        </p:nvSpPr>
        <p:spPr bwMode="gray">
          <a:xfrm>
            <a:off x="2362200" y="53006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2531" name="Rectangle 4"/>
          <p:cNvSpPr>
            <a:spLocks noChangeArrowheads="1"/>
          </p:cNvSpPr>
          <p:nvPr/>
        </p:nvSpPr>
        <p:spPr bwMode="gray">
          <a:xfrm rot="3419336">
            <a:off x="2078037" y="4724401"/>
            <a:ext cx="479425" cy="520700"/>
          </a:xfrm>
          <a:prstGeom prst="rect">
            <a:avLst/>
          </a:prstGeom>
          <a:gradFill rotWithShape="1">
            <a:gsLst>
              <a:gs pos="0">
                <a:schemeClr val="folHlink"/>
              </a:gs>
              <a:gs pos="100000">
                <a:srgbClr val="434E51"/>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rot="10800000" vert="eaVert" wrap="none" anchor="ctr">
            <a:flatTx/>
          </a:bodyPr>
          <a:lstStyle/>
          <a:p>
            <a:endParaRPr lang="zh-CN" altLang="en-US">
              <a:solidFill>
                <a:srgbClr val="000000"/>
              </a:solidFill>
            </a:endParaRPr>
          </a:p>
        </p:txBody>
      </p:sp>
      <p:sp>
        <p:nvSpPr>
          <p:cNvPr id="22532" name="Text Box 5"/>
          <p:cNvSpPr txBox="1">
            <a:spLocks noChangeArrowheads="1"/>
          </p:cNvSpPr>
          <p:nvPr/>
        </p:nvSpPr>
        <p:spPr bwMode="gray">
          <a:xfrm>
            <a:off x="2132013" y="4767263"/>
            <a:ext cx="357187" cy="461962"/>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8</a:t>
            </a:r>
          </a:p>
        </p:txBody>
      </p:sp>
      <p:sp>
        <p:nvSpPr>
          <p:cNvPr id="22533" name="Line 6"/>
          <p:cNvSpPr>
            <a:spLocks noChangeShapeType="1"/>
          </p:cNvSpPr>
          <p:nvPr/>
        </p:nvSpPr>
        <p:spPr bwMode="gray">
          <a:xfrm>
            <a:off x="2362200" y="27860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2534" name="Rectangle 7"/>
          <p:cNvSpPr>
            <a:spLocks noChangeArrowheads="1"/>
          </p:cNvSpPr>
          <p:nvPr/>
        </p:nvSpPr>
        <p:spPr bwMode="gray">
          <a:xfrm rot="3419336">
            <a:off x="2078037" y="2209801"/>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endParaRPr lang="zh-CN" altLang="en-US">
              <a:solidFill>
                <a:srgbClr val="000000"/>
              </a:solidFill>
            </a:endParaRPr>
          </a:p>
        </p:txBody>
      </p:sp>
      <p:sp>
        <p:nvSpPr>
          <p:cNvPr id="22535" name="Text Box 8"/>
          <p:cNvSpPr txBox="1">
            <a:spLocks noChangeArrowheads="1"/>
          </p:cNvSpPr>
          <p:nvPr/>
        </p:nvSpPr>
        <p:spPr bwMode="gray">
          <a:xfrm>
            <a:off x="2987675" y="2297113"/>
            <a:ext cx="4175125" cy="461962"/>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应纳税额的计算</a:t>
            </a:r>
            <a:endParaRPr lang="en-US" altLang="zh-CN" sz="2400" b="1">
              <a:solidFill>
                <a:srgbClr val="000000"/>
              </a:solidFill>
              <a:cs typeface="Arial" charset="0"/>
            </a:endParaRPr>
          </a:p>
        </p:txBody>
      </p:sp>
      <p:sp>
        <p:nvSpPr>
          <p:cNvPr id="22536" name="Text Box 9"/>
          <p:cNvSpPr txBox="1">
            <a:spLocks noChangeArrowheads="1"/>
          </p:cNvSpPr>
          <p:nvPr/>
        </p:nvSpPr>
        <p:spPr bwMode="gray">
          <a:xfrm>
            <a:off x="2132013" y="2252663"/>
            <a:ext cx="357187" cy="461962"/>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5</a:t>
            </a:r>
          </a:p>
        </p:txBody>
      </p:sp>
      <p:sp>
        <p:nvSpPr>
          <p:cNvPr id="22537" name="Line 10"/>
          <p:cNvSpPr>
            <a:spLocks noChangeShapeType="1"/>
          </p:cNvSpPr>
          <p:nvPr/>
        </p:nvSpPr>
        <p:spPr bwMode="gray">
          <a:xfrm>
            <a:off x="2362200" y="36242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2538" name="Rectangle 11"/>
          <p:cNvSpPr>
            <a:spLocks noChangeArrowheads="1"/>
          </p:cNvSpPr>
          <p:nvPr/>
        </p:nvSpPr>
        <p:spPr bwMode="gray">
          <a:xfrm rot="3419336">
            <a:off x="2078037" y="3048001"/>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endParaRPr lang="zh-CN" altLang="en-US">
              <a:solidFill>
                <a:srgbClr val="000000"/>
              </a:solidFill>
            </a:endParaRPr>
          </a:p>
        </p:txBody>
      </p:sp>
      <p:sp>
        <p:nvSpPr>
          <p:cNvPr id="22539" name="Text Box 12"/>
          <p:cNvSpPr txBox="1">
            <a:spLocks noChangeArrowheads="1"/>
          </p:cNvSpPr>
          <p:nvPr/>
        </p:nvSpPr>
        <p:spPr bwMode="gray">
          <a:xfrm>
            <a:off x="2132013" y="3090863"/>
            <a:ext cx="357187" cy="461962"/>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6</a:t>
            </a:r>
          </a:p>
        </p:txBody>
      </p:sp>
      <p:sp>
        <p:nvSpPr>
          <p:cNvPr id="22540" name="Line 13"/>
          <p:cNvSpPr>
            <a:spLocks noChangeShapeType="1"/>
          </p:cNvSpPr>
          <p:nvPr/>
        </p:nvSpPr>
        <p:spPr bwMode="gray">
          <a:xfrm>
            <a:off x="2363788" y="4460875"/>
            <a:ext cx="4799012" cy="1588"/>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2541" name="Rectangle 14"/>
          <p:cNvSpPr>
            <a:spLocks noChangeArrowheads="1"/>
          </p:cNvSpPr>
          <p:nvPr/>
        </p:nvSpPr>
        <p:spPr bwMode="gray">
          <a:xfrm rot="3419336">
            <a:off x="2078037" y="3886201"/>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endParaRPr lang="zh-CN" altLang="en-US">
              <a:solidFill>
                <a:srgbClr val="000000"/>
              </a:solidFill>
            </a:endParaRPr>
          </a:p>
        </p:txBody>
      </p:sp>
      <p:sp>
        <p:nvSpPr>
          <p:cNvPr id="22542" name="Text Box 15"/>
          <p:cNvSpPr txBox="1">
            <a:spLocks noChangeArrowheads="1"/>
          </p:cNvSpPr>
          <p:nvPr/>
        </p:nvSpPr>
        <p:spPr bwMode="gray">
          <a:xfrm>
            <a:off x="2132013" y="3929063"/>
            <a:ext cx="357187" cy="461962"/>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7</a:t>
            </a:r>
          </a:p>
        </p:txBody>
      </p:sp>
      <p:sp>
        <p:nvSpPr>
          <p:cNvPr id="22543" name="Text Box 19"/>
          <p:cNvSpPr txBox="1">
            <a:spLocks noChangeArrowheads="1"/>
          </p:cNvSpPr>
          <p:nvPr/>
        </p:nvSpPr>
        <p:spPr bwMode="gray">
          <a:xfrm>
            <a:off x="2987675" y="3159125"/>
            <a:ext cx="410527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企业所得税税收优惠</a:t>
            </a:r>
            <a:endParaRPr lang="en-US" altLang="zh-CN" sz="2400" b="1">
              <a:solidFill>
                <a:srgbClr val="000000"/>
              </a:solidFill>
              <a:cs typeface="Arial" charset="0"/>
            </a:endParaRPr>
          </a:p>
        </p:txBody>
      </p:sp>
      <p:sp>
        <p:nvSpPr>
          <p:cNvPr id="22544" name="Text Box 20"/>
          <p:cNvSpPr txBox="1">
            <a:spLocks noChangeArrowheads="1"/>
          </p:cNvSpPr>
          <p:nvPr/>
        </p:nvSpPr>
        <p:spPr bwMode="gray">
          <a:xfrm>
            <a:off x="2987675" y="3998913"/>
            <a:ext cx="3744913"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特别纳税调整</a:t>
            </a:r>
            <a:endParaRPr lang="en-US" altLang="zh-CN" sz="2400" b="1">
              <a:solidFill>
                <a:srgbClr val="000000"/>
              </a:solidFill>
              <a:cs typeface="Arial" charset="0"/>
            </a:endParaRPr>
          </a:p>
        </p:txBody>
      </p:sp>
      <p:sp>
        <p:nvSpPr>
          <p:cNvPr id="22545" name="Text Box 21"/>
          <p:cNvSpPr txBox="1">
            <a:spLocks noChangeArrowheads="1"/>
          </p:cNvSpPr>
          <p:nvPr/>
        </p:nvSpPr>
        <p:spPr bwMode="gray">
          <a:xfrm>
            <a:off x="2987675" y="4840288"/>
            <a:ext cx="4105275" cy="461962"/>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企业所得税的征收管理</a:t>
            </a:r>
            <a:endParaRPr lang="en-US" altLang="zh-CN" sz="2400" b="1">
              <a:solidFill>
                <a:srgbClr val="000000"/>
              </a:solidFill>
              <a:cs typeface="Arial"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p:cNvSpPr>
          <p:nvPr>
            <p:ph type="title"/>
          </p:nvPr>
        </p:nvSpPr>
        <p:spPr>
          <a:xfrm>
            <a:off x="2051050" y="476250"/>
            <a:ext cx="6789738" cy="647700"/>
          </a:xfrm>
        </p:spPr>
        <p:txBody>
          <a:bodyPr/>
          <a:lstStyle/>
          <a:p>
            <a:r>
              <a:rPr lang="zh-CN" altLang="zh-CN" smtClean="0">
                <a:latin typeface="华文细黑"/>
                <a:ea typeface="华文细黑"/>
                <a:cs typeface="华文细黑"/>
              </a:rPr>
              <a:t>第四节　资产的税务处理</a:t>
            </a:r>
            <a:endParaRPr lang="zh-CN" altLang="en-US" smtClean="0">
              <a:latin typeface="华文细黑"/>
              <a:ea typeface="华文细黑"/>
              <a:cs typeface="华文细黑"/>
            </a:endParaRPr>
          </a:p>
        </p:txBody>
      </p:sp>
      <p:sp>
        <p:nvSpPr>
          <p:cNvPr id="48130" name="内容占位符 2"/>
          <p:cNvSpPr>
            <a:spLocks noGrp="1"/>
          </p:cNvSpPr>
          <p:nvPr>
            <p:ph idx="1"/>
          </p:nvPr>
        </p:nvSpPr>
        <p:spPr>
          <a:xfrm>
            <a:off x="395288" y="1196975"/>
            <a:ext cx="81375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六、投资资产的税务处理</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投资资产的成本</a:t>
            </a:r>
          </a:p>
          <a:p>
            <a:pPr marL="228600" indent="-228600" defTabSz="449263"/>
            <a:r>
              <a:rPr lang="zh-CN" altLang="zh-CN" dirty="0" smtClean="0"/>
              <a:t>通过支付现金方式取得的投资资产</a:t>
            </a:r>
            <a:r>
              <a:rPr lang="en-US" altLang="zh-CN" dirty="0" smtClean="0"/>
              <a:t>,</a:t>
            </a:r>
            <a:r>
              <a:rPr lang="zh-CN" altLang="zh-CN" dirty="0" smtClean="0"/>
              <a:t>以购买价款为成本。</a:t>
            </a:r>
          </a:p>
          <a:p>
            <a:pPr marL="228600" indent="-228600" defTabSz="449263"/>
            <a:r>
              <a:rPr lang="zh-CN" altLang="zh-CN" dirty="0" smtClean="0"/>
              <a:t>通过支付现金以外的方式取得的投资资产</a:t>
            </a:r>
            <a:r>
              <a:rPr lang="en-US" altLang="zh-CN" dirty="0" smtClean="0"/>
              <a:t>,</a:t>
            </a:r>
            <a:r>
              <a:rPr lang="zh-CN" altLang="zh-CN" dirty="0" smtClean="0"/>
              <a:t>以该资产的公允价值和支付的相关税费为成本。</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投资资产成本的扣除方法 </a:t>
            </a:r>
          </a:p>
          <a:p>
            <a:pPr marL="228600" indent="-228600" defTabSz="449263"/>
            <a:r>
              <a:rPr lang="zh-CN" altLang="zh-CN" dirty="0" smtClean="0"/>
              <a:t>企业对外投资期间</a:t>
            </a:r>
            <a:r>
              <a:rPr lang="en-US" altLang="zh-CN" dirty="0" smtClean="0"/>
              <a:t>,</a:t>
            </a:r>
            <a:r>
              <a:rPr lang="zh-CN" altLang="zh-CN" dirty="0" smtClean="0"/>
              <a:t>投资资产的成本在计算应纳税所得额时不得扣除</a:t>
            </a:r>
            <a:r>
              <a:rPr lang="zh-CN" altLang="en-US" dirty="0" smtClean="0"/>
              <a:t>。</a:t>
            </a:r>
            <a:r>
              <a:rPr lang="zh-CN" altLang="zh-CN" dirty="0" smtClean="0"/>
              <a:t>企业在转让或者处置投资资产时</a:t>
            </a:r>
            <a:r>
              <a:rPr lang="en-US" altLang="zh-CN" dirty="0" smtClean="0"/>
              <a:t>,</a:t>
            </a:r>
            <a:r>
              <a:rPr lang="zh-CN" altLang="zh-CN" dirty="0" smtClean="0"/>
              <a:t>投资资产的成本准予扣除。</a:t>
            </a:r>
          </a:p>
          <a:p>
            <a:pPr marL="228600" indent="-228600" defTabSz="449263"/>
            <a:endParaRPr lang="zh-CN" altLang="en-US" dirty="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标题 1"/>
          <p:cNvSpPr>
            <a:spLocks noGrp="1"/>
          </p:cNvSpPr>
          <p:nvPr>
            <p:ph type="title"/>
          </p:nvPr>
        </p:nvSpPr>
        <p:spPr>
          <a:xfrm>
            <a:off x="2195513" y="333375"/>
            <a:ext cx="6357937" cy="647700"/>
          </a:xfrm>
        </p:spPr>
        <p:txBody>
          <a:bodyPr/>
          <a:lstStyle/>
          <a:p>
            <a:r>
              <a:rPr lang="zh-CN" altLang="zh-CN" smtClean="0">
                <a:latin typeface="华文细黑"/>
                <a:ea typeface="华文细黑"/>
                <a:cs typeface="华文细黑"/>
              </a:rPr>
              <a:t>第四节　资产的税务处理</a:t>
            </a:r>
            <a:endParaRPr lang="zh-CN" altLang="en-US" smtClean="0">
              <a:latin typeface="华文细黑"/>
              <a:ea typeface="华文细黑"/>
              <a:cs typeface="华文细黑"/>
            </a:endParaRPr>
          </a:p>
        </p:txBody>
      </p:sp>
      <p:sp>
        <p:nvSpPr>
          <p:cNvPr id="49154"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七、税法规定与会计规定差异的处理</a:t>
            </a:r>
          </a:p>
          <a:p>
            <a:pPr marL="228600" indent="-228600" defTabSz="449263"/>
            <a:r>
              <a:rPr lang="zh-CN" altLang="zh-CN" dirty="0" smtClean="0"/>
              <a:t>企业不能提供完整、准确的收入及成本、费用凭证</a:t>
            </a:r>
            <a:r>
              <a:rPr lang="en-US" altLang="zh-CN" dirty="0" smtClean="0"/>
              <a:t>,</a:t>
            </a:r>
            <a:r>
              <a:rPr lang="zh-CN" altLang="zh-CN" dirty="0" smtClean="0"/>
              <a:t>不能正确计算应纳税所得额的</a:t>
            </a:r>
            <a:r>
              <a:rPr lang="en-US" altLang="zh-CN" dirty="0" smtClean="0"/>
              <a:t>,</a:t>
            </a:r>
            <a:r>
              <a:rPr lang="zh-CN" altLang="zh-CN" dirty="0" smtClean="0"/>
              <a:t>由税务机关核定其应纳税所得额。</a:t>
            </a:r>
          </a:p>
          <a:p>
            <a:pPr marL="228600" indent="-228600" defTabSz="449263"/>
            <a:r>
              <a:rPr lang="zh-CN" altLang="zh-CN" dirty="0" smtClean="0"/>
              <a:t>企业依法清算时</a:t>
            </a:r>
            <a:r>
              <a:rPr lang="en-US" altLang="zh-CN" dirty="0" smtClean="0"/>
              <a:t>,</a:t>
            </a:r>
            <a:r>
              <a:rPr lang="zh-CN" altLang="zh-CN" dirty="0" smtClean="0"/>
              <a:t>以其清算终了后的清算所得为应纳税所得额</a:t>
            </a:r>
            <a:r>
              <a:rPr lang="en-US" altLang="zh-CN" dirty="0" smtClean="0"/>
              <a:t>,</a:t>
            </a:r>
            <a:r>
              <a:rPr lang="zh-CN" altLang="zh-CN" dirty="0" smtClean="0"/>
              <a:t>按规定缴纳企业所得税。清算所得</a:t>
            </a:r>
            <a:r>
              <a:rPr lang="en-US" altLang="zh-CN" dirty="0" smtClean="0"/>
              <a:t>,</a:t>
            </a:r>
            <a:r>
              <a:rPr lang="zh-CN" altLang="zh-CN" dirty="0" smtClean="0"/>
              <a:t>是指企业全部资产可变现价值或者交易价格减除资产净值、清算费用以及相关税费等后的余额。</a:t>
            </a:r>
          </a:p>
          <a:p>
            <a:pPr marL="228600" indent="-228600" defTabSz="449263"/>
            <a:r>
              <a:rPr lang="zh-CN" altLang="zh-CN" dirty="0" smtClean="0"/>
              <a:t>企业应纳税所得额是根据税收法规计算出来的</a:t>
            </a:r>
            <a:r>
              <a:rPr lang="en-US" altLang="zh-CN" dirty="0" smtClean="0"/>
              <a:t>,</a:t>
            </a:r>
            <a:r>
              <a:rPr lang="zh-CN" altLang="zh-CN" dirty="0" smtClean="0"/>
              <a:t>它在数额上与依据财务会计制度计算的利润总额往往不一致。</a:t>
            </a:r>
            <a:r>
              <a:rPr lang="zh-CN" altLang="en-US" dirty="0" smtClean="0"/>
              <a:t>因此</a:t>
            </a:r>
            <a:r>
              <a:rPr lang="en-US" altLang="zh-CN" dirty="0" smtClean="0"/>
              <a:t>,</a:t>
            </a:r>
            <a:r>
              <a:rPr lang="zh-CN" altLang="en-US" dirty="0" smtClean="0"/>
              <a:t>税法规定</a:t>
            </a:r>
            <a:r>
              <a:rPr lang="en-US" altLang="zh-CN" dirty="0" smtClean="0"/>
              <a:t>,</a:t>
            </a:r>
            <a:r>
              <a:rPr lang="zh-CN" altLang="en-US" dirty="0" smtClean="0"/>
              <a:t>对企业按照有关财务会计规定计算的利润总额</a:t>
            </a:r>
            <a:r>
              <a:rPr lang="en-US" altLang="zh-CN" dirty="0" smtClean="0"/>
              <a:t>,</a:t>
            </a:r>
            <a:r>
              <a:rPr lang="zh-CN" altLang="en-US" dirty="0" smtClean="0"/>
              <a:t>要按照税法的规定进行必要调整后</a:t>
            </a:r>
            <a:r>
              <a:rPr lang="en-US" altLang="zh-CN" dirty="0" smtClean="0"/>
              <a:t>,</a:t>
            </a:r>
            <a:r>
              <a:rPr lang="zh-CN" altLang="en-US" dirty="0" smtClean="0"/>
              <a:t>才能作为应纳税所得额计算缴纳所得税。 </a:t>
            </a:r>
            <a:endParaRPr lang="zh-CN" altLang="zh-CN" dirty="0" smtClean="0"/>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p:cNvSpPr>
            <a:spLocks noGrp="1"/>
          </p:cNvSpPr>
          <p:nvPr>
            <p:ph type="title"/>
          </p:nvPr>
        </p:nvSpPr>
        <p:spPr>
          <a:xfrm>
            <a:off x="2195513" y="404813"/>
            <a:ext cx="6502400" cy="647700"/>
          </a:xfrm>
        </p:spPr>
        <p:txBody>
          <a:bodyPr/>
          <a:lstStyle/>
          <a:p>
            <a:r>
              <a:rPr lang="zh-CN" altLang="zh-CN" smtClean="0">
                <a:latin typeface="华文细黑"/>
                <a:ea typeface="华文细黑"/>
                <a:cs typeface="华文细黑"/>
              </a:rPr>
              <a:t>第五节　应纳税额的计算</a:t>
            </a:r>
          </a:p>
        </p:txBody>
      </p:sp>
      <p:sp>
        <p:nvSpPr>
          <p:cNvPr id="50178"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一、居民企业应纳税额的计算</a:t>
            </a:r>
          </a:p>
          <a:p>
            <a:pPr marL="228600" indent="-228600" defTabSz="449263">
              <a:buNone/>
            </a:pPr>
            <a:r>
              <a:rPr lang="en-US" altLang="zh-CN" dirty="0" smtClean="0"/>
              <a:t>           </a:t>
            </a:r>
            <a:r>
              <a:rPr lang="zh-CN" altLang="zh-CN" dirty="0" smtClean="0"/>
              <a:t>应纳税额</a:t>
            </a:r>
            <a:r>
              <a:rPr lang="en-US" altLang="zh-CN" dirty="0" smtClean="0"/>
              <a:t>=</a:t>
            </a:r>
            <a:r>
              <a:rPr lang="zh-CN" altLang="zh-CN" dirty="0" smtClean="0"/>
              <a:t>应纳税所得额</a:t>
            </a:r>
            <a:r>
              <a:rPr lang="en-US" altLang="zh-CN" dirty="0" smtClean="0"/>
              <a:t>×</a:t>
            </a:r>
            <a:r>
              <a:rPr lang="zh-CN" altLang="zh-CN" dirty="0" smtClean="0"/>
              <a:t>适用税率</a:t>
            </a:r>
            <a:r>
              <a:rPr lang="en-US" altLang="zh-CN" dirty="0" smtClean="0"/>
              <a:t>-</a:t>
            </a:r>
            <a:r>
              <a:rPr lang="zh-CN" altLang="zh-CN" dirty="0" smtClean="0"/>
              <a:t>减免税额</a:t>
            </a:r>
            <a:r>
              <a:rPr lang="en-US" altLang="zh-CN" dirty="0" smtClean="0"/>
              <a:t>-</a:t>
            </a:r>
            <a:r>
              <a:rPr lang="zh-CN" altLang="zh-CN" dirty="0" smtClean="0"/>
              <a:t>抵免税额</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直接计算法</a:t>
            </a:r>
          </a:p>
          <a:p>
            <a:pPr marL="228600" indent="-228600" defTabSz="449263">
              <a:buNone/>
            </a:pPr>
            <a:r>
              <a:rPr lang="en-US" altLang="zh-CN" dirty="0" smtClean="0"/>
              <a:t>            </a:t>
            </a:r>
            <a:r>
              <a:rPr lang="zh-CN" altLang="zh-CN" dirty="0" smtClean="0"/>
              <a:t>应纳税所得额</a:t>
            </a:r>
            <a:r>
              <a:rPr lang="en-US" altLang="zh-CN" dirty="0" smtClean="0"/>
              <a:t>=</a:t>
            </a:r>
            <a:r>
              <a:rPr lang="zh-CN" altLang="zh-CN" dirty="0" smtClean="0"/>
              <a:t>收入总额</a:t>
            </a:r>
            <a:r>
              <a:rPr lang="en-US" altLang="zh-CN" dirty="0" smtClean="0"/>
              <a:t>-</a:t>
            </a:r>
            <a:r>
              <a:rPr lang="zh-CN" altLang="zh-CN" dirty="0" smtClean="0"/>
              <a:t>不征税收入</a:t>
            </a:r>
            <a:r>
              <a:rPr lang="en-US" altLang="zh-CN" dirty="0" smtClean="0"/>
              <a:t>-</a:t>
            </a:r>
            <a:r>
              <a:rPr lang="zh-CN" altLang="zh-CN" dirty="0" smtClean="0"/>
              <a:t>免税收入</a:t>
            </a:r>
            <a:r>
              <a:rPr lang="en-US" altLang="zh-CN" dirty="0" smtClean="0"/>
              <a:t>-</a:t>
            </a:r>
            <a:r>
              <a:rPr lang="zh-CN" altLang="zh-CN" dirty="0" smtClean="0"/>
              <a:t>各项扣除金额</a:t>
            </a:r>
            <a:endParaRPr lang="en-US" altLang="zh-CN" dirty="0" smtClean="0"/>
          </a:p>
          <a:p>
            <a:pPr marL="228600" indent="-228600" defTabSz="449263">
              <a:buNone/>
            </a:pPr>
            <a:r>
              <a:rPr lang="en-US" altLang="zh-CN" dirty="0" smtClean="0"/>
              <a:t>                         -</a:t>
            </a:r>
            <a:r>
              <a:rPr lang="zh-CN" altLang="en-US" dirty="0" smtClean="0"/>
              <a:t>允许弥补的以前年度</a:t>
            </a:r>
            <a:r>
              <a:rPr lang="zh-CN" altLang="zh-CN" dirty="0" smtClean="0"/>
              <a:t>亏损</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间接计算法</a:t>
            </a:r>
          </a:p>
          <a:p>
            <a:pPr marL="228600" indent="-228600" defTabSz="449263">
              <a:buNone/>
            </a:pPr>
            <a:r>
              <a:rPr lang="en-US" altLang="zh-CN" dirty="0" smtClean="0"/>
              <a:t>              </a:t>
            </a:r>
            <a:r>
              <a:rPr lang="zh-CN" altLang="zh-CN" dirty="0" smtClean="0"/>
              <a:t>应纳税所得额</a:t>
            </a:r>
            <a:r>
              <a:rPr lang="en-US" altLang="zh-CN" dirty="0" smtClean="0"/>
              <a:t>=</a:t>
            </a:r>
            <a:r>
              <a:rPr lang="zh-CN" altLang="zh-CN" dirty="0" smtClean="0"/>
              <a:t>会计利润总额</a:t>
            </a:r>
            <a:r>
              <a:rPr lang="en-US" altLang="zh-CN" dirty="0" smtClean="0"/>
              <a:t>±</a:t>
            </a:r>
            <a:r>
              <a:rPr lang="zh-CN" altLang="zh-CN" dirty="0" smtClean="0"/>
              <a:t>纳税调整项目金额</a:t>
            </a:r>
          </a:p>
          <a:p>
            <a:pPr marL="228600" indent="-228600" defTabSz="449263"/>
            <a:endParaRPr lang="zh-CN" altLang="en-US"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1"/>
          <p:cNvSpPr>
            <a:spLocks noGrp="1"/>
          </p:cNvSpPr>
          <p:nvPr>
            <p:ph type="title"/>
          </p:nvPr>
        </p:nvSpPr>
        <p:spPr>
          <a:xfrm>
            <a:off x="2195513" y="333375"/>
            <a:ext cx="6337300" cy="647700"/>
          </a:xfrm>
        </p:spPr>
        <p:txBody>
          <a:bodyPr/>
          <a:lstStyle/>
          <a:p>
            <a:r>
              <a:rPr lang="zh-CN" altLang="zh-CN" smtClean="0">
                <a:latin typeface="华文细黑"/>
                <a:ea typeface="华文细黑"/>
                <a:cs typeface="华文细黑"/>
              </a:rPr>
              <a:t>第五节　应纳税额的计算</a:t>
            </a:r>
          </a:p>
        </p:txBody>
      </p:sp>
      <p:sp>
        <p:nvSpPr>
          <p:cNvPr id="51202" name="内容占位符 2"/>
          <p:cNvSpPr>
            <a:spLocks noGrp="1"/>
          </p:cNvSpPr>
          <p:nvPr>
            <p:ph idx="1"/>
          </p:nvPr>
        </p:nvSpPr>
        <p:spPr>
          <a:xfrm>
            <a:off x="395288" y="1052513"/>
            <a:ext cx="8353425" cy="5329237"/>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二、境外所得抵扣税额的计算</a:t>
            </a:r>
          </a:p>
          <a:p>
            <a:pPr marL="228600" indent="-228600" defTabSz="449263"/>
            <a:r>
              <a:rPr lang="zh-CN" altLang="en-US" dirty="0" smtClean="0"/>
              <a:t>居民企业以及非居民企业在我国境内设立的机构、场所，取得的下列所得已在境外缴纳的所得税税款</a:t>
            </a:r>
            <a:r>
              <a:rPr lang="en-US" altLang="zh-CN" dirty="0" smtClean="0"/>
              <a:t>,</a:t>
            </a:r>
            <a:r>
              <a:rPr lang="zh-CN" altLang="en-US" dirty="0" smtClean="0"/>
              <a:t>可以从其当期应纳税额中抵免</a:t>
            </a:r>
            <a:r>
              <a:rPr lang="en-US" altLang="zh-CN" dirty="0" smtClean="0"/>
              <a:t>,</a:t>
            </a:r>
            <a:r>
              <a:rPr lang="zh-CN" altLang="en-US" dirty="0" smtClean="0"/>
              <a:t>抵免限额为该项所得依照我国税法规定计算的应纳税额；超过抵免限额的部分</a:t>
            </a:r>
            <a:r>
              <a:rPr lang="en-US" altLang="zh-CN" dirty="0" smtClean="0"/>
              <a:t>,</a:t>
            </a:r>
            <a:r>
              <a:rPr lang="zh-CN" altLang="en-US" dirty="0" smtClean="0"/>
              <a:t>可以在以后</a:t>
            </a:r>
            <a:r>
              <a:rPr lang="en-US" altLang="zh-CN" dirty="0" smtClean="0"/>
              <a:t>5</a:t>
            </a:r>
            <a:r>
              <a:rPr lang="zh-CN" altLang="en-US" dirty="0" smtClean="0"/>
              <a:t>个年度内用每个年度的抵免限额抵免当年应抵税额后的余额进行抵补</a:t>
            </a:r>
            <a:r>
              <a:rPr lang="en-US" altLang="zh-CN" dirty="0" smtClean="0"/>
              <a:t>:</a:t>
            </a:r>
          </a:p>
          <a:p>
            <a:pPr marL="228600" indent="-228600" defTabSz="449263">
              <a:buFont typeface="Arial" charset="0"/>
              <a:buNone/>
            </a:pPr>
            <a:r>
              <a:rPr lang="en-US" altLang="zh-CN" dirty="0" smtClean="0"/>
              <a:t> (1)</a:t>
            </a:r>
            <a:r>
              <a:rPr lang="zh-CN" altLang="en-US" dirty="0" smtClean="0"/>
              <a:t>居民企业来源于我国境外的应税所得。</a:t>
            </a:r>
            <a:endParaRPr lang="en-US" altLang="zh-CN" dirty="0" smtClean="0"/>
          </a:p>
          <a:p>
            <a:pPr marL="228600" indent="-228600" defTabSz="449263">
              <a:buFont typeface="Arial" charset="0"/>
              <a:buNone/>
            </a:pPr>
            <a:r>
              <a:rPr lang="en-US" altLang="zh-CN" dirty="0" smtClean="0"/>
              <a:t> (2)</a:t>
            </a:r>
            <a:r>
              <a:rPr lang="zh-CN" altLang="en-US" dirty="0" smtClean="0"/>
              <a:t>非居民企业在我国境内设立机构、场所</a:t>
            </a:r>
            <a:r>
              <a:rPr lang="en-US" altLang="zh-CN" dirty="0" smtClean="0"/>
              <a:t>,</a:t>
            </a:r>
            <a:r>
              <a:rPr lang="zh-CN" altLang="en-US" dirty="0" smtClean="0"/>
              <a:t>取得发生在我国境外但与该机构、场所有实际联系的应税所得。 </a:t>
            </a:r>
          </a:p>
          <a:p>
            <a:pPr marL="228600" indent="-228600" defTabSz="449263"/>
            <a:r>
              <a:rPr lang="zh-CN" altLang="en-US" dirty="0" smtClean="0"/>
              <a:t>居民企业从其直接或者间接控制的外国企业分得的来源于我国境外的股息、红利等权益性投资收益</a:t>
            </a:r>
            <a:r>
              <a:rPr lang="en-US" altLang="zh-CN" dirty="0" smtClean="0"/>
              <a:t>,</a:t>
            </a:r>
            <a:r>
              <a:rPr lang="zh-CN" altLang="en-US" dirty="0" smtClean="0"/>
              <a:t>外国企业在境外实际缴纳的所得税税额中属于该项所得负担的部分</a:t>
            </a:r>
            <a:r>
              <a:rPr lang="en-US" altLang="zh-CN" dirty="0" smtClean="0"/>
              <a:t>,</a:t>
            </a:r>
            <a:r>
              <a:rPr lang="zh-CN" altLang="en-US" dirty="0" smtClean="0"/>
              <a:t>可以作为该居民企业的可抵免境外所得税税额</a:t>
            </a:r>
            <a:r>
              <a:rPr lang="en-US" altLang="zh-CN" dirty="0" smtClean="0"/>
              <a:t>,</a:t>
            </a:r>
            <a:r>
              <a:rPr lang="zh-CN" altLang="en-US" dirty="0" smtClean="0"/>
              <a:t>在企业所得税税法规定的抵免限额内抵免。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1"/>
          <p:cNvSpPr>
            <a:spLocks noGrp="1"/>
          </p:cNvSpPr>
          <p:nvPr>
            <p:ph type="title" idx="4294967295"/>
          </p:nvPr>
        </p:nvSpPr>
        <p:spPr>
          <a:xfrm>
            <a:off x="2484438" y="333375"/>
            <a:ext cx="6048375" cy="647700"/>
          </a:xfrm>
        </p:spPr>
        <p:txBody>
          <a:bodyPr/>
          <a:lstStyle/>
          <a:p>
            <a:r>
              <a:rPr lang="zh-CN" altLang="zh-CN" smtClean="0">
                <a:latin typeface="华文细黑"/>
                <a:ea typeface="华文细黑"/>
                <a:cs typeface="华文细黑"/>
              </a:rPr>
              <a:t>第五节　应纳税额的计算</a:t>
            </a:r>
          </a:p>
        </p:txBody>
      </p:sp>
      <p:sp>
        <p:nvSpPr>
          <p:cNvPr id="52226" name="内容占位符 2"/>
          <p:cNvSpPr>
            <a:spLocks noGrp="1"/>
          </p:cNvSpPr>
          <p:nvPr>
            <p:ph idx="4294967295"/>
          </p:nvPr>
        </p:nvSpPr>
        <p:spPr>
          <a:xfrm>
            <a:off x="250825" y="1196975"/>
            <a:ext cx="8569325" cy="5184775"/>
          </a:xfrm>
        </p:spPr>
        <p:txBody>
          <a:bodyPr/>
          <a:lstStyle/>
          <a:p>
            <a:pPr marL="228600" indent="-228600" defTabSz="449263"/>
            <a:r>
              <a:rPr lang="zh-CN" altLang="zh-CN" dirty="0" smtClean="0"/>
              <a:t>已在境外缴纳的所得税税额</a:t>
            </a:r>
            <a:r>
              <a:rPr lang="en-US" altLang="zh-CN" dirty="0" smtClean="0"/>
              <a:t>,</a:t>
            </a:r>
            <a:r>
              <a:rPr lang="zh-CN" altLang="en-US" dirty="0" smtClean="0"/>
              <a:t>是指企业来源于我国境外的所得依照我国境外税收法律以及相关规定应当缴纳并已经实际缴纳的企业所得税性质的税款。企业依照规定抵免企业所得税税额时</a:t>
            </a:r>
            <a:r>
              <a:rPr lang="en-US" altLang="zh-CN" dirty="0" smtClean="0"/>
              <a:t>,</a:t>
            </a:r>
            <a:r>
              <a:rPr lang="zh-CN" altLang="en-US" dirty="0" smtClean="0"/>
              <a:t>应当提供我国境外税务机关出具的税款所属年度的有关纳税凭证。</a:t>
            </a:r>
          </a:p>
          <a:p>
            <a:pPr marL="228600" indent="-228600" defTabSz="449263"/>
            <a:r>
              <a:rPr lang="zh-CN" altLang="en-US" dirty="0" smtClean="0"/>
              <a:t>抵免限额，是指企业来源于我国境外的所得依照我国税法规定计算的应纳税额。除国务院财政、税务主管部门另有规定外</a:t>
            </a:r>
            <a:r>
              <a:rPr lang="en-US" altLang="zh-CN" dirty="0" smtClean="0"/>
              <a:t>,</a:t>
            </a:r>
            <a:r>
              <a:rPr lang="zh-CN" altLang="en-US" dirty="0" smtClean="0"/>
              <a:t>该抵免限额应当分国</a:t>
            </a:r>
            <a:r>
              <a:rPr lang="en-US" altLang="zh-CN" dirty="0" smtClean="0"/>
              <a:t>(</a:t>
            </a:r>
            <a:r>
              <a:rPr lang="zh-CN" altLang="en-US" dirty="0" smtClean="0"/>
              <a:t>地区</a:t>
            </a:r>
            <a:r>
              <a:rPr lang="en-US" altLang="zh-CN" dirty="0" smtClean="0"/>
              <a:t>)</a:t>
            </a:r>
            <a:r>
              <a:rPr lang="zh-CN" altLang="en-US" dirty="0" smtClean="0"/>
              <a:t>不分项，计算公式为</a:t>
            </a:r>
            <a:r>
              <a:rPr lang="en-US" altLang="zh-CN" dirty="0" smtClean="0"/>
              <a:t>:</a:t>
            </a:r>
          </a:p>
          <a:p>
            <a:pPr marL="228600" indent="-228600" defTabSz="449263">
              <a:buFont typeface="Arial" charset="0"/>
              <a:buNone/>
            </a:pPr>
            <a:r>
              <a:rPr lang="zh-CN" altLang="en-US" dirty="0" smtClean="0"/>
              <a:t>    抵免限额</a:t>
            </a:r>
            <a:r>
              <a:rPr lang="en-US" altLang="zh-CN" dirty="0" smtClean="0"/>
              <a:t>=</a:t>
            </a:r>
            <a:r>
              <a:rPr lang="zh-CN" altLang="en-US" dirty="0" smtClean="0"/>
              <a:t>我国境内、境外所得依照我国税法计算的应纳税总额</a:t>
            </a:r>
            <a:endParaRPr lang="en-US" altLang="zh-CN" dirty="0" smtClean="0"/>
          </a:p>
          <a:p>
            <a:pPr marL="228600" indent="-228600" defTabSz="449263">
              <a:buFont typeface="Arial" charset="0"/>
              <a:buNone/>
            </a:pPr>
            <a:r>
              <a:rPr lang="en-US" altLang="zh-CN" dirty="0" smtClean="0"/>
              <a:t>             ×</a:t>
            </a:r>
            <a:r>
              <a:rPr lang="zh-CN" altLang="en-US" dirty="0" smtClean="0"/>
              <a:t>源于某国</a:t>
            </a:r>
            <a:r>
              <a:rPr lang="en-US" altLang="zh-CN" dirty="0" smtClean="0"/>
              <a:t>(</a:t>
            </a:r>
            <a:r>
              <a:rPr lang="zh-CN" altLang="en-US" dirty="0" smtClean="0"/>
              <a:t>地区</a:t>
            </a:r>
            <a:r>
              <a:rPr lang="en-US" altLang="zh-CN" dirty="0" smtClean="0"/>
              <a:t>)</a:t>
            </a:r>
            <a:r>
              <a:rPr lang="zh-CN" altLang="en-US" dirty="0" smtClean="0"/>
              <a:t>的应纳税所得额</a:t>
            </a:r>
            <a:r>
              <a:rPr lang="en-US" altLang="zh-CN" dirty="0" smtClean="0"/>
              <a:t>÷</a:t>
            </a:r>
            <a:r>
              <a:rPr lang="zh-CN" altLang="en-US" dirty="0" smtClean="0"/>
              <a:t>我国境内、境外应纳税所得总额</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1"/>
          <p:cNvSpPr>
            <a:spLocks noGrp="1"/>
          </p:cNvSpPr>
          <p:nvPr>
            <p:ph type="title"/>
          </p:nvPr>
        </p:nvSpPr>
        <p:spPr>
          <a:xfrm>
            <a:off x="2339975" y="333375"/>
            <a:ext cx="6192838" cy="647700"/>
          </a:xfrm>
        </p:spPr>
        <p:txBody>
          <a:bodyPr/>
          <a:lstStyle/>
          <a:p>
            <a:r>
              <a:rPr lang="zh-CN" altLang="zh-CN" smtClean="0">
                <a:latin typeface="华文细黑"/>
                <a:ea typeface="华文细黑"/>
                <a:cs typeface="华文细黑"/>
              </a:rPr>
              <a:t>第五节　应纳税额的计算</a:t>
            </a:r>
          </a:p>
        </p:txBody>
      </p:sp>
      <p:sp>
        <p:nvSpPr>
          <p:cNvPr id="53250"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endParaRPr lang="en-US" altLang="zh-CN" sz="2400" b="1" dirty="0" smtClean="0">
              <a:solidFill>
                <a:srgbClr val="000000"/>
              </a:solidFill>
              <a:latin typeface="黑体" pitchFamily="49" charset="-122"/>
              <a:ea typeface="黑体" pitchFamily="49" charset="-122"/>
            </a:endParaRPr>
          </a:p>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三、居民企业核定征收应纳税额的计算</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核定征收的范围</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核定征收的办法 </a:t>
            </a:r>
            <a:endParaRPr lang="en-US" altLang="zh-CN" sz="2200" dirty="0" smtClean="0">
              <a:solidFill>
                <a:srgbClr val="000000"/>
              </a:solidFill>
              <a:latin typeface="楷体_GB2312"/>
              <a:ea typeface="楷体_GB2312"/>
              <a:cs typeface="楷体_GB2312"/>
            </a:endParaRPr>
          </a:p>
          <a:p>
            <a:pPr marL="228600" indent="-228600" defTabSz="449263">
              <a:lnSpc>
                <a:spcPct val="140000"/>
              </a:lnSpc>
            </a:pPr>
            <a:endParaRPr lang="zh-CN" altLang="zh-CN" sz="1000" dirty="0"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1"/>
          <p:cNvSpPr>
            <a:spLocks noGrp="1"/>
          </p:cNvSpPr>
          <p:nvPr>
            <p:ph type="title"/>
          </p:nvPr>
        </p:nvSpPr>
        <p:spPr>
          <a:xfrm>
            <a:off x="2339975" y="333375"/>
            <a:ext cx="6192838" cy="647700"/>
          </a:xfrm>
        </p:spPr>
        <p:txBody>
          <a:bodyPr/>
          <a:lstStyle/>
          <a:p>
            <a:r>
              <a:rPr lang="zh-CN" altLang="zh-CN" smtClean="0">
                <a:latin typeface="华文细黑"/>
                <a:ea typeface="华文细黑"/>
                <a:cs typeface="华文细黑"/>
              </a:rPr>
              <a:t>第五节　应纳税额的计算</a:t>
            </a:r>
          </a:p>
        </p:txBody>
      </p:sp>
      <p:sp>
        <p:nvSpPr>
          <p:cNvPr id="53250"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endParaRPr lang="en-US" altLang="zh-CN" sz="2200" b="1" dirty="0" smtClean="0">
              <a:solidFill>
                <a:srgbClr val="000000"/>
              </a:solidFill>
              <a:latin typeface="楷体_GB2312"/>
              <a:ea typeface="楷体_GB2312"/>
              <a:cs typeface="楷体_GB2312"/>
            </a:endParaRPr>
          </a:p>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四、非居民企业应纳税额的计算</a:t>
            </a:r>
          </a:p>
          <a:p>
            <a:pPr marL="228600" indent="-228600" defTabSz="449263">
              <a:lnSpc>
                <a:spcPct val="140000"/>
              </a:lnSpc>
            </a:pPr>
            <a:r>
              <a:rPr lang="zh-CN" altLang="zh-CN" dirty="0" smtClean="0"/>
              <a:t>股息、红利等权益性投资收益和利息、租金、特许权使用费所得</a:t>
            </a:r>
            <a:r>
              <a:rPr lang="en-US" altLang="zh-CN" dirty="0" smtClean="0"/>
              <a:t>,</a:t>
            </a:r>
            <a:r>
              <a:rPr lang="zh-CN" altLang="zh-CN" dirty="0" smtClean="0"/>
              <a:t>以收入全额为应纳税所得额。</a:t>
            </a:r>
          </a:p>
          <a:p>
            <a:pPr marL="228600" indent="-228600" defTabSz="449263">
              <a:lnSpc>
                <a:spcPct val="140000"/>
              </a:lnSpc>
            </a:pPr>
            <a:r>
              <a:rPr lang="zh-CN" altLang="zh-CN" dirty="0" smtClean="0"/>
              <a:t>转让财产所得</a:t>
            </a:r>
            <a:r>
              <a:rPr lang="en-US" altLang="zh-CN" dirty="0" smtClean="0"/>
              <a:t>,</a:t>
            </a:r>
            <a:r>
              <a:rPr lang="zh-CN" altLang="zh-CN" dirty="0" smtClean="0"/>
              <a:t>以收入全额减除财产净值后的余额为应纳税所得额。</a:t>
            </a:r>
          </a:p>
          <a:p>
            <a:pPr marL="228600" indent="-228600" defTabSz="449263">
              <a:lnSpc>
                <a:spcPct val="140000"/>
              </a:lnSpc>
            </a:pPr>
            <a:r>
              <a:rPr lang="zh-CN" altLang="zh-CN" dirty="0" smtClean="0"/>
              <a:t>其他所得</a:t>
            </a:r>
            <a:r>
              <a:rPr lang="en-US" altLang="zh-CN" dirty="0" smtClean="0"/>
              <a:t>,</a:t>
            </a:r>
            <a:r>
              <a:rPr lang="zh-CN" altLang="zh-CN" dirty="0" smtClean="0"/>
              <a:t>参照前两项规定的方法计算应纳税所得额</a:t>
            </a:r>
            <a:r>
              <a:rPr lang="zh-CN" altLang="en-US" dirty="0" smtClean="0"/>
              <a:t>。</a:t>
            </a:r>
            <a:endParaRPr lang="zh-CN" altLang="zh-CN" dirty="0"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1"/>
          <p:cNvSpPr>
            <a:spLocks noGrp="1"/>
          </p:cNvSpPr>
          <p:nvPr>
            <p:ph type="title"/>
          </p:nvPr>
        </p:nvSpPr>
        <p:spPr>
          <a:xfrm>
            <a:off x="2195513" y="333375"/>
            <a:ext cx="6337300" cy="647700"/>
          </a:xfrm>
        </p:spPr>
        <p:txBody>
          <a:bodyPr/>
          <a:lstStyle/>
          <a:p>
            <a:r>
              <a:rPr lang="zh-CN" altLang="zh-CN" smtClean="0">
                <a:latin typeface="华文细黑"/>
                <a:ea typeface="华文细黑"/>
                <a:cs typeface="华文细黑"/>
              </a:rPr>
              <a:t>第六节　</a:t>
            </a:r>
            <a:r>
              <a:rPr lang="zh-CN" altLang="en-US" smtClean="0">
                <a:latin typeface="华文细黑"/>
                <a:ea typeface="华文细黑"/>
                <a:cs typeface="华文细黑"/>
              </a:rPr>
              <a:t>企业所得税</a:t>
            </a:r>
            <a:r>
              <a:rPr lang="zh-CN" altLang="zh-CN" smtClean="0">
                <a:latin typeface="华文细黑"/>
                <a:ea typeface="华文细黑"/>
                <a:cs typeface="华文细黑"/>
              </a:rPr>
              <a:t>税收优惠</a:t>
            </a:r>
          </a:p>
        </p:txBody>
      </p:sp>
      <p:sp>
        <p:nvSpPr>
          <p:cNvPr id="54274"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endParaRPr lang="en-US" altLang="zh-CN" sz="2400" b="1" dirty="0" smtClean="0">
              <a:solidFill>
                <a:srgbClr val="000000"/>
              </a:solidFill>
              <a:latin typeface="黑体" pitchFamily="49" charset="-122"/>
              <a:ea typeface="黑体" pitchFamily="49" charset="-122"/>
            </a:endParaRPr>
          </a:p>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一、免征与减征优惠</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从事农、林、牧、渔业项目所得</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从事国家重点扶持的公共基础设施项目投资经营所得</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从事符合条件的环境保护、节能节水项目所得</a:t>
            </a: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符合条件的技术转让所得</a:t>
            </a:r>
            <a:endParaRPr lang="zh-CN" altLang="zh-CN" sz="1000" dirty="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1"/>
          <p:cNvSpPr>
            <a:spLocks noGrp="1"/>
          </p:cNvSpPr>
          <p:nvPr>
            <p:ph type="title"/>
          </p:nvPr>
        </p:nvSpPr>
        <p:spPr>
          <a:xfrm>
            <a:off x="2195513" y="333375"/>
            <a:ext cx="6337300" cy="647700"/>
          </a:xfrm>
        </p:spPr>
        <p:txBody>
          <a:bodyPr/>
          <a:lstStyle/>
          <a:p>
            <a:r>
              <a:rPr lang="zh-CN" altLang="zh-CN" smtClean="0">
                <a:latin typeface="华文细黑"/>
                <a:ea typeface="华文细黑"/>
                <a:cs typeface="华文细黑"/>
              </a:rPr>
              <a:t>第六节　</a:t>
            </a:r>
            <a:r>
              <a:rPr lang="zh-CN" altLang="en-US" smtClean="0">
                <a:latin typeface="华文细黑"/>
                <a:ea typeface="华文细黑"/>
                <a:cs typeface="华文细黑"/>
              </a:rPr>
              <a:t>企业所得税</a:t>
            </a:r>
            <a:r>
              <a:rPr lang="zh-CN" altLang="zh-CN" smtClean="0">
                <a:latin typeface="华文细黑"/>
                <a:ea typeface="华文细黑"/>
                <a:cs typeface="华文细黑"/>
              </a:rPr>
              <a:t>税收优惠</a:t>
            </a:r>
          </a:p>
        </p:txBody>
      </p:sp>
      <p:sp>
        <p:nvSpPr>
          <p:cNvPr id="54274"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endParaRPr lang="en-US" altLang="zh-CN" sz="2400" b="1" dirty="0" smtClean="0">
              <a:solidFill>
                <a:srgbClr val="000000"/>
              </a:solidFill>
              <a:latin typeface="黑体" pitchFamily="49" charset="-122"/>
              <a:ea typeface="黑体" pitchFamily="49" charset="-122"/>
            </a:endParaRPr>
          </a:p>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二、高新技术企业优惠</a:t>
            </a:r>
          </a:p>
          <a:p>
            <a:pPr marL="228600" indent="-228600" defTabSz="449263"/>
            <a:r>
              <a:rPr lang="zh-CN" altLang="zh-CN" dirty="0" smtClean="0"/>
              <a:t>国家需要重点扶持的高新技术企业减按</a:t>
            </a:r>
            <a:r>
              <a:rPr lang="en-US" altLang="zh-CN" dirty="0" smtClean="0"/>
              <a:t>15%</a:t>
            </a:r>
            <a:r>
              <a:rPr lang="zh-CN" altLang="zh-CN" dirty="0" smtClean="0"/>
              <a:t>的税率征收企业所得税。</a:t>
            </a:r>
            <a:endParaRPr lang="zh-CN" altLang="en-US" dirty="0" smtClean="0"/>
          </a:p>
          <a:p>
            <a:pPr marL="228600" indent="-228600" defTabSz="449263">
              <a:buFont typeface="Arial" charset="0"/>
              <a:buNone/>
            </a:pPr>
            <a:r>
              <a:rPr lang="zh-CN" altLang="en-US" sz="2400" b="1" dirty="0" smtClean="0">
                <a:solidFill>
                  <a:srgbClr val="000000"/>
                </a:solidFill>
                <a:latin typeface="黑体" pitchFamily="49" charset="-122"/>
                <a:ea typeface="黑体" pitchFamily="49" charset="-122"/>
              </a:rPr>
              <a:t>三、技术先进型服务</a:t>
            </a:r>
            <a:r>
              <a:rPr lang="zh-CN" altLang="zh-CN" sz="2400" b="1" dirty="0" smtClean="0">
                <a:solidFill>
                  <a:srgbClr val="000000"/>
                </a:solidFill>
                <a:latin typeface="黑体" pitchFamily="49" charset="-122"/>
                <a:ea typeface="黑体" pitchFamily="49" charset="-122"/>
              </a:rPr>
              <a:t>企业优惠</a:t>
            </a:r>
            <a:endParaRPr lang="zh-CN" altLang="en-US" sz="2400" b="1" dirty="0" smtClean="0">
              <a:solidFill>
                <a:srgbClr val="000000"/>
              </a:solidFill>
              <a:latin typeface="黑体" pitchFamily="49" charset="-122"/>
              <a:ea typeface="黑体" pitchFamily="49" charset="-122"/>
            </a:endParaRPr>
          </a:p>
          <a:p>
            <a:pPr marL="228600" indent="-228600" defTabSz="449263"/>
            <a:r>
              <a:rPr lang="zh-CN" altLang="en-US" dirty="0" smtClean="0"/>
              <a:t>自</a:t>
            </a:r>
            <a:r>
              <a:rPr lang="en-US" altLang="zh-CN" dirty="0" smtClean="0"/>
              <a:t>2017</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日起，在全国范围内对经认定的技术先进型服务企业，减按</a:t>
            </a:r>
            <a:r>
              <a:rPr lang="en-US" altLang="zh-CN" dirty="0" smtClean="0"/>
              <a:t>15%</a:t>
            </a:r>
            <a:r>
              <a:rPr lang="zh-CN" altLang="en-US" dirty="0" smtClean="0"/>
              <a:t>的税率征收企业所得税。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1"/>
          <p:cNvSpPr>
            <a:spLocks noGrp="1"/>
          </p:cNvSpPr>
          <p:nvPr>
            <p:ph type="title"/>
          </p:nvPr>
        </p:nvSpPr>
        <p:spPr>
          <a:xfrm>
            <a:off x="2339975" y="333375"/>
            <a:ext cx="6192838" cy="647700"/>
          </a:xfrm>
        </p:spPr>
        <p:txBody>
          <a:bodyPr/>
          <a:lstStyle/>
          <a:p>
            <a:r>
              <a:rPr lang="zh-CN" altLang="zh-CN" smtClean="0">
                <a:latin typeface="华文细黑"/>
                <a:ea typeface="华文细黑"/>
                <a:cs typeface="华文细黑"/>
              </a:rPr>
              <a:t>第六节　</a:t>
            </a:r>
            <a:r>
              <a:rPr lang="zh-CN" altLang="en-US" smtClean="0">
                <a:latin typeface="华文细黑"/>
                <a:ea typeface="华文细黑"/>
                <a:cs typeface="华文细黑"/>
              </a:rPr>
              <a:t>企业所得税</a:t>
            </a:r>
            <a:r>
              <a:rPr lang="zh-CN" altLang="zh-CN" smtClean="0">
                <a:latin typeface="华文细黑"/>
                <a:ea typeface="华文细黑"/>
                <a:cs typeface="华文细黑"/>
              </a:rPr>
              <a:t>税收优惠</a:t>
            </a:r>
          </a:p>
        </p:txBody>
      </p:sp>
      <p:sp>
        <p:nvSpPr>
          <p:cNvPr id="55298" name="内容占位符 2"/>
          <p:cNvSpPr>
            <a:spLocks noGrp="1"/>
          </p:cNvSpPr>
          <p:nvPr>
            <p:ph idx="1"/>
          </p:nvPr>
        </p:nvSpPr>
        <p:spPr>
          <a:xfrm>
            <a:off x="395289" y="1196975"/>
            <a:ext cx="8281168" cy="5184775"/>
          </a:xfrm>
        </p:spPr>
        <p:txBody>
          <a:bodyPr/>
          <a:lstStyle/>
          <a:p>
            <a:pPr marL="228600" indent="-228600" algn="l" defTabSz="449263">
              <a:lnSpc>
                <a:spcPct val="14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四</a:t>
            </a:r>
            <a:r>
              <a:rPr lang="zh-CN" altLang="zh-CN" sz="2400" b="1" dirty="0" smtClean="0">
                <a:solidFill>
                  <a:srgbClr val="000000"/>
                </a:solidFill>
                <a:latin typeface="黑体" pitchFamily="49" charset="-122"/>
                <a:ea typeface="黑体" pitchFamily="49" charset="-122"/>
              </a:rPr>
              <a:t>、小型微利企业优惠</a:t>
            </a:r>
          </a:p>
          <a:p>
            <a:pPr marL="228600" indent="-228600" defTabSz="449263"/>
            <a:r>
              <a:rPr lang="zh-CN" altLang="zh-CN" dirty="0" smtClean="0"/>
              <a:t>小型微利企业减按</a:t>
            </a:r>
            <a:r>
              <a:rPr lang="en-US" altLang="zh-CN" dirty="0" smtClean="0"/>
              <a:t>20%</a:t>
            </a:r>
            <a:r>
              <a:rPr lang="zh-CN" altLang="zh-CN" dirty="0" smtClean="0"/>
              <a:t>的税率征收企业所得税。</a:t>
            </a:r>
            <a:endParaRPr lang="zh-CN" altLang="en-US" dirty="0" smtClean="0"/>
          </a:p>
          <a:p>
            <a:pPr marL="228600" indent="-228600" defTabSz="449263"/>
            <a:r>
              <a:rPr lang="zh-CN" altLang="en-US" dirty="0" smtClean="0"/>
              <a:t>小型微利企业，是指从事国家非限制和禁止行业，且同时符合年度应纳税所得额不超过</a:t>
            </a:r>
            <a:r>
              <a:rPr lang="en-US" altLang="zh-CN" dirty="0" smtClean="0"/>
              <a:t>300</a:t>
            </a:r>
            <a:r>
              <a:rPr lang="zh-CN" altLang="en-US" dirty="0" smtClean="0"/>
              <a:t>万元、从业人数不超过</a:t>
            </a:r>
            <a:r>
              <a:rPr lang="en-US" altLang="zh-CN" dirty="0" smtClean="0"/>
              <a:t>300</a:t>
            </a:r>
            <a:r>
              <a:rPr lang="zh-CN" altLang="en-US" dirty="0" smtClean="0"/>
              <a:t>人、资产总额不超过</a:t>
            </a:r>
            <a:r>
              <a:rPr lang="en-US" altLang="zh-CN" dirty="0" smtClean="0"/>
              <a:t>5 000</a:t>
            </a:r>
            <a:r>
              <a:rPr lang="zh-CN" altLang="en-US" dirty="0" smtClean="0"/>
              <a:t>万元三个条件的企业。</a:t>
            </a:r>
          </a:p>
          <a:p>
            <a:pPr marL="228600" indent="-228600" defTabSz="449263"/>
            <a:r>
              <a:rPr lang="zh-CN" altLang="en-US" dirty="0" smtClean="0"/>
              <a:t>自</a:t>
            </a:r>
            <a:r>
              <a:rPr lang="en-US" altLang="zh-CN" dirty="0" smtClean="0"/>
              <a:t>2019</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日至</a:t>
            </a:r>
            <a:r>
              <a:rPr lang="en-US" altLang="zh-CN" dirty="0" smtClean="0"/>
              <a:t>2021</a:t>
            </a:r>
            <a:r>
              <a:rPr lang="zh-CN" altLang="en-US" dirty="0" smtClean="0"/>
              <a:t>年</a:t>
            </a:r>
            <a:r>
              <a:rPr lang="en-US" altLang="zh-CN" dirty="0" smtClean="0"/>
              <a:t>12</a:t>
            </a:r>
            <a:r>
              <a:rPr lang="zh-CN" altLang="en-US" dirty="0" smtClean="0"/>
              <a:t>月</a:t>
            </a:r>
            <a:r>
              <a:rPr lang="en-US" altLang="zh-CN" dirty="0" smtClean="0"/>
              <a:t>31</a:t>
            </a:r>
            <a:r>
              <a:rPr lang="zh-CN" altLang="en-US" dirty="0" smtClean="0"/>
              <a:t>日</a:t>
            </a:r>
            <a:r>
              <a:rPr lang="en-US" altLang="zh-CN" dirty="0" smtClean="0"/>
              <a:t>,</a:t>
            </a:r>
            <a:r>
              <a:rPr lang="zh-CN" altLang="en-US" dirty="0" smtClean="0"/>
              <a:t>对小型微利企业年应纳税所得额不超过</a:t>
            </a:r>
            <a:r>
              <a:rPr lang="en-US" altLang="zh-CN" dirty="0" smtClean="0"/>
              <a:t>100</a:t>
            </a:r>
            <a:r>
              <a:rPr lang="zh-CN" altLang="en-US" dirty="0" smtClean="0"/>
              <a:t>万元的部分，减按</a:t>
            </a:r>
            <a:r>
              <a:rPr lang="en-US" altLang="zh-CN" dirty="0" smtClean="0"/>
              <a:t>25%</a:t>
            </a:r>
            <a:r>
              <a:rPr lang="zh-CN" altLang="en-US" dirty="0" smtClean="0"/>
              <a:t>计入应纳税所得额，按</a:t>
            </a:r>
            <a:r>
              <a:rPr lang="en-US" altLang="zh-CN" dirty="0" smtClean="0"/>
              <a:t>20%</a:t>
            </a:r>
            <a:r>
              <a:rPr lang="zh-CN" altLang="en-US" dirty="0" smtClean="0"/>
              <a:t>的税率缴纳企业所得税；对年应纳税所得额超过</a:t>
            </a:r>
            <a:r>
              <a:rPr lang="en-US" altLang="zh-CN" dirty="0" smtClean="0"/>
              <a:t>100</a:t>
            </a:r>
            <a:r>
              <a:rPr lang="zh-CN" altLang="en-US" dirty="0" smtClean="0"/>
              <a:t>万元但不超过</a:t>
            </a:r>
            <a:r>
              <a:rPr lang="en-US" altLang="zh-CN" dirty="0" smtClean="0"/>
              <a:t>300</a:t>
            </a:r>
            <a:r>
              <a:rPr lang="zh-CN" altLang="en-US" dirty="0" smtClean="0"/>
              <a:t>万元的部分，减按</a:t>
            </a:r>
            <a:r>
              <a:rPr lang="en-US" altLang="zh-CN" dirty="0" smtClean="0"/>
              <a:t>50%</a:t>
            </a:r>
            <a:r>
              <a:rPr lang="zh-CN" altLang="en-US" dirty="0" smtClean="0"/>
              <a:t>计入应纳税所得额，按</a:t>
            </a:r>
            <a:r>
              <a:rPr lang="en-US" altLang="zh-CN" dirty="0" smtClean="0"/>
              <a:t>20%</a:t>
            </a:r>
            <a:r>
              <a:rPr lang="zh-CN" altLang="en-US" dirty="0" smtClean="0"/>
              <a:t>的税率缴纳企业所得税。</a:t>
            </a:r>
          </a:p>
          <a:p>
            <a:pPr marL="228600" indent="-228600" defTabSz="449263">
              <a:buFont typeface="Arial" charset="0"/>
              <a:buNone/>
            </a:pPr>
            <a:endParaRPr lang="zh-CN" alt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p:cNvSpPr>
          <p:nvPr>
            <p:ph type="title"/>
          </p:nvPr>
        </p:nvSpPr>
        <p:spPr>
          <a:xfrm>
            <a:off x="2339975" y="333375"/>
            <a:ext cx="6192838" cy="647700"/>
          </a:xfrm>
        </p:spPr>
        <p:txBody>
          <a:bodyPr/>
          <a:lstStyle/>
          <a:p>
            <a:r>
              <a:rPr lang="zh-CN" altLang="zh-CN" smtClean="0">
                <a:latin typeface="华文细黑"/>
                <a:ea typeface="华文细黑"/>
                <a:cs typeface="华文细黑"/>
              </a:rPr>
              <a:t>第一节　企业所得税概述</a:t>
            </a:r>
            <a:endParaRPr lang="zh-CN" altLang="en-US" smtClean="0">
              <a:latin typeface="华文中宋"/>
              <a:ea typeface="宋体" charset="-122"/>
              <a:cs typeface="华文细黑"/>
            </a:endParaRPr>
          </a:p>
        </p:txBody>
      </p:sp>
      <p:sp>
        <p:nvSpPr>
          <p:cNvPr id="23554" name="Rectangle 3"/>
          <p:cNvSpPr>
            <a:spLocks noGrp="1"/>
          </p:cNvSpPr>
          <p:nvPr>
            <p:ph type="body" idx="1"/>
          </p:nvPr>
        </p:nvSpPr>
        <p:spPr>
          <a:xfrm>
            <a:off x="539552" y="1196975"/>
            <a:ext cx="8209161" cy="5184775"/>
          </a:xfrm>
        </p:spPr>
        <p:txBody>
          <a:bodyPr/>
          <a:lstStyle/>
          <a:p>
            <a:pPr marL="228600" indent="-228600" algn="l" defTabSz="449263">
              <a:lnSpc>
                <a:spcPct val="16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 </a:t>
            </a:r>
            <a:r>
              <a:rPr lang="zh-CN" altLang="zh-CN" sz="2400" b="1" dirty="0" smtClean="0">
                <a:solidFill>
                  <a:srgbClr val="000000"/>
                </a:solidFill>
                <a:latin typeface="黑体" pitchFamily="49" charset="-122"/>
                <a:ea typeface="黑体" pitchFamily="49" charset="-122"/>
              </a:rPr>
              <a:t>一、所得税的特点</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税负的直接性</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分配的累进性</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征收的公开性</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管理的复杂性</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  (</a:t>
            </a:r>
            <a:r>
              <a:rPr lang="zh-CN" altLang="zh-CN"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收入的弹性</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1"/>
          <p:cNvSpPr>
            <a:spLocks noGrp="1"/>
          </p:cNvSpPr>
          <p:nvPr>
            <p:ph type="title"/>
          </p:nvPr>
        </p:nvSpPr>
        <p:spPr>
          <a:xfrm>
            <a:off x="2195513" y="333375"/>
            <a:ext cx="6337300" cy="647700"/>
          </a:xfrm>
        </p:spPr>
        <p:txBody>
          <a:bodyPr/>
          <a:lstStyle/>
          <a:p>
            <a:r>
              <a:rPr lang="zh-CN" altLang="zh-CN" smtClean="0">
                <a:latin typeface="华文细黑"/>
                <a:ea typeface="华文细黑"/>
                <a:cs typeface="华文细黑"/>
              </a:rPr>
              <a:t>第六节　</a:t>
            </a:r>
            <a:r>
              <a:rPr lang="zh-CN" altLang="en-US" smtClean="0">
                <a:latin typeface="华文细黑"/>
                <a:ea typeface="华文细黑"/>
                <a:cs typeface="华文细黑"/>
              </a:rPr>
              <a:t>企业所得税</a:t>
            </a:r>
            <a:r>
              <a:rPr lang="zh-CN" altLang="zh-CN" smtClean="0">
                <a:latin typeface="华文细黑"/>
                <a:ea typeface="华文细黑"/>
                <a:cs typeface="华文细黑"/>
              </a:rPr>
              <a:t>税收优惠</a:t>
            </a:r>
          </a:p>
        </p:txBody>
      </p:sp>
      <p:sp>
        <p:nvSpPr>
          <p:cNvPr id="56322" name="内容占位符 2"/>
          <p:cNvSpPr>
            <a:spLocks noGrp="1"/>
          </p:cNvSpPr>
          <p:nvPr>
            <p:ph idx="1"/>
          </p:nvPr>
        </p:nvSpPr>
        <p:spPr>
          <a:xfrm>
            <a:off x="468313" y="1052513"/>
            <a:ext cx="8353425" cy="5184775"/>
          </a:xfrm>
        </p:spPr>
        <p:txBody>
          <a:bodyPr/>
          <a:lstStyle/>
          <a:p>
            <a:pPr marL="228600" indent="-228600" algn="l" defTabSz="449263">
              <a:lnSpc>
                <a:spcPct val="12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五</a:t>
            </a:r>
            <a:r>
              <a:rPr lang="zh-CN" altLang="zh-CN" sz="2400" b="1" dirty="0" smtClean="0">
                <a:solidFill>
                  <a:srgbClr val="000000"/>
                </a:solidFill>
                <a:latin typeface="黑体" pitchFamily="49" charset="-122"/>
                <a:ea typeface="黑体" pitchFamily="49" charset="-122"/>
              </a:rPr>
              <a:t>、加计扣除优惠</a:t>
            </a:r>
          </a:p>
          <a:p>
            <a:pPr marL="228600" indent="-228600" algn="l" defTabSz="449263">
              <a:lnSpc>
                <a:spcPct val="12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一般企业</a:t>
            </a:r>
            <a:r>
              <a:rPr lang="zh-CN" altLang="zh-CN" sz="2200" dirty="0" smtClean="0">
                <a:solidFill>
                  <a:srgbClr val="000000"/>
                </a:solidFill>
                <a:latin typeface="楷体_GB2312"/>
                <a:ea typeface="楷体_GB2312"/>
                <a:cs typeface="楷体_GB2312"/>
              </a:rPr>
              <a:t>研究开发费</a:t>
            </a:r>
          </a:p>
          <a:p>
            <a:pPr marL="228600" indent="-228600" defTabSz="449263">
              <a:lnSpc>
                <a:spcPct val="120000"/>
              </a:lnSpc>
            </a:pPr>
            <a:r>
              <a:rPr lang="zh-CN" altLang="zh-CN" dirty="0" smtClean="0"/>
              <a:t>自</a:t>
            </a:r>
            <a:r>
              <a:rPr lang="en-US" altLang="zh-CN" dirty="0" smtClean="0"/>
              <a:t>2018</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日至</a:t>
            </a:r>
            <a:r>
              <a:rPr lang="en-US" altLang="zh-CN" dirty="0" smtClean="0"/>
              <a:t>2020</a:t>
            </a:r>
            <a:r>
              <a:rPr lang="zh-CN" altLang="en-US" dirty="0" smtClean="0"/>
              <a:t>年</a:t>
            </a:r>
            <a:r>
              <a:rPr lang="en-US" altLang="zh-CN" dirty="0" smtClean="0"/>
              <a:t>12</a:t>
            </a:r>
            <a:r>
              <a:rPr lang="zh-CN" altLang="en-US" dirty="0" smtClean="0"/>
              <a:t>月</a:t>
            </a:r>
            <a:r>
              <a:rPr lang="en-US" altLang="zh-CN" dirty="0" smtClean="0"/>
              <a:t>31</a:t>
            </a:r>
            <a:r>
              <a:rPr lang="zh-CN" altLang="en-US" dirty="0" smtClean="0"/>
              <a:t>日，未形成无形资产计入当期损益的</a:t>
            </a:r>
            <a:r>
              <a:rPr lang="en-US" altLang="zh-CN" dirty="0" smtClean="0"/>
              <a:t>,</a:t>
            </a:r>
            <a:r>
              <a:rPr lang="zh-CN" altLang="en-US" dirty="0" smtClean="0"/>
              <a:t>在按照规定据实扣除的基础上</a:t>
            </a:r>
            <a:r>
              <a:rPr lang="en-US" altLang="zh-CN" dirty="0" smtClean="0"/>
              <a:t>,</a:t>
            </a:r>
            <a:r>
              <a:rPr lang="zh-CN" altLang="en-US" dirty="0" smtClean="0"/>
              <a:t>按照研究开发费用的</a:t>
            </a:r>
            <a:r>
              <a:rPr lang="en-US" altLang="zh-CN" dirty="0" smtClean="0"/>
              <a:t>75%</a:t>
            </a:r>
            <a:r>
              <a:rPr lang="zh-CN" altLang="en-US" dirty="0" smtClean="0"/>
              <a:t>加计扣除；形成无形资产的</a:t>
            </a:r>
            <a:r>
              <a:rPr lang="en-US" altLang="zh-CN" dirty="0" smtClean="0"/>
              <a:t>,</a:t>
            </a:r>
            <a:r>
              <a:rPr lang="zh-CN" altLang="en-US" dirty="0" smtClean="0"/>
              <a:t>按照无形资产成本的</a:t>
            </a:r>
            <a:r>
              <a:rPr lang="en-US" altLang="zh-CN" dirty="0" smtClean="0"/>
              <a:t>175%</a:t>
            </a:r>
            <a:r>
              <a:rPr lang="zh-CN" altLang="en-US" dirty="0" smtClean="0"/>
              <a:t>摊销。</a:t>
            </a:r>
          </a:p>
          <a:p>
            <a:pPr marL="228600" indent="-228600" defTabSz="449263">
              <a:lnSpc>
                <a:spcPct val="120000"/>
              </a:lnSpc>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科技型中小企业研究开发费用</a:t>
            </a:r>
          </a:p>
          <a:p>
            <a:pPr marL="228600" indent="-228600" defTabSz="449263">
              <a:lnSpc>
                <a:spcPct val="120000"/>
              </a:lnSpc>
            </a:pPr>
            <a:r>
              <a:rPr lang="zh-CN" altLang="en-US" dirty="0" smtClean="0"/>
              <a:t>科技型中小企业开展研发活动中实际发生的研发费用，未形成无形资产计入当期损益的，在按规定据实扣除的基础上，在</a:t>
            </a:r>
            <a:r>
              <a:rPr lang="en-US" altLang="zh-CN" dirty="0" smtClean="0"/>
              <a:t>2017</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日至 </a:t>
            </a:r>
            <a:r>
              <a:rPr lang="en-US" altLang="zh-CN" dirty="0" smtClean="0"/>
              <a:t>2020</a:t>
            </a:r>
            <a:r>
              <a:rPr lang="zh-CN" altLang="en-US" dirty="0" smtClean="0"/>
              <a:t>年</a:t>
            </a:r>
            <a:r>
              <a:rPr lang="en-US" altLang="zh-CN" dirty="0" smtClean="0"/>
              <a:t>12</a:t>
            </a:r>
            <a:r>
              <a:rPr lang="zh-CN" altLang="en-US" dirty="0" smtClean="0"/>
              <a:t>月</a:t>
            </a:r>
            <a:r>
              <a:rPr lang="en-US" altLang="zh-CN" dirty="0" smtClean="0"/>
              <a:t>31</a:t>
            </a:r>
            <a:r>
              <a:rPr lang="zh-CN" altLang="en-US" dirty="0" smtClean="0"/>
              <a:t>日期间，再按照实际发生额的</a:t>
            </a:r>
            <a:r>
              <a:rPr lang="en-US" altLang="zh-CN" dirty="0" smtClean="0"/>
              <a:t>75%</a:t>
            </a:r>
            <a:r>
              <a:rPr lang="zh-CN" altLang="en-US" dirty="0" smtClean="0"/>
              <a:t>在税前加计扣除；形成无形资产的，在上述期间按照无形资产成本的</a:t>
            </a:r>
            <a:r>
              <a:rPr lang="en-US" altLang="zh-CN" dirty="0" smtClean="0"/>
              <a:t>75%</a:t>
            </a:r>
            <a:r>
              <a:rPr lang="zh-CN" altLang="en-US" dirty="0" smtClean="0"/>
              <a:t>在税前摊销。</a:t>
            </a:r>
          </a:p>
          <a:p>
            <a:pPr marL="228600" indent="-228600" defTabSz="449263">
              <a:lnSpc>
                <a:spcPct val="120000"/>
              </a:lnSpc>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企业安置残疾人员所支付的工资</a:t>
            </a:r>
          </a:p>
          <a:p>
            <a:pPr marL="228600" indent="-228600" defTabSz="449263">
              <a:lnSpc>
                <a:spcPct val="120000"/>
              </a:lnSpc>
            </a:pPr>
            <a:r>
              <a:rPr lang="zh-CN" altLang="zh-CN" dirty="0" smtClean="0"/>
              <a:t>企业安置残疾人员的</a:t>
            </a:r>
            <a:r>
              <a:rPr lang="en-US" altLang="zh-CN" dirty="0" smtClean="0"/>
              <a:t>,</a:t>
            </a:r>
            <a:r>
              <a:rPr lang="zh-CN" altLang="zh-CN" dirty="0" smtClean="0"/>
              <a:t>在按照支付给残疾职工工资据实扣除的基础上</a:t>
            </a:r>
            <a:r>
              <a:rPr lang="en-US" altLang="zh-CN" dirty="0" smtClean="0"/>
              <a:t>,</a:t>
            </a:r>
            <a:r>
              <a:rPr lang="zh-CN" altLang="zh-CN" dirty="0" smtClean="0"/>
              <a:t>按照支付给残疾职工工资的</a:t>
            </a:r>
            <a:r>
              <a:rPr lang="en-US" altLang="zh-CN" dirty="0" smtClean="0"/>
              <a:t>100%</a:t>
            </a:r>
            <a:r>
              <a:rPr lang="zh-CN" altLang="zh-CN" dirty="0" smtClean="0"/>
              <a:t>加计扣除。</a:t>
            </a:r>
            <a:endParaRPr lang="zh-CN" altLang="en-US" dirty="0"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1"/>
          <p:cNvSpPr>
            <a:spLocks noGrp="1"/>
          </p:cNvSpPr>
          <p:nvPr>
            <p:ph type="title"/>
          </p:nvPr>
        </p:nvSpPr>
        <p:spPr>
          <a:xfrm>
            <a:off x="2555875" y="333375"/>
            <a:ext cx="5997575" cy="647700"/>
          </a:xfrm>
        </p:spPr>
        <p:txBody>
          <a:bodyPr/>
          <a:lstStyle/>
          <a:p>
            <a:r>
              <a:rPr lang="zh-CN" altLang="zh-CN" smtClean="0">
                <a:latin typeface="华文细黑"/>
                <a:ea typeface="华文细黑"/>
                <a:cs typeface="华文细黑"/>
              </a:rPr>
              <a:t>第六节　</a:t>
            </a:r>
            <a:r>
              <a:rPr lang="zh-CN" altLang="en-US" smtClean="0">
                <a:latin typeface="华文细黑"/>
                <a:ea typeface="华文细黑"/>
                <a:cs typeface="华文细黑"/>
              </a:rPr>
              <a:t>企业所得税</a:t>
            </a:r>
            <a:r>
              <a:rPr lang="zh-CN" altLang="zh-CN" smtClean="0">
                <a:latin typeface="华文细黑"/>
                <a:ea typeface="华文细黑"/>
                <a:cs typeface="华文细黑"/>
              </a:rPr>
              <a:t>税收优惠</a:t>
            </a:r>
          </a:p>
        </p:txBody>
      </p:sp>
      <p:sp>
        <p:nvSpPr>
          <p:cNvPr id="57346" name="内容占位符 2"/>
          <p:cNvSpPr>
            <a:spLocks noGrp="1"/>
          </p:cNvSpPr>
          <p:nvPr>
            <p:ph idx="1"/>
          </p:nvPr>
        </p:nvSpPr>
        <p:spPr>
          <a:xfrm>
            <a:off x="395288" y="1196975"/>
            <a:ext cx="8353425" cy="4968875"/>
          </a:xfrm>
        </p:spPr>
        <p:txBody>
          <a:bodyPr/>
          <a:lstStyle/>
          <a:p>
            <a:pPr marL="228600" indent="-228600" algn="l" defTabSz="449263">
              <a:lnSpc>
                <a:spcPct val="14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六</a:t>
            </a:r>
            <a:r>
              <a:rPr lang="zh-CN" altLang="zh-CN" sz="2400" b="1" dirty="0" smtClean="0">
                <a:solidFill>
                  <a:srgbClr val="000000"/>
                </a:solidFill>
                <a:latin typeface="黑体" pitchFamily="49" charset="-122"/>
                <a:ea typeface="黑体" pitchFamily="49" charset="-122"/>
              </a:rPr>
              <a:t>、创投企业优惠</a:t>
            </a:r>
          </a:p>
          <a:p>
            <a:pPr marL="228600" indent="-228600" defTabSz="449263"/>
            <a:r>
              <a:rPr lang="zh-CN" altLang="zh-CN" dirty="0" smtClean="0"/>
              <a:t>创业投资企业从事国家需要重点扶持和鼓励的创业投资</a:t>
            </a:r>
            <a:r>
              <a:rPr lang="en-US" altLang="zh-CN" dirty="0" smtClean="0"/>
              <a:t>,</a:t>
            </a:r>
            <a:r>
              <a:rPr lang="zh-CN" altLang="zh-CN" dirty="0" smtClean="0"/>
              <a:t>可以按投资额的一定比例抵扣应纳税所得额。</a:t>
            </a:r>
          </a:p>
          <a:p>
            <a:pPr marL="228600" indent="-228600" defTabSz="449263"/>
            <a:r>
              <a:rPr lang="zh-CN" altLang="en-US" dirty="0" smtClean="0"/>
              <a:t>创投企业优惠，是指创业投资企业采取股权投资方式直接投资于初创科技型企业满</a:t>
            </a:r>
            <a:r>
              <a:rPr lang="en-US" altLang="zh-CN" dirty="0" smtClean="0"/>
              <a:t>2</a:t>
            </a:r>
            <a:r>
              <a:rPr lang="zh-CN" altLang="en-US" dirty="0" smtClean="0"/>
              <a:t>年的</a:t>
            </a:r>
            <a:r>
              <a:rPr lang="en-US" altLang="zh-CN" dirty="0" smtClean="0"/>
              <a:t>,</a:t>
            </a:r>
            <a:r>
              <a:rPr lang="zh-CN" altLang="en-US" dirty="0" smtClean="0"/>
              <a:t>可以按照其投资额的</a:t>
            </a:r>
            <a:r>
              <a:rPr lang="en-US" altLang="zh-CN" dirty="0" smtClean="0"/>
              <a:t>70%</a:t>
            </a:r>
            <a:r>
              <a:rPr lang="zh-CN" altLang="en-US" dirty="0" smtClean="0"/>
              <a:t>在股权持有满</a:t>
            </a:r>
            <a:r>
              <a:rPr lang="en-US" altLang="zh-CN" dirty="0" smtClean="0"/>
              <a:t>2</a:t>
            </a:r>
            <a:r>
              <a:rPr lang="zh-CN" altLang="en-US" dirty="0" smtClean="0"/>
              <a:t>年的当年抵扣该创业投资企业的应纳税所得额；当年不足抵扣的</a:t>
            </a:r>
            <a:r>
              <a:rPr lang="en-US" altLang="zh-CN" dirty="0" smtClean="0"/>
              <a:t>,</a:t>
            </a:r>
            <a:r>
              <a:rPr lang="zh-CN" altLang="en-US" dirty="0" smtClean="0"/>
              <a:t>可以在以后纳税年度结转抵扣。 </a:t>
            </a:r>
            <a:endParaRPr lang="en-US" altLang="zh-CN" dirty="0" smtClean="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1"/>
          <p:cNvSpPr>
            <a:spLocks noGrp="1"/>
          </p:cNvSpPr>
          <p:nvPr>
            <p:ph type="title"/>
          </p:nvPr>
        </p:nvSpPr>
        <p:spPr>
          <a:xfrm>
            <a:off x="2555875" y="333375"/>
            <a:ext cx="5997575" cy="647700"/>
          </a:xfrm>
        </p:spPr>
        <p:txBody>
          <a:bodyPr/>
          <a:lstStyle/>
          <a:p>
            <a:r>
              <a:rPr lang="zh-CN" altLang="zh-CN" smtClean="0">
                <a:latin typeface="华文细黑"/>
                <a:ea typeface="华文细黑"/>
                <a:cs typeface="华文细黑"/>
              </a:rPr>
              <a:t>第六节　</a:t>
            </a:r>
            <a:r>
              <a:rPr lang="zh-CN" altLang="en-US" smtClean="0">
                <a:latin typeface="华文细黑"/>
                <a:ea typeface="华文细黑"/>
                <a:cs typeface="华文细黑"/>
              </a:rPr>
              <a:t>企业所得税</a:t>
            </a:r>
            <a:r>
              <a:rPr lang="zh-CN" altLang="zh-CN" smtClean="0">
                <a:latin typeface="华文细黑"/>
                <a:ea typeface="华文细黑"/>
                <a:cs typeface="华文细黑"/>
              </a:rPr>
              <a:t>税收优惠</a:t>
            </a:r>
          </a:p>
        </p:txBody>
      </p:sp>
      <p:sp>
        <p:nvSpPr>
          <p:cNvPr id="57346" name="内容占位符 2"/>
          <p:cNvSpPr>
            <a:spLocks noGrp="1"/>
          </p:cNvSpPr>
          <p:nvPr>
            <p:ph idx="1"/>
          </p:nvPr>
        </p:nvSpPr>
        <p:spPr>
          <a:xfrm>
            <a:off x="395288" y="1196975"/>
            <a:ext cx="8353425" cy="4968875"/>
          </a:xfrm>
        </p:spPr>
        <p:txBody>
          <a:bodyPr/>
          <a:lstStyle/>
          <a:p>
            <a:pPr marL="228600" indent="-228600" algn="l" defTabSz="449263">
              <a:lnSpc>
                <a:spcPct val="14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七</a:t>
            </a:r>
            <a:r>
              <a:rPr lang="zh-CN" altLang="zh-CN" sz="2400" b="1" dirty="0" smtClean="0">
                <a:solidFill>
                  <a:srgbClr val="000000"/>
                </a:solidFill>
                <a:latin typeface="黑体" pitchFamily="49" charset="-122"/>
                <a:ea typeface="黑体" pitchFamily="49" charset="-122"/>
              </a:rPr>
              <a:t>、加速折旧优惠</a:t>
            </a:r>
          </a:p>
          <a:p>
            <a:pPr marL="228600" indent="-228600" defTabSz="449263"/>
            <a:r>
              <a:rPr lang="zh-CN" altLang="zh-CN" dirty="0" smtClean="0"/>
              <a:t>企业的固定资产由于技术进步等原因</a:t>
            </a:r>
            <a:r>
              <a:rPr lang="en-US" altLang="zh-CN" dirty="0" smtClean="0"/>
              <a:t>,</a:t>
            </a:r>
            <a:r>
              <a:rPr lang="zh-CN" altLang="zh-CN" dirty="0" smtClean="0"/>
              <a:t>确需加速折旧的</a:t>
            </a:r>
            <a:r>
              <a:rPr lang="en-US" altLang="zh-CN" dirty="0" smtClean="0"/>
              <a:t>,</a:t>
            </a:r>
            <a:r>
              <a:rPr lang="zh-CN" altLang="zh-CN" dirty="0" smtClean="0"/>
              <a:t>可以缩短折旧年限或者采取加速折旧的方法。</a:t>
            </a:r>
            <a:endParaRPr lang="en-US" altLang="zh-CN" dirty="0" smtClean="0"/>
          </a:p>
          <a:p>
            <a:pPr marL="228600" indent="-228600" defTabSz="449263"/>
            <a:r>
              <a:rPr lang="zh-CN" altLang="zh-CN" dirty="0" smtClean="0"/>
              <a:t>采取缩短折旧年限方法的</a:t>
            </a:r>
            <a:r>
              <a:rPr lang="en-US" altLang="zh-CN" dirty="0" smtClean="0"/>
              <a:t>,</a:t>
            </a:r>
            <a:r>
              <a:rPr lang="zh-CN" altLang="zh-CN" dirty="0" smtClean="0"/>
              <a:t>最低折旧年限不得低于规定折旧年限的</a:t>
            </a:r>
            <a:r>
              <a:rPr lang="en-US" altLang="zh-CN" dirty="0" smtClean="0"/>
              <a:t>60%</a:t>
            </a:r>
            <a:r>
              <a:rPr lang="zh-CN" altLang="en-US" dirty="0" smtClean="0"/>
              <a:t>；</a:t>
            </a:r>
            <a:r>
              <a:rPr lang="zh-CN" altLang="zh-CN" dirty="0" smtClean="0"/>
              <a:t>采取加速折旧方法的</a:t>
            </a:r>
            <a:r>
              <a:rPr lang="en-US" altLang="zh-CN" dirty="0" smtClean="0"/>
              <a:t>,</a:t>
            </a:r>
            <a:r>
              <a:rPr lang="zh-CN" altLang="zh-CN" dirty="0" smtClean="0"/>
              <a:t>可以采取双倍余额递减法或者年数总和法。</a:t>
            </a:r>
          </a:p>
          <a:p>
            <a:pPr marL="228600" indent="-228600" defTabSz="449263"/>
            <a:endParaRPr lang="zh-CN" altLang="en-US" dirty="0" smtClean="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1"/>
          <p:cNvSpPr>
            <a:spLocks noGrp="1"/>
          </p:cNvSpPr>
          <p:nvPr>
            <p:ph type="title"/>
          </p:nvPr>
        </p:nvSpPr>
        <p:spPr>
          <a:xfrm>
            <a:off x="2339975" y="333375"/>
            <a:ext cx="6192838" cy="647700"/>
          </a:xfrm>
        </p:spPr>
        <p:txBody>
          <a:bodyPr/>
          <a:lstStyle/>
          <a:p>
            <a:r>
              <a:rPr lang="zh-CN" altLang="zh-CN" smtClean="0">
                <a:latin typeface="华文细黑"/>
                <a:ea typeface="华文细黑"/>
                <a:cs typeface="华文细黑"/>
              </a:rPr>
              <a:t>第六节　</a:t>
            </a:r>
            <a:r>
              <a:rPr lang="zh-CN" altLang="en-US" smtClean="0">
                <a:latin typeface="华文细黑"/>
                <a:ea typeface="华文细黑"/>
                <a:cs typeface="华文细黑"/>
              </a:rPr>
              <a:t>企业所得税</a:t>
            </a:r>
            <a:r>
              <a:rPr lang="zh-CN" altLang="zh-CN" smtClean="0">
                <a:latin typeface="华文细黑"/>
                <a:ea typeface="华文细黑"/>
                <a:cs typeface="华文细黑"/>
              </a:rPr>
              <a:t>税收优惠</a:t>
            </a:r>
          </a:p>
        </p:txBody>
      </p:sp>
      <p:sp>
        <p:nvSpPr>
          <p:cNvPr id="58370"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endParaRPr lang="en-US" altLang="zh-CN" sz="2400" b="1" dirty="0" smtClean="0">
              <a:solidFill>
                <a:srgbClr val="000000"/>
              </a:solidFill>
              <a:latin typeface="黑体" pitchFamily="49" charset="-122"/>
              <a:ea typeface="黑体" pitchFamily="49" charset="-122"/>
            </a:endParaRPr>
          </a:p>
          <a:p>
            <a:pPr marL="228600" indent="-228600" algn="l" defTabSz="449263">
              <a:lnSpc>
                <a:spcPct val="14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八</a:t>
            </a:r>
            <a:r>
              <a:rPr lang="zh-CN" altLang="zh-CN" sz="2400" b="1" dirty="0" smtClean="0">
                <a:solidFill>
                  <a:srgbClr val="000000"/>
                </a:solidFill>
                <a:latin typeface="黑体" pitchFamily="49" charset="-122"/>
                <a:ea typeface="黑体" pitchFamily="49" charset="-122"/>
              </a:rPr>
              <a:t>、减计收入优惠</a:t>
            </a:r>
          </a:p>
          <a:p>
            <a:pPr marL="228600" indent="-228600" defTabSz="449263">
              <a:lnSpc>
                <a:spcPct val="125000"/>
              </a:lnSpc>
            </a:pPr>
            <a:r>
              <a:rPr lang="zh-CN" altLang="zh-CN" dirty="0" smtClean="0"/>
              <a:t>企业综合利用资源</a:t>
            </a:r>
            <a:r>
              <a:rPr lang="en-US" altLang="zh-CN" dirty="0" smtClean="0"/>
              <a:t>,</a:t>
            </a:r>
            <a:r>
              <a:rPr lang="zh-CN" altLang="zh-CN" dirty="0" smtClean="0"/>
              <a:t>生产符合国家产业政策规定的产品所取得的收入</a:t>
            </a:r>
            <a:r>
              <a:rPr lang="en-US" altLang="zh-CN" dirty="0" smtClean="0"/>
              <a:t>,</a:t>
            </a:r>
            <a:r>
              <a:rPr lang="zh-CN" altLang="zh-CN" dirty="0" smtClean="0"/>
              <a:t>可以在计算应纳税所得额时减计收入。</a:t>
            </a:r>
          </a:p>
          <a:p>
            <a:pPr marL="228600" indent="-228600" defTabSz="449263">
              <a:lnSpc>
                <a:spcPct val="125000"/>
              </a:lnSpc>
            </a:pPr>
            <a:endParaRPr lang="en-US" altLang="zh-CN" dirty="0"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1"/>
          <p:cNvSpPr>
            <a:spLocks noGrp="1"/>
          </p:cNvSpPr>
          <p:nvPr>
            <p:ph type="title"/>
          </p:nvPr>
        </p:nvSpPr>
        <p:spPr>
          <a:xfrm>
            <a:off x="2339975" y="333375"/>
            <a:ext cx="6192838" cy="647700"/>
          </a:xfrm>
        </p:spPr>
        <p:txBody>
          <a:bodyPr/>
          <a:lstStyle/>
          <a:p>
            <a:r>
              <a:rPr lang="zh-CN" altLang="zh-CN" smtClean="0">
                <a:latin typeface="华文细黑"/>
                <a:ea typeface="华文细黑"/>
                <a:cs typeface="华文细黑"/>
              </a:rPr>
              <a:t>第六节　</a:t>
            </a:r>
            <a:r>
              <a:rPr lang="zh-CN" altLang="en-US" smtClean="0">
                <a:latin typeface="华文细黑"/>
                <a:ea typeface="华文细黑"/>
                <a:cs typeface="华文细黑"/>
              </a:rPr>
              <a:t>企业所得税</a:t>
            </a:r>
            <a:r>
              <a:rPr lang="zh-CN" altLang="zh-CN" smtClean="0">
                <a:latin typeface="华文细黑"/>
                <a:ea typeface="华文细黑"/>
                <a:cs typeface="华文细黑"/>
              </a:rPr>
              <a:t>税收优惠</a:t>
            </a:r>
          </a:p>
        </p:txBody>
      </p:sp>
      <p:sp>
        <p:nvSpPr>
          <p:cNvPr id="58370" name="内容占位符 2"/>
          <p:cNvSpPr>
            <a:spLocks noGrp="1"/>
          </p:cNvSpPr>
          <p:nvPr>
            <p:ph idx="1"/>
          </p:nvPr>
        </p:nvSpPr>
        <p:spPr>
          <a:xfrm>
            <a:off x="395536" y="1196752"/>
            <a:ext cx="8136904" cy="5184775"/>
          </a:xfrm>
        </p:spPr>
        <p:txBody>
          <a:bodyPr/>
          <a:lstStyle/>
          <a:p>
            <a:pPr marL="228600" indent="-228600" defTabSz="449263">
              <a:lnSpc>
                <a:spcPct val="125000"/>
              </a:lnSpc>
            </a:pPr>
            <a:endParaRPr lang="en-US" altLang="zh-CN" dirty="0" smtClean="0"/>
          </a:p>
          <a:p>
            <a:pPr marL="228600" indent="-228600" algn="l" defTabSz="449263">
              <a:lnSpc>
                <a:spcPct val="14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九</a:t>
            </a:r>
            <a:r>
              <a:rPr lang="zh-CN" altLang="zh-CN" sz="2400" b="1" dirty="0" smtClean="0">
                <a:solidFill>
                  <a:srgbClr val="000000"/>
                </a:solidFill>
                <a:latin typeface="黑体" pitchFamily="49" charset="-122"/>
                <a:ea typeface="黑体" pitchFamily="49" charset="-122"/>
              </a:rPr>
              <a:t>、税额抵免优惠</a:t>
            </a:r>
          </a:p>
          <a:p>
            <a:pPr marL="228600" indent="-228600" defTabSz="449263">
              <a:lnSpc>
                <a:spcPct val="125000"/>
              </a:lnSpc>
            </a:pPr>
            <a:r>
              <a:rPr lang="zh-CN" altLang="zh-CN" dirty="0" smtClean="0"/>
              <a:t>税额抵免</a:t>
            </a:r>
            <a:r>
              <a:rPr lang="zh-CN" altLang="en-US" dirty="0" smtClean="0"/>
              <a:t>，</a:t>
            </a:r>
            <a:r>
              <a:rPr lang="zh-CN" altLang="zh-CN" dirty="0" smtClean="0"/>
              <a:t>是指企业购置并实际使用《环境保护专用设备企业所得税优惠目录》《节能节水专用设备所得税优惠目录》和《安全生产专用设备企业所得税优惠目录》规定的环境保护、节能节水、安全生产等专用设备的</a:t>
            </a:r>
            <a:r>
              <a:rPr lang="en-US" altLang="zh-CN" dirty="0" smtClean="0"/>
              <a:t>,</a:t>
            </a:r>
            <a:r>
              <a:rPr lang="zh-CN" altLang="zh-CN" dirty="0" smtClean="0"/>
              <a:t>该专用设备的投资额的</a:t>
            </a:r>
            <a:r>
              <a:rPr lang="en-US" altLang="zh-CN" dirty="0" smtClean="0"/>
              <a:t>10%</a:t>
            </a:r>
            <a:r>
              <a:rPr lang="zh-CN" altLang="zh-CN" dirty="0" smtClean="0"/>
              <a:t>可以从企业当年的应纳税额中抵免</a:t>
            </a:r>
            <a:r>
              <a:rPr lang="zh-CN" altLang="en-US" dirty="0" smtClean="0"/>
              <a:t>；</a:t>
            </a:r>
            <a:r>
              <a:rPr lang="zh-CN" altLang="zh-CN" dirty="0" smtClean="0"/>
              <a:t>当年不足抵免的</a:t>
            </a:r>
            <a:r>
              <a:rPr lang="en-US" altLang="zh-CN" dirty="0" smtClean="0"/>
              <a:t>,</a:t>
            </a:r>
            <a:r>
              <a:rPr lang="zh-CN" altLang="zh-CN" dirty="0" smtClean="0"/>
              <a:t>可以在以后</a:t>
            </a:r>
            <a:r>
              <a:rPr lang="en-US" altLang="zh-CN" dirty="0" smtClean="0"/>
              <a:t>5</a:t>
            </a:r>
            <a:r>
              <a:rPr lang="zh-CN" altLang="zh-CN" dirty="0" smtClean="0"/>
              <a:t>个纳税年度结转抵免。</a:t>
            </a:r>
            <a:endParaRPr lang="en-US" altLang="zh-CN" dirty="0" smtClean="0"/>
          </a:p>
          <a:p>
            <a:pPr marL="228600" indent="-228600" defTabSz="449263"/>
            <a:endParaRPr lang="zh-CN" altLang="zh-CN" dirty="0" smtClean="0"/>
          </a:p>
          <a:p>
            <a:pPr marL="228600" indent="-228600" defTabSz="449263"/>
            <a:endParaRPr lang="zh-CN" altLang="en-US" dirty="0" smtClean="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标题 1"/>
          <p:cNvSpPr>
            <a:spLocks noGrp="1"/>
          </p:cNvSpPr>
          <p:nvPr>
            <p:ph type="title"/>
          </p:nvPr>
        </p:nvSpPr>
        <p:spPr>
          <a:xfrm>
            <a:off x="2124075" y="333375"/>
            <a:ext cx="6408738" cy="647700"/>
          </a:xfrm>
        </p:spPr>
        <p:txBody>
          <a:bodyPr/>
          <a:lstStyle/>
          <a:p>
            <a:r>
              <a:rPr lang="zh-CN" altLang="zh-CN" smtClean="0">
                <a:latin typeface="华文细黑"/>
                <a:ea typeface="华文细黑"/>
                <a:cs typeface="华文细黑"/>
              </a:rPr>
              <a:t>第六节　</a:t>
            </a:r>
            <a:r>
              <a:rPr lang="zh-CN" altLang="en-US" smtClean="0">
                <a:latin typeface="华文细黑"/>
                <a:ea typeface="华文细黑"/>
                <a:cs typeface="华文细黑"/>
              </a:rPr>
              <a:t>企业所得税</a:t>
            </a:r>
            <a:r>
              <a:rPr lang="zh-CN" altLang="zh-CN" smtClean="0">
                <a:latin typeface="华文细黑"/>
                <a:ea typeface="华文细黑"/>
                <a:cs typeface="华文细黑"/>
              </a:rPr>
              <a:t>税收优惠</a:t>
            </a:r>
          </a:p>
        </p:txBody>
      </p:sp>
      <p:sp>
        <p:nvSpPr>
          <p:cNvPr id="59394" name="内容占位符 2"/>
          <p:cNvSpPr>
            <a:spLocks noGrp="1"/>
          </p:cNvSpPr>
          <p:nvPr>
            <p:ph idx="1"/>
          </p:nvPr>
        </p:nvSpPr>
        <p:spPr>
          <a:xfrm>
            <a:off x="539552" y="1196975"/>
            <a:ext cx="8209161" cy="5184775"/>
          </a:xfrm>
        </p:spPr>
        <p:txBody>
          <a:bodyPr/>
          <a:lstStyle/>
          <a:p>
            <a:pPr marL="228600" indent="-228600" algn="l" defTabSz="449263">
              <a:lnSpc>
                <a:spcPct val="140000"/>
              </a:lnSpc>
              <a:spcBef>
                <a:spcPct val="0"/>
              </a:spcBef>
              <a:buClr>
                <a:srgbClr val="486AC1"/>
              </a:buClr>
              <a:buFont typeface="Arial" charset="0"/>
              <a:buNone/>
            </a:pPr>
            <a:endParaRPr lang="en-US" altLang="zh-CN" sz="2400" b="1" dirty="0" smtClean="0">
              <a:solidFill>
                <a:srgbClr val="000000"/>
              </a:solidFill>
              <a:latin typeface="黑体" pitchFamily="49" charset="-122"/>
              <a:ea typeface="黑体" pitchFamily="49" charset="-122"/>
            </a:endParaRPr>
          </a:p>
          <a:p>
            <a:pPr marL="228600" indent="-228600" algn="l" defTabSz="449263">
              <a:lnSpc>
                <a:spcPct val="14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十</a:t>
            </a:r>
            <a:r>
              <a:rPr lang="zh-CN" altLang="zh-CN" sz="2400" b="1" dirty="0" smtClean="0">
                <a:solidFill>
                  <a:srgbClr val="000000"/>
                </a:solidFill>
                <a:latin typeface="黑体" pitchFamily="49" charset="-122"/>
                <a:ea typeface="黑体" pitchFamily="49" charset="-122"/>
              </a:rPr>
              <a:t>、民族自治地方优惠</a:t>
            </a:r>
          </a:p>
          <a:p>
            <a:pPr marL="228600" indent="-228600" defTabSz="449263"/>
            <a:r>
              <a:rPr lang="zh-CN" altLang="zh-CN" dirty="0" smtClean="0"/>
              <a:t>民族自治地方的自治机关对本民族自治地方的企业应缴纳的企业所得税中属于地方分享的部分</a:t>
            </a:r>
            <a:r>
              <a:rPr lang="en-US" altLang="zh-CN" dirty="0" smtClean="0"/>
              <a:t>,</a:t>
            </a:r>
            <a:r>
              <a:rPr lang="zh-CN" altLang="zh-CN" dirty="0" smtClean="0"/>
              <a:t>可以决定减征或者免征。自治州、自治县决定减征或者免征的</a:t>
            </a:r>
            <a:r>
              <a:rPr lang="en-US" altLang="zh-CN" dirty="0" smtClean="0"/>
              <a:t>,</a:t>
            </a:r>
            <a:r>
              <a:rPr lang="zh-CN" altLang="zh-CN" dirty="0" smtClean="0"/>
              <a:t>须报省、自治区、直辖市人民政府批准。</a:t>
            </a:r>
            <a:endParaRPr lang="en-US" altLang="zh-CN" dirty="0" smtClean="0"/>
          </a:p>
          <a:p>
            <a:pPr marL="228600" indent="-228600" defTabSz="449263"/>
            <a:endParaRPr lang="en-US" altLang="zh-CN" dirty="0" smtClean="0"/>
          </a:p>
          <a:p>
            <a:pPr marL="228600" indent="-228600" defTabSz="449263"/>
            <a:endParaRPr lang="zh-CN" altLang="zh-CN" dirty="0" smtClean="0"/>
          </a:p>
          <a:p>
            <a:pPr marL="228600" indent="-228600" defTabSz="449263"/>
            <a:endParaRPr lang="zh-CN" altLang="zh-CN" dirty="0" smtClean="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标题 1"/>
          <p:cNvSpPr>
            <a:spLocks noGrp="1"/>
          </p:cNvSpPr>
          <p:nvPr>
            <p:ph type="title"/>
          </p:nvPr>
        </p:nvSpPr>
        <p:spPr>
          <a:xfrm>
            <a:off x="2124075" y="333375"/>
            <a:ext cx="6408738" cy="647700"/>
          </a:xfrm>
        </p:spPr>
        <p:txBody>
          <a:bodyPr/>
          <a:lstStyle/>
          <a:p>
            <a:r>
              <a:rPr lang="zh-CN" altLang="zh-CN" smtClean="0">
                <a:latin typeface="华文细黑"/>
                <a:ea typeface="华文细黑"/>
                <a:cs typeface="华文细黑"/>
              </a:rPr>
              <a:t>第六节　</a:t>
            </a:r>
            <a:r>
              <a:rPr lang="zh-CN" altLang="en-US" smtClean="0">
                <a:latin typeface="华文细黑"/>
                <a:ea typeface="华文细黑"/>
                <a:cs typeface="华文细黑"/>
              </a:rPr>
              <a:t>企业所得税</a:t>
            </a:r>
            <a:r>
              <a:rPr lang="zh-CN" altLang="zh-CN" smtClean="0">
                <a:latin typeface="华文细黑"/>
                <a:ea typeface="华文细黑"/>
                <a:cs typeface="华文细黑"/>
              </a:rPr>
              <a:t>税收优惠</a:t>
            </a:r>
          </a:p>
        </p:txBody>
      </p:sp>
      <p:sp>
        <p:nvSpPr>
          <p:cNvPr id="59394" name="内容占位符 2"/>
          <p:cNvSpPr>
            <a:spLocks noGrp="1"/>
          </p:cNvSpPr>
          <p:nvPr>
            <p:ph idx="1"/>
          </p:nvPr>
        </p:nvSpPr>
        <p:spPr>
          <a:xfrm>
            <a:off x="395288" y="1196975"/>
            <a:ext cx="8353425" cy="5184775"/>
          </a:xfrm>
        </p:spPr>
        <p:txBody>
          <a:bodyPr/>
          <a:lstStyle/>
          <a:p>
            <a:pPr marL="228600" indent="-228600" defTabSz="449263"/>
            <a:endParaRPr lang="en-US" altLang="zh-CN" dirty="0" smtClean="0"/>
          </a:p>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十</a:t>
            </a:r>
            <a:r>
              <a:rPr lang="zh-CN" altLang="en-US" sz="2400" b="1" dirty="0" smtClean="0">
                <a:solidFill>
                  <a:srgbClr val="000000"/>
                </a:solidFill>
                <a:latin typeface="黑体" pitchFamily="49" charset="-122"/>
                <a:ea typeface="黑体" pitchFamily="49" charset="-122"/>
              </a:rPr>
              <a:t>一</a:t>
            </a:r>
            <a:r>
              <a:rPr lang="zh-CN" altLang="zh-CN" sz="2400" b="1" dirty="0" smtClean="0">
                <a:solidFill>
                  <a:srgbClr val="000000"/>
                </a:solidFill>
                <a:latin typeface="黑体" pitchFamily="49" charset="-122"/>
                <a:ea typeface="黑体" pitchFamily="49" charset="-122"/>
              </a:rPr>
              <a:t>、非居民企业优惠</a:t>
            </a:r>
          </a:p>
          <a:p>
            <a:pPr marL="228600" indent="-228600" defTabSz="449263"/>
            <a:r>
              <a:rPr lang="zh-CN" altLang="zh-CN" dirty="0" smtClean="0"/>
              <a:t>非居民企业减按</a:t>
            </a:r>
            <a:r>
              <a:rPr lang="en-US" altLang="zh-CN" dirty="0" smtClean="0"/>
              <a:t>10%</a:t>
            </a:r>
            <a:r>
              <a:rPr lang="zh-CN" altLang="zh-CN" dirty="0" smtClean="0"/>
              <a:t>的税率征收企业所得税。这里的非居民企业</a:t>
            </a:r>
            <a:r>
              <a:rPr lang="en-US" altLang="zh-CN" dirty="0" smtClean="0"/>
              <a:t>,</a:t>
            </a:r>
            <a:r>
              <a:rPr lang="zh-CN" altLang="zh-CN" dirty="0" smtClean="0"/>
              <a:t>是指在</a:t>
            </a:r>
            <a:r>
              <a:rPr lang="zh-CN" altLang="en-US" dirty="0" smtClean="0"/>
              <a:t>我</a:t>
            </a:r>
            <a:r>
              <a:rPr lang="zh-CN" altLang="zh-CN" dirty="0" smtClean="0"/>
              <a:t>国境内未设立机构、场所的</a:t>
            </a:r>
            <a:r>
              <a:rPr lang="en-US" altLang="zh-CN" dirty="0" smtClean="0"/>
              <a:t>,</a:t>
            </a:r>
            <a:r>
              <a:rPr lang="zh-CN" altLang="zh-CN" dirty="0" smtClean="0"/>
              <a:t>或者虽设立机构、场所但取得的所得与其所设机构、场所没有实际联系的企业。</a:t>
            </a:r>
          </a:p>
          <a:p>
            <a:pPr marL="228600" indent="-228600" defTabSz="449263"/>
            <a:endParaRPr lang="zh-CN" altLang="zh-CN" dirty="0" smtClean="0"/>
          </a:p>
          <a:p>
            <a:pPr marL="228600" indent="-228600" defTabSz="449263"/>
            <a:endParaRPr lang="zh-CN" altLang="zh-CN" dirty="0"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1"/>
          <p:cNvSpPr>
            <a:spLocks noGrp="1"/>
          </p:cNvSpPr>
          <p:nvPr>
            <p:ph type="title"/>
          </p:nvPr>
        </p:nvSpPr>
        <p:spPr>
          <a:xfrm>
            <a:off x="2411413" y="333375"/>
            <a:ext cx="6142037" cy="647700"/>
          </a:xfrm>
        </p:spPr>
        <p:txBody>
          <a:bodyPr/>
          <a:lstStyle/>
          <a:p>
            <a:r>
              <a:rPr lang="zh-CN" altLang="zh-CN" smtClean="0">
                <a:latin typeface="华文细黑"/>
                <a:ea typeface="华文细黑"/>
                <a:cs typeface="华文细黑"/>
              </a:rPr>
              <a:t>第六节　</a:t>
            </a:r>
            <a:r>
              <a:rPr lang="zh-CN" altLang="en-US" smtClean="0">
                <a:latin typeface="华文细黑"/>
                <a:ea typeface="华文细黑"/>
                <a:cs typeface="华文细黑"/>
              </a:rPr>
              <a:t>企业所得税</a:t>
            </a:r>
            <a:r>
              <a:rPr lang="zh-CN" altLang="zh-CN" smtClean="0">
                <a:latin typeface="华文细黑"/>
                <a:ea typeface="华文细黑"/>
                <a:cs typeface="华文细黑"/>
              </a:rPr>
              <a:t>税收优惠</a:t>
            </a:r>
          </a:p>
        </p:txBody>
      </p:sp>
      <p:sp>
        <p:nvSpPr>
          <p:cNvPr id="60418" name="内容占位符 2"/>
          <p:cNvSpPr>
            <a:spLocks noGrp="1"/>
          </p:cNvSpPr>
          <p:nvPr>
            <p:ph idx="1"/>
          </p:nvPr>
        </p:nvSpPr>
        <p:spPr>
          <a:xfrm>
            <a:off x="395288" y="1196975"/>
            <a:ext cx="8353425" cy="5184775"/>
          </a:xfrm>
        </p:spPr>
        <p:txBody>
          <a:bodyPr/>
          <a:lstStyle/>
          <a:p>
            <a:pPr marL="228600" indent="-228600" algn="l"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十</a:t>
            </a:r>
            <a:r>
              <a:rPr lang="zh-CN" altLang="en-US" sz="2400" b="1" dirty="0" smtClean="0">
                <a:solidFill>
                  <a:srgbClr val="000000"/>
                </a:solidFill>
                <a:latin typeface="黑体" pitchFamily="49" charset="-122"/>
                <a:ea typeface="黑体" pitchFamily="49" charset="-122"/>
              </a:rPr>
              <a:t>二</a:t>
            </a:r>
            <a:r>
              <a:rPr lang="zh-CN" altLang="zh-CN" sz="2400" b="1" dirty="0" smtClean="0">
                <a:solidFill>
                  <a:srgbClr val="000000"/>
                </a:solidFill>
                <a:latin typeface="黑体" pitchFamily="49" charset="-122"/>
                <a:ea typeface="黑体" pitchFamily="49" charset="-122"/>
              </a:rPr>
              <a:t>、</a:t>
            </a:r>
            <a:r>
              <a:rPr lang="zh-CN" altLang="en-US" sz="2400" b="1" dirty="0" smtClean="0">
                <a:solidFill>
                  <a:srgbClr val="000000"/>
                </a:solidFill>
                <a:latin typeface="黑体" pitchFamily="49" charset="-122"/>
                <a:ea typeface="黑体" pitchFamily="49" charset="-122"/>
              </a:rPr>
              <a:t>特殊</a:t>
            </a:r>
            <a:r>
              <a:rPr lang="zh-CN" altLang="zh-CN" sz="2400" b="1" dirty="0" smtClean="0">
                <a:solidFill>
                  <a:srgbClr val="000000"/>
                </a:solidFill>
                <a:latin typeface="黑体" pitchFamily="49" charset="-122"/>
                <a:ea typeface="黑体" pitchFamily="49" charset="-122"/>
              </a:rPr>
              <a:t>行业的优惠</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鼓励软件产业和集成电路产业发展的优惠政策</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鼓励证券投资基金发展的优惠政策</a:t>
            </a:r>
            <a:endParaRPr lang="zh-CN" altLang="en-US" sz="2200" dirty="0" smtClean="0">
              <a:solidFill>
                <a:srgbClr val="000000"/>
              </a:solidFill>
              <a:latin typeface="楷体_GB2312"/>
              <a:ea typeface="楷体_GB2312"/>
              <a:cs typeface="楷体_GB2312"/>
            </a:endParaRP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节能服务公司的优惠政策</a:t>
            </a:r>
          </a:p>
          <a:p>
            <a:pPr marL="228600" indent="-228600" defTabSz="449263">
              <a:lnSpc>
                <a:spcPct val="125000"/>
              </a:lnSpc>
            </a:pPr>
            <a:endParaRPr lang="en-US" altLang="zh-CN" sz="2200" b="1" dirty="0" smtClean="0">
              <a:solidFill>
                <a:srgbClr val="000000"/>
              </a:solidFill>
              <a:latin typeface="楷体_GB2312"/>
            </a:endParaRPr>
          </a:p>
          <a:p>
            <a:pPr marL="228600" indent="-228600" defTabSz="449263">
              <a:lnSpc>
                <a:spcPct val="125000"/>
              </a:lnSpc>
            </a:pPr>
            <a:endParaRPr lang="zh-CN" altLang="zh-CN" dirty="0" smtClean="0"/>
          </a:p>
          <a:p>
            <a:pPr marL="228600" indent="-228600" defTabSz="449263">
              <a:lnSpc>
                <a:spcPct val="125000"/>
              </a:lnSpc>
              <a:buFont typeface="Arial" charset="0"/>
              <a:buNone/>
            </a:pPr>
            <a:endParaRPr lang="zh-CN" altLang="en-US" dirty="0" smtClean="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标题 1"/>
          <p:cNvSpPr>
            <a:spLocks noGrp="1"/>
          </p:cNvSpPr>
          <p:nvPr>
            <p:ph type="title"/>
          </p:nvPr>
        </p:nvSpPr>
        <p:spPr>
          <a:xfrm>
            <a:off x="2124075" y="333375"/>
            <a:ext cx="6408738" cy="647700"/>
          </a:xfrm>
        </p:spPr>
        <p:txBody>
          <a:bodyPr/>
          <a:lstStyle/>
          <a:p>
            <a:r>
              <a:rPr lang="zh-CN" altLang="zh-CN" smtClean="0">
                <a:latin typeface="华文细黑"/>
                <a:ea typeface="华文细黑"/>
                <a:cs typeface="华文细黑"/>
              </a:rPr>
              <a:t>第七节　特别纳税调整</a:t>
            </a:r>
          </a:p>
        </p:txBody>
      </p:sp>
      <p:sp>
        <p:nvSpPr>
          <p:cNvPr id="61442"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一、调整范围</a:t>
            </a:r>
          </a:p>
          <a:p>
            <a:pPr marL="228600" indent="-228600" defTabSz="449263"/>
            <a:r>
              <a:rPr lang="zh-CN" altLang="zh-CN" dirty="0" smtClean="0"/>
              <a:t>特别纳税调整的范围</a:t>
            </a:r>
            <a:r>
              <a:rPr lang="en-US" altLang="zh-CN" dirty="0" smtClean="0"/>
              <a:t>,</a:t>
            </a:r>
            <a:r>
              <a:rPr lang="zh-CN" altLang="zh-CN" dirty="0" smtClean="0"/>
              <a:t>是指企业与其关联</a:t>
            </a:r>
            <a:r>
              <a:rPr lang="zh-CN" altLang="en-US" dirty="0" smtClean="0"/>
              <a:t>企业</a:t>
            </a:r>
            <a:r>
              <a:rPr lang="zh-CN" altLang="zh-CN" dirty="0" smtClean="0"/>
              <a:t>之间的业务往来</a:t>
            </a:r>
            <a:r>
              <a:rPr lang="en-US" altLang="zh-CN" dirty="0" smtClean="0"/>
              <a:t>,</a:t>
            </a:r>
            <a:r>
              <a:rPr lang="zh-CN" altLang="zh-CN" dirty="0" smtClean="0"/>
              <a:t>不符合独立交易原则而减少企业或者其关联</a:t>
            </a:r>
            <a:r>
              <a:rPr lang="zh-CN" altLang="en-US" dirty="0" smtClean="0"/>
              <a:t>企业</a:t>
            </a:r>
            <a:r>
              <a:rPr lang="zh-CN" altLang="zh-CN" dirty="0" smtClean="0"/>
              <a:t>应纳税收入或者所得额的</a:t>
            </a:r>
            <a:r>
              <a:rPr lang="en-US" altLang="zh-CN" dirty="0" smtClean="0"/>
              <a:t>,</a:t>
            </a:r>
            <a:r>
              <a:rPr lang="zh-CN" altLang="zh-CN" dirty="0" smtClean="0"/>
              <a:t>税务机关有权按照合理方法调整。</a:t>
            </a:r>
            <a:endParaRPr lang="en-US" altLang="zh-CN" dirty="0" smtClean="0"/>
          </a:p>
          <a:p>
            <a:pPr marL="228600" indent="-228600" defTabSz="449263"/>
            <a:r>
              <a:rPr lang="zh-CN" altLang="zh-CN" dirty="0" smtClean="0"/>
              <a:t>企业与其关联</a:t>
            </a:r>
            <a:r>
              <a:rPr lang="zh-CN" altLang="en-US" dirty="0" smtClean="0"/>
              <a:t>企业</a:t>
            </a:r>
            <a:r>
              <a:rPr lang="zh-CN" altLang="zh-CN" dirty="0" smtClean="0"/>
              <a:t>共同开发、受让无形资产</a:t>
            </a:r>
            <a:r>
              <a:rPr lang="en-US" altLang="zh-CN" dirty="0" smtClean="0"/>
              <a:t>,</a:t>
            </a:r>
            <a:r>
              <a:rPr lang="zh-CN" altLang="zh-CN" dirty="0" smtClean="0"/>
              <a:t>或者共同提供、接受劳务发生的成本</a:t>
            </a:r>
            <a:r>
              <a:rPr lang="en-US" altLang="zh-CN" dirty="0" smtClean="0"/>
              <a:t>,</a:t>
            </a:r>
            <a:r>
              <a:rPr lang="zh-CN" altLang="zh-CN" dirty="0" smtClean="0"/>
              <a:t>在计算应纳税所得额时应当按照独立交易原则进行分摊。</a:t>
            </a:r>
            <a:endParaRPr lang="zh-CN" altLang="en-US" dirty="0" smtClean="0"/>
          </a:p>
          <a:p>
            <a:pPr marL="228600" indent="-228600" defTabSz="449263"/>
            <a:r>
              <a:rPr lang="zh-CN" altLang="en-US" dirty="0" smtClean="0"/>
              <a:t>关联企业，是指与企业有下列关联关系之一的企业、其他组织或者个人</a:t>
            </a:r>
            <a:r>
              <a:rPr lang="en-US" altLang="zh-CN" dirty="0" smtClean="0"/>
              <a:t>:</a:t>
            </a:r>
          </a:p>
          <a:p>
            <a:pPr marL="228600" indent="-228600" defTabSz="449263">
              <a:buFont typeface="Arial" charset="0"/>
              <a:buNone/>
            </a:pPr>
            <a:r>
              <a:rPr lang="en-US" altLang="zh-CN" dirty="0" smtClean="0"/>
              <a:t> (1)</a:t>
            </a:r>
            <a:r>
              <a:rPr lang="zh-CN" altLang="en-US" dirty="0" smtClean="0"/>
              <a:t>在资金、经营、购销等方面存在直接或者间接的控制关系。</a:t>
            </a:r>
            <a:endParaRPr lang="en-US" altLang="zh-CN" dirty="0" smtClean="0"/>
          </a:p>
          <a:p>
            <a:pPr marL="228600" indent="-228600" defTabSz="449263">
              <a:buFont typeface="Arial" charset="0"/>
              <a:buNone/>
            </a:pPr>
            <a:r>
              <a:rPr lang="en-US" altLang="zh-CN" dirty="0" smtClean="0"/>
              <a:t> (2)</a:t>
            </a:r>
            <a:r>
              <a:rPr lang="zh-CN" altLang="en-US" dirty="0" smtClean="0"/>
              <a:t>直接或者间接地同为第三者控制。</a:t>
            </a:r>
            <a:endParaRPr lang="en-US" altLang="zh-CN" dirty="0" smtClean="0"/>
          </a:p>
          <a:p>
            <a:pPr marL="228600" indent="-228600" defTabSz="449263">
              <a:buFont typeface="Arial" charset="0"/>
              <a:buNone/>
            </a:pPr>
            <a:r>
              <a:rPr lang="en-US" altLang="zh-CN" dirty="0" smtClean="0"/>
              <a:t> (3)</a:t>
            </a:r>
            <a:r>
              <a:rPr lang="zh-CN" altLang="en-US" dirty="0" smtClean="0"/>
              <a:t>在利益上具有相关联的其他关系。</a:t>
            </a:r>
            <a:endParaRPr lang="zh-CN" altLang="zh-CN" dirty="0" smtClean="0"/>
          </a:p>
          <a:p>
            <a:pPr marL="228600" indent="-228600" defTabSz="449263"/>
            <a:endParaRPr lang="zh-CN" altLang="en-US" dirty="0" smtClean="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标题 1"/>
          <p:cNvSpPr>
            <a:spLocks noGrp="1"/>
          </p:cNvSpPr>
          <p:nvPr>
            <p:ph type="title"/>
          </p:nvPr>
        </p:nvSpPr>
        <p:spPr>
          <a:xfrm>
            <a:off x="2411413" y="333375"/>
            <a:ext cx="6121400" cy="647700"/>
          </a:xfrm>
        </p:spPr>
        <p:txBody>
          <a:bodyPr/>
          <a:lstStyle/>
          <a:p>
            <a:r>
              <a:rPr lang="zh-CN" altLang="zh-CN" smtClean="0">
                <a:latin typeface="华文细黑"/>
                <a:ea typeface="华文细黑"/>
                <a:cs typeface="华文细黑"/>
              </a:rPr>
              <a:t>第七节　特别纳税调整</a:t>
            </a:r>
          </a:p>
        </p:txBody>
      </p:sp>
      <p:sp>
        <p:nvSpPr>
          <p:cNvPr id="3"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SzPct val="100000"/>
              <a:buFont typeface="Arial" pitchFamily="34" charset="0"/>
              <a:buNone/>
              <a:defRPr/>
            </a:pPr>
            <a:r>
              <a:rPr lang="zh-CN" altLang="zh-CN" sz="2400" b="1" dirty="0">
                <a:solidFill>
                  <a:srgbClr val="000000"/>
                </a:solidFill>
                <a:latin typeface="黑体" pitchFamily="2" charset="-122"/>
                <a:ea typeface="黑体" pitchFamily="2" charset="-122"/>
              </a:rPr>
              <a:t>二、调整方法</a:t>
            </a:r>
          </a:p>
          <a:p>
            <a:pPr>
              <a:lnSpc>
                <a:spcPct val="125000"/>
              </a:lnSpc>
              <a:buFont typeface="Arial" pitchFamily="34" charset="0"/>
              <a:buChar char="•"/>
              <a:defRPr/>
            </a:pPr>
            <a:r>
              <a:rPr lang="zh-CN" altLang="zh-CN" dirty="0" smtClean="0"/>
              <a:t>可</a:t>
            </a:r>
            <a:r>
              <a:rPr lang="zh-CN" altLang="zh-CN" dirty="0"/>
              <a:t>比非受控价格法</a:t>
            </a:r>
            <a:r>
              <a:rPr lang="en-US" altLang="zh-CN" dirty="0"/>
              <a:t>,</a:t>
            </a:r>
            <a:r>
              <a:rPr lang="zh-CN" altLang="zh-CN" dirty="0"/>
              <a:t>是指按照没有关联关系的交易各方进行相同或者类似业务往来的价格进行定价的方法。 </a:t>
            </a:r>
          </a:p>
          <a:p>
            <a:pPr>
              <a:lnSpc>
                <a:spcPct val="125000"/>
              </a:lnSpc>
              <a:buFont typeface="Arial" pitchFamily="34" charset="0"/>
              <a:buChar char="•"/>
              <a:defRPr/>
            </a:pPr>
            <a:r>
              <a:rPr lang="zh-CN" altLang="zh-CN" dirty="0" smtClean="0"/>
              <a:t>再</a:t>
            </a:r>
            <a:r>
              <a:rPr lang="zh-CN" altLang="zh-CN" dirty="0"/>
              <a:t>销售价格法</a:t>
            </a:r>
            <a:r>
              <a:rPr lang="en-US" altLang="zh-CN" dirty="0"/>
              <a:t>,</a:t>
            </a:r>
            <a:r>
              <a:rPr lang="zh-CN" altLang="zh-CN" dirty="0"/>
              <a:t>是指按照从关联方购进商品再销售给没有关联关系的交易方的价格</a:t>
            </a:r>
            <a:r>
              <a:rPr lang="en-US" altLang="zh-CN" dirty="0"/>
              <a:t>,</a:t>
            </a:r>
            <a:r>
              <a:rPr lang="zh-CN" altLang="zh-CN" dirty="0"/>
              <a:t>减除相同或者类似业务的销售毛利进行定价的方法。</a:t>
            </a:r>
          </a:p>
          <a:p>
            <a:pPr>
              <a:lnSpc>
                <a:spcPct val="125000"/>
              </a:lnSpc>
              <a:buFont typeface="Arial" pitchFamily="34" charset="0"/>
              <a:buChar char="•"/>
              <a:defRPr/>
            </a:pPr>
            <a:r>
              <a:rPr lang="zh-CN" altLang="zh-CN" dirty="0" smtClean="0"/>
              <a:t>成</a:t>
            </a:r>
            <a:r>
              <a:rPr lang="zh-CN" altLang="zh-CN" dirty="0"/>
              <a:t>本加成法</a:t>
            </a:r>
            <a:r>
              <a:rPr lang="en-US" altLang="zh-CN" dirty="0"/>
              <a:t>,</a:t>
            </a:r>
            <a:r>
              <a:rPr lang="zh-CN" altLang="zh-CN" dirty="0"/>
              <a:t>是指按照成本加合理的费用和利润进行定价的方法。</a:t>
            </a:r>
          </a:p>
          <a:p>
            <a:pPr>
              <a:lnSpc>
                <a:spcPct val="125000"/>
              </a:lnSpc>
              <a:buFont typeface="Arial" pitchFamily="34" charset="0"/>
              <a:buChar char="•"/>
              <a:defRPr/>
            </a:pPr>
            <a:r>
              <a:rPr lang="zh-CN" altLang="zh-CN" dirty="0" smtClean="0"/>
              <a:t>交</a:t>
            </a:r>
            <a:r>
              <a:rPr lang="zh-CN" altLang="zh-CN" dirty="0"/>
              <a:t>易净利润法</a:t>
            </a:r>
            <a:r>
              <a:rPr lang="en-US" altLang="zh-CN" dirty="0"/>
              <a:t>,</a:t>
            </a:r>
            <a:r>
              <a:rPr lang="zh-CN" altLang="zh-CN" dirty="0"/>
              <a:t>是指按照没有关联关系的交易各方进行相同或者类似业务往来取得的净利润水平确定利润的方法。</a:t>
            </a:r>
          </a:p>
          <a:p>
            <a:pPr>
              <a:lnSpc>
                <a:spcPct val="125000"/>
              </a:lnSpc>
              <a:buFont typeface="Arial" pitchFamily="34" charset="0"/>
              <a:buChar char="•"/>
              <a:defRPr/>
            </a:pPr>
            <a:r>
              <a:rPr lang="zh-CN" altLang="zh-CN" dirty="0" smtClean="0"/>
              <a:t>利</a:t>
            </a:r>
            <a:r>
              <a:rPr lang="zh-CN" altLang="zh-CN" dirty="0"/>
              <a:t>润分割法</a:t>
            </a:r>
            <a:r>
              <a:rPr lang="en-US" altLang="zh-CN" dirty="0"/>
              <a:t>,</a:t>
            </a:r>
            <a:r>
              <a:rPr lang="zh-CN" altLang="zh-CN" dirty="0"/>
              <a:t>是指将企业与其关联方的合并利润或者亏损在各方之间采用合理标准进行分配的方法。 </a:t>
            </a:r>
          </a:p>
          <a:p>
            <a:pPr>
              <a:lnSpc>
                <a:spcPct val="125000"/>
              </a:lnSpc>
              <a:buFont typeface="Arial" pitchFamily="34" charset="0"/>
              <a:buChar char="•"/>
              <a:defRPr/>
            </a:pPr>
            <a:r>
              <a:rPr lang="zh-CN" altLang="zh-CN" dirty="0" smtClean="0"/>
              <a:t>其</a:t>
            </a:r>
            <a:r>
              <a:rPr lang="zh-CN" altLang="zh-CN" dirty="0"/>
              <a:t>他符合独立交易原则的方法。</a:t>
            </a:r>
          </a:p>
          <a:p>
            <a:pPr>
              <a:lnSpc>
                <a:spcPct val="125000"/>
              </a:lnSpc>
              <a:buFont typeface="Arial" pitchFamily="34" charset="0"/>
              <a:buChar char="•"/>
              <a:defRPr/>
            </a:pP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a:xfrm>
            <a:off x="2268538" y="333375"/>
            <a:ext cx="6264275" cy="647700"/>
          </a:xfrm>
        </p:spPr>
        <p:txBody>
          <a:bodyPr/>
          <a:lstStyle/>
          <a:p>
            <a:r>
              <a:rPr lang="zh-CN" altLang="zh-CN" smtClean="0">
                <a:latin typeface="华文细黑"/>
                <a:ea typeface="华文细黑"/>
                <a:cs typeface="华文细黑"/>
              </a:rPr>
              <a:t>第一节　企业所得税概述</a:t>
            </a:r>
            <a:endParaRPr lang="zh-CN" altLang="en-US" smtClean="0">
              <a:latin typeface="华文细黑"/>
              <a:ea typeface="华文细黑"/>
              <a:cs typeface="华文细黑"/>
            </a:endParaRPr>
          </a:p>
        </p:txBody>
      </p:sp>
      <p:sp>
        <p:nvSpPr>
          <p:cNvPr id="24578" name="内容占位符 2"/>
          <p:cNvSpPr>
            <a:spLocks noGrp="1"/>
          </p:cNvSpPr>
          <p:nvPr>
            <p:ph idx="1"/>
          </p:nvPr>
        </p:nvSpPr>
        <p:spPr>
          <a:xfrm>
            <a:off x="611560" y="1196975"/>
            <a:ext cx="8137153" cy="5184775"/>
          </a:xfrm>
        </p:spPr>
        <p:txBody>
          <a:bodyPr/>
          <a:lstStyle/>
          <a:p>
            <a:pPr marL="228600" indent="-228600" algn="l"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二、企业所得税的建立和发展</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工商所得税阶段</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多种企业所得税并存阶段</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统一内资企业所得税阶段</a:t>
            </a:r>
          </a:p>
          <a:p>
            <a:pPr marL="228600" indent="-228600" algn="l"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统一内外资企业所得税阶段</a:t>
            </a:r>
          </a:p>
          <a:p>
            <a:pPr marL="228600" indent="-228600" defTabSz="449263"/>
            <a:endParaRPr lang="zh-CN" altLang="en-US" dirty="0" smtClean="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标题 1"/>
          <p:cNvSpPr>
            <a:spLocks noGrp="1"/>
          </p:cNvSpPr>
          <p:nvPr>
            <p:ph type="title"/>
          </p:nvPr>
        </p:nvSpPr>
        <p:spPr>
          <a:xfrm>
            <a:off x="2411413" y="333375"/>
            <a:ext cx="6142037" cy="647700"/>
          </a:xfrm>
        </p:spPr>
        <p:txBody>
          <a:bodyPr/>
          <a:lstStyle/>
          <a:p>
            <a:r>
              <a:rPr lang="zh-CN" altLang="zh-CN" smtClean="0">
                <a:latin typeface="华文细黑"/>
                <a:ea typeface="华文细黑"/>
                <a:cs typeface="华文细黑"/>
              </a:rPr>
              <a:t>第七节　特别纳税调整</a:t>
            </a:r>
          </a:p>
        </p:txBody>
      </p:sp>
      <p:sp>
        <p:nvSpPr>
          <p:cNvPr id="63490"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三、核定征收</a:t>
            </a:r>
          </a:p>
          <a:p>
            <a:pPr marL="228600" indent="-228600" defTabSz="449263"/>
            <a:r>
              <a:rPr lang="zh-CN" altLang="en-US" dirty="0" smtClean="0"/>
              <a:t>企业不提供与其关联企业之间业务往来的资料</a:t>
            </a:r>
            <a:r>
              <a:rPr lang="en-US" altLang="zh-CN" dirty="0" smtClean="0"/>
              <a:t>,</a:t>
            </a:r>
            <a:r>
              <a:rPr lang="zh-CN" altLang="en-US" dirty="0" smtClean="0"/>
              <a:t>或者提供虚假、不完整的资料</a:t>
            </a:r>
            <a:r>
              <a:rPr lang="en-US" altLang="zh-CN" dirty="0" smtClean="0"/>
              <a:t>,</a:t>
            </a:r>
            <a:r>
              <a:rPr lang="zh-CN" altLang="en-US" dirty="0" smtClean="0"/>
              <a:t>未能真实反映其关联业务往来情况的</a:t>
            </a:r>
            <a:r>
              <a:rPr lang="en-US" altLang="zh-CN" dirty="0" smtClean="0"/>
              <a:t>,</a:t>
            </a:r>
            <a:r>
              <a:rPr lang="zh-CN" altLang="en-US" dirty="0" smtClean="0"/>
              <a:t>税务机关有权依法核定其应纳税所得额。核定方法有</a:t>
            </a:r>
            <a:r>
              <a:rPr lang="en-US" altLang="zh-CN" dirty="0" smtClean="0"/>
              <a:t>: </a:t>
            </a:r>
          </a:p>
          <a:p>
            <a:pPr marL="228600" indent="-228600" defTabSz="449263"/>
            <a:r>
              <a:rPr lang="zh-CN" altLang="en-US" dirty="0" smtClean="0"/>
              <a:t>（</a:t>
            </a:r>
            <a:r>
              <a:rPr lang="en-US" altLang="zh-CN" dirty="0" smtClean="0"/>
              <a:t>1</a:t>
            </a:r>
            <a:r>
              <a:rPr lang="zh-CN" altLang="en-US" dirty="0" smtClean="0"/>
              <a:t>）</a:t>
            </a:r>
            <a:r>
              <a:rPr lang="zh-CN" altLang="zh-CN" dirty="0" smtClean="0"/>
              <a:t>参照同类或者类似企业的利润率水平核定</a:t>
            </a:r>
            <a:r>
              <a:rPr lang="zh-CN" altLang="en-US" dirty="0" smtClean="0"/>
              <a:t>。</a:t>
            </a:r>
            <a:endParaRPr lang="zh-CN" altLang="zh-CN" dirty="0" smtClean="0"/>
          </a:p>
          <a:p>
            <a:pPr marL="228600" indent="-228600" defTabSz="449263"/>
            <a:r>
              <a:rPr lang="zh-CN" altLang="en-US" dirty="0" smtClean="0"/>
              <a:t>（</a:t>
            </a:r>
            <a:r>
              <a:rPr lang="en-US" altLang="zh-CN" dirty="0" smtClean="0"/>
              <a:t>2</a:t>
            </a:r>
            <a:r>
              <a:rPr lang="zh-CN" altLang="en-US" dirty="0" smtClean="0"/>
              <a:t>）</a:t>
            </a:r>
            <a:r>
              <a:rPr lang="zh-CN" altLang="zh-CN" dirty="0" smtClean="0"/>
              <a:t>按照企业成本加合理的费用和利润的方法核定</a:t>
            </a:r>
            <a:r>
              <a:rPr lang="zh-CN" altLang="en-US" dirty="0" smtClean="0"/>
              <a:t>。</a:t>
            </a:r>
            <a:endParaRPr lang="zh-CN" altLang="zh-CN" dirty="0" smtClean="0"/>
          </a:p>
          <a:p>
            <a:pPr marL="228600" indent="-228600" defTabSz="449263"/>
            <a:r>
              <a:rPr lang="zh-CN" altLang="en-US" dirty="0" smtClean="0"/>
              <a:t>（</a:t>
            </a:r>
            <a:r>
              <a:rPr lang="en-US" altLang="zh-CN" dirty="0" smtClean="0"/>
              <a:t>3</a:t>
            </a:r>
            <a:r>
              <a:rPr lang="zh-CN" altLang="en-US" dirty="0" smtClean="0"/>
              <a:t>）</a:t>
            </a:r>
            <a:r>
              <a:rPr lang="zh-CN" altLang="zh-CN" dirty="0" smtClean="0"/>
              <a:t>按照关联企业集团整体利润的合理比例核定</a:t>
            </a:r>
            <a:r>
              <a:rPr lang="zh-CN" altLang="en-US" dirty="0" smtClean="0"/>
              <a:t>。</a:t>
            </a:r>
            <a:endParaRPr lang="zh-CN" altLang="zh-CN" dirty="0" smtClean="0"/>
          </a:p>
          <a:p>
            <a:pPr marL="228600" indent="-228600" defTabSz="449263"/>
            <a:r>
              <a:rPr lang="zh-CN" altLang="en-US" dirty="0" smtClean="0"/>
              <a:t>（</a:t>
            </a:r>
            <a:r>
              <a:rPr lang="en-US" altLang="zh-CN" dirty="0" smtClean="0"/>
              <a:t>4</a:t>
            </a:r>
            <a:r>
              <a:rPr lang="zh-CN" altLang="en-US" dirty="0" smtClean="0"/>
              <a:t>）</a:t>
            </a:r>
            <a:r>
              <a:rPr lang="zh-CN" altLang="zh-CN" dirty="0" smtClean="0"/>
              <a:t>按照其他合理方法核定。</a:t>
            </a:r>
          </a:p>
          <a:p>
            <a:pPr marL="228600" indent="-228600" defTabSz="449263"/>
            <a:endParaRPr lang="zh-CN" altLang="en-US" dirty="0" smtClean="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标题 1"/>
          <p:cNvSpPr>
            <a:spLocks noGrp="1"/>
          </p:cNvSpPr>
          <p:nvPr>
            <p:ph type="title"/>
          </p:nvPr>
        </p:nvSpPr>
        <p:spPr>
          <a:xfrm>
            <a:off x="2268538" y="333375"/>
            <a:ext cx="6264275" cy="647700"/>
          </a:xfrm>
        </p:spPr>
        <p:txBody>
          <a:bodyPr/>
          <a:lstStyle/>
          <a:p>
            <a:r>
              <a:rPr lang="zh-CN" altLang="zh-CN" smtClean="0">
                <a:latin typeface="华文细黑"/>
                <a:ea typeface="华文细黑"/>
                <a:cs typeface="华文细黑"/>
              </a:rPr>
              <a:t>第八节　企业所得税的征收管理</a:t>
            </a:r>
          </a:p>
        </p:txBody>
      </p:sp>
      <p:sp>
        <p:nvSpPr>
          <p:cNvPr id="3"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SzPct val="100000"/>
              <a:buFont typeface="Arial" pitchFamily="34" charset="0"/>
              <a:buNone/>
              <a:defRPr/>
            </a:pPr>
            <a:r>
              <a:rPr lang="zh-CN" altLang="zh-CN" sz="2400" b="1" dirty="0">
                <a:solidFill>
                  <a:srgbClr val="000000"/>
                </a:solidFill>
                <a:latin typeface="黑体" pitchFamily="2" charset="-122"/>
                <a:ea typeface="黑体" pitchFamily="2" charset="-122"/>
              </a:rPr>
              <a:t>一、纳税期限</a:t>
            </a:r>
          </a:p>
          <a:p>
            <a:pPr>
              <a:buFont typeface="Arial" pitchFamily="34" charset="0"/>
              <a:buChar char="•"/>
              <a:defRPr/>
            </a:pPr>
            <a:r>
              <a:rPr lang="zh-CN" altLang="zh-CN" dirty="0"/>
              <a:t>企业所得税按年计征</a:t>
            </a:r>
            <a:r>
              <a:rPr lang="en-US" altLang="zh-CN" dirty="0"/>
              <a:t>,</a:t>
            </a:r>
            <a:r>
              <a:rPr lang="zh-CN" altLang="zh-CN" dirty="0"/>
              <a:t>分月或者分季预缴</a:t>
            </a:r>
            <a:r>
              <a:rPr lang="en-US" altLang="zh-CN" dirty="0"/>
              <a:t>,</a:t>
            </a:r>
            <a:r>
              <a:rPr lang="zh-CN" altLang="zh-CN" dirty="0"/>
              <a:t>年终汇算清缴</a:t>
            </a:r>
            <a:r>
              <a:rPr lang="en-US" altLang="zh-CN" dirty="0"/>
              <a:t>,</a:t>
            </a:r>
            <a:r>
              <a:rPr lang="zh-CN" altLang="zh-CN" dirty="0"/>
              <a:t>多退少补。</a:t>
            </a:r>
          </a:p>
          <a:p>
            <a:pPr>
              <a:buFont typeface="Arial" pitchFamily="34" charset="0"/>
              <a:buChar char="•"/>
              <a:defRPr/>
            </a:pPr>
            <a:r>
              <a:rPr lang="zh-CN" altLang="zh-CN" dirty="0"/>
              <a:t>企业所得税的纳税年度</a:t>
            </a:r>
            <a:r>
              <a:rPr lang="en-US" altLang="zh-CN" dirty="0"/>
              <a:t>,</a:t>
            </a:r>
            <a:r>
              <a:rPr lang="zh-CN" altLang="zh-CN" dirty="0"/>
              <a:t>自公历</a:t>
            </a:r>
            <a:r>
              <a:rPr lang="en-US" altLang="zh-CN" dirty="0"/>
              <a:t>1</a:t>
            </a:r>
            <a:r>
              <a:rPr lang="zh-CN" altLang="zh-CN" dirty="0"/>
              <a:t>月</a:t>
            </a:r>
            <a:r>
              <a:rPr lang="en-US" altLang="zh-CN" dirty="0"/>
              <a:t>1</a:t>
            </a:r>
            <a:r>
              <a:rPr lang="zh-CN" altLang="zh-CN" dirty="0"/>
              <a:t>日起至</a:t>
            </a:r>
            <a:r>
              <a:rPr lang="en-US" altLang="zh-CN" dirty="0"/>
              <a:t>12</a:t>
            </a:r>
            <a:r>
              <a:rPr lang="zh-CN" altLang="zh-CN" dirty="0"/>
              <a:t>月</a:t>
            </a:r>
            <a:r>
              <a:rPr lang="en-US" altLang="zh-CN" dirty="0"/>
              <a:t>31</a:t>
            </a:r>
            <a:r>
              <a:rPr lang="zh-CN" altLang="zh-CN" dirty="0" smtClean="0"/>
              <a:t>日。</a:t>
            </a:r>
            <a:r>
              <a:rPr lang="zh-CN" altLang="zh-CN" dirty="0"/>
              <a:t>企业在一个纳税年度的中间开业</a:t>
            </a:r>
            <a:r>
              <a:rPr lang="en-US" altLang="zh-CN" dirty="0"/>
              <a:t>,</a:t>
            </a:r>
            <a:r>
              <a:rPr lang="zh-CN" altLang="zh-CN" dirty="0"/>
              <a:t>或者由于合并、关闭等原因终止经营活动</a:t>
            </a:r>
            <a:r>
              <a:rPr lang="en-US" altLang="zh-CN" dirty="0"/>
              <a:t>,</a:t>
            </a:r>
            <a:r>
              <a:rPr lang="zh-CN" altLang="zh-CN" dirty="0"/>
              <a:t>使该纳税年度的实际经营期不足</a:t>
            </a:r>
            <a:r>
              <a:rPr lang="en-US" altLang="zh-CN" dirty="0"/>
              <a:t>12</a:t>
            </a:r>
            <a:r>
              <a:rPr lang="zh-CN" altLang="zh-CN" dirty="0"/>
              <a:t>个月的</a:t>
            </a:r>
            <a:r>
              <a:rPr lang="en-US" altLang="zh-CN" dirty="0"/>
              <a:t>,</a:t>
            </a:r>
            <a:r>
              <a:rPr lang="zh-CN" altLang="zh-CN" dirty="0"/>
              <a:t>应当以其实际经营期为一个纳税年度。企业清算时</a:t>
            </a:r>
            <a:r>
              <a:rPr lang="en-US" altLang="zh-CN" dirty="0"/>
              <a:t>,</a:t>
            </a:r>
            <a:r>
              <a:rPr lang="zh-CN" altLang="zh-CN" dirty="0"/>
              <a:t>应当以清算期间作为一个纳税年度。</a:t>
            </a:r>
          </a:p>
          <a:p>
            <a:pPr>
              <a:buFont typeface="Arial" pitchFamily="34" charset="0"/>
              <a:buChar char="•"/>
              <a:defRPr/>
            </a:pPr>
            <a:r>
              <a:rPr lang="zh-CN" altLang="zh-CN" dirty="0"/>
              <a:t>自年度终了之日起</a:t>
            </a:r>
            <a:r>
              <a:rPr lang="en-US" altLang="zh-CN" dirty="0"/>
              <a:t>5</a:t>
            </a:r>
            <a:r>
              <a:rPr lang="zh-CN" altLang="zh-CN" dirty="0"/>
              <a:t>个月内</a:t>
            </a:r>
            <a:r>
              <a:rPr lang="en-US" altLang="zh-CN" dirty="0"/>
              <a:t>,</a:t>
            </a:r>
            <a:r>
              <a:rPr lang="zh-CN" altLang="zh-CN" dirty="0"/>
              <a:t>向税务机关报送年度企业所得税纳税申报表</a:t>
            </a:r>
            <a:r>
              <a:rPr lang="en-US" altLang="zh-CN" dirty="0"/>
              <a:t>,</a:t>
            </a:r>
            <a:r>
              <a:rPr lang="zh-CN" altLang="zh-CN" dirty="0"/>
              <a:t>并汇算清缴</a:t>
            </a:r>
            <a:r>
              <a:rPr lang="en-US" altLang="zh-CN" dirty="0"/>
              <a:t>,</a:t>
            </a:r>
            <a:r>
              <a:rPr lang="zh-CN" altLang="zh-CN" dirty="0"/>
              <a:t>结清应缴应退税款。</a:t>
            </a:r>
          </a:p>
          <a:p>
            <a:pPr>
              <a:buFont typeface="Arial" pitchFamily="34" charset="0"/>
              <a:buChar char="•"/>
              <a:defRPr/>
            </a:pPr>
            <a:r>
              <a:rPr lang="zh-CN" altLang="zh-CN" dirty="0"/>
              <a:t>企业在年度中间终止经营活动的</a:t>
            </a:r>
            <a:r>
              <a:rPr lang="en-US" altLang="zh-CN" dirty="0"/>
              <a:t>,</a:t>
            </a:r>
            <a:r>
              <a:rPr lang="zh-CN" altLang="zh-CN" dirty="0"/>
              <a:t>应当自实际经营终止之日起</a:t>
            </a:r>
            <a:r>
              <a:rPr lang="en-US" altLang="zh-CN" dirty="0"/>
              <a:t>60</a:t>
            </a:r>
            <a:r>
              <a:rPr lang="zh-CN" altLang="zh-CN" dirty="0"/>
              <a:t>日</a:t>
            </a:r>
            <a:r>
              <a:rPr lang="zh-CN" altLang="zh-CN" dirty="0" smtClean="0"/>
              <a:t>内向</a:t>
            </a:r>
            <a:r>
              <a:rPr lang="zh-CN" altLang="zh-CN" dirty="0"/>
              <a:t>税务机关办理当期企业所得税汇算清缴。</a:t>
            </a:r>
          </a:p>
          <a:p>
            <a:pPr>
              <a:buFont typeface="Arial" pitchFamily="34" charset="0"/>
              <a:buChar char="•"/>
              <a:defRPr/>
            </a:pP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标题 1"/>
          <p:cNvSpPr>
            <a:spLocks noGrp="1"/>
          </p:cNvSpPr>
          <p:nvPr>
            <p:ph type="title"/>
          </p:nvPr>
        </p:nvSpPr>
        <p:spPr>
          <a:xfrm>
            <a:off x="1908175" y="333375"/>
            <a:ext cx="6624638" cy="647700"/>
          </a:xfrm>
        </p:spPr>
        <p:txBody>
          <a:bodyPr/>
          <a:lstStyle/>
          <a:p>
            <a:r>
              <a:rPr lang="zh-CN" altLang="zh-CN" smtClean="0">
                <a:latin typeface="华文细黑"/>
                <a:ea typeface="华文细黑"/>
                <a:cs typeface="华文细黑"/>
              </a:rPr>
              <a:t>第八节　企业所得税的征收管理</a:t>
            </a:r>
          </a:p>
        </p:txBody>
      </p:sp>
      <p:sp>
        <p:nvSpPr>
          <p:cNvPr id="65538"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二、纳税申报</a:t>
            </a:r>
          </a:p>
          <a:p>
            <a:pPr marL="228600" indent="-228600" defTabSz="449263"/>
            <a:r>
              <a:rPr lang="zh-CN" altLang="zh-CN" dirty="0" smtClean="0"/>
              <a:t>按月或按季预缴企业所得税的</a:t>
            </a:r>
            <a:r>
              <a:rPr lang="en-US" altLang="zh-CN" dirty="0" smtClean="0"/>
              <a:t>,</a:t>
            </a:r>
            <a:r>
              <a:rPr lang="zh-CN" altLang="zh-CN" dirty="0" smtClean="0"/>
              <a:t>应当自月份或者季度终了之日起</a:t>
            </a:r>
            <a:r>
              <a:rPr lang="en-US" altLang="zh-CN" dirty="0" smtClean="0"/>
              <a:t>15</a:t>
            </a:r>
            <a:r>
              <a:rPr lang="zh-CN" altLang="zh-CN" dirty="0" smtClean="0"/>
              <a:t>日内向税务机关报送预缴企业所得税纳税申报表</a:t>
            </a:r>
            <a:r>
              <a:rPr lang="en-US" altLang="zh-CN" dirty="0" smtClean="0"/>
              <a:t>,</a:t>
            </a:r>
            <a:r>
              <a:rPr lang="zh-CN" altLang="zh-CN" dirty="0" smtClean="0"/>
              <a:t>预缴税款。</a:t>
            </a:r>
          </a:p>
          <a:p>
            <a:pPr marL="228600" indent="-228600" defTabSz="449263"/>
            <a:r>
              <a:rPr lang="zh-CN" altLang="zh-CN" dirty="0" smtClean="0"/>
              <a:t>企业在报送企业所得税纳税申报表时</a:t>
            </a:r>
            <a:r>
              <a:rPr lang="en-US" altLang="zh-CN" dirty="0" smtClean="0"/>
              <a:t>,</a:t>
            </a:r>
            <a:r>
              <a:rPr lang="zh-CN" altLang="zh-CN" dirty="0" smtClean="0"/>
              <a:t>应当按照规定附送财务会计报告和其他有关资料。</a:t>
            </a:r>
          </a:p>
          <a:p>
            <a:pPr marL="228600" indent="-228600" defTabSz="449263"/>
            <a:r>
              <a:rPr lang="zh-CN" altLang="zh-CN" dirty="0" smtClean="0"/>
              <a:t>企业应当在办理注销登记前</a:t>
            </a:r>
            <a:r>
              <a:rPr lang="en-US" altLang="zh-CN" dirty="0" smtClean="0"/>
              <a:t>,</a:t>
            </a:r>
            <a:r>
              <a:rPr lang="zh-CN" altLang="zh-CN" dirty="0" smtClean="0"/>
              <a:t>就其清算所得向税务机关申报并依法缴纳企业所得税。</a:t>
            </a:r>
          </a:p>
          <a:p>
            <a:pPr marL="228600" indent="-228600" defTabSz="449263"/>
            <a:endParaRPr lang="zh-CN" altLang="en-US" dirty="0" smtClean="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标题 1"/>
          <p:cNvSpPr>
            <a:spLocks noGrp="1"/>
          </p:cNvSpPr>
          <p:nvPr>
            <p:ph type="title"/>
          </p:nvPr>
        </p:nvSpPr>
        <p:spPr>
          <a:xfrm>
            <a:off x="1979613" y="333375"/>
            <a:ext cx="6553200" cy="647700"/>
          </a:xfrm>
        </p:spPr>
        <p:txBody>
          <a:bodyPr/>
          <a:lstStyle/>
          <a:p>
            <a:r>
              <a:rPr lang="zh-CN" altLang="zh-CN" smtClean="0">
                <a:latin typeface="华文细黑"/>
                <a:ea typeface="华文细黑"/>
                <a:cs typeface="华文细黑"/>
              </a:rPr>
              <a:t>第八节　企业所得税的征收管理</a:t>
            </a:r>
          </a:p>
        </p:txBody>
      </p:sp>
      <p:sp>
        <p:nvSpPr>
          <p:cNvPr id="66562" name="内容占位符 2"/>
          <p:cNvSpPr>
            <a:spLocks noGrp="1"/>
          </p:cNvSpPr>
          <p:nvPr>
            <p:ph idx="1"/>
          </p:nvPr>
        </p:nvSpPr>
        <p:spPr>
          <a:xfrm>
            <a:off x="395288" y="1196975"/>
            <a:ext cx="83534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三、纳税地点</a:t>
            </a:r>
          </a:p>
          <a:p>
            <a:pPr marL="228600" indent="-228600" defTabSz="449263">
              <a:lnSpc>
                <a:spcPct val="125000"/>
              </a:lnSpc>
            </a:pPr>
            <a:r>
              <a:rPr lang="zh-CN" altLang="zh-CN" dirty="0" smtClean="0"/>
              <a:t>除税收法律、行政法规另有规定外</a:t>
            </a:r>
            <a:r>
              <a:rPr lang="en-US" altLang="zh-CN" dirty="0" smtClean="0"/>
              <a:t>,</a:t>
            </a:r>
            <a:r>
              <a:rPr lang="zh-CN" altLang="zh-CN" dirty="0" smtClean="0"/>
              <a:t>居民企业以企业登记注册地为纳税地点</a:t>
            </a:r>
            <a:r>
              <a:rPr lang="zh-CN" altLang="en-US" dirty="0" smtClean="0"/>
              <a:t>；</a:t>
            </a:r>
            <a:r>
              <a:rPr lang="zh-CN" altLang="zh-CN" dirty="0" smtClean="0"/>
              <a:t>但登记注册地在境外的</a:t>
            </a:r>
            <a:r>
              <a:rPr lang="en-US" altLang="zh-CN" dirty="0" smtClean="0"/>
              <a:t>,</a:t>
            </a:r>
            <a:r>
              <a:rPr lang="zh-CN" altLang="zh-CN" dirty="0" smtClean="0"/>
              <a:t>以实际管理机构所在地为纳税地点。</a:t>
            </a:r>
          </a:p>
          <a:p>
            <a:pPr marL="228600" indent="-228600" defTabSz="449263">
              <a:lnSpc>
                <a:spcPct val="125000"/>
              </a:lnSpc>
            </a:pPr>
            <a:r>
              <a:rPr lang="zh-CN" altLang="zh-CN" dirty="0" smtClean="0"/>
              <a:t>居民企业在</a:t>
            </a:r>
            <a:r>
              <a:rPr lang="zh-CN" altLang="en-US" dirty="0" smtClean="0"/>
              <a:t>我</a:t>
            </a:r>
            <a:r>
              <a:rPr lang="zh-CN" altLang="zh-CN" dirty="0" smtClean="0"/>
              <a:t>国境内设立不具有法人资格的营业机构</a:t>
            </a:r>
            <a:r>
              <a:rPr lang="en-US" altLang="zh-CN" dirty="0" smtClean="0"/>
              <a:t>,</a:t>
            </a:r>
            <a:r>
              <a:rPr lang="zh-CN" altLang="zh-CN" dirty="0" smtClean="0"/>
              <a:t>应当汇总计算并缴纳企业所得税。</a:t>
            </a:r>
          </a:p>
          <a:p>
            <a:pPr marL="228600" indent="-228600" defTabSz="449263">
              <a:lnSpc>
                <a:spcPct val="125000"/>
              </a:lnSpc>
            </a:pPr>
            <a:r>
              <a:rPr lang="zh-CN" altLang="zh-CN" dirty="0" smtClean="0"/>
              <a:t>非居民企业在</a:t>
            </a:r>
            <a:r>
              <a:rPr lang="zh-CN" altLang="en-US" dirty="0" smtClean="0"/>
              <a:t>我</a:t>
            </a:r>
            <a:r>
              <a:rPr lang="zh-CN" altLang="zh-CN" dirty="0" smtClean="0"/>
              <a:t>国境内设立机构、场所的</a:t>
            </a:r>
            <a:r>
              <a:rPr lang="en-US" altLang="zh-CN" dirty="0" smtClean="0"/>
              <a:t>,</a:t>
            </a:r>
            <a:r>
              <a:rPr lang="zh-CN" altLang="zh-CN" dirty="0" smtClean="0"/>
              <a:t>应当就其所设机构、场所取得的来源于</a:t>
            </a:r>
            <a:r>
              <a:rPr lang="zh-CN" altLang="en-US" dirty="0" smtClean="0"/>
              <a:t>我</a:t>
            </a:r>
            <a:r>
              <a:rPr lang="zh-CN" altLang="zh-CN" dirty="0" smtClean="0"/>
              <a:t>国境内的所得</a:t>
            </a:r>
            <a:r>
              <a:rPr lang="en-US" altLang="zh-CN" dirty="0" smtClean="0"/>
              <a:t>,</a:t>
            </a:r>
            <a:r>
              <a:rPr lang="zh-CN" altLang="zh-CN" dirty="0" smtClean="0"/>
              <a:t>以及发生在</a:t>
            </a:r>
            <a:r>
              <a:rPr lang="zh-CN" altLang="en-US" dirty="0" smtClean="0"/>
              <a:t>我</a:t>
            </a:r>
            <a:r>
              <a:rPr lang="zh-CN" altLang="zh-CN" dirty="0" smtClean="0"/>
              <a:t>国境外但与其所设机构、场所有实际联系的所得</a:t>
            </a:r>
            <a:r>
              <a:rPr lang="en-US" altLang="zh-CN" dirty="0" smtClean="0"/>
              <a:t>,</a:t>
            </a:r>
            <a:r>
              <a:rPr lang="zh-CN" altLang="zh-CN" dirty="0" smtClean="0"/>
              <a:t>以机构、场所所在地为纳税地点。</a:t>
            </a:r>
          </a:p>
          <a:p>
            <a:pPr marL="228600" indent="-228600" defTabSz="449263">
              <a:lnSpc>
                <a:spcPct val="125000"/>
              </a:lnSpc>
            </a:pPr>
            <a:r>
              <a:rPr lang="zh-CN" altLang="zh-CN" dirty="0" smtClean="0"/>
              <a:t>非居民企业在</a:t>
            </a:r>
            <a:r>
              <a:rPr lang="zh-CN" altLang="en-US" dirty="0" smtClean="0"/>
              <a:t>我</a:t>
            </a:r>
            <a:r>
              <a:rPr lang="zh-CN" altLang="zh-CN" dirty="0" smtClean="0"/>
              <a:t>国境内未设立机构、场所的</a:t>
            </a:r>
            <a:r>
              <a:rPr lang="en-US" altLang="zh-CN" dirty="0" smtClean="0"/>
              <a:t>,</a:t>
            </a:r>
            <a:r>
              <a:rPr lang="zh-CN" altLang="zh-CN" dirty="0" smtClean="0"/>
              <a:t>或者虽设立机构、场所但取得的所得与其所设机构、场所没有实际联系的所得</a:t>
            </a:r>
            <a:r>
              <a:rPr lang="en-US" altLang="zh-CN" dirty="0" smtClean="0"/>
              <a:t>,</a:t>
            </a:r>
            <a:r>
              <a:rPr lang="zh-CN" altLang="zh-CN" dirty="0" smtClean="0"/>
              <a:t>以扣缴义务人所在地为纳税地点。</a:t>
            </a:r>
          </a:p>
          <a:p>
            <a:pPr marL="228600" indent="-228600" defTabSz="449263">
              <a:lnSpc>
                <a:spcPct val="125000"/>
              </a:lnSpc>
            </a:pPr>
            <a:endParaRPr lang="zh-CN" altLang="en-US" dirty="0" smtClean="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 1"/>
          <p:cNvSpPr>
            <a:spLocks noGrp="1"/>
          </p:cNvSpPr>
          <p:nvPr>
            <p:ph type="title"/>
          </p:nvPr>
        </p:nvSpPr>
        <p:spPr>
          <a:xfrm>
            <a:off x="2124075" y="333375"/>
            <a:ext cx="6408738" cy="647700"/>
          </a:xfrm>
        </p:spPr>
        <p:txBody>
          <a:bodyPr/>
          <a:lstStyle/>
          <a:p>
            <a:r>
              <a:rPr lang="zh-CN" altLang="zh-CN" smtClean="0">
                <a:latin typeface="华文细黑"/>
                <a:ea typeface="华文细黑"/>
                <a:cs typeface="华文细黑"/>
              </a:rPr>
              <a:t>第八节　企业所得税的征收管理</a:t>
            </a:r>
            <a:endParaRPr lang="zh-CN" altLang="en-US" smtClean="0">
              <a:latin typeface="华文细黑"/>
              <a:ea typeface="华文细黑"/>
              <a:cs typeface="华文细黑"/>
            </a:endParaRPr>
          </a:p>
        </p:txBody>
      </p:sp>
      <p:sp>
        <p:nvSpPr>
          <p:cNvPr id="67586" name="内容占位符 2"/>
          <p:cNvSpPr>
            <a:spLocks noGrp="1"/>
          </p:cNvSpPr>
          <p:nvPr>
            <p:ph idx="1"/>
          </p:nvPr>
        </p:nvSpPr>
        <p:spPr>
          <a:xfrm>
            <a:off x="395288" y="1196975"/>
            <a:ext cx="8353425" cy="5184775"/>
          </a:xfrm>
        </p:spPr>
        <p:txBody>
          <a:bodyPr/>
          <a:lstStyle/>
          <a:p>
            <a:pPr marL="228600" indent="-228600" algn="l" defTabSz="449263">
              <a:lnSpc>
                <a:spcPct val="18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四、跨地区经营汇总纳税企业所得税</a:t>
            </a:r>
            <a:r>
              <a:rPr lang="zh-CN" altLang="en-US" sz="2400" b="1" dirty="0" smtClean="0">
                <a:solidFill>
                  <a:srgbClr val="000000"/>
                </a:solidFill>
                <a:latin typeface="黑体" pitchFamily="49" charset="-122"/>
                <a:ea typeface="黑体" pitchFamily="49" charset="-122"/>
              </a:rPr>
              <a:t>的</a:t>
            </a:r>
            <a:r>
              <a:rPr lang="zh-CN" altLang="zh-CN" sz="2400" b="1" dirty="0" smtClean="0">
                <a:solidFill>
                  <a:srgbClr val="000000"/>
                </a:solidFill>
                <a:latin typeface="黑体" pitchFamily="49" charset="-122"/>
                <a:ea typeface="黑体" pitchFamily="49" charset="-122"/>
              </a:rPr>
              <a:t>征收管理</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基本原则与适用范围</a:t>
            </a: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税款预缴</a:t>
            </a:r>
            <a:endParaRPr lang="zh-CN" altLang="en-US" sz="2200" dirty="0" smtClean="0">
              <a:solidFill>
                <a:srgbClr val="000000"/>
              </a:solidFill>
              <a:latin typeface="楷体_GB2312"/>
              <a:ea typeface="楷体_GB2312"/>
              <a:cs typeface="楷体_GB2312"/>
            </a:endParaRPr>
          </a:p>
          <a:p>
            <a:pPr marL="228600" indent="-228600" algn="l" defTabSz="449263">
              <a:lnSpc>
                <a:spcPct val="18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汇算清缴</a:t>
            </a:r>
          </a:p>
          <a:p>
            <a:pPr marL="228600" indent="-228600" defTabSz="449263">
              <a:buFont typeface="Arial" charset="0"/>
              <a:buNone/>
            </a:pPr>
            <a:endParaRPr lang="zh-CN" altLang="en-US" sz="2200" dirty="0" smtClean="0">
              <a:solidFill>
                <a:srgbClr val="000000"/>
              </a:solidFill>
              <a:latin typeface="楷体_GB2312"/>
              <a:ea typeface="楷体_GB2312"/>
              <a:cs typeface="楷体_GB231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1908175" y="333375"/>
            <a:ext cx="6624638" cy="647700"/>
          </a:xfrm>
        </p:spPr>
        <p:txBody>
          <a:bodyPr/>
          <a:lstStyle/>
          <a:p>
            <a:r>
              <a:rPr lang="zh-CN" altLang="zh-CN" smtClean="0">
                <a:latin typeface="华文细黑"/>
                <a:ea typeface="华文细黑"/>
                <a:cs typeface="华文细黑"/>
              </a:rPr>
              <a:t>第二节　企业所得税的基本制度</a:t>
            </a:r>
            <a:endParaRPr lang="zh-CN" altLang="en-US" smtClean="0">
              <a:latin typeface="华文细黑"/>
              <a:ea typeface="华文细黑"/>
              <a:cs typeface="华文细黑"/>
            </a:endParaRPr>
          </a:p>
        </p:txBody>
      </p:sp>
      <p:sp>
        <p:nvSpPr>
          <p:cNvPr id="25602" name="内容占位符 2"/>
          <p:cNvSpPr>
            <a:spLocks noGrp="1"/>
          </p:cNvSpPr>
          <p:nvPr>
            <p:ph idx="1"/>
          </p:nvPr>
        </p:nvSpPr>
        <p:spPr>
          <a:xfrm>
            <a:off x="468313" y="1052513"/>
            <a:ext cx="8135937"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一、纳税义务人</a:t>
            </a:r>
          </a:p>
          <a:p>
            <a:pPr marL="228600" indent="-228600" defTabSz="449263"/>
            <a:r>
              <a:rPr lang="zh-CN" altLang="en-US" dirty="0" smtClean="0"/>
              <a:t>企业所得税的纳税义务人</a:t>
            </a:r>
            <a:r>
              <a:rPr lang="en-US" altLang="zh-CN" dirty="0" smtClean="0"/>
              <a:t>,</a:t>
            </a:r>
            <a:r>
              <a:rPr lang="zh-CN" altLang="en-US" dirty="0" smtClean="0"/>
              <a:t>是指在我国境内的企业和其他取得收入的组织。 </a:t>
            </a:r>
          </a:p>
          <a:p>
            <a:pPr marL="228600" indent="-228600" defTabSz="449263"/>
            <a:r>
              <a:rPr lang="zh-CN" altLang="zh-CN" dirty="0" smtClean="0"/>
              <a:t>企业所得税的纳税人分为居民企业和非居民企业。</a:t>
            </a:r>
            <a:endParaRPr lang="zh-CN" altLang="en-US" dirty="0" smtClean="0"/>
          </a:p>
          <a:p>
            <a:pPr marL="228600" indent="-228600" defTabSz="449263"/>
            <a:endParaRPr lang="zh-CN" altLang="zh-CN" sz="1000" dirty="0" smtClean="0"/>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居民企业</a:t>
            </a:r>
            <a:endParaRPr lang="zh-CN" altLang="en-US" sz="2200" dirty="0" smtClean="0">
              <a:solidFill>
                <a:srgbClr val="000000"/>
              </a:solidFill>
              <a:latin typeface="楷体_GB2312"/>
              <a:ea typeface="楷体_GB2312"/>
              <a:cs typeface="楷体_GB2312"/>
            </a:endParaRPr>
          </a:p>
          <a:p>
            <a:pPr marL="228600" indent="-228600" algn="l" defTabSz="449263">
              <a:lnSpc>
                <a:spcPct val="140000"/>
              </a:lnSpc>
              <a:spcBef>
                <a:spcPct val="0"/>
              </a:spcBef>
              <a:buClr>
                <a:schemeClr val="tx1"/>
              </a:buClr>
              <a:buFontTx/>
              <a:buChar char="•"/>
            </a:pPr>
            <a:r>
              <a:rPr lang="zh-CN" altLang="en-US" dirty="0" smtClean="0"/>
              <a:t>居民企业</a:t>
            </a:r>
            <a:r>
              <a:rPr lang="en-US" altLang="zh-CN" dirty="0" smtClean="0"/>
              <a:t>,</a:t>
            </a:r>
            <a:r>
              <a:rPr lang="zh-CN" altLang="en-US" dirty="0" smtClean="0"/>
              <a:t>是指依法在我国境内成立</a:t>
            </a:r>
            <a:r>
              <a:rPr lang="en-US" altLang="zh-CN" dirty="0" smtClean="0"/>
              <a:t>,</a:t>
            </a:r>
            <a:r>
              <a:rPr lang="zh-CN" altLang="en-US" dirty="0" smtClean="0"/>
              <a:t>或者依照外国</a:t>
            </a:r>
            <a:r>
              <a:rPr lang="en-US" altLang="zh-CN" dirty="0" smtClean="0"/>
              <a:t>(</a:t>
            </a:r>
            <a:r>
              <a:rPr lang="zh-CN" altLang="en-US" dirty="0" smtClean="0"/>
              <a:t>地区</a:t>
            </a:r>
            <a:r>
              <a:rPr lang="en-US" altLang="zh-CN" dirty="0" smtClean="0"/>
              <a:t>)</a:t>
            </a:r>
            <a:r>
              <a:rPr lang="zh-CN" altLang="en-US" dirty="0" smtClean="0"/>
              <a:t>法律成立但实际管理机构在我国境内的企业。</a:t>
            </a:r>
          </a:p>
          <a:p>
            <a:pPr marL="228600" indent="-228600" algn="l" defTabSz="449263">
              <a:lnSpc>
                <a:spcPct val="140000"/>
              </a:lnSpc>
              <a:spcBef>
                <a:spcPct val="0"/>
              </a:spcBef>
              <a:buClr>
                <a:schemeClr val="tx1"/>
              </a:buClr>
              <a:buFontTx/>
              <a:buChar char="•"/>
            </a:pPr>
            <a:endParaRPr lang="zh-CN" altLang="zh-CN" sz="1000" dirty="0" smtClean="0">
              <a:ea typeface="楷体_GB2312"/>
              <a:cs typeface="楷体_GB2312"/>
            </a:endParaRP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非居民企业</a:t>
            </a:r>
            <a:endParaRPr lang="en-US" altLang="zh-CN" sz="2200" dirty="0" smtClean="0">
              <a:solidFill>
                <a:srgbClr val="000000"/>
              </a:solidFill>
              <a:latin typeface="楷体_GB2312"/>
              <a:ea typeface="楷体_GB2312"/>
              <a:cs typeface="楷体_GB2312"/>
            </a:endParaRPr>
          </a:p>
          <a:p>
            <a:pPr marL="228600" indent="-228600" defTabSz="449263"/>
            <a:r>
              <a:rPr lang="zh-CN" altLang="en-US" dirty="0" smtClean="0"/>
              <a:t>非居民企业</a:t>
            </a:r>
            <a:r>
              <a:rPr lang="en-US" altLang="zh-CN" dirty="0" smtClean="0"/>
              <a:t>,</a:t>
            </a:r>
            <a:r>
              <a:rPr lang="zh-CN" altLang="en-US" dirty="0" smtClean="0"/>
              <a:t>是指依照外国</a:t>
            </a:r>
            <a:r>
              <a:rPr lang="en-US" altLang="zh-CN" dirty="0" smtClean="0"/>
              <a:t>(</a:t>
            </a:r>
            <a:r>
              <a:rPr lang="zh-CN" altLang="en-US" dirty="0" smtClean="0"/>
              <a:t>地区</a:t>
            </a:r>
            <a:r>
              <a:rPr lang="en-US" altLang="zh-CN" dirty="0" smtClean="0"/>
              <a:t>)</a:t>
            </a:r>
            <a:r>
              <a:rPr lang="zh-CN" altLang="en-US" dirty="0" smtClean="0"/>
              <a:t>法律成立且实际管理机构不在我国境内</a:t>
            </a:r>
            <a:r>
              <a:rPr lang="en-US" altLang="zh-CN" dirty="0" smtClean="0"/>
              <a:t>,</a:t>
            </a:r>
            <a:r>
              <a:rPr lang="zh-CN" altLang="en-US" dirty="0" smtClean="0"/>
              <a:t>但在我国境内设立机构、场所的</a:t>
            </a:r>
            <a:r>
              <a:rPr lang="en-US" altLang="zh-CN" dirty="0" smtClean="0"/>
              <a:t>,</a:t>
            </a:r>
            <a:r>
              <a:rPr lang="zh-CN" altLang="en-US" dirty="0" smtClean="0"/>
              <a:t>或者在我国境内未设立机构、场所</a:t>
            </a:r>
            <a:r>
              <a:rPr lang="en-US" altLang="zh-CN" dirty="0" smtClean="0"/>
              <a:t>,</a:t>
            </a:r>
            <a:r>
              <a:rPr lang="zh-CN" altLang="en-US" dirty="0" smtClean="0"/>
              <a:t>但有来源于我国境内所得的企业。 </a:t>
            </a:r>
            <a:endParaRPr lang="zh-CN" altLang="zh-CN" sz="2200" b="1" dirty="0" smtClean="0">
              <a:solidFill>
                <a:srgbClr val="000000"/>
              </a:solidFill>
              <a:latin typeface="楷体_GB2312"/>
              <a:ea typeface="楷体_GB2312"/>
              <a:cs typeface="楷体_GB2312"/>
            </a:endParaRPr>
          </a:p>
          <a:p>
            <a:pPr marL="228600" indent="-228600" defTabSz="449263"/>
            <a:endParaRPr lang="zh-CN" altLang="en-US"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idx="4294967295"/>
          </p:nvPr>
        </p:nvSpPr>
        <p:spPr>
          <a:xfrm>
            <a:off x="1835150" y="333375"/>
            <a:ext cx="6697663" cy="647700"/>
          </a:xfrm>
        </p:spPr>
        <p:txBody>
          <a:bodyPr/>
          <a:lstStyle/>
          <a:p>
            <a:r>
              <a:rPr lang="zh-CN" altLang="zh-CN" smtClean="0">
                <a:latin typeface="华文细黑"/>
                <a:ea typeface="华文细黑"/>
                <a:cs typeface="华文细黑"/>
              </a:rPr>
              <a:t>第二节　企业所得税的基本制度</a:t>
            </a:r>
            <a:endParaRPr lang="zh-CN" altLang="en-US" smtClean="0">
              <a:latin typeface="华文细黑"/>
              <a:ea typeface="华文细黑"/>
              <a:cs typeface="华文细黑"/>
            </a:endParaRPr>
          </a:p>
        </p:txBody>
      </p:sp>
      <p:sp>
        <p:nvSpPr>
          <p:cNvPr id="26626" name="内容占位符 2"/>
          <p:cNvSpPr>
            <a:spLocks noGrp="1"/>
          </p:cNvSpPr>
          <p:nvPr>
            <p:ph idx="4294967295"/>
          </p:nvPr>
        </p:nvSpPr>
        <p:spPr>
          <a:xfrm>
            <a:off x="395288" y="1052513"/>
            <a:ext cx="8137525" cy="5327650"/>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二、征税对象</a:t>
            </a:r>
            <a:endParaRPr lang="zh-CN" altLang="en-US" sz="2400" b="1" dirty="0" smtClean="0">
              <a:solidFill>
                <a:srgbClr val="000000"/>
              </a:solidFill>
              <a:latin typeface="黑体" pitchFamily="49" charset="-122"/>
              <a:ea typeface="黑体" pitchFamily="49" charset="-122"/>
            </a:endParaRPr>
          </a:p>
          <a:p>
            <a:pPr marL="228600" indent="-228600" algn="l" defTabSz="449263">
              <a:lnSpc>
                <a:spcPct val="140000"/>
              </a:lnSpc>
              <a:spcBef>
                <a:spcPct val="0"/>
              </a:spcBef>
              <a:buClr>
                <a:schemeClr val="tx1"/>
              </a:buClr>
              <a:buFontTx/>
              <a:buChar char="•"/>
            </a:pPr>
            <a:r>
              <a:rPr lang="zh-CN" altLang="en-US" dirty="0" smtClean="0"/>
              <a:t>企业所得税的征税对象是指企业的生产经营所得、其他所得和清算所得。 </a:t>
            </a:r>
            <a:endParaRPr lang="zh-CN" altLang="zh-CN" dirty="0" smtClean="0"/>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居民企业的征税对象</a:t>
            </a:r>
            <a:endParaRPr lang="zh-CN" altLang="en-US" sz="2200" dirty="0" smtClean="0">
              <a:solidFill>
                <a:srgbClr val="000000"/>
              </a:solidFill>
              <a:latin typeface="楷体_GB2312"/>
              <a:ea typeface="楷体_GB2312"/>
              <a:cs typeface="楷体_GB2312"/>
            </a:endParaRPr>
          </a:p>
          <a:p>
            <a:pPr marL="228600" indent="-228600" algn="l" defTabSz="449263">
              <a:lnSpc>
                <a:spcPct val="140000"/>
              </a:lnSpc>
              <a:spcBef>
                <a:spcPct val="0"/>
              </a:spcBef>
              <a:buClr>
                <a:schemeClr val="tx1"/>
              </a:buClr>
              <a:buFontTx/>
              <a:buChar char="•"/>
            </a:pPr>
            <a:r>
              <a:rPr lang="zh-CN" altLang="en-US" dirty="0" smtClean="0"/>
              <a:t>居民企业应以来源于我国境内、境外的所得作为征税对象。 </a:t>
            </a:r>
            <a:endParaRPr lang="zh-CN" altLang="zh-CN" dirty="0" smtClean="0">
              <a:ea typeface="楷体_GB2312"/>
              <a:cs typeface="楷体_GB2312"/>
            </a:endParaRP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非居民企业的征税对象</a:t>
            </a:r>
            <a:endParaRPr lang="zh-CN" altLang="en-US" sz="2200" dirty="0" smtClean="0">
              <a:solidFill>
                <a:srgbClr val="000000"/>
              </a:solidFill>
              <a:latin typeface="楷体_GB2312"/>
              <a:ea typeface="楷体_GB2312"/>
              <a:cs typeface="楷体_GB2312"/>
            </a:endParaRPr>
          </a:p>
          <a:p>
            <a:pPr marL="228600" indent="-228600" algn="l" defTabSz="449263">
              <a:lnSpc>
                <a:spcPct val="140000"/>
              </a:lnSpc>
              <a:spcBef>
                <a:spcPct val="0"/>
              </a:spcBef>
              <a:buClr>
                <a:schemeClr val="tx1"/>
              </a:buClr>
              <a:buFontTx/>
              <a:buChar char="•"/>
            </a:pPr>
            <a:r>
              <a:rPr lang="zh-CN" altLang="en-US" dirty="0" smtClean="0"/>
              <a:t>非居民企业在我国境内设立机构、场所的</a:t>
            </a:r>
            <a:r>
              <a:rPr lang="en-US" altLang="zh-CN" dirty="0" smtClean="0"/>
              <a:t>,</a:t>
            </a:r>
            <a:r>
              <a:rPr lang="zh-CN" altLang="en-US" dirty="0" smtClean="0"/>
              <a:t>应当就其所设机构、场所取得的来源于我国境内的所得</a:t>
            </a:r>
            <a:r>
              <a:rPr lang="en-US" altLang="zh-CN" dirty="0" smtClean="0"/>
              <a:t>,</a:t>
            </a:r>
            <a:r>
              <a:rPr lang="zh-CN" altLang="en-US" dirty="0" smtClean="0"/>
              <a:t>以及发生在我国境外但与其所设机构、场所有实际联系的所得缴纳企业所得税。</a:t>
            </a:r>
          </a:p>
          <a:p>
            <a:pPr marL="228600" indent="-228600" algn="l" defTabSz="449263">
              <a:lnSpc>
                <a:spcPct val="140000"/>
              </a:lnSpc>
              <a:spcBef>
                <a:spcPct val="0"/>
              </a:spcBef>
              <a:buClr>
                <a:schemeClr val="tx1"/>
              </a:buClr>
              <a:buFontTx/>
              <a:buChar char="•"/>
            </a:pPr>
            <a:r>
              <a:rPr lang="zh-CN" altLang="en-US" dirty="0" smtClean="0"/>
              <a:t>非居民企业在我国境内未设立机构、场所的</a:t>
            </a:r>
            <a:r>
              <a:rPr lang="en-US" altLang="zh-CN" dirty="0" smtClean="0"/>
              <a:t>,</a:t>
            </a:r>
            <a:r>
              <a:rPr lang="zh-CN" altLang="en-US" dirty="0" smtClean="0"/>
              <a:t>或者虽设立机构、场所</a:t>
            </a:r>
            <a:r>
              <a:rPr lang="en-US" altLang="zh-CN" dirty="0" smtClean="0"/>
              <a:t>,</a:t>
            </a:r>
            <a:r>
              <a:rPr lang="zh-CN" altLang="en-US" dirty="0" smtClean="0"/>
              <a:t>但取得的所得与其所设机构、场所没有实际联系的</a:t>
            </a:r>
            <a:r>
              <a:rPr lang="en-US" altLang="zh-CN" dirty="0" smtClean="0"/>
              <a:t>,</a:t>
            </a:r>
            <a:r>
              <a:rPr lang="zh-CN" altLang="en-US" dirty="0" smtClean="0"/>
              <a:t>应当就其来源于我国境内的所得缴纳企业所得税。 </a:t>
            </a:r>
            <a:endParaRPr lang="zh-CN" altLang="zh-CN" dirty="0" smtClean="0">
              <a:ea typeface="楷体_GB2312"/>
              <a:cs typeface="楷体_GB2312"/>
            </a:endParaRPr>
          </a:p>
          <a:p>
            <a:pPr marL="228600" indent="-228600" algn="l"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所得来源的确定</a:t>
            </a:r>
            <a:endParaRPr lang="zh-CN" altLang="en-US"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a:xfrm>
            <a:off x="1908175" y="333375"/>
            <a:ext cx="6624638" cy="647700"/>
          </a:xfrm>
        </p:spPr>
        <p:txBody>
          <a:bodyPr/>
          <a:lstStyle/>
          <a:p>
            <a:r>
              <a:rPr lang="zh-CN" altLang="zh-CN" smtClean="0">
                <a:latin typeface="华文细黑"/>
                <a:ea typeface="华文细黑"/>
                <a:cs typeface="华文细黑"/>
              </a:rPr>
              <a:t>第二节　企业所得税的基本制度</a:t>
            </a:r>
            <a:endParaRPr lang="zh-CN" altLang="en-US" smtClean="0">
              <a:latin typeface="华文细黑"/>
              <a:ea typeface="华文细黑"/>
              <a:cs typeface="华文细黑"/>
            </a:endParaRPr>
          </a:p>
        </p:txBody>
      </p:sp>
      <p:sp>
        <p:nvSpPr>
          <p:cNvPr id="27650" name="内容占位符 2"/>
          <p:cNvSpPr>
            <a:spLocks noGrp="1"/>
          </p:cNvSpPr>
          <p:nvPr>
            <p:ph idx="1"/>
          </p:nvPr>
        </p:nvSpPr>
        <p:spPr>
          <a:xfrm>
            <a:off x="466725" y="1196975"/>
            <a:ext cx="7921625" cy="5184775"/>
          </a:xfrm>
        </p:spPr>
        <p:txBody>
          <a:bodyPr/>
          <a:lstStyle/>
          <a:p>
            <a:pPr marL="228600" indent="-228600" algn="l"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三、税率</a:t>
            </a:r>
          </a:p>
          <a:p>
            <a:pPr marL="228600" indent="-228600" defTabSz="449263"/>
            <a:r>
              <a:rPr lang="en-US" altLang="zh-CN" dirty="0" smtClean="0"/>
              <a:t>1.</a:t>
            </a:r>
            <a:r>
              <a:rPr lang="zh-CN" altLang="zh-CN" dirty="0" smtClean="0"/>
              <a:t>基本税率为</a:t>
            </a:r>
            <a:r>
              <a:rPr lang="en-US" altLang="zh-CN" dirty="0" smtClean="0"/>
              <a:t>25%</a:t>
            </a:r>
          </a:p>
          <a:p>
            <a:pPr marL="228600" indent="-228600" defTabSz="449263"/>
            <a:r>
              <a:rPr lang="zh-CN" altLang="zh-CN" dirty="0" smtClean="0"/>
              <a:t>适用于居民企业和在</a:t>
            </a:r>
            <a:r>
              <a:rPr lang="zh-CN" altLang="en-US" dirty="0" smtClean="0"/>
              <a:t>我</a:t>
            </a:r>
            <a:r>
              <a:rPr lang="zh-CN" altLang="zh-CN" dirty="0" smtClean="0"/>
              <a:t>国境内设有机构、场所且所得与机构、场所有关联的非居民企业。</a:t>
            </a:r>
          </a:p>
          <a:p>
            <a:pPr marL="228600" indent="-228600" defTabSz="449263"/>
            <a:r>
              <a:rPr lang="en-US" altLang="zh-CN" dirty="0" smtClean="0"/>
              <a:t>2.</a:t>
            </a:r>
            <a:r>
              <a:rPr lang="zh-CN" altLang="zh-CN" dirty="0" smtClean="0"/>
              <a:t>低税率为</a:t>
            </a:r>
            <a:r>
              <a:rPr lang="en-US" altLang="zh-CN" dirty="0" smtClean="0"/>
              <a:t>20%</a:t>
            </a:r>
          </a:p>
          <a:p>
            <a:pPr marL="228600" indent="-228600" defTabSz="449263"/>
            <a:r>
              <a:rPr lang="zh-CN" altLang="zh-CN" dirty="0" smtClean="0"/>
              <a:t>适用于在</a:t>
            </a:r>
            <a:r>
              <a:rPr lang="zh-CN" altLang="en-US" dirty="0" smtClean="0"/>
              <a:t>我</a:t>
            </a:r>
            <a:r>
              <a:rPr lang="zh-CN" altLang="zh-CN" dirty="0" smtClean="0"/>
              <a:t>国境内未设立机构、场所</a:t>
            </a:r>
            <a:r>
              <a:rPr lang="en-US" altLang="zh-CN" dirty="0" smtClean="0"/>
              <a:t>,</a:t>
            </a:r>
            <a:r>
              <a:rPr lang="zh-CN" altLang="zh-CN" dirty="0" smtClean="0"/>
              <a:t>或者虽设立机构、场所</a:t>
            </a:r>
            <a:r>
              <a:rPr lang="en-US" altLang="zh-CN" dirty="0" smtClean="0"/>
              <a:t>,</a:t>
            </a:r>
            <a:r>
              <a:rPr lang="zh-CN" altLang="zh-CN" dirty="0" smtClean="0"/>
              <a:t>但取得的所得与其所设机构、场所没有实际联系的非居民企业</a:t>
            </a:r>
            <a:r>
              <a:rPr lang="zh-CN" altLang="en-US" dirty="0" smtClean="0"/>
              <a:t>；</a:t>
            </a:r>
            <a:r>
              <a:rPr lang="zh-CN" altLang="zh-CN" dirty="0" smtClean="0"/>
              <a:t>实际征税时</a:t>
            </a:r>
            <a:r>
              <a:rPr lang="en-US" altLang="zh-CN" dirty="0" smtClean="0"/>
              <a:t>,</a:t>
            </a:r>
            <a:r>
              <a:rPr lang="zh-CN" altLang="zh-CN" dirty="0" smtClean="0"/>
              <a:t>适用</a:t>
            </a:r>
            <a:r>
              <a:rPr lang="en-US" altLang="zh-CN" dirty="0" smtClean="0"/>
              <a:t>10%</a:t>
            </a:r>
            <a:r>
              <a:rPr lang="zh-CN" altLang="zh-CN" dirty="0" smtClean="0"/>
              <a:t>的税率。</a:t>
            </a:r>
          </a:p>
          <a:p>
            <a:pPr marL="228600" indent="-228600" defTabSz="449263"/>
            <a:endParaRPr lang="zh-CN" altLang="en-US"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p:txBody>
          <a:bodyPr/>
          <a:lstStyle/>
          <a:p>
            <a:r>
              <a:rPr lang="zh-CN" altLang="zh-CN" smtClean="0">
                <a:latin typeface="华文细黑"/>
                <a:ea typeface="华文细黑"/>
                <a:cs typeface="华文细黑"/>
              </a:rPr>
              <a:t>第三节　企业所得税应纳税所得额的计算</a:t>
            </a:r>
          </a:p>
        </p:txBody>
      </p:sp>
      <p:sp>
        <p:nvSpPr>
          <p:cNvPr id="28674" name="内容占位符 2"/>
          <p:cNvSpPr>
            <a:spLocks noGrp="1"/>
          </p:cNvSpPr>
          <p:nvPr>
            <p:ph idx="1"/>
          </p:nvPr>
        </p:nvSpPr>
        <p:spPr>
          <a:xfrm>
            <a:off x="395288" y="1268413"/>
            <a:ext cx="8353425" cy="4321175"/>
          </a:xfrm>
        </p:spPr>
        <p:txBody>
          <a:bodyPr/>
          <a:lstStyle/>
          <a:p>
            <a:pPr marL="228600" indent="-228600" algn="l" defTabSz="449263">
              <a:lnSpc>
                <a:spcPct val="180000"/>
              </a:lnSpc>
              <a:spcBef>
                <a:spcPct val="0"/>
              </a:spcBef>
              <a:buClr>
                <a:schemeClr val="tx1"/>
              </a:buClr>
              <a:buFontTx/>
              <a:buChar char="•"/>
            </a:pPr>
            <a:r>
              <a:rPr lang="zh-CN" altLang="en-US" dirty="0" smtClean="0"/>
              <a:t>应纳税所得额为企业每一个纳税年度的收入总额减除不征税收入、免税收入、各项扣除以及允许弥补的以前年度亏损后的余额。其基本公式为</a:t>
            </a:r>
            <a:r>
              <a:rPr lang="en-US" altLang="zh-CN" dirty="0" smtClean="0"/>
              <a:t>:</a:t>
            </a:r>
          </a:p>
          <a:p>
            <a:pPr marL="228600" indent="-228600" defTabSz="449263">
              <a:lnSpc>
                <a:spcPct val="180000"/>
              </a:lnSpc>
              <a:buNone/>
            </a:pPr>
            <a:r>
              <a:rPr lang="zh-CN" altLang="en-US" dirty="0" smtClean="0"/>
              <a:t>            应纳税所得额</a:t>
            </a:r>
            <a:r>
              <a:rPr lang="en-US" altLang="zh-CN" dirty="0" smtClean="0"/>
              <a:t>=</a:t>
            </a:r>
            <a:r>
              <a:rPr lang="zh-CN" altLang="en-US" dirty="0" smtClean="0"/>
              <a:t>收入总额</a:t>
            </a:r>
            <a:r>
              <a:rPr lang="en-US" altLang="zh-CN" dirty="0" smtClean="0"/>
              <a:t>-</a:t>
            </a:r>
            <a:r>
              <a:rPr lang="zh-CN" altLang="en-US" dirty="0" smtClean="0"/>
              <a:t>不征税收入</a:t>
            </a:r>
            <a:r>
              <a:rPr lang="en-US" altLang="zh-CN" dirty="0" smtClean="0"/>
              <a:t>-</a:t>
            </a:r>
            <a:r>
              <a:rPr lang="zh-CN" altLang="en-US" dirty="0" smtClean="0"/>
              <a:t>免税收入</a:t>
            </a:r>
            <a:r>
              <a:rPr lang="en-US" altLang="zh-CN" dirty="0" smtClean="0"/>
              <a:t>-</a:t>
            </a:r>
            <a:r>
              <a:rPr lang="zh-CN" altLang="en-US" dirty="0" smtClean="0"/>
              <a:t>各项扣除</a:t>
            </a:r>
            <a:endParaRPr lang="en-US" altLang="zh-CN" dirty="0" smtClean="0"/>
          </a:p>
          <a:p>
            <a:pPr marL="228600" indent="-228600" defTabSz="449263">
              <a:lnSpc>
                <a:spcPct val="180000"/>
              </a:lnSpc>
              <a:buNone/>
            </a:pPr>
            <a:r>
              <a:rPr lang="en-US" altLang="zh-CN" dirty="0" smtClean="0"/>
              <a:t>                         -</a:t>
            </a:r>
            <a:r>
              <a:rPr lang="zh-CN" altLang="en-US" dirty="0" smtClean="0"/>
              <a:t>允许弥补的以前年度亏损</a:t>
            </a:r>
            <a:endParaRPr lang="en-US" altLang="zh-CN" dirty="0" smtClean="0"/>
          </a:p>
          <a:p>
            <a:pPr marL="228600" indent="-228600" defTabSz="449263"/>
            <a:endParaRPr lang="zh-CN" altLang="zh-CN" dirty="0" smtClean="0"/>
          </a:p>
          <a:p>
            <a:pPr marL="228600" indent="-228600" defTabSz="449263"/>
            <a:endParaRPr lang="zh-CN" altLang="en-US" dirty="0" smtClean="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TotalTime>
  <Words>8041</Words>
  <Application>Microsoft Office PowerPoint</Application>
  <PresentationFormat>全屏显示(4:3)</PresentationFormat>
  <Paragraphs>347</Paragraphs>
  <Slides>54</Slides>
  <Notes>0</Notes>
  <HiddenSlides>0</HiddenSlides>
  <MMClips>0</MMClips>
  <ScaleCrop>false</ScaleCrop>
  <HeadingPairs>
    <vt:vector size="4" baseType="variant">
      <vt:variant>
        <vt:lpstr>主题</vt:lpstr>
      </vt:variant>
      <vt:variant>
        <vt:i4>2</vt:i4>
      </vt:variant>
      <vt:variant>
        <vt:lpstr>幻灯片标题</vt:lpstr>
      </vt:variant>
      <vt:variant>
        <vt:i4>54</vt:i4>
      </vt:variant>
    </vt:vector>
  </HeadingPairs>
  <TitlesOfParts>
    <vt:vector size="56" baseType="lpstr">
      <vt:lpstr>Office 主题​​</vt:lpstr>
      <vt:lpstr>Office 主题</vt:lpstr>
      <vt:lpstr>幻灯片 1</vt:lpstr>
      <vt:lpstr>目   录</vt:lpstr>
      <vt:lpstr>目   录</vt:lpstr>
      <vt:lpstr>第一节　企业所得税概述</vt:lpstr>
      <vt:lpstr>第一节　企业所得税概述</vt:lpstr>
      <vt:lpstr>第二节　企业所得税的基本制度</vt:lpstr>
      <vt:lpstr>第二节　企业所得税的基本制度</vt:lpstr>
      <vt:lpstr>第二节　企业所得税的基本制度</vt:lpstr>
      <vt:lpstr>第三节　企业所得税应纳税所得额的计算</vt:lpstr>
      <vt:lpstr>第三节　企业所得税应纳税所得额的计算</vt:lpstr>
      <vt:lpstr>第三节　企业所得税应纳税所得额的计算</vt:lpstr>
      <vt:lpstr>第三节　企业所得税应纳税所得额的计算</vt:lpstr>
      <vt:lpstr>第三节　企业所得税应纳税所得额的计算</vt:lpstr>
      <vt:lpstr>第三节　企业所得税应纳税所得额的计算</vt:lpstr>
      <vt:lpstr>第三节　企业所得税应纳税所得额的计算</vt:lpstr>
      <vt:lpstr>第三节　企业所得税应纳税所得额的计算</vt:lpstr>
      <vt:lpstr>第三节　企业所得税应纳税所得额的计算</vt:lpstr>
      <vt:lpstr>第三节　企业所得税应纳税所得额的计算</vt:lpstr>
      <vt:lpstr>第三节　企业所得税应纳税所得额的计算</vt:lpstr>
      <vt:lpstr>第三节　企业所得税应纳税所得额的计算</vt:lpstr>
      <vt:lpstr>第三节　企业所得税应纳税所得额的计算</vt:lpstr>
      <vt:lpstr>第三节　企业所得税应纳税所得额的计算</vt:lpstr>
      <vt:lpstr>第三节　企业所得税应纳税所得额的计算</vt:lpstr>
      <vt:lpstr>第三节　企业所得税应纳税所得额的计算</vt:lpstr>
      <vt:lpstr>第四节　资产的税务处理</vt:lpstr>
      <vt:lpstr>第四节　资产的税务处理</vt:lpstr>
      <vt:lpstr>第四节　资产的税务处理</vt:lpstr>
      <vt:lpstr>第四节　资产的税务处理</vt:lpstr>
      <vt:lpstr>第四节　资产的税务处理</vt:lpstr>
      <vt:lpstr>第四节　资产的税务处理</vt:lpstr>
      <vt:lpstr>第四节　资产的税务处理</vt:lpstr>
      <vt:lpstr>第五节　应纳税额的计算</vt:lpstr>
      <vt:lpstr>第五节　应纳税额的计算</vt:lpstr>
      <vt:lpstr>第五节　应纳税额的计算</vt:lpstr>
      <vt:lpstr>第五节　应纳税额的计算</vt:lpstr>
      <vt:lpstr>第五节　应纳税额的计算</vt:lpstr>
      <vt:lpstr>第六节　企业所得税税收优惠</vt:lpstr>
      <vt:lpstr>第六节　企业所得税税收优惠</vt:lpstr>
      <vt:lpstr>第六节　企业所得税税收优惠</vt:lpstr>
      <vt:lpstr>第六节　企业所得税税收优惠</vt:lpstr>
      <vt:lpstr>第六节　企业所得税税收优惠</vt:lpstr>
      <vt:lpstr>第六节　企业所得税税收优惠</vt:lpstr>
      <vt:lpstr>第六节　企业所得税税收优惠</vt:lpstr>
      <vt:lpstr>第六节　企业所得税税收优惠</vt:lpstr>
      <vt:lpstr>第六节　企业所得税税收优惠</vt:lpstr>
      <vt:lpstr>第六节　企业所得税税收优惠</vt:lpstr>
      <vt:lpstr>第六节　企业所得税税收优惠</vt:lpstr>
      <vt:lpstr>第七节　特别纳税调整</vt:lpstr>
      <vt:lpstr>第七节　特别纳税调整</vt:lpstr>
      <vt:lpstr>第七节　特别纳税调整</vt:lpstr>
      <vt:lpstr>第八节　企业所得税的征收管理</vt:lpstr>
      <vt:lpstr>第八节　企业所得税的征收管理</vt:lpstr>
      <vt:lpstr>第八节　企业所得税的征收管理</vt:lpstr>
      <vt:lpstr>第八节　企业所得税的征收管理</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 User</dc:creator>
  <cp:lastModifiedBy>Administrator</cp:lastModifiedBy>
  <cp:revision>49</cp:revision>
  <dcterms:created xsi:type="dcterms:W3CDTF">2014-11-26T08:34:21Z</dcterms:created>
  <dcterms:modified xsi:type="dcterms:W3CDTF">2020-12-22T01:17:45Z</dcterms:modified>
</cp:coreProperties>
</file>