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0"/>
  </p:notesMasterIdLst>
  <p:handoutMasterIdLst>
    <p:handoutMasterId r:id="rId41"/>
  </p:handoutMasterIdLst>
  <p:sldIdLst>
    <p:sldId id="256" r:id="rId3"/>
    <p:sldId id="272" r:id="rId4"/>
    <p:sldId id="273" r:id="rId5"/>
    <p:sldId id="274" r:id="rId6"/>
    <p:sldId id="318" r:id="rId7"/>
    <p:sldId id="337" r:id="rId8"/>
    <p:sldId id="338" r:id="rId9"/>
    <p:sldId id="277" r:id="rId10"/>
    <p:sldId id="352" r:id="rId11"/>
    <p:sldId id="353" r:id="rId12"/>
    <p:sldId id="351" r:id="rId13"/>
    <p:sldId id="278" r:id="rId14"/>
    <p:sldId id="346" r:id="rId15"/>
    <p:sldId id="372" r:id="rId16"/>
    <p:sldId id="347" r:id="rId17"/>
    <p:sldId id="373" r:id="rId18"/>
    <p:sldId id="308" r:id="rId19"/>
    <p:sldId id="321" r:id="rId20"/>
    <p:sldId id="322" r:id="rId21"/>
    <p:sldId id="323" r:id="rId22"/>
    <p:sldId id="356" r:id="rId23"/>
    <p:sldId id="311" r:id="rId24"/>
    <p:sldId id="292" r:id="rId25"/>
    <p:sldId id="293" r:id="rId26"/>
    <p:sldId id="294" r:id="rId27"/>
    <p:sldId id="357" r:id="rId28"/>
    <p:sldId id="385" r:id="rId29"/>
    <p:sldId id="386" r:id="rId30"/>
    <p:sldId id="387" r:id="rId31"/>
    <p:sldId id="391" r:id="rId32"/>
    <p:sldId id="388" r:id="rId33"/>
    <p:sldId id="389" r:id="rId34"/>
    <p:sldId id="390" r:id="rId35"/>
    <p:sldId id="392" r:id="rId36"/>
    <p:sldId id="393" r:id="rId37"/>
    <p:sldId id="394" r:id="rId38"/>
    <p:sldId id="395" r:id="rId39"/>
  </p:sldIdLst>
  <p:sldSz cx="9144000" cy="6858000" type="screen4x3"/>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7"/>
    <p:restoredTop sz="86379"/>
  </p:normalViewPr>
  <p:slideViewPr>
    <p:cSldViewPr showGuides="1">
      <p:cViewPr varScale="1">
        <p:scale>
          <a:sx n="65" d="100"/>
          <a:sy n="65" d="100"/>
        </p:scale>
        <p:origin x="90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3" name="Rectangle 3"/>
          <p:cNvSpPr>
            <a:spLocks noGrp="1" noChangeArrowheads="1"/>
          </p:cNvSpPr>
          <p:nvPr>
            <p:ph type="dt" sz="quarter"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4" name="Rectangle 4"/>
          <p:cNvSpPr>
            <a:spLocks noGrp="1" noChangeArrowheads="1"/>
          </p:cNvSpPr>
          <p:nvPr>
            <p:ph type="ftr" sz="quarter" idx="2"/>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5" name="Rectangle 5"/>
          <p:cNvSpPr>
            <a:spLocks noGrp="1" noChangeArrowheads="1"/>
          </p:cNvSpPr>
          <p:nvPr>
            <p:ph type="sldNum" sz="quarter" idx="3"/>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6" name="Rectangle 4"/>
          <p:cNvSpPr>
            <a:spLocks noGrp="1" noRot="1" noChangeAspec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7"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9" name="Group 24"/>
            <p:cNvGrpSpPr/>
            <p:nvPr/>
          </p:nvGrpSpPr>
          <p:grpSpPr>
            <a:xfrm>
              <a:off x="0" y="2327"/>
              <a:ext cx="1203" cy="1203"/>
              <a:chOff x="0" y="2327"/>
              <a:chExt cx="1203" cy="1203"/>
            </a:xfrm>
          </p:grpSpPr>
          <p:sp>
            <p:nvSpPr>
              <p:cNvPr id="2070"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alpha val="100000"/>
                </a:schemeClr>
              </a:solidFill>
              <a:ln w="9525">
                <a:noFill/>
              </a:ln>
            </p:spPr>
            <p:txBody>
              <a:bodyPr/>
              <a:lstStyle/>
              <a:p>
                <a:endParaRPr lang="zh-CN" altLang="en-US"/>
              </a:p>
            </p:txBody>
          </p:sp>
          <p:sp>
            <p:nvSpPr>
              <p:cNvPr id="2071"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alpha val="100000"/>
                </a:schemeClr>
              </a:solidFill>
              <a:ln w="9525">
                <a:noFill/>
              </a:ln>
            </p:spPr>
            <p:txBody>
              <a:bodyPr/>
              <a:lstStyle/>
              <a:p>
                <a:endParaRPr lang="zh-CN" altLang="en-US"/>
              </a:p>
            </p:txBody>
          </p:sp>
          <p:sp>
            <p:nvSpPr>
              <p:cNvPr id="2072"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alpha val="100000"/>
                </a:schemeClr>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a:r>
              <a:rPr lang="zh-CN" altLang="en-US" noProof="0"/>
              <a:t>单击此处编辑母版标题样式</a:t>
            </a:r>
            <a:endParaRPr lang="zh-CN" altLang="zh-CN"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a:r>
              <a:rPr lang="zh-CN" altLang="en-US"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p:spPr>
        <p:txBody>
          <a:bodyPr vert="horz" wrap="square" lIns="91440" tIns="45720" rIns="91440" bIns="45720" numCol="1" anchor="t" anchorCtr="0" compatLnSpc="1"/>
          <a:lstStyle/>
          <a:p>
            <a:pPr algn="r" eaLnBrk="1" hangingPunct="1">
              <a:spcBef>
                <a:spcPct val="50000"/>
              </a:spcBef>
              <a:buNone/>
            </a:pPr>
            <a:fld id="{9A0DB2DC-4C9A-4742-B13C-FB6460FD3503}" type="slidenum">
              <a:rPr lang="zh-CN" altLang="en-US" dirty="0">
                <a:solidFill>
                  <a:srgbClr val="FFFFFF"/>
                </a:solidFill>
              </a:rPr>
              <a:t>‹#›</a:t>
            </a:fld>
            <a:endParaRPr lang="zh-CN" alt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7"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9" name="Group 24"/>
            <p:cNvGrpSpPr/>
            <p:nvPr/>
          </p:nvGrpSpPr>
          <p:grpSpPr>
            <a:xfrm>
              <a:off x="0" y="2327"/>
              <a:ext cx="1203" cy="1203"/>
              <a:chOff x="0" y="2327"/>
              <a:chExt cx="1203" cy="1203"/>
            </a:xfrm>
          </p:grpSpPr>
          <p:sp>
            <p:nvSpPr>
              <p:cNvPr id="2070"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alpha val="100000"/>
                </a:schemeClr>
              </a:solidFill>
              <a:ln w="9525">
                <a:noFill/>
              </a:ln>
            </p:spPr>
            <p:txBody>
              <a:bodyPr/>
              <a:lstStyle/>
              <a:p>
                <a:endParaRPr lang="zh-CN" altLang="en-US"/>
              </a:p>
            </p:txBody>
          </p:sp>
          <p:sp>
            <p:nvSpPr>
              <p:cNvPr id="2071"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alpha val="100000"/>
                </a:schemeClr>
              </a:solidFill>
              <a:ln w="9525">
                <a:noFill/>
              </a:ln>
            </p:spPr>
            <p:txBody>
              <a:bodyPr/>
              <a:lstStyle/>
              <a:p>
                <a:endParaRPr lang="zh-CN" altLang="en-US"/>
              </a:p>
            </p:txBody>
          </p:sp>
          <p:sp>
            <p:nvSpPr>
              <p:cNvPr id="2072"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alpha val="100000"/>
                </a:schemeClr>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a:r>
              <a:rPr lang="zh-CN" altLang="en-US" noProof="0"/>
              <a:t>单击此处编辑母版标题样式</a:t>
            </a:r>
            <a:endParaRPr lang="zh-CN" altLang="zh-CN"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a:r>
              <a:rPr lang="zh-CN" altLang="en-US"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p:spPr>
        <p:txBody>
          <a:bodyPr vert="horz" wrap="square" lIns="91440" tIns="45720" rIns="91440" bIns="45720" numCol="1" anchor="t" anchorCtr="0" compatLnSpc="1"/>
          <a:lstStyle/>
          <a:p>
            <a:pPr algn="r" eaLnBrk="1" hangingPunct="1">
              <a:spcBef>
                <a:spcPct val="50000"/>
              </a:spcBef>
              <a:buNone/>
            </a:pPr>
            <a:fld id="{9A0DB2DC-4C9A-4742-B13C-FB6460FD3503}" type="slidenum">
              <a:rPr lang="zh-CN" altLang="en-US" dirty="0">
                <a:solidFill>
                  <a:srgbClr val="FFFFFF"/>
                </a:solidFill>
              </a:rPr>
              <a:t>‹#›</a:t>
            </a:fld>
            <a:endParaRPr lang="zh-CN" altLang="en-US" dirty="0">
              <a:solidFill>
                <a:srgbClr val="FFFFFF"/>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27"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1028" name="Rectangle 18"/>
          <p:cNvSpPr>
            <a:spLocks noGrp="1"/>
          </p:cNvSpPr>
          <p:nvPr>
            <p:ph type="body" idx="1"/>
          </p:nvPr>
        </p:nvSpPr>
        <p:spPr>
          <a:xfrm>
            <a:off x="685800" y="1981200"/>
            <a:ext cx="7772400" cy="4114800"/>
          </a:xfrm>
          <a:prstGeom prst="rect">
            <a:avLst/>
          </a:prstGeom>
          <a:noFill/>
          <a:ln w="9525">
            <a:noFill/>
          </a:ln>
        </p:spPr>
        <p:txBody>
          <a:bodyPr lIns="92075" tIns="46038" rIns="92075" bIns="46038"/>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27"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1028" name="Rectangle 18"/>
          <p:cNvSpPr>
            <a:spLocks noGrp="1"/>
          </p:cNvSpPr>
          <p:nvPr>
            <p:ph type="body" idx="1"/>
          </p:nvPr>
        </p:nvSpPr>
        <p:spPr>
          <a:xfrm>
            <a:off x="685800" y="1981200"/>
            <a:ext cx="7772400" cy="4114800"/>
          </a:xfrm>
          <a:prstGeom prst="rect">
            <a:avLst/>
          </a:prstGeom>
          <a:noFill/>
          <a:ln w="9525">
            <a:noFill/>
          </a:ln>
        </p:spPr>
        <p:txBody>
          <a:bodyPr lIns="92075" tIns="46038" rIns="92075" bIns="46038"/>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0"/>
          <p:cNvSpPr txBox="1">
            <a:spLocks noGrp="1"/>
          </p:cNvSpPr>
          <p:nvPr>
            <p:ph type="dt" sz="quarter" idx="2"/>
          </p:nvPr>
        </p:nvSpPr>
        <p:spPr>
          <a:ln w="12700"/>
        </p:spPr>
        <p:txBody>
          <a:bodyPr/>
          <a:lstStyle/>
          <a:p>
            <a:pPr marL="0" indent="0" eaLnBrk="1" hangingPunct="1">
              <a:spcBef>
                <a:spcPct val="50000"/>
              </a:spcBef>
              <a:buNone/>
            </a:pPr>
            <a:fld id="{BB962C8B-B14F-4D97-AF65-F5344CB8AC3E}" type="datetime1">
              <a:rPr kumimoji="1" lang="zh-CN" altLang="en-US" sz="1400" kern="1200" dirty="0">
                <a:solidFill>
                  <a:srgbClr val="FFFFFF"/>
                </a:solidFill>
                <a:latin typeface="+mn-lt"/>
                <a:ea typeface="+mn-ea"/>
                <a:cs typeface="+mn-cs"/>
              </a:rPr>
              <a:t>2021/6/1</a:t>
            </a:fld>
            <a:endParaRPr kumimoji="1" lang="zh-CN" altLang="en-US" sz="1400" kern="1200" dirty="0">
              <a:solidFill>
                <a:srgbClr val="FFFFFF"/>
              </a:solidFill>
              <a:latin typeface="+mn-lt"/>
              <a:ea typeface="+mn-ea"/>
              <a:cs typeface="+mn-cs"/>
            </a:endParaRPr>
          </a:p>
        </p:txBody>
      </p:sp>
      <p:sp>
        <p:nvSpPr>
          <p:cNvPr id="5123" name="Rectangle 32"/>
          <p:cNvSpPr txBox="1">
            <a:spLocks noGrp="1"/>
          </p:cNvSpPr>
          <p:nvPr>
            <p:ph type="sldNum" sz="quarter" idx="4"/>
          </p:nvPr>
        </p:nvSpPr>
        <p:spPr>
          <a:ln w="12700"/>
        </p:spPr>
        <p:txBody>
          <a:bodyPr/>
          <a:lstStyle/>
          <a:p>
            <a:pPr marL="0" indent="0" algn="r" eaLnBrk="1" hangingPunct="1">
              <a:spcBef>
                <a:spcPct val="50000"/>
              </a:spcBef>
              <a:buNone/>
            </a:pPr>
            <a:fld id="{9A0DB2DC-4C9A-4742-B13C-FB6460FD3503}" type="slidenum">
              <a:rPr lang="zh-CN" altLang="en-US" sz="1400" dirty="0">
                <a:solidFill>
                  <a:srgbClr val="FFFFFF"/>
                </a:solidFill>
              </a:rPr>
              <a:t>1</a:t>
            </a:fld>
            <a:endParaRPr lang="zh-CN" altLang="en-US" sz="1400" dirty="0">
              <a:solidFill>
                <a:srgbClr val="FFFFFF"/>
              </a:solidFill>
            </a:endParaRPr>
          </a:p>
        </p:txBody>
      </p:sp>
      <p:sp>
        <p:nvSpPr>
          <p:cNvPr id="5124" name="Rectangle 2"/>
          <p:cNvSpPr>
            <a:spLocks noGrp="1"/>
          </p:cNvSpPr>
          <p:nvPr>
            <p:ph type="ctrTitle" sz="quarter"/>
          </p:nvPr>
        </p:nvSpPr>
        <p:spPr>
          <a:xfrm>
            <a:off x="685800" y="1196975"/>
            <a:ext cx="7772400" cy="2460625"/>
          </a:xfrm>
        </p:spPr>
        <p:txBody>
          <a:bodyPr vert="horz" wrap="square" lIns="92075" tIns="46038" rIns="92075" bIns="46038" anchor="ctr" anchorCtr="0"/>
          <a:lstStyle/>
          <a:p>
            <a:pPr eaLnBrk="1" hangingPunct="1">
              <a:buClrTx/>
              <a:buSzTx/>
              <a:buFontTx/>
            </a:pPr>
            <a:r>
              <a:rPr kumimoji="1" lang="zh-CN" altLang="en-US" sz="5400" b="1" kern="1200" dirty="0">
                <a:solidFill>
                  <a:schemeClr val="tx1"/>
                </a:solidFill>
                <a:latin typeface="黑体" panose="02010609060101010101" pitchFamily="2" charset="-122"/>
                <a:ea typeface="黑体" panose="02010609060101010101" pitchFamily="2" charset="-122"/>
                <a:cs typeface="+mj-cs"/>
              </a:rPr>
              <a:t>《政治经济学通论</a:t>
            </a:r>
            <a:r>
              <a:rPr kumimoji="1" lang="en-US" altLang="zh-CN" sz="5400" b="1" kern="1200" dirty="0">
                <a:solidFill>
                  <a:schemeClr val="tx1"/>
                </a:solidFill>
                <a:latin typeface="黑体" panose="02010609060101010101" pitchFamily="2" charset="-122"/>
                <a:ea typeface="黑体" panose="02010609060101010101" pitchFamily="2" charset="-122"/>
                <a:cs typeface="+mj-cs"/>
              </a:rPr>
              <a:t>》</a:t>
            </a:r>
            <a:br>
              <a:rPr kumimoji="1" lang="en-US" altLang="zh-CN" sz="4800" b="1" kern="1200" dirty="0">
                <a:solidFill>
                  <a:schemeClr val="tx1"/>
                </a:solidFill>
                <a:latin typeface="黑体" panose="02010609060101010101" pitchFamily="2" charset="-122"/>
                <a:ea typeface="黑体" panose="02010609060101010101" pitchFamily="2" charset="-122"/>
                <a:cs typeface="+mj-cs"/>
              </a:rPr>
            </a:br>
            <a:br>
              <a:rPr kumimoji="1" lang="en-US" altLang="zh-CN" sz="2400" b="1" kern="1200" dirty="0">
                <a:solidFill>
                  <a:schemeClr val="tx1"/>
                </a:solidFill>
                <a:latin typeface="黑体" panose="02010609060101010101" pitchFamily="2" charset="-122"/>
                <a:ea typeface="黑体" panose="02010609060101010101" pitchFamily="2" charset="-122"/>
                <a:cs typeface="+mj-cs"/>
              </a:rPr>
            </a:br>
            <a:r>
              <a:rPr kumimoji="1" lang="zh-CN" altLang="en-US" sz="2400" b="1" kern="1200" dirty="0">
                <a:solidFill>
                  <a:schemeClr val="tx1"/>
                </a:solidFill>
                <a:latin typeface="黑体" panose="02010609060101010101" pitchFamily="2" charset="-122"/>
                <a:ea typeface="黑体" panose="02010609060101010101" pitchFamily="2" charset="-122"/>
                <a:cs typeface="+mj-cs"/>
              </a:rPr>
              <a:t>（第</a:t>
            </a:r>
            <a:r>
              <a:rPr kumimoji="1" lang="en-US" altLang="zh-CN" sz="2400" b="1" kern="1200" dirty="0">
                <a:solidFill>
                  <a:schemeClr val="tx1"/>
                </a:solidFill>
                <a:latin typeface="黑体" panose="02010609060101010101" pitchFamily="2" charset="-122"/>
                <a:ea typeface="黑体" panose="02010609060101010101" pitchFamily="2" charset="-122"/>
                <a:cs typeface="+mj-cs"/>
              </a:rPr>
              <a:t>3</a:t>
            </a:r>
            <a:r>
              <a:rPr kumimoji="1" lang="zh-CN" altLang="en-US" sz="2400" b="1" kern="1200" dirty="0">
                <a:solidFill>
                  <a:schemeClr val="tx1"/>
                </a:solidFill>
                <a:latin typeface="黑体" panose="02010609060101010101" pitchFamily="2" charset="-122"/>
                <a:ea typeface="黑体" panose="02010609060101010101" pitchFamily="2" charset="-122"/>
                <a:cs typeface="+mj-cs"/>
              </a:rPr>
              <a:t>版）</a:t>
            </a:r>
            <a:endParaRPr kumimoji="1" lang="en-US" altLang="zh-CN" sz="2400" b="1" kern="1200" dirty="0">
              <a:solidFill>
                <a:schemeClr val="tx1"/>
              </a:solidFill>
              <a:latin typeface="黑体" panose="02010609060101010101" pitchFamily="2" charset="-122"/>
              <a:ea typeface="黑体" panose="02010609060101010101" pitchFamily="2" charset="-122"/>
              <a:cs typeface="+mj-cs"/>
            </a:endParaRPr>
          </a:p>
        </p:txBody>
      </p:sp>
      <p:sp>
        <p:nvSpPr>
          <p:cNvPr id="5125" name="Rectangle 3"/>
          <p:cNvSpPr>
            <a:spLocks noGrp="1"/>
          </p:cNvSpPr>
          <p:nvPr>
            <p:ph type="subTitle" sz="quarter" idx="1"/>
          </p:nvPr>
        </p:nvSpPr>
        <p:spPr>
          <a:xfrm>
            <a:off x="685800" y="4149725"/>
            <a:ext cx="7772400" cy="1752600"/>
          </a:xfrm>
        </p:spPr>
        <p:txBody>
          <a:bodyPr vert="horz" wrap="square" lIns="92075" tIns="46038" rIns="92075" bIns="46038" anchor="t" anchorCtr="0"/>
          <a:lstStyle/>
          <a:p>
            <a:pPr eaLnBrk="1" hangingPunct="1">
              <a:buClrTx/>
              <a:buSzTx/>
            </a:pPr>
            <a:r>
              <a:rPr kumimoji="1" lang="zh-CN" altLang="en-US" b="1" kern="1200" dirty="0">
                <a:latin typeface="+mn-lt"/>
                <a:ea typeface="楷体_GB2312" pitchFamily="49" charset="-122"/>
                <a:cs typeface="+mn-cs"/>
              </a:rPr>
              <a:t>陈承明</a:t>
            </a:r>
            <a:endParaRPr kumimoji="1" lang="en-US" altLang="zh-CN" b="1" kern="1200" dirty="0">
              <a:latin typeface="+mn-lt"/>
              <a:ea typeface="楷体_GB2312" pitchFamily="49" charset="-122"/>
              <a:cs typeface="+mn-cs"/>
            </a:endParaRPr>
          </a:p>
          <a:p>
            <a:pPr eaLnBrk="1" hangingPunct="1">
              <a:buClrTx/>
              <a:buSzTx/>
            </a:pPr>
            <a:endParaRPr kumimoji="1" lang="en-US" altLang="zh-CN" b="1" kern="1200" dirty="0">
              <a:latin typeface="+mn-lt"/>
              <a:ea typeface="楷体_GB2312" pitchFamily="49" charset="-122"/>
              <a:cs typeface="+mn-cs"/>
            </a:endParaRPr>
          </a:p>
          <a:p>
            <a:pPr eaLnBrk="1" hangingPunct="1">
              <a:buClrTx/>
              <a:buSzTx/>
            </a:pPr>
            <a:r>
              <a:rPr kumimoji="1" lang="zh-CN" altLang="en-US" b="1" kern="1200" dirty="0">
                <a:latin typeface="+mn-lt"/>
                <a:ea typeface="楷体_GB2312" pitchFamily="49" charset="-122"/>
                <a:cs typeface="+mn-cs"/>
              </a:rPr>
              <a:t>上海财经大学出版社</a:t>
            </a:r>
          </a:p>
          <a:p>
            <a:pPr eaLnBrk="1" hangingPunct="1">
              <a:buClrTx/>
              <a:buSzTx/>
            </a:pPr>
            <a:endParaRPr kumimoji="1" lang="zh-CN" altLang="en-US" b="1"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10</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1、社会主义不排斥市场经济</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a:t>
            </a:r>
            <a:r>
              <a:rPr lang="en-US" altLang="zh-CN" dirty="0"/>
              <a:t>1</a:t>
            </a:r>
            <a:r>
              <a:rPr lang="zh-CN" altLang="en-US" dirty="0"/>
              <a:t>）市场经济是社会主义的低级阶段，特别是它的初级阶段经济发展的必然方式。</a:t>
            </a:r>
          </a:p>
          <a:p>
            <a:pPr eaLnBrk="1" hangingPunct="1"/>
            <a:r>
              <a:rPr lang="zh-CN" altLang="en-US" dirty="0"/>
              <a:t>（</a:t>
            </a:r>
            <a:r>
              <a:rPr lang="en-US" altLang="zh-CN" dirty="0"/>
              <a:t>2</a:t>
            </a:r>
            <a:r>
              <a:rPr lang="zh-CN" altLang="en-US" dirty="0"/>
              <a:t>）市场经济与社会主义的本质要求有一致性。</a:t>
            </a:r>
          </a:p>
          <a:p>
            <a:pPr eaLnBrk="1" hangingPunct="1"/>
            <a:r>
              <a:rPr lang="zh-CN" altLang="en-US" dirty="0"/>
              <a:t>（</a:t>
            </a:r>
            <a:r>
              <a:rPr lang="en-US" altLang="zh-CN" dirty="0"/>
              <a:t>3</a:t>
            </a:r>
            <a:r>
              <a:rPr lang="zh-CN" altLang="en-US" dirty="0"/>
              <a:t>）社会主义的低级阶段，要求市场经济的充分发展。</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11</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2、市场经济也不排斥社会主义</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a:t>
            </a:r>
            <a:r>
              <a:rPr lang="en-US" altLang="zh-CN" dirty="0"/>
              <a:t>1</a:t>
            </a:r>
            <a:r>
              <a:rPr lang="zh-CN" altLang="en-US" dirty="0"/>
              <a:t>）市场经济是一种能与不同所有制，从而能与不同生产关系相结合的生产方式。</a:t>
            </a:r>
          </a:p>
          <a:p>
            <a:pPr eaLnBrk="1" hangingPunct="1"/>
            <a:r>
              <a:rPr lang="zh-CN" altLang="en-US" dirty="0"/>
              <a:t>       （</a:t>
            </a:r>
            <a:r>
              <a:rPr lang="en-US" altLang="zh-CN" dirty="0"/>
              <a:t>2</a:t>
            </a:r>
            <a:r>
              <a:rPr lang="zh-CN" altLang="en-US" dirty="0"/>
              <a:t>）市场经济与公有制有着不可忽略的历史联系。</a:t>
            </a:r>
          </a:p>
          <a:p>
            <a:pPr eaLnBrk="1" hangingPunct="1"/>
            <a:r>
              <a:rPr lang="zh-CN" altLang="en-US" dirty="0"/>
              <a:t>       （</a:t>
            </a:r>
            <a:r>
              <a:rPr lang="en-US" altLang="zh-CN" dirty="0"/>
              <a:t>3</a:t>
            </a:r>
            <a:r>
              <a:rPr lang="zh-CN" altLang="en-US" dirty="0"/>
              <a:t>）市场经济是社会主义经济发展不可逾越的历史阶段。</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12</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（二）社会主义与市场经济外在的矛盾性</a:t>
            </a:r>
            <a:endParaRPr lang="zh-CN" altLang="en-US" sz="4000" b="1" dirty="0"/>
          </a:p>
        </p:txBody>
      </p:sp>
      <p:sp>
        <p:nvSpPr>
          <p:cNvPr id="11269" name="Rectangle 3"/>
          <p:cNvSpPr>
            <a:spLocks noGrp="1"/>
          </p:cNvSpPr>
          <p:nvPr>
            <p:ph idx="1"/>
          </p:nvPr>
        </p:nvSpPr>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    1、市场经济的运动形式与社会主义本质要求的矛盾。</a:t>
            </a:r>
          </a:p>
          <a:p>
            <a:pPr algn="just" eaLnBrk="1" hangingPunct="1">
              <a:lnSpc>
                <a:spcPct val="150000"/>
              </a:lnSpc>
              <a:buClrTx/>
              <a:buSzTx/>
              <a:buFontTx/>
            </a:pPr>
            <a:r>
              <a:rPr lang="zh-CN" altLang="en-US" dirty="0">
                <a:latin typeface="宋体" panose="02010600030101010101" pitchFamily="2" charset="-122"/>
              </a:rPr>
              <a:t>    2、原有的计划经济体制与市场经济本质要求的矛盾。</a:t>
            </a:r>
          </a:p>
          <a:p>
            <a:pPr eaLnBrk="1" hangingPunct="1"/>
            <a:endParaRPr lang="en-US" altLang="zh-C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13</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1</a:t>
            </a:r>
            <a:r>
              <a:rPr lang="zh-CN" altLang="en-US" sz="4000" b="1" dirty="0">
                <a:latin typeface="+mj-ea"/>
                <a:cs typeface="+mj-ea"/>
                <a:sym typeface="+mn-ea"/>
              </a:rPr>
              <a:t>、</a:t>
            </a:r>
            <a:r>
              <a:rPr lang="en-US" altLang="zh-CN" sz="4000" b="1" dirty="0">
                <a:latin typeface="+mj-ea"/>
                <a:cs typeface="+mj-ea"/>
                <a:sym typeface="+mn-ea"/>
              </a:rPr>
              <a:t>市场经济的运动形式与社会主义本质要求的矛盾</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sz="2800" dirty="0"/>
              <a:t>       （1）社会主义要求生产符合需要，但是实际的商品生产常常脱离社会需要。</a:t>
            </a:r>
          </a:p>
          <a:p>
            <a:pPr eaLnBrk="1" hangingPunct="1"/>
            <a:r>
              <a:rPr lang="zh-CN" altLang="en-US" sz="2800" dirty="0"/>
              <a:t>       （2）社会主义要求劳动平等，但是市场经济的运动形式常常表现为劳动不平等。</a:t>
            </a:r>
          </a:p>
          <a:p>
            <a:pPr eaLnBrk="1" hangingPunct="1"/>
            <a:r>
              <a:rPr lang="zh-CN" altLang="en-US" sz="2800" dirty="0"/>
              <a:t>       （3）社会主义要求社会生产有计划按比例地协调发展，以提高社会经济效益，但是价值规律自发调节实现的生产平衡，是以无数个别企业的盲目发展为前提的。</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14</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1</a:t>
            </a:r>
            <a:r>
              <a:rPr lang="zh-CN" altLang="en-US" sz="4000" b="1" dirty="0">
                <a:latin typeface="+mj-ea"/>
                <a:cs typeface="+mj-ea"/>
                <a:sym typeface="+mn-ea"/>
              </a:rPr>
              <a:t>、</a:t>
            </a:r>
            <a:r>
              <a:rPr lang="en-US" altLang="zh-CN" sz="4000" b="1" dirty="0">
                <a:latin typeface="+mj-ea"/>
                <a:cs typeface="+mj-ea"/>
                <a:sym typeface="+mn-ea"/>
              </a:rPr>
              <a:t>市场经济的运动形式与社会主义本质要求的矛盾</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sz="2800" dirty="0"/>
              <a:t>（4）社会主义要求在建设物质文明的同时提高精神文明的程度，但是商品、货币则以物的形式掩盖人的关系，腐蚀人的思想。</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15</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sz="4000" b="1" dirty="0">
                <a:latin typeface="+mj-ea"/>
                <a:cs typeface="+mj-ea"/>
                <a:sym typeface="+mn-ea"/>
              </a:rPr>
              <a:t>2、原有的计划经济体制与市场经济本质要求的矛盾</a:t>
            </a:r>
            <a:endParaRPr lang="zh-CN" altLang="en-US" sz="4000" b="1" dirty="0">
              <a:latin typeface="+mj-ea"/>
              <a:cs typeface="+mj-ea"/>
              <a:sym typeface="+mn-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sz="2800" dirty="0"/>
              <a:t>（1）市场经济要求企业成为独立的或相对独立的商品生产者和经营者，但是在计划经济体制下，企业由国家直接经营管理，成为国家行政机构的附属物，从而丧失了自主权和经营活力。</a:t>
            </a:r>
          </a:p>
          <a:p>
            <a:pPr eaLnBrk="1" hangingPunct="1"/>
            <a:r>
              <a:rPr lang="zh-CN" altLang="en-US" sz="2800" dirty="0"/>
              <a:t>（2）市场经济要求企业的产权明确，但是计划经济体制使企业的产权不落实。</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16</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sz="4000" b="1" dirty="0">
                <a:latin typeface="+mj-ea"/>
                <a:cs typeface="+mj-ea"/>
                <a:sym typeface="+mn-ea"/>
              </a:rPr>
              <a:t>2、原有的计划经济体制与市场经济本质要求的矛盾</a:t>
            </a:r>
            <a:endParaRPr lang="zh-CN" altLang="en-US" sz="4000" b="1" dirty="0">
              <a:latin typeface="+mj-ea"/>
              <a:cs typeface="+mj-ea"/>
              <a:sym typeface="+mn-ea"/>
            </a:endParaRPr>
          </a:p>
        </p:txBody>
      </p:sp>
      <p:sp>
        <p:nvSpPr>
          <p:cNvPr id="11269" name="Rectangle 3"/>
          <p:cNvSpPr>
            <a:spLocks noGrp="1"/>
          </p:cNvSpPr>
          <p:nvPr>
            <p:ph idx="1"/>
          </p:nvPr>
        </p:nvSpPr>
        <p:spPr>
          <a:xfrm>
            <a:off x="685800" y="1772920"/>
            <a:ext cx="7772400" cy="4985385"/>
          </a:xfrm>
        </p:spPr>
        <p:txBody>
          <a:bodyPr vert="horz" wrap="square" lIns="92075" tIns="46038" rIns="92075" bIns="46038" anchor="t" anchorCtr="0"/>
          <a:lstStyle/>
          <a:p>
            <a:pPr eaLnBrk="1" hangingPunct="1"/>
            <a:r>
              <a:rPr lang="zh-CN" altLang="en-US" sz="2800" dirty="0"/>
              <a:t>（3）市场经济要求完善的利益机制，但是计划经济体制用行政命令代替利益机制，削弱了生产力发展的内在动力。</a:t>
            </a:r>
          </a:p>
          <a:p>
            <a:pPr eaLnBrk="1" hangingPunct="1"/>
            <a:r>
              <a:rPr lang="zh-CN" altLang="en-US" sz="2800" dirty="0"/>
              <a:t>（4）市场经济要求健全的竞争机制，但是计划经济体制取消竞争，国家实行高度集中的行政管理和单一计划调节，使企业和职工都失去了与经济利益密切联系的外部压力，造成土地、设备、原材料、能源、资金和劳动力等生产要素利用效率低下，资源浪费严重。</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17</a:t>
            </a:fld>
            <a:endParaRPr lang="zh-CN" altLang="en-US" sz="1400" dirty="0"/>
          </a:p>
        </p:txBody>
      </p:sp>
      <p:sp>
        <p:nvSpPr>
          <p:cNvPr id="11268" name="Rectangle 2"/>
          <p:cNvSpPr>
            <a:spLocks noGrp="1"/>
          </p:cNvSpPr>
          <p:nvPr>
            <p:ph type="title"/>
          </p:nvPr>
        </p:nvSpPr>
        <p:spPr>
          <a:xfrm>
            <a:off x="685800" y="620395"/>
            <a:ext cx="8179435" cy="1143000"/>
          </a:xfrm>
        </p:spPr>
        <p:txBody>
          <a:bodyPr vert="horz" wrap="square" lIns="92075" tIns="46038" rIns="92075" bIns="46038" anchor="ctr" anchorCtr="0"/>
          <a:lstStyle/>
          <a:p>
            <a:pPr eaLnBrk="1" hangingPunct="1"/>
            <a:r>
              <a:rPr lang="zh-CN" altLang="en-US" sz="4000" b="1" dirty="0">
                <a:sym typeface="+mn-ea"/>
              </a:rPr>
              <a:t>（三）社会主义与市场经济相容的规律性</a:t>
            </a:r>
          </a:p>
        </p:txBody>
      </p:sp>
      <p:sp>
        <p:nvSpPr>
          <p:cNvPr id="11269" name="Rectangle 3"/>
          <p:cNvSpPr>
            <a:spLocks noGrp="1"/>
          </p:cNvSpPr>
          <p:nvPr>
            <p:ph idx="1"/>
          </p:nvPr>
        </p:nvSpPr>
        <p:spPr/>
        <p:txBody>
          <a:bodyPr vert="horz" wrap="square" lIns="92075" tIns="46038" rIns="92075" bIns="46038" anchor="t" anchorCtr="0"/>
          <a:lstStyle/>
          <a:p>
            <a:pPr eaLnBrk="1" hangingPunct="1"/>
            <a:r>
              <a:rPr lang="en-US" altLang="zh-CN" dirty="0"/>
              <a:t>1</a:t>
            </a:r>
            <a:r>
              <a:rPr lang="zh-CN" altLang="en-US" dirty="0"/>
              <a:t>、社会主义生产关系决定市场经济的特殊性质，从而成为社会主义市场经济。</a:t>
            </a:r>
          </a:p>
          <a:p>
            <a:pPr eaLnBrk="1" hangingPunct="1"/>
            <a:r>
              <a:rPr lang="en-US" altLang="zh-CN" dirty="0"/>
              <a:t>2</a:t>
            </a:r>
            <a:r>
              <a:rPr lang="zh-CN" altLang="en-US" dirty="0"/>
              <a:t>、市场经济的本质要求反作用于社会主义经济体制，要求其与市场经济的发展规律相适应。</a:t>
            </a:r>
          </a:p>
        </p:txBody>
      </p:sp>
    </p:spTree>
  </p:cSld>
  <p:clrMapOvr>
    <a:overrideClrMapping bg1="dk2" tx1="lt1" bg2="dk1"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18</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3600" b="1" dirty="0">
                <a:latin typeface="+mj-ea"/>
                <a:cs typeface="+mj-ea"/>
                <a:sym typeface="+mn-ea"/>
              </a:rPr>
              <a:t>三、价值规律、价格机制和价格体制</a:t>
            </a:r>
          </a:p>
        </p:txBody>
      </p:sp>
      <p:sp>
        <p:nvSpPr>
          <p:cNvPr id="11269" name="Rectangle 3"/>
          <p:cNvSpPr>
            <a:spLocks noGrp="1"/>
          </p:cNvSpPr>
          <p:nvPr>
            <p:ph idx="1"/>
          </p:nvPr>
        </p:nvSpPr>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（一）价值规律的深刻含义；</a:t>
            </a:r>
          </a:p>
          <a:p>
            <a:pPr algn="just" eaLnBrk="1" hangingPunct="1">
              <a:lnSpc>
                <a:spcPct val="150000"/>
              </a:lnSpc>
              <a:buClrTx/>
              <a:buSzTx/>
              <a:buFontTx/>
            </a:pPr>
            <a:r>
              <a:rPr lang="zh-CN" altLang="en-US" dirty="0">
                <a:latin typeface="宋体" panose="02010600030101010101" pitchFamily="2" charset="-122"/>
              </a:rPr>
              <a:t>（二）价格机制的现实表现；</a:t>
            </a:r>
          </a:p>
          <a:p>
            <a:pPr algn="just" eaLnBrk="1" hangingPunct="1">
              <a:lnSpc>
                <a:spcPct val="150000"/>
              </a:lnSpc>
              <a:buClrTx/>
              <a:buSzTx/>
              <a:buFontTx/>
            </a:pPr>
            <a:r>
              <a:rPr lang="zh-CN" altLang="en-US" dirty="0">
                <a:latin typeface="宋体" panose="02010600030101010101" pitchFamily="2" charset="-122"/>
              </a:rPr>
              <a:t>（三）完善价格体制的基本前提。</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19</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latin typeface="+mj-ea"/>
                <a:cs typeface="+mj-ea"/>
                <a:sym typeface="+mn-ea"/>
              </a:rPr>
              <a:t>（一）价值规律的深刻含义</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价值规律的运动形式千变万化，但它最基本的作用是促进生产力发展。提高生产力归根到底是要节约社会劳动，包括在微观上节约单位产品的劳动时间和在宏观上节约社会的总劳动时间。</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614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a:t>
            </a:fld>
            <a:endParaRPr lang="zh-CN" altLang="en-US" sz="1400" dirty="0"/>
          </a:p>
        </p:txBody>
      </p:sp>
      <p:sp>
        <p:nvSpPr>
          <p:cNvPr id="6148" name="Rectangle 2"/>
          <p:cNvSpPr>
            <a:spLocks noGrp="1"/>
          </p:cNvSpPr>
          <p:nvPr>
            <p:ph type="title"/>
          </p:nvPr>
        </p:nvSpPr>
        <p:spPr/>
        <p:txBody>
          <a:bodyPr vert="horz" wrap="square" lIns="92075" tIns="46038" rIns="92075" bIns="46038" anchor="ctr" anchorCtr="0"/>
          <a:lstStyle/>
          <a:p>
            <a:pPr eaLnBrk="1" hangingPunct="1"/>
            <a:r>
              <a:rPr lang="zh-CN" altLang="en-US" b="1" dirty="0"/>
              <a:t>第四章 市场经济</a:t>
            </a:r>
          </a:p>
        </p:txBody>
      </p:sp>
      <p:sp>
        <p:nvSpPr>
          <p:cNvPr id="6149" name="Rectangle 3"/>
          <p:cNvSpPr>
            <a:spLocks noGrp="1"/>
          </p:cNvSpPr>
          <p:nvPr>
            <p:ph idx="1"/>
          </p:nvPr>
        </p:nvSpPr>
        <p:spPr>
          <a:xfrm>
            <a:off x="684213" y="1844675"/>
            <a:ext cx="7772400" cy="4114800"/>
          </a:xfrm>
          <a:ln>
            <a:solidFill>
              <a:schemeClr val="bg1">
                <a:alpha val="100000"/>
              </a:schemeClr>
            </a:solidFill>
            <a:miter lim="800000"/>
          </a:ln>
        </p:spPr>
        <p:txBody>
          <a:bodyPr vert="horz" wrap="square" lIns="92075" tIns="46038" rIns="92075" bIns="46038" anchor="t" anchorCtr="0"/>
          <a:lstStyle/>
          <a:p>
            <a:pPr algn="just" eaLnBrk="1" hangingPunct="1"/>
            <a:r>
              <a:rPr lang="zh-CN" altLang="en-US" dirty="0">
                <a:latin typeface="宋体" panose="02010600030101010101" pitchFamily="2" charset="-122"/>
              </a:rPr>
              <a:t>    中国要进行改革开放，加快现代化建设，就需要学习和借鉴西方发达国家有关市场经济的理论和实践，尽快建立和健全人尽其才、物尽其用、高产高效的市场经济体制。</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20</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（二）价格机制的现实表现</a:t>
            </a:r>
            <a:endParaRPr lang="zh-CN" altLang="en-US" sz="4000" b="1" dirty="0">
              <a:latin typeface="+mj-ea"/>
              <a:cs typeface="+mj-ea"/>
            </a:endParaRPr>
          </a:p>
        </p:txBody>
      </p:sp>
      <p:sp>
        <p:nvSpPr>
          <p:cNvPr id="11269" name="Rectangle 3"/>
          <p:cNvSpPr>
            <a:spLocks noGrp="1"/>
          </p:cNvSpPr>
          <p:nvPr>
            <p:ph idx="1"/>
          </p:nvPr>
        </p:nvSpPr>
        <p:spPr>
          <a:xfrm>
            <a:off x="611505" y="1917065"/>
            <a:ext cx="8232775" cy="4267200"/>
          </a:xfrm>
        </p:spPr>
        <p:txBody>
          <a:bodyPr vert="horz" wrap="square" lIns="92075" tIns="46038" rIns="92075" bIns="46038" anchor="t" anchorCtr="0"/>
          <a:lstStyle/>
          <a:p>
            <a:pPr eaLnBrk="1" hangingPunct="1"/>
            <a:r>
              <a:rPr lang="en-US" altLang="zh-CN" dirty="0"/>
              <a:t>        1</a:t>
            </a:r>
            <a:r>
              <a:rPr lang="zh-CN" altLang="en-US" dirty="0"/>
              <a:t>、价格机制反映生产中的价值规律，是价值形成规律和价值增殖规律的表现。</a:t>
            </a:r>
          </a:p>
          <a:p>
            <a:pPr eaLnBrk="1" hangingPunct="1"/>
            <a:r>
              <a:rPr lang="en-US" altLang="zh-CN" dirty="0"/>
              <a:t>        2</a:t>
            </a:r>
            <a:r>
              <a:rPr lang="zh-CN" altLang="en-US" dirty="0"/>
              <a:t>、价格机制反映流通中的价值规律，是等价交换规律的表现。</a:t>
            </a:r>
          </a:p>
          <a:p>
            <a:pPr eaLnBrk="1" hangingPunct="1"/>
            <a:r>
              <a:rPr lang="en-US" altLang="zh-CN" dirty="0"/>
              <a:t>        3</a:t>
            </a:r>
            <a:r>
              <a:rPr lang="zh-CN" altLang="en-US" dirty="0"/>
              <a:t>、价格机制反映分配中的价值规律，是价值转型规律的表现。</a:t>
            </a:r>
          </a:p>
          <a:p>
            <a:pPr eaLnBrk="1" hangingPunct="1"/>
            <a:r>
              <a:rPr lang="en-US" altLang="zh-CN" dirty="0"/>
              <a:t>        4</a:t>
            </a:r>
            <a:r>
              <a:rPr lang="zh-CN" altLang="en-US" dirty="0"/>
              <a:t>、价格机制反映价值实现中的规律，是按比例发展规律的表现。</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21</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latin typeface="+mj-ea"/>
                <a:cs typeface="+mj-ea"/>
                <a:sym typeface="+mn-ea"/>
              </a:rPr>
              <a:t>（三）完善价格体制的基本前提</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en-US" altLang="zh-CN" dirty="0"/>
              <a:t>         1</a:t>
            </a:r>
            <a:r>
              <a:rPr lang="zh-CN" altLang="en-US" dirty="0"/>
              <a:t>、改革公有制的实现形式，落实产权，使企业真正成为独立或相对独立的经济实体。</a:t>
            </a:r>
          </a:p>
          <a:p>
            <a:pPr eaLnBrk="1" hangingPunct="1"/>
            <a:r>
              <a:rPr lang="en-US" altLang="zh-CN" dirty="0"/>
              <a:t>         2</a:t>
            </a:r>
            <a:r>
              <a:rPr lang="zh-CN" altLang="en-US" dirty="0"/>
              <a:t>、健全社会主义的市场体系。企业的经济效益和商品生产者之间的实际经济联系，只有经过市场才能确定下来。</a:t>
            </a:r>
          </a:p>
          <a:p>
            <a:pPr eaLnBrk="1" hangingPunct="1"/>
            <a:r>
              <a:rPr lang="en-US" altLang="zh-CN" dirty="0"/>
              <a:t>         3</a:t>
            </a:r>
            <a:r>
              <a:rPr lang="zh-CN" altLang="en-US" dirty="0"/>
              <a:t>、提高对宏观经济的调控能力。</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024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22</a:t>
            </a:fld>
            <a:endParaRPr lang="zh-CN" altLang="en-US" sz="1400" dirty="0"/>
          </a:p>
        </p:txBody>
      </p:sp>
      <p:sp>
        <p:nvSpPr>
          <p:cNvPr id="10244" name="Rectangle 2"/>
          <p:cNvSpPr>
            <a:spLocks noGrp="1"/>
          </p:cNvSpPr>
          <p:nvPr>
            <p:ph type="title"/>
          </p:nvPr>
        </p:nvSpPr>
        <p:spPr>
          <a:xfrm>
            <a:off x="685800" y="609600"/>
            <a:ext cx="8018780" cy="1143000"/>
          </a:xfrm>
        </p:spPr>
        <p:txBody>
          <a:bodyPr vert="horz" wrap="square" lIns="92075" tIns="46038" rIns="92075" bIns="46038" anchor="ctr" anchorCtr="0"/>
          <a:lstStyle/>
          <a:p>
            <a:pPr eaLnBrk="1" hangingPunct="1"/>
            <a:r>
              <a:rPr lang="zh-CN" altLang="en-US" sz="4000" b="1" dirty="0">
                <a:sym typeface="+mn-ea"/>
              </a:rPr>
              <a:t>四、市场经济的机制、体制与法制</a:t>
            </a:r>
          </a:p>
        </p:txBody>
      </p:sp>
      <p:sp>
        <p:nvSpPr>
          <p:cNvPr id="10245" name="Rectangle 3"/>
          <p:cNvSpPr>
            <a:spLocks noGrp="1"/>
          </p:cNvSpPr>
          <p:nvPr>
            <p:ph idx="1"/>
          </p:nvPr>
        </p:nvSpPr>
        <p:spPr>
          <a:xfrm>
            <a:off x="685800" y="1981200"/>
            <a:ext cx="8161020" cy="4114800"/>
          </a:xfrm>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（一）市场配置资源的功能；</a:t>
            </a:r>
          </a:p>
          <a:p>
            <a:pPr algn="just" eaLnBrk="1" hangingPunct="1">
              <a:lnSpc>
                <a:spcPct val="150000"/>
              </a:lnSpc>
              <a:buClrTx/>
              <a:buSzTx/>
              <a:buFontTx/>
            </a:pPr>
            <a:r>
              <a:rPr lang="zh-CN" altLang="en-US" dirty="0">
                <a:latin typeface="宋体" panose="02010600030101010101" pitchFamily="2" charset="-122"/>
              </a:rPr>
              <a:t>（二）市场调节的积极作用；</a:t>
            </a:r>
          </a:p>
          <a:p>
            <a:pPr algn="just" eaLnBrk="1" hangingPunct="1">
              <a:lnSpc>
                <a:spcPct val="150000"/>
              </a:lnSpc>
              <a:buClrTx/>
              <a:buSzTx/>
              <a:buFontTx/>
            </a:pPr>
            <a:r>
              <a:rPr lang="zh-CN" altLang="en-US" dirty="0">
                <a:latin typeface="宋体" panose="02010600030101010101" pitchFamily="2" charset="-122"/>
              </a:rPr>
              <a:t>（三）市场调节的消极作用；</a:t>
            </a:r>
          </a:p>
          <a:p>
            <a:pPr algn="just" eaLnBrk="1" hangingPunct="1">
              <a:lnSpc>
                <a:spcPct val="150000"/>
              </a:lnSpc>
              <a:buClrTx/>
              <a:buSzTx/>
              <a:buFontTx/>
            </a:pPr>
            <a:r>
              <a:rPr lang="zh-CN" altLang="en-US" dirty="0">
                <a:latin typeface="宋体" panose="02010600030101010101" pitchFamily="2" charset="-122"/>
              </a:rPr>
              <a:t>（四）现代市场经济是法制经济。</a:t>
            </a:r>
          </a:p>
          <a:p>
            <a:pPr eaLnBrk="1" hangingPunct="1"/>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560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23</a:t>
            </a:fld>
            <a:endParaRPr lang="zh-CN" altLang="en-US" sz="1400" dirty="0"/>
          </a:p>
        </p:txBody>
      </p:sp>
      <p:sp>
        <p:nvSpPr>
          <p:cNvPr id="25604" name="Rectangle 2"/>
          <p:cNvSpPr>
            <a:spLocks noGrp="1"/>
          </p:cNvSpPr>
          <p:nvPr>
            <p:ph type="title"/>
          </p:nvPr>
        </p:nvSpPr>
        <p:spPr/>
        <p:txBody>
          <a:bodyPr vert="horz" wrap="square" lIns="92075" tIns="46038" rIns="92075" bIns="46038" anchor="ctr" anchorCtr="0"/>
          <a:lstStyle/>
          <a:p>
            <a:pPr eaLnBrk="1" hangingPunct="1"/>
            <a:r>
              <a:rPr lang="zh-CN" altLang="en-US" sz="4000" b="1" dirty="0">
                <a:sym typeface="+mn-ea"/>
              </a:rPr>
              <a:t>（一）市场配置资源的功能</a:t>
            </a:r>
            <a:endParaRPr lang="zh-CN" altLang="en-US" sz="4000" b="1" dirty="0"/>
          </a:p>
        </p:txBody>
      </p:sp>
      <p:sp>
        <p:nvSpPr>
          <p:cNvPr id="25605" name="Rectangle 3"/>
          <p:cNvSpPr>
            <a:spLocks noGrp="1"/>
          </p:cNvSpPr>
          <p:nvPr>
            <p:ph idx="1"/>
          </p:nvPr>
        </p:nvSpPr>
        <p:spPr/>
        <p:txBody>
          <a:bodyPr vert="horz" wrap="square" lIns="92075" tIns="46038" rIns="92075" bIns="46038" anchor="t" anchorCtr="0"/>
          <a:lstStyle/>
          <a:p>
            <a:pPr eaLnBrk="1" hangingPunct="1">
              <a:buNone/>
            </a:pPr>
            <a:r>
              <a:rPr lang="en-US" altLang="zh-CN" dirty="0"/>
              <a:t>           </a:t>
            </a:r>
            <a:r>
              <a:rPr lang="zh-CN" altLang="en-US" dirty="0"/>
              <a:t>市场调节资源配置的功能在于，通过市场的供求变化决定生产要素的价格，使价格反映资源的稀缺程度，引导资源在各产业部门的流动，达到资源的优化配置和合理利用。</a:t>
            </a:r>
          </a:p>
        </p:txBody>
      </p:sp>
      <p:sp>
        <p:nvSpPr>
          <p:cNvPr id="24581" name="Rectangle 3"/>
          <p:cNvSpPr>
            <a:spLocks noGrp="1"/>
          </p:cNvSpPr>
          <p:nvPr/>
        </p:nvSpPr>
        <p:spPr>
          <a:xfrm>
            <a:off x="812800" y="1752600"/>
            <a:ext cx="7772400" cy="4470400"/>
          </a:xfrm>
          <a:prstGeom prst="rect">
            <a:avLst/>
          </a:prstGeom>
          <a:noFill/>
          <a:ln w="9525">
            <a:noFill/>
          </a:ln>
        </p:spPr>
        <p:txBody>
          <a:bodyPr vert="horz" wrap="square" lIns="92075" tIns="46038" rIns="92075" bIns="46038" anchor="t"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zh-CN" altLang="en-US" dirty="0"/>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662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24</a:t>
            </a:fld>
            <a:endParaRPr lang="zh-CN" altLang="en-US" sz="1400" dirty="0"/>
          </a:p>
        </p:txBody>
      </p:sp>
      <p:sp>
        <p:nvSpPr>
          <p:cNvPr id="26628" name="Rectangle 2"/>
          <p:cNvSpPr>
            <a:spLocks noGrp="1"/>
          </p:cNvSpPr>
          <p:nvPr>
            <p:ph type="title"/>
          </p:nvPr>
        </p:nvSpPr>
        <p:spPr/>
        <p:txBody>
          <a:bodyPr vert="horz" wrap="square" lIns="92075" tIns="46038" rIns="92075" bIns="46038" anchor="ctr" anchorCtr="0"/>
          <a:lstStyle/>
          <a:p>
            <a:pPr eaLnBrk="1" hangingPunct="1"/>
            <a:r>
              <a:rPr lang="zh-CN" altLang="en-US" sz="4000" b="1" dirty="0">
                <a:sym typeface="+mn-ea"/>
              </a:rPr>
              <a:t>（二）市场调节的积极作用</a:t>
            </a:r>
            <a:endParaRPr lang="zh-CN" altLang="en-US" sz="4000" b="1" dirty="0"/>
          </a:p>
        </p:txBody>
      </p:sp>
      <p:sp>
        <p:nvSpPr>
          <p:cNvPr id="26629" name="Rectangle 3"/>
          <p:cNvSpPr>
            <a:spLocks noGrp="1"/>
          </p:cNvSpPr>
          <p:nvPr>
            <p:ph idx="1"/>
          </p:nvPr>
        </p:nvSpPr>
        <p:spPr/>
        <p:txBody>
          <a:bodyPr vert="horz" wrap="square" lIns="92075" tIns="46038" rIns="92075" bIns="46038" anchor="t" anchorCtr="0"/>
          <a:lstStyle/>
          <a:p>
            <a:pPr eaLnBrk="1" hangingPunct="1"/>
            <a:r>
              <a:rPr lang="en-US" altLang="zh-CN" dirty="0"/>
              <a:t>        1</a:t>
            </a:r>
            <a:r>
              <a:rPr lang="zh-CN" altLang="en-US" dirty="0"/>
              <a:t>、推动科学技术和经营管理的进步，促进劳动生产率提高。</a:t>
            </a:r>
          </a:p>
          <a:p>
            <a:pPr eaLnBrk="1" hangingPunct="1"/>
            <a:r>
              <a:rPr lang="en-US" altLang="zh-CN" dirty="0"/>
              <a:t>        2</a:t>
            </a:r>
            <a:r>
              <a:rPr lang="zh-CN" altLang="en-US" dirty="0"/>
              <a:t>、根据市场需求优化要素组合，实现供需平衡。</a:t>
            </a:r>
          </a:p>
          <a:p>
            <a:pPr eaLnBrk="1" hangingPunct="1"/>
            <a:r>
              <a:rPr lang="en-US" altLang="zh-CN" dirty="0"/>
              <a:t>        3</a:t>
            </a:r>
            <a:r>
              <a:rPr lang="zh-CN" altLang="en-US" dirty="0"/>
              <a:t>、利用竞争机制，增强生产经营能力。</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765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25</a:t>
            </a:fld>
            <a:endParaRPr lang="zh-CN" altLang="en-US" sz="1400" dirty="0"/>
          </a:p>
        </p:txBody>
      </p:sp>
      <p:sp>
        <p:nvSpPr>
          <p:cNvPr id="27652" name="Rectangle 2"/>
          <p:cNvSpPr>
            <a:spLocks noGrp="1"/>
          </p:cNvSpPr>
          <p:nvPr>
            <p:ph type="title"/>
          </p:nvPr>
        </p:nvSpPr>
        <p:spPr>
          <a:xfrm>
            <a:off x="685800" y="609600"/>
            <a:ext cx="8231505" cy="1143000"/>
          </a:xfrm>
        </p:spPr>
        <p:txBody>
          <a:bodyPr vert="horz" wrap="square" lIns="92075" tIns="46038" rIns="92075" bIns="46038" anchor="ctr" anchorCtr="0"/>
          <a:lstStyle/>
          <a:p>
            <a:pPr eaLnBrk="1" hangingPunct="1"/>
            <a:r>
              <a:rPr lang="zh-CN" altLang="en-US" sz="4000" b="1" dirty="0">
                <a:sym typeface="+mn-ea"/>
              </a:rPr>
              <a:t>（三）市场调节的消极作用</a:t>
            </a:r>
          </a:p>
        </p:txBody>
      </p:sp>
      <p:sp>
        <p:nvSpPr>
          <p:cNvPr id="27653" name="Rectangle 3"/>
          <p:cNvSpPr>
            <a:spLocks noGrp="1"/>
          </p:cNvSpPr>
          <p:nvPr>
            <p:ph idx="1"/>
          </p:nvPr>
        </p:nvSpPr>
        <p:spPr>
          <a:xfrm>
            <a:off x="685800" y="1981200"/>
            <a:ext cx="7772400" cy="4455795"/>
          </a:xfrm>
        </p:spPr>
        <p:txBody>
          <a:bodyPr vert="horz" wrap="square" lIns="92075" tIns="46038" rIns="92075" bIns="46038" anchor="t" anchorCtr="0"/>
          <a:lstStyle/>
          <a:p>
            <a:pPr eaLnBrk="1" hangingPunct="1"/>
            <a:r>
              <a:rPr lang="en-US" altLang="zh-CN" dirty="0"/>
              <a:t>1</a:t>
            </a:r>
            <a:r>
              <a:rPr lang="zh-CN" altLang="en-US" dirty="0"/>
              <a:t>、市场对国民经济的结构、比例和运行的调节具有很大的局限性；</a:t>
            </a:r>
          </a:p>
          <a:p>
            <a:pPr eaLnBrk="1" hangingPunct="1"/>
            <a:r>
              <a:rPr lang="en-US" altLang="zh-CN" dirty="0"/>
              <a:t>2</a:t>
            </a:r>
            <a:r>
              <a:rPr lang="zh-CN" altLang="en-US" dirty="0"/>
              <a:t>、市场对垄断性产品的调节是乏力的；</a:t>
            </a:r>
          </a:p>
          <a:p>
            <a:pPr eaLnBrk="1" hangingPunct="1"/>
            <a:r>
              <a:rPr lang="en-US" altLang="zh-CN" dirty="0"/>
              <a:t>3</a:t>
            </a:r>
            <a:r>
              <a:rPr lang="zh-CN" altLang="en-US" dirty="0"/>
              <a:t>、</a:t>
            </a:r>
            <a:r>
              <a:rPr lang="en-US" altLang="zh-CN" dirty="0"/>
              <a:t> </a:t>
            </a:r>
            <a:r>
              <a:rPr lang="en-US" altLang="zh-CN" dirty="0" err="1"/>
              <a:t>市场对经济的外部性问题无能为力</a:t>
            </a:r>
            <a:r>
              <a:rPr lang="zh-CN" altLang="en-US" dirty="0"/>
              <a:t>；</a:t>
            </a:r>
            <a:endParaRPr lang="en-US" altLang="zh-CN" dirty="0"/>
          </a:p>
          <a:p>
            <a:pPr eaLnBrk="1" hangingPunct="1"/>
            <a:r>
              <a:rPr lang="en-US" altLang="zh-CN" dirty="0"/>
              <a:t>4</a:t>
            </a:r>
            <a:r>
              <a:rPr lang="zh-CN" altLang="en-US" dirty="0"/>
              <a:t>、市场调节不能有效地提供公共产品和劳务；</a:t>
            </a:r>
          </a:p>
          <a:p>
            <a:pPr eaLnBrk="1" hangingPunct="1"/>
            <a:r>
              <a:rPr lang="en-US" altLang="zh-CN" dirty="0"/>
              <a:t>5</a:t>
            </a:r>
            <a:r>
              <a:rPr lang="zh-CN" altLang="en-US" dirty="0"/>
              <a:t>、市场调节不能解决收入分配不公和贫富两极分化问题。</a:t>
            </a:r>
            <a:r>
              <a:rPr lang="en-US" altLang="zh-CN" dirty="0"/>
              <a:t>  </a:t>
            </a:r>
            <a:r>
              <a:rPr lang="zh-CN" altLang="en-US" dirty="0"/>
              <a:t>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765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26</a:t>
            </a:fld>
            <a:endParaRPr lang="zh-CN" altLang="en-US" sz="1400" dirty="0"/>
          </a:p>
        </p:txBody>
      </p:sp>
      <p:sp>
        <p:nvSpPr>
          <p:cNvPr id="27652" name="Rectangle 2"/>
          <p:cNvSpPr>
            <a:spLocks noGrp="1"/>
          </p:cNvSpPr>
          <p:nvPr>
            <p:ph type="title"/>
          </p:nvPr>
        </p:nvSpPr>
        <p:spPr>
          <a:xfrm>
            <a:off x="685800" y="609600"/>
            <a:ext cx="8231505" cy="1143000"/>
          </a:xfrm>
        </p:spPr>
        <p:txBody>
          <a:bodyPr vert="horz" wrap="square" lIns="92075" tIns="46038" rIns="92075" bIns="46038" anchor="ctr" anchorCtr="0"/>
          <a:lstStyle/>
          <a:p>
            <a:pPr eaLnBrk="1" hangingPunct="1"/>
            <a:r>
              <a:rPr lang="zh-CN" altLang="en-US" sz="4000" b="1" dirty="0">
                <a:sym typeface="+mn-ea"/>
              </a:rPr>
              <a:t>（四）现代市场经济是法制经济</a:t>
            </a:r>
          </a:p>
        </p:txBody>
      </p:sp>
      <p:sp>
        <p:nvSpPr>
          <p:cNvPr id="27653" name="Rectangle 3"/>
          <p:cNvSpPr>
            <a:spLocks noGrp="1"/>
          </p:cNvSpPr>
          <p:nvPr>
            <p:ph idx="1"/>
          </p:nvPr>
        </p:nvSpPr>
        <p:spPr/>
        <p:txBody>
          <a:bodyPr vert="horz" wrap="square" lIns="92075" tIns="46038" rIns="92075" bIns="46038" anchor="t" anchorCtr="0"/>
          <a:lstStyle/>
          <a:p>
            <a:pPr eaLnBrk="1" hangingPunct="1"/>
            <a:r>
              <a:rPr lang="en-US" altLang="zh-CN" dirty="0"/>
              <a:t>        法制是市场经济的重要内容，在现代市场经济条件下，法制与市场机制是紧密结合不可分割的。   </a:t>
            </a:r>
            <a:r>
              <a:rPr lang="zh-CN" altLang="en-US" dirty="0"/>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课后习题</a:t>
            </a:r>
          </a:p>
        </p:txBody>
      </p:sp>
      <p:sp>
        <p:nvSpPr>
          <p:cNvPr id="3" name="内容占位符 2"/>
          <p:cNvSpPr>
            <a:spLocks noGrp="1"/>
          </p:cNvSpPr>
          <p:nvPr>
            <p:ph idx="1"/>
          </p:nvPr>
        </p:nvSpPr>
        <p:spPr>
          <a:xfrm>
            <a:off x="755650" y="1752600"/>
            <a:ext cx="7772400" cy="4114800"/>
          </a:xfrm>
        </p:spPr>
        <p:txBody>
          <a:bodyPr/>
          <a:lstStyle/>
          <a:p>
            <a:r>
              <a:rPr lang="zh-CN" altLang="en-US" sz="4000" b="1" dirty="0"/>
              <a:t>一、概念题</a:t>
            </a:r>
          </a:p>
          <a:p>
            <a:r>
              <a:rPr lang="zh-CN" altLang="en-US" dirty="0"/>
              <a:t>1、小市场经济； </a:t>
            </a:r>
          </a:p>
          <a:p>
            <a:r>
              <a:rPr lang="zh-CN" altLang="en-US" dirty="0"/>
              <a:t>2、资本主义经济；</a:t>
            </a:r>
          </a:p>
          <a:p>
            <a:r>
              <a:rPr lang="zh-CN" altLang="en-US" dirty="0"/>
              <a:t>3、社会主义市场经济；</a:t>
            </a:r>
          </a:p>
          <a:p>
            <a:r>
              <a:rPr lang="zh-CN" altLang="en-US" dirty="0"/>
              <a:t>4、价值规律；</a:t>
            </a:r>
          </a:p>
          <a:p>
            <a:r>
              <a:rPr lang="zh-CN" altLang="en-US" dirty="0"/>
              <a:t>5、价格机制。</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二、填充题</a:t>
            </a:r>
          </a:p>
        </p:txBody>
      </p:sp>
      <p:sp>
        <p:nvSpPr>
          <p:cNvPr id="3" name="内容占位符 2"/>
          <p:cNvSpPr>
            <a:spLocks noGrp="1"/>
          </p:cNvSpPr>
          <p:nvPr>
            <p:ph idx="1"/>
          </p:nvPr>
        </p:nvSpPr>
        <p:spPr>
          <a:xfrm>
            <a:off x="685800" y="1700530"/>
            <a:ext cx="8087360" cy="4768215"/>
          </a:xfrm>
        </p:spPr>
        <p:txBody>
          <a:bodyPr/>
          <a:lstStyle/>
          <a:p>
            <a:r>
              <a:rPr lang="zh-CN" altLang="en-US"/>
              <a:t>1、市场经济的本源是―――――――，市场经济的变异是――――――――，市场经济的复归是――――――――。</a:t>
            </a:r>
          </a:p>
          <a:p>
            <a:r>
              <a:rPr lang="zh-CN" altLang="en-US"/>
              <a:t>2、市场经济产生的基本条件有两个：一是――――――；二是――――――。</a:t>
            </a:r>
          </a:p>
          <a:p>
            <a:r>
              <a:rPr lang="zh-CN" altLang="en-US"/>
              <a:t>3、资本主义市场经济代替小市场经济，扬的是―――――，弃的是―――――。</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二、填充题</a:t>
            </a:r>
          </a:p>
        </p:txBody>
      </p:sp>
      <p:sp>
        <p:nvSpPr>
          <p:cNvPr id="3" name="内容占位符 2"/>
          <p:cNvSpPr>
            <a:spLocks noGrp="1"/>
          </p:cNvSpPr>
          <p:nvPr>
            <p:ph idx="1"/>
          </p:nvPr>
        </p:nvSpPr>
        <p:spPr>
          <a:xfrm>
            <a:off x="685800" y="1700530"/>
            <a:ext cx="8087360" cy="4768215"/>
          </a:xfrm>
        </p:spPr>
        <p:txBody>
          <a:bodyPr/>
          <a:lstStyle/>
          <a:p>
            <a:r>
              <a:rPr lang="zh-CN" altLang="en-US"/>
              <a:t>4、不仅价格可以偏离――――，而且能够包藏一个质的矛盾，使没有――――的东西在形式上可以具有价格。</a:t>
            </a:r>
          </a:p>
          <a:p>
            <a:r>
              <a:rPr lang="zh-CN" altLang="en-US"/>
              <a:t>5、市场经济的本源与其运动形式的矛盾，实质是小市场经济中的―――――与―――――的矛盾。</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717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a:t>
            </a:fld>
            <a:endParaRPr lang="zh-CN" altLang="en-US" sz="1400" dirty="0"/>
          </a:p>
        </p:txBody>
      </p:sp>
      <p:sp>
        <p:nvSpPr>
          <p:cNvPr id="7172" name="Rectangle 2"/>
          <p:cNvSpPr>
            <a:spLocks noGrp="1"/>
          </p:cNvSpPr>
          <p:nvPr>
            <p:ph type="title"/>
          </p:nvPr>
        </p:nvSpPr>
        <p:spPr/>
        <p:txBody>
          <a:bodyPr vert="horz" wrap="square" lIns="92075" tIns="46038" rIns="92075" bIns="46038" anchor="ctr" anchorCtr="0"/>
          <a:lstStyle/>
          <a:p>
            <a:pPr eaLnBrk="1" hangingPunct="1"/>
            <a:r>
              <a:rPr lang="zh-CN" altLang="en-US" sz="4000" b="1" dirty="0">
                <a:sym typeface="+mn-ea"/>
              </a:rPr>
              <a:t>第四章</a:t>
            </a:r>
            <a:r>
              <a:rPr lang="zh-CN" altLang="en-US" sz="4000" b="1" dirty="0"/>
              <a:t>的主要内容</a:t>
            </a:r>
          </a:p>
        </p:txBody>
      </p:sp>
      <p:sp>
        <p:nvSpPr>
          <p:cNvPr id="7173" name="Rectangle 3"/>
          <p:cNvSpPr>
            <a:spLocks noGrp="1"/>
          </p:cNvSpPr>
          <p:nvPr>
            <p:ph idx="1"/>
          </p:nvPr>
        </p:nvSpPr>
        <p:spPr>
          <a:xfrm>
            <a:off x="1187450" y="1773238"/>
            <a:ext cx="7772400" cy="4114800"/>
          </a:xfrm>
        </p:spPr>
        <p:txBody>
          <a:bodyPr vert="horz" wrap="square" lIns="92075" tIns="46038" rIns="92075" bIns="46038" anchor="t" anchorCtr="0"/>
          <a:lstStyle/>
          <a:p>
            <a:pPr algn="just" eaLnBrk="1" hangingPunct="1">
              <a:lnSpc>
                <a:spcPct val="150000"/>
              </a:lnSpc>
            </a:pPr>
            <a:r>
              <a:rPr lang="zh-CN" altLang="en-US" dirty="0">
                <a:latin typeface="宋体" panose="02010600030101010101" pitchFamily="2" charset="-122"/>
              </a:rPr>
              <a:t>一、市场经济的本源、变异和复归；</a:t>
            </a:r>
          </a:p>
          <a:p>
            <a:pPr algn="just" eaLnBrk="1" hangingPunct="1">
              <a:lnSpc>
                <a:spcPct val="150000"/>
              </a:lnSpc>
            </a:pPr>
            <a:r>
              <a:rPr lang="zh-CN" altLang="en-GB" dirty="0">
                <a:latin typeface="宋体" panose="02010600030101010101" pitchFamily="2" charset="-122"/>
              </a:rPr>
              <a:t>二、社会主义与市场经济有机结合</a:t>
            </a:r>
            <a:r>
              <a:rPr lang="zh-CN" altLang="en-US" dirty="0">
                <a:latin typeface="宋体" panose="02010600030101010101" pitchFamily="2" charset="-122"/>
              </a:rPr>
              <a:t>；</a:t>
            </a:r>
            <a:endParaRPr lang="zh-CN" altLang="en-GB" dirty="0">
              <a:latin typeface="宋体" panose="02010600030101010101" pitchFamily="2" charset="-122"/>
            </a:endParaRPr>
          </a:p>
          <a:p>
            <a:pPr algn="just" eaLnBrk="1" hangingPunct="1">
              <a:lnSpc>
                <a:spcPct val="150000"/>
              </a:lnSpc>
            </a:pPr>
            <a:r>
              <a:rPr lang="zh-CN" altLang="en-GB" dirty="0">
                <a:latin typeface="宋体" panose="02010600030101010101" pitchFamily="2" charset="-122"/>
              </a:rPr>
              <a:t>三、价值规律、价格机制和价格体制</a:t>
            </a:r>
            <a:r>
              <a:rPr lang="zh-CN" altLang="en-US" dirty="0">
                <a:latin typeface="宋体" panose="02010600030101010101" pitchFamily="2" charset="-122"/>
              </a:rPr>
              <a:t>；</a:t>
            </a:r>
            <a:endParaRPr lang="zh-CN" altLang="en-GB" dirty="0">
              <a:latin typeface="宋体" panose="02010600030101010101" pitchFamily="2" charset="-122"/>
            </a:endParaRPr>
          </a:p>
          <a:p>
            <a:pPr algn="just" eaLnBrk="1" hangingPunct="1">
              <a:lnSpc>
                <a:spcPct val="150000"/>
              </a:lnSpc>
            </a:pPr>
            <a:r>
              <a:rPr lang="zh-CN" altLang="en-GB" dirty="0">
                <a:latin typeface="宋体" panose="02010600030101010101" pitchFamily="2" charset="-122"/>
              </a:rPr>
              <a:t>四、市场经济的机制、体制与法制</a:t>
            </a:r>
            <a:r>
              <a:rPr lang="zh-CN" altLang="en-US" dirty="0">
                <a:latin typeface="宋体" panose="02010600030101010101" pitchFamily="2" charset="-122"/>
              </a:rPr>
              <a:t>。</a:t>
            </a:r>
            <a:endParaRPr lang="zh-CN" altLang="en-GB" dirty="0">
              <a:latin typeface="宋体" panose="02010600030101010101" pitchFamily="2" charset="-122"/>
            </a:endParaRPr>
          </a:p>
          <a:p>
            <a:pPr marL="0" indent="0" eaLnBrk="1" hangingPunct="1">
              <a:buNone/>
            </a:pP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a:xfrm>
            <a:off x="591820" y="1981200"/>
            <a:ext cx="8171815" cy="4700905"/>
          </a:xfrm>
        </p:spPr>
        <p:txBody>
          <a:bodyPr/>
          <a:lstStyle/>
          <a:p>
            <a:pPr algn="l"/>
            <a:r>
              <a:t>1、价值规律的实质是商品生产者之间物质利益均等的（①生产关系、②社会关系、③互助关系、④平等关系）。        </a:t>
            </a:r>
            <a:r>
              <a:rPr>
                <a:sym typeface="+mn-ea"/>
              </a:rPr>
              <a:t>（     ）</a:t>
            </a:r>
            <a:r>
              <a:t>                     </a:t>
            </a:r>
          </a:p>
          <a:p>
            <a:pPr algn="l"/>
            <a:r>
              <a:t>2、（①生产力规律、②经济规律、③价值规律、④社会规律）实质上是生产力发展的动力和形式。                                （     ）                 </a:t>
            </a:r>
            <a:r>
              <a:rPr lang="en-US"/>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a:xfrm>
            <a:off x="591820" y="1981200"/>
            <a:ext cx="8171815" cy="4700905"/>
          </a:xfrm>
        </p:spPr>
        <p:txBody>
          <a:bodyPr/>
          <a:lstStyle/>
          <a:p>
            <a:pPr algn="l"/>
            <a:r>
              <a:rPr dirty="0"/>
              <a:t>3、商品和一般劳动产品的区别在于（①</a:t>
            </a:r>
            <a:r>
              <a:rPr dirty="0" err="1"/>
              <a:t>品牌</a:t>
            </a:r>
            <a:r>
              <a:rPr dirty="0"/>
              <a:t>、②</a:t>
            </a:r>
            <a:r>
              <a:rPr dirty="0" err="1"/>
              <a:t>质量</a:t>
            </a:r>
            <a:r>
              <a:rPr dirty="0"/>
              <a:t>、③</a:t>
            </a:r>
            <a:r>
              <a:rPr dirty="0" err="1"/>
              <a:t>数量</a:t>
            </a:r>
            <a:r>
              <a:rPr dirty="0"/>
              <a:t>、④</a:t>
            </a:r>
            <a:r>
              <a:rPr dirty="0" err="1"/>
              <a:t>交换</a:t>
            </a:r>
            <a:r>
              <a:rPr dirty="0"/>
              <a:t>）。</a:t>
            </a:r>
            <a:r>
              <a:rPr lang="zh-CN" altLang="en-US" dirty="0"/>
              <a:t> （     ）</a:t>
            </a:r>
            <a:endParaRPr dirty="0"/>
          </a:p>
          <a:p>
            <a:pPr algn="l"/>
            <a:r>
              <a:rPr dirty="0"/>
              <a:t>4、提高生产力归根到底是要节约（①</a:t>
            </a:r>
            <a:r>
              <a:rPr dirty="0" err="1"/>
              <a:t>劳动对象</a:t>
            </a:r>
            <a:r>
              <a:rPr dirty="0"/>
              <a:t>、②</a:t>
            </a:r>
            <a:r>
              <a:rPr dirty="0" err="1"/>
              <a:t>劳动时间</a:t>
            </a:r>
            <a:r>
              <a:rPr dirty="0"/>
              <a:t>、③</a:t>
            </a:r>
            <a:r>
              <a:rPr dirty="0" err="1"/>
              <a:t>劳动人数</a:t>
            </a:r>
            <a:r>
              <a:rPr dirty="0"/>
              <a:t>、④</a:t>
            </a:r>
            <a:r>
              <a:rPr dirty="0" err="1"/>
              <a:t>劳动资料</a:t>
            </a:r>
            <a:r>
              <a:rPr dirty="0"/>
              <a:t>）。                                             （     ）                 </a:t>
            </a:r>
            <a:r>
              <a:rPr lang="en-US" dirty="0"/>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a:xfrm>
            <a:off x="591820" y="1981200"/>
            <a:ext cx="8171815" cy="4700905"/>
          </a:xfrm>
        </p:spPr>
        <p:txBody>
          <a:bodyPr/>
          <a:lstStyle/>
          <a:p>
            <a:pPr algn="l"/>
            <a:r>
              <a:t>5、价值规律表现为价值与生产力成（①同比例、②正比例、③反比例、④非比例）变化的规律。                                     （     ）               </a:t>
            </a:r>
            <a:r>
              <a:rPr lang="en-US"/>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四、多项选择题</a:t>
            </a:r>
          </a:p>
        </p:txBody>
      </p:sp>
      <p:sp>
        <p:nvSpPr>
          <p:cNvPr id="3" name="内容占位符 2"/>
          <p:cNvSpPr>
            <a:spLocks noGrp="1"/>
          </p:cNvSpPr>
          <p:nvPr>
            <p:ph idx="1"/>
          </p:nvPr>
        </p:nvSpPr>
        <p:spPr>
          <a:xfrm>
            <a:off x="971550" y="1628775"/>
            <a:ext cx="7386955" cy="4638675"/>
          </a:xfrm>
        </p:spPr>
        <p:txBody>
          <a:bodyPr/>
          <a:lstStyle/>
          <a:p>
            <a:r>
              <a:t>1、市场经济本源的基本特征：（①需要符合生产、②生产符合需要、③劳动平等、④劳动不平等、⑤发展生产力）。                  </a:t>
            </a:r>
            <a:r>
              <a:rPr lang="en-US"/>
              <a:t>                </a:t>
            </a:r>
            <a:r>
              <a:t>    （         ）</a:t>
            </a:r>
          </a:p>
          <a:p>
            <a:r>
              <a:t>2、市场经济变异的基本特征：（①价值增殖、②劳动平等、③剥削平等、④发展生产力、⑤限制生产力发展）。                          </a:t>
            </a:r>
            <a:r>
              <a:rPr lang="en-US"/>
              <a:t>                    </a:t>
            </a:r>
            <a:r>
              <a:t>（         ）</a:t>
            </a:r>
          </a:p>
          <a:p>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四、多项选择题</a:t>
            </a:r>
          </a:p>
        </p:txBody>
      </p:sp>
      <p:sp>
        <p:nvSpPr>
          <p:cNvPr id="3" name="内容占位符 2"/>
          <p:cNvSpPr>
            <a:spLocks noGrp="1"/>
          </p:cNvSpPr>
          <p:nvPr>
            <p:ph idx="1"/>
          </p:nvPr>
        </p:nvSpPr>
        <p:spPr>
          <a:xfrm>
            <a:off x="467995" y="1557020"/>
            <a:ext cx="8698230" cy="4928235"/>
          </a:xfrm>
        </p:spPr>
        <p:txBody>
          <a:bodyPr/>
          <a:lstStyle/>
          <a:p>
            <a:r>
              <a:t>3、在消灭资本主义私有制后，如同不须消灭机器生产一样，不必取消（①劳动力、②生产资料、③资金、④土地、⑤技术）等的商品形式。 </a:t>
            </a:r>
            <a:r>
              <a:rPr lang="en-US"/>
              <a:t>                                                   </a:t>
            </a:r>
            <a:r>
              <a:t> （         ）</a:t>
            </a:r>
          </a:p>
          <a:p>
            <a:r>
              <a:t>4、由于生产资料效能特别高，而实现的超额利润不代表企业的实际劳动，因此这部分利润应该通过（①指令、②价格、③税收、④地租、⑤利息）等经济杠杆转为国家所有，并用于社会扩大再生产和社会福利。        （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四、多项选择题</a:t>
            </a:r>
          </a:p>
        </p:txBody>
      </p:sp>
      <p:sp>
        <p:nvSpPr>
          <p:cNvPr id="3" name="内容占位符 2"/>
          <p:cNvSpPr>
            <a:spLocks noGrp="1"/>
          </p:cNvSpPr>
          <p:nvPr>
            <p:ph idx="1"/>
          </p:nvPr>
        </p:nvSpPr>
        <p:spPr>
          <a:xfrm>
            <a:off x="685800" y="1700530"/>
            <a:ext cx="8265160" cy="4638675"/>
          </a:xfrm>
        </p:spPr>
        <p:txBody>
          <a:bodyPr/>
          <a:lstStyle/>
          <a:p>
            <a:r>
              <a:t>5、商品、货币的拜物教意识成为（①贪污、②盗窃、③诈骗、④交换、⑤抢劫）等犯罪活动的直接原因。                       （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895" y="609600"/>
            <a:ext cx="7772400" cy="1143000"/>
          </a:xfrm>
        </p:spPr>
        <p:txBody>
          <a:bodyPr/>
          <a:lstStyle/>
          <a:p>
            <a:r>
              <a:rPr lang="zh-CN" altLang="en-US" b="1" dirty="0"/>
              <a:t>五、简答题</a:t>
            </a:r>
          </a:p>
        </p:txBody>
      </p:sp>
      <p:sp>
        <p:nvSpPr>
          <p:cNvPr id="3" name="内容占位符 2"/>
          <p:cNvSpPr>
            <a:spLocks noGrp="1"/>
          </p:cNvSpPr>
          <p:nvPr>
            <p:ph idx="1"/>
          </p:nvPr>
        </p:nvSpPr>
        <p:spPr>
          <a:xfrm>
            <a:off x="467360" y="1988820"/>
            <a:ext cx="8607425" cy="4114800"/>
          </a:xfrm>
        </p:spPr>
        <p:txBody>
          <a:bodyPr/>
          <a:lstStyle/>
          <a:p>
            <a:r>
              <a:rPr lang="zh-CN" altLang="en-US"/>
              <a:t>1、为什么说社会主义与市场经济的本质要求是一致性的？</a:t>
            </a:r>
          </a:p>
          <a:p>
            <a:r>
              <a:rPr lang="zh-CN" altLang="en-US"/>
              <a:t>2、如何全面深刻理解价值规律的实质？</a:t>
            </a:r>
          </a:p>
          <a:p>
            <a:r>
              <a:rPr lang="zh-CN" altLang="en-US"/>
              <a:t>3、价值规律的内容主要包括哪些方面？</a:t>
            </a:r>
          </a:p>
          <a:p>
            <a:r>
              <a:rPr lang="zh-CN" altLang="en-US"/>
              <a:t>4、为什么要运用生产要素的商品形式促进生产力发展？</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六、论述题</a:t>
            </a:r>
          </a:p>
        </p:txBody>
      </p:sp>
      <p:sp>
        <p:nvSpPr>
          <p:cNvPr id="3" name="内容占位符 2"/>
          <p:cNvSpPr>
            <a:spLocks noGrp="1"/>
          </p:cNvSpPr>
          <p:nvPr>
            <p:ph idx="1"/>
          </p:nvPr>
        </p:nvSpPr>
        <p:spPr/>
        <p:txBody>
          <a:bodyPr/>
          <a:lstStyle/>
          <a:p>
            <a:r>
              <a:rPr lang="zh-CN" altLang="en-US"/>
              <a:t>1、如何正确认识市场经济的本源、变异和复归的历史过程？</a:t>
            </a:r>
          </a:p>
          <a:p>
            <a:r>
              <a:rPr lang="zh-CN" altLang="en-US"/>
              <a:t>2、如何实现社会主义经济制度与市场经济体制的有机结合？</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819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4</a:t>
            </a:fld>
            <a:endParaRPr lang="zh-CN" altLang="en-US" sz="1400" dirty="0"/>
          </a:p>
        </p:txBody>
      </p:sp>
      <p:sp>
        <p:nvSpPr>
          <p:cNvPr id="8196" name="Rectangle 2"/>
          <p:cNvSpPr>
            <a:spLocks noGrp="1"/>
          </p:cNvSpPr>
          <p:nvPr>
            <p:ph type="title"/>
          </p:nvPr>
        </p:nvSpPr>
        <p:spPr>
          <a:xfrm>
            <a:off x="827088" y="836930"/>
            <a:ext cx="7772400" cy="1143000"/>
          </a:xfrm>
        </p:spPr>
        <p:txBody>
          <a:bodyPr vert="horz" wrap="square" lIns="92075" tIns="46038" rIns="92075" bIns="46038" anchor="ctr" anchorCtr="0"/>
          <a:lstStyle/>
          <a:p>
            <a:pPr eaLnBrk="1" hangingPunct="1"/>
            <a:r>
              <a:rPr lang="zh-CN" altLang="en-US" sz="3600" b="1" dirty="0">
                <a:latin typeface="宋体" panose="02010600030101010101" pitchFamily="2" charset="-122"/>
                <a:sym typeface="+mn-ea"/>
              </a:rPr>
              <a:t>一、市场经济的本源、变异和复归</a:t>
            </a:r>
            <a:br>
              <a:rPr lang="zh-CN" altLang="en-US" sz="4000" b="1" dirty="0">
                <a:latin typeface="宋体" panose="02010600030101010101" pitchFamily="2" charset="-122"/>
              </a:rPr>
            </a:br>
            <a:endParaRPr lang="zh-CN" altLang="en-US" sz="4000" dirty="0"/>
          </a:p>
        </p:txBody>
      </p:sp>
      <p:sp>
        <p:nvSpPr>
          <p:cNvPr id="8197" name="Rectangle 3"/>
          <p:cNvSpPr>
            <a:spLocks noGrp="1"/>
          </p:cNvSpPr>
          <p:nvPr>
            <p:ph idx="1"/>
          </p:nvPr>
        </p:nvSpPr>
        <p:spPr>
          <a:xfrm>
            <a:off x="827088" y="1844358"/>
            <a:ext cx="7772400" cy="4114800"/>
          </a:xfrm>
        </p:spPr>
        <p:txBody>
          <a:bodyPr vert="horz" wrap="square" lIns="92075" tIns="46038" rIns="92075" bIns="46038" anchor="t" anchorCtr="0"/>
          <a:lstStyle/>
          <a:p>
            <a:pPr marL="0" indent="0" algn="just" eaLnBrk="1" hangingPunct="1">
              <a:buClrTx/>
              <a:buSzTx/>
              <a:buNone/>
            </a:pPr>
            <a:r>
              <a:rPr lang="zh-CN" altLang="en-US" dirty="0">
                <a:latin typeface="宋体" panose="02010600030101010101" pitchFamily="2" charset="-122"/>
              </a:rPr>
              <a:t>（一）市场经济的本源——小市场经济；</a:t>
            </a:r>
          </a:p>
          <a:p>
            <a:pPr marL="0" indent="0" algn="just" eaLnBrk="1" hangingPunct="1">
              <a:buClrTx/>
              <a:buSzTx/>
              <a:buNone/>
            </a:pPr>
            <a:r>
              <a:rPr lang="zh-CN" altLang="en-US" dirty="0">
                <a:latin typeface="宋体" panose="02010600030101010101" pitchFamily="2" charset="-122"/>
              </a:rPr>
              <a:t>（二）市场经济的变异——资本主义市场经济；</a:t>
            </a:r>
          </a:p>
          <a:p>
            <a:pPr marL="0" indent="0" algn="just" eaLnBrk="1" hangingPunct="1">
              <a:buClrTx/>
              <a:buSzTx/>
              <a:buNone/>
            </a:pPr>
            <a:r>
              <a:rPr lang="zh-CN" altLang="en-US" dirty="0">
                <a:latin typeface="宋体" panose="02010600030101010101" pitchFamily="2" charset="-122"/>
              </a:rPr>
              <a:t>（三）市场经济的复归——社会主义市场经济。</a:t>
            </a:r>
          </a:p>
          <a:p>
            <a:pPr marL="0" indent="0" eaLnBrk="1" hangingPunct="1">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5</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3200" b="1" dirty="0">
                <a:sym typeface="+mn-ea"/>
              </a:rPr>
              <a:t>（一）市场经济的本源——小市场经济</a:t>
            </a:r>
            <a:endParaRPr lang="zh-CN" altLang="en-US" sz="3200" b="1" dirty="0"/>
          </a:p>
        </p:txBody>
      </p:sp>
      <p:sp>
        <p:nvSpPr>
          <p:cNvPr id="11269" name="Rectangle 3"/>
          <p:cNvSpPr>
            <a:spLocks noGrp="1"/>
          </p:cNvSpPr>
          <p:nvPr>
            <p:ph idx="1"/>
          </p:nvPr>
        </p:nvSpPr>
        <p:spPr/>
        <p:txBody>
          <a:bodyPr vert="horz" wrap="square" lIns="92075" tIns="46038" rIns="92075" bIns="46038" anchor="t" anchorCtr="0"/>
          <a:lstStyle/>
          <a:p>
            <a:pPr eaLnBrk="1" hangingPunct="1"/>
            <a:r>
              <a:rPr lang="en-US" altLang="zh-CN" dirty="0">
                <a:latin typeface="+mn-ea"/>
                <a:cs typeface="+mn-ea"/>
              </a:rPr>
              <a:t>    市场经济的本源与其运动形式的矛盾，实质是小市场经济中的个别劳动与社会劳动的矛盾，这一基本矛盾的存在和发展是小市场经济得以发展和演变的根本动力和内在原因。</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6</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（二）市场经济的变异——资本主义市场经济</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资本主义市场经济取代小市场经济的过程，是价值增殖成为生产目的，剥削平等取代劳动平等，生产力发展遇到人为障碍，使市场经济偏离本源的运动形式取得统治地位的过程，这一演变可称为市场经济的变异。</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7</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（三）市场经济的复归——社会主义市场经济</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如果说市场经济由满足需要转化为价值增殖，由劳动平等转化为剥削平等，从而生产力发展受到限制叫变异，那么再由价值增殖转化为满足需要，由剥削平等转化为劳动平等，从而为生产力发展开辟道路，也就是由社会主义市场经济替代资本主义市场经济则可称为复归了。</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024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8</a:t>
            </a:fld>
            <a:endParaRPr lang="zh-CN" altLang="en-US" sz="1400" dirty="0"/>
          </a:p>
        </p:txBody>
      </p:sp>
      <p:sp>
        <p:nvSpPr>
          <p:cNvPr id="10244" name="Rectangle 2"/>
          <p:cNvSpPr>
            <a:spLocks noGrp="1"/>
          </p:cNvSpPr>
          <p:nvPr>
            <p:ph type="title"/>
          </p:nvPr>
        </p:nvSpPr>
        <p:spPr/>
        <p:txBody>
          <a:bodyPr vert="horz" wrap="square" lIns="92075" tIns="46038" rIns="92075" bIns="46038" anchor="ctr" anchorCtr="0"/>
          <a:lstStyle/>
          <a:p>
            <a:pPr eaLnBrk="1" hangingPunct="1"/>
            <a:r>
              <a:rPr lang="zh-CN" altLang="en-GB" sz="3600" b="1" dirty="0">
                <a:latin typeface="宋体" panose="02010600030101010101" pitchFamily="2" charset="-122"/>
                <a:sym typeface="+mn-ea"/>
              </a:rPr>
              <a:t>二、 社会主义与市场经济有机结合</a:t>
            </a:r>
          </a:p>
        </p:txBody>
      </p:sp>
      <p:sp>
        <p:nvSpPr>
          <p:cNvPr id="10245" name="Rectangle 3"/>
          <p:cNvSpPr>
            <a:spLocks noGrp="1"/>
          </p:cNvSpPr>
          <p:nvPr>
            <p:ph idx="1"/>
          </p:nvPr>
        </p:nvSpPr>
        <p:spPr>
          <a:xfrm>
            <a:off x="685800" y="1981200"/>
            <a:ext cx="8188960" cy="4114800"/>
          </a:xfrm>
        </p:spPr>
        <p:txBody>
          <a:bodyPr vert="horz" wrap="square" lIns="92075" tIns="46038" rIns="92075" bIns="46038" anchor="t" anchorCtr="0"/>
          <a:lstStyle/>
          <a:p>
            <a:pPr marL="0" indent="0" algn="just" eaLnBrk="1" hangingPunct="1">
              <a:lnSpc>
                <a:spcPct val="150000"/>
              </a:lnSpc>
              <a:buClrTx/>
              <a:buSzTx/>
              <a:buNone/>
            </a:pPr>
            <a:r>
              <a:rPr lang="zh-CN" altLang="en-US" dirty="0">
                <a:latin typeface="宋体" panose="02010600030101010101" pitchFamily="2" charset="-122"/>
              </a:rPr>
              <a:t>（一）社会主义与市场经济的内在统一性；</a:t>
            </a:r>
          </a:p>
          <a:p>
            <a:pPr marL="0" indent="0" algn="just" eaLnBrk="1" hangingPunct="1">
              <a:lnSpc>
                <a:spcPct val="150000"/>
              </a:lnSpc>
              <a:buClrTx/>
              <a:buSzTx/>
              <a:buNone/>
            </a:pPr>
            <a:r>
              <a:rPr lang="zh-CN" altLang="en-US" dirty="0">
                <a:latin typeface="宋体" panose="02010600030101010101" pitchFamily="2" charset="-122"/>
              </a:rPr>
              <a:t>（二）社会主义与市场经济外在的矛盾性；</a:t>
            </a:r>
          </a:p>
          <a:p>
            <a:pPr marL="0" indent="0" algn="just" eaLnBrk="1" hangingPunct="1">
              <a:lnSpc>
                <a:spcPct val="150000"/>
              </a:lnSpc>
              <a:buClrTx/>
              <a:buSzTx/>
              <a:buNone/>
            </a:pPr>
            <a:r>
              <a:rPr lang="zh-CN" altLang="en-US" dirty="0">
                <a:latin typeface="宋体" panose="02010600030101010101" pitchFamily="2" charset="-122"/>
              </a:rPr>
              <a:t>（三）社会主义与市场经济相容的规律性。</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9</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（一）社会主义与市场经济的内在统一性</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algn="just" eaLnBrk="1" hangingPunct="1">
              <a:buClrTx/>
              <a:buSzTx/>
              <a:buFontTx/>
            </a:pPr>
            <a:r>
              <a:rPr lang="zh-CN" altLang="en-US" dirty="0">
                <a:latin typeface="宋体" panose="02010600030101010101" pitchFamily="2" charset="-122"/>
              </a:rPr>
              <a:t>1、社会主义不排斥市场经济；</a:t>
            </a:r>
          </a:p>
          <a:p>
            <a:pPr algn="just" eaLnBrk="1" hangingPunct="1">
              <a:buClrTx/>
              <a:buSzTx/>
              <a:buFontTx/>
            </a:pPr>
            <a:r>
              <a:rPr lang="zh-CN" altLang="en-US" dirty="0">
                <a:latin typeface="宋体" panose="02010600030101010101" pitchFamily="2" charset="-122"/>
              </a:rPr>
              <a:t>2、市场经济也不排斥社会主义。</a:t>
            </a:r>
          </a:p>
          <a:p>
            <a:pPr eaLnBrk="1" hangingPunct="1"/>
            <a:endParaRPr lang="zh-CN" altLang="en-US" dirty="0"/>
          </a:p>
        </p:txBody>
      </p:sp>
    </p:spTree>
  </p:cSld>
  <p:clrMapOvr>
    <a:masterClrMapping/>
  </p:clrMapOvr>
</p:sld>
</file>

<file path=ppt/theme/theme1.xml><?xml version="1.0" encoding="utf-8"?>
<a:theme xmlns:a="http://schemas.openxmlformats.org/drawingml/2006/main" name="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themeOverride>
</file>

<file path=docProps/app.xml><?xml version="1.0" encoding="utf-8"?>
<Properties xmlns="http://schemas.openxmlformats.org/officeDocument/2006/extended-properties" xmlns:vt="http://schemas.openxmlformats.org/officeDocument/2006/docPropsVTypes">
  <Template>C:\Program Files\Microsoft Office\Templates\演示文稿设计\时代型模板.pot</Template>
  <TotalTime>15</TotalTime>
  <Words>1891</Words>
  <Application>Microsoft Office PowerPoint</Application>
  <PresentationFormat>全屏显示(4:3)</PresentationFormat>
  <Paragraphs>190</Paragraphs>
  <Slides>37</Slides>
  <Notes>0</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37</vt:i4>
      </vt:variant>
    </vt:vector>
  </HeadingPairs>
  <TitlesOfParts>
    <vt:vector size="43" baseType="lpstr">
      <vt:lpstr>黑体</vt:lpstr>
      <vt:lpstr>宋体</vt:lpstr>
      <vt:lpstr>Arial</vt:lpstr>
      <vt:lpstr>Times New Roman</vt:lpstr>
      <vt:lpstr>时代型模板</vt:lpstr>
      <vt:lpstr>1_时代型模板</vt:lpstr>
      <vt:lpstr>《政治经济学通论》  （第3版）</vt:lpstr>
      <vt:lpstr>第四章 市场经济</vt:lpstr>
      <vt:lpstr>第四章的主要内容</vt:lpstr>
      <vt:lpstr>一、市场经济的本源、变异和复归 </vt:lpstr>
      <vt:lpstr>（一）市场经济的本源——小市场经济</vt:lpstr>
      <vt:lpstr>（二）市场经济的变异——资本主义市场经济</vt:lpstr>
      <vt:lpstr>（三）市场经济的复归——社会主义市场经济</vt:lpstr>
      <vt:lpstr>二、 社会主义与市场经济有机结合</vt:lpstr>
      <vt:lpstr>（一）社会主义与市场经济的内在统一性</vt:lpstr>
      <vt:lpstr>1、社会主义不排斥市场经济</vt:lpstr>
      <vt:lpstr>2、市场经济也不排斥社会主义</vt:lpstr>
      <vt:lpstr>（二）社会主义与市场经济外在的矛盾性</vt:lpstr>
      <vt:lpstr>1、市场经济的运动形式与社会主义本质要求的矛盾</vt:lpstr>
      <vt:lpstr>1、市场经济的运动形式与社会主义本质要求的矛盾</vt:lpstr>
      <vt:lpstr>2、原有的计划经济体制与市场经济本质要求的矛盾</vt:lpstr>
      <vt:lpstr>2、原有的计划经济体制与市场经济本质要求的矛盾</vt:lpstr>
      <vt:lpstr>（三）社会主义与市场经济相容的规律性</vt:lpstr>
      <vt:lpstr>三、价值规律、价格机制和价格体制</vt:lpstr>
      <vt:lpstr>（一）价值规律的深刻含义</vt:lpstr>
      <vt:lpstr>（二）价格机制的现实表现</vt:lpstr>
      <vt:lpstr>（三）完善价格体制的基本前提</vt:lpstr>
      <vt:lpstr>四、市场经济的机制、体制与法制</vt:lpstr>
      <vt:lpstr>（一）市场配置资源的功能</vt:lpstr>
      <vt:lpstr>（二）市场调节的积极作用</vt:lpstr>
      <vt:lpstr>（三）市场调节的消极作用</vt:lpstr>
      <vt:lpstr>（四）现代市场经济是法制经济</vt:lpstr>
      <vt:lpstr>课后习题</vt:lpstr>
      <vt:lpstr>二、填充题</vt:lpstr>
      <vt:lpstr>二、填充题</vt:lpstr>
      <vt:lpstr>三、单项选择题</vt:lpstr>
      <vt:lpstr>三、单项选择题</vt:lpstr>
      <vt:lpstr>三、单项选择题</vt:lpstr>
      <vt:lpstr>四、多项选择题</vt:lpstr>
      <vt:lpstr>四、多项选择题</vt:lpstr>
      <vt:lpstr>四、多项选择题</vt:lpstr>
      <vt:lpstr>五、简答题</vt:lpstr>
      <vt:lpstr>六、论述题</vt:lpstr>
    </vt:vector>
  </TitlesOfParts>
  <Company>chen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《中国社会主义经济学概论》 </dc:title>
  <dc:creator>chen</dc:creator>
  <cp:lastModifiedBy>chenchengming</cp:lastModifiedBy>
  <cp:revision>77</cp:revision>
  <dcterms:created xsi:type="dcterms:W3CDTF">2003-12-08T08:33:00Z</dcterms:created>
  <dcterms:modified xsi:type="dcterms:W3CDTF">2021-06-01T08:14:42Z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68FD8DA6474E4F29B544083A3797955F</vt:lpwstr>
  </property>
  <property fmtid="{D5CDD505-2E9C-101B-9397-08002B2CF9AE}" pid="3" name="KSOProductBuildVer">
    <vt:lpwstr>2052-11.1.0.10495</vt:lpwstr>
  </property>
</Properties>
</file>