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7" r:id="rId2"/>
    <p:sldId id="271" r:id="rId3"/>
    <p:sldId id="278" r:id="rId4"/>
    <p:sldId id="443" r:id="rId5"/>
    <p:sldId id="341" r:id="rId6"/>
    <p:sldId id="342" r:id="rId7"/>
    <p:sldId id="279" r:id="rId8"/>
    <p:sldId id="343" r:id="rId9"/>
    <p:sldId id="344" r:id="rId10"/>
    <p:sldId id="345" r:id="rId11"/>
    <p:sldId id="280" r:id="rId12"/>
    <p:sldId id="346" r:id="rId13"/>
    <p:sldId id="444"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890019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a:t>单击此处编辑母版标题样式</a:t>
            </a:r>
          </a:p>
        </p:txBody>
      </p:sp>
      <p:sp>
        <p:nvSpPr>
          <p:cNvPr id="3" name="内容占位符 2"/>
          <p:cNvSpPr>
            <a:spLocks noGrp="1"/>
          </p:cNvSpPr>
          <p:nvPr>
            <p:ph idx="1"/>
          </p:nvPr>
        </p:nvSpPr>
        <p:spPr>
          <a:xfrm>
            <a:off x="609600" y="1424217"/>
            <a:ext cx="10885714" cy="4821007"/>
          </a:xfrm>
        </p:spPr>
        <p:txBody>
          <a:bodyPr/>
          <a:lstStyle>
            <a:lvl1pPr algn="just">
              <a:defRPr/>
            </a:lvl1pPr>
            <a:lvl2pPr algn="just">
              <a:defRPr/>
            </a:lvl2pPr>
            <a:lvl3pPr algn="just">
              <a:defRPr/>
            </a:lvl3pPr>
            <a:lvl4pPr algn="just">
              <a:defRPr/>
            </a:lvl4pPr>
            <a:lvl5pPr algn="jus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0864136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4029185446"/>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p:spPr>
      </p:pic>
      <p:sp>
        <p:nvSpPr>
          <p:cNvPr id="5" name="文本框 4"/>
          <p:cNvSpPr txBox="1"/>
          <p:nvPr/>
        </p:nvSpPr>
        <p:spPr>
          <a:xfrm>
            <a:off x="-12879" y="2711018"/>
            <a:ext cx="12191999"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第二章　人性与人类行为假设</a:t>
            </a:r>
          </a:p>
        </p:txBody>
      </p:sp>
    </p:spTree>
    <p:extLst>
      <p:ext uri="{BB962C8B-B14F-4D97-AF65-F5344CB8AC3E}">
        <p14:creationId xmlns:p14="http://schemas.microsoft.com/office/powerpoint/2010/main" val="30195928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人的社会性</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四、互惠制度</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关于互惠的几个基本观点</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互惠和交易的区别</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互惠的四种类型</a:t>
            </a:r>
          </a:p>
          <a:p>
            <a:endParaRPr lang="zh-CN" altLang="en-US" dirty="0"/>
          </a:p>
        </p:txBody>
      </p:sp>
    </p:spTree>
    <p:extLst>
      <p:ext uri="{BB962C8B-B14F-4D97-AF65-F5344CB8AC3E}">
        <p14:creationId xmlns:p14="http://schemas.microsoft.com/office/powerpoint/2010/main" val="12817504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制度与人类行为的关系</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一、制度与人类行为的关系</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制度具有改变人的行为、塑造人的功能</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制度能够拓展人的有限理性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人类行为会影响制度的构建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人性的演变影响制度变迁的方向</a:t>
            </a:r>
          </a:p>
          <a:p>
            <a:endParaRPr lang="zh-CN" altLang="en-US" dirty="0"/>
          </a:p>
        </p:txBody>
      </p:sp>
    </p:spTree>
    <p:extLst>
      <p:ext uri="{BB962C8B-B14F-4D97-AF65-F5344CB8AC3E}">
        <p14:creationId xmlns:p14="http://schemas.microsoft.com/office/powerpoint/2010/main" val="1665844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制度与人类行为的关系</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二、人类认知与制度</a:t>
            </a:r>
          </a:p>
          <a:p>
            <a:pPr>
              <a:lnSpc>
                <a:spcPct val="114000"/>
              </a:lnSpc>
            </a:pPr>
            <a:r>
              <a:rPr lang="zh-CN" altLang="zh-CN" sz="1800" dirty="0">
                <a:solidFill>
                  <a:srgbClr val="000000"/>
                </a:solidFill>
                <a:effectLst/>
                <a:latin typeface="NEU-BZ-S92"/>
                <a:ea typeface="方正书宋_GBK"/>
                <a:cs typeface="Times New Roman" panose="02020603050405020304" pitchFamily="18" charset="0"/>
              </a:rPr>
              <a:t>认知科学是一门试图将心理学与经济学理论相融合的科学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它使人们对理性的认识从有限理性发展到非理性层面。</a:t>
            </a:r>
          </a:p>
          <a:p>
            <a:pPr>
              <a:lnSpc>
                <a:spcPct val="114000"/>
              </a:lnSpc>
            </a:pPr>
            <a:r>
              <a:rPr lang="zh-CN" altLang="zh-CN" sz="1800" dirty="0">
                <a:solidFill>
                  <a:srgbClr val="000000"/>
                </a:solidFill>
                <a:effectLst/>
                <a:latin typeface="NEU-BZ-S92"/>
                <a:ea typeface="方正书宋_GBK"/>
                <a:cs typeface="Times New Roman" panose="02020603050405020304" pitchFamily="18" charset="0"/>
              </a:rPr>
              <a:t>不同的认知层次导致人们产生不同的行为模式</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而不同的制度结构则与不同的行为模式相对应。认知科学对制度研究的意义主要体现在认知科学为研究制度提供了一个更完整的视角。新制度经济学认为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人们往往只能在许多不确定因素下做出选择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这些选择受到了制度环境的影响。诺思认为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认知科学应用到经济学方面的方法是建立如下假定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和合理性原理及其演绎推理暗示相比</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人有一个相当不同的智能。用认知科学可以更好地解释制度的起源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认知结构也可以更好地解释制度的多层次性</a:t>
            </a:r>
            <a:r>
              <a:rPr lang="zh-CN" altLang="zh-CN" sz="1800" dirty="0" smtClean="0">
                <a:solidFill>
                  <a:srgbClr val="000000"/>
                </a:solidFill>
                <a:effectLst/>
                <a:latin typeface="NEU-BZ-S92"/>
                <a:ea typeface="方正书宋_GBK"/>
                <a:cs typeface="Times New Roman" panose="02020603050405020304" pitchFamily="18" charset="0"/>
              </a:rPr>
              <a:t>。</a:t>
            </a:r>
            <a:endParaRPr lang="zh-CN" altLang="zh-CN" sz="18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3732646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制度与人类行为的关系</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14000"/>
              </a:lnSpc>
              <a:spcBef>
                <a:spcPts val="300"/>
              </a:spcBef>
              <a:spcAft>
                <a:spcPts val="300"/>
              </a:spcAft>
              <a:buNone/>
            </a:pPr>
            <a:r>
              <a:rPr lang="zh-CN" altLang="zh-CN" sz="2600" b="1" dirty="0" smtClean="0">
                <a:latin typeface="黑体" panose="02010609060101010101" pitchFamily="49" charset="-122"/>
                <a:ea typeface="黑体" panose="02010609060101010101" pitchFamily="49" charset="-122"/>
              </a:rPr>
              <a:t>三</a:t>
            </a:r>
            <a:r>
              <a:rPr lang="zh-CN" altLang="zh-CN" sz="2600" b="1" dirty="0">
                <a:latin typeface="黑体" panose="02010609060101010101" pitchFamily="49" charset="-122"/>
                <a:ea typeface="黑体" panose="02010609060101010101" pitchFamily="49" charset="-122"/>
              </a:rPr>
              <a:t>、遵守规则的原因</a:t>
            </a:r>
          </a:p>
          <a:p>
            <a:pPr>
              <a:lnSpc>
                <a:spcPct val="114000"/>
              </a:lnSpc>
            </a:pPr>
            <a:r>
              <a:rPr lang="zh-CN" altLang="zh-CN" sz="1800" dirty="0">
                <a:solidFill>
                  <a:srgbClr val="000000"/>
                </a:solidFill>
                <a:effectLst/>
                <a:latin typeface="NEU-BZ-S92"/>
                <a:ea typeface="方正书宋_GBK"/>
                <a:cs typeface="Times New Roman" panose="02020603050405020304" pitchFamily="18" charset="0"/>
              </a:rPr>
              <a:t>人们遵循规则的原因主要有四个方面</a:t>
            </a:r>
            <a:r>
              <a:rPr lang="en-US" altLang="zh-CN" sz="1800" dirty="0" smtClean="0">
                <a:solidFill>
                  <a:srgbClr val="000000"/>
                </a:solidFill>
                <a:effectLst/>
                <a:latin typeface="方正书宋_GBK"/>
                <a:ea typeface="方正书宋_GBK"/>
                <a:cs typeface="Times New Roman" panose="02020603050405020304" pitchFamily="18" charset="0"/>
              </a:rPr>
              <a:t>:</a:t>
            </a:r>
          </a:p>
          <a:p>
            <a:pPr>
              <a:lnSpc>
                <a:spcPct val="114000"/>
              </a:lnSpc>
            </a:pPr>
            <a:r>
              <a:rPr lang="zh-CN" altLang="zh-CN" sz="1800" dirty="0" smtClean="0">
                <a:solidFill>
                  <a:srgbClr val="000000"/>
                </a:solidFill>
                <a:effectLst/>
                <a:latin typeface="NEU-BZ-S92"/>
                <a:ea typeface="方正书宋_GBK"/>
                <a:cs typeface="Times New Roman" panose="02020603050405020304" pitchFamily="18" charset="0"/>
              </a:rPr>
              <a:t>一</a:t>
            </a:r>
            <a:r>
              <a:rPr lang="zh-CN" altLang="zh-CN" sz="1800" dirty="0">
                <a:solidFill>
                  <a:srgbClr val="000000"/>
                </a:solidFill>
                <a:effectLst/>
                <a:latin typeface="NEU-BZ-S92"/>
                <a:ea typeface="方正书宋_GBK"/>
                <a:cs typeface="Times New Roman" panose="02020603050405020304" pitchFamily="18" charset="0"/>
              </a:rPr>
              <a:t>是减少信息和决策成本</a:t>
            </a:r>
            <a:r>
              <a:rPr lang="en-US" altLang="zh-CN" sz="1800" dirty="0" smtClean="0">
                <a:solidFill>
                  <a:srgbClr val="000000"/>
                </a:solidFill>
                <a:effectLst/>
                <a:latin typeface="方正书宋_GBK"/>
                <a:ea typeface="方正书宋_GBK"/>
                <a:cs typeface="Times New Roman" panose="02020603050405020304" pitchFamily="18" charset="0"/>
              </a:rPr>
              <a:t>;</a:t>
            </a:r>
          </a:p>
          <a:p>
            <a:pPr>
              <a:lnSpc>
                <a:spcPct val="114000"/>
              </a:lnSpc>
            </a:pPr>
            <a:r>
              <a:rPr lang="zh-CN" altLang="zh-CN" sz="1800" dirty="0" smtClean="0">
                <a:solidFill>
                  <a:srgbClr val="000000"/>
                </a:solidFill>
                <a:effectLst/>
                <a:latin typeface="NEU-BZ-S92"/>
                <a:ea typeface="方正书宋_GBK"/>
                <a:cs typeface="Times New Roman" panose="02020603050405020304" pitchFamily="18" charset="0"/>
              </a:rPr>
              <a:t>二</a:t>
            </a:r>
            <a:r>
              <a:rPr lang="zh-CN" altLang="zh-CN" sz="1800" dirty="0">
                <a:solidFill>
                  <a:srgbClr val="000000"/>
                </a:solidFill>
                <a:effectLst/>
                <a:latin typeface="NEU-BZ-S92"/>
                <a:ea typeface="方正书宋_GBK"/>
                <a:cs typeface="Times New Roman" panose="02020603050405020304" pitchFamily="18" charset="0"/>
              </a:rPr>
              <a:t>是人们受到认知和信息处理的约束</a:t>
            </a:r>
            <a:r>
              <a:rPr lang="en-US" altLang="zh-CN" sz="1800" dirty="0" smtClean="0">
                <a:solidFill>
                  <a:srgbClr val="000000"/>
                </a:solidFill>
                <a:effectLst/>
                <a:latin typeface="方正书宋_GBK"/>
                <a:ea typeface="方正书宋_GBK"/>
                <a:cs typeface="Times New Roman" panose="02020603050405020304" pitchFamily="18" charset="0"/>
              </a:rPr>
              <a:t>;</a:t>
            </a:r>
          </a:p>
          <a:p>
            <a:pPr>
              <a:lnSpc>
                <a:spcPct val="114000"/>
              </a:lnSpc>
            </a:pPr>
            <a:r>
              <a:rPr lang="zh-CN" altLang="zh-CN" sz="1800" dirty="0" smtClean="0">
                <a:solidFill>
                  <a:srgbClr val="000000"/>
                </a:solidFill>
                <a:effectLst/>
                <a:latin typeface="NEU-BZ-S92"/>
                <a:ea typeface="方正书宋_GBK"/>
                <a:cs typeface="Times New Roman" panose="02020603050405020304" pitchFamily="18" charset="0"/>
              </a:rPr>
              <a:t>三</a:t>
            </a:r>
            <a:r>
              <a:rPr lang="zh-CN" altLang="zh-CN" sz="1800" dirty="0">
                <a:solidFill>
                  <a:srgbClr val="000000"/>
                </a:solidFill>
                <a:effectLst/>
                <a:latin typeface="NEU-BZ-S92"/>
                <a:ea typeface="方正书宋_GBK"/>
                <a:cs typeface="Times New Roman" panose="02020603050405020304" pitchFamily="18" charset="0"/>
              </a:rPr>
              <a:t>是可以躲避因尝试方案调整而出错的风险</a:t>
            </a:r>
            <a:r>
              <a:rPr lang="en-US" altLang="zh-CN" sz="1800" dirty="0" smtClean="0">
                <a:solidFill>
                  <a:srgbClr val="000000"/>
                </a:solidFill>
                <a:effectLst/>
                <a:latin typeface="方正书宋_GBK"/>
                <a:ea typeface="方正书宋_GBK"/>
                <a:cs typeface="Times New Roman" panose="02020603050405020304" pitchFamily="18" charset="0"/>
              </a:rPr>
              <a:t>;</a:t>
            </a:r>
          </a:p>
          <a:p>
            <a:pPr>
              <a:lnSpc>
                <a:spcPct val="114000"/>
              </a:lnSpc>
            </a:pPr>
            <a:r>
              <a:rPr lang="zh-CN" altLang="zh-CN" sz="1800" dirty="0" smtClean="0">
                <a:solidFill>
                  <a:srgbClr val="000000"/>
                </a:solidFill>
                <a:effectLst/>
                <a:latin typeface="NEU-BZ-S92"/>
                <a:ea typeface="方正书宋_GBK"/>
                <a:cs typeface="Times New Roman" panose="02020603050405020304" pitchFamily="18" charset="0"/>
              </a:rPr>
              <a:t>四</a:t>
            </a:r>
            <a:r>
              <a:rPr lang="zh-CN" altLang="zh-CN" sz="1800" dirty="0">
                <a:solidFill>
                  <a:srgbClr val="000000"/>
                </a:solidFill>
                <a:effectLst/>
                <a:latin typeface="NEU-BZ-S92"/>
                <a:ea typeface="方正书宋_GBK"/>
                <a:cs typeface="Times New Roman" panose="02020603050405020304" pitchFamily="18" charset="0"/>
              </a:rPr>
              <a:t>是个人由于其行为被规则决定而得到某种利益。</a:t>
            </a:r>
          </a:p>
          <a:p>
            <a:endParaRPr lang="zh-CN" altLang="en-US" dirty="0"/>
          </a:p>
        </p:txBody>
      </p:sp>
    </p:spTree>
    <p:extLst>
      <p:ext uri="{BB962C8B-B14F-4D97-AF65-F5344CB8AC3E}">
        <p14:creationId xmlns:p14="http://schemas.microsoft.com/office/powerpoint/2010/main" val="3011130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70430" y="2235953"/>
            <a:ext cx="6390109" cy="2279494"/>
            <a:chOff x="2488640" y="2139114"/>
            <a:chExt cx="6390109" cy="2279494"/>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rPr>
                  <a:t>第一节　人的理性、有限理性及其拓展</a:t>
                </a: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锐字工房云字库准圆GBK" panose="02010604000000000000" charset="-122"/>
                    <a:sym typeface="+mn-ea"/>
                  </a:rPr>
                  <a:t>第二节　人的社会性</a:t>
                </a: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rPr>
                  <a:t>第三节　制度与人类行为的关系</a:t>
                </a: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j-cs"/>
              </a:rPr>
              <a:t>目   录</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spTree>
    <p:extLst>
      <p:ext uri="{BB962C8B-B14F-4D97-AF65-F5344CB8AC3E}">
        <p14:creationId xmlns:p14="http://schemas.microsoft.com/office/powerpoint/2010/main" val="22521890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人的理性、有限理性及其拓展</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一、理性</a:t>
            </a:r>
          </a:p>
          <a:p>
            <a:pPr marL="0" indent="0" algn="just" eaLnBrk="1" fontAlgn="auto" hangingPunct="1">
              <a:lnSpc>
                <a:spcPct val="114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理性的经济学含义</a:t>
            </a:r>
          </a:p>
          <a:p>
            <a:pPr>
              <a:lnSpc>
                <a:spcPct val="114000"/>
              </a:lnSpc>
            </a:pPr>
            <a:r>
              <a:rPr lang="zh-CN" altLang="zh-CN" sz="1800" dirty="0">
                <a:solidFill>
                  <a:srgbClr val="000000"/>
                </a:solidFill>
                <a:effectLst/>
                <a:latin typeface="NEU-BZ-S92"/>
                <a:ea typeface="方正书宋_GBK"/>
                <a:cs typeface="Times New Roman" panose="02020603050405020304" pitchFamily="18" charset="0"/>
              </a:rPr>
              <a:t>理性的经济学含义主要从以下三个层面来理解</a:t>
            </a:r>
            <a:r>
              <a:rPr lang="en-US" altLang="zh-CN" sz="1800" dirty="0">
                <a:solidFill>
                  <a:srgbClr val="000000"/>
                </a:solidFill>
                <a:effectLst/>
                <a:latin typeface="方正书宋_GBK"/>
                <a:ea typeface="方正书宋_GBK"/>
                <a:cs typeface="Times New Roman" panose="02020603050405020304" pitchFamily="18" charset="0"/>
              </a:rPr>
              <a:t>:</a:t>
            </a:r>
            <a:endParaRPr lang="zh-CN" altLang="zh-CN" sz="1800" dirty="0">
              <a:solidFill>
                <a:srgbClr val="000000"/>
              </a:solidFill>
              <a:effectLst/>
              <a:latin typeface="NEU-BZ-S92"/>
              <a:ea typeface="方正书宋_GBK"/>
              <a:cs typeface="Times New Roman" panose="02020603050405020304" pitchFamily="18" charset="0"/>
            </a:endParaRPr>
          </a:p>
          <a:p>
            <a:pPr>
              <a:lnSpc>
                <a:spcPct val="114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人的自利性假设。</a:t>
            </a:r>
          </a:p>
          <a:p>
            <a:pPr>
              <a:lnSpc>
                <a:spcPct val="114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极大化原则。</a:t>
            </a:r>
          </a:p>
          <a:p>
            <a:pPr>
              <a:lnSpc>
                <a:spcPct val="114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每个人的自利行为与群体内的其他人的自利行为之间存在一致性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在与社会中其他的自利人发生相互作用的前提下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每个人的自利行为才得以完成。</a:t>
            </a:r>
          </a:p>
          <a:p>
            <a:pPr marL="0" indent="0" algn="just" eaLnBrk="1" fontAlgn="auto" hangingPunct="1">
              <a:lnSpc>
                <a:spcPct val="114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理性的表现形式</a:t>
            </a:r>
          </a:p>
          <a:p>
            <a:pPr>
              <a:lnSpc>
                <a:spcPct val="114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价值理性与工具理性</a:t>
            </a:r>
            <a:endParaRPr lang="zh-CN" altLang="zh-CN" sz="1800" dirty="0">
              <a:solidFill>
                <a:srgbClr val="000000"/>
              </a:solidFill>
              <a:effectLst/>
              <a:latin typeface="NEU-BZ-S92"/>
              <a:ea typeface="方正书宋_GBK"/>
              <a:cs typeface="Times New Roman" panose="02020603050405020304" pitchFamily="18" charset="0"/>
            </a:endParaRPr>
          </a:p>
          <a:p>
            <a:pPr>
              <a:lnSpc>
                <a:spcPct val="114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本质理性与程序性理性</a:t>
            </a:r>
            <a:endParaRPr lang="zh-CN" altLang="zh-CN" sz="1800" dirty="0">
              <a:solidFill>
                <a:srgbClr val="000000"/>
              </a:solidFill>
              <a:effectLst/>
              <a:latin typeface="NEU-BZ-S92"/>
              <a:ea typeface="方正书宋_GBK"/>
              <a:cs typeface="Times New Roman" panose="02020603050405020304" pitchFamily="18" charset="0"/>
            </a:endParaRPr>
          </a:p>
          <a:p>
            <a:pPr>
              <a:lnSpc>
                <a:spcPct val="114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构建理性与演进理性</a:t>
            </a:r>
            <a:endParaRPr lang="zh-CN" altLang="zh-CN" sz="1800" dirty="0">
              <a:solidFill>
                <a:srgbClr val="000000"/>
              </a:solidFill>
              <a:effectLst/>
              <a:latin typeface="NEU-BZ-S92"/>
              <a:ea typeface="方正书宋_GBK"/>
              <a:cs typeface="Times New Roman" panose="02020603050405020304" pitchFamily="18" charset="0"/>
            </a:endParaRPr>
          </a:p>
          <a:p>
            <a:pPr>
              <a:lnSpc>
                <a:spcPct val="114000"/>
              </a:lnSpc>
            </a:pPr>
            <a:r>
              <a:rPr lang="en-US" altLang="zh-CN" sz="1800" dirty="0">
                <a:solidFill>
                  <a:srgbClr val="000000"/>
                </a:solidFill>
                <a:effectLst/>
                <a:latin typeface="NEU-BZ-S92"/>
                <a:ea typeface="方正书宋_GBK"/>
                <a:cs typeface="Times New Roman" panose="02020603050405020304" pitchFamily="18" charset="0"/>
              </a:rPr>
              <a:t>4.</a:t>
            </a:r>
            <a:r>
              <a:rPr lang="zh-CN" altLang="zh-CN" sz="1800" dirty="0">
                <a:solidFill>
                  <a:srgbClr val="000000"/>
                </a:solidFill>
                <a:effectLst/>
                <a:latin typeface="NEU-BZ-S92"/>
                <a:ea typeface="方正楷体_GBK"/>
                <a:cs typeface="Times New Roman" panose="02020603050405020304" pitchFamily="18" charset="0"/>
              </a:rPr>
              <a:t>适应性理性与创新理性</a:t>
            </a:r>
            <a:endParaRPr lang="en-US" altLang="zh-CN" sz="1800" dirty="0">
              <a:solidFill>
                <a:srgbClr val="000000"/>
              </a:solidFill>
              <a:effectLst/>
              <a:latin typeface="NEU-BZ-S92"/>
              <a:ea typeface="方正楷体_GBK"/>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3178678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人的理性、有限理性及其拓展</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理性概念的历史演化</a:t>
            </a:r>
          </a:p>
          <a:p>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古典经济学的“经济”观</a:t>
            </a:r>
            <a:endParaRPr lang="zh-CN" altLang="zh-CN" sz="1800" dirty="0">
              <a:solidFill>
                <a:srgbClr val="000000"/>
              </a:solidFill>
              <a:effectLst/>
              <a:latin typeface="NEU-BZ-S92"/>
              <a:ea typeface="方正书宋_GBK"/>
              <a:cs typeface="Times New Roman" panose="02020603050405020304" pitchFamily="18" charset="0"/>
            </a:endParaRPr>
          </a:p>
          <a:p>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新古典经济学的“理性”观</a:t>
            </a:r>
            <a:endParaRPr lang="zh-CN" altLang="zh-CN" sz="1800" dirty="0">
              <a:solidFill>
                <a:srgbClr val="000000"/>
              </a:solidFill>
              <a:effectLst/>
              <a:latin typeface="NEU-BZ-S92"/>
              <a:ea typeface="方正书宋_GBK"/>
              <a:cs typeface="Times New Roman" panose="02020603050405020304" pitchFamily="18" charset="0"/>
            </a:endParaRPr>
          </a:p>
          <a:p>
            <a:r>
              <a:rPr lang="en-US" altLang="zh-CN" sz="1800" dirty="0">
                <a:solidFill>
                  <a:srgbClr val="000000"/>
                </a:solidFill>
                <a:effectLst/>
                <a:latin typeface="NEU-BZ-S92"/>
                <a:ea typeface="方正书宋_GBK"/>
                <a:cs typeface="Times New Roman" panose="02020603050405020304" pitchFamily="18" charset="0"/>
              </a:rPr>
              <a:t>3.20</a:t>
            </a:r>
            <a:r>
              <a:rPr lang="zh-CN" altLang="zh-CN" sz="1800" dirty="0">
                <a:solidFill>
                  <a:srgbClr val="000000"/>
                </a:solidFill>
                <a:effectLst/>
                <a:latin typeface="NEU-BZ-S92"/>
                <a:ea typeface="方正楷体_GBK"/>
                <a:cs typeface="Times New Roman" panose="02020603050405020304" pitchFamily="18" charset="0"/>
              </a:rPr>
              <a:t>世纪下半叶对“理性”的再认识</a:t>
            </a:r>
            <a:endParaRPr lang="zh-CN" altLang="zh-CN" sz="1800" dirty="0">
              <a:solidFill>
                <a:srgbClr val="000000"/>
              </a:solidFill>
              <a:effectLst/>
              <a:latin typeface="NEU-BZ-S92"/>
              <a:ea typeface="方正书宋_GBK"/>
              <a:cs typeface="Times New Roman" panose="02020603050405020304" pitchFamily="18" charset="0"/>
            </a:endParaRPr>
          </a:p>
          <a:p>
            <a:pPr>
              <a:lnSpc>
                <a:spcPts val="1575"/>
              </a:lnSpc>
            </a:pPr>
            <a:endParaRPr lang="zh-CN" altLang="zh-CN" sz="1800" dirty="0">
              <a:solidFill>
                <a:srgbClr val="000000"/>
              </a:solidFill>
              <a:effectLst/>
              <a:latin typeface="NEU-BZ-S92"/>
              <a:ea typeface="方正书宋_GBK"/>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1290903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人的理性、有限理性及其拓展</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二、有限理性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有限理性的内涵</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有限理性产生的根源</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有限理性的形式</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有限理性的拓展</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有限理性的局限性</a:t>
            </a:r>
          </a:p>
          <a:p>
            <a:endParaRPr lang="zh-CN" altLang="en-US" dirty="0"/>
          </a:p>
        </p:txBody>
      </p:sp>
    </p:spTree>
    <p:extLst>
      <p:ext uri="{BB962C8B-B14F-4D97-AF65-F5344CB8AC3E}">
        <p14:creationId xmlns:p14="http://schemas.microsoft.com/office/powerpoint/2010/main" val="11280431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人的理性、有限理性及其拓展</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三、行为经济学的研究</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行为经济学关于有限理性的看法</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行为经济学关于人类行为目标的看法</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行为经济学关于行为规律的研究</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行为经济学关于心理规律的研究</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行为经济学关于非理性行为的研究</a:t>
            </a:r>
          </a:p>
          <a:p>
            <a:endParaRPr lang="zh-CN" altLang="en-US" dirty="0"/>
          </a:p>
        </p:txBody>
      </p:sp>
    </p:spTree>
    <p:extLst>
      <p:ext uri="{BB962C8B-B14F-4D97-AF65-F5344CB8AC3E}">
        <p14:creationId xmlns:p14="http://schemas.microsoft.com/office/powerpoint/2010/main" val="3390569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人的社会性</a:t>
            </a:r>
            <a:endParaRPr lang="zh-CN" altLang="en-US" dirty="0"/>
          </a:p>
        </p:txBody>
      </p:sp>
      <p:sp>
        <p:nvSpPr>
          <p:cNvPr id="3" name="内容占位符 2"/>
          <p:cNvSpPr>
            <a:spLocks noGrp="1"/>
          </p:cNvSpPr>
          <p:nvPr>
            <p:ph idx="1"/>
          </p:nvPr>
        </p:nvSpPr>
        <p:spPr/>
        <p:txBody>
          <a:bodyPr/>
          <a:lstStyle/>
          <a:p>
            <a:pPr marL="0" indent="0" algn="just" eaLnBrk="1" fontAlgn="auto" hangingPunct="1">
              <a:spcBef>
                <a:spcPts val="300"/>
              </a:spcBef>
              <a:spcAft>
                <a:spcPts val="300"/>
              </a:spcAft>
              <a:buNone/>
            </a:pPr>
            <a:r>
              <a:rPr lang="zh-CN" altLang="zh-CN" sz="2600" b="1" dirty="0">
                <a:latin typeface="黑体" panose="02010609060101010101" pitchFamily="49" charset="-122"/>
                <a:ea typeface="黑体" panose="02010609060101010101" pitchFamily="49" charset="-122"/>
              </a:rPr>
              <a:t>一、相互依赖性</a:t>
            </a:r>
          </a:p>
          <a:p>
            <a:r>
              <a:rPr lang="zh-CN" altLang="zh-CN" sz="1800" dirty="0">
                <a:solidFill>
                  <a:srgbClr val="000000"/>
                </a:solidFill>
                <a:effectLst/>
                <a:latin typeface="NEU-BZ-S92"/>
                <a:ea typeface="方正书宋_GBK"/>
                <a:cs typeface="Times New Roman" panose="02020603050405020304" pitchFamily="18" charset="0"/>
              </a:rPr>
              <a:t>人们之间的相互依赖性是有效利用资源的一种基本形态。相互依赖性既可以产生效率</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产生合作</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也可能形成低效、内耗</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甚至冲突和对抗。</a:t>
            </a:r>
          </a:p>
          <a:p>
            <a:r>
              <a:rPr lang="zh-CN" altLang="zh-CN" sz="1800" dirty="0">
                <a:solidFill>
                  <a:srgbClr val="000000"/>
                </a:solidFill>
                <a:effectLst/>
                <a:latin typeface="NEU-BZ-S92"/>
                <a:ea typeface="方正书宋_GBK"/>
                <a:cs typeface="Times New Roman" panose="02020603050405020304" pitchFamily="18" charset="0"/>
              </a:rPr>
              <a:t>分工既提高了效率</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同时也形成人类之间的相互依赖性。</a:t>
            </a:r>
          </a:p>
          <a:p>
            <a:r>
              <a:rPr lang="zh-CN" altLang="zh-CN" sz="1800" dirty="0">
                <a:solidFill>
                  <a:srgbClr val="000000"/>
                </a:solidFill>
                <a:effectLst/>
                <a:latin typeface="NEU-BZ-S92"/>
                <a:ea typeface="方正书宋_GBK"/>
                <a:cs typeface="Times New Roman" panose="02020603050405020304" pitchFamily="18" charset="0"/>
              </a:rPr>
              <a:t>随着专业化和社会分工的提高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人们之间的相互依赖性增强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一个人的行为对其他人福利影响的可能性是产品和服务的物理过程和生物过程的函数。相互依赖性有可能会产生高效率及合作</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同时也不可避免地会产生低效、内耗、冲突与对抗、机会主义行为等现象。而正式制</a:t>
            </a:r>
          </a:p>
          <a:p>
            <a:r>
              <a:rPr lang="zh-CN" altLang="zh-CN" sz="1800" dirty="0">
                <a:solidFill>
                  <a:srgbClr val="000000"/>
                </a:solidFill>
                <a:effectLst/>
                <a:latin typeface="NEU-BZ-S92"/>
                <a:ea typeface="方正书宋_GBK"/>
                <a:cs typeface="Times New Roman" panose="02020603050405020304" pitchFamily="18" charset="0"/>
              </a:rPr>
              <a:t>度和非正式制度都有助于解决利益群体中潜在的相互依赖性问题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并为其提供秩序和预测能力。相互依赖性需要制度的规范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而制度又在极大程度上促进了人们之间的相互依赖性。</a:t>
            </a:r>
          </a:p>
          <a:p>
            <a:endParaRPr lang="zh-CN" altLang="en-US" dirty="0"/>
          </a:p>
        </p:txBody>
      </p:sp>
    </p:spTree>
    <p:extLst>
      <p:ext uri="{BB962C8B-B14F-4D97-AF65-F5344CB8AC3E}">
        <p14:creationId xmlns:p14="http://schemas.microsoft.com/office/powerpoint/2010/main" val="1957974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人的社会性</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二、社会资本</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社会资本的界定</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社会资本的性质</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社会资本的作用</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社会资本的培育</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社会资本与制度的关系</a:t>
            </a:r>
          </a:p>
          <a:p>
            <a:endParaRPr lang="zh-CN" altLang="en-US" dirty="0"/>
          </a:p>
        </p:txBody>
      </p:sp>
    </p:spTree>
    <p:extLst>
      <p:ext uri="{BB962C8B-B14F-4D97-AF65-F5344CB8AC3E}">
        <p14:creationId xmlns:p14="http://schemas.microsoft.com/office/powerpoint/2010/main" val="8790901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人的社会性</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三、合作</a:t>
            </a:r>
          </a:p>
          <a:p>
            <a:pPr marL="0" indent="0" algn="just" eaLnBrk="1" fontAlgn="auto" hangingPunct="1">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合作的出现条件</a:t>
            </a:r>
          </a:p>
          <a:p>
            <a:r>
              <a:rPr lang="zh-CN" altLang="zh-CN" sz="1800" dirty="0">
                <a:solidFill>
                  <a:srgbClr val="000000"/>
                </a:solidFill>
                <a:effectLst/>
                <a:latin typeface="NEU-BZ-S92"/>
                <a:ea typeface="方正书宋_GBK"/>
                <a:cs typeface="Times New Roman" panose="02020603050405020304" pitchFamily="18" charset="0"/>
              </a:rPr>
              <a:t>合作的进化可以分为三个阶段</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起始阶段。</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中间阶段。</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最后阶段。</a:t>
            </a:r>
          </a:p>
          <a:p>
            <a:r>
              <a:rPr lang="zh-CN" altLang="zh-CN" sz="1800" dirty="0">
                <a:solidFill>
                  <a:srgbClr val="000000"/>
                </a:solidFill>
                <a:effectLst/>
                <a:latin typeface="NEU-BZ-S92"/>
                <a:ea typeface="方正书宋_GBK"/>
                <a:cs typeface="Times New Roman" panose="02020603050405020304" pitchFamily="18" charset="0"/>
              </a:rPr>
              <a:t>合作出现的条件有两个</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一是合作双方认为合作比不合作更加有利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能给双方带来利益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二是信息与知识完全。双方都知道合作大于零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并且双方都明白对方也具有这种知识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双方具有沟通的共同文化。</a:t>
            </a:r>
          </a:p>
          <a:p>
            <a:pPr marL="0" indent="0" algn="just" eaLnBrk="1" fontAlgn="auto" hangingPunct="1">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制度与合作</a:t>
            </a:r>
          </a:p>
          <a:p>
            <a:r>
              <a:rPr lang="zh-CN" altLang="zh-CN" sz="1800" dirty="0">
                <a:solidFill>
                  <a:srgbClr val="000000"/>
                </a:solidFill>
                <a:effectLst/>
                <a:latin typeface="NEU-BZ-S92"/>
                <a:ea typeface="方正书宋_GBK"/>
                <a:cs typeface="Times New Roman" panose="02020603050405020304" pitchFamily="18" charset="0"/>
              </a:rPr>
              <a:t>合作各方在交换时间和空间上越复杂</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为实现合作结果需要的制度就越复杂</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成本也就越高。在经济活动中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相比于个人通过努力获得的收益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合作使潜在的团体总收益增加了。制度要保证合作的产生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必须有两方面的要求</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一是形成一种交流的机制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用于提供惩罚的信息。制度能够节约获取信息的成本</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起着监察的功能。二是惩罚是一种公共品。制度能够提供一种激励的功能</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使合作各方在获取收益时也承担成本。合理的制度安排应为市场中和组织中人们之间的相互合作提供一套框架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并使合作具有可预见性和信赖性。</a:t>
            </a:r>
          </a:p>
          <a:p>
            <a:endParaRPr lang="zh-CN" altLang="en-US" dirty="0"/>
          </a:p>
        </p:txBody>
      </p:sp>
    </p:spTree>
    <p:extLst>
      <p:ext uri="{BB962C8B-B14F-4D97-AF65-F5344CB8AC3E}">
        <p14:creationId xmlns:p14="http://schemas.microsoft.com/office/powerpoint/2010/main" val="2792673498"/>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1050</Words>
  <Application>Microsoft Office PowerPoint</Application>
  <PresentationFormat>宽屏</PresentationFormat>
  <Paragraphs>78</Paragraphs>
  <Slides>13</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13</vt:i4>
      </vt:variant>
    </vt:vector>
  </HeadingPairs>
  <TitlesOfParts>
    <vt:vector size="26" baseType="lpstr">
      <vt:lpstr>GungsuhChe</vt:lpstr>
      <vt:lpstr>NEU-BZ-S92</vt:lpstr>
      <vt:lpstr>方正粗黑宋简体</vt:lpstr>
      <vt:lpstr>方正楷体_GBK</vt:lpstr>
      <vt:lpstr>方正书宋_GBK</vt:lpstr>
      <vt:lpstr>黑体</vt:lpstr>
      <vt:lpstr>楷体</vt:lpstr>
      <vt:lpstr>锐字工房云字库准圆GBK</vt:lpstr>
      <vt:lpstr>宋体</vt:lpstr>
      <vt:lpstr>微软雅黑</vt:lpstr>
      <vt:lpstr>Arial</vt:lpstr>
      <vt:lpstr>Times New Roman</vt:lpstr>
      <vt:lpstr>默认设计模板</vt:lpstr>
      <vt:lpstr>PowerPoint 演示文稿</vt:lpstr>
      <vt:lpstr>PowerPoint 演示文稿</vt:lpstr>
      <vt:lpstr>第一节　人的理性、有限理性及其拓展</vt:lpstr>
      <vt:lpstr>第一节　人的理性、有限理性及其拓展</vt:lpstr>
      <vt:lpstr>第一节　人的理性、有限理性及其拓展</vt:lpstr>
      <vt:lpstr>第一节　人的理性、有限理性及其拓展</vt:lpstr>
      <vt:lpstr>第二节　人的社会性</vt:lpstr>
      <vt:lpstr>第二节　人的社会性</vt:lpstr>
      <vt:lpstr>第二节　人的社会性</vt:lpstr>
      <vt:lpstr>第二节　人的社会性</vt:lpstr>
      <vt:lpstr>第三节　制度与人类行为的关系</vt:lpstr>
      <vt:lpstr>第三节　制度与人类行为的关系</vt:lpstr>
      <vt:lpstr>第三节　制度与人类行为的关系</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3</cp:revision>
  <dcterms:created xsi:type="dcterms:W3CDTF">2021-02-28T08:09:53Z</dcterms:created>
  <dcterms:modified xsi:type="dcterms:W3CDTF">2021-02-28T11:00:04Z</dcterms:modified>
</cp:coreProperties>
</file>