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第二十章　信息技术在会计中的应用</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第六篇　特殊项目篇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会计信息系统概念框架</a:t>
            </a:r>
            <a:endParaRPr lang="zh-CN" altLang="zh-CN" dirty="0"/>
          </a:p>
        </p:txBody>
      </p:sp>
      <p:sp>
        <p:nvSpPr>
          <p:cNvPr id="3" name="内容占位符 2"/>
          <p:cNvSpPr>
            <a:spLocks noGrp="1"/>
          </p:cNvSpPr>
          <p:nvPr>
            <p:ph idx="1"/>
          </p:nvPr>
        </p:nvSpPr>
        <p:spPr>
          <a:xfrm>
            <a:off x="609600" y="1424305"/>
            <a:ext cx="10756900" cy="581660"/>
          </a:xfrm>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三、会计信息系统的基本功能模块</a:t>
            </a:r>
            <a:endParaRPr lang="zh-CN" altLang="zh-CN" sz="2600" b="1" dirty="0">
              <a:latin typeface="黑体" panose="02010609060101010101" pitchFamily="49" charset="-122"/>
              <a:ea typeface="黑体" panose="02010609060101010101" pitchFamily="49" charset="-122"/>
            </a:endParaRPr>
          </a:p>
          <a:p>
            <a:endParaRPr lang="zh-CN" altLang="en-US"/>
          </a:p>
        </p:txBody>
      </p:sp>
      <p:pic>
        <p:nvPicPr>
          <p:cNvPr id="156" name="b20-3.jpg" descr="id:2147500988;FounderCES"/>
          <p:cNvPicPr>
            <a:picLocks noChangeAspect="1"/>
          </p:cNvPicPr>
          <p:nvPr/>
        </p:nvPicPr>
        <p:blipFill>
          <a:blip r:embed="rId1"/>
          <a:stretch>
            <a:fillRect/>
          </a:stretch>
        </p:blipFill>
        <p:spPr>
          <a:xfrm>
            <a:off x="5029200" y="2388870"/>
            <a:ext cx="6704965" cy="3316605"/>
          </a:xfrm>
          <a:prstGeom prst="rect">
            <a:avLst/>
          </a:prstGeom>
        </p:spPr>
      </p:pic>
      <p:sp>
        <p:nvSpPr>
          <p:cNvPr id="4" name="内容占位符 2"/>
          <p:cNvSpPr>
            <a:spLocks noGrp="1"/>
          </p:cNvSpPr>
          <p:nvPr/>
        </p:nvSpPr>
        <p:spPr>
          <a:xfrm>
            <a:off x="617855" y="1989455"/>
            <a:ext cx="4322445" cy="3716020"/>
          </a:xfrm>
          <a:prstGeom prst="rect">
            <a:avLst/>
          </a:prstGeom>
          <a:noFill/>
          <a:ln>
            <a:noFill/>
          </a:ln>
          <a:effectLst/>
        </p:spPr>
        <p:txBody>
          <a:bodyPr vert="horz" wrap="square" lIns="91440" tIns="45720" rIns="91440" bIns="45720" numCol="1" anchor="t" anchorCtr="0" compatLnSpc="1"/>
          <a:lst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会计信息系统的集成化要求系统应该能够提供管理者进行决策时所需要的所有财务与非财务信息、定量与定性信息以及企业内部不同部门和外部客户、供应商的相关信息,所提供的信息必须真实、可靠、及时。</a:t>
            </a:r>
            <a:endParaRPr lang="zh-CN" altLang="en-US"/>
          </a:p>
          <a:p>
            <a:r>
              <a:rPr lang="zh-CN" altLang="en-US"/>
              <a:t>企业信息系统和会计信息系统的基本功能模块如图20-3所示。</a:t>
            </a:r>
            <a:endParaRPr lang="zh-CN" altLang="en-US"/>
          </a:p>
        </p:txBody>
      </p:sp>
      <p:sp>
        <p:nvSpPr>
          <p:cNvPr id="100" name="文本框 99"/>
          <p:cNvSpPr txBox="1"/>
          <p:nvPr/>
        </p:nvSpPr>
        <p:spPr>
          <a:xfrm>
            <a:off x="6409055" y="5822315"/>
            <a:ext cx="4403725" cy="368300"/>
          </a:xfrm>
          <a:prstGeom prst="rect">
            <a:avLst/>
          </a:prstGeom>
          <a:noFill/>
          <a:ln w="9525">
            <a:noFill/>
          </a:ln>
        </p:spPr>
        <p:txBody>
          <a:bodyPr wrap="square">
            <a:spAutoFit/>
          </a:bodyPr>
          <a:p>
            <a:pPr indent="228600" algn="ctr"/>
            <a:r>
              <a:rPr lang="zh-CN" b="0">
                <a:solidFill>
                  <a:srgbClr val="000000"/>
                </a:solidFill>
                <a:cs typeface="方正书宋_GBK" charset="0"/>
              </a:rPr>
              <a:t>图20-3　会计信息系统的基本功能模块</a:t>
            </a:r>
            <a:endParaRPr lang="zh-CN" altLang="en-US" b="0">
              <a:solidFill>
                <a:srgbClr val="000000"/>
              </a:solidFill>
              <a:cs typeface="方正书宋_GBK"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会计软件</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一、会计软件的类型</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(一)核算型会计软件</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(二)管理型会计软件</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(三)财务共享服务软件</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(四)会计决策支持系统软件</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会计软件</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二、几个重要的相关系统概念</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(一)事务处理系统</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(二)管理信息系统</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(三)物料需求计划系统</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(四)制造资源计划系统</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(五)企业资源计划系统</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(六)网上报销管理</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(七)银企直联系统</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(八)供应商协同平台</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会计软件</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三、会计软件产品简介</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(一)SAP财务软件</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(二)Oracle财务信息系统</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(三)用友ERP系统财务模块</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(四)金蝶财务软件</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(五)浪潮财务</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会计核算软件的功能和相关管理规范</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一、会计核算软件的功能</a:t>
            </a:r>
            <a:endParaRPr lang="zh-CN" altLang="zh-CN" sz="2600" b="1" dirty="0">
              <a:latin typeface="黑体" panose="02010609060101010101" pitchFamily="49" charset="-122"/>
              <a:ea typeface="黑体" panose="02010609060101010101" pitchFamily="49" charset="-122"/>
            </a:endParaRPr>
          </a:p>
          <a:p>
            <a:pPr marL="0" algn="just" eaLnBrk="1" fontAlgn="auto" latinLnBrk="0" hangingPunct="1">
              <a:lnSpc>
                <a:spcPct val="10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(一)总账系统</a:t>
            </a:r>
            <a:endParaRPr lang="en-US" altLang="zh-CN" sz="2200" b="1" dirty="0">
              <a:latin typeface="楷体" panose="02010609060101010101" pitchFamily="49" charset="-122"/>
              <a:ea typeface="楷体" panose="02010609060101010101" pitchFamily="49" charset="-122"/>
            </a:endParaRPr>
          </a:p>
          <a:p>
            <a:pPr marL="0" algn="just" eaLnBrk="1" fontAlgn="auto" latinLnBrk="0" hangingPunct="1">
              <a:lnSpc>
                <a:spcPct val="10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(二)出纳管理</a:t>
            </a:r>
            <a:endParaRPr lang="en-US" altLang="zh-CN" sz="2200" b="1" dirty="0">
              <a:latin typeface="楷体" panose="02010609060101010101" pitchFamily="49" charset="-122"/>
              <a:ea typeface="楷体" panose="02010609060101010101" pitchFamily="49" charset="-122"/>
            </a:endParaRPr>
          </a:p>
          <a:p>
            <a:pPr marL="0" algn="just" eaLnBrk="1" fontAlgn="auto" latinLnBrk="0" hangingPunct="1">
              <a:lnSpc>
                <a:spcPct val="10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(三)应收、应付账</a:t>
            </a:r>
            <a:endParaRPr lang="en-US" altLang="zh-CN" sz="2200" b="1" dirty="0">
              <a:latin typeface="楷体" panose="02010609060101010101" pitchFamily="49" charset="-122"/>
              <a:ea typeface="楷体" panose="02010609060101010101" pitchFamily="49" charset="-122"/>
            </a:endParaRPr>
          </a:p>
          <a:p>
            <a:pPr marL="0" algn="just" eaLnBrk="1" fontAlgn="auto" latinLnBrk="0" hangingPunct="1">
              <a:lnSpc>
                <a:spcPct val="10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(四)报表处理</a:t>
            </a:r>
            <a:endParaRPr lang="en-US" altLang="zh-CN" sz="2200" b="1" dirty="0">
              <a:latin typeface="楷体" panose="02010609060101010101" pitchFamily="49" charset="-122"/>
              <a:ea typeface="楷体" panose="02010609060101010101" pitchFamily="49" charset="-122"/>
            </a:endParaRPr>
          </a:p>
          <a:p>
            <a:pPr marL="0" algn="just" eaLnBrk="1" fontAlgn="auto" latinLnBrk="0" hangingPunct="1">
              <a:lnSpc>
                <a:spcPct val="10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(五)工资核算</a:t>
            </a:r>
            <a:endParaRPr lang="en-US" altLang="zh-CN" sz="2200" b="1" dirty="0">
              <a:latin typeface="楷体" panose="02010609060101010101" pitchFamily="49" charset="-122"/>
              <a:ea typeface="楷体" panose="02010609060101010101" pitchFamily="49" charset="-122"/>
            </a:endParaRPr>
          </a:p>
          <a:p>
            <a:pPr marL="0" algn="just" eaLnBrk="1" fontAlgn="auto" latinLnBrk="0" hangingPunct="1">
              <a:lnSpc>
                <a:spcPct val="10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(六)固定资产核算</a:t>
            </a:r>
            <a:endParaRPr lang="en-US" altLang="zh-CN" sz="2200" b="1" dirty="0">
              <a:latin typeface="楷体" panose="02010609060101010101" pitchFamily="49" charset="-122"/>
              <a:ea typeface="楷体" panose="02010609060101010101" pitchFamily="49" charset="-122"/>
            </a:endParaRPr>
          </a:p>
          <a:p>
            <a:pPr marL="0" algn="just" eaLnBrk="1" fontAlgn="auto" latinLnBrk="0" hangingPunct="1">
              <a:lnSpc>
                <a:spcPct val="10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(七)销售核算</a:t>
            </a:r>
            <a:endParaRPr lang="en-US" altLang="zh-CN" sz="2200" b="1" dirty="0">
              <a:latin typeface="楷体" panose="02010609060101010101" pitchFamily="49" charset="-122"/>
              <a:ea typeface="楷体" panose="02010609060101010101" pitchFamily="49" charset="-122"/>
            </a:endParaRPr>
          </a:p>
          <a:p>
            <a:pPr marL="0" algn="just" eaLnBrk="1" fontAlgn="auto" latinLnBrk="0" hangingPunct="1">
              <a:lnSpc>
                <a:spcPct val="10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(八)存货管理</a:t>
            </a:r>
            <a:endParaRPr lang="en-US" altLang="zh-CN" sz="2200" b="1" dirty="0">
              <a:latin typeface="楷体" panose="02010609060101010101" pitchFamily="49" charset="-122"/>
              <a:ea typeface="楷体" panose="02010609060101010101" pitchFamily="49" charset="-122"/>
            </a:endParaRPr>
          </a:p>
          <a:p>
            <a:pPr marL="0" algn="just" eaLnBrk="1" fontAlgn="auto" latinLnBrk="0" hangingPunct="1">
              <a:lnSpc>
                <a:spcPct val="10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(九)成本核算</a:t>
            </a:r>
            <a:endParaRPr lang="en-US" altLang="zh-CN" sz="2200" b="1" dirty="0">
              <a:latin typeface="楷体" panose="02010609060101010101" pitchFamily="49" charset="-122"/>
              <a:ea typeface="楷体" panose="02010609060101010101" pitchFamily="49" charset="-122"/>
            </a:endParaRPr>
          </a:p>
          <a:p>
            <a:pPr marL="0" algn="just" eaLnBrk="1" fontAlgn="auto" latinLnBrk="0" hangingPunct="1">
              <a:lnSpc>
                <a:spcPct val="10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(十)财务分析</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会计核算软件的功能和相关管理规范</a:t>
            </a:r>
            <a:endParaRPr lang="zh-CN" altLang="zh-CN" dirty="0"/>
          </a:p>
        </p:txBody>
      </p:sp>
      <p:sp>
        <p:nvSpPr>
          <p:cNvPr id="3" name="内容占位符 2"/>
          <p:cNvSpPr>
            <a:spLocks noGrp="1"/>
          </p:cNvSpPr>
          <p:nvPr>
            <p:ph idx="1"/>
          </p:nvPr>
        </p:nvSpPr>
        <p:spPr>
          <a:xfrm>
            <a:off x="749300" y="1424305"/>
            <a:ext cx="10746105" cy="4820920"/>
          </a:xfrm>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二、会计软件和会计准则</a:t>
            </a:r>
            <a:endParaRPr lang="zh-CN" altLang="zh-CN" sz="2600" b="1" dirty="0">
              <a:latin typeface="黑体" panose="02010609060101010101" pitchFamily="49" charset="-122"/>
              <a:ea typeface="黑体" panose="02010609060101010101" pitchFamily="49" charset="-122"/>
            </a:endParaRPr>
          </a:p>
          <a:p>
            <a:r>
              <a:rPr lang="zh-CN" altLang="en-US"/>
              <a:t>在开发会计软件的功能模块时,要符合企业必须遵循的相关法律法规的要求。</a:t>
            </a:r>
            <a:endParaRPr lang="zh-CN" altLang="en-US"/>
          </a:p>
          <a:p>
            <a:r>
              <a:rPr lang="zh-CN" altLang="en-US"/>
              <a:t>比如,会计科目的编码方案必须符合财政部或财政部审核批准的会计制度中有关会计科目编码方案的规定。</a:t>
            </a:r>
            <a:endParaRPr lang="zh-CN" altLang="en-US"/>
          </a:p>
          <a:p>
            <a:r>
              <a:rPr lang="zh-CN" altLang="en-US"/>
              <a:t>再如,报表项目的取数规则和报表格式的设置必须遵循企业会计准则的相关规定。</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会计核算软件的功能和相关管理规范</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三、会计核算软件的相关管理规范</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(一)《会计核算软件管理的几项规定(试行)》和《关于会计核算软件评审问题的补充规定(试行)》</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(二)《会计电算化管理办法》</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(三)《会计核算软件基本功能规范》</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(四)《商品化会计核算软件评审规则》</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(五)《会计电算化工作规范》</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(六)《企业会计信息化工作规范》</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(七)《信息技术、会计核算软件数据接口规范》国家标准</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会计核算软件的操作</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一、基础设置</a:t>
            </a:r>
            <a:endParaRPr lang="zh-CN" altLang="zh-CN" sz="2600" b="1" dirty="0">
              <a:latin typeface="黑体" panose="02010609060101010101" pitchFamily="49" charset="-122"/>
              <a:ea typeface="黑体" panose="02010609060101010101" pitchFamily="49" charset="-122"/>
            </a:endParaRPr>
          </a:p>
          <a:p>
            <a:r>
              <a:rPr lang="zh-CN" altLang="en-US"/>
              <a:t>在商品化的会计核算软件正式开始应用,进行会计核算工作之前,必须完成一些基础设置工作,这通常由核算软件的初始化模块或系统管理模块来完成。</a:t>
            </a:r>
            <a:endParaRPr lang="zh-CN" altLang="en-US"/>
          </a:p>
          <a:p>
            <a:r>
              <a:rPr lang="zh-CN" altLang="en-US"/>
              <a:t>该基础设置工作主要包括:</a:t>
            </a:r>
            <a:endParaRPr lang="zh-CN" altLang="en-US"/>
          </a:p>
          <a:p>
            <a:r>
              <a:rPr lang="zh-CN" altLang="en-US"/>
              <a:t>(1)账套设置。建立新账套时通常需要完成的基础设置具体包括账套号、账套名称、账套路径、启用会计日期、公司基本信息、记账本位币、企业类型、行业性质、账套主管、科目编码方案、辅助核算、数据精度等。</a:t>
            </a:r>
            <a:endParaRPr lang="zh-CN" altLang="en-US"/>
          </a:p>
          <a:p>
            <a:r>
              <a:rPr lang="zh-CN" altLang="en-US"/>
              <a:t>(2)用户设置和权限分配。用户设置和权限分配是通过设置账套主管、系统权限来实现内部控制中的不相容职责功能。</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会计核算软件的操作</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二、总账系统初始化</a:t>
            </a:r>
            <a:endParaRPr lang="zh-CN" altLang="zh-CN" sz="2600" b="1" dirty="0">
              <a:latin typeface="黑体" panose="02010609060101010101" pitchFamily="49" charset="-122"/>
              <a:ea typeface="黑体" panose="02010609060101010101" pitchFamily="49" charset="-122"/>
            </a:endParaRPr>
          </a:p>
          <a:p>
            <a:r>
              <a:rPr lang="zh-CN" altLang="en-US"/>
              <a:t>在基础设置完成之后和正式开始会计核算工作之前,还应该完成总账系统的初始化工作。这主要包括总账系统参数设置以及开始使用会计核算软件前需要做的期初余额录入工作。</a:t>
            </a:r>
            <a:endParaRPr lang="zh-CN" altLang="en-US"/>
          </a:p>
          <a:p>
            <a:endParaRPr lang="zh-CN" altLang="en-US"/>
          </a:p>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三、日常会计处理工作</a:t>
            </a:r>
            <a:endParaRPr lang="zh-CN" altLang="zh-CN" sz="2600" b="1" dirty="0">
              <a:latin typeface="黑体" panose="02010609060101010101" pitchFamily="49" charset="-122"/>
              <a:ea typeface="黑体" panose="02010609060101010101" pitchFamily="49" charset="-122"/>
            </a:endParaRPr>
          </a:p>
          <a:p>
            <a:r>
              <a:rPr lang="zh-CN" altLang="en-US"/>
              <a:t>在系统的基础设置和总账系统的初始化工作完成之后,就可以开始正式的会计处理工作,其主要内容包括凭证处理、出纳处理、账簿处理和期末处理。</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会计核算软件的操作</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四、报表处理</a:t>
            </a:r>
            <a:endParaRPr lang="zh-CN" altLang="zh-CN" sz="2600" b="1" dirty="0">
              <a:latin typeface="黑体" panose="02010609060101010101" pitchFamily="49" charset="-122"/>
              <a:ea typeface="黑体" panose="02010609060101010101" pitchFamily="49" charset="-122"/>
            </a:endParaRPr>
          </a:p>
          <a:p>
            <a:r>
              <a:rPr lang="zh-CN" altLang="en-US"/>
              <a:t>报表处理模块不仅可以帮助会计人员完成资产负债表、利润表、现金流量表等财务报表的编制工作,而且可以提供各种自定义的内部管理报告。</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1083945" y="563245"/>
            <a:ext cx="679386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grpSp>
        <p:nvGrpSpPr>
          <p:cNvPr id="17" name="组合 16"/>
          <p:cNvGrpSpPr/>
          <p:nvPr/>
        </p:nvGrpSpPr>
        <p:grpSpPr>
          <a:xfrm>
            <a:off x="2900986" y="1901243"/>
            <a:ext cx="6390109" cy="3820149"/>
            <a:chOff x="3009756" y="1946691"/>
            <a:chExt cx="6390109" cy="3820149"/>
          </a:xfrm>
        </p:grpSpPr>
        <p:grpSp>
          <p:nvGrpSpPr>
            <p:cNvPr id="19" name="组合 18"/>
            <p:cNvGrpSpPr/>
            <p:nvPr/>
          </p:nvGrpSpPr>
          <p:grpSpPr>
            <a:xfrm>
              <a:off x="3009756" y="1946691"/>
              <a:ext cx="6390109" cy="2279494"/>
              <a:chOff x="2488640" y="2139114"/>
              <a:chExt cx="6390109" cy="2279494"/>
            </a:xfrm>
          </p:grpSpPr>
          <p:grpSp>
            <p:nvGrpSpPr>
              <p:cNvPr id="28" name="Group 4"/>
              <p:cNvGrpSpPr/>
              <p:nvPr/>
            </p:nvGrpSpPr>
            <p:grpSpPr bwMode="auto">
              <a:xfrm>
                <a:off x="2488640" y="2139114"/>
                <a:ext cx="6390109" cy="639332"/>
                <a:chOff x="0" y="0"/>
                <a:chExt cx="2982" cy="288"/>
              </a:xfrm>
            </p:grpSpPr>
            <p:sp>
              <p:nvSpPr>
                <p:cNvPr id="37"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8"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信息技术在会计中的应用发展</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39"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9" name="Group 8"/>
              <p:cNvGrpSpPr/>
              <p:nvPr/>
            </p:nvGrpSpPr>
            <p:grpSpPr bwMode="auto">
              <a:xfrm>
                <a:off x="2488640" y="2975707"/>
                <a:ext cx="6390109" cy="639332"/>
                <a:chOff x="0" y="0"/>
                <a:chExt cx="2982" cy="288"/>
              </a:xfrm>
            </p:grpSpPr>
            <p:sp>
              <p:nvSpPr>
                <p:cNvPr id="34"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5"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第二节　会计信息系统概念框架</a:t>
                  </a:r>
                  <a:endParaRPr lang="zh-CN" altLang="en-US" sz="2000" b="1" dirty="0">
                    <a:latin typeface="华文中宋" panose="02010600040101010101" charset="-122"/>
                    <a:ea typeface="华文中宋" panose="02010600040101010101" charset="-122"/>
                  </a:endParaRPr>
                </a:p>
              </p:txBody>
            </p:sp>
            <p:sp>
              <p:nvSpPr>
                <p:cNvPr id="36"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30" name="Group 12"/>
              <p:cNvGrpSpPr/>
              <p:nvPr/>
            </p:nvGrpSpPr>
            <p:grpSpPr bwMode="auto">
              <a:xfrm>
                <a:off x="2488640" y="3779276"/>
                <a:ext cx="6390109" cy="639332"/>
                <a:chOff x="0" y="0"/>
                <a:chExt cx="2982" cy="288"/>
              </a:xfrm>
            </p:grpSpPr>
            <p:sp>
              <p:nvSpPr>
                <p:cNvPr id="31"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2"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第三节　会计软件</a:t>
                  </a:r>
                  <a:endParaRPr lang="zh-CN" altLang="en-US" sz="2000" b="1" dirty="0">
                    <a:latin typeface="华文中宋" panose="02010600040101010101" charset="-122"/>
                    <a:ea typeface="华文中宋" panose="02010600040101010101" charset="-122"/>
                  </a:endParaRPr>
                </a:p>
              </p:txBody>
            </p:sp>
            <p:sp>
              <p:nvSpPr>
                <p:cNvPr id="33"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grpSp>
          <p:nvGrpSpPr>
            <p:cNvPr id="20" name="Group 4"/>
            <p:cNvGrpSpPr/>
            <p:nvPr/>
          </p:nvGrpSpPr>
          <p:grpSpPr bwMode="auto">
            <a:xfrm>
              <a:off x="3009756" y="4382388"/>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6" name="Rectangle 6"/>
              <p:cNvSpPr>
                <a:spLocks noChangeArrowheads="1"/>
              </p:cNvSpPr>
              <p:nvPr/>
            </p:nvSpPr>
            <p:spPr bwMode="auto">
              <a:xfrm>
                <a:off x="299" y="67"/>
                <a:ext cx="2683"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第四节　会计核算软件的功能和相关管理规范</a:t>
                </a:r>
                <a:endParaRPr lang="zh-CN" altLang="en-US" sz="2000" b="1" dirty="0">
                  <a:latin typeface="华文中宋" panose="02010600040101010101" charset="-122"/>
                  <a:ea typeface="华文中宋" panose="02010600040101010101" charset="-122"/>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1" name="Group 8"/>
            <p:cNvGrpSpPr/>
            <p:nvPr/>
          </p:nvGrpSpPr>
          <p:grpSpPr bwMode="auto">
            <a:xfrm>
              <a:off x="3009756" y="5127508"/>
              <a:ext cx="6390109" cy="639332"/>
              <a:chOff x="0" y="-18"/>
              <a:chExt cx="2982" cy="288"/>
            </a:xfrm>
          </p:grpSpPr>
          <p:sp>
            <p:nvSpPr>
              <p:cNvPr id="22" name="AutoShape 9"/>
              <p:cNvSpPr>
                <a:spLocks noChangeArrowheads="1"/>
              </p:cNvSpPr>
              <p:nvPr/>
            </p:nvSpPr>
            <p:spPr bwMode="auto">
              <a:xfrm>
                <a:off x="54" y="-18"/>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3" name="Rectangle 10"/>
              <p:cNvSpPr>
                <a:spLocks noChangeArrowheads="1"/>
              </p:cNvSpPr>
              <p:nvPr/>
            </p:nvSpPr>
            <p:spPr bwMode="auto">
              <a:xfrm>
                <a:off x="299" y="48"/>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第五节　会计核算软件的操作</a:t>
                </a:r>
                <a:endParaRPr lang="zh-CN" altLang="en-US" sz="2000" b="1" dirty="0">
                  <a:latin typeface="华文中宋" panose="02010600040101010101" charset="-122"/>
                  <a:ea typeface="华文中宋" panose="02010600040101010101" charset="-122"/>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信息技术在会计中的应用发展</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一、会计与信息技术</a:t>
            </a:r>
            <a:endParaRPr lang="zh-CN" altLang="zh-CN" sz="2600" b="1" dirty="0">
              <a:latin typeface="黑体" panose="02010609060101010101" pitchFamily="49" charset="-122"/>
              <a:ea typeface="黑体" panose="02010609060101010101" pitchFamily="49" charset="-122"/>
            </a:endParaRPr>
          </a:p>
          <a:p>
            <a:r>
              <a:rPr lang="zh-CN" altLang="en-US"/>
              <a:t>信息技术在会计工作中的应用发展大致经历了以下四个阶段:</a:t>
            </a:r>
            <a:endParaRPr lang="zh-CN" altLang="en-US"/>
          </a:p>
          <a:p>
            <a:r>
              <a:rPr lang="zh-CN" altLang="en-US"/>
              <a:t>20世纪50年代,该阶段由于计算机价格昂贵,程序设计复杂,只有极少数专业人员能掌握此项技术,因此发展缓慢,计算机应用只限于工资核算等简单项目。</a:t>
            </a:r>
            <a:endParaRPr lang="zh-CN" altLang="en-US"/>
          </a:p>
          <a:p>
            <a:r>
              <a:rPr lang="zh-CN" altLang="en-US"/>
              <a:t>20世纪50年代至60年代,伴随着计算机技术的不断发展以及操作系统的出现,特别是高级程序设计语言的出现,计算机的应用日益广泛。在会计实务中,开始从单项处理向综合数据处理转变,除了完成基本账务处理之外,一定的管理、分析功能等开始应用。</a:t>
            </a:r>
            <a:endParaRPr lang="zh-CN" altLang="en-US"/>
          </a:p>
          <a:p>
            <a:r>
              <a:rPr lang="zh-CN" altLang="en-US"/>
              <a:t>20世纪70年代,计算机技术迅猛发展,特别是网络技术的出现和数据库管理系统的出现,使得数据资源共享成为可能,计算机会计信息系统成为公司全面管理信息系统的一个重要组成部分,大大提高了工作效率和管理水平。</a:t>
            </a:r>
            <a:endParaRPr lang="zh-CN" altLang="en-US"/>
          </a:p>
          <a:p>
            <a:r>
              <a:rPr lang="zh-CN" altLang="en-US"/>
              <a:t>20世纪80年代后,微电子技术进一步发展,微型机的日益普及和会计专用机的应用,使计算机管理信息系统得以形成,并且,计算机硬件成本的不断降低为会计信息化的进一步发展提供了物质保证,会计信息化出现了普及之势。</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信息技术在会计中的应用发展</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二、会计电算化</a:t>
            </a:r>
            <a:endParaRPr lang="zh-CN" altLang="zh-CN" sz="2600" b="1" dirty="0">
              <a:latin typeface="黑体" panose="02010609060101010101" pitchFamily="49" charset="-122"/>
              <a:ea typeface="黑体" panose="02010609060101010101" pitchFamily="49" charset="-122"/>
            </a:endParaRPr>
          </a:p>
          <a:p>
            <a:r>
              <a:rPr lang="zh-CN" altLang="en-US"/>
              <a:t>我国会计电算化起步相对较晚,其发展大致经历了以下三个阶段:</a:t>
            </a:r>
            <a:endParaRPr lang="zh-CN" altLang="en-US"/>
          </a:p>
          <a:p>
            <a:r>
              <a:rPr lang="zh-CN" altLang="en-US"/>
              <a:t>(1)1970—1983年,探索阶段。开展会计电算化,首先面对的是价格昂贵的计算机、开发人才严重缺乏等实际困难。尽管如此,仍没有阻碍我国对会计电算化道路的探索。1979年,长春第一汽车制造厂在财政部和第一机械工业部的支持下,从原东德进口一台EC040计算机,进行计算机在会计工作中的应用试点。当时的计算机还不能处理汉字,只能在工资方面进行计算机处理。</a:t>
            </a:r>
            <a:endParaRPr lang="zh-CN" altLang="en-US"/>
          </a:p>
          <a:p>
            <a:r>
              <a:rPr lang="zh-CN" altLang="en-US"/>
              <a:t>(2)1983—1986年,试错阶段。在该阶段,会计电算化工作及会计软件开发,多为单位自行组织和开发。会计软件缺乏统一的规划、指导和相应的管理制度,低水平重复建设性现象严重。</a:t>
            </a:r>
            <a:endParaRPr lang="zh-CN" altLang="en-US"/>
          </a:p>
          <a:p>
            <a:r>
              <a:rPr lang="zh-CN" altLang="en-US"/>
              <a:t>(3)1986—2000年,大发展阶段。随着经济体制改革的不断深化,计算机在会计工作中的应用逐步走上了正轨,我国的会计电算化事业进入了有计划、有组织的发展阶段。</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信息技术在会计中的应用发展</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三、会计信息化</a:t>
            </a:r>
            <a:endParaRPr lang="zh-CN" altLang="zh-CN" sz="2600" b="1" dirty="0">
              <a:latin typeface="黑体" panose="02010609060101010101" pitchFamily="49" charset="-122"/>
              <a:ea typeface="黑体" panose="02010609060101010101" pitchFamily="49" charset="-122"/>
            </a:endParaRPr>
          </a:p>
          <a:p>
            <a:r>
              <a:rPr lang="zh-CN" altLang="en-US"/>
              <a:t>随着计算机在会计信息生成和管理中作用的提升,传统会计电算化向会计管理信息化转变,简称会计信息化。会计信息化的目标不仅是建立现代化的会计信息系统,而且包括会计信息系统的内部控制制度。</a:t>
            </a:r>
            <a:endParaRPr lang="zh-CN" altLang="en-US"/>
          </a:p>
          <a:p>
            <a:r>
              <a:rPr lang="zh-CN" altLang="en-US"/>
              <a:t>2009年4月在政府指导下我国开始全面推进会计信息化工作。推进工作不仅包括建立健全会计信息化法规体系和会计信息化标准体系,而且计划实现会计信息化与经营管理信息化的融合、提升企事业单位的管理水平和风险防范能力,以便资源共享,以及信息的获取、分析和利用。</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信息技术在会计中的应用发展</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四、会计智能化</a:t>
            </a:r>
            <a:endParaRPr lang="zh-CN" altLang="zh-CN" sz="2600" b="1" dirty="0">
              <a:latin typeface="黑体" panose="02010609060101010101" pitchFamily="49" charset="-122"/>
              <a:ea typeface="黑体" panose="02010609060101010101" pitchFamily="49" charset="-122"/>
            </a:endParaRPr>
          </a:p>
          <a:p>
            <a:r>
              <a:rPr lang="zh-CN" altLang="en-US"/>
              <a:t>目前,机器人相关解决方案开始植入会计和审计相关工作,在国外,机器人流程自动化RPA(RPA-RoboticProcessAutomation)在2000年左右兴起。RPA有几个显著特点:</a:t>
            </a:r>
            <a:endParaRPr lang="zh-CN" altLang="en-US"/>
          </a:p>
          <a:p>
            <a:r>
              <a:rPr lang="zh-CN" altLang="en-US"/>
              <a:t>(1)处理高度可重复任务:通过软件编程语言实现的机器人可以处理重复的人工任务;</a:t>
            </a:r>
            <a:endParaRPr lang="zh-CN" altLang="en-US"/>
          </a:p>
          <a:p>
            <a:r>
              <a:rPr lang="zh-CN" altLang="en-US"/>
              <a:t>(2)基于明确的规则操作:流程必须有明确的、可被数字化的触发指令和输入,流程不得出现无法提前定义的例外情况;</a:t>
            </a:r>
            <a:endParaRPr lang="zh-CN" altLang="en-US"/>
          </a:p>
          <a:p>
            <a:r>
              <a:rPr lang="zh-CN" altLang="en-US"/>
              <a:t>(3)以外挂的形式部署在客户现有系统上:基于规则在用户界面进行自动化操作,非侵入式模式不影响原有IT基础架构;</a:t>
            </a:r>
            <a:endParaRPr lang="zh-CN" altLang="en-US"/>
          </a:p>
          <a:p>
            <a:r>
              <a:rPr lang="zh-CN" altLang="en-US"/>
              <a:t>(4)模拟用户手工操作及交互:机器人可以执行用户的日常基本操作,例如,鼠标点击、键盘输入、复制/粘贴等一系列日常电脑操作。</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会计信息系统概念框架</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一、信息“孤岛”问题</a:t>
            </a:r>
            <a:endParaRPr lang="zh-CN" altLang="zh-CN" sz="2600" b="1" dirty="0">
              <a:latin typeface="黑体" panose="02010609060101010101" pitchFamily="49" charset="-122"/>
              <a:ea typeface="黑体" panose="02010609060101010101" pitchFamily="49" charset="-122"/>
            </a:endParaRPr>
          </a:p>
          <a:p>
            <a:r>
              <a:rPr lang="zh-CN" altLang="en-US"/>
              <a:t>会计是一个有着特定处理对象和处理输出的信息系统,其特定的输入对象为会计数据,特定的处理输出为会计信息,输出的信息正是为了企业管理活动服务。图20-1列示了会计信息系统的基本环节。</a:t>
            </a:r>
            <a:endParaRPr lang="zh-CN" altLang="en-US"/>
          </a:p>
        </p:txBody>
      </p:sp>
      <p:pic>
        <p:nvPicPr>
          <p:cNvPr id="154" name="b20-1.jpg" descr="id:2147500974;FounderCES"/>
          <p:cNvPicPr>
            <a:picLocks noChangeAspect="1"/>
          </p:cNvPicPr>
          <p:nvPr/>
        </p:nvPicPr>
        <p:blipFill>
          <a:blip r:embed="rId1"/>
          <a:stretch>
            <a:fillRect/>
          </a:stretch>
        </p:blipFill>
        <p:spPr>
          <a:xfrm>
            <a:off x="3608705" y="3117215"/>
            <a:ext cx="4540885" cy="1663065"/>
          </a:xfrm>
          <a:prstGeom prst="rect">
            <a:avLst/>
          </a:prstGeom>
        </p:spPr>
      </p:pic>
      <p:sp>
        <p:nvSpPr>
          <p:cNvPr id="100" name="文本框 99"/>
          <p:cNvSpPr txBox="1"/>
          <p:nvPr/>
        </p:nvSpPr>
        <p:spPr>
          <a:xfrm>
            <a:off x="3339465" y="4955540"/>
            <a:ext cx="5080000" cy="368300"/>
          </a:xfrm>
          <a:prstGeom prst="rect">
            <a:avLst/>
          </a:prstGeom>
          <a:noFill/>
          <a:ln w="9525">
            <a:noFill/>
          </a:ln>
        </p:spPr>
        <p:txBody>
          <a:bodyPr>
            <a:spAutoFit/>
          </a:bodyPr>
          <a:p>
            <a:pPr indent="228600" algn="ctr"/>
            <a:r>
              <a:rPr lang="zh-CN" b="0">
                <a:solidFill>
                  <a:srgbClr val="000000"/>
                </a:solidFill>
                <a:cs typeface="方正书宋_GBK" charset="0"/>
              </a:rPr>
              <a:t>图20-1　会计信息系统的基本环节</a:t>
            </a:r>
            <a:endParaRPr lang="zh-CN" altLang="en-US" b="0">
              <a:solidFill>
                <a:srgbClr val="000000"/>
              </a:solidFill>
              <a:cs typeface="方正书宋_GBK"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会计信息系统概念框架</a:t>
            </a:r>
            <a:endParaRPr lang="zh-CN" altLang="zh-CN" dirty="0"/>
          </a:p>
        </p:txBody>
      </p:sp>
      <p:sp>
        <p:nvSpPr>
          <p:cNvPr id="3" name="内容占位符 2"/>
          <p:cNvSpPr>
            <a:spLocks noGrp="1"/>
          </p:cNvSpPr>
          <p:nvPr>
            <p:ph idx="1"/>
          </p:nvPr>
        </p:nvSpPr>
        <p:spPr/>
        <p:txBody>
          <a:bodyPr/>
          <a:lstStyle/>
          <a:p>
            <a:endParaRPr lang="zh-CN" altLang="en-US"/>
          </a:p>
          <a:p>
            <a:r>
              <a:rPr lang="zh-CN" altLang="en-US"/>
              <a:t>在传统的会计信息系统中,财务数据对企业运行状况的反映是滞后的,它的反映周期一般为月、季、年。而在目前激烈的竞争环境和迅速变化的市场环境下,企业要求实时地反映企业营运状况,只有实时地反映企业营运状况,才能正确地经营和决策、合理地组织生产、有效地控制成本。图20-2列示了传统会计信息系统处理中的信息“孤岛”现象。</a:t>
            </a:r>
            <a:endParaRPr lang="zh-CN" altLang="en-US"/>
          </a:p>
        </p:txBody>
      </p:sp>
      <p:pic>
        <p:nvPicPr>
          <p:cNvPr id="155" name="b20-2.jpg" descr="id:2147500981;FounderCES"/>
          <p:cNvPicPr>
            <a:picLocks noChangeAspect="1"/>
          </p:cNvPicPr>
          <p:nvPr/>
        </p:nvPicPr>
        <p:blipFill>
          <a:blip r:embed="rId1"/>
          <a:stretch>
            <a:fillRect/>
          </a:stretch>
        </p:blipFill>
        <p:spPr>
          <a:xfrm>
            <a:off x="3092450" y="3575050"/>
            <a:ext cx="5617845" cy="1579245"/>
          </a:xfrm>
          <a:prstGeom prst="rect">
            <a:avLst/>
          </a:prstGeom>
        </p:spPr>
      </p:pic>
      <p:sp>
        <p:nvSpPr>
          <p:cNvPr id="100" name="文本框 99"/>
          <p:cNvSpPr txBox="1"/>
          <p:nvPr/>
        </p:nvSpPr>
        <p:spPr>
          <a:xfrm>
            <a:off x="2431415" y="5403850"/>
            <a:ext cx="6493510" cy="368300"/>
          </a:xfrm>
          <a:prstGeom prst="rect">
            <a:avLst/>
          </a:prstGeom>
          <a:noFill/>
          <a:ln w="9525">
            <a:noFill/>
          </a:ln>
        </p:spPr>
        <p:txBody>
          <a:bodyPr wrap="square">
            <a:spAutoFit/>
          </a:bodyPr>
          <a:p>
            <a:pPr indent="228600"/>
            <a:r>
              <a:rPr lang="zh-CN" b="0">
                <a:solidFill>
                  <a:srgbClr val="000000"/>
                </a:solidFill>
                <a:cs typeface="方正书宋_GBK" charset="0"/>
              </a:rPr>
              <a:t>图20-2　传统会计信息系统处理的主要问题——信息“孤岛”</a:t>
            </a:r>
            <a:endParaRPr lang="zh-CN" altLang="en-US" b="0">
              <a:solidFill>
                <a:srgbClr val="000000"/>
              </a:solidFill>
              <a:cs typeface="方正书宋_GBK"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会计信息系统概念框架</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二、信息集成要求</a:t>
            </a:r>
            <a:endParaRPr lang="zh-CN" altLang="zh-CN" sz="2600" b="1" dirty="0">
              <a:latin typeface="黑体" panose="02010609060101010101" pitchFamily="49" charset="-122"/>
              <a:ea typeface="黑体" panose="02010609060101010101" pitchFamily="49" charset="-122"/>
            </a:endParaRPr>
          </a:p>
          <a:p>
            <a:r>
              <a:rPr lang="zh-CN" altLang="en-US"/>
              <a:t>传统会计信息系统存在的信息“孤岛”问题对会计信息系统提出了新的发展要求——信息集成。这一集成不仅要求会计信息系统实现财务信息与非财务信息的集成,以及定量信息与定性信息的集成,还要求会计信息系统实现内外部信息的集成。</a:t>
            </a:r>
            <a:endParaRPr lang="zh-CN" altLang="en-US"/>
          </a:p>
          <a:p>
            <a:r>
              <a:rPr lang="zh-CN" altLang="en-US"/>
              <a:t>财务信息与非财务信息的集成、定量信息与定性信息的集成,不仅有助于信息使用者全面了解企业的财务经营成果,而且可以帮助信息使用者更全面地理解企业的经营思想,以及企业未来的经营发展能力。</a:t>
            </a:r>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3398</Words>
  <Application>WPS 演示</Application>
  <PresentationFormat>宽屏</PresentationFormat>
  <Paragraphs>159</Paragraphs>
  <Slides>19</Slides>
  <Notes>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19</vt:i4>
      </vt:variant>
    </vt:vector>
  </HeadingPairs>
  <TitlesOfParts>
    <vt:vector size="35"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方正粗黑宋简体</vt:lpstr>
      <vt:lpstr>黑体</vt:lpstr>
      <vt:lpstr>楷体</vt:lpstr>
      <vt:lpstr>Office 主题​​</vt:lpstr>
      <vt:lpstr>默认设计模板</vt:lpstr>
      <vt:lpstr>PowerPoint 演示文稿</vt:lpstr>
      <vt:lpstr>PowerPoint 演示文稿</vt:lpstr>
      <vt:lpstr>第一节　信息技术在会计中的应用发展</vt:lpstr>
      <vt:lpstr>第一节　信息技术在会计中的应用发展</vt:lpstr>
      <vt:lpstr>第一节　信息技术在会计中的应用发展</vt:lpstr>
      <vt:lpstr>第一节　信息技术在会计中的应用发展</vt:lpstr>
      <vt:lpstr>第二节　会计信息系统概念框架</vt:lpstr>
      <vt:lpstr>第二节　会计信息系统概念框架</vt:lpstr>
      <vt:lpstr>第二节　会计信息系统概念框架</vt:lpstr>
      <vt:lpstr>第二节　会计信息系统概念框架</vt:lpstr>
      <vt:lpstr>第三节　会计软件</vt:lpstr>
      <vt:lpstr>第三节　会计软件</vt:lpstr>
      <vt:lpstr>第三节　会计软件</vt:lpstr>
      <vt:lpstr>第四节　会计核算软件的功能和相关管理规范</vt:lpstr>
      <vt:lpstr>第四节　会计核算软件的功能和相关管理规范</vt:lpstr>
      <vt:lpstr>第四节　会计核算软件的功能和相关管理规范</vt:lpstr>
      <vt:lpstr>第五节　会计核算软件的操作</vt:lpstr>
      <vt:lpstr>第五节　会计核算软件的操作</vt:lpstr>
      <vt:lpstr>第五节　会计核算软件的操作</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5DB4A88E99024EAD8BC2CF230D0CAFA8</vt:lpwstr>
  </property>
</Properties>
</file>