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67.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第八章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国际贸易结算法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托收结算中的法律关系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三、汇出行和托收行之间的法律关系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(一)汇出行对托收行的义务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汇出行对托收行的主要义务是:偿付因执行其托收指示而发生的所有开支及损失，但已由付款人偿付的部分除外。</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托收行对汇出行的义务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(1)代理汇出行执行托收指示。</a:t>
            </a:r>
            <a:endParaRPr lang="zh-CN" altLang="en-US"/>
          </a:p>
          <a:p>
            <a:r>
              <a:rPr lang="zh-CN" altLang="en-US"/>
              <a:t>(2)审查、确定所收到的单据表面上与托收指示书是否相符，且在付款人承兑或付款前必须保管好单据。</a:t>
            </a:r>
            <a:endParaRPr lang="zh-CN" altLang="en-US"/>
          </a:p>
          <a:p>
            <a:r>
              <a:rPr lang="zh-CN" altLang="en-US"/>
              <a:t>(3)应按托收指示书规定的方式向汇出行通知托收情况，并无延误地向汇出行寄送付款通知、承兑通知及对货物采取行动的通知。</a:t>
            </a:r>
            <a:endParaRPr lang="zh-CN" altLang="en-US"/>
          </a:p>
          <a:p>
            <a:r>
              <a:rPr lang="zh-CN" altLang="en-US"/>
              <a:t>(4)对其过错造成汇出行的损失予以赔偿。但汇出行对委托人义务关系中的免责事项同样适用于托收行对汇出行的义务关系。</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托收结算中的法律关系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四、委托人与托收行之间的法律关系</a:t>
            </a:r>
            <a:endParaRPr lang="zh-CN" altLang="zh-CN" sz="2600" b="1" dirty="0">
              <a:latin typeface="黑体" panose="02010609060101010101" pitchFamily="49" charset="-122"/>
              <a:ea typeface="黑体" panose="02010609060101010101" pitchFamily="49" charset="-122"/>
            </a:endParaRPr>
          </a:p>
          <a:p>
            <a:r>
              <a:rPr lang="zh-CN" altLang="en-US"/>
              <a:t>委托人与托收行之间并无直接的合同关系，但是，根据URC522的规定，托收行在代收过程中发生的开支或费用在付款人或汇出行拒绝承担时，托收行可以从代收的款项中予以扣除或留置有关单据。</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五、付款人与托收行之间的法律关系</a:t>
            </a:r>
            <a:endParaRPr lang="zh-CN" altLang="zh-CN" sz="2600" b="1" dirty="0">
              <a:latin typeface="黑体" panose="02010609060101010101" pitchFamily="49" charset="-122"/>
              <a:ea typeface="黑体" panose="02010609060101010101" pitchFamily="49" charset="-122"/>
            </a:endParaRPr>
          </a:p>
          <a:p>
            <a:r>
              <a:rPr lang="zh-CN" altLang="en-US"/>
              <a:t>付款人与托收行之间也无直接的合同关系，但是，URC522规定:付款人拒付时应向托收行说明原因。</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凭信用证结算中的法律关系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一、凭信用证结算法律关系中的当事人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(一)开证申请人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(二)开证行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(三)受益人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(四)中间行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凭信用证结算中的法律关系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二、开证申请人与开证行的法律关系</a:t>
            </a:r>
            <a:endParaRPr lang="zh-CN" altLang="zh-CN" sz="2600" b="1" dirty="0">
              <a:latin typeface="黑体" panose="02010609060101010101" pitchFamily="49" charset="-122"/>
              <a:ea typeface="黑体" panose="02010609060101010101" pitchFamily="49" charset="-122"/>
            </a:endParaRPr>
          </a:p>
          <a:p>
            <a:r>
              <a:rPr lang="zh-CN" altLang="en-US"/>
              <a:t>双方之间是一种服务贸易合同关系，开证行向开证申请人提供约定的开证和凭信用证向受益人付款的服务，特别是要确保开证行本身和其他中间行在审查单据中按UCP600有关规定履行义务，包括:“不得开立以申请人为汇票付款人的信用证”(第6条c款);必须“对提示的单据进行审核，并仅以单据为基础，以决定单据在表面上看来是否构成相符合的提示”(第14条a款);等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凭信用证结算中的法律关系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三、受益人和开证行的法律关系</a:t>
            </a:r>
            <a:endParaRPr lang="zh-CN" altLang="zh-CN" sz="2600" b="1" dirty="0">
              <a:latin typeface="黑体" panose="02010609060101010101" pitchFamily="49" charset="-122"/>
              <a:ea typeface="黑体" panose="02010609060101010101" pitchFamily="49" charset="-122"/>
            </a:endParaRPr>
          </a:p>
          <a:p>
            <a:r>
              <a:rPr lang="zh-CN" altLang="en-US"/>
              <a:t>根据UCP600第7条的规定，自信用证开立之时起，开证行就不可撤销地对受益人承担兑付责任的约束。</a:t>
            </a:r>
            <a:endParaRPr lang="zh-CN" altLang="en-US"/>
          </a:p>
          <a:p>
            <a:r>
              <a:rPr lang="zh-CN" altLang="en-US"/>
              <a:t>不过，按照该惯例的第15条等，受益人只有在信用证到期前提交与信用证表面相符的单据时，开证行才有义务接受与信用证表面相符的单据，并按信用证规定的即期或远期付款条件向受益人立即付款、延期付款或承兑汇票和于汇票到期时付款。这里应进一步说明的是，“表面相符”的概念在该惯例中有具体的分项规定。如该惯例的第31条就规定了分期转运方面的具体规则。</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凭信用证结算中的法律关系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四、开证行与中间行的法律关系</a:t>
            </a:r>
            <a:endParaRPr lang="zh-CN" altLang="zh-CN" sz="2600" b="1" dirty="0">
              <a:latin typeface="黑体" panose="02010609060101010101" pitchFamily="49" charset="-122"/>
              <a:ea typeface="黑体" panose="02010609060101010101" pitchFamily="49" charset="-122"/>
            </a:endParaRPr>
          </a:p>
          <a:p>
            <a:r>
              <a:rPr lang="zh-CN" altLang="en-US"/>
              <a:t>根据UCP600第2条，中间行是依照开证行的授权处理信用证事务的银行。中间行与开证行之间属委托代理关系。中间行对开证行的义务是，在后者的授权范围内按信用证和UCP600的标准审查单据并做出付款、延期付款、承兑汇票或议付等行为。</a:t>
            </a:r>
            <a:endParaRPr lang="zh-CN" altLang="en-US"/>
          </a:p>
          <a:p>
            <a:r>
              <a:rPr lang="zh-CN" altLang="en-US"/>
              <a:t>开证行对中间行的义务是:在后者凭信用证和UCP600的标准对表面上与信用证相符的单据做出付款、延期付款、承兑汇票或议付等行为之后，接受单据提示并向后者偿付有关佣金、费用、成本和开支等。但是，如果开证行认为单证不符，也要按照前述的UCP600第16条的内容对中间行履行通知等义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凭信用证结算中的法律关系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五、开证行与保兑行的法律关系</a:t>
            </a:r>
            <a:endParaRPr lang="zh-CN" altLang="zh-CN" sz="2600" b="1" dirty="0">
              <a:latin typeface="黑体" panose="02010609060101010101" pitchFamily="49" charset="-122"/>
              <a:ea typeface="黑体" panose="02010609060101010101" pitchFamily="49" charset="-122"/>
            </a:endParaRPr>
          </a:p>
          <a:p>
            <a:r>
              <a:rPr lang="zh-CN" altLang="en-US"/>
              <a:t>保兑行是指应开证行的请求或授权而在信用证上加注保兑承诺的银行。信用证经保兑行加注保兑承诺后即被称为保兑信用证(Confirming Letter of Credit)。信用证一经保兑即构成保兑行在开证行以外的一项按该信用证条款的确定的保证。</a:t>
            </a:r>
            <a:endParaRPr lang="zh-CN" altLang="en-US"/>
          </a:p>
          <a:p>
            <a:r>
              <a:rPr lang="zh-CN" altLang="en-US"/>
              <a:t>在受益人向保兑行提示与保兑信用证相符的单据时，保兑行即承担了绝对付款的义务。开证行与保兑行之间属于提供保兑服务的合同关系，保兑行依合同有义务在信用证加注保兑并对受益人承担独立的保证人的责任，同时对开证行承担谨慎审查信用证下单据的义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凭信用证结算中的法律关系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六、受益人与中间行的法律关系</a:t>
            </a:r>
            <a:endParaRPr lang="zh-CN" altLang="zh-CN" sz="2600" b="1" dirty="0">
              <a:latin typeface="黑体" panose="02010609060101010101" pitchFamily="49" charset="-122"/>
              <a:ea typeface="黑体" panose="02010609060101010101" pitchFamily="49" charset="-122"/>
            </a:endParaRPr>
          </a:p>
          <a:p>
            <a:r>
              <a:rPr lang="zh-CN" altLang="en-US"/>
              <a:t>受益人只与保兑行存在直接被指定行的保兑合同关系，根据UCP600第8条的规定，保兑行依其保兑的内容对受益人承担第一位的付款责任，受益人则须提交与保兑信用证表面相符的单据。</a:t>
            </a:r>
            <a:endParaRPr lang="zh-CN" altLang="en-US"/>
          </a:p>
          <a:p>
            <a:r>
              <a:rPr lang="zh-CN" altLang="en-US"/>
              <a:t>依照UCP600第12条a款的规定，受益人与通知行或被指定行等其他中间行无直接的合同关系，除非其他中间行同意并通知受益人，受益人无权利用各中间行之间和中间行与开证行之间合同关系向其他中间行要求付款、承兑汇票或索赔。</a:t>
            </a:r>
            <a:endParaRPr lang="zh-CN" altLang="en-US"/>
          </a:p>
          <a:p>
            <a:r>
              <a:rPr lang="zh-CN" altLang="en-US"/>
              <a:t>不过，2009年我国上海第二中级人民法院审理的一起信用证纠纷案中，针对原告上海楚华公司起诉中行上海普陀支行称后者作为信用证通知行20多天后才向自己通知该证致使自身基础贸易利益受损而提出的索赔请求问题，主审法官认为:若通知行同意履行通知义务，则通知行即与受益人间也单独构成了合同关系，须承担相应的责任义务。美国也有法院曾判决通知行向因疏漏通知信用证付款条件而无法得到开证行偿付的受益人做出赔偿(ITM Enterprises vs. Bank of New York)。</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凭信用证结算中的法律关系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七、开证申请人与受益人及中间行的法律关系</a:t>
            </a:r>
            <a:endParaRPr lang="zh-CN" altLang="zh-CN" sz="2600" b="1" dirty="0">
              <a:latin typeface="黑体" panose="02010609060101010101" pitchFamily="49" charset="-122"/>
              <a:ea typeface="黑体" panose="02010609060101010101" pitchFamily="49" charset="-122"/>
            </a:endParaRPr>
          </a:p>
          <a:p>
            <a:r>
              <a:rPr lang="zh-CN" altLang="en-US"/>
              <a:t>开证申请人与受益人之间存在着货物销售或其他合同关系，信用证中可能通过说明条款等方式援引了这些合同。开立信用证既可能是这些合同生效的前提，也可能是受益人交货的前提。</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000250"/>
            <a:chOff x="5313" y="3179"/>
            <a:chExt cx="9165" cy="3150"/>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托收结算中的法律关系</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凭信用证结算中的法律关系</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一、国际结算与国际贸易结算的含义</a:t>
            </a:r>
            <a:endParaRPr lang="zh-CN" altLang="zh-CN" sz="2600" b="1" dirty="0">
              <a:latin typeface="黑体" panose="02010609060101010101" pitchFamily="49" charset="-122"/>
              <a:ea typeface="黑体" panose="02010609060101010101" pitchFamily="49" charset="-122"/>
            </a:endParaRPr>
          </a:p>
          <a:p>
            <a:r>
              <a:rPr lang="zh-CN" altLang="en-US"/>
              <a:t>通过某种支付工具，按某种方式清算、了结不同国家有关当事人之间政治、经济与文化等交往中发生的债权与债务的活动为国际结算。当今国际结算中使用的工具为电子货币、货币现金或票据等货币债权凭据，其中的货币现金一般是指自由通兑的货币现金。货币现金很受债权人欢迎，但是高额的货币现金携带或运输很不方便，并且还存在着被窃、被抢或丢失的风险。因此，目前国际大额的债权与债务的结算常使用作为货币债权凭据的票据或电子货币作为支付手段。</a:t>
            </a:r>
            <a:endParaRPr lang="zh-CN" altLang="en-US"/>
          </a:p>
          <a:p>
            <a:r>
              <a:rPr lang="zh-CN" altLang="en-US"/>
              <a:t>国际结算依其目的可分为国际贸易结算和非国际贸易结算两种。国际贸易结算是指货物、技术及服务进出口贸易所发生的国际债权与债务结算。非国际贸易结算则是指侨民汇款、使领馆经费、国际馈赠等结算。国际贸易结算在国际结算中占最大比重，所涉及的支付方式多样。非国际贸易结算多以汇付方式进行，其在国际结算中所占的比例较小，但对某些国家或地区却常常带来较多的收益。</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二、国际贸易结算的方式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(一)汇付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1.信汇</a:t>
            </a:r>
            <a:endParaRPr lang="zh-CN" altLang="en-US"/>
          </a:p>
          <a:p>
            <a:r>
              <a:rPr lang="zh-CN" altLang="en-US"/>
              <a:t>2.电汇</a:t>
            </a:r>
            <a:endParaRPr lang="zh-CN" altLang="en-US"/>
          </a:p>
          <a:p>
            <a:r>
              <a:rPr lang="zh-CN" altLang="en-US"/>
              <a:t>3.票汇</a:t>
            </a:r>
            <a:endParaRPr lang="zh-CN" altLang="en-US"/>
          </a:p>
          <a:p>
            <a:r>
              <a:rPr lang="zh-CN" altLang="en-US"/>
              <a:t>4.电子系统汇付</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(二)托收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1.光票托收</a:t>
            </a:r>
            <a:endParaRPr lang="zh-CN" altLang="en-US"/>
          </a:p>
          <a:p>
            <a:r>
              <a:rPr lang="zh-CN" altLang="en-US"/>
              <a:t>2.跟单托收</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(三)凭信用证结算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在国际经济交易中，当事人分处于不同的国家或地区，彼此很难信任，唯恐上当受骗，钱货两空，作为“万能中介人”的银行便应需提供这种交易的担保服务，这种中介对交易各方和银行都是有利的。</a:t>
            </a:r>
            <a:endParaRPr lang="zh-CN" altLang="en-US"/>
          </a:p>
          <a:p>
            <a:r>
              <a:rPr lang="zh-CN" altLang="en-US"/>
              <a:t>对债权人而言，银行信用应是具有最高保险系数的，债权人只要按照信用证规定按时提交全套合格单据，银行即会予以付款。对债务人来说，付款后即能得到代表某种权利的全套单据。再对银行而言，提供信用证服务无疑会增加其业务收入。凭信用证支付的上述各项优点不仅导致其历史悠久，而且长期使之成为国际贸易中最常用的支付方式之一。</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三、调整国际贸易结算关系的法律规范</a:t>
            </a:r>
            <a:endParaRPr lang="zh-CN" altLang="zh-CN" sz="2600" b="1" dirty="0">
              <a:latin typeface="黑体" panose="02010609060101010101" pitchFamily="49" charset="-122"/>
              <a:ea typeface="黑体" panose="02010609060101010101" pitchFamily="49" charset="-122"/>
            </a:endParaRPr>
          </a:p>
          <a:p>
            <a:r>
              <a:rPr lang="zh-CN" altLang="en-US"/>
              <a:t>目前调整国际汇付结算关系的法律规范主要体现为有关国家的国内法，包括合同法和资金转移法等。</a:t>
            </a:r>
            <a:endParaRPr lang="zh-CN" altLang="en-US"/>
          </a:p>
          <a:p>
            <a:r>
              <a:rPr lang="zh-CN" altLang="en-US"/>
              <a:t>托收和凭信用证结算的关系则主要由很多国家广泛接受的国际惯例予以规范。</a:t>
            </a:r>
            <a:endParaRPr lang="zh-CN" altLang="en-US"/>
          </a:p>
          <a:p>
            <a:r>
              <a:rPr lang="zh-CN" altLang="en-US"/>
              <a:t>就托收关系而言，为了确定各当事方之间的权利和义务关系，国际商会于1967年制定了《商业单据托收统一规则》。该规则于1978年被修订并更名为《托收统一规则》，1995年该版本的《托收统一规则》(Uniform Rules for Collection，URC522)已得到世界各国银行的广泛采纳。</a:t>
            </a:r>
            <a:endParaRPr lang="zh-CN" altLang="en-US"/>
          </a:p>
          <a:p>
            <a:r>
              <a:rPr lang="zh-CN" altLang="en-US"/>
              <a:t>关于凭信用证结算关系，国际商会的《跟单信用证统一惯例》一直得到广泛的采纳。该惯例最早公布于1933年，第二次世界大战后，国际商会对该惯例已完成了6次修订，它们分别发生于1951年、1962年、1974年、1983年、1993年和2006年。</a:t>
            </a:r>
            <a:endParaRPr lang="zh-CN" altLang="en-US"/>
          </a:p>
          <a:p>
            <a:pPr marL="0" indent="0">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托收结算中的法律关系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一、托收结算法律关系中的当事人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(一)委托人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(二)汇出行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(三)托收行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(四)提示行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(五)付款人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托收结算中的法律关系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二、委托人和汇出行之间的法律关系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(一)委托人对汇出行的义务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对汇出行就以下事项做出明确指示:付款人要采取行动的确切时间，托收行的选定，交单条件的确定，向付款人应收取的银行费用，收到付款后的付款方法和通知付款的方式，遇到买方拒付时是否做成拒付书及对货物的处理方式。如果委托人就上述各事项未向托收行做出明确指示，那么汇出行可以自行决定处理这些事务且在符合谨慎和善意原则的情况下对由此造成委托人的任何损失概不负责。</a:t>
            </a:r>
            <a:endParaRPr lang="zh-CN" altLang="en-US"/>
          </a:p>
          <a:p>
            <a:r>
              <a:rPr lang="zh-CN" altLang="en-US"/>
              <a:t>(2)向汇出行支付办理托收所需的手续费和代垫的各项费用。</a:t>
            </a:r>
            <a:endParaRPr lang="zh-CN" altLang="en-US"/>
          </a:p>
          <a:p>
            <a:r>
              <a:rPr lang="zh-CN" altLang="en-US"/>
              <a:t>(3)在接到汇出行有关拒付或发生意外情况的通知时，应及时指示银行对有关单据的处理办法。</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托收结算中的法律关系</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(二)汇出行对委托人的义务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(1)执行委托人的指示。</a:t>
            </a:r>
            <a:endParaRPr lang="zh-CN" altLang="en-US"/>
          </a:p>
          <a:p>
            <a:r>
              <a:rPr lang="zh-CN" altLang="en-US"/>
              <a:t>(2)审查所收单据的种类和份数与托收申请书所列者是否相符。</a:t>
            </a:r>
            <a:endParaRPr lang="zh-CN" altLang="en-US"/>
          </a:p>
          <a:p>
            <a:r>
              <a:rPr lang="zh-CN" altLang="en-US"/>
              <a:t>(3)对委托人未加明确指示的事项按URC522予以处理。</a:t>
            </a:r>
            <a:endParaRPr lang="zh-CN" altLang="en-US"/>
          </a:p>
          <a:p>
            <a:r>
              <a:rPr lang="zh-CN" altLang="en-US"/>
              <a:t>(4)向托收行寄送托收指示书，注明按URC522办理，并列明完整明确的指示，同时附寄有关托收单据。</a:t>
            </a:r>
            <a:endParaRPr lang="zh-CN" altLang="en-US"/>
          </a:p>
          <a:p>
            <a:r>
              <a:rPr lang="zh-CN" altLang="en-US"/>
              <a:t>(5)将收到托收款项毫不延迟的交付委托人。</a:t>
            </a:r>
            <a:endParaRPr lang="zh-CN" altLang="en-US"/>
          </a:p>
          <a:p>
            <a:r>
              <a:rPr lang="zh-CN" altLang="en-US"/>
              <a:t>(6)对因过错造成委托人的损害负赔偿责任。</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3783</Words>
  <Application>WPS 演示</Application>
  <PresentationFormat>宽屏</PresentationFormat>
  <Paragraphs>132</Paragraphs>
  <Slides>18</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18</vt:i4>
      </vt:variant>
    </vt:vector>
  </HeadingPairs>
  <TitlesOfParts>
    <vt:vector size="32"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第一节　概述</vt:lpstr>
      <vt:lpstr>第二节　托收结算中的法律关系</vt:lpstr>
      <vt:lpstr>第二节　托收结算中的法律关系</vt:lpstr>
      <vt:lpstr>第二节　托收结算中的法律关系</vt:lpstr>
      <vt:lpstr>第二节　托收结算中的法律关系</vt:lpstr>
      <vt:lpstr>第二节　托收结算中的法律关系</vt:lpstr>
      <vt:lpstr>第三节　凭信用证结算中的法律关系</vt:lpstr>
      <vt:lpstr>第三节　凭信用证结算中的法律关系</vt:lpstr>
      <vt:lpstr>第三节　凭信用证结算中的法律关系</vt:lpstr>
      <vt:lpstr>第三节　凭信用证结算中的法律关系</vt:lpstr>
      <vt:lpstr>第三节　凭信用证结算中的法律关系</vt:lpstr>
      <vt:lpstr>第三节　凭信用证结算中的法律关系</vt:lpstr>
      <vt:lpstr>第三节　凭信用证结算中的法律关系</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2023-11-25T10:25:23Z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58179D0000454272A6ED09986F732A72_11</vt:lpwstr>
  </property>
</Properties>
</file>