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261946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638712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3843863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1086421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952768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861235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162157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3590688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1283232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719355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3603275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915C3E-BA80-448E-9D0B-AD9E6290089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3511234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915C3E-BA80-448E-9D0B-AD9E6290089D}"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550739-EFCB-4BB8-BF21-60302DBB4601}" type="slidenum">
              <a:rPr lang="zh-CN" altLang="en-US" smtClean="0"/>
              <a:t>‹#›</a:t>
            </a:fld>
            <a:endParaRPr lang="zh-CN" altLang="en-US"/>
          </a:p>
        </p:txBody>
      </p:sp>
    </p:spTree>
    <p:extLst>
      <p:ext uri="{BB962C8B-B14F-4D97-AF65-F5344CB8AC3E}">
        <p14:creationId xmlns:p14="http://schemas.microsoft.com/office/powerpoint/2010/main" val="839516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661306"/>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3158577" y="3107421"/>
            <a:ext cx="5213448" cy="646331"/>
          </a:xfrm>
          <a:prstGeom prst="rect">
            <a:avLst/>
          </a:prstGeom>
        </p:spPr>
        <p:txBody>
          <a:bodyPr wrap="square">
            <a:spAutoFit/>
          </a:bodyPr>
          <a:lstStyle/>
          <a:p>
            <a:r>
              <a:rPr lang="zh-CN" altLang="zh-CN" sz="3600" b="1" dirty="0">
                <a:solidFill>
                  <a:prstClr val="black"/>
                </a:solidFill>
              </a:rPr>
              <a:t>第</a:t>
            </a:r>
            <a:r>
              <a:rPr lang="en-US" altLang="zh-CN" sz="3600" b="1" dirty="0">
                <a:solidFill>
                  <a:prstClr val="black"/>
                </a:solidFill>
              </a:rPr>
              <a:t>5</a:t>
            </a:r>
            <a:r>
              <a:rPr lang="zh-CN" altLang="zh-CN" sz="3600" b="1" dirty="0" smtClean="0">
                <a:solidFill>
                  <a:prstClr val="black"/>
                </a:solidFill>
              </a:rPr>
              <a:t>章</a:t>
            </a:r>
            <a:r>
              <a:rPr lang="en-US" altLang="zh-CN" sz="3600" b="1" dirty="0" smtClean="0">
                <a:solidFill>
                  <a:prstClr val="black"/>
                </a:solidFill>
              </a:rPr>
              <a:t>  </a:t>
            </a:r>
            <a:r>
              <a:rPr lang="zh-CN" altLang="zh-CN" sz="3600" b="1" dirty="0" smtClean="0">
                <a:solidFill>
                  <a:prstClr val="black"/>
                </a:solidFill>
              </a:rPr>
              <a:t>出纳</a:t>
            </a:r>
            <a:r>
              <a:rPr lang="zh-CN" altLang="zh-CN" sz="3600" b="1" dirty="0">
                <a:solidFill>
                  <a:prstClr val="black"/>
                </a:solidFill>
              </a:rPr>
              <a:t>管理</a:t>
            </a:r>
          </a:p>
        </p:txBody>
      </p:sp>
    </p:spTree>
    <p:extLst>
      <p:ext uri="{BB962C8B-B14F-4D97-AF65-F5344CB8AC3E}">
        <p14:creationId xmlns:p14="http://schemas.microsoft.com/office/powerpoint/2010/main" val="27180299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　出纳初始设置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5.3.3</a:t>
            </a:r>
            <a:r>
              <a:rPr lang="zh-CN" altLang="zh-CN" sz="2600" b="1" dirty="0">
                <a:latin typeface="黑体" panose="02010609060101010101" pitchFamily="49" charset="-122"/>
                <a:ea typeface="黑体" panose="02010609060101010101" pitchFamily="49" charset="-122"/>
              </a:rPr>
              <a:t>　指定科目</a:t>
            </a:r>
          </a:p>
          <a:p>
            <a:r>
              <a:rPr lang="zh-CN" altLang="zh-CN" dirty="0"/>
              <a:t>【案例</a:t>
            </a:r>
            <a:r>
              <a:rPr lang="en-US" altLang="zh-CN" dirty="0"/>
              <a:t>5-1</a:t>
            </a:r>
            <a:r>
              <a:rPr lang="zh-CN" altLang="zh-CN" dirty="0"/>
              <a:t>】　指定科目</a:t>
            </a:r>
          </a:p>
          <a:p>
            <a:r>
              <a:rPr lang="zh-CN" altLang="zh-CN" dirty="0"/>
              <a:t>库存现金科目指定为现金科目</a:t>
            </a:r>
            <a:r>
              <a:rPr lang="en-US" altLang="zh-CN" dirty="0"/>
              <a:t>,</a:t>
            </a:r>
            <a:r>
              <a:rPr lang="zh-CN" altLang="zh-CN" dirty="0"/>
              <a:t>银行存款科目指定为银行科目。</a:t>
            </a:r>
          </a:p>
          <a:p>
            <a:r>
              <a:rPr lang="zh-CN" altLang="zh-CN" dirty="0"/>
              <a:t>【操作步骤】</a:t>
            </a:r>
          </a:p>
          <a:p>
            <a:r>
              <a:rPr lang="en-US" altLang="zh-CN" dirty="0"/>
              <a:t>(1)</a:t>
            </a:r>
            <a:r>
              <a:rPr lang="zh-CN" altLang="zh-CN" dirty="0"/>
              <a:t>指定科目是出纳业务使用的必要前提</a:t>
            </a:r>
            <a:r>
              <a:rPr lang="en-US" altLang="zh-CN" dirty="0"/>
              <a:t>,</a:t>
            </a:r>
            <a:r>
              <a:rPr lang="zh-CN" altLang="zh-CN" dirty="0"/>
              <a:t>在现金科目中指定 “</a:t>
            </a:r>
            <a:r>
              <a:rPr lang="en-US" altLang="zh-CN" dirty="0"/>
              <a:t>1001</a:t>
            </a:r>
            <a:r>
              <a:rPr lang="zh-CN" altLang="zh-CN" dirty="0"/>
              <a:t>库存现金”</a:t>
            </a:r>
            <a:r>
              <a:rPr lang="en-US" altLang="zh-CN" dirty="0"/>
              <a:t>,</a:t>
            </a:r>
            <a:r>
              <a:rPr lang="zh-CN" altLang="zh-CN" dirty="0"/>
              <a:t>如图</a:t>
            </a:r>
            <a:r>
              <a:rPr lang="en-US" altLang="zh-CN" dirty="0"/>
              <a:t>5-3</a:t>
            </a:r>
            <a:r>
              <a:rPr lang="zh-CN" altLang="zh-CN" dirty="0"/>
              <a:t>所示。</a:t>
            </a:r>
          </a:p>
          <a:p>
            <a:r>
              <a:rPr lang="en-US" altLang="zh-CN" dirty="0"/>
              <a:t>(2)</a:t>
            </a:r>
            <a:r>
              <a:rPr lang="zh-CN" altLang="zh-CN" dirty="0"/>
              <a:t>在银行科目中指定 “</a:t>
            </a:r>
            <a:r>
              <a:rPr lang="en-US" altLang="zh-CN" dirty="0"/>
              <a:t>1002</a:t>
            </a:r>
            <a:r>
              <a:rPr lang="zh-CN" altLang="zh-CN" dirty="0"/>
              <a:t>银行存款”</a:t>
            </a:r>
            <a:r>
              <a:rPr lang="en-US" altLang="zh-CN" dirty="0"/>
              <a:t>,</a:t>
            </a:r>
            <a:r>
              <a:rPr lang="zh-CN" altLang="zh-CN" dirty="0"/>
              <a:t>如图</a:t>
            </a:r>
            <a:r>
              <a:rPr lang="en-US" altLang="zh-CN" dirty="0"/>
              <a:t>5-4</a:t>
            </a:r>
            <a:r>
              <a:rPr lang="zh-CN" altLang="zh-CN" dirty="0"/>
              <a:t>所示。</a:t>
            </a:r>
          </a:p>
          <a:p>
            <a:endParaRPr lang="en-US" altLang="zh-CN" dirty="0" smtClean="0"/>
          </a:p>
          <a:p>
            <a:endParaRPr lang="zh-CN" altLang="en-US" dirty="0"/>
          </a:p>
        </p:txBody>
      </p:sp>
    </p:spTree>
    <p:extLst>
      <p:ext uri="{BB962C8B-B14F-4D97-AF65-F5344CB8AC3E}">
        <p14:creationId xmlns:p14="http://schemas.microsoft.com/office/powerpoint/2010/main" val="39234119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　出纳初始设置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5.3.4</a:t>
            </a:r>
            <a:r>
              <a:rPr lang="zh-CN" altLang="zh-CN" sz="2600" b="1" dirty="0">
                <a:latin typeface="黑体" panose="02010609060101010101" pitchFamily="49" charset="-122"/>
                <a:ea typeface="黑体" panose="02010609060101010101" pitchFamily="49" charset="-122"/>
              </a:rPr>
              <a:t>　收付结算</a:t>
            </a:r>
          </a:p>
          <a:p>
            <a:r>
              <a:rPr lang="zh-CN" altLang="zh-CN" dirty="0"/>
              <a:t>设置结算方式功能用来建立和管理用户在经营活动中所涉及的结算方式。它与财务结算方式一致</a:t>
            </a:r>
            <a:r>
              <a:rPr lang="en-US" altLang="zh-CN" dirty="0"/>
              <a:t>,</a:t>
            </a:r>
            <a:r>
              <a:rPr lang="zh-CN" altLang="zh-CN" dirty="0"/>
              <a:t>如现金结算、支票结算等。结算方式一旦被引用</a:t>
            </a:r>
            <a:r>
              <a:rPr lang="en-US" altLang="zh-CN" dirty="0"/>
              <a:t>,</a:t>
            </a:r>
            <a:r>
              <a:rPr lang="zh-CN" altLang="zh-CN" dirty="0"/>
              <a:t>便不能进行修改和删除的操作。</a:t>
            </a:r>
          </a:p>
          <a:p>
            <a:r>
              <a:rPr lang="zh-CN" altLang="zh-CN" dirty="0" smtClean="0"/>
              <a:t>【</a:t>
            </a:r>
            <a:r>
              <a:rPr lang="zh-CN" altLang="zh-CN" dirty="0"/>
              <a:t>案例</a:t>
            </a:r>
            <a:r>
              <a:rPr lang="en-US" altLang="zh-CN" dirty="0"/>
              <a:t>5-1</a:t>
            </a:r>
            <a:r>
              <a:rPr lang="zh-CN" altLang="zh-CN" dirty="0"/>
              <a:t>】　收付结算</a:t>
            </a:r>
          </a:p>
          <a:p>
            <a:r>
              <a:rPr lang="zh-CN" altLang="zh-CN" dirty="0"/>
              <a:t>公司可用的结算方式为</a:t>
            </a:r>
            <a:r>
              <a:rPr lang="en-US" altLang="zh-CN" dirty="0"/>
              <a:t>:</a:t>
            </a:r>
            <a:endParaRPr lang="zh-CN" altLang="zh-CN" dirty="0"/>
          </a:p>
          <a:p>
            <a:r>
              <a:rPr lang="zh-CN" altLang="zh-CN" dirty="0"/>
              <a:t>一是现金支票</a:t>
            </a:r>
            <a:r>
              <a:rPr lang="en-US" altLang="zh-CN" dirty="0"/>
              <a:t>,</a:t>
            </a:r>
            <a:r>
              <a:rPr lang="zh-CN" altLang="zh-CN" dirty="0"/>
              <a:t>需要票据管理</a:t>
            </a:r>
            <a:r>
              <a:rPr lang="en-US" altLang="zh-CN" dirty="0"/>
              <a:t>;</a:t>
            </a:r>
            <a:endParaRPr lang="zh-CN" altLang="zh-CN" dirty="0"/>
          </a:p>
          <a:p>
            <a:r>
              <a:rPr lang="zh-CN" altLang="zh-CN" dirty="0"/>
              <a:t>二是转账支票</a:t>
            </a:r>
            <a:r>
              <a:rPr lang="en-US" altLang="zh-CN" dirty="0"/>
              <a:t>,</a:t>
            </a:r>
            <a:r>
              <a:rPr lang="zh-CN" altLang="zh-CN" dirty="0"/>
              <a:t>需要票据管理</a:t>
            </a:r>
            <a:r>
              <a:rPr lang="en-US" altLang="zh-CN" dirty="0"/>
              <a:t>;</a:t>
            </a:r>
            <a:endParaRPr lang="zh-CN" altLang="zh-CN" dirty="0"/>
          </a:p>
          <a:p>
            <a:r>
              <a:rPr lang="zh-CN" altLang="zh-CN" dirty="0"/>
              <a:t>三是汇兑</a:t>
            </a:r>
            <a:r>
              <a:rPr lang="en-US" altLang="zh-CN" dirty="0"/>
              <a:t>,</a:t>
            </a:r>
            <a:r>
              <a:rPr lang="zh-CN" altLang="zh-CN" dirty="0"/>
              <a:t>不需要票据管理</a:t>
            </a:r>
            <a:r>
              <a:rPr lang="en-US" altLang="zh-CN" dirty="0"/>
              <a:t>;</a:t>
            </a:r>
            <a:endParaRPr lang="zh-CN" altLang="zh-CN" dirty="0"/>
          </a:p>
          <a:p>
            <a:r>
              <a:rPr lang="zh-CN" altLang="zh-CN" dirty="0"/>
              <a:t>四是委托收款</a:t>
            </a:r>
            <a:r>
              <a:rPr lang="en-US" altLang="zh-CN" dirty="0"/>
              <a:t>,</a:t>
            </a:r>
            <a:r>
              <a:rPr lang="zh-CN" altLang="zh-CN" dirty="0"/>
              <a:t>不需要票据管理</a:t>
            </a:r>
            <a:r>
              <a:rPr lang="en-US" altLang="zh-CN" dirty="0"/>
              <a:t>;</a:t>
            </a:r>
            <a:endParaRPr lang="zh-CN" altLang="zh-CN" dirty="0"/>
          </a:p>
          <a:p>
            <a:r>
              <a:rPr lang="zh-CN" altLang="zh-CN" dirty="0"/>
              <a:t>五是银行汇票</a:t>
            </a:r>
            <a:r>
              <a:rPr lang="en-US" altLang="zh-CN" dirty="0"/>
              <a:t>,</a:t>
            </a:r>
            <a:r>
              <a:rPr lang="zh-CN" altLang="zh-CN" dirty="0"/>
              <a:t>不需要票据管理。</a:t>
            </a:r>
          </a:p>
          <a:p>
            <a:endParaRPr lang="zh-CN" altLang="en-US" dirty="0"/>
          </a:p>
        </p:txBody>
      </p:sp>
    </p:spTree>
    <p:extLst>
      <p:ext uri="{BB962C8B-B14F-4D97-AF65-F5344CB8AC3E}">
        <p14:creationId xmlns:p14="http://schemas.microsoft.com/office/powerpoint/2010/main" val="40513756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　出纳初始设置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5.3.5</a:t>
            </a:r>
            <a:r>
              <a:rPr lang="zh-CN" altLang="zh-CN" sz="2600" b="1" dirty="0">
                <a:latin typeface="黑体" panose="02010609060101010101" pitchFamily="49" charset="-122"/>
                <a:ea typeface="黑体" panose="02010609060101010101" pitchFamily="49" charset="-122"/>
              </a:rPr>
              <a:t>　选项设置</a:t>
            </a:r>
          </a:p>
          <a:p>
            <a:r>
              <a:rPr lang="zh-CN" altLang="zh-CN" dirty="0"/>
              <a:t>【案例</a:t>
            </a:r>
            <a:r>
              <a:rPr lang="en-US" altLang="zh-CN" dirty="0"/>
              <a:t>5-1</a:t>
            </a:r>
            <a:r>
              <a:rPr lang="zh-CN" altLang="zh-CN" dirty="0"/>
              <a:t>】　设置系统参数</a:t>
            </a:r>
          </a:p>
          <a:p>
            <a:r>
              <a:rPr lang="zh-CN" altLang="zh-CN" dirty="0"/>
              <a:t>在凭证控制中选择“支票控制”</a:t>
            </a:r>
            <a:r>
              <a:rPr lang="en-US" altLang="zh-CN" dirty="0"/>
              <a:t>;</a:t>
            </a:r>
            <a:r>
              <a:rPr lang="zh-CN" altLang="zh-CN" dirty="0"/>
              <a:t>权限控制中选择“出纳凭证必须经由出纳签字”。</a:t>
            </a:r>
          </a:p>
          <a:p>
            <a:r>
              <a:rPr lang="zh-CN" altLang="zh-CN" dirty="0"/>
              <a:t>【操作步骤】</a:t>
            </a:r>
          </a:p>
          <a:p>
            <a:r>
              <a:rPr lang="en-US" altLang="zh-CN" dirty="0"/>
              <a:t>(1)</a:t>
            </a:r>
            <a:r>
              <a:rPr lang="zh-CN" altLang="zh-CN" dirty="0"/>
              <a:t>【总账】</a:t>
            </a:r>
            <a:r>
              <a:rPr lang="en-US" altLang="zh-CN" dirty="0"/>
              <a:t>-</a:t>
            </a:r>
            <a:r>
              <a:rPr lang="zh-CN" altLang="zh-CN" dirty="0"/>
              <a:t>【设置】</a:t>
            </a:r>
            <a:r>
              <a:rPr lang="en-US" altLang="zh-CN" dirty="0"/>
              <a:t>-</a:t>
            </a:r>
            <a:r>
              <a:rPr lang="zh-CN" altLang="zh-CN" dirty="0"/>
              <a:t>【选项】窗口</a:t>
            </a:r>
            <a:r>
              <a:rPr lang="en-US" altLang="zh-CN" dirty="0"/>
              <a:t>,</a:t>
            </a:r>
            <a:r>
              <a:rPr lang="zh-CN" altLang="zh-CN" dirty="0"/>
              <a:t>点击【编辑】激活选项</a:t>
            </a:r>
            <a:r>
              <a:rPr lang="en-US" altLang="zh-CN" dirty="0"/>
              <a:t>,</a:t>
            </a:r>
            <a:r>
              <a:rPr lang="zh-CN" altLang="zh-CN" dirty="0"/>
              <a:t>进入“凭证”页签</a:t>
            </a:r>
            <a:r>
              <a:rPr lang="en-US" altLang="zh-CN" dirty="0"/>
              <a:t>,</a:t>
            </a:r>
            <a:r>
              <a:rPr lang="zh-CN" altLang="zh-CN" dirty="0"/>
              <a:t>选择“支票控制”</a:t>
            </a:r>
            <a:r>
              <a:rPr lang="en-US" altLang="zh-CN" dirty="0"/>
              <a:t>,</a:t>
            </a:r>
            <a:r>
              <a:rPr lang="zh-CN" altLang="zh-CN" dirty="0"/>
              <a:t>系统提供登记支票报销的功能</a:t>
            </a:r>
            <a:r>
              <a:rPr lang="en-US" altLang="zh-CN" dirty="0"/>
              <a:t>,</a:t>
            </a:r>
            <a:r>
              <a:rPr lang="zh-CN" altLang="zh-CN" dirty="0"/>
              <a:t>点击【确定】</a:t>
            </a:r>
            <a:r>
              <a:rPr lang="en-US" altLang="zh-CN" dirty="0"/>
              <a:t>,</a:t>
            </a:r>
            <a:r>
              <a:rPr lang="zh-CN" altLang="zh-CN" dirty="0"/>
              <a:t>如图</a:t>
            </a:r>
            <a:r>
              <a:rPr lang="en-US" altLang="zh-CN" dirty="0"/>
              <a:t>5-6</a:t>
            </a:r>
            <a:r>
              <a:rPr lang="zh-CN" altLang="zh-CN" dirty="0"/>
              <a:t>所示。</a:t>
            </a:r>
          </a:p>
          <a:p>
            <a:r>
              <a:rPr lang="en-US" altLang="zh-CN" dirty="0"/>
              <a:t>(2)</a:t>
            </a:r>
            <a:r>
              <a:rPr lang="zh-CN" altLang="zh-CN" dirty="0"/>
              <a:t>选择“权限”页签</a:t>
            </a:r>
            <a:r>
              <a:rPr lang="en-US" altLang="zh-CN" dirty="0"/>
              <a:t>,</a:t>
            </a:r>
            <a:r>
              <a:rPr lang="zh-CN" altLang="zh-CN" dirty="0"/>
              <a:t>选择“出纳凭证必须经由出纳签字”</a:t>
            </a:r>
            <a:r>
              <a:rPr lang="en-US" altLang="zh-CN" dirty="0"/>
              <a:t>,</a:t>
            </a:r>
            <a:r>
              <a:rPr lang="zh-CN" altLang="zh-CN" dirty="0"/>
              <a:t>增加出纳签字功能</a:t>
            </a:r>
            <a:r>
              <a:rPr lang="en-US" altLang="zh-CN" dirty="0"/>
              <a:t>,</a:t>
            </a:r>
            <a:r>
              <a:rPr lang="zh-CN" altLang="zh-CN" dirty="0"/>
              <a:t>点击【确定】</a:t>
            </a:r>
            <a:r>
              <a:rPr lang="en-US" altLang="zh-CN" dirty="0"/>
              <a:t>,</a:t>
            </a:r>
            <a:r>
              <a:rPr lang="zh-CN" altLang="zh-CN" dirty="0"/>
              <a:t>如图</a:t>
            </a:r>
            <a:r>
              <a:rPr lang="en-US" altLang="zh-CN" dirty="0"/>
              <a:t>5-7</a:t>
            </a:r>
            <a:r>
              <a:rPr lang="zh-CN" altLang="zh-CN" dirty="0"/>
              <a:t>所示。</a:t>
            </a:r>
          </a:p>
          <a:p>
            <a:endParaRPr lang="zh-CN" altLang="en-US" dirty="0"/>
          </a:p>
        </p:txBody>
      </p:sp>
    </p:spTree>
    <p:extLst>
      <p:ext uri="{BB962C8B-B14F-4D97-AF65-F5344CB8AC3E}">
        <p14:creationId xmlns:p14="http://schemas.microsoft.com/office/powerpoint/2010/main" val="27776031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5.4</a:t>
            </a:r>
            <a:r>
              <a:rPr lang="zh-CN" altLang="zh-CN" dirty="0"/>
              <a:t>　出纳日常业务处理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5.4.1</a:t>
            </a:r>
            <a:r>
              <a:rPr lang="zh-CN" altLang="zh-CN" sz="2600" b="1" dirty="0">
                <a:latin typeface="黑体" panose="02010609060101010101" pitchFamily="49" charset="-122"/>
                <a:ea typeface="黑体" panose="02010609060101010101" pitchFamily="49" charset="-122"/>
              </a:rPr>
              <a:t>　支票使用前登记“支票登记簿”</a:t>
            </a:r>
          </a:p>
          <a:p>
            <a:r>
              <a:rPr lang="zh-CN" altLang="zh-CN" dirty="0"/>
              <a:t>在手工记账时</a:t>
            </a:r>
            <a:r>
              <a:rPr lang="en-US" altLang="zh-CN" dirty="0"/>
              <a:t>,</a:t>
            </a:r>
            <a:r>
              <a:rPr lang="zh-CN" altLang="zh-CN" dirty="0"/>
              <a:t>出纳通常建立支票登记簿</a:t>
            </a:r>
            <a:r>
              <a:rPr lang="en-US" altLang="zh-CN" dirty="0"/>
              <a:t>,</a:t>
            </a:r>
            <a:r>
              <a:rPr lang="zh-CN" altLang="zh-CN" dirty="0"/>
              <a:t>用来登记支票领用情况</a:t>
            </a:r>
            <a:r>
              <a:rPr lang="en-US" altLang="zh-CN" dirty="0"/>
              <a:t>,</a:t>
            </a:r>
            <a:r>
              <a:rPr lang="zh-CN" altLang="zh-CN" dirty="0"/>
              <a:t>本系统也为出纳员提供了“支票登记簿”功能</a:t>
            </a:r>
            <a:r>
              <a:rPr lang="en-US" altLang="zh-CN" dirty="0"/>
              <a:t>,</a:t>
            </a:r>
            <a:r>
              <a:rPr lang="zh-CN" altLang="zh-CN" dirty="0"/>
              <a:t>以供其详细登记支票领用人、领用日期、支票用途、是否报销等情况。</a:t>
            </a:r>
          </a:p>
          <a:p>
            <a:endParaRPr lang="en-US" altLang="zh-CN" dirty="0" smtClean="0"/>
          </a:p>
        </p:txBody>
      </p:sp>
    </p:spTree>
    <p:extLst>
      <p:ext uri="{BB962C8B-B14F-4D97-AF65-F5344CB8AC3E}">
        <p14:creationId xmlns:p14="http://schemas.microsoft.com/office/powerpoint/2010/main" val="36616835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5.4</a:t>
            </a:r>
            <a:r>
              <a:rPr lang="zh-CN" altLang="zh-CN" dirty="0"/>
              <a:t>　出纳日常业务处理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5.4.2</a:t>
            </a:r>
            <a:r>
              <a:rPr lang="zh-CN" altLang="zh-CN" sz="2600" b="1" dirty="0">
                <a:latin typeface="黑体" panose="02010609060101010101" pitchFamily="49" charset="-122"/>
                <a:ea typeface="黑体" panose="02010609060101010101" pitchFamily="49" charset="-122"/>
              </a:rPr>
              <a:t>　支票使用后报销</a:t>
            </a:r>
          </a:p>
          <a:p>
            <a:r>
              <a:rPr lang="zh-CN" altLang="zh-CN" dirty="0"/>
              <a:t>【操作步骤】</a:t>
            </a:r>
          </a:p>
          <a:p>
            <a:r>
              <a:rPr lang="en-US" altLang="zh-CN" dirty="0"/>
              <a:t>(1)</a:t>
            </a:r>
            <a:r>
              <a:rPr lang="zh-CN" altLang="zh-CN" dirty="0"/>
              <a:t>支票使用后</a:t>
            </a:r>
            <a:r>
              <a:rPr lang="en-US" altLang="zh-CN" dirty="0"/>
              <a:t>,</a:t>
            </a:r>
            <a:r>
              <a:rPr lang="zh-CN" altLang="zh-CN" dirty="0"/>
              <a:t>经办人持原始单据</a:t>
            </a:r>
            <a:r>
              <a:rPr lang="en-US" altLang="zh-CN" dirty="0"/>
              <a:t>(</a:t>
            </a:r>
            <a:r>
              <a:rPr lang="zh-CN" altLang="zh-CN" dirty="0"/>
              <a:t>发票</a:t>
            </a:r>
            <a:r>
              <a:rPr lang="en-US" altLang="zh-CN" dirty="0"/>
              <a:t>)</a:t>
            </a:r>
            <a:r>
              <a:rPr lang="zh-CN" altLang="zh-CN" dirty="0"/>
              <a:t>到财务部门报销</a:t>
            </a:r>
            <a:r>
              <a:rPr lang="en-US" altLang="zh-CN" dirty="0"/>
              <a:t>,</a:t>
            </a:r>
            <a:r>
              <a:rPr lang="zh-CN" altLang="zh-CN" dirty="0"/>
              <a:t>会计人员录入该支票的结算方式和支票号</a:t>
            </a:r>
            <a:r>
              <a:rPr lang="en-US" altLang="zh-CN" dirty="0"/>
              <a:t>,</a:t>
            </a:r>
            <a:r>
              <a:rPr lang="zh-CN" altLang="zh-CN" dirty="0"/>
              <a:t>并完成该凭证【保存】时</a:t>
            </a:r>
            <a:r>
              <a:rPr lang="en-US" altLang="zh-CN" dirty="0"/>
              <a:t>,</a:t>
            </a:r>
            <a:r>
              <a:rPr lang="zh-CN" altLang="zh-CN" dirty="0"/>
              <a:t>系统自动提示该号支票已登记过</a:t>
            </a:r>
            <a:r>
              <a:rPr lang="en-US" altLang="zh-CN" dirty="0"/>
              <a:t>,</a:t>
            </a:r>
            <a:r>
              <a:rPr lang="zh-CN" altLang="zh-CN" dirty="0"/>
              <a:t>是否报销</a:t>
            </a:r>
            <a:r>
              <a:rPr lang="en-US" altLang="zh-CN" dirty="0"/>
              <a:t>,</a:t>
            </a:r>
            <a:r>
              <a:rPr lang="zh-CN" altLang="zh-CN" dirty="0"/>
              <a:t>点击【是】</a:t>
            </a:r>
            <a:r>
              <a:rPr lang="en-US" altLang="zh-CN" dirty="0"/>
              <a:t>,</a:t>
            </a:r>
            <a:r>
              <a:rPr lang="zh-CN" altLang="zh-CN" dirty="0"/>
              <a:t>进行报销</a:t>
            </a:r>
            <a:r>
              <a:rPr lang="en-US" altLang="zh-CN" dirty="0"/>
              <a:t>,</a:t>
            </a:r>
            <a:r>
              <a:rPr lang="zh-CN" altLang="zh-CN" dirty="0"/>
              <a:t>如图</a:t>
            </a:r>
            <a:r>
              <a:rPr lang="en-US" altLang="zh-CN" dirty="0"/>
              <a:t>5-11</a:t>
            </a:r>
            <a:r>
              <a:rPr lang="zh-CN" altLang="zh-CN" dirty="0"/>
              <a:t>所示。</a:t>
            </a:r>
          </a:p>
          <a:p>
            <a:r>
              <a:rPr lang="en-US" altLang="zh-CN" dirty="0"/>
              <a:t>(2)</a:t>
            </a:r>
            <a:r>
              <a:rPr lang="zh-CN" altLang="zh-CN" dirty="0"/>
              <a:t>查看支票登记簿</a:t>
            </a:r>
            <a:r>
              <a:rPr lang="en-US" altLang="zh-CN" dirty="0"/>
              <a:t>,</a:t>
            </a:r>
            <a:r>
              <a:rPr lang="zh-CN" altLang="zh-CN" dirty="0"/>
              <a:t>该支票显示“报销日期”</a:t>
            </a:r>
            <a:r>
              <a:rPr lang="en-US" altLang="zh-CN" dirty="0"/>
              <a:t>,</a:t>
            </a:r>
            <a:r>
              <a:rPr lang="zh-CN" altLang="zh-CN" dirty="0"/>
              <a:t>证明已报销</a:t>
            </a:r>
            <a:r>
              <a:rPr lang="en-US" altLang="zh-CN" dirty="0"/>
              <a:t>;</a:t>
            </a:r>
            <a:r>
              <a:rPr lang="zh-CN" altLang="zh-CN" dirty="0"/>
              <a:t>已报销的支票不能修改</a:t>
            </a:r>
            <a:r>
              <a:rPr lang="en-US" altLang="zh-CN" dirty="0"/>
              <a:t>,</a:t>
            </a:r>
            <a:r>
              <a:rPr lang="zh-CN" altLang="zh-CN" dirty="0"/>
              <a:t>若想取消报销标识</a:t>
            </a:r>
            <a:r>
              <a:rPr lang="en-US" altLang="zh-CN" dirty="0"/>
              <a:t>,</a:t>
            </a:r>
            <a:r>
              <a:rPr lang="zh-CN" altLang="zh-CN" dirty="0"/>
              <a:t>将光标移到报销日期处</a:t>
            </a:r>
            <a:r>
              <a:rPr lang="en-US" altLang="zh-CN" dirty="0"/>
              <a:t>,</a:t>
            </a:r>
            <a:r>
              <a:rPr lang="zh-CN" altLang="zh-CN" dirty="0"/>
              <a:t>删掉报销日期即可</a:t>
            </a:r>
            <a:r>
              <a:rPr lang="en-US" altLang="zh-CN" dirty="0"/>
              <a:t>,</a:t>
            </a:r>
            <a:r>
              <a:rPr lang="zh-CN" altLang="zh-CN" dirty="0"/>
              <a:t>如图</a:t>
            </a:r>
            <a:r>
              <a:rPr lang="en-US" altLang="zh-CN" dirty="0"/>
              <a:t>5-12</a:t>
            </a:r>
            <a:r>
              <a:rPr lang="zh-CN" altLang="zh-CN" dirty="0"/>
              <a:t>所示。</a:t>
            </a:r>
          </a:p>
          <a:p>
            <a:r>
              <a:rPr lang="en-US" altLang="zh-CN" dirty="0"/>
              <a:t>(3)</a:t>
            </a:r>
            <a:r>
              <a:rPr lang="zh-CN" altLang="zh-CN" dirty="0"/>
              <a:t>如果转账支票在报销前未曾登记</a:t>
            </a:r>
            <a:r>
              <a:rPr lang="en-US" altLang="zh-CN" dirty="0"/>
              <a:t>,</a:t>
            </a:r>
            <a:r>
              <a:rPr lang="zh-CN" altLang="zh-CN" dirty="0"/>
              <a:t>系统提示“此支票尚未登记</a:t>
            </a:r>
            <a:r>
              <a:rPr lang="en-US" altLang="zh-CN" dirty="0"/>
              <a:t>,</a:t>
            </a:r>
            <a:r>
              <a:rPr lang="zh-CN" altLang="zh-CN" dirty="0"/>
              <a:t>是否登记</a:t>
            </a:r>
            <a:r>
              <a:rPr lang="en-US" altLang="zh-CN" dirty="0"/>
              <a:t>?</a:t>
            </a:r>
            <a:r>
              <a:rPr lang="zh-CN" altLang="zh-CN" dirty="0"/>
              <a:t>”</a:t>
            </a:r>
            <a:r>
              <a:rPr lang="en-US" altLang="zh-CN" dirty="0"/>
              <a:t>,</a:t>
            </a:r>
            <a:r>
              <a:rPr lang="zh-CN" altLang="zh-CN" dirty="0"/>
              <a:t>点击【是】</a:t>
            </a:r>
            <a:r>
              <a:rPr lang="en-US" altLang="zh-CN" dirty="0"/>
              <a:t>,</a:t>
            </a:r>
            <a:r>
              <a:rPr lang="zh-CN" altLang="zh-CN" dirty="0"/>
              <a:t>进行登记</a:t>
            </a:r>
            <a:r>
              <a:rPr lang="en-US" altLang="zh-CN" dirty="0"/>
              <a:t>,</a:t>
            </a:r>
            <a:r>
              <a:rPr lang="zh-CN" altLang="zh-CN" dirty="0"/>
              <a:t>如图</a:t>
            </a:r>
            <a:r>
              <a:rPr lang="en-US" altLang="zh-CN" dirty="0"/>
              <a:t>5-13</a:t>
            </a:r>
            <a:r>
              <a:rPr lang="zh-CN" altLang="zh-CN" dirty="0"/>
              <a:t>所示。</a:t>
            </a:r>
          </a:p>
          <a:p>
            <a:r>
              <a:rPr lang="en-US" altLang="zh-CN" dirty="0"/>
              <a:t>(4)</a:t>
            </a:r>
            <a:r>
              <a:rPr lang="zh-CN" altLang="zh-CN" dirty="0"/>
              <a:t>出现“票号登记”登记窗口</a:t>
            </a:r>
            <a:r>
              <a:rPr lang="en-US" altLang="zh-CN" dirty="0"/>
              <a:t>,</a:t>
            </a:r>
            <a:r>
              <a:rPr lang="zh-CN" altLang="zh-CN" dirty="0"/>
              <a:t>录入完毕</a:t>
            </a:r>
            <a:r>
              <a:rPr lang="en-US" altLang="zh-CN" dirty="0"/>
              <a:t>,</a:t>
            </a:r>
            <a:r>
              <a:rPr lang="zh-CN" altLang="zh-CN" dirty="0"/>
              <a:t>点击【确定】后自动登记支票登记簿</a:t>
            </a:r>
            <a:r>
              <a:rPr lang="en-US" altLang="zh-CN" dirty="0"/>
              <a:t>,</a:t>
            </a:r>
            <a:r>
              <a:rPr lang="zh-CN" altLang="zh-CN" dirty="0"/>
              <a:t>如图</a:t>
            </a:r>
            <a:r>
              <a:rPr lang="en-US" altLang="zh-CN" dirty="0"/>
              <a:t>5-14</a:t>
            </a:r>
            <a:r>
              <a:rPr lang="zh-CN" altLang="zh-CN" dirty="0"/>
              <a:t>所示。</a:t>
            </a:r>
          </a:p>
          <a:p>
            <a:endParaRPr lang="zh-CN" altLang="en-US" dirty="0"/>
          </a:p>
        </p:txBody>
      </p:sp>
    </p:spTree>
    <p:extLst>
      <p:ext uri="{BB962C8B-B14F-4D97-AF65-F5344CB8AC3E}">
        <p14:creationId xmlns:p14="http://schemas.microsoft.com/office/powerpoint/2010/main" val="41360849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5.4</a:t>
            </a:r>
            <a:r>
              <a:rPr lang="zh-CN" altLang="zh-CN" dirty="0"/>
              <a:t>　出纳日常业务处理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5.4.3</a:t>
            </a:r>
            <a:r>
              <a:rPr lang="zh-CN" altLang="zh-CN" sz="2600" b="1" dirty="0">
                <a:latin typeface="黑体" panose="02010609060101010101" pitchFamily="49" charset="-122"/>
                <a:ea typeface="黑体" panose="02010609060101010101" pitchFamily="49" charset="-122"/>
              </a:rPr>
              <a:t>　出纳签字</a:t>
            </a:r>
          </a:p>
          <a:p>
            <a:r>
              <a:rPr lang="zh-CN" altLang="zh-CN" dirty="0"/>
              <a:t>出纳凭证由于涉及企业现金的收入与支出</a:t>
            </a:r>
            <a:r>
              <a:rPr lang="en-US" altLang="zh-CN" dirty="0"/>
              <a:t>,</a:t>
            </a:r>
            <a:r>
              <a:rPr lang="zh-CN" altLang="zh-CN" dirty="0"/>
              <a:t>应加强管理。出纳人员可通过“出纳签字”功能对制单员填制的带有现金、银行存款科目的凭证进行检查核对</a:t>
            </a:r>
            <a:r>
              <a:rPr lang="en-US" altLang="zh-CN" dirty="0"/>
              <a:t>,</a:t>
            </a:r>
            <a:r>
              <a:rPr lang="zh-CN" altLang="zh-CN" dirty="0"/>
              <a:t>主要核对出纳凭证的出纳科目的金额是否正确</a:t>
            </a:r>
            <a:r>
              <a:rPr lang="en-US" altLang="zh-CN" dirty="0"/>
              <a:t>,</a:t>
            </a:r>
            <a:r>
              <a:rPr lang="zh-CN" altLang="zh-CN" dirty="0"/>
              <a:t>审查认为错误或有异议的凭证</a:t>
            </a:r>
            <a:r>
              <a:rPr lang="en-US" altLang="zh-CN" dirty="0"/>
              <a:t>,</a:t>
            </a:r>
            <a:r>
              <a:rPr lang="zh-CN" altLang="zh-CN" dirty="0"/>
              <a:t>应交与填制人员修改后再核对。</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5.4.4</a:t>
            </a:r>
            <a:r>
              <a:rPr lang="zh-CN" altLang="zh-CN" sz="2600" b="1" dirty="0">
                <a:latin typeface="黑体" panose="02010609060101010101" pitchFamily="49" charset="-122"/>
                <a:ea typeface="黑体" panose="02010609060101010101" pitchFamily="49" charset="-122"/>
              </a:rPr>
              <a:t>　日记账的管理</a:t>
            </a:r>
          </a:p>
          <a:p>
            <a:r>
              <a:rPr lang="en-US" altLang="zh-CN" dirty="0"/>
              <a:t>(1)</a:t>
            </a:r>
            <a:r>
              <a:rPr lang="zh-CN" altLang="zh-CN" dirty="0"/>
              <a:t>现金日记账。</a:t>
            </a:r>
          </a:p>
          <a:p>
            <a:r>
              <a:rPr lang="zh-CN" altLang="zh-CN" dirty="0"/>
              <a:t>本功能用于查询现金日记账</a:t>
            </a:r>
            <a:r>
              <a:rPr lang="en-US" altLang="zh-CN" dirty="0"/>
              <a:t>,</a:t>
            </a:r>
            <a:r>
              <a:rPr lang="zh-CN" altLang="zh-CN" dirty="0"/>
              <a:t>现金科目必须在 “指定科目”中预先指定</a:t>
            </a:r>
            <a:r>
              <a:rPr lang="en-US" altLang="zh-CN" dirty="0"/>
              <a:t>,</a:t>
            </a:r>
            <a:r>
              <a:rPr lang="zh-CN" altLang="zh-CN" dirty="0"/>
              <a:t>才能在“我的账簿”进行查询。</a:t>
            </a:r>
          </a:p>
          <a:p>
            <a:r>
              <a:rPr lang="en-US" altLang="zh-CN" dirty="0"/>
              <a:t>(2)</a:t>
            </a:r>
            <a:r>
              <a:rPr lang="zh-CN" altLang="zh-CN" dirty="0"/>
              <a:t>银行日记账。</a:t>
            </a:r>
          </a:p>
          <a:p>
            <a:r>
              <a:rPr lang="zh-CN" altLang="zh-CN" dirty="0"/>
              <a:t>本功能用于查询银行日记账</a:t>
            </a:r>
            <a:r>
              <a:rPr lang="en-US" altLang="zh-CN" dirty="0"/>
              <a:t>,</a:t>
            </a:r>
            <a:r>
              <a:rPr lang="zh-CN" altLang="zh-CN" dirty="0"/>
              <a:t>银行科目必须在“指定科目”中预先指定</a:t>
            </a:r>
            <a:r>
              <a:rPr lang="en-US" altLang="zh-CN" dirty="0"/>
              <a:t>,</a:t>
            </a:r>
            <a:r>
              <a:rPr lang="zh-CN" altLang="zh-CN" dirty="0"/>
              <a:t>才能在“我的账簿”进行查询。</a:t>
            </a:r>
          </a:p>
          <a:p>
            <a:endParaRPr lang="zh-CN" altLang="en-US" dirty="0"/>
          </a:p>
        </p:txBody>
      </p:sp>
    </p:spTree>
    <p:extLst>
      <p:ext uri="{BB962C8B-B14F-4D97-AF65-F5344CB8AC3E}">
        <p14:creationId xmlns:p14="http://schemas.microsoft.com/office/powerpoint/2010/main" val="11734864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5.5</a:t>
            </a:r>
            <a:r>
              <a:rPr lang="zh-CN" altLang="zh-CN" dirty="0"/>
              <a:t>　出纳期末银行对账</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5.5.1</a:t>
            </a:r>
            <a:r>
              <a:rPr lang="zh-CN" altLang="zh-CN" sz="2600" b="1" dirty="0">
                <a:latin typeface="黑体" panose="02010609060101010101" pitchFamily="49" charset="-122"/>
                <a:ea typeface="黑体" panose="02010609060101010101" pitchFamily="49" charset="-122"/>
              </a:rPr>
              <a:t>　银行对账期初录入</a:t>
            </a:r>
          </a:p>
          <a:p>
            <a:r>
              <a:rPr lang="zh-CN" altLang="zh-CN" dirty="0"/>
              <a:t>为了保证银行对账的正确性</a:t>
            </a:r>
            <a:r>
              <a:rPr lang="en-US" altLang="zh-CN" dirty="0"/>
              <a:t>,</a:t>
            </a:r>
            <a:r>
              <a:rPr lang="zh-CN" altLang="zh-CN" dirty="0"/>
              <a:t>在使用【银行对账】功能进行对账之前</a:t>
            </a:r>
            <a:r>
              <a:rPr lang="en-US" altLang="zh-CN" dirty="0"/>
              <a:t>,</a:t>
            </a:r>
            <a:r>
              <a:rPr lang="zh-CN" altLang="zh-CN" dirty="0"/>
              <a:t>必须在开始对账的月初先将银行存款日记账、银行对账单未达项录入系统中</a:t>
            </a:r>
            <a:r>
              <a:rPr lang="zh-CN" altLang="zh-CN" dirty="0" smtClean="0"/>
              <a:t>。</a:t>
            </a:r>
            <a:endParaRPr lang="en-US" altLang="zh-CN" dirty="0" smtClean="0"/>
          </a:p>
          <a:p>
            <a:endParaRPr lang="en-US" altLang="zh-CN" dirty="0"/>
          </a:p>
          <a:p>
            <a:pPr marL="0" indent="0">
              <a:buNone/>
            </a:pPr>
            <a:r>
              <a:rPr lang="en-US" altLang="zh-CN" sz="2600" b="1" dirty="0">
                <a:latin typeface="黑体" panose="02010609060101010101" pitchFamily="49" charset="-122"/>
                <a:ea typeface="黑体" panose="02010609060101010101" pitchFamily="49" charset="-122"/>
              </a:rPr>
              <a:t>5.5.2</a:t>
            </a:r>
            <a:r>
              <a:rPr lang="zh-CN" altLang="zh-CN" sz="2600" b="1" dirty="0">
                <a:latin typeface="黑体" panose="02010609060101010101" pitchFamily="49" charset="-122"/>
                <a:ea typeface="黑体" panose="02010609060101010101" pitchFamily="49" charset="-122"/>
              </a:rPr>
              <a:t>　银行对账单录入</a:t>
            </a:r>
          </a:p>
          <a:p>
            <a:r>
              <a:rPr lang="zh-CN" altLang="zh-CN" dirty="0"/>
              <a:t>本功能用于平时录入、查询和引入银行对账单。在此功能中显示的银行对账单为启用日期之后的对账单。</a:t>
            </a:r>
          </a:p>
          <a:p>
            <a:endParaRPr lang="zh-CN" altLang="zh-CN" dirty="0"/>
          </a:p>
          <a:p>
            <a:endParaRPr lang="zh-CN" altLang="en-US" dirty="0"/>
          </a:p>
        </p:txBody>
      </p:sp>
    </p:spTree>
    <p:extLst>
      <p:ext uri="{BB962C8B-B14F-4D97-AF65-F5344CB8AC3E}">
        <p14:creationId xmlns:p14="http://schemas.microsoft.com/office/powerpoint/2010/main" val="13870056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5.5</a:t>
            </a:r>
            <a:r>
              <a:rPr lang="zh-CN" altLang="zh-CN" dirty="0"/>
              <a:t>　出纳期末银行对账</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5.5.3</a:t>
            </a:r>
            <a:r>
              <a:rPr lang="zh-CN" altLang="zh-CN" sz="2600" b="1" dirty="0">
                <a:latin typeface="黑体" panose="02010609060101010101" pitchFamily="49" charset="-122"/>
                <a:ea typeface="黑体" panose="02010609060101010101" pitchFamily="49" charset="-122"/>
              </a:rPr>
              <a:t>　银行对账</a:t>
            </a:r>
          </a:p>
          <a:p>
            <a:r>
              <a:rPr lang="zh-CN" altLang="zh-CN" dirty="0"/>
              <a:t>银行对账采用自动对账与手工对账相结合的方式。自动对账是计算机根据对账依据自动进行核对、勾销</a:t>
            </a:r>
            <a:r>
              <a:rPr lang="en-US" altLang="zh-CN" dirty="0"/>
              <a:t>,</a:t>
            </a:r>
            <a:r>
              <a:rPr lang="zh-CN" altLang="zh-CN" dirty="0"/>
              <a:t>对于已核对上的银行业务</a:t>
            </a:r>
            <a:r>
              <a:rPr lang="en-US" altLang="zh-CN" dirty="0"/>
              <a:t>,</a:t>
            </a:r>
            <a:r>
              <a:rPr lang="zh-CN" altLang="zh-CN" dirty="0"/>
              <a:t>系统将自动在银行存款日记账和银行对账单双方写上两清标志</a:t>
            </a:r>
            <a:r>
              <a:rPr lang="en-US" altLang="zh-CN" dirty="0"/>
              <a:t>,</a:t>
            </a:r>
            <a:r>
              <a:rPr lang="zh-CN" altLang="zh-CN" dirty="0"/>
              <a:t>并视为已达账项</a:t>
            </a:r>
            <a:r>
              <a:rPr lang="en-US" altLang="zh-CN" dirty="0"/>
              <a:t>,</a:t>
            </a:r>
            <a:r>
              <a:rPr lang="zh-CN" altLang="zh-CN" dirty="0"/>
              <a:t>对于在两清栏未写上两清符号的记录</a:t>
            </a:r>
            <a:r>
              <a:rPr lang="en-US" altLang="zh-CN" dirty="0"/>
              <a:t>,</a:t>
            </a:r>
            <a:r>
              <a:rPr lang="zh-CN" altLang="zh-CN" dirty="0"/>
              <a:t>系统则视其为未达账项。手工对账是对自动对账的补充</a:t>
            </a:r>
            <a:r>
              <a:rPr lang="en-US" altLang="zh-CN" dirty="0"/>
              <a:t>,</a:t>
            </a:r>
            <a:r>
              <a:rPr lang="zh-CN" altLang="zh-CN" dirty="0"/>
              <a:t>使用完自动对账后</a:t>
            </a:r>
            <a:r>
              <a:rPr lang="en-US" altLang="zh-CN" dirty="0"/>
              <a:t>,</a:t>
            </a:r>
            <a:r>
              <a:rPr lang="zh-CN" altLang="zh-CN" dirty="0"/>
              <a:t>可能还有一些特殊的已达账没有对出来</a:t>
            </a:r>
            <a:r>
              <a:rPr lang="en-US" altLang="zh-CN" dirty="0"/>
              <a:t>,</a:t>
            </a:r>
            <a:r>
              <a:rPr lang="zh-CN" altLang="zh-CN" dirty="0"/>
              <a:t>而被视为未达账项</a:t>
            </a:r>
            <a:r>
              <a:rPr lang="en-US" altLang="zh-CN" dirty="0"/>
              <a:t>,</a:t>
            </a:r>
            <a:r>
              <a:rPr lang="zh-CN" altLang="zh-CN" dirty="0"/>
              <a:t>为了保证对账更彻底正确</a:t>
            </a:r>
            <a:r>
              <a:rPr lang="en-US" altLang="zh-CN" dirty="0"/>
              <a:t>,</a:t>
            </a:r>
            <a:r>
              <a:rPr lang="zh-CN" altLang="zh-CN" dirty="0"/>
              <a:t>可用手工对账来调整</a:t>
            </a:r>
            <a:r>
              <a:rPr lang="zh-CN" altLang="zh-CN" dirty="0" smtClean="0"/>
              <a:t>。</a:t>
            </a:r>
            <a:endParaRPr lang="en-US" altLang="zh-CN" dirty="0" smtClean="0"/>
          </a:p>
          <a:p>
            <a:endParaRPr lang="en-US" altLang="zh-CN" dirty="0"/>
          </a:p>
          <a:p>
            <a:pPr marL="0" indent="0">
              <a:buNone/>
            </a:pPr>
            <a:r>
              <a:rPr lang="en-US" altLang="zh-CN" sz="2600" b="1" dirty="0">
                <a:latin typeface="黑体" panose="02010609060101010101" pitchFamily="49" charset="-122"/>
                <a:ea typeface="黑体" panose="02010609060101010101" pitchFamily="49" charset="-122"/>
              </a:rPr>
              <a:t>5.5.4</a:t>
            </a:r>
            <a:r>
              <a:rPr lang="zh-CN" altLang="zh-CN" sz="2600" b="1" dirty="0">
                <a:latin typeface="黑体" panose="02010609060101010101" pitchFamily="49" charset="-122"/>
                <a:ea typeface="黑体" panose="02010609060101010101" pitchFamily="49" charset="-122"/>
              </a:rPr>
              <a:t>　银行存款余额调节表查询</a:t>
            </a:r>
          </a:p>
          <a:p>
            <a:r>
              <a:rPr lang="zh-CN" altLang="zh-CN" dirty="0"/>
              <a:t>银行账进行两清勾对后</a:t>
            </a:r>
            <a:r>
              <a:rPr lang="en-US" altLang="zh-CN" dirty="0"/>
              <a:t>,</a:t>
            </a:r>
            <a:r>
              <a:rPr lang="zh-CN" altLang="zh-CN" dirty="0"/>
              <a:t>便可调用“余额调节表查询”功能查询打印“银行存款余额调节表”</a:t>
            </a:r>
            <a:r>
              <a:rPr lang="en-US" altLang="zh-CN" dirty="0"/>
              <a:t>,</a:t>
            </a:r>
            <a:r>
              <a:rPr lang="zh-CN" altLang="zh-CN" dirty="0"/>
              <a:t>以检查对账是否正确。进入此项操作</a:t>
            </a:r>
            <a:r>
              <a:rPr lang="en-US" altLang="zh-CN" dirty="0"/>
              <a:t>,</a:t>
            </a:r>
            <a:r>
              <a:rPr lang="zh-CN" altLang="zh-CN" dirty="0"/>
              <a:t>屏幕显示所有银行科目的账面余额及调整余额。</a:t>
            </a:r>
          </a:p>
          <a:p>
            <a:endParaRPr lang="zh-CN" altLang="zh-CN" dirty="0"/>
          </a:p>
          <a:p>
            <a:endParaRPr lang="zh-CN" altLang="en-US" dirty="0"/>
          </a:p>
        </p:txBody>
      </p:sp>
    </p:spTree>
    <p:extLst>
      <p:ext uri="{BB962C8B-B14F-4D97-AF65-F5344CB8AC3E}">
        <p14:creationId xmlns:p14="http://schemas.microsoft.com/office/powerpoint/2010/main" val="23883282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5.5</a:t>
            </a:r>
            <a:r>
              <a:rPr lang="zh-CN" altLang="zh-CN" dirty="0"/>
              <a:t>　出纳期末银行对账</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5.5.5</a:t>
            </a:r>
            <a:r>
              <a:rPr lang="zh-CN" altLang="zh-CN" sz="2600" b="1" dirty="0">
                <a:latin typeface="黑体" panose="02010609060101010101" pitchFamily="49" charset="-122"/>
                <a:ea typeface="黑体" panose="02010609060101010101" pitchFamily="49" charset="-122"/>
              </a:rPr>
              <a:t>　查询银行勾对情况</a:t>
            </a:r>
          </a:p>
          <a:p>
            <a:r>
              <a:rPr lang="zh-CN" altLang="zh-CN" dirty="0"/>
              <a:t>查询对账勾对情况用于查询企业日记账及银行对账单的对账结果</a:t>
            </a:r>
            <a:r>
              <a:rPr lang="zh-CN" altLang="zh-CN" dirty="0" smtClean="0"/>
              <a:t>。</a:t>
            </a:r>
            <a:endParaRPr lang="en-US" altLang="zh-CN" dirty="0" smtClean="0"/>
          </a:p>
          <a:p>
            <a:endParaRPr lang="en-US" altLang="zh-CN" dirty="0"/>
          </a:p>
          <a:p>
            <a:pPr marL="0" indent="0">
              <a:buNone/>
            </a:pPr>
            <a:r>
              <a:rPr lang="en-US" altLang="zh-CN" sz="2600" b="1" dirty="0">
                <a:latin typeface="黑体" panose="02010609060101010101" pitchFamily="49" charset="-122"/>
                <a:ea typeface="黑体" panose="02010609060101010101" pitchFamily="49" charset="-122"/>
              </a:rPr>
              <a:t>5.5.6</a:t>
            </a:r>
            <a:r>
              <a:rPr lang="zh-CN" altLang="zh-CN" sz="2600" b="1" dirty="0">
                <a:latin typeface="黑体" panose="02010609060101010101" pitchFamily="49" charset="-122"/>
                <a:ea typeface="黑体" panose="02010609060101010101" pitchFamily="49" charset="-122"/>
              </a:rPr>
              <a:t>　核销已达银行账</a:t>
            </a:r>
          </a:p>
          <a:p>
            <a:r>
              <a:rPr lang="zh-CN" altLang="zh-CN" dirty="0"/>
              <a:t>核销已达银行账功能用于将核对正确并确认无误的已达账删除</a:t>
            </a:r>
            <a:r>
              <a:rPr lang="en-US" altLang="zh-CN" dirty="0"/>
              <a:t>,</a:t>
            </a:r>
            <a:r>
              <a:rPr lang="zh-CN" altLang="zh-CN" dirty="0"/>
              <a:t>对于一般用户来说</a:t>
            </a:r>
            <a:r>
              <a:rPr lang="en-US" altLang="zh-CN" dirty="0"/>
              <a:t>,</a:t>
            </a:r>
            <a:r>
              <a:rPr lang="zh-CN" altLang="zh-CN" dirty="0"/>
              <a:t>在银行对账正确后</a:t>
            </a:r>
            <a:r>
              <a:rPr lang="en-US" altLang="zh-CN" dirty="0"/>
              <a:t>,</a:t>
            </a:r>
            <a:r>
              <a:rPr lang="zh-CN" altLang="zh-CN" dirty="0"/>
              <a:t>如果想将已达账删除并只保留未达账时</a:t>
            </a:r>
            <a:r>
              <a:rPr lang="en-US" altLang="zh-CN" dirty="0"/>
              <a:t>,</a:t>
            </a:r>
            <a:r>
              <a:rPr lang="zh-CN" altLang="zh-CN" dirty="0"/>
              <a:t>可使用本功能。</a:t>
            </a:r>
          </a:p>
          <a:p>
            <a:endParaRPr lang="zh-CN" altLang="zh-CN" dirty="0"/>
          </a:p>
          <a:p>
            <a:endParaRPr lang="zh-CN" altLang="en-US" dirty="0"/>
          </a:p>
        </p:txBody>
      </p:sp>
    </p:spTree>
    <p:extLst>
      <p:ext uri="{BB962C8B-B14F-4D97-AF65-F5344CB8AC3E}">
        <p14:creationId xmlns:p14="http://schemas.microsoft.com/office/powerpoint/2010/main" val="22873116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5.5</a:t>
            </a:r>
            <a:r>
              <a:rPr lang="zh-CN" altLang="zh-CN" dirty="0"/>
              <a:t>　出纳期末银行对账</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5.5.7</a:t>
            </a:r>
            <a:r>
              <a:rPr lang="zh-CN" altLang="zh-CN" sz="2600" b="1" dirty="0">
                <a:latin typeface="黑体" panose="02010609060101010101" pitchFamily="49" charset="-122"/>
                <a:ea typeface="黑体" panose="02010609060101010101" pitchFamily="49" charset="-122"/>
              </a:rPr>
              <a:t>　长期未达账审计</a:t>
            </a:r>
          </a:p>
          <a:p>
            <a:r>
              <a:rPr lang="zh-CN" altLang="zh-CN" dirty="0"/>
              <a:t>用于查询至截止日期为止未达天数超过一定天数的银行未达账项</a:t>
            </a:r>
            <a:r>
              <a:rPr lang="en-US" altLang="zh-CN" dirty="0"/>
              <a:t>,</a:t>
            </a:r>
            <a:r>
              <a:rPr lang="zh-CN" altLang="zh-CN" dirty="0"/>
              <a:t>以便企业分析长期未达原因</a:t>
            </a:r>
            <a:r>
              <a:rPr lang="en-US" altLang="zh-CN" dirty="0"/>
              <a:t>,</a:t>
            </a:r>
            <a:r>
              <a:rPr lang="zh-CN" altLang="zh-CN" dirty="0"/>
              <a:t>避免资金损失。</a:t>
            </a:r>
          </a:p>
          <a:p>
            <a:endParaRPr lang="zh-CN" altLang="en-US" dirty="0"/>
          </a:p>
        </p:txBody>
      </p:sp>
    </p:spTree>
    <p:extLst>
      <p:ext uri="{BB962C8B-B14F-4D97-AF65-F5344CB8AC3E}">
        <p14:creationId xmlns:p14="http://schemas.microsoft.com/office/powerpoint/2010/main" val="7486319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2139114"/>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5.1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出纳岗位概述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5.2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出纳业务应用案例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5.3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出纳初始设置</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5.4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出纳日常业务处理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5.5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出纳期末银行对账</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Tree>
    <p:extLst>
      <p:ext uri="{BB962C8B-B14F-4D97-AF65-F5344CB8AC3E}">
        <p14:creationId xmlns:p14="http://schemas.microsoft.com/office/powerpoint/2010/main" val="2555917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　出纳岗位概述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5.1.1</a:t>
            </a:r>
            <a:r>
              <a:rPr lang="zh-CN" altLang="zh-CN" sz="2600" b="1" dirty="0">
                <a:latin typeface="黑体" panose="02010609060101010101" pitchFamily="49" charset="-122"/>
                <a:ea typeface="黑体" panose="02010609060101010101" pitchFamily="49" charset="-122"/>
              </a:rPr>
              <a:t>　出纳岗位职责</a:t>
            </a:r>
          </a:p>
          <a:p>
            <a:r>
              <a:rPr lang="zh-CN" altLang="zh-CN" dirty="0"/>
              <a:t>出纳工作是管理货币资金、票据、有价证券进进出出的一项工作。具体地说</a:t>
            </a:r>
            <a:r>
              <a:rPr lang="en-US" altLang="zh-CN" dirty="0"/>
              <a:t>,</a:t>
            </a:r>
            <a:r>
              <a:rPr lang="zh-CN" altLang="zh-CN" dirty="0"/>
              <a:t>出纳是按照有关规定和制度</a:t>
            </a:r>
            <a:r>
              <a:rPr lang="en-US" altLang="zh-CN" dirty="0"/>
              <a:t>,</a:t>
            </a:r>
            <a:r>
              <a:rPr lang="zh-CN" altLang="zh-CN" dirty="0"/>
              <a:t>办理本单位的现金收付、银行结算及有关账务</a:t>
            </a:r>
            <a:r>
              <a:rPr lang="en-US" altLang="zh-CN" dirty="0"/>
              <a:t>,</a:t>
            </a:r>
            <a:r>
              <a:rPr lang="zh-CN" altLang="zh-CN" dirty="0"/>
              <a:t>保管库存现金、有价证券、财务印章及有关票据等工作的总称。从广义上讲</a:t>
            </a:r>
            <a:r>
              <a:rPr lang="en-US" altLang="zh-CN" dirty="0"/>
              <a:t>,</a:t>
            </a:r>
            <a:r>
              <a:rPr lang="zh-CN" altLang="zh-CN" dirty="0"/>
              <a:t>只要是票据、货币资金和有价证券的收付、保管、核算</a:t>
            </a:r>
            <a:r>
              <a:rPr lang="en-US" altLang="zh-CN" dirty="0"/>
              <a:t>,</a:t>
            </a:r>
            <a:r>
              <a:rPr lang="zh-CN" altLang="zh-CN" dirty="0"/>
              <a:t>都属于出纳工作。 </a:t>
            </a:r>
          </a:p>
          <a:p>
            <a:r>
              <a:rPr lang="zh-CN" altLang="zh-CN" dirty="0"/>
              <a:t>具体职责包括</a:t>
            </a:r>
            <a:r>
              <a:rPr lang="en-US" altLang="zh-CN" dirty="0"/>
              <a:t>:</a:t>
            </a:r>
            <a:endParaRPr lang="zh-CN" altLang="zh-CN" dirty="0"/>
          </a:p>
          <a:p>
            <a:r>
              <a:rPr lang="en-US" altLang="zh-CN" dirty="0"/>
              <a:t>(1)</a:t>
            </a:r>
            <a:r>
              <a:rPr lang="zh-CN" altLang="zh-CN" dirty="0"/>
              <a:t>办理银行存款和现金收付</a:t>
            </a:r>
            <a:r>
              <a:rPr lang="en-US" altLang="zh-CN" dirty="0"/>
              <a:t>,</a:t>
            </a:r>
            <a:r>
              <a:rPr lang="zh-CN" altLang="zh-CN" dirty="0"/>
              <a:t>登记现金日记账和银行存款日记账。</a:t>
            </a:r>
          </a:p>
          <a:p>
            <a:r>
              <a:rPr lang="en-US" altLang="zh-CN" dirty="0"/>
              <a:t>(2)</a:t>
            </a:r>
            <a:r>
              <a:rPr lang="zh-CN" altLang="zh-CN" dirty="0"/>
              <a:t>负责支票、汇票、发票、收据管理</a:t>
            </a:r>
            <a:r>
              <a:rPr lang="en-US" altLang="zh-CN" dirty="0"/>
              <a:t>,</a:t>
            </a:r>
            <a:r>
              <a:rPr lang="zh-CN" altLang="zh-CN" dirty="0"/>
              <a:t>并负责保管财务章。</a:t>
            </a:r>
          </a:p>
          <a:p>
            <a:r>
              <a:rPr lang="en-US" altLang="zh-CN" dirty="0"/>
              <a:t>(3)</a:t>
            </a:r>
            <a:r>
              <a:rPr lang="zh-CN" altLang="zh-CN" dirty="0"/>
              <a:t>负责报销差旅费的工作。</a:t>
            </a:r>
          </a:p>
          <a:p>
            <a:r>
              <a:rPr lang="en-US" altLang="zh-CN" dirty="0"/>
              <a:t>(4)</a:t>
            </a:r>
            <a:r>
              <a:rPr lang="zh-CN" altLang="zh-CN" dirty="0"/>
              <a:t>员工薪资的发放。</a:t>
            </a:r>
          </a:p>
          <a:p>
            <a:endParaRPr lang="zh-CN" altLang="en-US" dirty="0"/>
          </a:p>
        </p:txBody>
      </p:sp>
    </p:spTree>
    <p:extLst>
      <p:ext uri="{BB962C8B-B14F-4D97-AF65-F5344CB8AC3E}">
        <p14:creationId xmlns:p14="http://schemas.microsoft.com/office/powerpoint/2010/main" val="17878256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　出纳岗位概述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5.1.2</a:t>
            </a:r>
            <a:r>
              <a:rPr lang="zh-CN" altLang="zh-CN" sz="2600" b="1" dirty="0">
                <a:latin typeface="黑体" panose="02010609060101010101" pitchFamily="49" charset="-122"/>
                <a:ea typeface="黑体" panose="02010609060101010101" pitchFamily="49" charset="-122"/>
              </a:rPr>
              <a:t>　票据管理</a:t>
            </a:r>
          </a:p>
          <a:p>
            <a:r>
              <a:rPr lang="en-US" altLang="zh-CN" dirty="0"/>
              <a:t>(1)</a:t>
            </a:r>
            <a:r>
              <a:rPr lang="zh-CN" altLang="zh-CN" dirty="0"/>
              <a:t>银行票据的发放。</a:t>
            </a:r>
          </a:p>
          <a:p>
            <a:r>
              <a:rPr lang="en-US" altLang="zh-CN" dirty="0"/>
              <a:t>(2)</a:t>
            </a:r>
            <a:r>
              <a:rPr lang="zh-CN" altLang="zh-CN" dirty="0"/>
              <a:t>银行票据的购买。</a:t>
            </a:r>
          </a:p>
          <a:p>
            <a:r>
              <a:rPr lang="en-US" altLang="zh-CN" dirty="0"/>
              <a:t>(3)</a:t>
            </a:r>
            <a:r>
              <a:rPr lang="zh-CN" altLang="zh-CN" dirty="0"/>
              <a:t>银行票据的作废。</a:t>
            </a:r>
          </a:p>
          <a:p>
            <a:r>
              <a:rPr lang="en-US" altLang="zh-CN" dirty="0"/>
              <a:t>(4)</a:t>
            </a:r>
            <a:r>
              <a:rPr lang="zh-CN" altLang="zh-CN" dirty="0"/>
              <a:t>银行票据的跟踪核销。</a:t>
            </a:r>
          </a:p>
          <a:p>
            <a:r>
              <a:rPr lang="en-US" altLang="zh-CN" dirty="0"/>
              <a:t>(5)</a:t>
            </a:r>
            <a:r>
              <a:rPr lang="zh-CN" altLang="zh-CN" dirty="0"/>
              <a:t>余款或购货款必须经公司总经理或总经理授权的人员及资金管理员审核签字</a:t>
            </a:r>
            <a:r>
              <a:rPr lang="en-US" altLang="zh-CN" dirty="0"/>
              <a:t>,</a:t>
            </a:r>
            <a:r>
              <a:rPr lang="zh-CN" altLang="zh-CN" dirty="0"/>
              <a:t>方可出票。</a:t>
            </a:r>
          </a:p>
          <a:p>
            <a:r>
              <a:rPr lang="en-US" altLang="zh-CN" dirty="0"/>
              <a:t>(6)</a:t>
            </a:r>
            <a:r>
              <a:rPr lang="zh-CN" altLang="zh-CN" dirty="0"/>
              <a:t>支票出票后</a:t>
            </a:r>
            <a:r>
              <a:rPr lang="en-US" altLang="zh-CN" dirty="0"/>
              <a:t>4</a:t>
            </a:r>
            <a:r>
              <a:rPr lang="zh-CN" altLang="zh-CN" dirty="0"/>
              <a:t>日内要跟踪票根的回笼情况</a:t>
            </a:r>
            <a:r>
              <a:rPr lang="en-US" altLang="zh-CN" dirty="0"/>
              <a:t>,</a:t>
            </a:r>
            <a:r>
              <a:rPr lang="zh-CN" altLang="zh-CN" dirty="0"/>
              <a:t>对超期的要查明原因并提醒相关业务人员及时收回。</a:t>
            </a:r>
          </a:p>
          <a:p>
            <a:r>
              <a:rPr lang="en-US" altLang="zh-CN" dirty="0"/>
              <a:t>(7)</a:t>
            </a:r>
            <a:r>
              <a:rPr lang="zh-CN" altLang="zh-CN" dirty="0"/>
              <a:t>银行票据出票后</a:t>
            </a:r>
            <a:r>
              <a:rPr lang="en-US" altLang="zh-CN" dirty="0"/>
              <a:t>,</a:t>
            </a:r>
            <a:r>
              <a:rPr lang="zh-CN" altLang="zh-CN" dirty="0"/>
              <a:t>及时整理“支票领用单”</a:t>
            </a:r>
            <a:r>
              <a:rPr lang="en-US" altLang="zh-CN" dirty="0"/>
              <a:t>,</a:t>
            </a:r>
            <a:r>
              <a:rPr lang="zh-CN" altLang="zh-CN" dirty="0"/>
              <a:t>并与支票管理系统出票记录核对</a:t>
            </a:r>
            <a:r>
              <a:rPr lang="en-US" altLang="zh-CN" dirty="0"/>
              <a:t>,</a:t>
            </a:r>
            <a:r>
              <a:rPr lang="zh-CN" altLang="zh-CN" dirty="0"/>
              <a:t>使其一致。</a:t>
            </a:r>
          </a:p>
          <a:p>
            <a:endParaRPr lang="zh-CN" altLang="en-US" dirty="0"/>
          </a:p>
        </p:txBody>
      </p:sp>
    </p:spTree>
    <p:extLst>
      <p:ext uri="{BB962C8B-B14F-4D97-AF65-F5344CB8AC3E}">
        <p14:creationId xmlns:p14="http://schemas.microsoft.com/office/powerpoint/2010/main" val="36309197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zh-CN" dirty="0"/>
              <a:t>　出纳岗位概述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5.1.3</a:t>
            </a:r>
            <a:r>
              <a:rPr lang="zh-CN" altLang="zh-CN" sz="2600" b="1" dirty="0">
                <a:latin typeface="黑体" panose="02010609060101010101" pitchFamily="49" charset="-122"/>
                <a:ea typeface="黑体" panose="02010609060101010101" pitchFamily="49" charset="-122"/>
              </a:rPr>
              <a:t>　出纳业务操作流程</a:t>
            </a:r>
          </a:p>
          <a:p>
            <a:r>
              <a:rPr lang="zh-CN" altLang="zh-CN" dirty="0"/>
              <a:t>出纳业务操作流程如图</a:t>
            </a:r>
            <a:r>
              <a:rPr lang="en-US" altLang="zh-CN" dirty="0"/>
              <a:t>5-1</a:t>
            </a:r>
            <a:r>
              <a:rPr lang="zh-CN" altLang="zh-CN" dirty="0"/>
              <a:t>所示。</a:t>
            </a:r>
          </a:p>
          <a:p>
            <a:endParaRPr lang="zh-CN" altLang="en-US" dirty="0"/>
          </a:p>
        </p:txBody>
      </p:sp>
      <p:pic>
        <p:nvPicPr>
          <p:cNvPr id="4" name="501.jpg" descr="id:2147503829;FounderCES"/>
          <p:cNvPicPr/>
          <p:nvPr/>
        </p:nvPicPr>
        <p:blipFill>
          <a:blip r:embed="rId2"/>
          <a:stretch>
            <a:fillRect/>
          </a:stretch>
        </p:blipFill>
        <p:spPr>
          <a:xfrm>
            <a:off x="2287880" y="2717442"/>
            <a:ext cx="5890203" cy="3213292"/>
          </a:xfrm>
          <a:prstGeom prst="rect">
            <a:avLst/>
          </a:prstGeom>
        </p:spPr>
      </p:pic>
    </p:spTree>
    <p:extLst>
      <p:ext uri="{BB962C8B-B14F-4D97-AF65-F5344CB8AC3E}">
        <p14:creationId xmlns:p14="http://schemas.microsoft.com/office/powerpoint/2010/main" val="22861543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　出纳业务应用案例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5-1</a:t>
            </a:r>
            <a:r>
              <a:rPr lang="zh-CN" altLang="zh-CN" sz="2600" b="1" dirty="0" smtClean="0">
                <a:latin typeface="黑体" panose="02010609060101010101" pitchFamily="49" charset="-122"/>
                <a:ea typeface="黑体" panose="02010609060101010101" pitchFamily="49" charset="-122"/>
              </a:rPr>
              <a:t>】基础</a:t>
            </a:r>
            <a:r>
              <a:rPr lang="zh-CN" altLang="zh-CN" sz="2600" b="1" dirty="0">
                <a:latin typeface="黑体" panose="02010609060101010101" pitchFamily="49" charset="-122"/>
                <a:ea typeface="黑体" panose="02010609060101010101" pitchFamily="49" charset="-122"/>
              </a:rPr>
              <a:t>设置</a:t>
            </a:r>
          </a:p>
          <a:p>
            <a:r>
              <a:rPr lang="en-US" altLang="zh-CN" dirty="0"/>
              <a:t>(1)</a:t>
            </a:r>
            <a:r>
              <a:rPr lang="zh-CN" altLang="zh-CN" dirty="0"/>
              <a:t>企业基本资料。</a:t>
            </a:r>
          </a:p>
          <a:p>
            <a:r>
              <a:rPr lang="en-US" altLang="zh-CN" dirty="0"/>
              <a:t>(2)</a:t>
            </a:r>
            <a:r>
              <a:rPr lang="zh-CN" altLang="zh-CN" dirty="0"/>
              <a:t>人员配备和权限分配。</a:t>
            </a:r>
          </a:p>
          <a:p>
            <a:r>
              <a:rPr lang="en-US" altLang="zh-CN" dirty="0"/>
              <a:t>(3)</a:t>
            </a:r>
            <a:r>
              <a:rPr lang="zh-CN" altLang="zh-CN" dirty="0"/>
              <a:t>指定科目。</a:t>
            </a:r>
          </a:p>
          <a:p>
            <a:r>
              <a:rPr lang="en-US" altLang="zh-CN" dirty="0"/>
              <a:t>(4)</a:t>
            </a:r>
            <a:r>
              <a:rPr lang="zh-CN" altLang="zh-CN" dirty="0"/>
              <a:t>收付结算。</a:t>
            </a:r>
          </a:p>
          <a:p>
            <a:r>
              <a:rPr lang="en-US" altLang="zh-CN" dirty="0"/>
              <a:t>(5)</a:t>
            </a:r>
            <a:r>
              <a:rPr lang="zh-CN" altLang="zh-CN" dirty="0"/>
              <a:t>设置系统参数。</a:t>
            </a:r>
          </a:p>
          <a:p>
            <a:r>
              <a:rPr lang="en-US" altLang="zh-CN" dirty="0"/>
              <a:t>(6)</a:t>
            </a:r>
            <a:r>
              <a:rPr lang="zh-CN" altLang="zh-CN" dirty="0"/>
              <a:t>期初数据。</a:t>
            </a:r>
          </a:p>
          <a:p>
            <a:endParaRPr lang="zh-CN" altLang="en-US" dirty="0"/>
          </a:p>
        </p:txBody>
      </p:sp>
    </p:spTree>
    <p:extLst>
      <p:ext uri="{BB962C8B-B14F-4D97-AF65-F5344CB8AC3E}">
        <p14:creationId xmlns:p14="http://schemas.microsoft.com/office/powerpoint/2010/main" val="32135914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　出纳业务应用案例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5-2</a:t>
            </a:r>
            <a:r>
              <a:rPr lang="zh-CN" altLang="zh-CN" sz="2600" b="1" dirty="0" smtClean="0">
                <a:latin typeface="黑体" panose="02010609060101010101" pitchFamily="49" charset="-122"/>
                <a:ea typeface="黑体" panose="02010609060101010101" pitchFamily="49" charset="-122"/>
              </a:rPr>
              <a:t>】日常</a:t>
            </a:r>
            <a:r>
              <a:rPr lang="zh-CN" altLang="zh-CN" sz="2600" b="1" dirty="0">
                <a:latin typeface="黑体" panose="02010609060101010101" pitchFamily="49" charset="-122"/>
                <a:ea typeface="黑体" panose="02010609060101010101" pitchFamily="49" charset="-122"/>
              </a:rPr>
              <a:t>业务处理</a:t>
            </a:r>
          </a:p>
          <a:p>
            <a:r>
              <a:rPr lang="en-US" altLang="zh-CN" dirty="0"/>
              <a:t>(1)</a:t>
            </a:r>
            <a:r>
              <a:rPr lang="zh-CN" altLang="zh-CN" dirty="0"/>
              <a:t>兴盛公司</a:t>
            </a:r>
            <a:r>
              <a:rPr lang="en-US" altLang="zh-CN" dirty="0"/>
              <a:t>2021</a:t>
            </a:r>
            <a:r>
              <a:rPr lang="zh-CN" altLang="zh-CN" dirty="0"/>
              <a:t>年</a:t>
            </a:r>
            <a:r>
              <a:rPr lang="en-US" altLang="zh-CN" dirty="0"/>
              <a:t>2</a:t>
            </a:r>
            <a:r>
              <a:rPr lang="zh-CN" altLang="zh-CN" dirty="0"/>
              <a:t>月发生业务。</a:t>
            </a:r>
          </a:p>
          <a:p>
            <a:r>
              <a:rPr lang="en-US" altLang="zh-CN" dirty="0"/>
              <a:t>(2)</a:t>
            </a:r>
            <a:r>
              <a:rPr lang="zh-CN" altLang="zh-CN" dirty="0"/>
              <a:t>凭证进行出纳签字、审核、记账。</a:t>
            </a:r>
          </a:p>
          <a:p>
            <a:endParaRPr lang="zh-CN" altLang="en-US" dirty="0"/>
          </a:p>
        </p:txBody>
      </p:sp>
    </p:spTree>
    <p:extLst>
      <p:ext uri="{BB962C8B-B14F-4D97-AF65-F5344CB8AC3E}">
        <p14:creationId xmlns:p14="http://schemas.microsoft.com/office/powerpoint/2010/main" val="10295577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a:t>
            </a:r>
            <a:r>
              <a:rPr lang="zh-CN" altLang="zh-CN" dirty="0"/>
              <a:t>　出纳业务应用案例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5-3</a:t>
            </a:r>
            <a:r>
              <a:rPr lang="zh-CN" altLang="zh-CN" sz="2600" b="1" dirty="0" smtClean="0">
                <a:latin typeface="黑体" panose="02010609060101010101" pitchFamily="49" charset="-122"/>
                <a:ea typeface="黑体" panose="02010609060101010101" pitchFamily="49" charset="-122"/>
              </a:rPr>
              <a:t>】银行</a:t>
            </a:r>
            <a:r>
              <a:rPr lang="zh-CN" altLang="zh-CN" sz="2600" b="1" dirty="0">
                <a:latin typeface="黑体" panose="02010609060101010101" pitchFamily="49" charset="-122"/>
                <a:ea typeface="黑体" panose="02010609060101010101" pitchFamily="49" charset="-122"/>
              </a:rPr>
              <a:t>对账</a:t>
            </a:r>
          </a:p>
          <a:p>
            <a:r>
              <a:rPr lang="en-US" altLang="zh-CN" dirty="0"/>
              <a:t>(1)</a:t>
            </a:r>
            <a:r>
              <a:rPr lang="zh-CN" altLang="zh-CN" dirty="0"/>
              <a:t>银行对账期初。</a:t>
            </a:r>
          </a:p>
          <a:p>
            <a:r>
              <a:rPr lang="en-US" altLang="zh-CN" dirty="0"/>
              <a:t>(2)</a:t>
            </a:r>
            <a:r>
              <a:rPr lang="zh-CN" altLang="zh-CN" dirty="0"/>
              <a:t>银行对账单。</a:t>
            </a:r>
          </a:p>
          <a:p>
            <a:r>
              <a:rPr lang="en-US" altLang="zh-CN" dirty="0"/>
              <a:t>(3)</a:t>
            </a:r>
            <a:r>
              <a:rPr lang="zh-CN" altLang="zh-CN" dirty="0"/>
              <a:t>银行对账。</a:t>
            </a:r>
          </a:p>
          <a:p>
            <a:r>
              <a:rPr lang="en-US" altLang="zh-CN" dirty="0"/>
              <a:t>(4)</a:t>
            </a:r>
            <a:r>
              <a:rPr lang="zh-CN" altLang="zh-CN" dirty="0"/>
              <a:t>银行存款余额调节表。</a:t>
            </a:r>
          </a:p>
          <a:p>
            <a:r>
              <a:rPr lang="en-US" altLang="zh-CN" dirty="0"/>
              <a:t>(5)</a:t>
            </a:r>
            <a:r>
              <a:rPr lang="zh-CN" altLang="zh-CN" dirty="0"/>
              <a:t>查询银行勾对情况。</a:t>
            </a:r>
          </a:p>
          <a:p>
            <a:r>
              <a:rPr lang="en-US" altLang="zh-CN" dirty="0"/>
              <a:t>(6)</a:t>
            </a:r>
            <a:r>
              <a:rPr lang="zh-CN" altLang="zh-CN" dirty="0"/>
              <a:t>核销已达银行账。</a:t>
            </a:r>
          </a:p>
          <a:p>
            <a:r>
              <a:rPr lang="en-US" altLang="zh-CN" dirty="0"/>
              <a:t>(7)</a:t>
            </a:r>
            <a:r>
              <a:rPr lang="zh-CN" altLang="zh-CN" dirty="0"/>
              <a:t>查询长期未达账项。</a:t>
            </a:r>
          </a:p>
          <a:p>
            <a:endParaRPr lang="zh-CN" altLang="en-US" dirty="0"/>
          </a:p>
        </p:txBody>
      </p:sp>
    </p:spTree>
    <p:extLst>
      <p:ext uri="{BB962C8B-B14F-4D97-AF65-F5344CB8AC3E}">
        <p14:creationId xmlns:p14="http://schemas.microsoft.com/office/powerpoint/2010/main" val="13649808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5.3</a:t>
            </a:r>
            <a:r>
              <a:rPr lang="zh-CN" altLang="zh-CN" dirty="0"/>
              <a:t>　出纳初始设置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5.3.1</a:t>
            </a:r>
            <a:r>
              <a:rPr lang="zh-CN" altLang="zh-CN" sz="2600" b="1" dirty="0">
                <a:latin typeface="黑体" panose="02010609060101010101" pitchFamily="49" charset="-122"/>
                <a:ea typeface="黑体" panose="02010609060101010101" pitchFamily="49" charset="-122"/>
              </a:rPr>
              <a:t>　建账</a:t>
            </a:r>
          </a:p>
          <a:p>
            <a:r>
              <a:rPr lang="zh-CN" altLang="zh-CN" dirty="0"/>
              <a:t>【案例</a:t>
            </a:r>
            <a:r>
              <a:rPr lang="en-US" altLang="zh-CN" dirty="0"/>
              <a:t>5-1</a:t>
            </a:r>
            <a:r>
              <a:rPr lang="zh-CN" altLang="zh-CN" dirty="0"/>
              <a:t>】　企业基本资料</a:t>
            </a:r>
          </a:p>
          <a:p>
            <a:r>
              <a:rPr lang="zh-CN" altLang="zh-CN" dirty="0"/>
              <a:t>本案例账套的建立、用户的设置、用户权限的设置、基础档案的设置方法及步骤参见第</a:t>
            </a:r>
            <a:r>
              <a:rPr lang="en-US" altLang="zh-CN" dirty="0"/>
              <a:t>2</a:t>
            </a:r>
            <a:r>
              <a:rPr lang="zh-CN" altLang="zh-CN" dirty="0"/>
              <a:t>章、第</a:t>
            </a:r>
            <a:r>
              <a:rPr lang="en-US" altLang="zh-CN" dirty="0"/>
              <a:t>3</a:t>
            </a:r>
            <a:r>
              <a:rPr lang="zh-CN" altLang="zh-CN" dirty="0"/>
              <a:t>章的内容</a:t>
            </a:r>
            <a:r>
              <a:rPr lang="en-US" altLang="zh-CN" dirty="0"/>
              <a:t>,</a:t>
            </a:r>
            <a:r>
              <a:rPr lang="zh-CN" altLang="zh-CN" dirty="0"/>
              <a:t>这里不再重复</a:t>
            </a:r>
            <a:r>
              <a:rPr lang="zh-CN" altLang="zh-CN" dirty="0" smtClean="0"/>
              <a:t>。</a:t>
            </a:r>
            <a:endParaRPr lang="en-US" altLang="zh-CN" dirty="0" smtClean="0"/>
          </a:p>
          <a:p>
            <a:endParaRPr lang="zh-CN" altLang="zh-CN" dirty="0"/>
          </a:p>
          <a:p>
            <a:pPr marL="0" indent="0">
              <a:buNone/>
            </a:pPr>
            <a:r>
              <a:rPr lang="en-US" altLang="zh-CN" sz="2600" b="1" dirty="0">
                <a:latin typeface="黑体" panose="02010609060101010101" pitchFamily="49" charset="-122"/>
                <a:ea typeface="黑体" panose="02010609060101010101" pitchFamily="49" charset="-122"/>
              </a:rPr>
              <a:t>5.3.2</a:t>
            </a:r>
            <a:r>
              <a:rPr lang="zh-CN" altLang="zh-CN" sz="2600" b="1" dirty="0">
                <a:latin typeface="黑体" panose="02010609060101010101" pitchFamily="49" charset="-122"/>
                <a:ea typeface="黑体" panose="02010609060101010101" pitchFamily="49" charset="-122"/>
              </a:rPr>
              <a:t>　设置出纳岗位权限</a:t>
            </a:r>
          </a:p>
          <a:p>
            <a:r>
              <a:rPr lang="zh-CN" altLang="zh-CN" dirty="0"/>
              <a:t>企业在使用会计软件进行处理经济业务的同时</a:t>
            </a:r>
            <a:r>
              <a:rPr lang="en-US" altLang="zh-CN" dirty="0"/>
              <a:t>,</a:t>
            </a:r>
            <a:r>
              <a:rPr lang="zh-CN" altLang="zh-CN" dirty="0"/>
              <a:t>财务部门的人员配置也要符合经济发展的规律</a:t>
            </a:r>
            <a:r>
              <a:rPr lang="en-US" altLang="zh-CN" dirty="0"/>
              <a:t>,</a:t>
            </a:r>
            <a:r>
              <a:rPr lang="zh-CN" altLang="zh-CN" dirty="0"/>
              <a:t>企业需要设置出纳岗位</a:t>
            </a:r>
            <a:r>
              <a:rPr lang="en-US" altLang="zh-CN" dirty="0"/>
              <a:t>,</a:t>
            </a:r>
            <a:r>
              <a:rPr lang="zh-CN" altLang="zh-CN" dirty="0"/>
              <a:t>相应地在软件中的出纳岗位也有其对应的功能权限。</a:t>
            </a:r>
          </a:p>
          <a:p>
            <a:endParaRPr lang="zh-CN" altLang="en-US" dirty="0"/>
          </a:p>
        </p:txBody>
      </p:sp>
    </p:spTree>
    <p:extLst>
      <p:ext uri="{BB962C8B-B14F-4D97-AF65-F5344CB8AC3E}">
        <p14:creationId xmlns:p14="http://schemas.microsoft.com/office/powerpoint/2010/main" val="6121823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46</Words>
  <Application>Microsoft Office PowerPoint</Application>
  <PresentationFormat>宽屏</PresentationFormat>
  <Paragraphs>119</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19</vt:i4>
      </vt:variant>
    </vt:vector>
  </HeadingPairs>
  <TitlesOfParts>
    <vt:vector size="28"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5.1　出纳岗位概述</vt:lpstr>
      <vt:lpstr>5.1　出纳岗位概述</vt:lpstr>
      <vt:lpstr>5.1　出纳岗位概述</vt:lpstr>
      <vt:lpstr>5.2　出纳业务应用案例</vt:lpstr>
      <vt:lpstr>5.2　出纳业务应用案例</vt:lpstr>
      <vt:lpstr>5.2　出纳业务应用案例</vt:lpstr>
      <vt:lpstr>5.3　出纳初始设置</vt:lpstr>
      <vt:lpstr>5.3　出纳初始设置</vt:lpstr>
      <vt:lpstr>5.3　出纳初始设置</vt:lpstr>
      <vt:lpstr>5.3　出纳初始设置</vt:lpstr>
      <vt:lpstr>5.4　出纳日常业务处理</vt:lpstr>
      <vt:lpstr>5.4　出纳日常业务处理</vt:lpstr>
      <vt:lpstr>5.4　出纳日常业务处理</vt:lpstr>
      <vt:lpstr>5.5　出纳期末银行对账</vt:lpstr>
      <vt:lpstr>5.5　出纳期末银行对账</vt:lpstr>
      <vt:lpstr>5.5　出纳期末银行对账</vt:lpstr>
      <vt:lpstr>5.5　出纳期末银行对账</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2021-07-11T08:35:34Z</dcterms:created>
  <dcterms:modified xsi:type="dcterms:W3CDTF">2021-07-11T08:54:01Z</dcterms:modified>
</cp:coreProperties>
</file>