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446" r:id="rId2"/>
    <p:sldId id="411" r:id="rId3"/>
    <p:sldId id="447" r:id="rId4"/>
    <p:sldId id="412" r:id="rId5"/>
    <p:sldId id="413" r:id="rId6"/>
    <p:sldId id="414" r:id="rId7"/>
    <p:sldId id="415" r:id="rId8"/>
    <p:sldId id="416" r:id="rId9"/>
    <p:sldId id="417" r:id="rId10"/>
    <p:sldId id="418" r:id="rId11"/>
    <p:sldId id="419" r:id="rId12"/>
    <p:sldId id="420" r:id="rId13"/>
    <p:sldId id="421" r:id="rId14"/>
    <p:sldId id="422" r:id="rId15"/>
    <p:sldId id="423" r:id="rId16"/>
    <p:sldId id="424" r:id="rId17"/>
    <p:sldId id="425" r:id="rId18"/>
    <p:sldId id="426" r:id="rId19"/>
    <p:sldId id="427" r:id="rId20"/>
    <p:sldId id="428" r:id="rId21"/>
    <p:sldId id="429" r:id="rId22"/>
    <p:sldId id="430" r:id="rId23"/>
    <p:sldId id="431" r:id="rId24"/>
    <p:sldId id="432" r:id="rId25"/>
    <p:sldId id="433" r:id="rId26"/>
    <p:sldId id="434" r:id="rId27"/>
    <p:sldId id="436" r:id="rId28"/>
    <p:sldId id="437" r:id="rId29"/>
    <p:sldId id="438" r:id="rId30"/>
    <p:sldId id="439" r:id="rId31"/>
    <p:sldId id="440" r:id="rId32"/>
    <p:sldId id="435" r:id="rId33"/>
    <p:sldId id="441" r:id="rId34"/>
    <p:sldId id="442" r:id="rId35"/>
    <p:sldId id="443" r:id="rId36"/>
    <p:sldId id="444" r:id="rId37"/>
    <p:sldId id="482" r:id="rId38"/>
    <p:sldId id="483" r:id="rId39"/>
    <p:sldId id="484" r:id="rId40"/>
    <p:sldId id="485" r:id="rId41"/>
    <p:sldId id="486" r:id="rId42"/>
    <p:sldId id="487" r:id="rId43"/>
    <p:sldId id="488" r:id="rId44"/>
    <p:sldId id="489" r:id="rId45"/>
    <p:sldId id="490" r:id="rId4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6" d="100"/>
          <a:sy n="76" d="100"/>
        </p:scale>
        <p:origin x="624" y="90"/>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grpSp>
        <p:nvGrpSpPr>
          <p:cNvPr id="2050" name="Group 2"/>
          <p:cNvGrpSpPr/>
          <p:nvPr/>
        </p:nvGrpSpPr>
        <p:grpSpPr>
          <a:xfrm>
            <a:off x="0" y="117475"/>
            <a:ext cx="12189884" cy="6738938"/>
            <a:chOff x="0" y="74"/>
            <a:chExt cx="5759" cy="4245"/>
          </a:xfrm>
        </p:grpSpPr>
        <p:sp>
          <p:nvSpPr>
            <p:cNvPr id="23" name="Rectangle 3"/>
            <p:cNvSpPr>
              <a:spLocks noChangeArrowheads="1"/>
            </p:cNvSpPr>
            <p:nvPr/>
          </p:nvSpPr>
          <p:spPr bwMode="auto">
            <a:xfrm>
              <a:off x="432" y="4113"/>
              <a:ext cx="2208" cy="206"/>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4" name="Rectangle 4"/>
            <p:cNvSpPr>
              <a:spLocks noChangeArrowheads="1"/>
            </p:cNvSpPr>
            <p:nvPr/>
          </p:nvSpPr>
          <p:spPr bwMode="auto">
            <a:xfrm>
              <a:off x="432" y="1536"/>
              <a:ext cx="5327" cy="480"/>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5" name="Oval 5"/>
            <p:cNvSpPr>
              <a:spLocks noChangeArrowheads="1"/>
            </p:cNvSpPr>
            <p:nvPr/>
          </p:nvSpPr>
          <p:spPr bwMode="auto">
            <a:xfrm>
              <a:off x="555" y="74"/>
              <a:ext cx="42" cy="42"/>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6" name="Oval 6"/>
            <p:cNvSpPr>
              <a:spLocks noChangeArrowheads="1"/>
            </p:cNvSpPr>
            <p:nvPr/>
          </p:nvSpPr>
          <p:spPr bwMode="auto">
            <a:xfrm>
              <a:off x="555" y="219"/>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7" name="Oval 7"/>
            <p:cNvSpPr>
              <a:spLocks noChangeArrowheads="1"/>
            </p:cNvSpPr>
            <p:nvPr/>
          </p:nvSpPr>
          <p:spPr bwMode="auto">
            <a:xfrm>
              <a:off x="555" y="36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8" name="Oval 8"/>
            <p:cNvSpPr>
              <a:spLocks noChangeArrowheads="1"/>
            </p:cNvSpPr>
            <p:nvPr/>
          </p:nvSpPr>
          <p:spPr bwMode="auto">
            <a:xfrm>
              <a:off x="555" y="651"/>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9" name="Oval 9"/>
            <p:cNvSpPr>
              <a:spLocks noChangeArrowheads="1"/>
            </p:cNvSpPr>
            <p:nvPr/>
          </p:nvSpPr>
          <p:spPr bwMode="auto">
            <a:xfrm>
              <a:off x="555" y="794"/>
              <a:ext cx="42" cy="42"/>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0" name="Oval 10"/>
            <p:cNvSpPr>
              <a:spLocks noChangeArrowheads="1"/>
            </p:cNvSpPr>
            <p:nvPr/>
          </p:nvSpPr>
          <p:spPr bwMode="auto">
            <a:xfrm>
              <a:off x="555" y="939"/>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1" name="Oval 11"/>
            <p:cNvSpPr>
              <a:spLocks noChangeArrowheads="1"/>
            </p:cNvSpPr>
            <p:nvPr/>
          </p:nvSpPr>
          <p:spPr bwMode="auto">
            <a:xfrm>
              <a:off x="555" y="108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2" name="Oval 12"/>
            <p:cNvSpPr>
              <a:spLocks noChangeArrowheads="1"/>
            </p:cNvSpPr>
            <p:nvPr/>
          </p:nvSpPr>
          <p:spPr bwMode="auto">
            <a:xfrm>
              <a:off x="555" y="1227"/>
              <a:ext cx="42" cy="40"/>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3" name="Oval 13"/>
            <p:cNvSpPr>
              <a:spLocks noChangeArrowheads="1"/>
            </p:cNvSpPr>
            <p:nvPr/>
          </p:nvSpPr>
          <p:spPr bwMode="auto">
            <a:xfrm>
              <a:off x="555" y="1371"/>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2067" name="Group 14"/>
            <p:cNvGrpSpPr/>
            <p:nvPr/>
          </p:nvGrpSpPr>
          <p:grpSpPr>
            <a:xfrm>
              <a:off x="2859" y="4202"/>
              <a:ext cx="2729" cy="41"/>
              <a:chOff x="2859" y="4202"/>
              <a:chExt cx="2729" cy="41"/>
            </a:xfrm>
          </p:grpSpPr>
          <p:sp>
            <p:nvSpPr>
              <p:cNvPr id="40" name="Oval 15"/>
              <p:cNvSpPr>
                <a:spLocks noChangeArrowheads="1"/>
              </p:cNvSpPr>
              <p:nvPr/>
            </p:nvSpPr>
            <p:spPr bwMode="auto">
              <a:xfrm>
                <a:off x="2859"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1" name="Oval 16"/>
              <p:cNvSpPr>
                <a:spLocks noChangeArrowheads="1"/>
              </p:cNvSpPr>
              <p:nvPr/>
            </p:nvSpPr>
            <p:spPr bwMode="auto">
              <a:xfrm>
                <a:off x="3243"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2" name="Oval 17"/>
              <p:cNvSpPr>
                <a:spLocks noChangeArrowheads="1"/>
              </p:cNvSpPr>
              <p:nvPr/>
            </p:nvSpPr>
            <p:spPr bwMode="auto">
              <a:xfrm>
                <a:off x="3627" y="4202"/>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3" name="Oval 18"/>
              <p:cNvSpPr>
                <a:spLocks noChangeArrowheads="1"/>
              </p:cNvSpPr>
              <p:nvPr/>
            </p:nvSpPr>
            <p:spPr bwMode="auto">
              <a:xfrm>
                <a:off x="4011" y="4202"/>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4" name="Oval 19"/>
              <p:cNvSpPr>
                <a:spLocks noChangeArrowheads="1"/>
              </p:cNvSpPr>
              <p:nvPr/>
            </p:nvSpPr>
            <p:spPr bwMode="auto">
              <a:xfrm>
                <a:off x="4395"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5" name="Oval 20"/>
              <p:cNvSpPr>
                <a:spLocks noChangeArrowheads="1"/>
              </p:cNvSpPr>
              <p:nvPr/>
            </p:nvSpPr>
            <p:spPr bwMode="auto">
              <a:xfrm>
                <a:off x="4779"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6" name="Oval 21"/>
              <p:cNvSpPr>
                <a:spLocks noChangeArrowheads="1"/>
              </p:cNvSpPr>
              <p:nvPr/>
            </p:nvSpPr>
            <p:spPr bwMode="auto">
              <a:xfrm>
                <a:off x="5163"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7" name="Oval 22"/>
              <p:cNvSpPr>
                <a:spLocks noChangeArrowheads="1"/>
              </p:cNvSpPr>
              <p:nvPr/>
            </p:nvSpPr>
            <p:spPr bwMode="auto">
              <a:xfrm>
                <a:off x="5547" y="4202"/>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35" name="Oval 23"/>
            <p:cNvSpPr>
              <a:spLocks noChangeArrowheads="1"/>
            </p:cNvSpPr>
            <p:nvPr/>
          </p:nvSpPr>
          <p:spPr bwMode="auto">
            <a:xfrm>
              <a:off x="555" y="507"/>
              <a:ext cx="42" cy="40"/>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2069" name="Group 24"/>
            <p:cNvGrpSpPr/>
            <p:nvPr/>
          </p:nvGrpSpPr>
          <p:grpSpPr>
            <a:xfrm>
              <a:off x="0" y="2327"/>
              <a:ext cx="1203" cy="1203"/>
              <a:chOff x="0" y="2327"/>
              <a:chExt cx="1203" cy="1203"/>
            </a:xfrm>
          </p:grpSpPr>
          <p:sp>
            <p:nvSpPr>
              <p:cNvPr id="2070" name="Freeform 25"/>
              <p:cNvSpPr/>
              <p:nvPr/>
            </p:nvSpPr>
            <p:spPr>
              <a:xfrm>
                <a:off x="0" y="2394"/>
                <a:ext cx="443" cy="1033"/>
              </a:xfrm>
              <a:custGeom>
                <a:avLst/>
                <a:gdLst/>
                <a:ahLst/>
                <a:cxnLst>
                  <a:cxn ang="0">
                    <a:pos x="290" y="1016"/>
                  </a:cxn>
                  <a:cxn ang="0">
                    <a:pos x="316" y="974"/>
                  </a:cxn>
                  <a:cxn ang="0">
                    <a:pos x="354" y="920"/>
                  </a:cxn>
                  <a:cxn ang="0">
                    <a:pos x="384" y="884"/>
                  </a:cxn>
                  <a:cxn ang="0">
                    <a:pos x="381" y="832"/>
                  </a:cxn>
                  <a:cxn ang="0">
                    <a:pos x="370" y="794"/>
                  </a:cxn>
                  <a:cxn ang="0">
                    <a:pos x="361" y="760"/>
                  </a:cxn>
                  <a:cxn ang="0">
                    <a:pos x="361" y="734"/>
                  </a:cxn>
                  <a:cxn ang="0">
                    <a:pos x="359" y="707"/>
                  </a:cxn>
                  <a:cxn ang="0">
                    <a:pos x="373" y="691"/>
                  </a:cxn>
                  <a:cxn ang="0">
                    <a:pos x="391" y="686"/>
                  </a:cxn>
                  <a:cxn ang="0">
                    <a:pos x="395" y="680"/>
                  </a:cxn>
                  <a:cxn ang="0">
                    <a:pos x="390" y="671"/>
                  </a:cxn>
                  <a:cxn ang="0">
                    <a:pos x="386" y="660"/>
                  </a:cxn>
                  <a:cxn ang="0">
                    <a:pos x="437" y="635"/>
                  </a:cxn>
                  <a:cxn ang="0">
                    <a:pos x="442" y="619"/>
                  </a:cxn>
                  <a:cxn ang="0">
                    <a:pos x="438" y="604"/>
                  </a:cxn>
                  <a:cxn ang="0">
                    <a:pos x="400" y="543"/>
                  </a:cxn>
                  <a:cxn ang="0">
                    <a:pos x="384" y="474"/>
                  </a:cxn>
                  <a:cxn ang="0">
                    <a:pos x="354" y="455"/>
                  </a:cxn>
                  <a:cxn ang="0">
                    <a:pos x="326" y="433"/>
                  </a:cxn>
                  <a:cxn ang="0">
                    <a:pos x="312" y="411"/>
                  </a:cxn>
                  <a:cxn ang="0">
                    <a:pos x="307" y="391"/>
                  </a:cxn>
                  <a:cxn ang="0">
                    <a:pos x="290" y="339"/>
                  </a:cxn>
                  <a:cxn ang="0">
                    <a:pos x="308" y="289"/>
                  </a:cxn>
                  <a:cxn ang="0">
                    <a:pos x="298" y="278"/>
                  </a:cxn>
                  <a:cxn ang="0">
                    <a:pos x="280" y="307"/>
                  </a:cxn>
                  <a:cxn ang="0">
                    <a:pos x="269" y="283"/>
                  </a:cxn>
                  <a:cxn ang="0">
                    <a:pos x="272" y="224"/>
                  </a:cxn>
                  <a:cxn ang="0">
                    <a:pos x="280" y="177"/>
                  </a:cxn>
                  <a:cxn ang="0">
                    <a:pos x="280" y="146"/>
                  </a:cxn>
                  <a:cxn ang="0">
                    <a:pos x="281" y="123"/>
                  </a:cxn>
                  <a:cxn ang="0">
                    <a:pos x="290" y="104"/>
                  </a:cxn>
                  <a:cxn ang="0">
                    <a:pos x="296" y="97"/>
                  </a:cxn>
                  <a:cxn ang="0">
                    <a:pos x="298" y="94"/>
                  </a:cxn>
                  <a:cxn ang="0">
                    <a:pos x="301" y="92"/>
                  </a:cxn>
                  <a:cxn ang="0">
                    <a:pos x="307" y="83"/>
                  </a:cxn>
                  <a:cxn ang="0">
                    <a:pos x="317" y="79"/>
                  </a:cxn>
                  <a:cxn ang="0">
                    <a:pos x="328" y="77"/>
                  </a:cxn>
                  <a:cxn ang="0">
                    <a:pos x="337" y="74"/>
                  </a:cxn>
                  <a:cxn ang="0">
                    <a:pos x="345" y="67"/>
                  </a:cxn>
                  <a:cxn ang="0">
                    <a:pos x="337" y="50"/>
                  </a:cxn>
                  <a:cxn ang="0">
                    <a:pos x="337" y="47"/>
                  </a:cxn>
                  <a:cxn ang="0">
                    <a:pos x="337" y="43"/>
                  </a:cxn>
                  <a:cxn ang="0">
                    <a:pos x="337" y="41"/>
                  </a:cxn>
                  <a:cxn ang="0">
                    <a:pos x="334" y="38"/>
                  </a:cxn>
                  <a:cxn ang="0">
                    <a:pos x="321" y="21"/>
                  </a:cxn>
                  <a:cxn ang="0">
                    <a:pos x="316" y="0"/>
                  </a:cxn>
                  <a:cxn ang="0">
                    <a:pos x="188" y="94"/>
                  </a:cxn>
                  <a:cxn ang="0">
                    <a:pos x="88" y="218"/>
                  </a:cxn>
                  <a:cxn ang="0">
                    <a:pos x="21" y="366"/>
                  </a:cxn>
                  <a:cxn ang="0">
                    <a:pos x="0" y="530"/>
                  </a:cxn>
                  <a:cxn ang="0">
                    <a:pos x="20" y="680"/>
                  </a:cxn>
                  <a:cxn ang="0">
                    <a:pos x="74" y="819"/>
                  </a:cxn>
                  <a:cxn ang="0">
                    <a:pos x="160" y="938"/>
                  </a:cxn>
                  <a:cxn ang="0">
                    <a:pos x="272" y="1032"/>
                  </a:cxn>
                </a:cxnLst>
                <a:rect l="0" t="0" r="0" b="0"/>
                <a:pathLst>
                  <a:path w="443" h="1033">
                    <a:moveTo>
                      <a:pt x="272" y="1032"/>
                    </a:moveTo>
                    <a:lnTo>
                      <a:pt x="290" y="1016"/>
                    </a:lnTo>
                    <a:lnTo>
                      <a:pt x="301" y="992"/>
                    </a:lnTo>
                    <a:lnTo>
                      <a:pt x="316" y="974"/>
                    </a:lnTo>
                    <a:lnTo>
                      <a:pt x="328" y="955"/>
                    </a:lnTo>
                    <a:lnTo>
                      <a:pt x="354" y="920"/>
                    </a:lnTo>
                    <a:lnTo>
                      <a:pt x="373" y="904"/>
                    </a:lnTo>
                    <a:lnTo>
                      <a:pt x="384" y="884"/>
                    </a:lnTo>
                    <a:lnTo>
                      <a:pt x="390" y="848"/>
                    </a:lnTo>
                    <a:lnTo>
                      <a:pt x="381" y="832"/>
                    </a:lnTo>
                    <a:lnTo>
                      <a:pt x="375" y="812"/>
                    </a:lnTo>
                    <a:lnTo>
                      <a:pt x="370" y="794"/>
                    </a:lnTo>
                    <a:lnTo>
                      <a:pt x="361" y="774"/>
                    </a:lnTo>
                    <a:lnTo>
                      <a:pt x="361" y="760"/>
                    </a:lnTo>
                    <a:lnTo>
                      <a:pt x="361" y="747"/>
                    </a:lnTo>
                    <a:lnTo>
                      <a:pt x="361" y="734"/>
                    </a:lnTo>
                    <a:lnTo>
                      <a:pt x="359" y="722"/>
                    </a:lnTo>
                    <a:lnTo>
                      <a:pt x="359" y="707"/>
                    </a:lnTo>
                    <a:lnTo>
                      <a:pt x="364" y="698"/>
                    </a:lnTo>
                    <a:lnTo>
                      <a:pt x="373" y="691"/>
                    </a:lnTo>
                    <a:lnTo>
                      <a:pt x="390" y="686"/>
                    </a:lnTo>
                    <a:lnTo>
                      <a:pt x="391" y="686"/>
                    </a:lnTo>
                    <a:lnTo>
                      <a:pt x="395" y="682"/>
                    </a:lnTo>
                    <a:lnTo>
                      <a:pt x="395" y="680"/>
                    </a:lnTo>
                    <a:lnTo>
                      <a:pt x="395" y="677"/>
                    </a:lnTo>
                    <a:lnTo>
                      <a:pt x="390" y="671"/>
                    </a:lnTo>
                    <a:lnTo>
                      <a:pt x="386" y="666"/>
                    </a:lnTo>
                    <a:lnTo>
                      <a:pt x="386" y="660"/>
                    </a:lnTo>
                    <a:lnTo>
                      <a:pt x="395" y="655"/>
                    </a:lnTo>
                    <a:lnTo>
                      <a:pt x="437" y="635"/>
                    </a:lnTo>
                    <a:lnTo>
                      <a:pt x="442" y="626"/>
                    </a:lnTo>
                    <a:lnTo>
                      <a:pt x="442" y="619"/>
                    </a:lnTo>
                    <a:lnTo>
                      <a:pt x="442" y="613"/>
                    </a:lnTo>
                    <a:lnTo>
                      <a:pt x="438" y="604"/>
                    </a:lnTo>
                    <a:lnTo>
                      <a:pt x="417" y="577"/>
                    </a:lnTo>
                    <a:lnTo>
                      <a:pt x="400" y="543"/>
                    </a:lnTo>
                    <a:lnTo>
                      <a:pt x="391" y="511"/>
                    </a:lnTo>
                    <a:lnTo>
                      <a:pt x="384" y="474"/>
                    </a:lnTo>
                    <a:lnTo>
                      <a:pt x="368" y="465"/>
                    </a:lnTo>
                    <a:lnTo>
                      <a:pt x="354" y="455"/>
                    </a:lnTo>
                    <a:lnTo>
                      <a:pt x="339" y="444"/>
                    </a:lnTo>
                    <a:lnTo>
                      <a:pt x="326" y="433"/>
                    </a:lnTo>
                    <a:lnTo>
                      <a:pt x="317" y="422"/>
                    </a:lnTo>
                    <a:lnTo>
                      <a:pt x="312" y="411"/>
                    </a:lnTo>
                    <a:lnTo>
                      <a:pt x="308" y="402"/>
                    </a:lnTo>
                    <a:lnTo>
                      <a:pt x="307" y="391"/>
                    </a:lnTo>
                    <a:lnTo>
                      <a:pt x="285" y="363"/>
                    </a:lnTo>
                    <a:lnTo>
                      <a:pt x="290" y="339"/>
                    </a:lnTo>
                    <a:lnTo>
                      <a:pt x="301" y="314"/>
                    </a:lnTo>
                    <a:lnTo>
                      <a:pt x="308" y="289"/>
                    </a:lnTo>
                    <a:lnTo>
                      <a:pt x="308" y="267"/>
                    </a:lnTo>
                    <a:lnTo>
                      <a:pt x="298" y="278"/>
                    </a:lnTo>
                    <a:lnTo>
                      <a:pt x="287" y="294"/>
                    </a:lnTo>
                    <a:lnTo>
                      <a:pt x="280" y="307"/>
                    </a:lnTo>
                    <a:lnTo>
                      <a:pt x="272" y="314"/>
                    </a:lnTo>
                    <a:lnTo>
                      <a:pt x="269" y="283"/>
                    </a:lnTo>
                    <a:lnTo>
                      <a:pt x="271" y="254"/>
                    </a:lnTo>
                    <a:lnTo>
                      <a:pt x="272" y="224"/>
                    </a:lnTo>
                    <a:lnTo>
                      <a:pt x="272" y="195"/>
                    </a:lnTo>
                    <a:lnTo>
                      <a:pt x="280" y="177"/>
                    </a:lnTo>
                    <a:lnTo>
                      <a:pt x="280" y="164"/>
                    </a:lnTo>
                    <a:lnTo>
                      <a:pt x="280" y="146"/>
                    </a:lnTo>
                    <a:lnTo>
                      <a:pt x="281" y="133"/>
                    </a:lnTo>
                    <a:lnTo>
                      <a:pt x="281" y="123"/>
                    </a:lnTo>
                    <a:lnTo>
                      <a:pt x="285" y="113"/>
                    </a:lnTo>
                    <a:lnTo>
                      <a:pt x="290" y="104"/>
                    </a:lnTo>
                    <a:lnTo>
                      <a:pt x="296" y="97"/>
                    </a:lnTo>
                    <a:lnTo>
                      <a:pt x="298" y="94"/>
                    </a:lnTo>
                    <a:lnTo>
                      <a:pt x="301" y="92"/>
                    </a:lnTo>
                    <a:lnTo>
                      <a:pt x="303" y="86"/>
                    </a:lnTo>
                    <a:lnTo>
                      <a:pt x="307" y="83"/>
                    </a:lnTo>
                    <a:lnTo>
                      <a:pt x="308" y="83"/>
                    </a:lnTo>
                    <a:lnTo>
                      <a:pt x="317" y="79"/>
                    </a:lnTo>
                    <a:lnTo>
                      <a:pt x="323" y="77"/>
                    </a:lnTo>
                    <a:lnTo>
                      <a:pt x="328" y="77"/>
                    </a:lnTo>
                    <a:lnTo>
                      <a:pt x="334" y="74"/>
                    </a:lnTo>
                    <a:lnTo>
                      <a:pt x="337" y="74"/>
                    </a:lnTo>
                    <a:lnTo>
                      <a:pt x="339" y="72"/>
                    </a:lnTo>
                    <a:lnTo>
                      <a:pt x="345" y="67"/>
                    </a:lnTo>
                    <a:lnTo>
                      <a:pt x="345" y="63"/>
                    </a:lnTo>
                    <a:lnTo>
                      <a:pt x="337" y="50"/>
                    </a:lnTo>
                    <a:lnTo>
                      <a:pt x="337" y="47"/>
                    </a:lnTo>
                    <a:lnTo>
                      <a:pt x="337" y="43"/>
                    </a:lnTo>
                    <a:lnTo>
                      <a:pt x="337" y="41"/>
                    </a:lnTo>
                    <a:lnTo>
                      <a:pt x="334" y="41"/>
                    </a:lnTo>
                    <a:lnTo>
                      <a:pt x="334" y="38"/>
                    </a:lnTo>
                    <a:lnTo>
                      <a:pt x="328" y="30"/>
                    </a:lnTo>
                    <a:lnTo>
                      <a:pt x="321" y="21"/>
                    </a:lnTo>
                    <a:lnTo>
                      <a:pt x="317" y="11"/>
                    </a:lnTo>
                    <a:lnTo>
                      <a:pt x="316" y="0"/>
                    </a:lnTo>
                    <a:lnTo>
                      <a:pt x="249" y="41"/>
                    </a:lnTo>
                    <a:lnTo>
                      <a:pt x="188" y="94"/>
                    </a:lnTo>
                    <a:lnTo>
                      <a:pt x="133" y="151"/>
                    </a:lnTo>
                    <a:lnTo>
                      <a:pt x="88" y="218"/>
                    </a:lnTo>
                    <a:lnTo>
                      <a:pt x="50" y="289"/>
                    </a:lnTo>
                    <a:lnTo>
                      <a:pt x="21" y="366"/>
                    </a:lnTo>
                    <a:lnTo>
                      <a:pt x="5" y="446"/>
                    </a:lnTo>
                    <a:lnTo>
                      <a:pt x="0" y="530"/>
                    </a:lnTo>
                    <a:lnTo>
                      <a:pt x="5" y="608"/>
                    </a:lnTo>
                    <a:lnTo>
                      <a:pt x="20" y="680"/>
                    </a:lnTo>
                    <a:lnTo>
                      <a:pt x="45" y="751"/>
                    </a:lnTo>
                    <a:lnTo>
                      <a:pt x="74" y="819"/>
                    </a:lnTo>
                    <a:lnTo>
                      <a:pt x="114" y="879"/>
                    </a:lnTo>
                    <a:lnTo>
                      <a:pt x="160" y="938"/>
                    </a:lnTo>
                    <a:lnTo>
                      <a:pt x="215" y="987"/>
                    </a:lnTo>
                    <a:lnTo>
                      <a:pt x="272" y="1032"/>
                    </a:lnTo>
                  </a:path>
                </a:pathLst>
              </a:custGeom>
              <a:solidFill>
                <a:schemeClr val="folHlink">
                  <a:alpha val="100000"/>
                </a:schemeClr>
              </a:solidFill>
              <a:ln w="9525">
                <a:noFill/>
              </a:ln>
            </p:spPr>
            <p:txBody>
              <a:bodyPr/>
              <a:lstStyle/>
              <a:p>
                <a:endParaRPr lang="zh-CN" altLang="en-US" sz="2400"/>
              </a:p>
            </p:txBody>
          </p:sp>
          <p:sp>
            <p:nvSpPr>
              <p:cNvPr id="2071" name="Freeform 26"/>
              <p:cNvSpPr/>
              <p:nvPr/>
            </p:nvSpPr>
            <p:spPr>
              <a:xfrm>
                <a:off x="379" y="2327"/>
                <a:ext cx="824" cy="1203"/>
              </a:xfrm>
              <a:custGeom>
                <a:avLst/>
                <a:gdLst/>
                <a:ahLst/>
                <a:cxnLst>
                  <a:cxn ang="0">
                    <a:pos x="796" y="688"/>
                  </a:cxn>
                  <a:cxn ang="0">
                    <a:pos x="756" y="641"/>
                  </a:cxn>
                  <a:cxn ang="0">
                    <a:pos x="812" y="615"/>
                  </a:cxn>
                  <a:cxn ang="0">
                    <a:pos x="814" y="502"/>
                  </a:cxn>
                  <a:cxn ang="0">
                    <a:pos x="705" y="247"/>
                  </a:cxn>
                  <a:cxn ang="0">
                    <a:pos x="651" y="262"/>
                  </a:cxn>
                  <a:cxn ang="0">
                    <a:pos x="574" y="289"/>
                  </a:cxn>
                  <a:cxn ang="0">
                    <a:pos x="536" y="258"/>
                  </a:cxn>
                  <a:cxn ang="0">
                    <a:pos x="563" y="170"/>
                  </a:cxn>
                  <a:cxn ang="0">
                    <a:pos x="532" y="81"/>
                  </a:cxn>
                  <a:cxn ang="0">
                    <a:pos x="455" y="56"/>
                  </a:cxn>
                  <a:cxn ang="0">
                    <a:pos x="484" y="150"/>
                  </a:cxn>
                  <a:cxn ang="0">
                    <a:pos x="465" y="190"/>
                  </a:cxn>
                  <a:cxn ang="0">
                    <a:pos x="442" y="200"/>
                  </a:cxn>
                  <a:cxn ang="0">
                    <a:pos x="419" y="164"/>
                  </a:cxn>
                  <a:cxn ang="0">
                    <a:pos x="381" y="108"/>
                  </a:cxn>
                  <a:cxn ang="0">
                    <a:pos x="406" y="108"/>
                  </a:cxn>
                  <a:cxn ang="0">
                    <a:pos x="424" y="72"/>
                  </a:cxn>
                  <a:cxn ang="0">
                    <a:pos x="325" y="0"/>
                  </a:cxn>
                  <a:cxn ang="0">
                    <a:pos x="281" y="27"/>
                  </a:cxn>
                  <a:cxn ang="0">
                    <a:pos x="240" y="72"/>
                  </a:cxn>
                  <a:cxn ang="0">
                    <a:pos x="209" y="114"/>
                  </a:cxn>
                  <a:cxn ang="0">
                    <a:pos x="209" y="150"/>
                  </a:cxn>
                  <a:cxn ang="0">
                    <a:pos x="240" y="164"/>
                  </a:cxn>
                  <a:cxn ang="0">
                    <a:pos x="209" y="222"/>
                  </a:cxn>
                  <a:cxn ang="0">
                    <a:pos x="213" y="242"/>
                  </a:cxn>
                  <a:cxn ang="0">
                    <a:pos x="267" y="222"/>
                  </a:cxn>
                  <a:cxn ang="0">
                    <a:pos x="303" y="170"/>
                  </a:cxn>
                  <a:cxn ang="0">
                    <a:pos x="354" y="231"/>
                  </a:cxn>
                  <a:cxn ang="0">
                    <a:pos x="372" y="291"/>
                  </a:cxn>
                  <a:cxn ang="0">
                    <a:pos x="348" y="294"/>
                  </a:cxn>
                  <a:cxn ang="0">
                    <a:pos x="298" y="309"/>
                  </a:cxn>
                  <a:cxn ang="0">
                    <a:pos x="323" y="330"/>
                  </a:cxn>
                  <a:cxn ang="0">
                    <a:pos x="260" y="339"/>
                  </a:cxn>
                  <a:cxn ang="0">
                    <a:pos x="189" y="411"/>
                  </a:cxn>
                  <a:cxn ang="0">
                    <a:pos x="184" y="469"/>
                  </a:cxn>
                  <a:cxn ang="0">
                    <a:pos x="148" y="435"/>
                  </a:cxn>
                  <a:cxn ang="0">
                    <a:pos x="83" y="402"/>
                  </a:cxn>
                  <a:cxn ang="0">
                    <a:pos x="0" y="455"/>
                  </a:cxn>
                  <a:cxn ang="0">
                    <a:pos x="54" y="496"/>
                  </a:cxn>
                  <a:cxn ang="0">
                    <a:pos x="74" y="485"/>
                  </a:cxn>
                  <a:cxn ang="0">
                    <a:pos x="54" y="608"/>
                  </a:cxn>
                  <a:cxn ang="0">
                    <a:pos x="132" y="641"/>
                  </a:cxn>
                  <a:cxn ang="0">
                    <a:pos x="195" y="661"/>
                  </a:cxn>
                  <a:cxn ang="0">
                    <a:pos x="249" y="744"/>
                  </a:cxn>
                  <a:cxn ang="0">
                    <a:pos x="334" y="886"/>
                  </a:cxn>
                  <a:cxn ang="0">
                    <a:pos x="391" y="1007"/>
                  </a:cxn>
                  <a:cxn ang="0">
                    <a:pos x="292" y="1052"/>
                  </a:cxn>
                  <a:cxn ang="0">
                    <a:pos x="182" y="1105"/>
                  </a:cxn>
                  <a:cxn ang="0">
                    <a:pos x="68" y="1180"/>
                  </a:cxn>
                  <a:cxn ang="0">
                    <a:pos x="200" y="1202"/>
                  </a:cxn>
                  <a:cxn ang="0">
                    <a:pos x="417" y="1168"/>
                  </a:cxn>
                  <a:cxn ang="0">
                    <a:pos x="613" y="1052"/>
                  </a:cxn>
                  <a:cxn ang="0">
                    <a:pos x="610" y="929"/>
                  </a:cxn>
                  <a:cxn ang="0">
                    <a:pos x="543" y="888"/>
                  </a:cxn>
                  <a:cxn ang="0">
                    <a:pos x="567" y="791"/>
                  </a:cxn>
                  <a:cxn ang="0">
                    <a:pos x="655" y="738"/>
                  </a:cxn>
                  <a:cxn ang="0">
                    <a:pos x="725" y="713"/>
                  </a:cxn>
                  <a:cxn ang="0">
                    <a:pos x="792" y="729"/>
                  </a:cxn>
                </a:cxnLst>
                <a:rect l="0" t="0" r="0" b="0"/>
                <a:pathLst>
                  <a:path w="824" h="1203">
                    <a:moveTo>
                      <a:pt x="803" y="736"/>
                    </a:moveTo>
                    <a:lnTo>
                      <a:pt x="807" y="724"/>
                    </a:lnTo>
                    <a:lnTo>
                      <a:pt x="808" y="713"/>
                    </a:lnTo>
                    <a:lnTo>
                      <a:pt x="812" y="702"/>
                    </a:lnTo>
                    <a:lnTo>
                      <a:pt x="814" y="691"/>
                    </a:lnTo>
                    <a:lnTo>
                      <a:pt x="803" y="691"/>
                    </a:lnTo>
                    <a:lnTo>
                      <a:pt x="796" y="688"/>
                    </a:lnTo>
                    <a:lnTo>
                      <a:pt x="783" y="686"/>
                    </a:lnTo>
                    <a:lnTo>
                      <a:pt x="776" y="680"/>
                    </a:lnTo>
                    <a:lnTo>
                      <a:pt x="770" y="675"/>
                    </a:lnTo>
                    <a:lnTo>
                      <a:pt x="767" y="666"/>
                    </a:lnTo>
                    <a:lnTo>
                      <a:pt x="761" y="661"/>
                    </a:lnTo>
                    <a:lnTo>
                      <a:pt x="760" y="655"/>
                    </a:lnTo>
                    <a:lnTo>
                      <a:pt x="756" y="641"/>
                    </a:lnTo>
                    <a:lnTo>
                      <a:pt x="756" y="624"/>
                    </a:lnTo>
                    <a:lnTo>
                      <a:pt x="760" y="610"/>
                    </a:lnTo>
                    <a:lnTo>
                      <a:pt x="767" y="599"/>
                    </a:lnTo>
                    <a:lnTo>
                      <a:pt x="781" y="597"/>
                    </a:lnTo>
                    <a:lnTo>
                      <a:pt x="792" y="599"/>
                    </a:lnTo>
                    <a:lnTo>
                      <a:pt x="803" y="608"/>
                    </a:lnTo>
                    <a:lnTo>
                      <a:pt x="812" y="615"/>
                    </a:lnTo>
                    <a:lnTo>
                      <a:pt x="819" y="628"/>
                    </a:lnTo>
                    <a:lnTo>
                      <a:pt x="823" y="619"/>
                    </a:lnTo>
                    <a:lnTo>
                      <a:pt x="823" y="610"/>
                    </a:lnTo>
                    <a:lnTo>
                      <a:pt x="823" y="605"/>
                    </a:lnTo>
                    <a:lnTo>
                      <a:pt x="823" y="597"/>
                    </a:lnTo>
                    <a:lnTo>
                      <a:pt x="819" y="549"/>
                    </a:lnTo>
                    <a:lnTo>
                      <a:pt x="814" y="502"/>
                    </a:lnTo>
                    <a:lnTo>
                      <a:pt x="807" y="455"/>
                    </a:lnTo>
                    <a:lnTo>
                      <a:pt x="792" y="411"/>
                    </a:lnTo>
                    <a:lnTo>
                      <a:pt x="776" y="366"/>
                    </a:lnTo>
                    <a:lnTo>
                      <a:pt x="756" y="325"/>
                    </a:lnTo>
                    <a:lnTo>
                      <a:pt x="734" y="285"/>
                    </a:lnTo>
                    <a:lnTo>
                      <a:pt x="709" y="247"/>
                    </a:lnTo>
                    <a:lnTo>
                      <a:pt x="705" y="247"/>
                    </a:lnTo>
                    <a:lnTo>
                      <a:pt x="702" y="244"/>
                    </a:lnTo>
                    <a:lnTo>
                      <a:pt x="698" y="244"/>
                    </a:lnTo>
                    <a:lnTo>
                      <a:pt x="693" y="242"/>
                    </a:lnTo>
                    <a:lnTo>
                      <a:pt x="677" y="253"/>
                    </a:lnTo>
                    <a:lnTo>
                      <a:pt x="668" y="254"/>
                    </a:lnTo>
                    <a:lnTo>
                      <a:pt x="660" y="258"/>
                    </a:lnTo>
                    <a:lnTo>
                      <a:pt x="651" y="262"/>
                    </a:lnTo>
                    <a:lnTo>
                      <a:pt x="642" y="264"/>
                    </a:lnTo>
                    <a:lnTo>
                      <a:pt x="631" y="267"/>
                    </a:lnTo>
                    <a:lnTo>
                      <a:pt x="619" y="273"/>
                    </a:lnTo>
                    <a:lnTo>
                      <a:pt x="606" y="278"/>
                    </a:lnTo>
                    <a:lnTo>
                      <a:pt x="594" y="283"/>
                    </a:lnTo>
                    <a:lnTo>
                      <a:pt x="583" y="285"/>
                    </a:lnTo>
                    <a:lnTo>
                      <a:pt x="574" y="289"/>
                    </a:lnTo>
                    <a:lnTo>
                      <a:pt x="567" y="291"/>
                    </a:lnTo>
                    <a:lnTo>
                      <a:pt x="557" y="289"/>
                    </a:lnTo>
                    <a:lnTo>
                      <a:pt x="554" y="285"/>
                    </a:lnTo>
                    <a:lnTo>
                      <a:pt x="548" y="280"/>
                    </a:lnTo>
                    <a:lnTo>
                      <a:pt x="547" y="278"/>
                    </a:lnTo>
                    <a:lnTo>
                      <a:pt x="543" y="273"/>
                    </a:lnTo>
                    <a:lnTo>
                      <a:pt x="536" y="258"/>
                    </a:lnTo>
                    <a:lnTo>
                      <a:pt x="532" y="244"/>
                    </a:lnTo>
                    <a:lnTo>
                      <a:pt x="532" y="231"/>
                    </a:lnTo>
                    <a:lnTo>
                      <a:pt x="530" y="217"/>
                    </a:lnTo>
                    <a:lnTo>
                      <a:pt x="532" y="202"/>
                    </a:lnTo>
                    <a:lnTo>
                      <a:pt x="541" y="190"/>
                    </a:lnTo>
                    <a:lnTo>
                      <a:pt x="552" y="177"/>
                    </a:lnTo>
                    <a:lnTo>
                      <a:pt x="563" y="170"/>
                    </a:lnTo>
                    <a:lnTo>
                      <a:pt x="574" y="159"/>
                    </a:lnTo>
                    <a:lnTo>
                      <a:pt x="583" y="146"/>
                    </a:lnTo>
                    <a:lnTo>
                      <a:pt x="588" y="134"/>
                    </a:lnTo>
                    <a:lnTo>
                      <a:pt x="588" y="119"/>
                    </a:lnTo>
                    <a:lnTo>
                      <a:pt x="568" y="105"/>
                    </a:lnTo>
                    <a:lnTo>
                      <a:pt x="552" y="92"/>
                    </a:lnTo>
                    <a:lnTo>
                      <a:pt x="532" y="81"/>
                    </a:lnTo>
                    <a:lnTo>
                      <a:pt x="512" y="70"/>
                    </a:lnTo>
                    <a:lnTo>
                      <a:pt x="491" y="58"/>
                    </a:lnTo>
                    <a:lnTo>
                      <a:pt x="471" y="47"/>
                    </a:lnTo>
                    <a:lnTo>
                      <a:pt x="449" y="38"/>
                    </a:lnTo>
                    <a:lnTo>
                      <a:pt x="428" y="31"/>
                    </a:lnTo>
                    <a:lnTo>
                      <a:pt x="442" y="45"/>
                    </a:lnTo>
                    <a:lnTo>
                      <a:pt x="455" y="56"/>
                    </a:lnTo>
                    <a:lnTo>
                      <a:pt x="465" y="63"/>
                    </a:lnTo>
                    <a:lnTo>
                      <a:pt x="484" y="74"/>
                    </a:lnTo>
                    <a:lnTo>
                      <a:pt x="485" y="88"/>
                    </a:lnTo>
                    <a:lnTo>
                      <a:pt x="484" y="105"/>
                    </a:lnTo>
                    <a:lnTo>
                      <a:pt x="478" y="123"/>
                    </a:lnTo>
                    <a:lnTo>
                      <a:pt x="478" y="135"/>
                    </a:lnTo>
                    <a:lnTo>
                      <a:pt x="484" y="150"/>
                    </a:lnTo>
                    <a:lnTo>
                      <a:pt x="484" y="155"/>
                    </a:lnTo>
                    <a:lnTo>
                      <a:pt x="480" y="161"/>
                    </a:lnTo>
                    <a:lnTo>
                      <a:pt x="474" y="166"/>
                    </a:lnTo>
                    <a:lnTo>
                      <a:pt x="469" y="170"/>
                    </a:lnTo>
                    <a:lnTo>
                      <a:pt x="465" y="175"/>
                    </a:lnTo>
                    <a:lnTo>
                      <a:pt x="465" y="180"/>
                    </a:lnTo>
                    <a:lnTo>
                      <a:pt x="465" y="190"/>
                    </a:lnTo>
                    <a:lnTo>
                      <a:pt x="464" y="195"/>
                    </a:lnTo>
                    <a:lnTo>
                      <a:pt x="460" y="197"/>
                    </a:lnTo>
                    <a:lnTo>
                      <a:pt x="458" y="200"/>
                    </a:lnTo>
                    <a:lnTo>
                      <a:pt x="455" y="200"/>
                    </a:lnTo>
                    <a:lnTo>
                      <a:pt x="453" y="200"/>
                    </a:lnTo>
                    <a:lnTo>
                      <a:pt x="447" y="197"/>
                    </a:lnTo>
                    <a:lnTo>
                      <a:pt x="442" y="200"/>
                    </a:lnTo>
                    <a:lnTo>
                      <a:pt x="433" y="202"/>
                    </a:lnTo>
                    <a:lnTo>
                      <a:pt x="428" y="202"/>
                    </a:lnTo>
                    <a:lnTo>
                      <a:pt x="424" y="200"/>
                    </a:lnTo>
                    <a:lnTo>
                      <a:pt x="424" y="197"/>
                    </a:lnTo>
                    <a:lnTo>
                      <a:pt x="422" y="195"/>
                    </a:lnTo>
                    <a:lnTo>
                      <a:pt x="419" y="164"/>
                    </a:lnTo>
                    <a:lnTo>
                      <a:pt x="411" y="159"/>
                    </a:lnTo>
                    <a:lnTo>
                      <a:pt x="406" y="150"/>
                    </a:lnTo>
                    <a:lnTo>
                      <a:pt x="397" y="141"/>
                    </a:lnTo>
                    <a:lnTo>
                      <a:pt x="390" y="134"/>
                    </a:lnTo>
                    <a:lnTo>
                      <a:pt x="386" y="125"/>
                    </a:lnTo>
                    <a:lnTo>
                      <a:pt x="384" y="117"/>
                    </a:lnTo>
                    <a:lnTo>
                      <a:pt x="381" y="108"/>
                    </a:lnTo>
                    <a:lnTo>
                      <a:pt x="384" y="103"/>
                    </a:lnTo>
                    <a:lnTo>
                      <a:pt x="386" y="99"/>
                    </a:lnTo>
                    <a:lnTo>
                      <a:pt x="390" y="99"/>
                    </a:lnTo>
                    <a:lnTo>
                      <a:pt x="390" y="97"/>
                    </a:lnTo>
                    <a:lnTo>
                      <a:pt x="391" y="97"/>
                    </a:lnTo>
                    <a:lnTo>
                      <a:pt x="397" y="103"/>
                    </a:lnTo>
                    <a:lnTo>
                      <a:pt x="406" y="108"/>
                    </a:lnTo>
                    <a:lnTo>
                      <a:pt x="413" y="110"/>
                    </a:lnTo>
                    <a:lnTo>
                      <a:pt x="422" y="110"/>
                    </a:lnTo>
                    <a:lnTo>
                      <a:pt x="424" y="110"/>
                    </a:lnTo>
                    <a:lnTo>
                      <a:pt x="424" y="108"/>
                    </a:lnTo>
                    <a:lnTo>
                      <a:pt x="424" y="72"/>
                    </a:lnTo>
                    <a:lnTo>
                      <a:pt x="411" y="56"/>
                    </a:lnTo>
                    <a:lnTo>
                      <a:pt x="395" y="42"/>
                    </a:lnTo>
                    <a:lnTo>
                      <a:pt x="377" y="27"/>
                    </a:lnTo>
                    <a:lnTo>
                      <a:pt x="364" y="9"/>
                    </a:lnTo>
                    <a:lnTo>
                      <a:pt x="350" y="5"/>
                    </a:lnTo>
                    <a:lnTo>
                      <a:pt x="339" y="2"/>
                    </a:lnTo>
                    <a:lnTo>
                      <a:pt x="325" y="0"/>
                    </a:lnTo>
                    <a:lnTo>
                      <a:pt x="312" y="0"/>
                    </a:lnTo>
                    <a:lnTo>
                      <a:pt x="308" y="0"/>
                    </a:lnTo>
                    <a:lnTo>
                      <a:pt x="308" y="2"/>
                    </a:lnTo>
                    <a:lnTo>
                      <a:pt x="308" y="5"/>
                    </a:lnTo>
                    <a:lnTo>
                      <a:pt x="307" y="9"/>
                    </a:lnTo>
                    <a:lnTo>
                      <a:pt x="289" y="14"/>
                    </a:lnTo>
                    <a:lnTo>
                      <a:pt x="281" y="27"/>
                    </a:lnTo>
                    <a:lnTo>
                      <a:pt x="276" y="42"/>
                    </a:lnTo>
                    <a:lnTo>
                      <a:pt x="265" y="56"/>
                    </a:lnTo>
                    <a:lnTo>
                      <a:pt x="260" y="56"/>
                    </a:lnTo>
                    <a:lnTo>
                      <a:pt x="256" y="56"/>
                    </a:lnTo>
                    <a:lnTo>
                      <a:pt x="251" y="56"/>
                    </a:lnTo>
                    <a:lnTo>
                      <a:pt x="249" y="58"/>
                    </a:lnTo>
                    <a:lnTo>
                      <a:pt x="240" y="72"/>
                    </a:lnTo>
                    <a:lnTo>
                      <a:pt x="231" y="87"/>
                    </a:lnTo>
                    <a:lnTo>
                      <a:pt x="224" y="99"/>
                    </a:lnTo>
                    <a:lnTo>
                      <a:pt x="213" y="110"/>
                    </a:lnTo>
                    <a:lnTo>
                      <a:pt x="209" y="110"/>
                    </a:lnTo>
                    <a:lnTo>
                      <a:pt x="209" y="114"/>
                    </a:lnTo>
                    <a:lnTo>
                      <a:pt x="184" y="139"/>
                    </a:lnTo>
                    <a:lnTo>
                      <a:pt x="184" y="141"/>
                    </a:lnTo>
                    <a:lnTo>
                      <a:pt x="195" y="146"/>
                    </a:lnTo>
                    <a:lnTo>
                      <a:pt x="209" y="150"/>
                    </a:lnTo>
                    <a:lnTo>
                      <a:pt x="224" y="153"/>
                    </a:lnTo>
                    <a:lnTo>
                      <a:pt x="234" y="153"/>
                    </a:lnTo>
                    <a:lnTo>
                      <a:pt x="236" y="155"/>
                    </a:lnTo>
                    <a:lnTo>
                      <a:pt x="240" y="155"/>
                    </a:lnTo>
                    <a:lnTo>
                      <a:pt x="240" y="159"/>
                    </a:lnTo>
                    <a:lnTo>
                      <a:pt x="242" y="161"/>
                    </a:lnTo>
                    <a:lnTo>
                      <a:pt x="240" y="164"/>
                    </a:lnTo>
                    <a:lnTo>
                      <a:pt x="234" y="166"/>
                    </a:lnTo>
                    <a:lnTo>
                      <a:pt x="231" y="170"/>
                    </a:lnTo>
                    <a:lnTo>
                      <a:pt x="225" y="171"/>
                    </a:lnTo>
                    <a:lnTo>
                      <a:pt x="220" y="180"/>
                    </a:lnTo>
                    <a:lnTo>
                      <a:pt x="215" y="195"/>
                    </a:lnTo>
                    <a:lnTo>
                      <a:pt x="209" y="208"/>
                    </a:lnTo>
                    <a:lnTo>
                      <a:pt x="209" y="222"/>
                    </a:lnTo>
                    <a:lnTo>
                      <a:pt x="213" y="227"/>
                    </a:lnTo>
                    <a:lnTo>
                      <a:pt x="215" y="227"/>
                    </a:lnTo>
                    <a:lnTo>
                      <a:pt x="213" y="231"/>
                    </a:lnTo>
                    <a:lnTo>
                      <a:pt x="209" y="238"/>
                    </a:lnTo>
                    <a:lnTo>
                      <a:pt x="213" y="242"/>
                    </a:lnTo>
                    <a:lnTo>
                      <a:pt x="215" y="244"/>
                    </a:lnTo>
                    <a:lnTo>
                      <a:pt x="231" y="233"/>
                    </a:lnTo>
                    <a:lnTo>
                      <a:pt x="260" y="231"/>
                    </a:lnTo>
                    <a:lnTo>
                      <a:pt x="260" y="227"/>
                    </a:lnTo>
                    <a:lnTo>
                      <a:pt x="262" y="226"/>
                    </a:lnTo>
                    <a:lnTo>
                      <a:pt x="265" y="226"/>
                    </a:lnTo>
                    <a:lnTo>
                      <a:pt x="267" y="222"/>
                    </a:lnTo>
                    <a:lnTo>
                      <a:pt x="267" y="200"/>
                    </a:lnTo>
                    <a:lnTo>
                      <a:pt x="289" y="155"/>
                    </a:lnTo>
                    <a:lnTo>
                      <a:pt x="292" y="155"/>
                    </a:lnTo>
                    <a:lnTo>
                      <a:pt x="303" y="170"/>
                    </a:lnTo>
                    <a:lnTo>
                      <a:pt x="312" y="180"/>
                    </a:lnTo>
                    <a:lnTo>
                      <a:pt x="323" y="195"/>
                    </a:lnTo>
                    <a:lnTo>
                      <a:pt x="336" y="206"/>
                    </a:lnTo>
                    <a:lnTo>
                      <a:pt x="343" y="211"/>
                    </a:lnTo>
                    <a:lnTo>
                      <a:pt x="345" y="217"/>
                    </a:lnTo>
                    <a:lnTo>
                      <a:pt x="350" y="226"/>
                    </a:lnTo>
                    <a:lnTo>
                      <a:pt x="354" y="231"/>
                    </a:lnTo>
                    <a:lnTo>
                      <a:pt x="354" y="244"/>
                    </a:lnTo>
                    <a:lnTo>
                      <a:pt x="354" y="258"/>
                    </a:lnTo>
                    <a:lnTo>
                      <a:pt x="359" y="273"/>
                    </a:lnTo>
                    <a:lnTo>
                      <a:pt x="364" y="283"/>
                    </a:lnTo>
                    <a:lnTo>
                      <a:pt x="366" y="285"/>
                    </a:lnTo>
                    <a:lnTo>
                      <a:pt x="370" y="289"/>
                    </a:lnTo>
                    <a:lnTo>
                      <a:pt x="372" y="291"/>
                    </a:lnTo>
                    <a:lnTo>
                      <a:pt x="375" y="294"/>
                    </a:lnTo>
                    <a:lnTo>
                      <a:pt x="375" y="298"/>
                    </a:lnTo>
                    <a:lnTo>
                      <a:pt x="372" y="300"/>
                    </a:lnTo>
                    <a:lnTo>
                      <a:pt x="372" y="305"/>
                    </a:lnTo>
                    <a:lnTo>
                      <a:pt x="370" y="309"/>
                    </a:lnTo>
                    <a:lnTo>
                      <a:pt x="359" y="305"/>
                    </a:lnTo>
                    <a:lnTo>
                      <a:pt x="348" y="294"/>
                    </a:lnTo>
                    <a:lnTo>
                      <a:pt x="336" y="285"/>
                    </a:lnTo>
                    <a:lnTo>
                      <a:pt x="323" y="283"/>
                    </a:lnTo>
                    <a:lnTo>
                      <a:pt x="314" y="289"/>
                    </a:lnTo>
                    <a:lnTo>
                      <a:pt x="308" y="294"/>
                    </a:lnTo>
                    <a:lnTo>
                      <a:pt x="299" y="300"/>
                    </a:lnTo>
                    <a:lnTo>
                      <a:pt x="296" y="305"/>
                    </a:lnTo>
                    <a:lnTo>
                      <a:pt x="298" y="309"/>
                    </a:lnTo>
                    <a:lnTo>
                      <a:pt x="299" y="310"/>
                    </a:lnTo>
                    <a:lnTo>
                      <a:pt x="299" y="314"/>
                    </a:lnTo>
                    <a:lnTo>
                      <a:pt x="303" y="314"/>
                    </a:lnTo>
                    <a:lnTo>
                      <a:pt x="312" y="314"/>
                    </a:lnTo>
                    <a:lnTo>
                      <a:pt x="317" y="316"/>
                    </a:lnTo>
                    <a:lnTo>
                      <a:pt x="319" y="321"/>
                    </a:lnTo>
                    <a:lnTo>
                      <a:pt x="323" y="330"/>
                    </a:lnTo>
                    <a:lnTo>
                      <a:pt x="319" y="334"/>
                    </a:lnTo>
                    <a:lnTo>
                      <a:pt x="317" y="339"/>
                    </a:lnTo>
                    <a:lnTo>
                      <a:pt x="260" y="327"/>
                    </a:lnTo>
                    <a:lnTo>
                      <a:pt x="260" y="334"/>
                    </a:lnTo>
                    <a:lnTo>
                      <a:pt x="260" y="339"/>
                    </a:lnTo>
                    <a:lnTo>
                      <a:pt x="260" y="345"/>
                    </a:lnTo>
                    <a:lnTo>
                      <a:pt x="256" y="347"/>
                    </a:lnTo>
                    <a:lnTo>
                      <a:pt x="251" y="356"/>
                    </a:lnTo>
                    <a:lnTo>
                      <a:pt x="249" y="357"/>
                    </a:lnTo>
                    <a:lnTo>
                      <a:pt x="242" y="366"/>
                    </a:lnTo>
                    <a:lnTo>
                      <a:pt x="225" y="393"/>
                    </a:lnTo>
                    <a:lnTo>
                      <a:pt x="189" y="411"/>
                    </a:lnTo>
                    <a:lnTo>
                      <a:pt x="188" y="413"/>
                    </a:lnTo>
                    <a:lnTo>
                      <a:pt x="184" y="419"/>
                    </a:lnTo>
                    <a:lnTo>
                      <a:pt x="184" y="424"/>
                    </a:lnTo>
                    <a:lnTo>
                      <a:pt x="184" y="430"/>
                    </a:lnTo>
                    <a:lnTo>
                      <a:pt x="184" y="439"/>
                    </a:lnTo>
                    <a:lnTo>
                      <a:pt x="184" y="453"/>
                    </a:lnTo>
                    <a:lnTo>
                      <a:pt x="184" y="469"/>
                    </a:lnTo>
                    <a:lnTo>
                      <a:pt x="184" y="478"/>
                    </a:lnTo>
                    <a:lnTo>
                      <a:pt x="173" y="478"/>
                    </a:lnTo>
                    <a:lnTo>
                      <a:pt x="164" y="475"/>
                    </a:lnTo>
                    <a:lnTo>
                      <a:pt x="157" y="469"/>
                    </a:lnTo>
                    <a:lnTo>
                      <a:pt x="151" y="464"/>
                    </a:lnTo>
                    <a:lnTo>
                      <a:pt x="151" y="449"/>
                    </a:lnTo>
                    <a:lnTo>
                      <a:pt x="148" y="435"/>
                    </a:lnTo>
                    <a:lnTo>
                      <a:pt x="141" y="424"/>
                    </a:lnTo>
                    <a:lnTo>
                      <a:pt x="130" y="413"/>
                    </a:lnTo>
                    <a:lnTo>
                      <a:pt x="117" y="417"/>
                    </a:lnTo>
                    <a:lnTo>
                      <a:pt x="110" y="417"/>
                    </a:lnTo>
                    <a:lnTo>
                      <a:pt x="101" y="413"/>
                    </a:lnTo>
                    <a:lnTo>
                      <a:pt x="94" y="408"/>
                    </a:lnTo>
                    <a:lnTo>
                      <a:pt x="83" y="402"/>
                    </a:lnTo>
                    <a:lnTo>
                      <a:pt x="72" y="397"/>
                    </a:lnTo>
                    <a:lnTo>
                      <a:pt x="59" y="393"/>
                    </a:lnTo>
                    <a:lnTo>
                      <a:pt x="49" y="392"/>
                    </a:lnTo>
                    <a:lnTo>
                      <a:pt x="38" y="402"/>
                    </a:lnTo>
                    <a:lnTo>
                      <a:pt x="21" y="424"/>
                    </a:lnTo>
                    <a:lnTo>
                      <a:pt x="5" y="448"/>
                    </a:lnTo>
                    <a:lnTo>
                      <a:pt x="0" y="455"/>
                    </a:lnTo>
                    <a:lnTo>
                      <a:pt x="21" y="475"/>
                    </a:lnTo>
                    <a:lnTo>
                      <a:pt x="25" y="516"/>
                    </a:lnTo>
                    <a:lnTo>
                      <a:pt x="29" y="516"/>
                    </a:lnTo>
                    <a:lnTo>
                      <a:pt x="38" y="513"/>
                    </a:lnTo>
                    <a:lnTo>
                      <a:pt x="43" y="511"/>
                    </a:lnTo>
                    <a:lnTo>
                      <a:pt x="49" y="505"/>
                    </a:lnTo>
                    <a:lnTo>
                      <a:pt x="54" y="496"/>
                    </a:lnTo>
                    <a:lnTo>
                      <a:pt x="58" y="491"/>
                    </a:lnTo>
                    <a:lnTo>
                      <a:pt x="63" y="485"/>
                    </a:lnTo>
                    <a:lnTo>
                      <a:pt x="72" y="480"/>
                    </a:lnTo>
                    <a:lnTo>
                      <a:pt x="74" y="480"/>
                    </a:lnTo>
                    <a:lnTo>
                      <a:pt x="74" y="484"/>
                    </a:lnTo>
                    <a:lnTo>
                      <a:pt x="74" y="485"/>
                    </a:lnTo>
                    <a:lnTo>
                      <a:pt x="63" y="538"/>
                    </a:lnTo>
                    <a:lnTo>
                      <a:pt x="79" y="556"/>
                    </a:lnTo>
                    <a:lnTo>
                      <a:pt x="77" y="567"/>
                    </a:lnTo>
                    <a:lnTo>
                      <a:pt x="68" y="574"/>
                    </a:lnTo>
                    <a:lnTo>
                      <a:pt x="59" y="583"/>
                    </a:lnTo>
                    <a:lnTo>
                      <a:pt x="54" y="597"/>
                    </a:lnTo>
                    <a:lnTo>
                      <a:pt x="54" y="608"/>
                    </a:lnTo>
                    <a:lnTo>
                      <a:pt x="63" y="619"/>
                    </a:lnTo>
                    <a:lnTo>
                      <a:pt x="74" y="630"/>
                    </a:lnTo>
                    <a:lnTo>
                      <a:pt x="88" y="641"/>
                    </a:lnTo>
                    <a:lnTo>
                      <a:pt x="101" y="646"/>
                    </a:lnTo>
                    <a:lnTo>
                      <a:pt x="114" y="646"/>
                    </a:lnTo>
                    <a:lnTo>
                      <a:pt x="124" y="644"/>
                    </a:lnTo>
                    <a:lnTo>
                      <a:pt x="132" y="641"/>
                    </a:lnTo>
                    <a:lnTo>
                      <a:pt x="141" y="635"/>
                    </a:lnTo>
                    <a:lnTo>
                      <a:pt x="148" y="635"/>
                    </a:lnTo>
                    <a:lnTo>
                      <a:pt x="153" y="639"/>
                    </a:lnTo>
                    <a:lnTo>
                      <a:pt x="160" y="641"/>
                    </a:lnTo>
                    <a:lnTo>
                      <a:pt x="168" y="644"/>
                    </a:lnTo>
                    <a:lnTo>
                      <a:pt x="184" y="652"/>
                    </a:lnTo>
                    <a:lnTo>
                      <a:pt x="195" y="661"/>
                    </a:lnTo>
                    <a:lnTo>
                      <a:pt x="209" y="670"/>
                    </a:lnTo>
                    <a:lnTo>
                      <a:pt x="220" y="677"/>
                    </a:lnTo>
                    <a:lnTo>
                      <a:pt x="225" y="691"/>
                    </a:lnTo>
                    <a:lnTo>
                      <a:pt x="229" y="706"/>
                    </a:lnTo>
                    <a:lnTo>
                      <a:pt x="231" y="722"/>
                    </a:lnTo>
                    <a:lnTo>
                      <a:pt x="234" y="738"/>
                    </a:lnTo>
                    <a:lnTo>
                      <a:pt x="249" y="744"/>
                    </a:lnTo>
                    <a:lnTo>
                      <a:pt x="262" y="749"/>
                    </a:lnTo>
                    <a:lnTo>
                      <a:pt x="276" y="758"/>
                    </a:lnTo>
                    <a:lnTo>
                      <a:pt x="287" y="772"/>
                    </a:lnTo>
                    <a:lnTo>
                      <a:pt x="298" y="800"/>
                    </a:lnTo>
                    <a:lnTo>
                      <a:pt x="308" y="830"/>
                    </a:lnTo>
                    <a:lnTo>
                      <a:pt x="319" y="861"/>
                    </a:lnTo>
                    <a:lnTo>
                      <a:pt x="334" y="886"/>
                    </a:lnTo>
                    <a:lnTo>
                      <a:pt x="350" y="904"/>
                    </a:lnTo>
                    <a:lnTo>
                      <a:pt x="366" y="924"/>
                    </a:lnTo>
                    <a:lnTo>
                      <a:pt x="381" y="944"/>
                    </a:lnTo>
                    <a:lnTo>
                      <a:pt x="395" y="966"/>
                    </a:lnTo>
                    <a:lnTo>
                      <a:pt x="397" y="980"/>
                    </a:lnTo>
                    <a:lnTo>
                      <a:pt x="397" y="993"/>
                    </a:lnTo>
                    <a:lnTo>
                      <a:pt x="391" y="1007"/>
                    </a:lnTo>
                    <a:lnTo>
                      <a:pt x="381" y="1018"/>
                    </a:lnTo>
                    <a:lnTo>
                      <a:pt x="364" y="1022"/>
                    </a:lnTo>
                    <a:lnTo>
                      <a:pt x="348" y="1027"/>
                    </a:lnTo>
                    <a:lnTo>
                      <a:pt x="334" y="1032"/>
                    </a:lnTo>
                    <a:lnTo>
                      <a:pt x="319" y="1038"/>
                    </a:lnTo>
                    <a:lnTo>
                      <a:pt x="307" y="1043"/>
                    </a:lnTo>
                    <a:lnTo>
                      <a:pt x="292" y="1052"/>
                    </a:lnTo>
                    <a:lnTo>
                      <a:pt x="278" y="1063"/>
                    </a:lnTo>
                    <a:lnTo>
                      <a:pt x="262" y="1074"/>
                    </a:lnTo>
                    <a:lnTo>
                      <a:pt x="249" y="1083"/>
                    </a:lnTo>
                    <a:lnTo>
                      <a:pt x="231" y="1090"/>
                    </a:lnTo>
                    <a:lnTo>
                      <a:pt x="215" y="1094"/>
                    </a:lnTo>
                    <a:lnTo>
                      <a:pt x="198" y="1099"/>
                    </a:lnTo>
                    <a:lnTo>
                      <a:pt x="182" y="1105"/>
                    </a:lnTo>
                    <a:lnTo>
                      <a:pt x="164" y="1110"/>
                    </a:lnTo>
                    <a:lnTo>
                      <a:pt x="151" y="1119"/>
                    </a:lnTo>
                    <a:lnTo>
                      <a:pt x="141" y="1132"/>
                    </a:lnTo>
                    <a:lnTo>
                      <a:pt x="124" y="1146"/>
                    </a:lnTo>
                    <a:lnTo>
                      <a:pt x="106" y="1160"/>
                    </a:lnTo>
                    <a:lnTo>
                      <a:pt x="88" y="1171"/>
                    </a:lnTo>
                    <a:lnTo>
                      <a:pt x="68" y="1180"/>
                    </a:lnTo>
                    <a:lnTo>
                      <a:pt x="88" y="1186"/>
                    </a:lnTo>
                    <a:lnTo>
                      <a:pt x="106" y="1188"/>
                    </a:lnTo>
                    <a:lnTo>
                      <a:pt x="124" y="1193"/>
                    </a:lnTo>
                    <a:lnTo>
                      <a:pt x="142" y="1197"/>
                    </a:lnTo>
                    <a:lnTo>
                      <a:pt x="162" y="1198"/>
                    </a:lnTo>
                    <a:lnTo>
                      <a:pt x="182" y="1198"/>
                    </a:lnTo>
                    <a:lnTo>
                      <a:pt x="200" y="1202"/>
                    </a:lnTo>
                    <a:lnTo>
                      <a:pt x="220" y="1202"/>
                    </a:lnTo>
                    <a:lnTo>
                      <a:pt x="252" y="1202"/>
                    </a:lnTo>
                    <a:lnTo>
                      <a:pt x="287" y="1198"/>
                    </a:lnTo>
                    <a:lnTo>
                      <a:pt x="319" y="1193"/>
                    </a:lnTo>
                    <a:lnTo>
                      <a:pt x="354" y="1186"/>
                    </a:lnTo>
                    <a:lnTo>
                      <a:pt x="386" y="1177"/>
                    </a:lnTo>
                    <a:lnTo>
                      <a:pt x="417" y="1168"/>
                    </a:lnTo>
                    <a:lnTo>
                      <a:pt x="447" y="1155"/>
                    </a:lnTo>
                    <a:lnTo>
                      <a:pt x="478" y="1141"/>
                    </a:lnTo>
                    <a:lnTo>
                      <a:pt x="505" y="1126"/>
                    </a:lnTo>
                    <a:lnTo>
                      <a:pt x="536" y="1110"/>
                    </a:lnTo>
                    <a:lnTo>
                      <a:pt x="559" y="1094"/>
                    </a:lnTo>
                    <a:lnTo>
                      <a:pt x="588" y="1074"/>
                    </a:lnTo>
                    <a:lnTo>
                      <a:pt x="613" y="1052"/>
                    </a:lnTo>
                    <a:lnTo>
                      <a:pt x="637" y="1029"/>
                    </a:lnTo>
                    <a:lnTo>
                      <a:pt x="660" y="1007"/>
                    </a:lnTo>
                    <a:lnTo>
                      <a:pt x="682" y="982"/>
                    </a:lnTo>
                    <a:lnTo>
                      <a:pt x="666" y="966"/>
                    </a:lnTo>
                    <a:lnTo>
                      <a:pt x="646" y="955"/>
                    </a:lnTo>
                    <a:lnTo>
                      <a:pt x="626" y="940"/>
                    </a:lnTo>
                    <a:lnTo>
                      <a:pt x="610" y="929"/>
                    </a:lnTo>
                    <a:lnTo>
                      <a:pt x="590" y="922"/>
                    </a:lnTo>
                    <a:lnTo>
                      <a:pt x="574" y="917"/>
                    </a:lnTo>
                    <a:lnTo>
                      <a:pt x="557" y="904"/>
                    </a:lnTo>
                    <a:lnTo>
                      <a:pt x="547" y="893"/>
                    </a:lnTo>
                    <a:lnTo>
                      <a:pt x="547" y="892"/>
                    </a:lnTo>
                    <a:lnTo>
                      <a:pt x="547" y="888"/>
                    </a:lnTo>
                    <a:lnTo>
                      <a:pt x="543" y="888"/>
                    </a:lnTo>
                    <a:lnTo>
                      <a:pt x="543" y="886"/>
                    </a:lnTo>
                    <a:lnTo>
                      <a:pt x="543" y="874"/>
                    </a:lnTo>
                    <a:lnTo>
                      <a:pt x="547" y="863"/>
                    </a:lnTo>
                    <a:lnTo>
                      <a:pt x="547" y="855"/>
                    </a:lnTo>
                    <a:lnTo>
                      <a:pt x="548" y="845"/>
                    </a:lnTo>
                    <a:lnTo>
                      <a:pt x="557" y="819"/>
                    </a:lnTo>
                    <a:lnTo>
                      <a:pt x="567" y="791"/>
                    </a:lnTo>
                    <a:lnTo>
                      <a:pt x="579" y="769"/>
                    </a:lnTo>
                    <a:lnTo>
                      <a:pt x="601" y="753"/>
                    </a:lnTo>
                    <a:lnTo>
                      <a:pt x="613" y="749"/>
                    </a:lnTo>
                    <a:lnTo>
                      <a:pt x="624" y="744"/>
                    </a:lnTo>
                    <a:lnTo>
                      <a:pt x="631" y="742"/>
                    </a:lnTo>
                    <a:lnTo>
                      <a:pt x="642" y="738"/>
                    </a:lnTo>
                    <a:lnTo>
                      <a:pt x="655" y="738"/>
                    </a:lnTo>
                    <a:lnTo>
                      <a:pt x="666" y="736"/>
                    </a:lnTo>
                    <a:lnTo>
                      <a:pt x="673" y="729"/>
                    </a:lnTo>
                    <a:lnTo>
                      <a:pt x="684" y="727"/>
                    </a:lnTo>
                    <a:lnTo>
                      <a:pt x="695" y="727"/>
                    </a:lnTo>
                    <a:lnTo>
                      <a:pt x="704" y="722"/>
                    </a:lnTo>
                    <a:lnTo>
                      <a:pt x="715" y="718"/>
                    </a:lnTo>
                    <a:lnTo>
                      <a:pt x="725" y="713"/>
                    </a:lnTo>
                    <a:lnTo>
                      <a:pt x="736" y="711"/>
                    </a:lnTo>
                    <a:lnTo>
                      <a:pt x="749" y="707"/>
                    </a:lnTo>
                    <a:lnTo>
                      <a:pt x="760" y="707"/>
                    </a:lnTo>
                    <a:lnTo>
                      <a:pt x="770" y="711"/>
                    </a:lnTo>
                    <a:lnTo>
                      <a:pt x="776" y="717"/>
                    </a:lnTo>
                    <a:lnTo>
                      <a:pt x="783" y="722"/>
                    </a:lnTo>
                    <a:lnTo>
                      <a:pt x="792" y="729"/>
                    </a:lnTo>
                    <a:lnTo>
                      <a:pt x="803" y="736"/>
                    </a:lnTo>
                  </a:path>
                </a:pathLst>
              </a:custGeom>
              <a:solidFill>
                <a:schemeClr val="folHlink">
                  <a:alpha val="100000"/>
                </a:schemeClr>
              </a:solidFill>
              <a:ln w="9525">
                <a:noFill/>
              </a:ln>
            </p:spPr>
            <p:txBody>
              <a:bodyPr/>
              <a:lstStyle/>
              <a:p>
                <a:endParaRPr lang="zh-CN" altLang="en-US" sz="2400"/>
              </a:p>
            </p:txBody>
          </p:sp>
          <p:sp>
            <p:nvSpPr>
              <p:cNvPr id="2072" name="Freeform 27"/>
              <p:cNvSpPr/>
              <p:nvPr/>
            </p:nvSpPr>
            <p:spPr>
              <a:xfrm>
                <a:off x="530" y="2834"/>
                <a:ext cx="63" cy="73"/>
              </a:xfrm>
              <a:custGeom>
                <a:avLst/>
                <a:gdLst/>
                <a:ahLst/>
                <a:cxnLst>
                  <a:cxn ang="0">
                    <a:pos x="42" y="65"/>
                  </a:cxn>
                  <a:cxn ang="0">
                    <a:pos x="58" y="72"/>
                  </a:cxn>
                  <a:cxn ang="0">
                    <a:pos x="62" y="72"/>
                  </a:cxn>
                  <a:cxn ang="0">
                    <a:pos x="62" y="67"/>
                  </a:cxn>
                  <a:cxn ang="0">
                    <a:pos x="58" y="65"/>
                  </a:cxn>
                  <a:cxn ang="0">
                    <a:pos x="58" y="62"/>
                  </a:cxn>
                  <a:cxn ang="0">
                    <a:pos x="44" y="56"/>
                  </a:cxn>
                  <a:cxn ang="0">
                    <a:pos x="37" y="45"/>
                  </a:cxn>
                  <a:cxn ang="0">
                    <a:pos x="31" y="34"/>
                  </a:cxn>
                  <a:cxn ang="0">
                    <a:pos x="26" y="20"/>
                  </a:cxn>
                  <a:cxn ang="0">
                    <a:pos x="9" y="0"/>
                  </a:cxn>
                  <a:cxn ang="0">
                    <a:pos x="6" y="4"/>
                  </a:cxn>
                  <a:cxn ang="0">
                    <a:pos x="2" y="9"/>
                  </a:cxn>
                  <a:cxn ang="0">
                    <a:pos x="0" y="11"/>
                  </a:cxn>
                  <a:cxn ang="0">
                    <a:pos x="0" y="18"/>
                  </a:cxn>
                  <a:cxn ang="0">
                    <a:pos x="0" y="20"/>
                  </a:cxn>
                  <a:cxn ang="0">
                    <a:pos x="0" y="20"/>
                  </a:cxn>
                  <a:cxn ang="0">
                    <a:pos x="0" y="20"/>
                  </a:cxn>
                  <a:cxn ang="0">
                    <a:pos x="0" y="20"/>
                  </a:cxn>
                  <a:cxn ang="0">
                    <a:pos x="9" y="31"/>
                  </a:cxn>
                  <a:cxn ang="0">
                    <a:pos x="20" y="45"/>
                  </a:cxn>
                  <a:cxn ang="0">
                    <a:pos x="31" y="56"/>
                  </a:cxn>
                  <a:cxn ang="0">
                    <a:pos x="42" y="65"/>
                  </a:cxn>
                </a:cxnLst>
                <a:rect l="0" t="0" r="0" b="0"/>
                <a:pathLst>
                  <a:path w="63" h="73">
                    <a:moveTo>
                      <a:pt x="42" y="65"/>
                    </a:moveTo>
                    <a:lnTo>
                      <a:pt x="58" y="72"/>
                    </a:lnTo>
                    <a:lnTo>
                      <a:pt x="62" y="72"/>
                    </a:lnTo>
                    <a:lnTo>
                      <a:pt x="62" y="67"/>
                    </a:lnTo>
                    <a:lnTo>
                      <a:pt x="58" y="65"/>
                    </a:lnTo>
                    <a:lnTo>
                      <a:pt x="58" y="62"/>
                    </a:lnTo>
                    <a:lnTo>
                      <a:pt x="44" y="56"/>
                    </a:lnTo>
                    <a:lnTo>
                      <a:pt x="37" y="45"/>
                    </a:lnTo>
                    <a:lnTo>
                      <a:pt x="31" y="34"/>
                    </a:lnTo>
                    <a:lnTo>
                      <a:pt x="26" y="20"/>
                    </a:lnTo>
                    <a:lnTo>
                      <a:pt x="9" y="0"/>
                    </a:lnTo>
                    <a:lnTo>
                      <a:pt x="6" y="4"/>
                    </a:lnTo>
                    <a:lnTo>
                      <a:pt x="2" y="9"/>
                    </a:lnTo>
                    <a:lnTo>
                      <a:pt x="0" y="11"/>
                    </a:lnTo>
                    <a:lnTo>
                      <a:pt x="0" y="18"/>
                    </a:lnTo>
                    <a:lnTo>
                      <a:pt x="0" y="20"/>
                    </a:lnTo>
                    <a:lnTo>
                      <a:pt x="9" y="31"/>
                    </a:lnTo>
                    <a:lnTo>
                      <a:pt x="20" y="45"/>
                    </a:lnTo>
                    <a:lnTo>
                      <a:pt x="31" y="56"/>
                    </a:lnTo>
                    <a:lnTo>
                      <a:pt x="42" y="65"/>
                    </a:lnTo>
                  </a:path>
                </a:pathLst>
              </a:custGeom>
              <a:solidFill>
                <a:schemeClr val="folHlink">
                  <a:alpha val="100000"/>
                </a:schemeClr>
              </a:solidFill>
              <a:ln w="9525">
                <a:noFill/>
              </a:ln>
            </p:spPr>
            <p:txBody>
              <a:bodyPr/>
              <a:lstStyle/>
              <a:p>
                <a:endParaRPr lang="zh-CN" altLang="en-US" sz="2400"/>
              </a:p>
            </p:txBody>
          </p:sp>
        </p:grpSp>
      </p:grpSp>
      <p:sp>
        <p:nvSpPr>
          <p:cNvPr id="3100" name="Rectangle 28"/>
          <p:cNvSpPr>
            <a:spLocks noGrp="1" noChangeArrowheads="1"/>
          </p:cNvSpPr>
          <p:nvPr>
            <p:ph type="ctrTitle" sz="quarter"/>
          </p:nvPr>
        </p:nvSpPr>
        <p:spPr>
          <a:xfrm>
            <a:off x="914400" y="2286000"/>
            <a:ext cx="10363200" cy="1143000"/>
          </a:xfrm>
        </p:spPr>
        <p:txBody>
          <a:bodyPr/>
          <a:lstStyle>
            <a:lvl1pPr>
              <a:defRPr/>
            </a:lvl1pPr>
          </a:lstStyle>
          <a:p>
            <a:pPr lvl="0"/>
            <a:r>
              <a:rPr lang="zh-CN" altLang="en-US" noProof="0"/>
              <a:t>单击此处编辑母版标题样式</a:t>
            </a:r>
            <a:endParaRPr lang="zh-CN" altLang="zh-CN" noProof="0"/>
          </a:p>
        </p:txBody>
      </p:sp>
      <p:sp>
        <p:nvSpPr>
          <p:cNvPr id="3101" name="Rectangle 29"/>
          <p:cNvSpPr>
            <a:spLocks noGrp="1" noChangeArrowheads="1"/>
          </p:cNvSpPr>
          <p:nvPr>
            <p:ph type="subTitle" sz="quarter" idx="1"/>
          </p:nvPr>
        </p:nvSpPr>
        <p:spPr>
          <a:xfrm>
            <a:off x="2743200" y="4114800"/>
            <a:ext cx="8534400" cy="1752600"/>
          </a:xfrm>
        </p:spPr>
        <p:txBody>
          <a:bodyPr/>
          <a:lstStyle>
            <a:lvl1pPr marL="0" indent="0" algn="ctr">
              <a:buFontTx/>
              <a:buNone/>
              <a:defRPr/>
            </a:lvl1pPr>
          </a:lstStyle>
          <a:p>
            <a:pPr lvl="0"/>
            <a:r>
              <a:rPr lang="zh-CN" altLang="en-US" noProof="0"/>
              <a:t>单击此处编辑母版副标题样式</a:t>
            </a:r>
          </a:p>
        </p:txBody>
      </p:sp>
      <p:sp>
        <p:nvSpPr>
          <p:cNvPr id="48" name="Rectangle 30"/>
          <p:cNvSpPr>
            <a:spLocks noGrp="1" noChangeArrowheads="1"/>
          </p:cNvSpPr>
          <p:nvPr>
            <p:ph type="dt" sz="quarter" idx="2"/>
          </p:nvPr>
        </p:nvSpPr>
        <p:spPr bwMode="auto">
          <a:xfrm>
            <a:off x="914400" y="6248400"/>
            <a:ext cx="2540000" cy="457200"/>
          </a:xfrm>
          <a:prstGeom prst="rect">
            <a:avLst/>
          </a:prstGeom>
        </p:spPr>
        <p:txBody>
          <a:bodyPr vert="horz" wrap="square" lIns="91440" tIns="45720" rIns="91440" bIns="45720" numCol="1" anchor="t" anchorCtr="0" compatLnSpc="1"/>
          <a:lstStyle>
            <a:lvl1pPr>
              <a:defRPr>
                <a:solidFill>
                  <a:srgbClr val="FFFFFF"/>
                </a:solidFill>
              </a:defRPr>
            </a:lvl1pPr>
          </a:lstStyle>
          <a:p>
            <a:pPr marL="0" marR="0" lvl="0" indent="0" algn="l" defTabSz="914400" rtl="0" eaLnBrk="1" fontAlgn="base" latinLnBrk="0" hangingPunct="1">
              <a:lnSpc>
                <a:spcPct val="100000"/>
              </a:lnSpc>
              <a:spcBef>
                <a:spcPct val="50000"/>
              </a:spcBef>
              <a:spcAft>
                <a:spcPct val="0"/>
              </a:spcAft>
              <a:buClrTx/>
              <a:buSzTx/>
              <a:buFontTx/>
              <a:buNone/>
              <a:defRPr/>
            </a:pPr>
            <a:fld id="{C9DC2AF8-50E1-49B8-B60C-46F415304D47}" type="datetime1">
              <a:rPr kumimoji="0"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rgbClr val="FFFFFF"/>
              </a:solidFill>
              <a:effectLst/>
              <a:uLnTx/>
              <a:uFillTx/>
              <a:latin typeface="Times New Roman" panose="02020603050405020304" pitchFamily="18" charset="0"/>
              <a:ea typeface="宋体" panose="02010600030101010101" pitchFamily="2" charset="-122"/>
              <a:cs typeface="+mn-cs"/>
            </a:endParaRPr>
          </a:p>
        </p:txBody>
      </p:sp>
      <p:sp>
        <p:nvSpPr>
          <p:cNvPr id="49" name="Rectangle 31"/>
          <p:cNvSpPr>
            <a:spLocks noGrp="1" noChangeArrowheads="1"/>
          </p:cNvSpPr>
          <p:nvPr>
            <p:ph type="ftr" sz="quarter" idx="3"/>
          </p:nvPr>
        </p:nvSpPr>
        <p:spPr bwMode="auto">
          <a:xfrm>
            <a:off x="4165600" y="6248400"/>
            <a:ext cx="3860800" cy="457200"/>
          </a:xfrm>
          <a:prstGeom prst="rect">
            <a:avLst/>
          </a:prstGeom>
        </p:spPr>
        <p:txBody>
          <a:bodyPr vert="horz" wrap="square" lIns="91440" tIns="45720" rIns="91440" bIns="45720" numCol="1" anchor="t" anchorCtr="0" compatLnSpc="1"/>
          <a:lstStyle>
            <a:lvl1pPr>
              <a:defRPr>
                <a:solidFill>
                  <a:srgbClr val="FFFFFF"/>
                </a:solidFill>
              </a:defRPr>
            </a:lvl1p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rgbClr val="FFFFFF"/>
              </a:solidFill>
              <a:effectLst/>
              <a:uLnTx/>
              <a:uFillTx/>
              <a:latin typeface="Times New Roman" panose="02020603050405020304" pitchFamily="18" charset="0"/>
              <a:ea typeface="宋体" panose="02010600030101010101" pitchFamily="2" charset="-122"/>
              <a:cs typeface="+mn-cs"/>
            </a:endParaRPr>
          </a:p>
        </p:txBody>
      </p:sp>
      <p:sp>
        <p:nvSpPr>
          <p:cNvPr id="50" name="Rectangle 32"/>
          <p:cNvSpPr>
            <a:spLocks noGrp="1" noChangeArrowheads="1"/>
          </p:cNvSpPr>
          <p:nvPr>
            <p:ph type="sldNum" sz="quarter" idx="4"/>
          </p:nvPr>
        </p:nvSpPr>
        <p:spPr bwMode="auto">
          <a:xfrm>
            <a:off x="8737600" y="6248400"/>
            <a:ext cx="2540000" cy="457200"/>
          </a:xfrm>
          <a:prstGeom prst="rect">
            <a:avLst/>
          </a:prstGeom>
        </p:spPr>
        <p:txBody>
          <a:bodyPr vert="horz" wrap="square" lIns="91440" tIns="45720" rIns="91440" bIns="45720" numCol="1" anchor="t" anchorCtr="0" compatLnSpc="1"/>
          <a:lstStyle/>
          <a:p>
            <a:pPr algn="r" eaLnBrk="1" hangingPunct="1">
              <a:spcBef>
                <a:spcPct val="50000"/>
              </a:spcBef>
              <a:buNone/>
            </a:pPr>
            <a:fld id="{9A0DB2DC-4C9A-4742-B13C-FB6460FD3503}" type="slidenum">
              <a:rPr lang="zh-CN" altLang="en-US" dirty="0">
                <a:solidFill>
                  <a:srgbClr val="FFFFFF"/>
                </a:solidFill>
              </a:rPr>
              <a:t>‹#›</a:t>
            </a:fld>
            <a:endParaRPr lang="zh-CN" altLang="en-US" dirty="0">
              <a:solidFill>
                <a:srgbClr val="FFFFFF"/>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686800" y="609600"/>
            <a:ext cx="2590800" cy="54864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914400" y="609600"/>
            <a:ext cx="7569200" cy="5486400"/>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1"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914400" y="1981200"/>
            <a:ext cx="5080000" cy="41148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97600" y="1981200"/>
            <a:ext cx="5080000" cy="41148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317"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40317"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40317" y="2505075"/>
            <a:ext cx="5158316"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71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7" y="457200"/>
            <a:ext cx="393276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717"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7" y="457200"/>
            <a:ext cx="393276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717" y="987425"/>
            <a:ext cx="6172200" cy="4873625"/>
          </a:xfrm>
        </p:spPr>
        <p:txBody>
          <a:bodyPr vert="horz" wrap="square" lIns="92075" tIns="46038" rIns="92075" bIns="46038"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1"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p:nvPr/>
        </p:nvGrpSpPr>
        <p:grpSpPr>
          <a:xfrm>
            <a:off x="914400" y="117475"/>
            <a:ext cx="11275484" cy="6738938"/>
            <a:chOff x="432" y="74"/>
            <a:chExt cx="5327" cy="4245"/>
          </a:xfrm>
        </p:grpSpPr>
        <p:sp>
          <p:nvSpPr>
            <p:cNvPr id="1032" name="Rectangle 3"/>
            <p:cNvSpPr>
              <a:spLocks noChangeArrowheads="1"/>
            </p:cNvSpPr>
            <p:nvPr/>
          </p:nvSpPr>
          <p:spPr bwMode="auto">
            <a:xfrm>
              <a:off x="432" y="4176"/>
              <a:ext cx="2208" cy="143"/>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1033" name="Group 4"/>
            <p:cNvGrpSpPr/>
            <p:nvPr/>
          </p:nvGrpSpPr>
          <p:grpSpPr>
            <a:xfrm>
              <a:off x="2859" y="4250"/>
              <a:ext cx="2729" cy="41"/>
              <a:chOff x="2859" y="4250"/>
              <a:chExt cx="2729" cy="41"/>
            </a:xfrm>
          </p:grpSpPr>
          <p:sp>
            <p:nvSpPr>
              <p:cNvPr id="1038" name="Oval 5"/>
              <p:cNvSpPr>
                <a:spLocks noChangeArrowheads="1"/>
              </p:cNvSpPr>
              <p:nvPr/>
            </p:nvSpPr>
            <p:spPr bwMode="auto">
              <a:xfrm>
                <a:off x="2859"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9" name="Oval 6"/>
              <p:cNvSpPr>
                <a:spLocks noChangeArrowheads="1"/>
              </p:cNvSpPr>
              <p:nvPr/>
            </p:nvSpPr>
            <p:spPr bwMode="auto">
              <a:xfrm>
                <a:off x="3243"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0" name="Oval 7"/>
              <p:cNvSpPr>
                <a:spLocks noChangeArrowheads="1"/>
              </p:cNvSpPr>
              <p:nvPr/>
            </p:nvSpPr>
            <p:spPr bwMode="auto">
              <a:xfrm>
                <a:off x="3627" y="4250"/>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1" name="Oval 8"/>
              <p:cNvSpPr>
                <a:spLocks noChangeArrowheads="1"/>
              </p:cNvSpPr>
              <p:nvPr/>
            </p:nvSpPr>
            <p:spPr bwMode="auto">
              <a:xfrm>
                <a:off x="4011" y="4250"/>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2" name="Oval 9"/>
              <p:cNvSpPr>
                <a:spLocks noChangeArrowheads="1"/>
              </p:cNvSpPr>
              <p:nvPr/>
            </p:nvSpPr>
            <p:spPr bwMode="auto">
              <a:xfrm>
                <a:off x="4395"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3" name="Oval 10"/>
              <p:cNvSpPr>
                <a:spLocks noChangeArrowheads="1"/>
              </p:cNvSpPr>
              <p:nvPr/>
            </p:nvSpPr>
            <p:spPr bwMode="auto">
              <a:xfrm>
                <a:off x="4779"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4" name="Oval 11"/>
              <p:cNvSpPr>
                <a:spLocks noChangeArrowheads="1"/>
              </p:cNvSpPr>
              <p:nvPr/>
            </p:nvSpPr>
            <p:spPr bwMode="auto">
              <a:xfrm>
                <a:off x="5163"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5" name="Oval 12"/>
              <p:cNvSpPr>
                <a:spLocks noChangeArrowheads="1"/>
              </p:cNvSpPr>
              <p:nvPr/>
            </p:nvSpPr>
            <p:spPr bwMode="auto">
              <a:xfrm>
                <a:off x="5547" y="4250"/>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1034" name="Rectangle 13"/>
            <p:cNvSpPr>
              <a:spLocks noChangeArrowheads="1"/>
            </p:cNvSpPr>
            <p:nvPr/>
          </p:nvSpPr>
          <p:spPr bwMode="auto">
            <a:xfrm>
              <a:off x="480" y="480"/>
              <a:ext cx="5279" cy="480"/>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5" name="Oval 14"/>
            <p:cNvSpPr>
              <a:spLocks noChangeArrowheads="1"/>
            </p:cNvSpPr>
            <p:nvPr/>
          </p:nvSpPr>
          <p:spPr bwMode="auto">
            <a:xfrm>
              <a:off x="507" y="74"/>
              <a:ext cx="42" cy="42"/>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6" name="Oval 15"/>
            <p:cNvSpPr>
              <a:spLocks noChangeArrowheads="1"/>
            </p:cNvSpPr>
            <p:nvPr/>
          </p:nvSpPr>
          <p:spPr bwMode="auto">
            <a:xfrm>
              <a:off x="507" y="219"/>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7" name="Oval 16"/>
            <p:cNvSpPr>
              <a:spLocks noChangeArrowheads="1"/>
            </p:cNvSpPr>
            <p:nvPr/>
          </p:nvSpPr>
          <p:spPr bwMode="auto">
            <a:xfrm>
              <a:off x="507" y="36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1027" name="Rectangle 17"/>
          <p:cNvSpPr>
            <a:spLocks noGrp="1"/>
          </p:cNvSpPr>
          <p:nvPr>
            <p:ph type="title"/>
          </p:nvPr>
        </p:nvSpPr>
        <p:spPr>
          <a:xfrm>
            <a:off x="914400" y="609600"/>
            <a:ext cx="10363200" cy="1143000"/>
          </a:xfrm>
          <a:prstGeom prst="rect">
            <a:avLst/>
          </a:prstGeom>
          <a:noFill/>
          <a:ln w="9525">
            <a:noFill/>
          </a:ln>
        </p:spPr>
        <p:txBody>
          <a:bodyPr lIns="92075" tIns="46038" rIns="92075" bIns="46038" anchor="ctr" anchorCtr="0"/>
          <a:lstStyle/>
          <a:p>
            <a:pPr lvl="0"/>
            <a:r>
              <a:rPr lang="zh-CN" altLang="en-US" dirty="0"/>
              <a:t>单击此处编辑母版标题样式</a:t>
            </a:r>
          </a:p>
        </p:txBody>
      </p:sp>
      <p:sp>
        <p:nvSpPr>
          <p:cNvPr id="1028" name="Rectangle 18"/>
          <p:cNvSpPr>
            <a:spLocks noGrp="1"/>
          </p:cNvSpPr>
          <p:nvPr>
            <p:ph type="body" idx="1"/>
          </p:nvPr>
        </p:nvSpPr>
        <p:spPr>
          <a:xfrm>
            <a:off x="914400" y="1981200"/>
            <a:ext cx="10363200" cy="4114800"/>
          </a:xfrm>
          <a:prstGeom prst="rect">
            <a:avLst/>
          </a:prstGeom>
          <a:noFill/>
          <a:ln w="9525">
            <a:noFill/>
          </a:ln>
        </p:spPr>
        <p:txBody>
          <a:bodyPr lIns="92075" tIns="46038" rIns="92075" bIns="46038"/>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067" name="Rectangle 19"/>
          <p:cNvSpPr>
            <a:spLocks noGrp="1" noChangeArrowheads="1"/>
          </p:cNvSpPr>
          <p:nvPr>
            <p:ph type="dt" sz="half" idx="2"/>
          </p:nvPr>
        </p:nvSpPr>
        <p:spPr bwMode="auto">
          <a:xfrm>
            <a:off x="914400" y="6248400"/>
            <a:ext cx="2540000" cy="457200"/>
          </a:xfrm>
          <a:prstGeom prst="rect">
            <a:avLst/>
          </a:prstGeom>
          <a:noFill/>
          <a:ln>
            <a:noFill/>
          </a:ln>
          <a:effectLst/>
        </p:spPr>
        <p:txBody>
          <a:bodyPr vert="horz" wrap="square" lIns="91440" tIns="45720" rIns="91440" bIns="45720" numCol="1" anchor="t" anchorCtr="0" compatLnSpc="1"/>
          <a:lstStyle>
            <a:lvl1pPr eaLnBrk="1" hangingPunct="1">
              <a:spcBef>
                <a:spcPct val="50000"/>
              </a:spcBef>
              <a:defRPr sz="1400"/>
            </a:lvl1p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68" name="Rectangle 20"/>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t" anchorCtr="0" compatLnSpc="1"/>
          <a:lstStyle>
            <a:lvl1pPr algn="ctr" eaLnBrk="1" hangingPunct="1">
              <a:spcBef>
                <a:spcPct val="50000"/>
              </a:spcBef>
              <a:defRPr sz="1400"/>
            </a:lvl1p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69" name="Rectangle 21"/>
          <p:cNvSpPr>
            <a:spLocks noGrp="1" noChangeArrowheads="1"/>
          </p:cNvSpPr>
          <p:nvPr>
            <p:ph type="sldNum" sz="quarter" idx="4"/>
          </p:nvPr>
        </p:nvSpPr>
        <p:spPr bwMode="auto">
          <a:xfrm>
            <a:off x="8737600" y="6248400"/>
            <a:ext cx="2540000" cy="457200"/>
          </a:xfrm>
          <a:prstGeom prst="rect">
            <a:avLst/>
          </a:prstGeom>
          <a:noFill/>
          <a:ln>
            <a:noFill/>
          </a:ln>
          <a:effectLst/>
        </p:spPr>
        <p:txBody>
          <a:bodyPr vert="horz" wrap="square" lIns="91440" tIns="45720" rIns="91440" bIns="45720" numCol="1" anchor="t" anchorCtr="0" compatLnSpc="1"/>
          <a:lstStyle>
            <a:lvl1pPr algn="r">
              <a:defRPr sz="1400"/>
            </a:lvl1p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p:txStyles>
    <p:titleStyle>
      <a:lvl1pPr algn="ctr" rtl="0" eaLnBrk="0" fontAlgn="base" hangingPunct="0">
        <a:spcBef>
          <a:spcPct val="0"/>
        </a:spcBef>
        <a:spcAft>
          <a:spcPct val="0"/>
        </a:spcAft>
        <a:defRPr kumimoji="1" sz="4400" kern="12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0"/>
          <p:cNvSpPr txBox="1">
            <a:spLocks noGrp="1"/>
          </p:cNvSpPr>
          <p:nvPr>
            <p:ph type="dt" sz="quarter" idx="2"/>
          </p:nvPr>
        </p:nvSpPr>
        <p:spPr>
          <a:ln w="12700"/>
        </p:spPr>
        <p:txBody>
          <a:bodyPr/>
          <a:lstStyle/>
          <a:p>
            <a:pPr marL="0" indent="0" eaLnBrk="1" hangingPunct="1">
              <a:spcBef>
                <a:spcPct val="50000"/>
              </a:spcBef>
              <a:buNone/>
            </a:pPr>
            <a:fld id="{BB962C8B-B14F-4D97-AF65-F5344CB8AC3E}" type="datetime1">
              <a:rPr kumimoji="1" lang="zh-CN" altLang="en-US" sz="1400" kern="1200" dirty="0">
                <a:solidFill>
                  <a:srgbClr val="FFFFFF"/>
                </a:solidFill>
                <a:latin typeface="+mn-lt"/>
                <a:ea typeface="+mn-ea"/>
                <a:cs typeface="+mn-cs"/>
              </a:rPr>
              <a:t>2021/6/1</a:t>
            </a:fld>
            <a:endParaRPr kumimoji="1" lang="zh-CN" altLang="en-US" sz="1400" kern="1200" dirty="0">
              <a:solidFill>
                <a:srgbClr val="FFFFFF"/>
              </a:solidFill>
              <a:latin typeface="+mn-lt"/>
              <a:ea typeface="+mn-ea"/>
              <a:cs typeface="+mn-cs"/>
            </a:endParaRPr>
          </a:p>
        </p:txBody>
      </p:sp>
      <p:sp>
        <p:nvSpPr>
          <p:cNvPr id="5123" name="Rectangle 32"/>
          <p:cNvSpPr txBox="1">
            <a:spLocks noGrp="1"/>
          </p:cNvSpPr>
          <p:nvPr>
            <p:ph type="sldNum" sz="quarter" idx="4"/>
          </p:nvPr>
        </p:nvSpPr>
        <p:spPr>
          <a:ln w="12700"/>
        </p:spPr>
        <p:txBody>
          <a:bodyPr/>
          <a:lstStyle/>
          <a:p>
            <a:pPr marL="0" indent="0" algn="r" eaLnBrk="1" hangingPunct="1">
              <a:spcBef>
                <a:spcPct val="50000"/>
              </a:spcBef>
              <a:buNone/>
            </a:pPr>
            <a:fld id="{9A0DB2DC-4C9A-4742-B13C-FB6460FD3503}" type="slidenum">
              <a:rPr lang="zh-CN" altLang="en-US" sz="1400" dirty="0">
                <a:solidFill>
                  <a:srgbClr val="FFFFFF"/>
                </a:solidFill>
              </a:rPr>
              <a:t>1</a:t>
            </a:fld>
            <a:endParaRPr lang="zh-CN" altLang="en-US" sz="1400" dirty="0">
              <a:solidFill>
                <a:srgbClr val="FFFFFF"/>
              </a:solidFill>
            </a:endParaRPr>
          </a:p>
        </p:txBody>
      </p:sp>
      <p:sp>
        <p:nvSpPr>
          <p:cNvPr id="5124" name="Rectangle 2"/>
          <p:cNvSpPr>
            <a:spLocks noGrp="1"/>
          </p:cNvSpPr>
          <p:nvPr>
            <p:ph type="ctrTitle" sz="quarter"/>
          </p:nvPr>
        </p:nvSpPr>
        <p:spPr>
          <a:xfrm>
            <a:off x="2209800" y="1196975"/>
            <a:ext cx="7772400" cy="2460625"/>
          </a:xfrm>
        </p:spPr>
        <p:txBody>
          <a:bodyPr vert="horz" wrap="square" lIns="92075" tIns="46038" rIns="92075" bIns="46038" anchor="ctr" anchorCtr="0"/>
          <a:lstStyle/>
          <a:p>
            <a:pPr eaLnBrk="1" hangingPunct="1">
              <a:buClrTx/>
              <a:buSzTx/>
              <a:buFontTx/>
            </a:pPr>
            <a:r>
              <a:rPr kumimoji="1" lang="zh-CN" altLang="en-US" sz="5400" b="1" kern="1200" dirty="0">
                <a:solidFill>
                  <a:schemeClr val="tx1"/>
                </a:solidFill>
                <a:latin typeface="黑体" panose="02010609060101010101" pitchFamily="2" charset="-122"/>
                <a:ea typeface="黑体" panose="02010609060101010101" pitchFamily="2" charset="-122"/>
                <a:cs typeface="+mj-cs"/>
              </a:rPr>
              <a:t>《政治经济学通论</a:t>
            </a:r>
            <a:r>
              <a:rPr kumimoji="1" lang="en-US" altLang="zh-CN" sz="5400" b="1" kern="1200" dirty="0">
                <a:solidFill>
                  <a:schemeClr val="tx1"/>
                </a:solidFill>
                <a:latin typeface="黑体" panose="02010609060101010101" pitchFamily="2" charset="-122"/>
                <a:ea typeface="黑体" panose="02010609060101010101" pitchFamily="2" charset="-122"/>
                <a:cs typeface="+mj-cs"/>
              </a:rPr>
              <a:t>》</a:t>
            </a:r>
            <a:br>
              <a:rPr kumimoji="1" lang="en-US" altLang="zh-CN" sz="4800" b="1" kern="1200" dirty="0">
                <a:solidFill>
                  <a:schemeClr val="tx1"/>
                </a:solidFill>
                <a:latin typeface="黑体" panose="02010609060101010101" pitchFamily="2" charset="-122"/>
                <a:ea typeface="黑体" panose="02010609060101010101" pitchFamily="2" charset="-122"/>
                <a:cs typeface="+mj-cs"/>
              </a:rPr>
            </a:br>
            <a:br>
              <a:rPr kumimoji="1" lang="en-US" altLang="zh-CN" sz="2400" b="1" kern="1200" dirty="0">
                <a:solidFill>
                  <a:schemeClr val="tx1"/>
                </a:solidFill>
                <a:latin typeface="黑体" panose="02010609060101010101" pitchFamily="2" charset="-122"/>
                <a:ea typeface="黑体" panose="02010609060101010101" pitchFamily="2" charset="-122"/>
                <a:cs typeface="+mj-cs"/>
              </a:rPr>
            </a:br>
            <a:r>
              <a:rPr kumimoji="1" lang="zh-CN" altLang="en-US" sz="2400" b="1" kern="1200" dirty="0">
                <a:solidFill>
                  <a:schemeClr val="tx1"/>
                </a:solidFill>
                <a:latin typeface="黑体" panose="02010609060101010101" pitchFamily="2" charset="-122"/>
                <a:ea typeface="黑体" panose="02010609060101010101" pitchFamily="2" charset="-122"/>
                <a:cs typeface="+mj-cs"/>
              </a:rPr>
              <a:t>（第</a:t>
            </a:r>
            <a:r>
              <a:rPr kumimoji="1" lang="en-US" altLang="zh-CN" sz="2400" b="1" kern="1200" dirty="0">
                <a:solidFill>
                  <a:schemeClr val="tx1"/>
                </a:solidFill>
                <a:latin typeface="黑体" panose="02010609060101010101" pitchFamily="2" charset="-122"/>
                <a:ea typeface="黑体" panose="02010609060101010101" pitchFamily="2" charset="-122"/>
                <a:cs typeface="+mj-cs"/>
              </a:rPr>
              <a:t>3</a:t>
            </a:r>
            <a:r>
              <a:rPr kumimoji="1" lang="zh-CN" altLang="en-US" sz="2400" b="1" kern="1200" dirty="0">
                <a:solidFill>
                  <a:schemeClr val="tx1"/>
                </a:solidFill>
                <a:latin typeface="黑体" panose="02010609060101010101" pitchFamily="2" charset="-122"/>
                <a:ea typeface="黑体" panose="02010609060101010101" pitchFamily="2" charset="-122"/>
                <a:cs typeface="+mj-cs"/>
              </a:rPr>
              <a:t>版）</a:t>
            </a:r>
            <a:endParaRPr kumimoji="1" lang="en-US" altLang="zh-CN" sz="2400" b="1" kern="1200" dirty="0">
              <a:solidFill>
                <a:schemeClr val="tx1"/>
              </a:solidFill>
              <a:latin typeface="黑体" panose="02010609060101010101" pitchFamily="2" charset="-122"/>
              <a:ea typeface="黑体" panose="02010609060101010101" pitchFamily="2" charset="-122"/>
              <a:cs typeface="+mj-cs"/>
            </a:endParaRPr>
          </a:p>
        </p:txBody>
      </p:sp>
      <p:sp>
        <p:nvSpPr>
          <p:cNvPr id="5125" name="Rectangle 3"/>
          <p:cNvSpPr>
            <a:spLocks noGrp="1"/>
          </p:cNvSpPr>
          <p:nvPr>
            <p:ph type="subTitle" sz="quarter" idx="1"/>
          </p:nvPr>
        </p:nvSpPr>
        <p:spPr>
          <a:xfrm>
            <a:off x="2095500" y="4149725"/>
            <a:ext cx="7886700" cy="1752600"/>
          </a:xfrm>
        </p:spPr>
        <p:txBody>
          <a:bodyPr vert="horz" wrap="square" lIns="92075" tIns="46038" rIns="92075" bIns="46038" anchor="t" anchorCtr="0"/>
          <a:lstStyle/>
          <a:p>
            <a:pPr eaLnBrk="1" hangingPunct="1">
              <a:buClrTx/>
              <a:buSzTx/>
            </a:pPr>
            <a:r>
              <a:rPr kumimoji="1" lang="zh-CN" altLang="en-US" b="1" kern="1200" dirty="0">
                <a:latin typeface="+mn-lt"/>
                <a:ea typeface="楷体_GB2312" pitchFamily="49" charset="-122"/>
                <a:cs typeface="+mn-cs"/>
              </a:rPr>
              <a:t>陈承明</a:t>
            </a:r>
            <a:endParaRPr kumimoji="1" lang="en-US" altLang="zh-CN" b="1" kern="1200" dirty="0">
              <a:latin typeface="+mn-lt"/>
              <a:ea typeface="楷体_GB2312" pitchFamily="49" charset="-122"/>
              <a:cs typeface="+mn-cs"/>
            </a:endParaRPr>
          </a:p>
          <a:p>
            <a:pPr eaLnBrk="1" hangingPunct="1">
              <a:buClrTx/>
              <a:buSzTx/>
            </a:pPr>
            <a:endParaRPr kumimoji="1" lang="en-US" altLang="zh-CN" b="1" kern="1200" dirty="0">
              <a:latin typeface="+mn-lt"/>
              <a:ea typeface="楷体_GB2312" pitchFamily="49" charset="-122"/>
              <a:cs typeface="+mn-cs"/>
            </a:endParaRPr>
          </a:p>
          <a:p>
            <a:pPr eaLnBrk="1" hangingPunct="1">
              <a:buClrTx/>
              <a:buSzTx/>
            </a:pPr>
            <a:r>
              <a:rPr kumimoji="1" lang="zh-CN" altLang="en-US" b="1" kern="1200" dirty="0">
                <a:latin typeface="+mn-lt"/>
                <a:ea typeface="楷体_GB2312" pitchFamily="49" charset="-122"/>
                <a:cs typeface="+mn-cs"/>
              </a:rPr>
              <a:t>上海财经大学出版社</a:t>
            </a:r>
          </a:p>
          <a:p>
            <a:pPr eaLnBrk="1" hangingPunct="1">
              <a:buClrTx/>
              <a:buSzTx/>
            </a:pPr>
            <a:endParaRPr kumimoji="1" lang="zh-CN" altLang="en-US" b="1" kern="1200" dirty="0">
              <a:latin typeface="+mn-lt"/>
              <a:ea typeface="+mn-ea"/>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（二）计划调节与市场调节的外在矛盾性</a:t>
            </a:r>
          </a:p>
        </p:txBody>
      </p:sp>
      <p:sp>
        <p:nvSpPr>
          <p:cNvPr id="3" name="内容占位符 2"/>
          <p:cNvSpPr>
            <a:spLocks noGrp="1"/>
          </p:cNvSpPr>
          <p:nvPr>
            <p:ph idx="1"/>
          </p:nvPr>
        </p:nvSpPr>
        <p:spPr/>
        <p:txBody>
          <a:bodyPr/>
          <a:lstStyle/>
          <a:p>
            <a:r>
              <a:rPr lang="en-US" altLang="zh-CN" dirty="0"/>
              <a:t>        1</a:t>
            </a:r>
            <a:r>
              <a:rPr lang="zh-CN" altLang="en-US" dirty="0"/>
              <a:t>、传统的高度集中的计划管理体制限制了市场机制积极作用的发挥。</a:t>
            </a:r>
          </a:p>
          <a:p>
            <a:r>
              <a:rPr lang="en-US" altLang="zh-CN" dirty="0"/>
              <a:t>        2</a:t>
            </a:r>
            <a:r>
              <a:rPr lang="zh-CN" altLang="en-US" dirty="0"/>
              <a:t>、完全由市场自发调节的管理体制，会限制计划调节积极作用的发挥。</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14400" y="639445"/>
            <a:ext cx="11001375" cy="1143000"/>
          </a:xfrm>
        </p:spPr>
        <p:txBody>
          <a:bodyPr/>
          <a:lstStyle/>
          <a:p>
            <a:r>
              <a:rPr lang="zh-CN" altLang="en-US" sz="4000" b="1"/>
              <a:t>（三）计划调节与市场调节有机结合的规律性</a:t>
            </a:r>
          </a:p>
        </p:txBody>
      </p:sp>
      <p:sp>
        <p:nvSpPr>
          <p:cNvPr id="3" name="内容占位符 2"/>
          <p:cNvSpPr>
            <a:spLocks noGrp="1"/>
          </p:cNvSpPr>
          <p:nvPr>
            <p:ph idx="1"/>
          </p:nvPr>
        </p:nvSpPr>
        <p:spPr/>
        <p:txBody>
          <a:bodyPr/>
          <a:lstStyle/>
          <a:p>
            <a:r>
              <a:rPr lang="en-US" altLang="zh-CN"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一方面计划调节与市场调节有内在的统一性，可以扬长避短，相得益彰；另一方面两种管理体制之间又有外在的矛盾性，限制了两种机制的互补作用。因此，要解决两种机制内在要求相容与外在管理体制相斥的矛盾，就必须从改革管理体制入手，建立起与双功能复合机制相适应的新管理体制。</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三、更好地发挥政府的调控作用</a:t>
            </a:r>
          </a:p>
        </p:txBody>
      </p:sp>
      <p:sp>
        <p:nvSpPr>
          <p:cNvPr id="3" name="内容占位符 2"/>
          <p:cNvSpPr>
            <a:spLocks noGrp="1"/>
          </p:cNvSpPr>
          <p:nvPr>
            <p:ph idx="1"/>
          </p:nvPr>
        </p:nvSpPr>
        <p:spPr/>
        <p:txBody>
          <a:bodyPr/>
          <a:lstStyle/>
          <a:p>
            <a:r>
              <a:rPr lang="zh-CN" altLang="zh-CN" dirty="0">
                <a:effectLst/>
                <a:ea typeface="Times New Roman" panose="02020603050405020304" pitchFamily="18" charset="0"/>
              </a:rPr>
              <a:t> </a:t>
            </a:r>
            <a:r>
              <a:rPr lang="en-US" altLang="zh-CN" dirty="0">
                <a:effectLst/>
                <a:ea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中国特色社会主义经济是政府宏观调控下的市场经济，就是要把计划调节与市场调节有机结合起来，在充分发挥市场在资源配置中决定性作用的同时，更好地发挥政府在宏观调控上的重要作用。</a:t>
            </a:r>
            <a:endParaRPr lang="en-US" altLang="zh-CN" b="1" dirty="0"/>
          </a:p>
          <a:p>
            <a:r>
              <a:rPr lang="zh-CN" altLang="en-US" b="1" dirty="0"/>
              <a:t>（一）宏观调控的含义；</a:t>
            </a:r>
          </a:p>
          <a:p>
            <a:r>
              <a:rPr lang="zh-CN" altLang="en-US" b="1" dirty="0"/>
              <a:t>（二）宏观调控与政府职能；</a:t>
            </a:r>
          </a:p>
          <a:p>
            <a:r>
              <a:rPr lang="zh-CN" altLang="en-US" b="1" dirty="0"/>
              <a:t>（三）宏观调控的必要性和重要性；</a:t>
            </a:r>
          </a:p>
          <a:p>
            <a:r>
              <a:rPr lang="zh-CN" altLang="en-US" b="1" dirty="0"/>
              <a:t>（四）当前宏观调控的八大任务。</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（一）宏观调控的含义</a:t>
            </a:r>
          </a:p>
        </p:txBody>
      </p:sp>
      <p:sp>
        <p:nvSpPr>
          <p:cNvPr id="3" name="内容占位符 2"/>
          <p:cNvSpPr>
            <a:spLocks noGrp="1"/>
          </p:cNvSpPr>
          <p:nvPr>
            <p:ph idx="1"/>
          </p:nvPr>
        </p:nvSpPr>
        <p:spPr/>
        <p:txBody>
          <a:bodyPr/>
          <a:lstStyle/>
          <a:p>
            <a:r>
              <a:rPr lang="en-US" altLang="zh-CN"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 宏观调控是由政府承担的对国民经济的协调和监管职能，包括以下任务：对国民经济的预测、计划和指导，对经济发展方式和产业结构的规划和调整，以及运用经济、行政、法律等手段，对宏观经济进行调节和控制等。</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（二）宏观调控与政府职能</a:t>
            </a:r>
          </a:p>
        </p:txBody>
      </p:sp>
      <p:sp>
        <p:nvSpPr>
          <p:cNvPr id="3" name="内容占位符 2"/>
          <p:cNvSpPr>
            <a:spLocks noGrp="1"/>
          </p:cNvSpPr>
          <p:nvPr>
            <p:ph idx="1"/>
          </p:nvPr>
        </p:nvSpPr>
        <p:spPr/>
        <p:txBody>
          <a:bodyPr/>
          <a:lstStyle/>
          <a:p>
            <a:r>
              <a:rPr lang="en-US" altLang="zh-CN"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政府的经济管理职能，要从以直接管理和微观管理为主，转变为以间接管理和宏观管理为主。在我国，政府职能的转变并不意味着要管的事情减少和减轻了；恰恰相反，政府要承担的职责是更重和更大了。因为我国的市场经济不像西方国家是自发形成的，而是由政府启动和指导下发展的。政府的职责不只拘泥于调节经济总量和结构，还包括完善市场经济的体制和机制，制定和实现中长期战略目标等艰巨任务。</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（三）宏观调控的必要性和重要性</a:t>
            </a:r>
          </a:p>
        </p:txBody>
      </p:sp>
      <p:sp>
        <p:nvSpPr>
          <p:cNvPr id="3" name="内容占位符 2"/>
          <p:cNvSpPr>
            <a:spLocks noGrp="1"/>
          </p:cNvSpPr>
          <p:nvPr>
            <p:ph idx="1"/>
          </p:nvPr>
        </p:nvSpPr>
        <p:spPr/>
        <p:txBody>
          <a:bodyPr/>
          <a:lstStyle/>
          <a:p>
            <a:r>
              <a:rPr lang="en-US" altLang="zh-CN" dirty="0">
                <a:effectLst/>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实行宏观调控，不仅是社会化大生产和按比例发展的需要，也是控制市场风险和防范经济危机的需要。</a:t>
            </a:r>
            <a:endParaRPr lang="en-US" altLang="zh-CN" b="1" dirty="0"/>
          </a:p>
          <a:p>
            <a:r>
              <a:rPr lang="zh-CN" altLang="en-US" b="1" dirty="0"/>
              <a:t> 1、社会化大生产的需要；</a:t>
            </a:r>
          </a:p>
          <a:p>
            <a:r>
              <a:rPr lang="zh-CN" altLang="en-US" b="1" dirty="0"/>
              <a:t> 2、防范各种经济风险的需要；</a:t>
            </a:r>
          </a:p>
          <a:p>
            <a:r>
              <a:rPr lang="zh-CN" altLang="en-US" b="1" dirty="0"/>
              <a:t> 3、调节供求和优化结构的需要；</a:t>
            </a:r>
          </a:p>
          <a:p>
            <a:r>
              <a:rPr lang="en-US" altLang="zh-CN" b="1" dirty="0"/>
              <a:t> </a:t>
            </a:r>
            <a:r>
              <a:rPr lang="zh-CN" altLang="en-US" b="1" dirty="0"/>
              <a:t>4、市场经济健康运行的需要。</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 1、社会化大生产的需要</a:t>
            </a:r>
          </a:p>
        </p:txBody>
      </p:sp>
      <p:sp>
        <p:nvSpPr>
          <p:cNvPr id="3" name="内容占位符 2"/>
          <p:cNvSpPr>
            <a:spLocks noGrp="1"/>
          </p:cNvSpPr>
          <p:nvPr>
            <p:ph idx="1"/>
          </p:nvPr>
        </p:nvSpPr>
        <p:spPr/>
        <p:txBody>
          <a:bodyPr/>
          <a:lstStyle/>
          <a:p>
            <a:r>
              <a:rPr lang="en-US" altLang="zh-CN" dirty="0">
                <a:effectLst/>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市场经济是以社会化大生产为基础的商品经济，因此既要尊重价值规律和价值增殖规律，又要尊重生产力规律和按比例发展规律。</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随着生产规模扩大以及社会分工细化，更加需要政府对生产的各个部门和环节，以及国民经济的整体进行调节和控制，以适应社会化大生产和按比例发展规律的要求。</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 2、防范各种经济风险的需要</a:t>
            </a:r>
          </a:p>
        </p:txBody>
      </p:sp>
      <p:sp>
        <p:nvSpPr>
          <p:cNvPr id="3" name="内容占位符 2"/>
          <p:cNvSpPr>
            <a:spLocks noGrp="1"/>
          </p:cNvSpPr>
          <p:nvPr>
            <p:ph idx="1"/>
          </p:nvPr>
        </p:nvSpPr>
        <p:spPr/>
        <p:txBody>
          <a:bodyPr/>
          <a:lstStyle/>
          <a:p>
            <a:r>
              <a:rPr lang="en-US" altLang="zh-CN" dirty="0">
                <a:effectLst/>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伴随着经济全球化的快速发展，生产要素可以在全球范围内配置，这为许多发展中国家提供了更多的机遇，但同时也给它们带来外部冲击和经济风险。我国的市场发育还不完善，经济结构也比较脆弱，容易受到外部不利因素的影响。为了防止经济波动过大，政府有必要加强宏观调控，对国民经济进行有效干预。</a:t>
            </a:r>
            <a:endParaRPr lang="zh-CN" alt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 </a:t>
            </a:r>
            <a:r>
              <a:rPr lang="zh-CN" altLang="en-US" b="1"/>
              <a:t>3、调节供求和优化结构的需要</a:t>
            </a:r>
          </a:p>
        </p:txBody>
      </p:sp>
      <p:sp>
        <p:nvSpPr>
          <p:cNvPr id="3" name="内容占位符 2"/>
          <p:cNvSpPr>
            <a:spLocks noGrp="1"/>
          </p:cNvSpPr>
          <p:nvPr>
            <p:ph idx="1"/>
          </p:nvPr>
        </p:nvSpPr>
        <p:spPr/>
        <p:txBody>
          <a:bodyPr/>
          <a:lstStyle/>
          <a:p>
            <a:r>
              <a:rPr lang="en-US" altLang="zh-CN" dirty="0">
                <a:effectLst/>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宏观经济运行是由总供给与总需求决定的。为了保证经济持续稳定发展，需要政府加强宏观调控，以保持总供给与总需求的平衡。</a:t>
            </a:r>
            <a:endParaRPr lang="en-US" altLang="zh-CN" dirty="0">
              <a:effectLst/>
              <a:ea typeface="宋体" panose="02010600030101010101" pitchFamily="2" charset="-122"/>
              <a:cs typeface="Times New Roman" panose="02020603050405020304" pitchFamily="18" charset="0"/>
            </a:endParaRPr>
          </a:p>
          <a:p>
            <a:r>
              <a:rPr lang="en-US" altLang="zh-CN" dirty="0">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我国经济也存在结构不平衡问题。经济结构不平衡，主要体现在产业结构和需求结构等方面，而地区和城乡不平衡则与相关政策有关。</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因此，有必要制定有效的调控政策和措施，以促进经济社会的协调发展。</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4、市场经济健康运行的需要</a:t>
            </a:r>
          </a:p>
        </p:txBody>
      </p:sp>
      <p:sp>
        <p:nvSpPr>
          <p:cNvPr id="3" name="内容占位符 2"/>
          <p:cNvSpPr>
            <a:spLocks noGrp="1"/>
          </p:cNvSpPr>
          <p:nvPr>
            <p:ph idx="1"/>
          </p:nvPr>
        </p:nvSpPr>
        <p:spPr/>
        <p:txBody>
          <a:bodyPr/>
          <a:lstStyle/>
          <a:p>
            <a:r>
              <a:rPr lang="en-US" altLang="zh-CN" dirty="0">
                <a:effectLst/>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市场不是万能的，市场调节也有缺陷。首先，市场经济具有自发性与盲目性。其次，市场不能提供全部公共产品。再次，在市场竞争下，优胜劣汰，容易产生两极分化。</a:t>
            </a:r>
            <a:r>
              <a:rPr lang="zh-CN" altLang="en-US" dirty="0">
                <a:effectLst/>
                <a:ea typeface="宋体" panose="02010600030101010101" pitchFamily="2" charset="-122"/>
                <a:cs typeface="Times New Roman" panose="02020603050405020304" pitchFamily="18" charset="0"/>
              </a:rPr>
              <a:t>现实表明，</a:t>
            </a:r>
            <a:r>
              <a:rPr lang="zh-CN" altLang="zh-CN" dirty="0">
                <a:effectLst/>
                <a:ea typeface="宋体" panose="02010600030101010101" pitchFamily="2" charset="-122"/>
                <a:cs typeface="Times New Roman" panose="02020603050405020304" pitchFamily="18" charset="0"/>
              </a:rPr>
              <a:t>市场有调节资源配置的积极作用，但是也有自发性、盲目性和局限性。因此，只有把市场调节与宏观调控有机结合，才能实现国民经济的持续健康发展。</a:t>
            </a:r>
            <a:endParaRPr lang="zh-CN" alt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b="1" dirty="0"/>
              <a:t>第七章 政府调控与市场调节</a:t>
            </a:r>
          </a:p>
        </p:txBody>
      </p:sp>
      <p:sp>
        <p:nvSpPr>
          <p:cNvPr id="4" name="内容占位符 3"/>
          <p:cNvSpPr>
            <a:spLocks noGrp="1"/>
          </p:cNvSpPr>
          <p:nvPr>
            <p:ph idx="1"/>
          </p:nvPr>
        </p:nvSpPr>
        <p:spPr/>
        <p:txBody>
          <a:bodyPr/>
          <a:lstStyle/>
          <a:p>
            <a:r>
              <a:rPr lang="en-US" altLang="zh-CN"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在社会主义市场经济中，政府的宏观调控与市场的自发调节具有同时并存的两重性和有机结合的相容性，因此需要深入研究它们的相互作用和内在联系。首先，要正确认识和处理计划指导、宏观调控和市场调节三者的关系</a:t>
            </a:r>
            <a:r>
              <a:rPr lang="zh-CN" altLang="en-US" kern="100" dirty="0">
                <a:effectLst/>
                <a:latin typeface="等线" panose="02010600030101010101" pitchFamily="2" charset="-122"/>
                <a:ea typeface="宋体" panose="02010600030101010101" pitchFamily="2" charset="-122"/>
                <a:cs typeface="Times New Roman" panose="02020603050405020304" pitchFamily="18" charset="0"/>
              </a:rPr>
              <a:t>；</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其次，要学会运用财政政策和货币政策来调节宏观经济，克服市场调节的缺陷</a:t>
            </a:r>
            <a:r>
              <a:rPr lang="zh-CN" altLang="en-US" kern="100" dirty="0">
                <a:effectLst/>
                <a:latin typeface="等线" panose="02010600030101010101" pitchFamily="2" charset="-122"/>
                <a:ea typeface="宋体" panose="02010600030101010101" pitchFamily="2" charset="-122"/>
                <a:cs typeface="Times New Roman" panose="02020603050405020304" pitchFamily="18" charset="0"/>
              </a:rPr>
              <a:t>；</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再次，要转变政府职能，使之高效地发挥计划指导和宏观调控的积极作用。</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b="1" dirty="0"/>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（四）当前宏观调控的八大任务</a:t>
            </a:r>
          </a:p>
        </p:txBody>
      </p:sp>
      <p:sp>
        <p:nvSpPr>
          <p:cNvPr id="3" name="内容占位符 2"/>
          <p:cNvSpPr>
            <a:spLocks noGrp="1"/>
          </p:cNvSpPr>
          <p:nvPr>
            <p:ph idx="1"/>
          </p:nvPr>
        </p:nvSpPr>
        <p:spPr>
          <a:xfrm>
            <a:off x="477520" y="1656715"/>
            <a:ext cx="11533505" cy="4591685"/>
          </a:xfrm>
        </p:spPr>
        <p:txBody>
          <a:bodyPr/>
          <a:lstStyle/>
          <a:p>
            <a:r>
              <a:rPr lang="zh-CN" altLang="en-US" dirty="0"/>
              <a:t>一是深化供给侧结构性改革；</a:t>
            </a:r>
          </a:p>
          <a:p>
            <a:r>
              <a:rPr lang="zh-CN" altLang="en-US" dirty="0"/>
              <a:t>二是激发各类市场主体活力；</a:t>
            </a:r>
          </a:p>
          <a:p>
            <a:r>
              <a:rPr lang="zh-CN" altLang="en-US" dirty="0"/>
              <a:t>三是实施乡村振兴战略；</a:t>
            </a:r>
          </a:p>
          <a:p>
            <a:r>
              <a:rPr lang="zh-CN" altLang="en-US" dirty="0"/>
              <a:t>四是实施区域协调发展战略；</a:t>
            </a:r>
          </a:p>
          <a:p>
            <a:r>
              <a:rPr lang="zh-CN" altLang="en-US" dirty="0"/>
              <a:t>五是推动形成全面开放新格局；</a:t>
            </a:r>
          </a:p>
          <a:p>
            <a:r>
              <a:rPr lang="zh-CN" altLang="en-US" dirty="0"/>
              <a:t>六是提高保障和改善民生水平；</a:t>
            </a:r>
          </a:p>
          <a:p>
            <a:r>
              <a:rPr lang="zh-CN" altLang="en-US" dirty="0"/>
              <a:t>七是加快建立住房保障制度；</a:t>
            </a:r>
          </a:p>
          <a:p>
            <a:r>
              <a:rPr lang="zh-CN" altLang="en-US" dirty="0"/>
              <a:t> 八是加快推进生态文明建设。</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四、 健全市场经济的法律制度</a:t>
            </a:r>
          </a:p>
        </p:txBody>
      </p:sp>
      <p:sp>
        <p:nvSpPr>
          <p:cNvPr id="3" name="内容占位符 2"/>
          <p:cNvSpPr>
            <a:spLocks noGrp="1"/>
          </p:cNvSpPr>
          <p:nvPr>
            <p:ph idx="1"/>
          </p:nvPr>
        </p:nvSpPr>
        <p:spPr/>
        <p:txBody>
          <a:bodyPr/>
          <a:lstStyle/>
          <a:p>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 </a:t>
            </a:r>
            <a:r>
              <a:rPr lang="en-US" altLang="zh-CN"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市场经济不仅是交换经济、竞争经济，更是信用经济、法制经济。要促进市场经济的健康发展，必须建立和完善相关的法律制度。</a:t>
            </a:r>
            <a:endParaRPr lang="en-US" altLang="zh-CN" b="1" dirty="0"/>
          </a:p>
          <a:p>
            <a:r>
              <a:rPr lang="zh-CN" altLang="en-US" b="1" dirty="0"/>
              <a:t>（一）健全市场经济法律制度的必要性；</a:t>
            </a:r>
          </a:p>
          <a:p>
            <a:r>
              <a:rPr lang="zh-CN" altLang="en-US" b="1" dirty="0"/>
              <a:t>（二）市场经济法律制度的基本内容；</a:t>
            </a:r>
          </a:p>
          <a:p>
            <a:r>
              <a:rPr lang="zh-CN" altLang="en-US" b="1" dirty="0"/>
              <a:t>（三）市场经济对法律制度的基本要求。</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（一）健全市场经济法律制度的必要性</a:t>
            </a:r>
          </a:p>
        </p:txBody>
      </p:sp>
      <p:sp>
        <p:nvSpPr>
          <p:cNvPr id="3" name="内容占位符 2"/>
          <p:cNvSpPr>
            <a:spLocks noGrp="1"/>
          </p:cNvSpPr>
          <p:nvPr>
            <p:ph idx="1"/>
          </p:nvPr>
        </p:nvSpPr>
        <p:spPr/>
        <p:txBody>
          <a:bodyPr/>
          <a:lstStyle/>
          <a:p>
            <a:r>
              <a:rPr lang="en-US" altLang="zh-CN" sz="1800"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建立与健全相关的法律制度，是发展和完善社会主义市场经济的需要，是促进市场有序竞争的需要，也是增强宏观调控有效性的需要。</a:t>
            </a:r>
            <a:endParaRPr lang="en-US" altLang="zh-CN" b="1" dirty="0"/>
          </a:p>
          <a:p>
            <a:r>
              <a:rPr lang="zh-CN" altLang="en-US" b="1" dirty="0"/>
              <a:t> 1、发展和完善市场经济的需要；</a:t>
            </a:r>
          </a:p>
          <a:p>
            <a:r>
              <a:rPr lang="zh-CN" altLang="en-US" b="1" dirty="0"/>
              <a:t> 2、促进市场有序竞争的需要；</a:t>
            </a:r>
          </a:p>
          <a:p>
            <a:r>
              <a:rPr lang="zh-CN" altLang="en-US" b="1" dirty="0"/>
              <a:t> 3、增强宏观调控有效性的需要。</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1、发展和完善市场经济的需要</a:t>
            </a:r>
          </a:p>
        </p:txBody>
      </p:sp>
      <p:sp>
        <p:nvSpPr>
          <p:cNvPr id="3" name="内容占位符 2"/>
          <p:cNvSpPr>
            <a:spLocks noGrp="1"/>
          </p:cNvSpPr>
          <p:nvPr>
            <p:ph idx="1"/>
          </p:nvPr>
        </p:nvSpPr>
        <p:spPr/>
        <p:txBody>
          <a:bodyPr/>
          <a:lstStyle/>
          <a:p>
            <a:r>
              <a:rPr lang="en-US" altLang="zh-CN"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 我国是社会主义市场经济，因此健全法律制度的要求更高。</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作为社会主义市场经济，更加要求经济主体之间具有平等的法律地位，不仅拥有自主经营的权力和利益，而且也要尊重其他经济主体的权力和利益。这就需要法律的规范、引导和制约。因此，建立与完善法律制度是发展和完善社会主义市场经济的必然要求。</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2、促进市场有序竞争的需要</a:t>
            </a:r>
          </a:p>
        </p:txBody>
      </p:sp>
      <p:sp>
        <p:nvSpPr>
          <p:cNvPr id="3" name="内容占位符 2"/>
          <p:cNvSpPr>
            <a:spLocks noGrp="1"/>
          </p:cNvSpPr>
          <p:nvPr>
            <p:ph idx="1"/>
          </p:nvPr>
        </p:nvSpPr>
        <p:spPr/>
        <p:txBody>
          <a:bodyPr/>
          <a:lstStyle/>
          <a:p>
            <a:r>
              <a:rPr lang="en-US" altLang="zh-CN"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要使市场经济有序发展，首要的任务就是健全法律制度。法律制度调节的对象是参与市场交易的企业，规范市场竞争的法律包括市场进出、定价规则和反对垄断等方面的内容。通过法律制度的建设，才能有效规范经济主体的行为，促进市场竞争的有序进行。</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 3、增强宏观调控有效性的需要</a:t>
            </a:r>
          </a:p>
        </p:txBody>
      </p:sp>
      <p:sp>
        <p:nvSpPr>
          <p:cNvPr id="3" name="内容占位符 2"/>
          <p:cNvSpPr>
            <a:spLocks noGrp="1"/>
          </p:cNvSpPr>
          <p:nvPr>
            <p:ph idx="1"/>
          </p:nvPr>
        </p:nvSpPr>
        <p:spPr/>
        <p:txBody>
          <a:bodyPr/>
          <a:lstStyle/>
          <a:p>
            <a:pPr algn="just"/>
            <a:r>
              <a:rPr lang="en-US" altLang="zh-CN"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市场经济的有序发展离不开政府的宏观调控，而政府的有效调控则离不开健全法律法规的约束。我们需要建立并完善相关的法律制度，使其既能约束经济主体又能约束政府成员，这对政府有效实施宏观调控，并防止滥用权力有着重要作用。</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（二）市场经济法律制度的基本内容</a:t>
            </a:r>
          </a:p>
        </p:txBody>
      </p:sp>
      <p:sp>
        <p:nvSpPr>
          <p:cNvPr id="3" name="内容占位符 2"/>
          <p:cNvSpPr>
            <a:spLocks noGrp="1"/>
          </p:cNvSpPr>
          <p:nvPr>
            <p:ph idx="1"/>
          </p:nvPr>
        </p:nvSpPr>
        <p:spPr/>
        <p:txBody>
          <a:bodyPr/>
          <a:lstStyle/>
          <a:p>
            <a:r>
              <a:rPr lang="zh-CN" altLang="en-US" dirty="0"/>
              <a:t> </a:t>
            </a:r>
            <a:r>
              <a:rPr lang="zh-CN" altLang="en-US" b="1" dirty="0"/>
              <a:t>1、明确市场主体；</a:t>
            </a:r>
          </a:p>
          <a:p>
            <a:r>
              <a:rPr lang="en-US" altLang="zh-CN" b="1" dirty="0"/>
              <a:t> </a:t>
            </a:r>
            <a:r>
              <a:rPr lang="zh-CN" altLang="en-US" b="1" dirty="0"/>
              <a:t>2、保护主体产权；</a:t>
            </a:r>
          </a:p>
          <a:p>
            <a:r>
              <a:rPr lang="zh-CN" altLang="en-US" b="1" dirty="0"/>
              <a:t> 3、维护市场秩序；</a:t>
            </a:r>
          </a:p>
          <a:p>
            <a:r>
              <a:rPr lang="zh-CN" altLang="en-US" b="1" dirty="0"/>
              <a:t> 4、促进有效调控；</a:t>
            </a:r>
          </a:p>
          <a:p>
            <a:r>
              <a:rPr lang="zh-CN" altLang="en-US" b="1" dirty="0"/>
              <a:t> 5、完善社会保障。</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 1、明确市场主体</a:t>
            </a:r>
          </a:p>
        </p:txBody>
      </p:sp>
      <p:sp>
        <p:nvSpPr>
          <p:cNvPr id="3" name="内容占位符 2"/>
          <p:cNvSpPr>
            <a:spLocks noGrp="1"/>
          </p:cNvSpPr>
          <p:nvPr>
            <p:ph idx="1"/>
          </p:nvPr>
        </p:nvSpPr>
        <p:spPr/>
        <p:txBody>
          <a:bodyPr/>
          <a:lstStyle/>
          <a:p>
            <a:r>
              <a:rPr lang="en-US" altLang="zh-CN"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在市场经济体制下，企业既是生产资料的产权主体，又是生产和经营的责任主体，是独立的商品生产者和经营者，能够自主决策、自主经营、自负盈亏。</a:t>
            </a:r>
            <a:endParaRPr lang="en-US" altLang="zh-CN" kern="100" dirty="0">
              <a:effectLst/>
              <a:latin typeface="等线" panose="02010600030101010101" pitchFamily="2" charset="-122"/>
              <a:ea typeface="宋体" panose="02010600030101010101" pitchFamily="2" charset="-122"/>
              <a:cs typeface="Times New Roman" panose="02020603050405020304" pitchFamily="18" charset="0"/>
            </a:endParaRPr>
          </a:p>
          <a:p>
            <a:r>
              <a:rPr lang="en-US" altLang="zh-CN" kern="100" dirty="0">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为了保证市场主体的独立性和自主性，必须以法的形式对它们的资格、条件、地位、权利、义务等做出明确的规定。</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2、保护主体产权</a:t>
            </a:r>
          </a:p>
        </p:txBody>
      </p:sp>
      <p:sp>
        <p:nvSpPr>
          <p:cNvPr id="3" name="内容占位符 2"/>
          <p:cNvSpPr>
            <a:spLocks noGrp="1"/>
          </p:cNvSpPr>
          <p:nvPr>
            <p:ph idx="1"/>
          </p:nvPr>
        </p:nvSpPr>
        <p:spPr/>
        <p:txBody>
          <a:bodyPr/>
          <a:lstStyle/>
          <a:p>
            <a:r>
              <a:rPr lang="en-US" altLang="zh-CN"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市场主体产权是以财产的所有权为依据，直接体现所有者利益的权利，一般包括物权、债权、股权、知识产权等。在市场经济体制下，市场主体都是平等的。</a:t>
            </a:r>
            <a:endParaRPr lang="en-US" altLang="zh-CN" kern="100" dirty="0">
              <a:effectLst/>
              <a:latin typeface="等线" panose="02010600030101010101" pitchFamily="2" charset="-122"/>
              <a:ea typeface="宋体" panose="02010600030101010101" pitchFamily="2" charset="-122"/>
              <a:cs typeface="Times New Roman" panose="02020603050405020304" pitchFamily="18" charset="0"/>
            </a:endParaRPr>
          </a:p>
          <a:p>
            <a:r>
              <a:rPr lang="en-US" altLang="zh-CN" kern="100" dirty="0">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由于所有市场主体的产权都能得到法律保护，因此在法律允许的范围之内，市场主体可以自由支配自己的财产，从事各种市场需要的生产经营活动，从而推动整个国民经济的发展。</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3、维护市场秩序</a:t>
            </a:r>
          </a:p>
        </p:txBody>
      </p:sp>
      <p:sp>
        <p:nvSpPr>
          <p:cNvPr id="3" name="内容占位符 2"/>
          <p:cNvSpPr>
            <a:spLocks noGrp="1"/>
          </p:cNvSpPr>
          <p:nvPr>
            <p:ph idx="1"/>
          </p:nvPr>
        </p:nvSpPr>
        <p:spPr/>
        <p:txBody>
          <a:bodyPr/>
          <a:lstStyle/>
          <a:p>
            <a:r>
              <a:rPr lang="zh-CN" altLang="zh-CN" kern="100" dirty="0">
                <a:effectLst/>
                <a:latin typeface="等线" panose="02010600030101010101" pitchFamily="2" charset="-122"/>
                <a:ea typeface="Times New Roman" panose="02020603050405020304" pitchFamily="18" charset="0"/>
                <a:cs typeface="Times New Roman" panose="02020603050405020304" pitchFamily="18" charset="0"/>
              </a:rPr>
              <a:t> </a:t>
            </a:r>
            <a:r>
              <a:rPr lang="en-US" altLang="zh-CN" kern="100" dirty="0">
                <a:effectLst/>
                <a:latin typeface="等线" panose="02010600030101010101" pitchFamily="2" charset="-122"/>
                <a:ea typeface="Times New Roman" panose="02020603050405020304" pitchFamily="18" charset="0"/>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为了更好地发挥市场对资源配置的决定性作用，必须有良好的市场秩序。在市场经济体制下，市场主体应享有平等竞争的权利和机会，并保证竞争手段的公平与正当。因此，必须按照公平、公正、公开的原则，制定市场主体必须共同遵守的准则和规范。</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b="1" dirty="0"/>
              <a:t>第七章的主要内容</a:t>
            </a:r>
          </a:p>
        </p:txBody>
      </p:sp>
      <p:sp>
        <p:nvSpPr>
          <p:cNvPr id="4" name="内容占位符 3"/>
          <p:cNvSpPr>
            <a:spLocks noGrp="1"/>
          </p:cNvSpPr>
          <p:nvPr>
            <p:ph idx="1"/>
          </p:nvPr>
        </p:nvSpPr>
        <p:spPr/>
        <p:txBody>
          <a:bodyPr/>
          <a:lstStyle/>
          <a:p>
            <a:pPr>
              <a:lnSpc>
                <a:spcPct val="150000"/>
              </a:lnSpc>
            </a:pPr>
            <a:r>
              <a:rPr lang="zh-CN" altLang="en-US" b="1" dirty="0"/>
              <a:t>一、市场调节、计划指导与宏观调控；</a:t>
            </a:r>
          </a:p>
          <a:p>
            <a:pPr>
              <a:lnSpc>
                <a:spcPct val="150000"/>
              </a:lnSpc>
            </a:pPr>
            <a:r>
              <a:rPr lang="zh-CN" altLang="en-US" b="1" dirty="0"/>
              <a:t>二、计划调节与市场调节的对立统一关系；</a:t>
            </a:r>
          </a:p>
          <a:p>
            <a:pPr>
              <a:lnSpc>
                <a:spcPct val="150000"/>
              </a:lnSpc>
            </a:pPr>
            <a:r>
              <a:rPr lang="zh-CN" altLang="en-US" b="1" dirty="0"/>
              <a:t>三、 更好地发挥政府的调控作用；</a:t>
            </a:r>
          </a:p>
          <a:p>
            <a:pPr>
              <a:lnSpc>
                <a:spcPct val="150000"/>
              </a:lnSpc>
            </a:pPr>
            <a:r>
              <a:rPr lang="zh-CN" altLang="en-US" b="1" dirty="0"/>
              <a:t>四、 健全市场经济的法律制度。</a:t>
            </a:r>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4、促进有效调控</a:t>
            </a:r>
          </a:p>
        </p:txBody>
      </p:sp>
      <p:sp>
        <p:nvSpPr>
          <p:cNvPr id="3" name="内容占位符 2"/>
          <p:cNvSpPr>
            <a:spLocks noGrp="1"/>
          </p:cNvSpPr>
          <p:nvPr>
            <p:ph idx="1"/>
          </p:nvPr>
        </p:nvSpPr>
        <p:spPr/>
        <p:txBody>
          <a:bodyPr/>
          <a:lstStyle/>
          <a:p>
            <a:r>
              <a:rPr lang="en-US" altLang="zh-CN"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在市场经济中，为了弥补市场机制的缺陷，需要加强政府的调节与控制。但政府干预的方式与程度要由法律来规范，政府的过度干预，不仅导致行政权力膨胀，而且使企业权益受损，造成人为的比例失调和经济波动。因此，政府的宏观调控既要符合经济规律，又要符合法律规定，必须在法律允许的范围之内，通过合法途径和必要程序来进行，使政府的宏观调控职能充分有效地发挥出来。</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 5、完善社会保障</a:t>
            </a:r>
          </a:p>
        </p:txBody>
      </p:sp>
      <p:sp>
        <p:nvSpPr>
          <p:cNvPr id="3" name="内容占位符 2"/>
          <p:cNvSpPr>
            <a:spLocks noGrp="1"/>
          </p:cNvSpPr>
          <p:nvPr>
            <p:ph idx="1"/>
          </p:nvPr>
        </p:nvSpPr>
        <p:spPr/>
        <p:txBody>
          <a:bodyPr/>
          <a:lstStyle/>
          <a:p>
            <a:r>
              <a:rPr lang="en-US" altLang="zh-CN"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市场经济具有分化作用和马汰效应，在竞争机制下形成的优胜劣汰，容易产生两级分化并影响社会稳定。社会保障是市场经济运行的安全网与稳定器，通过建立与完善社会保障制度及其法律规定，可以使竞争中的弱者、生活困难者得到最基本的保障，人们有了安全感、稳定感，才可以积极创业，大胆消费，市场经济就有了巨大的发展动力和良好的社会环境。</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（三）市场经济对法律制度的基本要求</a:t>
            </a:r>
          </a:p>
        </p:txBody>
      </p:sp>
      <p:sp>
        <p:nvSpPr>
          <p:cNvPr id="3" name="内容占位符 2"/>
          <p:cNvSpPr>
            <a:spLocks noGrp="1"/>
          </p:cNvSpPr>
          <p:nvPr>
            <p:ph idx="1"/>
          </p:nvPr>
        </p:nvSpPr>
        <p:spPr/>
        <p:txBody>
          <a:bodyPr/>
          <a:lstStyle/>
          <a:p>
            <a:r>
              <a:rPr lang="en-US" altLang="zh-CN"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完善市场经济的法制建设是一个系统工程，其中包括加强重点领域立法，建立依法行政制度，深化司法体制改革等。</a:t>
            </a:r>
            <a:endParaRPr lang="en-US" altLang="zh-CN" b="1" dirty="0"/>
          </a:p>
          <a:p>
            <a:r>
              <a:rPr lang="en-US" altLang="zh-CN" b="1" dirty="0"/>
              <a:t> </a:t>
            </a:r>
            <a:r>
              <a:rPr lang="zh-CN" altLang="en-US" b="1" dirty="0"/>
              <a:t>1、加强重点领域立法；</a:t>
            </a:r>
          </a:p>
          <a:p>
            <a:r>
              <a:rPr lang="zh-CN" altLang="en-US" b="1" dirty="0"/>
              <a:t> 2、努力推进依法行政；</a:t>
            </a:r>
          </a:p>
          <a:p>
            <a:r>
              <a:rPr lang="zh-CN" altLang="en-US" b="1" dirty="0"/>
              <a:t> 3、深化司法体制改革；</a:t>
            </a:r>
          </a:p>
          <a:p>
            <a:r>
              <a:rPr lang="zh-CN" altLang="en-US" b="1" dirty="0"/>
              <a:t> 4、加强法制宣传教育。</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1、加强重点领域立法</a:t>
            </a:r>
          </a:p>
        </p:txBody>
      </p:sp>
      <p:sp>
        <p:nvSpPr>
          <p:cNvPr id="3" name="内容占位符 2"/>
          <p:cNvSpPr>
            <a:spLocks noGrp="1"/>
          </p:cNvSpPr>
          <p:nvPr>
            <p:ph idx="1"/>
          </p:nvPr>
        </p:nvSpPr>
        <p:spPr/>
        <p:txBody>
          <a:bodyPr/>
          <a:lstStyle/>
          <a:p>
            <a:r>
              <a:rPr lang="en-US" altLang="zh-CN"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在新时期建立与健全社会主义法制，应重点完善经济体制方面的立法。同时，要改进和创新立法方式，提高立法工作的透明度和公众参与度，增强法律法规的科学性、针对性和有效性。</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2、努力推进依法行政</a:t>
            </a:r>
          </a:p>
        </p:txBody>
      </p:sp>
      <p:sp>
        <p:nvSpPr>
          <p:cNvPr id="3" name="内容占位符 2"/>
          <p:cNvSpPr>
            <a:spLocks noGrp="1"/>
          </p:cNvSpPr>
          <p:nvPr>
            <p:ph idx="1"/>
          </p:nvPr>
        </p:nvSpPr>
        <p:spPr/>
        <p:txBody>
          <a:bodyPr/>
          <a:lstStyle/>
          <a:p>
            <a:r>
              <a:rPr lang="en-US" altLang="zh-CN"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目前，依法行政的现状与经济社会发展的要求，特别是与全面建成小康社会的目标还有差距。在现实生活中，以人代法、以权代法、徇私枉法的现象不同程度存在。因此，要深入推进依法行政，着力规范政府行为，为顺利建成法治政府的目标而努力。</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 3、深化司法体制改革</a:t>
            </a:r>
          </a:p>
        </p:txBody>
      </p:sp>
      <p:sp>
        <p:nvSpPr>
          <p:cNvPr id="3" name="内容占位符 2"/>
          <p:cNvSpPr>
            <a:spLocks noGrp="1"/>
          </p:cNvSpPr>
          <p:nvPr>
            <p:ph idx="1"/>
          </p:nvPr>
        </p:nvSpPr>
        <p:spPr/>
        <p:txBody>
          <a:bodyPr/>
          <a:lstStyle/>
          <a:p>
            <a:pPr algn="just"/>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 </a:t>
            </a:r>
            <a:r>
              <a:rPr lang="en-US" altLang="zh-CN"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深化司法体制改革，完善司法制度，确保审判机关、检察机关公正行使审判权、检察权。为了让每个人在司法案件中都能感受到公平正义，应大力推进司法公正和司法公开。还应加强政法队伍建设，完善各项管理制度，提升法官、检察官的司法理念、业务能力和工作水平，维护司法的公信力和权威性。</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 4、加强法制宣传教育</a:t>
            </a:r>
          </a:p>
        </p:txBody>
      </p:sp>
      <p:sp>
        <p:nvSpPr>
          <p:cNvPr id="3" name="内容占位符 2"/>
          <p:cNvSpPr>
            <a:spLocks noGrp="1"/>
          </p:cNvSpPr>
          <p:nvPr>
            <p:ph idx="1"/>
          </p:nvPr>
        </p:nvSpPr>
        <p:spPr/>
        <p:txBody>
          <a:bodyPr/>
          <a:lstStyle/>
          <a:p>
            <a:r>
              <a:rPr lang="en-US" altLang="zh-CN" dirty="0">
                <a:effectLst/>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要深入开展法治宣传教育，弘扬社会主义法治精神，增强全社会学法、尊法、守法和用法的意识，提高领导干部运用法治思维和法治方式，化解矛盾和维护稳定的能力。加强法治宣传和教育，增强广大人民特别是领导干部的法治观念，形成良好的法治环境，是实现依法治国的重要内容与可靠保证。</a:t>
            </a:r>
            <a:endParaRPr lang="zh-CN" alt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课后习题</a:t>
            </a:r>
          </a:p>
        </p:txBody>
      </p:sp>
      <p:sp>
        <p:nvSpPr>
          <p:cNvPr id="3" name="内容占位符 2"/>
          <p:cNvSpPr>
            <a:spLocks noGrp="1"/>
          </p:cNvSpPr>
          <p:nvPr>
            <p:ph idx="1"/>
          </p:nvPr>
        </p:nvSpPr>
        <p:spPr/>
        <p:txBody>
          <a:bodyPr/>
          <a:lstStyle/>
          <a:p>
            <a:r>
              <a:rPr lang="zh-CN" altLang="en-US" sz="4000" b="1" dirty="0"/>
              <a:t>一、概念题</a:t>
            </a:r>
          </a:p>
          <a:p>
            <a:r>
              <a:rPr lang="zh-CN" altLang="en-US" dirty="0"/>
              <a:t>1、市场调节；</a:t>
            </a:r>
          </a:p>
          <a:p>
            <a:r>
              <a:rPr lang="zh-CN" altLang="en-US" dirty="0"/>
              <a:t> 2、计划调节； </a:t>
            </a:r>
          </a:p>
          <a:p>
            <a:r>
              <a:rPr lang="zh-CN" altLang="en-US" dirty="0"/>
              <a:t>3、宏观调控； </a:t>
            </a:r>
          </a:p>
          <a:p>
            <a:r>
              <a:rPr lang="zh-CN" altLang="en-US" dirty="0"/>
              <a:t>4、市场机制； </a:t>
            </a:r>
          </a:p>
          <a:p>
            <a:r>
              <a:rPr lang="zh-CN" altLang="en-US" dirty="0"/>
              <a:t>5、市场主体。</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二、填充题</a:t>
            </a:r>
          </a:p>
        </p:txBody>
      </p:sp>
      <p:sp>
        <p:nvSpPr>
          <p:cNvPr id="3" name="内容占位符 2"/>
          <p:cNvSpPr>
            <a:spLocks noGrp="1"/>
          </p:cNvSpPr>
          <p:nvPr>
            <p:ph idx="1"/>
          </p:nvPr>
        </p:nvSpPr>
        <p:spPr/>
        <p:txBody>
          <a:bodyPr/>
          <a:lstStyle/>
          <a:p>
            <a:r>
              <a:rPr lang="zh-CN" altLang="en-US"/>
              <a:t>1、在社会主义市场经济中，政府的宏观调控与市场的自发调节具有同时并存的___________和有机结合的___________。</a:t>
            </a:r>
          </a:p>
          <a:p>
            <a:r>
              <a:rPr lang="zh-CN" altLang="en-US"/>
              <a:t>2、要正确认识和处理___________、___________和___________三者之间的关系，以保证国民经济有计划、按比例地协调发展。</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二、填充题</a:t>
            </a:r>
          </a:p>
        </p:txBody>
      </p:sp>
      <p:sp>
        <p:nvSpPr>
          <p:cNvPr id="3" name="内容占位符 2"/>
          <p:cNvSpPr>
            <a:spLocks noGrp="1"/>
          </p:cNvSpPr>
          <p:nvPr>
            <p:ph idx="1"/>
          </p:nvPr>
        </p:nvSpPr>
        <p:spPr/>
        <p:txBody>
          <a:bodyPr/>
          <a:lstStyle/>
          <a:p>
            <a:r>
              <a:rPr lang="zh-CN" altLang="en-US" dirty="0"/>
              <a:t>3、要学会运用___________政策和___________政策等经济手段来调节宏观经济，克服市场调节的缺陷，防止经济波动过大。</a:t>
            </a:r>
          </a:p>
          <a:p>
            <a:r>
              <a:rPr lang="zh-CN" altLang="en-US" dirty="0"/>
              <a:t>4、经济手段的特点是通过___________来引导、调节和控制企业经济活动，使其符合宏观调控的目标和要求。</a:t>
            </a:r>
          </a:p>
          <a:p>
            <a:r>
              <a:rPr lang="zh-CN" altLang="en-US" dirty="0"/>
              <a:t>5、市场经济不仅是_______经济、_______经济，更是______经济、______经济。</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一、 市场调节、计划指导与宏观调控</a:t>
            </a:r>
          </a:p>
        </p:txBody>
      </p:sp>
      <p:sp>
        <p:nvSpPr>
          <p:cNvPr id="3" name="内容占位符 2"/>
          <p:cNvSpPr>
            <a:spLocks noGrp="1"/>
          </p:cNvSpPr>
          <p:nvPr>
            <p:ph idx="1"/>
          </p:nvPr>
        </p:nvSpPr>
        <p:spPr/>
        <p:txBody>
          <a:bodyPr/>
          <a:lstStyle/>
          <a:p>
            <a:r>
              <a:rPr lang="en-US" altLang="zh-CN" dirty="0">
                <a:effectLst/>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发展和完善社会主义市场经济，就是要在政府计划指导下，充分发挥市场机制在资源配置中的决定性作用，同时更好地发挥政府的宏观调控作用，以弥补市场调节的缺陷。</a:t>
            </a:r>
            <a:endParaRPr lang="en-US" altLang="zh-CN" b="1" dirty="0"/>
          </a:p>
          <a:p>
            <a:r>
              <a:rPr lang="zh-CN" altLang="en-US" b="1" dirty="0"/>
              <a:t>（一）发挥市场在资源配置中的决定性作用；</a:t>
            </a:r>
          </a:p>
          <a:p>
            <a:r>
              <a:rPr lang="zh-CN" altLang="en-US" b="1" dirty="0"/>
              <a:t>（二）发挥计划在资源配置中的指导作用；</a:t>
            </a:r>
          </a:p>
          <a:p>
            <a:r>
              <a:rPr lang="zh-CN" altLang="en-US" b="1" dirty="0"/>
              <a:t>（三）加强政府对宏观经济的调控作用。</a:t>
            </a:r>
          </a:p>
          <a:p>
            <a:endParaRPr lang="zh-CN" altLang="en-US" b="1"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三、单项选择题</a:t>
            </a:r>
          </a:p>
        </p:txBody>
      </p:sp>
      <p:sp>
        <p:nvSpPr>
          <p:cNvPr id="3" name="内容占位符 2"/>
          <p:cNvSpPr>
            <a:spLocks noGrp="1"/>
          </p:cNvSpPr>
          <p:nvPr>
            <p:ph idx="1"/>
          </p:nvPr>
        </p:nvSpPr>
        <p:spPr>
          <a:xfrm>
            <a:off x="914400" y="1600200"/>
            <a:ext cx="10694035" cy="4889500"/>
          </a:xfrm>
        </p:spPr>
        <p:txBody>
          <a:bodyPr/>
          <a:lstStyle/>
          <a:p>
            <a:r>
              <a:rPr lang="zh-CN" altLang="en-US" dirty="0"/>
              <a:t>1、在社会主义初级阶段，（①思想教育、②法律制度、③市场机制、④环境保护）是生产力发展的直接推动力。                                          </a:t>
            </a:r>
            <a:endParaRPr lang="en-US" altLang="zh-CN" dirty="0"/>
          </a:p>
          <a:p>
            <a:r>
              <a:rPr lang="en-US" altLang="zh-CN" dirty="0"/>
              <a:t>                                                                                     </a:t>
            </a:r>
            <a:r>
              <a:rPr lang="zh-CN" altLang="en-US" dirty="0"/>
              <a:t>（     ）</a:t>
            </a:r>
          </a:p>
          <a:p>
            <a:r>
              <a:rPr lang="zh-CN" altLang="en-US" dirty="0"/>
              <a:t>2、在社会主义市场经济中，市场机制在资源配置中起（①基础性、②决定性、③辅助性、④灵活性）作用。                                 </a:t>
            </a:r>
            <a:endParaRPr lang="en-US" altLang="zh-CN" dirty="0"/>
          </a:p>
          <a:p>
            <a:r>
              <a:rPr lang="en-US" altLang="zh-CN" dirty="0"/>
              <a:t>                                                                                     </a:t>
            </a:r>
            <a:r>
              <a:rPr lang="zh-CN" altLang="en-US" dirty="0"/>
              <a:t>（     ）</a:t>
            </a:r>
          </a:p>
          <a:p>
            <a:r>
              <a:rPr lang="zh-CN" altLang="en-US" dirty="0"/>
              <a:t>3、在社会主义条件下，计划调节与市场调节有内在的（①统一性、②矛盾性、③普遍性、④特殊性），因而它们的结合不仅可能，而且必要。                                 （     ）</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三、单项选择题</a:t>
            </a:r>
          </a:p>
        </p:txBody>
      </p:sp>
      <p:sp>
        <p:nvSpPr>
          <p:cNvPr id="3" name="内容占位符 2"/>
          <p:cNvSpPr>
            <a:spLocks noGrp="1"/>
          </p:cNvSpPr>
          <p:nvPr>
            <p:ph idx="1"/>
          </p:nvPr>
        </p:nvSpPr>
        <p:spPr>
          <a:xfrm>
            <a:off x="914400" y="2019300"/>
            <a:ext cx="10897870" cy="4088765"/>
          </a:xfrm>
        </p:spPr>
        <p:txBody>
          <a:bodyPr/>
          <a:lstStyle/>
          <a:p>
            <a:r>
              <a:rPr lang="zh-CN" altLang="en-US" dirty="0"/>
              <a:t>4、要解决两种机制内在要求相容与外在体制相斥的矛盾，必须建立起与双功能（①统一、②分离、③多重、④复合）机制相适应的新管理体制。                                   （     ）</a:t>
            </a:r>
          </a:p>
          <a:p>
            <a:r>
              <a:rPr lang="zh-CN" altLang="en-US" dirty="0"/>
              <a:t>5、只有把市场调节与宏观调控有机结合，才能实现（①个体经济、②集体经济、③国民经济、④世界经济）的持续健康发展。                                                                   （     ）</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四、多项选择题</a:t>
            </a:r>
          </a:p>
        </p:txBody>
      </p:sp>
      <p:sp>
        <p:nvSpPr>
          <p:cNvPr id="3" name="内容占位符 2"/>
          <p:cNvSpPr>
            <a:spLocks noGrp="1"/>
          </p:cNvSpPr>
          <p:nvPr>
            <p:ph idx="1"/>
          </p:nvPr>
        </p:nvSpPr>
        <p:spPr>
          <a:xfrm>
            <a:off x="914400" y="2019300"/>
            <a:ext cx="10897870" cy="4088765"/>
          </a:xfrm>
        </p:spPr>
        <p:txBody>
          <a:bodyPr/>
          <a:lstStyle/>
          <a:p>
            <a:r>
              <a:rPr lang="zh-CN" altLang="en-US" dirty="0"/>
              <a:t>1、要使公有企业特别是国有企业成为（①自主经营、②自负盈亏、③自由放任、④自我发展、⑤自我约束）的法人实体和市场主体。                                                    （         ）</a:t>
            </a:r>
          </a:p>
          <a:p>
            <a:r>
              <a:rPr lang="zh-CN" altLang="en-US" dirty="0"/>
              <a:t>2、计划调节可利用各种计划手段和（①信息、②价格、③税收、④管理、⑤信贷）等经济杠杆来调节生产和分配。                      </a:t>
            </a:r>
            <a:endParaRPr lang="en-US" altLang="zh-CN" dirty="0"/>
          </a:p>
          <a:p>
            <a:r>
              <a:rPr lang="en-US" altLang="zh-CN" dirty="0"/>
              <a:t>                                                                                    </a:t>
            </a:r>
            <a:r>
              <a:rPr lang="zh-CN" altLang="en-US" dirty="0"/>
              <a:t>（         ）</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四、多项选择题</a:t>
            </a:r>
          </a:p>
        </p:txBody>
      </p:sp>
      <p:sp>
        <p:nvSpPr>
          <p:cNvPr id="3" name="内容占位符 2"/>
          <p:cNvSpPr>
            <a:spLocks noGrp="1"/>
          </p:cNvSpPr>
          <p:nvPr>
            <p:ph idx="1"/>
          </p:nvPr>
        </p:nvSpPr>
        <p:spPr>
          <a:xfrm>
            <a:off x="724535" y="1931035"/>
            <a:ext cx="11087735" cy="4546600"/>
          </a:xfrm>
        </p:spPr>
        <p:txBody>
          <a:bodyPr/>
          <a:lstStyle/>
          <a:p>
            <a:r>
              <a:rPr lang="zh-CN" altLang="en-US" dirty="0"/>
              <a:t>   3、市场调节有其局限性即（①超前性、②滞后性、③前瞻性、④盲目性、⑤短期性），因而决定了加强宏观调控的必要性。              （         ）</a:t>
            </a:r>
          </a:p>
          <a:p>
            <a:r>
              <a:rPr lang="zh-CN" altLang="en-US" dirty="0"/>
              <a:t>4、行政手段具有（①直接、②间接、③强制、④速效、⑤缓慢）的特点，因而在特殊时期处理特殊问题时具有积极作用。                （         ）</a:t>
            </a:r>
          </a:p>
          <a:p>
            <a:r>
              <a:rPr lang="zh-CN" altLang="en-US" dirty="0"/>
              <a:t>5、宏观调控要运用（①经济、②行政、③教育、④政治、⑤法律）等手段，对国民经济进行调节和控制。（     </a:t>
            </a:r>
            <a:r>
              <a:rPr lang="en-US" altLang="zh-CN" dirty="0"/>
              <a:t>   </a:t>
            </a:r>
            <a:r>
              <a:rPr lang="zh-CN" altLang="en-US" dirty="0"/>
              <a:t>）                             </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五、简答题</a:t>
            </a:r>
          </a:p>
        </p:txBody>
      </p:sp>
      <p:sp>
        <p:nvSpPr>
          <p:cNvPr id="3" name="内容占位符 2"/>
          <p:cNvSpPr>
            <a:spLocks noGrp="1"/>
          </p:cNvSpPr>
          <p:nvPr>
            <p:ph idx="1"/>
          </p:nvPr>
        </p:nvSpPr>
        <p:spPr>
          <a:xfrm>
            <a:off x="914400" y="2019300"/>
            <a:ext cx="10897870" cy="4088765"/>
          </a:xfrm>
        </p:spPr>
        <p:txBody>
          <a:bodyPr/>
          <a:lstStyle/>
          <a:p>
            <a:r>
              <a:rPr lang="zh-CN" altLang="en-US"/>
              <a:t>1、怎样才能使市场机制在资源配置中起决定性作用？</a:t>
            </a:r>
          </a:p>
          <a:p>
            <a:r>
              <a:rPr lang="zh-CN" altLang="en-US"/>
              <a:t>2、怎样才能充分发挥计划指导的积极作用？</a:t>
            </a:r>
          </a:p>
          <a:p>
            <a:r>
              <a:rPr lang="zh-CN" altLang="en-US"/>
              <a:t>3、为什么要加强对国民经济的宏观调控？</a:t>
            </a:r>
          </a:p>
          <a:p>
            <a:r>
              <a:rPr lang="zh-CN" altLang="en-US"/>
              <a:t>4、市场经济法律制度的基本内容有哪些？</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六、论述题</a:t>
            </a:r>
          </a:p>
        </p:txBody>
      </p:sp>
      <p:sp>
        <p:nvSpPr>
          <p:cNvPr id="3" name="内容占位符 2"/>
          <p:cNvSpPr>
            <a:spLocks noGrp="1"/>
          </p:cNvSpPr>
          <p:nvPr>
            <p:ph idx="1"/>
          </p:nvPr>
        </p:nvSpPr>
        <p:spPr>
          <a:xfrm>
            <a:off x="914400" y="2019300"/>
            <a:ext cx="10897870" cy="4088765"/>
          </a:xfrm>
        </p:spPr>
        <p:txBody>
          <a:bodyPr/>
          <a:lstStyle/>
          <a:p>
            <a:r>
              <a:rPr lang="zh-CN" altLang="en-US" sz="3600" dirty="0"/>
              <a:t>1、试述社会主义市场经济中计划调节与市场调节的对立统一关系；</a:t>
            </a:r>
          </a:p>
          <a:p>
            <a:r>
              <a:rPr lang="zh-CN" altLang="en-US" sz="3600" dirty="0"/>
              <a:t>2、试述社会主义市场经济中加强宏观调控的必要性和重要性。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b="1"/>
              <a:t>（一）发挥市场在资源配置中的决定性作用</a:t>
            </a:r>
          </a:p>
        </p:txBody>
      </p:sp>
      <p:sp>
        <p:nvSpPr>
          <p:cNvPr id="3" name="内容占位符 2"/>
          <p:cNvSpPr>
            <a:spLocks noGrp="1"/>
          </p:cNvSpPr>
          <p:nvPr>
            <p:ph idx="1"/>
          </p:nvPr>
        </p:nvSpPr>
        <p:spPr/>
        <p:txBody>
          <a:bodyPr/>
          <a:lstStyle/>
          <a:p>
            <a:r>
              <a:rPr lang="zh-CN" altLang="en-US" dirty="0">
                <a:effectLst/>
                <a:ea typeface="宋体" panose="02010600030101010101" pitchFamily="2" charset="-122"/>
                <a:cs typeface="Times New Roman" panose="02020603050405020304" pitchFamily="18" charset="0"/>
              </a:rPr>
              <a:t>  为什么要让市场在资源配置中起决定性作用？</a:t>
            </a:r>
            <a:endParaRPr lang="en-US" altLang="zh-CN" dirty="0">
              <a:effectLst/>
              <a:ea typeface="宋体" panose="02010600030101010101" pitchFamily="2" charset="-122"/>
              <a:cs typeface="Times New Roman" panose="02020603050405020304" pitchFamily="18" charset="0"/>
            </a:endParaRPr>
          </a:p>
          <a:p>
            <a:r>
              <a:rPr lang="zh-CN" altLang="zh-CN" dirty="0">
                <a:effectLst/>
                <a:ea typeface="宋体" panose="02010600030101010101" pitchFamily="2" charset="-122"/>
                <a:cs typeface="Times New Roman" panose="02020603050405020304" pitchFamily="18" charset="0"/>
              </a:rPr>
              <a:t>（</a:t>
            </a:r>
            <a:r>
              <a:rPr lang="en-US" altLang="zh-CN" dirty="0">
                <a:effectLst/>
                <a:ea typeface="宋体" panose="02010600030101010101" pitchFamily="2" charset="-122"/>
                <a:cs typeface="Times New Roman" panose="02020603050405020304" pitchFamily="18" charset="0"/>
              </a:rPr>
              <a:t>1</a:t>
            </a:r>
            <a:r>
              <a:rPr lang="zh-CN" altLang="zh-CN" dirty="0">
                <a:effectLst/>
                <a:ea typeface="宋体" panose="02010600030101010101" pitchFamily="2" charset="-122"/>
                <a:cs typeface="Times New Roman" panose="02020603050405020304" pitchFamily="18" charset="0"/>
              </a:rPr>
              <a:t>）市场机制是生产力发展的强大推动力</a:t>
            </a:r>
            <a:r>
              <a:rPr lang="zh-CN" altLang="en-US" dirty="0">
                <a:effectLst/>
                <a:ea typeface="宋体" panose="02010600030101010101" pitchFamily="2" charset="-122"/>
                <a:cs typeface="Times New Roman" panose="02020603050405020304" pitchFamily="18" charset="0"/>
              </a:rPr>
              <a:t>；</a:t>
            </a:r>
            <a:endParaRPr lang="en-US" altLang="zh-CN" dirty="0">
              <a:effectLst/>
              <a:ea typeface="宋体" panose="02010600030101010101" pitchFamily="2" charset="-122"/>
              <a:cs typeface="Times New Roman" panose="02020603050405020304" pitchFamily="18" charset="0"/>
            </a:endParaRPr>
          </a:p>
          <a:p>
            <a:r>
              <a:rPr lang="zh-CN" altLang="zh-CN" dirty="0">
                <a:effectLst/>
                <a:ea typeface="宋体" panose="02010600030101010101" pitchFamily="2" charset="-122"/>
                <a:cs typeface="Times New Roman" panose="02020603050405020304" pitchFamily="18" charset="0"/>
              </a:rPr>
              <a:t>（</a:t>
            </a:r>
            <a:r>
              <a:rPr lang="en-US" altLang="zh-CN" dirty="0">
                <a:effectLst/>
                <a:ea typeface="宋体" panose="02010600030101010101" pitchFamily="2" charset="-122"/>
                <a:cs typeface="Times New Roman" panose="02020603050405020304" pitchFamily="18" charset="0"/>
              </a:rPr>
              <a:t>2</a:t>
            </a:r>
            <a:r>
              <a:rPr lang="zh-CN" altLang="zh-CN" dirty="0">
                <a:effectLst/>
                <a:ea typeface="宋体" panose="02010600030101010101" pitchFamily="2" charset="-122"/>
                <a:cs typeface="Times New Roman" panose="02020603050405020304" pitchFamily="18" charset="0"/>
              </a:rPr>
              <a:t>）市场机制对供求的调节具有灵活性</a:t>
            </a:r>
            <a:r>
              <a:rPr lang="zh-CN" altLang="en-US" dirty="0">
                <a:effectLst/>
                <a:ea typeface="宋体" panose="02010600030101010101" pitchFamily="2" charset="-122"/>
                <a:cs typeface="Times New Roman" panose="02020603050405020304" pitchFamily="18" charset="0"/>
              </a:rPr>
              <a:t>；</a:t>
            </a:r>
            <a:endParaRPr lang="en-US" altLang="zh-CN" dirty="0">
              <a:effectLst/>
              <a:ea typeface="宋体" panose="02010600030101010101" pitchFamily="2" charset="-122"/>
              <a:cs typeface="Times New Roman" panose="02020603050405020304" pitchFamily="18" charset="0"/>
            </a:endParaRPr>
          </a:p>
          <a:p>
            <a:r>
              <a:rPr lang="zh-CN" altLang="zh-CN" dirty="0">
                <a:effectLst/>
                <a:ea typeface="宋体" panose="02010600030101010101" pitchFamily="2" charset="-122"/>
                <a:cs typeface="Times New Roman" panose="02020603050405020304" pitchFamily="18" charset="0"/>
              </a:rPr>
              <a:t>（</a:t>
            </a:r>
            <a:r>
              <a:rPr lang="en-US" altLang="zh-CN" dirty="0">
                <a:effectLst/>
                <a:ea typeface="宋体" panose="02010600030101010101" pitchFamily="2" charset="-122"/>
                <a:cs typeface="Times New Roman" panose="02020603050405020304" pitchFamily="18" charset="0"/>
              </a:rPr>
              <a:t>3</a:t>
            </a:r>
            <a:r>
              <a:rPr lang="zh-CN" altLang="zh-CN" dirty="0">
                <a:effectLst/>
                <a:ea typeface="宋体" panose="02010600030101010101" pitchFamily="2" charset="-122"/>
                <a:cs typeface="Times New Roman" panose="02020603050405020304" pitchFamily="18" charset="0"/>
              </a:rPr>
              <a:t>）市场机制的调节作用具有普遍性</a:t>
            </a:r>
            <a:r>
              <a:rPr lang="zh-CN" altLang="en-US" dirty="0">
                <a:effectLst/>
                <a:ea typeface="宋体" panose="02010600030101010101" pitchFamily="2" charset="-122"/>
                <a:cs typeface="Times New Roman" panose="02020603050405020304" pitchFamily="18" charset="0"/>
              </a:rPr>
              <a:t>；</a:t>
            </a:r>
            <a:endParaRPr lang="en-US" altLang="zh-CN" dirty="0">
              <a:effectLst/>
              <a:ea typeface="宋体" panose="02010600030101010101" pitchFamily="2" charset="-122"/>
              <a:cs typeface="Times New Roman" panose="02020603050405020304" pitchFamily="18" charset="0"/>
            </a:endParaRPr>
          </a:p>
          <a:p>
            <a:r>
              <a:rPr lang="zh-CN" altLang="zh-CN" dirty="0">
                <a:effectLst/>
                <a:ea typeface="宋体" panose="02010600030101010101" pitchFamily="2" charset="-122"/>
                <a:cs typeface="Times New Roman" panose="02020603050405020304" pitchFamily="18" charset="0"/>
              </a:rPr>
              <a:t>（</a:t>
            </a:r>
            <a:r>
              <a:rPr lang="en-US" altLang="zh-CN" dirty="0">
                <a:effectLst/>
                <a:ea typeface="宋体" panose="02010600030101010101" pitchFamily="2" charset="-122"/>
                <a:cs typeface="Times New Roman" panose="02020603050405020304" pitchFamily="18" charset="0"/>
              </a:rPr>
              <a:t>4</a:t>
            </a:r>
            <a:r>
              <a:rPr lang="zh-CN" altLang="zh-CN" dirty="0">
                <a:effectLst/>
                <a:ea typeface="宋体" panose="02010600030101010101" pitchFamily="2" charset="-122"/>
                <a:cs typeface="Times New Roman" panose="02020603050405020304" pitchFamily="18" charset="0"/>
              </a:rPr>
              <a:t>）市场机制具有决定性调节作用。</a:t>
            </a:r>
            <a:endParaRPr lang="zh-CN" alt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（二）发挥计划在资源配置中的指导作用</a:t>
            </a:r>
          </a:p>
        </p:txBody>
      </p:sp>
      <p:sp>
        <p:nvSpPr>
          <p:cNvPr id="3" name="内容占位符 2"/>
          <p:cNvSpPr>
            <a:spLocks noGrp="1"/>
          </p:cNvSpPr>
          <p:nvPr>
            <p:ph idx="1"/>
          </p:nvPr>
        </p:nvSpPr>
        <p:spPr/>
        <p:txBody>
          <a:bodyPr/>
          <a:lstStyle/>
          <a:p>
            <a:r>
              <a:rPr lang="en-US" altLang="zh-CN" dirty="0">
                <a:effectLst/>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为什么必须充分发挥计划的指导作用？</a:t>
            </a:r>
            <a:endParaRPr lang="en-US" altLang="zh-CN" dirty="0">
              <a:effectLst/>
              <a:ea typeface="宋体" panose="02010600030101010101" pitchFamily="2" charset="-122"/>
              <a:cs typeface="Times New Roman" panose="02020603050405020304" pitchFamily="18" charset="0"/>
            </a:endParaRPr>
          </a:p>
          <a:p>
            <a:r>
              <a:rPr lang="zh-CN" altLang="zh-CN" dirty="0">
                <a:effectLst/>
                <a:ea typeface="宋体" panose="02010600030101010101" pitchFamily="2" charset="-122"/>
                <a:cs typeface="Times New Roman" panose="02020603050405020304" pitchFamily="18" charset="0"/>
              </a:rPr>
              <a:t>（</a:t>
            </a:r>
            <a:r>
              <a:rPr lang="en-US" altLang="zh-CN" dirty="0">
                <a:effectLst/>
                <a:ea typeface="宋体" panose="02010600030101010101" pitchFamily="2" charset="-122"/>
                <a:cs typeface="Times New Roman" panose="02020603050405020304" pitchFamily="18" charset="0"/>
              </a:rPr>
              <a:t>1</a:t>
            </a:r>
            <a:r>
              <a:rPr lang="zh-CN" altLang="zh-CN" dirty="0">
                <a:effectLst/>
                <a:ea typeface="宋体" panose="02010600030101010101" pitchFamily="2" charset="-122"/>
                <a:cs typeface="Times New Roman" panose="02020603050405020304" pitchFamily="18" charset="0"/>
              </a:rPr>
              <a:t>）计划调节与市场调节有共性</a:t>
            </a:r>
            <a:r>
              <a:rPr lang="zh-CN" altLang="en-US" dirty="0">
                <a:effectLst/>
                <a:ea typeface="宋体" panose="02010600030101010101" pitchFamily="2" charset="-122"/>
                <a:cs typeface="Times New Roman" panose="02020603050405020304" pitchFamily="18" charset="0"/>
              </a:rPr>
              <a:t>；</a:t>
            </a:r>
            <a:endParaRPr lang="en-US" altLang="zh-CN" dirty="0">
              <a:effectLst/>
              <a:ea typeface="宋体" panose="02010600030101010101" pitchFamily="2" charset="-122"/>
              <a:cs typeface="Times New Roman" panose="02020603050405020304" pitchFamily="18" charset="0"/>
            </a:endParaRPr>
          </a:p>
          <a:p>
            <a:r>
              <a:rPr lang="zh-CN" altLang="zh-CN" dirty="0">
                <a:effectLst/>
                <a:ea typeface="宋体" panose="02010600030101010101" pitchFamily="2" charset="-122"/>
                <a:cs typeface="Times New Roman" panose="02020603050405020304" pitchFamily="18" charset="0"/>
              </a:rPr>
              <a:t>（</a:t>
            </a:r>
            <a:r>
              <a:rPr lang="en-US" altLang="zh-CN" dirty="0">
                <a:effectLst/>
                <a:ea typeface="宋体" panose="02010600030101010101" pitchFamily="2" charset="-122"/>
                <a:cs typeface="Times New Roman" panose="02020603050405020304" pitchFamily="18" charset="0"/>
              </a:rPr>
              <a:t>2</a:t>
            </a:r>
            <a:r>
              <a:rPr lang="zh-CN" altLang="zh-CN" dirty="0">
                <a:effectLst/>
                <a:ea typeface="宋体" panose="02010600030101010101" pitchFamily="2" charset="-122"/>
                <a:cs typeface="Times New Roman" panose="02020603050405020304" pitchFamily="18" charset="0"/>
              </a:rPr>
              <a:t>）有利于克服企业间盲目竞争造成的经济损失</a:t>
            </a:r>
            <a:r>
              <a:rPr lang="zh-CN" altLang="en-US" dirty="0">
                <a:effectLst/>
                <a:ea typeface="宋体" panose="02010600030101010101" pitchFamily="2" charset="-122"/>
                <a:cs typeface="Times New Roman" panose="02020603050405020304" pitchFamily="18" charset="0"/>
              </a:rPr>
              <a:t>；</a:t>
            </a:r>
            <a:endParaRPr lang="en-US" altLang="zh-CN" dirty="0">
              <a:effectLst/>
              <a:ea typeface="宋体" panose="02010600030101010101" pitchFamily="2" charset="-122"/>
              <a:cs typeface="Times New Roman" panose="02020603050405020304" pitchFamily="18" charset="0"/>
            </a:endParaRPr>
          </a:p>
          <a:p>
            <a:r>
              <a:rPr lang="zh-CN" altLang="zh-CN" dirty="0">
                <a:effectLst/>
                <a:ea typeface="宋体" panose="02010600030101010101" pitchFamily="2" charset="-122"/>
                <a:cs typeface="Times New Roman" panose="02020603050405020304" pitchFamily="18" charset="0"/>
              </a:rPr>
              <a:t>（</a:t>
            </a:r>
            <a:r>
              <a:rPr lang="en-US" altLang="zh-CN" dirty="0">
                <a:effectLst/>
                <a:ea typeface="宋体" panose="02010600030101010101" pitchFamily="2" charset="-122"/>
                <a:cs typeface="Times New Roman" panose="02020603050405020304" pitchFamily="18" charset="0"/>
              </a:rPr>
              <a:t>3</a:t>
            </a:r>
            <a:r>
              <a:rPr lang="zh-CN" altLang="zh-CN" dirty="0">
                <a:effectLst/>
                <a:ea typeface="宋体" panose="02010600030101010101" pitchFamily="2" charset="-122"/>
                <a:cs typeface="Times New Roman" panose="02020603050405020304" pitchFamily="18" charset="0"/>
              </a:rPr>
              <a:t>）有利于宏观经济的协调发展</a:t>
            </a:r>
            <a:r>
              <a:rPr lang="zh-CN" altLang="en-US" dirty="0">
                <a:effectLst/>
                <a:ea typeface="宋体" panose="02010600030101010101" pitchFamily="2" charset="-122"/>
                <a:cs typeface="Times New Roman" panose="02020603050405020304" pitchFamily="18" charset="0"/>
              </a:rPr>
              <a:t>；</a:t>
            </a:r>
            <a:endParaRPr lang="en-US" altLang="zh-CN" dirty="0">
              <a:effectLst/>
              <a:ea typeface="宋体" panose="02010600030101010101" pitchFamily="2" charset="-122"/>
              <a:cs typeface="Times New Roman" panose="02020603050405020304" pitchFamily="18" charset="0"/>
            </a:endParaRPr>
          </a:p>
          <a:p>
            <a:r>
              <a:rPr lang="zh-CN" altLang="zh-CN" dirty="0">
                <a:effectLst/>
                <a:ea typeface="宋体" panose="02010600030101010101" pitchFamily="2" charset="-122"/>
                <a:cs typeface="Times New Roman" panose="02020603050405020304" pitchFamily="18" charset="0"/>
              </a:rPr>
              <a:t>（</a:t>
            </a:r>
            <a:r>
              <a:rPr lang="en-US" altLang="zh-CN" dirty="0">
                <a:effectLst/>
                <a:ea typeface="宋体" panose="02010600030101010101" pitchFamily="2" charset="-122"/>
                <a:cs typeface="Times New Roman" panose="02020603050405020304" pitchFamily="18" charset="0"/>
              </a:rPr>
              <a:t>4</a:t>
            </a:r>
            <a:r>
              <a:rPr lang="zh-CN" altLang="zh-CN" dirty="0">
                <a:effectLst/>
                <a:ea typeface="宋体" panose="02010600030101010101" pitchFamily="2" charset="-122"/>
                <a:cs typeface="Times New Roman" panose="02020603050405020304" pitchFamily="18" charset="0"/>
              </a:rPr>
              <a:t>）有利于限制分配不公。</a:t>
            </a:r>
            <a:endParaRPr lang="zh-CN" alt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14400" y="1081405"/>
            <a:ext cx="10363200" cy="671195"/>
          </a:xfrm>
        </p:spPr>
        <p:txBody>
          <a:bodyPr/>
          <a:lstStyle/>
          <a:p>
            <a:r>
              <a:rPr lang="zh-CN" altLang="en-US" b="1"/>
              <a:t>（三）加强政府对宏观经济的调控作用</a:t>
            </a:r>
            <a:br>
              <a:rPr lang="zh-CN" altLang="en-US" b="1"/>
            </a:br>
            <a:endParaRPr lang="zh-CN" altLang="en-US" b="1"/>
          </a:p>
        </p:txBody>
      </p:sp>
      <p:sp>
        <p:nvSpPr>
          <p:cNvPr id="3" name="内容占位符 2"/>
          <p:cNvSpPr>
            <a:spLocks noGrp="1"/>
          </p:cNvSpPr>
          <p:nvPr>
            <p:ph idx="1"/>
          </p:nvPr>
        </p:nvSpPr>
        <p:spPr/>
        <p:txBody>
          <a:bodyPr/>
          <a:lstStyle/>
          <a:p>
            <a:r>
              <a:rPr lang="zh-CN" altLang="en-US" dirty="0"/>
              <a:t>如何发挥政府对宏观经济的调控作用？</a:t>
            </a:r>
            <a:endParaRPr lang="en-US" altLang="zh-CN" dirty="0"/>
          </a:p>
          <a:p>
            <a:r>
              <a:rPr lang="en-US" altLang="zh-CN" dirty="0"/>
              <a:t>1</a:t>
            </a:r>
            <a:r>
              <a:rPr lang="zh-CN" altLang="en-US" dirty="0"/>
              <a:t>、正确制定调控目标；</a:t>
            </a:r>
          </a:p>
          <a:p>
            <a:r>
              <a:rPr lang="en-US" dirty="0"/>
              <a:t>2</a:t>
            </a:r>
            <a:r>
              <a:rPr lang="zh-CN" altLang="en-US" dirty="0"/>
              <a:t>、合理运用调控政策；</a:t>
            </a:r>
          </a:p>
          <a:p>
            <a:r>
              <a:rPr lang="en-US" altLang="zh-CN" dirty="0"/>
              <a:t>3</a:t>
            </a:r>
            <a:r>
              <a:rPr lang="zh-CN" altLang="en-US" dirty="0"/>
              <a:t>、综合运用多种调控手段。</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14400" y="609600"/>
            <a:ext cx="11040745" cy="1143000"/>
          </a:xfrm>
        </p:spPr>
        <p:txBody>
          <a:bodyPr/>
          <a:lstStyle/>
          <a:p>
            <a:r>
              <a:rPr lang="zh-CN" altLang="en-US" b="1"/>
              <a:t>二、计划调节与市场调节的对立统一关系</a:t>
            </a:r>
          </a:p>
        </p:txBody>
      </p:sp>
      <p:sp>
        <p:nvSpPr>
          <p:cNvPr id="3" name="内容占位符 2"/>
          <p:cNvSpPr>
            <a:spLocks noGrp="1"/>
          </p:cNvSpPr>
          <p:nvPr>
            <p:ph idx="1"/>
          </p:nvPr>
        </p:nvSpPr>
        <p:spPr/>
        <p:txBody>
          <a:bodyPr/>
          <a:lstStyle/>
          <a:p>
            <a:pPr marL="0" indent="0">
              <a:buNone/>
            </a:pPr>
            <a:r>
              <a:rPr lang="en-US" altLang="zh-CN" i="1"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i="1"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mn-ea"/>
                <a:cs typeface="Times New Roman" panose="02020603050405020304" pitchFamily="18" charset="0"/>
              </a:rPr>
              <a:t>在社会主义市场经济中，计划调节与市场调节具有两重性和相容性。揭示计划调节与市场调节的内在联系和外在矛盾，探索两者有机结合的机制和体制，有助于在更深层面上解决公有经济与非公经济的两重性和相容性问题。</a:t>
            </a:r>
          </a:p>
          <a:p>
            <a:r>
              <a:rPr lang="zh-CN" altLang="en-US" b="1" dirty="0"/>
              <a:t>（一）计划调节与市场调节的内在一致性；</a:t>
            </a:r>
          </a:p>
          <a:p>
            <a:r>
              <a:rPr lang="zh-CN" altLang="en-US" b="1" dirty="0"/>
              <a:t>（二）计划调节与市场调节的外在矛盾性；</a:t>
            </a:r>
          </a:p>
          <a:p>
            <a:r>
              <a:rPr lang="zh-CN" altLang="en-US" b="1" dirty="0"/>
              <a:t>（三）计划调节与市场调节有机结合的规律性。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（一）计划调节与市场调节的内在一致性</a:t>
            </a:r>
          </a:p>
        </p:txBody>
      </p:sp>
      <p:sp>
        <p:nvSpPr>
          <p:cNvPr id="3" name="内容占位符 2"/>
          <p:cNvSpPr>
            <a:spLocks noGrp="1"/>
          </p:cNvSpPr>
          <p:nvPr>
            <p:ph idx="1"/>
          </p:nvPr>
        </p:nvSpPr>
        <p:spPr/>
        <p:txBody>
          <a:bodyPr/>
          <a:lstStyle/>
          <a:p>
            <a:r>
              <a:rPr lang="en-US" altLang="zh-CN" dirty="0"/>
              <a:t>1</a:t>
            </a:r>
            <a:r>
              <a:rPr lang="zh-CN" altLang="en-US" dirty="0"/>
              <a:t>、计划调节与市场调节的客观要求一致；</a:t>
            </a:r>
          </a:p>
          <a:p>
            <a:r>
              <a:rPr lang="en-US" altLang="zh-CN" dirty="0"/>
              <a:t>2</a:t>
            </a:r>
            <a:r>
              <a:rPr lang="zh-CN" altLang="en-US" dirty="0"/>
              <a:t>、计划指导要求发挥市场调节的积极作用；</a:t>
            </a:r>
          </a:p>
          <a:p>
            <a:r>
              <a:rPr lang="en-US" altLang="zh-CN" dirty="0"/>
              <a:t>3</a:t>
            </a:r>
            <a:r>
              <a:rPr lang="zh-CN" altLang="en-US" dirty="0"/>
              <a:t>、市场经济要求发挥计划调节的积极作用。</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theme/theme1.xml><?xml version="1.0" encoding="utf-8"?>
<a:theme xmlns:a="http://schemas.openxmlformats.org/drawingml/2006/main" name="时代型模板">
  <a:themeElements>
    <a:clrScheme name="时代型模板 1">
      <a:dk1>
        <a:srgbClr val="000000"/>
      </a:dk1>
      <a:lt1>
        <a:srgbClr val="FFFFFF"/>
      </a:lt1>
      <a:dk2>
        <a:srgbClr val="0066CC"/>
      </a:dk2>
      <a:lt2>
        <a:srgbClr val="CBCBCB"/>
      </a:lt2>
      <a:accent1>
        <a:srgbClr val="009999"/>
      </a:accent1>
      <a:accent2>
        <a:srgbClr val="FF9933"/>
      </a:accent2>
      <a:accent3>
        <a:srgbClr val="AAB8E2"/>
      </a:accent3>
      <a:accent4>
        <a:srgbClr val="DADADA"/>
      </a:accent4>
      <a:accent5>
        <a:srgbClr val="AACACA"/>
      </a:accent5>
      <a:accent6>
        <a:srgbClr val="E78A2D"/>
      </a:accent6>
      <a:hlink>
        <a:srgbClr val="330099"/>
      </a:hlink>
      <a:folHlink>
        <a:srgbClr val="CBCBCB"/>
      </a:folHlink>
    </a:clrScheme>
    <a:fontScheme name="时代型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时代型模板 1">
        <a:dk1>
          <a:srgbClr val="000000"/>
        </a:dk1>
        <a:lt1>
          <a:srgbClr val="FFFFFF"/>
        </a:lt1>
        <a:dk2>
          <a:srgbClr val="0066CC"/>
        </a:dk2>
        <a:lt2>
          <a:srgbClr val="CBCBCB"/>
        </a:lt2>
        <a:accent1>
          <a:srgbClr val="009999"/>
        </a:accent1>
        <a:accent2>
          <a:srgbClr val="FF9933"/>
        </a:accent2>
        <a:accent3>
          <a:srgbClr val="AAB8E2"/>
        </a:accent3>
        <a:accent4>
          <a:srgbClr val="DADADA"/>
        </a:accent4>
        <a:accent5>
          <a:srgbClr val="AACACA"/>
        </a:accent5>
        <a:accent6>
          <a:srgbClr val="E78A2D"/>
        </a:accent6>
        <a:hlink>
          <a:srgbClr val="330099"/>
        </a:hlink>
        <a:folHlink>
          <a:srgbClr val="CBCBCB"/>
        </a:folHlink>
      </a:clrScheme>
      <a:clrMap bg1="dk2" tx1="lt1" bg2="dk1" tx2="lt2" accent1="accent1" accent2="accent2" accent3="accent3" accent4="accent4" accent5="accent5" accent6="accent6" hlink="hlink" folHlink="folHlink"/>
    </a:extraClrScheme>
    <a:extraClrScheme>
      <a:clrScheme name="时代型模板 2">
        <a:dk1>
          <a:srgbClr val="000000"/>
        </a:dk1>
        <a:lt1>
          <a:srgbClr val="FFFFFF"/>
        </a:lt1>
        <a:dk2>
          <a:srgbClr val="000000"/>
        </a:dk2>
        <a:lt2>
          <a:srgbClr val="868686"/>
        </a:lt2>
        <a:accent1>
          <a:srgbClr val="3366FF"/>
        </a:accent1>
        <a:accent2>
          <a:srgbClr val="009900"/>
        </a:accent2>
        <a:accent3>
          <a:srgbClr val="FFFFFF"/>
        </a:accent3>
        <a:accent4>
          <a:srgbClr val="000000"/>
        </a:accent4>
        <a:accent5>
          <a:srgbClr val="ADB8FF"/>
        </a:accent5>
        <a:accent6>
          <a:srgbClr val="008A00"/>
        </a:accent6>
        <a:hlink>
          <a:srgbClr val="FF0033"/>
        </a:hlink>
        <a:folHlink>
          <a:srgbClr val="CCCCCC"/>
        </a:folHlink>
      </a:clrScheme>
      <a:clrMap bg1="lt1" tx1="dk1" bg2="lt2" tx2="dk2" accent1="accent1" accent2="accent2" accent3="accent3" accent4="accent4" accent5="accent5" accent6="accent6" hlink="hlink" folHlink="folHlink"/>
    </a:extraClrScheme>
    <a:extraClrScheme>
      <a:clrScheme name="时代型模板 3">
        <a:dk1>
          <a:srgbClr val="000000"/>
        </a:dk1>
        <a:lt1>
          <a:srgbClr val="FFFFFF"/>
        </a:lt1>
        <a:dk2>
          <a:srgbClr val="000000"/>
        </a:dk2>
        <a:lt2>
          <a:srgbClr val="868686"/>
        </a:lt2>
        <a:accent1>
          <a:srgbClr val="EAEAEA"/>
        </a:accent1>
        <a:accent2>
          <a:srgbClr val="5F5F5F"/>
        </a:accent2>
        <a:accent3>
          <a:srgbClr val="FFFFFF"/>
        </a:accent3>
        <a:accent4>
          <a:srgbClr val="000000"/>
        </a:accent4>
        <a:accent5>
          <a:srgbClr val="F3F3F3"/>
        </a:accent5>
        <a:accent6>
          <a:srgbClr val="555555"/>
        </a:accent6>
        <a:hlink>
          <a:srgbClr val="969696"/>
        </a:hlink>
        <a:folHlink>
          <a:srgbClr val="CBCBC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1168</TotalTime>
  <Words>3380</Words>
  <Application>Microsoft Office PowerPoint</Application>
  <PresentationFormat>宽屏</PresentationFormat>
  <Paragraphs>214</Paragraphs>
  <Slides>45</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45</vt:i4>
      </vt:variant>
    </vt:vector>
  </HeadingPairs>
  <TitlesOfParts>
    <vt:vector size="51" baseType="lpstr">
      <vt:lpstr>等线</vt:lpstr>
      <vt:lpstr>黑体</vt:lpstr>
      <vt:lpstr>宋体</vt:lpstr>
      <vt:lpstr>Arial</vt:lpstr>
      <vt:lpstr>Times New Roman</vt:lpstr>
      <vt:lpstr>时代型模板</vt:lpstr>
      <vt:lpstr>《政治经济学通论》  （第3版）</vt:lpstr>
      <vt:lpstr>第七章 政府调控与市场调节</vt:lpstr>
      <vt:lpstr>第七章的主要内容</vt:lpstr>
      <vt:lpstr>一、 市场调节、计划指导与宏观调控</vt:lpstr>
      <vt:lpstr>（一）发挥市场在资源配置中的决定性作用</vt:lpstr>
      <vt:lpstr>（二）发挥计划在资源配置中的指导作用</vt:lpstr>
      <vt:lpstr>（三）加强政府对宏观经济的调控作用 </vt:lpstr>
      <vt:lpstr>二、计划调节与市场调节的对立统一关系</vt:lpstr>
      <vt:lpstr>（一）计划调节与市场调节的内在一致性</vt:lpstr>
      <vt:lpstr>（二）计划调节与市场调节的外在矛盾性</vt:lpstr>
      <vt:lpstr>（三）计划调节与市场调节有机结合的规律性</vt:lpstr>
      <vt:lpstr>三、更好地发挥政府的调控作用</vt:lpstr>
      <vt:lpstr>（一）宏观调控的含义</vt:lpstr>
      <vt:lpstr>（二）宏观调控与政府职能</vt:lpstr>
      <vt:lpstr>（三）宏观调控的必要性和重要性</vt:lpstr>
      <vt:lpstr> 1、社会化大生产的需要</vt:lpstr>
      <vt:lpstr> 2、防范各种经济风险的需要</vt:lpstr>
      <vt:lpstr> 3、调节供求和优化结构的需要</vt:lpstr>
      <vt:lpstr>4、市场经济健康运行的需要</vt:lpstr>
      <vt:lpstr>（四）当前宏观调控的八大任务</vt:lpstr>
      <vt:lpstr>四、 健全市场经济的法律制度</vt:lpstr>
      <vt:lpstr>（一）健全市场经济法律制度的必要性</vt:lpstr>
      <vt:lpstr>1、发展和完善市场经济的需要</vt:lpstr>
      <vt:lpstr>2、促进市场有序竞争的需要</vt:lpstr>
      <vt:lpstr> 3、增强宏观调控有效性的需要</vt:lpstr>
      <vt:lpstr>（二）市场经济法律制度的基本内容</vt:lpstr>
      <vt:lpstr> 1、明确市场主体</vt:lpstr>
      <vt:lpstr>2、保护主体产权</vt:lpstr>
      <vt:lpstr>3、维护市场秩序</vt:lpstr>
      <vt:lpstr>4、促进有效调控</vt:lpstr>
      <vt:lpstr> 5、完善社会保障</vt:lpstr>
      <vt:lpstr>（三）市场经济对法律制度的基本要求</vt:lpstr>
      <vt:lpstr>1、加强重点领域立法</vt:lpstr>
      <vt:lpstr>2、努力推进依法行政</vt:lpstr>
      <vt:lpstr> 3、深化司法体制改革</vt:lpstr>
      <vt:lpstr> 4、加强法制宣传教育</vt:lpstr>
      <vt:lpstr>课后习题</vt:lpstr>
      <vt:lpstr>二、填充题</vt:lpstr>
      <vt:lpstr>二、填充题</vt:lpstr>
      <vt:lpstr>三、单项选择题</vt:lpstr>
      <vt:lpstr>三、单项选择题</vt:lpstr>
      <vt:lpstr>四、多项选择题</vt:lpstr>
      <vt:lpstr>四、多项选择题</vt:lpstr>
      <vt:lpstr>五、简答题</vt:lpstr>
      <vt:lpstr>六、论述题</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《政治经济学通论》  （第3版）</dc:title>
  <dc:creator>chenchengming</dc:creator>
  <cp:lastModifiedBy>chenchengming</cp:lastModifiedBy>
  <cp:revision>194</cp:revision>
  <dcterms:created xsi:type="dcterms:W3CDTF">2019-06-19T02:08:00Z</dcterms:created>
  <dcterms:modified xsi:type="dcterms:W3CDTF">2021-06-01T08:35:17Z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2052-11.1.0.10495</vt:lpwstr>
  </property>
  <property fmtid="{D5CDD505-2E9C-101B-9397-08002B2CF9AE}" pid="3" name="ICV">
    <vt:lpwstr>1E836B6349A940FB9CBF9FBCC031DA8C</vt:lpwstr>
  </property>
</Properties>
</file>