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CF5857-CB56-4F67-A7B0-35B0D892CF20}"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41CA76-F866-4548-ACF9-B9F9366ECD5E}" type="slidenum">
              <a:rPr lang="zh-CN" altLang="en-US" smtClean="0"/>
              <a:t>‹#›</a:t>
            </a:fld>
            <a:endParaRPr lang="zh-CN" altLang="en-US"/>
          </a:p>
        </p:txBody>
      </p:sp>
    </p:spTree>
    <p:extLst>
      <p:ext uri="{BB962C8B-B14F-4D97-AF65-F5344CB8AC3E}">
        <p14:creationId xmlns:p14="http://schemas.microsoft.com/office/powerpoint/2010/main" val="3840654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CF5857-CB56-4F67-A7B0-35B0D892CF20}"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41CA76-F866-4548-ACF9-B9F9366ECD5E}" type="slidenum">
              <a:rPr lang="zh-CN" altLang="en-US" smtClean="0"/>
              <a:t>‹#›</a:t>
            </a:fld>
            <a:endParaRPr lang="zh-CN" altLang="en-US"/>
          </a:p>
        </p:txBody>
      </p:sp>
    </p:spTree>
    <p:extLst>
      <p:ext uri="{BB962C8B-B14F-4D97-AF65-F5344CB8AC3E}">
        <p14:creationId xmlns:p14="http://schemas.microsoft.com/office/powerpoint/2010/main" val="2713212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CF5857-CB56-4F67-A7B0-35B0D892CF20}"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41CA76-F866-4548-ACF9-B9F9366ECD5E}" type="slidenum">
              <a:rPr lang="zh-CN" altLang="en-US" smtClean="0"/>
              <a:t>‹#›</a:t>
            </a:fld>
            <a:endParaRPr lang="zh-CN" altLang="en-US"/>
          </a:p>
        </p:txBody>
      </p:sp>
    </p:spTree>
    <p:extLst>
      <p:ext uri="{BB962C8B-B14F-4D97-AF65-F5344CB8AC3E}">
        <p14:creationId xmlns:p14="http://schemas.microsoft.com/office/powerpoint/2010/main" val="7041198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915886" y="507999"/>
            <a:ext cx="9653815" cy="474707"/>
          </a:xfrm>
        </p:spPr>
        <p:txBody>
          <a:bodyPr>
            <a:noAutofit/>
          </a:bodyPr>
          <a:lstStyle>
            <a:lvl1pPr algn="l">
              <a:defRPr sz="2400" b="0">
                <a:ln w="9525" cmpd="sng">
                  <a:solidFill>
                    <a:schemeClr val="accent1"/>
                  </a:solidFill>
                  <a:prstDash val="solid"/>
                </a:ln>
                <a:solidFill>
                  <a:schemeClr val="tx1"/>
                </a:solidFill>
                <a:effectLst>
                  <a:glow rad="38100">
                    <a:schemeClr val="accent1">
                      <a:alpha val="40000"/>
                    </a:schemeClr>
                  </a:glow>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567543"/>
            <a:ext cx="10947400" cy="4807856"/>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265325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CF5857-CB56-4F67-A7B0-35B0D892CF20}"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41CA76-F866-4548-ACF9-B9F9366ECD5E}" type="slidenum">
              <a:rPr lang="zh-CN" altLang="en-US" smtClean="0"/>
              <a:t>‹#›</a:t>
            </a:fld>
            <a:endParaRPr lang="zh-CN" altLang="en-US"/>
          </a:p>
        </p:txBody>
      </p:sp>
    </p:spTree>
    <p:extLst>
      <p:ext uri="{BB962C8B-B14F-4D97-AF65-F5344CB8AC3E}">
        <p14:creationId xmlns:p14="http://schemas.microsoft.com/office/powerpoint/2010/main" val="1990543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CF5857-CB56-4F67-A7B0-35B0D892CF20}"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41CA76-F866-4548-ACF9-B9F9366ECD5E}" type="slidenum">
              <a:rPr lang="zh-CN" altLang="en-US" smtClean="0"/>
              <a:t>‹#›</a:t>
            </a:fld>
            <a:endParaRPr lang="zh-CN" altLang="en-US"/>
          </a:p>
        </p:txBody>
      </p:sp>
    </p:spTree>
    <p:extLst>
      <p:ext uri="{BB962C8B-B14F-4D97-AF65-F5344CB8AC3E}">
        <p14:creationId xmlns:p14="http://schemas.microsoft.com/office/powerpoint/2010/main" val="16456169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CF5857-CB56-4F67-A7B0-35B0D892CF20}"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41CA76-F866-4548-ACF9-B9F9366ECD5E}" type="slidenum">
              <a:rPr lang="zh-CN" altLang="en-US" smtClean="0"/>
              <a:t>‹#›</a:t>
            </a:fld>
            <a:endParaRPr lang="zh-CN" altLang="en-US"/>
          </a:p>
        </p:txBody>
      </p:sp>
    </p:spTree>
    <p:extLst>
      <p:ext uri="{BB962C8B-B14F-4D97-AF65-F5344CB8AC3E}">
        <p14:creationId xmlns:p14="http://schemas.microsoft.com/office/powerpoint/2010/main" val="18014296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CF5857-CB56-4F67-A7B0-35B0D892CF20}"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41CA76-F866-4548-ACF9-B9F9366ECD5E}" type="slidenum">
              <a:rPr lang="zh-CN" altLang="en-US" smtClean="0"/>
              <a:t>‹#›</a:t>
            </a:fld>
            <a:endParaRPr lang="zh-CN" altLang="en-US"/>
          </a:p>
        </p:txBody>
      </p:sp>
    </p:spTree>
    <p:extLst>
      <p:ext uri="{BB962C8B-B14F-4D97-AF65-F5344CB8AC3E}">
        <p14:creationId xmlns:p14="http://schemas.microsoft.com/office/powerpoint/2010/main" val="4180407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CF5857-CB56-4F67-A7B0-35B0D892CF20}"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41CA76-F866-4548-ACF9-B9F9366ECD5E}" type="slidenum">
              <a:rPr lang="zh-CN" altLang="en-US" smtClean="0"/>
              <a:t>‹#›</a:t>
            </a:fld>
            <a:endParaRPr lang="zh-CN" altLang="en-US"/>
          </a:p>
        </p:txBody>
      </p:sp>
    </p:spTree>
    <p:extLst>
      <p:ext uri="{BB962C8B-B14F-4D97-AF65-F5344CB8AC3E}">
        <p14:creationId xmlns:p14="http://schemas.microsoft.com/office/powerpoint/2010/main" val="1276030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CF5857-CB56-4F67-A7B0-35B0D892CF20}"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41CA76-F866-4548-ACF9-B9F9366ECD5E}" type="slidenum">
              <a:rPr lang="zh-CN" altLang="en-US" smtClean="0"/>
              <a:t>‹#›</a:t>
            </a:fld>
            <a:endParaRPr lang="zh-CN" altLang="en-US"/>
          </a:p>
        </p:txBody>
      </p:sp>
    </p:spTree>
    <p:extLst>
      <p:ext uri="{BB962C8B-B14F-4D97-AF65-F5344CB8AC3E}">
        <p14:creationId xmlns:p14="http://schemas.microsoft.com/office/powerpoint/2010/main" val="3089910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CF5857-CB56-4F67-A7B0-35B0D892CF20}"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41CA76-F866-4548-ACF9-B9F9366ECD5E}" type="slidenum">
              <a:rPr lang="zh-CN" altLang="en-US" smtClean="0"/>
              <a:t>‹#›</a:t>
            </a:fld>
            <a:endParaRPr lang="zh-CN" altLang="en-US"/>
          </a:p>
        </p:txBody>
      </p:sp>
    </p:spTree>
    <p:extLst>
      <p:ext uri="{BB962C8B-B14F-4D97-AF65-F5344CB8AC3E}">
        <p14:creationId xmlns:p14="http://schemas.microsoft.com/office/powerpoint/2010/main" val="1961072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CF5857-CB56-4F67-A7B0-35B0D892CF20}"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41CA76-F866-4548-ACF9-B9F9366ECD5E}" type="slidenum">
              <a:rPr lang="zh-CN" altLang="en-US" smtClean="0"/>
              <a:t>‹#›</a:t>
            </a:fld>
            <a:endParaRPr lang="zh-CN" altLang="en-US"/>
          </a:p>
        </p:txBody>
      </p:sp>
    </p:spTree>
    <p:extLst>
      <p:ext uri="{BB962C8B-B14F-4D97-AF65-F5344CB8AC3E}">
        <p14:creationId xmlns:p14="http://schemas.microsoft.com/office/powerpoint/2010/main" val="2047909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CF5857-CB56-4F67-A7B0-35B0D892CF20}"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41CA76-F866-4548-ACF9-B9F9366ECD5E}" type="slidenum">
              <a:rPr lang="zh-CN" altLang="en-US" smtClean="0"/>
              <a:t>‹#›</a:t>
            </a:fld>
            <a:endParaRPr lang="zh-CN" altLang="en-US"/>
          </a:p>
        </p:txBody>
      </p:sp>
    </p:spTree>
    <p:extLst>
      <p:ext uri="{BB962C8B-B14F-4D97-AF65-F5344CB8AC3E}">
        <p14:creationId xmlns:p14="http://schemas.microsoft.com/office/powerpoint/2010/main" val="22094946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1582057" y="300355"/>
            <a:ext cx="9085943" cy="790575"/>
          </a:xfrm>
          <a:prstGeom prst="rect">
            <a:avLst/>
          </a:prstGeom>
        </p:spPr>
        <p:txBody>
          <a:bodyPr vert="horz" lIns="91440" tIns="45720" rIns="91440" bIns="45720" rtlCol="0" anchor="ctr">
            <a:normAutofit/>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锐字工房云字库大黑GBK" panose="02010604000000000000" charset="-122"/>
                <a:ea typeface="锐字工房云字库大黑GBK" panose="02010604000000000000" charset="-122"/>
                <a:cs typeface="+mj-cs"/>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lvl1pPr marR="0" lvl="0"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1pPr>
            <a:lvl2pPr marR="0" lvl="1"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2pPr>
            <a:lvl3pPr marR="0" lvl="2"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3pPr>
            <a:lvl4pPr marR="0" lvl="3"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4pPr>
            <a:lvl5pPr marR="0" lvl="4"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1" name="图片 10"/>
          <p:cNvPicPr>
            <a:picLocks noChangeAspect="1"/>
          </p:cNvPicPr>
          <p:nvPr userDrawn="1"/>
        </p:nvPicPr>
        <p:blipFill>
          <a:blip r:embed="rId4"/>
          <a:stretch>
            <a:fillRect/>
          </a:stretch>
        </p:blipFill>
        <p:spPr>
          <a:xfrm>
            <a:off x="0" y="13742"/>
            <a:ext cx="1451429" cy="1171575"/>
          </a:xfrm>
          <a:prstGeom prst="rect">
            <a:avLst/>
          </a:prstGeom>
        </p:spPr>
      </p:pic>
      <p:pic>
        <p:nvPicPr>
          <p:cNvPr id="13" name="图片 12"/>
          <p:cNvPicPr>
            <a:picLocks noChangeAspect="1"/>
          </p:cNvPicPr>
          <p:nvPr userDrawn="1"/>
        </p:nvPicPr>
        <p:blipFill>
          <a:blip r:embed="rId5"/>
          <a:stretch>
            <a:fillRect/>
          </a:stretch>
        </p:blipFill>
        <p:spPr>
          <a:xfrm flipV="1">
            <a:off x="1451434" y="1100687"/>
            <a:ext cx="7854134" cy="87982"/>
          </a:xfrm>
          <a:prstGeom prst="rect">
            <a:avLst/>
          </a:prstGeom>
        </p:spPr>
      </p:pic>
      <p:pic>
        <p:nvPicPr>
          <p:cNvPr id="14"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1348024"/>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b="0" kern="1200">
          <a:solidFill>
            <a:schemeClr val="tx1"/>
          </a:solidFill>
          <a:latin typeface="等线" panose="02010600030101010101" pitchFamily="2" charset="-122"/>
          <a:ea typeface="等线"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nvSpPr>
        <p:spPr>
          <a:xfrm>
            <a:off x="0" y="2505669"/>
            <a:ext cx="12192000" cy="830997"/>
          </a:xfrm>
          <a:prstGeom prst="rect">
            <a:avLst/>
          </a:prstGeom>
        </p:spPr>
        <p:txBody>
          <a:bodyPr wrap="square">
            <a:spAutoFit/>
          </a:bodyPr>
          <a:lstStyle/>
          <a:p>
            <a:pPr algn="ct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第十三章　</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互联网</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时代下的公司治理</a:t>
            </a:r>
          </a:p>
        </p:txBody>
      </p:sp>
    </p:spTree>
    <p:extLst>
      <p:ext uri="{BB962C8B-B14F-4D97-AF65-F5344CB8AC3E}">
        <p14:creationId xmlns:p14="http://schemas.microsoft.com/office/powerpoint/2010/main" val="162835442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大数据时代下的公司治理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大数据时代赋能外部治理机制</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数字技术赋能机构投资者的外部治理角色</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数字经济时代的社交媒体与公司治理</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数字经济时代的市场监管</a:t>
            </a:r>
          </a:p>
          <a:p>
            <a:endParaRPr lang="zh-CN" altLang="en-US" dirty="0"/>
          </a:p>
        </p:txBody>
      </p:sp>
    </p:spTree>
    <p:extLst>
      <p:ext uri="{BB962C8B-B14F-4D97-AF65-F5344CB8AC3E}">
        <p14:creationId xmlns:p14="http://schemas.microsoft.com/office/powerpoint/2010/main" val="425380341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90286"/>
            <a:ext cx="12192000" cy="646331"/>
          </a:xfrm>
          <a:prstGeom prst="rect">
            <a:avLst/>
          </a:prstGeom>
          <a:noFill/>
        </p:spPr>
        <p:txBody>
          <a:bodyPr wrap="square" rtlCol="0">
            <a:spAutoFit/>
          </a:bodyPr>
          <a:lstStyle/>
          <a:p>
            <a:r>
              <a:rPr lang="zh-CN" altLang="en-US" sz="3600" b="1" dirty="0">
                <a:solidFill>
                  <a:prstClr val="white"/>
                </a:solidFill>
              </a:rPr>
              <a:t>                   本  章  目   录</a:t>
            </a:r>
            <a:endParaRPr lang="zh-CN" altLang="en-US" sz="3600" b="1" dirty="0">
              <a:solidFill>
                <a:prstClr val="white"/>
              </a:solidFill>
            </a:endParaRPr>
          </a:p>
        </p:txBody>
      </p:sp>
      <p:grpSp>
        <p:nvGrpSpPr>
          <p:cNvPr id="7" name="组合 6"/>
          <p:cNvGrpSpPr/>
          <p:nvPr/>
        </p:nvGrpSpPr>
        <p:grpSpPr>
          <a:xfrm>
            <a:off x="1870431" y="2235953"/>
            <a:ext cx="6286598" cy="2279494"/>
            <a:chOff x="2488640" y="2139114"/>
            <a:chExt cx="6390109" cy="2279494"/>
          </a:xfrm>
        </p:grpSpPr>
        <p:grpSp>
          <p:nvGrpSpPr>
            <p:cNvPr id="16" name="Group 4"/>
            <p:cNvGrpSpPr/>
            <p:nvPr/>
          </p:nvGrpSpPr>
          <p:grpSpPr bwMode="auto">
            <a:xfrm>
              <a:off x="2488640" y="2139114"/>
              <a:ext cx="6390109" cy="639332"/>
              <a:chOff x="0" y="0"/>
              <a:chExt cx="2982" cy="288"/>
            </a:xfrm>
          </p:grpSpPr>
          <p:sp>
            <p:nvSpPr>
              <p:cNvPr id="2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第一节　互联网金融时代下的公司治理</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17" name="Group 8"/>
            <p:cNvGrpSpPr/>
            <p:nvPr/>
          </p:nvGrpSpPr>
          <p:grpSpPr bwMode="auto">
            <a:xfrm>
              <a:off x="2488640" y="2975707"/>
              <a:ext cx="6390109" cy="639332"/>
              <a:chOff x="0" y="0"/>
              <a:chExt cx="2982" cy="288"/>
            </a:xfrm>
          </p:grpSpPr>
          <p:sp>
            <p:nvSpPr>
              <p:cNvPr id="2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3"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第二节　移动互联网时代下的公司治理</a:t>
                </a:r>
                <a:endParaRPr lang="zh-CN" altLang="en-US" sz="2000"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2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18" name="Group 12"/>
            <p:cNvGrpSpPr/>
            <p:nvPr/>
          </p:nvGrpSpPr>
          <p:grpSpPr bwMode="auto">
            <a:xfrm>
              <a:off x="2488640" y="3779276"/>
              <a:ext cx="6390109" cy="639332"/>
              <a:chOff x="0" y="0"/>
              <a:chExt cx="2982" cy="288"/>
            </a:xfrm>
          </p:grpSpPr>
          <p:sp>
            <p:nvSpPr>
              <p:cNvPr id="19"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0" name="Rectangle 14"/>
              <p:cNvSpPr>
                <a:spLocks noChangeArrowheads="1"/>
              </p:cNvSpPr>
              <p:nvPr/>
            </p:nvSpPr>
            <p:spPr bwMode="auto">
              <a:xfrm>
                <a:off x="299" y="55"/>
                <a:ext cx="2574"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第三节　大数据时代下的公司治理</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1"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
        <p:nvSpPr>
          <p:cNvPr id="28" name="文本框 27"/>
          <p:cNvSpPr txBox="1"/>
          <p:nvPr/>
        </p:nvSpPr>
        <p:spPr>
          <a:xfrm>
            <a:off x="152400" y="442686"/>
            <a:ext cx="12192000" cy="646331"/>
          </a:xfrm>
          <a:prstGeom prst="rect">
            <a:avLst/>
          </a:prstGeom>
          <a:noFill/>
        </p:spPr>
        <p:txBody>
          <a:bodyPr wrap="square" rtlCol="0">
            <a:spAutoFit/>
          </a:bodyPr>
          <a:lstStyle/>
          <a:p>
            <a:r>
              <a:rPr lang="zh-CN" altLang="en-US" sz="3600" b="1" dirty="0">
                <a:solidFill>
                  <a:prstClr val="black"/>
                </a:solidFill>
                <a:latin typeface="黑体" panose="02010609060101010101" pitchFamily="49" charset="-122"/>
                <a:ea typeface="黑体" panose="02010609060101010101" pitchFamily="49" charset="-122"/>
              </a:rPr>
              <a:t>         本 章 目 录</a:t>
            </a:r>
            <a:endParaRPr lang="zh-CN" altLang="en-US" sz="3600" b="1" dirty="0">
              <a:solidFill>
                <a:prstClr val="black"/>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1307003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互联网金融时代下的公司治理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互联网金融时代下的融资模式特征</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融资主体边界模糊化</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投资者准入门槛降低</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围绕业务发展模式的信息不对称加剧</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技术或金融创新公司的合理估值难度增加</a:t>
            </a:r>
          </a:p>
          <a:p>
            <a:endParaRPr lang="zh-CN" altLang="en-US" dirty="0"/>
          </a:p>
        </p:txBody>
      </p:sp>
    </p:spTree>
    <p:extLst>
      <p:ext uri="{BB962C8B-B14F-4D97-AF65-F5344CB8AC3E}">
        <p14:creationId xmlns:p14="http://schemas.microsoft.com/office/powerpoint/2010/main" val="60664179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互联网金融时代下的公司治理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互联网金融时代下融资模式转变背后的逻辑</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专业化程度提高</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交易成本变低</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大范围风险分担的实现</a:t>
            </a:r>
          </a:p>
          <a:p>
            <a:endParaRPr lang="zh-CN" altLang="en-US" dirty="0"/>
          </a:p>
        </p:txBody>
      </p:sp>
    </p:spTree>
    <p:extLst>
      <p:ext uri="{BB962C8B-B14F-4D97-AF65-F5344CB8AC3E}">
        <p14:creationId xmlns:p14="http://schemas.microsoft.com/office/powerpoint/2010/main" val="205736028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互联网金融时代下的公司治理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互联网金融时代对传统公司治理模式的挑战</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不平等投票权的出现</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由股东向经理人为中心转移</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监管机构信息披露政策的变化</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家族信托和公益基金的兴起</a:t>
            </a:r>
          </a:p>
          <a:p>
            <a:endParaRPr lang="zh-CN" altLang="en-US" dirty="0"/>
          </a:p>
        </p:txBody>
      </p:sp>
    </p:spTree>
    <p:extLst>
      <p:ext uri="{BB962C8B-B14F-4D97-AF65-F5344CB8AC3E}">
        <p14:creationId xmlns:p14="http://schemas.microsoft.com/office/powerpoint/2010/main" val="337826442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移动互联网时代下的公司治理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移动互联网时代公司治理的变革</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公司治理网络化转变</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治理权力的重组和治理模式的创新</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利益相关者之间信息不对称的弱化 </a:t>
            </a:r>
          </a:p>
          <a:p>
            <a:endParaRPr lang="zh-CN" altLang="en-US" dirty="0"/>
          </a:p>
        </p:txBody>
      </p:sp>
    </p:spTree>
    <p:extLst>
      <p:ext uri="{BB962C8B-B14F-4D97-AF65-F5344CB8AC3E}">
        <p14:creationId xmlns:p14="http://schemas.microsoft.com/office/powerpoint/2010/main" val="216242229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移动互联网时代下的公司治理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移动互联网时代公司治理的风险</a:t>
            </a:r>
          </a:p>
          <a:p>
            <a:r>
              <a:rPr lang="zh-CN" altLang="zh-CN" dirty="0"/>
              <a:t>首先</a:t>
            </a:r>
            <a:r>
              <a:rPr lang="en-US" altLang="zh-CN" dirty="0"/>
              <a:t>,</a:t>
            </a:r>
            <a:r>
              <a:rPr lang="zh-CN" altLang="zh-CN" dirty="0"/>
              <a:t>信息技术的迅速发展带来了信息安全和隐私问题</a:t>
            </a:r>
            <a:r>
              <a:rPr lang="en-US" altLang="zh-CN" dirty="0"/>
              <a:t>,</a:t>
            </a:r>
            <a:r>
              <a:rPr lang="zh-CN" altLang="zh-CN" dirty="0"/>
              <a:t>这在许多公司中已经成为一个突出的挑战。</a:t>
            </a:r>
          </a:p>
          <a:p>
            <a:r>
              <a:rPr lang="zh-CN" altLang="zh-CN" dirty="0"/>
              <a:t>其次</a:t>
            </a:r>
            <a:r>
              <a:rPr lang="en-US" altLang="zh-CN" dirty="0"/>
              <a:t>,</a:t>
            </a:r>
            <a:r>
              <a:rPr lang="zh-CN" altLang="zh-CN" dirty="0"/>
              <a:t>网络诈骗和虚假信息的传播也是一个日益严峻的问题。</a:t>
            </a:r>
          </a:p>
          <a:p>
            <a:r>
              <a:rPr lang="zh-CN" altLang="zh-CN" dirty="0"/>
              <a:t>再次</a:t>
            </a:r>
            <a:r>
              <a:rPr lang="en-US" altLang="zh-CN" dirty="0"/>
              <a:t>,</a:t>
            </a:r>
            <a:r>
              <a:rPr lang="zh-CN" altLang="zh-CN" dirty="0"/>
              <a:t>移动互联网时代</a:t>
            </a:r>
            <a:r>
              <a:rPr lang="en-US" altLang="zh-CN" dirty="0"/>
              <a:t>,</a:t>
            </a:r>
            <a:r>
              <a:rPr lang="zh-CN" altLang="zh-CN" dirty="0"/>
              <a:t>公司与客户、投资者等利益相关者之间的联系更加直接密切</a:t>
            </a:r>
            <a:r>
              <a:rPr lang="en-US" altLang="zh-CN" dirty="0"/>
              <a:t>,</a:t>
            </a:r>
            <a:r>
              <a:rPr lang="zh-CN" altLang="zh-CN" dirty="0"/>
              <a:t>这也为公司治理带来了新的挑战。</a:t>
            </a:r>
          </a:p>
          <a:p>
            <a:r>
              <a:rPr lang="zh-CN" altLang="zh-CN" dirty="0"/>
              <a:t>最后</a:t>
            </a:r>
            <a:r>
              <a:rPr lang="en-US" altLang="zh-CN" dirty="0"/>
              <a:t>,</a:t>
            </a:r>
            <a:r>
              <a:rPr lang="zh-CN" altLang="zh-CN" dirty="0"/>
              <a:t>移动互联网时代可能出现监管漏洞。</a:t>
            </a:r>
          </a:p>
          <a:p>
            <a:endParaRPr lang="zh-CN" altLang="en-US" dirty="0"/>
          </a:p>
        </p:txBody>
      </p:sp>
    </p:spTree>
    <p:extLst>
      <p:ext uri="{BB962C8B-B14F-4D97-AF65-F5344CB8AC3E}">
        <p14:creationId xmlns:p14="http://schemas.microsoft.com/office/powerpoint/2010/main" val="355582584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大数据时代下的公司治理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大数据时代赋能治理主体多元化</a:t>
            </a:r>
          </a:p>
          <a:p>
            <a:r>
              <a:rPr lang="zh-CN" altLang="zh-CN" dirty="0"/>
              <a:t>首先</a:t>
            </a:r>
            <a:r>
              <a:rPr lang="en-US" altLang="zh-CN" dirty="0"/>
              <a:t>,</a:t>
            </a:r>
            <a:r>
              <a:rPr lang="zh-CN" altLang="zh-CN" dirty="0"/>
              <a:t>大数据时代以海量异构、动态分布、实时更新的数据流动为特征。</a:t>
            </a:r>
          </a:p>
          <a:p>
            <a:r>
              <a:rPr lang="zh-CN" altLang="zh-CN" dirty="0"/>
              <a:t>其次</a:t>
            </a:r>
            <a:r>
              <a:rPr lang="en-US" altLang="zh-CN" dirty="0"/>
              <a:t>,</a:t>
            </a:r>
            <a:r>
              <a:rPr lang="zh-CN" altLang="zh-CN" dirty="0"/>
              <a:t>大数据时代极大拓展了信息源头和流通渠道。</a:t>
            </a:r>
          </a:p>
          <a:p>
            <a:r>
              <a:rPr lang="zh-CN" altLang="zh-CN" dirty="0"/>
              <a:t>最后</a:t>
            </a:r>
            <a:r>
              <a:rPr lang="en-US" altLang="zh-CN" dirty="0"/>
              <a:t>,</a:t>
            </a:r>
            <a:r>
              <a:rPr lang="zh-CN" altLang="zh-CN" dirty="0"/>
              <a:t>大数据技术的发展显著降低了信息获取成本和提高了信息获取便利度。</a:t>
            </a:r>
          </a:p>
          <a:p>
            <a:r>
              <a:rPr lang="zh-CN" altLang="zh-CN" dirty="0"/>
              <a:t>大数据时代通过赋能治理主体多元化</a:t>
            </a:r>
            <a:r>
              <a:rPr lang="en-US" altLang="zh-CN" dirty="0"/>
              <a:t>,</a:t>
            </a:r>
            <a:r>
              <a:rPr lang="zh-CN" altLang="zh-CN" dirty="0"/>
              <a:t>显著改变了公司治理的格局。然而</a:t>
            </a:r>
            <a:r>
              <a:rPr lang="en-US" altLang="zh-CN" dirty="0"/>
              <a:t>,</a:t>
            </a:r>
            <a:r>
              <a:rPr lang="zh-CN" altLang="zh-CN" dirty="0"/>
              <a:t>在实际应用中</a:t>
            </a:r>
            <a:r>
              <a:rPr lang="en-US" altLang="zh-CN" dirty="0"/>
              <a:t>,</a:t>
            </a:r>
            <a:r>
              <a:rPr lang="zh-CN" altLang="zh-CN" dirty="0"/>
              <a:t>公司也需要在多元治理格局下加强管理和沟通</a:t>
            </a:r>
            <a:r>
              <a:rPr lang="en-US" altLang="zh-CN" dirty="0"/>
              <a:t>,</a:t>
            </a:r>
            <a:r>
              <a:rPr lang="zh-CN" altLang="zh-CN" dirty="0"/>
              <a:t>以实现治理的协调与稳定。通过大数据技术的应用</a:t>
            </a:r>
            <a:r>
              <a:rPr lang="en-US" altLang="zh-CN" dirty="0"/>
              <a:t>,</a:t>
            </a:r>
            <a:r>
              <a:rPr lang="zh-CN" altLang="zh-CN" dirty="0"/>
              <a:t>公司能够更好地理解各类利益相关者的需求和期望</a:t>
            </a:r>
            <a:r>
              <a:rPr lang="en-US" altLang="zh-CN" dirty="0"/>
              <a:t>,</a:t>
            </a:r>
            <a:r>
              <a:rPr lang="zh-CN" altLang="zh-CN" dirty="0"/>
              <a:t>实现更广泛参与和更深入理解</a:t>
            </a:r>
            <a:r>
              <a:rPr lang="en-US" altLang="zh-CN" dirty="0"/>
              <a:t>,</a:t>
            </a:r>
            <a:r>
              <a:rPr lang="zh-CN" altLang="zh-CN" dirty="0"/>
              <a:t>从而在新的治理格局下获得更大的发展机遇。</a:t>
            </a:r>
          </a:p>
          <a:p>
            <a:endParaRPr lang="zh-CN" altLang="en-US" dirty="0"/>
          </a:p>
        </p:txBody>
      </p:sp>
    </p:spTree>
    <p:extLst>
      <p:ext uri="{BB962C8B-B14F-4D97-AF65-F5344CB8AC3E}">
        <p14:creationId xmlns:p14="http://schemas.microsoft.com/office/powerpoint/2010/main" val="98254181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大数据时代下的公司治理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大数据时代赋能内部治理机制</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中小股东参与</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董事会尽职</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管理层激励</a:t>
            </a:r>
          </a:p>
          <a:p>
            <a:endParaRPr lang="zh-CN" altLang="en-US" dirty="0"/>
          </a:p>
        </p:txBody>
      </p:sp>
    </p:spTree>
    <p:extLst>
      <p:ext uri="{BB962C8B-B14F-4D97-AF65-F5344CB8AC3E}">
        <p14:creationId xmlns:p14="http://schemas.microsoft.com/office/powerpoint/2010/main" val="317362822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530</Words>
  <Application>Microsoft Office PowerPoint</Application>
  <PresentationFormat>宽屏</PresentationFormat>
  <Paragraphs>50</Paragraphs>
  <Slides>10</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10</vt:i4>
      </vt:variant>
    </vt:vector>
  </HeadingPairs>
  <TitlesOfParts>
    <vt:vector size="23" baseType="lpstr">
      <vt:lpstr>等线</vt:lpstr>
      <vt:lpstr>方正粗黑宋简体</vt:lpstr>
      <vt:lpstr>黑体</vt:lpstr>
      <vt:lpstr>楷体</vt:lpstr>
      <vt:lpstr>锐字工房云字库大黑GBK</vt:lpstr>
      <vt:lpstr>锐字工房云字库准圆GBK</vt:lpstr>
      <vt:lpstr>宋体</vt:lpstr>
      <vt:lpstr>Arial</vt:lpstr>
      <vt:lpstr>Calibri</vt:lpstr>
      <vt:lpstr>Calibri Light</vt:lpstr>
      <vt:lpstr>Times New Roman</vt:lpstr>
      <vt:lpstr>Office 主题</vt:lpstr>
      <vt:lpstr>1_Office 主题</vt:lpstr>
      <vt:lpstr>PowerPoint 演示文稿</vt:lpstr>
      <vt:lpstr>PowerPoint 演示文稿</vt:lpstr>
      <vt:lpstr>第一节　互联网金融时代下的公司治理</vt:lpstr>
      <vt:lpstr>第一节　互联网金融时代下的公司治理</vt:lpstr>
      <vt:lpstr>第一节　互联网金融时代下的公司治理</vt:lpstr>
      <vt:lpstr>第二节　移动互联网时代下的公司治理</vt:lpstr>
      <vt:lpstr>第二节　移动互联网时代下的公司治理</vt:lpstr>
      <vt:lpstr>第三节　大数据时代下的公司治理</vt:lpstr>
      <vt:lpstr>第三节　大数据时代下的公司治理</vt:lpstr>
      <vt:lpstr>第三节　大数据时代下的公司治理</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2024-06-02T08:03:29Z</dcterms:created>
  <dcterms:modified xsi:type="dcterms:W3CDTF">2024-06-02T08:03:40Z</dcterms:modified>
</cp:coreProperties>
</file>