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Layouts/slideLayout6.xml" ContentType="application/vnd.openxmlformats-officedocument.presentationml.slideLayout+xml"/>
  <Override PartName="/ppt/notesSlides/notesSlide38.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notesSlides/notesSlide3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37.xml" ContentType="application/vnd.openxmlformats-officedocument.presentationml.notesSlide+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Default Extension="wav" ContentType="audio/wav"/>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notesSlides/notesSlide25.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64"/>
  </p:notesMasterIdLst>
  <p:sldIdLst>
    <p:sldId id="257" r:id="rId2"/>
    <p:sldId id="278" r:id="rId3"/>
    <p:sldId id="279" r:id="rId4"/>
    <p:sldId id="280" r:id="rId5"/>
    <p:sldId id="281" r:id="rId6"/>
    <p:sldId id="284" r:id="rId7"/>
    <p:sldId id="285" r:id="rId8"/>
    <p:sldId id="286" r:id="rId9"/>
    <p:sldId id="340" r:id="rId10"/>
    <p:sldId id="282" r:id="rId11"/>
    <p:sldId id="283" r:id="rId12"/>
    <p:sldId id="343" r:id="rId13"/>
    <p:sldId id="341" r:id="rId14"/>
    <p:sldId id="342" r:id="rId15"/>
    <p:sldId id="344" r:id="rId16"/>
    <p:sldId id="289" r:id="rId17"/>
    <p:sldId id="292" r:id="rId18"/>
    <p:sldId id="354" r:id="rId19"/>
    <p:sldId id="290" r:id="rId20"/>
    <p:sldId id="291" r:id="rId21"/>
    <p:sldId id="293" r:id="rId22"/>
    <p:sldId id="294" r:id="rId23"/>
    <p:sldId id="295" r:id="rId24"/>
    <p:sldId id="296" r:id="rId25"/>
    <p:sldId id="297" r:id="rId26"/>
    <p:sldId id="298" r:id="rId27"/>
    <p:sldId id="301" r:id="rId28"/>
    <p:sldId id="302" r:id="rId29"/>
    <p:sldId id="303" r:id="rId30"/>
    <p:sldId id="304" r:id="rId31"/>
    <p:sldId id="334" r:id="rId32"/>
    <p:sldId id="335" r:id="rId33"/>
    <p:sldId id="336" r:id="rId34"/>
    <p:sldId id="339" r:id="rId35"/>
    <p:sldId id="338" r:id="rId36"/>
    <p:sldId id="337" r:id="rId37"/>
    <p:sldId id="345" r:id="rId38"/>
    <p:sldId id="346" r:id="rId39"/>
    <p:sldId id="355" r:id="rId40"/>
    <p:sldId id="356" r:id="rId41"/>
    <p:sldId id="357" r:id="rId42"/>
    <p:sldId id="358" r:id="rId43"/>
    <p:sldId id="359" r:id="rId44"/>
    <p:sldId id="360" r:id="rId45"/>
    <p:sldId id="361" r:id="rId46"/>
    <p:sldId id="362" r:id="rId47"/>
    <p:sldId id="365" r:id="rId48"/>
    <p:sldId id="366" r:id="rId49"/>
    <p:sldId id="367" r:id="rId50"/>
    <p:sldId id="370" r:id="rId51"/>
    <p:sldId id="373" r:id="rId52"/>
    <p:sldId id="374" r:id="rId53"/>
    <p:sldId id="375" r:id="rId54"/>
    <p:sldId id="376" r:id="rId55"/>
    <p:sldId id="305" r:id="rId56"/>
    <p:sldId id="306" r:id="rId57"/>
    <p:sldId id="329" r:id="rId58"/>
    <p:sldId id="330" r:id="rId59"/>
    <p:sldId id="300" r:id="rId60"/>
    <p:sldId id="299" r:id="rId61"/>
    <p:sldId id="331" r:id="rId62"/>
    <p:sldId id="332" r:id="rId63"/>
  </p:sldIdLst>
  <p:sldSz cx="9144000" cy="6858000" type="screen4x3"/>
  <p:notesSz cx="6858000" cy="9144000"/>
  <p:defaultTextStyle>
    <a:defPPr>
      <a:defRPr lang="en-US"/>
    </a:defPPr>
    <a:lvl1pPr algn="ctr" rtl="0" fontAlgn="base">
      <a:spcBef>
        <a:spcPct val="0"/>
      </a:spcBef>
      <a:spcAft>
        <a:spcPct val="0"/>
      </a:spcAft>
      <a:defRPr kumimoji="1" sz="1400" kern="1200">
        <a:solidFill>
          <a:schemeClr val="tx1"/>
        </a:solidFill>
        <a:latin typeface="Tahoma" pitchFamily="34" charset="0"/>
        <a:ea typeface="黑体" pitchFamily="49" charset="-122"/>
        <a:cs typeface="+mn-cs"/>
      </a:defRPr>
    </a:lvl1pPr>
    <a:lvl2pPr marL="457200" algn="ctr" rtl="0" fontAlgn="base">
      <a:spcBef>
        <a:spcPct val="0"/>
      </a:spcBef>
      <a:spcAft>
        <a:spcPct val="0"/>
      </a:spcAft>
      <a:defRPr kumimoji="1" sz="1400" kern="1200">
        <a:solidFill>
          <a:schemeClr val="tx1"/>
        </a:solidFill>
        <a:latin typeface="Tahoma" pitchFamily="34" charset="0"/>
        <a:ea typeface="黑体" pitchFamily="49" charset="-122"/>
        <a:cs typeface="+mn-cs"/>
      </a:defRPr>
    </a:lvl2pPr>
    <a:lvl3pPr marL="914400" algn="ctr" rtl="0" fontAlgn="base">
      <a:spcBef>
        <a:spcPct val="0"/>
      </a:spcBef>
      <a:spcAft>
        <a:spcPct val="0"/>
      </a:spcAft>
      <a:defRPr kumimoji="1" sz="1400" kern="1200">
        <a:solidFill>
          <a:schemeClr val="tx1"/>
        </a:solidFill>
        <a:latin typeface="Tahoma" pitchFamily="34" charset="0"/>
        <a:ea typeface="黑体" pitchFamily="49" charset="-122"/>
        <a:cs typeface="+mn-cs"/>
      </a:defRPr>
    </a:lvl3pPr>
    <a:lvl4pPr marL="1371600" algn="ctr" rtl="0" fontAlgn="base">
      <a:spcBef>
        <a:spcPct val="0"/>
      </a:spcBef>
      <a:spcAft>
        <a:spcPct val="0"/>
      </a:spcAft>
      <a:defRPr kumimoji="1" sz="1400" kern="1200">
        <a:solidFill>
          <a:schemeClr val="tx1"/>
        </a:solidFill>
        <a:latin typeface="Tahoma" pitchFamily="34" charset="0"/>
        <a:ea typeface="黑体" pitchFamily="49" charset="-122"/>
        <a:cs typeface="+mn-cs"/>
      </a:defRPr>
    </a:lvl4pPr>
    <a:lvl5pPr marL="1828800" algn="ctr" rtl="0" fontAlgn="base">
      <a:spcBef>
        <a:spcPct val="0"/>
      </a:spcBef>
      <a:spcAft>
        <a:spcPct val="0"/>
      </a:spcAft>
      <a:defRPr kumimoji="1" sz="1400" kern="1200">
        <a:solidFill>
          <a:schemeClr val="tx1"/>
        </a:solidFill>
        <a:latin typeface="Tahoma" pitchFamily="34" charset="0"/>
        <a:ea typeface="黑体" pitchFamily="49" charset="-122"/>
        <a:cs typeface="+mn-cs"/>
      </a:defRPr>
    </a:lvl5pPr>
    <a:lvl6pPr marL="2286000" algn="l" defTabSz="914400" rtl="0" eaLnBrk="1" latinLnBrk="0" hangingPunct="1">
      <a:defRPr kumimoji="1" sz="1400" kern="1200">
        <a:solidFill>
          <a:schemeClr val="tx1"/>
        </a:solidFill>
        <a:latin typeface="Tahoma" pitchFamily="34" charset="0"/>
        <a:ea typeface="黑体" pitchFamily="49" charset="-122"/>
        <a:cs typeface="+mn-cs"/>
      </a:defRPr>
    </a:lvl6pPr>
    <a:lvl7pPr marL="2743200" algn="l" defTabSz="914400" rtl="0" eaLnBrk="1" latinLnBrk="0" hangingPunct="1">
      <a:defRPr kumimoji="1" sz="1400" kern="1200">
        <a:solidFill>
          <a:schemeClr val="tx1"/>
        </a:solidFill>
        <a:latin typeface="Tahoma" pitchFamily="34" charset="0"/>
        <a:ea typeface="黑体" pitchFamily="49" charset="-122"/>
        <a:cs typeface="+mn-cs"/>
      </a:defRPr>
    </a:lvl7pPr>
    <a:lvl8pPr marL="3200400" algn="l" defTabSz="914400" rtl="0" eaLnBrk="1" latinLnBrk="0" hangingPunct="1">
      <a:defRPr kumimoji="1" sz="1400" kern="1200">
        <a:solidFill>
          <a:schemeClr val="tx1"/>
        </a:solidFill>
        <a:latin typeface="Tahoma" pitchFamily="34" charset="0"/>
        <a:ea typeface="黑体" pitchFamily="49" charset="-122"/>
        <a:cs typeface="+mn-cs"/>
      </a:defRPr>
    </a:lvl8pPr>
    <a:lvl9pPr marL="3657600" algn="l" defTabSz="914400" rtl="0" eaLnBrk="1" latinLnBrk="0" hangingPunct="1">
      <a:defRPr kumimoji="1" sz="1400" kern="1200">
        <a:solidFill>
          <a:schemeClr val="tx1"/>
        </a:solidFill>
        <a:latin typeface="Tahoma" pitchFamily="34" charset="0"/>
        <a:ea typeface="黑体" pitchFamily="49"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FFFF"/>
    <a:srgbClr val="00CCFF"/>
    <a:srgbClr val="04EAFC"/>
    <a:srgbClr val="FDF779"/>
    <a:srgbClr val="EEE800"/>
    <a:srgbClr val="99CCFF"/>
    <a:srgbClr val="993300"/>
    <a:srgbClr val="FF0066"/>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475" autoAdjust="0"/>
    <p:restoredTop sz="94660"/>
  </p:normalViewPr>
  <p:slideViewPr>
    <p:cSldViewPr>
      <p:cViewPr varScale="1">
        <p:scale>
          <a:sx n="70" d="100"/>
          <a:sy n="70" d="100"/>
        </p:scale>
        <p:origin x="-1500" y="-108"/>
      </p:cViewPr>
      <p:guideLst>
        <p:guide orient="horz" pos="2592"/>
        <p:guide pos="1728"/>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170"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200" smtClean="0">
                <a:latin typeface="Times New Roman" pitchFamily="18" charset="0"/>
                <a:ea typeface="宋体" pitchFamily="2" charset="-122"/>
              </a:defRPr>
            </a:lvl1pPr>
          </a:lstStyle>
          <a:p>
            <a:pPr>
              <a:defRPr/>
            </a:pPr>
            <a:endParaRPr lang="zh-CN" altLang="en-US"/>
          </a:p>
        </p:txBody>
      </p:sp>
      <p:sp>
        <p:nvSpPr>
          <p:cNvPr id="7171" name="Rectangle 3"/>
          <p:cNvSpPr>
            <a:spLocks noGrp="1" noChangeArrowheads="1"/>
          </p:cNvSpPr>
          <p:nvPr>
            <p:ph type="dt"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smtClean="0">
                <a:latin typeface="Times New Roman" pitchFamily="18" charset="0"/>
                <a:ea typeface="宋体" pitchFamily="2" charset="-122"/>
              </a:defRPr>
            </a:lvl1pPr>
          </a:lstStyle>
          <a:p>
            <a:pPr>
              <a:defRPr/>
            </a:pPr>
            <a:endParaRPr lang="en-US" altLang="zh-CN"/>
          </a:p>
        </p:txBody>
      </p:sp>
      <p:sp>
        <p:nvSpPr>
          <p:cNvPr id="6554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7173" name="Rectangle 5"/>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7174" name="Rectangle 6"/>
          <p:cNvSpPr>
            <a:spLocks noGrp="1" noChangeArrowheads="1"/>
          </p:cNvSpPr>
          <p:nvPr>
            <p:ph type="ftr" sz="quarter" idx="4"/>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a:defRPr sz="1200" smtClean="0">
                <a:latin typeface="Times New Roman" pitchFamily="18" charset="0"/>
                <a:ea typeface="宋体" pitchFamily="2" charset="-122"/>
              </a:defRPr>
            </a:lvl1pPr>
          </a:lstStyle>
          <a:p>
            <a:pPr>
              <a:defRPr/>
            </a:pPr>
            <a:endParaRPr lang="en-US" altLang="zh-CN"/>
          </a:p>
        </p:txBody>
      </p:sp>
      <p:sp>
        <p:nvSpPr>
          <p:cNvPr id="7175" name="Rectangle 7"/>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smtClean="0">
                <a:latin typeface="Times New Roman" pitchFamily="18" charset="0"/>
                <a:ea typeface="宋体" pitchFamily="2" charset="-122"/>
              </a:defRPr>
            </a:lvl1pPr>
          </a:lstStyle>
          <a:p>
            <a:pPr>
              <a:defRPr/>
            </a:pPr>
            <a:fld id="{73A88028-D9EF-4A2B-BF19-1F04DDB75CCA}" type="slidenum">
              <a:rPr lang="zh-CN" altLang="en-US"/>
              <a:pPr>
                <a:defRPr/>
              </a:pPr>
              <a:t>‹#›</a:t>
            </a:fld>
            <a:endParaRPr lang="en-US" altLang="zh-CN"/>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200" kern="1200">
        <a:solidFill>
          <a:schemeClr val="tx1"/>
        </a:solidFill>
        <a:latin typeface="Times New Roman" pitchFamily="18" charset="0"/>
        <a:ea typeface="宋体" pitchFamily="2" charset="-122"/>
        <a:cs typeface="+mn-cs"/>
      </a:defRPr>
    </a:lvl1pPr>
    <a:lvl2pPr marL="457200" algn="l" rtl="0" eaLnBrk="0" fontAlgn="base" hangingPunct="0">
      <a:spcBef>
        <a:spcPct val="30000"/>
      </a:spcBef>
      <a:spcAft>
        <a:spcPct val="0"/>
      </a:spcAft>
      <a:defRPr kumimoji="1" sz="1200" kern="1200">
        <a:solidFill>
          <a:schemeClr val="tx1"/>
        </a:solidFill>
        <a:latin typeface="Times New Roman" pitchFamily="18" charset="0"/>
        <a:ea typeface="宋体" pitchFamily="2" charset="-122"/>
        <a:cs typeface="+mn-cs"/>
      </a:defRPr>
    </a:lvl2pPr>
    <a:lvl3pPr marL="914400" algn="l" rtl="0" eaLnBrk="0" fontAlgn="base" hangingPunct="0">
      <a:spcBef>
        <a:spcPct val="30000"/>
      </a:spcBef>
      <a:spcAft>
        <a:spcPct val="0"/>
      </a:spcAft>
      <a:defRPr kumimoji="1" sz="1200" kern="1200">
        <a:solidFill>
          <a:schemeClr val="tx1"/>
        </a:solidFill>
        <a:latin typeface="Times New Roman" pitchFamily="18" charset="0"/>
        <a:ea typeface="宋体" pitchFamily="2" charset="-122"/>
        <a:cs typeface="+mn-cs"/>
      </a:defRPr>
    </a:lvl3pPr>
    <a:lvl4pPr marL="1371600" algn="l" rtl="0" eaLnBrk="0" fontAlgn="base" hangingPunct="0">
      <a:spcBef>
        <a:spcPct val="30000"/>
      </a:spcBef>
      <a:spcAft>
        <a:spcPct val="0"/>
      </a:spcAft>
      <a:defRPr kumimoji="1" sz="1200" kern="1200">
        <a:solidFill>
          <a:schemeClr val="tx1"/>
        </a:solidFill>
        <a:latin typeface="Times New Roman" pitchFamily="18" charset="0"/>
        <a:ea typeface="宋体" pitchFamily="2" charset="-122"/>
        <a:cs typeface="+mn-cs"/>
      </a:defRPr>
    </a:lvl4pPr>
    <a:lvl5pPr marL="1828800" algn="l" rtl="0" eaLnBrk="0" fontAlgn="base" hangingPunct="0">
      <a:spcBef>
        <a:spcPct val="30000"/>
      </a:spcBef>
      <a:spcAft>
        <a:spcPct val="0"/>
      </a:spcAft>
      <a:defRPr kumimoji="1" sz="1200" kern="1200">
        <a:solidFill>
          <a:schemeClr val="tx1"/>
        </a:solidFill>
        <a:latin typeface="Times New Roman" pitchFamily="18"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7"/>
          <p:cNvSpPr>
            <a:spLocks noGrp="1" noChangeArrowheads="1"/>
          </p:cNvSpPr>
          <p:nvPr>
            <p:ph type="sldNum" sz="quarter" idx="5"/>
          </p:nvPr>
        </p:nvSpPr>
        <p:spPr>
          <a:noFill/>
        </p:spPr>
        <p:txBody>
          <a:bodyPr/>
          <a:lstStyle/>
          <a:p>
            <a:fld id="{2BBC3D3B-F001-48B2-BF52-E706835426DD}" type="slidenum">
              <a:rPr lang="zh-CN" altLang="en-US">
                <a:ea typeface="宋体" charset="-122"/>
              </a:rPr>
              <a:pPr/>
              <a:t>1</a:t>
            </a:fld>
            <a:endParaRPr lang="en-US" altLang="zh-CN">
              <a:ea typeface="宋体" charset="-122"/>
            </a:endParaRPr>
          </a:p>
        </p:txBody>
      </p:sp>
      <p:sp>
        <p:nvSpPr>
          <p:cNvPr id="66563" name="Rectangle 2"/>
          <p:cNvSpPr>
            <a:spLocks noGrp="1" noRot="1" noChangeAspect="1" noChangeArrowheads="1" noTextEdit="1"/>
          </p:cNvSpPr>
          <p:nvPr>
            <p:ph type="sldImg"/>
          </p:nvPr>
        </p:nvSpPr>
        <p:spPr>
          <a:ln/>
        </p:spPr>
      </p:sp>
      <p:sp>
        <p:nvSpPr>
          <p:cNvPr id="66564" name="Rectangle 3"/>
          <p:cNvSpPr>
            <a:spLocks noGrp="1" noChangeArrowheads="1"/>
          </p:cNvSpPr>
          <p:nvPr>
            <p:ph type="body" idx="1"/>
          </p:nvPr>
        </p:nvSpPr>
        <p:spPr>
          <a:noFill/>
          <a:ln/>
        </p:spPr>
        <p:txBody>
          <a:bodyPr/>
          <a:lstStyle/>
          <a:p>
            <a:pPr eaLnBrk="1" hangingPunct="1"/>
            <a:endParaRPr lang="zh-CN" altLang="en-US" smtClean="0">
              <a:ea typeface="宋体" charset="-122"/>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7"/>
          <p:cNvSpPr>
            <a:spLocks noGrp="1" noChangeArrowheads="1"/>
          </p:cNvSpPr>
          <p:nvPr>
            <p:ph type="sldNum" sz="quarter" idx="5"/>
          </p:nvPr>
        </p:nvSpPr>
        <p:spPr>
          <a:noFill/>
        </p:spPr>
        <p:txBody>
          <a:bodyPr/>
          <a:lstStyle/>
          <a:p>
            <a:fld id="{3E774DA3-6332-4186-8FDC-82D170528159}" type="slidenum">
              <a:rPr lang="zh-CN" altLang="en-US">
                <a:ea typeface="宋体" charset="-122"/>
              </a:rPr>
              <a:pPr/>
              <a:t>11</a:t>
            </a:fld>
            <a:endParaRPr lang="en-US" altLang="zh-CN">
              <a:ea typeface="宋体" charset="-122"/>
            </a:endParaRPr>
          </a:p>
        </p:txBody>
      </p:sp>
      <p:sp>
        <p:nvSpPr>
          <p:cNvPr id="75779" name="Rectangle 2"/>
          <p:cNvSpPr>
            <a:spLocks noGrp="1" noRot="1" noChangeAspect="1" noChangeArrowheads="1" noTextEdit="1"/>
          </p:cNvSpPr>
          <p:nvPr>
            <p:ph type="sldImg"/>
          </p:nvPr>
        </p:nvSpPr>
        <p:spPr>
          <a:ln/>
        </p:spPr>
      </p:sp>
      <p:sp>
        <p:nvSpPr>
          <p:cNvPr id="75780" name="Rectangle 3"/>
          <p:cNvSpPr>
            <a:spLocks noGrp="1" noChangeArrowheads="1"/>
          </p:cNvSpPr>
          <p:nvPr>
            <p:ph type="body" idx="1"/>
          </p:nvPr>
        </p:nvSpPr>
        <p:spPr>
          <a:noFill/>
          <a:ln/>
        </p:spPr>
        <p:txBody>
          <a:bodyPr/>
          <a:lstStyle/>
          <a:p>
            <a:pPr eaLnBrk="1" hangingPunct="1"/>
            <a:endParaRPr lang="zh-CN" altLang="en-US" smtClean="0">
              <a:ea typeface="宋体" charset="-122"/>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7"/>
          <p:cNvSpPr>
            <a:spLocks noGrp="1" noChangeArrowheads="1"/>
          </p:cNvSpPr>
          <p:nvPr>
            <p:ph type="sldNum" sz="quarter" idx="5"/>
          </p:nvPr>
        </p:nvSpPr>
        <p:spPr>
          <a:noFill/>
        </p:spPr>
        <p:txBody>
          <a:bodyPr/>
          <a:lstStyle/>
          <a:p>
            <a:fld id="{293B7BA3-48C6-45DB-8C01-D7373792A565}" type="slidenum">
              <a:rPr lang="zh-CN" altLang="en-US">
                <a:ea typeface="宋体" charset="-122"/>
              </a:rPr>
              <a:pPr/>
              <a:t>16</a:t>
            </a:fld>
            <a:endParaRPr lang="en-US" altLang="zh-CN">
              <a:ea typeface="宋体" charset="-122"/>
            </a:endParaRPr>
          </a:p>
        </p:txBody>
      </p:sp>
      <p:sp>
        <p:nvSpPr>
          <p:cNvPr id="76803" name="Rectangle 2"/>
          <p:cNvSpPr>
            <a:spLocks noGrp="1" noRot="1" noChangeAspect="1" noChangeArrowheads="1" noTextEdit="1"/>
          </p:cNvSpPr>
          <p:nvPr>
            <p:ph type="sldImg"/>
          </p:nvPr>
        </p:nvSpPr>
        <p:spPr>
          <a:ln/>
        </p:spPr>
      </p:sp>
      <p:sp>
        <p:nvSpPr>
          <p:cNvPr id="76804" name="Rectangle 3"/>
          <p:cNvSpPr>
            <a:spLocks noGrp="1" noChangeArrowheads="1"/>
          </p:cNvSpPr>
          <p:nvPr>
            <p:ph type="body" idx="1"/>
          </p:nvPr>
        </p:nvSpPr>
        <p:spPr>
          <a:noFill/>
          <a:ln/>
        </p:spPr>
        <p:txBody>
          <a:bodyPr/>
          <a:lstStyle/>
          <a:p>
            <a:pPr eaLnBrk="1" hangingPunct="1"/>
            <a:endParaRPr lang="zh-CN" altLang="en-US" smtClean="0">
              <a:ea typeface="宋体" charset="-122"/>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7"/>
          <p:cNvSpPr>
            <a:spLocks noGrp="1" noChangeArrowheads="1"/>
          </p:cNvSpPr>
          <p:nvPr>
            <p:ph type="sldNum" sz="quarter" idx="5"/>
          </p:nvPr>
        </p:nvSpPr>
        <p:spPr>
          <a:noFill/>
        </p:spPr>
        <p:txBody>
          <a:bodyPr/>
          <a:lstStyle/>
          <a:p>
            <a:fld id="{478E56C1-A375-48F9-998B-90D3018B7D80}" type="slidenum">
              <a:rPr lang="zh-CN" altLang="en-US">
                <a:ea typeface="宋体" charset="-122"/>
              </a:rPr>
              <a:pPr/>
              <a:t>17</a:t>
            </a:fld>
            <a:endParaRPr lang="en-US" altLang="zh-CN">
              <a:ea typeface="宋体" charset="-122"/>
            </a:endParaRPr>
          </a:p>
        </p:txBody>
      </p:sp>
      <p:sp>
        <p:nvSpPr>
          <p:cNvPr id="77827" name="Rectangle 2"/>
          <p:cNvSpPr>
            <a:spLocks noGrp="1" noRot="1" noChangeAspect="1" noChangeArrowheads="1" noTextEdit="1"/>
          </p:cNvSpPr>
          <p:nvPr>
            <p:ph type="sldImg"/>
          </p:nvPr>
        </p:nvSpPr>
        <p:spPr>
          <a:ln/>
        </p:spPr>
      </p:sp>
      <p:sp>
        <p:nvSpPr>
          <p:cNvPr id="77828" name="Rectangle 3"/>
          <p:cNvSpPr>
            <a:spLocks noGrp="1" noChangeArrowheads="1"/>
          </p:cNvSpPr>
          <p:nvPr>
            <p:ph type="body" idx="1"/>
          </p:nvPr>
        </p:nvSpPr>
        <p:spPr>
          <a:noFill/>
          <a:ln/>
        </p:spPr>
        <p:txBody>
          <a:bodyPr/>
          <a:lstStyle/>
          <a:p>
            <a:pPr eaLnBrk="1" hangingPunct="1"/>
            <a:endParaRPr lang="zh-CN" altLang="en-US" smtClean="0">
              <a:ea typeface="宋体" charset="-122"/>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7"/>
          <p:cNvSpPr>
            <a:spLocks noGrp="1" noChangeArrowheads="1"/>
          </p:cNvSpPr>
          <p:nvPr>
            <p:ph type="sldNum" sz="quarter" idx="5"/>
          </p:nvPr>
        </p:nvSpPr>
        <p:spPr>
          <a:noFill/>
        </p:spPr>
        <p:txBody>
          <a:bodyPr/>
          <a:lstStyle/>
          <a:p>
            <a:fld id="{6FF5323B-73D8-43C7-A02B-189ADB8A351A}" type="slidenum">
              <a:rPr lang="zh-CN" altLang="en-US">
                <a:ea typeface="宋体" charset="-122"/>
              </a:rPr>
              <a:pPr/>
              <a:t>19</a:t>
            </a:fld>
            <a:endParaRPr lang="en-US" altLang="zh-CN">
              <a:ea typeface="宋体" charset="-122"/>
            </a:endParaRPr>
          </a:p>
        </p:txBody>
      </p:sp>
      <p:sp>
        <p:nvSpPr>
          <p:cNvPr id="78851" name="Rectangle 2"/>
          <p:cNvSpPr>
            <a:spLocks noGrp="1" noRot="1" noChangeAspect="1" noChangeArrowheads="1" noTextEdit="1"/>
          </p:cNvSpPr>
          <p:nvPr>
            <p:ph type="sldImg"/>
          </p:nvPr>
        </p:nvSpPr>
        <p:spPr>
          <a:ln/>
        </p:spPr>
      </p:sp>
      <p:sp>
        <p:nvSpPr>
          <p:cNvPr id="78852" name="Rectangle 3"/>
          <p:cNvSpPr>
            <a:spLocks noGrp="1" noChangeArrowheads="1"/>
          </p:cNvSpPr>
          <p:nvPr>
            <p:ph type="body" idx="1"/>
          </p:nvPr>
        </p:nvSpPr>
        <p:spPr>
          <a:noFill/>
          <a:ln/>
        </p:spPr>
        <p:txBody>
          <a:bodyPr/>
          <a:lstStyle/>
          <a:p>
            <a:pPr eaLnBrk="1" hangingPunct="1"/>
            <a:endParaRPr lang="zh-CN" altLang="en-US" smtClean="0">
              <a:ea typeface="宋体" charset="-122"/>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7"/>
          <p:cNvSpPr>
            <a:spLocks noGrp="1" noChangeArrowheads="1"/>
          </p:cNvSpPr>
          <p:nvPr>
            <p:ph type="sldNum" sz="quarter" idx="5"/>
          </p:nvPr>
        </p:nvSpPr>
        <p:spPr>
          <a:noFill/>
        </p:spPr>
        <p:txBody>
          <a:bodyPr/>
          <a:lstStyle/>
          <a:p>
            <a:fld id="{E38C8FD3-8FFF-461F-A1D7-69BD2F63B16B}" type="slidenum">
              <a:rPr lang="zh-CN" altLang="en-US">
                <a:ea typeface="宋体" charset="-122"/>
              </a:rPr>
              <a:pPr/>
              <a:t>20</a:t>
            </a:fld>
            <a:endParaRPr lang="en-US" altLang="zh-CN">
              <a:ea typeface="宋体" charset="-122"/>
            </a:endParaRPr>
          </a:p>
        </p:txBody>
      </p:sp>
      <p:sp>
        <p:nvSpPr>
          <p:cNvPr id="79875" name="Rectangle 2"/>
          <p:cNvSpPr>
            <a:spLocks noGrp="1" noRot="1" noChangeAspect="1" noChangeArrowheads="1" noTextEdit="1"/>
          </p:cNvSpPr>
          <p:nvPr>
            <p:ph type="sldImg"/>
          </p:nvPr>
        </p:nvSpPr>
        <p:spPr>
          <a:ln/>
        </p:spPr>
      </p:sp>
      <p:sp>
        <p:nvSpPr>
          <p:cNvPr id="79876" name="Rectangle 3"/>
          <p:cNvSpPr>
            <a:spLocks noGrp="1" noChangeArrowheads="1"/>
          </p:cNvSpPr>
          <p:nvPr>
            <p:ph type="body" idx="1"/>
          </p:nvPr>
        </p:nvSpPr>
        <p:spPr>
          <a:noFill/>
          <a:ln/>
        </p:spPr>
        <p:txBody>
          <a:bodyPr/>
          <a:lstStyle/>
          <a:p>
            <a:pPr eaLnBrk="1" hangingPunct="1"/>
            <a:endParaRPr lang="zh-CN" altLang="en-US" smtClean="0">
              <a:ea typeface="宋体" charset="-122"/>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7"/>
          <p:cNvSpPr>
            <a:spLocks noGrp="1" noChangeArrowheads="1"/>
          </p:cNvSpPr>
          <p:nvPr>
            <p:ph type="sldNum" sz="quarter" idx="5"/>
          </p:nvPr>
        </p:nvSpPr>
        <p:spPr>
          <a:noFill/>
        </p:spPr>
        <p:txBody>
          <a:bodyPr/>
          <a:lstStyle/>
          <a:p>
            <a:fld id="{DA8C9435-C755-47FC-89D7-2AD08522EF96}" type="slidenum">
              <a:rPr lang="zh-CN" altLang="en-US">
                <a:ea typeface="宋体" charset="-122"/>
              </a:rPr>
              <a:pPr/>
              <a:t>21</a:t>
            </a:fld>
            <a:endParaRPr lang="en-US" altLang="zh-CN">
              <a:ea typeface="宋体" charset="-122"/>
            </a:endParaRPr>
          </a:p>
        </p:txBody>
      </p:sp>
      <p:sp>
        <p:nvSpPr>
          <p:cNvPr id="80899" name="Rectangle 2"/>
          <p:cNvSpPr>
            <a:spLocks noGrp="1" noRot="1" noChangeAspect="1" noChangeArrowheads="1" noTextEdit="1"/>
          </p:cNvSpPr>
          <p:nvPr>
            <p:ph type="sldImg"/>
          </p:nvPr>
        </p:nvSpPr>
        <p:spPr>
          <a:ln/>
        </p:spPr>
      </p:sp>
      <p:sp>
        <p:nvSpPr>
          <p:cNvPr id="80900" name="Rectangle 3"/>
          <p:cNvSpPr>
            <a:spLocks noGrp="1" noChangeArrowheads="1"/>
          </p:cNvSpPr>
          <p:nvPr>
            <p:ph type="body" idx="1"/>
          </p:nvPr>
        </p:nvSpPr>
        <p:spPr>
          <a:noFill/>
          <a:ln/>
        </p:spPr>
        <p:txBody>
          <a:bodyPr/>
          <a:lstStyle/>
          <a:p>
            <a:pPr eaLnBrk="1" hangingPunct="1"/>
            <a:endParaRPr lang="zh-CN" altLang="en-US" smtClean="0">
              <a:ea typeface="宋体" charset="-122"/>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7"/>
          <p:cNvSpPr>
            <a:spLocks noGrp="1" noChangeArrowheads="1"/>
          </p:cNvSpPr>
          <p:nvPr>
            <p:ph type="sldNum" sz="quarter" idx="5"/>
          </p:nvPr>
        </p:nvSpPr>
        <p:spPr>
          <a:noFill/>
        </p:spPr>
        <p:txBody>
          <a:bodyPr/>
          <a:lstStyle/>
          <a:p>
            <a:fld id="{9FEE45B4-1F8B-4013-9626-B939F725E47F}" type="slidenum">
              <a:rPr lang="zh-CN" altLang="en-US">
                <a:ea typeface="宋体" charset="-122"/>
              </a:rPr>
              <a:pPr/>
              <a:t>22</a:t>
            </a:fld>
            <a:endParaRPr lang="en-US" altLang="zh-CN">
              <a:ea typeface="宋体" charset="-122"/>
            </a:endParaRPr>
          </a:p>
        </p:txBody>
      </p:sp>
      <p:sp>
        <p:nvSpPr>
          <p:cNvPr id="81923" name="Rectangle 2"/>
          <p:cNvSpPr>
            <a:spLocks noGrp="1" noRot="1" noChangeAspect="1" noChangeArrowheads="1" noTextEdit="1"/>
          </p:cNvSpPr>
          <p:nvPr>
            <p:ph type="sldImg"/>
          </p:nvPr>
        </p:nvSpPr>
        <p:spPr>
          <a:ln/>
        </p:spPr>
      </p:sp>
      <p:sp>
        <p:nvSpPr>
          <p:cNvPr id="81924" name="Rectangle 3"/>
          <p:cNvSpPr>
            <a:spLocks noGrp="1" noChangeArrowheads="1"/>
          </p:cNvSpPr>
          <p:nvPr>
            <p:ph type="body" idx="1"/>
          </p:nvPr>
        </p:nvSpPr>
        <p:spPr>
          <a:noFill/>
          <a:ln/>
        </p:spPr>
        <p:txBody>
          <a:bodyPr/>
          <a:lstStyle/>
          <a:p>
            <a:pPr eaLnBrk="1" hangingPunct="1"/>
            <a:endParaRPr lang="zh-CN" altLang="en-US" smtClean="0">
              <a:ea typeface="宋体" charset="-122"/>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7"/>
          <p:cNvSpPr>
            <a:spLocks noGrp="1" noChangeArrowheads="1"/>
          </p:cNvSpPr>
          <p:nvPr>
            <p:ph type="sldNum" sz="quarter" idx="5"/>
          </p:nvPr>
        </p:nvSpPr>
        <p:spPr>
          <a:noFill/>
        </p:spPr>
        <p:txBody>
          <a:bodyPr/>
          <a:lstStyle/>
          <a:p>
            <a:fld id="{6DABE719-D078-4F3C-8810-102FA6B58324}" type="slidenum">
              <a:rPr lang="zh-CN" altLang="en-US">
                <a:ea typeface="宋体" charset="-122"/>
              </a:rPr>
              <a:pPr/>
              <a:t>23</a:t>
            </a:fld>
            <a:endParaRPr lang="en-US" altLang="zh-CN">
              <a:ea typeface="宋体" charset="-122"/>
            </a:endParaRPr>
          </a:p>
        </p:txBody>
      </p:sp>
      <p:sp>
        <p:nvSpPr>
          <p:cNvPr id="82947" name="Rectangle 2"/>
          <p:cNvSpPr>
            <a:spLocks noGrp="1" noRot="1" noChangeAspect="1" noChangeArrowheads="1" noTextEdit="1"/>
          </p:cNvSpPr>
          <p:nvPr>
            <p:ph type="sldImg"/>
          </p:nvPr>
        </p:nvSpPr>
        <p:spPr>
          <a:ln/>
        </p:spPr>
      </p:sp>
      <p:sp>
        <p:nvSpPr>
          <p:cNvPr id="82948" name="Rectangle 3"/>
          <p:cNvSpPr>
            <a:spLocks noGrp="1" noChangeArrowheads="1"/>
          </p:cNvSpPr>
          <p:nvPr>
            <p:ph type="body" idx="1"/>
          </p:nvPr>
        </p:nvSpPr>
        <p:spPr>
          <a:noFill/>
          <a:ln/>
        </p:spPr>
        <p:txBody>
          <a:bodyPr/>
          <a:lstStyle/>
          <a:p>
            <a:pPr eaLnBrk="1" hangingPunct="1"/>
            <a:endParaRPr lang="zh-CN" altLang="en-US" smtClean="0">
              <a:ea typeface="宋体" charset="-122"/>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7"/>
          <p:cNvSpPr>
            <a:spLocks noGrp="1" noChangeArrowheads="1"/>
          </p:cNvSpPr>
          <p:nvPr>
            <p:ph type="sldNum" sz="quarter" idx="5"/>
          </p:nvPr>
        </p:nvSpPr>
        <p:spPr>
          <a:noFill/>
        </p:spPr>
        <p:txBody>
          <a:bodyPr/>
          <a:lstStyle/>
          <a:p>
            <a:fld id="{B6C27752-0498-463E-998B-6C4CEAF61703}" type="slidenum">
              <a:rPr lang="zh-CN" altLang="en-US">
                <a:ea typeface="宋体" charset="-122"/>
              </a:rPr>
              <a:pPr/>
              <a:t>24</a:t>
            </a:fld>
            <a:endParaRPr lang="en-US" altLang="zh-CN">
              <a:ea typeface="宋体" charset="-122"/>
            </a:endParaRPr>
          </a:p>
        </p:txBody>
      </p:sp>
      <p:sp>
        <p:nvSpPr>
          <p:cNvPr id="83971" name="Rectangle 2"/>
          <p:cNvSpPr>
            <a:spLocks noGrp="1" noRot="1" noChangeAspect="1" noChangeArrowheads="1" noTextEdit="1"/>
          </p:cNvSpPr>
          <p:nvPr>
            <p:ph type="sldImg"/>
          </p:nvPr>
        </p:nvSpPr>
        <p:spPr>
          <a:ln/>
        </p:spPr>
      </p:sp>
      <p:sp>
        <p:nvSpPr>
          <p:cNvPr id="83972" name="Rectangle 3"/>
          <p:cNvSpPr>
            <a:spLocks noGrp="1" noChangeArrowheads="1"/>
          </p:cNvSpPr>
          <p:nvPr>
            <p:ph type="body" idx="1"/>
          </p:nvPr>
        </p:nvSpPr>
        <p:spPr>
          <a:noFill/>
          <a:ln/>
        </p:spPr>
        <p:txBody>
          <a:bodyPr/>
          <a:lstStyle/>
          <a:p>
            <a:pPr eaLnBrk="1" hangingPunct="1"/>
            <a:endParaRPr lang="zh-CN" altLang="en-US" smtClean="0">
              <a:ea typeface="宋体" charset="-122"/>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7"/>
          <p:cNvSpPr>
            <a:spLocks noGrp="1" noChangeArrowheads="1"/>
          </p:cNvSpPr>
          <p:nvPr>
            <p:ph type="sldNum" sz="quarter" idx="5"/>
          </p:nvPr>
        </p:nvSpPr>
        <p:spPr>
          <a:noFill/>
        </p:spPr>
        <p:txBody>
          <a:bodyPr/>
          <a:lstStyle/>
          <a:p>
            <a:fld id="{DCEC0116-D3E6-4CB0-BF20-BE95C75CEB88}" type="slidenum">
              <a:rPr lang="zh-CN" altLang="en-US">
                <a:ea typeface="宋体" charset="-122"/>
              </a:rPr>
              <a:pPr/>
              <a:t>25</a:t>
            </a:fld>
            <a:endParaRPr lang="en-US" altLang="zh-CN">
              <a:ea typeface="宋体" charset="-122"/>
            </a:endParaRPr>
          </a:p>
        </p:txBody>
      </p:sp>
      <p:sp>
        <p:nvSpPr>
          <p:cNvPr id="84995" name="Rectangle 2"/>
          <p:cNvSpPr>
            <a:spLocks noGrp="1" noRot="1" noChangeAspect="1" noChangeArrowheads="1" noTextEdit="1"/>
          </p:cNvSpPr>
          <p:nvPr>
            <p:ph type="sldImg"/>
          </p:nvPr>
        </p:nvSpPr>
        <p:spPr>
          <a:ln/>
        </p:spPr>
      </p:sp>
      <p:sp>
        <p:nvSpPr>
          <p:cNvPr id="84996" name="Rectangle 3"/>
          <p:cNvSpPr>
            <a:spLocks noGrp="1" noChangeArrowheads="1"/>
          </p:cNvSpPr>
          <p:nvPr>
            <p:ph type="body" idx="1"/>
          </p:nvPr>
        </p:nvSpPr>
        <p:spPr>
          <a:noFill/>
          <a:ln/>
        </p:spPr>
        <p:txBody>
          <a:bodyPr/>
          <a:lstStyle/>
          <a:p>
            <a:pPr eaLnBrk="1" hangingPunct="1"/>
            <a:endParaRPr lang="zh-CN" altLang="en-US" smtClean="0">
              <a:ea typeface="宋体"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p:spPr>
        <p:txBody>
          <a:bodyPr/>
          <a:lstStyle/>
          <a:p>
            <a:fld id="{76FED28E-366A-4DA8-A0D0-4FEEEC7663ED}" type="slidenum">
              <a:rPr lang="zh-CN" altLang="en-US">
                <a:ea typeface="宋体" charset="-122"/>
              </a:rPr>
              <a:pPr/>
              <a:t>2</a:t>
            </a:fld>
            <a:endParaRPr lang="en-US" altLang="zh-CN">
              <a:ea typeface="宋体" charset="-122"/>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p:spPr>
        <p:txBody>
          <a:bodyPr/>
          <a:lstStyle/>
          <a:p>
            <a:pPr eaLnBrk="1" hangingPunct="1"/>
            <a:endParaRPr lang="zh-CN" altLang="en-US" smtClean="0">
              <a:ea typeface="宋体" charset="-122"/>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7"/>
          <p:cNvSpPr>
            <a:spLocks noGrp="1" noChangeArrowheads="1"/>
          </p:cNvSpPr>
          <p:nvPr>
            <p:ph type="sldNum" sz="quarter" idx="5"/>
          </p:nvPr>
        </p:nvSpPr>
        <p:spPr>
          <a:noFill/>
        </p:spPr>
        <p:txBody>
          <a:bodyPr/>
          <a:lstStyle/>
          <a:p>
            <a:fld id="{67DF7CAD-14AD-4239-AAF0-26F8DA723414}" type="slidenum">
              <a:rPr lang="zh-CN" altLang="en-US">
                <a:ea typeface="宋体" charset="-122"/>
              </a:rPr>
              <a:pPr/>
              <a:t>26</a:t>
            </a:fld>
            <a:endParaRPr lang="en-US" altLang="zh-CN">
              <a:ea typeface="宋体" charset="-122"/>
            </a:endParaRPr>
          </a:p>
        </p:txBody>
      </p:sp>
      <p:sp>
        <p:nvSpPr>
          <p:cNvPr id="86019" name="Rectangle 2"/>
          <p:cNvSpPr>
            <a:spLocks noGrp="1" noRot="1" noChangeAspect="1" noChangeArrowheads="1" noTextEdit="1"/>
          </p:cNvSpPr>
          <p:nvPr>
            <p:ph type="sldImg"/>
          </p:nvPr>
        </p:nvSpPr>
        <p:spPr>
          <a:ln/>
        </p:spPr>
      </p:sp>
      <p:sp>
        <p:nvSpPr>
          <p:cNvPr id="86020" name="Rectangle 3"/>
          <p:cNvSpPr>
            <a:spLocks noGrp="1" noChangeArrowheads="1"/>
          </p:cNvSpPr>
          <p:nvPr>
            <p:ph type="body" idx="1"/>
          </p:nvPr>
        </p:nvSpPr>
        <p:spPr>
          <a:noFill/>
          <a:ln/>
        </p:spPr>
        <p:txBody>
          <a:bodyPr/>
          <a:lstStyle/>
          <a:p>
            <a:pPr eaLnBrk="1" hangingPunct="1"/>
            <a:endParaRPr lang="zh-CN" altLang="en-US" smtClean="0">
              <a:ea typeface="宋体" charset="-122"/>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7"/>
          <p:cNvSpPr>
            <a:spLocks noGrp="1" noChangeArrowheads="1"/>
          </p:cNvSpPr>
          <p:nvPr>
            <p:ph type="sldNum" sz="quarter" idx="5"/>
          </p:nvPr>
        </p:nvSpPr>
        <p:spPr>
          <a:noFill/>
        </p:spPr>
        <p:txBody>
          <a:bodyPr/>
          <a:lstStyle/>
          <a:p>
            <a:fld id="{F6E050DB-19D6-459F-A5C8-718040D7B208}" type="slidenum">
              <a:rPr lang="zh-CN" altLang="en-US">
                <a:ea typeface="宋体" charset="-122"/>
              </a:rPr>
              <a:pPr/>
              <a:t>27</a:t>
            </a:fld>
            <a:endParaRPr lang="en-US" altLang="zh-CN">
              <a:ea typeface="宋体" charset="-122"/>
            </a:endParaRPr>
          </a:p>
        </p:txBody>
      </p:sp>
      <p:sp>
        <p:nvSpPr>
          <p:cNvPr id="87043" name="Rectangle 2"/>
          <p:cNvSpPr>
            <a:spLocks noGrp="1" noRot="1" noChangeAspect="1" noChangeArrowheads="1" noTextEdit="1"/>
          </p:cNvSpPr>
          <p:nvPr>
            <p:ph type="sldImg"/>
          </p:nvPr>
        </p:nvSpPr>
        <p:spPr>
          <a:ln/>
        </p:spPr>
      </p:sp>
      <p:sp>
        <p:nvSpPr>
          <p:cNvPr id="87044" name="Rectangle 3"/>
          <p:cNvSpPr>
            <a:spLocks noGrp="1" noChangeArrowheads="1"/>
          </p:cNvSpPr>
          <p:nvPr>
            <p:ph type="body" idx="1"/>
          </p:nvPr>
        </p:nvSpPr>
        <p:spPr>
          <a:noFill/>
          <a:ln/>
        </p:spPr>
        <p:txBody>
          <a:bodyPr/>
          <a:lstStyle/>
          <a:p>
            <a:pPr eaLnBrk="1" hangingPunct="1"/>
            <a:endParaRPr lang="zh-CN" altLang="en-US" smtClean="0">
              <a:ea typeface="宋体" charset="-122"/>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7"/>
          <p:cNvSpPr>
            <a:spLocks noGrp="1" noChangeArrowheads="1"/>
          </p:cNvSpPr>
          <p:nvPr>
            <p:ph type="sldNum" sz="quarter" idx="5"/>
          </p:nvPr>
        </p:nvSpPr>
        <p:spPr>
          <a:noFill/>
        </p:spPr>
        <p:txBody>
          <a:bodyPr/>
          <a:lstStyle/>
          <a:p>
            <a:fld id="{29113732-9DEE-4A3C-8B94-96AC6BD54AED}" type="slidenum">
              <a:rPr lang="zh-CN" altLang="en-US">
                <a:ea typeface="宋体" charset="-122"/>
              </a:rPr>
              <a:pPr/>
              <a:t>28</a:t>
            </a:fld>
            <a:endParaRPr lang="en-US" altLang="zh-CN">
              <a:ea typeface="宋体" charset="-122"/>
            </a:endParaRPr>
          </a:p>
        </p:txBody>
      </p:sp>
      <p:sp>
        <p:nvSpPr>
          <p:cNvPr id="88067" name="Rectangle 2"/>
          <p:cNvSpPr>
            <a:spLocks noGrp="1" noRot="1" noChangeAspect="1" noChangeArrowheads="1" noTextEdit="1"/>
          </p:cNvSpPr>
          <p:nvPr>
            <p:ph type="sldImg"/>
          </p:nvPr>
        </p:nvSpPr>
        <p:spPr>
          <a:ln/>
        </p:spPr>
      </p:sp>
      <p:sp>
        <p:nvSpPr>
          <p:cNvPr id="88068" name="Rectangle 3"/>
          <p:cNvSpPr>
            <a:spLocks noGrp="1" noChangeArrowheads="1"/>
          </p:cNvSpPr>
          <p:nvPr>
            <p:ph type="body" idx="1"/>
          </p:nvPr>
        </p:nvSpPr>
        <p:spPr>
          <a:noFill/>
          <a:ln/>
        </p:spPr>
        <p:txBody>
          <a:bodyPr/>
          <a:lstStyle/>
          <a:p>
            <a:pPr eaLnBrk="1" hangingPunct="1"/>
            <a:endParaRPr lang="zh-CN" altLang="en-US" smtClean="0">
              <a:ea typeface="宋体" charset="-122"/>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7"/>
          <p:cNvSpPr>
            <a:spLocks noGrp="1" noChangeArrowheads="1"/>
          </p:cNvSpPr>
          <p:nvPr>
            <p:ph type="sldNum" sz="quarter" idx="5"/>
          </p:nvPr>
        </p:nvSpPr>
        <p:spPr>
          <a:noFill/>
        </p:spPr>
        <p:txBody>
          <a:bodyPr/>
          <a:lstStyle/>
          <a:p>
            <a:fld id="{DB11DB38-4FF1-4E61-8EF8-7E26CBFCA561}" type="slidenum">
              <a:rPr lang="zh-CN" altLang="en-US">
                <a:ea typeface="宋体" charset="-122"/>
              </a:rPr>
              <a:pPr/>
              <a:t>29</a:t>
            </a:fld>
            <a:endParaRPr lang="en-US" altLang="zh-CN">
              <a:ea typeface="宋体" charset="-122"/>
            </a:endParaRPr>
          </a:p>
        </p:txBody>
      </p:sp>
      <p:sp>
        <p:nvSpPr>
          <p:cNvPr id="89091" name="Rectangle 2"/>
          <p:cNvSpPr>
            <a:spLocks noGrp="1" noRot="1" noChangeAspect="1" noChangeArrowheads="1" noTextEdit="1"/>
          </p:cNvSpPr>
          <p:nvPr>
            <p:ph type="sldImg"/>
          </p:nvPr>
        </p:nvSpPr>
        <p:spPr>
          <a:ln/>
        </p:spPr>
      </p:sp>
      <p:sp>
        <p:nvSpPr>
          <p:cNvPr id="89092" name="Rectangle 3"/>
          <p:cNvSpPr>
            <a:spLocks noGrp="1" noChangeArrowheads="1"/>
          </p:cNvSpPr>
          <p:nvPr>
            <p:ph type="body" idx="1"/>
          </p:nvPr>
        </p:nvSpPr>
        <p:spPr>
          <a:noFill/>
          <a:ln/>
        </p:spPr>
        <p:txBody>
          <a:bodyPr/>
          <a:lstStyle/>
          <a:p>
            <a:pPr eaLnBrk="1" hangingPunct="1"/>
            <a:endParaRPr lang="zh-CN" altLang="en-US" smtClean="0">
              <a:ea typeface="宋体" charset="-122"/>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7"/>
          <p:cNvSpPr>
            <a:spLocks noGrp="1" noChangeArrowheads="1"/>
          </p:cNvSpPr>
          <p:nvPr>
            <p:ph type="sldNum" sz="quarter" idx="5"/>
          </p:nvPr>
        </p:nvSpPr>
        <p:spPr>
          <a:noFill/>
        </p:spPr>
        <p:txBody>
          <a:bodyPr/>
          <a:lstStyle/>
          <a:p>
            <a:fld id="{03211FD2-D8D2-440D-BA3B-A01E4BA9DD4D}" type="slidenum">
              <a:rPr lang="zh-CN" altLang="en-US">
                <a:ea typeface="宋体" charset="-122"/>
              </a:rPr>
              <a:pPr/>
              <a:t>30</a:t>
            </a:fld>
            <a:endParaRPr lang="en-US" altLang="zh-CN">
              <a:ea typeface="宋体" charset="-122"/>
            </a:endParaRPr>
          </a:p>
        </p:txBody>
      </p:sp>
      <p:sp>
        <p:nvSpPr>
          <p:cNvPr id="90115" name="Rectangle 2"/>
          <p:cNvSpPr>
            <a:spLocks noGrp="1" noRot="1" noChangeAspect="1" noChangeArrowheads="1" noTextEdit="1"/>
          </p:cNvSpPr>
          <p:nvPr>
            <p:ph type="sldImg"/>
          </p:nvPr>
        </p:nvSpPr>
        <p:spPr>
          <a:ln/>
        </p:spPr>
      </p:sp>
      <p:sp>
        <p:nvSpPr>
          <p:cNvPr id="90116" name="Rectangle 3"/>
          <p:cNvSpPr>
            <a:spLocks noGrp="1" noChangeArrowheads="1"/>
          </p:cNvSpPr>
          <p:nvPr>
            <p:ph type="body" idx="1"/>
          </p:nvPr>
        </p:nvSpPr>
        <p:spPr>
          <a:noFill/>
          <a:ln/>
        </p:spPr>
        <p:txBody>
          <a:bodyPr/>
          <a:lstStyle/>
          <a:p>
            <a:pPr eaLnBrk="1" hangingPunct="1"/>
            <a:endParaRPr lang="zh-CN" altLang="en-US" smtClean="0">
              <a:ea typeface="宋体" charset="-122"/>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7"/>
          <p:cNvSpPr>
            <a:spLocks noGrp="1" noChangeArrowheads="1"/>
          </p:cNvSpPr>
          <p:nvPr>
            <p:ph type="sldNum" sz="quarter" idx="5"/>
          </p:nvPr>
        </p:nvSpPr>
        <p:spPr>
          <a:noFill/>
        </p:spPr>
        <p:txBody>
          <a:bodyPr/>
          <a:lstStyle/>
          <a:p>
            <a:fld id="{E88C315A-5A42-4149-BF55-9B1B45B0E463}" type="slidenum">
              <a:rPr lang="zh-CN" altLang="en-US">
                <a:ea typeface="宋体" charset="-122"/>
              </a:rPr>
              <a:pPr/>
              <a:t>31</a:t>
            </a:fld>
            <a:endParaRPr lang="en-US" altLang="zh-CN">
              <a:ea typeface="宋体" charset="-122"/>
            </a:endParaRPr>
          </a:p>
        </p:txBody>
      </p:sp>
      <p:sp>
        <p:nvSpPr>
          <p:cNvPr id="91139" name="Rectangle 2"/>
          <p:cNvSpPr>
            <a:spLocks noGrp="1" noRot="1" noChangeAspect="1" noChangeArrowheads="1" noTextEdit="1"/>
          </p:cNvSpPr>
          <p:nvPr>
            <p:ph type="sldImg"/>
          </p:nvPr>
        </p:nvSpPr>
        <p:spPr>
          <a:ln/>
        </p:spPr>
      </p:sp>
      <p:sp>
        <p:nvSpPr>
          <p:cNvPr id="91140" name="Rectangle 3"/>
          <p:cNvSpPr>
            <a:spLocks noGrp="1" noChangeArrowheads="1"/>
          </p:cNvSpPr>
          <p:nvPr>
            <p:ph type="body" idx="1"/>
          </p:nvPr>
        </p:nvSpPr>
        <p:spPr>
          <a:noFill/>
          <a:ln/>
        </p:spPr>
        <p:txBody>
          <a:bodyPr/>
          <a:lstStyle/>
          <a:p>
            <a:pPr eaLnBrk="1" hangingPunct="1"/>
            <a:endParaRPr lang="zh-CN" altLang="en-US" smtClean="0">
              <a:ea typeface="宋体" charset="-122"/>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7"/>
          <p:cNvSpPr>
            <a:spLocks noGrp="1" noChangeArrowheads="1"/>
          </p:cNvSpPr>
          <p:nvPr>
            <p:ph type="sldNum" sz="quarter" idx="5"/>
          </p:nvPr>
        </p:nvSpPr>
        <p:spPr>
          <a:noFill/>
        </p:spPr>
        <p:txBody>
          <a:bodyPr/>
          <a:lstStyle/>
          <a:p>
            <a:fld id="{F0A38146-5008-42DA-A1E9-957056515541}" type="slidenum">
              <a:rPr lang="zh-CN" altLang="en-US">
                <a:ea typeface="宋体" charset="-122"/>
              </a:rPr>
              <a:pPr/>
              <a:t>32</a:t>
            </a:fld>
            <a:endParaRPr lang="en-US" altLang="zh-CN">
              <a:ea typeface="宋体" charset="-122"/>
            </a:endParaRPr>
          </a:p>
        </p:txBody>
      </p:sp>
      <p:sp>
        <p:nvSpPr>
          <p:cNvPr id="92163" name="Rectangle 2"/>
          <p:cNvSpPr>
            <a:spLocks noGrp="1" noRot="1" noChangeAspect="1" noChangeArrowheads="1" noTextEdit="1"/>
          </p:cNvSpPr>
          <p:nvPr>
            <p:ph type="sldImg"/>
          </p:nvPr>
        </p:nvSpPr>
        <p:spPr>
          <a:ln/>
        </p:spPr>
      </p:sp>
      <p:sp>
        <p:nvSpPr>
          <p:cNvPr id="92164" name="Rectangle 3"/>
          <p:cNvSpPr>
            <a:spLocks noGrp="1" noChangeArrowheads="1"/>
          </p:cNvSpPr>
          <p:nvPr>
            <p:ph type="body" idx="1"/>
          </p:nvPr>
        </p:nvSpPr>
        <p:spPr>
          <a:noFill/>
          <a:ln/>
        </p:spPr>
        <p:txBody>
          <a:bodyPr/>
          <a:lstStyle/>
          <a:p>
            <a:pPr eaLnBrk="1" hangingPunct="1"/>
            <a:endParaRPr lang="zh-CN" altLang="en-US" smtClean="0">
              <a:ea typeface="宋体" charset="-122"/>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7"/>
          <p:cNvSpPr>
            <a:spLocks noGrp="1" noChangeArrowheads="1"/>
          </p:cNvSpPr>
          <p:nvPr>
            <p:ph type="sldNum" sz="quarter" idx="5"/>
          </p:nvPr>
        </p:nvSpPr>
        <p:spPr>
          <a:noFill/>
        </p:spPr>
        <p:txBody>
          <a:bodyPr/>
          <a:lstStyle/>
          <a:p>
            <a:fld id="{6815D97D-7F85-42C2-97E6-D00A8E412DF6}" type="slidenum">
              <a:rPr lang="zh-CN" altLang="en-US">
                <a:ea typeface="宋体" charset="-122"/>
              </a:rPr>
              <a:pPr/>
              <a:t>33</a:t>
            </a:fld>
            <a:endParaRPr lang="en-US" altLang="zh-CN">
              <a:ea typeface="宋体" charset="-122"/>
            </a:endParaRPr>
          </a:p>
        </p:txBody>
      </p:sp>
      <p:sp>
        <p:nvSpPr>
          <p:cNvPr id="93187" name="Rectangle 2"/>
          <p:cNvSpPr>
            <a:spLocks noGrp="1" noRot="1" noChangeAspect="1" noChangeArrowheads="1" noTextEdit="1"/>
          </p:cNvSpPr>
          <p:nvPr>
            <p:ph type="sldImg"/>
          </p:nvPr>
        </p:nvSpPr>
        <p:spPr>
          <a:ln/>
        </p:spPr>
      </p:sp>
      <p:sp>
        <p:nvSpPr>
          <p:cNvPr id="93188" name="Rectangle 3"/>
          <p:cNvSpPr>
            <a:spLocks noGrp="1" noChangeArrowheads="1"/>
          </p:cNvSpPr>
          <p:nvPr>
            <p:ph type="body" idx="1"/>
          </p:nvPr>
        </p:nvSpPr>
        <p:spPr>
          <a:noFill/>
          <a:ln/>
        </p:spPr>
        <p:txBody>
          <a:bodyPr/>
          <a:lstStyle/>
          <a:p>
            <a:pPr eaLnBrk="1" hangingPunct="1"/>
            <a:endParaRPr lang="zh-CN" altLang="en-US" smtClean="0">
              <a:ea typeface="宋体" charset="-122"/>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7"/>
          <p:cNvSpPr>
            <a:spLocks noGrp="1" noChangeArrowheads="1"/>
          </p:cNvSpPr>
          <p:nvPr>
            <p:ph type="sldNum" sz="quarter" idx="5"/>
          </p:nvPr>
        </p:nvSpPr>
        <p:spPr>
          <a:noFill/>
        </p:spPr>
        <p:txBody>
          <a:bodyPr/>
          <a:lstStyle/>
          <a:p>
            <a:fld id="{EDA05186-E470-4C2C-8E83-E8E50A9ABAEB}" type="slidenum">
              <a:rPr lang="zh-CN" altLang="en-US">
                <a:ea typeface="宋体" charset="-122"/>
              </a:rPr>
              <a:pPr/>
              <a:t>34</a:t>
            </a:fld>
            <a:endParaRPr lang="en-US" altLang="zh-CN">
              <a:ea typeface="宋体" charset="-122"/>
            </a:endParaRPr>
          </a:p>
        </p:txBody>
      </p:sp>
      <p:sp>
        <p:nvSpPr>
          <p:cNvPr id="94211" name="Rectangle 2"/>
          <p:cNvSpPr>
            <a:spLocks noGrp="1" noRot="1" noChangeAspect="1" noChangeArrowheads="1" noTextEdit="1"/>
          </p:cNvSpPr>
          <p:nvPr>
            <p:ph type="sldImg"/>
          </p:nvPr>
        </p:nvSpPr>
        <p:spPr>
          <a:ln/>
        </p:spPr>
      </p:sp>
      <p:sp>
        <p:nvSpPr>
          <p:cNvPr id="94212" name="Rectangle 3"/>
          <p:cNvSpPr>
            <a:spLocks noGrp="1" noChangeArrowheads="1"/>
          </p:cNvSpPr>
          <p:nvPr>
            <p:ph type="body" idx="1"/>
          </p:nvPr>
        </p:nvSpPr>
        <p:spPr>
          <a:noFill/>
          <a:ln/>
        </p:spPr>
        <p:txBody>
          <a:bodyPr/>
          <a:lstStyle/>
          <a:p>
            <a:pPr eaLnBrk="1" hangingPunct="1"/>
            <a:endParaRPr lang="zh-CN" altLang="en-US" smtClean="0">
              <a:ea typeface="宋体" charset="-122"/>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7"/>
          <p:cNvSpPr>
            <a:spLocks noGrp="1" noChangeArrowheads="1"/>
          </p:cNvSpPr>
          <p:nvPr>
            <p:ph type="sldNum" sz="quarter" idx="5"/>
          </p:nvPr>
        </p:nvSpPr>
        <p:spPr>
          <a:noFill/>
        </p:spPr>
        <p:txBody>
          <a:bodyPr/>
          <a:lstStyle/>
          <a:p>
            <a:fld id="{90C8D4A6-5091-48D5-BB26-103851E3E757}" type="slidenum">
              <a:rPr lang="zh-CN" altLang="en-US">
                <a:ea typeface="宋体" charset="-122"/>
              </a:rPr>
              <a:pPr/>
              <a:t>35</a:t>
            </a:fld>
            <a:endParaRPr lang="en-US" altLang="zh-CN">
              <a:ea typeface="宋体" charset="-122"/>
            </a:endParaRPr>
          </a:p>
        </p:txBody>
      </p:sp>
      <p:sp>
        <p:nvSpPr>
          <p:cNvPr id="95235" name="Rectangle 2"/>
          <p:cNvSpPr>
            <a:spLocks noGrp="1" noRot="1" noChangeAspect="1" noChangeArrowheads="1" noTextEdit="1"/>
          </p:cNvSpPr>
          <p:nvPr>
            <p:ph type="sldImg"/>
          </p:nvPr>
        </p:nvSpPr>
        <p:spPr>
          <a:ln/>
        </p:spPr>
      </p:sp>
      <p:sp>
        <p:nvSpPr>
          <p:cNvPr id="95236" name="Rectangle 3"/>
          <p:cNvSpPr>
            <a:spLocks noGrp="1" noChangeArrowheads="1"/>
          </p:cNvSpPr>
          <p:nvPr>
            <p:ph type="body" idx="1"/>
          </p:nvPr>
        </p:nvSpPr>
        <p:spPr>
          <a:noFill/>
          <a:ln/>
        </p:spPr>
        <p:txBody>
          <a:bodyPr/>
          <a:lstStyle/>
          <a:p>
            <a:pPr eaLnBrk="1" hangingPunct="1"/>
            <a:endParaRPr lang="zh-CN" altLang="en-US" smtClean="0">
              <a:ea typeface="宋体" charset="-122"/>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7"/>
          <p:cNvSpPr>
            <a:spLocks noGrp="1" noChangeArrowheads="1"/>
          </p:cNvSpPr>
          <p:nvPr>
            <p:ph type="sldNum" sz="quarter" idx="5"/>
          </p:nvPr>
        </p:nvSpPr>
        <p:spPr>
          <a:noFill/>
        </p:spPr>
        <p:txBody>
          <a:bodyPr/>
          <a:lstStyle/>
          <a:p>
            <a:fld id="{B007F581-2D84-4A2C-BE19-5DD59A1BAEEE}" type="slidenum">
              <a:rPr lang="zh-CN" altLang="en-US">
                <a:ea typeface="宋体" charset="-122"/>
              </a:rPr>
              <a:pPr/>
              <a:t>3</a:t>
            </a:fld>
            <a:endParaRPr lang="en-US" altLang="zh-CN">
              <a:ea typeface="宋体" charset="-122"/>
            </a:endParaRPr>
          </a:p>
        </p:txBody>
      </p:sp>
      <p:sp>
        <p:nvSpPr>
          <p:cNvPr id="68611" name="Rectangle 2"/>
          <p:cNvSpPr>
            <a:spLocks noGrp="1" noRot="1" noChangeAspect="1" noChangeArrowheads="1" noTextEdit="1"/>
          </p:cNvSpPr>
          <p:nvPr>
            <p:ph type="sldImg"/>
          </p:nvPr>
        </p:nvSpPr>
        <p:spPr>
          <a:ln/>
        </p:spPr>
      </p:sp>
      <p:sp>
        <p:nvSpPr>
          <p:cNvPr id="68612" name="Rectangle 3"/>
          <p:cNvSpPr>
            <a:spLocks noGrp="1" noChangeArrowheads="1"/>
          </p:cNvSpPr>
          <p:nvPr>
            <p:ph type="body" idx="1"/>
          </p:nvPr>
        </p:nvSpPr>
        <p:spPr>
          <a:noFill/>
          <a:ln/>
        </p:spPr>
        <p:txBody>
          <a:bodyPr/>
          <a:lstStyle/>
          <a:p>
            <a:pPr eaLnBrk="1" hangingPunct="1"/>
            <a:endParaRPr lang="zh-CN" altLang="en-US" smtClean="0">
              <a:ea typeface="宋体" charset="-122"/>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7"/>
          <p:cNvSpPr>
            <a:spLocks noGrp="1" noChangeArrowheads="1"/>
          </p:cNvSpPr>
          <p:nvPr>
            <p:ph type="sldNum" sz="quarter" idx="5"/>
          </p:nvPr>
        </p:nvSpPr>
        <p:spPr>
          <a:noFill/>
        </p:spPr>
        <p:txBody>
          <a:bodyPr/>
          <a:lstStyle/>
          <a:p>
            <a:fld id="{D65090E0-1FF9-4E7E-9478-9113CB0C0EED}" type="slidenum">
              <a:rPr lang="zh-CN" altLang="en-US">
                <a:ea typeface="宋体" charset="-122"/>
              </a:rPr>
              <a:pPr/>
              <a:t>36</a:t>
            </a:fld>
            <a:endParaRPr lang="en-US" altLang="zh-CN">
              <a:ea typeface="宋体" charset="-122"/>
            </a:endParaRPr>
          </a:p>
        </p:txBody>
      </p:sp>
      <p:sp>
        <p:nvSpPr>
          <p:cNvPr id="96259" name="Rectangle 2"/>
          <p:cNvSpPr>
            <a:spLocks noGrp="1" noRot="1" noChangeAspect="1" noChangeArrowheads="1" noTextEdit="1"/>
          </p:cNvSpPr>
          <p:nvPr>
            <p:ph type="sldImg"/>
          </p:nvPr>
        </p:nvSpPr>
        <p:spPr>
          <a:ln/>
        </p:spPr>
      </p:sp>
      <p:sp>
        <p:nvSpPr>
          <p:cNvPr id="96260" name="Rectangle 3"/>
          <p:cNvSpPr>
            <a:spLocks noGrp="1" noChangeArrowheads="1"/>
          </p:cNvSpPr>
          <p:nvPr>
            <p:ph type="body" idx="1"/>
          </p:nvPr>
        </p:nvSpPr>
        <p:spPr>
          <a:noFill/>
          <a:ln/>
        </p:spPr>
        <p:txBody>
          <a:bodyPr/>
          <a:lstStyle/>
          <a:p>
            <a:pPr eaLnBrk="1" hangingPunct="1"/>
            <a:endParaRPr lang="zh-CN" altLang="en-US" smtClean="0">
              <a:ea typeface="宋体" charset="-122"/>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Rectangle 7"/>
          <p:cNvSpPr>
            <a:spLocks noGrp="1" noChangeArrowheads="1"/>
          </p:cNvSpPr>
          <p:nvPr>
            <p:ph type="sldNum" sz="quarter" idx="5"/>
          </p:nvPr>
        </p:nvSpPr>
        <p:spPr>
          <a:noFill/>
        </p:spPr>
        <p:txBody>
          <a:bodyPr/>
          <a:lstStyle/>
          <a:p>
            <a:fld id="{3E2F187A-0D98-4BDE-94FE-2C9F60B3E4AD}" type="slidenum">
              <a:rPr lang="zh-CN" altLang="en-US" smtClean="0"/>
              <a:pPr/>
              <a:t>40</a:t>
            </a:fld>
            <a:endParaRPr lang="en-US" altLang="zh-CN" smtClean="0"/>
          </a:p>
        </p:txBody>
      </p:sp>
      <p:sp>
        <p:nvSpPr>
          <p:cNvPr id="153603" name="Rectangle 2"/>
          <p:cNvSpPr>
            <a:spLocks noGrp="1" noRot="1" noChangeAspect="1" noChangeArrowheads="1" noTextEdit="1"/>
          </p:cNvSpPr>
          <p:nvPr>
            <p:ph type="sldImg"/>
          </p:nvPr>
        </p:nvSpPr>
        <p:spPr>
          <a:xfrm>
            <a:off x="1143000" y="685800"/>
            <a:ext cx="4573588" cy="3429000"/>
          </a:xfrm>
          <a:ln/>
        </p:spPr>
      </p:sp>
      <p:sp>
        <p:nvSpPr>
          <p:cNvPr id="153604" name="Rectangle 3"/>
          <p:cNvSpPr>
            <a:spLocks noGrp="1" noChangeArrowheads="1"/>
          </p:cNvSpPr>
          <p:nvPr>
            <p:ph type="body" idx="1"/>
          </p:nvPr>
        </p:nvSpPr>
        <p:spPr>
          <a:xfrm>
            <a:off x="685800" y="4343400"/>
            <a:ext cx="5486400" cy="4114800"/>
          </a:xfrm>
          <a:noFill/>
          <a:ln/>
        </p:spPr>
        <p:txBody>
          <a:bodyPr/>
          <a:lstStyle/>
          <a:p>
            <a:pPr eaLnBrk="1" hangingPunct="1"/>
            <a:endParaRPr lang="zh-CN" altLang="en-US" smtClean="0"/>
          </a:p>
        </p:txBody>
      </p:sp>
    </p:spTree>
    <p:extLst>
      <p:ext uri="{BB962C8B-B14F-4D97-AF65-F5344CB8AC3E}">
        <p14:creationId xmlns="" xmlns:p14="http://schemas.microsoft.com/office/powerpoint/2010/main" val="320377869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6" name="Rectangle 7"/>
          <p:cNvSpPr>
            <a:spLocks noGrp="1" noChangeArrowheads="1"/>
          </p:cNvSpPr>
          <p:nvPr>
            <p:ph type="sldNum" sz="quarter" idx="5"/>
          </p:nvPr>
        </p:nvSpPr>
        <p:spPr>
          <a:noFill/>
        </p:spPr>
        <p:txBody>
          <a:bodyPr/>
          <a:lstStyle/>
          <a:p>
            <a:fld id="{BF071E39-A65E-471F-A2A0-9BAE5E1A73EC}" type="slidenum">
              <a:rPr lang="zh-CN" altLang="en-US" smtClean="0"/>
              <a:pPr/>
              <a:t>41</a:t>
            </a:fld>
            <a:endParaRPr lang="en-US" altLang="zh-CN" smtClean="0"/>
          </a:p>
        </p:txBody>
      </p:sp>
      <p:sp>
        <p:nvSpPr>
          <p:cNvPr id="154627" name="Rectangle 2"/>
          <p:cNvSpPr>
            <a:spLocks noGrp="1" noRot="1" noChangeAspect="1" noChangeArrowheads="1" noTextEdit="1"/>
          </p:cNvSpPr>
          <p:nvPr>
            <p:ph type="sldImg"/>
          </p:nvPr>
        </p:nvSpPr>
        <p:spPr>
          <a:xfrm>
            <a:off x="1143000" y="685800"/>
            <a:ext cx="4573588" cy="3429000"/>
          </a:xfrm>
          <a:ln/>
        </p:spPr>
      </p:sp>
      <p:sp>
        <p:nvSpPr>
          <p:cNvPr id="154628" name="Rectangle 3"/>
          <p:cNvSpPr>
            <a:spLocks noGrp="1" noChangeArrowheads="1"/>
          </p:cNvSpPr>
          <p:nvPr>
            <p:ph type="body" idx="1"/>
          </p:nvPr>
        </p:nvSpPr>
        <p:spPr>
          <a:xfrm>
            <a:off x="685800" y="4343400"/>
            <a:ext cx="5486400" cy="4114800"/>
          </a:xfrm>
          <a:noFill/>
          <a:ln/>
        </p:spPr>
        <p:txBody>
          <a:bodyPr/>
          <a:lstStyle/>
          <a:p>
            <a:pPr eaLnBrk="1" hangingPunct="1"/>
            <a:endParaRPr lang="zh-CN" altLang="en-US" smtClean="0"/>
          </a:p>
        </p:txBody>
      </p:sp>
    </p:spTree>
    <p:extLst>
      <p:ext uri="{BB962C8B-B14F-4D97-AF65-F5344CB8AC3E}">
        <p14:creationId xmlns="" xmlns:p14="http://schemas.microsoft.com/office/powerpoint/2010/main" val="257660868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2" name="Rectangle 7"/>
          <p:cNvSpPr>
            <a:spLocks noGrp="1" noChangeArrowheads="1"/>
          </p:cNvSpPr>
          <p:nvPr>
            <p:ph type="sldNum" sz="quarter" idx="5"/>
          </p:nvPr>
        </p:nvSpPr>
        <p:spPr>
          <a:noFill/>
        </p:spPr>
        <p:txBody>
          <a:bodyPr/>
          <a:lstStyle/>
          <a:p>
            <a:fld id="{EBE6198E-0FBC-409E-ACD1-0BBE46524B51}" type="slidenum">
              <a:rPr lang="zh-CN" altLang="en-US" smtClean="0"/>
              <a:pPr/>
              <a:t>48</a:t>
            </a:fld>
            <a:endParaRPr lang="en-US" altLang="zh-CN" smtClean="0"/>
          </a:p>
        </p:txBody>
      </p:sp>
      <p:sp>
        <p:nvSpPr>
          <p:cNvPr id="158723" name="Rectangle 2"/>
          <p:cNvSpPr>
            <a:spLocks noGrp="1" noRot="1" noChangeAspect="1" noChangeArrowheads="1" noTextEdit="1"/>
          </p:cNvSpPr>
          <p:nvPr>
            <p:ph type="sldImg"/>
          </p:nvPr>
        </p:nvSpPr>
        <p:spPr>
          <a:xfrm>
            <a:off x="1143000" y="685800"/>
            <a:ext cx="4573588" cy="3429000"/>
          </a:xfrm>
          <a:ln/>
        </p:spPr>
      </p:sp>
      <p:sp>
        <p:nvSpPr>
          <p:cNvPr id="158724" name="Rectangle 3"/>
          <p:cNvSpPr>
            <a:spLocks noGrp="1" noChangeArrowheads="1"/>
          </p:cNvSpPr>
          <p:nvPr>
            <p:ph type="body" idx="1"/>
          </p:nvPr>
        </p:nvSpPr>
        <p:spPr>
          <a:xfrm>
            <a:off x="685800" y="4343400"/>
            <a:ext cx="5486400" cy="4114800"/>
          </a:xfrm>
          <a:noFill/>
          <a:ln/>
        </p:spPr>
        <p:txBody>
          <a:bodyPr/>
          <a:lstStyle/>
          <a:p>
            <a:pPr eaLnBrk="1" hangingPunct="1"/>
            <a:endParaRPr lang="zh-CN" altLang="en-US" smtClean="0"/>
          </a:p>
        </p:txBody>
      </p:sp>
    </p:spTree>
    <p:extLst>
      <p:ext uri="{BB962C8B-B14F-4D97-AF65-F5344CB8AC3E}">
        <p14:creationId xmlns="" xmlns:p14="http://schemas.microsoft.com/office/powerpoint/2010/main" val="285507446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7"/>
          <p:cNvSpPr>
            <a:spLocks noGrp="1" noChangeArrowheads="1"/>
          </p:cNvSpPr>
          <p:nvPr>
            <p:ph type="sldNum" sz="quarter" idx="5"/>
          </p:nvPr>
        </p:nvSpPr>
        <p:spPr>
          <a:noFill/>
        </p:spPr>
        <p:txBody>
          <a:bodyPr/>
          <a:lstStyle/>
          <a:p>
            <a:fld id="{8D49FD4C-74F6-445F-8605-4258030754F2}" type="slidenum">
              <a:rPr lang="zh-CN" altLang="en-US">
                <a:ea typeface="宋体" charset="-122"/>
              </a:rPr>
              <a:pPr/>
              <a:t>55</a:t>
            </a:fld>
            <a:endParaRPr lang="en-US" altLang="zh-CN">
              <a:ea typeface="宋体" charset="-122"/>
            </a:endParaRPr>
          </a:p>
        </p:txBody>
      </p:sp>
      <p:sp>
        <p:nvSpPr>
          <p:cNvPr id="104451" name="Rectangle 2"/>
          <p:cNvSpPr>
            <a:spLocks noGrp="1" noRot="1" noChangeAspect="1" noChangeArrowheads="1" noTextEdit="1"/>
          </p:cNvSpPr>
          <p:nvPr>
            <p:ph type="sldImg"/>
          </p:nvPr>
        </p:nvSpPr>
        <p:spPr>
          <a:ln/>
        </p:spPr>
      </p:sp>
      <p:sp>
        <p:nvSpPr>
          <p:cNvPr id="104452" name="Rectangle 3"/>
          <p:cNvSpPr>
            <a:spLocks noGrp="1" noChangeArrowheads="1"/>
          </p:cNvSpPr>
          <p:nvPr>
            <p:ph type="body" idx="1"/>
          </p:nvPr>
        </p:nvSpPr>
        <p:spPr>
          <a:noFill/>
          <a:ln/>
        </p:spPr>
        <p:txBody>
          <a:bodyPr/>
          <a:lstStyle/>
          <a:p>
            <a:pPr eaLnBrk="1" hangingPunct="1"/>
            <a:endParaRPr lang="zh-CN" altLang="en-US" smtClean="0">
              <a:ea typeface="宋体" charset="-122"/>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7"/>
          <p:cNvSpPr>
            <a:spLocks noGrp="1" noChangeArrowheads="1"/>
          </p:cNvSpPr>
          <p:nvPr>
            <p:ph type="sldNum" sz="quarter" idx="5"/>
          </p:nvPr>
        </p:nvSpPr>
        <p:spPr>
          <a:noFill/>
        </p:spPr>
        <p:txBody>
          <a:bodyPr/>
          <a:lstStyle/>
          <a:p>
            <a:fld id="{9C28BB60-111E-4A3E-8C62-7C1534F96BD4}" type="slidenum">
              <a:rPr lang="zh-CN" altLang="en-US">
                <a:ea typeface="宋体" charset="-122"/>
              </a:rPr>
              <a:pPr/>
              <a:t>56</a:t>
            </a:fld>
            <a:endParaRPr lang="en-US" altLang="zh-CN">
              <a:ea typeface="宋体" charset="-122"/>
            </a:endParaRPr>
          </a:p>
        </p:txBody>
      </p:sp>
      <p:sp>
        <p:nvSpPr>
          <p:cNvPr id="105475" name="Rectangle 2"/>
          <p:cNvSpPr>
            <a:spLocks noGrp="1" noRot="1" noChangeAspect="1" noChangeArrowheads="1" noTextEdit="1"/>
          </p:cNvSpPr>
          <p:nvPr>
            <p:ph type="sldImg"/>
          </p:nvPr>
        </p:nvSpPr>
        <p:spPr>
          <a:ln/>
        </p:spPr>
      </p:sp>
      <p:sp>
        <p:nvSpPr>
          <p:cNvPr id="105476" name="Rectangle 3"/>
          <p:cNvSpPr>
            <a:spLocks noGrp="1" noChangeArrowheads="1"/>
          </p:cNvSpPr>
          <p:nvPr>
            <p:ph type="body" idx="1"/>
          </p:nvPr>
        </p:nvSpPr>
        <p:spPr>
          <a:noFill/>
          <a:ln/>
        </p:spPr>
        <p:txBody>
          <a:bodyPr/>
          <a:lstStyle/>
          <a:p>
            <a:pPr eaLnBrk="1" hangingPunct="1"/>
            <a:endParaRPr lang="zh-CN" altLang="en-US" smtClean="0">
              <a:ea typeface="宋体" charset="-122"/>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7"/>
          <p:cNvSpPr>
            <a:spLocks noGrp="1" noChangeArrowheads="1"/>
          </p:cNvSpPr>
          <p:nvPr>
            <p:ph type="sldNum" sz="quarter" idx="5"/>
          </p:nvPr>
        </p:nvSpPr>
        <p:spPr>
          <a:noFill/>
        </p:spPr>
        <p:txBody>
          <a:bodyPr/>
          <a:lstStyle/>
          <a:p>
            <a:fld id="{78E40294-BE04-4F53-A5BA-49A7891C8CD8}" type="slidenum">
              <a:rPr lang="zh-CN" altLang="en-US">
                <a:ea typeface="宋体" charset="-122"/>
              </a:rPr>
              <a:pPr/>
              <a:t>57</a:t>
            </a:fld>
            <a:endParaRPr lang="en-US" altLang="zh-CN">
              <a:ea typeface="宋体" charset="-122"/>
            </a:endParaRPr>
          </a:p>
        </p:txBody>
      </p:sp>
      <p:sp>
        <p:nvSpPr>
          <p:cNvPr id="106499" name="Rectangle 2"/>
          <p:cNvSpPr>
            <a:spLocks noGrp="1" noRot="1" noChangeAspect="1" noChangeArrowheads="1" noTextEdit="1"/>
          </p:cNvSpPr>
          <p:nvPr>
            <p:ph type="sldImg"/>
          </p:nvPr>
        </p:nvSpPr>
        <p:spPr>
          <a:ln/>
        </p:spPr>
      </p:sp>
      <p:sp>
        <p:nvSpPr>
          <p:cNvPr id="106500" name="Rectangle 3"/>
          <p:cNvSpPr>
            <a:spLocks noGrp="1" noChangeArrowheads="1"/>
          </p:cNvSpPr>
          <p:nvPr>
            <p:ph type="body" idx="1"/>
          </p:nvPr>
        </p:nvSpPr>
        <p:spPr>
          <a:noFill/>
          <a:ln/>
        </p:spPr>
        <p:txBody>
          <a:bodyPr/>
          <a:lstStyle/>
          <a:p>
            <a:pPr eaLnBrk="1" hangingPunct="1"/>
            <a:endParaRPr lang="zh-CN" altLang="en-US" smtClean="0">
              <a:ea typeface="宋体" charset="-122"/>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7"/>
          <p:cNvSpPr>
            <a:spLocks noGrp="1" noChangeArrowheads="1"/>
          </p:cNvSpPr>
          <p:nvPr>
            <p:ph type="sldNum" sz="quarter" idx="5"/>
          </p:nvPr>
        </p:nvSpPr>
        <p:spPr>
          <a:noFill/>
        </p:spPr>
        <p:txBody>
          <a:bodyPr/>
          <a:lstStyle/>
          <a:p>
            <a:fld id="{79251E4A-406B-4D77-B6B1-9AE9611AFECD}" type="slidenum">
              <a:rPr lang="zh-CN" altLang="en-US">
                <a:ea typeface="宋体" charset="-122"/>
              </a:rPr>
              <a:pPr/>
              <a:t>58</a:t>
            </a:fld>
            <a:endParaRPr lang="en-US" altLang="zh-CN">
              <a:ea typeface="宋体" charset="-122"/>
            </a:endParaRPr>
          </a:p>
        </p:txBody>
      </p:sp>
      <p:sp>
        <p:nvSpPr>
          <p:cNvPr id="107523" name="Rectangle 2"/>
          <p:cNvSpPr>
            <a:spLocks noGrp="1" noRot="1" noChangeAspect="1" noChangeArrowheads="1" noTextEdit="1"/>
          </p:cNvSpPr>
          <p:nvPr>
            <p:ph type="sldImg"/>
          </p:nvPr>
        </p:nvSpPr>
        <p:spPr>
          <a:ln/>
        </p:spPr>
      </p:sp>
      <p:sp>
        <p:nvSpPr>
          <p:cNvPr id="107524" name="Rectangle 3"/>
          <p:cNvSpPr>
            <a:spLocks noGrp="1" noChangeArrowheads="1"/>
          </p:cNvSpPr>
          <p:nvPr>
            <p:ph type="body" idx="1"/>
          </p:nvPr>
        </p:nvSpPr>
        <p:spPr>
          <a:noFill/>
          <a:ln/>
        </p:spPr>
        <p:txBody>
          <a:bodyPr/>
          <a:lstStyle/>
          <a:p>
            <a:pPr eaLnBrk="1" hangingPunct="1"/>
            <a:endParaRPr lang="zh-CN" altLang="en-US" smtClean="0">
              <a:ea typeface="宋体" charset="-122"/>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7"/>
          <p:cNvSpPr>
            <a:spLocks noGrp="1" noChangeArrowheads="1"/>
          </p:cNvSpPr>
          <p:nvPr>
            <p:ph type="sldNum" sz="quarter" idx="5"/>
          </p:nvPr>
        </p:nvSpPr>
        <p:spPr>
          <a:noFill/>
        </p:spPr>
        <p:txBody>
          <a:bodyPr/>
          <a:lstStyle/>
          <a:p>
            <a:fld id="{C8881C6C-E1E2-4A74-963A-013F9FB4BC5A}" type="slidenum">
              <a:rPr lang="zh-CN" altLang="en-US">
                <a:ea typeface="宋体" charset="-122"/>
              </a:rPr>
              <a:pPr/>
              <a:t>59</a:t>
            </a:fld>
            <a:endParaRPr lang="en-US" altLang="zh-CN">
              <a:ea typeface="宋体" charset="-122"/>
            </a:endParaRPr>
          </a:p>
        </p:txBody>
      </p:sp>
      <p:sp>
        <p:nvSpPr>
          <p:cNvPr id="108547" name="Rectangle 2"/>
          <p:cNvSpPr>
            <a:spLocks noGrp="1" noRot="1" noChangeAspect="1" noChangeArrowheads="1" noTextEdit="1"/>
          </p:cNvSpPr>
          <p:nvPr>
            <p:ph type="sldImg"/>
          </p:nvPr>
        </p:nvSpPr>
        <p:spPr>
          <a:ln/>
        </p:spPr>
      </p:sp>
      <p:sp>
        <p:nvSpPr>
          <p:cNvPr id="108548" name="Rectangle 3"/>
          <p:cNvSpPr>
            <a:spLocks noGrp="1" noChangeArrowheads="1"/>
          </p:cNvSpPr>
          <p:nvPr>
            <p:ph type="body" idx="1"/>
          </p:nvPr>
        </p:nvSpPr>
        <p:spPr>
          <a:noFill/>
          <a:ln/>
        </p:spPr>
        <p:txBody>
          <a:bodyPr/>
          <a:lstStyle/>
          <a:p>
            <a:pPr eaLnBrk="1" hangingPunct="1"/>
            <a:endParaRPr lang="zh-CN" altLang="en-US" smtClean="0">
              <a:ea typeface="宋体" charset="-122"/>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7"/>
          <p:cNvSpPr>
            <a:spLocks noGrp="1" noChangeArrowheads="1"/>
          </p:cNvSpPr>
          <p:nvPr>
            <p:ph type="sldNum" sz="quarter" idx="5"/>
          </p:nvPr>
        </p:nvSpPr>
        <p:spPr>
          <a:noFill/>
        </p:spPr>
        <p:txBody>
          <a:bodyPr/>
          <a:lstStyle/>
          <a:p>
            <a:fld id="{AE2E0480-5B7F-439A-AFB6-76CC13CBD481}" type="slidenum">
              <a:rPr lang="zh-CN" altLang="en-US">
                <a:ea typeface="宋体" charset="-122"/>
              </a:rPr>
              <a:pPr/>
              <a:t>60</a:t>
            </a:fld>
            <a:endParaRPr lang="en-US" altLang="zh-CN">
              <a:ea typeface="宋体" charset="-122"/>
            </a:endParaRPr>
          </a:p>
        </p:txBody>
      </p:sp>
      <p:sp>
        <p:nvSpPr>
          <p:cNvPr id="109571" name="Rectangle 2"/>
          <p:cNvSpPr>
            <a:spLocks noGrp="1" noRot="1" noChangeAspect="1" noChangeArrowheads="1" noTextEdit="1"/>
          </p:cNvSpPr>
          <p:nvPr>
            <p:ph type="sldImg"/>
          </p:nvPr>
        </p:nvSpPr>
        <p:spPr>
          <a:ln/>
        </p:spPr>
      </p:sp>
      <p:sp>
        <p:nvSpPr>
          <p:cNvPr id="109572" name="Rectangle 3"/>
          <p:cNvSpPr>
            <a:spLocks noGrp="1" noChangeArrowheads="1"/>
          </p:cNvSpPr>
          <p:nvPr>
            <p:ph type="body" idx="1"/>
          </p:nvPr>
        </p:nvSpPr>
        <p:spPr>
          <a:noFill/>
          <a:ln/>
        </p:spPr>
        <p:txBody>
          <a:bodyPr/>
          <a:lstStyle/>
          <a:p>
            <a:pPr eaLnBrk="1" hangingPunct="1"/>
            <a:endParaRPr lang="zh-CN" altLang="en-US" smtClean="0">
              <a:ea typeface="宋体" charset="-122"/>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7"/>
          <p:cNvSpPr>
            <a:spLocks noGrp="1" noChangeArrowheads="1"/>
          </p:cNvSpPr>
          <p:nvPr>
            <p:ph type="sldNum" sz="quarter" idx="5"/>
          </p:nvPr>
        </p:nvSpPr>
        <p:spPr>
          <a:noFill/>
        </p:spPr>
        <p:txBody>
          <a:bodyPr/>
          <a:lstStyle/>
          <a:p>
            <a:fld id="{5D9E1A2D-2DDF-4912-8418-BAC4CE9B23CD}" type="slidenum">
              <a:rPr lang="zh-CN" altLang="en-US">
                <a:ea typeface="宋体" charset="-122"/>
              </a:rPr>
              <a:pPr/>
              <a:t>4</a:t>
            </a:fld>
            <a:endParaRPr lang="en-US" altLang="zh-CN">
              <a:ea typeface="宋体" charset="-122"/>
            </a:endParaRPr>
          </a:p>
        </p:txBody>
      </p:sp>
      <p:sp>
        <p:nvSpPr>
          <p:cNvPr id="69635" name="Rectangle 2"/>
          <p:cNvSpPr>
            <a:spLocks noGrp="1" noRot="1" noChangeAspect="1" noChangeArrowheads="1" noTextEdit="1"/>
          </p:cNvSpPr>
          <p:nvPr>
            <p:ph type="sldImg"/>
          </p:nvPr>
        </p:nvSpPr>
        <p:spPr>
          <a:ln/>
        </p:spPr>
      </p:sp>
      <p:sp>
        <p:nvSpPr>
          <p:cNvPr id="69636" name="Rectangle 3"/>
          <p:cNvSpPr>
            <a:spLocks noGrp="1" noChangeArrowheads="1"/>
          </p:cNvSpPr>
          <p:nvPr>
            <p:ph type="body" idx="1"/>
          </p:nvPr>
        </p:nvSpPr>
        <p:spPr>
          <a:noFill/>
          <a:ln/>
        </p:spPr>
        <p:txBody>
          <a:bodyPr/>
          <a:lstStyle/>
          <a:p>
            <a:pPr eaLnBrk="1" hangingPunct="1"/>
            <a:endParaRPr lang="zh-CN" altLang="en-US" smtClean="0">
              <a:ea typeface="宋体" charset="-122"/>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7"/>
          <p:cNvSpPr>
            <a:spLocks noGrp="1" noChangeArrowheads="1"/>
          </p:cNvSpPr>
          <p:nvPr>
            <p:ph type="sldNum" sz="quarter" idx="5"/>
          </p:nvPr>
        </p:nvSpPr>
        <p:spPr>
          <a:noFill/>
        </p:spPr>
        <p:txBody>
          <a:bodyPr/>
          <a:lstStyle/>
          <a:p>
            <a:fld id="{9F61E0BD-884A-4E81-A439-002C79EF7BB5}" type="slidenum">
              <a:rPr lang="zh-CN" altLang="en-US">
                <a:ea typeface="宋体" charset="-122"/>
              </a:rPr>
              <a:pPr/>
              <a:t>61</a:t>
            </a:fld>
            <a:endParaRPr lang="en-US" altLang="zh-CN">
              <a:ea typeface="宋体" charset="-122"/>
            </a:endParaRPr>
          </a:p>
        </p:txBody>
      </p:sp>
      <p:sp>
        <p:nvSpPr>
          <p:cNvPr id="110595" name="Rectangle 2"/>
          <p:cNvSpPr>
            <a:spLocks noGrp="1" noRot="1" noChangeAspect="1" noChangeArrowheads="1" noTextEdit="1"/>
          </p:cNvSpPr>
          <p:nvPr>
            <p:ph type="sldImg"/>
          </p:nvPr>
        </p:nvSpPr>
        <p:spPr>
          <a:ln/>
        </p:spPr>
      </p:sp>
      <p:sp>
        <p:nvSpPr>
          <p:cNvPr id="110596" name="Rectangle 3"/>
          <p:cNvSpPr>
            <a:spLocks noGrp="1" noChangeArrowheads="1"/>
          </p:cNvSpPr>
          <p:nvPr>
            <p:ph type="body" idx="1"/>
          </p:nvPr>
        </p:nvSpPr>
        <p:spPr>
          <a:noFill/>
          <a:ln/>
        </p:spPr>
        <p:txBody>
          <a:bodyPr/>
          <a:lstStyle/>
          <a:p>
            <a:pPr eaLnBrk="1" hangingPunct="1"/>
            <a:endParaRPr lang="zh-CN" altLang="en-US" smtClean="0">
              <a:ea typeface="宋体" charset="-122"/>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7"/>
          <p:cNvSpPr>
            <a:spLocks noGrp="1" noChangeArrowheads="1"/>
          </p:cNvSpPr>
          <p:nvPr>
            <p:ph type="sldNum" sz="quarter" idx="5"/>
          </p:nvPr>
        </p:nvSpPr>
        <p:spPr>
          <a:noFill/>
        </p:spPr>
        <p:txBody>
          <a:bodyPr/>
          <a:lstStyle/>
          <a:p>
            <a:fld id="{E35CC59D-5D08-443B-A25A-B5323011818D}" type="slidenum">
              <a:rPr lang="zh-CN" altLang="en-US">
                <a:ea typeface="宋体" charset="-122"/>
              </a:rPr>
              <a:pPr/>
              <a:t>62</a:t>
            </a:fld>
            <a:endParaRPr lang="en-US" altLang="zh-CN">
              <a:ea typeface="宋体" charset="-122"/>
            </a:endParaRPr>
          </a:p>
        </p:txBody>
      </p:sp>
      <p:sp>
        <p:nvSpPr>
          <p:cNvPr id="111619" name="Rectangle 2"/>
          <p:cNvSpPr>
            <a:spLocks noGrp="1" noRot="1" noChangeAspect="1" noChangeArrowheads="1" noTextEdit="1"/>
          </p:cNvSpPr>
          <p:nvPr>
            <p:ph type="sldImg"/>
          </p:nvPr>
        </p:nvSpPr>
        <p:spPr>
          <a:ln/>
        </p:spPr>
      </p:sp>
      <p:sp>
        <p:nvSpPr>
          <p:cNvPr id="111620" name="Rectangle 3"/>
          <p:cNvSpPr>
            <a:spLocks noGrp="1" noChangeArrowheads="1"/>
          </p:cNvSpPr>
          <p:nvPr>
            <p:ph type="body" idx="1"/>
          </p:nvPr>
        </p:nvSpPr>
        <p:spPr>
          <a:noFill/>
          <a:ln/>
        </p:spPr>
        <p:txBody>
          <a:bodyPr/>
          <a:lstStyle/>
          <a:p>
            <a:pPr eaLnBrk="1" hangingPunct="1"/>
            <a:endParaRPr lang="zh-CN" altLang="en-US" smtClean="0">
              <a:ea typeface="宋体" charset="-122"/>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7"/>
          <p:cNvSpPr>
            <a:spLocks noGrp="1" noChangeArrowheads="1"/>
          </p:cNvSpPr>
          <p:nvPr>
            <p:ph type="sldNum" sz="quarter" idx="5"/>
          </p:nvPr>
        </p:nvSpPr>
        <p:spPr>
          <a:noFill/>
        </p:spPr>
        <p:txBody>
          <a:bodyPr/>
          <a:lstStyle/>
          <a:p>
            <a:fld id="{2F6E08AD-F679-4EB1-8483-8E4F29F43627}" type="slidenum">
              <a:rPr lang="zh-CN" altLang="en-US">
                <a:ea typeface="宋体" charset="-122"/>
              </a:rPr>
              <a:pPr/>
              <a:t>5</a:t>
            </a:fld>
            <a:endParaRPr lang="en-US" altLang="zh-CN">
              <a:ea typeface="宋体" charset="-122"/>
            </a:endParaRPr>
          </a:p>
        </p:txBody>
      </p:sp>
      <p:sp>
        <p:nvSpPr>
          <p:cNvPr id="70659" name="Rectangle 2"/>
          <p:cNvSpPr>
            <a:spLocks noGrp="1" noRot="1" noChangeAspect="1" noChangeArrowheads="1" noTextEdit="1"/>
          </p:cNvSpPr>
          <p:nvPr>
            <p:ph type="sldImg"/>
          </p:nvPr>
        </p:nvSpPr>
        <p:spPr>
          <a:ln/>
        </p:spPr>
      </p:sp>
      <p:sp>
        <p:nvSpPr>
          <p:cNvPr id="70660" name="Rectangle 3"/>
          <p:cNvSpPr>
            <a:spLocks noGrp="1" noChangeArrowheads="1"/>
          </p:cNvSpPr>
          <p:nvPr>
            <p:ph type="body" idx="1"/>
          </p:nvPr>
        </p:nvSpPr>
        <p:spPr>
          <a:noFill/>
          <a:ln/>
        </p:spPr>
        <p:txBody>
          <a:bodyPr/>
          <a:lstStyle/>
          <a:p>
            <a:pPr eaLnBrk="1" hangingPunct="1"/>
            <a:endParaRPr lang="zh-CN" altLang="en-US" smtClean="0">
              <a:ea typeface="宋体" charset="-122"/>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7"/>
          <p:cNvSpPr>
            <a:spLocks noGrp="1" noChangeArrowheads="1"/>
          </p:cNvSpPr>
          <p:nvPr>
            <p:ph type="sldNum" sz="quarter" idx="5"/>
          </p:nvPr>
        </p:nvSpPr>
        <p:spPr>
          <a:noFill/>
        </p:spPr>
        <p:txBody>
          <a:bodyPr/>
          <a:lstStyle/>
          <a:p>
            <a:fld id="{0527785A-B66C-4992-857D-1BE9217562EF}" type="slidenum">
              <a:rPr lang="zh-CN" altLang="en-US">
                <a:ea typeface="宋体" charset="-122"/>
              </a:rPr>
              <a:pPr/>
              <a:t>6</a:t>
            </a:fld>
            <a:endParaRPr lang="en-US" altLang="zh-CN">
              <a:ea typeface="宋体" charset="-122"/>
            </a:endParaRPr>
          </a:p>
        </p:txBody>
      </p:sp>
      <p:sp>
        <p:nvSpPr>
          <p:cNvPr id="71683" name="Rectangle 2"/>
          <p:cNvSpPr>
            <a:spLocks noGrp="1" noRot="1" noChangeAspect="1" noChangeArrowheads="1" noTextEdit="1"/>
          </p:cNvSpPr>
          <p:nvPr>
            <p:ph type="sldImg"/>
          </p:nvPr>
        </p:nvSpPr>
        <p:spPr>
          <a:ln/>
        </p:spPr>
      </p:sp>
      <p:sp>
        <p:nvSpPr>
          <p:cNvPr id="71684" name="Rectangle 3"/>
          <p:cNvSpPr>
            <a:spLocks noGrp="1" noChangeArrowheads="1"/>
          </p:cNvSpPr>
          <p:nvPr>
            <p:ph type="body" idx="1"/>
          </p:nvPr>
        </p:nvSpPr>
        <p:spPr>
          <a:noFill/>
          <a:ln/>
        </p:spPr>
        <p:txBody>
          <a:bodyPr/>
          <a:lstStyle/>
          <a:p>
            <a:pPr eaLnBrk="1" hangingPunct="1"/>
            <a:endParaRPr lang="zh-CN" altLang="en-US" smtClean="0">
              <a:ea typeface="宋体" charset="-122"/>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7"/>
          <p:cNvSpPr>
            <a:spLocks noGrp="1" noChangeArrowheads="1"/>
          </p:cNvSpPr>
          <p:nvPr>
            <p:ph type="sldNum" sz="quarter" idx="5"/>
          </p:nvPr>
        </p:nvSpPr>
        <p:spPr>
          <a:noFill/>
        </p:spPr>
        <p:txBody>
          <a:bodyPr/>
          <a:lstStyle/>
          <a:p>
            <a:fld id="{30EBD4FE-AE21-4A69-9CFF-CF3226ABE33B}" type="slidenum">
              <a:rPr lang="zh-CN" altLang="en-US">
                <a:ea typeface="宋体" charset="-122"/>
              </a:rPr>
              <a:pPr/>
              <a:t>7</a:t>
            </a:fld>
            <a:endParaRPr lang="en-US" altLang="zh-CN">
              <a:ea typeface="宋体" charset="-122"/>
            </a:endParaRPr>
          </a:p>
        </p:txBody>
      </p:sp>
      <p:sp>
        <p:nvSpPr>
          <p:cNvPr id="72707" name="Rectangle 2"/>
          <p:cNvSpPr>
            <a:spLocks noGrp="1" noRot="1" noChangeAspect="1" noChangeArrowheads="1" noTextEdit="1"/>
          </p:cNvSpPr>
          <p:nvPr>
            <p:ph type="sldImg"/>
          </p:nvPr>
        </p:nvSpPr>
        <p:spPr>
          <a:ln/>
        </p:spPr>
      </p:sp>
      <p:sp>
        <p:nvSpPr>
          <p:cNvPr id="72708" name="Rectangle 3"/>
          <p:cNvSpPr>
            <a:spLocks noGrp="1" noChangeArrowheads="1"/>
          </p:cNvSpPr>
          <p:nvPr>
            <p:ph type="body" idx="1"/>
          </p:nvPr>
        </p:nvSpPr>
        <p:spPr>
          <a:noFill/>
          <a:ln/>
        </p:spPr>
        <p:txBody>
          <a:bodyPr/>
          <a:lstStyle/>
          <a:p>
            <a:pPr eaLnBrk="1" hangingPunct="1"/>
            <a:endParaRPr lang="zh-CN" altLang="en-US" smtClean="0">
              <a:ea typeface="宋体" charset="-122"/>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7"/>
          <p:cNvSpPr>
            <a:spLocks noGrp="1" noChangeArrowheads="1"/>
          </p:cNvSpPr>
          <p:nvPr>
            <p:ph type="sldNum" sz="quarter" idx="5"/>
          </p:nvPr>
        </p:nvSpPr>
        <p:spPr>
          <a:noFill/>
        </p:spPr>
        <p:txBody>
          <a:bodyPr/>
          <a:lstStyle/>
          <a:p>
            <a:fld id="{FAFBCC74-45F0-414C-97EE-A71402E7C28A}" type="slidenum">
              <a:rPr lang="zh-CN" altLang="en-US">
                <a:ea typeface="宋体" charset="-122"/>
              </a:rPr>
              <a:pPr/>
              <a:t>8</a:t>
            </a:fld>
            <a:endParaRPr lang="en-US" altLang="zh-CN">
              <a:ea typeface="宋体" charset="-122"/>
            </a:endParaRPr>
          </a:p>
        </p:txBody>
      </p:sp>
      <p:sp>
        <p:nvSpPr>
          <p:cNvPr id="73731" name="Rectangle 2"/>
          <p:cNvSpPr>
            <a:spLocks noGrp="1" noRot="1" noChangeAspect="1" noChangeArrowheads="1" noTextEdit="1"/>
          </p:cNvSpPr>
          <p:nvPr>
            <p:ph type="sldImg"/>
          </p:nvPr>
        </p:nvSpPr>
        <p:spPr>
          <a:ln/>
        </p:spPr>
      </p:sp>
      <p:sp>
        <p:nvSpPr>
          <p:cNvPr id="73732" name="Rectangle 3"/>
          <p:cNvSpPr>
            <a:spLocks noGrp="1" noChangeArrowheads="1"/>
          </p:cNvSpPr>
          <p:nvPr>
            <p:ph type="body" idx="1"/>
          </p:nvPr>
        </p:nvSpPr>
        <p:spPr>
          <a:noFill/>
          <a:ln/>
        </p:spPr>
        <p:txBody>
          <a:bodyPr/>
          <a:lstStyle/>
          <a:p>
            <a:pPr eaLnBrk="1" hangingPunct="1"/>
            <a:endParaRPr lang="zh-CN" altLang="en-US" smtClean="0">
              <a:ea typeface="宋体" charset="-122"/>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7"/>
          <p:cNvSpPr>
            <a:spLocks noGrp="1" noChangeArrowheads="1"/>
          </p:cNvSpPr>
          <p:nvPr>
            <p:ph type="sldNum" sz="quarter" idx="5"/>
          </p:nvPr>
        </p:nvSpPr>
        <p:spPr>
          <a:noFill/>
        </p:spPr>
        <p:txBody>
          <a:bodyPr/>
          <a:lstStyle/>
          <a:p>
            <a:fld id="{ABFB620C-AC5D-402F-A871-DD6F3B1A7C69}" type="slidenum">
              <a:rPr lang="zh-CN" altLang="en-US">
                <a:ea typeface="宋体" charset="-122"/>
              </a:rPr>
              <a:pPr/>
              <a:t>10</a:t>
            </a:fld>
            <a:endParaRPr lang="en-US" altLang="zh-CN">
              <a:ea typeface="宋体" charset="-122"/>
            </a:endParaRPr>
          </a:p>
        </p:txBody>
      </p:sp>
      <p:sp>
        <p:nvSpPr>
          <p:cNvPr id="74755" name="Rectangle 2"/>
          <p:cNvSpPr>
            <a:spLocks noGrp="1" noRot="1" noChangeAspect="1" noChangeArrowheads="1" noTextEdit="1"/>
          </p:cNvSpPr>
          <p:nvPr>
            <p:ph type="sldImg"/>
          </p:nvPr>
        </p:nvSpPr>
        <p:spPr>
          <a:ln/>
        </p:spPr>
      </p:sp>
      <p:sp>
        <p:nvSpPr>
          <p:cNvPr id="74756" name="Rectangle 3"/>
          <p:cNvSpPr>
            <a:spLocks noGrp="1" noChangeArrowheads="1"/>
          </p:cNvSpPr>
          <p:nvPr>
            <p:ph type="body" idx="1"/>
          </p:nvPr>
        </p:nvSpPr>
        <p:spPr>
          <a:noFill/>
          <a:ln/>
        </p:spPr>
        <p:txBody>
          <a:bodyPr/>
          <a:lstStyle/>
          <a:p>
            <a:pPr eaLnBrk="1" hangingPunct="1"/>
            <a:endParaRPr lang="zh-CN" altLang="en-US" smtClean="0">
              <a:ea typeface="宋体" charset="-122"/>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4" name="Rectangle 12"/>
          <p:cNvSpPr>
            <a:spLocks noChangeArrowheads="1"/>
          </p:cNvSpPr>
          <p:nvPr userDrawn="1"/>
        </p:nvSpPr>
        <p:spPr bwMode="auto">
          <a:xfrm>
            <a:off x="0" y="0"/>
            <a:ext cx="611188" cy="6858000"/>
          </a:xfrm>
          <a:prstGeom prst="rect">
            <a:avLst/>
          </a:prstGeom>
          <a:solidFill>
            <a:srgbClr val="334F6D"/>
          </a:solidFill>
          <a:ln w="12700">
            <a:solidFill>
              <a:srgbClr val="808080"/>
            </a:solidFill>
            <a:miter lim="800000"/>
            <a:headEnd/>
            <a:tailEnd/>
          </a:ln>
          <a:effectLst>
            <a:outerShdw dist="35921" dir="2700000" algn="ctr" rotWithShape="0">
              <a:srgbClr val="969696"/>
            </a:outerShdw>
          </a:effectLst>
        </p:spPr>
        <p:txBody>
          <a:bodyPr vert="eaVert" wrap="none" anchor="ctr"/>
          <a:lstStyle/>
          <a:p>
            <a:pPr eaLnBrk="0" hangingPunct="0">
              <a:lnSpc>
                <a:spcPct val="90000"/>
              </a:lnSpc>
              <a:defRPr/>
            </a:pPr>
            <a:endParaRPr kumimoji="0" lang="zh-CN" altLang="en-US" b="1" i="1">
              <a:solidFill>
                <a:schemeClr val="bg1"/>
              </a:solidFill>
              <a:latin typeface="CG Omega" pitchFamily="34" charset="0"/>
              <a:ea typeface="楷体" pitchFamily="49" charset="-122"/>
            </a:endParaRPr>
          </a:p>
        </p:txBody>
      </p:sp>
      <p:sp>
        <p:nvSpPr>
          <p:cNvPr id="9219" name="Rectangle 3"/>
          <p:cNvSpPr>
            <a:spLocks noGrp="1" noChangeArrowheads="1"/>
          </p:cNvSpPr>
          <p:nvPr>
            <p:ph type="ctrTitle"/>
          </p:nvPr>
        </p:nvSpPr>
        <p:spPr>
          <a:xfrm>
            <a:off x="1295400" y="76200"/>
            <a:ext cx="7772400" cy="1143000"/>
          </a:xfrm>
        </p:spPr>
        <p:txBody>
          <a:bodyPr/>
          <a:lstStyle>
            <a:lvl1pPr algn="l">
              <a:defRPr sz="2800"/>
            </a:lvl1pPr>
          </a:lstStyle>
          <a:p>
            <a:r>
              <a:rPr lang="zh-CN" altLang="en-US"/>
              <a:t>单击此处编辑母版标题样式</a:t>
            </a:r>
          </a:p>
        </p:txBody>
      </p:sp>
      <p:sp>
        <p:nvSpPr>
          <p:cNvPr id="9220" name="Rectangle 4"/>
          <p:cNvSpPr>
            <a:spLocks noGrp="1" noChangeArrowheads="1"/>
          </p:cNvSpPr>
          <p:nvPr>
            <p:ph type="subTitle" idx="1"/>
          </p:nvPr>
        </p:nvSpPr>
        <p:spPr>
          <a:xfrm>
            <a:off x="1371600" y="3886200"/>
            <a:ext cx="6400800" cy="1752600"/>
          </a:xfrm>
        </p:spPr>
        <p:txBody>
          <a:bodyPr/>
          <a:lstStyle>
            <a:lvl1pPr algn="ctr">
              <a:defRPr/>
            </a:lvl1pPr>
          </a:lstStyle>
          <a:p>
            <a:r>
              <a:rPr lang="zh-CN" altLang="en-US"/>
              <a:t>单击此处编辑母版副标题样式</a:t>
            </a:r>
          </a:p>
        </p:txBody>
      </p:sp>
      <p:sp>
        <p:nvSpPr>
          <p:cNvPr id="5" name="Rectangle 5"/>
          <p:cNvSpPr>
            <a:spLocks noGrp="1" noChangeArrowheads="1"/>
          </p:cNvSpPr>
          <p:nvPr>
            <p:ph type="dt" sz="half" idx="10"/>
          </p:nvPr>
        </p:nvSpPr>
        <p:spPr/>
        <p:txBody>
          <a:bodyPr/>
          <a:lstStyle>
            <a:lvl1pPr>
              <a:defRPr smtClean="0"/>
            </a:lvl1pPr>
          </a:lstStyle>
          <a:p>
            <a:pPr>
              <a:defRPr/>
            </a:pPr>
            <a:endParaRPr lang="en-US" altLang="zh-CN"/>
          </a:p>
        </p:txBody>
      </p:sp>
      <p:sp>
        <p:nvSpPr>
          <p:cNvPr id="6" name="Rectangle 6"/>
          <p:cNvSpPr>
            <a:spLocks noGrp="1" noChangeArrowheads="1"/>
          </p:cNvSpPr>
          <p:nvPr>
            <p:ph type="ftr" sz="quarter" idx="11"/>
          </p:nvPr>
        </p:nvSpPr>
        <p:spPr bwMode="auto">
          <a:xfrm>
            <a:off x="3429000" y="6172200"/>
            <a:ext cx="2895600" cy="45720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defRPr kumimoji="0" smtClean="0">
                <a:solidFill>
                  <a:schemeClr val="accent2"/>
                </a:solidFill>
                <a:latin typeface="+mn-lt"/>
                <a:ea typeface="宋体" pitchFamily="2" charset="-122"/>
              </a:defRPr>
            </a:lvl1pPr>
          </a:lstStyle>
          <a:p>
            <a:pPr>
              <a:defRPr/>
            </a:pPr>
            <a:r>
              <a:rPr lang="zh-CN" altLang="en-US"/>
              <a:t>机密</a:t>
            </a:r>
            <a:endParaRPr lang="en-US" altLang="zh-CN"/>
          </a:p>
        </p:txBody>
      </p:sp>
      <p:sp>
        <p:nvSpPr>
          <p:cNvPr id="7" name="Rectangle 7"/>
          <p:cNvSpPr>
            <a:spLocks noGrp="1" noChangeArrowheads="1"/>
          </p:cNvSpPr>
          <p:nvPr>
            <p:ph type="sldNum" sz="quarter" idx="12"/>
          </p:nvPr>
        </p:nvSpPr>
        <p:spPr>
          <a:xfrm>
            <a:off x="6553200" y="6248400"/>
            <a:ext cx="1905000" cy="457200"/>
          </a:xfrm>
        </p:spPr>
        <p:txBody>
          <a:bodyPr/>
          <a:lstStyle>
            <a:lvl1pPr>
              <a:defRPr smtClean="0"/>
            </a:lvl1pPr>
          </a:lstStyle>
          <a:p>
            <a:pPr>
              <a:defRPr/>
            </a:pPr>
            <a:fld id="{CBDC2DB0-88EB-4771-B3F0-7DA4861BC949}" type="slidenum">
              <a:rPr lang="zh-CN" altLang="en-US"/>
              <a:pPr>
                <a:defRPr/>
              </a:pPr>
              <a:t>‹#›</a:t>
            </a:fld>
            <a:endParaRPr lang="en-US" altLang="zh-CN"/>
          </a:p>
        </p:txBody>
      </p:sp>
    </p:spTree>
  </p:cSld>
  <p:clrMapOvr>
    <a:masterClrMapping/>
  </p:clrMapOvr>
  <p:transition spd="slow">
    <p:dissolv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6"/>
          <p:cNvSpPr>
            <a:spLocks noGrp="1" noChangeArrowheads="1"/>
          </p:cNvSpPr>
          <p:nvPr>
            <p:ph type="sldNum" sz="quarter" idx="11"/>
          </p:nvPr>
        </p:nvSpPr>
        <p:spPr>
          <a:ln/>
        </p:spPr>
        <p:txBody>
          <a:bodyPr/>
          <a:lstStyle>
            <a:lvl1pPr>
              <a:defRPr/>
            </a:lvl1pPr>
          </a:lstStyle>
          <a:p>
            <a:pPr>
              <a:defRPr/>
            </a:pPr>
            <a:fld id="{1E156CE5-371D-45A2-B9E5-7139B8BD18F7}" type="slidenum">
              <a:rPr lang="zh-CN" altLang="en-US"/>
              <a:pPr>
                <a:defRPr/>
              </a:pPr>
              <a:t>‹#›</a:t>
            </a:fld>
            <a:endParaRPr lang="en-US" altLang="zh-CN"/>
          </a:p>
        </p:txBody>
      </p:sp>
    </p:spTree>
  </p:cSld>
  <p:clrMapOvr>
    <a:masterClrMapping/>
  </p:clrMapOvr>
  <p:transition spd="slow">
    <p:dissolv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4638" y="152400"/>
            <a:ext cx="2051050" cy="59404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68313" y="152400"/>
            <a:ext cx="6003925" cy="59404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6"/>
          <p:cNvSpPr>
            <a:spLocks noGrp="1" noChangeArrowheads="1"/>
          </p:cNvSpPr>
          <p:nvPr>
            <p:ph type="sldNum" sz="quarter" idx="11"/>
          </p:nvPr>
        </p:nvSpPr>
        <p:spPr>
          <a:ln/>
        </p:spPr>
        <p:txBody>
          <a:bodyPr/>
          <a:lstStyle>
            <a:lvl1pPr>
              <a:defRPr/>
            </a:lvl1pPr>
          </a:lstStyle>
          <a:p>
            <a:pPr>
              <a:defRPr/>
            </a:pPr>
            <a:fld id="{571F619C-4740-4555-9282-ED63CE6AC27D}" type="slidenum">
              <a:rPr lang="zh-CN" altLang="en-US"/>
              <a:pPr>
                <a:defRPr/>
              </a:pPr>
              <a:t>‹#›</a:t>
            </a:fld>
            <a:endParaRPr lang="en-US" altLang="zh-CN"/>
          </a:p>
        </p:txBody>
      </p:sp>
    </p:spTree>
  </p:cSld>
  <p:clrMapOvr>
    <a:masterClrMapping/>
  </p:clrMapOvr>
  <p:transition spd="slow">
    <p:dissolv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6"/>
          <p:cNvSpPr>
            <a:spLocks noGrp="1" noChangeArrowheads="1"/>
          </p:cNvSpPr>
          <p:nvPr>
            <p:ph type="sldNum" sz="quarter" idx="11"/>
          </p:nvPr>
        </p:nvSpPr>
        <p:spPr>
          <a:ln/>
        </p:spPr>
        <p:txBody>
          <a:bodyPr/>
          <a:lstStyle>
            <a:lvl1pPr>
              <a:defRPr/>
            </a:lvl1pPr>
          </a:lstStyle>
          <a:p>
            <a:pPr>
              <a:defRPr/>
            </a:pPr>
            <a:fld id="{F94859CC-1806-4DBA-9F6F-DBB02802F709}" type="slidenum">
              <a:rPr lang="zh-CN" altLang="en-US"/>
              <a:pPr>
                <a:defRPr/>
              </a:pPr>
              <a:t>‹#›</a:t>
            </a:fld>
            <a:endParaRPr lang="en-US" altLang="zh-CN"/>
          </a:p>
        </p:txBody>
      </p:sp>
    </p:spTree>
  </p:cSld>
  <p:clrMapOvr>
    <a:masterClrMapping/>
  </p:clrMapOvr>
  <p:transition spd="slow">
    <p:dissolv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6"/>
          <p:cNvSpPr>
            <a:spLocks noGrp="1" noChangeArrowheads="1"/>
          </p:cNvSpPr>
          <p:nvPr>
            <p:ph type="sldNum" sz="quarter" idx="11"/>
          </p:nvPr>
        </p:nvSpPr>
        <p:spPr>
          <a:ln/>
        </p:spPr>
        <p:txBody>
          <a:bodyPr/>
          <a:lstStyle>
            <a:lvl1pPr>
              <a:defRPr/>
            </a:lvl1pPr>
          </a:lstStyle>
          <a:p>
            <a:pPr>
              <a:defRPr/>
            </a:pPr>
            <a:fld id="{BE286F69-60B4-41B1-BAED-3FEE32089759}" type="slidenum">
              <a:rPr lang="zh-CN" altLang="en-US"/>
              <a:pPr>
                <a:defRPr/>
              </a:pPr>
              <a:t>‹#›</a:t>
            </a:fld>
            <a:endParaRPr lang="en-US" altLang="zh-CN"/>
          </a:p>
        </p:txBody>
      </p:sp>
    </p:spTree>
  </p:cSld>
  <p:clrMapOvr>
    <a:masterClrMapping/>
  </p:clrMapOvr>
  <p:transition spd="slow">
    <p:dissolv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68313" y="1052513"/>
            <a:ext cx="4027487" cy="50403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052513"/>
            <a:ext cx="4027488" cy="50403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1"/>
          </p:nvPr>
        </p:nvSpPr>
        <p:spPr>
          <a:ln/>
        </p:spPr>
        <p:txBody>
          <a:bodyPr/>
          <a:lstStyle>
            <a:lvl1pPr>
              <a:defRPr/>
            </a:lvl1pPr>
          </a:lstStyle>
          <a:p>
            <a:pPr>
              <a:defRPr/>
            </a:pPr>
            <a:fld id="{AB5FD77B-CE49-4C42-8CBA-66CD492B54B2}" type="slidenum">
              <a:rPr lang="zh-CN" altLang="en-US"/>
              <a:pPr>
                <a:defRPr/>
              </a:pPr>
              <a:t>‹#›</a:t>
            </a:fld>
            <a:endParaRPr lang="en-US" altLang="zh-CN"/>
          </a:p>
        </p:txBody>
      </p:sp>
    </p:spTree>
  </p:cSld>
  <p:clrMapOvr>
    <a:masterClrMapping/>
  </p:clrMapOvr>
  <p:transition spd="slow">
    <p:dissolv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8" name="Rectangle 6"/>
          <p:cNvSpPr>
            <a:spLocks noGrp="1" noChangeArrowheads="1"/>
          </p:cNvSpPr>
          <p:nvPr>
            <p:ph type="sldNum" sz="quarter" idx="11"/>
          </p:nvPr>
        </p:nvSpPr>
        <p:spPr>
          <a:ln/>
        </p:spPr>
        <p:txBody>
          <a:bodyPr/>
          <a:lstStyle>
            <a:lvl1pPr>
              <a:defRPr/>
            </a:lvl1pPr>
          </a:lstStyle>
          <a:p>
            <a:pPr>
              <a:defRPr/>
            </a:pPr>
            <a:fld id="{40538262-7654-45C8-ACF6-15BE3022BD35}" type="slidenum">
              <a:rPr lang="zh-CN" altLang="en-US"/>
              <a:pPr>
                <a:defRPr/>
              </a:pPr>
              <a:t>‹#›</a:t>
            </a:fld>
            <a:endParaRPr lang="en-US" altLang="zh-CN"/>
          </a:p>
        </p:txBody>
      </p:sp>
    </p:spTree>
  </p:cSld>
  <p:clrMapOvr>
    <a:masterClrMapping/>
  </p:clrMapOvr>
  <p:transition spd="slow">
    <p:dissolv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4" name="Rectangle 6"/>
          <p:cNvSpPr>
            <a:spLocks noGrp="1" noChangeArrowheads="1"/>
          </p:cNvSpPr>
          <p:nvPr>
            <p:ph type="sldNum" sz="quarter" idx="11"/>
          </p:nvPr>
        </p:nvSpPr>
        <p:spPr>
          <a:ln/>
        </p:spPr>
        <p:txBody>
          <a:bodyPr/>
          <a:lstStyle>
            <a:lvl1pPr>
              <a:defRPr/>
            </a:lvl1pPr>
          </a:lstStyle>
          <a:p>
            <a:pPr>
              <a:defRPr/>
            </a:pPr>
            <a:fld id="{2C675626-DF17-4DFF-B85E-39B23B4D7F09}" type="slidenum">
              <a:rPr lang="zh-CN" altLang="en-US"/>
              <a:pPr>
                <a:defRPr/>
              </a:pPr>
              <a:t>‹#›</a:t>
            </a:fld>
            <a:endParaRPr lang="en-US" altLang="zh-CN"/>
          </a:p>
        </p:txBody>
      </p:sp>
    </p:spTree>
  </p:cSld>
  <p:clrMapOvr>
    <a:masterClrMapping/>
  </p:clrMapOvr>
  <p:transition spd="slow">
    <p:dissolv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3" name="Rectangle 6"/>
          <p:cNvSpPr>
            <a:spLocks noGrp="1" noChangeArrowheads="1"/>
          </p:cNvSpPr>
          <p:nvPr>
            <p:ph type="sldNum" sz="quarter" idx="11"/>
          </p:nvPr>
        </p:nvSpPr>
        <p:spPr>
          <a:ln/>
        </p:spPr>
        <p:txBody>
          <a:bodyPr/>
          <a:lstStyle>
            <a:lvl1pPr>
              <a:defRPr/>
            </a:lvl1pPr>
          </a:lstStyle>
          <a:p>
            <a:pPr>
              <a:defRPr/>
            </a:pPr>
            <a:fld id="{F3E1E61A-4615-456B-9D33-BE30500755F9}" type="slidenum">
              <a:rPr lang="zh-CN" altLang="en-US"/>
              <a:pPr>
                <a:defRPr/>
              </a:pPr>
              <a:t>‹#›</a:t>
            </a:fld>
            <a:endParaRPr lang="en-US" altLang="zh-CN"/>
          </a:p>
        </p:txBody>
      </p:sp>
    </p:spTree>
  </p:cSld>
  <p:clrMapOvr>
    <a:masterClrMapping/>
  </p:clrMapOvr>
  <p:transition spd="slow">
    <p:dissolv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1"/>
          </p:nvPr>
        </p:nvSpPr>
        <p:spPr>
          <a:ln/>
        </p:spPr>
        <p:txBody>
          <a:bodyPr/>
          <a:lstStyle>
            <a:lvl1pPr>
              <a:defRPr/>
            </a:lvl1pPr>
          </a:lstStyle>
          <a:p>
            <a:pPr>
              <a:defRPr/>
            </a:pPr>
            <a:fld id="{4A6F041A-1C14-4A39-B89D-CF7BE87BAF65}" type="slidenum">
              <a:rPr lang="zh-CN" altLang="en-US"/>
              <a:pPr>
                <a:defRPr/>
              </a:pPr>
              <a:t>‹#›</a:t>
            </a:fld>
            <a:endParaRPr lang="en-US" altLang="zh-CN"/>
          </a:p>
        </p:txBody>
      </p:sp>
    </p:spTree>
  </p:cSld>
  <p:clrMapOvr>
    <a:masterClrMapping/>
  </p:clrMapOvr>
  <p:transition spd="slow">
    <p:dissolv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1"/>
          </p:nvPr>
        </p:nvSpPr>
        <p:spPr>
          <a:ln/>
        </p:spPr>
        <p:txBody>
          <a:bodyPr/>
          <a:lstStyle>
            <a:lvl1pPr>
              <a:defRPr/>
            </a:lvl1pPr>
          </a:lstStyle>
          <a:p>
            <a:pPr>
              <a:defRPr/>
            </a:pPr>
            <a:fld id="{D2284939-5AF0-41B3-87CE-765D761C8542}" type="slidenum">
              <a:rPr lang="zh-CN" altLang="en-US"/>
              <a:pPr>
                <a:defRPr/>
              </a:pPr>
              <a:t>‹#›</a:t>
            </a:fld>
            <a:endParaRPr lang="en-US" altLang="zh-CN"/>
          </a:p>
        </p:txBody>
      </p:sp>
    </p:spTree>
  </p:cSld>
  <p:clrMapOvr>
    <a:masterClrMapping/>
  </p:clrMapOvr>
  <p:transition spd="slow">
    <p:dissolv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EFEFFF"/>
        </a:solidFill>
        <a:effectLst/>
      </p:bgPr>
    </p:bg>
    <p:spTree>
      <p:nvGrpSpPr>
        <p:cNvPr id="1" name=""/>
        <p:cNvGrpSpPr/>
        <p:nvPr/>
      </p:nvGrpSpPr>
      <p:grpSpPr>
        <a:xfrm>
          <a:off x="0" y="0"/>
          <a:ext cx="0" cy="0"/>
          <a:chOff x="0" y="0"/>
          <a:chExt cx="0" cy="0"/>
        </a:xfrm>
      </p:grpSpPr>
      <p:sp>
        <p:nvSpPr>
          <p:cNvPr id="1031" name="Rectangle 7"/>
          <p:cNvSpPr>
            <a:spLocks noChangeArrowheads="1"/>
          </p:cNvSpPr>
          <p:nvPr userDrawn="1"/>
        </p:nvSpPr>
        <p:spPr bwMode="ltGray">
          <a:xfrm>
            <a:off x="8458200" y="214313"/>
            <a:ext cx="304800" cy="547687"/>
          </a:xfrm>
          <a:prstGeom prst="rect">
            <a:avLst/>
          </a:prstGeom>
          <a:solidFill>
            <a:srgbClr val="003399"/>
          </a:solidFill>
          <a:ln w="12700">
            <a:solidFill>
              <a:srgbClr val="003399"/>
            </a:solidFill>
            <a:miter lim="800000"/>
            <a:headEnd type="none" w="sm" len="sm"/>
            <a:tailEnd type="none" w="sm" len="sm"/>
          </a:ln>
          <a:effectLst/>
        </p:spPr>
        <p:txBody>
          <a:bodyPr lIns="0" tIns="72000" rIns="0" bIns="0" anchorCtr="1"/>
          <a:lstStyle/>
          <a:p>
            <a:pPr eaLnBrk="0" hangingPunct="0">
              <a:spcBef>
                <a:spcPct val="50000"/>
              </a:spcBef>
              <a:defRPr/>
            </a:pPr>
            <a:endParaRPr kumimoji="0" lang="en-US" altLang="en-US" sz="900" b="1">
              <a:solidFill>
                <a:schemeClr val="bg1"/>
              </a:solidFill>
              <a:latin typeface="Arial" charset="0"/>
              <a:ea typeface="宋体" pitchFamily="2" charset="-122"/>
            </a:endParaRPr>
          </a:p>
        </p:txBody>
      </p:sp>
      <p:sp>
        <p:nvSpPr>
          <p:cNvPr id="1027" name="Rectangle 2"/>
          <p:cNvSpPr>
            <a:spLocks noGrp="1" noChangeArrowheads="1"/>
          </p:cNvSpPr>
          <p:nvPr>
            <p:ph type="title"/>
          </p:nvPr>
        </p:nvSpPr>
        <p:spPr bwMode="auto">
          <a:xfrm>
            <a:off x="2362200" y="152400"/>
            <a:ext cx="4495800" cy="685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8" name="Rectangle 3"/>
          <p:cNvSpPr>
            <a:spLocks noGrp="1" noChangeArrowheads="1"/>
          </p:cNvSpPr>
          <p:nvPr>
            <p:ph type="body" idx="1"/>
          </p:nvPr>
        </p:nvSpPr>
        <p:spPr bwMode="auto">
          <a:xfrm>
            <a:off x="468313" y="1052513"/>
            <a:ext cx="8207375" cy="504031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0"/>
            <a:r>
              <a:rPr lang="zh-CN" altLang="en-US" smtClean="0"/>
              <a:t>第二级</a:t>
            </a:r>
          </a:p>
          <a:p>
            <a:pPr lvl="0"/>
            <a:r>
              <a:rPr lang="zh-CN" altLang="en-US" smtClean="0"/>
              <a:t>第三级</a:t>
            </a:r>
          </a:p>
          <a:p>
            <a:pPr lvl="0"/>
            <a:r>
              <a:rPr lang="zh-CN" altLang="en-US" smtClean="0"/>
              <a:t>第四级</a:t>
            </a:r>
          </a:p>
          <a:p>
            <a:pPr lvl="0"/>
            <a:r>
              <a:rPr lang="zh-CN" altLang="en-US" smtClean="0"/>
              <a:t>第五级</a:t>
            </a:r>
          </a:p>
        </p:txBody>
      </p:sp>
      <p:sp>
        <p:nvSpPr>
          <p:cNvPr id="2" name="Rectangle 4"/>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kumimoji="0" smtClean="0">
                <a:latin typeface="+mn-lt"/>
                <a:ea typeface="宋体" pitchFamily="2" charset="-122"/>
              </a:defRPr>
            </a:lvl1pPr>
          </a:lstStyle>
          <a:p>
            <a:pPr>
              <a:defRPr/>
            </a:pPr>
            <a:endParaRPr lang="en-US" altLang="zh-CN"/>
          </a:p>
        </p:txBody>
      </p:sp>
      <p:sp>
        <p:nvSpPr>
          <p:cNvPr id="1030" name="Rectangle 6"/>
          <p:cNvSpPr>
            <a:spLocks noGrp="1" noChangeArrowheads="1"/>
          </p:cNvSpPr>
          <p:nvPr>
            <p:ph type="sldNum" sz="quarter" idx="4"/>
          </p:nvPr>
        </p:nvSpPr>
        <p:spPr bwMode="auto">
          <a:xfrm>
            <a:off x="6740525" y="333375"/>
            <a:ext cx="20574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kumimoji="0" smtClean="0">
                <a:solidFill>
                  <a:schemeClr val="bg1"/>
                </a:solidFill>
                <a:latin typeface="+mn-lt"/>
                <a:ea typeface="宋体" pitchFamily="2" charset="-122"/>
              </a:defRPr>
            </a:lvl1pPr>
          </a:lstStyle>
          <a:p>
            <a:pPr>
              <a:defRPr/>
            </a:pPr>
            <a:fld id="{8537F2D7-C462-43A4-A4D8-DF8D418D0E77}" type="slidenum">
              <a:rPr lang="zh-CN" altLang="en-US"/>
              <a:pPr>
                <a:defRPr/>
              </a:pPr>
              <a:t>‹#›</a:t>
            </a:fld>
            <a:endParaRPr lang="en-US" altLang="zh-CN"/>
          </a:p>
        </p:txBody>
      </p:sp>
      <p:sp>
        <p:nvSpPr>
          <p:cNvPr id="1032" name="Line 8"/>
          <p:cNvSpPr>
            <a:spLocks noChangeShapeType="1"/>
          </p:cNvSpPr>
          <p:nvPr userDrawn="1"/>
        </p:nvSpPr>
        <p:spPr bwMode="ltGray">
          <a:xfrm>
            <a:off x="457200" y="762000"/>
            <a:ext cx="8305800" cy="0"/>
          </a:xfrm>
          <a:prstGeom prst="line">
            <a:avLst/>
          </a:prstGeom>
          <a:noFill/>
          <a:ln w="28575">
            <a:solidFill>
              <a:srgbClr val="003399"/>
            </a:solidFill>
            <a:round/>
            <a:headEnd type="none" w="sm" len="sm"/>
            <a:tailEnd type="none" w="sm" len="sm"/>
          </a:ln>
          <a:effectLst/>
        </p:spPr>
        <p:txBody>
          <a:bodyPr wrap="none" anchor="ctr"/>
          <a:lstStyle/>
          <a:p>
            <a:pPr>
              <a:defRPr/>
            </a:pPr>
            <a:endParaRPr lang="zh-CN" altLang="en-US"/>
          </a:p>
        </p:txBody>
      </p:sp>
      <p:sp>
        <p:nvSpPr>
          <p:cNvPr id="1033" name="Line 9"/>
          <p:cNvSpPr>
            <a:spLocks noChangeShapeType="1"/>
          </p:cNvSpPr>
          <p:nvPr userDrawn="1"/>
        </p:nvSpPr>
        <p:spPr bwMode="ltGray">
          <a:xfrm flipV="1">
            <a:off x="381000" y="6248400"/>
            <a:ext cx="8382000" cy="0"/>
          </a:xfrm>
          <a:prstGeom prst="line">
            <a:avLst/>
          </a:prstGeom>
          <a:noFill/>
          <a:ln w="28575">
            <a:solidFill>
              <a:srgbClr val="003399"/>
            </a:solidFill>
            <a:round/>
            <a:headEnd type="none" w="sm" len="sm"/>
            <a:tailEnd type="none" w="sm" len="sm"/>
          </a:ln>
          <a:effectLst/>
        </p:spPr>
        <p:txBody>
          <a:bodyPr wrap="none" anchor="ctr"/>
          <a:lstStyle/>
          <a:p>
            <a:pPr>
              <a:defRPr/>
            </a:pPr>
            <a:endParaRPr lang="zh-CN" altLang="en-US"/>
          </a:p>
        </p:txBody>
      </p:sp>
      <p:sp>
        <p:nvSpPr>
          <p:cNvPr id="1039" name="Text Box 15"/>
          <p:cNvSpPr txBox="1">
            <a:spLocks noChangeArrowheads="1"/>
          </p:cNvSpPr>
          <p:nvPr userDrawn="1"/>
        </p:nvSpPr>
        <p:spPr bwMode="auto">
          <a:xfrm>
            <a:off x="4356100" y="6381750"/>
            <a:ext cx="4392613" cy="304800"/>
          </a:xfrm>
          <a:prstGeom prst="rect">
            <a:avLst/>
          </a:prstGeom>
          <a:noFill/>
          <a:ln w="12700">
            <a:noFill/>
            <a:miter lim="800000"/>
            <a:headEnd/>
            <a:tailEnd/>
          </a:ln>
          <a:effectLst/>
        </p:spPr>
        <p:txBody>
          <a:bodyPr>
            <a:spAutoFit/>
          </a:bodyPr>
          <a:lstStyle/>
          <a:p>
            <a:pPr>
              <a:spcBef>
                <a:spcPct val="50000"/>
              </a:spcBef>
              <a:defRPr/>
            </a:pPr>
            <a:r>
              <a:rPr lang="en-US" altLang="zh-CN" i="1">
                <a:latin typeface="Times New Roman" pitchFamily="18" charset="0"/>
              </a:rPr>
              <a:t>Shanghai University of Finance and Economics, HR</a:t>
            </a:r>
          </a:p>
        </p:txBody>
      </p:sp>
    </p:spTree>
  </p:cSld>
  <p:clrMap bg1="lt1" tx1="dk1" bg2="lt2" tx2="dk2" accent1="accent1" accent2="accent2" accent3="accent3" accent4="accent4" accent5="accent5" accent6="accent6" hlink="hlink" folHlink="folHlink"/>
  <p:sldLayoutIdLst>
    <p:sldLayoutId id="2147483671"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Lst>
  <p:transition spd="slow">
    <p:dissolve/>
  </p:transition>
  <p:hf hdr="0" ftr="0" dt="0"/>
  <p:txStyles>
    <p:titleStyle>
      <a:lvl1pPr algn="ctr" rtl="0" eaLnBrk="0" fontAlgn="base" hangingPunct="0">
        <a:spcBef>
          <a:spcPct val="0"/>
        </a:spcBef>
        <a:spcAft>
          <a:spcPct val="0"/>
        </a:spcAft>
        <a:defRPr kumimoji="1" sz="2400">
          <a:solidFill>
            <a:schemeClr val="tx1"/>
          </a:solidFill>
          <a:latin typeface="+mj-lt"/>
          <a:ea typeface="+mj-ea"/>
          <a:cs typeface="+mj-cs"/>
        </a:defRPr>
      </a:lvl1pPr>
      <a:lvl2pPr algn="ctr" rtl="0" eaLnBrk="0" fontAlgn="base" hangingPunct="0">
        <a:spcBef>
          <a:spcPct val="0"/>
        </a:spcBef>
        <a:spcAft>
          <a:spcPct val="0"/>
        </a:spcAft>
        <a:defRPr kumimoji="1" sz="2400">
          <a:solidFill>
            <a:schemeClr val="tx1"/>
          </a:solidFill>
          <a:latin typeface="Times New Roman" pitchFamily="18" charset="0"/>
          <a:ea typeface="黑体" pitchFamily="49" charset="-122"/>
        </a:defRPr>
      </a:lvl2pPr>
      <a:lvl3pPr algn="ctr" rtl="0" eaLnBrk="0" fontAlgn="base" hangingPunct="0">
        <a:spcBef>
          <a:spcPct val="0"/>
        </a:spcBef>
        <a:spcAft>
          <a:spcPct val="0"/>
        </a:spcAft>
        <a:defRPr kumimoji="1" sz="2400">
          <a:solidFill>
            <a:schemeClr val="tx1"/>
          </a:solidFill>
          <a:latin typeface="Times New Roman" pitchFamily="18" charset="0"/>
          <a:ea typeface="黑体" pitchFamily="49" charset="-122"/>
        </a:defRPr>
      </a:lvl3pPr>
      <a:lvl4pPr algn="ctr" rtl="0" eaLnBrk="0" fontAlgn="base" hangingPunct="0">
        <a:spcBef>
          <a:spcPct val="0"/>
        </a:spcBef>
        <a:spcAft>
          <a:spcPct val="0"/>
        </a:spcAft>
        <a:defRPr kumimoji="1" sz="2400">
          <a:solidFill>
            <a:schemeClr val="tx1"/>
          </a:solidFill>
          <a:latin typeface="Times New Roman" pitchFamily="18" charset="0"/>
          <a:ea typeface="黑体" pitchFamily="49" charset="-122"/>
        </a:defRPr>
      </a:lvl4pPr>
      <a:lvl5pPr algn="ctr" rtl="0" eaLnBrk="0" fontAlgn="base" hangingPunct="0">
        <a:spcBef>
          <a:spcPct val="0"/>
        </a:spcBef>
        <a:spcAft>
          <a:spcPct val="0"/>
        </a:spcAft>
        <a:defRPr kumimoji="1" sz="2400">
          <a:solidFill>
            <a:schemeClr val="tx1"/>
          </a:solidFill>
          <a:latin typeface="Times New Roman" pitchFamily="18" charset="0"/>
          <a:ea typeface="黑体" pitchFamily="49" charset="-122"/>
        </a:defRPr>
      </a:lvl5pPr>
      <a:lvl6pPr marL="457200" algn="ctr" rtl="0" fontAlgn="base">
        <a:spcBef>
          <a:spcPct val="0"/>
        </a:spcBef>
        <a:spcAft>
          <a:spcPct val="0"/>
        </a:spcAft>
        <a:defRPr kumimoji="1" sz="2400">
          <a:solidFill>
            <a:schemeClr val="tx1"/>
          </a:solidFill>
          <a:latin typeface="Times New Roman" pitchFamily="18" charset="0"/>
          <a:ea typeface="黑体" pitchFamily="49" charset="-122"/>
        </a:defRPr>
      </a:lvl6pPr>
      <a:lvl7pPr marL="914400" algn="ctr" rtl="0" fontAlgn="base">
        <a:spcBef>
          <a:spcPct val="0"/>
        </a:spcBef>
        <a:spcAft>
          <a:spcPct val="0"/>
        </a:spcAft>
        <a:defRPr kumimoji="1" sz="2400">
          <a:solidFill>
            <a:schemeClr val="tx1"/>
          </a:solidFill>
          <a:latin typeface="Times New Roman" pitchFamily="18" charset="0"/>
          <a:ea typeface="黑体" pitchFamily="49" charset="-122"/>
        </a:defRPr>
      </a:lvl7pPr>
      <a:lvl8pPr marL="1371600" algn="ctr" rtl="0" fontAlgn="base">
        <a:spcBef>
          <a:spcPct val="0"/>
        </a:spcBef>
        <a:spcAft>
          <a:spcPct val="0"/>
        </a:spcAft>
        <a:defRPr kumimoji="1" sz="2400">
          <a:solidFill>
            <a:schemeClr val="tx1"/>
          </a:solidFill>
          <a:latin typeface="Times New Roman" pitchFamily="18" charset="0"/>
          <a:ea typeface="黑体" pitchFamily="49" charset="-122"/>
        </a:defRPr>
      </a:lvl8pPr>
      <a:lvl9pPr marL="1828800" algn="ctr" rtl="0" fontAlgn="base">
        <a:spcBef>
          <a:spcPct val="0"/>
        </a:spcBef>
        <a:spcAft>
          <a:spcPct val="0"/>
        </a:spcAft>
        <a:defRPr kumimoji="1" sz="2400">
          <a:solidFill>
            <a:schemeClr val="tx1"/>
          </a:solidFill>
          <a:latin typeface="Times New Roman" pitchFamily="18" charset="0"/>
          <a:ea typeface="黑体" pitchFamily="49" charset="-122"/>
        </a:defRPr>
      </a:lvl9pPr>
    </p:titleStyle>
    <p:bodyStyle>
      <a:lvl1pPr indent="387350" algn="l" rtl="0" eaLnBrk="0" fontAlgn="base" hangingPunct="0">
        <a:spcBef>
          <a:spcPct val="0"/>
        </a:spcBef>
        <a:spcAft>
          <a:spcPct val="0"/>
        </a:spcAft>
        <a:buClr>
          <a:srgbClr val="990000"/>
        </a:buClr>
        <a:buFont typeface="Wingdings" pitchFamily="2" charset="2"/>
        <a:buChar char="X"/>
        <a:defRPr kumimoji="1" sz="2000">
          <a:solidFill>
            <a:schemeClr val="tx1"/>
          </a:solidFill>
          <a:latin typeface="+mn-lt"/>
          <a:ea typeface="+mn-ea"/>
          <a:cs typeface="+mn-cs"/>
        </a:defRPr>
      </a:lvl1pPr>
      <a:lvl2pPr marL="863600" indent="-285750" algn="l" rtl="0" eaLnBrk="0" fontAlgn="base" hangingPunct="0">
        <a:spcBef>
          <a:spcPct val="20000"/>
        </a:spcBef>
        <a:spcAft>
          <a:spcPct val="0"/>
        </a:spcAft>
        <a:buChar char="–"/>
        <a:defRPr kumimoji="1" sz="2800">
          <a:solidFill>
            <a:schemeClr val="tx1"/>
          </a:solidFill>
          <a:latin typeface="+mn-lt"/>
          <a:ea typeface="宋体" pitchFamily="2" charset="-122"/>
        </a:defRPr>
      </a:lvl2pPr>
      <a:lvl3pPr marL="1282700" indent="-228600" algn="l" rtl="0" eaLnBrk="0" fontAlgn="base" hangingPunct="0">
        <a:spcBef>
          <a:spcPct val="20000"/>
        </a:spcBef>
        <a:spcAft>
          <a:spcPct val="0"/>
        </a:spcAft>
        <a:buChar char="•"/>
        <a:defRPr kumimoji="1" sz="2400">
          <a:solidFill>
            <a:schemeClr val="tx1"/>
          </a:solidFill>
          <a:latin typeface="+mn-lt"/>
          <a:ea typeface="宋体" pitchFamily="2" charset="-122"/>
        </a:defRPr>
      </a:lvl3pPr>
      <a:lvl4pPr marL="1701800" indent="-228600" algn="l" rtl="0" eaLnBrk="0" fontAlgn="base" hangingPunct="0">
        <a:spcBef>
          <a:spcPct val="20000"/>
        </a:spcBef>
        <a:spcAft>
          <a:spcPct val="0"/>
        </a:spcAft>
        <a:buChar char="–"/>
        <a:defRPr kumimoji="1" sz="2000">
          <a:solidFill>
            <a:schemeClr val="tx1"/>
          </a:solidFill>
          <a:latin typeface="+mn-lt"/>
          <a:ea typeface="宋体" pitchFamily="2" charset="-122"/>
        </a:defRPr>
      </a:lvl4pPr>
      <a:lvl5pPr marL="2120900" indent="-228600" algn="l" rtl="0" eaLnBrk="0" fontAlgn="base" hangingPunct="0">
        <a:spcBef>
          <a:spcPct val="20000"/>
        </a:spcBef>
        <a:spcAft>
          <a:spcPct val="0"/>
        </a:spcAft>
        <a:buChar char="»"/>
        <a:defRPr kumimoji="1" sz="2000">
          <a:solidFill>
            <a:schemeClr val="tx1"/>
          </a:solidFill>
          <a:latin typeface="+mn-lt"/>
          <a:ea typeface="宋体" pitchFamily="2" charset="-122"/>
        </a:defRPr>
      </a:lvl5pPr>
      <a:lvl6pPr marL="2578100" indent="-228600" algn="l" rtl="0" fontAlgn="base">
        <a:spcBef>
          <a:spcPct val="20000"/>
        </a:spcBef>
        <a:spcAft>
          <a:spcPct val="0"/>
        </a:spcAft>
        <a:buChar char="»"/>
        <a:defRPr kumimoji="1" sz="2000">
          <a:solidFill>
            <a:schemeClr val="tx1"/>
          </a:solidFill>
          <a:latin typeface="+mn-lt"/>
          <a:ea typeface="宋体" pitchFamily="2" charset="-122"/>
        </a:defRPr>
      </a:lvl6pPr>
      <a:lvl7pPr marL="3035300" indent="-228600" algn="l" rtl="0" fontAlgn="base">
        <a:spcBef>
          <a:spcPct val="20000"/>
        </a:spcBef>
        <a:spcAft>
          <a:spcPct val="0"/>
        </a:spcAft>
        <a:buChar char="»"/>
        <a:defRPr kumimoji="1" sz="2000">
          <a:solidFill>
            <a:schemeClr val="tx1"/>
          </a:solidFill>
          <a:latin typeface="+mn-lt"/>
          <a:ea typeface="宋体" pitchFamily="2" charset="-122"/>
        </a:defRPr>
      </a:lvl7pPr>
      <a:lvl8pPr marL="3492500" indent="-228600" algn="l" rtl="0" fontAlgn="base">
        <a:spcBef>
          <a:spcPct val="20000"/>
        </a:spcBef>
        <a:spcAft>
          <a:spcPct val="0"/>
        </a:spcAft>
        <a:buChar char="»"/>
        <a:defRPr kumimoji="1" sz="2000">
          <a:solidFill>
            <a:schemeClr val="tx1"/>
          </a:solidFill>
          <a:latin typeface="+mn-lt"/>
          <a:ea typeface="宋体" pitchFamily="2" charset="-122"/>
        </a:defRPr>
      </a:lvl8pPr>
      <a:lvl9pPr marL="3949700" indent="-228600" algn="l" rtl="0" fontAlgn="base">
        <a:spcBef>
          <a:spcPct val="20000"/>
        </a:spcBef>
        <a:spcAft>
          <a:spcPct val="0"/>
        </a:spcAft>
        <a:buChar char="»"/>
        <a:defRPr kumimoji="1" sz="2000">
          <a:solidFill>
            <a:schemeClr val="tx1"/>
          </a:solidFill>
          <a:latin typeface="+mn-lt"/>
          <a:ea typeface="宋体" pitchFamily="2"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4"/>
          <p:cNvSpPr>
            <a:spLocks noGrp="1"/>
          </p:cNvSpPr>
          <p:nvPr>
            <p:ph type="sldNum" sz="quarter" idx="11"/>
          </p:nvPr>
        </p:nvSpPr>
        <p:spPr/>
        <p:txBody>
          <a:bodyPr/>
          <a:lstStyle/>
          <a:p>
            <a:pPr>
              <a:defRPr/>
            </a:pPr>
            <a:fld id="{5240028A-F2DA-40E6-83AF-4BFA6FC398D2}" type="slidenum">
              <a:rPr lang="zh-CN" altLang="en-US"/>
              <a:pPr>
                <a:defRPr/>
              </a:pPr>
              <a:t>1</a:t>
            </a:fld>
            <a:endParaRPr lang="en-US" altLang="zh-CN"/>
          </a:p>
        </p:txBody>
      </p:sp>
      <p:sp>
        <p:nvSpPr>
          <p:cNvPr id="3075" name="Text Box 4"/>
          <p:cNvSpPr txBox="1">
            <a:spLocks noChangeArrowheads="1"/>
          </p:cNvSpPr>
          <p:nvPr/>
        </p:nvSpPr>
        <p:spPr bwMode="auto">
          <a:xfrm>
            <a:off x="468313" y="1757363"/>
            <a:ext cx="8280400" cy="2052637"/>
          </a:xfrm>
          <a:prstGeom prst="rect">
            <a:avLst/>
          </a:prstGeom>
          <a:noFill/>
          <a:ln w="9525">
            <a:noFill/>
            <a:miter lim="800000"/>
            <a:headEnd/>
            <a:tailEnd/>
          </a:ln>
        </p:spPr>
        <p:txBody>
          <a:bodyPr>
            <a:spAutoFit/>
          </a:bodyPr>
          <a:lstStyle/>
          <a:p>
            <a:pPr>
              <a:spcBef>
                <a:spcPct val="20000"/>
              </a:spcBef>
            </a:pPr>
            <a:endParaRPr lang="zh-CN" altLang="en-US" sz="3200" b="1">
              <a:solidFill>
                <a:schemeClr val="tx2"/>
              </a:solidFill>
              <a:latin typeface="Monotype Corsiva" pitchFamily="66" charset="0"/>
              <a:ea typeface="华文行楷" pitchFamily="2" charset="-122"/>
            </a:endParaRPr>
          </a:p>
          <a:p>
            <a:pPr>
              <a:spcBef>
                <a:spcPct val="20000"/>
              </a:spcBef>
            </a:pPr>
            <a:r>
              <a:rPr lang="zh-CN" altLang="en-US" sz="4400" b="1"/>
              <a:t>第一章 财务报表分析概述</a:t>
            </a:r>
          </a:p>
          <a:p>
            <a:pPr algn="l"/>
            <a:r>
              <a:rPr lang="zh-CN" altLang="en-US" sz="4400" b="1">
                <a:solidFill>
                  <a:schemeClr val="tx2"/>
                </a:solidFill>
                <a:latin typeface="Times New Roman" pitchFamily="18" charset="0"/>
              </a:rPr>
              <a:t>        </a:t>
            </a:r>
          </a:p>
        </p:txBody>
      </p:sp>
    </p:spTree>
  </p:cSld>
  <p:clrMapOvr>
    <a:masterClrMapping/>
  </p:clrMapOvr>
  <p:transition spd="slow">
    <p:dissolv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4"/>
          <p:cNvSpPr>
            <a:spLocks noGrp="1"/>
          </p:cNvSpPr>
          <p:nvPr>
            <p:ph type="sldNum" sz="quarter" idx="11"/>
          </p:nvPr>
        </p:nvSpPr>
        <p:spPr/>
        <p:txBody>
          <a:bodyPr/>
          <a:lstStyle/>
          <a:p>
            <a:pPr>
              <a:defRPr/>
            </a:pPr>
            <a:fld id="{160BBE4D-F26E-49EC-8119-943EA5308ED1}" type="slidenum">
              <a:rPr lang="zh-CN" altLang="en-US"/>
              <a:pPr>
                <a:defRPr/>
              </a:pPr>
              <a:t>10</a:t>
            </a:fld>
            <a:endParaRPr lang="en-US" altLang="zh-CN"/>
          </a:p>
        </p:txBody>
      </p:sp>
      <p:sp>
        <p:nvSpPr>
          <p:cNvPr id="12291" name="Rectangle 2"/>
          <p:cNvSpPr>
            <a:spLocks noGrp="1" noChangeArrowheads="1"/>
          </p:cNvSpPr>
          <p:nvPr>
            <p:ph type="title"/>
          </p:nvPr>
        </p:nvSpPr>
        <p:spPr/>
        <p:txBody>
          <a:bodyPr/>
          <a:lstStyle/>
          <a:p>
            <a:pPr eaLnBrk="1" hangingPunct="1"/>
            <a:r>
              <a:rPr lang="zh-CN" altLang="en-US" smtClean="0"/>
              <a:t>财务报表分析的作用 </a:t>
            </a:r>
          </a:p>
        </p:txBody>
      </p:sp>
      <p:sp>
        <p:nvSpPr>
          <p:cNvPr id="12292" name="Rectangle 3"/>
          <p:cNvSpPr>
            <a:spLocks noGrp="1" noChangeArrowheads="1"/>
          </p:cNvSpPr>
          <p:nvPr>
            <p:ph type="body" idx="1"/>
          </p:nvPr>
        </p:nvSpPr>
        <p:spPr/>
        <p:txBody>
          <a:bodyPr/>
          <a:lstStyle/>
          <a:p>
            <a:pPr eaLnBrk="1" hangingPunct="1">
              <a:lnSpc>
                <a:spcPct val="130000"/>
              </a:lnSpc>
            </a:pPr>
            <a:r>
              <a:rPr lang="zh-CN" altLang="en-US" sz="2400" dirty="0" smtClean="0"/>
              <a:t>财务报表分析是评价企业财务状况、衡量经营业绩的重要依据，是企业挖掘潜力、改进工作、实现理财目标的重要手段，是企业合理实施投资和筹资决策的重要步骤，同时也是企业与外部进行信息交流的一个必不可少的环节。它对于正确预测、计划、决策、控制、考核、评价企业的各项经营活动具有重要的意义。。</a:t>
            </a:r>
          </a:p>
          <a:p>
            <a:pPr eaLnBrk="1" hangingPunct="1">
              <a:lnSpc>
                <a:spcPct val="130000"/>
              </a:lnSpc>
            </a:pPr>
            <a:r>
              <a:rPr lang="zh-CN" altLang="en-US" sz="2400" dirty="0" smtClean="0"/>
              <a:t>首先，财务报表分析可以正确评价企业的过去。</a:t>
            </a:r>
          </a:p>
          <a:p>
            <a:pPr eaLnBrk="1" hangingPunct="1">
              <a:lnSpc>
                <a:spcPct val="130000"/>
              </a:lnSpc>
            </a:pPr>
            <a:r>
              <a:rPr lang="zh-CN" altLang="en-US" sz="2400" dirty="0" smtClean="0"/>
              <a:t>其次，财务报表分析可以全面反映企业的现状。</a:t>
            </a:r>
          </a:p>
          <a:p>
            <a:pPr eaLnBrk="1" hangingPunct="1">
              <a:lnSpc>
                <a:spcPct val="130000"/>
              </a:lnSpc>
            </a:pPr>
            <a:r>
              <a:rPr lang="zh-CN" altLang="en-US" sz="2400" dirty="0" smtClean="0"/>
              <a:t>第三，财务报表分析可用于预测企业的未来。</a:t>
            </a:r>
          </a:p>
        </p:txBody>
      </p:sp>
    </p:spTree>
  </p:cSld>
  <p:clrMapOvr>
    <a:masterClrMapping/>
  </p:clrMapOvr>
  <p:transition spd="slow">
    <p:dissolv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4"/>
          <p:cNvSpPr>
            <a:spLocks noGrp="1"/>
          </p:cNvSpPr>
          <p:nvPr>
            <p:ph type="sldNum" sz="quarter" idx="11"/>
          </p:nvPr>
        </p:nvSpPr>
        <p:spPr/>
        <p:txBody>
          <a:bodyPr/>
          <a:lstStyle/>
          <a:p>
            <a:pPr>
              <a:defRPr/>
            </a:pPr>
            <a:fld id="{E885BD71-1692-4DB5-AC44-FDD7EC5FA68B}" type="slidenum">
              <a:rPr lang="zh-CN" altLang="en-US"/>
              <a:pPr>
                <a:defRPr/>
              </a:pPr>
              <a:t>11</a:t>
            </a:fld>
            <a:endParaRPr lang="en-US" altLang="zh-CN"/>
          </a:p>
        </p:txBody>
      </p:sp>
      <p:sp>
        <p:nvSpPr>
          <p:cNvPr id="13315" name="Rectangle 2"/>
          <p:cNvSpPr>
            <a:spLocks noGrp="1" noChangeArrowheads="1"/>
          </p:cNvSpPr>
          <p:nvPr>
            <p:ph type="title"/>
          </p:nvPr>
        </p:nvSpPr>
        <p:spPr/>
        <p:txBody>
          <a:bodyPr/>
          <a:lstStyle/>
          <a:p>
            <a:pPr eaLnBrk="1" hangingPunct="1"/>
            <a:r>
              <a:rPr lang="zh-CN" altLang="en-US" smtClean="0"/>
              <a:t>财务报表</a:t>
            </a:r>
          </a:p>
        </p:txBody>
      </p:sp>
      <p:sp>
        <p:nvSpPr>
          <p:cNvPr id="13316" name="Rectangle 3"/>
          <p:cNvSpPr>
            <a:spLocks noGrp="1" noChangeArrowheads="1"/>
          </p:cNvSpPr>
          <p:nvPr>
            <p:ph type="body" idx="1"/>
          </p:nvPr>
        </p:nvSpPr>
        <p:spPr/>
        <p:txBody>
          <a:bodyPr/>
          <a:lstStyle/>
          <a:p>
            <a:pPr eaLnBrk="1" hangingPunct="1">
              <a:lnSpc>
                <a:spcPct val="110000"/>
              </a:lnSpc>
            </a:pPr>
            <a:r>
              <a:rPr lang="zh-CN" altLang="en-US" sz="2200" smtClean="0"/>
              <a:t>财务报表是根据统一规范编制的反映企业经营成果、财务状况及现金流量的会计报表，是会计核算、记录的交易和事项的客观反映。</a:t>
            </a:r>
          </a:p>
          <a:p>
            <a:pPr eaLnBrk="1" hangingPunct="1">
              <a:lnSpc>
                <a:spcPct val="110000"/>
              </a:lnSpc>
            </a:pPr>
            <a:r>
              <a:rPr lang="zh-CN" altLang="en-US" sz="2200" smtClean="0"/>
              <a:t>主要包括：（</a:t>
            </a:r>
            <a:r>
              <a:rPr lang="en-US" altLang="zh-CN" sz="2200" smtClean="0"/>
              <a:t>1</a:t>
            </a:r>
            <a:r>
              <a:rPr lang="zh-CN" altLang="en-US" sz="2200" smtClean="0"/>
              <a:t>）资产负债表；（</a:t>
            </a:r>
            <a:r>
              <a:rPr lang="en-US" altLang="zh-CN" sz="2200" smtClean="0"/>
              <a:t>2</a:t>
            </a:r>
            <a:r>
              <a:rPr lang="zh-CN" altLang="en-US" sz="2200" smtClean="0"/>
              <a:t>）利润表；（</a:t>
            </a:r>
            <a:r>
              <a:rPr lang="en-US" altLang="zh-CN" sz="2200" smtClean="0"/>
              <a:t>3</a:t>
            </a:r>
            <a:r>
              <a:rPr lang="zh-CN" altLang="en-US" sz="2200" smtClean="0"/>
              <a:t>）所有者权益变动表；（</a:t>
            </a:r>
            <a:r>
              <a:rPr lang="en-US" altLang="zh-CN" sz="2200" smtClean="0"/>
              <a:t>4</a:t>
            </a:r>
            <a:r>
              <a:rPr lang="zh-CN" altLang="en-US" sz="2200" smtClean="0"/>
              <a:t>）现金流量表；（</a:t>
            </a:r>
            <a:r>
              <a:rPr lang="en-US" altLang="zh-CN" sz="2200" smtClean="0"/>
              <a:t>5</a:t>
            </a:r>
            <a:r>
              <a:rPr lang="zh-CN" altLang="en-US" sz="2200" smtClean="0"/>
              <a:t>）附表和附注等。</a:t>
            </a:r>
          </a:p>
          <a:p>
            <a:pPr eaLnBrk="1" hangingPunct="1">
              <a:lnSpc>
                <a:spcPct val="110000"/>
              </a:lnSpc>
            </a:pPr>
            <a:r>
              <a:rPr lang="zh-CN" altLang="en-US" sz="2200" smtClean="0"/>
              <a:t>企业应当以持续经营为基础，根据实际发生的交易和事项，按照有关会计准则和会计制度的规定进行确认和计量，在此基础上编制财务报表。</a:t>
            </a:r>
          </a:p>
          <a:p>
            <a:pPr eaLnBrk="1" hangingPunct="1">
              <a:lnSpc>
                <a:spcPct val="110000"/>
              </a:lnSpc>
            </a:pPr>
            <a:r>
              <a:rPr lang="zh-CN" altLang="en-US" sz="2200" smtClean="0"/>
              <a:t>根据</a:t>
            </a:r>
            <a:r>
              <a:rPr lang="en-US" altLang="zh-CN" sz="2200" smtClean="0"/>
              <a:t>《</a:t>
            </a:r>
            <a:r>
              <a:rPr lang="zh-CN" altLang="en-US" sz="2200" smtClean="0"/>
              <a:t>企业会计准则第</a:t>
            </a:r>
            <a:r>
              <a:rPr lang="en-US" altLang="zh-CN" sz="2200" smtClean="0"/>
              <a:t>30</a:t>
            </a:r>
            <a:r>
              <a:rPr lang="zh-CN" altLang="en-US" sz="2200" smtClean="0"/>
              <a:t>号</a:t>
            </a:r>
            <a:r>
              <a:rPr lang="en-US" altLang="zh-CN" sz="2200" smtClean="0"/>
              <a:t>——</a:t>
            </a:r>
            <a:r>
              <a:rPr lang="zh-CN" altLang="en-US" sz="2200" smtClean="0"/>
              <a:t>财务报表列报</a:t>
            </a:r>
            <a:r>
              <a:rPr lang="en-US" altLang="zh-CN" sz="2200" smtClean="0"/>
              <a:t>》</a:t>
            </a:r>
            <a:r>
              <a:rPr lang="zh-CN" altLang="en-US" sz="2200" smtClean="0"/>
              <a:t>规定，企业应当在财务报表的显著位置至少披露下列各项：（</a:t>
            </a:r>
            <a:r>
              <a:rPr lang="en-US" altLang="zh-CN" sz="2200" smtClean="0"/>
              <a:t>1</a:t>
            </a:r>
            <a:r>
              <a:rPr lang="zh-CN" altLang="en-US" sz="2200" smtClean="0"/>
              <a:t>）编报企业的名称；（</a:t>
            </a:r>
            <a:r>
              <a:rPr lang="en-US" altLang="zh-CN" sz="2200" smtClean="0"/>
              <a:t>2</a:t>
            </a:r>
            <a:r>
              <a:rPr lang="zh-CN" altLang="en-US" sz="2200" smtClean="0"/>
              <a:t>）财务报表涵盖的会计期间；（</a:t>
            </a:r>
            <a:r>
              <a:rPr lang="en-US" altLang="zh-CN" sz="2200" smtClean="0"/>
              <a:t>3</a:t>
            </a:r>
            <a:r>
              <a:rPr lang="zh-CN" altLang="en-US" sz="2200" smtClean="0"/>
              <a:t>）人民币金额单位；（</a:t>
            </a:r>
            <a:r>
              <a:rPr lang="en-US" altLang="zh-CN" sz="2200" smtClean="0"/>
              <a:t>4</a:t>
            </a:r>
            <a:r>
              <a:rPr lang="zh-CN" altLang="en-US" sz="2200" smtClean="0"/>
              <a:t>）财务报表是合并财务报表的，应当予以标明。</a:t>
            </a:r>
          </a:p>
          <a:p>
            <a:pPr eaLnBrk="1" hangingPunct="1"/>
            <a:endParaRPr lang="zh-CN" altLang="en-US" sz="2200" smtClean="0"/>
          </a:p>
        </p:txBody>
      </p:sp>
    </p:spTree>
  </p:cSld>
  <p:clrMapOvr>
    <a:masterClrMapping/>
  </p:clrMapOvr>
  <p:transition spd="slow">
    <p:dissolv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4"/>
          <p:cNvSpPr>
            <a:spLocks noGrp="1"/>
          </p:cNvSpPr>
          <p:nvPr>
            <p:ph type="sldNum" sz="quarter" idx="11"/>
          </p:nvPr>
        </p:nvSpPr>
        <p:spPr/>
        <p:txBody>
          <a:bodyPr/>
          <a:lstStyle/>
          <a:p>
            <a:pPr>
              <a:defRPr/>
            </a:pPr>
            <a:fld id="{9439C1B9-2F49-4014-861E-E8B51AF7FF20}" type="slidenum">
              <a:rPr lang="zh-CN" altLang="en-US"/>
              <a:pPr>
                <a:defRPr/>
              </a:pPr>
              <a:t>12</a:t>
            </a:fld>
            <a:endParaRPr lang="en-US" altLang="zh-CN"/>
          </a:p>
        </p:txBody>
      </p:sp>
      <p:sp>
        <p:nvSpPr>
          <p:cNvPr id="14339" name="Rectangle 2"/>
          <p:cNvSpPr>
            <a:spLocks noGrp="1" noChangeArrowheads="1"/>
          </p:cNvSpPr>
          <p:nvPr>
            <p:ph type="title"/>
          </p:nvPr>
        </p:nvSpPr>
        <p:spPr/>
        <p:txBody>
          <a:bodyPr/>
          <a:lstStyle/>
          <a:p>
            <a:pPr eaLnBrk="1" hangingPunct="1"/>
            <a:r>
              <a:rPr lang="zh-CN" altLang="en-US" smtClean="0"/>
              <a:t>财务报表的信息质量特征</a:t>
            </a:r>
          </a:p>
        </p:txBody>
      </p:sp>
      <p:sp>
        <p:nvSpPr>
          <p:cNvPr id="14340" name="Rectangle 3"/>
          <p:cNvSpPr>
            <a:spLocks noGrp="1" noChangeArrowheads="1"/>
          </p:cNvSpPr>
          <p:nvPr>
            <p:ph type="body" idx="1"/>
          </p:nvPr>
        </p:nvSpPr>
        <p:spPr/>
        <p:txBody>
          <a:bodyPr/>
          <a:lstStyle/>
          <a:p>
            <a:pPr eaLnBrk="1" hangingPunct="1"/>
            <a:r>
              <a:rPr lang="en-US" altLang="zh-CN" smtClean="0"/>
              <a:t>1</a:t>
            </a:r>
            <a:r>
              <a:rPr lang="zh-CN" altLang="zh-CN" smtClean="0"/>
              <a:t>．可靠性</a:t>
            </a:r>
          </a:p>
          <a:p>
            <a:pPr eaLnBrk="1" hangingPunct="1"/>
            <a:r>
              <a:rPr lang="zh-CN" altLang="zh-CN" smtClean="0"/>
              <a:t>可靠性要求企业应当以实际发生的交易或者事项为依据进行会计确认、计量和报告，如实反映符合确认和计量要求的各项会计要素及其他相关信息，保证会计信息真实可靠、内容完整，不得根据虚构的、没有发生的或者尚未发生的交易或者事项进行确认、计量和报告，不能随意遗漏或者减少应予披露的信息，与使用者决策相关的有用信息都应当充分披露。会计信息应当是中立的、无偏的，并能够经受验证，以核实其是否真实。</a:t>
            </a:r>
            <a:endParaRPr lang="en-US" altLang="zh-CN" smtClean="0"/>
          </a:p>
          <a:p>
            <a:pPr eaLnBrk="1" hangingPunct="1"/>
            <a:endParaRPr lang="zh-CN" altLang="zh-CN" smtClean="0"/>
          </a:p>
          <a:p>
            <a:pPr eaLnBrk="1" hangingPunct="1"/>
            <a:r>
              <a:rPr lang="en-US" altLang="zh-CN" smtClean="0"/>
              <a:t>2</a:t>
            </a:r>
            <a:r>
              <a:rPr lang="zh-CN" altLang="en-US" smtClean="0"/>
              <a:t>．相关性</a:t>
            </a:r>
          </a:p>
          <a:p>
            <a:pPr eaLnBrk="1" hangingPunct="1"/>
            <a:r>
              <a:rPr lang="zh-CN" altLang="en-US" smtClean="0"/>
              <a:t>相关性要求企业提供的会计信息应当与财务报告使用者的经济决策需要相关，有助于财务报告使用者对企业过去、现在或者未来的情况作出评价或者预测。 </a:t>
            </a:r>
          </a:p>
        </p:txBody>
      </p:sp>
    </p:spTree>
  </p:cSld>
  <p:clrMapOvr>
    <a:masterClrMapping/>
  </p:clrMapOvr>
  <p:transition spd="slow">
    <p:dissolv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4"/>
          <p:cNvSpPr>
            <a:spLocks noGrp="1"/>
          </p:cNvSpPr>
          <p:nvPr>
            <p:ph type="sldNum" sz="quarter" idx="11"/>
          </p:nvPr>
        </p:nvSpPr>
        <p:spPr/>
        <p:txBody>
          <a:bodyPr/>
          <a:lstStyle/>
          <a:p>
            <a:pPr>
              <a:defRPr/>
            </a:pPr>
            <a:fld id="{737EB272-886F-4DB2-8AEC-D99818BEDE10}" type="slidenum">
              <a:rPr lang="zh-CN" altLang="en-US"/>
              <a:pPr>
                <a:defRPr/>
              </a:pPr>
              <a:t>13</a:t>
            </a:fld>
            <a:endParaRPr lang="en-US" altLang="zh-CN"/>
          </a:p>
        </p:txBody>
      </p:sp>
      <p:sp>
        <p:nvSpPr>
          <p:cNvPr id="15363" name="Rectangle 2"/>
          <p:cNvSpPr>
            <a:spLocks noGrp="1" noChangeArrowheads="1"/>
          </p:cNvSpPr>
          <p:nvPr>
            <p:ph type="title"/>
          </p:nvPr>
        </p:nvSpPr>
        <p:spPr/>
        <p:txBody>
          <a:bodyPr/>
          <a:lstStyle/>
          <a:p>
            <a:pPr eaLnBrk="1" hangingPunct="1"/>
            <a:r>
              <a:rPr lang="zh-CN" altLang="en-US" smtClean="0"/>
              <a:t>财务报表的信息质量特征</a:t>
            </a:r>
          </a:p>
        </p:txBody>
      </p:sp>
      <p:sp>
        <p:nvSpPr>
          <p:cNvPr id="15364" name="Rectangle 3"/>
          <p:cNvSpPr>
            <a:spLocks noGrp="1" noChangeArrowheads="1"/>
          </p:cNvSpPr>
          <p:nvPr>
            <p:ph type="body" idx="1"/>
          </p:nvPr>
        </p:nvSpPr>
        <p:spPr/>
        <p:txBody>
          <a:bodyPr/>
          <a:lstStyle/>
          <a:p>
            <a:pPr eaLnBrk="1" hangingPunct="1"/>
            <a:r>
              <a:rPr lang="en-US" altLang="zh-CN" smtClean="0"/>
              <a:t>3</a:t>
            </a:r>
            <a:r>
              <a:rPr lang="zh-CN" altLang="zh-CN" smtClean="0"/>
              <a:t>．可理解性</a:t>
            </a:r>
          </a:p>
          <a:p>
            <a:pPr eaLnBrk="1" hangingPunct="1"/>
            <a:r>
              <a:rPr lang="zh-CN" altLang="zh-CN" smtClean="0"/>
              <a:t>可理解性要求企业提供的会计信息应当清晰明了，便于财务报告使用者理解和使用。在编制会计报表时，项目勾稽关系清楚，结构完整，数字准确。另一方面，在强调可理解性的同时，还应假定报表使用者具有一定的专业知识，对于某些复杂的信息，如与使用者的经济决策相关，企业也应在报表中予以充分披露。</a:t>
            </a:r>
          </a:p>
          <a:p>
            <a:pPr eaLnBrk="1" hangingPunct="1"/>
            <a:endParaRPr lang="en-US" altLang="zh-CN" smtClean="0"/>
          </a:p>
          <a:p>
            <a:pPr eaLnBrk="1" hangingPunct="1"/>
            <a:r>
              <a:rPr lang="en-US" altLang="zh-CN" smtClean="0"/>
              <a:t>4</a:t>
            </a:r>
            <a:r>
              <a:rPr lang="zh-CN" altLang="en-US" smtClean="0"/>
              <a:t>．可比性</a:t>
            </a:r>
          </a:p>
          <a:p>
            <a:pPr eaLnBrk="1" hangingPunct="1"/>
            <a:r>
              <a:rPr lang="zh-CN" altLang="zh-CN" smtClean="0"/>
              <a:t>可比性要求企业提供的会计信息应当相互可比，包括纵向可比和横向可比。纵向可比是指同一企业不同时期发生的相同或者相似的交易或者事项，应当采用一致的会计政策，不得随意变更；确需变更的，应当在附注中说明。横向可比是指不同企业发生的相同或者相似的交易或者事项，应当采用规定的会计政策，确保会计信息口径一致、相互可比。</a:t>
            </a:r>
          </a:p>
          <a:p>
            <a:pPr eaLnBrk="1" hangingPunct="1"/>
            <a:endParaRPr lang="zh-CN" altLang="en-US" smtClean="0"/>
          </a:p>
        </p:txBody>
      </p:sp>
    </p:spTree>
  </p:cSld>
  <p:clrMapOvr>
    <a:masterClrMapping/>
  </p:clrMapOvr>
  <p:transition spd="slow">
    <p:dissolv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4"/>
          <p:cNvSpPr>
            <a:spLocks noGrp="1"/>
          </p:cNvSpPr>
          <p:nvPr>
            <p:ph type="sldNum" sz="quarter" idx="11"/>
          </p:nvPr>
        </p:nvSpPr>
        <p:spPr/>
        <p:txBody>
          <a:bodyPr/>
          <a:lstStyle/>
          <a:p>
            <a:pPr>
              <a:defRPr/>
            </a:pPr>
            <a:fld id="{9E9F463D-4D0A-4C39-9E43-842BFA13A7A1}" type="slidenum">
              <a:rPr lang="zh-CN" altLang="en-US"/>
              <a:pPr>
                <a:defRPr/>
              </a:pPr>
              <a:t>14</a:t>
            </a:fld>
            <a:endParaRPr lang="en-US" altLang="zh-CN"/>
          </a:p>
        </p:txBody>
      </p:sp>
      <p:sp>
        <p:nvSpPr>
          <p:cNvPr id="16387" name="Rectangle 2"/>
          <p:cNvSpPr>
            <a:spLocks noGrp="1" noChangeArrowheads="1"/>
          </p:cNvSpPr>
          <p:nvPr>
            <p:ph type="title"/>
          </p:nvPr>
        </p:nvSpPr>
        <p:spPr/>
        <p:txBody>
          <a:bodyPr/>
          <a:lstStyle/>
          <a:p>
            <a:pPr eaLnBrk="1" hangingPunct="1"/>
            <a:r>
              <a:rPr lang="zh-CN" altLang="en-US" smtClean="0"/>
              <a:t>财务报表的信息质量特征</a:t>
            </a:r>
          </a:p>
        </p:txBody>
      </p:sp>
      <p:sp>
        <p:nvSpPr>
          <p:cNvPr id="16388" name="Rectangle 3"/>
          <p:cNvSpPr>
            <a:spLocks noGrp="1" noChangeArrowheads="1"/>
          </p:cNvSpPr>
          <p:nvPr>
            <p:ph type="body" idx="1"/>
          </p:nvPr>
        </p:nvSpPr>
        <p:spPr/>
        <p:txBody>
          <a:bodyPr/>
          <a:lstStyle/>
          <a:p>
            <a:pPr eaLnBrk="1" hangingPunct="1"/>
            <a:r>
              <a:rPr lang="en-US" altLang="zh-CN" dirty="0" smtClean="0"/>
              <a:t>5</a:t>
            </a:r>
            <a:r>
              <a:rPr lang="zh-CN" altLang="en-US" dirty="0" smtClean="0"/>
              <a:t>．实质重于形式</a:t>
            </a:r>
          </a:p>
          <a:p>
            <a:pPr eaLnBrk="1" hangingPunct="1"/>
            <a:r>
              <a:rPr lang="zh-CN" altLang="en-US" dirty="0" smtClean="0"/>
              <a:t>实质重于形式要求企业应当按照交易或者事项的经济实质进行会计确认、计量和报告，不仅仅以交易或者事项的法律形式为依据。企业发生的交易或事项在多数情况下其经济实质和法律形式是一致的，但在有些情况下也会出现不一致</a:t>
            </a:r>
            <a:r>
              <a:rPr lang="zh-CN" altLang="en-US" dirty="0" smtClean="0"/>
              <a:t>。</a:t>
            </a:r>
            <a:endParaRPr lang="en-US" altLang="zh-CN" dirty="0" smtClean="0"/>
          </a:p>
          <a:p>
            <a:pPr eaLnBrk="1" hangingPunct="1"/>
            <a:endParaRPr lang="zh-CN" altLang="en-US" dirty="0" smtClean="0"/>
          </a:p>
          <a:p>
            <a:pPr eaLnBrk="1" hangingPunct="1"/>
            <a:r>
              <a:rPr lang="en-US" altLang="zh-CN" dirty="0" smtClean="0"/>
              <a:t>6</a:t>
            </a:r>
            <a:r>
              <a:rPr lang="zh-CN" altLang="en-US" dirty="0" smtClean="0"/>
              <a:t>．重要性</a:t>
            </a:r>
          </a:p>
          <a:p>
            <a:pPr eaLnBrk="1" hangingPunct="1"/>
            <a:r>
              <a:rPr lang="zh-CN" altLang="en-US" dirty="0" smtClean="0"/>
              <a:t>重要性，是指在合理预期下，财务报表某项目的省略或错报会影响使用者据此作出经济决策的，该项目具有重要性。重要性应当根据企业所处的具体环境，从项目的性质和金额两方面予以判断，且对各项目重要性的判断标准一经确定，不得随意变更。</a:t>
            </a:r>
          </a:p>
        </p:txBody>
      </p:sp>
    </p:spTree>
  </p:cSld>
  <p:clrMapOvr>
    <a:masterClrMapping/>
  </p:clrMapOvr>
  <p:transition spd="slow">
    <p:dissolv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4"/>
          <p:cNvSpPr>
            <a:spLocks noGrp="1"/>
          </p:cNvSpPr>
          <p:nvPr>
            <p:ph type="sldNum" sz="quarter" idx="11"/>
          </p:nvPr>
        </p:nvSpPr>
        <p:spPr/>
        <p:txBody>
          <a:bodyPr/>
          <a:lstStyle/>
          <a:p>
            <a:pPr>
              <a:defRPr/>
            </a:pPr>
            <a:fld id="{CCD2D469-8400-48F6-9B11-2DE7FB95DCF6}" type="slidenum">
              <a:rPr lang="zh-CN" altLang="en-US"/>
              <a:pPr>
                <a:defRPr/>
              </a:pPr>
              <a:t>15</a:t>
            </a:fld>
            <a:endParaRPr lang="en-US" altLang="zh-CN"/>
          </a:p>
        </p:txBody>
      </p:sp>
      <p:sp>
        <p:nvSpPr>
          <p:cNvPr id="17411" name="Rectangle 2"/>
          <p:cNvSpPr>
            <a:spLocks noGrp="1" noChangeArrowheads="1"/>
          </p:cNvSpPr>
          <p:nvPr>
            <p:ph type="title"/>
          </p:nvPr>
        </p:nvSpPr>
        <p:spPr/>
        <p:txBody>
          <a:bodyPr/>
          <a:lstStyle/>
          <a:p>
            <a:pPr eaLnBrk="1" hangingPunct="1"/>
            <a:r>
              <a:rPr lang="zh-CN" altLang="en-US" smtClean="0"/>
              <a:t>财务报表的信息质量特征</a:t>
            </a:r>
          </a:p>
        </p:txBody>
      </p:sp>
      <p:sp>
        <p:nvSpPr>
          <p:cNvPr id="17412" name="Rectangle 3"/>
          <p:cNvSpPr>
            <a:spLocks noGrp="1" noChangeArrowheads="1"/>
          </p:cNvSpPr>
          <p:nvPr>
            <p:ph type="body" idx="1"/>
          </p:nvPr>
        </p:nvSpPr>
        <p:spPr/>
        <p:txBody>
          <a:bodyPr/>
          <a:lstStyle/>
          <a:p>
            <a:pPr eaLnBrk="1" hangingPunct="1"/>
            <a:r>
              <a:rPr lang="en-US" altLang="zh-CN" smtClean="0"/>
              <a:t>7</a:t>
            </a:r>
            <a:r>
              <a:rPr lang="zh-CN" altLang="en-US" smtClean="0"/>
              <a:t>．谨慎性</a:t>
            </a:r>
          </a:p>
          <a:p>
            <a:pPr eaLnBrk="1" hangingPunct="1"/>
            <a:r>
              <a:rPr lang="zh-CN" altLang="en-US" smtClean="0"/>
              <a:t>谨慎性要求企业对交易或者事项进行会计确认、计量和报告时保持应有的谨慎，充分估计到各种风险和损失，不应高估资产或者收益、低估负债或者费用。但谨慎性并不意味着企业可以任意设置各种秘密准备。</a:t>
            </a:r>
            <a:endParaRPr lang="en-US" altLang="zh-CN" smtClean="0"/>
          </a:p>
          <a:p>
            <a:pPr eaLnBrk="1" hangingPunct="1"/>
            <a:endParaRPr lang="zh-CN" altLang="en-US" smtClean="0"/>
          </a:p>
          <a:p>
            <a:pPr eaLnBrk="1" hangingPunct="1"/>
            <a:r>
              <a:rPr lang="en-US" altLang="zh-CN" smtClean="0"/>
              <a:t>8</a:t>
            </a:r>
            <a:r>
              <a:rPr lang="zh-CN" altLang="en-US" smtClean="0"/>
              <a:t>．及时性</a:t>
            </a:r>
          </a:p>
          <a:p>
            <a:pPr eaLnBrk="1" hangingPunct="1"/>
            <a:r>
              <a:rPr lang="zh-CN" altLang="zh-CN" smtClean="0"/>
              <a:t>及时性要求企业对于已经发生的交易或者事项，应当及时进行确认、计量和报告，不得提前或者延后。及时性要求体现在会计信息收集、加工、披露和报告等各个环节。会计信息的价值在于帮助所有者或者其他有关方面做出经济决策，具有时效性。即使是可靠的、相关的会计信息，如果不及时提供，就失去了时效性，对于使用者的效用就会大大降低，甚至不再具有实际意义。</a:t>
            </a:r>
          </a:p>
        </p:txBody>
      </p:sp>
    </p:spTree>
  </p:cSld>
  <p:clrMapOvr>
    <a:masterClrMapping/>
  </p:clrMapOvr>
  <p:transition spd="slow">
    <p:dissolv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4"/>
          <p:cNvSpPr>
            <a:spLocks noGrp="1"/>
          </p:cNvSpPr>
          <p:nvPr>
            <p:ph type="sldNum" sz="quarter" idx="11"/>
          </p:nvPr>
        </p:nvSpPr>
        <p:spPr/>
        <p:txBody>
          <a:bodyPr/>
          <a:lstStyle/>
          <a:p>
            <a:pPr>
              <a:defRPr/>
            </a:pPr>
            <a:fld id="{311B1E50-B509-4D86-B208-D37917C16F80}" type="slidenum">
              <a:rPr lang="zh-CN" altLang="en-US"/>
              <a:pPr>
                <a:defRPr/>
              </a:pPr>
              <a:t>16</a:t>
            </a:fld>
            <a:endParaRPr lang="en-US" altLang="zh-CN"/>
          </a:p>
        </p:txBody>
      </p:sp>
      <p:sp>
        <p:nvSpPr>
          <p:cNvPr id="18435" name="Rectangle 2"/>
          <p:cNvSpPr>
            <a:spLocks noGrp="1" noChangeArrowheads="1"/>
          </p:cNvSpPr>
          <p:nvPr>
            <p:ph type="title"/>
          </p:nvPr>
        </p:nvSpPr>
        <p:spPr/>
        <p:txBody>
          <a:bodyPr/>
          <a:lstStyle/>
          <a:p>
            <a:pPr eaLnBrk="1" hangingPunct="1"/>
            <a:r>
              <a:rPr lang="zh-CN" altLang="en-US" smtClean="0"/>
              <a:t>财务报表</a:t>
            </a:r>
          </a:p>
        </p:txBody>
      </p:sp>
      <p:sp>
        <p:nvSpPr>
          <p:cNvPr id="18436" name="Rectangle 3"/>
          <p:cNvSpPr>
            <a:spLocks noGrp="1" noChangeArrowheads="1"/>
          </p:cNvSpPr>
          <p:nvPr>
            <p:ph type="body" idx="1"/>
          </p:nvPr>
        </p:nvSpPr>
        <p:spPr/>
        <p:txBody>
          <a:bodyPr/>
          <a:lstStyle/>
          <a:p>
            <a:pPr eaLnBrk="1" hangingPunct="1"/>
            <a:r>
              <a:rPr lang="zh-CN" altLang="en-US" dirty="0" smtClean="0"/>
              <a:t>资产负债表是反映企业会计期末全部资产、负债和所有者权益情况的报表。</a:t>
            </a:r>
            <a:r>
              <a:rPr lang="en-US" altLang="zh-CN" dirty="0" smtClean="0"/>
              <a:t>2006</a:t>
            </a:r>
            <a:r>
              <a:rPr lang="zh-CN" altLang="en-US" dirty="0" smtClean="0"/>
              <a:t>年，财政部公布新的</a:t>
            </a:r>
            <a:r>
              <a:rPr lang="en-US" altLang="zh-CN" dirty="0" smtClean="0"/>
              <a:t>《</a:t>
            </a:r>
            <a:r>
              <a:rPr lang="zh-CN" altLang="en-US" dirty="0" smtClean="0"/>
              <a:t>企业会计准则</a:t>
            </a:r>
            <a:r>
              <a:rPr lang="en-US" altLang="zh-CN" dirty="0" smtClean="0"/>
              <a:t>》</a:t>
            </a:r>
            <a:r>
              <a:rPr lang="zh-CN" altLang="en-US" dirty="0" smtClean="0"/>
              <a:t>，对企业的资产负债表进行了调整。</a:t>
            </a:r>
            <a:endParaRPr lang="en-US" altLang="zh-CN" dirty="0" smtClean="0"/>
          </a:p>
          <a:p>
            <a:pPr eaLnBrk="1" hangingPunct="1"/>
            <a:endParaRPr lang="en-US" altLang="zh-CN" dirty="0" smtClean="0"/>
          </a:p>
          <a:p>
            <a:pPr eaLnBrk="1" hangingPunct="1"/>
            <a:r>
              <a:rPr lang="en-US" altLang="zh-CN" dirty="0" smtClean="0"/>
              <a:t>2014</a:t>
            </a:r>
            <a:r>
              <a:rPr lang="zh-CN" altLang="zh-CN" dirty="0" smtClean="0"/>
              <a:t>年，财政部发布了修订后的《企业会计准则第</a:t>
            </a:r>
            <a:r>
              <a:rPr lang="en-US" altLang="zh-CN" dirty="0" smtClean="0"/>
              <a:t>30</a:t>
            </a:r>
            <a:r>
              <a:rPr lang="zh-CN" altLang="zh-CN" dirty="0" smtClean="0"/>
              <a:t>号——财务报表列报》，并于当年</a:t>
            </a:r>
            <a:r>
              <a:rPr lang="en-US" altLang="zh-CN" dirty="0" smtClean="0"/>
              <a:t>7</a:t>
            </a:r>
            <a:r>
              <a:rPr lang="zh-CN" altLang="zh-CN" dirty="0" smtClean="0"/>
              <a:t>月</a:t>
            </a:r>
            <a:r>
              <a:rPr lang="en-US" altLang="zh-CN" dirty="0" smtClean="0"/>
              <a:t>1</a:t>
            </a:r>
            <a:r>
              <a:rPr lang="zh-CN" altLang="zh-CN" dirty="0" smtClean="0"/>
              <a:t>日起在所有执行《企业会计准则》的企业范围内施行。</a:t>
            </a:r>
            <a:endParaRPr lang="en-US" altLang="zh-CN" dirty="0" smtClean="0"/>
          </a:p>
          <a:p>
            <a:pPr eaLnBrk="1" hangingPunct="1"/>
            <a:endParaRPr lang="en-US" altLang="zh-CN" dirty="0" smtClean="0"/>
          </a:p>
          <a:p>
            <a:pPr eaLnBrk="1" hangingPunct="1"/>
            <a:r>
              <a:rPr lang="en-US" altLang="zh-CN" dirty="0" smtClean="0"/>
              <a:t>2017</a:t>
            </a:r>
            <a:r>
              <a:rPr lang="zh-CN" altLang="zh-CN" dirty="0" smtClean="0"/>
              <a:t>年</a:t>
            </a:r>
            <a:r>
              <a:rPr lang="en-US" altLang="zh-CN" dirty="0" smtClean="0"/>
              <a:t>12</a:t>
            </a:r>
            <a:r>
              <a:rPr lang="zh-CN" altLang="zh-CN" dirty="0" smtClean="0"/>
              <a:t>月，财政部再次修订一般企业财务报表格式，于</a:t>
            </a:r>
            <a:r>
              <a:rPr lang="en-US" altLang="zh-CN" dirty="0" smtClean="0"/>
              <a:t>2018</a:t>
            </a:r>
            <a:r>
              <a:rPr lang="zh-CN" altLang="zh-CN" dirty="0" smtClean="0"/>
              <a:t>年开始执行。</a:t>
            </a:r>
            <a:r>
              <a:rPr lang="en-US" altLang="zh-CN" dirty="0" smtClean="0"/>
              <a:t>2018</a:t>
            </a:r>
            <a:r>
              <a:rPr lang="zh-CN" altLang="zh-CN" dirty="0" smtClean="0"/>
              <a:t>年</a:t>
            </a:r>
            <a:r>
              <a:rPr lang="en-US" altLang="zh-CN" dirty="0" smtClean="0"/>
              <a:t>6</a:t>
            </a:r>
            <a:r>
              <a:rPr lang="zh-CN" altLang="zh-CN" dirty="0" smtClean="0"/>
              <a:t>月</a:t>
            </a:r>
            <a:r>
              <a:rPr lang="en-US" altLang="zh-CN" dirty="0" smtClean="0"/>
              <a:t>15</a:t>
            </a:r>
            <a:r>
              <a:rPr lang="zh-CN" altLang="zh-CN" dirty="0" smtClean="0"/>
              <a:t>日，财政部又一次修订一般企业财务报表格式，分别规定了适用于尚未执行新金融准则和新收入准则的一般企业财务报表格式和适用于已执行新金融准则或新收入准则的一般企业财务报表格式，并于当年开始执行</a:t>
            </a:r>
            <a:r>
              <a:rPr lang="zh-CN" altLang="zh-CN" dirty="0" smtClean="0"/>
              <a:t>。</a:t>
            </a:r>
            <a:r>
              <a:rPr lang="en-US" altLang="zh-CN" dirty="0" smtClean="0"/>
              <a:t>2019</a:t>
            </a:r>
            <a:r>
              <a:rPr lang="zh-CN" altLang="zh-CN" dirty="0" smtClean="0"/>
              <a:t>年</a:t>
            </a:r>
            <a:r>
              <a:rPr lang="en-US" altLang="zh-CN" dirty="0" smtClean="0"/>
              <a:t>4</a:t>
            </a:r>
            <a:r>
              <a:rPr lang="zh-CN" altLang="zh-CN" dirty="0" smtClean="0"/>
              <a:t>月</a:t>
            </a:r>
            <a:r>
              <a:rPr lang="en-US" altLang="zh-CN" dirty="0" smtClean="0"/>
              <a:t>30</a:t>
            </a:r>
            <a:r>
              <a:rPr lang="zh-CN" altLang="zh-CN" dirty="0" smtClean="0"/>
              <a:t>日，财政部再次对一般企业财务报表格式进行了调整。</a:t>
            </a:r>
          </a:p>
          <a:p>
            <a:pPr eaLnBrk="1" hangingPunct="1"/>
            <a:endParaRPr lang="zh-CN" altLang="zh-CN" dirty="0" smtClean="0"/>
          </a:p>
        </p:txBody>
      </p:sp>
    </p:spTree>
  </p:cSld>
  <p:clrMapOvr>
    <a:masterClrMapping/>
  </p:clrMapOvr>
  <p:transition spd="slow">
    <p:dissolv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4"/>
          <p:cNvSpPr>
            <a:spLocks noGrp="1"/>
          </p:cNvSpPr>
          <p:nvPr>
            <p:ph type="sldNum" sz="quarter" idx="11"/>
          </p:nvPr>
        </p:nvSpPr>
        <p:spPr/>
        <p:txBody>
          <a:bodyPr/>
          <a:lstStyle/>
          <a:p>
            <a:pPr>
              <a:defRPr/>
            </a:pPr>
            <a:fld id="{DB97511C-79EA-46D6-BC66-609406787D86}" type="slidenum">
              <a:rPr lang="zh-CN" altLang="en-US"/>
              <a:pPr>
                <a:defRPr/>
              </a:pPr>
              <a:t>17</a:t>
            </a:fld>
            <a:endParaRPr lang="en-US" altLang="zh-CN"/>
          </a:p>
        </p:txBody>
      </p:sp>
      <p:sp>
        <p:nvSpPr>
          <p:cNvPr id="19459" name="Rectangle 2"/>
          <p:cNvSpPr>
            <a:spLocks noGrp="1" noChangeArrowheads="1"/>
          </p:cNvSpPr>
          <p:nvPr>
            <p:ph type="title"/>
          </p:nvPr>
        </p:nvSpPr>
        <p:spPr/>
        <p:txBody>
          <a:bodyPr/>
          <a:lstStyle/>
          <a:p>
            <a:pPr eaLnBrk="1" hangingPunct="1"/>
            <a:r>
              <a:rPr lang="zh-CN" altLang="en-US" smtClean="0"/>
              <a:t>财务报表</a:t>
            </a:r>
          </a:p>
        </p:txBody>
      </p:sp>
      <p:sp>
        <p:nvSpPr>
          <p:cNvPr id="19460" name="Rectangle 3"/>
          <p:cNvSpPr>
            <a:spLocks noGrp="1" noChangeArrowheads="1"/>
          </p:cNvSpPr>
          <p:nvPr>
            <p:ph type="body" idx="1"/>
          </p:nvPr>
        </p:nvSpPr>
        <p:spPr/>
        <p:txBody>
          <a:bodyPr/>
          <a:lstStyle/>
          <a:p>
            <a:pPr eaLnBrk="1" hangingPunct="1"/>
            <a:r>
              <a:rPr lang="zh-CN" altLang="zh-CN" sz="2400" smtClean="0"/>
              <a:t>企业资产负债表的左方列示的是企业资产，代表了该企业的投资规模。资产是指企业过去的交易或者事项形成的、由企业拥有或者控制的、预期会给企业带来经济利益的资源。</a:t>
            </a:r>
            <a:endParaRPr lang="en-US" altLang="zh-CN" sz="2400" smtClean="0"/>
          </a:p>
          <a:p>
            <a:pPr eaLnBrk="1" hangingPunct="1"/>
            <a:endParaRPr lang="zh-CN" altLang="zh-CN" sz="2400" smtClean="0"/>
          </a:p>
          <a:p>
            <a:pPr eaLnBrk="1" hangingPunct="1"/>
            <a:r>
              <a:rPr lang="zh-CN" altLang="zh-CN" sz="2400" smtClean="0"/>
              <a:t>企业过去的交易或者事项包括购买、生产、建造行为或其他交易或者事项。由企业拥有或者控制，是指企业享有某项资源的所有权，或者虽然不享有某项资源的所有权，但该资源能被企业所控制。预期会给企业带来经济利益，是指直接或者间接导致现金和现金等价物流入企业的潜力。</a:t>
            </a:r>
          </a:p>
          <a:p>
            <a:pPr eaLnBrk="1" hangingPunct="1">
              <a:lnSpc>
                <a:spcPct val="130000"/>
              </a:lnSpc>
            </a:pPr>
            <a:endParaRPr lang="zh-CN" altLang="en-US" smtClean="0"/>
          </a:p>
          <a:p>
            <a:pPr eaLnBrk="1" hangingPunct="1"/>
            <a:endParaRPr lang="zh-CN" altLang="en-US" smtClean="0"/>
          </a:p>
        </p:txBody>
      </p:sp>
    </p:spTree>
  </p:cSld>
  <p:clrMapOvr>
    <a:masterClrMapping/>
  </p:clrMapOvr>
  <p:transition spd="slow">
    <p:dissolv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标题 1"/>
          <p:cNvSpPr>
            <a:spLocks noGrp="1"/>
          </p:cNvSpPr>
          <p:nvPr>
            <p:ph type="title"/>
          </p:nvPr>
        </p:nvSpPr>
        <p:spPr/>
        <p:txBody>
          <a:bodyPr/>
          <a:lstStyle/>
          <a:p>
            <a:pPr eaLnBrk="1" hangingPunct="1"/>
            <a:r>
              <a:rPr lang="zh-CN" altLang="en-US" smtClean="0"/>
              <a:t>财务报表</a:t>
            </a:r>
          </a:p>
        </p:txBody>
      </p:sp>
      <p:sp>
        <p:nvSpPr>
          <p:cNvPr id="20483" name="内容占位符 2"/>
          <p:cNvSpPr>
            <a:spLocks noGrp="1"/>
          </p:cNvSpPr>
          <p:nvPr>
            <p:ph idx="1"/>
          </p:nvPr>
        </p:nvSpPr>
        <p:spPr/>
        <p:txBody>
          <a:bodyPr/>
          <a:lstStyle/>
          <a:p>
            <a:pPr eaLnBrk="1" hangingPunct="1"/>
            <a:r>
              <a:rPr lang="zh-CN" altLang="zh-CN" smtClean="0"/>
              <a:t>资产负债表的右方列示的是企业的负债和所有者权益项目。</a:t>
            </a:r>
            <a:endParaRPr lang="en-US" altLang="zh-CN" smtClean="0"/>
          </a:p>
          <a:p>
            <a:pPr eaLnBrk="1" hangingPunct="1"/>
            <a:endParaRPr lang="en-US" altLang="zh-CN" smtClean="0"/>
          </a:p>
          <a:p>
            <a:pPr eaLnBrk="1" hangingPunct="1"/>
            <a:r>
              <a:rPr lang="zh-CN" altLang="zh-CN" smtClean="0"/>
              <a:t>负债是指企业过去的交易或者事项形成的，预期会导致经济利益流出企业的现时义务。其中，现时义务是指企业在现行条件下已承担的义务。</a:t>
            </a:r>
            <a:endParaRPr lang="en-US" altLang="zh-CN" smtClean="0"/>
          </a:p>
          <a:p>
            <a:pPr eaLnBrk="1" hangingPunct="1"/>
            <a:r>
              <a:rPr lang="zh-CN" altLang="zh-CN" smtClean="0"/>
              <a:t>所有者权益是指企业资产扣除负债后，由所有者享有的剩余权益。公司的所有者权益又称为股东权益。</a:t>
            </a:r>
            <a:endParaRPr lang="en-US" altLang="zh-CN" smtClean="0"/>
          </a:p>
          <a:p>
            <a:pPr eaLnBrk="1" hangingPunct="1"/>
            <a:endParaRPr lang="en-US" altLang="zh-CN" smtClean="0"/>
          </a:p>
          <a:p>
            <a:pPr eaLnBrk="1" hangingPunct="1"/>
            <a:r>
              <a:rPr lang="zh-CN" altLang="zh-CN" smtClean="0"/>
              <a:t>所有者权益的来源包括所有者投入的资本、直接计入所有者权益的利得和损失、留存收益等。所有者投入的资本既包括企业注册资本或者股本部分的金额，也包括资本溢价或股本溢价。</a:t>
            </a:r>
            <a:endParaRPr lang="en-US" altLang="zh-CN" smtClean="0"/>
          </a:p>
          <a:p>
            <a:pPr eaLnBrk="1" hangingPunct="1"/>
            <a:r>
              <a:rPr lang="zh-CN" altLang="zh-CN" smtClean="0"/>
              <a:t>直接计入所有者权益的利得和损失是指不应计入当期损益、会导致所有者权益发生增减变动的、与所有者投入资本或者向所有者分配利润无关的利得或者损失。</a:t>
            </a:r>
            <a:endParaRPr lang="en-US" altLang="zh-CN" smtClean="0"/>
          </a:p>
          <a:p>
            <a:pPr eaLnBrk="1" hangingPunct="1"/>
            <a:r>
              <a:rPr lang="zh-CN" altLang="zh-CN" smtClean="0"/>
              <a:t>留存收益是企业历年实现的净利润留存于企业的部分，主要包括计提的盈余公积和未分配利润。所有者权益金额取决于资产和负债的计量。</a:t>
            </a:r>
          </a:p>
          <a:p>
            <a:pPr eaLnBrk="1" hangingPunct="1"/>
            <a:endParaRPr lang="zh-CN" altLang="zh-CN" smtClean="0"/>
          </a:p>
          <a:p>
            <a:pPr eaLnBrk="1" hangingPunct="1"/>
            <a:endParaRPr lang="zh-CN" altLang="en-US" smtClean="0"/>
          </a:p>
        </p:txBody>
      </p:sp>
      <p:sp>
        <p:nvSpPr>
          <p:cNvPr id="4" name="灯片编号占位符 3"/>
          <p:cNvSpPr>
            <a:spLocks noGrp="1"/>
          </p:cNvSpPr>
          <p:nvPr>
            <p:ph type="sldNum" sz="quarter" idx="11"/>
          </p:nvPr>
        </p:nvSpPr>
        <p:spPr/>
        <p:txBody>
          <a:bodyPr/>
          <a:lstStyle/>
          <a:p>
            <a:pPr>
              <a:defRPr/>
            </a:pPr>
            <a:fld id="{64B84B40-70C5-4A77-A569-49ADC7C32A3D}" type="slidenum">
              <a:rPr lang="zh-CN" altLang="en-US"/>
              <a:pPr>
                <a:defRPr/>
              </a:pPr>
              <a:t>18</a:t>
            </a:fld>
            <a:endParaRPr lang="en-US" altLang="zh-CN"/>
          </a:p>
        </p:txBody>
      </p:sp>
    </p:spTree>
  </p:cSld>
  <p:clrMapOvr>
    <a:masterClrMapping/>
  </p:clrMapOvr>
  <p:transition spd="slow">
    <p:dissolv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4"/>
          <p:cNvSpPr>
            <a:spLocks noGrp="1"/>
          </p:cNvSpPr>
          <p:nvPr>
            <p:ph type="sldNum" sz="quarter" idx="11"/>
          </p:nvPr>
        </p:nvSpPr>
        <p:spPr/>
        <p:txBody>
          <a:bodyPr/>
          <a:lstStyle/>
          <a:p>
            <a:pPr>
              <a:defRPr/>
            </a:pPr>
            <a:fld id="{6994BC56-00AA-41C1-83E2-64ADD9433E3C}" type="slidenum">
              <a:rPr lang="zh-CN" altLang="en-US"/>
              <a:pPr>
                <a:defRPr/>
              </a:pPr>
              <a:t>19</a:t>
            </a:fld>
            <a:endParaRPr lang="en-US" altLang="zh-CN"/>
          </a:p>
        </p:txBody>
      </p:sp>
      <p:sp>
        <p:nvSpPr>
          <p:cNvPr id="21507" name="Rectangle 2"/>
          <p:cNvSpPr>
            <a:spLocks noGrp="1" noChangeArrowheads="1"/>
          </p:cNvSpPr>
          <p:nvPr>
            <p:ph type="title"/>
          </p:nvPr>
        </p:nvSpPr>
        <p:spPr/>
        <p:txBody>
          <a:bodyPr/>
          <a:lstStyle/>
          <a:p>
            <a:pPr eaLnBrk="1" hangingPunct="1"/>
            <a:r>
              <a:rPr lang="zh-CN" altLang="en-US" smtClean="0"/>
              <a:t>财务报表</a:t>
            </a:r>
          </a:p>
        </p:txBody>
      </p:sp>
      <p:sp>
        <p:nvSpPr>
          <p:cNvPr id="21508" name="Rectangle 3"/>
          <p:cNvSpPr>
            <a:spLocks noGrp="1" noChangeArrowheads="1"/>
          </p:cNvSpPr>
          <p:nvPr>
            <p:ph type="body" idx="1"/>
          </p:nvPr>
        </p:nvSpPr>
        <p:spPr/>
        <p:txBody>
          <a:bodyPr/>
          <a:lstStyle/>
          <a:p>
            <a:pPr eaLnBrk="1" hangingPunct="1">
              <a:lnSpc>
                <a:spcPct val="130000"/>
              </a:lnSpc>
            </a:pPr>
            <a:r>
              <a:rPr lang="zh-CN" altLang="en-US" sz="2400" smtClean="0"/>
              <a:t>原报表的资产负债表还有</a:t>
            </a:r>
            <a:r>
              <a:rPr lang="en-US" altLang="zh-CN" sz="2400" smtClean="0"/>
              <a:t>3</a:t>
            </a:r>
            <a:r>
              <a:rPr lang="zh-CN" altLang="en-US" sz="2400" smtClean="0"/>
              <a:t>张附表，包括资产减值明细表、所有者权益（股东权益）增减变动表和应交增值税明细表。</a:t>
            </a:r>
          </a:p>
          <a:p>
            <a:pPr eaLnBrk="1" hangingPunct="1">
              <a:lnSpc>
                <a:spcPct val="130000"/>
              </a:lnSpc>
            </a:pPr>
            <a:r>
              <a:rPr lang="en-US" altLang="zh-CN" sz="2400" smtClean="0"/>
              <a:t>2006</a:t>
            </a:r>
            <a:r>
              <a:rPr lang="zh-CN" altLang="en-US" sz="2400" smtClean="0"/>
              <a:t>年新会计准则规定，自</a:t>
            </a:r>
            <a:r>
              <a:rPr lang="en-US" altLang="zh-CN" sz="2400" smtClean="0"/>
              <a:t>2007</a:t>
            </a:r>
            <a:r>
              <a:rPr lang="zh-CN" altLang="en-US" sz="2400" smtClean="0"/>
              <a:t>年起，执行新准则的企业必须编制所有者权益（股东权益）增减变动表，成为继资产负债表、利润表和现金流量表后的企业的第四张主要报表。</a:t>
            </a:r>
          </a:p>
        </p:txBody>
      </p:sp>
    </p:spTree>
  </p:cSld>
  <p:clrMapOvr>
    <a:masterClrMapping/>
  </p:clrMapOvr>
  <p:transition spd="slow">
    <p:dissolv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ext Box 5"/>
          <p:cNvSpPr txBox="1">
            <a:spLocks noChangeArrowheads="1"/>
          </p:cNvSpPr>
          <p:nvPr/>
        </p:nvSpPr>
        <p:spPr bwMode="auto">
          <a:xfrm>
            <a:off x="900113" y="1628775"/>
            <a:ext cx="838200" cy="1006475"/>
          </a:xfrm>
          <a:prstGeom prst="rect">
            <a:avLst/>
          </a:prstGeom>
          <a:noFill/>
          <a:ln w="9525">
            <a:noFill/>
            <a:miter lim="800000"/>
            <a:headEnd/>
            <a:tailEnd/>
          </a:ln>
        </p:spPr>
        <p:txBody>
          <a:bodyPr lIns="90000" tIns="46800" rIns="90000" bIns="46800">
            <a:spAutoFit/>
          </a:bodyPr>
          <a:lstStyle/>
          <a:p>
            <a:pPr algn="l">
              <a:spcBef>
                <a:spcPct val="50000"/>
              </a:spcBef>
            </a:pPr>
            <a:r>
              <a:rPr lang="zh-CN" altLang="en-US" sz="6000" b="1">
                <a:latin typeface="Times New Roman" pitchFamily="18" charset="0"/>
                <a:ea typeface="宋体" charset="-122"/>
                <a:sym typeface="Wingdings" pitchFamily="2" charset="2"/>
              </a:rPr>
              <a:t></a:t>
            </a:r>
            <a:endParaRPr lang="zh-CN" altLang="en-US" sz="6000" b="1">
              <a:latin typeface="Times New Roman" pitchFamily="18" charset="0"/>
              <a:ea typeface="宋体" charset="-122"/>
            </a:endParaRPr>
          </a:p>
        </p:txBody>
      </p:sp>
      <p:sp>
        <p:nvSpPr>
          <p:cNvPr id="4099" name="Text Box 9"/>
          <p:cNvSpPr txBox="1">
            <a:spLocks noChangeArrowheads="1"/>
          </p:cNvSpPr>
          <p:nvPr/>
        </p:nvSpPr>
        <p:spPr bwMode="auto">
          <a:xfrm>
            <a:off x="1763713" y="1557338"/>
            <a:ext cx="7380287" cy="2590800"/>
          </a:xfrm>
          <a:prstGeom prst="rect">
            <a:avLst/>
          </a:prstGeom>
          <a:noFill/>
          <a:ln w="9525">
            <a:noFill/>
            <a:miter lim="800000"/>
            <a:headEnd/>
            <a:tailEnd/>
          </a:ln>
        </p:spPr>
        <p:txBody>
          <a:bodyPr lIns="90000" tIns="46800" rIns="90000" bIns="46800">
            <a:spAutoFit/>
          </a:bodyPr>
          <a:lstStyle/>
          <a:p>
            <a:endParaRPr lang="zh-CN" altLang="en-US"/>
          </a:p>
          <a:p>
            <a:pPr algn="l">
              <a:lnSpc>
                <a:spcPct val="125000"/>
              </a:lnSpc>
              <a:buClr>
                <a:srgbClr val="FF0066"/>
              </a:buClr>
              <a:buSzPct val="110000"/>
              <a:buFont typeface="Wingdings" pitchFamily="2" charset="2"/>
              <a:buChar char="þ"/>
            </a:pPr>
            <a:r>
              <a:rPr lang="zh-CN" altLang="en-US" sz="2400"/>
              <a:t>了解财务报表分析的主体、内容和作用；</a:t>
            </a:r>
          </a:p>
          <a:p>
            <a:pPr algn="l">
              <a:lnSpc>
                <a:spcPct val="125000"/>
              </a:lnSpc>
              <a:buClr>
                <a:srgbClr val="FF0066"/>
              </a:buClr>
              <a:buSzPct val="110000"/>
              <a:buFont typeface="Wingdings" pitchFamily="2" charset="2"/>
              <a:buChar char="þ"/>
            </a:pPr>
            <a:r>
              <a:rPr lang="zh-CN" altLang="en-US" sz="2400"/>
              <a:t>熟悉各主要财务报表的结构和特征；</a:t>
            </a:r>
          </a:p>
          <a:p>
            <a:pPr algn="l">
              <a:lnSpc>
                <a:spcPct val="125000"/>
              </a:lnSpc>
              <a:buClr>
                <a:srgbClr val="FF0066"/>
              </a:buClr>
              <a:buSzPct val="110000"/>
              <a:buFont typeface="Wingdings" pitchFamily="2" charset="2"/>
              <a:buChar char="þ"/>
            </a:pPr>
            <a:r>
              <a:rPr lang="zh-CN" altLang="en-US" sz="2400"/>
              <a:t>了解财务报表附注披露的内容和审计报告的种类；</a:t>
            </a:r>
          </a:p>
          <a:p>
            <a:pPr algn="l">
              <a:lnSpc>
                <a:spcPct val="125000"/>
              </a:lnSpc>
              <a:buClr>
                <a:srgbClr val="FF0066"/>
              </a:buClr>
              <a:buSzPct val="110000"/>
              <a:buFont typeface="Wingdings" pitchFamily="2" charset="2"/>
              <a:buChar char="þ"/>
            </a:pPr>
            <a:r>
              <a:rPr lang="zh-CN" altLang="en-US" sz="2400"/>
              <a:t>了解财务报表分析的程序；</a:t>
            </a:r>
          </a:p>
          <a:p>
            <a:pPr algn="l">
              <a:lnSpc>
                <a:spcPct val="125000"/>
              </a:lnSpc>
              <a:buClr>
                <a:srgbClr val="FF0066"/>
              </a:buClr>
              <a:buSzPct val="110000"/>
              <a:buFont typeface="Wingdings" pitchFamily="2" charset="2"/>
              <a:buChar char="þ"/>
            </a:pPr>
            <a:r>
              <a:rPr lang="zh-CN" altLang="en-US" sz="2400"/>
              <a:t>掌握财务报表分析的主要方法。</a:t>
            </a:r>
          </a:p>
        </p:txBody>
      </p:sp>
      <p:sp>
        <p:nvSpPr>
          <p:cNvPr id="4100" name="Rectangle 10"/>
          <p:cNvSpPr>
            <a:spLocks noGrp="1" noChangeArrowheads="1"/>
          </p:cNvSpPr>
          <p:nvPr>
            <p:ph type="ctrTitle"/>
          </p:nvPr>
        </p:nvSpPr>
        <p:spPr>
          <a:xfrm>
            <a:off x="2195513" y="765175"/>
            <a:ext cx="1676400" cy="762000"/>
          </a:xfrm>
        </p:spPr>
        <p:txBody>
          <a:bodyPr/>
          <a:lstStyle/>
          <a:p>
            <a:pPr eaLnBrk="1" hangingPunct="1"/>
            <a:r>
              <a:rPr lang="zh-CN" altLang="en-US" smtClean="0"/>
              <a:t>学习目的</a:t>
            </a:r>
          </a:p>
        </p:txBody>
      </p:sp>
    </p:spTree>
  </p:cSld>
  <p:clrMapOvr>
    <a:masterClrMapping/>
  </p:clrMapOvr>
  <p:transition spd="slow">
    <p:dissolv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4"/>
          <p:cNvSpPr>
            <a:spLocks noGrp="1"/>
          </p:cNvSpPr>
          <p:nvPr>
            <p:ph type="sldNum" sz="quarter" idx="11"/>
          </p:nvPr>
        </p:nvSpPr>
        <p:spPr/>
        <p:txBody>
          <a:bodyPr/>
          <a:lstStyle/>
          <a:p>
            <a:pPr>
              <a:defRPr/>
            </a:pPr>
            <a:fld id="{F1F6818E-F07B-4DAD-A802-B7B97C995EF7}" type="slidenum">
              <a:rPr lang="zh-CN" altLang="en-US"/>
              <a:pPr>
                <a:defRPr/>
              </a:pPr>
              <a:t>20</a:t>
            </a:fld>
            <a:endParaRPr lang="en-US" altLang="zh-CN"/>
          </a:p>
        </p:txBody>
      </p:sp>
      <p:sp>
        <p:nvSpPr>
          <p:cNvPr id="22531" name="Rectangle 2"/>
          <p:cNvSpPr>
            <a:spLocks noGrp="1" noChangeArrowheads="1"/>
          </p:cNvSpPr>
          <p:nvPr>
            <p:ph type="title"/>
          </p:nvPr>
        </p:nvSpPr>
        <p:spPr/>
        <p:txBody>
          <a:bodyPr/>
          <a:lstStyle/>
          <a:p>
            <a:pPr eaLnBrk="1" hangingPunct="1"/>
            <a:r>
              <a:rPr lang="zh-CN" altLang="en-US" smtClean="0"/>
              <a:t>财务报表</a:t>
            </a:r>
          </a:p>
        </p:txBody>
      </p:sp>
      <p:sp>
        <p:nvSpPr>
          <p:cNvPr id="22532" name="Rectangle 3"/>
          <p:cNvSpPr>
            <a:spLocks noGrp="1" noChangeArrowheads="1"/>
          </p:cNvSpPr>
          <p:nvPr>
            <p:ph type="body" idx="1"/>
          </p:nvPr>
        </p:nvSpPr>
        <p:spPr/>
        <p:txBody>
          <a:bodyPr/>
          <a:lstStyle/>
          <a:p>
            <a:pPr eaLnBrk="1" hangingPunct="1"/>
            <a:r>
              <a:rPr lang="zh-CN" altLang="zh-CN" dirty="0" smtClean="0"/>
              <a:t>资产减值明细表是对已计提减值准备的资产项目的进一步说明。资产减值，是指资产的可收回金额低于其账面价值</a:t>
            </a:r>
            <a:r>
              <a:rPr lang="zh-CN" altLang="zh-CN" dirty="0" smtClean="0"/>
              <a:t>。</a:t>
            </a:r>
            <a:endParaRPr lang="en-US" altLang="zh-CN" dirty="0" smtClean="0"/>
          </a:p>
          <a:p>
            <a:pPr eaLnBrk="1" hangingPunct="1"/>
            <a:endParaRPr lang="en-US" altLang="zh-CN" dirty="0" smtClean="0"/>
          </a:p>
          <a:p>
            <a:pPr eaLnBrk="1" hangingPunct="1"/>
            <a:r>
              <a:rPr lang="zh-CN" altLang="zh-CN" dirty="0" smtClean="0"/>
              <a:t>按照</a:t>
            </a:r>
            <a:r>
              <a:rPr lang="zh-CN" altLang="zh-CN" dirty="0" smtClean="0"/>
              <a:t>新会计准则的规范要求，企业各类资产（如金融资产、投资性房地产、递延所得税资产等）都需考虑减值风险。由于资产负债表上这些项目的金额都是已计提减值后的余额（固定资产除外），因此报表使用人只有通过资产减值明细表才能了解上述资产因市场价格波动所发生的价值变动情况。资产发生减值造成的损失计入利润表，以使当期收益得到谨慎计量</a:t>
            </a:r>
            <a:r>
              <a:rPr lang="zh-CN" altLang="zh-CN" dirty="0" smtClean="0"/>
              <a:t>。</a:t>
            </a:r>
            <a:endParaRPr lang="en-US" altLang="zh-CN" dirty="0" smtClean="0"/>
          </a:p>
          <a:p>
            <a:pPr eaLnBrk="1" hangingPunct="1"/>
            <a:endParaRPr lang="en-US" altLang="zh-CN" dirty="0" smtClean="0"/>
          </a:p>
          <a:p>
            <a:pPr eaLnBrk="1" hangingPunct="1"/>
            <a:r>
              <a:rPr lang="zh-CN" altLang="en-US" dirty="0" smtClean="0"/>
              <a:t>应</a:t>
            </a:r>
            <a:r>
              <a:rPr lang="zh-CN" altLang="en-US" dirty="0" smtClean="0"/>
              <a:t>交增值税明细表是对资产负债表中“应交税金”项目的补充说明，包括应交增值税中年初未抵扣数、销项税额、进项税额和年末未抵扣数，以及未交增值税的年初未交数、本期转入数、本期已交数和期末未交数的明细状况。通过该表，可以看到企业增值税纳税义务的形成和交纳情况。 </a:t>
            </a:r>
          </a:p>
          <a:p>
            <a:pPr eaLnBrk="1" hangingPunct="1"/>
            <a:endParaRPr lang="zh-CN" altLang="en-US" dirty="0" smtClean="0"/>
          </a:p>
        </p:txBody>
      </p:sp>
    </p:spTree>
  </p:cSld>
  <p:clrMapOvr>
    <a:masterClrMapping/>
  </p:clrMapOvr>
  <p:transition spd="slow">
    <p:dissolv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4"/>
          <p:cNvSpPr>
            <a:spLocks noGrp="1"/>
          </p:cNvSpPr>
          <p:nvPr>
            <p:ph type="sldNum" sz="quarter" idx="11"/>
          </p:nvPr>
        </p:nvSpPr>
        <p:spPr/>
        <p:txBody>
          <a:bodyPr/>
          <a:lstStyle/>
          <a:p>
            <a:pPr>
              <a:defRPr/>
            </a:pPr>
            <a:fld id="{372E8DE8-824C-42C7-89C9-47251E952872}" type="slidenum">
              <a:rPr lang="zh-CN" altLang="en-US"/>
              <a:pPr>
                <a:defRPr/>
              </a:pPr>
              <a:t>21</a:t>
            </a:fld>
            <a:endParaRPr lang="en-US" altLang="zh-CN"/>
          </a:p>
        </p:txBody>
      </p:sp>
      <p:sp>
        <p:nvSpPr>
          <p:cNvPr id="23555" name="Rectangle 2"/>
          <p:cNvSpPr>
            <a:spLocks noGrp="1" noChangeArrowheads="1"/>
          </p:cNvSpPr>
          <p:nvPr>
            <p:ph type="title"/>
          </p:nvPr>
        </p:nvSpPr>
        <p:spPr/>
        <p:txBody>
          <a:bodyPr/>
          <a:lstStyle/>
          <a:p>
            <a:pPr eaLnBrk="1" hangingPunct="1"/>
            <a:r>
              <a:rPr lang="zh-CN" altLang="en-US" smtClean="0"/>
              <a:t>财务报表</a:t>
            </a:r>
          </a:p>
        </p:txBody>
      </p:sp>
      <p:sp>
        <p:nvSpPr>
          <p:cNvPr id="23556" name="Rectangle 3"/>
          <p:cNvSpPr>
            <a:spLocks noGrp="1" noChangeArrowheads="1"/>
          </p:cNvSpPr>
          <p:nvPr>
            <p:ph type="body" idx="1"/>
          </p:nvPr>
        </p:nvSpPr>
        <p:spPr/>
        <p:txBody>
          <a:bodyPr/>
          <a:lstStyle/>
          <a:p>
            <a:pPr eaLnBrk="1" hangingPunct="1"/>
            <a:r>
              <a:rPr lang="zh-CN" altLang="en-US" smtClean="0"/>
              <a:t>利润表是反映企业在一定期间全部活动成果的报表，是两个资产负债表日之间的财务业绩。通过利润表，可以从总体上了解企业的收入、成本和费用，以及净利润（或亏损）的实现及构成情况。我国的原利润表采用多步式格式，分为主营业务收入、主营业务利润、营业利润、利润总额和净利润五个步骤，分步反映净利润的形成过程。 </a:t>
            </a:r>
          </a:p>
          <a:p>
            <a:pPr eaLnBrk="1" hangingPunct="1"/>
            <a:endParaRPr lang="zh-CN" altLang="en-US" smtClean="0"/>
          </a:p>
          <a:p>
            <a:pPr eaLnBrk="1" hangingPunct="1"/>
            <a:r>
              <a:rPr lang="en-US" altLang="zh-CN" smtClean="0"/>
              <a:t>2006</a:t>
            </a:r>
            <a:r>
              <a:rPr lang="zh-CN" altLang="zh-CN" smtClean="0"/>
              <a:t>年新会计准则对原利润表进行了较大调整，简化了利润表单列项目，直接列报营业收入和营业成本，增加了公允价值变动损益、资产减值损失和非流动资产处置损失等项目，同时在净利润下增设了每股收益项目（包括基本每股收益和稀释每股收益）。</a:t>
            </a:r>
            <a:r>
              <a:rPr lang="en-US" altLang="zh-CN" smtClean="0"/>
              <a:t>2014</a:t>
            </a:r>
            <a:r>
              <a:rPr lang="zh-CN" altLang="zh-CN" smtClean="0"/>
              <a:t>年，财政部修订的《财务报表列报》又规定增列其他综合收益和综合收益总额两项目。</a:t>
            </a:r>
            <a:endParaRPr lang="en-US" altLang="zh-CN" smtClean="0"/>
          </a:p>
          <a:p>
            <a:pPr eaLnBrk="1" hangingPunct="1"/>
            <a:endParaRPr lang="en-US" altLang="zh-CN" smtClean="0"/>
          </a:p>
          <a:p>
            <a:pPr eaLnBrk="1" hangingPunct="1"/>
            <a:r>
              <a:rPr lang="zh-CN" altLang="zh-CN" smtClean="0"/>
              <a:t>此后，财政部又多次修订企业利润表列报格式，如</a:t>
            </a:r>
            <a:r>
              <a:rPr lang="en-US" altLang="zh-CN" smtClean="0"/>
              <a:t>2016</a:t>
            </a:r>
            <a:r>
              <a:rPr lang="zh-CN" altLang="zh-CN" smtClean="0"/>
              <a:t>年修改了税金及附加项目、</a:t>
            </a:r>
            <a:r>
              <a:rPr lang="en-US" altLang="zh-CN" smtClean="0"/>
              <a:t>2017</a:t>
            </a:r>
            <a:r>
              <a:rPr lang="zh-CN" altLang="zh-CN" smtClean="0"/>
              <a:t>年增加了持续经营净利润和终止经营净利润项目、</a:t>
            </a:r>
            <a:r>
              <a:rPr lang="en-US" altLang="zh-CN" smtClean="0"/>
              <a:t>2018</a:t>
            </a:r>
            <a:r>
              <a:rPr lang="zh-CN" altLang="zh-CN" smtClean="0"/>
              <a:t>年增加了研发费用、其他收益、资产处置收益、净敞口套期收益等项目。</a:t>
            </a:r>
          </a:p>
        </p:txBody>
      </p:sp>
    </p:spTree>
  </p:cSld>
  <p:clrMapOvr>
    <a:masterClrMapping/>
  </p:clrMapOvr>
  <p:transition spd="slow">
    <p:dissolv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4"/>
          <p:cNvSpPr>
            <a:spLocks noGrp="1"/>
          </p:cNvSpPr>
          <p:nvPr>
            <p:ph type="sldNum" sz="quarter" idx="11"/>
          </p:nvPr>
        </p:nvSpPr>
        <p:spPr/>
        <p:txBody>
          <a:bodyPr/>
          <a:lstStyle/>
          <a:p>
            <a:pPr>
              <a:defRPr/>
            </a:pPr>
            <a:fld id="{B7717106-B926-4EF3-ACD1-E4D4F1C21F57}" type="slidenum">
              <a:rPr lang="zh-CN" altLang="en-US"/>
              <a:pPr>
                <a:defRPr/>
              </a:pPr>
              <a:t>22</a:t>
            </a:fld>
            <a:endParaRPr lang="en-US" altLang="zh-CN"/>
          </a:p>
        </p:txBody>
      </p:sp>
      <p:sp>
        <p:nvSpPr>
          <p:cNvPr id="24579" name="Rectangle 2"/>
          <p:cNvSpPr>
            <a:spLocks noGrp="1" noChangeArrowheads="1"/>
          </p:cNvSpPr>
          <p:nvPr>
            <p:ph type="title"/>
          </p:nvPr>
        </p:nvSpPr>
        <p:spPr/>
        <p:txBody>
          <a:bodyPr/>
          <a:lstStyle/>
          <a:p>
            <a:pPr eaLnBrk="1" hangingPunct="1"/>
            <a:r>
              <a:rPr lang="zh-CN" altLang="en-US" smtClean="0"/>
              <a:t>财务报表</a:t>
            </a:r>
          </a:p>
        </p:txBody>
      </p:sp>
      <p:sp>
        <p:nvSpPr>
          <p:cNvPr id="24580" name="Rectangle 3"/>
          <p:cNvSpPr>
            <a:spLocks noGrp="1" noChangeArrowheads="1"/>
          </p:cNvSpPr>
          <p:nvPr>
            <p:ph type="body" idx="1"/>
          </p:nvPr>
        </p:nvSpPr>
        <p:spPr/>
        <p:txBody>
          <a:bodyPr/>
          <a:lstStyle/>
          <a:p>
            <a:pPr eaLnBrk="1" hangingPunct="1"/>
            <a:r>
              <a:rPr lang="zh-CN" altLang="en-US" dirty="0" smtClean="0"/>
              <a:t>利润表有</a:t>
            </a:r>
            <a:r>
              <a:rPr lang="en-US" altLang="zh-CN" dirty="0" smtClean="0"/>
              <a:t>3</a:t>
            </a:r>
            <a:r>
              <a:rPr lang="zh-CN" altLang="en-US" dirty="0" smtClean="0"/>
              <a:t>张附表，包括利润分配表、分部报表（业务分部）和分部报表（地区分部）。 </a:t>
            </a:r>
            <a:endParaRPr lang="en-US" altLang="zh-CN" dirty="0" smtClean="0"/>
          </a:p>
          <a:p>
            <a:pPr eaLnBrk="1" hangingPunct="1"/>
            <a:endParaRPr lang="zh-CN" altLang="en-US" dirty="0" smtClean="0"/>
          </a:p>
          <a:p>
            <a:pPr eaLnBrk="1" hangingPunct="1"/>
            <a:r>
              <a:rPr lang="zh-CN" altLang="en-US" dirty="0" smtClean="0"/>
              <a:t>利润分配表是反映企业一定会计期间已实现利润的分配情况或企业亏损弥补情况、以及年末未分配利润的结余情况的会计报表。利润分配表的起始项目是利润表中的净利润，而最后一项未分配利润，又正好与资产负债表中的未分配利润一致，因此，该表被视为利润表和资产负债表的纽带</a:t>
            </a:r>
            <a:r>
              <a:rPr lang="zh-CN" altLang="en-US" dirty="0" smtClean="0"/>
              <a:t>。</a:t>
            </a:r>
            <a:endParaRPr lang="en-US" altLang="zh-CN" dirty="0" smtClean="0"/>
          </a:p>
          <a:p>
            <a:pPr eaLnBrk="1" hangingPunct="1"/>
            <a:endParaRPr lang="zh-CN" altLang="en-US" dirty="0" smtClean="0"/>
          </a:p>
          <a:p>
            <a:pPr eaLnBrk="1" hangingPunct="1"/>
            <a:r>
              <a:rPr lang="zh-CN" altLang="en-US" dirty="0" smtClean="0"/>
              <a:t>分部报表反映企业各行业、各地区经营活动的收入、成本、费用、营业利润以及负债总额情况，能明确表明企业各业务和地区的经营活动绩效状况。</a:t>
            </a:r>
          </a:p>
        </p:txBody>
      </p:sp>
    </p:spTree>
  </p:cSld>
  <p:clrMapOvr>
    <a:masterClrMapping/>
  </p:clrMapOvr>
  <p:transition spd="slow">
    <p:dissolv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4"/>
          <p:cNvSpPr>
            <a:spLocks noGrp="1"/>
          </p:cNvSpPr>
          <p:nvPr>
            <p:ph type="sldNum" sz="quarter" idx="11"/>
          </p:nvPr>
        </p:nvSpPr>
        <p:spPr/>
        <p:txBody>
          <a:bodyPr/>
          <a:lstStyle/>
          <a:p>
            <a:pPr>
              <a:defRPr/>
            </a:pPr>
            <a:fld id="{70BBEC3A-DF30-4F22-9656-EAA8B8BFFF40}" type="slidenum">
              <a:rPr lang="zh-CN" altLang="en-US"/>
              <a:pPr>
                <a:defRPr/>
              </a:pPr>
              <a:t>23</a:t>
            </a:fld>
            <a:endParaRPr lang="en-US" altLang="zh-CN"/>
          </a:p>
        </p:txBody>
      </p:sp>
      <p:sp>
        <p:nvSpPr>
          <p:cNvPr id="25603" name="Rectangle 2"/>
          <p:cNvSpPr>
            <a:spLocks noGrp="1" noChangeArrowheads="1"/>
          </p:cNvSpPr>
          <p:nvPr>
            <p:ph type="title"/>
          </p:nvPr>
        </p:nvSpPr>
        <p:spPr/>
        <p:txBody>
          <a:bodyPr/>
          <a:lstStyle/>
          <a:p>
            <a:pPr eaLnBrk="1" hangingPunct="1"/>
            <a:r>
              <a:rPr lang="zh-CN" altLang="en-US" smtClean="0"/>
              <a:t>财务报表</a:t>
            </a:r>
          </a:p>
        </p:txBody>
      </p:sp>
      <p:sp>
        <p:nvSpPr>
          <p:cNvPr id="25604" name="Rectangle 3"/>
          <p:cNvSpPr>
            <a:spLocks noGrp="1" noChangeArrowheads="1"/>
          </p:cNvSpPr>
          <p:nvPr>
            <p:ph type="body" idx="1"/>
          </p:nvPr>
        </p:nvSpPr>
        <p:spPr/>
        <p:txBody>
          <a:bodyPr/>
          <a:lstStyle/>
          <a:p>
            <a:pPr eaLnBrk="1" hangingPunct="1"/>
            <a:r>
              <a:rPr lang="zh-CN" altLang="en-US" dirty="0" smtClean="0"/>
              <a:t>所有者权益变动表</a:t>
            </a:r>
          </a:p>
          <a:p>
            <a:pPr eaLnBrk="1" hangingPunct="1"/>
            <a:r>
              <a:rPr lang="zh-CN" altLang="en-US" dirty="0" smtClean="0"/>
              <a:t>所有者（股东）权益变动表是反映构成所有者权益的各个组成部分当期的增减变动情况的会计报表。</a:t>
            </a:r>
            <a:r>
              <a:rPr lang="en-US" altLang="zh-CN" dirty="0" smtClean="0"/>
              <a:t>《</a:t>
            </a:r>
            <a:r>
              <a:rPr lang="zh-CN" altLang="en-US" dirty="0" smtClean="0"/>
              <a:t>财务报表列报</a:t>
            </a:r>
            <a:r>
              <a:rPr lang="en-US" altLang="zh-CN" dirty="0" smtClean="0"/>
              <a:t>》</a:t>
            </a:r>
            <a:r>
              <a:rPr lang="zh-CN" altLang="en-US" dirty="0" smtClean="0"/>
              <a:t>准则规定，综合收益和与所有者的资本交易导致的所有者权益的变动，应当分别列示</a:t>
            </a:r>
            <a:r>
              <a:rPr lang="zh-CN" altLang="en-US" dirty="0" smtClean="0"/>
              <a:t>。</a:t>
            </a:r>
            <a:endParaRPr lang="en-US" altLang="zh-CN" dirty="0" smtClean="0"/>
          </a:p>
          <a:p>
            <a:pPr eaLnBrk="1" hangingPunct="1"/>
            <a:endParaRPr lang="en-US" altLang="zh-CN" dirty="0" smtClean="0"/>
          </a:p>
          <a:p>
            <a:pPr eaLnBrk="1" hangingPunct="1"/>
            <a:r>
              <a:rPr lang="zh-CN" altLang="en-US" dirty="0" smtClean="0"/>
              <a:t>所谓</a:t>
            </a:r>
            <a:r>
              <a:rPr lang="zh-CN" altLang="en-US" dirty="0" smtClean="0"/>
              <a:t>与所有者的资本交易，是指企业与所有者以其所有者身份进行的、导致企业所有者权益变动的交易</a:t>
            </a:r>
            <a:r>
              <a:rPr lang="zh-CN" altLang="en-US" dirty="0" smtClean="0"/>
              <a:t>。</a:t>
            </a:r>
            <a:endParaRPr lang="en-US" altLang="zh-CN" dirty="0" smtClean="0"/>
          </a:p>
          <a:p>
            <a:pPr eaLnBrk="1" hangingPunct="1"/>
            <a:endParaRPr lang="zh-CN" altLang="en-US" dirty="0" smtClean="0"/>
          </a:p>
          <a:p>
            <a:pPr eaLnBrk="1" hangingPunct="1"/>
            <a:r>
              <a:rPr lang="zh-CN" altLang="en-US" dirty="0" smtClean="0"/>
              <a:t>所有者权益变动表至少应当单独列示反映下列信息的项目：</a:t>
            </a:r>
          </a:p>
          <a:p>
            <a:pPr eaLnBrk="1" hangingPunct="1"/>
            <a:r>
              <a:rPr lang="zh-CN" altLang="zh-CN" dirty="0" smtClean="0"/>
              <a:t>（</a:t>
            </a:r>
            <a:r>
              <a:rPr lang="en-US" altLang="zh-CN" dirty="0" smtClean="0"/>
              <a:t>1</a:t>
            </a:r>
            <a:r>
              <a:rPr lang="zh-CN" altLang="zh-CN" dirty="0" smtClean="0"/>
              <a:t>）综合收益总额，在合并所有者权益变动表中还应单独列示归属于母公司所有者的综合收益总额和归属于少数股东的综合收益总额；</a:t>
            </a:r>
          </a:p>
          <a:p>
            <a:pPr eaLnBrk="1" hangingPunct="1"/>
            <a:r>
              <a:rPr lang="zh-CN" altLang="zh-CN" dirty="0" smtClean="0"/>
              <a:t>（</a:t>
            </a:r>
            <a:r>
              <a:rPr lang="en-US" altLang="zh-CN" dirty="0" smtClean="0"/>
              <a:t>2</a:t>
            </a:r>
            <a:r>
              <a:rPr lang="zh-CN" altLang="zh-CN" dirty="0" smtClean="0"/>
              <a:t>）会计政策变更和前期差错更正的累积影响金额；</a:t>
            </a:r>
          </a:p>
          <a:p>
            <a:pPr eaLnBrk="1" hangingPunct="1"/>
            <a:r>
              <a:rPr lang="zh-CN" altLang="zh-CN" dirty="0" smtClean="0"/>
              <a:t>（</a:t>
            </a:r>
            <a:r>
              <a:rPr lang="en-US" altLang="zh-CN" dirty="0" smtClean="0"/>
              <a:t>3</a:t>
            </a:r>
            <a:r>
              <a:rPr lang="zh-CN" altLang="zh-CN" dirty="0" smtClean="0"/>
              <a:t>）所有者投入资本、减少资本和向所有者分配利润等；</a:t>
            </a:r>
          </a:p>
          <a:p>
            <a:pPr eaLnBrk="1" hangingPunct="1"/>
            <a:r>
              <a:rPr lang="zh-CN" altLang="zh-CN" dirty="0" smtClean="0"/>
              <a:t>（</a:t>
            </a:r>
            <a:r>
              <a:rPr lang="en-US" altLang="zh-CN" dirty="0" smtClean="0"/>
              <a:t>4</a:t>
            </a:r>
            <a:r>
              <a:rPr lang="zh-CN" altLang="zh-CN" dirty="0" smtClean="0"/>
              <a:t>）按照规定提取的盈余公积；</a:t>
            </a:r>
          </a:p>
          <a:p>
            <a:pPr eaLnBrk="1" hangingPunct="1"/>
            <a:r>
              <a:rPr lang="zh-CN" altLang="zh-CN" dirty="0" smtClean="0"/>
              <a:t>（</a:t>
            </a:r>
            <a:r>
              <a:rPr lang="en-US" altLang="zh-CN" dirty="0" smtClean="0"/>
              <a:t>5</a:t>
            </a:r>
            <a:r>
              <a:rPr lang="zh-CN" altLang="zh-CN" dirty="0" smtClean="0"/>
              <a:t>）所有者权益各组成部分的期初和期末余额及其调节情况。</a:t>
            </a:r>
          </a:p>
        </p:txBody>
      </p:sp>
    </p:spTree>
  </p:cSld>
  <p:clrMapOvr>
    <a:masterClrMapping/>
  </p:clrMapOvr>
  <p:transition spd="slow">
    <p:dissolv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4"/>
          <p:cNvSpPr>
            <a:spLocks noGrp="1"/>
          </p:cNvSpPr>
          <p:nvPr>
            <p:ph type="sldNum" sz="quarter" idx="11"/>
          </p:nvPr>
        </p:nvSpPr>
        <p:spPr/>
        <p:txBody>
          <a:bodyPr/>
          <a:lstStyle/>
          <a:p>
            <a:pPr>
              <a:defRPr/>
            </a:pPr>
            <a:fld id="{DC07BB12-5B37-43FE-9A8A-945D8FBCF9BF}" type="slidenum">
              <a:rPr lang="zh-CN" altLang="en-US"/>
              <a:pPr>
                <a:defRPr/>
              </a:pPr>
              <a:t>24</a:t>
            </a:fld>
            <a:endParaRPr lang="en-US" altLang="zh-CN"/>
          </a:p>
        </p:txBody>
      </p:sp>
      <p:sp>
        <p:nvSpPr>
          <p:cNvPr id="26627" name="Rectangle 2"/>
          <p:cNvSpPr>
            <a:spLocks noGrp="1" noChangeArrowheads="1"/>
          </p:cNvSpPr>
          <p:nvPr>
            <p:ph type="title"/>
          </p:nvPr>
        </p:nvSpPr>
        <p:spPr/>
        <p:txBody>
          <a:bodyPr/>
          <a:lstStyle/>
          <a:p>
            <a:pPr eaLnBrk="1" hangingPunct="1"/>
            <a:r>
              <a:rPr lang="zh-CN" altLang="en-US" smtClean="0"/>
              <a:t>财务报表</a:t>
            </a:r>
          </a:p>
        </p:txBody>
      </p:sp>
      <p:sp>
        <p:nvSpPr>
          <p:cNvPr id="26628" name="Rectangle 3"/>
          <p:cNvSpPr>
            <a:spLocks noGrp="1" noChangeArrowheads="1"/>
          </p:cNvSpPr>
          <p:nvPr>
            <p:ph type="body" idx="1"/>
          </p:nvPr>
        </p:nvSpPr>
        <p:spPr/>
        <p:txBody>
          <a:bodyPr/>
          <a:lstStyle/>
          <a:p>
            <a:pPr eaLnBrk="1" hangingPunct="1"/>
            <a:r>
              <a:rPr lang="zh-CN" altLang="en-US" sz="2300" smtClean="0"/>
              <a:t>现金流量表</a:t>
            </a:r>
            <a:endParaRPr lang="en-US" altLang="zh-CN" sz="2300" smtClean="0"/>
          </a:p>
          <a:p>
            <a:pPr eaLnBrk="1" hangingPunct="1"/>
            <a:endParaRPr lang="zh-CN" altLang="en-US" sz="2300" smtClean="0"/>
          </a:p>
          <a:p>
            <a:pPr eaLnBrk="1" hangingPunct="1"/>
            <a:r>
              <a:rPr lang="zh-CN" altLang="en-US" sz="2300" smtClean="0"/>
              <a:t>现金流量表反映企业一定会计期间内有关现金和现金等价物的流入和流出的信息，能够便于报表使用者了解和评价企业获取现金和现金等价物的能力，并据以预测企业未来的现金流量。该表的项目，按经营活动、投资活动和筹资活动三项基本活动分别列示。</a:t>
            </a:r>
            <a:endParaRPr lang="en-US" altLang="zh-CN" sz="2300" smtClean="0"/>
          </a:p>
          <a:p>
            <a:pPr eaLnBrk="1" hangingPunct="1"/>
            <a:endParaRPr lang="en-US" altLang="zh-CN" sz="2300" smtClean="0"/>
          </a:p>
          <a:p>
            <a:pPr eaLnBrk="1" hangingPunct="1"/>
            <a:r>
              <a:rPr lang="zh-CN" altLang="zh-CN" sz="2300" smtClean="0"/>
              <a:t>《企业会计准则第</a:t>
            </a:r>
            <a:r>
              <a:rPr lang="en-US" altLang="zh-CN" sz="2300" smtClean="0"/>
              <a:t>31</a:t>
            </a:r>
            <a:r>
              <a:rPr lang="zh-CN" altLang="zh-CN" sz="2300" smtClean="0"/>
              <a:t>号——现金流量表》规定，企业应当采用直接法编制现金流量表，同时要求在附注中提供以净利润为基础调节到经营活动现金流量的信息。</a:t>
            </a:r>
            <a:endParaRPr lang="zh-CN" altLang="en-US" sz="2300" smtClean="0"/>
          </a:p>
        </p:txBody>
      </p:sp>
    </p:spTree>
  </p:cSld>
  <p:clrMapOvr>
    <a:masterClrMapping/>
  </p:clrMapOvr>
  <p:transition spd="slow">
    <p:dissolv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4"/>
          <p:cNvSpPr>
            <a:spLocks noGrp="1"/>
          </p:cNvSpPr>
          <p:nvPr>
            <p:ph type="sldNum" sz="quarter" idx="11"/>
          </p:nvPr>
        </p:nvSpPr>
        <p:spPr/>
        <p:txBody>
          <a:bodyPr/>
          <a:lstStyle/>
          <a:p>
            <a:pPr>
              <a:defRPr/>
            </a:pPr>
            <a:fld id="{B846DDC2-82CA-427D-AAD5-B8EE194B9F06}" type="slidenum">
              <a:rPr lang="zh-CN" altLang="en-US"/>
              <a:pPr>
                <a:defRPr/>
              </a:pPr>
              <a:t>25</a:t>
            </a:fld>
            <a:endParaRPr lang="en-US" altLang="zh-CN"/>
          </a:p>
        </p:txBody>
      </p:sp>
      <p:sp>
        <p:nvSpPr>
          <p:cNvPr id="27651" name="Rectangle 2"/>
          <p:cNvSpPr>
            <a:spLocks noGrp="1" noChangeArrowheads="1"/>
          </p:cNvSpPr>
          <p:nvPr>
            <p:ph type="title"/>
          </p:nvPr>
        </p:nvSpPr>
        <p:spPr/>
        <p:txBody>
          <a:bodyPr/>
          <a:lstStyle/>
          <a:p>
            <a:pPr eaLnBrk="1" hangingPunct="1"/>
            <a:r>
              <a:rPr lang="zh-CN" altLang="en-US" smtClean="0"/>
              <a:t>财务报表</a:t>
            </a:r>
          </a:p>
        </p:txBody>
      </p:sp>
      <p:sp>
        <p:nvSpPr>
          <p:cNvPr id="27652" name="Rectangle 3"/>
          <p:cNvSpPr>
            <a:spLocks noGrp="1" noChangeArrowheads="1"/>
          </p:cNvSpPr>
          <p:nvPr>
            <p:ph type="body" idx="1"/>
          </p:nvPr>
        </p:nvSpPr>
        <p:spPr/>
        <p:txBody>
          <a:bodyPr/>
          <a:lstStyle/>
          <a:p>
            <a:pPr eaLnBrk="1" hangingPunct="1"/>
            <a:r>
              <a:rPr lang="zh-CN" altLang="en-US" dirty="0" smtClean="0"/>
              <a:t>现金流量表中企业的现金流量分别来自企业的经营活动、投资活动和筹资活动等三种主要业务活动</a:t>
            </a:r>
            <a:r>
              <a:rPr lang="zh-CN" altLang="en-US" dirty="0" smtClean="0"/>
              <a:t>。</a:t>
            </a:r>
            <a:endParaRPr lang="en-US" altLang="zh-CN" dirty="0" smtClean="0"/>
          </a:p>
          <a:p>
            <a:pPr eaLnBrk="1" hangingPunct="1"/>
            <a:endParaRPr lang="zh-CN" altLang="en-US" dirty="0" smtClean="0"/>
          </a:p>
          <a:p>
            <a:pPr eaLnBrk="1" hangingPunct="1"/>
            <a:r>
              <a:rPr lang="en-US" altLang="zh-CN" dirty="0" smtClean="0"/>
              <a:t>1</a:t>
            </a:r>
            <a:r>
              <a:rPr lang="zh-CN" altLang="en-US" dirty="0" smtClean="0"/>
              <a:t>．经营活动产生的现金流量</a:t>
            </a:r>
          </a:p>
          <a:p>
            <a:pPr eaLnBrk="1" hangingPunct="1"/>
            <a:r>
              <a:rPr lang="zh-CN" altLang="en-US" dirty="0" smtClean="0"/>
              <a:t>经营活动是指除投资活动和筹资活动以外的所有交易和事项。主要包括销售或购买商品、提供或接受劳务、收到的税费返还或支付的各项税费，收到或支付的其他与经营有关的现金等。</a:t>
            </a:r>
          </a:p>
          <a:p>
            <a:pPr eaLnBrk="1" hangingPunct="1"/>
            <a:r>
              <a:rPr lang="en-US" altLang="zh-CN" dirty="0" smtClean="0"/>
              <a:t>2</a:t>
            </a:r>
            <a:r>
              <a:rPr lang="zh-CN" altLang="en-US" dirty="0" smtClean="0"/>
              <a:t>．投资活动产生的现金流量</a:t>
            </a:r>
          </a:p>
          <a:p>
            <a:pPr eaLnBrk="1" hangingPunct="1"/>
            <a:r>
              <a:rPr lang="zh-CN" altLang="en-US" dirty="0" smtClean="0"/>
              <a:t>投资活动是指企业长期资产的构建和不包括在现金等价物范围内的投资及其处置活动。包括取得和收回投资、构建和处置固定资产、购买和处置无形资产等。</a:t>
            </a:r>
          </a:p>
          <a:p>
            <a:pPr eaLnBrk="1" hangingPunct="1"/>
            <a:r>
              <a:rPr lang="en-US" altLang="zh-CN" dirty="0" smtClean="0"/>
              <a:t>3</a:t>
            </a:r>
            <a:r>
              <a:rPr lang="zh-CN" altLang="en-US" dirty="0" smtClean="0"/>
              <a:t>．筹资活动产生的现金流量</a:t>
            </a:r>
          </a:p>
          <a:p>
            <a:pPr eaLnBrk="1" hangingPunct="1"/>
            <a:r>
              <a:rPr lang="zh-CN" altLang="en-US" dirty="0" smtClean="0"/>
              <a:t>筹资活动是指导致企业资本及债务规模和构成发生变化的活动。包括发行股票或接受投入资本、分派现金股利、取得和偿还银行借款、发行和偿还公司债券等。</a:t>
            </a:r>
          </a:p>
        </p:txBody>
      </p:sp>
    </p:spTree>
  </p:cSld>
  <p:clrMapOvr>
    <a:masterClrMapping/>
  </p:clrMapOvr>
  <p:transition spd="slow">
    <p:dissolv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4"/>
          <p:cNvSpPr>
            <a:spLocks noGrp="1"/>
          </p:cNvSpPr>
          <p:nvPr>
            <p:ph type="sldNum" sz="quarter" idx="11"/>
          </p:nvPr>
        </p:nvSpPr>
        <p:spPr/>
        <p:txBody>
          <a:bodyPr/>
          <a:lstStyle/>
          <a:p>
            <a:pPr>
              <a:defRPr/>
            </a:pPr>
            <a:fld id="{E93BF1CB-EE2C-4115-B63D-C6A35EC9E7A4}" type="slidenum">
              <a:rPr lang="zh-CN" altLang="en-US"/>
              <a:pPr>
                <a:defRPr/>
              </a:pPr>
              <a:t>26</a:t>
            </a:fld>
            <a:endParaRPr lang="en-US" altLang="zh-CN"/>
          </a:p>
        </p:txBody>
      </p:sp>
      <p:sp>
        <p:nvSpPr>
          <p:cNvPr id="28675" name="Rectangle 2"/>
          <p:cNvSpPr>
            <a:spLocks noGrp="1" noChangeArrowheads="1"/>
          </p:cNvSpPr>
          <p:nvPr>
            <p:ph type="title"/>
          </p:nvPr>
        </p:nvSpPr>
        <p:spPr/>
        <p:txBody>
          <a:bodyPr/>
          <a:lstStyle/>
          <a:p>
            <a:pPr eaLnBrk="1" hangingPunct="1"/>
            <a:r>
              <a:rPr lang="zh-CN" altLang="en-US" smtClean="0"/>
              <a:t>财务报表</a:t>
            </a:r>
          </a:p>
        </p:txBody>
      </p:sp>
      <p:sp>
        <p:nvSpPr>
          <p:cNvPr id="28676" name="Rectangle 3"/>
          <p:cNvSpPr>
            <a:spLocks noGrp="1" noChangeArrowheads="1"/>
          </p:cNvSpPr>
          <p:nvPr>
            <p:ph type="body" idx="1"/>
          </p:nvPr>
        </p:nvSpPr>
        <p:spPr/>
        <p:txBody>
          <a:bodyPr/>
          <a:lstStyle/>
          <a:p>
            <a:pPr eaLnBrk="1" hangingPunct="1">
              <a:lnSpc>
                <a:spcPct val="115000"/>
              </a:lnSpc>
            </a:pPr>
            <a:r>
              <a:rPr lang="zh-CN" altLang="en-US" sz="2200" smtClean="0"/>
              <a:t>现金流量表中的经营活动现金流量有两种列报方法：直接法和间接法。直接法是按现金收入和支出的主要类别直接反映企业经营活动产生的现金流量，一般以利润表中的营业收入为起算点，调整与经营活动有关项目的增减变化，然后计算出经营活动现金流量。间接法是以净利润为起算点，调整不涉及现金的收入、费用、营业外收支以及应收应付等项目的增减变动，据此计算并列示经营活动现金流量。</a:t>
            </a:r>
          </a:p>
          <a:p>
            <a:pPr eaLnBrk="1" hangingPunct="1">
              <a:lnSpc>
                <a:spcPct val="115000"/>
              </a:lnSpc>
            </a:pPr>
            <a:endParaRPr lang="en-US" altLang="zh-CN" sz="2200" smtClean="0"/>
          </a:p>
          <a:p>
            <a:pPr eaLnBrk="1" hangingPunct="1">
              <a:lnSpc>
                <a:spcPct val="115000"/>
              </a:lnSpc>
            </a:pPr>
            <a:r>
              <a:rPr lang="zh-CN" altLang="en-US" sz="2200" smtClean="0"/>
              <a:t>现金流量表对于企业经营活动收益的反映是以收付实现制为基础的，相对于以权责发生制为基础的利润表来说，可以提供更加准确的企业财务信息。</a:t>
            </a:r>
          </a:p>
        </p:txBody>
      </p:sp>
    </p:spTree>
  </p:cSld>
  <p:clrMapOvr>
    <a:masterClrMapping/>
  </p:clrMapOvr>
  <p:transition spd="slow">
    <p:dissolv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灯片编号占位符 2"/>
          <p:cNvSpPr>
            <a:spLocks noGrp="1"/>
          </p:cNvSpPr>
          <p:nvPr>
            <p:ph type="sldNum" sz="quarter" idx="11"/>
          </p:nvPr>
        </p:nvSpPr>
        <p:spPr/>
        <p:txBody>
          <a:bodyPr/>
          <a:lstStyle/>
          <a:p>
            <a:pPr>
              <a:defRPr/>
            </a:pPr>
            <a:fld id="{A071BF44-0CA1-4FA8-A6B0-DB6AD90169B8}" type="slidenum">
              <a:rPr lang="zh-CN" altLang="en-US"/>
              <a:pPr>
                <a:defRPr/>
              </a:pPr>
              <a:t>27</a:t>
            </a:fld>
            <a:endParaRPr lang="en-US" altLang="zh-CN"/>
          </a:p>
        </p:txBody>
      </p:sp>
      <p:sp>
        <p:nvSpPr>
          <p:cNvPr id="29699" name="Text Box 2"/>
          <p:cNvSpPr txBox="1">
            <a:spLocks noChangeArrowheads="1"/>
          </p:cNvSpPr>
          <p:nvPr/>
        </p:nvSpPr>
        <p:spPr bwMode="auto">
          <a:xfrm>
            <a:off x="1371600" y="1371600"/>
            <a:ext cx="6629400" cy="641350"/>
          </a:xfrm>
          <a:prstGeom prst="rect">
            <a:avLst/>
          </a:prstGeom>
          <a:noFill/>
          <a:ln w="9525">
            <a:noFill/>
            <a:miter lim="800000"/>
            <a:headEnd/>
            <a:tailEnd/>
          </a:ln>
        </p:spPr>
        <p:txBody>
          <a:bodyPr>
            <a:spAutoFit/>
          </a:bodyPr>
          <a:lstStyle/>
          <a:p>
            <a:pPr algn="l">
              <a:spcBef>
                <a:spcPct val="50000"/>
              </a:spcBef>
            </a:pPr>
            <a:endParaRPr lang="zh-CN" altLang="en-US" sz="3600" b="1">
              <a:latin typeface="Times New Roman" pitchFamily="18" charset="0"/>
              <a:ea typeface="宋体" charset="-122"/>
            </a:endParaRPr>
          </a:p>
        </p:txBody>
      </p:sp>
      <p:sp>
        <p:nvSpPr>
          <p:cNvPr id="29700" name="Text Box 3"/>
          <p:cNvSpPr txBox="1">
            <a:spLocks noChangeArrowheads="1"/>
          </p:cNvSpPr>
          <p:nvPr/>
        </p:nvSpPr>
        <p:spPr bwMode="auto">
          <a:xfrm>
            <a:off x="381000" y="381000"/>
            <a:ext cx="8229600" cy="519113"/>
          </a:xfrm>
          <a:prstGeom prst="rect">
            <a:avLst/>
          </a:prstGeom>
          <a:noFill/>
          <a:ln w="9525">
            <a:noFill/>
            <a:miter lim="800000"/>
            <a:headEnd/>
            <a:tailEnd/>
          </a:ln>
        </p:spPr>
        <p:txBody>
          <a:bodyPr>
            <a:spAutoFit/>
          </a:bodyPr>
          <a:lstStyle/>
          <a:p>
            <a:pPr algn="l">
              <a:spcBef>
                <a:spcPct val="50000"/>
              </a:spcBef>
              <a:buFontTx/>
              <a:buChar char="•"/>
            </a:pPr>
            <a:endParaRPr lang="zh-CN" altLang="en-US" sz="2800">
              <a:latin typeface="Times New Roman" pitchFamily="18" charset="0"/>
              <a:ea typeface="宋体" charset="-122"/>
            </a:endParaRPr>
          </a:p>
        </p:txBody>
      </p:sp>
      <p:sp>
        <p:nvSpPr>
          <p:cNvPr id="711684" name="Text Box 4"/>
          <p:cNvSpPr txBox="1">
            <a:spLocks noChangeArrowheads="1"/>
          </p:cNvSpPr>
          <p:nvPr/>
        </p:nvSpPr>
        <p:spPr bwMode="auto">
          <a:xfrm>
            <a:off x="468313" y="1125538"/>
            <a:ext cx="8207375" cy="3743325"/>
          </a:xfrm>
          <a:prstGeom prst="rect">
            <a:avLst/>
          </a:prstGeom>
          <a:noFill/>
          <a:ln w="9525">
            <a:noFill/>
            <a:miter lim="800000"/>
            <a:headEnd/>
            <a:tailEnd/>
          </a:ln>
        </p:spPr>
        <p:txBody>
          <a:bodyPr>
            <a:spAutoFit/>
          </a:bodyPr>
          <a:lstStyle/>
          <a:p>
            <a:pPr algn="l">
              <a:spcBef>
                <a:spcPct val="50000"/>
              </a:spcBef>
              <a:buClr>
                <a:srgbClr val="FF0000"/>
              </a:buClr>
              <a:buFont typeface="Wingdings" pitchFamily="2" charset="2"/>
              <a:buChar char="X"/>
            </a:pPr>
            <a:r>
              <a:rPr lang="zh-CN" altLang="en-US" sz="2400">
                <a:latin typeface="Times New Roman" pitchFamily="18" charset="0"/>
                <a:ea typeface="华文新魏" pitchFamily="2" charset="-122"/>
              </a:rPr>
              <a:t>财务报表附注是为了使报表使用者理解报表内容而对报表的编制基础、编制依据、编制原则和方法及主要项目等所作的解释。它是对财务报表的补充说明，能够帮助报表使用者掌握企业会计政策的变化，并对报表中未包括或披露不详细的内容做进一步的解释。</a:t>
            </a:r>
          </a:p>
          <a:p>
            <a:pPr algn="l">
              <a:spcBef>
                <a:spcPct val="50000"/>
              </a:spcBef>
              <a:buClr>
                <a:srgbClr val="FF0000"/>
              </a:buClr>
              <a:buFont typeface="Wingdings" pitchFamily="2" charset="2"/>
              <a:buChar char="X"/>
            </a:pPr>
            <a:r>
              <a:rPr lang="zh-CN" altLang="en-US" sz="2400">
                <a:latin typeface="Times New Roman" pitchFamily="18" charset="0"/>
                <a:ea typeface="华文新魏" pitchFamily="2" charset="-122"/>
              </a:rPr>
              <a:t>仔细分析财务报表附注有利于使数据分析建立在更加真实、可靠和可比的基础上。</a:t>
            </a:r>
          </a:p>
          <a:p>
            <a:pPr algn="l">
              <a:spcBef>
                <a:spcPct val="50000"/>
              </a:spcBef>
              <a:buClr>
                <a:srgbClr val="FF0000"/>
              </a:buClr>
              <a:buFont typeface="Wingdings" pitchFamily="2" charset="2"/>
              <a:buChar char="X"/>
            </a:pPr>
            <a:r>
              <a:rPr lang="zh-CN" altLang="en-US" sz="2400">
                <a:latin typeface="Times New Roman" pitchFamily="18" charset="0"/>
                <a:ea typeface="华文新魏" pitchFamily="2" charset="-122"/>
              </a:rPr>
              <a:t>按照我国</a:t>
            </a:r>
            <a:r>
              <a:rPr lang="en-US" altLang="zh-CN" sz="2400">
                <a:latin typeface="Times New Roman" pitchFamily="18" charset="0"/>
                <a:ea typeface="华文新魏" pitchFamily="2" charset="-122"/>
              </a:rPr>
              <a:t>《</a:t>
            </a:r>
            <a:r>
              <a:rPr lang="zh-CN" altLang="en-US" sz="2400">
                <a:latin typeface="Times New Roman" pitchFamily="18" charset="0"/>
                <a:ea typeface="华文新魏" pitchFamily="2" charset="-122"/>
              </a:rPr>
              <a:t>企业会计制度</a:t>
            </a:r>
            <a:r>
              <a:rPr lang="en-US" altLang="zh-CN" sz="2400">
                <a:latin typeface="Times New Roman" pitchFamily="18" charset="0"/>
                <a:ea typeface="华文新魏" pitchFamily="2" charset="-122"/>
              </a:rPr>
              <a:t>》</a:t>
            </a:r>
            <a:r>
              <a:rPr lang="zh-CN" altLang="en-US" sz="2400">
                <a:latin typeface="Times New Roman" pitchFamily="18" charset="0"/>
                <a:ea typeface="华文新魏" pitchFamily="2" charset="-122"/>
              </a:rPr>
              <a:t>的规定，在财务报表附注中至少应披露以下内容：</a:t>
            </a:r>
          </a:p>
        </p:txBody>
      </p:sp>
      <p:sp>
        <p:nvSpPr>
          <p:cNvPr id="29702" name="Rectangle 5"/>
          <p:cNvSpPr>
            <a:spLocks noChangeArrowheads="1"/>
          </p:cNvSpPr>
          <p:nvPr/>
        </p:nvSpPr>
        <p:spPr bwMode="auto">
          <a:xfrm>
            <a:off x="2362200" y="152400"/>
            <a:ext cx="4495800" cy="685800"/>
          </a:xfrm>
          <a:prstGeom prst="rect">
            <a:avLst/>
          </a:prstGeom>
          <a:noFill/>
          <a:ln w="9525">
            <a:noFill/>
            <a:miter lim="800000"/>
            <a:headEnd/>
            <a:tailEnd/>
          </a:ln>
        </p:spPr>
        <p:txBody>
          <a:bodyPr anchor="ctr"/>
          <a:lstStyle/>
          <a:p>
            <a:r>
              <a:rPr lang="zh-CN" altLang="en-US" sz="2400">
                <a:latin typeface="Times New Roman" pitchFamily="18" charset="0"/>
              </a:rPr>
              <a:t>财务报表附注</a:t>
            </a:r>
          </a:p>
        </p:txBody>
      </p:sp>
    </p:spTree>
  </p:cSld>
  <p:clrMapOvr>
    <a:masterClrMapping/>
  </p:clrMapOvr>
  <p:transition spd="slow">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711684">
                                            <p:txEl>
                                              <p:pRg st="0" end="0"/>
                                            </p:txEl>
                                          </p:spTgt>
                                        </p:tgtEl>
                                        <p:attrNameLst>
                                          <p:attrName>style.visibility</p:attrName>
                                        </p:attrNameLst>
                                      </p:cBhvr>
                                      <p:to>
                                        <p:strVal val="visible"/>
                                      </p:to>
                                    </p:set>
                                    <p:animEffect transition="in" filter="barn(outVertical)">
                                      <p:cBhvr>
                                        <p:cTn id="7" dur="500"/>
                                        <p:tgtEl>
                                          <p:spTgt spid="71168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37" fill="hold" grpId="0" nodeType="clickEffect">
                                  <p:stCondLst>
                                    <p:cond delay="0"/>
                                  </p:stCondLst>
                                  <p:childTnLst>
                                    <p:set>
                                      <p:cBhvr>
                                        <p:cTn id="11" dur="1" fill="hold">
                                          <p:stCondLst>
                                            <p:cond delay="0"/>
                                          </p:stCondLst>
                                        </p:cTn>
                                        <p:tgtEl>
                                          <p:spTgt spid="711684">
                                            <p:txEl>
                                              <p:pRg st="1" end="1"/>
                                            </p:txEl>
                                          </p:spTgt>
                                        </p:tgtEl>
                                        <p:attrNameLst>
                                          <p:attrName>style.visibility</p:attrName>
                                        </p:attrNameLst>
                                      </p:cBhvr>
                                      <p:to>
                                        <p:strVal val="visible"/>
                                      </p:to>
                                    </p:set>
                                    <p:animEffect transition="in" filter="barn(outVertical)">
                                      <p:cBhvr>
                                        <p:cTn id="12" dur="500"/>
                                        <p:tgtEl>
                                          <p:spTgt spid="71168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37" fill="hold" grpId="0" nodeType="clickEffect">
                                  <p:stCondLst>
                                    <p:cond delay="0"/>
                                  </p:stCondLst>
                                  <p:childTnLst>
                                    <p:set>
                                      <p:cBhvr>
                                        <p:cTn id="16" dur="1" fill="hold">
                                          <p:stCondLst>
                                            <p:cond delay="0"/>
                                          </p:stCondLst>
                                        </p:cTn>
                                        <p:tgtEl>
                                          <p:spTgt spid="711684">
                                            <p:txEl>
                                              <p:pRg st="2" end="2"/>
                                            </p:txEl>
                                          </p:spTgt>
                                        </p:tgtEl>
                                        <p:attrNameLst>
                                          <p:attrName>style.visibility</p:attrName>
                                        </p:attrNameLst>
                                      </p:cBhvr>
                                      <p:to>
                                        <p:strVal val="visible"/>
                                      </p:to>
                                    </p:set>
                                    <p:animEffect transition="in" filter="barn(outVertical)">
                                      <p:cBhvr>
                                        <p:cTn id="17" dur="500"/>
                                        <p:tgtEl>
                                          <p:spTgt spid="71168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1684" grpId="0" build="p" autoUpdateAnimBg="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4"/>
          <p:cNvSpPr>
            <a:spLocks noGrp="1"/>
          </p:cNvSpPr>
          <p:nvPr>
            <p:ph type="sldNum" sz="quarter" idx="11"/>
          </p:nvPr>
        </p:nvSpPr>
        <p:spPr/>
        <p:txBody>
          <a:bodyPr/>
          <a:lstStyle/>
          <a:p>
            <a:pPr>
              <a:defRPr/>
            </a:pPr>
            <a:fld id="{D41AFEE4-D028-4C99-9C5A-D10539834F6D}" type="slidenum">
              <a:rPr lang="zh-CN" altLang="en-US"/>
              <a:pPr>
                <a:defRPr/>
              </a:pPr>
              <a:t>28</a:t>
            </a:fld>
            <a:endParaRPr lang="en-US" altLang="zh-CN"/>
          </a:p>
        </p:txBody>
      </p:sp>
      <p:sp>
        <p:nvSpPr>
          <p:cNvPr id="30723" name="Rectangle 2"/>
          <p:cNvSpPr>
            <a:spLocks noGrp="1" noChangeArrowheads="1"/>
          </p:cNvSpPr>
          <p:nvPr>
            <p:ph type="title"/>
          </p:nvPr>
        </p:nvSpPr>
        <p:spPr/>
        <p:txBody>
          <a:bodyPr/>
          <a:lstStyle/>
          <a:p>
            <a:pPr eaLnBrk="1" hangingPunct="1"/>
            <a:r>
              <a:rPr lang="zh-CN" altLang="en-US" smtClean="0"/>
              <a:t>财务报表附注</a:t>
            </a:r>
          </a:p>
        </p:txBody>
      </p:sp>
      <p:sp>
        <p:nvSpPr>
          <p:cNvPr id="30724" name="Rectangle 3"/>
          <p:cNvSpPr>
            <a:spLocks noGrp="1" noChangeArrowheads="1"/>
          </p:cNvSpPr>
          <p:nvPr>
            <p:ph type="body" idx="1"/>
          </p:nvPr>
        </p:nvSpPr>
        <p:spPr>
          <a:xfrm>
            <a:off x="468313" y="981075"/>
            <a:ext cx="8207375" cy="4392613"/>
          </a:xfrm>
        </p:spPr>
        <p:txBody>
          <a:bodyPr/>
          <a:lstStyle/>
          <a:p>
            <a:pPr eaLnBrk="1" hangingPunct="1"/>
            <a:r>
              <a:rPr lang="en-US" altLang="zh-CN" smtClean="0"/>
              <a:t>1</a:t>
            </a:r>
            <a:r>
              <a:rPr lang="zh-CN" altLang="en-US" smtClean="0"/>
              <a:t>．企业的基本情况</a:t>
            </a:r>
          </a:p>
          <a:p>
            <a:pPr eaLnBrk="1" hangingPunct="1"/>
            <a:r>
              <a:rPr lang="zh-CN" altLang="en-US" smtClean="0"/>
              <a:t>企业的基本情况主要包括：（</a:t>
            </a:r>
            <a:r>
              <a:rPr lang="en-US" altLang="zh-CN" smtClean="0"/>
              <a:t>1</a:t>
            </a:r>
            <a:r>
              <a:rPr lang="zh-CN" altLang="en-US" smtClean="0"/>
              <a:t>）企业注册地、组织形式和总部地址。（</a:t>
            </a:r>
            <a:r>
              <a:rPr lang="en-US" altLang="zh-CN" smtClean="0"/>
              <a:t>2</a:t>
            </a:r>
            <a:r>
              <a:rPr lang="zh-CN" altLang="en-US" smtClean="0"/>
              <a:t>）企业的业务性质和主要经营活动，如企业所处的行业、所提供的主要产品或服务、客户的性质、销售策略、监管环境的性质等。（</a:t>
            </a:r>
            <a:r>
              <a:rPr lang="en-US" altLang="zh-CN" smtClean="0"/>
              <a:t>3</a:t>
            </a:r>
            <a:r>
              <a:rPr lang="zh-CN" altLang="en-US" smtClean="0"/>
              <a:t>）母公司以及集团最终母公司的名称。（</a:t>
            </a:r>
            <a:r>
              <a:rPr lang="en-US" altLang="zh-CN" smtClean="0"/>
              <a:t>4</a:t>
            </a:r>
            <a:r>
              <a:rPr lang="zh-CN" altLang="en-US" smtClean="0"/>
              <a:t>）财务报告的批准报出者和财务报告批准报出日。</a:t>
            </a:r>
          </a:p>
          <a:p>
            <a:pPr eaLnBrk="1" hangingPunct="1"/>
            <a:endParaRPr lang="zh-CN" altLang="en-US" smtClean="0"/>
          </a:p>
          <a:p>
            <a:pPr eaLnBrk="1" hangingPunct="1"/>
            <a:r>
              <a:rPr lang="en-US" altLang="zh-CN" smtClean="0"/>
              <a:t>2</a:t>
            </a:r>
            <a:r>
              <a:rPr lang="zh-CN" altLang="en-US" smtClean="0"/>
              <a:t>．财务报表的编制基础</a:t>
            </a:r>
          </a:p>
          <a:p>
            <a:pPr eaLnBrk="1" hangingPunct="1"/>
            <a:r>
              <a:rPr lang="zh-CN" altLang="en-US" smtClean="0"/>
              <a:t>财务报表是以会计核算的基本前提为基础编制的，这些基本前提也叫会计假设，其主要内容是：财务报表是反映一个特定单位的经营活动，企业的经营活动将无限期地持续下去，连续不断的经营活动可以分为一个个间距相等、首尾相连的会计期间，企业的基本活动可以通过货币进行计量。如果编制的财务报表未能遵守上述核算前提，则应予以披露，并说明理由，以免报表使用人产生误解。</a:t>
            </a:r>
          </a:p>
        </p:txBody>
      </p:sp>
    </p:spTree>
  </p:cSld>
  <p:clrMapOvr>
    <a:masterClrMapping/>
  </p:clrMapOvr>
  <p:transition spd="slow">
    <p:dissolv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4"/>
          <p:cNvSpPr>
            <a:spLocks noGrp="1"/>
          </p:cNvSpPr>
          <p:nvPr>
            <p:ph type="sldNum" sz="quarter" idx="11"/>
          </p:nvPr>
        </p:nvSpPr>
        <p:spPr/>
        <p:txBody>
          <a:bodyPr/>
          <a:lstStyle/>
          <a:p>
            <a:pPr>
              <a:defRPr/>
            </a:pPr>
            <a:fld id="{21FC8A79-8EC9-42FB-92D0-6FDEA777BD1B}" type="slidenum">
              <a:rPr lang="zh-CN" altLang="en-US"/>
              <a:pPr>
                <a:defRPr/>
              </a:pPr>
              <a:t>29</a:t>
            </a:fld>
            <a:endParaRPr lang="en-US" altLang="zh-CN"/>
          </a:p>
        </p:txBody>
      </p:sp>
      <p:sp>
        <p:nvSpPr>
          <p:cNvPr id="31747" name="Rectangle 2"/>
          <p:cNvSpPr>
            <a:spLocks noGrp="1" noChangeArrowheads="1"/>
          </p:cNvSpPr>
          <p:nvPr>
            <p:ph type="title"/>
          </p:nvPr>
        </p:nvSpPr>
        <p:spPr/>
        <p:txBody>
          <a:bodyPr/>
          <a:lstStyle/>
          <a:p>
            <a:pPr eaLnBrk="1" hangingPunct="1"/>
            <a:r>
              <a:rPr lang="zh-CN" altLang="en-US" smtClean="0"/>
              <a:t>财务报表附注</a:t>
            </a:r>
          </a:p>
        </p:txBody>
      </p:sp>
      <p:sp>
        <p:nvSpPr>
          <p:cNvPr id="31748" name="Rectangle 3"/>
          <p:cNvSpPr>
            <a:spLocks noGrp="1" noChangeArrowheads="1"/>
          </p:cNvSpPr>
          <p:nvPr>
            <p:ph type="body" idx="1"/>
          </p:nvPr>
        </p:nvSpPr>
        <p:spPr/>
        <p:txBody>
          <a:bodyPr/>
          <a:lstStyle/>
          <a:p>
            <a:pPr eaLnBrk="1" hangingPunct="1"/>
            <a:r>
              <a:rPr lang="en-US" altLang="zh-CN" dirty="0" smtClean="0"/>
              <a:t>3</a:t>
            </a:r>
            <a:r>
              <a:rPr lang="zh-CN" altLang="en-US" dirty="0" smtClean="0"/>
              <a:t>．遵循企业会计准则的声明</a:t>
            </a:r>
          </a:p>
          <a:p>
            <a:pPr eaLnBrk="1" hangingPunct="1"/>
            <a:r>
              <a:rPr lang="zh-CN" altLang="en-US" dirty="0" smtClean="0"/>
              <a:t>企业应当声明编制的财务报表符合企业会计准则的要求，真实、完整地反映了企业的财务状况、经营成果和现金流量等有关信息。</a:t>
            </a:r>
          </a:p>
          <a:p>
            <a:pPr eaLnBrk="1" hangingPunct="1"/>
            <a:r>
              <a:rPr lang="en-US" altLang="zh-CN" dirty="0" smtClean="0"/>
              <a:t>4</a:t>
            </a:r>
            <a:r>
              <a:rPr lang="zh-CN" altLang="en-US" dirty="0" smtClean="0"/>
              <a:t>．重要会计政策的说明</a:t>
            </a:r>
          </a:p>
          <a:p>
            <a:pPr eaLnBrk="1" hangingPunct="1"/>
            <a:r>
              <a:rPr lang="zh-CN" altLang="en-US" dirty="0" smtClean="0">
                <a:solidFill>
                  <a:srgbClr val="FF0066"/>
                </a:solidFill>
              </a:rPr>
              <a:t>会计政策</a:t>
            </a:r>
            <a:r>
              <a:rPr lang="zh-CN" altLang="en-US" dirty="0" smtClean="0"/>
              <a:t>，是指企业在会计确认、计量和报告中所采用的原则、基础和会计处理方法。企业根据自己具体情况选择不同的会计政策，将会导致出现不同的会计报表数据，因此，必须明确披露其所采用的会计政策和方法，包括财务报表项目的计量基础和会计政策的确定依据等。判断会计政策是否重要，应当考虑与会计政策相关项目的性质和金额</a:t>
            </a:r>
            <a:r>
              <a:rPr lang="zh-CN" altLang="en-US" dirty="0" smtClean="0"/>
              <a:t>。</a:t>
            </a:r>
            <a:endParaRPr lang="en-US" altLang="zh-CN" dirty="0" smtClean="0"/>
          </a:p>
          <a:p>
            <a:pPr eaLnBrk="1" hangingPunct="1"/>
            <a:endParaRPr lang="zh-CN" altLang="en-US" dirty="0" smtClean="0"/>
          </a:p>
          <a:p>
            <a:pPr eaLnBrk="1" hangingPunct="1"/>
            <a:r>
              <a:rPr lang="zh-CN" altLang="en-US" dirty="0" smtClean="0"/>
              <a:t>企业应当披露的重要的会计政策包括：（</a:t>
            </a:r>
            <a:r>
              <a:rPr lang="en-US" altLang="zh-CN" dirty="0" smtClean="0"/>
              <a:t>1</a:t>
            </a:r>
            <a:r>
              <a:rPr lang="zh-CN" altLang="en-US" dirty="0" smtClean="0"/>
              <a:t>）会计年度。（</a:t>
            </a:r>
            <a:r>
              <a:rPr lang="en-US" altLang="zh-CN" dirty="0" smtClean="0"/>
              <a:t>2</a:t>
            </a:r>
            <a:r>
              <a:rPr lang="zh-CN" altLang="en-US" dirty="0" smtClean="0"/>
              <a:t>）记账本位币。（</a:t>
            </a:r>
            <a:r>
              <a:rPr lang="en-US" altLang="zh-CN" dirty="0" smtClean="0"/>
              <a:t>3</a:t>
            </a:r>
            <a:r>
              <a:rPr lang="zh-CN" altLang="en-US" dirty="0" smtClean="0"/>
              <a:t>）记账基础与计价原则。（</a:t>
            </a:r>
            <a:r>
              <a:rPr lang="en-US" altLang="zh-CN" dirty="0" smtClean="0"/>
              <a:t>4</a:t>
            </a:r>
            <a:r>
              <a:rPr lang="zh-CN" altLang="en-US" dirty="0" smtClean="0"/>
              <a:t>）企业合并及商誉。（</a:t>
            </a:r>
            <a:r>
              <a:rPr lang="en-US" altLang="zh-CN" dirty="0" smtClean="0"/>
              <a:t>5</a:t>
            </a:r>
            <a:r>
              <a:rPr lang="zh-CN" altLang="en-US" dirty="0" smtClean="0"/>
              <a:t>）报表合并原则。（</a:t>
            </a:r>
            <a:r>
              <a:rPr lang="en-US" altLang="zh-CN" dirty="0" smtClean="0"/>
              <a:t>6</a:t>
            </a:r>
            <a:r>
              <a:rPr lang="zh-CN" altLang="en-US" dirty="0" smtClean="0"/>
              <a:t>）外币折算方法。（</a:t>
            </a:r>
            <a:r>
              <a:rPr lang="en-US" altLang="zh-CN" dirty="0" smtClean="0"/>
              <a:t>7</a:t>
            </a:r>
            <a:r>
              <a:rPr lang="zh-CN" altLang="en-US" dirty="0" smtClean="0"/>
              <a:t>）存货的计价方法。（</a:t>
            </a:r>
            <a:r>
              <a:rPr lang="en-US" altLang="zh-CN" dirty="0" smtClean="0"/>
              <a:t>8</a:t>
            </a:r>
            <a:r>
              <a:rPr lang="zh-CN" altLang="en-US" dirty="0" smtClean="0"/>
              <a:t>）长期投资的计量方法。（</a:t>
            </a:r>
            <a:r>
              <a:rPr lang="en-US" altLang="zh-CN" dirty="0" smtClean="0"/>
              <a:t>9</a:t>
            </a:r>
            <a:r>
              <a:rPr lang="zh-CN" altLang="en-US" dirty="0" smtClean="0"/>
              <a:t>）投资性房地产的后续计量</a:t>
            </a:r>
            <a:r>
              <a:rPr lang="zh-CN" altLang="en-US" dirty="0" smtClean="0"/>
              <a:t>。等等。</a:t>
            </a:r>
            <a:endParaRPr lang="zh-CN" altLang="en-US" dirty="0" smtClean="0"/>
          </a:p>
        </p:txBody>
      </p:sp>
    </p:spTree>
  </p:cSld>
  <p:clrMapOvr>
    <a:masterClrMapping/>
  </p:clrMapOvr>
  <p:transition spd="slow">
    <p:dissolv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4"/>
          <p:cNvSpPr>
            <a:spLocks noGrp="1"/>
          </p:cNvSpPr>
          <p:nvPr>
            <p:ph type="sldNum" sz="quarter" idx="11"/>
          </p:nvPr>
        </p:nvSpPr>
        <p:spPr/>
        <p:txBody>
          <a:bodyPr/>
          <a:lstStyle/>
          <a:p>
            <a:pPr>
              <a:defRPr/>
            </a:pPr>
            <a:fld id="{7BA3A318-B387-4018-862C-969E28607557}" type="slidenum">
              <a:rPr lang="zh-CN" altLang="en-US"/>
              <a:pPr>
                <a:defRPr/>
              </a:pPr>
              <a:t>3</a:t>
            </a:fld>
            <a:endParaRPr lang="en-US" altLang="zh-CN"/>
          </a:p>
        </p:txBody>
      </p:sp>
      <p:sp>
        <p:nvSpPr>
          <p:cNvPr id="5123" name="Rectangle 2"/>
          <p:cNvSpPr>
            <a:spLocks noGrp="1" noChangeArrowheads="1"/>
          </p:cNvSpPr>
          <p:nvPr>
            <p:ph type="title"/>
          </p:nvPr>
        </p:nvSpPr>
        <p:spPr/>
        <p:txBody>
          <a:bodyPr/>
          <a:lstStyle/>
          <a:p>
            <a:pPr marL="609600" indent="-609600" eaLnBrk="1" hangingPunct="1"/>
            <a:r>
              <a:rPr lang="zh-CN" altLang="en-US" sz="2000" b="1" smtClean="0"/>
              <a:t>财务报表分析的主体、内容和作用</a:t>
            </a:r>
          </a:p>
        </p:txBody>
      </p:sp>
      <p:sp>
        <p:nvSpPr>
          <p:cNvPr id="5124" name="Rectangle 3"/>
          <p:cNvSpPr>
            <a:spLocks noGrp="1" noChangeArrowheads="1"/>
          </p:cNvSpPr>
          <p:nvPr>
            <p:ph type="body" idx="1"/>
          </p:nvPr>
        </p:nvSpPr>
        <p:spPr/>
        <p:txBody>
          <a:bodyPr/>
          <a:lstStyle/>
          <a:p>
            <a:pPr eaLnBrk="1" hangingPunct="1"/>
            <a:r>
              <a:rPr lang="zh-CN" altLang="en-US" sz="2400" smtClean="0"/>
              <a:t>财务报表分析是指一定的报表分析主体以财务报表为主要依据，采取一定的标准和系统科学的分析方法，对企业的生产经营活动和财务状况进行综合评价的过程，其目的是了解过去、评价现在和预测未来，为报表使用者的各项决策行动提供依据。</a:t>
            </a:r>
          </a:p>
          <a:p>
            <a:pPr eaLnBrk="1" hangingPunct="1"/>
            <a:r>
              <a:rPr lang="zh-CN" altLang="en-US" sz="2400" smtClean="0"/>
              <a:t>财务报表分析的主体，也就是报表的使用人，通常情况下，一般包括企业的债权人、权益投资人、企业内部经理人员、政府经济管理机构以及其他与企业有利益关系的人士。他们出于不同目的使用财务报表，因此需要的信息不同，关注的角度不同，采用的分析程序和方法也会有一定的差别。 </a:t>
            </a:r>
          </a:p>
        </p:txBody>
      </p:sp>
    </p:spTree>
  </p:cSld>
  <p:clrMapOvr>
    <a:masterClrMapping/>
  </p:clrMapOvr>
  <p:transition spd="slow">
    <p:dissolv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4"/>
          <p:cNvSpPr>
            <a:spLocks noGrp="1"/>
          </p:cNvSpPr>
          <p:nvPr>
            <p:ph type="sldNum" sz="quarter" idx="11"/>
          </p:nvPr>
        </p:nvSpPr>
        <p:spPr/>
        <p:txBody>
          <a:bodyPr/>
          <a:lstStyle/>
          <a:p>
            <a:pPr>
              <a:defRPr/>
            </a:pPr>
            <a:fld id="{8B0E039C-8A81-49B7-8E35-B072DFB4D245}" type="slidenum">
              <a:rPr lang="zh-CN" altLang="en-US"/>
              <a:pPr>
                <a:defRPr/>
              </a:pPr>
              <a:t>30</a:t>
            </a:fld>
            <a:endParaRPr lang="en-US" altLang="zh-CN"/>
          </a:p>
        </p:txBody>
      </p:sp>
      <p:sp>
        <p:nvSpPr>
          <p:cNvPr id="32771" name="Rectangle 2"/>
          <p:cNvSpPr>
            <a:spLocks noGrp="1" noChangeArrowheads="1"/>
          </p:cNvSpPr>
          <p:nvPr>
            <p:ph type="title"/>
          </p:nvPr>
        </p:nvSpPr>
        <p:spPr/>
        <p:txBody>
          <a:bodyPr/>
          <a:lstStyle/>
          <a:p>
            <a:pPr eaLnBrk="1" hangingPunct="1"/>
            <a:r>
              <a:rPr lang="zh-CN" altLang="en-US" smtClean="0"/>
              <a:t>财务报表附注</a:t>
            </a:r>
          </a:p>
        </p:txBody>
      </p:sp>
      <p:sp>
        <p:nvSpPr>
          <p:cNvPr id="32772" name="Rectangle 3"/>
          <p:cNvSpPr>
            <a:spLocks noGrp="1" noChangeArrowheads="1"/>
          </p:cNvSpPr>
          <p:nvPr>
            <p:ph type="body" idx="1"/>
          </p:nvPr>
        </p:nvSpPr>
        <p:spPr>
          <a:xfrm>
            <a:off x="539750" y="1052513"/>
            <a:ext cx="8070850" cy="5040312"/>
          </a:xfrm>
        </p:spPr>
        <p:txBody>
          <a:bodyPr/>
          <a:lstStyle/>
          <a:p>
            <a:pPr eaLnBrk="1" hangingPunct="1">
              <a:lnSpc>
                <a:spcPct val="90000"/>
              </a:lnSpc>
            </a:pPr>
            <a:r>
              <a:rPr lang="en-US" altLang="zh-CN" dirty="0" smtClean="0"/>
              <a:t>5</a:t>
            </a:r>
            <a:r>
              <a:rPr lang="zh-CN" altLang="en-US" dirty="0" smtClean="0"/>
              <a:t>．重要会计估计的说明</a:t>
            </a:r>
          </a:p>
          <a:p>
            <a:pPr eaLnBrk="1" hangingPunct="1">
              <a:lnSpc>
                <a:spcPct val="90000"/>
              </a:lnSpc>
            </a:pPr>
            <a:r>
              <a:rPr lang="zh-CN" altLang="en-US" dirty="0" smtClean="0">
                <a:solidFill>
                  <a:srgbClr val="FF0066"/>
                </a:solidFill>
              </a:rPr>
              <a:t>会计估计</a:t>
            </a:r>
            <a:r>
              <a:rPr lang="zh-CN" altLang="en-US" dirty="0" smtClean="0"/>
              <a:t>，是指企业对结果不确定的交易或者事项以最近可利用的信息为基础所作的判断。由于某些经济事项的不确定性，而用权责发生制原则编制报表又必须进行事先估计，因此合理的会计估计是不可或缺的。合理的会计估计不会削弱会计数据的可靠性，而回避会计估计将会遗漏重要事项，反而会影响数据的可靠性。判断会计估计是否重要，应当考虑与会计估计相关项目的性质和金额</a:t>
            </a:r>
            <a:r>
              <a:rPr lang="zh-CN" altLang="en-US" dirty="0" smtClean="0"/>
              <a:t>。</a:t>
            </a:r>
            <a:endParaRPr lang="en-US" altLang="zh-CN" dirty="0" smtClean="0"/>
          </a:p>
          <a:p>
            <a:pPr eaLnBrk="1" hangingPunct="1">
              <a:lnSpc>
                <a:spcPct val="90000"/>
              </a:lnSpc>
            </a:pPr>
            <a:endParaRPr lang="zh-CN" altLang="en-US" dirty="0" smtClean="0"/>
          </a:p>
          <a:p>
            <a:pPr eaLnBrk="1" hangingPunct="1">
              <a:lnSpc>
                <a:spcPct val="90000"/>
              </a:lnSpc>
            </a:pPr>
            <a:r>
              <a:rPr lang="zh-CN" altLang="en-US" dirty="0" smtClean="0"/>
              <a:t>企业应当披露的重要会计估计包括：（</a:t>
            </a:r>
            <a:r>
              <a:rPr lang="en-US" altLang="zh-CN" dirty="0" smtClean="0"/>
              <a:t>1</a:t>
            </a:r>
            <a:r>
              <a:rPr lang="zh-CN" altLang="en-US" dirty="0" smtClean="0"/>
              <a:t>）存货可变现净值的确定。（</a:t>
            </a:r>
            <a:r>
              <a:rPr lang="en-US" altLang="zh-CN" dirty="0" smtClean="0"/>
              <a:t>2</a:t>
            </a:r>
            <a:r>
              <a:rPr lang="zh-CN" altLang="en-US" dirty="0" smtClean="0"/>
              <a:t>）采用公允价值模式下的投资性房地产公允价值的确定。（</a:t>
            </a:r>
            <a:r>
              <a:rPr lang="en-US" altLang="zh-CN" dirty="0" smtClean="0"/>
              <a:t>3</a:t>
            </a:r>
            <a:r>
              <a:rPr lang="zh-CN" altLang="en-US" dirty="0" smtClean="0"/>
              <a:t>）固定资产的预计使用寿命、净残值与固定资产的折旧方法。（</a:t>
            </a:r>
            <a:r>
              <a:rPr lang="en-US" altLang="zh-CN" dirty="0" smtClean="0"/>
              <a:t>4</a:t>
            </a:r>
            <a:r>
              <a:rPr lang="zh-CN" altLang="en-US" dirty="0" smtClean="0"/>
              <a:t>）使用寿命有限的无形资产的预计使用寿命与净残值。（</a:t>
            </a:r>
            <a:r>
              <a:rPr lang="en-US" altLang="zh-CN" dirty="0" smtClean="0"/>
              <a:t>5</a:t>
            </a:r>
            <a:r>
              <a:rPr lang="zh-CN" altLang="en-US" dirty="0" smtClean="0"/>
              <a:t>）合同完工进度的确定。（</a:t>
            </a:r>
            <a:r>
              <a:rPr lang="en-US" altLang="zh-CN" dirty="0" smtClean="0"/>
              <a:t>6</a:t>
            </a:r>
            <a:r>
              <a:rPr lang="zh-CN" altLang="en-US" dirty="0" smtClean="0"/>
              <a:t>）权益工具公允价值的确定。（</a:t>
            </a:r>
            <a:r>
              <a:rPr lang="en-US" altLang="zh-CN" dirty="0" smtClean="0"/>
              <a:t>7</a:t>
            </a:r>
            <a:r>
              <a:rPr lang="zh-CN" altLang="en-US" dirty="0" smtClean="0"/>
              <a:t>）债务人债务重组中转让的非现金资产的公允价值、由债务转成的股份的公允价值和修改其他债务条件后债务的公允价值的确定</a:t>
            </a:r>
            <a:r>
              <a:rPr lang="zh-CN" altLang="en-US" dirty="0" smtClean="0"/>
              <a:t>。等等。</a:t>
            </a:r>
            <a:endParaRPr lang="zh-CN" altLang="en-US" dirty="0" smtClean="0"/>
          </a:p>
        </p:txBody>
      </p:sp>
    </p:spTree>
  </p:cSld>
  <p:clrMapOvr>
    <a:masterClrMapping/>
  </p:clrMapOvr>
  <p:transition spd="slow">
    <p:dissolve/>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4"/>
          <p:cNvSpPr>
            <a:spLocks noGrp="1"/>
          </p:cNvSpPr>
          <p:nvPr>
            <p:ph type="sldNum" sz="quarter" idx="11"/>
          </p:nvPr>
        </p:nvSpPr>
        <p:spPr/>
        <p:txBody>
          <a:bodyPr/>
          <a:lstStyle/>
          <a:p>
            <a:pPr>
              <a:defRPr/>
            </a:pPr>
            <a:fld id="{80163CF5-B1DE-4BDF-971B-AD5ED7286FB9}" type="slidenum">
              <a:rPr lang="zh-CN" altLang="en-US"/>
              <a:pPr>
                <a:defRPr/>
              </a:pPr>
              <a:t>31</a:t>
            </a:fld>
            <a:endParaRPr lang="en-US" altLang="zh-CN"/>
          </a:p>
        </p:txBody>
      </p:sp>
      <p:sp>
        <p:nvSpPr>
          <p:cNvPr id="33795" name="Rectangle 2"/>
          <p:cNvSpPr>
            <a:spLocks noGrp="1" noChangeArrowheads="1"/>
          </p:cNvSpPr>
          <p:nvPr>
            <p:ph type="title"/>
          </p:nvPr>
        </p:nvSpPr>
        <p:spPr/>
        <p:txBody>
          <a:bodyPr/>
          <a:lstStyle/>
          <a:p>
            <a:pPr eaLnBrk="1" hangingPunct="1"/>
            <a:r>
              <a:rPr lang="zh-CN" altLang="en-US" smtClean="0"/>
              <a:t>财务报表附注</a:t>
            </a:r>
          </a:p>
        </p:txBody>
      </p:sp>
      <p:sp>
        <p:nvSpPr>
          <p:cNvPr id="33796" name="Rectangle 3"/>
          <p:cNvSpPr>
            <a:spLocks noGrp="1" noChangeArrowheads="1"/>
          </p:cNvSpPr>
          <p:nvPr>
            <p:ph type="body" idx="1"/>
          </p:nvPr>
        </p:nvSpPr>
        <p:spPr/>
        <p:txBody>
          <a:bodyPr/>
          <a:lstStyle/>
          <a:p>
            <a:pPr eaLnBrk="1" hangingPunct="1"/>
            <a:r>
              <a:rPr lang="en-US" altLang="zh-CN" dirty="0" smtClean="0"/>
              <a:t>6</a:t>
            </a:r>
            <a:r>
              <a:rPr lang="zh-CN" altLang="en-US" dirty="0" smtClean="0"/>
              <a:t>．会计政策和会计估计变更以及差错更正的</a:t>
            </a:r>
            <a:r>
              <a:rPr lang="zh-CN" altLang="en-US" dirty="0" smtClean="0"/>
              <a:t>说明</a:t>
            </a:r>
            <a:endParaRPr lang="en-US" altLang="zh-CN" dirty="0" smtClean="0"/>
          </a:p>
          <a:p>
            <a:pPr eaLnBrk="1" hangingPunct="1"/>
            <a:endParaRPr lang="zh-CN" altLang="en-US" dirty="0" smtClean="0"/>
          </a:p>
          <a:p>
            <a:pPr eaLnBrk="1" hangingPunct="1"/>
            <a:r>
              <a:rPr lang="zh-CN" altLang="en-US" dirty="0" smtClean="0">
                <a:solidFill>
                  <a:srgbClr val="FF0066"/>
                </a:solidFill>
              </a:rPr>
              <a:t>会计政策变更</a:t>
            </a:r>
            <a:r>
              <a:rPr lang="zh-CN" altLang="en-US" dirty="0" smtClean="0"/>
              <a:t>，是指企业对相同的交易或者事项由原来采用的会计政策改用另一会计政策的行为。为保证会计信息的可比性，一般情况下，企业采用的会计政策在每一会计期间和前后各期应当保持一致，不得随意变更。但是在法律、行政法规或者国家统一的会计制度等要求变更或者会计政策变更能够提供更可靠、更相关的会计信息的情况下，可以变更会计政策。</a:t>
            </a:r>
          </a:p>
          <a:p>
            <a:pPr eaLnBrk="1" hangingPunct="1"/>
            <a:endParaRPr lang="en-US" altLang="zh-CN" dirty="0" smtClean="0">
              <a:solidFill>
                <a:srgbClr val="FF0066"/>
              </a:solidFill>
            </a:endParaRPr>
          </a:p>
          <a:p>
            <a:pPr eaLnBrk="1" hangingPunct="1"/>
            <a:r>
              <a:rPr lang="zh-CN" altLang="en-US" dirty="0" smtClean="0">
                <a:solidFill>
                  <a:srgbClr val="FF0066"/>
                </a:solidFill>
              </a:rPr>
              <a:t>会计</a:t>
            </a:r>
            <a:r>
              <a:rPr lang="zh-CN" altLang="en-US" dirty="0" smtClean="0">
                <a:solidFill>
                  <a:srgbClr val="FF0066"/>
                </a:solidFill>
              </a:rPr>
              <a:t>估计变更</a:t>
            </a:r>
            <a:r>
              <a:rPr lang="zh-CN" altLang="en-US" dirty="0" smtClean="0"/>
              <a:t>，是指由于资产和负债的当前状况及预期经济利益和义务发生了变化，从而对资产或负债的账面价值或者资产的定期消耗金额进行调整。它并不意味着以前期间会计估计是错误的，只是由于情况发生变化，或者掌握了新的信息，积累了更多的经验，使得变更会计估计能够更好地反映企业的财务状况和经营成果。</a:t>
            </a:r>
          </a:p>
        </p:txBody>
      </p:sp>
    </p:spTree>
  </p:cSld>
  <p:clrMapOvr>
    <a:masterClrMapping/>
  </p:clrMapOvr>
  <p:transition spd="slow">
    <p:dissolve/>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4"/>
          <p:cNvSpPr>
            <a:spLocks noGrp="1"/>
          </p:cNvSpPr>
          <p:nvPr>
            <p:ph type="sldNum" sz="quarter" idx="11"/>
          </p:nvPr>
        </p:nvSpPr>
        <p:spPr/>
        <p:txBody>
          <a:bodyPr/>
          <a:lstStyle/>
          <a:p>
            <a:pPr>
              <a:defRPr/>
            </a:pPr>
            <a:fld id="{A3A0D317-E54C-4D84-8164-AA88AF50B864}" type="slidenum">
              <a:rPr lang="zh-CN" altLang="en-US"/>
              <a:pPr>
                <a:defRPr/>
              </a:pPr>
              <a:t>32</a:t>
            </a:fld>
            <a:endParaRPr lang="en-US" altLang="zh-CN"/>
          </a:p>
        </p:txBody>
      </p:sp>
      <p:sp>
        <p:nvSpPr>
          <p:cNvPr id="34819" name="Rectangle 2"/>
          <p:cNvSpPr>
            <a:spLocks noGrp="1" noChangeArrowheads="1"/>
          </p:cNvSpPr>
          <p:nvPr>
            <p:ph type="title"/>
          </p:nvPr>
        </p:nvSpPr>
        <p:spPr/>
        <p:txBody>
          <a:bodyPr/>
          <a:lstStyle/>
          <a:p>
            <a:pPr eaLnBrk="1" hangingPunct="1"/>
            <a:r>
              <a:rPr lang="zh-CN" altLang="en-US" smtClean="0"/>
              <a:t>财务报表附注</a:t>
            </a:r>
          </a:p>
        </p:txBody>
      </p:sp>
      <p:sp>
        <p:nvSpPr>
          <p:cNvPr id="34820" name="Rectangle 3"/>
          <p:cNvSpPr>
            <a:spLocks noGrp="1" noChangeArrowheads="1"/>
          </p:cNvSpPr>
          <p:nvPr>
            <p:ph type="body" idx="1"/>
          </p:nvPr>
        </p:nvSpPr>
        <p:spPr/>
        <p:txBody>
          <a:bodyPr/>
          <a:lstStyle/>
          <a:p>
            <a:pPr eaLnBrk="1" hangingPunct="1">
              <a:lnSpc>
                <a:spcPct val="105000"/>
              </a:lnSpc>
            </a:pPr>
            <a:r>
              <a:rPr lang="zh-CN" altLang="en-US" dirty="0" smtClean="0">
                <a:solidFill>
                  <a:srgbClr val="FF0066"/>
                </a:solidFill>
              </a:rPr>
              <a:t>前期</a:t>
            </a:r>
            <a:r>
              <a:rPr lang="zh-CN" altLang="en-US" dirty="0" smtClean="0">
                <a:solidFill>
                  <a:srgbClr val="FF0066"/>
                </a:solidFill>
              </a:rPr>
              <a:t>差错</a:t>
            </a:r>
            <a:r>
              <a:rPr lang="zh-CN" altLang="en-US" dirty="0" smtClean="0"/>
              <a:t>，是指由于没有运用或错误运用信息，而对前期财务报表造成省略或错报。前期差错通常包括计算错误、应用会计政策错误、疏忽或曲解事实以及舞弊产生的影响等。企业应当采用追溯重述法更正重要的前期差错，但确定前期差错累积影响数不切实可行的除外。追溯重述法，是指在发现前期差错时，视同该项前期差错从未发生过，从而对财务报表相关项目进行更正的方法</a:t>
            </a:r>
            <a:r>
              <a:rPr lang="zh-CN" altLang="en-US" dirty="0" smtClean="0"/>
              <a:t>。</a:t>
            </a:r>
            <a:endParaRPr lang="en-US" altLang="zh-CN" dirty="0" smtClean="0"/>
          </a:p>
          <a:p>
            <a:pPr eaLnBrk="1" hangingPunct="1">
              <a:lnSpc>
                <a:spcPct val="105000"/>
              </a:lnSpc>
            </a:pPr>
            <a:endParaRPr lang="zh-CN" altLang="en-US" dirty="0" smtClean="0"/>
          </a:p>
          <a:p>
            <a:pPr eaLnBrk="1" hangingPunct="1">
              <a:lnSpc>
                <a:spcPct val="105000"/>
              </a:lnSpc>
            </a:pPr>
            <a:r>
              <a:rPr lang="zh-CN" altLang="en-US" dirty="0" smtClean="0"/>
              <a:t>企业应当在附注中披露与前期差错更正有关的下列信息：</a:t>
            </a:r>
          </a:p>
          <a:p>
            <a:pPr eaLnBrk="1" hangingPunct="1">
              <a:lnSpc>
                <a:spcPct val="105000"/>
              </a:lnSpc>
            </a:pPr>
            <a:r>
              <a:rPr lang="en-US" altLang="zh-CN" dirty="0" smtClean="0"/>
              <a:t>(1)</a:t>
            </a:r>
            <a:r>
              <a:rPr lang="zh-CN" altLang="en-US" dirty="0" smtClean="0"/>
              <a:t>前期差错的性质。</a:t>
            </a:r>
            <a:r>
              <a:rPr lang="en-US" altLang="zh-CN" dirty="0" smtClean="0"/>
              <a:t>(2)</a:t>
            </a:r>
            <a:r>
              <a:rPr lang="zh-CN" altLang="en-US" dirty="0" smtClean="0"/>
              <a:t>各个列报前期财务报表中受影响的项目名称和更正金额。</a:t>
            </a:r>
            <a:r>
              <a:rPr lang="en-US" altLang="zh-CN" dirty="0" smtClean="0"/>
              <a:t>(3)</a:t>
            </a:r>
            <a:r>
              <a:rPr lang="zh-CN" altLang="en-US" dirty="0" smtClean="0"/>
              <a:t>无法进行追溯重述的，说明该事实和原因以及对前期差错开始进行更正的时点、具体更正情况。</a:t>
            </a:r>
          </a:p>
        </p:txBody>
      </p:sp>
    </p:spTree>
  </p:cSld>
  <p:clrMapOvr>
    <a:masterClrMapping/>
  </p:clrMapOvr>
  <p:transition spd="slow">
    <p:dissolve/>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4"/>
          <p:cNvSpPr>
            <a:spLocks noGrp="1"/>
          </p:cNvSpPr>
          <p:nvPr>
            <p:ph type="sldNum" sz="quarter" idx="11"/>
          </p:nvPr>
        </p:nvSpPr>
        <p:spPr/>
        <p:txBody>
          <a:bodyPr/>
          <a:lstStyle/>
          <a:p>
            <a:pPr>
              <a:defRPr/>
            </a:pPr>
            <a:fld id="{0925B692-2CFA-4166-BCE8-70ED2E02B8CF}" type="slidenum">
              <a:rPr lang="zh-CN" altLang="en-US"/>
              <a:pPr>
                <a:defRPr/>
              </a:pPr>
              <a:t>33</a:t>
            </a:fld>
            <a:endParaRPr lang="en-US" altLang="zh-CN"/>
          </a:p>
        </p:txBody>
      </p:sp>
      <p:sp>
        <p:nvSpPr>
          <p:cNvPr id="35843" name="Rectangle 2"/>
          <p:cNvSpPr>
            <a:spLocks noGrp="1" noChangeArrowheads="1"/>
          </p:cNvSpPr>
          <p:nvPr>
            <p:ph type="title"/>
          </p:nvPr>
        </p:nvSpPr>
        <p:spPr/>
        <p:txBody>
          <a:bodyPr/>
          <a:lstStyle/>
          <a:p>
            <a:pPr eaLnBrk="1" hangingPunct="1"/>
            <a:r>
              <a:rPr lang="zh-CN" altLang="en-US" smtClean="0"/>
              <a:t>财务报表附注</a:t>
            </a:r>
          </a:p>
        </p:txBody>
      </p:sp>
      <p:sp>
        <p:nvSpPr>
          <p:cNvPr id="35844" name="Rectangle 3"/>
          <p:cNvSpPr>
            <a:spLocks noGrp="1" noChangeArrowheads="1"/>
          </p:cNvSpPr>
          <p:nvPr>
            <p:ph type="body" idx="1"/>
          </p:nvPr>
        </p:nvSpPr>
        <p:spPr/>
        <p:txBody>
          <a:bodyPr/>
          <a:lstStyle/>
          <a:p>
            <a:pPr eaLnBrk="1" hangingPunct="1"/>
            <a:r>
              <a:rPr lang="en-US" altLang="zh-CN" dirty="0" smtClean="0"/>
              <a:t>7</a:t>
            </a:r>
            <a:r>
              <a:rPr lang="zh-CN" altLang="en-US" dirty="0" smtClean="0"/>
              <a:t>．报表重要项目的说明</a:t>
            </a:r>
          </a:p>
          <a:p>
            <a:pPr eaLnBrk="1" hangingPunct="1"/>
            <a:r>
              <a:rPr lang="zh-CN" altLang="en-US" dirty="0" smtClean="0"/>
              <a:t>企业应当以文字和数字描述相结合、尽可能以列表形式披露报表重要项目的构成或当期增减变动情况，并且报表重要项目的明细金额合计，应当与报表项目金额相衔接。</a:t>
            </a:r>
          </a:p>
          <a:p>
            <a:pPr eaLnBrk="1" hangingPunct="1"/>
            <a:r>
              <a:rPr lang="en-US" altLang="zh-CN" dirty="0" smtClean="0"/>
              <a:t>8</a:t>
            </a:r>
            <a:r>
              <a:rPr lang="zh-CN" altLang="en-US" dirty="0" smtClean="0"/>
              <a:t>．或有事项的说明</a:t>
            </a:r>
          </a:p>
          <a:p>
            <a:pPr eaLnBrk="1" hangingPunct="1"/>
            <a:r>
              <a:rPr lang="zh-CN" altLang="en-US" dirty="0" smtClean="0">
                <a:solidFill>
                  <a:srgbClr val="FF0066"/>
                </a:solidFill>
              </a:rPr>
              <a:t>或有事项</a:t>
            </a:r>
            <a:r>
              <a:rPr lang="zh-CN" altLang="en-US" dirty="0" smtClean="0"/>
              <a:t>是指过去的交易或者事项形成的，其结果须由某些未来事项的发生或不发生才能决定的不确定事项。常见的或有事项主要包括：未决诉讼或未决仲裁、债务担保、产品质量保证（含产品安全保证）、亏损合同、重组义务、环境污染整治、承诺等。或有事项分为或有负债和或有资产两类</a:t>
            </a:r>
            <a:r>
              <a:rPr lang="zh-CN" altLang="en-US" dirty="0" smtClean="0"/>
              <a:t>。</a:t>
            </a:r>
            <a:endParaRPr lang="en-US" altLang="zh-CN" dirty="0" smtClean="0"/>
          </a:p>
          <a:p>
            <a:pPr eaLnBrk="1" hangingPunct="1"/>
            <a:endParaRPr lang="zh-CN" altLang="en-US" dirty="0" smtClean="0"/>
          </a:p>
          <a:p>
            <a:pPr eaLnBrk="1" hangingPunct="1"/>
            <a:r>
              <a:rPr lang="zh-CN" altLang="en-US" dirty="0" smtClean="0">
                <a:solidFill>
                  <a:srgbClr val="FF0066"/>
                </a:solidFill>
              </a:rPr>
              <a:t>或有负债</a:t>
            </a:r>
            <a:r>
              <a:rPr lang="zh-CN" altLang="en-US" dirty="0" smtClean="0"/>
              <a:t>，是指过去的交易或者事项形成的潜在义务，其存在须通过未来不确定事项的发生或不发生予以证实；或过去的交易或者事项形成的现时义务，履行该义务不是很可能导致经济利益流出企业或该义务的金额不能可靠计量。</a:t>
            </a:r>
          </a:p>
        </p:txBody>
      </p:sp>
    </p:spTree>
  </p:cSld>
  <p:clrMapOvr>
    <a:masterClrMapping/>
  </p:clrMapOvr>
  <p:transition spd="slow">
    <p:dissolve/>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4"/>
          <p:cNvSpPr>
            <a:spLocks noGrp="1"/>
          </p:cNvSpPr>
          <p:nvPr>
            <p:ph type="sldNum" sz="quarter" idx="11"/>
          </p:nvPr>
        </p:nvSpPr>
        <p:spPr/>
        <p:txBody>
          <a:bodyPr/>
          <a:lstStyle/>
          <a:p>
            <a:pPr>
              <a:defRPr/>
            </a:pPr>
            <a:fld id="{328CAE7E-BA75-4B16-AE1D-EA32132E95B2}" type="slidenum">
              <a:rPr lang="zh-CN" altLang="en-US"/>
              <a:pPr>
                <a:defRPr/>
              </a:pPr>
              <a:t>34</a:t>
            </a:fld>
            <a:endParaRPr lang="en-US" altLang="zh-CN"/>
          </a:p>
        </p:txBody>
      </p:sp>
      <p:sp>
        <p:nvSpPr>
          <p:cNvPr id="36867" name="Rectangle 2"/>
          <p:cNvSpPr>
            <a:spLocks noGrp="1" noChangeArrowheads="1"/>
          </p:cNvSpPr>
          <p:nvPr>
            <p:ph type="title"/>
          </p:nvPr>
        </p:nvSpPr>
        <p:spPr/>
        <p:txBody>
          <a:bodyPr/>
          <a:lstStyle/>
          <a:p>
            <a:pPr eaLnBrk="1" hangingPunct="1"/>
            <a:r>
              <a:rPr lang="zh-CN" altLang="en-US" smtClean="0"/>
              <a:t>财务报表附注</a:t>
            </a:r>
          </a:p>
        </p:txBody>
      </p:sp>
      <p:sp>
        <p:nvSpPr>
          <p:cNvPr id="36868" name="Rectangle 3"/>
          <p:cNvSpPr>
            <a:spLocks noGrp="1" noChangeArrowheads="1"/>
          </p:cNvSpPr>
          <p:nvPr>
            <p:ph type="body" idx="1"/>
          </p:nvPr>
        </p:nvSpPr>
        <p:spPr/>
        <p:txBody>
          <a:bodyPr/>
          <a:lstStyle/>
          <a:p>
            <a:pPr eaLnBrk="1" hangingPunct="1"/>
            <a:r>
              <a:rPr lang="zh-CN" altLang="en-US" dirty="0" smtClean="0"/>
              <a:t>与</a:t>
            </a:r>
            <a:r>
              <a:rPr lang="zh-CN" altLang="en-US" dirty="0" smtClean="0"/>
              <a:t>或有事项相关的义务同时满足下列条件的，应当确认为</a:t>
            </a:r>
            <a:r>
              <a:rPr lang="zh-CN" altLang="en-US" dirty="0" smtClean="0">
                <a:solidFill>
                  <a:srgbClr val="FF0066"/>
                </a:solidFill>
              </a:rPr>
              <a:t>预计负债</a:t>
            </a:r>
            <a:r>
              <a:rPr lang="zh-CN" altLang="en-US" dirty="0" smtClean="0"/>
              <a:t>：该义务是企业承担的现时义务；履行该义务很可能导致经济利益流出企业；该义务的金额能够可靠地计量</a:t>
            </a:r>
            <a:r>
              <a:rPr lang="zh-CN" altLang="en-US" dirty="0" smtClean="0"/>
              <a:t>。</a:t>
            </a:r>
            <a:endParaRPr lang="en-US" altLang="zh-CN" dirty="0" smtClean="0"/>
          </a:p>
          <a:p>
            <a:pPr eaLnBrk="1" hangingPunct="1"/>
            <a:endParaRPr lang="zh-CN" altLang="en-US" dirty="0" smtClean="0"/>
          </a:p>
          <a:p>
            <a:pPr eaLnBrk="1" hangingPunct="1"/>
            <a:r>
              <a:rPr lang="zh-CN" altLang="en-US" dirty="0" smtClean="0"/>
              <a:t>企业应当在附注中披露预计负债的下列信息：（</a:t>
            </a:r>
            <a:r>
              <a:rPr lang="en-US" altLang="zh-CN" dirty="0" smtClean="0"/>
              <a:t>1</a:t>
            </a:r>
            <a:r>
              <a:rPr lang="zh-CN" altLang="en-US" dirty="0" smtClean="0"/>
              <a:t>）预计负债的种类、形成原因以及经济利益流出不确定性的说明。（</a:t>
            </a:r>
            <a:r>
              <a:rPr lang="en-US" altLang="zh-CN" dirty="0" smtClean="0"/>
              <a:t>2</a:t>
            </a:r>
            <a:r>
              <a:rPr lang="zh-CN" altLang="en-US" dirty="0" smtClean="0"/>
              <a:t>）各类预计负债的期初、期末余额和本期变动情况。（</a:t>
            </a:r>
            <a:r>
              <a:rPr lang="en-US" altLang="zh-CN" dirty="0" smtClean="0"/>
              <a:t>3</a:t>
            </a:r>
            <a:r>
              <a:rPr lang="zh-CN" altLang="en-US" dirty="0" smtClean="0"/>
              <a:t>）与预计负债有关的预期补偿金额和本期已确认的预期补偿金额</a:t>
            </a:r>
            <a:r>
              <a:rPr lang="zh-CN" altLang="en-US" dirty="0" smtClean="0"/>
              <a:t>。</a:t>
            </a:r>
            <a:endParaRPr lang="en-US" altLang="zh-CN" dirty="0" smtClean="0"/>
          </a:p>
          <a:p>
            <a:pPr eaLnBrk="1" hangingPunct="1"/>
            <a:endParaRPr lang="zh-CN" altLang="en-US" dirty="0" smtClean="0"/>
          </a:p>
          <a:p>
            <a:pPr eaLnBrk="1" hangingPunct="1"/>
            <a:r>
              <a:rPr lang="zh-CN" altLang="en-US" dirty="0" smtClean="0">
                <a:solidFill>
                  <a:srgbClr val="FF0066"/>
                </a:solidFill>
              </a:rPr>
              <a:t>或有资产</a:t>
            </a:r>
            <a:r>
              <a:rPr lang="zh-CN" altLang="en-US" dirty="0" smtClean="0"/>
              <a:t>，是指过去的交易或者事项形成的潜在资产，其存在须通过未来不确定事项的发生或不发生予以证实。企业通常不应当披露或有资产，但或有资产很可能会给企业带来经济利益的，应当披露其形成的原因、预计产生的财务影响等。</a:t>
            </a:r>
          </a:p>
          <a:p>
            <a:pPr eaLnBrk="1" hangingPunct="1"/>
            <a:endParaRPr lang="zh-CN" altLang="en-US" dirty="0" smtClean="0"/>
          </a:p>
        </p:txBody>
      </p:sp>
    </p:spTree>
  </p:cSld>
  <p:clrMapOvr>
    <a:masterClrMapping/>
  </p:clrMapOvr>
  <p:transition spd="slow">
    <p:dissolve/>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4"/>
          <p:cNvSpPr>
            <a:spLocks noGrp="1"/>
          </p:cNvSpPr>
          <p:nvPr>
            <p:ph type="sldNum" sz="quarter" idx="11"/>
          </p:nvPr>
        </p:nvSpPr>
        <p:spPr/>
        <p:txBody>
          <a:bodyPr/>
          <a:lstStyle/>
          <a:p>
            <a:pPr>
              <a:defRPr/>
            </a:pPr>
            <a:fld id="{8C71CD80-179A-4548-9A9B-D896DBCDA1A2}" type="slidenum">
              <a:rPr lang="zh-CN" altLang="en-US"/>
              <a:pPr>
                <a:defRPr/>
              </a:pPr>
              <a:t>35</a:t>
            </a:fld>
            <a:endParaRPr lang="en-US" altLang="zh-CN"/>
          </a:p>
        </p:txBody>
      </p:sp>
      <p:sp>
        <p:nvSpPr>
          <p:cNvPr id="37891" name="Rectangle 2"/>
          <p:cNvSpPr>
            <a:spLocks noGrp="1" noChangeArrowheads="1"/>
          </p:cNvSpPr>
          <p:nvPr>
            <p:ph type="title"/>
          </p:nvPr>
        </p:nvSpPr>
        <p:spPr/>
        <p:txBody>
          <a:bodyPr/>
          <a:lstStyle/>
          <a:p>
            <a:pPr eaLnBrk="1" hangingPunct="1"/>
            <a:r>
              <a:rPr lang="zh-CN" altLang="en-US" smtClean="0"/>
              <a:t>财务报表附注</a:t>
            </a:r>
          </a:p>
        </p:txBody>
      </p:sp>
      <p:sp>
        <p:nvSpPr>
          <p:cNvPr id="37892" name="Rectangle 3"/>
          <p:cNvSpPr>
            <a:spLocks noGrp="1" noChangeArrowheads="1"/>
          </p:cNvSpPr>
          <p:nvPr>
            <p:ph type="body" idx="1"/>
          </p:nvPr>
        </p:nvSpPr>
        <p:spPr/>
        <p:txBody>
          <a:bodyPr/>
          <a:lstStyle/>
          <a:p>
            <a:pPr eaLnBrk="1" hangingPunct="1"/>
            <a:r>
              <a:rPr lang="en-US" altLang="zh-CN" dirty="0" smtClean="0"/>
              <a:t>9</a:t>
            </a:r>
            <a:r>
              <a:rPr lang="zh-CN" altLang="en-US" dirty="0" smtClean="0"/>
              <a:t>．资产负债表日后事项的说明</a:t>
            </a:r>
          </a:p>
          <a:p>
            <a:pPr eaLnBrk="1" hangingPunct="1"/>
            <a:r>
              <a:rPr lang="zh-CN" altLang="en-US" dirty="0" smtClean="0"/>
              <a:t>资产负债表</a:t>
            </a:r>
            <a:r>
              <a:rPr lang="zh-CN" altLang="en-US" dirty="0" smtClean="0">
                <a:solidFill>
                  <a:srgbClr val="FF0066"/>
                </a:solidFill>
              </a:rPr>
              <a:t>日后事项</a:t>
            </a:r>
            <a:r>
              <a:rPr lang="zh-CN" altLang="en-US" dirty="0" smtClean="0"/>
              <a:t>，是指资产负债表日至财务报告批准报出日之间发生的有利或不利事项，包括资产负债表日后调整事项和资产负债表日后非调整事项。资产负债表日后调整事项，是指对资产负债表日已经存在的情况提供了新的或进一步证据的事项。资产负债表日后非调整事项，是指表明资产负债表日后发生的情况的事项</a:t>
            </a:r>
            <a:r>
              <a:rPr lang="zh-CN" altLang="en-US" dirty="0" smtClean="0"/>
              <a:t>。</a:t>
            </a:r>
            <a:endParaRPr lang="en-US" altLang="zh-CN" dirty="0" smtClean="0"/>
          </a:p>
          <a:p>
            <a:pPr eaLnBrk="1" hangingPunct="1"/>
            <a:endParaRPr lang="zh-CN" altLang="en-US" dirty="0" smtClean="0"/>
          </a:p>
          <a:p>
            <a:pPr eaLnBrk="1" hangingPunct="1"/>
            <a:r>
              <a:rPr lang="zh-CN" altLang="en-US" dirty="0" smtClean="0"/>
              <a:t>企业应当在附注中披露与资产负债表日后事项有关的下列信息：</a:t>
            </a:r>
          </a:p>
          <a:p>
            <a:pPr eaLnBrk="1" hangingPunct="1"/>
            <a:r>
              <a:rPr lang="zh-CN" altLang="en-US" dirty="0" smtClean="0"/>
              <a:t>（</a:t>
            </a:r>
            <a:r>
              <a:rPr lang="en-US" altLang="zh-CN" dirty="0" smtClean="0"/>
              <a:t>1</a:t>
            </a:r>
            <a:r>
              <a:rPr lang="zh-CN" altLang="en-US" dirty="0" smtClean="0"/>
              <a:t>）财务报告的批准报出者和财务报告批准报出日。按照有关法律、行政法规等规定，企业所有者或其他方面有权对报出的财务报告进行修改的，应当披露这一情况。（</a:t>
            </a:r>
            <a:r>
              <a:rPr lang="en-US" altLang="zh-CN" dirty="0" smtClean="0"/>
              <a:t>2</a:t>
            </a:r>
            <a:r>
              <a:rPr lang="zh-CN" altLang="en-US" dirty="0" smtClean="0"/>
              <a:t>）每项重要的资产负债表日后非调整事项的性质、内容，及其对财务状况和经营成果的影响。无法作出估计的，应当说明原因。另外，企业在资产负债表日后取得了影响资产负债表日存在情况的新的或进一步的证据，应当调整与之相关的披露信息。</a:t>
            </a:r>
          </a:p>
          <a:p>
            <a:pPr eaLnBrk="1" hangingPunct="1"/>
            <a:endParaRPr lang="zh-CN" altLang="en-US" dirty="0" smtClean="0"/>
          </a:p>
        </p:txBody>
      </p:sp>
    </p:spTree>
  </p:cSld>
  <p:clrMapOvr>
    <a:masterClrMapping/>
  </p:clrMapOvr>
  <p:transition spd="slow">
    <p:dissolve/>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4"/>
          <p:cNvSpPr>
            <a:spLocks noGrp="1"/>
          </p:cNvSpPr>
          <p:nvPr>
            <p:ph type="sldNum" sz="quarter" idx="11"/>
          </p:nvPr>
        </p:nvSpPr>
        <p:spPr/>
        <p:txBody>
          <a:bodyPr/>
          <a:lstStyle/>
          <a:p>
            <a:pPr>
              <a:defRPr/>
            </a:pPr>
            <a:fld id="{3FA84CD1-3A50-48FB-B4AB-D5FA46C44762}" type="slidenum">
              <a:rPr lang="zh-CN" altLang="en-US"/>
              <a:pPr>
                <a:defRPr/>
              </a:pPr>
              <a:t>36</a:t>
            </a:fld>
            <a:endParaRPr lang="en-US" altLang="zh-CN"/>
          </a:p>
        </p:txBody>
      </p:sp>
      <p:sp>
        <p:nvSpPr>
          <p:cNvPr id="38915" name="Rectangle 2"/>
          <p:cNvSpPr>
            <a:spLocks noGrp="1" noChangeArrowheads="1"/>
          </p:cNvSpPr>
          <p:nvPr>
            <p:ph type="title"/>
          </p:nvPr>
        </p:nvSpPr>
        <p:spPr/>
        <p:txBody>
          <a:bodyPr/>
          <a:lstStyle/>
          <a:p>
            <a:pPr eaLnBrk="1" hangingPunct="1"/>
            <a:r>
              <a:rPr lang="zh-CN" altLang="en-US" smtClean="0"/>
              <a:t>财务报表附注</a:t>
            </a:r>
          </a:p>
        </p:txBody>
      </p:sp>
      <p:sp>
        <p:nvSpPr>
          <p:cNvPr id="38916" name="Rectangle 3"/>
          <p:cNvSpPr>
            <a:spLocks noGrp="1" noChangeArrowheads="1"/>
          </p:cNvSpPr>
          <p:nvPr>
            <p:ph type="body" idx="1"/>
          </p:nvPr>
        </p:nvSpPr>
        <p:spPr/>
        <p:txBody>
          <a:bodyPr/>
          <a:lstStyle/>
          <a:p>
            <a:pPr eaLnBrk="1" hangingPunct="1"/>
            <a:r>
              <a:rPr lang="en-US" altLang="zh-CN" dirty="0" smtClean="0"/>
              <a:t>10</a:t>
            </a:r>
            <a:r>
              <a:rPr lang="zh-CN" altLang="en-US" dirty="0" smtClean="0"/>
              <a:t>．关联方关系及其交易的说明</a:t>
            </a:r>
          </a:p>
          <a:p>
            <a:pPr eaLnBrk="1" hangingPunct="1"/>
            <a:r>
              <a:rPr lang="zh-CN" altLang="en-US" dirty="0" smtClean="0">
                <a:solidFill>
                  <a:srgbClr val="FF0066"/>
                </a:solidFill>
              </a:rPr>
              <a:t>关联方关系</a:t>
            </a:r>
            <a:r>
              <a:rPr lang="zh-CN" altLang="en-US" dirty="0" smtClean="0"/>
              <a:t>，是指一方有能力直接或间接控制、共同控制另一方的财务和经营决策，或者对另一方的财务和经营决策能施加重大影响。这种企业或个人称为报告企业的“关联方关系”。 </a:t>
            </a:r>
            <a:endParaRPr lang="en-US" altLang="zh-CN" dirty="0" smtClean="0"/>
          </a:p>
          <a:p>
            <a:pPr eaLnBrk="1" hangingPunct="1"/>
            <a:endParaRPr lang="zh-CN" altLang="en-US" dirty="0" smtClean="0"/>
          </a:p>
          <a:p>
            <a:pPr eaLnBrk="1" hangingPunct="1"/>
            <a:r>
              <a:rPr lang="zh-CN" altLang="en-US" dirty="0" smtClean="0"/>
              <a:t>在存在控制关系的情况下，企业无论是否发生关联方交易，均应当在附注中披露与母公司和子公司有关的下列信息：（</a:t>
            </a:r>
            <a:r>
              <a:rPr lang="en-US" altLang="zh-CN" dirty="0" smtClean="0"/>
              <a:t>1</a:t>
            </a:r>
            <a:r>
              <a:rPr lang="zh-CN" altLang="en-US" dirty="0" smtClean="0"/>
              <a:t>）母公司和子公司的名称。（</a:t>
            </a:r>
            <a:r>
              <a:rPr lang="en-US" altLang="zh-CN" dirty="0" smtClean="0"/>
              <a:t>2</a:t>
            </a:r>
            <a:r>
              <a:rPr lang="zh-CN" altLang="en-US" dirty="0" smtClean="0"/>
              <a:t>）母公司和子公司的业务性质、注册地、注册资本（或实收资本、股本）及其变化。（</a:t>
            </a:r>
            <a:r>
              <a:rPr lang="en-US" altLang="zh-CN" dirty="0" smtClean="0"/>
              <a:t>3</a:t>
            </a:r>
            <a:r>
              <a:rPr lang="zh-CN" altLang="en-US" dirty="0" smtClean="0"/>
              <a:t>）母公司对该企业或者该企业对子公司的持股比例和表决权比例</a:t>
            </a:r>
            <a:r>
              <a:rPr lang="zh-CN" altLang="en-US" dirty="0" smtClean="0"/>
              <a:t>。</a:t>
            </a:r>
            <a:endParaRPr lang="en-US" altLang="zh-CN" dirty="0" smtClean="0"/>
          </a:p>
          <a:p>
            <a:pPr eaLnBrk="1" hangingPunct="1"/>
            <a:endParaRPr lang="zh-CN" altLang="en-US" dirty="0" smtClean="0"/>
          </a:p>
          <a:p>
            <a:pPr eaLnBrk="1" hangingPunct="1"/>
            <a:r>
              <a:rPr lang="zh-CN" altLang="en-US" dirty="0" smtClean="0"/>
              <a:t>在企业与关联方发生交易的情况下，企业应说明关联方关系的性质、交易类型及其交易要素。这些要素一般包括：（</a:t>
            </a:r>
            <a:r>
              <a:rPr lang="en-US" altLang="zh-CN" dirty="0" smtClean="0"/>
              <a:t>1</a:t>
            </a:r>
            <a:r>
              <a:rPr lang="zh-CN" altLang="en-US" dirty="0" smtClean="0"/>
              <a:t>）交易的金额。（</a:t>
            </a:r>
            <a:r>
              <a:rPr lang="en-US" altLang="zh-CN" dirty="0" smtClean="0"/>
              <a:t>2</a:t>
            </a:r>
            <a:r>
              <a:rPr lang="zh-CN" altLang="en-US" dirty="0" smtClean="0"/>
              <a:t>）未结算项目的金额、条款和条件，以及有关提供或取得担保的信息。（</a:t>
            </a:r>
            <a:r>
              <a:rPr lang="en-US" altLang="zh-CN" dirty="0" smtClean="0"/>
              <a:t>3</a:t>
            </a:r>
            <a:r>
              <a:rPr lang="zh-CN" altLang="en-US" dirty="0" smtClean="0"/>
              <a:t>）未结算应收项目的坏账准备金额。（</a:t>
            </a:r>
            <a:r>
              <a:rPr lang="en-US" altLang="zh-CN" dirty="0" smtClean="0"/>
              <a:t>4</a:t>
            </a:r>
            <a:r>
              <a:rPr lang="zh-CN" altLang="en-US" dirty="0" smtClean="0"/>
              <a:t>）定价政策。</a:t>
            </a:r>
          </a:p>
          <a:p>
            <a:pPr eaLnBrk="1" hangingPunct="1">
              <a:buFont typeface="Wingdings" pitchFamily="2" charset="2"/>
              <a:buNone/>
            </a:pPr>
            <a:endParaRPr lang="zh-CN" altLang="en-US" dirty="0" smtClean="0"/>
          </a:p>
        </p:txBody>
      </p:sp>
    </p:spTree>
  </p:cSld>
  <p:clrMapOvr>
    <a:masterClrMapping/>
  </p:clrMapOvr>
  <p:transition spd="slow">
    <p:dissolve/>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4"/>
          <p:cNvSpPr>
            <a:spLocks noGrp="1"/>
          </p:cNvSpPr>
          <p:nvPr>
            <p:ph type="sldNum" sz="quarter" idx="11"/>
          </p:nvPr>
        </p:nvSpPr>
        <p:spPr/>
        <p:txBody>
          <a:bodyPr/>
          <a:lstStyle/>
          <a:p>
            <a:pPr>
              <a:defRPr/>
            </a:pPr>
            <a:fld id="{BBF2AED9-1B50-42E4-B956-6A5A15FC3EA6}" type="slidenum">
              <a:rPr lang="zh-CN" altLang="en-US"/>
              <a:pPr>
                <a:defRPr/>
              </a:pPr>
              <a:t>37</a:t>
            </a:fld>
            <a:endParaRPr lang="en-US" altLang="zh-CN"/>
          </a:p>
        </p:txBody>
      </p:sp>
      <p:sp>
        <p:nvSpPr>
          <p:cNvPr id="39939" name="Rectangle 2"/>
          <p:cNvSpPr>
            <a:spLocks noGrp="1" noChangeArrowheads="1"/>
          </p:cNvSpPr>
          <p:nvPr>
            <p:ph type="title"/>
          </p:nvPr>
        </p:nvSpPr>
        <p:spPr/>
        <p:txBody>
          <a:bodyPr/>
          <a:lstStyle/>
          <a:p>
            <a:pPr eaLnBrk="1" hangingPunct="1"/>
            <a:r>
              <a:rPr lang="zh-CN" altLang="en-US" smtClean="0"/>
              <a:t>财务报表附注</a:t>
            </a:r>
          </a:p>
        </p:txBody>
      </p:sp>
      <p:sp>
        <p:nvSpPr>
          <p:cNvPr id="39940" name="Rectangle 3"/>
          <p:cNvSpPr>
            <a:spLocks noGrp="1" noChangeArrowheads="1"/>
          </p:cNvSpPr>
          <p:nvPr>
            <p:ph type="body" idx="1"/>
          </p:nvPr>
        </p:nvSpPr>
        <p:spPr/>
        <p:txBody>
          <a:bodyPr/>
          <a:lstStyle/>
          <a:p>
            <a:pPr eaLnBrk="1" hangingPunct="1"/>
            <a:r>
              <a:rPr lang="en-US" altLang="zh-CN" sz="2400" smtClean="0"/>
              <a:t>11. </a:t>
            </a:r>
            <a:r>
              <a:rPr lang="zh-CN" altLang="en-US" sz="2400" smtClean="0"/>
              <a:t>企业管理资本的目标、政策及程序的信息</a:t>
            </a:r>
          </a:p>
          <a:p>
            <a:pPr eaLnBrk="1" hangingPunct="1"/>
            <a:r>
              <a:rPr lang="zh-CN" altLang="en-US" sz="2400" smtClean="0"/>
              <a:t>企业应当披露有助于财务报表使用者评价企业管理资本的目标、政策及程序的信息。</a:t>
            </a:r>
          </a:p>
          <a:p>
            <a:pPr eaLnBrk="1" hangingPunct="1"/>
            <a:endParaRPr lang="zh-CN" altLang="en-US" sz="2400" smtClean="0"/>
          </a:p>
          <a:p>
            <a:pPr eaLnBrk="1" hangingPunct="1"/>
            <a:r>
              <a:rPr lang="en-US" altLang="zh-CN" sz="2400" smtClean="0"/>
              <a:t>12. </a:t>
            </a:r>
            <a:r>
              <a:rPr lang="zh-CN" altLang="en-US" sz="2400" smtClean="0"/>
              <a:t>其他综合收益各项目的信息</a:t>
            </a:r>
          </a:p>
          <a:p>
            <a:pPr eaLnBrk="1" hangingPunct="1"/>
            <a:r>
              <a:rPr lang="zh-CN" altLang="en-US" sz="2400" smtClean="0"/>
              <a:t>企业应当披露下列关于其他综合收益各项目的信息：（</a:t>
            </a:r>
            <a:r>
              <a:rPr lang="en-US" altLang="zh-CN" sz="2400" smtClean="0"/>
              <a:t>1</a:t>
            </a:r>
            <a:r>
              <a:rPr lang="zh-CN" altLang="en-US" sz="2400" smtClean="0"/>
              <a:t>）其他综合收益各项目及其所得税影响；（</a:t>
            </a:r>
            <a:r>
              <a:rPr lang="en-US" altLang="zh-CN" sz="2400" smtClean="0"/>
              <a:t>2</a:t>
            </a:r>
            <a:r>
              <a:rPr lang="zh-CN" altLang="en-US" sz="2400" smtClean="0"/>
              <a:t>）其他综合收益各项目原计入其他综合收益、当期转出计入当期损益的金额；（</a:t>
            </a:r>
            <a:r>
              <a:rPr lang="en-US" altLang="zh-CN" sz="2400" smtClean="0"/>
              <a:t>3</a:t>
            </a:r>
            <a:r>
              <a:rPr lang="zh-CN" altLang="en-US" sz="2400" smtClean="0"/>
              <a:t>）其他综合收益各项目的期初和期末余额及其调节情况。</a:t>
            </a:r>
          </a:p>
        </p:txBody>
      </p:sp>
    </p:spTree>
  </p:cSld>
  <p:clrMapOvr>
    <a:masterClrMapping/>
  </p:clrMapOvr>
  <p:transition spd="slow">
    <p:dissolve/>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4"/>
          <p:cNvSpPr>
            <a:spLocks noGrp="1"/>
          </p:cNvSpPr>
          <p:nvPr>
            <p:ph type="sldNum" sz="quarter" idx="11"/>
          </p:nvPr>
        </p:nvSpPr>
        <p:spPr/>
        <p:txBody>
          <a:bodyPr/>
          <a:lstStyle/>
          <a:p>
            <a:pPr>
              <a:defRPr/>
            </a:pPr>
            <a:fld id="{1E3E1C3A-F86A-4382-B252-203D1D52C38B}" type="slidenum">
              <a:rPr lang="zh-CN" altLang="en-US"/>
              <a:pPr>
                <a:defRPr/>
              </a:pPr>
              <a:t>38</a:t>
            </a:fld>
            <a:endParaRPr lang="en-US" altLang="zh-CN"/>
          </a:p>
        </p:txBody>
      </p:sp>
      <p:sp>
        <p:nvSpPr>
          <p:cNvPr id="40963" name="Rectangle 2"/>
          <p:cNvSpPr>
            <a:spLocks noGrp="1" noChangeArrowheads="1"/>
          </p:cNvSpPr>
          <p:nvPr>
            <p:ph type="title"/>
          </p:nvPr>
        </p:nvSpPr>
        <p:spPr/>
        <p:txBody>
          <a:bodyPr/>
          <a:lstStyle/>
          <a:p>
            <a:pPr eaLnBrk="1" hangingPunct="1"/>
            <a:r>
              <a:rPr lang="zh-CN" altLang="en-US" smtClean="0"/>
              <a:t>财务报表附注</a:t>
            </a:r>
          </a:p>
        </p:txBody>
      </p:sp>
      <p:sp>
        <p:nvSpPr>
          <p:cNvPr id="40964" name="Rectangle 3"/>
          <p:cNvSpPr>
            <a:spLocks noGrp="1" noChangeArrowheads="1"/>
          </p:cNvSpPr>
          <p:nvPr>
            <p:ph type="body" idx="1"/>
          </p:nvPr>
        </p:nvSpPr>
        <p:spPr/>
        <p:txBody>
          <a:bodyPr/>
          <a:lstStyle/>
          <a:p>
            <a:pPr eaLnBrk="1" hangingPunct="1"/>
            <a:r>
              <a:rPr lang="en-US" altLang="zh-CN" sz="2300" smtClean="0"/>
              <a:t>13. </a:t>
            </a:r>
            <a:r>
              <a:rPr lang="zh-CN" altLang="zh-CN" sz="2300" smtClean="0"/>
              <a:t>持有待售的非流动资产、处置组和终止经营的信息</a:t>
            </a:r>
          </a:p>
          <a:p>
            <a:pPr eaLnBrk="1" hangingPunct="1"/>
            <a:r>
              <a:rPr lang="zh-CN" altLang="zh-CN" sz="2300" smtClean="0">
                <a:solidFill>
                  <a:srgbClr val="FF0000"/>
                </a:solidFill>
              </a:rPr>
              <a:t>处置组，</a:t>
            </a:r>
            <a:r>
              <a:rPr lang="zh-CN" altLang="zh-CN" sz="2300" smtClean="0"/>
              <a:t>是指在一项交易中作为整体通过出售或其他方式一并处置的一组资产，以及在该交易中转让的与这些资产直接相关的负债。企业主要通过出售（包括具有商业实质的非货币性资产交换）而非持续使用收回其账面价值的一项非流动资产或处置组，应当划分为持有待售类别。</a:t>
            </a:r>
          </a:p>
          <a:p>
            <a:pPr eaLnBrk="1" hangingPunct="1"/>
            <a:r>
              <a:rPr lang="zh-CN" altLang="zh-CN" sz="2300" smtClean="0">
                <a:solidFill>
                  <a:srgbClr val="FF0000"/>
                </a:solidFill>
              </a:rPr>
              <a:t>终止经营，</a:t>
            </a:r>
            <a:r>
              <a:rPr lang="zh-CN" altLang="zh-CN" sz="2300" smtClean="0"/>
              <a:t>是指企业满足下列条件之一的、能够单独区分的组成部分，且该组成部分已经处置或划分为持有待售类别：（</a:t>
            </a:r>
            <a:r>
              <a:rPr lang="en-US" altLang="zh-CN" sz="2300" smtClean="0"/>
              <a:t>1</a:t>
            </a:r>
            <a:r>
              <a:rPr lang="zh-CN" altLang="zh-CN" sz="2300" smtClean="0"/>
              <a:t>）该组成部分代表一项独立的主要业务或一个单独的主要经营地区；（</a:t>
            </a:r>
            <a:r>
              <a:rPr lang="en-US" altLang="zh-CN" sz="2300" smtClean="0"/>
              <a:t>2</a:t>
            </a:r>
            <a:r>
              <a:rPr lang="zh-CN" altLang="zh-CN" sz="2300" smtClean="0"/>
              <a:t>）该组成部分是拟对一项独立的主要业务或一个单独的主要经营地区进行处置的一项相关联计划的一部分；（</a:t>
            </a:r>
            <a:r>
              <a:rPr lang="en-US" altLang="zh-CN" sz="2300" smtClean="0"/>
              <a:t>3</a:t>
            </a:r>
            <a:r>
              <a:rPr lang="zh-CN" altLang="zh-CN" sz="2300" smtClean="0"/>
              <a:t>）该组成部分是专为转售而取得的子公司。</a:t>
            </a:r>
          </a:p>
        </p:txBody>
      </p:sp>
    </p:spTree>
  </p:cSld>
  <p:clrMapOvr>
    <a:masterClrMapping/>
  </p:clrMapOvr>
  <p:transition spd="slow">
    <p:dissolv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标题 1"/>
          <p:cNvSpPr>
            <a:spLocks noGrp="1"/>
          </p:cNvSpPr>
          <p:nvPr>
            <p:ph type="title"/>
          </p:nvPr>
        </p:nvSpPr>
        <p:spPr/>
        <p:txBody>
          <a:bodyPr/>
          <a:lstStyle/>
          <a:p>
            <a:pPr eaLnBrk="1" hangingPunct="1"/>
            <a:r>
              <a:rPr lang="zh-CN" altLang="en-US" smtClean="0"/>
              <a:t>财务报表附注</a:t>
            </a:r>
          </a:p>
        </p:txBody>
      </p:sp>
      <p:sp>
        <p:nvSpPr>
          <p:cNvPr id="41987" name="内容占位符 2"/>
          <p:cNvSpPr>
            <a:spLocks noGrp="1"/>
          </p:cNvSpPr>
          <p:nvPr>
            <p:ph idx="1"/>
          </p:nvPr>
        </p:nvSpPr>
        <p:spPr/>
        <p:txBody>
          <a:bodyPr/>
          <a:lstStyle/>
          <a:p>
            <a:pPr eaLnBrk="1" hangingPunct="1"/>
            <a:r>
              <a:rPr lang="zh-CN" altLang="zh-CN" dirty="0" smtClean="0"/>
              <a:t>企业应当在附注中披露持有待售的非流动资产或处置组的以下信息：出售费用和主要类别、每个类别的账面价值和公允价值；出售原因、方式和时间安排；相关分部；资产确认的减值损失及其转回金额；其他综合收益累计金额等</a:t>
            </a:r>
            <a:r>
              <a:rPr lang="zh-CN" altLang="zh-CN" dirty="0" smtClean="0"/>
              <a:t>。</a:t>
            </a:r>
            <a:endParaRPr lang="en-US" altLang="zh-CN" dirty="0" smtClean="0"/>
          </a:p>
          <a:p>
            <a:pPr eaLnBrk="1" hangingPunct="1"/>
            <a:endParaRPr lang="zh-CN" altLang="zh-CN" dirty="0" smtClean="0"/>
          </a:p>
          <a:p>
            <a:pPr eaLnBrk="1" hangingPunct="1"/>
            <a:r>
              <a:rPr lang="zh-CN" altLang="zh-CN" dirty="0" smtClean="0"/>
              <a:t>企业应当在附注中披露终止经营的收入、费用、利润总额、所得税费用（收益）和净利润；终止经营的资产或处置组确认的减值损失及其转回金额；终止经营的处置损益总额、所得税费用（收益）和处置净损益；终止经营的经营活动、投资活动和筹资活动现金流量净额；归属于母公司所有者的持续经营损益和终止经营损益。</a:t>
            </a:r>
            <a:endParaRPr lang="en-US" altLang="zh-CN" dirty="0" smtClean="0"/>
          </a:p>
          <a:p>
            <a:pPr eaLnBrk="1" hangingPunct="1"/>
            <a:endParaRPr lang="zh-CN" altLang="zh-CN" dirty="0" smtClean="0"/>
          </a:p>
          <a:p>
            <a:pPr eaLnBrk="1" hangingPunct="1"/>
            <a:r>
              <a:rPr lang="en-US" altLang="zh-CN" dirty="0" smtClean="0"/>
              <a:t>14</a:t>
            </a:r>
            <a:r>
              <a:rPr lang="zh-CN" altLang="zh-CN" dirty="0" smtClean="0"/>
              <a:t>．股利总额和每股股利金额</a:t>
            </a:r>
          </a:p>
          <a:p>
            <a:pPr eaLnBrk="1" hangingPunct="1"/>
            <a:r>
              <a:rPr lang="zh-CN" altLang="zh-CN" dirty="0" smtClean="0"/>
              <a:t>企业应当在附注中披露在资产负债表日后、财务报告批准报出日前提议或宣布发放的股利总额和每股股利金额（或向投资者分配的利润总额）。</a:t>
            </a:r>
          </a:p>
          <a:p>
            <a:pPr eaLnBrk="1" hangingPunct="1"/>
            <a:r>
              <a:rPr lang="en-US" altLang="zh-CN" dirty="0" smtClean="0"/>
              <a:t> </a:t>
            </a:r>
            <a:endParaRPr lang="zh-CN" altLang="zh-CN" dirty="0" smtClean="0"/>
          </a:p>
          <a:p>
            <a:pPr eaLnBrk="1" hangingPunct="1"/>
            <a:endParaRPr lang="zh-CN" altLang="en-US" dirty="0" smtClean="0"/>
          </a:p>
        </p:txBody>
      </p:sp>
      <p:sp>
        <p:nvSpPr>
          <p:cNvPr id="4" name="灯片编号占位符 3"/>
          <p:cNvSpPr>
            <a:spLocks noGrp="1"/>
          </p:cNvSpPr>
          <p:nvPr>
            <p:ph type="sldNum" sz="quarter" idx="11"/>
          </p:nvPr>
        </p:nvSpPr>
        <p:spPr/>
        <p:txBody>
          <a:bodyPr/>
          <a:lstStyle/>
          <a:p>
            <a:pPr>
              <a:defRPr/>
            </a:pPr>
            <a:fld id="{65735055-0621-4330-B7DB-1440AF47A897}" type="slidenum">
              <a:rPr lang="zh-CN" altLang="en-US"/>
              <a:pPr>
                <a:defRPr/>
              </a:pPr>
              <a:t>39</a:t>
            </a:fld>
            <a:endParaRPr lang="en-US" altLang="zh-CN"/>
          </a:p>
        </p:txBody>
      </p:sp>
    </p:spTree>
  </p:cSld>
  <p:clrMapOvr>
    <a:masterClrMapping/>
  </p:clrMapOvr>
  <p:transition spd="slow">
    <p:dissolv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4"/>
          <p:cNvSpPr>
            <a:spLocks noGrp="1"/>
          </p:cNvSpPr>
          <p:nvPr>
            <p:ph type="sldNum" sz="quarter" idx="11"/>
          </p:nvPr>
        </p:nvSpPr>
        <p:spPr/>
        <p:txBody>
          <a:bodyPr/>
          <a:lstStyle/>
          <a:p>
            <a:pPr>
              <a:defRPr/>
            </a:pPr>
            <a:fld id="{A9801283-AD63-4C33-85DA-4AE00E9FB3E9}" type="slidenum">
              <a:rPr lang="zh-CN" altLang="en-US"/>
              <a:pPr>
                <a:defRPr/>
              </a:pPr>
              <a:t>4</a:t>
            </a:fld>
            <a:endParaRPr lang="en-US" altLang="zh-CN"/>
          </a:p>
        </p:txBody>
      </p:sp>
      <p:sp>
        <p:nvSpPr>
          <p:cNvPr id="6147" name="Rectangle 2"/>
          <p:cNvSpPr>
            <a:spLocks noGrp="1" noChangeArrowheads="1"/>
          </p:cNvSpPr>
          <p:nvPr>
            <p:ph type="title"/>
          </p:nvPr>
        </p:nvSpPr>
        <p:spPr/>
        <p:txBody>
          <a:bodyPr/>
          <a:lstStyle/>
          <a:p>
            <a:pPr eaLnBrk="1" hangingPunct="1"/>
            <a:r>
              <a:rPr lang="zh-CN" altLang="en-US" smtClean="0"/>
              <a:t>财务报表分析的主体</a:t>
            </a:r>
          </a:p>
        </p:txBody>
      </p:sp>
      <p:sp>
        <p:nvSpPr>
          <p:cNvPr id="6148" name="Rectangle 3"/>
          <p:cNvSpPr>
            <a:spLocks noGrp="1" noChangeArrowheads="1"/>
          </p:cNvSpPr>
          <p:nvPr>
            <p:ph type="body" idx="1"/>
          </p:nvPr>
        </p:nvSpPr>
        <p:spPr/>
        <p:txBody>
          <a:bodyPr/>
          <a:lstStyle/>
          <a:p>
            <a:pPr eaLnBrk="1" hangingPunct="1"/>
            <a:r>
              <a:rPr lang="zh-CN" altLang="en-US" smtClean="0"/>
              <a:t>（一）债权人</a:t>
            </a:r>
          </a:p>
          <a:p>
            <a:pPr eaLnBrk="1" hangingPunct="1"/>
            <a:r>
              <a:rPr lang="zh-CN" altLang="en-US" smtClean="0"/>
              <a:t>债权人是指提供信用给企业并得到企业还款承诺的人。债权人主要包括提供银行信用的金融机构债权人和提供商业信用的商业债权人，他们尤其关心企业是否具有偿还债务的能力。债权人根据其提供的债务期限还可以分为短期债权人和长期债权人，他们分别提供不超过一年期的短期信用和一年期以上的长期信用。</a:t>
            </a:r>
          </a:p>
          <a:p>
            <a:pPr eaLnBrk="1" hangingPunct="1"/>
            <a:endParaRPr lang="zh-CN" altLang="en-US" smtClean="0"/>
          </a:p>
          <a:p>
            <a:pPr eaLnBrk="1" hangingPunct="1"/>
            <a:r>
              <a:rPr lang="zh-CN" altLang="en-US" smtClean="0"/>
              <a:t>（二）权益投资人</a:t>
            </a:r>
          </a:p>
          <a:p>
            <a:pPr eaLnBrk="1" hangingPunct="1"/>
            <a:r>
              <a:rPr lang="zh-CN" altLang="en-US" smtClean="0"/>
              <a:t>权益投资人一般是指企业的所有者或普通股东。他们投资于企业的目的是为了扩大自己的财富，他们不仅要求希望保全投资企业的本金，同时还要求要有相应的投资回报。权益投资人考虑更多的是如何增强企业的竞争能力，获得更大的市场份额，降低财务风险，从企业持续稳定的增长中得到更多的收益。</a:t>
            </a:r>
          </a:p>
          <a:p>
            <a:pPr eaLnBrk="1" hangingPunct="1"/>
            <a:endParaRPr lang="zh-CN" altLang="en-US" smtClean="0"/>
          </a:p>
        </p:txBody>
      </p:sp>
    </p:spTree>
  </p:cSld>
  <p:clrMapOvr>
    <a:masterClrMapping/>
  </p:clrMapOvr>
  <p:transition spd="slow">
    <p:dissolv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4"/>
          <p:cNvSpPr>
            <a:spLocks noGrp="1"/>
          </p:cNvSpPr>
          <p:nvPr>
            <p:ph type="sldNum" sz="quarter" idx="11"/>
          </p:nvPr>
        </p:nvSpPr>
        <p:spPr/>
        <p:txBody>
          <a:bodyPr/>
          <a:lstStyle/>
          <a:p>
            <a:pPr>
              <a:defRPr/>
            </a:pPr>
            <a:fld id="{FC5A9C4A-E4B0-43B3-ABAD-21FED4745439}" type="slidenum">
              <a:rPr lang="zh-CN" altLang="en-US"/>
              <a:pPr>
                <a:defRPr/>
              </a:pPr>
              <a:t>40</a:t>
            </a:fld>
            <a:endParaRPr lang="en-US" altLang="zh-CN"/>
          </a:p>
        </p:txBody>
      </p:sp>
      <p:sp>
        <p:nvSpPr>
          <p:cNvPr id="68611" name="Rectangle 2"/>
          <p:cNvSpPr>
            <a:spLocks noGrp="1" noChangeArrowheads="1"/>
          </p:cNvSpPr>
          <p:nvPr>
            <p:ph type="title"/>
          </p:nvPr>
        </p:nvSpPr>
        <p:spPr/>
        <p:txBody>
          <a:bodyPr/>
          <a:lstStyle/>
          <a:p>
            <a:pPr eaLnBrk="1" hangingPunct="1"/>
            <a:r>
              <a:rPr lang="zh-CN" altLang="en-US" smtClean="0"/>
              <a:t>审计报告</a:t>
            </a:r>
          </a:p>
        </p:txBody>
      </p:sp>
      <p:sp>
        <p:nvSpPr>
          <p:cNvPr id="68612" name="Rectangle 3"/>
          <p:cNvSpPr>
            <a:spLocks noGrp="1" noChangeArrowheads="1"/>
          </p:cNvSpPr>
          <p:nvPr>
            <p:ph type="body" idx="1"/>
          </p:nvPr>
        </p:nvSpPr>
        <p:spPr/>
        <p:txBody>
          <a:bodyPr/>
          <a:lstStyle/>
          <a:p>
            <a:pPr marL="0" indent="387350" eaLnBrk="1" hangingPunct="1">
              <a:lnSpc>
                <a:spcPct val="125000"/>
              </a:lnSpc>
            </a:pPr>
            <a:r>
              <a:rPr lang="zh-CN" altLang="en-US" dirty="0" smtClean="0"/>
              <a:t>进行财务报表分析时，除了依托财务报表之外，审计报告也是财务报表分析所需信息的重要部分。</a:t>
            </a:r>
            <a:endParaRPr lang="en-US" altLang="zh-CN" dirty="0" smtClean="0"/>
          </a:p>
          <a:p>
            <a:pPr marL="0" indent="387350" eaLnBrk="1" hangingPunct="1">
              <a:lnSpc>
                <a:spcPct val="125000"/>
              </a:lnSpc>
            </a:pPr>
            <a:r>
              <a:rPr lang="zh-CN" altLang="zh-CN" dirty="0" smtClean="0">
                <a:solidFill>
                  <a:srgbClr val="FF0000"/>
                </a:solidFill>
              </a:rPr>
              <a:t>根据</a:t>
            </a:r>
            <a:r>
              <a:rPr lang="en-US" altLang="zh-CN" dirty="0" smtClean="0">
                <a:solidFill>
                  <a:srgbClr val="FF0000"/>
                </a:solidFill>
              </a:rPr>
              <a:t>2016</a:t>
            </a:r>
            <a:r>
              <a:rPr lang="zh-CN" altLang="zh-CN" dirty="0" smtClean="0">
                <a:solidFill>
                  <a:srgbClr val="FF0000"/>
                </a:solidFill>
              </a:rPr>
              <a:t>年</a:t>
            </a:r>
            <a:r>
              <a:rPr lang="en-US" altLang="zh-CN" dirty="0" smtClean="0">
                <a:solidFill>
                  <a:srgbClr val="FF0000"/>
                </a:solidFill>
              </a:rPr>
              <a:t>12</a:t>
            </a:r>
            <a:r>
              <a:rPr lang="zh-CN" altLang="zh-CN" dirty="0" smtClean="0">
                <a:solidFill>
                  <a:srgbClr val="FF0000"/>
                </a:solidFill>
              </a:rPr>
              <a:t>月</a:t>
            </a:r>
            <a:r>
              <a:rPr lang="en-US" altLang="zh-CN" dirty="0" smtClean="0">
                <a:solidFill>
                  <a:srgbClr val="FF0000"/>
                </a:solidFill>
              </a:rPr>
              <a:t>23</a:t>
            </a:r>
            <a:r>
              <a:rPr lang="zh-CN" altLang="zh-CN" dirty="0" smtClean="0">
                <a:solidFill>
                  <a:srgbClr val="FF0000"/>
                </a:solidFill>
              </a:rPr>
              <a:t>日修订的《中国注册会计师审计准则第</a:t>
            </a:r>
            <a:r>
              <a:rPr lang="en-US" altLang="zh-CN" dirty="0" smtClean="0">
                <a:solidFill>
                  <a:srgbClr val="FF0000"/>
                </a:solidFill>
              </a:rPr>
              <a:t>1501</a:t>
            </a:r>
            <a:r>
              <a:rPr lang="zh-CN" altLang="zh-CN" dirty="0" smtClean="0">
                <a:solidFill>
                  <a:srgbClr val="FF0000"/>
                </a:solidFill>
              </a:rPr>
              <a:t>号</a:t>
            </a:r>
            <a:r>
              <a:rPr lang="en-US" altLang="zh-CN" dirty="0" smtClean="0">
                <a:solidFill>
                  <a:srgbClr val="FF0000"/>
                </a:solidFill>
              </a:rPr>
              <a:t>——</a:t>
            </a:r>
            <a:r>
              <a:rPr lang="zh-CN" altLang="zh-CN" dirty="0" smtClean="0">
                <a:solidFill>
                  <a:srgbClr val="FF0000"/>
                </a:solidFill>
              </a:rPr>
              <a:t>对财务报表形成审计意见和出具审计报告》规定，审计报告是指注册会计师根据审计准则的规定，在执行审计工作的基础上，对财务报表发表审计意见的书面文件。</a:t>
            </a:r>
            <a:endParaRPr lang="en-US" altLang="zh-CN" dirty="0" smtClean="0">
              <a:solidFill>
                <a:srgbClr val="FF0000"/>
              </a:solidFill>
            </a:endParaRPr>
          </a:p>
          <a:p>
            <a:pPr marL="0" indent="387350" eaLnBrk="1" hangingPunct="1">
              <a:lnSpc>
                <a:spcPct val="125000"/>
              </a:lnSpc>
            </a:pPr>
            <a:r>
              <a:rPr lang="zh-CN" altLang="zh-CN" dirty="0" smtClean="0"/>
              <a:t>按照我国有关规定，上市公司、国有企业、国有控股或占主导地位的企业的年度财务报表要经过注册会计师审计，对财务报表的合法性、公允性和一致性发表意见，审计报告具有法定证明效力，同时注册会计师对其也应承担相应的法律责任。</a:t>
            </a:r>
            <a:endParaRPr lang="en-US" altLang="zh-CN" dirty="0" smtClean="0"/>
          </a:p>
          <a:p>
            <a:pPr marL="0" indent="387350" eaLnBrk="1" hangingPunct="1">
              <a:lnSpc>
                <a:spcPct val="125000"/>
              </a:lnSpc>
            </a:pPr>
            <a:r>
              <a:rPr lang="zh-CN" altLang="zh-CN" dirty="0" smtClean="0"/>
              <a:t>注册会计师在评价根据审计证据得出的结论的基础上，对财务报表形成审计意见，并通过书面报告的形式清楚地表达审计意见。</a:t>
            </a:r>
          </a:p>
          <a:p>
            <a:pPr>
              <a:buNone/>
            </a:pPr>
            <a:endParaRPr lang="zh-CN" altLang="zh-CN" dirty="0"/>
          </a:p>
        </p:txBody>
      </p:sp>
    </p:spTree>
  </p:cSld>
  <p:clrMapOvr>
    <a:masterClrMapping/>
  </p:clrMapOvr>
  <p:transition spd="slow">
    <p:dissolve/>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4"/>
          <p:cNvSpPr>
            <a:spLocks noGrp="1"/>
          </p:cNvSpPr>
          <p:nvPr>
            <p:ph type="sldNum" sz="quarter" idx="11"/>
          </p:nvPr>
        </p:nvSpPr>
        <p:spPr/>
        <p:txBody>
          <a:bodyPr/>
          <a:lstStyle/>
          <a:p>
            <a:pPr>
              <a:defRPr/>
            </a:pPr>
            <a:fld id="{84561562-4738-4F07-A5FE-60CF0C8CDDBD}" type="slidenum">
              <a:rPr lang="zh-CN" altLang="en-US"/>
              <a:pPr>
                <a:defRPr/>
              </a:pPr>
              <a:t>41</a:t>
            </a:fld>
            <a:endParaRPr lang="en-US" altLang="zh-CN"/>
          </a:p>
        </p:txBody>
      </p:sp>
      <p:sp>
        <p:nvSpPr>
          <p:cNvPr id="69635" name="Rectangle 2"/>
          <p:cNvSpPr>
            <a:spLocks noGrp="1" noChangeArrowheads="1"/>
          </p:cNvSpPr>
          <p:nvPr>
            <p:ph type="title"/>
          </p:nvPr>
        </p:nvSpPr>
        <p:spPr/>
        <p:txBody>
          <a:bodyPr/>
          <a:lstStyle/>
          <a:p>
            <a:pPr eaLnBrk="1" hangingPunct="1"/>
            <a:r>
              <a:rPr lang="zh-CN" altLang="en-US" smtClean="0"/>
              <a:t>审计报告</a:t>
            </a:r>
          </a:p>
        </p:txBody>
      </p:sp>
      <p:sp>
        <p:nvSpPr>
          <p:cNvPr id="69636" name="Rectangle 3"/>
          <p:cNvSpPr>
            <a:spLocks noGrp="1" noChangeArrowheads="1"/>
          </p:cNvSpPr>
          <p:nvPr>
            <p:ph type="body" idx="1"/>
          </p:nvPr>
        </p:nvSpPr>
        <p:spPr/>
        <p:txBody>
          <a:bodyPr/>
          <a:lstStyle/>
          <a:p>
            <a:pPr marL="0" indent="387350" eaLnBrk="1" hangingPunct="1">
              <a:lnSpc>
                <a:spcPct val="130000"/>
              </a:lnSpc>
            </a:pPr>
            <a:r>
              <a:rPr lang="en-US" altLang="zh-CN" dirty="0" smtClean="0"/>
              <a:t>1</a:t>
            </a:r>
            <a:r>
              <a:rPr lang="zh-CN" altLang="en-US" dirty="0" smtClean="0"/>
              <a:t>．审计报告应当包括下列要素：</a:t>
            </a:r>
          </a:p>
          <a:p>
            <a:pPr>
              <a:lnSpc>
                <a:spcPts val="2700"/>
              </a:lnSpc>
              <a:buNone/>
            </a:pPr>
            <a:r>
              <a:rPr lang="zh-CN" altLang="zh-CN" dirty="0" smtClean="0">
                <a:solidFill>
                  <a:srgbClr val="C00000"/>
                </a:solidFill>
              </a:rPr>
              <a:t>审计</a:t>
            </a:r>
            <a:r>
              <a:rPr lang="zh-CN" altLang="zh-CN" dirty="0" smtClean="0">
                <a:solidFill>
                  <a:srgbClr val="C00000"/>
                </a:solidFill>
              </a:rPr>
              <a:t>报告应当包括下列要素：（</a:t>
            </a:r>
            <a:r>
              <a:rPr lang="en-US" altLang="zh-CN" dirty="0" smtClean="0">
                <a:solidFill>
                  <a:srgbClr val="C00000"/>
                </a:solidFill>
              </a:rPr>
              <a:t>1</a:t>
            </a:r>
            <a:r>
              <a:rPr lang="zh-CN" altLang="zh-CN" dirty="0" smtClean="0">
                <a:solidFill>
                  <a:srgbClr val="C00000"/>
                </a:solidFill>
              </a:rPr>
              <a:t>）标题；（</a:t>
            </a:r>
            <a:r>
              <a:rPr lang="en-US" altLang="zh-CN" dirty="0" smtClean="0">
                <a:solidFill>
                  <a:srgbClr val="C00000"/>
                </a:solidFill>
              </a:rPr>
              <a:t>2</a:t>
            </a:r>
            <a:r>
              <a:rPr lang="zh-CN" altLang="zh-CN" dirty="0" smtClean="0">
                <a:solidFill>
                  <a:srgbClr val="C00000"/>
                </a:solidFill>
              </a:rPr>
              <a:t>）收件人；（</a:t>
            </a:r>
            <a:r>
              <a:rPr lang="en-US" altLang="zh-CN" dirty="0" smtClean="0">
                <a:solidFill>
                  <a:srgbClr val="C00000"/>
                </a:solidFill>
              </a:rPr>
              <a:t>3</a:t>
            </a:r>
            <a:r>
              <a:rPr lang="zh-CN" altLang="zh-CN" dirty="0" smtClean="0">
                <a:solidFill>
                  <a:srgbClr val="C00000"/>
                </a:solidFill>
              </a:rPr>
              <a:t>）审计意见；（</a:t>
            </a:r>
            <a:r>
              <a:rPr lang="en-US" altLang="zh-CN" dirty="0" smtClean="0">
                <a:solidFill>
                  <a:srgbClr val="C00000"/>
                </a:solidFill>
              </a:rPr>
              <a:t>4</a:t>
            </a:r>
            <a:r>
              <a:rPr lang="zh-CN" altLang="zh-CN" dirty="0" smtClean="0">
                <a:solidFill>
                  <a:srgbClr val="C00000"/>
                </a:solidFill>
              </a:rPr>
              <a:t>）形成审计意见的基础；（</a:t>
            </a:r>
            <a:r>
              <a:rPr lang="en-US" altLang="zh-CN" dirty="0" smtClean="0">
                <a:solidFill>
                  <a:srgbClr val="C00000"/>
                </a:solidFill>
              </a:rPr>
              <a:t>5</a:t>
            </a:r>
            <a:r>
              <a:rPr lang="zh-CN" altLang="zh-CN" dirty="0" smtClean="0">
                <a:solidFill>
                  <a:srgbClr val="C00000"/>
                </a:solidFill>
              </a:rPr>
              <a:t>）管理层对财务报表的责任；（</a:t>
            </a:r>
            <a:r>
              <a:rPr lang="en-US" altLang="zh-CN" dirty="0" smtClean="0">
                <a:solidFill>
                  <a:srgbClr val="C00000"/>
                </a:solidFill>
              </a:rPr>
              <a:t>6</a:t>
            </a:r>
            <a:r>
              <a:rPr lang="zh-CN" altLang="zh-CN" dirty="0" smtClean="0">
                <a:solidFill>
                  <a:srgbClr val="C00000"/>
                </a:solidFill>
              </a:rPr>
              <a:t>）注册会计师对财务报表审计的责任；（</a:t>
            </a:r>
            <a:r>
              <a:rPr lang="en-US" altLang="zh-CN" dirty="0" smtClean="0">
                <a:solidFill>
                  <a:srgbClr val="C00000"/>
                </a:solidFill>
              </a:rPr>
              <a:t>7</a:t>
            </a:r>
            <a:r>
              <a:rPr lang="zh-CN" altLang="zh-CN" dirty="0" smtClean="0">
                <a:solidFill>
                  <a:srgbClr val="C00000"/>
                </a:solidFill>
              </a:rPr>
              <a:t>）按照相关法律法规的要求报告的事项（如适用）；（</a:t>
            </a:r>
            <a:r>
              <a:rPr lang="en-US" altLang="zh-CN" dirty="0" smtClean="0">
                <a:solidFill>
                  <a:srgbClr val="C00000"/>
                </a:solidFill>
              </a:rPr>
              <a:t>8</a:t>
            </a:r>
            <a:r>
              <a:rPr lang="zh-CN" altLang="zh-CN" dirty="0" smtClean="0">
                <a:solidFill>
                  <a:srgbClr val="C00000"/>
                </a:solidFill>
              </a:rPr>
              <a:t>）注册会计师的签名和盖章；（</a:t>
            </a:r>
            <a:r>
              <a:rPr lang="en-US" altLang="zh-CN" dirty="0" smtClean="0">
                <a:solidFill>
                  <a:srgbClr val="C00000"/>
                </a:solidFill>
              </a:rPr>
              <a:t>9</a:t>
            </a:r>
            <a:r>
              <a:rPr lang="zh-CN" altLang="zh-CN" dirty="0" smtClean="0">
                <a:solidFill>
                  <a:srgbClr val="C00000"/>
                </a:solidFill>
              </a:rPr>
              <a:t>）会计师事务所的名称、地址及盖章；（</a:t>
            </a:r>
            <a:r>
              <a:rPr lang="en-US" altLang="zh-CN" dirty="0" smtClean="0">
                <a:solidFill>
                  <a:srgbClr val="C00000"/>
                </a:solidFill>
              </a:rPr>
              <a:t>10</a:t>
            </a:r>
            <a:r>
              <a:rPr lang="zh-CN" altLang="zh-CN" dirty="0" smtClean="0">
                <a:solidFill>
                  <a:srgbClr val="C00000"/>
                </a:solidFill>
              </a:rPr>
              <a:t>）报告日期。</a:t>
            </a:r>
          </a:p>
          <a:p>
            <a:pPr>
              <a:lnSpc>
                <a:spcPts val="2700"/>
              </a:lnSpc>
              <a:buNone/>
            </a:pPr>
            <a:r>
              <a:rPr lang="zh-CN" altLang="zh-CN" dirty="0" smtClean="0">
                <a:solidFill>
                  <a:srgbClr val="C00000"/>
                </a:solidFill>
              </a:rPr>
              <a:t>在</a:t>
            </a:r>
            <a:r>
              <a:rPr lang="zh-CN" altLang="zh-CN" dirty="0" smtClean="0">
                <a:solidFill>
                  <a:srgbClr val="C00000"/>
                </a:solidFill>
              </a:rPr>
              <a:t>适用的情况下，注册会计师还应当按照相关规定，在审计报告中对与持续经营相关的重大不确定性、关键审计事项、被审计单位年度报告中包含的除财务报表和审计报告之外的其他信息进行报告。</a:t>
            </a:r>
          </a:p>
          <a:p>
            <a:pPr marL="0" indent="387350" eaLnBrk="1" hangingPunct="1">
              <a:lnSpc>
                <a:spcPct val="130000"/>
              </a:lnSpc>
            </a:pPr>
            <a:r>
              <a:rPr lang="en-US" altLang="zh-CN" dirty="0" smtClean="0"/>
              <a:t>2</a:t>
            </a:r>
            <a:r>
              <a:rPr lang="zh-CN" altLang="en-US" dirty="0" smtClean="0"/>
              <a:t>．审计报告的标题应当统一规范为“审计报告”。</a:t>
            </a:r>
          </a:p>
          <a:p>
            <a:pPr marL="0" indent="387350" eaLnBrk="1" hangingPunct="1">
              <a:lnSpc>
                <a:spcPct val="130000"/>
              </a:lnSpc>
            </a:pPr>
            <a:r>
              <a:rPr lang="en-US" altLang="zh-CN" dirty="0" smtClean="0"/>
              <a:t>3</a:t>
            </a:r>
            <a:r>
              <a:rPr lang="zh-CN" altLang="en-US" dirty="0" smtClean="0"/>
              <a:t>．审计报告的收件人是指注册会计师按照业务约定书的要求致送审计报告的对象，一般是指审计业务的委托人，审计报告应当载明收件人的全称。</a:t>
            </a:r>
          </a:p>
        </p:txBody>
      </p:sp>
    </p:spTree>
  </p:cSld>
  <p:clrMapOvr>
    <a:masterClrMapping/>
  </p:clrMapOvr>
  <p:transition spd="slow">
    <p:dissolve/>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251520" y="1052513"/>
            <a:ext cx="8640959" cy="5040312"/>
          </a:xfrm>
        </p:spPr>
        <p:txBody>
          <a:bodyPr/>
          <a:lstStyle/>
          <a:p>
            <a:r>
              <a:rPr lang="en-US" altLang="zh-CN" sz="2200" dirty="0" smtClean="0"/>
              <a:t>  4</a:t>
            </a:r>
            <a:r>
              <a:rPr lang="zh-CN" altLang="zh-CN" sz="2200" dirty="0" smtClean="0"/>
              <a:t>、审计意见</a:t>
            </a:r>
          </a:p>
          <a:p>
            <a:r>
              <a:rPr lang="zh-CN" altLang="zh-CN" sz="2200" dirty="0" smtClean="0"/>
              <a:t>审计意见部分应当包括下列方面：（</a:t>
            </a:r>
            <a:r>
              <a:rPr lang="en-US" altLang="zh-CN" sz="2200" dirty="0" smtClean="0"/>
              <a:t>1</a:t>
            </a:r>
            <a:r>
              <a:rPr lang="zh-CN" altLang="zh-CN" sz="2200" dirty="0" smtClean="0"/>
              <a:t>）指出被审计单位的名称；（</a:t>
            </a:r>
            <a:r>
              <a:rPr lang="en-US" altLang="zh-CN" sz="2200" dirty="0" smtClean="0"/>
              <a:t>2</a:t>
            </a:r>
            <a:r>
              <a:rPr lang="zh-CN" altLang="zh-CN" sz="2200" dirty="0" smtClean="0"/>
              <a:t>）说明财务报表已经审计；（</a:t>
            </a:r>
            <a:r>
              <a:rPr lang="en-US" altLang="zh-CN" sz="2200" dirty="0" smtClean="0"/>
              <a:t>3</a:t>
            </a:r>
            <a:r>
              <a:rPr lang="zh-CN" altLang="zh-CN" sz="2200" dirty="0" smtClean="0"/>
              <a:t>）指出构成整套财务报表的每一财务报表的名称；（</a:t>
            </a:r>
            <a:r>
              <a:rPr lang="en-US" altLang="zh-CN" sz="2200" dirty="0" smtClean="0"/>
              <a:t>4</a:t>
            </a:r>
            <a:r>
              <a:rPr lang="zh-CN" altLang="zh-CN" sz="2200" dirty="0" smtClean="0"/>
              <a:t>）提及财务报表附注，包括重大会计政策和会计估计；（</a:t>
            </a:r>
            <a:r>
              <a:rPr lang="en-US" altLang="zh-CN" sz="2200" dirty="0" smtClean="0"/>
              <a:t>5</a:t>
            </a:r>
            <a:r>
              <a:rPr lang="zh-CN" altLang="zh-CN" sz="2200" dirty="0" smtClean="0"/>
              <a:t>）指明构成整套财务报表的每一财务报表的日期或涵盖的期间。 </a:t>
            </a:r>
          </a:p>
          <a:p>
            <a:r>
              <a:rPr lang="en-US" altLang="zh-CN" sz="2200" dirty="0" smtClean="0"/>
              <a:t>  5</a:t>
            </a:r>
            <a:r>
              <a:rPr lang="zh-CN" altLang="zh-CN" sz="2200" dirty="0" smtClean="0"/>
              <a:t>、形成审计意见的基础</a:t>
            </a:r>
          </a:p>
          <a:p>
            <a:r>
              <a:rPr lang="zh-CN" altLang="zh-CN" sz="2200" dirty="0" smtClean="0"/>
              <a:t>该部分应当紧接在审计意见部分之后，包括下列方面：（</a:t>
            </a:r>
            <a:r>
              <a:rPr lang="en-US" altLang="zh-CN" sz="2200" dirty="0" smtClean="0"/>
              <a:t>1</a:t>
            </a:r>
            <a:r>
              <a:rPr lang="zh-CN" altLang="zh-CN" sz="2200" dirty="0" smtClean="0"/>
              <a:t>）说明注册会计师按照审计准则的规定执行了审计工作；（</a:t>
            </a:r>
            <a:r>
              <a:rPr lang="en-US" altLang="zh-CN" sz="2200" dirty="0" smtClean="0"/>
              <a:t>2</a:t>
            </a:r>
            <a:r>
              <a:rPr lang="zh-CN" altLang="zh-CN" sz="2200" dirty="0" smtClean="0"/>
              <a:t>）提及审计报告中用于描述审计准则规定的注册会计师责任的部分；（</a:t>
            </a:r>
            <a:r>
              <a:rPr lang="en-US" altLang="zh-CN" sz="2200" dirty="0" smtClean="0"/>
              <a:t>3</a:t>
            </a:r>
            <a:r>
              <a:rPr lang="zh-CN" altLang="zh-CN" sz="2200" dirty="0" smtClean="0"/>
              <a:t>）声明注册会计师按照与审计相关的职业道德要求独立于被审计单位，并履行了职业道德方面的其他责任。声明中应当指明适用的职业道德要求，如中国注册会计师职业道德守则；（</a:t>
            </a:r>
            <a:r>
              <a:rPr lang="en-US" altLang="zh-CN" sz="2200" dirty="0" smtClean="0"/>
              <a:t>4</a:t>
            </a:r>
            <a:r>
              <a:rPr lang="zh-CN" altLang="zh-CN" sz="2200" dirty="0" smtClean="0"/>
              <a:t>）说明注册会计师是否相信获取的审计证据是充分、适当的，为发表审计意见提供了基础。</a:t>
            </a:r>
          </a:p>
          <a:p>
            <a:endParaRPr lang="zh-CN" altLang="en-US" dirty="0"/>
          </a:p>
        </p:txBody>
      </p:sp>
      <p:sp>
        <p:nvSpPr>
          <p:cNvPr id="4" name="灯片编号占位符 3"/>
          <p:cNvSpPr>
            <a:spLocks noGrp="1"/>
          </p:cNvSpPr>
          <p:nvPr>
            <p:ph type="sldNum" sz="quarter" idx="11"/>
          </p:nvPr>
        </p:nvSpPr>
        <p:spPr/>
        <p:txBody>
          <a:bodyPr/>
          <a:lstStyle/>
          <a:p>
            <a:pPr>
              <a:defRPr/>
            </a:pPr>
            <a:fld id="{EF5AA4AB-EB3A-45BB-90BB-38E9870E9F5D}" type="slidenum">
              <a:rPr lang="zh-CN" altLang="en-US" smtClean="0"/>
              <a:pPr>
                <a:defRPr/>
              </a:pPr>
              <a:t>42</a:t>
            </a:fld>
            <a:endParaRPr lang="en-US" altLang="zh-CN"/>
          </a:p>
        </p:txBody>
      </p:sp>
    </p:spTree>
  </p:cSld>
  <p:clrMapOvr>
    <a:masterClrMapping/>
  </p:clrMapOvr>
  <p:transition spd="slow">
    <p:dissolve/>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sz="2400" dirty="0" smtClean="0"/>
              <a:t>   6</a:t>
            </a:r>
            <a:r>
              <a:rPr lang="zh-CN" altLang="zh-CN" sz="2400" dirty="0" smtClean="0"/>
              <a:t>、与持续经营相关的重大不确定性</a:t>
            </a:r>
          </a:p>
          <a:p>
            <a:r>
              <a:rPr lang="en-US" altLang="zh-CN" sz="2400" dirty="0" smtClean="0"/>
              <a:t>  </a:t>
            </a:r>
            <a:r>
              <a:rPr lang="zh-CN" altLang="zh-CN" sz="2400" dirty="0" smtClean="0"/>
              <a:t>在持续经营假设下，财务报表是基于被审计单位持续经营并在可预见的将来继续经营下去的假设编制的。如果运用持续经营假设是适当的，但存在重大不确定性，且财务报表对重大不确定性已作出充分披露，注册会计师应当发表无保留意见，并在审计报告中增加以</a:t>
            </a:r>
            <a:r>
              <a:rPr lang="en-US" altLang="zh-CN" sz="2400" dirty="0" smtClean="0"/>
              <a:t>“</a:t>
            </a:r>
            <a:r>
              <a:rPr lang="zh-CN" altLang="zh-CN" sz="2400" dirty="0" smtClean="0"/>
              <a:t>与持续经营相关的重大不确定性</a:t>
            </a:r>
            <a:r>
              <a:rPr lang="en-US" altLang="zh-CN" sz="2400" dirty="0" smtClean="0"/>
              <a:t>”</a:t>
            </a:r>
            <a:r>
              <a:rPr lang="zh-CN" altLang="zh-CN" sz="2400" dirty="0" smtClean="0"/>
              <a:t>为标题的单独部分，以提醒财务报表使用者关注财务报表附注中对该事项的披露；同时说明这些事项或情况表明存在可能导致对被审计单位持续经营能力产生重大疑虑的重大不确定性，并说明该事项并不影响发表的审计意见。</a:t>
            </a:r>
          </a:p>
          <a:p>
            <a:endParaRPr lang="zh-CN" altLang="en-US" dirty="0"/>
          </a:p>
        </p:txBody>
      </p:sp>
      <p:sp>
        <p:nvSpPr>
          <p:cNvPr id="4" name="灯片编号占位符 3"/>
          <p:cNvSpPr>
            <a:spLocks noGrp="1"/>
          </p:cNvSpPr>
          <p:nvPr>
            <p:ph type="sldNum" sz="quarter" idx="11"/>
          </p:nvPr>
        </p:nvSpPr>
        <p:spPr/>
        <p:txBody>
          <a:bodyPr/>
          <a:lstStyle/>
          <a:p>
            <a:pPr>
              <a:defRPr/>
            </a:pPr>
            <a:fld id="{EF5AA4AB-EB3A-45BB-90BB-38E9870E9F5D}" type="slidenum">
              <a:rPr lang="zh-CN" altLang="en-US" smtClean="0"/>
              <a:pPr>
                <a:defRPr/>
              </a:pPr>
              <a:t>43</a:t>
            </a:fld>
            <a:endParaRPr lang="en-US" altLang="zh-CN"/>
          </a:p>
        </p:txBody>
      </p:sp>
    </p:spTree>
  </p:cSld>
  <p:clrMapOvr>
    <a:masterClrMapping/>
  </p:clrMapOvr>
  <p:transition spd="slow">
    <p:dissolve/>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468313" y="1052513"/>
            <a:ext cx="8352159" cy="5040312"/>
          </a:xfrm>
        </p:spPr>
        <p:txBody>
          <a:bodyPr/>
          <a:lstStyle/>
          <a:p>
            <a:r>
              <a:rPr lang="en-US" altLang="zh-CN" sz="2200" dirty="0" smtClean="0"/>
              <a:t> 7</a:t>
            </a:r>
            <a:r>
              <a:rPr lang="zh-CN" altLang="zh-CN" sz="2200" dirty="0" smtClean="0"/>
              <a:t>、关键审计事项</a:t>
            </a:r>
          </a:p>
          <a:p>
            <a:r>
              <a:rPr lang="zh-CN" altLang="zh-CN" sz="2200" dirty="0" smtClean="0"/>
              <a:t>关键审计事项，是指注册会计师根据职业判断认为对本期财务报表审计最为重要的事项</a:t>
            </a:r>
            <a:r>
              <a:rPr lang="zh-CN" altLang="zh-CN" sz="2200" dirty="0" smtClean="0"/>
              <a:t>。注册</a:t>
            </a:r>
            <a:r>
              <a:rPr lang="zh-CN" altLang="zh-CN" sz="2200" dirty="0" smtClean="0"/>
              <a:t>会计师一般应当在审计报告中单设一部分，以</a:t>
            </a:r>
            <a:r>
              <a:rPr lang="en-US" altLang="zh-CN" sz="2200" dirty="0" smtClean="0"/>
              <a:t>“</a:t>
            </a:r>
            <a:r>
              <a:rPr lang="zh-CN" altLang="zh-CN" sz="2200" dirty="0" smtClean="0"/>
              <a:t>关键审计事项</a:t>
            </a:r>
            <a:r>
              <a:rPr lang="en-US" altLang="zh-CN" sz="2200" dirty="0" smtClean="0"/>
              <a:t>”</a:t>
            </a:r>
            <a:r>
              <a:rPr lang="zh-CN" altLang="zh-CN" sz="2200" dirty="0" smtClean="0"/>
              <a:t>为标题，并在该部分使用恰当的子标题逐项描述关键审计事项</a:t>
            </a:r>
            <a:r>
              <a:rPr lang="zh-CN" altLang="zh-CN" sz="2200" dirty="0" smtClean="0"/>
              <a:t>。</a:t>
            </a:r>
            <a:endParaRPr lang="en-US" altLang="zh-CN" sz="2200" dirty="0" smtClean="0"/>
          </a:p>
          <a:p>
            <a:r>
              <a:rPr lang="zh-CN" altLang="zh-CN" sz="2200" dirty="0" smtClean="0"/>
              <a:t>关键</a:t>
            </a:r>
            <a:r>
              <a:rPr lang="zh-CN" altLang="zh-CN" sz="2200" dirty="0" smtClean="0"/>
              <a:t>审计事项部分的引言应当同时说明下列事项：（</a:t>
            </a:r>
            <a:r>
              <a:rPr lang="en-US" altLang="zh-CN" sz="2200" dirty="0" smtClean="0"/>
              <a:t>1</a:t>
            </a:r>
            <a:r>
              <a:rPr lang="zh-CN" altLang="zh-CN" sz="2200" dirty="0" smtClean="0"/>
              <a:t>）关键审计事项是注册会计师根据职业判断，认为对本期财务报表审计最为重要的事项；（</a:t>
            </a:r>
            <a:r>
              <a:rPr lang="en-US" altLang="zh-CN" sz="2200" dirty="0" smtClean="0"/>
              <a:t>2</a:t>
            </a:r>
            <a:r>
              <a:rPr lang="zh-CN" altLang="zh-CN" sz="2200" dirty="0" smtClean="0"/>
              <a:t>）关键审计事项的应对以对财务报表整体进行审计并形成审计意见为背景，注册会计师不对关键审计事项单独发表意见。</a:t>
            </a:r>
          </a:p>
          <a:p>
            <a:r>
              <a:rPr lang="zh-CN" altLang="zh-CN" sz="2200" dirty="0" smtClean="0"/>
              <a:t>在审计报告的关键审计事项部分逐项描述关键审计事项时，注册会计师应当分别索引至财务报表的相关披露（如有），并同时说明下列内容：（</a:t>
            </a:r>
            <a:r>
              <a:rPr lang="en-US" altLang="zh-CN" sz="2200" dirty="0" smtClean="0"/>
              <a:t>1</a:t>
            </a:r>
            <a:r>
              <a:rPr lang="zh-CN" altLang="zh-CN" sz="2200" dirty="0" smtClean="0"/>
              <a:t>）该事项被认定为审计中最为重要的事项之一，因而被确定为关键审计事项的原因；（</a:t>
            </a:r>
            <a:r>
              <a:rPr lang="en-US" altLang="zh-CN" sz="2200" dirty="0" smtClean="0"/>
              <a:t>2</a:t>
            </a:r>
            <a:r>
              <a:rPr lang="zh-CN" altLang="zh-CN" sz="2200" dirty="0" smtClean="0"/>
              <a:t>）该事项在审计中是如何应对的。</a:t>
            </a:r>
          </a:p>
          <a:p>
            <a:endParaRPr lang="zh-CN" altLang="en-US" dirty="0"/>
          </a:p>
        </p:txBody>
      </p:sp>
      <p:sp>
        <p:nvSpPr>
          <p:cNvPr id="4" name="灯片编号占位符 3"/>
          <p:cNvSpPr>
            <a:spLocks noGrp="1"/>
          </p:cNvSpPr>
          <p:nvPr>
            <p:ph type="sldNum" sz="quarter" idx="11"/>
          </p:nvPr>
        </p:nvSpPr>
        <p:spPr/>
        <p:txBody>
          <a:bodyPr/>
          <a:lstStyle/>
          <a:p>
            <a:pPr>
              <a:defRPr/>
            </a:pPr>
            <a:fld id="{EF5AA4AB-EB3A-45BB-90BB-38E9870E9F5D}" type="slidenum">
              <a:rPr lang="zh-CN" altLang="en-US" smtClean="0"/>
              <a:pPr>
                <a:defRPr/>
              </a:pPr>
              <a:t>44</a:t>
            </a:fld>
            <a:endParaRPr lang="en-US" altLang="zh-CN"/>
          </a:p>
        </p:txBody>
      </p:sp>
    </p:spTree>
  </p:cSld>
  <p:clrMapOvr>
    <a:masterClrMapping/>
  </p:clrMapOvr>
  <p:transition spd="slow">
    <p:dissolve/>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179512" y="908720"/>
            <a:ext cx="8712967" cy="5184105"/>
          </a:xfrm>
        </p:spPr>
        <p:txBody>
          <a:bodyPr/>
          <a:lstStyle/>
          <a:p>
            <a:r>
              <a:rPr lang="en-US" altLang="zh-CN" dirty="0" smtClean="0"/>
              <a:t>  8</a:t>
            </a:r>
            <a:r>
              <a:rPr lang="zh-CN" altLang="zh-CN" dirty="0" smtClean="0"/>
              <a:t>、其他</a:t>
            </a:r>
            <a:r>
              <a:rPr lang="zh-CN" altLang="zh-CN" dirty="0" smtClean="0"/>
              <a:t>信息</a:t>
            </a:r>
            <a:endParaRPr lang="en-US" altLang="zh-CN" dirty="0" smtClean="0"/>
          </a:p>
          <a:p>
            <a:endParaRPr lang="zh-CN" altLang="zh-CN" dirty="0" smtClean="0"/>
          </a:p>
          <a:p>
            <a:r>
              <a:rPr lang="zh-CN" altLang="zh-CN" dirty="0" smtClean="0"/>
              <a:t>其他</a:t>
            </a:r>
            <a:r>
              <a:rPr lang="zh-CN" altLang="zh-CN" dirty="0" smtClean="0"/>
              <a:t>信息，是指在被审计单位年度报告中包含的除财务报表和审计报告以外的财务信息和非财务信息。如果在审计报告日存在下列两种情况之一，审计报告应当包括一个单独部分，以</a:t>
            </a:r>
            <a:r>
              <a:rPr lang="en-US" altLang="zh-CN" dirty="0" smtClean="0"/>
              <a:t>“</a:t>
            </a:r>
            <a:r>
              <a:rPr lang="zh-CN" altLang="zh-CN" dirty="0" smtClean="0"/>
              <a:t>其他信息</a:t>
            </a:r>
            <a:r>
              <a:rPr lang="en-US" altLang="zh-CN" dirty="0" smtClean="0"/>
              <a:t>”</a:t>
            </a:r>
            <a:r>
              <a:rPr lang="zh-CN" altLang="zh-CN" dirty="0" smtClean="0"/>
              <a:t>为标题：（</a:t>
            </a:r>
            <a:r>
              <a:rPr lang="en-US" altLang="zh-CN" dirty="0" smtClean="0"/>
              <a:t>1</a:t>
            </a:r>
            <a:r>
              <a:rPr lang="zh-CN" altLang="zh-CN" dirty="0" smtClean="0"/>
              <a:t>）对于上市实体财务报表审计，注册会计师已获取或预期将获取其他信息；（</a:t>
            </a:r>
            <a:r>
              <a:rPr lang="en-US" altLang="zh-CN" dirty="0" smtClean="0"/>
              <a:t>2</a:t>
            </a:r>
            <a:r>
              <a:rPr lang="zh-CN" altLang="zh-CN" dirty="0" smtClean="0"/>
              <a:t>）对于上市实体以外其他被审计单位的财务报表审计，注册会计师已获取部分或全部其他信息</a:t>
            </a:r>
            <a:r>
              <a:rPr lang="zh-CN" altLang="zh-CN" dirty="0" smtClean="0"/>
              <a:t>。</a:t>
            </a:r>
            <a:endParaRPr lang="en-US" altLang="zh-CN" dirty="0" smtClean="0"/>
          </a:p>
          <a:p>
            <a:endParaRPr lang="zh-CN" altLang="zh-CN" dirty="0" smtClean="0"/>
          </a:p>
          <a:p>
            <a:r>
              <a:rPr lang="en-US" altLang="zh-CN" dirty="0" smtClean="0"/>
              <a:t>  </a:t>
            </a:r>
            <a:r>
              <a:rPr lang="zh-CN" altLang="zh-CN" dirty="0" smtClean="0"/>
              <a:t>审计报告其他信息部分应当包括：（</a:t>
            </a:r>
            <a:r>
              <a:rPr lang="en-US" altLang="zh-CN" dirty="0" smtClean="0"/>
              <a:t>1</a:t>
            </a:r>
            <a:r>
              <a:rPr lang="zh-CN" altLang="zh-CN" dirty="0" smtClean="0"/>
              <a:t>）管理层对其他信息负责的说明。（</a:t>
            </a:r>
            <a:r>
              <a:rPr lang="en-US" altLang="zh-CN" dirty="0" smtClean="0"/>
              <a:t>2</a:t>
            </a:r>
            <a:r>
              <a:rPr lang="zh-CN" altLang="zh-CN" dirty="0" smtClean="0"/>
              <a:t>）指明：①注册会计师于审计报告日前已获取的其他信息（如有）；②对于上市实体财务报表审计，预期将于审计报告日后获取的其他信息（如有）。（</a:t>
            </a:r>
            <a:r>
              <a:rPr lang="en-US" altLang="zh-CN" dirty="0" smtClean="0"/>
              <a:t>3</a:t>
            </a:r>
            <a:r>
              <a:rPr lang="zh-CN" altLang="zh-CN" dirty="0" smtClean="0"/>
              <a:t>）说明注册会计师的审计意见未涵盖其他信息，因此，注册会计师对其他信息不发表（或不会发表）审计意见或任何形式的鉴证结论。（</a:t>
            </a:r>
            <a:r>
              <a:rPr lang="en-US" altLang="zh-CN" dirty="0" smtClean="0"/>
              <a:t>4</a:t>
            </a:r>
            <a:r>
              <a:rPr lang="zh-CN" altLang="zh-CN" dirty="0" smtClean="0"/>
              <a:t>）描述注册会计师根据要求，对其他信息进行阅读、考虑和报告的责任</a:t>
            </a:r>
            <a:r>
              <a:rPr lang="zh-CN" altLang="zh-CN" dirty="0" smtClean="0"/>
              <a:t>。</a:t>
            </a:r>
            <a:r>
              <a:rPr lang="zh-CN" altLang="en-US" dirty="0" smtClean="0"/>
              <a:t>等等。</a:t>
            </a:r>
            <a:endParaRPr lang="zh-CN" altLang="zh-CN" dirty="0" smtClean="0"/>
          </a:p>
          <a:p>
            <a:endParaRPr lang="zh-CN" altLang="en-US" dirty="0"/>
          </a:p>
        </p:txBody>
      </p:sp>
      <p:sp>
        <p:nvSpPr>
          <p:cNvPr id="4" name="灯片编号占位符 3"/>
          <p:cNvSpPr>
            <a:spLocks noGrp="1"/>
          </p:cNvSpPr>
          <p:nvPr>
            <p:ph type="sldNum" sz="quarter" idx="11"/>
          </p:nvPr>
        </p:nvSpPr>
        <p:spPr/>
        <p:txBody>
          <a:bodyPr/>
          <a:lstStyle/>
          <a:p>
            <a:pPr>
              <a:defRPr/>
            </a:pPr>
            <a:fld id="{EF5AA4AB-EB3A-45BB-90BB-38E9870E9F5D}" type="slidenum">
              <a:rPr lang="zh-CN" altLang="en-US" smtClean="0"/>
              <a:pPr>
                <a:defRPr/>
              </a:pPr>
              <a:t>45</a:t>
            </a:fld>
            <a:endParaRPr lang="en-US" altLang="zh-CN"/>
          </a:p>
        </p:txBody>
      </p:sp>
    </p:spTree>
  </p:cSld>
  <p:clrMapOvr>
    <a:masterClrMapping/>
  </p:clrMapOvr>
  <p:transition spd="slow">
    <p:dissolve/>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251520" y="1052513"/>
            <a:ext cx="8568951" cy="5040312"/>
          </a:xfrm>
        </p:spPr>
        <p:txBody>
          <a:bodyPr/>
          <a:lstStyle/>
          <a:p>
            <a:r>
              <a:rPr lang="en-US" altLang="zh-CN" sz="2100" dirty="0" smtClean="0"/>
              <a:t>   9</a:t>
            </a:r>
            <a:r>
              <a:rPr lang="zh-CN" altLang="zh-CN" sz="2100" dirty="0" smtClean="0"/>
              <a:t>、管理层对财务报表的责任</a:t>
            </a:r>
          </a:p>
          <a:p>
            <a:r>
              <a:rPr lang="zh-CN" altLang="zh-CN" sz="2100" dirty="0" smtClean="0"/>
              <a:t>该部分应当说明管理层（在某些国家或地区，恰当的术语可能是</a:t>
            </a:r>
            <a:r>
              <a:rPr lang="en-US" altLang="zh-CN" sz="2100" dirty="0" smtClean="0"/>
              <a:t>“</a:t>
            </a:r>
            <a:r>
              <a:rPr lang="zh-CN" altLang="zh-CN" sz="2100" dirty="0" smtClean="0"/>
              <a:t>治理层</a:t>
            </a:r>
            <a:r>
              <a:rPr lang="en-US" altLang="zh-CN" sz="2100" dirty="0" smtClean="0"/>
              <a:t>”</a:t>
            </a:r>
            <a:r>
              <a:rPr lang="zh-CN" altLang="zh-CN" sz="2100" dirty="0" smtClean="0"/>
              <a:t>）负责下列方面：（</a:t>
            </a:r>
            <a:r>
              <a:rPr lang="en-US" altLang="zh-CN" sz="2100" dirty="0" smtClean="0"/>
              <a:t>1</a:t>
            </a:r>
            <a:r>
              <a:rPr lang="zh-CN" altLang="zh-CN" sz="2100" dirty="0" smtClean="0"/>
              <a:t>）按照适用的财务报告编制基础的规定编制财务报表，使其实现公允反映，并设计、执行和维护必要的内部控制，以使财务报表不存在由于舞弊或错误导致的重大错报；（</a:t>
            </a:r>
            <a:r>
              <a:rPr lang="en-US" altLang="zh-CN" sz="2100" dirty="0" smtClean="0"/>
              <a:t>2</a:t>
            </a:r>
            <a:r>
              <a:rPr lang="zh-CN" altLang="zh-CN" sz="2100" dirty="0" smtClean="0"/>
              <a:t>）评估被审计单位的持续经营能力和使用持续经营假设是否适当，并披露与持续经营相关的事项（如适用）。对管理层评估责任的说明应当包括描述在何种情况下使用持续经营假设是适当的。</a:t>
            </a:r>
          </a:p>
          <a:p>
            <a:r>
              <a:rPr lang="en-US" altLang="zh-CN" sz="2100" dirty="0" smtClean="0"/>
              <a:t>   10</a:t>
            </a:r>
            <a:r>
              <a:rPr lang="zh-CN" altLang="zh-CN" sz="2100" dirty="0" smtClean="0"/>
              <a:t>、注册会计师对财务报表审计的责任</a:t>
            </a:r>
          </a:p>
          <a:p>
            <a:r>
              <a:rPr lang="zh-CN" altLang="zh-CN" sz="2100" dirty="0" smtClean="0"/>
              <a:t>注册会计师对财务报表审计的责任部分应当包括下列内容：</a:t>
            </a:r>
          </a:p>
          <a:p>
            <a:r>
              <a:rPr lang="zh-CN" altLang="zh-CN" sz="2100" dirty="0" smtClean="0"/>
              <a:t>（</a:t>
            </a:r>
            <a:r>
              <a:rPr lang="en-US" altLang="zh-CN" sz="2100" dirty="0" smtClean="0"/>
              <a:t>1</a:t>
            </a:r>
            <a:r>
              <a:rPr lang="zh-CN" altLang="zh-CN" sz="2100" dirty="0" smtClean="0"/>
              <a:t>）说明注册会计师的目标是对财务报表整体是否不存在由于舞弊或错误导致的重大错报获取合理保证，并出具包含审计意见的审计报告；（</a:t>
            </a:r>
            <a:r>
              <a:rPr lang="en-US" altLang="zh-CN" sz="2100" dirty="0" smtClean="0"/>
              <a:t>2</a:t>
            </a:r>
            <a:r>
              <a:rPr lang="zh-CN" altLang="zh-CN" sz="2100" dirty="0" smtClean="0"/>
              <a:t>）说明合理保证是高水平的保证，但并不能保证按照审计准则执行的审计在某一重大错报存在时总能发现；（</a:t>
            </a:r>
            <a:r>
              <a:rPr lang="en-US" altLang="zh-CN" sz="2100" dirty="0" smtClean="0"/>
              <a:t>3</a:t>
            </a:r>
            <a:r>
              <a:rPr lang="zh-CN" altLang="zh-CN" sz="2100" dirty="0" smtClean="0"/>
              <a:t>）说明错报可能由于舞弊或错误导致。</a:t>
            </a:r>
          </a:p>
          <a:p>
            <a:endParaRPr lang="zh-CN" altLang="en-US" dirty="0"/>
          </a:p>
        </p:txBody>
      </p:sp>
      <p:sp>
        <p:nvSpPr>
          <p:cNvPr id="4" name="灯片编号占位符 3"/>
          <p:cNvSpPr>
            <a:spLocks noGrp="1"/>
          </p:cNvSpPr>
          <p:nvPr>
            <p:ph type="sldNum" sz="quarter" idx="11"/>
          </p:nvPr>
        </p:nvSpPr>
        <p:spPr/>
        <p:txBody>
          <a:bodyPr/>
          <a:lstStyle/>
          <a:p>
            <a:pPr>
              <a:defRPr/>
            </a:pPr>
            <a:fld id="{EF5AA4AB-EB3A-45BB-90BB-38E9870E9F5D}" type="slidenum">
              <a:rPr lang="zh-CN" altLang="en-US" smtClean="0"/>
              <a:pPr>
                <a:defRPr/>
              </a:pPr>
              <a:t>46</a:t>
            </a:fld>
            <a:endParaRPr lang="en-US" altLang="zh-CN"/>
          </a:p>
        </p:txBody>
      </p:sp>
    </p:spTree>
  </p:cSld>
  <p:clrMapOvr>
    <a:masterClrMapping/>
  </p:clrMapOvr>
  <p:transition spd="slow">
    <p:dissolve/>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179512" y="908720"/>
            <a:ext cx="8712967" cy="5328592"/>
          </a:xfrm>
        </p:spPr>
        <p:txBody>
          <a:bodyPr/>
          <a:lstStyle/>
          <a:p>
            <a:r>
              <a:rPr lang="en-US" altLang="zh-CN" dirty="0" smtClean="0"/>
              <a:t>11. </a:t>
            </a:r>
            <a:r>
              <a:rPr lang="zh-CN" altLang="zh-CN" dirty="0" smtClean="0"/>
              <a:t>其他报告责任</a:t>
            </a:r>
          </a:p>
          <a:p>
            <a:r>
              <a:rPr lang="zh-CN" altLang="zh-CN" dirty="0" smtClean="0"/>
              <a:t>除审计准则规定的注册会计师责任外，如果注册会计师在对财务报表出具的审计报告中履行其他报告责任，应当在审计报告中将其单独作为一部分，并以“按照相关法律法规的要求报告的事项”为标题。</a:t>
            </a:r>
          </a:p>
          <a:p>
            <a:r>
              <a:rPr lang="en-US" altLang="zh-CN" dirty="0" smtClean="0"/>
              <a:t>12</a:t>
            </a:r>
            <a:r>
              <a:rPr lang="zh-CN" altLang="zh-CN" dirty="0" smtClean="0"/>
              <a:t>．注册会计师的签名和盖章</a:t>
            </a:r>
          </a:p>
          <a:p>
            <a:r>
              <a:rPr lang="zh-CN" altLang="zh-CN" dirty="0" smtClean="0"/>
              <a:t>注册会计师应当在对上市实体整套通用目的财务报表出具的审计报告中注明项目合伙人。审计报告应当由项目合伙人和另一名负责该项目的注册会计师签名和盖章。</a:t>
            </a:r>
          </a:p>
          <a:p>
            <a:r>
              <a:rPr lang="en-US" altLang="zh-CN" dirty="0" smtClean="0"/>
              <a:t>13</a:t>
            </a:r>
            <a:r>
              <a:rPr lang="zh-CN" altLang="zh-CN" dirty="0" smtClean="0"/>
              <a:t>．会计师事务所的名称和地址及盖章</a:t>
            </a:r>
          </a:p>
          <a:p>
            <a:r>
              <a:rPr lang="zh-CN" altLang="zh-CN" dirty="0" smtClean="0"/>
              <a:t>审计报告应当载明会计师事务所的名称和地址，并加盖会计师事务所公章。</a:t>
            </a:r>
          </a:p>
          <a:p>
            <a:r>
              <a:rPr lang="en-US" altLang="zh-CN" dirty="0" smtClean="0"/>
              <a:t>14</a:t>
            </a:r>
            <a:r>
              <a:rPr lang="zh-CN" altLang="zh-CN" dirty="0" smtClean="0"/>
              <a:t>．报告日期</a:t>
            </a:r>
          </a:p>
          <a:p>
            <a:r>
              <a:rPr lang="zh-CN" altLang="zh-CN" dirty="0" smtClean="0"/>
              <a:t>审计报告应当注明报告日期。审计报告日不应早于注册会计师获取充分、适当的审计证据，并在此基础上对财务报表形成审计意见的日期。在确定审计报告日时，注册会计师应当确信已获取下列两方面的审计证据：（</a:t>
            </a:r>
            <a:r>
              <a:rPr lang="en-US" altLang="zh-CN" dirty="0" smtClean="0"/>
              <a:t>1</a:t>
            </a:r>
            <a:r>
              <a:rPr lang="zh-CN" altLang="zh-CN" dirty="0" smtClean="0"/>
              <a:t>）构成整套财务报表的所有报表（包括相关附注）已编制完成；（</a:t>
            </a:r>
            <a:r>
              <a:rPr lang="en-US" altLang="zh-CN" dirty="0" smtClean="0"/>
              <a:t>2</a:t>
            </a:r>
            <a:r>
              <a:rPr lang="zh-CN" altLang="zh-CN" dirty="0" smtClean="0"/>
              <a:t>）被审计单位的董事会、管理层或类似机构已经认可其对财务报表负责。</a:t>
            </a:r>
          </a:p>
          <a:p>
            <a:endParaRPr lang="zh-CN" altLang="en-US" dirty="0"/>
          </a:p>
        </p:txBody>
      </p:sp>
      <p:sp>
        <p:nvSpPr>
          <p:cNvPr id="4" name="灯片编号占位符 3"/>
          <p:cNvSpPr>
            <a:spLocks noGrp="1"/>
          </p:cNvSpPr>
          <p:nvPr>
            <p:ph type="sldNum" sz="quarter" idx="11"/>
          </p:nvPr>
        </p:nvSpPr>
        <p:spPr/>
        <p:txBody>
          <a:bodyPr/>
          <a:lstStyle/>
          <a:p>
            <a:pPr>
              <a:defRPr/>
            </a:pPr>
            <a:fld id="{EF5AA4AB-EB3A-45BB-90BB-38E9870E9F5D}" type="slidenum">
              <a:rPr lang="zh-CN" altLang="en-US" smtClean="0"/>
              <a:pPr>
                <a:defRPr/>
              </a:pPr>
              <a:t>47</a:t>
            </a:fld>
            <a:endParaRPr lang="en-US" altLang="zh-CN"/>
          </a:p>
        </p:txBody>
      </p:sp>
    </p:spTree>
  </p:cSld>
  <p:clrMapOvr>
    <a:masterClrMapping/>
  </p:clrMapOvr>
  <p:transition spd="slow">
    <p:dissolve/>
  </p:transition>
</p:sld>
</file>

<file path=ppt/slides/slide4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 name="灯片编号占位符 4"/>
          <p:cNvSpPr>
            <a:spLocks noGrp="1"/>
          </p:cNvSpPr>
          <p:nvPr>
            <p:ph type="sldNum" sz="quarter" idx="11"/>
          </p:nvPr>
        </p:nvSpPr>
        <p:spPr/>
        <p:txBody>
          <a:bodyPr/>
          <a:lstStyle/>
          <a:p>
            <a:pPr>
              <a:defRPr/>
            </a:pPr>
            <a:fld id="{B66D7F9F-B9E3-4685-B7D5-A719422FD91E}" type="slidenum">
              <a:rPr lang="zh-CN" altLang="en-US"/>
              <a:pPr>
                <a:defRPr/>
              </a:pPr>
              <a:t>48</a:t>
            </a:fld>
            <a:endParaRPr lang="en-US" altLang="zh-CN"/>
          </a:p>
        </p:txBody>
      </p:sp>
      <p:sp>
        <p:nvSpPr>
          <p:cNvPr id="73731" name="Rectangle 3"/>
          <p:cNvSpPr>
            <a:spLocks noGrp="1" noChangeArrowheads="1"/>
          </p:cNvSpPr>
          <p:nvPr>
            <p:ph type="body" idx="1"/>
          </p:nvPr>
        </p:nvSpPr>
        <p:spPr>
          <a:xfrm>
            <a:off x="523875" y="908720"/>
            <a:ext cx="8113713" cy="5287293"/>
          </a:xfrm>
        </p:spPr>
        <p:txBody>
          <a:bodyPr/>
          <a:lstStyle/>
          <a:p>
            <a:pPr marL="0" indent="387350" eaLnBrk="1" hangingPunct="1">
              <a:lnSpc>
                <a:spcPct val="110000"/>
              </a:lnSpc>
            </a:pPr>
            <a:r>
              <a:rPr lang="en-US" altLang="zh-CN" dirty="0" smtClean="0"/>
              <a:t>1</a:t>
            </a:r>
            <a:r>
              <a:rPr lang="zh-CN" altLang="en-US" dirty="0" smtClean="0"/>
              <a:t>．标准审计报告</a:t>
            </a:r>
          </a:p>
          <a:p>
            <a:pPr marL="0" indent="387350" eaLnBrk="1" hangingPunct="1"/>
            <a:r>
              <a:rPr lang="zh-CN" altLang="en-US" dirty="0" smtClean="0">
                <a:solidFill>
                  <a:srgbClr val="C00000"/>
                </a:solidFill>
              </a:rPr>
              <a:t>标准审计报告</a:t>
            </a:r>
            <a:r>
              <a:rPr lang="zh-CN" altLang="en-US" dirty="0" smtClean="0"/>
              <a:t>，是指不含有说明段、强调事项段、其他事项段或其他任何修饰性用语的无保留意见的审计报告。包含其他报告责任段，但不含有强调事项段或其他事项段的无保留意见的审计报告也被视为标准审计报告。 </a:t>
            </a:r>
          </a:p>
          <a:p>
            <a:pPr>
              <a:buNone/>
            </a:pPr>
            <a:r>
              <a:rPr lang="en-US" altLang="zh-CN" dirty="0" smtClean="0"/>
              <a:t>       </a:t>
            </a:r>
            <a:r>
              <a:rPr lang="zh-CN" altLang="zh-CN" dirty="0" smtClean="0">
                <a:solidFill>
                  <a:srgbClr val="C00000"/>
                </a:solidFill>
              </a:rPr>
              <a:t>无保留意见</a:t>
            </a:r>
            <a:r>
              <a:rPr lang="zh-CN" altLang="zh-CN" dirty="0" smtClean="0"/>
              <a:t>，是指当注册会计师认为财务报表在所有重大方面按照适用的财务报告编制基础编制并实现公允反映时发表的审计意见。如果对财务报表发表无保留意见，除非法律法规另有规定，审计意见应当使用</a:t>
            </a:r>
            <a:r>
              <a:rPr lang="en-US" altLang="zh-CN" dirty="0" smtClean="0"/>
              <a:t>“</a:t>
            </a:r>
            <a:r>
              <a:rPr lang="zh-CN" altLang="zh-CN" dirty="0" smtClean="0"/>
              <a:t>我们认为，后附的财务报表在所有重大方面按照</a:t>
            </a:r>
            <a:r>
              <a:rPr lang="en-US" altLang="zh-CN" dirty="0" smtClean="0"/>
              <a:t>[</a:t>
            </a:r>
            <a:r>
              <a:rPr lang="zh-CN" altLang="zh-CN" dirty="0" smtClean="0"/>
              <a:t>适用的财务报告编制基础（如企业会计准则等）</a:t>
            </a:r>
            <a:r>
              <a:rPr lang="en-US" altLang="zh-CN" dirty="0" smtClean="0"/>
              <a:t>]</a:t>
            </a:r>
            <a:r>
              <a:rPr lang="zh-CN" altLang="zh-CN" dirty="0" smtClean="0"/>
              <a:t>的规定编制，公允反映了</a:t>
            </a:r>
            <a:r>
              <a:rPr lang="en-US" altLang="zh-CN" dirty="0" smtClean="0"/>
              <a:t>[……]” </a:t>
            </a:r>
            <a:r>
              <a:rPr lang="zh-CN" altLang="zh-CN" dirty="0" smtClean="0"/>
              <a:t>的措辞。</a:t>
            </a:r>
          </a:p>
          <a:p>
            <a:pPr>
              <a:buNone/>
            </a:pPr>
            <a:r>
              <a:rPr lang="en-US" altLang="zh-CN" dirty="0" smtClean="0"/>
              <a:t>        </a:t>
            </a:r>
            <a:r>
              <a:rPr lang="zh-CN" altLang="zh-CN" dirty="0" smtClean="0"/>
              <a:t>如果认为有必要对财务报表整体发表否定意见或无法表示意见，注册会计师不应在同一审计报告中对按照相同财务报告编制基础编制的单一财务报表或者财务报表特定要素、账户或项目发表无保留意见。在同一审计报告中包含无保留意见，将会与对财务报表整体发表的否定意见或无法表示意见相矛盾。</a:t>
            </a:r>
            <a:endParaRPr lang="zh-CN" altLang="zh-CN" dirty="0"/>
          </a:p>
        </p:txBody>
      </p:sp>
      <p:sp>
        <p:nvSpPr>
          <p:cNvPr id="73732" name="Rectangle 5"/>
          <p:cNvSpPr>
            <a:spLocks noGrp="1" noChangeArrowheads="1"/>
          </p:cNvSpPr>
          <p:nvPr>
            <p:ph type="title"/>
          </p:nvPr>
        </p:nvSpPr>
        <p:spPr>
          <a:noFill/>
        </p:spPr>
        <p:txBody>
          <a:bodyPr/>
          <a:lstStyle/>
          <a:p>
            <a:pPr eaLnBrk="1" hangingPunct="1"/>
            <a:r>
              <a:rPr lang="zh-CN" altLang="en-US" smtClean="0"/>
              <a:t>审计报告</a:t>
            </a:r>
          </a:p>
        </p:txBody>
      </p:sp>
    </p:spTree>
  </p:cSld>
  <p:clrMapOvr>
    <a:masterClrMapping/>
  </p:clrMapOvr>
  <p:transition spd="slow">
    <p:dissolve/>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4"/>
          <p:cNvSpPr>
            <a:spLocks noGrp="1"/>
          </p:cNvSpPr>
          <p:nvPr>
            <p:ph type="sldNum" sz="quarter" idx="11"/>
          </p:nvPr>
        </p:nvSpPr>
        <p:spPr/>
        <p:txBody>
          <a:bodyPr/>
          <a:lstStyle/>
          <a:p>
            <a:pPr>
              <a:defRPr/>
            </a:pPr>
            <a:fld id="{61D51B5B-C48D-40C9-BBFD-FBA2732D024B}" type="slidenum">
              <a:rPr lang="zh-CN" altLang="en-US"/>
              <a:pPr>
                <a:defRPr/>
              </a:pPr>
              <a:t>49</a:t>
            </a:fld>
            <a:endParaRPr lang="en-US" altLang="zh-CN"/>
          </a:p>
        </p:txBody>
      </p:sp>
      <p:sp>
        <p:nvSpPr>
          <p:cNvPr id="75779" name="Rectangle 2"/>
          <p:cNvSpPr>
            <a:spLocks noGrp="1" noChangeArrowheads="1"/>
          </p:cNvSpPr>
          <p:nvPr>
            <p:ph type="title"/>
          </p:nvPr>
        </p:nvSpPr>
        <p:spPr/>
        <p:txBody>
          <a:bodyPr/>
          <a:lstStyle/>
          <a:p>
            <a:pPr eaLnBrk="1" hangingPunct="1"/>
            <a:r>
              <a:rPr lang="zh-CN" altLang="en-US" smtClean="0"/>
              <a:t>非标准审计报告</a:t>
            </a:r>
          </a:p>
        </p:txBody>
      </p:sp>
      <p:sp>
        <p:nvSpPr>
          <p:cNvPr id="75780" name="Rectangle 3"/>
          <p:cNvSpPr>
            <a:spLocks noGrp="1" noChangeArrowheads="1"/>
          </p:cNvSpPr>
          <p:nvPr>
            <p:ph type="body" idx="1"/>
          </p:nvPr>
        </p:nvSpPr>
        <p:spPr/>
        <p:txBody>
          <a:bodyPr/>
          <a:lstStyle/>
          <a:p>
            <a:pPr marL="0" indent="387350" eaLnBrk="1" hangingPunct="1"/>
            <a:r>
              <a:rPr lang="en-US" altLang="zh-CN" dirty="0" smtClean="0"/>
              <a:t>2</a:t>
            </a:r>
            <a:r>
              <a:rPr lang="zh-CN" altLang="en-US" dirty="0" smtClean="0"/>
              <a:t>．非标准审计报告</a:t>
            </a:r>
            <a:endParaRPr lang="en-US" altLang="zh-CN" dirty="0" smtClean="0"/>
          </a:p>
          <a:p>
            <a:pPr marL="0" indent="387350" eaLnBrk="1" hangingPunct="1"/>
            <a:r>
              <a:rPr lang="zh-CN" altLang="zh-CN" dirty="0" smtClean="0">
                <a:solidFill>
                  <a:srgbClr val="C00000"/>
                </a:solidFill>
              </a:rPr>
              <a:t>非标准审计报告，</a:t>
            </a:r>
            <a:r>
              <a:rPr lang="zh-CN" altLang="zh-CN" dirty="0" smtClean="0"/>
              <a:t>是指标准审计报告以外的其他审计报告，包括带强调事项段和其他事项段的无保留意见的审计报告，以及非无保留意见的审计报告。</a:t>
            </a:r>
            <a:endParaRPr lang="en-US" altLang="zh-CN" dirty="0" smtClean="0"/>
          </a:p>
          <a:p>
            <a:pPr marL="0" indent="387350" eaLnBrk="1" hangingPunct="1"/>
            <a:r>
              <a:rPr lang="zh-CN" altLang="zh-CN" dirty="0" smtClean="0"/>
              <a:t>非</a:t>
            </a:r>
            <a:r>
              <a:rPr lang="zh-CN" altLang="zh-CN" dirty="0" smtClean="0"/>
              <a:t>无保留意见的审计报告包括保留意见的审计报告、否定意见的审计报告和无法表示意见的审计报告。当存在下列情形之一时，注册会计师应对财务报表清楚地发表恰当的非无保留意见：一是根据获取的审计证据，得出财务报表整体存在重大错报的结论；二是无法获取充分、适当的审计证据，不能得出财务报表整体不存在重大错报的结论</a:t>
            </a:r>
            <a:r>
              <a:rPr lang="zh-CN" altLang="zh-CN" dirty="0" smtClean="0"/>
              <a:t>。</a:t>
            </a:r>
            <a:endParaRPr lang="en-US" altLang="zh-CN" dirty="0" smtClean="0"/>
          </a:p>
          <a:p>
            <a:pPr marL="0" indent="387350" eaLnBrk="1" hangingPunct="1"/>
            <a:endParaRPr lang="en-US" altLang="zh-CN" dirty="0" smtClean="0"/>
          </a:p>
          <a:p>
            <a:pPr marL="0" indent="387350" eaLnBrk="1" hangingPunct="1"/>
            <a:r>
              <a:rPr lang="zh-CN" altLang="zh-CN" dirty="0" smtClean="0"/>
              <a:t>在发表非无保留意见时，注册会计师应当对审计意见部分使用恰当的标题，如</a:t>
            </a:r>
            <a:r>
              <a:rPr lang="en-US" altLang="zh-CN" dirty="0" smtClean="0"/>
              <a:t>“</a:t>
            </a:r>
            <a:r>
              <a:rPr lang="zh-CN" altLang="zh-CN" dirty="0" smtClean="0"/>
              <a:t>保留意见</a:t>
            </a:r>
            <a:r>
              <a:rPr lang="en-US" altLang="zh-CN" dirty="0" smtClean="0"/>
              <a:t>”</a:t>
            </a:r>
            <a:r>
              <a:rPr lang="zh-CN" altLang="zh-CN" dirty="0" smtClean="0"/>
              <a:t>、</a:t>
            </a:r>
            <a:r>
              <a:rPr lang="en-US" altLang="zh-CN" dirty="0" smtClean="0"/>
              <a:t>“</a:t>
            </a:r>
            <a:r>
              <a:rPr lang="zh-CN" altLang="zh-CN" dirty="0" smtClean="0"/>
              <a:t>否定意见</a:t>
            </a:r>
            <a:r>
              <a:rPr lang="en-US" altLang="zh-CN" dirty="0" smtClean="0"/>
              <a:t>”</a:t>
            </a:r>
            <a:r>
              <a:rPr lang="zh-CN" altLang="zh-CN" dirty="0" smtClean="0"/>
              <a:t>或</a:t>
            </a:r>
            <a:r>
              <a:rPr lang="en-US" altLang="zh-CN" dirty="0" smtClean="0"/>
              <a:t>“</a:t>
            </a:r>
            <a:r>
              <a:rPr lang="zh-CN" altLang="zh-CN" dirty="0" smtClean="0"/>
              <a:t>无法表示意见</a:t>
            </a:r>
            <a:r>
              <a:rPr lang="en-US" altLang="zh-CN" dirty="0" smtClean="0"/>
              <a:t>”</a:t>
            </a:r>
            <a:r>
              <a:rPr lang="zh-CN" altLang="zh-CN" dirty="0" smtClean="0"/>
              <a:t>。同时，将规定的</a:t>
            </a:r>
            <a:r>
              <a:rPr lang="en-US" altLang="zh-CN" dirty="0" smtClean="0"/>
              <a:t>“</a:t>
            </a:r>
            <a:r>
              <a:rPr lang="zh-CN" altLang="zh-CN" dirty="0" smtClean="0"/>
              <a:t>形成审计意见的基础</a:t>
            </a:r>
            <a:r>
              <a:rPr lang="en-US" altLang="zh-CN" dirty="0" smtClean="0"/>
              <a:t>”</a:t>
            </a:r>
            <a:r>
              <a:rPr lang="zh-CN" altLang="zh-CN" dirty="0" smtClean="0"/>
              <a:t>这一标题修改为恰当的标题，如</a:t>
            </a:r>
            <a:r>
              <a:rPr lang="en-US" altLang="zh-CN" dirty="0" smtClean="0"/>
              <a:t>“</a:t>
            </a:r>
            <a:r>
              <a:rPr lang="zh-CN" altLang="zh-CN" dirty="0" smtClean="0"/>
              <a:t>形成保留意见的基础</a:t>
            </a:r>
            <a:r>
              <a:rPr lang="en-US" altLang="zh-CN" dirty="0" smtClean="0"/>
              <a:t>”</a:t>
            </a:r>
            <a:r>
              <a:rPr lang="zh-CN" altLang="zh-CN" dirty="0" smtClean="0"/>
              <a:t>、</a:t>
            </a:r>
            <a:r>
              <a:rPr lang="en-US" altLang="zh-CN" dirty="0" smtClean="0"/>
              <a:t>“</a:t>
            </a:r>
            <a:r>
              <a:rPr lang="zh-CN" altLang="zh-CN" dirty="0" smtClean="0"/>
              <a:t>形成否定意见的基础</a:t>
            </a:r>
            <a:r>
              <a:rPr lang="en-US" altLang="zh-CN" dirty="0" smtClean="0"/>
              <a:t>”</a:t>
            </a:r>
            <a:r>
              <a:rPr lang="zh-CN" altLang="zh-CN" dirty="0" smtClean="0"/>
              <a:t>或</a:t>
            </a:r>
            <a:r>
              <a:rPr lang="en-US" altLang="zh-CN" dirty="0" smtClean="0"/>
              <a:t>“</a:t>
            </a:r>
            <a:r>
              <a:rPr lang="zh-CN" altLang="zh-CN" dirty="0" smtClean="0"/>
              <a:t>形成无法表示意见的基础</a:t>
            </a:r>
            <a:r>
              <a:rPr lang="en-US" altLang="zh-CN" dirty="0" smtClean="0"/>
              <a:t>”</a:t>
            </a:r>
            <a:r>
              <a:rPr lang="zh-CN" altLang="zh-CN" dirty="0" smtClean="0"/>
              <a:t>，并在该部分对导致发表非无保留意见的事项进行描述。</a:t>
            </a:r>
            <a:endParaRPr lang="zh-CN" altLang="zh-CN" dirty="0"/>
          </a:p>
        </p:txBody>
      </p:sp>
    </p:spTree>
  </p:cSld>
  <p:clrMapOvr>
    <a:masterClrMapping/>
  </p:clrMapOvr>
  <p:transition spd="slow">
    <p:dissolv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4"/>
          <p:cNvSpPr>
            <a:spLocks noGrp="1"/>
          </p:cNvSpPr>
          <p:nvPr>
            <p:ph type="sldNum" sz="quarter" idx="11"/>
          </p:nvPr>
        </p:nvSpPr>
        <p:spPr/>
        <p:txBody>
          <a:bodyPr/>
          <a:lstStyle/>
          <a:p>
            <a:pPr>
              <a:defRPr/>
            </a:pPr>
            <a:fld id="{332EEA68-EADB-4672-A027-63E70126EA84}" type="slidenum">
              <a:rPr lang="zh-CN" altLang="en-US"/>
              <a:pPr>
                <a:defRPr/>
              </a:pPr>
              <a:t>5</a:t>
            </a:fld>
            <a:endParaRPr lang="en-US" altLang="zh-CN"/>
          </a:p>
        </p:txBody>
      </p:sp>
      <p:sp>
        <p:nvSpPr>
          <p:cNvPr id="7171" name="Rectangle 2"/>
          <p:cNvSpPr>
            <a:spLocks noGrp="1" noChangeArrowheads="1"/>
          </p:cNvSpPr>
          <p:nvPr>
            <p:ph type="title"/>
          </p:nvPr>
        </p:nvSpPr>
        <p:spPr/>
        <p:txBody>
          <a:bodyPr/>
          <a:lstStyle/>
          <a:p>
            <a:pPr eaLnBrk="1" hangingPunct="1"/>
            <a:r>
              <a:rPr lang="zh-CN" altLang="en-US" smtClean="0"/>
              <a:t>财务报表分析的主体</a:t>
            </a:r>
          </a:p>
        </p:txBody>
      </p:sp>
      <p:sp>
        <p:nvSpPr>
          <p:cNvPr id="7172" name="Rectangle 3"/>
          <p:cNvSpPr>
            <a:spLocks noGrp="1" noChangeArrowheads="1"/>
          </p:cNvSpPr>
          <p:nvPr>
            <p:ph type="body" idx="1"/>
          </p:nvPr>
        </p:nvSpPr>
        <p:spPr/>
        <p:txBody>
          <a:bodyPr/>
          <a:lstStyle/>
          <a:p>
            <a:pPr eaLnBrk="1" hangingPunct="1">
              <a:lnSpc>
                <a:spcPct val="110000"/>
              </a:lnSpc>
            </a:pPr>
            <a:r>
              <a:rPr lang="zh-CN" altLang="en-US" sz="2400" smtClean="0"/>
              <a:t>（三）企业经理人员</a:t>
            </a:r>
          </a:p>
          <a:p>
            <a:pPr eaLnBrk="1" hangingPunct="1">
              <a:lnSpc>
                <a:spcPct val="110000"/>
              </a:lnSpc>
            </a:pPr>
            <a:r>
              <a:rPr lang="zh-CN" altLang="en-US" sz="2400" smtClean="0"/>
              <a:t>企业经理人员是指被所有者聘用的、对公司资产和负债进行管理的个人组成的团体。</a:t>
            </a:r>
          </a:p>
          <a:p>
            <a:pPr eaLnBrk="1" hangingPunct="1">
              <a:lnSpc>
                <a:spcPct val="110000"/>
              </a:lnSpc>
            </a:pPr>
            <a:r>
              <a:rPr lang="zh-CN" altLang="en-US" sz="2400" smtClean="0"/>
              <a:t>（四）政府经济管理机构</a:t>
            </a:r>
          </a:p>
          <a:p>
            <a:pPr eaLnBrk="1" hangingPunct="1">
              <a:lnSpc>
                <a:spcPct val="110000"/>
              </a:lnSpc>
            </a:pPr>
            <a:r>
              <a:rPr lang="zh-CN" altLang="en-US" sz="2400" smtClean="0"/>
              <a:t>政府的经济管理机构也是企业财务报表的使用人，包括财政税务部门、工商管理部门、证券管理机构、会计监管机构、审计机构和社会保障部门等。</a:t>
            </a:r>
          </a:p>
          <a:p>
            <a:pPr eaLnBrk="1" hangingPunct="1">
              <a:lnSpc>
                <a:spcPct val="110000"/>
              </a:lnSpc>
            </a:pPr>
            <a:r>
              <a:rPr lang="zh-CN" altLang="en-US" sz="2400" smtClean="0"/>
              <a:t>（五）其他相关人士</a:t>
            </a:r>
          </a:p>
          <a:p>
            <a:pPr eaLnBrk="1" hangingPunct="1">
              <a:lnSpc>
                <a:spcPct val="110000"/>
              </a:lnSpc>
            </a:pPr>
            <a:r>
              <a:rPr lang="zh-CN" altLang="en-US" sz="2400" smtClean="0"/>
              <a:t>进行企业财务报表分析的其他相关人士还包括企业的内部职工、专业的投资理财分析师、律师等等。</a:t>
            </a:r>
          </a:p>
        </p:txBody>
      </p:sp>
    </p:spTree>
  </p:cSld>
  <p:clrMapOvr>
    <a:masterClrMapping/>
  </p:clrMapOvr>
  <p:transition spd="slow">
    <p:dissolve/>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4"/>
          <p:cNvSpPr>
            <a:spLocks noGrp="1"/>
          </p:cNvSpPr>
          <p:nvPr>
            <p:ph type="sldNum" sz="quarter" idx="11"/>
          </p:nvPr>
        </p:nvSpPr>
        <p:spPr/>
        <p:txBody>
          <a:bodyPr/>
          <a:lstStyle/>
          <a:p>
            <a:pPr>
              <a:defRPr/>
            </a:pPr>
            <a:fld id="{071B0210-0DC2-4F3E-9229-34D562C881BE}" type="slidenum">
              <a:rPr lang="zh-CN" altLang="en-US"/>
              <a:pPr>
                <a:defRPr/>
              </a:pPr>
              <a:t>50</a:t>
            </a:fld>
            <a:endParaRPr lang="en-US" altLang="zh-CN"/>
          </a:p>
        </p:txBody>
      </p:sp>
      <p:sp>
        <p:nvSpPr>
          <p:cNvPr id="78851" name="Rectangle 2"/>
          <p:cNvSpPr>
            <a:spLocks noGrp="1" noChangeArrowheads="1"/>
          </p:cNvSpPr>
          <p:nvPr>
            <p:ph type="title"/>
          </p:nvPr>
        </p:nvSpPr>
        <p:spPr/>
        <p:txBody>
          <a:bodyPr/>
          <a:lstStyle/>
          <a:p>
            <a:pPr eaLnBrk="1" hangingPunct="1"/>
            <a:r>
              <a:rPr lang="zh-CN" altLang="en-US" smtClean="0"/>
              <a:t>非标准审计报告</a:t>
            </a:r>
          </a:p>
        </p:txBody>
      </p:sp>
      <p:sp>
        <p:nvSpPr>
          <p:cNvPr id="78852" name="Rectangle 3"/>
          <p:cNvSpPr>
            <a:spLocks noGrp="1" noChangeArrowheads="1"/>
          </p:cNvSpPr>
          <p:nvPr>
            <p:ph type="body" idx="1"/>
          </p:nvPr>
        </p:nvSpPr>
        <p:spPr/>
        <p:txBody>
          <a:bodyPr/>
          <a:lstStyle/>
          <a:p>
            <a:pPr marL="0" indent="387350" eaLnBrk="1" hangingPunct="1">
              <a:lnSpc>
                <a:spcPct val="90000"/>
              </a:lnSpc>
            </a:pPr>
            <a:r>
              <a:rPr lang="zh-CN" altLang="en-US" dirty="0" smtClean="0">
                <a:solidFill>
                  <a:srgbClr val="C00000"/>
                </a:solidFill>
              </a:rPr>
              <a:t>（</a:t>
            </a:r>
            <a:r>
              <a:rPr lang="en-US" altLang="zh-CN" dirty="0" smtClean="0">
                <a:solidFill>
                  <a:srgbClr val="C00000"/>
                </a:solidFill>
              </a:rPr>
              <a:t>1</a:t>
            </a:r>
            <a:r>
              <a:rPr lang="zh-CN" altLang="en-US" dirty="0" smtClean="0">
                <a:solidFill>
                  <a:srgbClr val="C00000"/>
                </a:solidFill>
              </a:rPr>
              <a:t>）带强调事项段和其他事项段的无保留意见的审计报告</a:t>
            </a:r>
            <a:endParaRPr lang="en-US" altLang="zh-CN" dirty="0" smtClean="0">
              <a:solidFill>
                <a:srgbClr val="C00000"/>
              </a:solidFill>
            </a:endParaRPr>
          </a:p>
          <a:p>
            <a:pPr marL="0" indent="387350" eaLnBrk="1" hangingPunct="1">
              <a:lnSpc>
                <a:spcPct val="90000"/>
              </a:lnSpc>
            </a:pPr>
            <a:r>
              <a:rPr lang="zh-CN" altLang="zh-CN" dirty="0" smtClean="0"/>
              <a:t>根据《中国注册会计师审计准则第</a:t>
            </a:r>
            <a:r>
              <a:rPr lang="en-US" altLang="zh-CN" dirty="0" smtClean="0"/>
              <a:t>1503</a:t>
            </a:r>
            <a:r>
              <a:rPr lang="zh-CN" altLang="zh-CN" dirty="0" smtClean="0"/>
              <a:t>号</a:t>
            </a:r>
            <a:r>
              <a:rPr lang="en-US" altLang="zh-CN" dirty="0" smtClean="0"/>
              <a:t>——</a:t>
            </a:r>
            <a:r>
              <a:rPr lang="zh-CN" altLang="zh-CN" dirty="0" smtClean="0"/>
              <a:t>在审计报告中增加强调事项段和其他事项段》的规定，注册会计师如果认为必要，可以在审计报告中提供带有强调事项段和其他事项段的补充信息。</a:t>
            </a:r>
            <a:endParaRPr lang="en-US" altLang="zh-CN" dirty="0" smtClean="0"/>
          </a:p>
          <a:p>
            <a:pPr marL="0" indent="387350" eaLnBrk="1" hangingPunct="1">
              <a:lnSpc>
                <a:spcPct val="90000"/>
              </a:lnSpc>
            </a:pPr>
            <a:r>
              <a:rPr lang="zh-CN" altLang="zh-CN" dirty="0" smtClean="0">
                <a:solidFill>
                  <a:srgbClr val="C00000"/>
                </a:solidFill>
              </a:rPr>
              <a:t>强调事项段，</a:t>
            </a:r>
            <a:r>
              <a:rPr lang="zh-CN" altLang="zh-CN" dirty="0" smtClean="0"/>
              <a:t>是指审计报告中含有的一个段落，该段落提及已在财务报表中恰当列报或披露的事项，根据注册会计师的职业判断，该事项对财务报表使用者理解财务报表至关重要。注册会计师同时应当采取下列措施：①将强调事项段作为单独的一部分置于审计报告中，并使用包含“强调事项”这一术语的适当标题；②明确提及被强调事项以及相关披露的位置，以便能够在财务报表中找到对该事项的详细描述。强调事项段应当仅提及已在财务报表中列报或披露的信息；③指出审计意见没有因该强调事项而改变。</a:t>
            </a:r>
            <a:endParaRPr lang="en-US" altLang="zh-CN" dirty="0" smtClean="0"/>
          </a:p>
          <a:p>
            <a:pPr marL="0" indent="387350" eaLnBrk="1" hangingPunct="1">
              <a:lnSpc>
                <a:spcPct val="90000"/>
              </a:lnSpc>
            </a:pPr>
            <a:r>
              <a:rPr lang="zh-CN" altLang="zh-CN" dirty="0" smtClean="0">
                <a:solidFill>
                  <a:srgbClr val="C00000"/>
                </a:solidFill>
              </a:rPr>
              <a:t>其他事项段，</a:t>
            </a:r>
            <a:r>
              <a:rPr lang="zh-CN" altLang="zh-CN" dirty="0" smtClean="0"/>
              <a:t>是指审计报告中含有的一个段落，该段落提及未在财务报表中列报或披露的事项，根据注册会计师的职业判断，该事项与财务报表使用者理解审计工作、注册会计师的责任或审计报告相关。在同时满足下列条件时，注册会计师应当在审计报告中增加其他事项段：一是未被法律法规禁止；二是该事项未被确定为在审计报告中沟通的关键审计事项。如果在审计报告中包含其他事项段，注册会计师应当将该段落作为单独的一部分，并使用“其他事项”或其他适当标题。</a:t>
            </a:r>
            <a:endParaRPr lang="zh-CN" altLang="zh-CN" dirty="0"/>
          </a:p>
        </p:txBody>
      </p:sp>
    </p:spTree>
  </p:cSld>
  <p:clrMapOvr>
    <a:masterClrMapping/>
  </p:clrMapOvr>
  <p:transition spd="slow">
    <p:dissolve/>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4"/>
          <p:cNvSpPr>
            <a:spLocks noGrp="1"/>
          </p:cNvSpPr>
          <p:nvPr>
            <p:ph type="sldNum" sz="quarter" idx="11"/>
          </p:nvPr>
        </p:nvSpPr>
        <p:spPr/>
        <p:txBody>
          <a:bodyPr/>
          <a:lstStyle/>
          <a:p>
            <a:pPr>
              <a:defRPr/>
            </a:pPr>
            <a:fld id="{1FD45080-581F-4405-A2CB-AA61EA1E2BDC}" type="slidenum">
              <a:rPr lang="zh-CN" altLang="en-US"/>
              <a:pPr>
                <a:defRPr/>
              </a:pPr>
              <a:t>51</a:t>
            </a:fld>
            <a:endParaRPr lang="en-US" altLang="zh-CN"/>
          </a:p>
        </p:txBody>
      </p:sp>
      <p:sp>
        <p:nvSpPr>
          <p:cNvPr id="79875" name="Rectangle 2"/>
          <p:cNvSpPr>
            <a:spLocks noGrp="1" noChangeArrowheads="1"/>
          </p:cNvSpPr>
          <p:nvPr>
            <p:ph type="title"/>
          </p:nvPr>
        </p:nvSpPr>
        <p:spPr/>
        <p:txBody>
          <a:bodyPr/>
          <a:lstStyle/>
          <a:p>
            <a:pPr eaLnBrk="1" hangingPunct="1"/>
            <a:r>
              <a:rPr lang="zh-CN" altLang="en-US" smtClean="0"/>
              <a:t>非标准审计报告</a:t>
            </a:r>
          </a:p>
        </p:txBody>
      </p:sp>
      <p:sp>
        <p:nvSpPr>
          <p:cNvPr id="79876" name="Rectangle 3"/>
          <p:cNvSpPr>
            <a:spLocks noGrp="1" noChangeArrowheads="1"/>
          </p:cNvSpPr>
          <p:nvPr>
            <p:ph type="body" idx="1"/>
          </p:nvPr>
        </p:nvSpPr>
        <p:spPr/>
        <p:txBody>
          <a:bodyPr/>
          <a:lstStyle/>
          <a:p>
            <a:pPr marL="0" indent="387350" eaLnBrk="1" hangingPunct="1"/>
            <a:r>
              <a:rPr lang="zh-CN" altLang="en-US" dirty="0" smtClean="0">
                <a:solidFill>
                  <a:srgbClr val="C00000"/>
                </a:solidFill>
              </a:rPr>
              <a:t>（</a:t>
            </a:r>
            <a:r>
              <a:rPr lang="en-US" altLang="zh-CN" dirty="0" smtClean="0">
                <a:solidFill>
                  <a:srgbClr val="C00000"/>
                </a:solidFill>
              </a:rPr>
              <a:t>2</a:t>
            </a:r>
            <a:r>
              <a:rPr lang="zh-CN" altLang="en-US" dirty="0" smtClean="0">
                <a:solidFill>
                  <a:srgbClr val="C00000"/>
                </a:solidFill>
              </a:rPr>
              <a:t>）保留意见的审计报告</a:t>
            </a:r>
          </a:p>
          <a:p>
            <a:pPr marL="0" indent="387350" eaLnBrk="1" hangingPunct="1"/>
            <a:r>
              <a:rPr lang="zh-CN" altLang="en-US" dirty="0" smtClean="0"/>
              <a:t>如果认为财务报表存在下列情形之一，注册会计师应当出具保留意见的审计报告：一是在获取充分、适当的审计证据后，注册会计师认为错报单独或汇总起来对财务报表影响重大，但不具有广泛性；二是注册会计师无法获取充分、适当的审计证据以作为形成审计意见的基础，但认为未发现的错报（如存在）对财务报表可能产生的影响重大，但不具有广泛性。 </a:t>
            </a:r>
            <a:endParaRPr lang="en-US" altLang="zh-CN" dirty="0" smtClean="0"/>
          </a:p>
          <a:p>
            <a:pPr marL="0" indent="387350" eaLnBrk="1" hangingPunct="1"/>
            <a:r>
              <a:rPr lang="zh-CN" altLang="zh-CN" dirty="0" smtClean="0"/>
              <a:t>当发表保留意见时，注册会计师在对是否获取了充分、适当的审计证据以作为形成审计意见的基础的说明中，应包含恰当的措辞如</a:t>
            </a:r>
            <a:r>
              <a:rPr lang="en-US" altLang="zh-CN" dirty="0" smtClean="0"/>
              <a:t>“</a:t>
            </a:r>
            <a:r>
              <a:rPr lang="zh-CN" altLang="zh-CN" dirty="0" smtClean="0"/>
              <a:t>保留</a:t>
            </a:r>
            <a:r>
              <a:rPr lang="en-US" altLang="zh-CN" dirty="0" smtClean="0"/>
              <a:t>”</a:t>
            </a:r>
          </a:p>
          <a:p>
            <a:pPr marL="0" indent="387350" eaLnBrk="1" hangingPunct="1"/>
            <a:r>
              <a:rPr lang="zh-CN" altLang="zh-CN" dirty="0" smtClean="0"/>
              <a:t>当由于财务报表存在重大错报而发表保留意见时，注册会计师应当在审计意见部分说明：“注册会计师认为，除形成保留意见的基础部分所述事项产生的影响外，后附的财务报表在所有重大方面按照适用的财务报告编制基础的规定编制，公允反映了</a:t>
            </a:r>
            <a:r>
              <a:rPr lang="en-US" altLang="zh-CN" dirty="0" smtClean="0"/>
              <a:t>[……] </a:t>
            </a:r>
            <a:r>
              <a:rPr lang="zh-CN" altLang="zh-CN" dirty="0" smtClean="0"/>
              <a:t>”</a:t>
            </a:r>
            <a:endParaRPr lang="en-US" altLang="zh-CN" dirty="0" smtClean="0"/>
          </a:p>
          <a:p>
            <a:pPr marL="0" indent="387350" eaLnBrk="1" hangingPunct="1"/>
            <a:r>
              <a:rPr lang="zh-CN" altLang="zh-CN" dirty="0" smtClean="0"/>
              <a:t>当由于无法获取充分、适当的审计证据而导致发表保留意见时，注册会计师应当在审计意见部分使用“除</a:t>
            </a:r>
            <a:r>
              <a:rPr lang="en-US" altLang="zh-CN" dirty="0" smtClean="0"/>
              <a:t>……</a:t>
            </a:r>
            <a:r>
              <a:rPr lang="zh-CN" altLang="zh-CN" dirty="0" smtClean="0"/>
              <a:t>可能产生的影响外”等措辞。 </a:t>
            </a:r>
            <a:endParaRPr lang="zh-CN" altLang="zh-CN" dirty="0"/>
          </a:p>
        </p:txBody>
      </p:sp>
    </p:spTree>
  </p:cSld>
  <p:clrMapOvr>
    <a:masterClrMapping/>
  </p:clrMapOvr>
  <p:transition spd="slow">
    <p:dissolve/>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4"/>
          <p:cNvSpPr>
            <a:spLocks noGrp="1"/>
          </p:cNvSpPr>
          <p:nvPr>
            <p:ph type="sldNum" sz="quarter" idx="11"/>
          </p:nvPr>
        </p:nvSpPr>
        <p:spPr/>
        <p:txBody>
          <a:bodyPr/>
          <a:lstStyle/>
          <a:p>
            <a:pPr>
              <a:defRPr/>
            </a:pPr>
            <a:fld id="{78E6B853-7CCA-4BDC-8405-3A68A6EEF30E}" type="slidenum">
              <a:rPr lang="zh-CN" altLang="en-US"/>
              <a:pPr>
                <a:defRPr/>
              </a:pPr>
              <a:t>52</a:t>
            </a:fld>
            <a:endParaRPr lang="en-US" altLang="zh-CN"/>
          </a:p>
        </p:txBody>
      </p:sp>
      <p:sp>
        <p:nvSpPr>
          <p:cNvPr id="80899" name="Rectangle 2"/>
          <p:cNvSpPr>
            <a:spLocks noGrp="1" noChangeArrowheads="1"/>
          </p:cNvSpPr>
          <p:nvPr>
            <p:ph type="title"/>
          </p:nvPr>
        </p:nvSpPr>
        <p:spPr/>
        <p:txBody>
          <a:bodyPr/>
          <a:lstStyle/>
          <a:p>
            <a:pPr eaLnBrk="1" hangingPunct="1"/>
            <a:r>
              <a:rPr lang="zh-CN" altLang="en-US" smtClean="0"/>
              <a:t>非标准审计报告</a:t>
            </a:r>
          </a:p>
        </p:txBody>
      </p:sp>
      <p:sp>
        <p:nvSpPr>
          <p:cNvPr id="80900" name="Rectangle 3"/>
          <p:cNvSpPr>
            <a:spLocks noGrp="1" noChangeArrowheads="1"/>
          </p:cNvSpPr>
          <p:nvPr>
            <p:ph type="body" idx="1"/>
          </p:nvPr>
        </p:nvSpPr>
        <p:spPr/>
        <p:txBody>
          <a:bodyPr/>
          <a:lstStyle/>
          <a:p>
            <a:pPr marL="0" indent="387350" eaLnBrk="1" hangingPunct="1"/>
            <a:r>
              <a:rPr lang="zh-CN" altLang="en-US" sz="2400" dirty="0" smtClean="0">
                <a:solidFill>
                  <a:srgbClr val="C00000"/>
                </a:solidFill>
              </a:rPr>
              <a:t>（</a:t>
            </a:r>
            <a:r>
              <a:rPr lang="en-US" altLang="zh-CN" sz="2400" dirty="0" smtClean="0">
                <a:solidFill>
                  <a:srgbClr val="C00000"/>
                </a:solidFill>
              </a:rPr>
              <a:t>3</a:t>
            </a:r>
            <a:r>
              <a:rPr lang="zh-CN" altLang="en-US" sz="2400" dirty="0" smtClean="0">
                <a:solidFill>
                  <a:srgbClr val="C00000"/>
                </a:solidFill>
              </a:rPr>
              <a:t>）否定意见的审计报告</a:t>
            </a:r>
            <a:endParaRPr lang="en-US" altLang="zh-CN" sz="2400" dirty="0" smtClean="0">
              <a:solidFill>
                <a:srgbClr val="C00000"/>
              </a:solidFill>
            </a:endParaRPr>
          </a:p>
          <a:p>
            <a:pPr marL="0" indent="387350" eaLnBrk="1" hangingPunct="1"/>
            <a:r>
              <a:rPr lang="zh-CN" altLang="zh-CN" sz="2400" dirty="0" smtClean="0"/>
              <a:t>在获取充分、适当的审计证据后，如果认为错报单独或汇总起来对财务报表的影响重大且具有广泛性，注册会计师应当发表否定意见。</a:t>
            </a:r>
            <a:endParaRPr lang="en-US" altLang="zh-CN" sz="2400" dirty="0" smtClean="0"/>
          </a:p>
          <a:p>
            <a:pPr marL="0" indent="387350" eaLnBrk="1" hangingPunct="1"/>
            <a:r>
              <a:rPr lang="zh-CN" altLang="zh-CN" sz="2400" dirty="0" smtClean="0"/>
              <a:t>当发表否定意见时，注册会计师在对是否获取了充分、适当的审计证据以作为形成审计意见的基础的说明中，应包含恰当的措辞如</a:t>
            </a:r>
            <a:r>
              <a:rPr lang="en-US" altLang="zh-CN" sz="2400" dirty="0" smtClean="0"/>
              <a:t>“</a:t>
            </a:r>
            <a:r>
              <a:rPr lang="zh-CN" altLang="zh-CN" sz="2400" dirty="0" smtClean="0"/>
              <a:t>否定</a:t>
            </a:r>
            <a:r>
              <a:rPr lang="en-US" altLang="zh-CN" sz="2400" dirty="0" smtClean="0"/>
              <a:t>”</a:t>
            </a:r>
          </a:p>
          <a:p>
            <a:pPr marL="0" indent="387350" eaLnBrk="1" hangingPunct="1"/>
            <a:r>
              <a:rPr lang="zh-CN" altLang="zh-CN" sz="2400" dirty="0" smtClean="0"/>
              <a:t>当发表否定意见时，注册会计师应当在审计意见部分说明：“注册会计师认为，由于形成否定意见的基础部分所述事项的重要性，后附的财务报表没有在所有重大方面按照适用的财务报告编制基础的规定编制，未能公允反映</a:t>
            </a:r>
            <a:r>
              <a:rPr lang="en-US" altLang="zh-CN" sz="2400" dirty="0" smtClean="0"/>
              <a:t>[……]</a:t>
            </a:r>
            <a:r>
              <a:rPr lang="zh-CN" altLang="zh-CN" sz="2400" dirty="0" smtClean="0"/>
              <a:t>。”</a:t>
            </a:r>
            <a:endParaRPr lang="en-US" altLang="zh-CN" sz="2400" dirty="0" smtClean="0"/>
          </a:p>
          <a:p>
            <a:pPr marL="0" indent="387350" eaLnBrk="1" hangingPunct="1"/>
            <a:r>
              <a:rPr lang="zh-CN" altLang="zh-CN" sz="2400" dirty="0" smtClean="0"/>
              <a:t>出具否定意见的审计报告，意味着注册会计师认为被审计单位的财务报表不具有使用价值。这种财务报表不能作为财务分析的依据。</a:t>
            </a:r>
            <a:endParaRPr lang="zh-CN" altLang="zh-CN" sz="2400" dirty="0"/>
          </a:p>
        </p:txBody>
      </p:sp>
    </p:spTree>
  </p:cSld>
  <p:clrMapOvr>
    <a:masterClrMapping/>
  </p:clrMapOvr>
  <p:transition spd="slow">
    <p:dissolve/>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4"/>
          <p:cNvSpPr>
            <a:spLocks noGrp="1"/>
          </p:cNvSpPr>
          <p:nvPr>
            <p:ph type="sldNum" sz="quarter" idx="11"/>
          </p:nvPr>
        </p:nvSpPr>
        <p:spPr/>
        <p:txBody>
          <a:bodyPr/>
          <a:lstStyle/>
          <a:p>
            <a:pPr>
              <a:defRPr/>
            </a:pPr>
            <a:fld id="{8C214846-101F-476C-B185-5C8259E6AE24}" type="slidenum">
              <a:rPr lang="zh-CN" altLang="en-US"/>
              <a:pPr>
                <a:defRPr/>
              </a:pPr>
              <a:t>53</a:t>
            </a:fld>
            <a:endParaRPr lang="en-US" altLang="zh-CN"/>
          </a:p>
        </p:txBody>
      </p:sp>
      <p:sp>
        <p:nvSpPr>
          <p:cNvPr id="81923" name="Rectangle 2"/>
          <p:cNvSpPr>
            <a:spLocks noGrp="1" noChangeArrowheads="1"/>
          </p:cNvSpPr>
          <p:nvPr>
            <p:ph type="title"/>
          </p:nvPr>
        </p:nvSpPr>
        <p:spPr/>
        <p:txBody>
          <a:bodyPr/>
          <a:lstStyle/>
          <a:p>
            <a:pPr eaLnBrk="1" hangingPunct="1"/>
            <a:r>
              <a:rPr lang="zh-CN" altLang="en-US" smtClean="0"/>
              <a:t>非标准审计报告</a:t>
            </a:r>
          </a:p>
        </p:txBody>
      </p:sp>
      <p:sp>
        <p:nvSpPr>
          <p:cNvPr id="81924" name="Rectangle 3"/>
          <p:cNvSpPr>
            <a:spLocks noGrp="1" noChangeArrowheads="1"/>
          </p:cNvSpPr>
          <p:nvPr>
            <p:ph type="body" idx="1"/>
          </p:nvPr>
        </p:nvSpPr>
        <p:spPr/>
        <p:txBody>
          <a:bodyPr/>
          <a:lstStyle/>
          <a:p>
            <a:pPr marL="0" indent="387350" eaLnBrk="1" hangingPunct="1">
              <a:lnSpc>
                <a:spcPct val="90000"/>
              </a:lnSpc>
            </a:pPr>
            <a:r>
              <a:rPr lang="zh-CN" altLang="en-US" sz="2200" dirty="0" smtClean="0">
                <a:solidFill>
                  <a:srgbClr val="C00000"/>
                </a:solidFill>
              </a:rPr>
              <a:t>（</a:t>
            </a:r>
            <a:r>
              <a:rPr lang="en-US" altLang="zh-CN" sz="2200" dirty="0" smtClean="0">
                <a:solidFill>
                  <a:srgbClr val="C00000"/>
                </a:solidFill>
              </a:rPr>
              <a:t>4</a:t>
            </a:r>
            <a:r>
              <a:rPr lang="zh-CN" altLang="en-US" sz="2200" dirty="0" smtClean="0">
                <a:solidFill>
                  <a:srgbClr val="C00000"/>
                </a:solidFill>
              </a:rPr>
              <a:t>）无法表示意见的审计报告</a:t>
            </a:r>
          </a:p>
          <a:p>
            <a:pPr marL="0" indent="387350" eaLnBrk="1" hangingPunct="1">
              <a:lnSpc>
                <a:spcPct val="90000"/>
              </a:lnSpc>
            </a:pPr>
            <a:r>
              <a:rPr lang="zh-CN" altLang="en-US" sz="2200" dirty="0" smtClean="0"/>
              <a:t>如果无法获取充分、适当的审计证据以作为形成审计意见的基础，但认为未发现的错报（如存在）对财务报表可能产生的影响重大且具有广泛性，注册会计师应当发表无法表示意见。 </a:t>
            </a:r>
          </a:p>
          <a:p>
            <a:pPr marL="0" indent="387350" eaLnBrk="1" hangingPunct="1">
              <a:lnSpc>
                <a:spcPct val="90000"/>
              </a:lnSpc>
            </a:pPr>
            <a:r>
              <a:rPr lang="zh-CN" altLang="en-US" sz="2200" dirty="0" smtClean="0"/>
              <a:t>在极</a:t>
            </a:r>
            <a:r>
              <a:rPr lang="zh-CN" altLang="zh-CN" sz="2200" dirty="0" smtClean="0"/>
              <a:t>少数</a:t>
            </a:r>
            <a:r>
              <a:rPr lang="zh-CN" altLang="en-US" sz="2200" dirty="0" smtClean="0"/>
              <a:t>情况下，可能存在多个不确定事项。尽管注册会计师对每个单独的不确定事项获取了充分、适当的审计证据，但由于不确定事项之间可能存在相互影响，以及可能对财务报表产生累积影响，注册会计师不可能对财务报表形成审计意见。在这种情况下，注册会计师应当发表无法表示意见。</a:t>
            </a:r>
            <a:endParaRPr lang="en-US" altLang="zh-CN" sz="2200" dirty="0" smtClean="0"/>
          </a:p>
          <a:p>
            <a:pPr marL="0" indent="387350" eaLnBrk="1" hangingPunct="1">
              <a:lnSpc>
                <a:spcPct val="90000"/>
              </a:lnSpc>
            </a:pPr>
            <a:r>
              <a:rPr lang="zh-CN" altLang="zh-CN" sz="2200" dirty="0" smtClean="0"/>
              <a:t>当由于无法获取充分、适当的审计证据而发表无法表示意见时，注册会计师应当说明不对后附的财务报表发表审计意见；同时说明由于形成无法表示意见的基础部分所述事项的重要性，注册会计师无法获取充分、适当的审计证据以作为对财务报表发表审计意见的基础。另外，注册会计师应修改财务报表已经审计的说明，改为注册会计师接受委托审计财务报表。</a:t>
            </a:r>
          </a:p>
          <a:p>
            <a:pPr marL="0" indent="387350" eaLnBrk="1" hangingPunct="1">
              <a:lnSpc>
                <a:spcPct val="90000"/>
              </a:lnSpc>
            </a:pPr>
            <a:endParaRPr lang="zh-CN" altLang="en-US" sz="1800" dirty="0" smtClean="0"/>
          </a:p>
        </p:txBody>
      </p:sp>
    </p:spTree>
  </p:cSld>
  <p:clrMapOvr>
    <a:masterClrMapping/>
  </p:clrMapOvr>
  <p:transition spd="slow">
    <p:dissolve/>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251520" y="1052513"/>
            <a:ext cx="8568951" cy="5040312"/>
          </a:xfrm>
        </p:spPr>
        <p:txBody>
          <a:bodyPr/>
          <a:lstStyle/>
          <a:p>
            <a:pPr>
              <a:lnSpc>
                <a:spcPts val="2800"/>
              </a:lnSpc>
            </a:pPr>
            <a:r>
              <a:rPr lang="zh-CN" altLang="zh-CN" sz="2400" dirty="0" smtClean="0"/>
              <a:t>当</a:t>
            </a:r>
            <a:r>
              <a:rPr lang="zh-CN" altLang="zh-CN" sz="2400" dirty="0" smtClean="0"/>
              <a:t>注册会计师对财务报表发表无法表示意见时，审计报告中不应当包含提及审计报告中用于描述注册会计师责任的部分，以及说明注册会计师是否已获取充分、适当的审计证据以作为形成审计意见的基础</a:t>
            </a:r>
            <a:r>
              <a:rPr lang="zh-CN" altLang="zh-CN" sz="2400" dirty="0" smtClean="0"/>
              <a:t>。</a:t>
            </a:r>
            <a:endParaRPr lang="en-US" altLang="zh-CN" sz="2400" dirty="0" smtClean="0"/>
          </a:p>
          <a:p>
            <a:pPr>
              <a:lnSpc>
                <a:spcPts val="2800"/>
              </a:lnSpc>
            </a:pPr>
            <a:endParaRPr lang="zh-CN" altLang="zh-CN" sz="2400" dirty="0" smtClean="0"/>
          </a:p>
          <a:p>
            <a:pPr>
              <a:lnSpc>
                <a:spcPts val="2800"/>
              </a:lnSpc>
            </a:pPr>
            <a:r>
              <a:rPr lang="zh-CN" altLang="zh-CN" sz="2400" dirty="0" smtClean="0"/>
              <a:t>当</a:t>
            </a:r>
            <a:r>
              <a:rPr lang="zh-CN" altLang="zh-CN" sz="2400" dirty="0" smtClean="0"/>
              <a:t>对财务报表发表无法表示意见时，注册会计师不得在审计报告中包含有关规定的关键审计事项部分和其他信息部分</a:t>
            </a:r>
            <a:r>
              <a:rPr lang="zh-CN" altLang="zh-CN" sz="2400" dirty="0" smtClean="0"/>
              <a:t>。</a:t>
            </a:r>
            <a:endParaRPr lang="en-US" altLang="zh-CN" sz="2400" dirty="0" smtClean="0"/>
          </a:p>
          <a:p>
            <a:pPr>
              <a:lnSpc>
                <a:spcPts val="2800"/>
              </a:lnSpc>
            </a:pPr>
            <a:endParaRPr lang="zh-CN" altLang="zh-CN" sz="2400" dirty="0" smtClean="0"/>
          </a:p>
          <a:p>
            <a:pPr>
              <a:lnSpc>
                <a:spcPts val="2800"/>
              </a:lnSpc>
            </a:pPr>
            <a:r>
              <a:rPr lang="en-US" altLang="zh-CN" sz="2400" dirty="0" smtClean="0"/>
              <a:t>  </a:t>
            </a:r>
            <a:r>
              <a:rPr lang="zh-CN" altLang="zh-CN" sz="2400" dirty="0" smtClean="0"/>
              <a:t>注册会计师对财务报表出具无法表示意见的审计报告，说明这样的财务报表可靠性无法证实，不能作为正式分析的依据。</a:t>
            </a:r>
          </a:p>
          <a:p>
            <a:endParaRPr lang="zh-CN" altLang="en-US" dirty="0"/>
          </a:p>
        </p:txBody>
      </p:sp>
      <p:sp>
        <p:nvSpPr>
          <p:cNvPr id="4" name="灯片编号占位符 3"/>
          <p:cNvSpPr>
            <a:spLocks noGrp="1"/>
          </p:cNvSpPr>
          <p:nvPr>
            <p:ph type="sldNum" sz="quarter" idx="11"/>
          </p:nvPr>
        </p:nvSpPr>
        <p:spPr/>
        <p:txBody>
          <a:bodyPr/>
          <a:lstStyle/>
          <a:p>
            <a:pPr>
              <a:defRPr/>
            </a:pPr>
            <a:fld id="{EF5AA4AB-EB3A-45BB-90BB-38E9870E9F5D}" type="slidenum">
              <a:rPr lang="zh-CN" altLang="en-US" smtClean="0"/>
              <a:pPr>
                <a:defRPr/>
              </a:pPr>
              <a:t>54</a:t>
            </a:fld>
            <a:endParaRPr lang="en-US" altLang="zh-CN"/>
          </a:p>
        </p:txBody>
      </p:sp>
    </p:spTree>
  </p:cSld>
  <p:clrMapOvr>
    <a:masterClrMapping/>
  </p:clrMapOvr>
  <p:transition spd="slow">
    <p:dissolve/>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2"/>
          <p:cNvSpPr>
            <a:spLocks noGrp="1"/>
          </p:cNvSpPr>
          <p:nvPr>
            <p:ph type="sldNum" sz="quarter" idx="11"/>
          </p:nvPr>
        </p:nvSpPr>
        <p:spPr/>
        <p:txBody>
          <a:bodyPr/>
          <a:lstStyle/>
          <a:p>
            <a:pPr>
              <a:defRPr/>
            </a:pPr>
            <a:fld id="{5BDA3E2E-EFFF-4301-B5BC-BA979946C467}" type="slidenum">
              <a:rPr lang="zh-CN" altLang="en-US"/>
              <a:pPr>
                <a:defRPr/>
              </a:pPr>
              <a:t>55</a:t>
            </a:fld>
            <a:endParaRPr lang="en-US" altLang="zh-CN"/>
          </a:p>
        </p:txBody>
      </p:sp>
      <p:sp>
        <p:nvSpPr>
          <p:cNvPr id="57347" name="Text Box 3"/>
          <p:cNvSpPr txBox="1">
            <a:spLocks noChangeArrowheads="1"/>
          </p:cNvSpPr>
          <p:nvPr/>
        </p:nvSpPr>
        <p:spPr bwMode="auto">
          <a:xfrm>
            <a:off x="611188" y="1196975"/>
            <a:ext cx="8137525" cy="3140075"/>
          </a:xfrm>
          <a:prstGeom prst="rect">
            <a:avLst/>
          </a:prstGeom>
          <a:noFill/>
          <a:ln w="9525">
            <a:noFill/>
            <a:miter lim="800000"/>
            <a:headEnd/>
            <a:tailEnd/>
          </a:ln>
        </p:spPr>
        <p:txBody>
          <a:bodyPr>
            <a:spAutoFit/>
          </a:bodyPr>
          <a:lstStyle/>
          <a:p>
            <a:pPr algn="l">
              <a:spcBef>
                <a:spcPct val="50000"/>
              </a:spcBef>
              <a:buClr>
                <a:srgbClr val="FF0066"/>
              </a:buClr>
              <a:buFont typeface="Wingdings" pitchFamily="2" charset="2"/>
              <a:buChar char="X"/>
            </a:pPr>
            <a:r>
              <a:rPr lang="zh-CN" altLang="en-US" sz="2000">
                <a:latin typeface="Times New Roman" pitchFamily="18" charset="0"/>
                <a:ea typeface="华文新魏" pitchFamily="2" charset="-122"/>
              </a:rPr>
              <a:t>通常，财务报表分析的一般程序包括以下几个方面：</a:t>
            </a:r>
          </a:p>
          <a:p>
            <a:pPr algn="l">
              <a:spcBef>
                <a:spcPct val="50000"/>
              </a:spcBef>
              <a:buClr>
                <a:srgbClr val="FF0066"/>
              </a:buClr>
              <a:buFont typeface="Wingdings" pitchFamily="2" charset="2"/>
              <a:buChar char="X"/>
            </a:pPr>
            <a:r>
              <a:rPr lang="zh-CN" altLang="en-US" sz="2000">
                <a:latin typeface="Times New Roman" pitchFamily="18" charset="0"/>
                <a:ea typeface="华文新魏" pitchFamily="2" charset="-122"/>
              </a:rPr>
              <a:t>（一）明确分析目标</a:t>
            </a:r>
          </a:p>
          <a:p>
            <a:pPr algn="l">
              <a:spcBef>
                <a:spcPct val="50000"/>
              </a:spcBef>
              <a:buClr>
                <a:srgbClr val="FF0066"/>
              </a:buClr>
              <a:buFont typeface="Wingdings" pitchFamily="2" charset="2"/>
              <a:buChar char="X"/>
            </a:pPr>
            <a:r>
              <a:rPr lang="zh-CN" altLang="en-US" sz="2000">
                <a:latin typeface="Times New Roman" pitchFamily="18" charset="0"/>
                <a:ea typeface="华文新魏" pitchFamily="2" charset="-122"/>
              </a:rPr>
              <a:t>（二）确立分析范围</a:t>
            </a:r>
          </a:p>
          <a:p>
            <a:pPr algn="l">
              <a:spcBef>
                <a:spcPct val="50000"/>
              </a:spcBef>
              <a:buClr>
                <a:srgbClr val="FF0066"/>
              </a:buClr>
              <a:buFont typeface="Wingdings" pitchFamily="2" charset="2"/>
              <a:buChar char="X"/>
            </a:pPr>
            <a:r>
              <a:rPr lang="zh-CN" altLang="en-US" sz="2000">
                <a:latin typeface="Times New Roman" pitchFamily="18" charset="0"/>
                <a:ea typeface="华文新魏" pitchFamily="2" charset="-122"/>
              </a:rPr>
              <a:t>（三）设计分析程序</a:t>
            </a:r>
          </a:p>
          <a:p>
            <a:pPr algn="l">
              <a:spcBef>
                <a:spcPct val="50000"/>
              </a:spcBef>
              <a:buClr>
                <a:srgbClr val="FF0066"/>
              </a:buClr>
              <a:buFont typeface="Wingdings" pitchFamily="2" charset="2"/>
              <a:buChar char="X"/>
            </a:pPr>
            <a:r>
              <a:rPr lang="zh-CN" altLang="en-US" sz="2000">
                <a:latin typeface="Times New Roman" pitchFamily="18" charset="0"/>
                <a:ea typeface="华文新魏" pitchFamily="2" charset="-122"/>
              </a:rPr>
              <a:t>（四）收集分析资料</a:t>
            </a:r>
          </a:p>
          <a:p>
            <a:pPr algn="l">
              <a:spcBef>
                <a:spcPct val="50000"/>
              </a:spcBef>
              <a:buClr>
                <a:srgbClr val="FF0066"/>
              </a:buClr>
              <a:buFont typeface="Wingdings" pitchFamily="2" charset="2"/>
              <a:buChar char="X"/>
            </a:pPr>
            <a:r>
              <a:rPr lang="zh-CN" altLang="en-US" sz="2000">
                <a:latin typeface="Times New Roman" pitchFamily="18" charset="0"/>
                <a:ea typeface="华文新魏" pitchFamily="2" charset="-122"/>
              </a:rPr>
              <a:t>（五）进行分析计算</a:t>
            </a:r>
          </a:p>
          <a:p>
            <a:pPr algn="l">
              <a:spcBef>
                <a:spcPct val="50000"/>
              </a:spcBef>
              <a:buClr>
                <a:srgbClr val="FF0066"/>
              </a:buClr>
              <a:buFont typeface="Wingdings" pitchFamily="2" charset="2"/>
              <a:buChar char="X"/>
            </a:pPr>
            <a:r>
              <a:rPr lang="zh-CN" altLang="en-US" sz="2000">
                <a:latin typeface="Times New Roman" pitchFamily="18" charset="0"/>
                <a:ea typeface="华文新魏" pitchFamily="2" charset="-122"/>
              </a:rPr>
              <a:t>（六）得出分析结论</a:t>
            </a:r>
          </a:p>
        </p:txBody>
      </p:sp>
      <p:sp>
        <p:nvSpPr>
          <p:cNvPr id="57348" name="Rectangle 4"/>
          <p:cNvSpPr>
            <a:spLocks noChangeArrowheads="1"/>
          </p:cNvSpPr>
          <p:nvPr/>
        </p:nvSpPr>
        <p:spPr bwMode="auto">
          <a:xfrm>
            <a:off x="2362200" y="152400"/>
            <a:ext cx="4495800" cy="685800"/>
          </a:xfrm>
          <a:prstGeom prst="rect">
            <a:avLst/>
          </a:prstGeom>
          <a:noFill/>
          <a:ln w="9525">
            <a:noFill/>
            <a:miter lim="800000"/>
            <a:headEnd/>
            <a:tailEnd/>
          </a:ln>
        </p:spPr>
        <p:txBody>
          <a:bodyPr anchor="ctr"/>
          <a:lstStyle/>
          <a:p>
            <a:r>
              <a:rPr lang="zh-CN" altLang="en-US" sz="2400">
                <a:latin typeface="Times New Roman" pitchFamily="18" charset="0"/>
              </a:rPr>
              <a:t>财务报表分析的程序</a:t>
            </a:r>
          </a:p>
        </p:txBody>
      </p:sp>
    </p:spTree>
  </p:cSld>
  <p:clrMapOvr>
    <a:masterClrMapping/>
  </p:clrMapOvr>
  <p:transition spd="slow">
    <p:dissolve/>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灯片编号占位符 2"/>
          <p:cNvSpPr>
            <a:spLocks noGrp="1"/>
          </p:cNvSpPr>
          <p:nvPr>
            <p:ph type="sldNum" sz="quarter" idx="11"/>
          </p:nvPr>
        </p:nvSpPr>
        <p:spPr/>
        <p:txBody>
          <a:bodyPr/>
          <a:lstStyle/>
          <a:p>
            <a:pPr>
              <a:defRPr/>
            </a:pPr>
            <a:fld id="{1179BDB1-BDE6-4759-A25B-B3BCD083E9F2}" type="slidenum">
              <a:rPr lang="zh-CN" altLang="en-US"/>
              <a:pPr>
                <a:defRPr/>
              </a:pPr>
              <a:t>56</a:t>
            </a:fld>
            <a:endParaRPr lang="en-US" altLang="zh-CN"/>
          </a:p>
        </p:txBody>
      </p:sp>
      <p:sp>
        <p:nvSpPr>
          <p:cNvPr id="721922" name="Text Box 2"/>
          <p:cNvSpPr txBox="1">
            <a:spLocks noChangeArrowheads="1"/>
          </p:cNvSpPr>
          <p:nvPr/>
        </p:nvSpPr>
        <p:spPr bwMode="auto">
          <a:xfrm>
            <a:off x="304800" y="304800"/>
            <a:ext cx="8305800" cy="1074738"/>
          </a:xfrm>
          <a:prstGeom prst="rect">
            <a:avLst/>
          </a:prstGeom>
          <a:noFill/>
          <a:ln w="9525">
            <a:noFill/>
            <a:miter lim="800000"/>
            <a:headEnd/>
            <a:tailEnd/>
          </a:ln>
        </p:spPr>
        <p:txBody>
          <a:bodyPr>
            <a:spAutoFit/>
          </a:bodyPr>
          <a:lstStyle/>
          <a:p>
            <a:pPr algn="l">
              <a:spcBef>
                <a:spcPct val="50000"/>
              </a:spcBef>
              <a:buFontTx/>
              <a:buChar char="•"/>
            </a:pPr>
            <a:endParaRPr lang="zh-CN" altLang="en-US" sz="2800">
              <a:latin typeface="Times New Roman" pitchFamily="18" charset="0"/>
              <a:ea typeface="宋体" charset="-122"/>
            </a:endParaRPr>
          </a:p>
          <a:p>
            <a:pPr algn="l">
              <a:lnSpc>
                <a:spcPct val="80000"/>
              </a:lnSpc>
              <a:spcBef>
                <a:spcPct val="50000"/>
              </a:spcBef>
            </a:pPr>
            <a:endParaRPr lang="zh-CN" altLang="en-US" sz="2800">
              <a:latin typeface="Times New Roman" pitchFamily="18" charset="0"/>
              <a:ea typeface="宋体" charset="-122"/>
            </a:endParaRPr>
          </a:p>
        </p:txBody>
      </p:sp>
      <p:sp>
        <p:nvSpPr>
          <p:cNvPr id="721923" name="Text Box 3"/>
          <p:cNvSpPr txBox="1">
            <a:spLocks noChangeArrowheads="1"/>
          </p:cNvSpPr>
          <p:nvPr/>
        </p:nvSpPr>
        <p:spPr bwMode="auto">
          <a:xfrm>
            <a:off x="5791200" y="1066800"/>
            <a:ext cx="2514600" cy="457200"/>
          </a:xfrm>
          <a:prstGeom prst="rect">
            <a:avLst/>
          </a:prstGeom>
          <a:noFill/>
          <a:ln w="9525">
            <a:noFill/>
            <a:miter lim="800000"/>
            <a:headEnd/>
            <a:tailEnd/>
          </a:ln>
          <a:effectLst/>
        </p:spPr>
        <p:txBody>
          <a:bodyPr>
            <a:spAutoFit/>
          </a:bodyPr>
          <a:lstStyle/>
          <a:p>
            <a:pPr algn="l">
              <a:spcBef>
                <a:spcPct val="50000"/>
              </a:spcBef>
              <a:defRPr/>
            </a:pPr>
            <a:r>
              <a:rPr lang="zh-CN" altLang="en-US" sz="2400" b="1">
                <a:solidFill>
                  <a:schemeClr val="tx2"/>
                </a:solidFill>
                <a:effectLst>
                  <a:outerShdw blurRad="38100" dist="38100" dir="2700000" algn="tl">
                    <a:srgbClr val="FFFFFF"/>
                  </a:outerShdw>
                </a:effectLst>
                <a:latin typeface="Times New Roman" pitchFamily="18" charset="0"/>
                <a:ea typeface="宋体" pitchFamily="2" charset="-122"/>
              </a:rPr>
              <a:t>   </a:t>
            </a:r>
            <a:endParaRPr lang="zh-CN" altLang="en-US" sz="3200">
              <a:solidFill>
                <a:schemeClr val="bg1"/>
              </a:solidFill>
              <a:latin typeface="Times New Roman" pitchFamily="18" charset="0"/>
              <a:ea typeface="宋体" pitchFamily="2" charset="-122"/>
            </a:endParaRPr>
          </a:p>
        </p:txBody>
      </p:sp>
      <p:sp>
        <p:nvSpPr>
          <p:cNvPr id="721924" name="Text Box 4"/>
          <p:cNvSpPr txBox="1">
            <a:spLocks noChangeArrowheads="1"/>
          </p:cNvSpPr>
          <p:nvPr/>
        </p:nvSpPr>
        <p:spPr bwMode="auto">
          <a:xfrm>
            <a:off x="5486400" y="3733800"/>
            <a:ext cx="2590800" cy="457200"/>
          </a:xfrm>
          <a:prstGeom prst="rect">
            <a:avLst/>
          </a:prstGeom>
          <a:noFill/>
          <a:ln w="9525">
            <a:noFill/>
            <a:miter lim="800000"/>
            <a:headEnd/>
            <a:tailEnd/>
          </a:ln>
          <a:effectLst/>
        </p:spPr>
        <p:txBody>
          <a:bodyPr>
            <a:spAutoFit/>
          </a:bodyPr>
          <a:lstStyle/>
          <a:p>
            <a:pPr algn="l">
              <a:spcBef>
                <a:spcPct val="50000"/>
              </a:spcBef>
              <a:defRPr/>
            </a:pPr>
            <a:r>
              <a:rPr lang="zh-CN" altLang="en-US" sz="2400" b="1">
                <a:solidFill>
                  <a:schemeClr val="tx2"/>
                </a:solidFill>
                <a:effectLst>
                  <a:outerShdw blurRad="38100" dist="38100" dir="2700000" algn="tl">
                    <a:srgbClr val="FFFFFF"/>
                  </a:outerShdw>
                </a:effectLst>
                <a:latin typeface="Times New Roman" pitchFamily="18" charset="0"/>
                <a:ea typeface="宋体" pitchFamily="2" charset="-122"/>
              </a:rPr>
              <a:t>     </a:t>
            </a:r>
            <a:endParaRPr lang="zh-CN" altLang="en-US" sz="2400">
              <a:solidFill>
                <a:schemeClr val="tx2"/>
              </a:solidFill>
              <a:latin typeface="Times New Roman" pitchFamily="18" charset="0"/>
              <a:ea typeface="宋体" pitchFamily="2" charset="-122"/>
            </a:endParaRPr>
          </a:p>
        </p:txBody>
      </p:sp>
      <p:sp>
        <p:nvSpPr>
          <p:cNvPr id="721925" name="Text Box 5"/>
          <p:cNvSpPr txBox="1">
            <a:spLocks noChangeArrowheads="1"/>
          </p:cNvSpPr>
          <p:nvPr/>
        </p:nvSpPr>
        <p:spPr bwMode="auto">
          <a:xfrm>
            <a:off x="1981200" y="4495800"/>
            <a:ext cx="2209800" cy="457200"/>
          </a:xfrm>
          <a:prstGeom prst="rect">
            <a:avLst/>
          </a:prstGeom>
          <a:noFill/>
          <a:ln w="9525">
            <a:noFill/>
            <a:miter lim="800000"/>
            <a:headEnd/>
            <a:tailEnd/>
          </a:ln>
          <a:effectLst/>
        </p:spPr>
        <p:txBody>
          <a:bodyPr>
            <a:spAutoFit/>
          </a:bodyPr>
          <a:lstStyle/>
          <a:p>
            <a:pPr algn="l">
              <a:spcBef>
                <a:spcPct val="50000"/>
              </a:spcBef>
              <a:defRPr/>
            </a:pPr>
            <a:r>
              <a:rPr lang="zh-CN" altLang="en-US" sz="2400" b="1">
                <a:solidFill>
                  <a:schemeClr val="tx2"/>
                </a:solidFill>
                <a:effectLst>
                  <a:outerShdw blurRad="38100" dist="38100" dir="2700000" algn="tl">
                    <a:srgbClr val="FFFFFF"/>
                  </a:outerShdw>
                </a:effectLst>
                <a:latin typeface="Times New Roman" pitchFamily="18" charset="0"/>
                <a:ea typeface="宋体" pitchFamily="2" charset="-122"/>
              </a:rPr>
              <a:t>   </a:t>
            </a:r>
            <a:endParaRPr lang="zh-CN" altLang="en-US" sz="2400">
              <a:latin typeface="Times New Roman" pitchFamily="18" charset="0"/>
              <a:ea typeface="宋体" pitchFamily="2" charset="-122"/>
            </a:endParaRPr>
          </a:p>
        </p:txBody>
      </p:sp>
      <p:sp>
        <p:nvSpPr>
          <p:cNvPr id="58375" name="Rectangle 6"/>
          <p:cNvSpPr>
            <a:spLocks noChangeArrowheads="1"/>
          </p:cNvSpPr>
          <p:nvPr/>
        </p:nvSpPr>
        <p:spPr bwMode="auto">
          <a:xfrm>
            <a:off x="1676400" y="685800"/>
            <a:ext cx="914400" cy="914400"/>
          </a:xfrm>
          <a:prstGeom prst="rect">
            <a:avLst/>
          </a:prstGeom>
          <a:noFill/>
          <a:ln w="9525">
            <a:noFill/>
            <a:miter lim="800000"/>
            <a:headEnd/>
            <a:tailEnd/>
          </a:ln>
        </p:spPr>
        <p:txBody>
          <a:bodyPr wrap="none" anchor="ctr">
            <a:spAutoFit/>
          </a:bodyPr>
          <a:lstStyle/>
          <a:p>
            <a:endParaRPr lang="zh-CN" altLang="en-US"/>
          </a:p>
        </p:txBody>
      </p:sp>
      <p:sp>
        <p:nvSpPr>
          <p:cNvPr id="58376" name="Text Box 7"/>
          <p:cNvSpPr txBox="1">
            <a:spLocks noChangeArrowheads="1"/>
          </p:cNvSpPr>
          <p:nvPr/>
        </p:nvSpPr>
        <p:spPr bwMode="auto">
          <a:xfrm>
            <a:off x="533400" y="304800"/>
            <a:ext cx="8229600" cy="579438"/>
          </a:xfrm>
          <a:prstGeom prst="rect">
            <a:avLst/>
          </a:prstGeom>
          <a:noFill/>
          <a:ln w="9525">
            <a:noFill/>
            <a:miter lim="800000"/>
            <a:headEnd/>
            <a:tailEnd/>
          </a:ln>
        </p:spPr>
        <p:txBody>
          <a:bodyPr>
            <a:spAutoFit/>
          </a:bodyPr>
          <a:lstStyle/>
          <a:p>
            <a:pPr algn="l">
              <a:spcBef>
                <a:spcPct val="50000"/>
              </a:spcBef>
            </a:pPr>
            <a:r>
              <a:rPr lang="zh-CN" altLang="en-US" sz="3200">
                <a:solidFill>
                  <a:srgbClr val="006699"/>
                </a:solidFill>
                <a:latin typeface="Times New Roman" pitchFamily="18" charset="0"/>
              </a:rPr>
              <a:t>  </a:t>
            </a:r>
            <a:endParaRPr lang="zh-CN" altLang="en-US" sz="2800" b="1">
              <a:solidFill>
                <a:srgbClr val="006699"/>
              </a:solidFill>
              <a:latin typeface="Times New Roman" pitchFamily="18" charset="0"/>
              <a:ea typeface="宋体" charset="-122"/>
            </a:endParaRPr>
          </a:p>
        </p:txBody>
      </p:sp>
      <p:sp>
        <p:nvSpPr>
          <p:cNvPr id="58377" name="Text Box 8"/>
          <p:cNvSpPr txBox="1">
            <a:spLocks noChangeArrowheads="1"/>
          </p:cNvSpPr>
          <p:nvPr/>
        </p:nvSpPr>
        <p:spPr bwMode="auto">
          <a:xfrm>
            <a:off x="685800" y="762000"/>
            <a:ext cx="8153400" cy="579438"/>
          </a:xfrm>
          <a:prstGeom prst="rect">
            <a:avLst/>
          </a:prstGeom>
          <a:noFill/>
          <a:ln w="9525">
            <a:noFill/>
            <a:miter lim="800000"/>
            <a:headEnd/>
            <a:tailEnd/>
          </a:ln>
        </p:spPr>
        <p:txBody>
          <a:bodyPr>
            <a:spAutoFit/>
          </a:bodyPr>
          <a:lstStyle/>
          <a:p>
            <a:pPr algn="l">
              <a:spcBef>
                <a:spcPct val="50000"/>
              </a:spcBef>
            </a:pPr>
            <a:endParaRPr lang="zh-CN" altLang="en-US" sz="3200">
              <a:latin typeface="Times New Roman" pitchFamily="18" charset="0"/>
              <a:ea typeface="宋体" charset="-122"/>
            </a:endParaRPr>
          </a:p>
        </p:txBody>
      </p:sp>
      <p:sp>
        <p:nvSpPr>
          <p:cNvPr id="58378" name="Text Box 9"/>
          <p:cNvSpPr txBox="1">
            <a:spLocks noChangeArrowheads="1"/>
          </p:cNvSpPr>
          <p:nvPr/>
        </p:nvSpPr>
        <p:spPr bwMode="auto">
          <a:xfrm>
            <a:off x="468313" y="981075"/>
            <a:ext cx="8351837" cy="4862870"/>
          </a:xfrm>
          <a:prstGeom prst="rect">
            <a:avLst/>
          </a:prstGeom>
          <a:noFill/>
          <a:ln w="9525">
            <a:noFill/>
            <a:miter lim="800000"/>
            <a:headEnd/>
            <a:tailEnd/>
          </a:ln>
        </p:spPr>
        <p:txBody>
          <a:bodyPr>
            <a:spAutoFit/>
          </a:bodyPr>
          <a:lstStyle/>
          <a:p>
            <a:pPr algn="l">
              <a:spcBef>
                <a:spcPct val="50000"/>
              </a:spcBef>
              <a:buClr>
                <a:srgbClr val="993300"/>
              </a:buClr>
              <a:buFont typeface="Wingdings" pitchFamily="2" charset="2"/>
              <a:buChar char="X"/>
            </a:pPr>
            <a:r>
              <a:rPr lang="zh-CN" altLang="en-US" sz="2000" dirty="0">
                <a:latin typeface="Times New Roman" pitchFamily="18" charset="0"/>
                <a:ea typeface="华文新魏" pitchFamily="2" charset="-122"/>
              </a:rPr>
              <a:t>（一）比较分析法</a:t>
            </a:r>
          </a:p>
          <a:p>
            <a:pPr algn="l">
              <a:spcBef>
                <a:spcPct val="50000"/>
              </a:spcBef>
              <a:buClr>
                <a:srgbClr val="993300"/>
              </a:buClr>
              <a:buFont typeface="Wingdings" pitchFamily="2" charset="2"/>
              <a:buChar char="X"/>
            </a:pPr>
            <a:r>
              <a:rPr lang="zh-CN" altLang="en-US" sz="2000" dirty="0">
                <a:latin typeface="Times New Roman" pitchFamily="18" charset="0"/>
                <a:ea typeface="华文新魏" pitchFamily="2" charset="-122"/>
              </a:rPr>
              <a:t>比较分析法是通过经济指标在数量上的比较，来揭示经济指标数量关系和数量差异的一种方法</a:t>
            </a:r>
            <a:r>
              <a:rPr lang="zh-CN" altLang="en-US" sz="2000" dirty="0" smtClean="0">
                <a:latin typeface="Times New Roman" pitchFamily="18" charset="0"/>
                <a:ea typeface="华文新魏" pitchFamily="2" charset="-122"/>
              </a:rPr>
              <a:t>。比较</a:t>
            </a:r>
            <a:r>
              <a:rPr lang="zh-CN" altLang="en-US" sz="2000" dirty="0">
                <a:latin typeface="Times New Roman" pitchFamily="18" charset="0"/>
                <a:ea typeface="华文新魏" pitchFamily="2" charset="-122"/>
              </a:rPr>
              <a:t>包括空间上的比较和时间上的比较，空间上的比较可以区分事物之间的外部特征，时间上的比较可以发现同一事物在不同时点上的不同变化情况。在具体分析时，这两种类型的比较可以结合使用。</a:t>
            </a:r>
          </a:p>
          <a:p>
            <a:pPr algn="l">
              <a:spcBef>
                <a:spcPct val="50000"/>
              </a:spcBef>
              <a:buClr>
                <a:srgbClr val="993300"/>
              </a:buClr>
              <a:buFont typeface="Wingdings" pitchFamily="2" charset="2"/>
              <a:buChar char="X"/>
            </a:pPr>
            <a:r>
              <a:rPr lang="en-US" altLang="zh-CN" sz="2000" dirty="0">
                <a:latin typeface="Times New Roman" pitchFamily="18" charset="0"/>
                <a:ea typeface="华文新魏" pitchFamily="2" charset="-122"/>
              </a:rPr>
              <a:t>1</a:t>
            </a:r>
            <a:r>
              <a:rPr lang="zh-CN" altLang="en-US" sz="2000" dirty="0">
                <a:latin typeface="Times New Roman" pitchFamily="18" charset="0"/>
                <a:ea typeface="华文新魏" pitchFamily="2" charset="-122"/>
              </a:rPr>
              <a:t>．按比较标准分类</a:t>
            </a:r>
          </a:p>
          <a:p>
            <a:pPr algn="l">
              <a:spcBef>
                <a:spcPct val="50000"/>
              </a:spcBef>
              <a:buClr>
                <a:srgbClr val="993300"/>
              </a:buClr>
              <a:buFont typeface="Wingdings" pitchFamily="2" charset="2"/>
              <a:buChar char="X"/>
            </a:pPr>
            <a:r>
              <a:rPr lang="zh-CN" altLang="en-US" sz="2000" dirty="0">
                <a:latin typeface="Times New Roman" pitchFamily="18" charset="0"/>
                <a:ea typeface="华文新魏" pitchFamily="2" charset="-122"/>
              </a:rPr>
              <a:t>（</a:t>
            </a:r>
            <a:r>
              <a:rPr lang="en-US" altLang="zh-CN" sz="2000" dirty="0">
                <a:latin typeface="Times New Roman" pitchFamily="18" charset="0"/>
                <a:ea typeface="华文新魏" pitchFamily="2" charset="-122"/>
              </a:rPr>
              <a:t>1</a:t>
            </a:r>
            <a:r>
              <a:rPr lang="zh-CN" altLang="en-US" sz="2000" dirty="0">
                <a:latin typeface="Times New Roman" pitchFamily="18" charset="0"/>
                <a:ea typeface="华文新魏" pitchFamily="2" charset="-122"/>
              </a:rPr>
              <a:t>）趋势分析</a:t>
            </a:r>
          </a:p>
          <a:p>
            <a:pPr algn="l">
              <a:spcBef>
                <a:spcPct val="50000"/>
              </a:spcBef>
              <a:buClr>
                <a:srgbClr val="993300"/>
              </a:buClr>
              <a:buFont typeface="Wingdings" pitchFamily="2" charset="2"/>
              <a:buChar char="X"/>
            </a:pPr>
            <a:r>
              <a:rPr lang="zh-CN" altLang="en-US" sz="2000" dirty="0">
                <a:latin typeface="Times New Roman" pitchFamily="18" charset="0"/>
                <a:ea typeface="华文新魏" pitchFamily="2" charset="-122"/>
              </a:rPr>
              <a:t>趋势分析也称历史分析，就是根据财务报表中连续两期或多期的项目金额或财务指标进行对比，确定其增减变动的方向、数额和幅度，以揭示企业财务状况和经营情况变化趋势的一种方法。</a:t>
            </a:r>
          </a:p>
          <a:p>
            <a:pPr algn="l">
              <a:spcBef>
                <a:spcPct val="50000"/>
              </a:spcBef>
              <a:buClr>
                <a:srgbClr val="993300"/>
              </a:buClr>
              <a:buFont typeface="Wingdings" pitchFamily="2" charset="2"/>
              <a:buChar char="X"/>
            </a:pPr>
            <a:r>
              <a:rPr lang="zh-CN" altLang="en-US" sz="2000" dirty="0">
                <a:latin typeface="Times New Roman" pitchFamily="18" charset="0"/>
                <a:ea typeface="华文新魏" pitchFamily="2" charset="-122"/>
              </a:rPr>
              <a:t>趋势分析中常用的百分比分析法根据基期选择的不同，还可以分为定基趋势百分比分析和环比趋势百分比分析。 </a:t>
            </a:r>
          </a:p>
        </p:txBody>
      </p:sp>
      <p:sp>
        <p:nvSpPr>
          <p:cNvPr id="58379" name="Rectangle 12"/>
          <p:cNvSpPr>
            <a:spLocks noChangeArrowheads="1"/>
          </p:cNvSpPr>
          <p:nvPr/>
        </p:nvSpPr>
        <p:spPr bwMode="auto">
          <a:xfrm>
            <a:off x="2916238" y="152400"/>
            <a:ext cx="3941762" cy="685800"/>
          </a:xfrm>
          <a:prstGeom prst="rect">
            <a:avLst/>
          </a:prstGeom>
          <a:noFill/>
          <a:ln w="9525">
            <a:noFill/>
            <a:miter lim="800000"/>
            <a:headEnd/>
            <a:tailEnd/>
          </a:ln>
        </p:spPr>
        <p:txBody>
          <a:bodyPr anchor="ctr"/>
          <a:lstStyle/>
          <a:p>
            <a:pPr algn="l">
              <a:spcBef>
                <a:spcPct val="50000"/>
              </a:spcBef>
            </a:pPr>
            <a:r>
              <a:rPr lang="zh-CN" altLang="en-US" sz="2400">
                <a:latin typeface="Times New Roman" pitchFamily="18" charset="0"/>
              </a:rPr>
              <a:t>财务报表常用的分析方法</a:t>
            </a:r>
          </a:p>
        </p:txBody>
      </p:sp>
    </p:spTree>
  </p:cSld>
  <p:clrMapOvr>
    <a:masterClrMapping/>
  </p:clrMapOvr>
  <p:transition spd="slow">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nodePh="1">
                                  <p:stCondLst>
                                    <p:cond delay="0"/>
                                  </p:stCondLst>
                                  <p:endCondLst>
                                    <p:cond evt="begin" delay="0">
                                      <p:tn val="5"/>
                                    </p:cond>
                                  </p:endCondLst>
                                  <p:childTnLst>
                                    <p:set>
                                      <p:cBhvr>
                                        <p:cTn id="6" dur="1" fill="hold">
                                          <p:stCondLst>
                                            <p:cond delay="0"/>
                                          </p:stCondLst>
                                        </p:cTn>
                                        <p:tgtEl>
                                          <p:spTgt spid="721922">
                                            <p:txEl>
                                              <p:pRg st="0" end="0"/>
                                            </p:txEl>
                                          </p:spTgt>
                                        </p:tgtEl>
                                        <p:attrNameLst>
                                          <p:attrName>style.visibility</p:attrName>
                                        </p:attrNameLst>
                                      </p:cBhvr>
                                      <p:to>
                                        <p:strVal val="visible"/>
                                      </p:to>
                                    </p:set>
                                    <p:animEffect transition="in" filter="barn(outVertical)">
                                      <p:cBhvr>
                                        <p:cTn id="7" dur="500"/>
                                        <p:tgtEl>
                                          <p:spTgt spid="72192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721923">
                                            <p:txEl>
                                              <p:pRg st="0" end="0"/>
                                            </p:txEl>
                                          </p:spTgt>
                                        </p:tgtEl>
                                        <p:attrNameLst>
                                          <p:attrName>style.visibility</p:attrName>
                                        </p:attrNameLst>
                                      </p:cBhvr>
                                      <p:to>
                                        <p:strVal val="visible"/>
                                      </p:to>
                                    </p:set>
                                    <p:anim calcmode="lin" valueType="num">
                                      <p:cBhvr additive="base">
                                        <p:cTn id="12" dur="500" fill="hold"/>
                                        <p:tgtEl>
                                          <p:spTgt spid="721923">
                                            <p:txEl>
                                              <p:pRg st="0" end="0"/>
                                            </p:txEl>
                                          </p:spTgt>
                                        </p:tgtEl>
                                        <p:attrNameLst>
                                          <p:attrName>ppt_x</p:attrName>
                                        </p:attrNameLst>
                                      </p:cBhvr>
                                      <p:tavLst>
                                        <p:tav tm="0">
                                          <p:val>
                                            <p:strVal val="0-#ppt_w/2"/>
                                          </p:val>
                                        </p:tav>
                                        <p:tav tm="100000">
                                          <p:val>
                                            <p:strVal val="#ppt_x"/>
                                          </p:val>
                                        </p:tav>
                                      </p:tavLst>
                                    </p:anim>
                                    <p:anim calcmode="lin" valueType="num">
                                      <p:cBhvr additive="base">
                                        <p:cTn id="13" dur="500" fill="hold"/>
                                        <p:tgtEl>
                                          <p:spTgt spid="721923">
                                            <p:txEl>
                                              <p:pRg st="0" end="0"/>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0"/>
                                            </p:cond>
                                          </p:stCondLst>
                                          <p:endCondLst>
                                            <p:cond evt="onStopAudio" delay="0">
                                              <p:tgtEl>
                                                <p:sldTgt/>
                                              </p:tgtEl>
                                            </p:cond>
                                          </p:endCondLst>
                                        </p:cTn>
                                        <p:tgtEl>
                                          <p:sndTgt r:embed="rId3" name="WHOOSH.WAV"/>
                                        </p:tgtEl>
                                      </p:cMediaNode>
                                    </p:audio>
                                  </p:subTnLst>
                                </p:cTn>
                              </p:par>
                            </p:childTnLst>
                          </p:cTn>
                        </p:par>
                      </p:childTnLst>
                    </p:cTn>
                  </p:par>
                  <p:par>
                    <p:cTn id="14" fill="hold">
                      <p:stCondLst>
                        <p:cond delay="indefinite"/>
                      </p:stCondLst>
                      <p:childTnLst>
                        <p:par>
                          <p:cTn id="15" fill="hold">
                            <p:stCondLst>
                              <p:cond delay="0"/>
                            </p:stCondLst>
                            <p:childTnLst>
                              <p:par>
                                <p:cTn id="16" presetID="2" presetClass="entr" presetSubtype="8" fill="hold" grpId="0" nodeType="clickEffect">
                                  <p:stCondLst>
                                    <p:cond delay="0"/>
                                  </p:stCondLst>
                                  <p:childTnLst>
                                    <p:set>
                                      <p:cBhvr>
                                        <p:cTn id="17" dur="1" fill="hold">
                                          <p:stCondLst>
                                            <p:cond delay="0"/>
                                          </p:stCondLst>
                                        </p:cTn>
                                        <p:tgtEl>
                                          <p:spTgt spid="721924">
                                            <p:txEl>
                                              <p:pRg st="0" end="0"/>
                                            </p:txEl>
                                          </p:spTgt>
                                        </p:tgtEl>
                                        <p:attrNameLst>
                                          <p:attrName>style.visibility</p:attrName>
                                        </p:attrNameLst>
                                      </p:cBhvr>
                                      <p:to>
                                        <p:strVal val="visible"/>
                                      </p:to>
                                    </p:set>
                                    <p:anim calcmode="lin" valueType="num">
                                      <p:cBhvr additive="base">
                                        <p:cTn id="18" dur="500" fill="hold"/>
                                        <p:tgtEl>
                                          <p:spTgt spid="721924">
                                            <p:txEl>
                                              <p:pRg st="0" end="0"/>
                                            </p:txEl>
                                          </p:spTgt>
                                        </p:tgtEl>
                                        <p:attrNameLst>
                                          <p:attrName>ppt_x</p:attrName>
                                        </p:attrNameLst>
                                      </p:cBhvr>
                                      <p:tavLst>
                                        <p:tav tm="0">
                                          <p:val>
                                            <p:strVal val="0-#ppt_w/2"/>
                                          </p:val>
                                        </p:tav>
                                        <p:tav tm="100000">
                                          <p:val>
                                            <p:strVal val="#ppt_x"/>
                                          </p:val>
                                        </p:tav>
                                      </p:tavLst>
                                    </p:anim>
                                    <p:anim calcmode="lin" valueType="num">
                                      <p:cBhvr additive="base">
                                        <p:cTn id="19" dur="500" fill="hold"/>
                                        <p:tgtEl>
                                          <p:spTgt spid="721924">
                                            <p:txEl>
                                              <p:pRg st="0" end="0"/>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6"/>
                                            </p:cond>
                                          </p:stCondLst>
                                          <p:endCondLst>
                                            <p:cond evt="onStopAudio" delay="0">
                                              <p:tgtEl>
                                                <p:sldTgt/>
                                              </p:tgtEl>
                                            </p:cond>
                                          </p:endCondLst>
                                        </p:cTn>
                                        <p:tgtEl>
                                          <p:sndTgt r:embed="rId3" name="WHOOSH.WAV"/>
                                        </p:tgtEl>
                                      </p:cMediaNode>
                                    </p:audio>
                                  </p:subTnLst>
                                </p:cTn>
                              </p:par>
                            </p:childTnLst>
                          </p:cTn>
                        </p:par>
                      </p:childTnLst>
                    </p:cTn>
                  </p:par>
                  <p:par>
                    <p:cTn id="20" fill="hold">
                      <p:stCondLst>
                        <p:cond delay="indefinite"/>
                      </p:stCondLst>
                      <p:childTnLst>
                        <p:par>
                          <p:cTn id="21" fill="hold">
                            <p:stCondLst>
                              <p:cond delay="0"/>
                            </p:stCondLst>
                            <p:childTnLst>
                              <p:par>
                                <p:cTn id="22" presetID="2" presetClass="entr" presetSubtype="8" fill="hold" grpId="0" nodeType="clickEffect">
                                  <p:stCondLst>
                                    <p:cond delay="0"/>
                                  </p:stCondLst>
                                  <p:childTnLst>
                                    <p:set>
                                      <p:cBhvr>
                                        <p:cTn id="23" dur="1" fill="hold">
                                          <p:stCondLst>
                                            <p:cond delay="0"/>
                                          </p:stCondLst>
                                        </p:cTn>
                                        <p:tgtEl>
                                          <p:spTgt spid="721925">
                                            <p:txEl>
                                              <p:pRg st="0" end="0"/>
                                            </p:txEl>
                                          </p:spTgt>
                                        </p:tgtEl>
                                        <p:attrNameLst>
                                          <p:attrName>style.visibility</p:attrName>
                                        </p:attrNameLst>
                                      </p:cBhvr>
                                      <p:to>
                                        <p:strVal val="visible"/>
                                      </p:to>
                                    </p:set>
                                    <p:anim calcmode="lin" valueType="num">
                                      <p:cBhvr additive="base">
                                        <p:cTn id="24" dur="500" fill="hold"/>
                                        <p:tgtEl>
                                          <p:spTgt spid="721925">
                                            <p:txEl>
                                              <p:pRg st="0" end="0"/>
                                            </p:txEl>
                                          </p:spTgt>
                                        </p:tgtEl>
                                        <p:attrNameLst>
                                          <p:attrName>ppt_x</p:attrName>
                                        </p:attrNameLst>
                                      </p:cBhvr>
                                      <p:tavLst>
                                        <p:tav tm="0">
                                          <p:val>
                                            <p:strVal val="0-#ppt_w/2"/>
                                          </p:val>
                                        </p:tav>
                                        <p:tav tm="100000">
                                          <p:val>
                                            <p:strVal val="#ppt_x"/>
                                          </p:val>
                                        </p:tav>
                                      </p:tavLst>
                                    </p:anim>
                                    <p:anim calcmode="lin" valueType="num">
                                      <p:cBhvr additive="base">
                                        <p:cTn id="25" dur="500" fill="hold"/>
                                        <p:tgtEl>
                                          <p:spTgt spid="721925">
                                            <p:txEl>
                                              <p:pRg st="0" end="0"/>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22"/>
                                            </p:cond>
                                          </p:stCondLst>
                                          <p:endCondLst>
                                            <p:cond evt="onStopAudio" delay="0">
                                              <p:tgtEl>
                                                <p:sldTgt/>
                                              </p:tgtEl>
                                            </p:cond>
                                          </p:endCondLst>
                                        </p:cTn>
                                        <p:tgtEl>
                                          <p:sndTgt r:embed="rId3" name="WHOOSH.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1922" grpId="0" build="p" autoUpdateAnimBg="0"/>
      <p:bldP spid="721923" grpId="0" build="p" autoUpdateAnimBg="0"/>
      <p:bldP spid="721924" grpId="0" build="p" autoUpdateAnimBg="0"/>
      <p:bldP spid="721925" grpId="0" build="p" autoUpdateAnimBg="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4"/>
          <p:cNvSpPr>
            <a:spLocks noGrp="1"/>
          </p:cNvSpPr>
          <p:nvPr>
            <p:ph type="sldNum" sz="quarter" idx="11"/>
          </p:nvPr>
        </p:nvSpPr>
        <p:spPr/>
        <p:txBody>
          <a:bodyPr/>
          <a:lstStyle/>
          <a:p>
            <a:pPr>
              <a:defRPr/>
            </a:pPr>
            <a:fld id="{E24FC27F-0D42-4B24-846C-1F5ACDF23ECE}" type="slidenum">
              <a:rPr lang="zh-CN" altLang="en-US"/>
              <a:pPr>
                <a:defRPr/>
              </a:pPr>
              <a:t>57</a:t>
            </a:fld>
            <a:endParaRPr lang="en-US" altLang="zh-CN"/>
          </a:p>
        </p:txBody>
      </p:sp>
      <p:sp>
        <p:nvSpPr>
          <p:cNvPr id="59395" name="Rectangle 2"/>
          <p:cNvSpPr>
            <a:spLocks noGrp="1" noChangeArrowheads="1"/>
          </p:cNvSpPr>
          <p:nvPr>
            <p:ph type="title"/>
          </p:nvPr>
        </p:nvSpPr>
        <p:spPr/>
        <p:txBody>
          <a:bodyPr/>
          <a:lstStyle/>
          <a:p>
            <a:pPr eaLnBrk="1" hangingPunct="1"/>
            <a:r>
              <a:rPr lang="zh-CN" altLang="en-US" smtClean="0"/>
              <a:t>财务报表常用的分析方法</a:t>
            </a:r>
          </a:p>
        </p:txBody>
      </p:sp>
      <p:sp>
        <p:nvSpPr>
          <p:cNvPr id="59396" name="Rectangle 3"/>
          <p:cNvSpPr>
            <a:spLocks noGrp="1" noChangeArrowheads="1"/>
          </p:cNvSpPr>
          <p:nvPr>
            <p:ph type="body" idx="1"/>
          </p:nvPr>
        </p:nvSpPr>
        <p:spPr/>
        <p:txBody>
          <a:bodyPr/>
          <a:lstStyle/>
          <a:p>
            <a:pPr eaLnBrk="1" hangingPunct="1">
              <a:lnSpc>
                <a:spcPct val="130000"/>
              </a:lnSpc>
            </a:pPr>
            <a:r>
              <a:rPr lang="zh-CN" altLang="en-US" smtClean="0"/>
              <a:t>（</a:t>
            </a:r>
            <a:r>
              <a:rPr lang="en-US" altLang="zh-CN" smtClean="0"/>
              <a:t>2</a:t>
            </a:r>
            <a:r>
              <a:rPr lang="zh-CN" altLang="en-US" smtClean="0"/>
              <a:t>）同业分析</a:t>
            </a:r>
          </a:p>
          <a:p>
            <a:pPr eaLnBrk="1" hangingPunct="1">
              <a:lnSpc>
                <a:spcPct val="130000"/>
              </a:lnSpc>
            </a:pPr>
            <a:r>
              <a:rPr lang="zh-CN" altLang="en-US" smtClean="0"/>
              <a:t>同业分析就是将企业的主要财务指标与同行业的平均指标或同行业中先进企业的指标进行对比，从而全面评价企业的经营成绩和市场竞争能力。与行业平均指标的对比，可以分析判断该企业在同行业中所处的位置。和先进企业的指标对比，有利于吸取先进经验</a:t>
            </a:r>
            <a:r>
              <a:rPr lang="en-US" altLang="zh-CN" smtClean="0"/>
              <a:t>, </a:t>
            </a:r>
            <a:r>
              <a:rPr lang="zh-CN" altLang="en-US" smtClean="0"/>
              <a:t>克服本企业的不足。</a:t>
            </a:r>
          </a:p>
          <a:p>
            <a:pPr eaLnBrk="1" hangingPunct="1">
              <a:lnSpc>
                <a:spcPct val="130000"/>
              </a:lnSpc>
            </a:pPr>
            <a:r>
              <a:rPr lang="zh-CN" altLang="en-US" smtClean="0"/>
              <a:t>（</a:t>
            </a:r>
            <a:r>
              <a:rPr lang="en-US" altLang="zh-CN" smtClean="0"/>
              <a:t>3</a:t>
            </a:r>
            <a:r>
              <a:rPr lang="zh-CN" altLang="en-US" smtClean="0"/>
              <a:t>）预算差异分析</a:t>
            </a:r>
          </a:p>
          <a:p>
            <a:pPr eaLnBrk="1" hangingPunct="1">
              <a:lnSpc>
                <a:spcPct val="130000"/>
              </a:lnSpc>
            </a:pPr>
            <a:r>
              <a:rPr lang="zh-CN" altLang="en-US" smtClean="0"/>
              <a:t>预算差异分析是将分析期的预算（计划）数额作为比较的标准，用实际数与预算数进行对比的一种分析方法。实际数与预算数的差异可以反映预算（计划）的实际完成情况，企业通过差异分析能够从中发现问题，完善管理，促进企业发展。</a:t>
            </a:r>
          </a:p>
          <a:p>
            <a:pPr eaLnBrk="1" hangingPunct="1">
              <a:lnSpc>
                <a:spcPct val="130000"/>
              </a:lnSpc>
            </a:pPr>
            <a:endParaRPr lang="zh-CN" altLang="en-US" smtClean="0"/>
          </a:p>
        </p:txBody>
      </p:sp>
    </p:spTree>
  </p:cSld>
  <p:clrMapOvr>
    <a:masterClrMapping/>
  </p:clrMapOvr>
  <p:transition spd="slow">
    <p:dissolve/>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4"/>
          <p:cNvSpPr>
            <a:spLocks noGrp="1"/>
          </p:cNvSpPr>
          <p:nvPr>
            <p:ph type="sldNum" sz="quarter" idx="11"/>
          </p:nvPr>
        </p:nvSpPr>
        <p:spPr/>
        <p:txBody>
          <a:bodyPr/>
          <a:lstStyle/>
          <a:p>
            <a:pPr>
              <a:defRPr/>
            </a:pPr>
            <a:fld id="{01B1C750-C5DD-4F4C-A56C-9B4AC0B8C8F4}" type="slidenum">
              <a:rPr lang="zh-CN" altLang="en-US"/>
              <a:pPr>
                <a:defRPr/>
              </a:pPr>
              <a:t>58</a:t>
            </a:fld>
            <a:endParaRPr lang="en-US" altLang="zh-CN"/>
          </a:p>
        </p:txBody>
      </p:sp>
      <p:sp>
        <p:nvSpPr>
          <p:cNvPr id="60419" name="Rectangle 2"/>
          <p:cNvSpPr>
            <a:spLocks noGrp="1" noChangeArrowheads="1"/>
          </p:cNvSpPr>
          <p:nvPr>
            <p:ph type="title"/>
          </p:nvPr>
        </p:nvSpPr>
        <p:spPr/>
        <p:txBody>
          <a:bodyPr/>
          <a:lstStyle/>
          <a:p>
            <a:pPr eaLnBrk="1" hangingPunct="1"/>
            <a:r>
              <a:rPr lang="zh-CN" altLang="en-US" smtClean="0"/>
              <a:t>财务报表常用的分析方法</a:t>
            </a:r>
          </a:p>
        </p:txBody>
      </p:sp>
      <p:sp>
        <p:nvSpPr>
          <p:cNvPr id="60420" name="Rectangle 3"/>
          <p:cNvSpPr>
            <a:spLocks noGrp="1" noChangeArrowheads="1"/>
          </p:cNvSpPr>
          <p:nvPr>
            <p:ph type="body" idx="1"/>
          </p:nvPr>
        </p:nvSpPr>
        <p:spPr/>
        <p:txBody>
          <a:bodyPr/>
          <a:lstStyle/>
          <a:p>
            <a:pPr eaLnBrk="1" hangingPunct="1"/>
            <a:r>
              <a:rPr lang="en-US" altLang="zh-CN" dirty="0" smtClean="0"/>
              <a:t>2</a:t>
            </a:r>
            <a:r>
              <a:rPr lang="zh-CN" altLang="en-US" dirty="0" smtClean="0"/>
              <a:t>．按比较指标分类 </a:t>
            </a:r>
            <a:endParaRPr lang="en-US" altLang="zh-CN" dirty="0" smtClean="0"/>
          </a:p>
          <a:p>
            <a:pPr eaLnBrk="1" hangingPunct="1"/>
            <a:endParaRPr lang="en-US" altLang="zh-CN" dirty="0" smtClean="0"/>
          </a:p>
          <a:p>
            <a:pPr eaLnBrk="1" hangingPunct="1"/>
            <a:r>
              <a:rPr lang="zh-CN" altLang="en-US" dirty="0" smtClean="0"/>
              <a:t>（</a:t>
            </a:r>
            <a:r>
              <a:rPr lang="en-US" altLang="zh-CN" dirty="0" smtClean="0"/>
              <a:t>1</a:t>
            </a:r>
            <a:r>
              <a:rPr lang="zh-CN" altLang="en-US" dirty="0" smtClean="0"/>
              <a:t>）总量指标分析</a:t>
            </a:r>
            <a:br>
              <a:rPr lang="zh-CN" altLang="en-US" dirty="0" smtClean="0"/>
            </a:br>
            <a:r>
              <a:rPr lang="zh-CN" altLang="en-US" dirty="0" smtClean="0"/>
              <a:t>总量是指财务报表某个项目的金额总量，例如总资产、净利润、应收账款等。由于不同企业的会计报表项目的金额之间不具有可比性，因此总量比较主要用于本企业的趋势比较和预算差异比较</a:t>
            </a:r>
            <a:r>
              <a:rPr lang="zh-CN" altLang="en-US" dirty="0" smtClean="0"/>
              <a:t>。</a:t>
            </a:r>
            <a:endParaRPr lang="en-US" altLang="zh-CN" dirty="0" smtClean="0"/>
          </a:p>
          <a:p>
            <a:pPr eaLnBrk="1" hangingPunct="1"/>
            <a:endParaRPr lang="en-US" altLang="zh-CN" dirty="0" smtClean="0"/>
          </a:p>
          <a:p>
            <a:pPr eaLnBrk="1" hangingPunct="1"/>
            <a:r>
              <a:rPr lang="zh-CN" altLang="en-US" dirty="0" smtClean="0"/>
              <a:t>（</a:t>
            </a:r>
            <a:r>
              <a:rPr lang="en-US" altLang="zh-CN" dirty="0" smtClean="0"/>
              <a:t>2</a:t>
            </a:r>
            <a:r>
              <a:rPr lang="zh-CN" altLang="en-US" dirty="0" smtClean="0"/>
              <a:t>）财务比率分析</a:t>
            </a:r>
            <a:br>
              <a:rPr lang="zh-CN" altLang="en-US" dirty="0" smtClean="0"/>
            </a:br>
            <a:r>
              <a:rPr lang="zh-CN" altLang="en-US" dirty="0" smtClean="0"/>
              <a:t>财务比率分析是把某些彼此关联的项目进行对比，用倍数或比例表示出分数式，据以反映各会计要素内在联系和相关性，评价企业的财务状况和经营成果。比率分析要求各项目之间存在一定的逻辑关系，这样才能使比率指标具有一定的经济意义</a:t>
            </a:r>
            <a:r>
              <a:rPr lang="zh-CN" altLang="en-US" dirty="0" smtClean="0"/>
              <a:t>。</a:t>
            </a:r>
            <a:endParaRPr lang="en-US" altLang="zh-CN" dirty="0" smtClean="0"/>
          </a:p>
          <a:p>
            <a:pPr eaLnBrk="1" hangingPunct="1"/>
            <a:endParaRPr lang="en-US" altLang="zh-CN" dirty="0" smtClean="0"/>
          </a:p>
          <a:p>
            <a:pPr eaLnBrk="1" hangingPunct="1"/>
            <a:r>
              <a:rPr lang="zh-CN" altLang="en-US" dirty="0" smtClean="0"/>
              <a:t>比率</a:t>
            </a:r>
            <a:r>
              <a:rPr lang="zh-CN" altLang="en-US" dirty="0" smtClean="0"/>
              <a:t>指标主要有以下四类：</a:t>
            </a:r>
          </a:p>
        </p:txBody>
      </p:sp>
    </p:spTree>
  </p:cSld>
  <p:clrMapOvr>
    <a:masterClrMapping/>
  </p:clrMapOvr>
  <p:transition spd="slow">
    <p:dissolve/>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4"/>
          <p:cNvSpPr>
            <a:spLocks noGrp="1"/>
          </p:cNvSpPr>
          <p:nvPr>
            <p:ph type="sldNum" sz="quarter" idx="11"/>
          </p:nvPr>
        </p:nvSpPr>
        <p:spPr/>
        <p:txBody>
          <a:bodyPr/>
          <a:lstStyle/>
          <a:p>
            <a:pPr>
              <a:defRPr/>
            </a:pPr>
            <a:fld id="{AC92D1F6-D567-4238-A41F-36B4F2E68A05}" type="slidenum">
              <a:rPr lang="zh-CN" altLang="en-US"/>
              <a:pPr>
                <a:defRPr/>
              </a:pPr>
              <a:t>59</a:t>
            </a:fld>
            <a:endParaRPr lang="en-US" altLang="zh-CN"/>
          </a:p>
        </p:txBody>
      </p:sp>
      <p:sp>
        <p:nvSpPr>
          <p:cNvPr id="61443" name="Rectangle 2"/>
          <p:cNvSpPr>
            <a:spLocks noGrp="1" noChangeArrowheads="1"/>
          </p:cNvSpPr>
          <p:nvPr>
            <p:ph type="title"/>
          </p:nvPr>
        </p:nvSpPr>
        <p:spPr/>
        <p:txBody>
          <a:bodyPr/>
          <a:lstStyle/>
          <a:p>
            <a:pPr eaLnBrk="1" hangingPunct="1"/>
            <a:r>
              <a:rPr lang="zh-CN" altLang="en-US" smtClean="0"/>
              <a:t>财务报表常用的分析方法</a:t>
            </a:r>
          </a:p>
        </p:txBody>
      </p:sp>
      <p:sp>
        <p:nvSpPr>
          <p:cNvPr id="61444" name="Rectangle 3"/>
          <p:cNvSpPr>
            <a:spLocks noGrp="1" noChangeArrowheads="1"/>
          </p:cNvSpPr>
          <p:nvPr>
            <p:ph type="body" idx="1"/>
          </p:nvPr>
        </p:nvSpPr>
        <p:spPr/>
        <p:txBody>
          <a:bodyPr/>
          <a:lstStyle/>
          <a:p>
            <a:pPr eaLnBrk="1" hangingPunct="1">
              <a:lnSpc>
                <a:spcPct val="105000"/>
              </a:lnSpc>
            </a:pPr>
            <a:r>
              <a:rPr lang="zh-CN" altLang="en-US" smtClean="0"/>
              <a:t>构成比率，又称结构百分比率，是某项经济指标的各个组成部分与总体的比率，反映部分与总体的关系，例如固定资产与总资产的比率。利用该比率可以考察总体中各组成部分的安排是否合理，以便协调各项财务活动 </a:t>
            </a:r>
          </a:p>
          <a:p>
            <a:pPr eaLnBrk="1" hangingPunct="1">
              <a:lnSpc>
                <a:spcPct val="105000"/>
              </a:lnSpc>
            </a:pPr>
            <a:r>
              <a:rPr lang="zh-CN" altLang="en-US" smtClean="0"/>
              <a:t>效率比率，是某项经济活动中投入与产出的比率，反映企业的经营成果和经济效益。例如将利润总额与销售收入总额进行比较，可以得到销售利润率指标，籍此反映企业获利能力的高低。</a:t>
            </a:r>
          </a:p>
          <a:p>
            <a:pPr eaLnBrk="1" hangingPunct="1">
              <a:lnSpc>
                <a:spcPct val="105000"/>
              </a:lnSpc>
            </a:pPr>
            <a:r>
              <a:rPr lang="zh-CN" altLang="en-US" smtClean="0"/>
              <a:t>相关比率，是用某项目与另一不同类别但又与之有一定联系的项目进行对比得到的比率，反映经济活动中的相互关系。例如用流动资产与流动负债比较，可以得到流动比率，据此可以判断企业的短期偿债水平。</a:t>
            </a:r>
          </a:p>
          <a:p>
            <a:pPr eaLnBrk="1" hangingPunct="1">
              <a:lnSpc>
                <a:spcPct val="105000"/>
              </a:lnSpc>
            </a:pPr>
            <a:r>
              <a:rPr lang="zh-CN" altLang="en-US" smtClean="0"/>
              <a:t>周转比率，是指企业生产经营中某项资产的利用效率，如存货周转率、应收帐款周转率等，主要用于分析企业的资金周转状况与管理效率情况。</a:t>
            </a:r>
          </a:p>
        </p:txBody>
      </p:sp>
    </p:spTree>
  </p:cSld>
  <p:clrMapOvr>
    <a:masterClrMapping/>
  </p:clrMapOvr>
  <p:transition spd="slow">
    <p:dissolv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2"/>
          <p:cNvSpPr>
            <a:spLocks noGrp="1"/>
          </p:cNvSpPr>
          <p:nvPr>
            <p:ph type="sldNum" sz="quarter" idx="11"/>
          </p:nvPr>
        </p:nvSpPr>
        <p:spPr/>
        <p:txBody>
          <a:bodyPr/>
          <a:lstStyle/>
          <a:p>
            <a:pPr>
              <a:defRPr/>
            </a:pPr>
            <a:fld id="{F467D3CB-C16F-4E5E-89B0-D6F69771FF86}" type="slidenum">
              <a:rPr lang="zh-CN" altLang="en-US"/>
              <a:pPr>
                <a:defRPr/>
              </a:pPr>
              <a:t>6</a:t>
            </a:fld>
            <a:endParaRPr lang="en-US" altLang="zh-CN"/>
          </a:p>
        </p:txBody>
      </p:sp>
      <p:sp>
        <p:nvSpPr>
          <p:cNvPr id="8195" name="Text Box 3"/>
          <p:cNvSpPr txBox="1">
            <a:spLocks noChangeArrowheads="1"/>
          </p:cNvSpPr>
          <p:nvPr/>
        </p:nvSpPr>
        <p:spPr bwMode="auto">
          <a:xfrm>
            <a:off x="539750" y="1052513"/>
            <a:ext cx="7994650" cy="4362450"/>
          </a:xfrm>
          <a:prstGeom prst="rect">
            <a:avLst/>
          </a:prstGeom>
          <a:noFill/>
          <a:ln w="9525">
            <a:noFill/>
            <a:miter lim="800000"/>
            <a:headEnd/>
            <a:tailEnd/>
          </a:ln>
        </p:spPr>
        <p:txBody>
          <a:bodyPr>
            <a:spAutoFit/>
          </a:bodyPr>
          <a:lstStyle/>
          <a:p>
            <a:pPr algn="l">
              <a:lnSpc>
                <a:spcPct val="115000"/>
              </a:lnSpc>
              <a:spcBef>
                <a:spcPct val="50000"/>
              </a:spcBef>
              <a:buClr>
                <a:srgbClr val="993300"/>
              </a:buClr>
              <a:buFont typeface="Wingdings" pitchFamily="2" charset="2"/>
              <a:buChar char="X"/>
            </a:pPr>
            <a:r>
              <a:rPr lang="zh-CN" altLang="en-US" sz="2000">
                <a:latin typeface="Times New Roman" pitchFamily="18" charset="0"/>
                <a:ea typeface="华文新魏" pitchFamily="2" charset="-122"/>
              </a:rPr>
              <a:t>（一）偿债能力分析 </a:t>
            </a:r>
          </a:p>
          <a:p>
            <a:pPr algn="l">
              <a:lnSpc>
                <a:spcPct val="115000"/>
              </a:lnSpc>
              <a:spcBef>
                <a:spcPct val="50000"/>
              </a:spcBef>
              <a:buClr>
                <a:srgbClr val="993300"/>
              </a:buClr>
              <a:buFont typeface="Wingdings" pitchFamily="2" charset="2"/>
              <a:buChar char="X"/>
            </a:pPr>
            <a:r>
              <a:rPr lang="zh-CN" altLang="en-US" sz="2000">
                <a:latin typeface="Times New Roman" pitchFamily="18" charset="0"/>
                <a:ea typeface="华文新魏" pitchFamily="2" charset="-122"/>
              </a:rPr>
              <a:t> 偿债能力是指借款人偿还债务的能力。可分为短期偿债能力和长期偿债能力。</a:t>
            </a:r>
          </a:p>
          <a:p>
            <a:pPr algn="l">
              <a:lnSpc>
                <a:spcPct val="115000"/>
              </a:lnSpc>
              <a:spcBef>
                <a:spcPct val="50000"/>
              </a:spcBef>
              <a:buClr>
                <a:srgbClr val="993300"/>
              </a:buClr>
              <a:buFont typeface="Wingdings" pitchFamily="2" charset="2"/>
              <a:buChar char="X"/>
            </a:pPr>
            <a:r>
              <a:rPr lang="zh-CN" altLang="en-US" sz="2000">
                <a:latin typeface="Times New Roman" pitchFamily="18" charset="0"/>
                <a:ea typeface="华文新魏" pitchFamily="2" charset="-122"/>
              </a:rPr>
              <a:t>（二）资本结构分析</a:t>
            </a:r>
          </a:p>
          <a:p>
            <a:pPr algn="l">
              <a:lnSpc>
                <a:spcPct val="115000"/>
              </a:lnSpc>
              <a:spcBef>
                <a:spcPct val="50000"/>
              </a:spcBef>
              <a:buClr>
                <a:srgbClr val="993300"/>
              </a:buClr>
              <a:buFont typeface="Wingdings" pitchFamily="2" charset="2"/>
              <a:buChar char="X"/>
            </a:pPr>
            <a:r>
              <a:rPr lang="zh-CN" altLang="en-US" sz="2000">
                <a:latin typeface="Times New Roman" pitchFamily="18" charset="0"/>
                <a:ea typeface="华文新魏" pitchFamily="2" charset="-122"/>
              </a:rPr>
              <a:t> 资本结构是指企业资产与负债及所有者权益各要素之间的比例关系。资本结构合理则企业的经济基础比较牢固，财务结构较好，偿债能力尤其是中长期偿债能力较强。</a:t>
            </a:r>
          </a:p>
          <a:p>
            <a:pPr algn="l">
              <a:lnSpc>
                <a:spcPct val="115000"/>
              </a:lnSpc>
              <a:spcBef>
                <a:spcPct val="50000"/>
              </a:spcBef>
              <a:buClr>
                <a:srgbClr val="993300"/>
              </a:buClr>
              <a:buFont typeface="Wingdings" pitchFamily="2" charset="2"/>
              <a:buChar char="X"/>
            </a:pPr>
            <a:r>
              <a:rPr lang="zh-CN" altLang="en-US" sz="2000">
                <a:latin typeface="Times New Roman" pitchFamily="18" charset="0"/>
                <a:ea typeface="华文新魏" pitchFamily="2" charset="-122"/>
              </a:rPr>
              <a:t>（三）营运能力分析</a:t>
            </a:r>
          </a:p>
          <a:p>
            <a:pPr algn="l">
              <a:lnSpc>
                <a:spcPct val="115000"/>
              </a:lnSpc>
              <a:spcBef>
                <a:spcPct val="50000"/>
              </a:spcBef>
              <a:buClr>
                <a:srgbClr val="993300"/>
              </a:buClr>
              <a:buFont typeface="Wingdings" pitchFamily="2" charset="2"/>
              <a:buChar char="X"/>
            </a:pPr>
            <a:r>
              <a:rPr lang="zh-CN" altLang="en-US" sz="2000">
                <a:latin typeface="Times New Roman" pitchFamily="18" charset="0"/>
                <a:ea typeface="华文新魏" pitchFamily="2" charset="-122"/>
              </a:rPr>
              <a:t> 企业的营运能力是指企业充分利用现有资源创造价值的能力。企业的营运能力分析，可以从资产使用效率和资金使用效率两个角度展开。</a:t>
            </a:r>
          </a:p>
        </p:txBody>
      </p:sp>
      <p:sp>
        <p:nvSpPr>
          <p:cNvPr id="8196" name="Rectangle 4"/>
          <p:cNvSpPr>
            <a:spLocks noChangeArrowheads="1"/>
          </p:cNvSpPr>
          <p:nvPr/>
        </p:nvSpPr>
        <p:spPr bwMode="auto">
          <a:xfrm>
            <a:off x="2362200" y="152400"/>
            <a:ext cx="4495800" cy="685800"/>
          </a:xfrm>
          <a:prstGeom prst="rect">
            <a:avLst/>
          </a:prstGeom>
          <a:noFill/>
          <a:ln w="9525">
            <a:noFill/>
            <a:miter lim="800000"/>
            <a:headEnd/>
            <a:tailEnd/>
          </a:ln>
        </p:spPr>
        <p:txBody>
          <a:bodyPr anchor="ctr"/>
          <a:lstStyle/>
          <a:p>
            <a:r>
              <a:rPr lang="zh-CN" altLang="en-US" sz="2400">
                <a:solidFill>
                  <a:srgbClr val="FF0000"/>
                </a:solidFill>
                <a:latin typeface="Times New Roman" pitchFamily="18" charset="0"/>
              </a:rPr>
              <a:t>财务报表分析的内容</a:t>
            </a:r>
          </a:p>
        </p:txBody>
      </p:sp>
    </p:spTree>
  </p:cSld>
  <p:clrMapOvr>
    <a:masterClrMapping/>
  </p:clrMapOvr>
  <p:transition spd="slow">
    <p:dissolve/>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4"/>
          <p:cNvSpPr>
            <a:spLocks noGrp="1"/>
          </p:cNvSpPr>
          <p:nvPr>
            <p:ph type="sldNum" sz="quarter" idx="11"/>
          </p:nvPr>
        </p:nvSpPr>
        <p:spPr/>
        <p:txBody>
          <a:bodyPr/>
          <a:lstStyle/>
          <a:p>
            <a:pPr>
              <a:defRPr/>
            </a:pPr>
            <a:fld id="{97EF7C2B-FA91-4921-8A54-8DACE3DFA3A0}" type="slidenum">
              <a:rPr lang="zh-CN" altLang="en-US"/>
              <a:pPr>
                <a:defRPr/>
              </a:pPr>
              <a:t>60</a:t>
            </a:fld>
            <a:endParaRPr lang="en-US" altLang="zh-CN"/>
          </a:p>
        </p:txBody>
      </p:sp>
      <p:sp>
        <p:nvSpPr>
          <p:cNvPr id="62467" name="Rectangle 2"/>
          <p:cNvSpPr>
            <a:spLocks noGrp="1" noChangeArrowheads="1"/>
          </p:cNvSpPr>
          <p:nvPr>
            <p:ph type="title"/>
          </p:nvPr>
        </p:nvSpPr>
        <p:spPr/>
        <p:txBody>
          <a:bodyPr/>
          <a:lstStyle/>
          <a:p>
            <a:pPr eaLnBrk="1" hangingPunct="1"/>
            <a:r>
              <a:rPr lang="zh-CN" altLang="en-US" smtClean="0"/>
              <a:t>财务报表常用的分析方法</a:t>
            </a:r>
          </a:p>
        </p:txBody>
      </p:sp>
      <p:sp>
        <p:nvSpPr>
          <p:cNvPr id="62468" name="Rectangle 3"/>
          <p:cNvSpPr>
            <a:spLocks noGrp="1" noChangeArrowheads="1"/>
          </p:cNvSpPr>
          <p:nvPr>
            <p:ph type="body" idx="1"/>
          </p:nvPr>
        </p:nvSpPr>
        <p:spPr/>
        <p:txBody>
          <a:bodyPr/>
          <a:lstStyle/>
          <a:p>
            <a:pPr eaLnBrk="1" hangingPunct="1">
              <a:lnSpc>
                <a:spcPct val="110000"/>
              </a:lnSpc>
            </a:pPr>
            <a:r>
              <a:rPr lang="en-US" altLang="zh-CN" smtClean="0"/>
              <a:t>3</a:t>
            </a:r>
            <a:r>
              <a:rPr lang="zh-CN" altLang="en-US" smtClean="0"/>
              <a:t>．按比较的方法分类</a:t>
            </a:r>
          </a:p>
          <a:p>
            <a:pPr eaLnBrk="1" hangingPunct="1">
              <a:lnSpc>
                <a:spcPct val="110000"/>
              </a:lnSpc>
            </a:pPr>
            <a:r>
              <a:rPr lang="zh-CN" altLang="en-US" smtClean="0"/>
              <a:t>（</a:t>
            </a:r>
            <a:r>
              <a:rPr lang="en-US" altLang="zh-CN" smtClean="0"/>
              <a:t>1</a:t>
            </a:r>
            <a:r>
              <a:rPr lang="zh-CN" altLang="en-US" smtClean="0"/>
              <a:t>）绝对值比较分析</a:t>
            </a:r>
          </a:p>
          <a:p>
            <a:pPr eaLnBrk="1" hangingPunct="1">
              <a:lnSpc>
                <a:spcPct val="110000"/>
              </a:lnSpc>
            </a:pPr>
            <a:r>
              <a:rPr lang="zh-CN" altLang="en-US" smtClean="0"/>
              <a:t>绝对值比较分析就是将两期或两期以上的财务报表编制成比较财务报表，进行各项目金额的绝对值比较。</a:t>
            </a:r>
          </a:p>
          <a:p>
            <a:pPr eaLnBrk="1" hangingPunct="1">
              <a:lnSpc>
                <a:spcPct val="110000"/>
              </a:lnSpc>
            </a:pPr>
            <a:r>
              <a:rPr lang="zh-CN" altLang="en-US" smtClean="0"/>
              <a:t>（</a:t>
            </a:r>
            <a:r>
              <a:rPr lang="en-US" altLang="zh-CN" smtClean="0"/>
              <a:t>2</a:t>
            </a:r>
            <a:r>
              <a:rPr lang="zh-CN" altLang="en-US" smtClean="0"/>
              <a:t>）绝对值增减变动分析</a:t>
            </a:r>
          </a:p>
          <a:p>
            <a:pPr eaLnBrk="1" hangingPunct="1">
              <a:lnSpc>
                <a:spcPct val="110000"/>
              </a:lnSpc>
            </a:pPr>
            <a:r>
              <a:rPr lang="zh-CN" altLang="en-US" smtClean="0"/>
              <a:t>在上述绝对值比较中，还可以进行绝对值增减变动分析，即计算项目金额前后期之间的差额，从而得到比较明确的项目增减变动数额。</a:t>
            </a:r>
          </a:p>
          <a:p>
            <a:pPr eaLnBrk="1" hangingPunct="1">
              <a:lnSpc>
                <a:spcPct val="110000"/>
              </a:lnSpc>
            </a:pPr>
            <a:r>
              <a:rPr lang="zh-CN" altLang="en-US" smtClean="0"/>
              <a:t>（</a:t>
            </a:r>
            <a:r>
              <a:rPr lang="en-US" altLang="zh-CN" smtClean="0"/>
              <a:t>3</a:t>
            </a:r>
            <a:r>
              <a:rPr lang="zh-CN" altLang="en-US" smtClean="0"/>
              <a:t>）增减变动百分比分析</a:t>
            </a:r>
          </a:p>
          <a:p>
            <a:pPr eaLnBrk="1" hangingPunct="1">
              <a:lnSpc>
                <a:spcPct val="110000"/>
              </a:lnSpc>
            </a:pPr>
            <a:r>
              <a:rPr lang="zh-CN" altLang="en-US" smtClean="0"/>
              <a:t>由于项目绝对值增减变动比较得到的仍是绝对数，无法消除规模因素的影响，因此可以进一步计算增减变动百分比，并列示在比较报表中，以反映不同年度项目增减变动的相关性。 </a:t>
            </a:r>
          </a:p>
          <a:p>
            <a:pPr eaLnBrk="1" hangingPunct="1"/>
            <a:endParaRPr lang="zh-CN" altLang="en-US" smtClean="0"/>
          </a:p>
        </p:txBody>
      </p:sp>
    </p:spTree>
  </p:cSld>
  <p:clrMapOvr>
    <a:masterClrMapping/>
  </p:clrMapOvr>
  <p:transition spd="slow">
    <p:dissolve/>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4"/>
          <p:cNvSpPr>
            <a:spLocks noGrp="1"/>
          </p:cNvSpPr>
          <p:nvPr>
            <p:ph type="sldNum" sz="quarter" idx="11"/>
          </p:nvPr>
        </p:nvSpPr>
        <p:spPr/>
        <p:txBody>
          <a:bodyPr/>
          <a:lstStyle/>
          <a:p>
            <a:pPr>
              <a:defRPr/>
            </a:pPr>
            <a:fld id="{CD14A9D9-7817-4F26-B639-9968C9029BF5}" type="slidenum">
              <a:rPr lang="zh-CN" altLang="en-US"/>
              <a:pPr>
                <a:defRPr/>
              </a:pPr>
              <a:t>61</a:t>
            </a:fld>
            <a:endParaRPr lang="en-US" altLang="zh-CN"/>
          </a:p>
        </p:txBody>
      </p:sp>
      <p:sp>
        <p:nvSpPr>
          <p:cNvPr id="63491" name="Rectangle 2"/>
          <p:cNvSpPr>
            <a:spLocks noGrp="1" noChangeArrowheads="1"/>
          </p:cNvSpPr>
          <p:nvPr>
            <p:ph type="title"/>
          </p:nvPr>
        </p:nvSpPr>
        <p:spPr/>
        <p:txBody>
          <a:bodyPr/>
          <a:lstStyle/>
          <a:p>
            <a:pPr eaLnBrk="1" hangingPunct="1"/>
            <a:r>
              <a:rPr lang="zh-CN" altLang="en-US" smtClean="0"/>
              <a:t>财务报表常用的分析方法</a:t>
            </a:r>
          </a:p>
        </p:txBody>
      </p:sp>
      <p:sp>
        <p:nvSpPr>
          <p:cNvPr id="63492" name="Rectangle 3"/>
          <p:cNvSpPr>
            <a:spLocks noGrp="1" noChangeArrowheads="1"/>
          </p:cNvSpPr>
          <p:nvPr>
            <p:ph type="body" idx="1"/>
          </p:nvPr>
        </p:nvSpPr>
        <p:spPr/>
        <p:txBody>
          <a:bodyPr/>
          <a:lstStyle/>
          <a:p>
            <a:pPr eaLnBrk="1" hangingPunct="1">
              <a:lnSpc>
                <a:spcPct val="110000"/>
              </a:lnSpc>
            </a:pPr>
            <a:r>
              <a:rPr lang="zh-CN" altLang="en-US" smtClean="0"/>
              <a:t>（二）因素分析法</a:t>
            </a:r>
          </a:p>
          <a:p>
            <a:pPr eaLnBrk="1" hangingPunct="1">
              <a:lnSpc>
                <a:spcPct val="110000"/>
              </a:lnSpc>
            </a:pPr>
            <a:r>
              <a:rPr lang="zh-CN" altLang="en-US" smtClean="0"/>
              <a:t>因素分析法是一种分析经济因素的影响，测定各个因素影响程度的分析方法。包括财务比率的因素分解法和连环替代法。</a:t>
            </a:r>
          </a:p>
          <a:p>
            <a:pPr eaLnBrk="1" hangingPunct="1">
              <a:lnSpc>
                <a:spcPct val="110000"/>
              </a:lnSpc>
            </a:pPr>
            <a:r>
              <a:rPr lang="en-US" altLang="zh-CN" smtClean="0"/>
              <a:t>1</a:t>
            </a:r>
            <a:r>
              <a:rPr lang="zh-CN" altLang="en-US" smtClean="0"/>
              <a:t>．比率因素分解法</a:t>
            </a:r>
          </a:p>
          <a:p>
            <a:pPr eaLnBrk="1" hangingPunct="1">
              <a:lnSpc>
                <a:spcPct val="110000"/>
              </a:lnSpc>
            </a:pPr>
            <a:r>
              <a:rPr lang="zh-CN" altLang="en-US" smtClean="0"/>
              <a:t>比率因素分解法，是指把一个财务比率分解为若干个影响因素的方法。例如，资产收益率可以分解为资产周转率和销售利润率两个比率的乘积，著名的杜邦财务分析模型就是采用的比率因素分解法。将财务比率进行因素分解是财务报表分析特有的方法。</a:t>
            </a:r>
          </a:p>
          <a:p>
            <a:pPr eaLnBrk="1" hangingPunct="1">
              <a:lnSpc>
                <a:spcPct val="110000"/>
              </a:lnSpc>
            </a:pPr>
            <a:r>
              <a:rPr lang="en-US" altLang="zh-CN" smtClean="0"/>
              <a:t>2</a:t>
            </a:r>
            <a:r>
              <a:rPr lang="zh-CN" altLang="en-US" smtClean="0"/>
              <a:t>．连环替代法</a:t>
            </a:r>
          </a:p>
          <a:p>
            <a:pPr eaLnBrk="1" hangingPunct="1">
              <a:lnSpc>
                <a:spcPct val="110000"/>
              </a:lnSpc>
            </a:pPr>
            <a:r>
              <a:rPr lang="zh-CN" altLang="en-US" smtClean="0"/>
              <a:t>连环替代法是指以某项指标为对象，分析各相关因素变动对差异影响程度的一种财务分析方法。这种方法需要依次用报告期值替代基期值，以测定各因素对财务指标的影响。 </a:t>
            </a:r>
          </a:p>
          <a:p>
            <a:pPr eaLnBrk="1" hangingPunct="1"/>
            <a:endParaRPr lang="zh-CN" altLang="en-US" smtClean="0"/>
          </a:p>
        </p:txBody>
      </p:sp>
    </p:spTree>
  </p:cSld>
  <p:clrMapOvr>
    <a:masterClrMapping/>
  </p:clrMapOvr>
  <p:transition spd="slow">
    <p:dissolve/>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4"/>
          <p:cNvSpPr>
            <a:spLocks noGrp="1"/>
          </p:cNvSpPr>
          <p:nvPr>
            <p:ph type="sldNum" sz="quarter" idx="11"/>
          </p:nvPr>
        </p:nvSpPr>
        <p:spPr/>
        <p:txBody>
          <a:bodyPr/>
          <a:lstStyle/>
          <a:p>
            <a:pPr>
              <a:defRPr/>
            </a:pPr>
            <a:fld id="{2C2E5E11-C654-47C8-BFFB-7FA14E3BFC72}" type="slidenum">
              <a:rPr lang="zh-CN" altLang="en-US"/>
              <a:pPr>
                <a:defRPr/>
              </a:pPr>
              <a:t>62</a:t>
            </a:fld>
            <a:endParaRPr lang="en-US" altLang="zh-CN"/>
          </a:p>
        </p:txBody>
      </p:sp>
      <p:sp>
        <p:nvSpPr>
          <p:cNvPr id="64515" name="Rectangle 2"/>
          <p:cNvSpPr>
            <a:spLocks noGrp="1" noChangeArrowheads="1"/>
          </p:cNvSpPr>
          <p:nvPr>
            <p:ph type="title"/>
          </p:nvPr>
        </p:nvSpPr>
        <p:spPr/>
        <p:txBody>
          <a:bodyPr/>
          <a:lstStyle/>
          <a:p>
            <a:pPr eaLnBrk="1" hangingPunct="1"/>
            <a:r>
              <a:rPr lang="zh-CN" altLang="en-US" smtClean="0"/>
              <a:t>财务报表常用的分析方法</a:t>
            </a:r>
          </a:p>
        </p:txBody>
      </p:sp>
      <p:sp>
        <p:nvSpPr>
          <p:cNvPr id="64516" name="Rectangle 3"/>
          <p:cNvSpPr>
            <a:spLocks noGrp="1" noChangeArrowheads="1"/>
          </p:cNvSpPr>
          <p:nvPr>
            <p:ph type="body" idx="1"/>
          </p:nvPr>
        </p:nvSpPr>
        <p:spPr/>
        <p:txBody>
          <a:bodyPr/>
          <a:lstStyle/>
          <a:p>
            <a:pPr eaLnBrk="1" hangingPunct="1"/>
            <a:r>
              <a:rPr lang="zh-CN" altLang="en-US" smtClean="0"/>
              <a:t>（三）综合分析法</a:t>
            </a:r>
          </a:p>
          <a:p>
            <a:pPr eaLnBrk="1" hangingPunct="1"/>
            <a:r>
              <a:rPr lang="zh-CN" altLang="en-US" smtClean="0"/>
              <a:t>综合分析法是将相互联系、相互补充的分析方法和分析程序得到的个别结论，通过一个简洁的指标体系予以综合并作出概括性的结论，以衡量企业生产经营活动的综合绩效和财务状况。</a:t>
            </a:r>
          </a:p>
          <a:p>
            <a:pPr eaLnBrk="1" hangingPunct="1"/>
            <a:r>
              <a:rPr lang="zh-CN" altLang="en-US" smtClean="0"/>
              <a:t>例如沃尔评分法，其基本思路是选定若干财务指标，根据它们的重要性给定一个权重，再将该指标与标准指标值进行比较，得到每项指标的得分，最后进行加权计分算出综合评分值。</a:t>
            </a:r>
          </a:p>
          <a:p>
            <a:pPr eaLnBrk="1" hangingPunct="1"/>
            <a:endParaRPr lang="zh-CN" altLang="en-US" smtClean="0"/>
          </a:p>
        </p:txBody>
      </p:sp>
    </p:spTree>
  </p:cSld>
  <p:clrMapOvr>
    <a:masterClrMapping/>
  </p:clrMapOvr>
  <p:transition spd="slow">
    <p:dissolv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2"/>
          <p:cNvSpPr>
            <a:spLocks noGrp="1"/>
          </p:cNvSpPr>
          <p:nvPr>
            <p:ph type="sldNum" sz="quarter" idx="11"/>
          </p:nvPr>
        </p:nvSpPr>
        <p:spPr/>
        <p:txBody>
          <a:bodyPr/>
          <a:lstStyle/>
          <a:p>
            <a:pPr>
              <a:defRPr/>
            </a:pPr>
            <a:fld id="{ED77E026-0B4B-4EA1-95F0-B719FCFD5594}" type="slidenum">
              <a:rPr lang="zh-CN" altLang="en-US"/>
              <a:pPr>
                <a:defRPr/>
              </a:pPr>
              <a:t>7</a:t>
            </a:fld>
            <a:endParaRPr lang="en-US" altLang="zh-CN"/>
          </a:p>
        </p:txBody>
      </p:sp>
      <p:sp>
        <p:nvSpPr>
          <p:cNvPr id="9219" name="Text Box 3"/>
          <p:cNvSpPr txBox="1">
            <a:spLocks noChangeArrowheads="1"/>
          </p:cNvSpPr>
          <p:nvPr/>
        </p:nvSpPr>
        <p:spPr bwMode="auto">
          <a:xfrm>
            <a:off x="395288" y="1052513"/>
            <a:ext cx="8139112" cy="4511675"/>
          </a:xfrm>
          <a:prstGeom prst="rect">
            <a:avLst/>
          </a:prstGeom>
          <a:noFill/>
          <a:ln w="9525">
            <a:noFill/>
            <a:miter lim="800000"/>
            <a:headEnd/>
            <a:tailEnd/>
          </a:ln>
        </p:spPr>
        <p:txBody>
          <a:bodyPr>
            <a:spAutoFit/>
          </a:bodyPr>
          <a:lstStyle/>
          <a:p>
            <a:pPr algn="l">
              <a:spcBef>
                <a:spcPct val="50000"/>
              </a:spcBef>
              <a:buClr>
                <a:srgbClr val="993300"/>
              </a:buClr>
              <a:buFont typeface="Wingdings" pitchFamily="2" charset="2"/>
              <a:buChar char="X"/>
            </a:pPr>
            <a:r>
              <a:rPr lang="zh-CN" altLang="en-US" sz="2000">
                <a:latin typeface="Times New Roman" pitchFamily="18" charset="0"/>
                <a:ea typeface="华文新魏" pitchFamily="2" charset="-122"/>
              </a:rPr>
              <a:t>（四）获利能力分析</a:t>
            </a:r>
          </a:p>
          <a:p>
            <a:pPr algn="l">
              <a:spcBef>
                <a:spcPct val="50000"/>
              </a:spcBef>
              <a:buClr>
                <a:srgbClr val="993300"/>
              </a:buClr>
              <a:buFont typeface="Wingdings" pitchFamily="2" charset="2"/>
              <a:buChar char="X"/>
            </a:pPr>
            <a:r>
              <a:rPr lang="zh-CN" altLang="en-US" sz="2000">
                <a:latin typeface="Times New Roman" pitchFamily="18" charset="0"/>
                <a:ea typeface="华文新魏" pitchFamily="2" charset="-122"/>
              </a:rPr>
              <a:t> 获利能力也称盈利能力，是指企业从销售收入中获取利润多少的能力。获利能力分析常用指标有销售毛利率、主营业务利润率、营业利润率、税前利润率、销售净利率等。</a:t>
            </a:r>
          </a:p>
          <a:p>
            <a:pPr algn="l">
              <a:spcBef>
                <a:spcPct val="50000"/>
              </a:spcBef>
              <a:buClr>
                <a:srgbClr val="993300"/>
              </a:buClr>
              <a:buFont typeface="Wingdings" pitchFamily="2" charset="2"/>
              <a:buChar char="X"/>
            </a:pPr>
            <a:r>
              <a:rPr lang="zh-CN" altLang="en-US" sz="2000">
                <a:latin typeface="Times New Roman" pitchFamily="18" charset="0"/>
                <a:ea typeface="华文新魏" pitchFamily="2" charset="-122"/>
              </a:rPr>
              <a:t>（五）投资报酬分析</a:t>
            </a:r>
          </a:p>
          <a:p>
            <a:pPr algn="l">
              <a:spcBef>
                <a:spcPct val="50000"/>
              </a:spcBef>
              <a:buClr>
                <a:srgbClr val="993300"/>
              </a:buClr>
              <a:buFont typeface="Wingdings" pitchFamily="2" charset="2"/>
              <a:buChar char="X"/>
            </a:pPr>
            <a:r>
              <a:rPr lang="zh-CN" altLang="en-US" sz="2000">
                <a:latin typeface="Times New Roman" pitchFamily="18" charset="0"/>
                <a:ea typeface="华文新魏" pitchFamily="2" charset="-122"/>
              </a:rPr>
              <a:t> 投资报酬也称资本报酬，是指企业投入资本后所获得的回报。投资报酬分析常用的指标有总资产报酬率、净资产报酬率、资本金报酬率和股东权益报酬率等。</a:t>
            </a:r>
          </a:p>
          <a:p>
            <a:pPr algn="l">
              <a:spcBef>
                <a:spcPct val="50000"/>
              </a:spcBef>
              <a:buClr>
                <a:srgbClr val="993300"/>
              </a:buClr>
              <a:buFont typeface="Wingdings" pitchFamily="2" charset="2"/>
              <a:buChar char="X"/>
            </a:pPr>
            <a:r>
              <a:rPr lang="zh-CN" altLang="en-US" sz="2000">
                <a:latin typeface="Times New Roman" pitchFamily="18" charset="0"/>
                <a:ea typeface="华文新魏" pitchFamily="2" charset="-122"/>
              </a:rPr>
              <a:t>（六）现金流量分析</a:t>
            </a:r>
          </a:p>
          <a:p>
            <a:pPr algn="l">
              <a:spcBef>
                <a:spcPct val="50000"/>
              </a:spcBef>
              <a:buClr>
                <a:srgbClr val="993300"/>
              </a:buClr>
              <a:buFont typeface="Wingdings" pitchFamily="2" charset="2"/>
              <a:buChar char="X"/>
            </a:pPr>
            <a:r>
              <a:rPr lang="zh-CN" altLang="en-US" sz="2000">
                <a:latin typeface="Times New Roman" pitchFamily="18" charset="0"/>
                <a:ea typeface="华文新魏" pitchFamily="2" charset="-122"/>
              </a:rPr>
              <a:t> 现金流量是指企业一定时期内的现金和现金等价物的流入和流出的数量，现金流量分析是通过现金流量比率分析对企业偿债能力、获利能力以及财务需求能力进行财务评价。</a:t>
            </a:r>
          </a:p>
        </p:txBody>
      </p:sp>
      <p:sp>
        <p:nvSpPr>
          <p:cNvPr id="9220" name="Rectangle 4"/>
          <p:cNvSpPr>
            <a:spLocks noChangeArrowheads="1"/>
          </p:cNvSpPr>
          <p:nvPr/>
        </p:nvSpPr>
        <p:spPr bwMode="auto">
          <a:xfrm>
            <a:off x="2362200" y="152400"/>
            <a:ext cx="4495800" cy="685800"/>
          </a:xfrm>
          <a:prstGeom prst="rect">
            <a:avLst/>
          </a:prstGeom>
          <a:noFill/>
          <a:ln w="9525">
            <a:noFill/>
            <a:miter lim="800000"/>
            <a:headEnd/>
            <a:tailEnd/>
          </a:ln>
        </p:spPr>
        <p:txBody>
          <a:bodyPr anchor="ctr"/>
          <a:lstStyle/>
          <a:p>
            <a:r>
              <a:rPr lang="zh-CN" altLang="en-US" sz="2400">
                <a:solidFill>
                  <a:srgbClr val="FF0000"/>
                </a:solidFill>
                <a:latin typeface="Times New Roman" pitchFamily="18" charset="0"/>
              </a:rPr>
              <a:t>财务报表分析的内容</a:t>
            </a:r>
          </a:p>
        </p:txBody>
      </p:sp>
    </p:spTree>
  </p:cSld>
  <p:clrMapOvr>
    <a:masterClrMapping/>
  </p:clrMapOvr>
  <p:transition spd="slow">
    <p:dissolv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2"/>
          <p:cNvSpPr>
            <a:spLocks noGrp="1"/>
          </p:cNvSpPr>
          <p:nvPr>
            <p:ph type="sldNum" sz="quarter" idx="11"/>
          </p:nvPr>
        </p:nvSpPr>
        <p:spPr/>
        <p:txBody>
          <a:bodyPr/>
          <a:lstStyle/>
          <a:p>
            <a:pPr>
              <a:defRPr/>
            </a:pPr>
            <a:fld id="{B495755B-0451-4173-9261-FB446A905267}" type="slidenum">
              <a:rPr lang="zh-CN" altLang="en-US"/>
              <a:pPr>
                <a:defRPr/>
              </a:pPr>
              <a:t>8</a:t>
            </a:fld>
            <a:endParaRPr lang="en-US" altLang="zh-CN"/>
          </a:p>
        </p:txBody>
      </p:sp>
      <p:sp>
        <p:nvSpPr>
          <p:cNvPr id="10243" name="Text Box 3"/>
          <p:cNvSpPr txBox="1">
            <a:spLocks noChangeArrowheads="1"/>
          </p:cNvSpPr>
          <p:nvPr/>
        </p:nvSpPr>
        <p:spPr bwMode="auto">
          <a:xfrm>
            <a:off x="539750" y="1125538"/>
            <a:ext cx="8208963" cy="3925887"/>
          </a:xfrm>
          <a:prstGeom prst="rect">
            <a:avLst/>
          </a:prstGeom>
          <a:noFill/>
          <a:ln w="9525">
            <a:noFill/>
            <a:miter lim="800000"/>
            <a:headEnd/>
            <a:tailEnd/>
          </a:ln>
        </p:spPr>
        <p:txBody>
          <a:bodyPr>
            <a:spAutoFit/>
          </a:bodyPr>
          <a:lstStyle/>
          <a:p>
            <a:pPr algn="l">
              <a:spcBef>
                <a:spcPct val="50000"/>
              </a:spcBef>
              <a:buClr>
                <a:srgbClr val="993300"/>
              </a:buClr>
              <a:buFont typeface="Wingdings" pitchFamily="2" charset="2"/>
              <a:buChar char="X"/>
            </a:pPr>
            <a:r>
              <a:rPr lang="zh-CN" altLang="en-US" sz="2400">
                <a:latin typeface="Times New Roman" pitchFamily="18" charset="0"/>
                <a:ea typeface="华文新魏" pitchFamily="2" charset="-122"/>
              </a:rPr>
              <a:t>（七）发展能力分析 </a:t>
            </a:r>
          </a:p>
          <a:p>
            <a:pPr algn="l">
              <a:spcBef>
                <a:spcPct val="50000"/>
              </a:spcBef>
              <a:buClr>
                <a:srgbClr val="993300"/>
              </a:buClr>
              <a:buFont typeface="Wingdings" pitchFamily="2" charset="2"/>
              <a:buChar char="X"/>
            </a:pPr>
            <a:r>
              <a:rPr lang="zh-CN" altLang="en-US" sz="2400">
                <a:latin typeface="Times New Roman" pitchFamily="18" charset="0"/>
                <a:ea typeface="华文新魏" pitchFamily="2" charset="-122"/>
              </a:rPr>
              <a:t> 企业的发展能力是指企业在未来生产经营过程中的一种成长潜能和趋势。一般来说，企业发展能力越强，企业的竞争能力和市场能力就越强。</a:t>
            </a:r>
          </a:p>
          <a:p>
            <a:pPr algn="l">
              <a:spcBef>
                <a:spcPct val="50000"/>
              </a:spcBef>
              <a:buClr>
                <a:srgbClr val="993300"/>
              </a:buClr>
              <a:buFont typeface="Wingdings" pitchFamily="2" charset="2"/>
              <a:buChar char="X"/>
            </a:pPr>
            <a:r>
              <a:rPr lang="zh-CN" altLang="en-US" sz="2400">
                <a:latin typeface="Times New Roman" pitchFamily="18" charset="0"/>
                <a:ea typeface="华文新魏" pitchFamily="2" charset="-122"/>
              </a:rPr>
              <a:t>（八）杠杆系数分析</a:t>
            </a:r>
          </a:p>
          <a:p>
            <a:pPr algn="l">
              <a:spcBef>
                <a:spcPct val="50000"/>
              </a:spcBef>
              <a:buClr>
                <a:srgbClr val="993300"/>
              </a:buClr>
              <a:buFont typeface="Wingdings" pitchFamily="2" charset="2"/>
              <a:buChar char="X"/>
            </a:pPr>
            <a:r>
              <a:rPr lang="zh-CN" altLang="en-US" sz="2400">
                <a:latin typeface="Times New Roman" pitchFamily="18" charset="0"/>
                <a:ea typeface="华文新魏" pitchFamily="2" charset="-122"/>
              </a:rPr>
              <a:t> 财务中的杠杆理论，是指由于固定费用的存在，当企业业务量发生较小变化时其经营利润会产生较大变化的情况。企业由于财务上的杠杆作用，既可以获得一定的杠杆收益，也要承担一定的杠杆风险。</a:t>
            </a:r>
          </a:p>
        </p:txBody>
      </p:sp>
      <p:sp>
        <p:nvSpPr>
          <p:cNvPr id="10244" name="Rectangle 4"/>
          <p:cNvSpPr>
            <a:spLocks noChangeArrowheads="1"/>
          </p:cNvSpPr>
          <p:nvPr/>
        </p:nvSpPr>
        <p:spPr bwMode="auto">
          <a:xfrm>
            <a:off x="2362200" y="152400"/>
            <a:ext cx="4495800" cy="685800"/>
          </a:xfrm>
          <a:prstGeom prst="rect">
            <a:avLst/>
          </a:prstGeom>
          <a:noFill/>
          <a:ln w="9525">
            <a:noFill/>
            <a:miter lim="800000"/>
            <a:headEnd/>
            <a:tailEnd/>
          </a:ln>
        </p:spPr>
        <p:txBody>
          <a:bodyPr anchor="ctr"/>
          <a:lstStyle/>
          <a:p>
            <a:r>
              <a:rPr lang="zh-CN" altLang="en-US" sz="2400">
                <a:solidFill>
                  <a:srgbClr val="FF0000"/>
                </a:solidFill>
                <a:latin typeface="Times New Roman" pitchFamily="18" charset="0"/>
              </a:rPr>
              <a:t>财务报表分析的内容</a:t>
            </a:r>
          </a:p>
        </p:txBody>
      </p:sp>
    </p:spTree>
  </p:cSld>
  <p:clrMapOvr>
    <a:masterClrMapping/>
  </p:clrMapOvr>
  <p:transition spd="slow">
    <p:dissolv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4"/>
          <p:cNvSpPr>
            <a:spLocks noGrp="1"/>
          </p:cNvSpPr>
          <p:nvPr>
            <p:ph type="sldNum" sz="quarter" idx="11"/>
          </p:nvPr>
        </p:nvSpPr>
        <p:spPr/>
        <p:txBody>
          <a:bodyPr/>
          <a:lstStyle/>
          <a:p>
            <a:pPr>
              <a:defRPr/>
            </a:pPr>
            <a:fld id="{9BA8E298-08F8-460C-B4F1-0DBF00A57FF9}" type="slidenum">
              <a:rPr lang="zh-CN" altLang="en-US"/>
              <a:pPr>
                <a:defRPr/>
              </a:pPr>
              <a:t>9</a:t>
            </a:fld>
            <a:endParaRPr lang="en-US" altLang="zh-CN"/>
          </a:p>
        </p:txBody>
      </p:sp>
      <p:sp>
        <p:nvSpPr>
          <p:cNvPr id="11267" name="Rectangle 2"/>
          <p:cNvSpPr>
            <a:spLocks noGrp="1" noChangeArrowheads="1"/>
          </p:cNvSpPr>
          <p:nvPr>
            <p:ph type="title"/>
          </p:nvPr>
        </p:nvSpPr>
        <p:spPr/>
        <p:txBody>
          <a:bodyPr/>
          <a:lstStyle/>
          <a:p>
            <a:pPr eaLnBrk="1" hangingPunct="1"/>
            <a:r>
              <a:rPr lang="zh-CN" altLang="en-US" smtClean="0">
                <a:solidFill>
                  <a:srgbClr val="FF0000"/>
                </a:solidFill>
              </a:rPr>
              <a:t>财务报表分析的内容</a:t>
            </a:r>
          </a:p>
        </p:txBody>
      </p:sp>
      <p:sp>
        <p:nvSpPr>
          <p:cNvPr id="11268" name="Rectangle 3"/>
          <p:cNvSpPr>
            <a:spLocks noGrp="1" noChangeArrowheads="1"/>
          </p:cNvSpPr>
          <p:nvPr>
            <p:ph type="body" idx="1"/>
          </p:nvPr>
        </p:nvSpPr>
        <p:spPr/>
        <p:txBody>
          <a:bodyPr/>
          <a:lstStyle/>
          <a:p>
            <a:pPr eaLnBrk="1" hangingPunct="1"/>
            <a:r>
              <a:rPr lang="zh-CN" altLang="en-US" sz="2200" smtClean="0"/>
              <a:t>（九）社会责任分析</a:t>
            </a:r>
          </a:p>
          <a:p>
            <a:pPr eaLnBrk="1" hangingPunct="1"/>
            <a:r>
              <a:rPr lang="zh-CN" altLang="en-US" sz="2200" smtClean="0"/>
              <a:t>企业的社会责任，是指企业通过企业制度和企业行为所体现的对员工、商务伙伴、客户、社区、国家履行的各种积极义务和责任，是企业对市场和相关利益群体的一种良性反应，它既有法律、行政等方面的强制义务，也有道德方面的自愿行为。企业的社会责任分析包括综合社会责任、伦理责任、法律责任和生态责任等方面的分析。</a:t>
            </a:r>
          </a:p>
          <a:p>
            <a:pPr eaLnBrk="1" hangingPunct="1"/>
            <a:r>
              <a:rPr lang="zh-CN" altLang="en-US" sz="2200" smtClean="0"/>
              <a:t>（十）合并财务报表分析</a:t>
            </a:r>
          </a:p>
          <a:p>
            <a:pPr eaLnBrk="1" hangingPunct="1"/>
            <a:r>
              <a:rPr lang="zh-CN" altLang="en-US" sz="2200" smtClean="0"/>
              <a:t>合并财务报表，是指反映母公司和其全部子公司形成的集团企业整体财务状况、经营成果和现金流量的财务报表。由于合并财务报表抵销了合并范围内子公司及母公司间的交易，因此需要利用母公司报表和合并报表组合分析来评价集团企业的经营情况，常用的方法是比较分析法，对于合并报表中存在而母公司报表没有的科目，还需运用特定项目分析法。</a:t>
            </a:r>
          </a:p>
        </p:txBody>
      </p:sp>
    </p:spTree>
  </p:cSld>
  <p:clrMapOvr>
    <a:masterClrMapping/>
  </p:clrMapOvr>
  <p:transition spd="slow">
    <p:dissolve/>
  </p:transition>
</p:sld>
</file>

<file path=ppt/theme/theme1.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默认设计模板">
      <a:majorFont>
        <a:latin typeface="Times New Roman"/>
        <a:ea typeface="黑体"/>
        <a:cs typeface=""/>
      </a:majorFont>
      <a:minorFont>
        <a:latin typeface="Times New Roman"/>
        <a:ea typeface="华文新魏"/>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rot="10800000" vert="eaVert"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1" lang="en-US" sz="1400" b="0" i="0" u="none" strike="noStrike" cap="none" normalizeH="0" baseline="0" smtClean="0">
            <a:ln>
              <a:noFill/>
            </a:ln>
            <a:solidFill>
              <a:schemeClr val="tx1"/>
            </a:solidFill>
            <a:effectLst/>
            <a:latin typeface="Tahoma" pitchFamily="34" charset="0"/>
            <a:ea typeface="黑体" pitchFamily="49" charset="-122"/>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rot="10800000" vert="eaVert"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1" lang="en-US" sz="1400" b="0" i="0" u="none" strike="noStrike" cap="none" normalizeH="0" baseline="0" smtClean="0">
            <a:ln>
              <a:noFill/>
            </a:ln>
            <a:solidFill>
              <a:schemeClr val="tx1"/>
            </a:solidFill>
            <a:effectLst/>
            <a:latin typeface="Tahoma" pitchFamily="34" charset="0"/>
            <a:ea typeface="黑体" pitchFamily="49" charset="-122"/>
          </a:defRPr>
        </a:defPPr>
      </a:lstStyle>
    </a:lnDef>
  </a:objectDefaults>
  <a:extraClrSchemeLst>
    <a:extraClrScheme>
      <a:clrScheme name="默认设计模板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默认设计模板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默认设计模板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默认设计模板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2503</TotalTime>
  <Words>10824</Words>
  <Application>Microsoft Office PowerPoint</Application>
  <PresentationFormat>全屏显示(4:3)</PresentationFormat>
  <Paragraphs>468</Paragraphs>
  <Slides>62</Slides>
  <Notes>41</Notes>
  <HiddenSlides>0</HiddenSlides>
  <MMClips>0</MMClips>
  <ScaleCrop>false</ScaleCrop>
  <HeadingPairs>
    <vt:vector size="4" baseType="variant">
      <vt:variant>
        <vt:lpstr>主题</vt:lpstr>
      </vt:variant>
      <vt:variant>
        <vt:i4>1</vt:i4>
      </vt:variant>
      <vt:variant>
        <vt:lpstr>幻灯片标题</vt:lpstr>
      </vt:variant>
      <vt:variant>
        <vt:i4>62</vt:i4>
      </vt:variant>
    </vt:vector>
  </HeadingPairs>
  <TitlesOfParts>
    <vt:vector size="63" baseType="lpstr">
      <vt:lpstr>默认设计模板</vt:lpstr>
      <vt:lpstr>幻灯片 1</vt:lpstr>
      <vt:lpstr>学习目的</vt:lpstr>
      <vt:lpstr>财务报表分析的主体、内容和作用</vt:lpstr>
      <vt:lpstr>财务报表分析的主体</vt:lpstr>
      <vt:lpstr>财务报表分析的主体</vt:lpstr>
      <vt:lpstr>幻灯片 6</vt:lpstr>
      <vt:lpstr>幻灯片 7</vt:lpstr>
      <vt:lpstr>幻灯片 8</vt:lpstr>
      <vt:lpstr>财务报表分析的内容</vt:lpstr>
      <vt:lpstr>财务报表分析的作用 </vt:lpstr>
      <vt:lpstr>财务报表</vt:lpstr>
      <vt:lpstr>财务报表的信息质量特征</vt:lpstr>
      <vt:lpstr>财务报表的信息质量特征</vt:lpstr>
      <vt:lpstr>财务报表的信息质量特征</vt:lpstr>
      <vt:lpstr>财务报表的信息质量特征</vt:lpstr>
      <vt:lpstr>财务报表</vt:lpstr>
      <vt:lpstr>财务报表</vt:lpstr>
      <vt:lpstr>财务报表</vt:lpstr>
      <vt:lpstr>财务报表</vt:lpstr>
      <vt:lpstr>财务报表</vt:lpstr>
      <vt:lpstr>财务报表</vt:lpstr>
      <vt:lpstr>财务报表</vt:lpstr>
      <vt:lpstr>财务报表</vt:lpstr>
      <vt:lpstr>财务报表</vt:lpstr>
      <vt:lpstr>财务报表</vt:lpstr>
      <vt:lpstr>财务报表</vt:lpstr>
      <vt:lpstr>幻灯片 27</vt:lpstr>
      <vt:lpstr>财务报表附注</vt:lpstr>
      <vt:lpstr>财务报表附注</vt:lpstr>
      <vt:lpstr>财务报表附注</vt:lpstr>
      <vt:lpstr>财务报表附注</vt:lpstr>
      <vt:lpstr>财务报表附注</vt:lpstr>
      <vt:lpstr>财务报表附注</vt:lpstr>
      <vt:lpstr>财务报表附注</vt:lpstr>
      <vt:lpstr>财务报表附注</vt:lpstr>
      <vt:lpstr>财务报表附注</vt:lpstr>
      <vt:lpstr>财务报表附注</vt:lpstr>
      <vt:lpstr>财务报表附注</vt:lpstr>
      <vt:lpstr>财务报表附注</vt:lpstr>
      <vt:lpstr>审计报告</vt:lpstr>
      <vt:lpstr>审计报告</vt:lpstr>
      <vt:lpstr>幻灯片 42</vt:lpstr>
      <vt:lpstr>幻灯片 43</vt:lpstr>
      <vt:lpstr>幻灯片 44</vt:lpstr>
      <vt:lpstr>幻灯片 45</vt:lpstr>
      <vt:lpstr>幻灯片 46</vt:lpstr>
      <vt:lpstr>幻灯片 47</vt:lpstr>
      <vt:lpstr>审计报告</vt:lpstr>
      <vt:lpstr>非标准审计报告</vt:lpstr>
      <vt:lpstr>非标准审计报告</vt:lpstr>
      <vt:lpstr>非标准审计报告</vt:lpstr>
      <vt:lpstr>非标准审计报告</vt:lpstr>
      <vt:lpstr>非标准审计报告</vt:lpstr>
      <vt:lpstr>幻灯片 54</vt:lpstr>
      <vt:lpstr>幻灯片 55</vt:lpstr>
      <vt:lpstr>幻灯片 56</vt:lpstr>
      <vt:lpstr>财务报表常用的分析方法</vt:lpstr>
      <vt:lpstr>财务报表常用的分析方法</vt:lpstr>
      <vt:lpstr>财务报表常用的分析方法</vt:lpstr>
      <vt:lpstr>财务报表常用的分析方法</vt:lpstr>
      <vt:lpstr>财务报表常用的分析方法</vt:lpstr>
      <vt:lpstr>财务报表常用的分析方法</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lenovo</dc:creator>
  <cp:lastModifiedBy>lenovo</cp:lastModifiedBy>
  <cp:revision>945</cp:revision>
  <dcterms:created xsi:type="dcterms:W3CDTF">1601-01-01T00:00:00Z</dcterms:created>
  <dcterms:modified xsi:type="dcterms:W3CDTF">2023-02-13T05:25:31Z</dcterms:modified>
</cp:coreProperties>
</file>