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58" d="100"/>
          <a:sy n="58" d="100"/>
        </p:scale>
        <p:origin x="90" y="7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774065"/>
            <a:ext cx="9144000" cy="501650"/>
          </a:xfrm>
        </p:spPr>
        <p:txBody>
          <a:bodyPr>
            <a:normAutofit/>
          </a:bodyPr>
          <a:lstStyle/>
          <a:p>
            <a:r>
              <a:rPr lang="zh-CN" altLang="en-US" sz="2400" b="1"/>
              <a:t>第六章  UFO报表管理</a:t>
            </a:r>
          </a:p>
        </p:txBody>
      </p:sp>
      <p:sp>
        <p:nvSpPr>
          <p:cNvPr id="3" name="副标题 2"/>
          <p:cNvSpPr>
            <a:spLocks noGrp="1"/>
          </p:cNvSpPr>
          <p:nvPr>
            <p:ph type="subTitle" idx="1"/>
          </p:nvPr>
        </p:nvSpPr>
        <p:spPr>
          <a:xfrm>
            <a:off x="1524000" y="1756410"/>
            <a:ext cx="9144000" cy="3501390"/>
          </a:xfrm>
        </p:spPr>
        <p:txBody>
          <a:bodyPr/>
          <a:lstStyle/>
          <a:p>
            <a:pPr algn="l"/>
            <a:endParaRPr lang="zh-CN" altLang="en-US" sz="2000" b="1"/>
          </a:p>
          <a:p>
            <a:pPr algn="l"/>
            <a:r>
              <a:rPr lang="zh-CN" altLang="en-US" sz="2000" b="1"/>
              <a:t>内容概述：</a:t>
            </a:r>
          </a:p>
          <a:p>
            <a:pPr algn="l"/>
            <a:r>
              <a:rPr lang="zh-CN" altLang="en-US" sz="2000"/>
              <a:t>    用友财务软件的报表管理系统是报表事务处理的工具，又称UFO，即User Friend Office.它本身是一个独立于系统后台数据库的模块，但又通过定义各种函数与数据库保持了密切的联系。在财务软件中，报表属于特殊的部分，UFO报表管理系统主要是从其他管理系统中提取编制报表所需的数据。总账、工资、固定资产、应收账、应付账、财务分析、采购、库存、存货核算和销售子系统均可向报表子系统传递数据，以生成财务部门所需要的各种会计报表。</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12750"/>
            <a:ext cx="9144000" cy="4845050"/>
          </a:xfrm>
        </p:spPr>
        <p:txBody>
          <a:bodyPr/>
          <a:lstStyle/>
          <a:p>
            <a:pPr algn="l"/>
            <a:r>
              <a:rPr lang="zh-CN" altLang="en-US" sz="2000" b="1"/>
              <a:t>6.定义报表行高</a:t>
            </a:r>
          </a:p>
          <a:p>
            <a:pPr algn="l"/>
            <a:r>
              <a:rPr lang="zh-CN" altLang="en-US" sz="2000"/>
              <a:t>(1)选中需要调整的单元所在行“A1”。</a:t>
            </a:r>
          </a:p>
          <a:p>
            <a:pPr algn="l"/>
            <a:r>
              <a:rPr lang="zh-CN" altLang="en-US" sz="2000"/>
              <a:t>(2)执行“格式—行高”命令，打开“行高”对话框。</a:t>
            </a:r>
          </a:p>
          <a:p>
            <a:pPr algn="l"/>
            <a:r>
              <a:rPr lang="zh-CN" altLang="en-US" sz="2000"/>
              <a:t>(3)输入行高“7”。</a:t>
            </a:r>
          </a:p>
          <a:p>
            <a:pPr algn="l"/>
            <a:r>
              <a:rPr lang="zh-CN" altLang="en-US" sz="2000"/>
              <a:t>(4)单击“确认”按钮。如图6-6所示：</a:t>
            </a:r>
          </a:p>
        </p:txBody>
      </p:sp>
      <p:pic>
        <p:nvPicPr>
          <p:cNvPr id="251" name="图片 251" descr="1-1-6行高"/>
          <p:cNvPicPr>
            <a:picLocks noChangeAspect="1" noChangeArrowheads="1"/>
          </p:cNvPicPr>
          <p:nvPr/>
        </p:nvPicPr>
        <p:blipFill>
          <a:blip r:embed="rId2">
            <a:extLst>
              <a:ext uri="{28A0092B-C50C-407E-A947-70E740481C1C}">
                <a14:useLocalDpi xmlns:a14="http://schemas.microsoft.com/office/drawing/2010/main" val="0"/>
              </a:ext>
            </a:extLst>
          </a:blip>
          <a:srcRect l="16304" t="50694" r="13913" b="-357"/>
          <a:stretch>
            <a:fillRect/>
          </a:stretch>
        </p:blipFill>
        <p:spPr>
          <a:xfrm>
            <a:off x="2901950" y="2502535"/>
            <a:ext cx="4954270" cy="2239010"/>
          </a:xfrm>
          <a:prstGeom prst="rect">
            <a:avLst/>
          </a:prstGeom>
          <a:noFill/>
          <a:ln>
            <a:noFill/>
          </a:ln>
        </p:spPr>
      </p:pic>
      <p:sp>
        <p:nvSpPr>
          <p:cNvPr id="100" name="文本框 99"/>
          <p:cNvSpPr txBox="1"/>
          <p:nvPr/>
        </p:nvSpPr>
        <p:spPr>
          <a:xfrm>
            <a:off x="2776220" y="49079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6</a:t>
            </a:r>
            <a:r>
              <a:rPr lang="zh-CN" altLang="en-US" sz="1400" b="1">
                <a:latin typeface="黑体" panose="02010609060101010101" charset="-122"/>
                <a:ea typeface="黑体" panose="02010609060101010101" charset="-122"/>
                <a:cs typeface="黑体" panose="02010609060101010101" charset="-122"/>
              </a:rPr>
              <a:t>定义行高</a:t>
            </a:r>
            <a:endParaRPr lang="zh-CN" altLang="en-US" sz="1400" b="1"/>
          </a:p>
        </p:txBody>
      </p:sp>
      <p:sp>
        <p:nvSpPr>
          <p:cNvPr id="5" name="文本框 4"/>
          <p:cNvSpPr txBox="1"/>
          <p:nvPr/>
        </p:nvSpPr>
        <p:spPr>
          <a:xfrm>
            <a:off x="1360805" y="5740400"/>
            <a:ext cx="5080000" cy="706755"/>
          </a:xfrm>
          <a:prstGeom prst="rect">
            <a:avLst/>
          </a:prstGeom>
          <a:noFill/>
          <a:ln w="9525">
            <a:noFill/>
          </a:ln>
        </p:spPr>
        <p:txBody>
          <a:bodyPr>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行高的单位为毫米。</a:t>
            </a:r>
            <a:endParaRPr lang="zh-CN" altLang="en-US" sz="2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56360" y="205105"/>
            <a:ext cx="9144000" cy="7144385"/>
          </a:xfrm>
        </p:spPr>
        <p:txBody>
          <a:bodyPr/>
          <a:lstStyle/>
          <a:p>
            <a:pPr algn="l"/>
            <a:r>
              <a:rPr lang="zh-CN" altLang="en-US" sz="2000" b="1"/>
              <a:t>7.定义报表列宽</a:t>
            </a:r>
          </a:p>
          <a:p>
            <a:pPr algn="l"/>
            <a:r>
              <a:rPr lang="zh-CN" altLang="en-US" sz="2000"/>
              <a:t>(1)选中A列到C列。</a:t>
            </a:r>
          </a:p>
          <a:p>
            <a:pPr algn="l"/>
            <a:r>
              <a:rPr lang="zh-CN" altLang="en-US" sz="2000"/>
              <a:t>(2)执行“格式—列宽”命令，打开“列宽”对话框。</a:t>
            </a:r>
          </a:p>
          <a:p>
            <a:pPr algn="l"/>
            <a:r>
              <a:rPr lang="zh-CN" altLang="en-US" sz="2000"/>
              <a:t>(3)输入列宽“35”，或根据需要进行调整。</a:t>
            </a:r>
          </a:p>
          <a:p>
            <a:pPr algn="l"/>
            <a:r>
              <a:rPr lang="zh-CN" altLang="en-US" sz="2000"/>
              <a:t>(4)单击“确定”按钮。如图6-7所示：</a:t>
            </a:r>
          </a:p>
        </p:txBody>
      </p:sp>
      <p:pic>
        <p:nvPicPr>
          <p:cNvPr id="250" name="图片 250" descr="1-1-7列宽"/>
          <p:cNvPicPr>
            <a:picLocks noChangeAspect="1" noChangeArrowheads="1"/>
          </p:cNvPicPr>
          <p:nvPr/>
        </p:nvPicPr>
        <p:blipFill>
          <a:blip r:embed="rId2">
            <a:extLst>
              <a:ext uri="{28A0092B-C50C-407E-A947-70E740481C1C}">
                <a14:useLocalDpi xmlns:a14="http://schemas.microsoft.com/office/drawing/2010/main" val="0"/>
              </a:ext>
            </a:extLst>
          </a:blip>
          <a:srcRect l="14473" t="46021" r="17325" b="8650"/>
          <a:stretch>
            <a:fillRect/>
          </a:stretch>
        </p:blipFill>
        <p:spPr>
          <a:xfrm>
            <a:off x="2767965" y="2327910"/>
            <a:ext cx="5144770" cy="2152015"/>
          </a:xfrm>
          <a:prstGeom prst="rect">
            <a:avLst/>
          </a:prstGeom>
          <a:noFill/>
          <a:ln>
            <a:noFill/>
          </a:ln>
        </p:spPr>
      </p:pic>
      <p:sp>
        <p:nvSpPr>
          <p:cNvPr id="100" name="文本框 99"/>
          <p:cNvSpPr txBox="1"/>
          <p:nvPr/>
        </p:nvSpPr>
        <p:spPr>
          <a:xfrm>
            <a:off x="1356360" y="5520690"/>
            <a:ext cx="5080000" cy="706755"/>
          </a:xfrm>
          <a:prstGeom prst="rect">
            <a:avLst/>
          </a:prstGeom>
          <a:noFill/>
          <a:ln w="9525">
            <a:noFill/>
          </a:ln>
        </p:spPr>
        <p:txBody>
          <a:bodyPr>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列宽的单位为毫米。</a:t>
            </a:r>
            <a:endParaRPr lang="zh-CN" altLang="en-US" sz="2000"/>
          </a:p>
        </p:txBody>
      </p:sp>
      <p:sp>
        <p:nvSpPr>
          <p:cNvPr id="4" name="文本框 3"/>
          <p:cNvSpPr txBox="1"/>
          <p:nvPr/>
        </p:nvSpPr>
        <p:spPr>
          <a:xfrm>
            <a:off x="2510155" y="471424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7</a:t>
            </a:r>
            <a:r>
              <a:rPr lang="zh-CN" altLang="en-US" sz="1400" b="1">
                <a:latin typeface="黑体" panose="02010609060101010101" charset="-122"/>
                <a:ea typeface="黑体" panose="02010609060101010101" charset="-122"/>
                <a:cs typeface="黑体" panose="02010609060101010101" charset="-122"/>
              </a:rPr>
              <a:t>定义列宽</a:t>
            </a:r>
            <a:endParaRPr lang="zh-CN" altLang="en-US" sz="1400" b="1"/>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99415"/>
            <a:ext cx="9144000" cy="4858385"/>
          </a:xfrm>
        </p:spPr>
        <p:txBody>
          <a:bodyPr/>
          <a:lstStyle/>
          <a:p>
            <a:pPr algn="l"/>
            <a:r>
              <a:rPr lang="zh-CN" altLang="en-US" sz="2000" b="1"/>
              <a:t>8.设置单元风格</a:t>
            </a:r>
          </a:p>
          <a:p>
            <a:pPr algn="l"/>
            <a:r>
              <a:rPr lang="zh-CN" altLang="en-US" sz="2000"/>
              <a:t>(1)选中标题所在组合单元“A1”。</a:t>
            </a:r>
          </a:p>
          <a:p>
            <a:pPr algn="l"/>
            <a:r>
              <a:rPr lang="zh-CN" altLang="en-US" sz="2000"/>
              <a:t>(2)执行“格式—单元属性”命令，打开“单元格属性”对话框。</a:t>
            </a:r>
          </a:p>
          <a:p>
            <a:pPr algn="l"/>
            <a:r>
              <a:rPr lang="zh-CN" altLang="en-US" sz="2000"/>
              <a:t>(3)单击“字体图案”选项卡，设置字体“黑体”，字号“14”。如图6-8所示：</a:t>
            </a:r>
          </a:p>
        </p:txBody>
      </p:sp>
      <p:pic>
        <p:nvPicPr>
          <p:cNvPr id="249" name="图片 249" descr="1-1-8单元风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59025" y="2070735"/>
            <a:ext cx="5899785" cy="3662045"/>
          </a:xfrm>
          <a:prstGeom prst="rect">
            <a:avLst/>
          </a:prstGeom>
          <a:noFill/>
          <a:ln>
            <a:noFill/>
          </a:ln>
        </p:spPr>
      </p:pic>
      <p:sp>
        <p:nvSpPr>
          <p:cNvPr id="100" name="文本框 99"/>
          <p:cNvSpPr txBox="1"/>
          <p:nvPr/>
        </p:nvSpPr>
        <p:spPr>
          <a:xfrm>
            <a:off x="2768600" y="588962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8</a:t>
            </a:r>
            <a:r>
              <a:rPr lang="zh-CN" altLang="en-US" sz="1400" b="1">
                <a:latin typeface="黑体" panose="02010609060101010101" charset="-122"/>
                <a:ea typeface="黑体" panose="02010609060101010101" charset="-122"/>
                <a:cs typeface="黑体" panose="02010609060101010101" charset="-122"/>
              </a:rPr>
              <a:t>字体图案</a:t>
            </a:r>
            <a:endParaRPr lang="zh-CN" altLang="en-US" sz="1400" b="1"/>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51485"/>
            <a:ext cx="9144000" cy="4806315"/>
          </a:xfrm>
        </p:spPr>
        <p:txBody>
          <a:bodyPr/>
          <a:lstStyle/>
          <a:p>
            <a:pPr algn="l"/>
            <a:r>
              <a:rPr lang="zh-CN" altLang="en-US" sz="2000"/>
              <a:t>(4)单击“对齐”选项卡，设置对齐方式，水平方向和垂直方向都选“居中”。如图6-9所示：</a:t>
            </a:r>
          </a:p>
        </p:txBody>
      </p:sp>
      <p:pic>
        <p:nvPicPr>
          <p:cNvPr id="248" name="图片 248" descr="1-1-9单元风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27250" y="1111250"/>
            <a:ext cx="7705725" cy="3693160"/>
          </a:xfrm>
          <a:prstGeom prst="rect">
            <a:avLst/>
          </a:prstGeom>
          <a:noFill/>
          <a:ln>
            <a:noFill/>
          </a:ln>
        </p:spPr>
      </p:pic>
      <p:sp>
        <p:nvSpPr>
          <p:cNvPr id="100" name="文本框 99"/>
          <p:cNvSpPr txBox="1"/>
          <p:nvPr/>
        </p:nvSpPr>
        <p:spPr>
          <a:xfrm>
            <a:off x="3556000" y="4920615"/>
            <a:ext cx="5080000" cy="306705"/>
          </a:xfrm>
          <a:prstGeom prst="rect">
            <a:avLst/>
          </a:prstGeom>
          <a:noFill/>
          <a:ln w="9525">
            <a:noFill/>
          </a:ln>
        </p:spPr>
        <p:txBody>
          <a:bodyPr wrap="square">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9</a:t>
            </a:r>
            <a:r>
              <a:rPr lang="zh-CN" altLang="en-US" sz="1400" b="1">
                <a:latin typeface="黑体" panose="02010609060101010101" charset="-122"/>
                <a:ea typeface="黑体" panose="02010609060101010101" charset="-122"/>
                <a:cs typeface="黑体" panose="02010609060101010101" charset="-122"/>
              </a:rPr>
              <a:t>字体对齐</a:t>
            </a:r>
            <a:endParaRPr lang="zh-CN" altLang="en-US" sz="1400" b="1"/>
          </a:p>
        </p:txBody>
      </p:sp>
      <p:sp>
        <p:nvSpPr>
          <p:cNvPr id="4" name="文本框 3"/>
          <p:cNvSpPr txBox="1"/>
          <p:nvPr/>
        </p:nvSpPr>
        <p:spPr>
          <a:xfrm>
            <a:off x="1683385" y="5257800"/>
            <a:ext cx="5080000" cy="706755"/>
          </a:xfrm>
          <a:prstGeom prst="rect">
            <a:avLst/>
          </a:prstGeom>
          <a:noFill/>
          <a:ln w="9525">
            <a:noFill/>
          </a:ln>
        </p:spPr>
        <p:txBody>
          <a:bodyPr>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(5) </a:t>
            </a:r>
            <a:r>
              <a:rPr lang="zh-CN" altLang="en-US" sz="2000" b="0">
                <a:latin typeface="宋体" panose="02010600030101010101" pitchFamily="2" charset="-122"/>
                <a:ea typeface="宋体" panose="02010600030101010101" pitchFamily="2" charset="-122"/>
                <a:cs typeface="宋体" panose="02010600030101010101" pitchFamily="2" charset="-122"/>
              </a:rPr>
              <a:t>单击“确定”按钮。</a:t>
            </a:r>
          </a:p>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(6) </a:t>
            </a:r>
            <a:r>
              <a:rPr lang="zh-CN" altLang="en-US" sz="2000" b="0">
                <a:latin typeface="宋体" panose="02010600030101010101" pitchFamily="2" charset="-122"/>
                <a:ea typeface="宋体" panose="02010600030101010101" pitchFamily="2" charset="-122"/>
                <a:cs typeface="宋体" panose="02010600030101010101" pitchFamily="2" charset="-122"/>
              </a:rPr>
              <a:t>同理，设置表体、表尾的单元属性。</a:t>
            </a:r>
            <a:endParaRPr lang="zh-CN" altLang="en-US" sz="2000"/>
          </a:p>
        </p:txBody>
      </p:sp>
      <p:sp>
        <p:nvSpPr>
          <p:cNvPr id="5" name="文本框 4"/>
          <p:cNvSpPr txBox="1"/>
          <p:nvPr/>
        </p:nvSpPr>
        <p:spPr>
          <a:xfrm>
            <a:off x="1454785" y="5964555"/>
            <a:ext cx="9281795" cy="737235"/>
          </a:xfrm>
          <a:prstGeom prst="rect">
            <a:avLst/>
          </a:prstGeom>
          <a:noFill/>
          <a:ln w="9525">
            <a:noFill/>
          </a:ln>
        </p:spPr>
        <p:txBody>
          <a:bodyPr wrap="square">
            <a:spAutoFit/>
          </a:bodyPr>
          <a:lstStyle/>
          <a:p>
            <a:pPr indent="0"/>
            <a:r>
              <a:rPr lang="zh-CN" altLang="en-US" sz="1400" b="1">
                <a:latin typeface="宋体" panose="02010600030101010101" pitchFamily="2" charset="-122"/>
                <a:ea typeface="宋体" panose="02010600030101010101" pitchFamily="2" charset="-122"/>
                <a:cs typeface="宋体" panose="02010600030101010101" pitchFamily="2" charset="-122"/>
              </a:rPr>
              <a:t>注意：</a:t>
            </a:r>
            <a:endParaRPr lang="zh-CN" altLang="en-US" sz="1400" b="0">
              <a:latin typeface="Wingdings" panose="05000000000000000000" charset="0"/>
              <a:cs typeface="Wingdings" panose="05000000000000000000" charset="0"/>
            </a:endParaRPr>
          </a:p>
          <a:p>
            <a:pPr indent="0"/>
            <a:r>
              <a:rPr lang="en-US" altLang="zh-CN" sz="1400" b="0">
                <a:latin typeface="Wingdings" panose="05000000000000000000" charset="0"/>
                <a:cs typeface="Wingdings" panose="05000000000000000000" charset="0"/>
              </a:rPr>
              <a:t>l </a:t>
            </a:r>
            <a:r>
              <a:rPr lang="zh-CN" altLang="en-US" sz="1400" b="0">
                <a:latin typeface="宋体" panose="02010600030101010101" pitchFamily="2" charset="-122"/>
                <a:ea typeface="宋体" panose="02010600030101010101" pitchFamily="2" charset="-122"/>
                <a:cs typeface="宋体" panose="02010600030101010101" pitchFamily="2" charset="-122"/>
              </a:rPr>
              <a:t>格式状态下输入内容的单元均默认为表样单元，未输入数据的单元均默认为数值单元，在数据状态下可输入数值。若希望在数据状态下输入字符，应将其定义为字符单元。</a:t>
            </a:r>
            <a:endParaRPr lang="zh-CN" altLang="en-US" sz="1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42240"/>
            <a:ext cx="9144000" cy="4870450"/>
          </a:xfrm>
        </p:spPr>
        <p:txBody>
          <a:bodyPr/>
          <a:lstStyle/>
          <a:p>
            <a:pPr algn="l"/>
            <a:r>
              <a:rPr lang="zh-CN" altLang="en-US" sz="2000" b="1"/>
              <a:t>9.设置关键字（如图所示）</a:t>
            </a:r>
          </a:p>
          <a:p>
            <a:pPr algn="l"/>
            <a:r>
              <a:rPr lang="zh-CN" altLang="en-US" sz="2000"/>
              <a:t>(1)选中需要输入关键字的组合单元“A2”。</a:t>
            </a:r>
          </a:p>
          <a:p>
            <a:pPr algn="l"/>
            <a:r>
              <a:rPr lang="zh-CN" altLang="en-US" sz="2000"/>
              <a:t>(2)执行“数据—关键字—设置”命令，打开“设置关键字”对话框。</a:t>
            </a:r>
          </a:p>
          <a:p>
            <a:pPr algn="l"/>
            <a:r>
              <a:rPr lang="zh-CN" altLang="en-US" sz="2000"/>
              <a:t>(3)单击“年”单选按钮。如图6-10所示：</a:t>
            </a:r>
          </a:p>
        </p:txBody>
      </p:sp>
      <p:pic>
        <p:nvPicPr>
          <p:cNvPr id="247" name="图片 247" descr="2-1-1设置关键字年"/>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097530" y="1759585"/>
            <a:ext cx="4356100" cy="2835275"/>
          </a:xfrm>
          <a:prstGeom prst="rect">
            <a:avLst/>
          </a:prstGeom>
          <a:noFill/>
          <a:ln>
            <a:noFill/>
          </a:ln>
        </p:spPr>
      </p:pic>
      <p:sp>
        <p:nvSpPr>
          <p:cNvPr id="100" name="文本框 99"/>
          <p:cNvSpPr txBox="1"/>
          <p:nvPr/>
        </p:nvSpPr>
        <p:spPr>
          <a:xfrm>
            <a:off x="2574290" y="470598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10</a:t>
            </a:r>
            <a:r>
              <a:rPr lang="zh-CN" altLang="en-US" sz="1400" b="1">
                <a:latin typeface="黑体" panose="02010609060101010101" charset="-122"/>
                <a:ea typeface="黑体" panose="02010609060101010101" charset="-122"/>
                <a:cs typeface="黑体" panose="02010609060101010101" charset="-122"/>
              </a:rPr>
              <a:t>关键字</a:t>
            </a:r>
            <a:endParaRPr lang="zh-CN" altLang="en-US" sz="1400" b="1"/>
          </a:p>
        </p:txBody>
      </p:sp>
      <p:sp>
        <p:nvSpPr>
          <p:cNvPr id="4" name="文本框 3"/>
          <p:cNvSpPr txBox="1"/>
          <p:nvPr/>
        </p:nvSpPr>
        <p:spPr>
          <a:xfrm>
            <a:off x="1631315" y="5012690"/>
            <a:ext cx="5080000" cy="706755"/>
          </a:xfrm>
          <a:prstGeom prst="rect">
            <a:avLst/>
          </a:prstGeom>
          <a:noFill/>
          <a:ln w="9525">
            <a:noFill/>
          </a:ln>
        </p:spPr>
        <p:txBody>
          <a:bodyPr>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(4) </a:t>
            </a:r>
            <a:r>
              <a:rPr lang="zh-CN" altLang="en-US" sz="2000" b="0">
                <a:latin typeface="宋体" panose="02010600030101010101" pitchFamily="2" charset="-122"/>
                <a:ea typeface="宋体" panose="02010600030101010101" pitchFamily="2" charset="-122"/>
                <a:cs typeface="宋体" panose="02010600030101010101" pitchFamily="2" charset="-122"/>
              </a:rPr>
              <a:t>单击“确定”按钮。</a:t>
            </a:r>
          </a:p>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(5) </a:t>
            </a:r>
            <a:r>
              <a:rPr lang="zh-CN" altLang="en-US" sz="2000" b="0">
                <a:latin typeface="宋体" panose="02010600030101010101" pitchFamily="2" charset="-122"/>
                <a:ea typeface="宋体" panose="02010600030101010101" pitchFamily="2" charset="-122"/>
                <a:cs typeface="宋体" panose="02010600030101010101" pitchFamily="2" charset="-122"/>
              </a:rPr>
              <a:t>同理，设置“月”关键字。</a:t>
            </a:r>
            <a:endParaRPr lang="zh-CN" altLang="en-US" sz="2000"/>
          </a:p>
        </p:txBody>
      </p:sp>
      <p:sp>
        <p:nvSpPr>
          <p:cNvPr id="5" name="文本框 4"/>
          <p:cNvSpPr txBox="1"/>
          <p:nvPr/>
        </p:nvSpPr>
        <p:spPr>
          <a:xfrm>
            <a:off x="1360805" y="5719445"/>
            <a:ext cx="7999095" cy="922020"/>
          </a:xfrm>
          <a:prstGeom prst="rect">
            <a:avLst/>
          </a:prstGeom>
          <a:noFill/>
          <a:ln w="9525">
            <a:noFill/>
          </a:ln>
        </p:spPr>
        <p:txBody>
          <a:bodyPr wrap="square">
            <a:spAutoFit/>
          </a:bodyPr>
          <a:lstStyle/>
          <a:p>
            <a:pPr indent="0"/>
            <a:r>
              <a:rPr lang="zh-CN" altLang="en-US" b="1">
                <a:latin typeface="宋体" panose="02010600030101010101" pitchFamily="2" charset="-122"/>
                <a:ea typeface="宋体" panose="02010600030101010101" pitchFamily="2" charset="-122"/>
                <a:cs typeface="宋体" panose="02010600030101010101" pitchFamily="2" charset="-122"/>
              </a:rPr>
              <a:t>注意：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每个报表可以同时定义多个关键字。</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如果要取消关键字，须执行“数据</a:t>
            </a:r>
            <a:r>
              <a:rPr lang="en-US" altLang="zh-CN" b="0">
                <a:latin typeface="宋体" panose="02010600030101010101" pitchFamily="2" charset="-122"/>
                <a:ea typeface="宋体" panose="02010600030101010101" pitchFamily="2" charset="-122"/>
                <a:cs typeface="宋体" panose="02010600030101010101" pitchFamily="2" charset="-122"/>
              </a:rPr>
              <a:t>—</a:t>
            </a:r>
            <a:r>
              <a:rPr lang="zh-CN" altLang="en-US" b="0">
                <a:latin typeface="宋体" panose="02010600030101010101" pitchFamily="2" charset="-122"/>
                <a:ea typeface="宋体" panose="02010600030101010101" pitchFamily="2" charset="-122"/>
                <a:cs typeface="宋体" panose="02010600030101010101" pitchFamily="2" charset="-122"/>
              </a:rPr>
              <a:t>关键字</a:t>
            </a:r>
            <a:r>
              <a:rPr lang="en-US" altLang="zh-CN" b="0">
                <a:latin typeface="宋体" panose="02010600030101010101" pitchFamily="2" charset="-122"/>
                <a:ea typeface="宋体" panose="02010600030101010101" pitchFamily="2" charset="-122"/>
                <a:cs typeface="宋体" panose="02010600030101010101" pitchFamily="2" charset="-122"/>
              </a:rPr>
              <a:t>—</a:t>
            </a:r>
            <a:r>
              <a:rPr lang="zh-CN" altLang="en-US" b="0">
                <a:latin typeface="宋体" panose="02010600030101010101" pitchFamily="2" charset="-122"/>
                <a:ea typeface="宋体" panose="02010600030101010101" pitchFamily="2" charset="-122"/>
                <a:cs typeface="宋体" panose="02010600030101010101" pitchFamily="2" charset="-122"/>
              </a:rPr>
              <a:t>取消”命令。</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81025"/>
            <a:ext cx="9144000" cy="4676775"/>
          </a:xfrm>
        </p:spPr>
        <p:txBody>
          <a:bodyPr/>
          <a:lstStyle/>
          <a:p>
            <a:pPr algn="l"/>
            <a:r>
              <a:rPr lang="zh-CN" altLang="en-US" sz="2000" b="1"/>
              <a:t>10.调整关键字位置（如图所示）</a:t>
            </a:r>
          </a:p>
          <a:p>
            <a:pPr algn="l"/>
            <a:r>
              <a:rPr lang="zh-CN" altLang="en-US" sz="2000"/>
              <a:t>(1)执行“数据—关键字—偏移”命令，打开“定义关键字偏移”对话框。</a:t>
            </a:r>
          </a:p>
          <a:p>
            <a:pPr algn="l"/>
            <a:r>
              <a:rPr lang="zh-CN" altLang="en-US" sz="2000"/>
              <a:t>(2)在需要调整位置的关键字后面输入偏移量。年“-120”，月“-190”。如图6-11所示：</a:t>
            </a:r>
          </a:p>
        </p:txBody>
      </p:sp>
      <p:pic>
        <p:nvPicPr>
          <p:cNvPr id="246" name="图片 246" descr="关键字"/>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527935" y="2192020"/>
            <a:ext cx="5960745" cy="3387725"/>
          </a:xfrm>
          <a:prstGeom prst="rect">
            <a:avLst/>
          </a:prstGeom>
          <a:noFill/>
          <a:ln>
            <a:noFill/>
          </a:ln>
        </p:spPr>
      </p:pic>
      <p:sp>
        <p:nvSpPr>
          <p:cNvPr id="100" name="文本框 99"/>
          <p:cNvSpPr txBox="1"/>
          <p:nvPr/>
        </p:nvSpPr>
        <p:spPr>
          <a:xfrm>
            <a:off x="3091180" y="583755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11</a:t>
            </a:r>
            <a:r>
              <a:rPr lang="zh-CN" altLang="en-US" sz="1400" b="1">
                <a:latin typeface="黑体" panose="02010609060101010101" charset="-122"/>
                <a:ea typeface="黑体" panose="02010609060101010101" charset="-122"/>
                <a:cs typeface="黑体" panose="02010609060101010101" charset="-122"/>
              </a:rPr>
              <a:t>调整关键字位置</a:t>
            </a:r>
            <a:endParaRPr lang="zh-CN" altLang="en-US" sz="14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46530" y="347345"/>
            <a:ext cx="9144000" cy="6007735"/>
          </a:xfrm>
        </p:spPr>
        <p:txBody>
          <a:bodyPr/>
          <a:lstStyle/>
          <a:p>
            <a:pPr algn="l"/>
            <a:r>
              <a:rPr lang="zh-CN" altLang="en-US" sz="2000"/>
              <a:t>(3)单击“确定”按钮。如图6-12所示：</a:t>
            </a:r>
          </a:p>
        </p:txBody>
      </p:sp>
      <p:pic>
        <p:nvPicPr>
          <p:cNvPr id="245" name="图片 245" descr="4关键字"/>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78710" y="732155"/>
            <a:ext cx="6473190" cy="4062095"/>
          </a:xfrm>
          <a:prstGeom prst="rect">
            <a:avLst/>
          </a:prstGeom>
          <a:noFill/>
          <a:ln>
            <a:noFill/>
          </a:ln>
        </p:spPr>
      </p:pic>
      <p:sp>
        <p:nvSpPr>
          <p:cNvPr id="100" name="文本框 99"/>
          <p:cNvSpPr txBox="1"/>
          <p:nvPr/>
        </p:nvSpPr>
        <p:spPr>
          <a:xfrm>
            <a:off x="3075305" y="49460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12</a:t>
            </a:r>
            <a:r>
              <a:rPr lang="zh-CN" altLang="en-US" sz="1400" b="1">
                <a:latin typeface="黑体" panose="02010609060101010101" charset="-122"/>
                <a:ea typeface="黑体" panose="02010609060101010101" charset="-122"/>
                <a:cs typeface="黑体" panose="02010609060101010101" charset="-122"/>
              </a:rPr>
              <a:t>管理费用明细表</a:t>
            </a:r>
            <a:endParaRPr lang="zh-CN" altLang="en-US" sz="1400" b="1"/>
          </a:p>
        </p:txBody>
      </p:sp>
      <p:sp>
        <p:nvSpPr>
          <p:cNvPr id="4" name="文本框 3"/>
          <p:cNvSpPr txBox="1"/>
          <p:nvPr/>
        </p:nvSpPr>
        <p:spPr>
          <a:xfrm>
            <a:off x="1446530" y="5410835"/>
            <a:ext cx="8399145" cy="1198880"/>
          </a:xfrm>
          <a:prstGeom prst="rect">
            <a:avLst/>
          </a:prstGeom>
          <a:noFill/>
          <a:ln w="9525">
            <a:noFill/>
          </a:ln>
        </p:spPr>
        <p:txBody>
          <a:bodyPr wrap="square">
            <a:spAutoFit/>
          </a:bodyPr>
          <a:lstStyle/>
          <a:p>
            <a:pPr indent="0"/>
            <a:r>
              <a:rPr lang="zh-CN" altLang="en-US" b="1">
                <a:latin typeface="宋体" panose="02010600030101010101" pitchFamily="2" charset="-122"/>
                <a:ea typeface="宋体" panose="02010600030101010101" pitchFamily="2" charset="-122"/>
                <a:cs typeface="宋体" panose="02010600030101010101" pitchFamily="2" charset="-122"/>
              </a:rPr>
              <a:t>注意：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关键字的位置可以用偏移量来表示，负数值表示向左移，正数值表示向右移。在调整时，可以通过输入正或负的数值来调整。</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关键字偏移量单位为像素。</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89585"/>
            <a:ext cx="9144000" cy="4768215"/>
          </a:xfrm>
        </p:spPr>
        <p:txBody>
          <a:bodyPr/>
          <a:lstStyle/>
          <a:p>
            <a:pPr algn="l"/>
            <a:r>
              <a:rPr lang="zh-CN" altLang="en-US" sz="2000" b="1"/>
              <a:t>二、报表公式定义</a:t>
            </a:r>
          </a:p>
          <a:p>
            <a:pPr algn="l"/>
            <a:r>
              <a:rPr lang="zh-CN" altLang="en-US" sz="2000" b="1"/>
              <a:t>实验资料：</a:t>
            </a:r>
          </a:p>
        </p:txBody>
      </p:sp>
      <p:pic>
        <p:nvPicPr>
          <p:cNvPr id="4" name="图片 3"/>
          <p:cNvPicPr>
            <a:picLocks noChangeAspect="1"/>
          </p:cNvPicPr>
          <p:nvPr/>
        </p:nvPicPr>
        <p:blipFill>
          <a:blip r:embed="rId2"/>
          <a:stretch>
            <a:fillRect/>
          </a:stretch>
        </p:blipFill>
        <p:spPr>
          <a:xfrm>
            <a:off x="1524000" y="1675765"/>
            <a:ext cx="9444355" cy="391922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955675"/>
            <a:ext cx="9144000" cy="4676775"/>
          </a:xfrm>
        </p:spPr>
        <p:txBody>
          <a:bodyPr/>
          <a:lstStyle/>
          <a:p>
            <a:pPr algn="l"/>
            <a:r>
              <a:rPr lang="zh-CN" altLang="en-US" sz="2000" b="1"/>
              <a:t>1.直接输入：</a:t>
            </a:r>
          </a:p>
          <a:p>
            <a:pPr algn="l"/>
            <a:r>
              <a:rPr lang="zh-CN" altLang="en-US" sz="2000"/>
              <a:t>(1)选定需要定义公式的单元“C4”，即“薪资”的费用明细。</a:t>
            </a:r>
          </a:p>
          <a:p>
            <a:pPr algn="l"/>
            <a:r>
              <a:rPr lang="zh-CN" altLang="en-US" sz="2000"/>
              <a:t>(2)执行“数据—编辑公式—单元公式”命令，打开“定义公式”对话框。</a:t>
            </a:r>
          </a:p>
          <a:p>
            <a:pPr algn="l"/>
            <a:r>
              <a:rPr lang="zh-CN" altLang="en-US" sz="2000"/>
              <a:t>(3)在定义公式对话框内直接输入薪资费用明细函数公式FS("660201",月,"借")</a:t>
            </a:r>
          </a:p>
          <a:p>
            <a:pPr algn="l"/>
            <a:r>
              <a:rPr lang="zh-CN" altLang="en-US" sz="2000"/>
              <a:t>(4)单击“确认”按钮。</a:t>
            </a:r>
          </a:p>
          <a:p>
            <a:pPr algn="l"/>
            <a:endParaRPr lang="zh-CN" altLang="en-US" sz="2000"/>
          </a:p>
          <a:p>
            <a:pPr algn="l"/>
            <a:r>
              <a:rPr lang="zh-CN" altLang="en-US" sz="2000" b="1"/>
              <a:t>注意：</a:t>
            </a:r>
          </a:p>
          <a:p>
            <a:pPr marL="457200" indent="-457200" algn="l">
              <a:buAutoNum type="arabicPeriod"/>
            </a:pPr>
            <a:r>
              <a:rPr lang="zh-CN" altLang="en-US" sz="2000"/>
              <a:t>单元公式中涉及到的符号均为英文半角字符。</a:t>
            </a:r>
          </a:p>
          <a:p>
            <a:pPr marL="457200" indent="-457200" algn="l">
              <a:buAutoNum type="arabicPeriod"/>
            </a:pPr>
            <a:r>
              <a:rPr lang="zh-CN" altLang="en-US" sz="2000"/>
              <a:t>单击“fx”按钮或双击某公式单元或按“=”键，都可打开“定义公式”对话框。</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83260"/>
            <a:ext cx="9144000" cy="4574540"/>
          </a:xfrm>
        </p:spPr>
        <p:txBody>
          <a:bodyPr/>
          <a:lstStyle/>
          <a:p>
            <a:pPr algn="l"/>
            <a:r>
              <a:rPr lang="zh-CN" altLang="en-US" sz="2000" b="1"/>
              <a:t>2.引导输入公式</a:t>
            </a:r>
          </a:p>
          <a:p>
            <a:pPr algn="l"/>
            <a:r>
              <a:rPr lang="zh-CN" altLang="en-US" sz="2000"/>
              <a:t>（1）选定被定义单元“C4”，即“薪资费用明细”。</a:t>
            </a:r>
          </a:p>
          <a:p>
            <a:pPr algn="l"/>
            <a:r>
              <a:rPr lang="zh-CN" altLang="en-US" sz="2000"/>
              <a:t>（2）单击“fx”按钮，打开“定义公式”对话框。如图6-13所示：</a:t>
            </a:r>
          </a:p>
        </p:txBody>
      </p:sp>
      <p:pic>
        <p:nvPicPr>
          <p:cNvPr id="244" name="图片 244" descr="3-1-1公式薪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19630" y="2214245"/>
            <a:ext cx="6623050" cy="2249170"/>
          </a:xfrm>
          <a:prstGeom prst="rect">
            <a:avLst/>
          </a:prstGeom>
          <a:noFill/>
          <a:ln>
            <a:noFill/>
          </a:ln>
        </p:spPr>
      </p:pic>
      <p:sp>
        <p:nvSpPr>
          <p:cNvPr id="100" name="文本框 99"/>
          <p:cNvSpPr txBox="1"/>
          <p:nvPr/>
        </p:nvSpPr>
        <p:spPr>
          <a:xfrm>
            <a:off x="2891155" y="479171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13</a:t>
            </a:r>
            <a:r>
              <a:rPr lang="zh-CN" altLang="en-US" sz="1400" b="1">
                <a:latin typeface="黑体" panose="02010609060101010101" charset="-122"/>
                <a:ea typeface="黑体" panose="02010609060101010101" charset="-122"/>
                <a:cs typeface="黑体" panose="02010609060101010101" charset="-122"/>
              </a:rPr>
              <a:t>公式定义</a:t>
            </a:r>
            <a:endParaRPr lang="zh-CN" altLang="en-US" sz="14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23265"/>
            <a:ext cx="9144000" cy="4534535"/>
          </a:xfrm>
        </p:spPr>
        <p:txBody>
          <a:bodyPr>
            <a:normAutofit lnSpcReduction="10000"/>
          </a:bodyPr>
          <a:lstStyle/>
          <a:p>
            <a:pPr marL="457200" indent="-457200" algn="l">
              <a:buFont typeface="Arial" panose="020B0604020202020204" pitchFamily="34" charset="0"/>
              <a:buAutoNum type="arabicPeriod"/>
            </a:pPr>
            <a:r>
              <a:rPr lang="zh-CN" altLang="en-US" sz="2000" b="1"/>
              <a:t>格式状态：</a:t>
            </a:r>
            <a:r>
              <a:rPr lang="zh-CN" altLang="en-US" sz="2000"/>
              <a:t>在此状态下所做的操作对本报表所有的表页都发生作用，不能进行数据的录入、计算等操作。此状态下，显示报表的格式，报表的数据全部隐藏。</a:t>
            </a:r>
          </a:p>
          <a:p>
            <a:pPr marL="457200" indent="-457200" algn="l">
              <a:buFont typeface="Arial" panose="020B0604020202020204" pitchFamily="34" charset="0"/>
              <a:buAutoNum type="arabicPeriod"/>
            </a:pPr>
            <a:r>
              <a:rPr lang="zh-CN" altLang="en-US" sz="2000" b="1"/>
              <a:t>数据状态：</a:t>
            </a:r>
            <a:r>
              <a:rPr lang="zh-CN" altLang="en-US" sz="2000"/>
              <a:t>在此状态下管理报表的数据，如输入关键字、计算表页等，此时，不能修改报表的格式。此状态下，显示报表的全部内容，包括格式和数据。</a:t>
            </a:r>
          </a:p>
          <a:p>
            <a:pPr marL="457200" indent="-457200" algn="l">
              <a:buFont typeface="Arial" panose="020B0604020202020204" pitchFamily="34" charset="0"/>
              <a:buAutoNum type="arabicPeriod"/>
            </a:pPr>
            <a:r>
              <a:rPr lang="zh-CN" altLang="en-US" sz="2000"/>
              <a:t>格式设置：利用报表模块提供的丰富的格式设计功能，根据实际需要设置表格的格式，如定义组合单元格、画表格线及调整行高和列宽等。</a:t>
            </a:r>
          </a:p>
          <a:p>
            <a:pPr marL="457200" indent="-457200" algn="l">
              <a:buAutoNum type="arabicPeriod"/>
            </a:pPr>
            <a:r>
              <a:rPr lang="zh-CN" altLang="en-US" sz="2000" b="1"/>
              <a:t>公式设置：</a:t>
            </a:r>
            <a:r>
              <a:rPr lang="zh-CN" altLang="en-US" sz="2000"/>
              <a:t>UFO报表系统提供了单元计算公式的定义等功能。在格式状态下可以定义各种计算公式，在数据状态下进行单元格公式的计算。</a:t>
            </a:r>
          </a:p>
          <a:p>
            <a:pPr marL="457200" indent="-457200" algn="l">
              <a:buAutoNum type="arabicPeriod"/>
            </a:pPr>
            <a:r>
              <a:rPr lang="zh-CN" altLang="en-US" sz="2000" b="1"/>
              <a:t>表页：</a:t>
            </a:r>
            <a:r>
              <a:rPr lang="zh-CN" altLang="en-US" sz="2000"/>
              <a:t>一个UFO报表最多可容纳99,999张表页，每一张表页是由许多单元组成的，一个报表中的所有表页具有相同的格式，但其中的数据不同。</a:t>
            </a:r>
          </a:p>
          <a:p>
            <a:pPr marL="457200" indent="-457200" algn="l">
              <a:buAutoNum type="arabicPeriod"/>
            </a:pPr>
            <a:r>
              <a:rPr lang="zh-CN" altLang="en-US" sz="2000" b="1"/>
              <a:t>关键字：</a:t>
            </a:r>
            <a:r>
              <a:rPr lang="zh-CN" altLang="en-US" sz="2000"/>
              <a:t>处于单元格之外的特殊数据单元，可以唯一标识一个表页，可方便快速选择表页。关键字的显示位置在格式状态下设置，关键字的值则在数据状态下录入，每个报表可以定义多个关键字。</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38150"/>
            <a:ext cx="9144000" cy="4819650"/>
          </a:xfrm>
        </p:spPr>
        <p:txBody>
          <a:bodyPr/>
          <a:lstStyle/>
          <a:p>
            <a:pPr algn="l"/>
            <a:r>
              <a:rPr lang="zh-CN" altLang="en-US" sz="2000"/>
              <a:t>（3）单击“函数向导”按钮，打开“函数向导”对话框。在函数分类列表框中选择“用友账务函数”，在右边的函数名列表中选中“发生（FS）”。如图6-14所示：</a:t>
            </a:r>
          </a:p>
        </p:txBody>
      </p:sp>
      <p:pic>
        <p:nvPicPr>
          <p:cNvPr id="243" name="图片 243" descr="3-1-2公式向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96440" y="1403985"/>
            <a:ext cx="8198485" cy="4539615"/>
          </a:xfrm>
          <a:prstGeom prst="rect">
            <a:avLst/>
          </a:prstGeom>
          <a:noFill/>
          <a:ln>
            <a:noFill/>
          </a:ln>
        </p:spPr>
      </p:pic>
      <p:sp>
        <p:nvSpPr>
          <p:cNvPr id="100" name="文本框 99"/>
          <p:cNvSpPr txBox="1"/>
          <p:nvPr/>
        </p:nvSpPr>
        <p:spPr>
          <a:xfrm>
            <a:off x="3310255" y="61353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14</a:t>
            </a:r>
            <a:r>
              <a:rPr lang="zh-CN" altLang="en-US" sz="1400" b="1">
                <a:latin typeface="黑体" panose="02010609060101010101" charset="-122"/>
                <a:ea typeface="黑体" panose="02010609060101010101" charset="-122"/>
                <a:cs typeface="黑体" panose="02010609060101010101" charset="-122"/>
              </a:rPr>
              <a:t>公式向导</a:t>
            </a:r>
            <a:endParaRPr lang="zh-CN" altLang="en-US" sz="1400" b="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24815"/>
            <a:ext cx="9144000" cy="4832985"/>
          </a:xfrm>
        </p:spPr>
        <p:txBody>
          <a:bodyPr/>
          <a:lstStyle/>
          <a:p>
            <a:pPr algn="l"/>
            <a:r>
              <a:rPr lang="zh-CN" altLang="en-US" sz="2000"/>
              <a:t>（4）单击“下一步”按钮，打开“用友账务函数”对话框。双击“参照”按钮，打开“账务函数”对话框。如图6-15所示：</a:t>
            </a:r>
          </a:p>
        </p:txBody>
      </p:sp>
      <p:pic>
        <p:nvPicPr>
          <p:cNvPr id="242" name="图片 242" descr="3-1-3公式参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574925" y="1281430"/>
            <a:ext cx="6487160" cy="4295140"/>
          </a:xfrm>
          <a:prstGeom prst="rect">
            <a:avLst/>
          </a:prstGeom>
          <a:noFill/>
          <a:ln>
            <a:noFill/>
          </a:ln>
        </p:spPr>
      </p:pic>
      <p:sp>
        <p:nvSpPr>
          <p:cNvPr id="100" name="文本框 99"/>
          <p:cNvSpPr txBox="1"/>
          <p:nvPr/>
        </p:nvSpPr>
        <p:spPr>
          <a:xfrm>
            <a:off x="3362325" y="592836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15</a:t>
            </a:r>
            <a:r>
              <a:rPr lang="zh-CN" altLang="en-US" sz="1400" b="1">
                <a:latin typeface="黑体" panose="02010609060101010101" charset="-122"/>
                <a:ea typeface="黑体" panose="02010609060101010101" charset="-122"/>
                <a:cs typeface="黑体" panose="02010609060101010101" charset="-122"/>
              </a:rPr>
              <a:t>函数录入</a:t>
            </a:r>
            <a:endParaRPr lang="zh-CN" altLang="en-US" sz="1400" b="1"/>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93090"/>
            <a:ext cx="9144000" cy="4664710"/>
          </a:xfrm>
        </p:spPr>
        <p:txBody>
          <a:bodyPr/>
          <a:lstStyle/>
          <a:p>
            <a:pPr algn="l"/>
            <a:r>
              <a:rPr lang="zh-CN" altLang="en-US" sz="2000"/>
              <a:t>（5）科目选择“660201”，期间采用月，其他各项均采用系统默认值，单击“确定”按钮，返回“用友账务函数”对话框。如图6-16所示：</a:t>
            </a:r>
          </a:p>
        </p:txBody>
      </p:sp>
      <p:pic>
        <p:nvPicPr>
          <p:cNvPr id="241" name="图片 241" descr="5公式向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90140" y="1383030"/>
            <a:ext cx="6715760" cy="3667125"/>
          </a:xfrm>
          <a:prstGeom prst="rect">
            <a:avLst/>
          </a:prstGeom>
          <a:noFill/>
          <a:ln>
            <a:noFill/>
          </a:ln>
        </p:spPr>
      </p:pic>
      <p:sp>
        <p:nvSpPr>
          <p:cNvPr id="100" name="文本框 99"/>
          <p:cNvSpPr txBox="1"/>
          <p:nvPr/>
        </p:nvSpPr>
        <p:spPr>
          <a:xfrm>
            <a:off x="3104515" y="546354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16</a:t>
            </a:r>
            <a:r>
              <a:rPr lang="zh-CN" altLang="en-US" sz="1400" b="1">
                <a:latin typeface="黑体" panose="02010609060101010101" charset="-122"/>
                <a:ea typeface="黑体" panose="02010609060101010101" charset="-122"/>
                <a:cs typeface="黑体" panose="02010609060101010101" charset="-122"/>
              </a:rPr>
              <a:t>财务函数</a:t>
            </a:r>
            <a:endParaRPr lang="zh-CN" altLang="en-US" sz="1400" b="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41655"/>
            <a:ext cx="9144000" cy="4716145"/>
          </a:xfrm>
        </p:spPr>
        <p:txBody>
          <a:bodyPr/>
          <a:lstStyle/>
          <a:p>
            <a:pPr algn="l"/>
            <a:r>
              <a:rPr lang="zh-CN" altLang="en-US" sz="2000"/>
              <a:t>（6）单击“确定”按钮，返回“定义公式”对话框，单击“确认”按钮。如图6-17所示：</a:t>
            </a:r>
          </a:p>
        </p:txBody>
      </p:sp>
      <p:pic>
        <p:nvPicPr>
          <p:cNvPr id="240" name="图片 240" descr="6公式向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240280" y="1701800"/>
            <a:ext cx="7438390" cy="2395220"/>
          </a:xfrm>
          <a:prstGeom prst="rect">
            <a:avLst/>
          </a:prstGeom>
          <a:noFill/>
          <a:ln>
            <a:noFill/>
          </a:ln>
        </p:spPr>
      </p:pic>
      <p:sp>
        <p:nvSpPr>
          <p:cNvPr id="100" name="文本框 99"/>
          <p:cNvSpPr txBox="1"/>
          <p:nvPr/>
        </p:nvSpPr>
        <p:spPr>
          <a:xfrm>
            <a:off x="3419475" y="432498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17</a:t>
            </a:r>
            <a:r>
              <a:rPr lang="zh-CN" altLang="en-US" sz="1400" b="1">
                <a:latin typeface="黑体" panose="02010609060101010101" charset="-122"/>
                <a:ea typeface="黑体" panose="02010609060101010101" charset="-122"/>
                <a:cs typeface="黑体" panose="02010609060101010101" charset="-122"/>
              </a:rPr>
              <a:t>定义公式</a:t>
            </a:r>
            <a:endParaRPr lang="zh-CN" altLang="en-US" sz="1400" b="1"/>
          </a:p>
        </p:txBody>
      </p:sp>
      <p:sp>
        <p:nvSpPr>
          <p:cNvPr id="4" name="文本框 3"/>
          <p:cNvSpPr txBox="1"/>
          <p:nvPr/>
        </p:nvSpPr>
        <p:spPr>
          <a:xfrm>
            <a:off x="1560195" y="4859020"/>
            <a:ext cx="8618220" cy="398780"/>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7</a:t>
            </a:r>
            <a:r>
              <a:rPr lang="zh-CN" altLang="en-US" sz="2000" b="0">
                <a:latin typeface="宋体" panose="02010600030101010101" pitchFamily="2" charset="-122"/>
                <a:ea typeface="宋体" panose="02010600030101010101" pitchFamily="2" charset="-122"/>
                <a:cs typeface="宋体" panose="02010600030101010101" pitchFamily="2" charset="-122"/>
              </a:rPr>
              <a:t>）根据实验资料，直接或引导输入其他单元公式。</a:t>
            </a:r>
            <a:endParaRPr lang="zh-CN" altLang="en-US" sz="20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77520"/>
            <a:ext cx="9144000" cy="4780280"/>
          </a:xfrm>
        </p:spPr>
        <p:txBody>
          <a:bodyPr/>
          <a:lstStyle/>
          <a:p>
            <a:pPr algn="l"/>
            <a:r>
              <a:rPr lang="zh-CN" altLang="en-US" sz="2000"/>
              <a:t>（8）合计费用明细表公式设定操作指导：选定被定义单元“C11”，即“合计本月发生额”。单击“fx”按钮，打开“定义公式”对话框。单击“函数向导”按钮，打开“函数向导”对话框。在函数分类列表框中选择“统计函数”，在右边的函数名列表中选中“PTOTAL”。如图6-18所示：</a:t>
            </a:r>
          </a:p>
        </p:txBody>
      </p:sp>
      <p:pic>
        <p:nvPicPr>
          <p:cNvPr id="239" name="图片 239" descr="3-1-7-1求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620010" y="1726565"/>
            <a:ext cx="6293485" cy="4219575"/>
          </a:xfrm>
          <a:prstGeom prst="rect">
            <a:avLst/>
          </a:prstGeom>
          <a:noFill/>
          <a:ln>
            <a:noFill/>
          </a:ln>
        </p:spPr>
      </p:pic>
      <p:sp>
        <p:nvSpPr>
          <p:cNvPr id="100" name="文本框 99"/>
          <p:cNvSpPr txBox="1"/>
          <p:nvPr/>
        </p:nvSpPr>
        <p:spPr>
          <a:xfrm>
            <a:off x="3065145" y="60833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18</a:t>
            </a:r>
            <a:r>
              <a:rPr lang="zh-CN" altLang="en-US" sz="1400" b="1">
                <a:latin typeface="黑体" panose="02010609060101010101" charset="-122"/>
                <a:ea typeface="黑体" panose="02010609060101010101" charset="-122"/>
                <a:cs typeface="黑体" panose="02010609060101010101" charset="-122"/>
              </a:rPr>
              <a:t>函数向导</a:t>
            </a:r>
            <a:endParaRPr lang="zh-CN" altLang="en-US" sz="1400" b="1"/>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29590"/>
            <a:ext cx="9144000" cy="4728210"/>
          </a:xfrm>
        </p:spPr>
        <p:txBody>
          <a:bodyPr/>
          <a:lstStyle/>
          <a:p>
            <a:pPr algn="l"/>
            <a:r>
              <a:rPr lang="zh-CN" altLang="en-US" sz="2000"/>
              <a:t>（9）弹出“固定区域统计函数”对话框的固定区区域输入C4：C10.点击确认。如6-20图所示：</a:t>
            </a:r>
          </a:p>
        </p:txBody>
      </p:sp>
      <p:pic>
        <p:nvPicPr>
          <p:cNvPr id="238" name="图片 238" descr="3-1-7-2求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62835" y="1213485"/>
            <a:ext cx="7259955" cy="2661920"/>
          </a:xfrm>
          <a:prstGeom prst="rect">
            <a:avLst/>
          </a:prstGeom>
          <a:noFill/>
          <a:ln>
            <a:noFill/>
          </a:ln>
        </p:spPr>
      </p:pic>
      <p:sp>
        <p:nvSpPr>
          <p:cNvPr id="100" name="文本框 99"/>
          <p:cNvSpPr txBox="1"/>
          <p:nvPr/>
        </p:nvSpPr>
        <p:spPr>
          <a:xfrm>
            <a:off x="3297555" y="399732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19</a:t>
            </a:r>
            <a:r>
              <a:rPr lang="zh-CN" altLang="en-US" sz="1400" b="1">
                <a:latin typeface="黑体" panose="02010609060101010101" charset="-122"/>
                <a:ea typeface="黑体" panose="02010609060101010101" charset="-122"/>
                <a:cs typeface="黑体" panose="02010609060101010101" charset="-122"/>
              </a:rPr>
              <a:t>固定区域</a:t>
            </a:r>
            <a:endParaRPr lang="zh-CN" altLang="en-US" sz="1400" b="1"/>
          </a:p>
        </p:txBody>
      </p:sp>
      <p:pic>
        <p:nvPicPr>
          <p:cNvPr id="237" name="图片 237" descr="3-1-7-3求和"/>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421255" y="4426585"/>
            <a:ext cx="7143115" cy="1812290"/>
          </a:xfrm>
          <a:prstGeom prst="rect">
            <a:avLst/>
          </a:prstGeom>
          <a:noFill/>
          <a:ln>
            <a:noFill/>
          </a:ln>
        </p:spPr>
      </p:pic>
      <p:sp>
        <p:nvSpPr>
          <p:cNvPr id="4" name="文本框 3"/>
          <p:cNvSpPr txBox="1"/>
          <p:nvPr/>
        </p:nvSpPr>
        <p:spPr>
          <a:xfrm>
            <a:off x="3297555" y="64192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20</a:t>
            </a:r>
            <a:r>
              <a:rPr lang="zh-CN" altLang="en-US" sz="1400" b="1">
                <a:latin typeface="黑体" panose="02010609060101010101" charset="-122"/>
                <a:ea typeface="黑体" panose="02010609060101010101" charset="-122"/>
                <a:cs typeface="黑体" panose="02010609060101010101" charset="-122"/>
              </a:rPr>
              <a:t>定义公式</a:t>
            </a:r>
            <a:endParaRPr lang="zh-CN" altLang="en-US" sz="1400" b="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01370" y="244475"/>
            <a:ext cx="10589895" cy="5219700"/>
          </a:xfrm>
        </p:spPr>
        <p:txBody>
          <a:bodyPr/>
          <a:lstStyle/>
          <a:p>
            <a:pPr algn="l"/>
            <a:r>
              <a:rPr lang="zh-CN" altLang="en-US" sz="2000" b="1"/>
              <a:t>3.定义舍位平衡公式</a:t>
            </a:r>
          </a:p>
          <a:p>
            <a:pPr algn="l"/>
            <a:r>
              <a:rPr lang="zh-CN" altLang="en-US" sz="2000"/>
              <a:t>(1)执行“数据—编辑公式—舍位公式”命令，打开“舍位平衡公式”对话框</a:t>
            </a:r>
          </a:p>
          <a:p>
            <a:pPr algn="l"/>
            <a:r>
              <a:rPr lang="zh-CN" altLang="en-US" sz="2000"/>
              <a:t>(2)确定信息：舍位表名SW1，舍位范围：C11，舍位位数3，平衡公式：C11=C4+C5+C6+C7+C8+C9+C10. 如图所示：</a:t>
            </a:r>
          </a:p>
          <a:p>
            <a:pPr algn="l"/>
            <a:r>
              <a:rPr lang="zh-CN" altLang="en-US" sz="2000"/>
              <a:t>(3)单击“完成”。如图6-21所示：</a:t>
            </a:r>
          </a:p>
        </p:txBody>
      </p:sp>
      <p:pic>
        <p:nvPicPr>
          <p:cNvPr id="236" name="图片 236" descr="7舍位公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073150" y="2281555"/>
            <a:ext cx="8134350" cy="2295525"/>
          </a:xfrm>
          <a:prstGeom prst="rect">
            <a:avLst/>
          </a:prstGeom>
          <a:noFill/>
          <a:ln>
            <a:noFill/>
          </a:ln>
        </p:spPr>
      </p:pic>
      <p:sp>
        <p:nvSpPr>
          <p:cNvPr id="100" name="文本框 99"/>
          <p:cNvSpPr txBox="1"/>
          <p:nvPr/>
        </p:nvSpPr>
        <p:spPr>
          <a:xfrm>
            <a:off x="2703830" y="48177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21</a:t>
            </a:r>
            <a:r>
              <a:rPr lang="zh-CN" altLang="en-US" sz="1400" b="1">
                <a:latin typeface="黑体" panose="02010609060101010101" charset="-122"/>
                <a:ea typeface="黑体" panose="02010609060101010101" charset="-122"/>
                <a:cs typeface="黑体" panose="02010609060101010101" charset="-122"/>
              </a:rPr>
              <a:t>舍位公式</a:t>
            </a:r>
            <a:endParaRPr lang="zh-CN" altLang="en-US" sz="1400" b="1"/>
          </a:p>
        </p:txBody>
      </p:sp>
      <p:sp>
        <p:nvSpPr>
          <p:cNvPr id="4" name="文本框 3"/>
          <p:cNvSpPr txBox="1"/>
          <p:nvPr/>
        </p:nvSpPr>
        <p:spPr>
          <a:xfrm>
            <a:off x="469900" y="5124450"/>
            <a:ext cx="10340340" cy="1476375"/>
          </a:xfrm>
          <a:prstGeom prst="rect">
            <a:avLst/>
          </a:prstGeom>
          <a:noFill/>
          <a:ln w="9525">
            <a:noFill/>
          </a:ln>
        </p:spPr>
        <p:txBody>
          <a:bodyPr wrap="square">
            <a:spAutoFit/>
          </a:bodyPr>
          <a:lstStyle/>
          <a:p>
            <a:pPr indent="0"/>
            <a:r>
              <a:rPr lang="zh-CN" altLang="en-US" b="1">
                <a:latin typeface="宋体" panose="02010600030101010101" pitchFamily="2" charset="-122"/>
                <a:ea typeface="宋体" panose="02010600030101010101" pitchFamily="2" charset="-122"/>
                <a:cs typeface="宋体" panose="02010600030101010101" pitchFamily="2" charset="-122"/>
              </a:rPr>
              <a:t>注意：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舍位平衡公式是指用来重新调整报表数据进位后的小数位平衡关系的公式。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如需设置几个公式，每个公式一行，各公式之间用逗号“</a:t>
            </a:r>
            <a:r>
              <a:rPr lang="en-US" altLang="zh-CN" b="0">
                <a:latin typeface="宋体" panose="02010600030101010101" pitchFamily="2" charset="-122"/>
                <a:ea typeface="宋体" panose="02010600030101010101" pitchFamily="2" charset="-122"/>
                <a:cs typeface="宋体" panose="02010600030101010101" pitchFamily="2" charset="-122"/>
              </a:rPr>
              <a:t>,”</a:t>
            </a:r>
            <a:r>
              <a:rPr lang="zh-CN" altLang="en-US" b="0">
                <a:latin typeface="宋体" panose="02010600030101010101" pitchFamily="2" charset="-122"/>
                <a:ea typeface="宋体" panose="02010600030101010101" pitchFamily="2" charset="-122"/>
                <a:cs typeface="宋体" panose="02010600030101010101" pitchFamily="2" charset="-122"/>
              </a:rPr>
              <a:t>（半角）隔开，最后一条公式不写逗号。</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等式左边只能为一个单元，舍位公式中只能用“</a:t>
            </a:r>
            <a:r>
              <a:rPr lang="en-US" altLang="zh-CN" b="0">
                <a:latin typeface="宋体" panose="02010600030101010101" pitchFamily="2" charset="-122"/>
                <a:ea typeface="宋体" panose="02010600030101010101" pitchFamily="2" charset="-122"/>
                <a:cs typeface="宋体" panose="02010600030101010101" pitchFamily="2" charset="-122"/>
              </a:rPr>
              <a:t>+”</a:t>
            </a:r>
            <a:r>
              <a:rPr lang="zh-CN" altLang="en-US"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a:t>
            </a:r>
            <a:r>
              <a:rPr lang="zh-CN" altLang="en-US" b="0">
                <a:latin typeface="宋体" panose="02010600030101010101" pitchFamily="2" charset="-122"/>
                <a:ea typeface="宋体" panose="02010600030101010101" pitchFamily="2" charset="-122"/>
                <a:cs typeface="宋体" panose="02010600030101010101" pitchFamily="2" charset="-122"/>
              </a:rPr>
              <a:t>符号。</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83845"/>
            <a:ext cx="9144000" cy="4973955"/>
          </a:xfrm>
        </p:spPr>
        <p:txBody>
          <a:bodyPr/>
          <a:lstStyle/>
          <a:p>
            <a:pPr algn="l"/>
            <a:r>
              <a:rPr lang="zh-CN" altLang="en-US" sz="2000" b="1"/>
              <a:t>4.保存报表格式（如图所示）</a:t>
            </a:r>
          </a:p>
          <a:p>
            <a:pPr algn="l"/>
            <a:r>
              <a:rPr lang="zh-CN" altLang="en-US" sz="2000"/>
              <a:t>（1）执行“文件—保存”命令。如果是第一次保存，则打开“另存为”对话框。</a:t>
            </a:r>
          </a:p>
          <a:p>
            <a:pPr algn="l"/>
            <a:r>
              <a:rPr lang="zh-CN" altLang="en-US" sz="2000"/>
              <a:t>（2）选择要保存的文件夹；输入报表文件名“管理费用明细表”；选择保存类型“*.rep”，单击“另存为”按钮。如图6-22所示：</a:t>
            </a:r>
          </a:p>
        </p:txBody>
      </p:sp>
      <p:pic>
        <p:nvPicPr>
          <p:cNvPr id="235" name="图片 235" descr="保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59660" y="1769110"/>
            <a:ext cx="6865620" cy="3036570"/>
          </a:xfrm>
          <a:prstGeom prst="rect">
            <a:avLst/>
          </a:prstGeom>
          <a:noFill/>
          <a:ln>
            <a:noFill/>
          </a:ln>
        </p:spPr>
      </p:pic>
      <p:sp>
        <p:nvSpPr>
          <p:cNvPr id="100" name="文本框 99"/>
          <p:cNvSpPr txBox="1"/>
          <p:nvPr/>
        </p:nvSpPr>
        <p:spPr>
          <a:xfrm>
            <a:off x="3142615" y="50126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22</a:t>
            </a:r>
            <a:r>
              <a:rPr lang="zh-CN" altLang="en-US" sz="1400" b="1">
                <a:latin typeface="黑体" panose="02010609060101010101" charset="-122"/>
                <a:ea typeface="黑体" panose="02010609060101010101" charset="-122"/>
                <a:cs typeface="黑体" panose="02010609060101010101" charset="-122"/>
              </a:rPr>
              <a:t>保存报表</a:t>
            </a:r>
            <a:endParaRPr lang="zh-CN" altLang="en-US" sz="1400" b="1"/>
          </a:p>
        </p:txBody>
      </p:sp>
      <p:sp>
        <p:nvSpPr>
          <p:cNvPr id="4" name="文本框 3"/>
          <p:cNvSpPr txBox="1"/>
          <p:nvPr/>
        </p:nvSpPr>
        <p:spPr>
          <a:xfrm>
            <a:off x="1437640" y="5436870"/>
            <a:ext cx="9109710" cy="1198880"/>
          </a:xfrm>
          <a:prstGeom prst="rect">
            <a:avLst/>
          </a:prstGeom>
          <a:noFill/>
          <a:ln w="9525">
            <a:noFill/>
          </a:ln>
        </p:spPr>
        <p:txBody>
          <a:bodyPr wrap="square">
            <a:spAutoFit/>
          </a:bodyPr>
          <a:lstStyle/>
          <a:p>
            <a:pPr indent="0"/>
            <a:r>
              <a:rPr lang="zh-CN" altLang="en-US" b="1">
                <a:latin typeface="宋体" panose="02010600030101010101" pitchFamily="2" charset="-122"/>
                <a:ea typeface="宋体" panose="02010600030101010101" pitchFamily="2" charset="-122"/>
                <a:cs typeface="宋体" panose="02010600030101010101" pitchFamily="2" charset="-122"/>
              </a:rPr>
              <a:t>注意：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报表格式设置完以后切记要及时将这张报表格式保存下来，以便以后随时调用。</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如果没有保存就退出，系统会出现注意：“是否保存报表？”以防止误操作。</a:t>
            </a:r>
          </a:p>
          <a:p>
            <a:pPr indent="0"/>
            <a:r>
              <a:rPr lang="zh-CN" altLang="en-US" b="0">
                <a:latin typeface="宋体" panose="02010600030101010101" pitchFamily="2" charset="-122"/>
                <a:ea typeface="宋体" panose="02010600030101010101" pitchFamily="2" charset="-122"/>
                <a:cs typeface="宋体" panose="02010600030101010101" pitchFamily="2" charset="-122"/>
              </a:rPr>
              <a:t>“</a:t>
            </a:r>
            <a:r>
              <a:rPr lang="en-US" altLang="zh-CN" b="0">
                <a:latin typeface="宋体" panose="02010600030101010101" pitchFamily="2" charset="-122"/>
                <a:ea typeface="宋体" panose="02010600030101010101" pitchFamily="2" charset="-122"/>
                <a:cs typeface="宋体" panose="02010600030101010101" pitchFamily="2" charset="-122"/>
              </a:rPr>
              <a:t>.REP”</a:t>
            </a:r>
            <a:r>
              <a:rPr lang="zh-CN" altLang="en-US" b="0">
                <a:latin typeface="宋体" panose="02010600030101010101" pitchFamily="2" charset="-122"/>
                <a:ea typeface="宋体" panose="02010600030101010101" pitchFamily="2" charset="-122"/>
                <a:cs typeface="宋体" panose="02010600030101010101" pitchFamily="2" charset="-122"/>
              </a:rPr>
              <a:t>为用友报表文件专用扩展名。</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556895" y="127635"/>
            <a:ext cx="11184255" cy="5000625"/>
          </a:xfrm>
        </p:spPr>
        <p:txBody>
          <a:bodyPr/>
          <a:lstStyle/>
          <a:p>
            <a:pPr algn="l"/>
            <a:r>
              <a:rPr lang="zh-CN" altLang="en-US" sz="2000" b="1"/>
              <a:t>三、报表数据处理</a:t>
            </a:r>
          </a:p>
          <a:p>
            <a:pPr algn="l"/>
            <a:r>
              <a:rPr lang="zh-CN" altLang="en-US" sz="2000" b="1"/>
              <a:t>1.打开报表（如图所示）</a:t>
            </a:r>
          </a:p>
          <a:p>
            <a:pPr algn="l"/>
            <a:r>
              <a:rPr lang="zh-CN" altLang="en-US" sz="2000"/>
              <a:t>（1）启动UFO系统，执行“文件—打开”命令。</a:t>
            </a:r>
          </a:p>
          <a:p>
            <a:pPr algn="l"/>
            <a:r>
              <a:rPr lang="zh-CN" altLang="en-US" sz="2000"/>
              <a:t>（2）选择保存报表的文件夹，选择报表文件“管理费用明细表.REP”。</a:t>
            </a:r>
          </a:p>
          <a:p>
            <a:pPr algn="l"/>
            <a:r>
              <a:rPr lang="zh-CN" altLang="en-US" sz="2000"/>
              <a:t>（3）单击“确认”按钮。如图6-23所示：</a:t>
            </a:r>
          </a:p>
        </p:txBody>
      </p:sp>
      <p:pic>
        <p:nvPicPr>
          <p:cNvPr id="234" name="图片 234" descr="打开管理费用明细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584325" y="2078355"/>
            <a:ext cx="8118475" cy="3422650"/>
          </a:xfrm>
          <a:prstGeom prst="rect">
            <a:avLst/>
          </a:prstGeom>
          <a:noFill/>
          <a:ln>
            <a:noFill/>
          </a:ln>
        </p:spPr>
      </p:pic>
      <p:sp>
        <p:nvSpPr>
          <p:cNvPr id="100" name="文本框 99"/>
          <p:cNvSpPr txBox="1"/>
          <p:nvPr/>
        </p:nvSpPr>
        <p:spPr>
          <a:xfrm>
            <a:off x="2716530" y="55010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23</a:t>
            </a:r>
            <a:r>
              <a:rPr lang="zh-CN" altLang="en-US" sz="1400" b="1">
                <a:latin typeface="黑体" panose="02010609060101010101" charset="-122"/>
                <a:ea typeface="黑体" panose="02010609060101010101" charset="-122"/>
                <a:cs typeface="黑体" panose="02010609060101010101" charset="-122"/>
              </a:rPr>
              <a:t>打开报表</a:t>
            </a:r>
            <a:endParaRPr lang="zh-CN" altLang="en-US" sz="1400" b="1"/>
          </a:p>
        </p:txBody>
      </p:sp>
      <p:sp>
        <p:nvSpPr>
          <p:cNvPr id="4" name="文本框 3"/>
          <p:cNvSpPr txBox="1"/>
          <p:nvPr/>
        </p:nvSpPr>
        <p:spPr>
          <a:xfrm>
            <a:off x="688340" y="5808345"/>
            <a:ext cx="10219055" cy="953135"/>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4</a:t>
            </a:r>
            <a:r>
              <a:rPr lang="zh-CN" altLang="en-US" sz="2000" b="0">
                <a:latin typeface="宋体" panose="02010600030101010101" pitchFamily="2" charset="-122"/>
                <a:ea typeface="宋体" panose="02010600030101010101" pitchFamily="2" charset="-122"/>
                <a:cs typeface="宋体" panose="02010600030101010101" pitchFamily="2" charset="-122"/>
              </a:rPr>
              <a:t>）单击报表底部左下角的“格式</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数据”按钮，使当前状态为“数据”状态。如图所示：</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b="1">
                <a:latin typeface="宋体" panose="02010600030101010101" pitchFamily="2" charset="-122"/>
                <a:ea typeface="宋体" panose="02010600030101010101" pitchFamily="2" charset="-122"/>
                <a:cs typeface="宋体" panose="02010600030101010101" pitchFamily="2" charset="-122"/>
              </a:rPr>
              <a:t>注意：</a:t>
            </a:r>
            <a:endParaRPr lang="zh-CN" altLang="en-US" b="0">
              <a:latin typeface="Wingdings" panose="05000000000000000000" charset="0"/>
              <a:cs typeface="Wingdings" panose="05000000000000000000" charset="0"/>
            </a:endParaRPr>
          </a:p>
          <a:p>
            <a:pPr marL="266700" indent="-26670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报表数据处理必须在“数据”状态下进行。</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60045"/>
            <a:ext cx="9144000" cy="4897755"/>
          </a:xfrm>
        </p:spPr>
        <p:txBody>
          <a:bodyPr/>
          <a:lstStyle/>
          <a:p>
            <a:pPr algn="l"/>
            <a:r>
              <a:rPr lang="zh-CN" altLang="en-US" sz="2000" b="1"/>
              <a:t>2.增加表页</a:t>
            </a:r>
          </a:p>
          <a:p>
            <a:pPr algn="l"/>
            <a:r>
              <a:rPr lang="zh-CN" altLang="en-US" sz="2000"/>
              <a:t>(1)执行“编辑—追加—表页”命令，打开“追加表页”对话框。</a:t>
            </a:r>
          </a:p>
          <a:p>
            <a:pPr algn="l"/>
            <a:r>
              <a:rPr lang="zh-CN" altLang="en-US" sz="2000"/>
              <a:t>(2)输入需要增加的表页数“2”。</a:t>
            </a:r>
          </a:p>
          <a:p>
            <a:pPr algn="l"/>
            <a:r>
              <a:rPr lang="zh-CN" altLang="en-US" sz="2000"/>
              <a:t>(3)单击“确认”按钮。如图6-24所示：</a:t>
            </a:r>
          </a:p>
        </p:txBody>
      </p:sp>
      <p:pic>
        <p:nvPicPr>
          <p:cNvPr id="233" name="图片 233" descr="4-1-1追加表页"/>
          <p:cNvPicPr>
            <a:picLocks noChangeAspect="1" noChangeArrowheads="1"/>
          </p:cNvPicPr>
          <p:nvPr/>
        </p:nvPicPr>
        <p:blipFill>
          <a:blip r:embed="rId2">
            <a:extLst>
              <a:ext uri="{28A0092B-C50C-407E-A947-70E740481C1C}">
                <a14:useLocalDpi xmlns:a14="http://schemas.microsoft.com/office/drawing/2010/main" val="0"/>
              </a:ext>
            </a:extLst>
          </a:blip>
          <a:srcRect l="25331" t="34712" r="26276" b="35402"/>
          <a:stretch>
            <a:fillRect/>
          </a:stretch>
        </p:blipFill>
        <p:spPr>
          <a:xfrm>
            <a:off x="3122295" y="2317750"/>
            <a:ext cx="4087495" cy="1847850"/>
          </a:xfrm>
          <a:prstGeom prst="rect">
            <a:avLst/>
          </a:prstGeom>
          <a:noFill/>
          <a:ln>
            <a:noFill/>
          </a:ln>
        </p:spPr>
      </p:pic>
      <p:sp>
        <p:nvSpPr>
          <p:cNvPr id="100" name="文本框 99"/>
          <p:cNvSpPr txBox="1"/>
          <p:nvPr/>
        </p:nvSpPr>
        <p:spPr>
          <a:xfrm>
            <a:off x="2625725" y="437832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24</a:t>
            </a:r>
            <a:r>
              <a:rPr lang="zh-CN" altLang="en-US" sz="1400" b="1">
                <a:latin typeface="黑体" panose="02010609060101010101" charset="-122"/>
                <a:ea typeface="黑体" panose="02010609060101010101" charset="-122"/>
                <a:cs typeface="黑体" panose="02010609060101010101" charset="-122"/>
              </a:rPr>
              <a:t>增加表页</a:t>
            </a:r>
            <a:endParaRPr lang="zh-CN" altLang="en-US" sz="1400" b="1"/>
          </a:p>
        </p:txBody>
      </p:sp>
      <p:sp>
        <p:nvSpPr>
          <p:cNvPr id="4" name="文本框 3"/>
          <p:cNvSpPr txBox="1"/>
          <p:nvPr/>
        </p:nvSpPr>
        <p:spPr>
          <a:xfrm>
            <a:off x="1524000" y="4984750"/>
            <a:ext cx="9754870" cy="132207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追加表页是在最后一张表页后追加</a:t>
            </a:r>
            <a:r>
              <a:rPr lang="en-US" altLang="zh-CN" sz="2000" b="0">
                <a:latin typeface="宋体" panose="02010600030101010101" pitchFamily="2" charset="-122"/>
                <a:ea typeface="宋体" panose="02010600030101010101" pitchFamily="2" charset="-122"/>
                <a:cs typeface="宋体" panose="02010600030101010101" pitchFamily="2" charset="-122"/>
              </a:rPr>
              <a:t>N</a:t>
            </a:r>
            <a:r>
              <a:rPr lang="zh-CN" altLang="en-US" sz="2000" b="0">
                <a:latin typeface="宋体" panose="02010600030101010101" pitchFamily="2" charset="-122"/>
                <a:ea typeface="宋体" panose="02010600030101010101" pitchFamily="2" charset="-122"/>
                <a:cs typeface="宋体" panose="02010600030101010101" pitchFamily="2" charset="-122"/>
              </a:rPr>
              <a:t>张空表页，插入表页是在当前表页后面插入一张空表页。</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一张报表最多只能管理</a:t>
            </a:r>
            <a:r>
              <a:rPr lang="en-US" altLang="zh-CN" sz="2000" b="0">
                <a:latin typeface="宋体" panose="02010600030101010101" pitchFamily="2" charset="-122"/>
                <a:ea typeface="宋体" panose="02010600030101010101" pitchFamily="2" charset="-122"/>
                <a:cs typeface="宋体" panose="02010600030101010101" pitchFamily="2" charset="-122"/>
              </a:rPr>
              <a:t>99999</a:t>
            </a:r>
            <a:r>
              <a:rPr lang="zh-CN" altLang="en-US" sz="2000" b="0">
                <a:latin typeface="宋体" panose="02010600030101010101" pitchFamily="2" charset="-122"/>
                <a:ea typeface="宋体" panose="02010600030101010101" pitchFamily="2" charset="-122"/>
                <a:cs typeface="宋体" panose="02010600030101010101" pitchFamily="2" charset="-122"/>
              </a:rPr>
              <a:t>张表页</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演示版最多为</a:t>
            </a:r>
            <a:r>
              <a:rPr lang="en-US" altLang="zh-CN" sz="2000" b="0">
                <a:latin typeface="宋体" panose="02010600030101010101" pitchFamily="2" charset="-122"/>
                <a:ea typeface="宋体" panose="02010600030101010101" pitchFamily="2" charset="-122"/>
                <a:cs typeface="宋体" panose="02010600030101010101" pitchFamily="2" charset="-122"/>
              </a:rPr>
              <a:t>4</a:t>
            </a:r>
            <a:r>
              <a:rPr lang="zh-CN" altLang="en-US" sz="2000" b="0">
                <a:latin typeface="宋体" panose="02010600030101010101" pitchFamily="2" charset="-122"/>
                <a:ea typeface="宋体" panose="02010600030101010101" pitchFamily="2" charset="-122"/>
                <a:cs typeface="宋体" panose="02010600030101010101" pitchFamily="2" charset="-122"/>
              </a:rPr>
              <a:t>页。</a:t>
            </a:r>
            <a:endParaRPr lang="zh-CN" altLang="en-US" sz="2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79525" y="593090"/>
            <a:ext cx="9646920" cy="5323840"/>
          </a:xfrm>
        </p:spPr>
        <p:txBody>
          <a:bodyPr>
            <a:normAutofit lnSpcReduction="20000"/>
          </a:bodyPr>
          <a:lstStyle/>
          <a:p>
            <a:pPr algn="l"/>
            <a:r>
              <a:rPr lang="zh-CN" altLang="en-US" sz="2000" b="1"/>
              <a:t>实验目的：</a:t>
            </a:r>
          </a:p>
          <a:p>
            <a:pPr algn="l"/>
            <a:r>
              <a:rPr lang="zh-CN" altLang="en-US" sz="2000"/>
              <a:t>1.理解报表编制的原理及流程。</a:t>
            </a:r>
          </a:p>
          <a:p>
            <a:pPr algn="l"/>
            <a:r>
              <a:rPr lang="zh-CN" altLang="en-US" sz="2000"/>
              <a:t>2.掌握报表格式定义、公式定义的操作方法；掌握报表单元公式的用法。</a:t>
            </a:r>
          </a:p>
          <a:p>
            <a:pPr algn="l"/>
            <a:r>
              <a:rPr lang="zh-CN" altLang="en-US" sz="2000"/>
              <a:t>3.掌握报表数据处理、表页管理及图表功能等操作。</a:t>
            </a:r>
          </a:p>
          <a:p>
            <a:pPr algn="l"/>
            <a:r>
              <a:rPr lang="zh-CN" altLang="en-US" sz="2000"/>
              <a:t>4.掌握如何利用报表模板生成一张报表。</a:t>
            </a:r>
          </a:p>
          <a:p>
            <a:pPr algn="l"/>
            <a:endParaRPr lang="zh-CN" altLang="en-US" sz="2000"/>
          </a:p>
          <a:p>
            <a:pPr algn="l"/>
            <a:r>
              <a:rPr lang="zh-CN" altLang="en-US" sz="2000" b="1"/>
              <a:t>实验内容：</a:t>
            </a:r>
          </a:p>
          <a:p>
            <a:pPr algn="l"/>
            <a:r>
              <a:rPr lang="zh-CN" altLang="en-US" sz="2000"/>
              <a:t>1．自定义一张报表。</a:t>
            </a:r>
          </a:p>
          <a:p>
            <a:pPr algn="l"/>
            <a:r>
              <a:rPr lang="zh-CN" altLang="en-US" sz="2000"/>
              <a:t>定义报表的尺寸、定义组合单元格以及以及报表的单元风格和单元属性，设置关键字以及公式的设置，最终制成我们所需的报表。</a:t>
            </a:r>
          </a:p>
          <a:p>
            <a:pPr algn="l"/>
            <a:r>
              <a:rPr lang="zh-CN" altLang="en-US" sz="2000"/>
              <a:t>2．利用报表模板生成报表。</a:t>
            </a:r>
          </a:p>
          <a:p>
            <a:pPr algn="l"/>
            <a:r>
              <a:rPr lang="zh-CN" altLang="en-US" sz="2000"/>
              <a:t>3．利用报表模板自动生成资产负债表、利润表、现金流量表等。</a:t>
            </a:r>
          </a:p>
          <a:p>
            <a:pPr algn="l"/>
            <a:endParaRPr lang="zh-CN" altLang="en-US" sz="2000"/>
          </a:p>
          <a:p>
            <a:pPr algn="l"/>
            <a:r>
              <a:rPr lang="zh-CN" altLang="en-US" sz="2000" b="1"/>
              <a:t>实验准备：</a:t>
            </a:r>
          </a:p>
          <a:p>
            <a:pPr algn="l"/>
            <a:r>
              <a:rPr lang="zh-CN" altLang="en-US" sz="2000"/>
              <a:t>引入 “实验账套\实验四”下的账套数据</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71195"/>
            <a:ext cx="9144000" cy="4871085"/>
          </a:xfrm>
        </p:spPr>
        <p:txBody>
          <a:bodyPr/>
          <a:lstStyle/>
          <a:p>
            <a:pPr algn="l"/>
            <a:r>
              <a:rPr lang="zh-CN" altLang="en-US" sz="2000" b="1"/>
              <a:t>3.输入关键字值（如图所示）</a:t>
            </a:r>
          </a:p>
          <a:p>
            <a:pPr algn="l"/>
            <a:r>
              <a:rPr lang="zh-CN" altLang="en-US" sz="2000"/>
              <a:t>（1）执行“数据—关键字—录入”命令，打开“录入关键字”对话框。</a:t>
            </a:r>
          </a:p>
          <a:p>
            <a:pPr algn="l"/>
            <a:r>
              <a:rPr lang="zh-CN" altLang="en-US" sz="2000"/>
              <a:t>（2）输入年“2016”，月“8”，日“31”。如图6-25所示：</a:t>
            </a:r>
          </a:p>
        </p:txBody>
      </p:sp>
      <p:pic>
        <p:nvPicPr>
          <p:cNvPr id="232" name="图片 232" descr="关键字"/>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53310" y="2073275"/>
            <a:ext cx="6388100" cy="3571240"/>
          </a:xfrm>
          <a:prstGeom prst="rect">
            <a:avLst/>
          </a:prstGeom>
          <a:noFill/>
          <a:ln>
            <a:noFill/>
          </a:ln>
        </p:spPr>
      </p:pic>
      <p:sp>
        <p:nvSpPr>
          <p:cNvPr id="100" name="文本框 99"/>
          <p:cNvSpPr txBox="1"/>
          <p:nvPr/>
        </p:nvSpPr>
        <p:spPr>
          <a:xfrm>
            <a:off x="2820035" y="591566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25</a:t>
            </a:r>
            <a:r>
              <a:rPr lang="zh-CN" altLang="en-US" sz="1400" b="1">
                <a:latin typeface="黑体" panose="02010609060101010101" charset="-122"/>
                <a:ea typeface="黑体" panose="02010609060101010101" charset="-122"/>
                <a:cs typeface="黑体" panose="02010609060101010101" charset="-122"/>
              </a:rPr>
              <a:t>录入关键字</a:t>
            </a:r>
            <a:endParaRPr lang="zh-CN" altLang="en-US" sz="1400" b="1"/>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50850"/>
            <a:ext cx="9144000" cy="4794250"/>
          </a:xfrm>
        </p:spPr>
        <p:txBody>
          <a:bodyPr/>
          <a:lstStyle/>
          <a:p>
            <a:pPr algn="l"/>
            <a:r>
              <a:rPr lang="zh-CN" altLang="en-US" sz="2000"/>
              <a:t>（3）单击“确认”按钮，弹出“是否重算第1页？”对话框。如图6-26所示：</a:t>
            </a:r>
          </a:p>
        </p:txBody>
      </p:sp>
      <p:pic>
        <p:nvPicPr>
          <p:cNvPr id="231" name="图片 231" descr="4-2-2重算表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443605" y="983615"/>
            <a:ext cx="3831590" cy="2773045"/>
          </a:xfrm>
          <a:prstGeom prst="rect">
            <a:avLst/>
          </a:prstGeom>
          <a:noFill/>
          <a:ln>
            <a:noFill/>
          </a:ln>
        </p:spPr>
      </p:pic>
      <p:sp>
        <p:nvSpPr>
          <p:cNvPr id="100" name="文本框 99"/>
          <p:cNvSpPr txBox="1"/>
          <p:nvPr/>
        </p:nvSpPr>
        <p:spPr>
          <a:xfrm>
            <a:off x="1678940" y="4586605"/>
            <a:ext cx="9729470" cy="1938020"/>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4</a:t>
            </a:r>
            <a:r>
              <a:rPr lang="zh-CN" altLang="en-US" sz="2000" b="0">
                <a:latin typeface="宋体" panose="02010600030101010101" pitchFamily="2" charset="-122"/>
                <a:ea typeface="宋体" panose="02010600030101010101" pitchFamily="2" charset="-122"/>
                <a:cs typeface="宋体" panose="02010600030101010101" pitchFamily="2" charset="-122"/>
              </a:rPr>
              <a:t>）单击“是”按钮，系统会自动根据单元公式计算</a:t>
            </a:r>
            <a:r>
              <a:rPr lang="en-US" altLang="zh-CN" sz="2000" b="0">
                <a:latin typeface="宋体" panose="02010600030101010101" pitchFamily="2" charset="-122"/>
                <a:ea typeface="宋体" panose="02010600030101010101" pitchFamily="2" charset="-122"/>
                <a:cs typeface="宋体" panose="02010600030101010101" pitchFamily="2" charset="-122"/>
              </a:rPr>
              <a:t>8</a:t>
            </a:r>
            <a:r>
              <a:rPr lang="zh-CN" altLang="en-US" sz="2000" b="0">
                <a:latin typeface="宋体" panose="02010600030101010101" pitchFamily="2" charset="-122"/>
                <a:ea typeface="宋体" panose="02010600030101010101" pitchFamily="2" charset="-122"/>
                <a:cs typeface="宋体" panose="02010600030101010101" pitchFamily="2" charset="-122"/>
              </a:rPr>
              <a:t>月份数据；单击“否”按钮，系统不计算</a:t>
            </a:r>
            <a:r>
              <a:rPr lang="en-US" altLang="zh-CN" sz="2000" b="0">
                <a:latin typeface="宋体" panose="02010600030101010101" pitchFamily="2" charset="-122"/>
                <a:ea typeface="宋体" panose="02010600030101010101" pitchFamily="2" charset="-122"/>
                <a:cs typeface="宋体" panose="02010600030101010101" pitchFamily="2" charset="-122"/>
              </a:rPr>
              <a:t>8</a:t>
            </a:r>
            <a:r>
              <a:rPr lang="zh-CN" altLang="en-US" sz="2000" b="0">
                <a:latin typeface="宋体" panose="02010600030101010101" pitchFamily="2" charset="-122"/>
                <a:ea typeface="宋体" panose="02010600030101010101" pitchFamily="2" charset="-122"/>
                <a:cs typeface="宋体" panose="02010600030101010101" pitchFamily="2" charset="-122"/>
              </a:rPr>
              <a:t>月份数据，以后可利用“表页重算”功能生成</a:t>
            </a:r>
            <a:r>
              <a:rPr lang="en-US" altLang="zh-CN" sz="2000" b="0">
                <a:latin typeface="宋体" panose="02010600030101010101" pitchFamily="2" charset="-122"/>
                <a:ea typeface="宋体" panose="02010600030101010101" pitchFamily="2" charset="-122"/>
                <a:cs typeface="宋体" panose="02010600030101010101" pitchFamily="2" charset="-122"/>
              </a:rPr>
              <a:t>8</a:t>
            </a:r>
            <a:r>
              <a:rPr lang="zh-CN" altLang="en-US" sz="2000" b="0">
                <a:latin typeface="宋体" panose="02010600030101010101" pitchFamily="2" charset="-122"/>
                <a:ea typeface="宋体" panose="02010600030101010101" pitchFamily="2" charset="-122"/>
                <a:cs typeface="宋体" panose="02010600030101010101" pitchFamily="2" charset="-122"/>
              </a:rPr>
              <a:t>月数据。</a:t>
            </a:r>
          </a:p>
          <a:p>
            <a:pPr marL="266700" indent="-266700"/>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marL="266700" indent="-26670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每一张表页均对应不同的关键字值，输出时随同单元一起显示。</a:t>
            </a:r>
            <a:endParaRPr lang="zh-CN" altLang="en-US" sz="2000" b="0">
              <a:latin typeface="Wingdings" panose="05000000000000000000" charset="0"/>
              <a:cs typeface="Wingdings" panose="05000000000000000000" charset="0"/>
            </a:endParaRPr>
          </a:p>
          <a:p>
            <a:pPr marL="266700" indent="-26670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日期关键字可以确认报表数据取数的时间范围，即确定数据生成的具体日期。</a:t>
            </a:r>
            <a:endParaRPr lang="zh-CN" altLang="en-US" sz="2000"/>
          </a:p>
        </p:txBody>
      </p:sp>
      <p:sp>
        <p:nvSpPr>
          <p:cNvPr id="4" name="文本框 3"/>
          <p:cNvSpPr txBox="1"/>
          <p:nvPr/>
        </p:nvSpPr>
        <p:spPr>
          <a:xfrm>
            <a:off x="2897505" y="397764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26</a:t>
            </a:r>
            <a:r>
              <a:rPr lang="zh-CN" altLang="en-US" sz="1400" b="1">
                <a:latin typeface="黑体" panose="02010609060101010101" charset="-122"/>
                <a:ea typeface="黑体" panose="02010609060101010101" charset="-122"/>
                <a:cs typeface="黑体" panose="02010609060101010101" charset="-122"/>
              </a:rPr>
              <a:t>表页重算</a:t>
            </a:r>
            <a:endParaRPr lang="zh-CN" altLang="en-US" sz="1400" b="1"/>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90855" y="218440"/>
            <a:ext cx="11145520" cy="5994400"/>
          </a:xfrm>
        </p:spPr>
        <p:txBody>
          <a:bodyPr/>
          <a:lstStyle/>
          <a:p>
            <a:pPr algn="l"/>
            <a:r>
              <a:rPr lang="zh-CN" altLang="en-US" sz="2000" b="1"/>
              <a:t>4.生成报表（如图所示）</a:t>
            </a:r>
          </a:p>
          <a:p>
            <a:pPr algn="l"/>
            <a:r>
              <a:rPr lang="zh-CN" altLang="en-US" sz="2000"/>
              <a:t>（1）执行“数据—表页重算”命令，弹出“是否重算第1页？”注意框。</a:t>
            </a:r>
          </a:p>
          <a:p>
            <a:pPr algn="l"/>
            <a:r>
              <a:rPr lang="zh-CN" altLang="en-US" sz="2000"/>
              <a:t>（2）单击“是”按钮，系统会自动在初始的账套和会计年度范围内根据单元公式计算生成数据。如图6-27所示：</a:t>
            </a:r>
          </a:p>
        </p:txBody>
      </p:sp>
      <p:pic>
        <p:nvPicPr>
          <p:cNvPr id="230" name="图片 230" descr="9生成报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550670" y="1691005"/>
            <a:ext cx="8057515" cy="4521200"/>
          </a:xfrm>
          <a:prstGeom prst="rect">
            <a:avLst/>
          </a:prstGeom>
          <a:noFill/>
          <a:ln>
            <a:noFill/>
          </a:ln>
        </p:spPr>
      </p:pic>
      <p:sp>
        <p:nvSpPr>
          <p:cNvPr id="100" name="文本框 99"/>
          <p:cNvSpPr txBox="1"/>
          <p:nvPr/>
        </p:nvSpPr>
        <p:spPr>
          <a:xfrm>
            <a:off x="2794000" y="64065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27</a:t>
            </a:r>
            <a:r>
              <a:rPr lang="zh-CN" altLang="en-US" sz="1400" b="1">
                <a:latin typeface="黑体" panose="02010609060101010101" charset="-122"/>
                <a:ea typeface="黑体" panose="02010609060101010101" charset="-122"/>
                <a:cs typeface="黑体" panose="02010609060101010101" charset="-122"/>
              </a:rPr>
              <a:t>生成报表</a:t>
            </a:r>
            <a:endParaRPr lang="zh-CN" altLang="en-US" sz="1400" b="1"/>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00050"/>
            <a:ext cx="9144000" cy="4845050"/>
          </a:xfrm>
        </p:spPr>
        <p:txBody>
          <a:bodyPr/>
          <a:lstStyle/>
          <a:p>
            <a:pPr algn="l"/>
            <a:r>
              <a:rPr lang="zh-CN" altLang="en-US" sz="2000" b="1"/>
              <a:t>5.报表舍位操作</a:t>
            </a:r>
          </a:p>
          <a:p>
            <a:pPr algn="l"/>
            <a:r>
              <a:rPr lang="zh-CN" altLang="en-US" sz="2000"/>
              <a:t>(1)执行“数据—舍位平衡“命令，</a:t>
            </a:r>
          </a:p>
          <a:p>
            <a:pPr algn="l"/>
            <a:r>
              <a:rPr lang="zh-CN" altLang="en-US" sz="2000"/>
              <a:t>(2)系统会自动根据前面定义的舍位公式进行舍位操作，并将舍位后的报表保存在SW1.REP文件中。如图6-28所示：</a:t>
            </a:r>
          </a:p>
        </p:txBody>
      </p:sp>
      <p:pic>
        <p:nvPicPr>
          <p:cNvPr id="512" name="图片 512" descr="10舍位平衡"/>
          <p:cNvPicPr>
            <a:picLocks noChangeAspect="1"/>
          </p:cNvPicPr>
          <p:nvPr/>
        </p:nvPicPr>
        <p:blipFill>
          <a:blip r:embed="rId2"/>
          <a:stretch>
            <a:fillRect/>
          </a:stretch>
        </p:blipFill>
        <p:spPr>
          <a:xfrm>
            <a:off x="2384425" y="1860550"/>
            <a:ext cx="7139305" cy="4312285"/>
          </a:xfrm>
          <a:prstGeom prst="rect">
            <a:avLst/>
          </a:prstGeom>
        </p:spPr>
      </p:pic>
      <p:sp>
        <p:nvSpPr>
          <p:cNvPr id="100" name="文本框 99"/>
          <p:cNvSpPr txBox="1"/>
          <p:nvPr/>
        </p:nvSpPr>
        <p:spPr>
          <a:xfrm>
            <a:off x="3323590" y="63938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28</a:t>
            </a:r>
            <a:r>
              <a:rPr lang="zh-CN" altLang="en-US" sz="1400" b="1">
                <a:latin typeface="黑体" panose="02010609060101010101" charset="-122"/>
                <a:ea typeface="黑体" panose="02010609060101010101" charset="-122"/>
                <a:cs typeface="黑体" panose="02010609060101010101" charset="-122"/>
              </a:rPr>
              <a:t>舍位平衡</a:t>
            </a:r>
            <a:endParaRPr lang="zh-CN" altLang="en-US" sz="1400" b="1"/>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27355" y="398780"/>
            <a:ext cx="11222355" cy="4859020"/>
          </a:xfrm>
        </p:spPr>
        <p:txBody>
          <a:bodyPr/>
          <a:lstStyle/>
          <a:p>
            <a:pPr algn="l"/>
            <a:r>
              <a:rPr lang="en-US" altLang="zh-CN" sz="2000" b="1"/>
              <a:t>6.表页排序（如图所示）</a:t>
            </a:r>
          </a:p>
          <a:p>
            <a:pPr algn="l"/>
            <a:r>
              <a:rPr lang="en-US" altLang="zh-CN" sz="2000"/>
              <a:t>(1)执行“数据—排序—表页”命令，打开“表页排序”对话框。</a:t>
            </a:r>
          </a:p>
          <a:p>
            <a:pPr algn="l"/>
            <a:r>
              <a:rPr lang="en-US" altLang="zh-CN" sz="2000"/>
              <a:t>(2)确定如下信息。选择第一关键值“年”，排序方向“递增”，第二关键字“月”，排序方向“递增”。</a:t>
            </a:r>
          </a:p>
          <a:p>
            <a:pPr algn="l"/>
            <a:r>
              <a:rPr lang="en-US" altLang="zh-CN" sz="2000"/>
              <a:t>(3)单击“确认”按钮。系统将自动把表页按年份递增顺序重新排列，如果年份相同则按月份递增顺序排序。如图6-29所示：</a:t>
            </a:r>
          </a:p>
        </p:txBody>
      </p:sp>
      <p:pic>
        <p:nvPicPr>
          <p:cNvPr id="228" name="图片 228" descr="4-3-2表页排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481455" y="2297430"/>
            <a:ext cx="8079105" cy="3710305"/>
          </a:xfrm>
          <a:prstGeom prst="rect">
            <a:avLst/>
          </a:prstGeom>
          <a:noFill/>
          <a:ln>
            <a:noFill/>
          </a:ln>
        </p:spPr>
      </p:pic>
      <p:sp>
        <p:nvSpPr>
          <p:cNvPr id="100" name="文本框 99"/>
          <p:cNvSpPr txBox="1"/>
          <p:nvPr/>
        </p:nvSpPr>
        <p:spPr>
          <a:xfrm>
            <a:off x="2587625" y="623824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29</a:t>
            </a:r>
            <a:r>
              <a:rPr lang="zh-CN" altLang="en-US" sz="1400" b="1">
                <a:latin typeface="黑体" panose="02010609060101010101" charset="-122"/>
                <a:ea typeface="黑体" panose="02010609060101010101" charset="-122"/>
                <a:cs typeface="黑体" panose="02010609060101010101" charset="-122"/>
              </a:rPr>
              <a:t>表页排序</a:t>
            </a:r>
            <a:endParaRPr lang="zh-CN" altLang="en-US" sz="1400" b="1"/>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99415"/>
            <a:ext cx="9144000" cy="4858385"/>
          </a:xfrm>
        </p:spPr>
        <p:txBody>
          <a:bodyPr/>
          <a:lstStyle/>
          <a:p>
            <a:pPr algn="l"/>
            <a:r>
              <a:rPr lang="zh-CN" altLang="en-US" sz="2000" b="1"/>
              <a:t>7.表页查找（如图所示）</a:t>
            </a:r>
          </a:p>
          <a:p>
            <a:pPr algn="l"/>
            <a:r>
              <a:rPr lang="zh-CN" altLang="en-US" sz="2000"/>
              <a:t>(1)执行“编辑—查找”命令，打开“查找”对话框。</a:t>
            </a:r>
          </a:p>
          <a:p>
            <a:pPr algn="l"/>
            <a:r>
              <a:rPr lang="zh-CN" altLang="en-US" sz="2000"/>
              <a:t>(2)确定查找内容“表页”， 确定查找条件“月=8”。</a:t>
            </a:r>
          </a:p>
          <a:p>
            <a:pPr algn="l"/>
            <a:r>
              <a:rPr lang="zh-CN" altLang="en-US" sz="2000"/>
              <a:t>(3)单击“查找”按钮，查找到符合条件的表页作为当前表页。如图6-30所示：</a:t>
            </a:r>
          </a:p>
        </p:txBody>
      </p:sp>
      <p:pic>
        <p:nvPicPr>
          <p:cNvPr id="227" name="图片 227" descr="4-4-1表页查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67255" y="2230755"/>
            <a:ext cx="7392670" cy="2926715"/>
          </a:xfrm>
          <a:prstGeom prst="rect">
            <a:avLst/>
          </a:prstGeom>
          <a:noFill/>
          <a:ln>
            <a:noFill/>
          </a:ln>
        </p:spPr>
      </p:pic>
      <p:sp>
        <p:nvSpPr>
          <p:cNvPr id="100" name="文本框 99"/>
          <p:cNvSpPr txBox="1"/>
          <p:nvPr/>
        </p:nvSpPr>
        <p:spPr>
          <a:xfrm>
            <a:off x="3207385" y="561848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30</a:t>
            </a:r>
            <a:r>
              <a:rPr lang="zh-CN" altLang="en-US" sz="1400" b="1">
                <a:latin typeface="黑体" panose="02010609060101010101" charset="-122"/>
                <a:ea typeface="黑体" panose="02010609060101010101" charset="-122"/>
                <a:cs typeface="黑体" panose="02010609060101010101" charset="-122"/>
              </a:rPr>
              <a:t>表页查找</a:t>
            </a:r>
            <a:endParaRPr lang="zh-CN" altLang="en-US" sz="1400" b="1"/>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92405"/>
            <a:ext cx="9144000" cy="5065395"/>
          </a:xfrm>
        </p:spPr>
        <p:txBody>
          <a:bodyPr/>
          <a:lstStyle/>
          <a:p>
            <a:pPr algn="l"/>
            <a:r>
              <a:rPr lang="zh-CN" altLang="en-US" sz="2000" b="1"/>
              <a:t>四、图表功能</a:t>
            </a:r>
          </a:p>
          <a:p>
            <a:pPr algn="l"/>
            <a:r>
              <a:rPr lang="zh-CN" altLang="en-US" sz="2000" b="1"/>
              <a:t>1.追加图表显示区域（如图所示）</a:t>
            </a:r>
          </a:p>
          <a:p>
            <a:pPr algn="l"/>
            <a:r>
              <a:rPr lang="zh-CN" altLang="en-US" sz="2000"/>
              <a:t>(1)在格式状态下，执行“编辑—追加—行”命令，打开“追加行”对话框。</a:t>
            </a:r>
          </a:p>
          <a:p>
            <a:pPr algn="l"/>
            <a:r>
              <a:rPr lang="zh-CN" altLang="en-US" sz="2000"/>
              <a:t>(2)输入追加行数“15”。</a:t>
            </a:r>
          </a:p>
          <a:p>
            <a:pPr algn="l"/>
            <a:r>
              <a:rPr lang="zh-CN" altLang="en-US" sz="2000"/>
              <a:t>(3)单击“确认”按钮。如图6-31所示：</a:t>
            </a:r>
          </a:p>
        </p:txBody>
      </p:sp>
      <p:pic>
        <p:nvPicPr>
          <p:cNvPr id="226" name="图片 226" descr="4-5-1追加行"/>
          <p:cNvPicPr>
            <a:picLocks noChangeAspect="1" noChangeArrowheads="1"/>
          </p:cNvPicPr>
          <p:nvPr/>
        </p:nvPicPr>
        <p:blipFill>
          <a:blip r:embed="rId2">
            <a:extLst>
              <a:ext uri="{28A0092B-C50C-407E-A947-70E740481C1C}">
                <a14:useLocalDpi xmlns:a14="http://schemas.microsoft.com/office/drawing/2010/main" val="0"/>
              </a:ext>
            </a:extLst>
          </a:blip>
          <a:srcRect l="36659" t="57866" r="7158" b="8267"/>
          <a:stretch>
            <a:fillRect/>
          </a:stretch>
        </p:blipFill>
        <p:spPr>
          <a:xfrm>
            <a:off x="3199130" y="2193925"/>
            <a:ext cx="4657090" cy="2509520"/>
          </a:xfrm>
          <a:prstGeom prst="rect">
            <a:avLst/>
          </a:prstGeom>
          <a:noFill/>
          <a:ln>
            <a:noFill/>
          </a:ln>
        </p:spPr>
      </p:pic>
      <p:sp>
        <p:nvSpPr>
          <p:cNvPr id="100" name="文本框 99"/>
          <p:cNvSpPr txBox="1"/>
          <p:nvPr/>
        </p:nvSpPr>
        <p:spPr>
          <a:xfrm>
            <a:off x="2987675" y="49333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31</a:t>
            </a:r>
            <a:r>
              <a:rPr lang="zh-CN" altLang="en-US" sz="1400" b="1">
                <a:latin typeface="黑体" panose="02010609060101010101" charset="-122"/>
                <a:ea typeface="黑体" panose="02010609060101010101" charset="-122"/>
                <a:cs typeface="黑体" panose="02010609060101010101" charset="-122"/>
              </a:rPr>
              <a:t>追加行</a:t>
            </a:r>
            <a:endParaRPr lang="zh-CN" altLang="en-US" sz="1400" b="1"/>
          </a:p>
        </p:txBody>
      </p:sp>
      <p:sp>
        <p:nvSpPr>
          <p:cNvPr id="4" name="文本框 3"/>
          <p:cNvSpPr txBox="1"/>
          <p:nvPr/>
        </p:nvSpPr>
        <p:spPr>
          <a:xfrm>
            <a:off x="1666240" y="5534025"/>
            <a:ext cx="5080000" cy="706755"/>
          </a:xfrm>
          <a:prstGeom prst="rect">
            <a:avLst/>
          </a:prstGeom>
          <a:noFill/>
          <a:ln w="9525">
            <a:noFill/>
          </a:ln>
        </p:spPr>
        <p:txBody>
          <a:bodyPr>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追加行或列须在格式状态下进行。</a:t>
            </a:r>
            <a:endParaRPr lang="zh-CN" altLang="en-US" sz="20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07795" y="1574800"/>
            <a:ext cx="9144000" cy="4819650"/>
          </a:xfrm>
        </p:spPr>
        <p:txBody>
          <a:bodyPr/>
          <a:lstStyle/>
          <a:p>
            <a:pPr algn="l"/>
            <a:r>
              <a:rPr lang="zh-CN" altLang="en-US" sz="2000" b="1"/>
              <a:t>2.插入图表对象（如图所示）</a:t>
            </a:r>
          </a:p>
          <a:p>
            <a:pPr algn="l"/>
            <a:r>
              <a:rPr lang="zh-CN" altLang="en-US" sz="2000"/>
              <a:t>(1)在数据状态下，选取数据区域“B3：C10”。</a:t>
            </a:r>
          </a:p>
          <a:p>
            <a:pPr algn="l"/>
            <a:r>
              <a:rPr lang="zh-CN" altLang="en-US" sz="2000"/>
              <a:t>(2)执行“工具—插入图表对象”命令，在追加的图表工作区，拖动鼠标左键至适当大小后，打开“区域作图”对话框。</a:t>
            </a:r>
          </a:p>
          <a:p>
            <a:pPr algn="l"/>
            <a:r>
              <a:rPr lang="zh-CN" altLang="en-US" sz="2000"/>
              <a:t>(3)选择确定如下信息。数据组“行”，数据范围“当前表页”。</a:t>
            </a:r>
          </a:p>
          <a:p>
            <a:pPr algn="l"/>
            <a:r>
              <a:rPr lang="zh-CN" altLang="en-US" sz="2000"/>
              <a:t>(4)输入图表名称“管理费用分析图”，图表标题“管理费用分析”，X轴标题“项目名称”，Y轴标题“本月发生额”。</a:t>
            </a:r>
          </a:p>
          <a:p>
            <a:pPr algn="l"/>
            <a:r>
              <a:rPr lang="zh-CN" altLang="en-US" sz="2000"/>
              <a:t>(5)选择图表格式“成组直方图”。</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02920"/>
            <a:ext cx="9144000" cy="4754880"/>
          </a:xfrm>
        </p:spPr>
        <p:txBody>
          <a:bodyPr/>
          <a:lstStyle/>
          <a:p>
            <a:pPr algn="l"/>
            <a:r>
              <a:rPr lang="zh-CN" altLang="en-US" sz="2000"/>
              <a:t>(6)单击“确认”按钮。如图6-32所示</a:t>
            </a:r>
          </a:p>
        </p:txBody>
      </p:sp>
      <p:pic>
        <p:nvPicPr>
          <p:cNvPr id="225" name="图片 225" descr="插入图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510790" y="1005205"/>
            <a:ext cx="6563360" cy="4357370"/>
          </a:xfrm>
          <a:prstGeom prst="rect">
            <a:avLst/>
          </a:prstGeom>
          <a:noFill/>
          <a:ln>
            <a:noFill/>
          </a:ln>
        </p:spPr>
      </p:pic>
      <p:sp>
        <p:nvSpPr>
          <p:cNvPr id="100" name="文本框 99"/>
          <p:cNvSpPr txBox="1"/>
          <p:nvPr/>
        </p:nvSpPr>
        <p:spPr>
          <a:xfrm>
            <a:off x="3375025" y="56572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32</a:t>
            </a:r>
            <a:r>
              <a:rPr lang="zh-CN" altLang="en-US" sz="1400" b="1">
                <a:latin typeface="黑体" panose="02010609060101010101" charset="-122"/>
                <a:ea typeface="黑体" panose="02010609060101010101" charset="-122"/>
                <a:cs typeface="黑体" panose="02010609060101010101" charset="-122"/>
              </a:rPr>
              <a:t>插入图表</a:t>
            </a:r>
            <a:endParaRPr lang="zh-CN" altLang="en-US" sz="1400" b="1"/>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19075"/>
            <a:ext cx="9144000" cy="4716145"/>
          </a:xfrm>
        </p:spPr>
        <p:txBody>
          <a:bodyPr/>
          <a:lstStyle/>
          <a:p>
            <a:pPr algn="l"/>
            <a:r>
              <a:rPr lang="zh-CN" altLang="en-US" sz="2000"/>
              <a:t>(7)调整图中对象到适当位置。如图6-33所示：</a:t>
            </a:r>
          </a:p>
        </p:txBody>
      </p:sp>
      <p:pic>
        <p:nvPicPr>
          <p:cNvPr id="224" name="图片 224" descr="11插入图表"/>
          <p:cNvPicPr>
            <a:picLocks noChangeAspect="1" noChangeArrowheads="1"/>
          </p:cNvPicPr>
          <p:nvPr/>
        </p:nvPicPr>
        <p:blipFill>
          <a:blip r:embed="rId2">
            <a:extLst>
              <a:ext uri="{28A0092B-C50C-407E-A947-70E740481C1C}">
                <a14:useLocalDpi xmlns:a14="http://schemas.microsoft.com/office/drawing/2010/main" val="0"/>
              </a:ext>
            </a:extLst>
          </a:blip>
          <a:srcRect l="-238" t="-833" r="238" b="833"/>
          <a:stretch>
            <a:fillRect/>
          </a:stretch>
        </p:blipFill>
        <p:spPr>
          <a:xfrm>
            <a:off x="3083560" y="575310"/>
            <a:ext cx="4010025" cy="4648835"/>
          </a:xfrm>
          <a:prstGeom prst="rect">
            <a:avLst/>
          </a:prstGeom>
          <a:noFill/>
          <a:ln>
            <a:noFill/>
          </a:ln>
        </p:spPr>
      </p:pic>
      <p:sp>
        <p:nvSpPr>
          <p:cNvPr id="100" name="文本框 99"/>
          <p:cNvSpPr txBox="1"/>
          <p:nvPr/>
        </p:nvSpPr>
        <p:spPr>
          <a:xfrm>
            <a:off x="2548890" y="53213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33</a:t>
            </a:r>
            <a:r>
              <a:rPr lang="zh-CN" altLang="en-US" sz="1400" b="1">
                <a:latin typeface="黑体" panose="02010609060101010101" charset="-122"/>
                <a:ea typeface="黑体" panose="02010609060101010101" charset="-122"/>
                <a:cs typeface="黑体" panose="02010609060101010101" charset="-122"/>
              </a:rPr>
              <a:t>图表</a:t>
            </a:r>
            <a:endParaRPr lang="zh-CN" altLang="en-US" sz="1400" b="1"/>
          </a:p>
        </p:txBody>
      </p:sp>
      <p:sp>
        <p:nvSpPr>
          <p:cNvPr id="4" name="文本框 3"/>
          <p:cNvSpPr txBox="1"/>
          <p:nvPr/>
        </p:nvSpPr>
        <p:spPr>
          <a:xfrm>
            <a:off x="1524000" y="5628005"/>
            <a:ext cx="9975215" cy="922020"/>
          </a:xfrm>
          <a:prstGeom prst="rect">
            <a:avLst/>
          </a:prstGeom>
          <a:noFill/>
          <a:ln w="9525">
            <a:noFill/>
          </a:ln>
        </p:spPr>
        <p:txBody>
          <a:bodyPr wrap="square">
            <a:spAutoFit/>
          </a:bodyPr>
          <a:lstStyle/>
          <a:p>
            <a:pPr indent="0"/>
            <a:r>
              <a:rPr lang="zh-CN" altLang="en-US" b="1">
                <a:latin typeface="宋体" panose="02010600030101010101" pitchFamily="2" charset="-122"/>
                <a:ea typeface="宋体" panose="02010600030101010101" pitchFamily="2" charset="-122"/>
                <a:cs typeface="宋体" panose="02010600030101010101" pitchFamily="2" charset="-122"/>
              </a:rPr>
              <a:t>注意：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插入的图表对象实际上也属于报表的数据，因此有关图表对象的操作必须在数据状态下进行。</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选择图表对象显示区域时，区域不能少于</a:t>
            </a:r>
            <a:r>
              <a:rPr lang="en-US" altLang="zh-CN" b="0">
                <a:latin typeface="宋体" panose="02010600030101010101" pitchFamily="2" charset="-122"/>
                <a:ea typeface="宋体" panose="02010600030101010101" pitchFamily="2" charset="-122"/>
                <a:cs typeface="宋体" panose="02010600030101010101" pitchFamily="2" charset="-122"/>
              </a:rPr>
              <a:t>2</a:t>
            </a:r>
            <a:r>
              <a:rPr lang="zh-CN" altLang="en-US" b="0">
                <a:latin typeface="宋体" panose="02010600030101010101" pitchFamily="2" charset="-122"/>
                <a:ea typeface="宋体" panose="02010600030101010101" pitchFamily="2" charset="-122"/>
                <a:cs typeface="宋体" panose="02010600030101010101" pitchFamily="2" charset="-122"/>
              </a:rPr>
              <a:t>行</a:t>
            </a:r>
            <a:r>
              <a:rPr lang="en-US" altLang="zh-CN" b="0">
                <a:latin typeface="宋体" panose="02010600030101010101" pitchFamily="2" charset="-122"/>
                <a:ea typeface="宋体" panose="02010600030101010101" pitchFamily="2" charset="-122"/>
                <a:cs typeface="宋体" panose="02010600030101010101" pitchFamily="2" charset="-122"/>
              </a:rPr>
              <a:t>*2</a:t>
            </a:r>
            <a:r>
              <a:rPr lang="zh-CN" altLang="en-US" b="0">
                <a:latin typeface="宋体" panose="02010600030101010101" pitchFamily="2" charset="-122"/>
                <a:ea typeface="宋体" panose="02010600030101010101" pitchFamily="2" charset="-122"/>
                <a:cs typeface="宋体" panose="02010600030101010101" pitchFamily="2" charset="-122"/>
              </a:rPr>
              <a:t>列，否则会注意出现错误。</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33830" y="502285"/>
            <a:ext cx="9144000" cy="553720"/>
          </a:xfrm>
        </p:spPr>
        <p:txBody>
          <a:bodyPr>
            <a:normAutofit/>
          </a:bodyPr>
          <a:lstStyle/>
          <a:p>
            <a:r>
              <a:rPr lang="zh-CN" altLang="en-US" sz="2400" b="1"/>
              <a:t>第一节 自定义报表</a:t>
            </a:r>
          </a:p>
        </p:txBody>
      </p:sp>
      <p:sp>
        <p:nvSpPr>
          <p:cNvPr id="3" name="副标题 2"/>
          <p:cNvSpPr>
            <a:spLocks noGrp="1"/>
          </p:cNvSpPr>
          <p:nvPr>
            <p:ph type="subTitle" idx="1"/>
          </p:nvPr>
        </p:nvSpPr>
        <p:spPr>
          <a:xfrm>
            <a:off x="1524000" y="1128395"/>
            <a:ext cx="9144000" cy="5233035"/>
          </a:xfrm>
        </p:spPr>
        <p:txBody>
          <a:bodyPr/>
          <a:lstStyle/>
          <a:p>
            <a:pPr algn="l"/>
            <a:r>
              <a:rPr lang="zh-CN" altLang="en-US" sz="2000" b="1"/>
              <a:t>一、报表格式定义</a:t>
            </a:r>
          </a:p>
          <a:p>
            <a:pPr algn="l"/>
            <a:r>
              <a:rPr lang="zh-CN" altLang="en-US" sz="2000" b="1"/>
              <a:t>实验资料：</a:t>
            </a:r>
          </a:p>
        </p:txBody>
      </p:sp>
      <p:pic>
        <p:nvPicPr>
          <p:cNvPr id="4" name="图片 3"/>
          <p:cNvPicPr>
            <a:picLocks noChangeAspect="1"/>
          </p:cNvPicPr>
          <p:nvPr/>
        </p:nvPicPr>
        <p:blipFill>
          <a:blip r:embed="rId2"/>
          <a:stretch>
            <a:fillRect/>
          </a:stretch>
        </p:blipFill>
        <p:spPr>
          <a:xfrm>
            <a:off x="1703070" y="1929765"/>
            <a:ext cx="9895840" cy="3642995"/>
          </a:xfrm>
          <a:prstGeom prst="rect">
            <a:avLst/>
          </a:prstGeom>
        </p:spPr>
      </p:pic>
      <p:sp>
        <p:nvSpPr>
          <p:cNvPr id="100" name="文本框 99"/>
          <p:cNvSpPr txBox="1"/>
          <p:nvPr/>
        </p:nvSpPr>
        <p:spPr>
          <a:xfrm>
            <a:off x="1524000" y="5873115"/>
            <a:ext cx="8230870" cy="39878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实验要求：</a:t>
            </a:r>
            <a:r>
              <a:rPr lang="zh-CN" altLang="en-US" sz="2000" b="0">
                <a:latin typeface="宋体" panose="02010600030101010101" pitchFamily="2" charset="-122"/>
                <a:ea typeface="宋体" panose="02010600030101010101" pitchFamily="2" charset="-122"/>
                <a:cs typeface="宋体" panose="02010600030101010101" pitchFamily="2" charset="-122"/>
              </a:rPr>
              <a:t>以套账主管“</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丁一”的身份进行</a:t>
            </a:r>
            <a:r>
              <a:rPr lang="en-US" altLang="zh-CN" sz="2000" b="0">
                <a:latin typeface="宋体" panose="02010600030101010101" pitchFamily="2" charset="-122"/>
                <a:ea typeface="宋体" panose="02010600030101010101" pitchFamily="2" charset="-122"/>
                <a:cs typeface="宋体" panose="02010600030101010101" pitchFamily="2" charset="-122"/>
              </a:rPr>
              <a:t>UFO</a:t>
            </a:r>
            <a:r>
              <a:rPr lang="zh-CN" altLang="en-US" sz="2000" b="0">
                <a:latin typeface="宋体" panose="02010600030101010101" pitchFamily="2" charset="-122"/>
                <a:ea typeface="宋体" panose="02010600030101010101" pitchFamily="2" charset="-122"/>
                <a:cs typeface="宋体" panose="02010600030101010101" pitchFamily="2" charset="-122"/>
              </a:rPr>
              <a:t>报表管理操作。</a:t>
            </a:r>
            <a:endParaRPr lang="zh-CN" altLang="en-US" sz="20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29590"/>
            <a:ext cx="9144000" cy="4728210"/>
          </a:xfrm>
        </p:spPr>
        <p:txBody>
          <a:bodyPr/>
          <a:lstStyle/>
          <a:p>
            <a:pPr algn="l"/>
            <a:r>
              <a:rPr lang="zh-CN" altLang="en-US" sz="2000" b="1"/>
              <a:t>3.编辑图表对象</a:t>
            </a:r>
          </a:p>
          <a:p>
            <a:pPr algn="l"/>
            <a:r>
              <a:rPr lang="zh-CN" altLang="en-US" sz="2000"/>
              <a:t>（1）双击图表对象的任意位置，选中图表。</a:t>
            </a:r>
          </a:p>
          <a:p>
            <a:pPr algn="l"/>
            <a:r>
              <a:rPr lang="zh-CN" altLang="en-US" sz="2000"/>
              <a:t>（2）执行“编辑—主标题”命令，打开“编辑标题”对话框。</a:t>
            </a:r>
          </a:p>
          <a:p>
            <a:pPr algn="l"/>
            <a:r>
              <a:rPr lang="zh-CN" altLang="en-US" sz="2000"/>
              <a:t>（3）输入主标题“管理费用明细”</a:t>
            </a:r>
          </a:p>
          <a:p>
            <a:pPr algn="l"/>
            <a:r>
              <a:rPr lang="zh-CN" altLang="en-US" sz="2000"/>
              <a:t>（4）单击“确认”按钮。如图6-34所示：</a:t>
            </a:r>
          </a:p>
        </p:txBody>
      </p:sp>
      <p:pic>
        <p:nvPicPr>
          <p:cNvPr id="223" name="图片 223" descr="4-6-2编辑图标标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812415" y="2680970"/>
            <a:ext cx="4798695" cy="1913255"/>
          </a:xfrm>
          <a:prstGeom prst="rect">
            <a:avLst/>
          </a:prstGeom>
          <a:noFill/>
          <a:ln>
            <a:noFill/>
          </a:ln>
        </p:spPr>
      </p:pic>
      <p:sp>
        <p:nvSpPr>
          <p:cNvPr id="100" name="文本框 99"/>
          <p:cNvSpPr txBox="1"/>
          <p:nvPr/>
        </p:nvSpPr>
        <p:spPr>
          <a:xfrm>
            <a:off x="2672080" y="476504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34</a:t>
            </a:r>
            <a:r>
              <a:rPr lang="zh-CN" altLang="en-US" sz="1400" b="1">
                <a:latin typeface="黑体" panose="02010609060101010101" charset="-122"/>
                <a:ea typeface="黑体" panose="02010609060101010101" charset="-122"/>
                <a:cs typeface="黑体" panose="02010609060101010101" charset="-122"/>
              </a:rPr>
              <a:t>编辑图表对象</a:t>
            </a:r>
            <a:endParaRPr lang="zh-CN" altLang="en-US" sz="1400" b="1"/>
          </a:p>
        </p:txBody>
      </p:sp>
      <p:sp>
        <p:nvSpPr>
          <p:cNvPr id="4" name="文本框 3"/>
          <p:cNvSpPr txBox="1"/>
          <p:nvPr/>
        </p:nvSpPr>
        <p:spPr>
          <a:xfrm>
            <a:off x="1722120" y="5572760"/>
            <a:ext cx="5080000" cy="706755"/>
          </a:xfrm>
          <a:prstGeom prst="rect">
            <a:avLst/>
          </a:prstGeom>
          <a:noFill/>
          <a:ln w="9525">
            <a:noFill/>
          </a:ln>
        </p:spPr>
        <p:txBody>
          <a:bodyPr>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将生成图表的货币资金表再次保存。</a:t>
            </a:r>
            <a:endParaRPr lang="zh-CN" altLang="en-US" sz="20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33830" y="283210"/>
            <a:ext cx="9144000" cy="579755"/>
          </a:xfrm>
        </p:spPr>
        <p:txBody>
          <a:bodyPr>
            <a:normAutofit/>
          </a:bodyPr>
          <a:lstStyle/>
          <a:p>
            <a:r>
              <a:rPr lang="zh-CN" altLang="en-US" sz="2400" b="1"/>
              <a:t>第二节 报表模板生成</a:t>
            </a:r>
          </a:p>
        </p:txBody>
      </p:sp>
      <p:sp>
        <p:nvSpPr>
          <p:cNvPr id="3" name="副标题 2"/>
          <p:cNvSpPr>
            <a:spLocks noGrp="1"/>
          </p:cNvSpPr>
          <p:nvPr>
            <p:ph type="subTitle" idx="1"/>
          </p:nvPr>
        </p:nvSpPr>
        <p:spPr>
          <a:xfrm>
            <a:off x="711200" y="1070610"/>
            <a:ext cx="10835640" cy="4187190"/>
          </a:xfrm>
        </p:spPr>
        <p:txBody>
          <a:bodyPr/>
          <a:lstStyle/>
          <a:p>
            <a:pPr algn="l"/>
            <a:r>
              <a:rPr lang="zh-CN" altLang="en-US" sz="2000" b="1"/>
              <a:t>一、资产负债表</a:t>
            </a:r>
          </a:p>
          <a:p>
            <a:pPr algn="l"/>
            <a:r>
              <a:rPr lang="zh-CN" altLang="en-US" sz="2000" b="1"/>
              <a:t>1.调用资产负债表模板</a:t>
            </a:r>
          </a:p>
          <a:p>
            <a:pPr algn="l"/>
            <a:r>
              <a:rPr lang="zh-CN" altLang="en-US" sz="2000" b="1"/>
              <a:t>操作指导：</a:t>
            </a:r>
          </a:p>
          <a:p>
            <a:pPr algn="l"/>
            <a:r>
              <a:rPr lang="zh-CN" altLang="en-US" sz="2000"/>
              <a:t>(1)在“格式”状态下，新建一空白报表。</a:t>
            </a:r>
          </a:p>
          <a:p>
            <a:pPr algn="l"/>
            <a:r>
              <a:rPr lang="zh-CN" altLang="en-US" sz="2000"/>
              <a:t>(2)执行“格式—报表模板”命令，打开“报表模板”对话框。</a:t>
            </a:r>
          </a:p>
          <a:p>
            <a:pPr algn="l"/>
            <a:r>
              <a:rPr lang="zh-CN" altLang="en-US" sz="2000"/>
              <a:t>(3)选择所在的行业“2007新会计制度科目”，财务报表“资产负债表”。如图6-35所示：</a:t>
            </a:r>
          </a:p>
        </p:txBody>
      </p:sp>
      <p:pic>
        <p:nvPicPr>
          <p:cNvPr id="222" name="图片 222" descr="4-7-1资产负债表"/>
          <p:cNvPicPr>
            <a:picLocks noChangeAspect="1" noChangeArrowheads="1"/>
          </p:cNvPicPr>
          <p:nvPr/>
        </p:nvPicPr>
        <p:blipFill>
          <a:blip r:embed="rId2">
            <a:extLst>
              <a:ext uri="{28A0092B-C50C-407E-A947-70E740481C1C}">
                <a14:useLocalDpi xmlns:a14="http://schemas.microsoft.com/office/drawing/2010/main" val="0"/>
              </a:ext>
            </a:extLst>
          </a:blip>
          <a:srcRect l="8333" t="17574" r="18810" b="10069"/>
          <a:stretch>
            <a:fillRect/>
          </a:stretch>
        </p:blipFill>
        <p:spPr>
          <a:xfrm>
            <a:off x="2752725" y="3483610"/>
            <a:ext cx="5161915" cy="2641600"/>
          </a:xfrm>
          <a:prstGeom prst="rect">
            <a:avLst/>
          </a:prstGeom>
          <a:noFill/>
          <a:ln>
            <a:noFill/>
          </a:ln>
        </p:spPr>
      </p:pic>
      <p:sp>
        <p:nvSpPr>
          <p:cNvPr id="100" name="文本框 99"/>
          <p:cNvSpPr txBox="1"/>
          <p:nvPr/>
        </p:nvSpPr>
        <p:spPr>
          <a:xfrm>
            <a:off x="2923540" y="631571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35</a:t>
            </a:r>
            <a:r>
              <a:rPr lang="zh-CN" altLang="en-US" sz="1400" b="1">
                <a:latin typeface="黑体" panose="02010609060101010101" charset="-122"/>
                <a:ea typeface="黑体" panose="02010609060101010101" charset="-122"/>
                <a:cs typeface="黑体" panose="02010609060101010101" charset="-122"/>
              </a:rPr>
              <a:t>资产负债表模板</a:t>
            </a:r>
            <a:endParaRPr lang="zh-CN" altLang="en-US" sz="1400" b="1"/>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16255"/>
            <a:ext cx="9144000" cy="4741545"/>
          </a:xfrm>
        </p:spPr>
        <p:txBody>
          <a:bodyPr/>
          <a:lstStyle/>
          <a:p>
            <a:pPr algn="l"/>
            <a:r>
              <a:rPr lang="zh-CN" altLang="en-US" sz="2000"/>
              <a:t>(4)单击“确认”按钮，弹出“模板格式将覆盖本表格式！是否继续？”信息提示对话框。如图6-36所示：</a:t>
            </a:r>
          </a:p>
        </p:txBody>
      </p:sp>
      <p:pic>
        <p:nvPicPr>
          <p:cNvPr id="221" name="图片 221" descr="4-7-2资产负债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001645" y="1341755"/>
            <a:ext cx="5245735" cy="2936240"/>
          </a:xfrm>
          <a:prstGeom prst="rect">
            <a:avLst/>
          </a:prstGeom>
          <a:noFill/>
          <a:ln>
            <a:noFill/>
          </a:ln>
        </p:spPr>
      </p:pic>
      <p:sp>
        <p:nvSpPr>
          <p:cNvPr id="100" name="文本框 99"/>
          <p:cNvSpPr txBox="1"/>
          <p:nvPr/>
        </p:nvSpPr>
        <p:spPr>
          <a:xfrm>
            <a:off x="3167380" y="46367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36</a:t>
            </a:r>
            <a:r>
              <a:rPr lang="zh-CN" altLang="en-US" sz="1400" b="1">
                <a:latin typeface="黑体" panose="02010609060101010101" charset="-122"/>
                <a:ea typeface="黑体" panose="02010609060101010101" charset="-122"/>
                <a:cs typeface="黑体" panose="02010609060101010101" charset="-122"/>
              </a:rPr>
              <a:t>打开资产负债表</a:t>
            </a:r>
          </a:p>
        </p:txBody>
      </p:sp>
      <p:sp>
        <p:nvSpPr>
          <p:cNvPr id="4" name="文本框 3"/>
          <p:cNvSpPr txBox="1"/>
          <p:nvPr/>
        </p:nvSpPr>
        <p:spPr>
          <a:xfrm>
            <a:off x="1722120" y="5257800"/>
            <a:ext cx="9161145" cy="398780"/>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(5) </a:t>
            </a:r>
            <a:r>
              <a:rPr lang="zh-CN" altLang="en-US" sz="2000" b="0">
                <a:latin typeface="宋体" panose="02010600030101010101" pitchFamily="2" charset="-122"/>
                <a:ea typeface="宋体" panose="02010600030101010101" pitchFamily="2" charset="-122"/>
                <a:cs typeface="宋体" panose="02010600030101010101" pitchFamily="2" charset="-122"/>
              </a:rPr>
              <a:t>单击“确定”按钮，即可打开“资产负债表”模板。</a:t>
            </a:r>
            <a:endParaRPr lang="zh-CN" altLang="en-US" sz="20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95095" y="1795780"/>
            <a:ext cx="9144000" cy="4508500"/>
          </a:xfrm>
        </p:spPr>
        <p:txBody>
          <a:bodyPr/>
          <a:lstStyle/>
          <a:p>
            <a:pPr algn="l"/>
            <a:r>
              <a:rPr lang="zh-CN" altLang="en-US" sz="2000" b="1"/>
              <a:t>2.调整报表模板</a:t>
            </a:r>
          </a:p>
          <a:p>
            <a:pPr algn="l"/>
            <a:r>
              <a:rPr lang="zh-CN" altLang="en-US" sz="2000" b="1"/>
              <a:t>操作指导：</a:t>
            </a:r>
          </a:p>
          <a:p>
            <a:pPr algn="l"/>
            <a:r>
              <a:rPr lang="zh-CN" altLang="en-US" sz="2000"/>
              <a:t>(1)单击“数据/格式”按钮，将“资产负债表”处于“格式”状态</a:t>
            </a:r>
          </a:p>
          <a:p>
            <a:pPr algn="l"/>
            <a:r>
              <a:rPr lang="zh-CN" altLang="en-US" sz="2000"/>
              <a:t>(2)根据本单位的实际情况，调整报表格式，修改报表公式。</a:t>
            </a:r>
          </a:p>
          <a:p>
            <a:pPr algn="l"/>
            <a:r>
              <a:rPr lang="zh-CN" altLang="en-US" sz="2000"/>
              <a:t>(3)保存调整后报表模板。</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87350"/>
            <a:ext cx="9144000" cy="4870450"/>
          </a:xfrm>
        </p:spPr>
        <p:txBody>
          <a:bodyPr/>
          <a:lstStyle/>
          <a:p>
            <a:pPr algn="l"/>
            <a:r>
              <a:rPr lang="zh-CN" altLang="en-US" sz="2000" b="1"/>
              <a:t>3.生成资产负债表数据</a:t>
            </a:r>
          </a:p>
          <a:p>
            <a:pPr algn="l"/>
            <a:r>
              <a:rPr lang="zh-CN" altLang="en-US" sz="2000" b="1"/>
              <a:t>操作指导：</a:t>
            </a:r>
          </a:p>
          <a:p>
            <a:pPr algn="l"/>
            <a:r>
              <a:rPr lang="zh-CN" altLang="en-US" sz="2000"/>
              <a:t>(1)在数据状态下，执行“数据—关键字—录入”命令，打开“录入关键字”对话框。</a:t>
            </a:r>
          </a:p>
          <a:p>
            <a:pPr algn="l"/>
            <a:r>
              <a:rPr lang="zh-CN" altLang="en-US" sz="2000"/>
              <a:t>(2)输入关键字：年“2016”，月“8”，日“31”。如图6-37所示：</a:t>
            </a:r>
          </a:p>
        </p:txBody>
      </p:sp>
      <p:pic>
        <p:nvPicPr>
          <p:cNvPr id="220" name="图片 220" descr="4-7-3生成资产负债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064385" y="2439035"/>
            <a:ext cx="7094855" cy="3207385"/>
          </a:xfrm>
          <a:prstGeom prst="rect">
            <a:avLst/>
          </a:prstGeom>
          <a:noFill/>
          <a:ln>
            <a:noFill/>
          </a:ln>
        </p:spPr>
      </p:pic>
      <p:sp>
        <p:nvSpPr>
          <p:cNvPr id="100" name="文本框 99"/>
          <p:cNvSpPr txBox="1"/>
          <p:nvPr/>
        </p:nvSpPr>
        <p:spPr>
          <a:xfrm>
            <a:off x="3071495" y="58381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37</a:t>
            </a:r>
            <a:r>
              <a:rPr lang="zh-CN" altLang="en-US" sz="1400" b="1">
                <a:latin typeface="黑体" panose="02010609060101010101" charset="-122"/>
                <a:ea typeface="黑体" panose="02010609060101010101" charset="-122"/>
                <a:cs typeface="黑体" panose="02010609060101010101" charset="-122"/>
              </a:rPr>
              <a:t>录入关键字</a:t>
            </a:r>
            <a:endParaRPr lang="zh-CN" altLang="en-US" sz="1400" b="1"/>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57860"/>
            <a:ext cx="9144000" cy="4599940"/>
          </a:xfrm>
        </p:spPr>
        <p:txBody>
          <a:bodyPr/>
          <a:lstStyle/>
          <a:p>
            <a:pPr algn="l"/>
            <a:r>
              <a:rPr lang="zh-CN" altLang="en-US" sz="2000"/>
              <a:t>(3)单击“确认”按钮，弹出“是否重算第1页？”注意框。如图6-38所示：</a:t>
            </a:r>
          </a:p>
        </p:txBody>
      </p:sp>
      <p:pic>
        <p:nvPicPr>
          <p:cNvPr id="219" name="图片 219" descr="12资产负债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557270" y="1141095"/>
            <a:ext cx="3566160" cy="2755900"/>
          </a:xfrm>
          <a:prstGeom prst="rect">
            <a:avLst/>
          </a:prstGeom>
          <a:noFill/>
          <a:ln>
            <a:noFill/>
          </a:ln>
        </p:spPr>
      </p:pic>
      <p:sp>
        <p:nvSpPr>
          <p:cNvPr id="100" name="文本框 99"/>
          <p:cNvSpPr txBox="1"/>
          <p:nvPr/>
        </p:nvSpPr>
        <p:spPr>
          <a:xfrm>
            <a:off x="2896870" y="400367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38</a:t>
            </a:r>
            <a:r>
              <a:rPr lang="zh-CN" altLang="en-US" sz="1400" b="1">
                <a:latin typeface="黑体" panose="02010609060101010101" charset="-122"/>
                <a:ea typeface="黑体" panose="02010609060101010101" charset="-122"/>
                <a:cs typeface="黑体" panose="02010609060101010101" charset="-122"/>
              </a:rPr>
              <a:t>重算表页</a:t>
            </a:r>
            <a:endParaRPr lang="zh-CN" altLang="en-US" sz="1400" b="1"/>
          </a:p>
        </p:txBody>
      </p:sp>
      <p:sp>
        <p:nvSpPr>
          <p:cNvPr id="4" name="文本框 3"/>
          <p:cNvSpPr txBox="1"/>
          <p:nvPr/>
        </p:nvSpPr>
        <p:spPr>
          <a:xfrm>
            <a:off x="1626870" y="4580890"/>
            <a:ext cx="8541385" cy="1938020"/>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(4) </a:t>
            </a:r>
            <a:r>
              <a:rPr lang="zh-CN" altLang="en-US" sz="2000" b="0">
                <a:latin typeface="宋体" panose="02010600030101010101" pitchFamily="2" charset="-122"/>
                <a:ea typeface="宋体" panose="02010600030101010101" pitchFamily="2" charset="-122"/>
                <a:cs typeface="宋体" panose="02010600030101010101" pitchFamily="2" charset="-122"/>
              </a:rPr>
              <a:t>单击“是”按钮，系统会自动根据单元公式计算</a:t>
            </a:r>
            <a:r>
              <a:rPr lang="en-US" altLang="zh-CN" sz="2000" b="0">
                <a:latin typeface="宋体" panose="02010600030101010101" pitchFamily="2" charset="-122"/>
                <a:ea typeface="宋体" panose="02010600030101010101" pitchFamily="2" charset="-122"/>
                <a:cs typeface="宋体" panose="02010600030101010101" pitchFamily="2" charset="-122"/>
              </a:rPr>
              <a:t>8</a:t>
            </a:r>
            <a:r>
              <a:rPr lang="zh-CN" altLang="en-US" sz="2000" b="0">
                <a:latin typeface="宋体" panose="02010600030101010101" pitchFamily="2" charset="-122"/>
                <a:ea typeface="宋体" panose="02010600030101010101" pitchFamily="2" charset="-122"/>
                <a:cs typeface="宋体" panose="02010600030101010101" pitchFamily="2" charset="-122"/>
              </a:rPr>
              <a:t>月份数据；单击“否”按钮，系统不计算</a:t>
            </a:r>
            <a:r>
              <a:rPr lang="en-US" altLang="zh-CN" sz="2000" b="0">
                <a:latin typeface="宋体" panose="02010600030101010101" pitchFamily="2" charset="-122"/>
                <a:ea typeface="宋体" panose="02010600030101010101" pitchFamily="2" charset="-122"/>
                <a:cs typeface="宋体" panose="02010600030101010101" pitchFamily="2" charset="-122"/>
              </a:rPr>
              <a:t>12</a:t>
            </a:r>
            <a:r>
              <a:rPr lang="zh-CN" altLang="en-US" sz="2000" b="0">
                <a:latin typeface="宋体" panose="02010600030101010101" pitchFamily="2" charset="-122"/>
                <a:ea typeface="宋体" panose="02010600030101010101" pitchFamily="2" charset="-122"/>
                <a:cs typeface="宋体" panose="02010600030101010101" pitchFamily="2" charset="-122"/>
              </a:rPr>
              <a:t>月份数据，以后可利用“表页重算”功能生成</a:t>
            </a:r>
            <a:r>
              <a:rPr lang="en-US" altLang="zh-CN" sz="2000" b="0">
                <a:latin typeface="宋体" panose="02010600030101010101" pitchFamily="2" charset="-122"/>
                <a:ea typeface="宋体" panose="02010600030101010101" pitchFamily="2" charset="-122"/>
                <a:cs typeface="宋体" panose="02010600030101010101" pitchFamily="2" charset="-122"/>
              </a:rPr>
              <a:t>12</a:t>
            </a:r>
            <a:r>
              <a:rPr lang="zh-CN" altLang="en-US" sz="2000" b="0">
                <a:latin typeface="宋体" panose="02010600030101010101" pitchFamily="2" charset="-122"/>
                <a:ea typeface="宋体" panose="02010600030101010101" pitchFamily="2" charset="-122"/>
                <a:cs typeface="宋体" panose="02010600030101010101" pitchFamily="2" charset="-122"/>
              </a:rPr>
              <a:t>月数据。</a:t>
            </a:r>
          </a:p>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(5) </a:t>
            </a:r>
            <a:r>
              <a:rPr lang="zh-CN" altLang="en-US" sz="2000" b="0">
                <a:latin typeface="宋体" panose="02010600030101010101" pitchFamily="2" charset="-122"/>
                <a:ea typeface="宋体" panose="02010600030101010101" pitchFamily="2" charset="-122"/>
                <a:cs typeface="宋体" panose="02010600030101010101" pitchFamily="2" charset="-122"/>
              </a:rPr>
              <a:t>单击工具栏上的“保存”按钮，将生成的报表数据保存。</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marL="266700" indent="-26670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同样的方法，调用利润表模板并生成</a:t>
            </a:r>
            <a:r>
              <a:rPr lang="en-US" altLang="zh-CN" sz="2000" b="0">
                <a:latin typeface="宋体" panose="02010600030101010101" pitchFamily="2" charset="-122"/>
                <a:ea typeface="宋体" panose="02010600030101010101" pitchFamily="2" charset="-122"/>
                <a:cs typeface="宋体" panose="02010600030101010101" pitchFamily="2" charset="-122"/>
              </a:rPr>
              <a:t>12</a:t>
            </a:r>
            <a:r>
              <a:rPr lang="zh-CN" altLang="en-US" sz="2000" b="0">
                <a:latin typeface="宋体" panose="02010600030101010101" pitchFamily="2" charset="-122"/>
                <a:ea typeface="宋体" panose="02010600030101010101" pitchFamily="2" charset="-122"/>
                <a:cs typeface="宋体" panose="02010600030101010101" pitchFamily="2" charset="-122"/>
              </a:rPr>
              <a:t>月份利润表。</a:t>
            </a:r>
            <a:endParaRPr lang="zh-CN" altLang="en-US" sz="20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148715"/>
            <a:ext cx="9144000" cy="4392930"/>
          </a:xfrm>
        </p:spPr>
        <p:txBody>
          <a:bodyPr/>
          <a:lstStyle/>
          <a:p>
            <a:pPr algn="l"/>
            <a:r>
              <a:rPr lang="zh-CN" altLang="en-US" sz="2000" b="1"/>
              <a:t>二、现金流量表</a:t>
            </a:r>
          </a:p>
          <a:p>
            <a:pPr algn="l"/>
            <a:r>
              <a:rPr lang="zh-CN" altLang="en-US" sz="2000" b="1"/>
              <a:t>1.生成现金流量表主表</a:t>
            </a:r>
          </a:p>
          <a:p>
            <a:pPr algn="l"/>
            <a:r>
              <a:rPr lang="zh-CN" altLang="en-US" sz="2000"/>
              <a:t>(1)在“格式”状态下，执行“格式—报表模板”命令，打开“报表模板”对话框。</a:t>
            </a:r>
          </a:p>
          <a:p>
            <a:pPr algn="l"/>
            <a:r>
              <a:rPr lang="zh-CN" altLang="en-US" sz="2000"/>
              <a:t>(2)选择所在的行业“2007新会计制度科目”，财务报表“现金流量表”。</a:t>
            </a:r>
          </a:p>
          <a:p>
            <a:pPr algn="l"/>
            <a:r>
              <a:rPr lang="zh-CN" altLang="en-US" sz="2000"/>
              <a:t>(3)单击“确认”按钮，弹出“模板格式将覆盖本表格式！是否继续？”信息提示对话框。</a:t>
            </a:r>
          </a:p>
          <a:p>
            <a:pPr algn="l"/>
            <a:r>
              <a:rPr lang="zh-CN" altLang="en-US" sz="2000"/>
              <a:t>(4)单击“确定”按钮，即可打开“现金流量表”模板。</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46530" y="1741805"/>
            <a:ext cx="9144000" cy="4742815"/>
          </a:xfrm>
        </p:spPr>
        <p:txBody>
          <a:bodyPr/>
          <a:lstStyle/>
          <a:p>
            <a:pPr algn="l"/>
            <a:r>
              <a:rPr lang="zh-CN" altLang="en-US" sz="2000" b="1"/>
              <a:t>2.调整现金流量表模版</a:t>
            </a:r>
          </a:p>
          <a:p>
            <a:pPr algn="l"/>
            <a:r>
              <a:rPr lang="zh-CN" altLang="en-US" sz="2000"/>
              <a:t>(1)单击“数据/格式”按钮，将“现金流量表”处于“格式”状态。</a:t>
            </a:r>
          </a:p>
          <a:p>
            <a:pPr algn="l"/>
            <a:r>
              <a:rPr lang="zh-CN" altLang="en-US" sz="2000"/>
              <a:t>(2)采用引导输入方式调整报表公式。</a:t>
            </a:r>
          </a:p>
          <a:p>
            <a:pPr algn="l"/>
            <a:r>
              <a:rPr lang="zh-CN" altLang="en-US" sz="2000"/>
              <a:t>(3)选中单元C6。</a:t>
            </a:r>
          </a:p>
          <a:p>
            <a:pPr algn="l"/>
            <a:r>
              <a:rPr lang="zh-CN" altLang="en-US" sz="2000"/>
              <a:t>(4)单击fx按钮，打开“定义公式”对话框。</a:t>
            </a:r>
          </a:p>
          <a:p>
            <a:pPr algn="l"/>
            <a:endParaRPr lang="zh-CN" altLang="en-US" sz="20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54990"/>
            <a:ext cx="9144000" cy="4702810"/>
          </a:xfrm>
        </p:spPr>
        <p:txBody>
          <a:bodyPr/>
          <a:lstStyle/>
          <a:p>
            <a:pPr algn="l"/>
            <a:r>
              <a:rPr lang="zh-CN" altLang="en-US" sz="2000"/>
              <a:t>(5)单击“函数向导”按钮，打开“函数向导”对话框。在“函数分类”列表中选择“用友账务函数”，在右侧的“函数名”列表框中选择“现金流量项目金额（XJLL）”，单击“下一步”按钮，打开“用友财务函数”对话框。如图6-39所示：</a:t>
            </a:r>
          </a:p>
        </p:txBody>
      </p:sp>
      <p:pic>
        <p:nvPicPr>
          <p:cNvPr id="218" name="图片 218" descr="4-8-1现金流量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030095" y="1741170"/>
            <a:ext cx="7641590" cy="4021455"/>
          </a:xfrm>
          <a:prstGeom prst="rect">
            <a:avLst/>
          </a:prstGeom>
          <a:noFill/>
          <a:ln>
            <a:noFill/>
          </a:ln>
        </p:spPr>
      </p:pic>
      <p:sp>
        <p:nvSpPr>
          <p:cNvPr id="100" name="文本框 99"/>
          <p:cNvSpPr txBox="1"/>
          <p:nvPr/>
        </p:nvSpPr>
        <p:spPr>
          <a:xfrm>
            <a:off x="3001010" y="58889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39</a:t>
            </a:r>
            <a:r>
              <a:rPr lang="zh-CN" altLang="en-US" sz="1400" b="1">
                <a:latin typeface="黑体" panose="02010609060101010101" charset="-122"/>
                <a:ea typeface="黑体" panose="02010609060101010101" charset="-122"/>
                <a:cs typeface="黑体" panose="02010609060101010101" charset="-122"/>
              </a:rPr>
              <a:t>现金流量表函数向导</a:t>
            </a:r>
            <a:endParaRPr lang="zh-CN" altLang="en-US" sz="1400" b="1"/>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89585"/>
            <a:ext cx="9144000" cy="4768215"/>
          </a:xfrm>
        </p:spPr>
        <p:txBody>
          <a:bodyPr/>
          <a:lstStyle/>
          <a:p>
            <a:pPr algn="l"/>
            <a:r>
              <a:rPr lang="zh-CN" altLang="en-US" sz="2000"/>
              <a:t>(6)双击“参照”按钮，打开“账务函数”对话框。单击“项目编码”右侧的参照按钮，打开“现金流量项目”选项。如图6-40所示：</a:t>
            </a:r>
          </a:p>
        </p:txBody>
      </p:sp>
      <p:pic>
        <p:nvPicPr>
          <p:cNvPr id="217" name="图片 217" descr="4-8-2现金流量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02485" y="1233805"/>
            <a:ext cx="7277100" cy="4881245"/>
          </a:xfrm>
          <a:prstGeom prst="rect">
            <a:avLst/>
          </a:prstGeom>
          <a:noFill/>
          <a:ln>
            <a:noFill/>
          </a:ln>
        </p:spPr>
      </p:pic>
      <p:sp>
        <p:nvSpPr>
          <p:cNvPr id="100" name="文本框 99"/>
          <p:cNvSpPr txBox="1"/>
          <p:nvPr/>
        </p:nvSpPr>
        <p:spPr>
          <a:xfrm>
            <a:off x="3201035" y="63798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40</a:t>
            </a:r>
            <a:r>
              <a:rPr lang="zh-CN" altLang="en-US" sz="1400" b="1">
                <a:latin typeface="黑体" panose="02010609060101010101" charset="-122"/>
                <a:ea typeface="黑体" panose="02010609060101010101" charset="-122"/>
                <a:cs typeface="黑体" panose="02010609060101010101" charset="-122"/>
              </a:rPr>
              <a:t>函数参照</a:t>
            </a:r>
            <a:endParaRPr lang="zh-CN" altLang="en-US" sz="14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35" y="0"/>
            <a:ext cx="12179300" cy="6871970"/>
          </a:xfrm>
        </p:spPr>
        <p:txBody>
          <a:bodyPr/>
          <a:lstStyle/>
          <a:p>
            <a:pPr algn="l"/>
            <a:r>
              <a:rPr lang="zh-CN" altLang="en-US" sz="2000" b="1"/>
              <a:t>1.启动财务报表系统</a:t>
            </a:r>
          </a:p>
          <a:p>
            <a:pPr algn="l"/>
            <a:r>
              <a:rPr lang="zh-CN" altLang="en-US" sz="2000" b="1"/>
              <a:t>操作指导：</a:t>
            </a:r>
          </a:p>
          <a:p>
            <a:pPr algn="l"/>
            <a:r>
              <a:rPr lang="zh-CN" altLang="en-US" sz="1600"/>
              <a:t>(1)登录企业应用平台，操作员001；密码1；账套001；会计年度2016；操作日期2016-08-31. </a:t>
            </a:r>
          </a:p>
          <a:p>
            <a:pPr algn="l"/>
            <a:r>
              <a:rPr lang="zh-CN" altLang="en-US" sz="1600"/>
              <a:t>(2)单击“财务会计”，执行“UFO报表”，进入“UFO报表窗口”。</a:t>
            </a:r>
          </a:p>
          <a:p>
            <a:pPr algn="l"/>
            <a:r>
              <a:rPr lang="zh-CN" altLang="en-US" sz="1600"/>
              <a:t>(3)执行工具栏中的“新建”按钮，建立一张空白报表，报表名默认为“report1”。</a:t>
            </a:r>
          </a:p>
          <a:p>
            <a:pPr algn="l"/>
            <a:r>
              <a:rPr lang="zh-CN" altLang="en-US" sz="1600"/>
              <a:t>(4)单击空白报表底部左下角的“格式/数据”按钮，使当前状态为“格式”状态。报表定义需要在“格式”状态下进行。如图6-1所示：</a:t>
            </a:r>
          </a:p>
        </p:txBody>
      </p:sp>
      <p:pic>
        <p:nvPicPr>
          <p:cNvPr id="256" name="图片 256" descr="1新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424305" y="2132965"/>
            <a:ext cx="6379845" cy="4645660"/>
          </a:xfrm>
          <a:prstGeom prst="rect">
            <a:avLst/>
          </a:prstGeom>
          <a:noFill/>
          <a:ln>
            <a:noFill/>
          </a:ln>
        </p:spPr>
      </p:pic>
      <p:sp>
        <p:nvSpPr>
          <p:cNvPr id="100" name="文本框 99"/>
          <p:cNvSpPr txBox="1"/>
          <p:nvPr/>
        </p:nvSpPr>
        <p:spPr>
          <a:xfrm>
            <a:off x="6642735" y="647192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1</a:t>
            </a:r>
            <a:r>
              <a:rPr lang="zh-CN" altLang="en-US" sz="1400" b="1">
                <a:latin typeface="黑体" panose="02010609060101010101" charset="-122"/>
                <a:ea typeface="黑体" panose="02010609060101010101" charset="-122"/>
                <a:cs typeface="黑体" panose="02010609060101010101" charset="-122"/>
              </a:rPr>
              <a:t>启动财务报表</a:t>
            </a:r>
            <a:endParaRPr lang="zh-CN" altLang="en-US" sz="1400" b="1"/>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89585"/>
            <a:ext cx="9144000" cy="4768215"/>
          </a:xfrm>
        </p:spPr>
        <p:txBody>
          <a:bodyPr/>
          <a:lstStyle/>
          <a:p>
            <a:pPr algn="l"/>
            <a:r>
              <a:rPr lang="zh-CN" altLang="en-US" sz="2000"/>
              <a:t>(7)双击选择与C6单元左侧的参照按钮，单击“确定”按钮，返回“用友账务函数”对话框。如图6-41所示：</a:t>
            </a:r>
          </a:p>
        </p:txBody>
      </p:sp>
      <p:pic>
        <p:nvPicPr>
          <p:cNvPr id="216" name="图片 216" descr="4-8-2-1现金流量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248025" y="1133475"/>
            <a:ext cx="4933950" cy="4668520"/>
          </a:xfrm>
          <a:prstGeom prst="rect">
            <a:avLst/>
          </a:prstGeom>
          <a:noFill/>
          <a:ln>
            <a:noFill/>
          </a:ln>
        </p:spPr>
      </p:pic>
      <p:sp>
        <p:nvSpPr>
          <p:cNvPr id="100" name="文本框 99"/>
          <p:cNvSpPr txBox="1"/>
          <p:nvPr/>
        </p:nvSpPr>
        <p:spPr>
          <a:xfrm>
            <a:off x="3175000" y="59670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41</a:t>
            </a:r>
            <a:r>
              <a:rPr lang="zh-CN" altLang="en-US" sz="1400" b="1">
                <a:latin typeface="黑体" panose="02010609060101010101" charset="-122"/>
                <a:ea typeface="黑体" panose="02010609060101010101" charset="-122"/>
                <a:cs typeface="黑体" panose="02010609060101010101" charset="-122"/>
              </a:rPr>
              <a:t>财务函数</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89585"/>
            <a:ext cx="9144000" cy="4768215"/>
          </a:xfrm>
        </p:spPr>
        <p:txBody>
          <a:bodyPr/>
          <a:lstStyle/>
          <a:p>
            <a:pPr algn="l"/>
            <a:r>
              <a:rPr lang="zh-CN" altLang="en-US" sz="2000"/>
              <a:t>(8)单击“确定”按钮，返回“定义公式”对话框，单击“确认”按钮。如图6-42所示：</a:t>
            </a:r>
          </a:p>
        </p:txBody>
      </p:sp>
      <p:pic>
        <p:nvPicPr>
          <p:cNvPr id="215" name="图片 215" descr="4-8-3现金流量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470150" y="1198245"/>
            <a:ext cx="5972810" cy="2228850"/>
          </a:xfrm>
          <a:prstGeom prst="rect">
            <a:avLst/>
          </a:prstGeom>
          <a:noFill/>
          <a:ln>
            <a:noFill/>
          </a:ln>
        </p:spPr>
      </p:pic>
      <p:sp>
        <p:nvSpPr>
          <p:cNvPr id="100" name="文本框 99"/>
          <p:cNvSpPr txBox="1"/>
          <p:nvPr/>
        </p:nvSpPr>
        <p:spPr>
          <a:xfrm>
            <a:off x="2916555" y="36810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42</a:t>
            </a:r>
            <a:r>
              <a:rPr lang="zh-CN" altLang="en-US" sz="1400" b="1">
                <a:latin typeface="黑体" panose="02010609060101010101" charset="-122"/>
                <a:ea typeface="黑体" panose="02010609060101010101" charset="-122"/>
                <a:cs typeface="黑体" panose="02010609060101010101" charset="-122"/>
              </a:rPr>
              <a:t>现金流量表公式</a:t>
            </a:r>
          </a:p>
        </p:txBody>
      </p:sp>
      <p:sp>
        <p:nvSpPr>
          <p:cNvPr id="4" name="文本框 3"/>
          <p:cNvSpPr txBox="1"/>
          <p:nvPr/>
        </p:nvSpPr>
        <p:spPr>
          <a:xfrm>
            <a:off x="1619250" y="4410075"/>
            <a:ext cx="9148445" cy="706755"/>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(9) </a:t>
            </a:r>
            <a:r>
              <a:rPr lang="zh-CN" altLang="en-US" sz="2000" b="0">
                <a:latin typeface="宋体" panose="02010600030101010101" pitchFamily="2" charset="-122"/>
                <a:ea typeface="宋体" panose="02010600030101010101" pitchFamily="2" charset="-122"/>
                <a:cs typeface="宋体" panose="02010600030101010101" pitchFamily="2" charset="-122"/>
              </a:rPr>
              <a:t>重复</a:t>
            </a:r>
            <a:r>
              <a:rPr lang="en-US" altLang="zh-CN" sz="2000" b="0">
                <a:latin typeface="宋体" panose="02010600030101010101" pitchFamily="2" charset="-122"/>
                <a:ea typeface="宋体" panose="02010600030101010101" pitchFamily="2" charset="-122"/>
                <a:cs typeface="宋体" panose="02010600030101010101" pitchFamily="2" charset="-122"/>
              </a:rPr>
              <a:t>(3)</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(10)</a:t>
            </a:r>
            <a:r>
              <a:rPr lang="zh-CN" altLang="en-US" sz="2000" b="0">
                <a:latin typeface="宋体" panose="02010600030101010101" pitchFamily="2" charset="-122"/>
                <a:ea typeface="宋体" panose="02010600030101010101" pitchFamily="2" charset="-122"/>
                <a:cs typeface="宋体" panose="02010600030101010101" pitchFamily="2" charset="-122"/>
              </a:rPr>
              <a:t>步骤的操作，输入其它单元公式。</a:t>
            </a:r>
          </a:p>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(10) </a:t>
            </a:r>
            <a:r>
              <a:rPr lang="zh-CN" altLang="en-US" sz="2000" b="0">
                <a:latin typeface="宋体" panose="02010600030101010101" pitchFamily="2" charset="-122"/>
                <a:ea typeface="宋体" panose="02010600030101010101" pitchFamily="2" charset="-122"/>
                <a:cs typeface="宋体" panose="02010600030101010101" pitchFamily="2" charset="-122"/>
              </a:rPr>
              <a:t>单击工具栏上的“保存”按钮，保存调整后的保镖模版。</a:t>
            </a:r>
            <a:endParaRPr lang="zh-CN" altLang="en-US" sz="20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485265"/>
            <a:ext cx="9144000" cy="4612005"/>
          </a:xfrm>
        </p:spPr>
        <p:txBody>
          <a:bodyPr/>
          <a:lstStyle/>
          <a:p>
            <a:pPr algn="l"/>
            <a:r>
              <a:rPr lang="zh-CN" altLang="en-US" sz="2000" b="1"/>
              <a:t>3.生成现金流量表主表数据</a:t>
            </a:r>
          </a:p>
          <a:p>
            <a:pPr algn="l"/>
            <a:r>
              <a:rPr lang="zh-CN" altLang="en-US" sz="2000"/>
              <a:t>(1)在“数据”状态下，执行“数据—表页重算”命令。 </a:t>
            </a:r>
          </a:p>
          <a:p>
            <a:pPr algn="l"/>
            <a:r>
              <a:rPr lang="zh-CN" altLang="en-US" sz="2000"/>
              <a:t>(2)系统弹出“是否重算第1页?”信息提示对话框。</a:t>
            </a:r>
          </a:p>
          <a:p>
            <a:pPr algn="l"/>
            <a:r>
              <a:rPr lang="zh-CN" altLang="en-US" sz="2000"/>
              <a:t>(3)单击“是”按钮，系统会自动根据单元公式计算8月份数据。</a:t>
            </a:r>
          </a:p>
          <a:p>
            <a:pPr algn="l"/>
            <a:r>
              <a:rPr lang="zh-CN" altLang="en-US" sz="2000"/>
              <a:t>(4)执行“文件—另存为”命令，输入文件名“现金流量表2016”，单击“另存为”按钮，将生成的报表数据保存。</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38835"/>
            <a:ext cx="9144000" cy="4418965"/>
          </a:xfrm>
        </p:spPr>
        <p:txBody>
          <a:bodyPr/>
          <a:lstStyle/>
          <a:p>
            <a:pPr algn="l"/>
            <a:r>
              <a:rPr lang="zh-CN" altLang="en-US" sz="2000" b="1"/>
              <a:t>2.设置报表尺寸</a:t>
            </a:r>
          </a:p>
          <a:p>
            <a:pPr algn="l"/>
            <a:r>
              <a:rPr lang="zh-CN" altLang="en-US" sz="2000"/>
              <a:t>(1)执行“格式—表尺寸”命令，打开“表尺寸”对话框。</a:t>
            </a:r>
          </a:p>
          <a:p>
            <a:pPr algn="l"/>
            <a:r>
              <a:rPr lang="zh-CN" altLang="en-US" sz="2000"/>
              <a:t>(2)输入行数“12”，列数“3”。如图6-2所示：</a:t>
            </a:r>
          </a:p>
        </p:txBody>
      </p:sp>
      <p:pic>
        <p:nvPicPr>
          <p:cNvPr id="255" name="图片 255" descr="1-1-2表尺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402205" y="2161540"/>
            <a:ext cx="5593715" cy="2596515"/>
          </a:xfrm>
          <a:prstGeom prst="rect">
            <a:avLst/>
          </a:prstGeom>
          <a:noFill/>
          <a:ln>
            <a:noFill/>
          </a:ln>
        </p:spPr>
      </p:pic>
      <p:sp>
        <p:nvSpPr>
          <p:cNvPr id="100" name="文本框 99"/>
          <p:cNvSpPr txBox="1"/>
          <p:nvPr/>
        </p:nvSpPr>
        <p:spPr>
          <a:xfrm>
            <a:off x="2806700" y="50126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2</a:t>
            </a:r>
            <a:r>
              <a:rPr lang="zh-CN" altLang="en-US" sz="1400" b="1">
                <a:latin typeface="黑体" panose="02010609060101010101" charset="-122"/>
                <a:ea typeface="黑体" panose="02010609060101010101" charset="-122"/>
                <a:cs typeface="黑体" panose="02010609060101010101" charset="-122"/>
              </a:rPr>
              <a:t>设置表尺寸</a:t>
            </a:r>
            <a:endParaRPr lang="zh-CN" altLang="en-US" sz="1400" b="1"/>
          </a:p>
        </p:txBody>
      </p:sp>
      <p:sp>
        <p:nvSpPr>
          <p:cNvPr id="4" name="文本框 3"/>
          <p:cNvSpPr txBox="1"/>
          <p:nvPr/>
        </p:nvSpPr>
        <p:spPr>
          <a:xfrm>
            <a:off x="1618615" y="5640705"/>
            <a:ext cx="5080000" cy="398780"/>
          </a:xfrm>
          <a:prstGeom prst="rect">
            <a:avLst/>
          </a:prstGeom>
          <a:noFill/>
          <a:ln w="9525">
            <a:noFill/>
          </a:ln>
        </p:spPr>
        <p:txBody>
          <a:bodyPr>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(3) </a:t>
            </a:r>
            <a:r>
              <a:rPr lang="zh-CN" altLang="en-US" sz="2000" b="0">
                <a:latin typeface="宋体" panose="02010600030101010101" pitchFamily="2" charset="-122"/>
                <a:ea typeface="宋体" panose="02010600030101010101" pitchFamily="2" charset="-122"/>
                <a:cs typeface="宋体" panose="02010600030101010101" pitchFamily="2" charset="-122"/>
              </a:rPr>
              <a:t>单击“确认”按钮。</a:t>
            </a:r>
            <a:endParaRPr lang="zh-CN" altLang="en-US"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06425"/>
            <a:ext cx="9144000" cy="4651375"/>
          </a:xfrm>
        </p:spPr>
        <p:txBody>
          <a:bodyPr/>
          <a:lstStyle/>
          <a:p>
            <a:pPr algn="l"/>
            <a:r>
              <a:rPr lang="zh-CN" altLang="en-US" sz="2000" b="1"/>
              <a:t>3.定义组合单元</a:t>
            </a:r>
          </a:p>
          <a:p>
            <a:pPr algn="l"/>
            <a:r>
              <a:rPr lang="zh-CN" altLang="en-US" sz="2000"/>
              <a:t>(1)选择需合并的区域“A1：C1”。</a:t>
            </a:r>
          </a:p>
          <a:p>
            <a:pPr algn="l"/>
            <a:r>
              <a:rPr lang="zh-CN" altLang="en-US" sz="2000"/>
              <a:t>(2)执行“格式—组合单元”命令，打开“组合单元”对话框。</a:t>
            </a:r>
          </a:p>
          <a:p>
            <a:pPr algn="l"/>
            <a:r>
              <a:rPr lang="zh-CN" altLang="en-US" sz="2000"/>
              <a:t>(3)选择组合方式“整体组合”或“按行组合”，该单元即合并成一个单元格。如图6-3所示：</a:t>
            </a:r>
          </a:p>
        </p:txBody>
      </p:sp>
      <p:pic>
        <p:nvPicPr>
          <p:cNvPr id="254" name="图片 254" descr="1-1-3组合单元格"/>
          <p:cNvPicPr>
            <a:picLocks noChangeAspect="1" noChangeArrowheads="1"/>
          </p:cNvPicPr>
          <p:nvPr/>
        </p:nvPicPr>
        <p:blipFill>
          <a:blip r:embed="rId2">
            <a:extLst>
              <a:ext uri="{28A0092B-C50C-407E-A947-70E740481C1C}">
                <a14:useLocalDpi xmlns:a14="http://schemas.microsoft.com/office/drawing/2010/main" val="0"/>
              </a:ext>
            </a:extLst>
          </a:blip>
          <a:srcRect l="10190" t="43443" r="3554" b="10928"/>
          <a:stretch>
            <a:fillRect/>
          </a:stretch>
        </p:blipFill>
        <p:spPr>
          <a:xfrm>
            <a:off x="1947545" y="2633980"/>
            <a:ext cx="7562215" cy="2223770"/>
          </a:xfrm>
          <a:prstGeom prst="rect">
            <a:avLst/>
          </a:prstGeom>
          <a:noFill/>
          <a:ln>
            <a:noFill/>
          </a:ln>
        </p:spPr>
      </p:pic>
      <p:sp>
        <p:nvSpPr>
          <p:cNvPr id="100" name="文本框 99"/>
          <p:cNvSpPr txBox="1"/>
          <p:nvPr/>
        </p:nvSpPr>
        <p:spPr>
          <a:xfrm>
            <a:off x="2974340" y="50126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3</a:t>
            </a:r>
            <a:r>
              <a:rPr lang="zh-CN" altLang="en-US" sz="1400" b="1">
                <a:latin typeface="黑体" panose="02010609060101010101" charset="-122"/>
                <a:ea typeface="黑体" panose="02010609060101010101" charset="-122"/>
                <a:cs typeface="黑体" panose="02010609060101010101" charset="-122"/>
              </a:rPr>
              <a:t>定义组合单元格</a:t>
            </a:r>
            <a:endParaRPr lang="zh-CN" altLang="en-US" sz="1400" b="1"/>
          </a:p>
        </p:txBody>
      </p:sp>
      <p:sp>
        <p:nvSpPr>
          <p:cNvPr id="4" name="文本框 3"/>
          <p:cNvSpPr txBox="1"/>
          <p:nvPr/>
        </p:nvSpPr>
        <p:spPr>
          <a:xfrm>
            <a:off x="1524000" y="5807710"/>
            <a:ext cx="9225280" cy="398780"/>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(4) </a:t>
            </a:r>
            <a:r>
              <a:rPr lang="zh-CN" altLang="en-US" sz="2000" b="0">
                <a:latin typeface="宋体" panose="02010600030101010101" pitchFamily="2" charset="-122"/>
                <a:ea typeface="宋体" panose="02010600030101010101" pitchFamily="2" charset="-122"/>
                <a:cs typeface="宋体" panose="02010600030101010101" pitchFamily="2" charset="-122"/>
              </a:rPr>
              <a:t>同理，定义“</a:t>
            </a:r>
            <a:r>
              <a:rPr lang="en-US" altLang="zh-CN" sz="2000" b="0">
                <a:latin typeface="宋体" panose="02010600030101010101" pitchFamily="2" charset="-122"/>
                <a:ea typeface="宋体" panose="02010600030101010101" pitchFamily="2" charset="-122"/>
                <a:cs typeface="宋体" panose="02010600030101010101" pitchFamily="2" charset="-122"/>
              </a:rPr>
              <a:t>A2</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C2”“A12</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C12”</a:t>
            </a:r>
            <a:r>
              <a:rPr lang="zh-CN" altLang="en-US" sz="2000" b="0">
                <a:latin typeface="宋体" panose="02010600030101010101" pitchFamily="2" charset="-122"/>
                <a:ea typeface="宋体" panose="02010600030101010101" pitchFamily="2" charset="-122"/>
                <a:cs typeface="宋体" panose="02010600030101010101" pitchFamily="2" charset="-122"/>
              </a:rPr>
              <a:t>单元为组合单元。</a:t>
            </a:r>
            <a:endParaRPr lang="zh-CN" altLang="en-US" sz="2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02920"/>
            <a:ext cx="9144000" cy="4754880"/>
          </a:xfrm>
        </p:spPr>
        <p:txBody>
          <a:bodyPr/>
          <a:lstStyle/>
          <a:p>
            <a:pPr algn="l"/>
            <a:r>
              <a:rPr lang="zh-CN" altLang="en-US" sz="2000" b="1"/>
              <a:t>4.画表格线</a:t>
            </a:r>
          </a:p>
          <a:p>
            <a:pPr algn="l"/>
            <a:r>
              <a:rPr lang="zh-CN" altLang="en-US" sz="2000"/>
              <a:t>(1)选中报表需要画线的区域“A3:C11”。</a:t>
            </a:r>
          </a:p>
          <a:p>
            <a:pPr algn="l"/>
            <a:r>
              <a:rPr lang="zh-CN" altLang="en-US" sz="2000"/>
              <a:t>(2)执行“格式—区域画线”命令，打开“区域画线”对话框。</a:t>
            </a:r>
          </a:p>
          <a:p>
            <a:pPr algn="l"/>
            <a:r>
              <a:rPr lang="zh-CN" altLang="en-US" sz="2000"/>
              <a:t>(3)选择“网线”。</a:t>
            </a:r>
          </a:p>
          <a:p>
            <a:pPr algn="l"/>
            <a:r>
              <a:rPr lang="zh-CN" altLang="en-US" sz="2000"/>
              <a:t>(4)单击“确认”按钮，将所选区域画上表格线。如图6-4所示：</a:t>
            </a:r>
          </a:p>
        </p:txBody>
      </p:sp>
      <p:pic>
        <p:nvPicPr>
          <p:cNvPr id="253" name="图片 253" descr="1-1-4表格线"/>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077210" y="2769235"/>
            <a:ext cx="4785995" cy="2488565"/>
          </a:xfrm>
          <a:prstGeom prst="rect">
            <a:avLst/>
          </a:prstGeom>
          <a:noFill/>
          <a:ln>
            <a:noFill/>
          </a:ln>
        </p:spPr>
      </p:pic>
      <p:sp>
        <p:nvSpPr>
          <p:cNvPr id="100" name="文本框 99"/>
          <p:cNvSpPr txBox="1"/>
          <p:nvPr/>
        </p:nvSpPr>
        <p:spPr>
          <a:xfrm>
            <a:off x="2665095" y="546354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4</a:t>
            </a:r>
            <a:r>
              <a:rPr lang="zh-CN" altLang="en-US" sz="1400" b="1">
                <a:latin typeface="黑体" panose="02010609060101010101" charset="-122"/>
                <a:ea typeface="黑体" panose="02010609060101010101" charset="-122"/>
                <a:cs typeface="黑体" panose="02010609060101010101" charset="-122"/>
              </a:rPr>
              <a:t>表格线</a:t>
            </a:r>
            <a:endParaRPr lang="zh-CN" altLang="en-US" sz="1400"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28270"/>
            <a:ext cx="9144000" cy="6266180"/>
          </a:xfrm>
        </p:spPr>
        <p:txBody>
          <a:bodyPr/>
          <a:lstStyle/>
          <a:p>
            <a:pPr algn="l"/>
            <a:r>
              <a:rPr lang="zh-CN" altLang="en-US" sz="2000" b="1"/>
              <a:t>5.输入报表项目</a:t>
            </a:r>
          </a:p>
          <a:p>
            <a:pPr algn="l"/>
            <a:r>
              <a:rPr lang="zh-CN" altLang="en-US" sz="2000"/>
              <a:t>(1)选中A1组合单元。</a:t>
            </a:r>
          </a:p>
          <a:p>
            <a:pPr algn="l"/>
            <a:r>
              <a:rPr lang="zh-CN" altLang="en-US" sz="2000"/>
              <a:t>(2)在该组合单元中输入“管理费用明细表”。</a:t>
            </a:r>
          </a:p>
          <a:p>
            <a:pPr algn="l"/>
            <a:r>
              <a:rPr lang="zh-CN" altLang="en-US" sz="2000"/>
              <a:t>(3)根据实验资料，输入其他单元的文字内容。如图6-5所示：</a:t>
            </a:r>
          </a:p>
        </p:txBody>
      </p:sp>
      <p:pic>
        <p:nvPicPr>
          <p:cNvPr id="252" name="图片 252" descr="新管理费用明细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27225" y="1704340"/>
            <a:ext cx="3997960" cy="4831080"/>
          </a:xfrm>
          <a:prstGeom prst="rect">
            <a:avLst/>
          </a:prstGeom>
          <a:noFill/>
          <a:ln>
            <a:noFill/>
          </a:ln>
        </p:spPr>
      </p:pic>
      <p:sp>
        <p:nvSpPr>
          <p:cNvPr id="100" name="文本框 99"/>
          <p:cNvSpPr txBox="1"/>
          <p:nvPr/>
        </p:nvSpPr>
        <p:spPr>
          <a:xfrm>
            <a:off x="7214870" y="2152650"/>
            <a:ext cx="3453130" cy="255333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报表项目指报表的文字内容，主要包括表头内容、表体项目、表尾项目等。不包括关键字。</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编制单位、日期一般不作为文字内容输入，而是需要设置为关键字。</a:t>
            </a:r>
            <a:endParaRPr lang="zh-CN" altLang="en-US" sz="2000"/>
          </a:p>
        </p:txBody>
      </p:sp>
      <p:sp>
        <p:nvSpPr>
          <p:cNvPr id="4" name="文本框 3"/>
          <p:cNvSpPr txBox="1"/>
          <p:nvPr/>
        </p:nvSpPr>
        <p:spPr>
          <a:xfrm>
            <a:off x="1524000" y="653542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6-</a:t>
            </a:r>
            <a:r>
              <a:rPr lang="en-US" altLang="zh-CN" sz="1400" b="1">
                <a:latin typeface="Cambria" panose="02040503050406030204" charset="0"/>
                <a:cs typeface="Cambria" panose="02040503050406030204" charset="0"/>
              </a:rPr>
              <a:t>5</a:t>
            </a:r>
            <a:r>
              <a:rPr lang="zh-CN" altLang="en-US" sz="1400" b="1">
                <a:latin typeface="黑体" panose="02010609060101010101" charset="-122"/>
                <a:ea typeface="黑体" panose="02010609060101010101" charset="-122"/>
                <a:cs typeface="黑体" panose="02010609060101010101" charset="-122"/>
              </a:rPr>
              <a:t>表格项目</a:t>
            </a:r>
            <a:endParaRPr lang="zh-CN" altLang="en-US" sz="1400" b="1"/>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4047</Words>
  <Application>Microsoft Office PowerPoint</Application>
  <PresentationFormat>宽屏</PresentationFormat>
  <Paragraphs>280</Paragraphs>
  <Slides>52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52</vt:i4>
      </vt:variant>
    </vt:vector>
  </HeadingPairs>
  <TitlesOfParts>
    <vt:vector size="60" baseType="lpstr">
      <vt:lpstr>黑体</vt:lpstr>
      <vt:lpstr>宋体</vt:lpstr>
      <vt:lpstr>Arial</vt:lpstr>
      <vt:lpstr>Calibri</vt:lpstr>
      <vt:lpstr>Calibri Light</vt:lpstr>
      <vt:lpstr>Cambria</vt:lpstr>
      <vt:lpstr>Wingdings</vt:lpstr>
      <vt:lpstr>Office 主题</vt:lpstr>
      <vt:lpstr>第六章  UFO报表管理</vt:lpstr>
      <vt:lpstr>PowerPoint 演示文稿</vt:lpstr>
      <vt:lpstr>PowerPoint 演示文稿</vt:lpstr>
      <vt:lpstr>第一节 自定义报表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报表模板生成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cp:revision>
  <dcterms:created xsi:type="dcterms:W3CDTF">2018-03-16T11:57:00Z</dcterms:created>
  <dcterms:modified xsi:type="dcterms:W3CDTF">2024-01-25T08:20:55Z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