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1" r:id="rId3"/>
    <p:sldId id="262" r:id="rId4"/>
    <p:sldId id="263" r:id="rId5"/>
    <p:sldId id="264" r:id="rId6"/>
    <p:sldId id="265" r:id="rId7"/>
    <p:sldId id="266" r:id="rId8"/>
    <p:sldId id="278" r:id="rId9"/>
    <p:sldId id="267" r:id="rId10"/>
    <p:sldId id="268" r:id="rId11"/>
    <p:sldId id="269" r:id="rId12"/>
    <p:sldId id="270" r:id="rId13"/>
    <p:sldId id="271" r:id="rId14"/>
    <p:sldId id="272" r:id="rId15"/>
    <p:sldId id="273" r:id="rId16"/>
    <p:sldId id="274" r:id="rId17"/>
    <p:sldId id="275" r:id="rId18"/>
    <p:sldId id="276" r:id="rId19"/>
    <p:sldId id="277" r:id="rId20"/>
    <p:sldId id="279" r:id="rId21"/>
  </p:sldIdLst>
  <p:sldSz cx="9144000" cy="6858000" type="screen4x3"/>
  <p:notesSz cx="6858000" cy="9144000"/>
  <p:defaultTextStyle>
    <a:defPPr>
      <a:defRPr lang="zh-CN"/>
    </a:defPPr>
    <a:lvl1pPr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Rectangle 4">
            <a:extLst>
              <a:ext uri="{FF2B5EF4-FFF2-40B4-BE49-F238E27FC236}">
                <a16:creationId xmlns:a16="http://schemas.microsoft.com/office/drawing/2014/main" id="{BBA097F2-8C41-830B-9A4B-1BD36D7AFFCD}"/>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3537018F-2981-2FFD-E955-25C33677F3E9}"/>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62931C04-7288-0A6B-E347-5ED19D3F3D55}"/>
              </a:ext>
            </a:extLst>
          </p:cNvPr>
          <p:cNvSpPr>
            <a:spLocks noGrp="1" noChangeArrowheads="1"/>
          </p:cNvSpPr>
          <p:nvPr>
            <p:ph type="sldNum" sz="quarter" idx="12"/>
          </p:nvPr>
        </p:nvSpPr>
        <p:spPr>
          <a:ln/>
        </p:spPr>
        <p:txBody>
          <a:bodyPr/>
          <a:lstStyle>
            <a:lvl1pPr>
              <a:defRPr/>
            </a:lvl1pPr>
          </a:lstStyle>
          <a:p>
            <a:pPr>
              <a:defRPr/>
            </a:pPr>
            <a:fld id="{5E436EC9-9E0C-4DF7-BEB6-EA8BEF283F08}" type="slidenum">
              <a:rPr lang="en-US" altLang="zh-CN"/>
              <a:pPr>
                <a:defRPr/>
              </a:pPr>
              <a:t>‹#›</a:t>
            </a:fld>
            <a:endParaRPr lang="en-US" altLang="zh-CN"/>
          </a:p>
        </p:txBody>
      </p:sp>
    </p:spTree>
    <p:extLst>
      <p:ext uri="{BB962C8B-B14F-4D97-AF65-F5344CB8AC3E}">
        <p14:creationId xmlns:p14="http://schemas.microsoft.com/office/powerpoint/2010/main" val="24292319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7A16B637-A544-6038-1E82-6D7B1B57DB7C}"/>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5018B27E-5C7B-1A12-8CD8-E18FBD9C8930}"/>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1C8C9E3F-4C30-E8EE-FCC5-03A5D4F81ED2}"/>
              </a:ext>
            </a:extLst>
          </p:cNvPr>
          <p:cNvSpPr>
            <a:spLocks noGrp="1" noChangeArrowheads="1"/>
          </p:cNvSpPr>
          <p:nvPr>
            <p:ph type="sldNum" sz="quarter" idx="12"/>
          </p:nvPr>
        </p:nvSpPr>
        <p:spPr>
          <a:ln/>
        </p:spPr>
        <p:txBody>
          <a:bodyPr/>
          <a:lstStyle>
            <a:lvl1pPr>
              <a:defRPr/>
            </a:lvl1pPr>
          </a:lstStyle>
          <a:p>
            <a:pPr>
              <a:defRPr/>
            </a:pPr>
            <a:fld id="{FE8E38B8-E2F4-4BE1-BFB1-20A5EB9C87B1}" type="slidenum">
              <a:rPr lang="en-US" altLang="zh-CN"/>
              <a:pPr>
                <a:defRPr/>
              </a:pPr>
              <a:t>‹#›</a:t>
            </a:fld>
            <a:endParaRPr lang="en-US" altLang="zh-CN"/>
          </a:p>
        </p:txBody>
      </p:sp>
    </p:spTree>
    <p:extLst>
      <p:ext uri="{BB962C8B-B14F-4D97-AF65-F5344CB8AC3E}">
        <p14:creationId xmlns:p14="http://schemas.microsoft.com/office/powerpoint/2010/main" val="402790960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5EDD0629-3528-6C60-94DA-560990E49171}"/>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48314DB5-29F7-6206-7B46-116B5F492E66}"/>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7AC12A26-7AE0-C165-0ED7-0FAF944B929E}"/>
              </a:ext>
            </a:extLst>
          </p:cNvPr>
          <p:cNvSpPr>
            <a:spLocks noGrp="1" noChangeArrowheads="1"/>
          </p:cNvSpPr>
          <p:nvPr>
            <p:ph type="sldNum" sz="quarter" idx="12"/>
          </p:nvPr>
        </p:nvSpPr>
        <p:spPr>
          <a:ln/>
        </p:spPr>
        <p:txBody>
          <a:bodyPr/>
          <a:lstStyle>
            <a:lvl1pPr>
              <a:defRPr/>
            </a:lvl1pPr>
          </a:lstStyle>
          <a:p>
            <a:pPr>
              <a:defRPr/>
            </a:pPr>
            <a:fld id="{15360E96-37E6-4CDF-8EFC-8302F6F4EC8E}" type="slidenum">
              <a:rPr lang="en-US" altLang="zh-CN"/>
              <a:pPr>
                <a:defRPr/>
              </a:pPr>
              <a:t>‹#›</a:t>
            </a:fld>
            <a:endParaRPr lang="en-US" altLang="zh-CN"/>
          </a:p>
        </p:txBody>
      </p:sp>
    </p:spTree>
    <p:extLst>
      <p:ext uri="{BB962C8B-B14F-4D97-AF65-F5344CB8AC3E}">
        <p14:creationId xmlns:p14="http://schemas.microsoft.com/office/powerpoint/2010/main" val="40615523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FAE85488-2C24-23BF-0131-38621D221256}"/>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98B753EE-0768-9829-B477-53C9ECAC53AF}"/>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CABCF12F-8DDF-3143-C571-55F156B2982F}"/>
              </a:ext>
            </a:extLst>
          </p:cNvPr>
          <p:cNvSpPr>
            <a:spLocks noGrp="1" noChangeArrowheads="1"/>
          </p:cNvSpPr>
          <p:nvPr>
            <p:ph type="sldNum" sz="quarter" idx="12"/>
          </p:nvPr>
        </p:nvSpPr>
        <p:spPr>
          <a:ln/>
        </p:spPr>
        <p:txBody>
          <a:bodyPr/>
          <a:lstStyle>
            <a:lvl1pPr>
              <a:defRPr/>
            </a:lvl1pPr>
          </a:lstStyle>
          <a:p>
            <a:pPr>
              <a:defRPr/>
            </a:pPr>
            <a:fld id="{A799AADF-EC28-43C8-AD71-4D692C03E873}" type="slidenum">
              <a:rPr lang="en-US" altLang="zh-CN"/>
              <a:pPr>
                <a:defRPr/>
              </a:pPr>
              <a:t>‹#›</a:t>
            </a:fld>
            <a:endParaRPr lang="en-US" altLang="zh-CN"/>
          </a:p>
        </p:txBody>
      </p:sp>
    </p:spTree>
    <p:extLst>
      <p:ext uri="{BB962C8B-B14F-4D97-AF65-F5344CB8AC3E}">
        <p14:creationId xmlns:p14="http://schemas.microsoft.com/office/powerpoint/2010/main" val="184898810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Rectangle 4">
            <a:extLst>
              <a:ext uri="{FF2B5EF4-FFF2-40B4-BE49-F238E27FC236}">
                <a16:creationId xmlns:a16="http://schemas.microsoft.com/office/drawing/2014/main" id="{6BD1CD46-21E6-AC2E-20FC-D0C0558CB5AF}"/>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3BE7B156-A81D-30A9-9B3D-272534DAA092}"/>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D851B397-0D35-C0A5-5824-E1F7F575D699}"/>
              </a:ext>
            </a:extLst>
          </p:cNvPr>
          <p:cNvSpPr>
            <a:spLocks noGrp="1" noChangeArrowheads="1"/>
          </p:cNvSpPr>
          <p:nvPr>
            <p:ph type="sldNum" sz="quarter" idx="12"/>
          </p:nvPr>
        </p:nvSpPr>
        <p:spPr>
          <a:ln/>
        </p:spPr>
        <p:txBody>
          <a:bodyPr/>
          <a:lstStyle>
            <a:lvl1pPr>
              <a:defRPr/>
            </a:lvl1pPr>
          </a:lstStyle>
          <a:p>
            <a:pPr>
              <a:defRPr/>
            </a:pPr>
            <a:fld id="{874DC70E-4D69-409E-9AC8-A6EE40549086}" type="slidenum">
              <a:rPr lang="en-US" altLang="zh-CN"/>
              <a:pPr>
                <a:defRPr/>
              </a:pPr>
              <a:t>‹#›</a:t>
            </a:fld>
            <a:endParaRPr lang="en-US" altLang="zh-CN"/>
          </a:p>
        </p:txBody>
      </p:sp>
    </p:spTree>
    <p:extLst>
      <p:ext uri="{BB962C8B-B14F-4D97-AF65-F5344CB8AC3E}">
        <p14:creationId xmlns:p14="http://schemas.microsoft.com/office/powerpoint/2010/main" val="290383033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Rectangle 4">
            <a:extLst>
              <a:ext uri="{FF2B5EF4-FFF2-40B4-BE49-F238E27FC236}">
                <a16:creationId xmlns:a16="http://schemas.microsoft.com/office/drawing/2014/main" id="{A0B4DE9F-0929-3C52-1D9D-DE02D31884DF}"/>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283A7529-282F-CE3A-82B4-840C7DF974F1}"/>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DD28B696-EB9E-DFA9-1622-461DAC1337E5}"/>
              </a:ext>
            </a:extLst>
          </p:cNvPr>
          <p:cNvSpPr>
            <a:spLocks noGrp="1" noChangeArrowheads="1"/>
          </p:cNvSpPr>
          <p:nvPr>
            <p:ph type="sldNum" sz="quarter" idx="12"/>
          </p:nvPr>
        </p:nvSpPr>
        <p:spPr>
          <a:ln/>
        </p:spPr>
        <p:txBody>
          <a:bodyPr/>
          <a:lstStyle>
            <a:lvl1pPr>
              <a:defRPr/>
            </a:lvl1pPr>
          </a:lstStyle>
          <a:p>
            <a:pPr>
              <a:defRPr/>
            </a:pPr>
            <a:fld id="{2D6F8FE0-4182-4A9C-B0FF-3DE3605EFF92}" type="slidenum">
              <a:rPr lang="en-US" altLang="zh-CN"/>
              <a:pPr>
                <a:defRPr/>
              </a:pPr>
              <a:t>‹#›</a:t>
            </a:fld>
            <a:endParaRPr lang="en-US" altLang="zh-CN"/>
          </a:p>
        </p:txBody>
      </p:sp>
    </p:spTree>
    <p:extLst>
      <p:ext uri="{BB962C8B-B14F-4D97-AF65-F5344CB8AC3E}">
        <p14:creationId xmlns:p14="http://schemas.microsoft.com/office/powerpoint/2010/main" val="6032174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Rectangle 4">
            <a:extLst>
              <a:ext uri="{FF2B5EF4-FFF2-40B4-BE49-F238E27FC236}">
                <a16:creationId xmlns:a16="http://schemas.microsoft.com/office/drawing/2014/main" id="{6736176E-D43B-E2A0-6DBA-228332A088B6}"/>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8" name="Rectangle 5">
            <a:extLst>
              <a:ext uri="{FF2B5EF4-FFF2-40B4-BE49-F238E27FC236}">
                <a16:creationId xmlns:a16="http://schemas.microsoft.com/office/drawing/2014/main" id="{6CC4C979-42D7-67D9-7F5A-156FADC3B9D5}"/>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9" name="Rectangle 6">
            <a:extLst>
              <a:ext uri="{FF2B5EF4-FFF2-40B4-BE49-F238E27FC236}">
                <a16:creationId xmlns:a16="http://schemas.microsoft.com/office/drawing/2014/main" id="{99CEC44D-6C97-1F60-5639-FF38BC6CAC89}"/>
              </a:ext>
            </a:extLst>
          </p:cNvPr>
          <p:cNvSpPr>
            <a:spLocks noGrp="1" noChangeArrowheads="1"/>
          </p:cNvSpPr>
          <p:nvPr>
            <p:ph type="sldNum" sz="quarter" idx="12"/>
          </p:nvPr>
        </p:nvSpPr>
        <p:spPr>
          <a:ln/>
        </p:spPr>
        <p:txBody>
          <a:bodyPr/>
          <a:lstStyle>
            <a:lvl1pPr>
              <a:defRPr/>
            </a:lvl1pPr>
          </a:lstStyle>
          <a:p>
            <a:pPr>
              <a:defRPr/>
            </a:pPr>
            <a:fld id="{04904554-8C69-464D-94D5-DF6AD0B91AFF}" type="slidenum">
              <a:rPr lang="en-US" altLang="zh-CN"/>
              <a:pPr>
                <a:defRPr/>
              </a:pPr>
              <a:t>‹#›</a:t>
            </a:fld>
            <a:endParaRPr lang="en-US" altLang="zh-CN"/>
          </a:p>
        </p:txBody>
      </p:sp>
    </p:spTree>
    <p:extLst>
      <p:ext uri="{BB962C8B-B14F-4D97-AF65-F5344CB8AC3E}">
        <p14:creationId xmlns:p14="http://schemas.microsoft.com/office/powerpoint/2010/main" val="3416590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Rectangle 4">
            <a:extLst>
              <a:ext uri="{FF2B5EF4-FFF2-40B4-BE49-F238E27FC236}">
                <a16:creationId xmlns:a16="http://schemas.microsoft.com/office/drawing/2014/main" id="{041EB874-B4B8-8198-8E18-53CC8E7EA2CC}"/>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4" name="Rectangle 5">
            <a:extLst>
              <a:ext uri="{FF2B5EF4-FFF2-40B4-BE49-F238E27FC236}">
                <a16:creationId xmlns:a16="http://schemas.microsoft.com/office/drawing/2014/main" id="{5567368E-5952-0569-886E-A41F82729FB2}"/>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5" name="Rectangle 6">
            <a:extLst>
              <a:ext uri="{FF2B5EF4-FFF2-40B4-BE49-F238E27FC236}">
                <a16:creationId xmlns:a16="http://schemas.microsoft.com/office/drawing/2014/main" id="{010612FE-54F0-171C-D829-29FD9DB39A89}"/>
              </a:ext>
            </a:extLst>
          </p:cNvPr>
          <p:cNvSpPr>
            <a:spLocks noGrp="1" noChangeArrowheads="1"/>
          </p:cNvSpPr>
          <p:nvPr>
            <p:ph type="sldNum" sz="quarter" idx="12"/>
          </p:nvPr>
        </p:nvSpPr>
        <p:spPr>
          <a:ln/>
        </p:spPr>
        <p:txBody>
          <a:bodyPr/>
          <a:lstStyle>
            <a:lvl1pPr>
              <a:defRPr/>
            </a:lvl1pPr>
          </a:lstStyle>
          <a:p>
            <a:pPr>
              <a:defRPr/>
            </a:pPr>
            <a:fld id="{A0E674B8-F509-4628-8E97-1E70208E2DA9}" type="slidenum">
              <a:rPr lang="en-US" altLang="zh-CN"/>
              <a:pPr>
                <a:defRPr/>
              </a:pPr>
              <a:t>‹#›</a:t>
            </a:fld>
            <a:endParaRPr lang="en-US" altLang="zh-CN"/>
          </a:p>
        </p:txBody>
      </p:sp>
    </p:spTree>
    <p:extLst>
      <p:ext uri="{BB962C8B-B14F-4D97-AF65-F5344CB8AC3E}">
        <p14:creationId xmlns:p14="http://schemas.microsoft.com/office/powerpoint/2010/main" val="25403259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DE1E2833-1DF1-65B0-6BC4-64D23B54B00F}"/>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3" name="Rectangle 5">
            <a:extLst>
              <a:ext uri="{FF2B5EF4-FFF2-40B4-BE49-F238E27FC236}">
                <a16:creationId xmlns:a16="http://schemas.microsoft.com/office/drawing/2014/main" id="{D5D1B15F-FC85-3153-BBA1-E23262B0CF79}"/>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4" name="Rectangle 6">
            <a:extLst>
              <a:ext uri="{FF2B5EF4-FFF2-40B4-BE49-F238E27FC236}">
                <a16:creationId xmlns:a16="http://schemas.microsoft.com/office/drawing/2014/main" id="{2E1373B7-6B4B-FFE7-B527-A0F62E0E42E4}"/>
              </a:ext>
            </a:extLst>
          </p:cNvPr>
          <p:cNvSpPr>
            <a:spLocks noGrp="1" noChangeArrowheads="1"/>
          </p:cNvSpPr>
          <p:nvPr>
            <p:ph type="sldNum" sz="quarter" idx="12"/>
          </p:nvPr>
        </p:nvSpPr>
        <p:spPr>
          <a:ln/>
        </p:spPr>
        <p:txBody>
          <a:bodyPr/>
          <a:lstStyle>
            <a:lvl1pPr>
              <a:defRPr/>
            </a:lvl1pPr>
          </a:lstStyle>
          <a:p>
            <a:pPr>
              <a:defRPr/>
            </a:pPr>
            <a:fld id="{7A3C2720-14FF-4AD2-80C0-1948E054BB2F}" type="slidenum">
              <a:rPr lang="en-US" altLang="zh-CN"/>
              <a:pPr>
                <a:defRPr/>
              </a:pPr>
              <a:t>‹#›</a:t>
            </a:fld>
            <a:endParaRPr lang="en-US" altLang="zh-CN"/>
          </a:p>
        </p:txBody>
      </p:sp>
    </p:spTree>
    <p:extLst>
      <p:ext uri="{BB962C8B-B14F-4D97-AF65-F5344CB8AC3E}">
        <p14:creationId xmlns:p14="http://schemas.microsoft.com/office/powerpoint/2010/main" val="57361600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Rectangle 4">
            <a:extLst>
              <a:ext uri="{FF2B5EF4-FFF2-40B4-BE49-F238E27FC236}">
                <a16:creationId xmlns:a16="http://schemas.microsoft.com/office/drawing/2014/main" id="{8B7F8565-635D-2B0E-6A25-5A6AD6B8F7F6}"/>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66F8276A-E68C-BB5F-0D29-6309A4FD6B5C}"/>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D151B428-C97D-1ACD-0ADB-33DC11431E0F}"/>
              </a:ext>
            </a:extLst>
          </p:cNvPr>
          <p:cNvSpPr>
            <a:spLocks noGrp="1" noChangeArrowheads="1"/>
          </p:cNvSpPr>
          <p:nvPr>
            <p:ph type="sldNum" sz="quarter" idx="12"/>
          </p:nvPr>
        </p:nvSpPr>
        <p:spPr>
          <a:ln/>
        </p:spPr>
        <p:txBody>
          <a:bodyPr/>
          <a:lstStyle>
            <a:lvl1pPr>
              <a:defRPr/>
            </a:lvl1pPr>
          </a:lstStyle>
          <a:p>
            <a:pPr>
              <a:defRPr/>
            </a:pPr>
            <a:fld id="{6749F556-8916-434F-8DFE-7AD92ED58D92}" type="slidenum">
              <a:rPr lang="en-US" altLang="zh-CN"/>
              <a:pPr>
                <a:defRPr/>
              </a:pPr>
              <a:t>‹#›</a:t>
            </a:fld>
            <a:endParaRPr lang="en-US" altLang="zh-CN"/>
          </a:p>
        </p:txBody>
      </p:sp>
    </p:spTree>
    <p:extLst>
      <p:ext uri="{BB962C8B-B14F-4D97-AF65-F5344CB8AC3E}">
        <p14:creationId xmlns:p14="http://schemas.microsoft.com/office/powerpoint/2010/main" val="7752937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a:p>
        </p:txBody>
      </p:sp>
      <p:sp>
        <p:nvSpPr>
          <p:cNvPr id="4" name="文本占位符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Rectangle 4">
            <a:extLst>
              <a:ext uri="{FF2B5EF4-FFF2-40B4-BE49-F238E27FC236}">
                <a16:creationId xmlns:a16="http://schemas.microsoft.com/office/drawing/2014/main" id="{82616D4B-BEBE-FF5F-A714-6E6802FFFC2E}"/>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B613D79F-AC78-EE82-2095-CCFD8EA78701}"/>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3C536082-CB32-C4C8-39DE-DF76C9D437AF}"/>
              </a:ext>
            </a:extLst>
          </p:cNvPr>
          <p:cNvSpPr>
            <a:spLocks noGrp="1" noChangeArrowheads="1"/>
          </p:cNvSpPr>
          <p:nvPr>
            <p:ph type="sldNum" sz="quarter" idx="12"/>
          </p:nvPr>
        </p:nvSpPr>
        <p:spPr>
          <a:ln/>
        </p:spPr>
        <p:txBody>
          <a:bodyPr/>
          <a:lstStyle>
            <a:lvl1pPr>
              <a:defRPr/>
            </a:lvl1pPr>
          </a:lstStyle>
          <a:p>
            <a:pPr>
              <a:defRPr/>
            </a:pPr>
            <a:fld id="{8B078814-F7D2-4929-9DB1-9D849BD0AFF4}" type="slidenum">
              <a:rPr lang="en-US" altLang="zh-CN"/>
              <a:pPr>
                <a:defRPr/>
              </a:pPr>
              <a:t>‹#›</a:t>
            </a:fld>
            <a:endParaRPr lang="en-US" altLang="zh-CN"/>
          </a:p>
        </p:txBody>
      </p:sp>
    </p:spTree>
    <p:extLst>
      <p:ext uri="{BB962C8B-B14F-4D97-AF65-F5344CB8AC3E}">
        <p14:creationId xmlns:p14="http://schemas.microsoft.com/office/powerpoint/2010/main" val="8640138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8B85AAE3-0D95-A287-8418-7CA8B48B41DB}"/>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59222A95-0B41-FFD4-54F1-A79875D6FE1B}"/>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64BDEAE3-D736-5B53-E8CB-7D094B1CD591}"/>
              </a:ext>
            </a:extLst>
          </p:cNvPr>
          <p:cNvSpPr>
            <a:spLocks noGrp="1" noChangeArrowheads="1"/>
          </p:cNvSpPr>
          <p:nvPr>
            <p:ph type="dt" sz="half" idx="2"/>
          </p:nvPr>
        </p:nvSpPr>
        <p:spPr bwMode="auto">
          <a:xfrm>
            <a:off x="457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eaLnBrk="1" hangingPunct="1">
              <a:defRPr sz="1400"/>
            </a:lvl1pPr>
          </a:lstStyle>
          <a:p>
            <a:pPr>
              <a:defRPr/>
            </a:pPr>
            <a:endParaRPr lang="en-US" altLang="zh-CN"/>
          </a:p>
        </p:txBody>
      </p:sp>
      <p:sp>
        <p:nvSpPr>
          <p:cNvPr id="1029" name="Rectangle 5">
            <a:extLst>
              <a:ext uri="{FF2B5EF4-FFF2-40B4-BE49-F238E27FC236}">
                <a16:creationId xmlns:a16="http://schemas.microsoft.com/office/drawing/2014/main" id="{B869B131-3D99-5849-D6F9-EEB4E278D2A3}"/>
              </a:ext>
            </a:extLst>
          </p:cNvPr>
          <p:cNvSpPr>
            <a:spLocks noGrp="1" noChangeArrowheads="1"/>
          </p:cNvSpPr>
          <p:nvPr>
            <p:ph type="ftr" sz="quarter" idx="3"/>
          </p:nvPr>
        </p:nvSpPr>
        <p:spPr bwMode="auto">
          <a:xfrm>
            <a:off x="3124200" y="6245225"/>
            <a:ext cx="2895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ctr" eaLnBrk="1" hangingPunct="1">
              <a:defRPr sz="1400"/>
            </a:lvl1pPr>
          </a:lstStyle>
          <a:p>
            <a:pPr>
              <a:defRPr/>
            </a:pPr>
            <a:endParaRPr lang="en-US" altLang="zh-CN"/>
          </a:p>
        </p:txBody>
      </p:sp>
      <p:sp>
        <p:nvSpPr>
          <p:cNvPr id="1030" name="Rectangle 6">
            <a:extLst>
              <a:ext uri="{FF2B5EF4-FFF2-40B4-BE49-F238E27FC236}">
                <a16:creationId xmlns:a16="http://schemas.microsoft.com/office/drawing/2014/main" id="{741058F4-A503-4D28-7C87-35DF405CCF79}"/>
              </a:ext>
            </a:extLst>
          </p:cNvPr>
          <p:cNvSpPr>
            <a:spLocks noGrp="1" noChangeArrowheads="1"/>
          </p:cNvSpPr>
          <p:nvPr>
            <p:ph type="sldNum" sz="quarter" idx="4"/>
          </p:nvPr>
        </p:nvSpPr>
        <p:spPr bwMode="auto">
          <a:xfrm>
            <a:off x="6553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r" eaLnBrk="1" hangingPunct="1">
              <a:defRPr sz="1400" smtClean="0"/>
            </a:lvl1pPr>
          </a:lstStyle>
          <a:p>
            <a:pPr>
              <a:defRPr/>
            </a:pPr>
            <a:fld id="{FDE6BDE4-1D95-4FE3-ADEA-8D1D5B8A7151}" type="slidenum">
              <a:rPr lang="en-US" altLang="zh-CN"/>
              <a:pPr>
                <a:defRPr/>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eaLnBrk="0" fontAlgn="base" hangingPunct="0">
        <a:spcBef>
          <a:spcPct val="20000"/>
        </a:spcBef>
        <a:spcAft>
          <a:spcPct val="0"/>
        </a:spcAft>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D013030E-4F07-7CDC-0295-FC822CC47D59}"/>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第三章</a:t>
            </a:r>
          </a:p>
        </p:txBody>
      </p:sp>
      <p:sp>
        <p:nvSpPr>
          <p:cNvPr id="2051" name="Rectangle 3">
            <a:extLst>
              <a:ext uri="{FF2B5EF4-FFF2-40B4-BE49-F238E27FC236}">
                <a16:creationId xmlns:a16="http://schemas.microsoft.com/office/drawing/2014/main" id="{502C03B6-F1DE-A14B-5679-0155B79AE7D6}"/>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保险营销环境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3">
            <a:extLst>
              <a:ext uri="{FF2B5EF4-FFF2-40B4-BE49-F238E27FC236}">
                <a16:creationId xmlns:a16="http://schemas.microsoft.com/office/drawing/2014/main" id="{12E2F33B-3F1E-7119-EA2F-9955A109B5EE}"/>
              </a:ext>
            </a:extLst>
          </p:cNvPr>
          <p:cNvSpPr>
            <a:spLocks noGrp="1" noChangeArrowheads="1"/>
          </p:cNvSpPr>
          <p:nvPr>
            <p:ph type="body" idx="1"/>
          </p:nvPr>
        </p:nvSpPr>
        <p:spPr>
          <a:xfrm>
            <a:off x="457200" y="404813"/>
            <a:ext cx="8229600" cy="5761037"/>
          </a:xfrm>
        </p:spPr>
        <p:txBody>
          <a:bodyPr/>
          <a:lstStyle/>
          <a:p>
            <a:pPr marL="812800" indent="-812800" eaLnBrk="1" hangingPunct="1"/>
            <a:r>
              <a:rPr lang="zh-CN" altLang="en-US" b="1"/>
              <a:t>六、自然环境</a:t>
            </a:r>
          </a:p>
          <a:p>
            <a:pPr marL="1168400" lvl="1" indent="-711200" eaLnBrk="1" hangingPunct="1"/>
            <a:r>
              <a:rPr lang="zh-CN" altLang="en-US"/>
              <a:t>自然灾害的增加会导致保险需求的增加。</a:t>
            </a:r>
          </a:p>
          <a:p>
            <a:pPr marL="1168400" lvl="1" indent="-711200" eaLnBrk="1" hangingPunct="1"/>
            <a:r>
              <a:rPr lang="zh-CN" altLang="en-US"/>
              <a:t>自然灾害的频繁发生会增加保险公司的赔付金额，从而增加保险公司的经营风险，影响到保险公司的生存。</a:t>
            </a:r>
          </a:p>
          <a:p>
            <a:pPr marL="812800" indent="-812800" eaLnBrk="1" hangingPunct="1"/>
            <a:r>
              <a:rPr lang="zh-CN" altLang="en-US" b="1"/>
              <a:t>七、政治环境</a:t>
            </a:r>
            <a:endParaRPr lang="zh-CN" altLang="en-US"/>
          </a:p>
          <a:p>
            <a:pPr marL="1168400" lvl="1" indent="-711200" eaLnBrk="1" hangingPunct="1"/>
            <a:r>
              <a:rPr lang="zh-CN" altLang="en-US"/>
              <a:t>政治环境的不安宁会导致保险需求的增加，促进保险行业的发展。</a:t>
            </a:r>
          </a:p>
          <a:p>
            <a:pPr marL="1168400" lvl="1" indent="-711200" eaLnBrk="1" hangingPunct="1"/>
            <a:r>
              <a:rPr lang="zh-CN" altLang="en-US"/>
              <a:t>还会大大增加保险公司的赔付，增大保险公司经营的不确定性。</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C6866C73-77C8-8746-D20E-7B3FF6380EF3}"/>
              </a:ext>
            </a:extLst>
          </p:cNvPr>
          <p:cNvSpPr>
            <a:spLocks noGrp="1" noChangeArrowheads="1"/>
          </p:cNvSpPr>
          <p:nvPr>
            <p:ph type="title"/>
          </p:nvPr>
        </p:nvSpPr>
        <p:spPr/>
        <p:txBody>
          <a:bodyPr/>
          <a:lstStyle/>
          <a:p>
            <a:pPr eaLnBrk="1" hangingPunct="1"/>
            <a:r>
              <a:rPr lang="zh-CN" altLang="en-US" b="1"/>
              <a:t>八、竞争环境</a:t>
            </a:r>
            <a:r>
              <a:rPr lang="zh-CN" altLang="en-US"/>
              <a:t> </a:t>
            </a:r>
          </a:p>
        </p:txBody>
      </p:sp>
      <p:sp>
        <p:nvSpPr>
          <p:cNvPr id="12291" name="Rectangle 3">
            <a:extLst>
              <a:ext uri="{FF2B5EF4-FFF2-40B4-BE49-F238E27FC236}">
                <a16:creationId xmlns:a16="http://schemas.microsoft.com/office/drawing/2014/main" id="{58DE44AF-17DF-6CF7-040A-C0939CACE912}"/>
              </a:ext>
            </a:extLst>
          </p:cNvPr>
          <p:cNvSpPr>
            <a:spLocks noGrp="1" noChangeArrowheads="1"/>
          </p:cNvSpPr>
          <p:nvPr>
            <p:ph type="body" idx="1"/>
          </p:nvPr>
        </p:nvSpPr>
        <p:spPr/>
        <p:txBody>
          <a:bodyPr/>
          <a:lstStyle/>
          <a:p>
            <a:pPr marL="609600" indent="-609600" eaLnBrk="1" hangingPunct="1"/>
            <a:r>
              <a:rPr lang="zh-CN" altLang="en-US" sz="2800"/>
              <a:t>市场结构：包括销售商的数量、产品差异的程度、进入与退出该行业的障碍、纵向联合的情况、全球范围经营的情况等。</a:t>
            </a:r>
          </a:p>
          <a:p>
            <a:pPr marL="609600" indent="-609600" eaLnBrk="1" hangingPunct="1"/>
            <a:r>
              <a:rPr lang="zh-CN" altLang="en-US" sz="2800"/>
              <a:t>市场中的竞争：市场存在很大的进入障碍时，参与竞争的公司进入市场的可能性很小。</a:t>
            </a:r>
          </a:p>
          <a:p>
            <a:pPr marL="990600" lvl="1" indent="-533400" eaLnBrk="1" hangingPunct="1"/>
            <a:r>
              <a:rPr lang="zh-CN" altLang="en-US" sz="2400"/>
              <a:t>进入障碍一般包括：品牌忠诚；分销渠道；规模经济。</a:t>
            </a:r>
          </a:p>
          <a:p>
            <a:pPr marL="609600" indent="-609600" eaLnBrk="1" hangingPunct="1"/>
            <a:r>
              <a:rPr lang="zh-CN" altLang="en-US" sz="2800"/>
              <a:t>替代品状况：保险商品的替代产品主要有银行储蓄、各种有价证券以及社会救济等。</a:t>
            </a:r>
            <a:endParaRPr lang="zh-CN" altLang="en-US" sz="240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a:extLst>
              <a:ext uri="{FF2B5EF4-FFF2-40B4-BE49-F238E27FC236}">
                <a16:creationId xmlns:a16="http://schemas.microsoft.com/office/drawing/2014/main" id="{02A20182-0D85-48E3-6749-F97A475F8C2E}"/>
              </a:ext>
            </a:extLst>
          </p:cNvPr>
          <p:cNvSpPr>
            <a:spLocks noGrp="1" noChangeArrowheads="1"/>
          </p:cNvSpPr>
          <p:nvPr>
            <p:ph type="title"/>
          </p:nvPr>
        </p:nvSpPr>
        <p:spPr/>
        <p:txBody>
          <a:bodyPr/>
          <a:lstStyle/>
          <a:p>
            <a:pPr eaLnBrk="1" hangingPunct="1"/>
            <a:r>
              <a:rPr lang="zh-CN" altLang="en-US"/>
              <a:t>九、</a:t>
            </a:r>
            <a:r>
              <a:rPr lang="zh-CN" altLang="en-US" b="1"/>
              <a:t>合作环境</a:t>
            </a:r>
            <a:r>
              <a:rPr lang="zh-CN" altLang="en-US"/>
              <a:t> </a:t>
            </a:r>
          </a:p>
        </p:txBody>
      </p:sp>
      <p:sp>
        <p:nvSpPr>
          <p:cNvPr id="13315" name="Rectangle 3">
            <a:extLst>
              <a:ext uri="{FF2B5EF4-FFF2-40B4-BE49-F238E27FC236}">
                <a16:creationId xmlns:a16="http://schemas.microsoft.com/office/drawing/2014/main" id="{14029842-9373-A7B6-43E1-BCAEE71F176A}"/>
              </a:ext>
            </a:extLst>
          </p:cNvPr>
          <p:cNvSpPr>
            <a:spLocks noGrp="1" noChangeArrowheads="1"/>
          </p:cNvSpPr>
          <p:nvPr>
            <p:ph type="body" idx="1"/>
          </p:nvPr>
        </p:nvSpPr>
        <p:spPr/>
        <p:txBody>
          <a:bodyPr/>
          <a:lstStyle/>
          <a:p>
            <a:pPr marL="609600" indent="-609600" eaLnBrk="1" hangingPunct="1"/>
            <a:r>
              <a:rPr lang="zh-CN" altLang="en-US"/>
              <a:t>保险营销中介：是协助进行商品推广、销售，并将产品卖给最终消费者的公司或个人。包括保险代理人、经纪人、公估人、广告代理商、咨询公司等。</a:t>
            </a:r>
          </a:p>
          <a:p>
            <a:pPr marL="609600" indent="-609600" eaLnBrk="1" hangingPunct="1"/>
            <a:r>
              <a:rPr lang="zh-CN" altLang="en-US"/>
              <a:t>其他金融机构：保险与其他金融机构是相互竞争、又相互合作的关系。</a:t>
            </a:r>
          </a:p>
          <a:p>
            <a:pPr marL="609600" indent="-609600" eaLnBrk="1" hangingPunct="1"/>
            <a:r>
              <a:rPr lang="zh-CN" altLang="en-US"/>
              <a:t>公众：公众是指对保险公司实现其市场营销目标构成实际或潜在影响的团体。</a:t>
            </a:r>
            <a:r>
              <a:rPr lang="zh-CN" altLang="en-US" sz="2800"/>
              <a:t>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4">
            <a:extLst>
              <a:ext uri="{FF2B5EF4-FFF2-40B4-BE49-F238E27FC236}">
                <a16:creationId xmlns:a16="http://schemas.microsoft.com/office/drawing/2014/main" id="{B3EB8901-08C3-537A-D1EA-56491E60CF8D}"/>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第二节</a:t>
            </a:r>
          </a:p>
        </p:txBody>
      </p:sp>
      <p:sp>
        <p:nvSpPr>
          <p:cNvPr id="14339" name="Rectangle 5">
            <a:extLst>
              <a:ext uri="{FF2B5EF4-FFF2-40B4-BE49-F238E27FC236}">
                <a16:creationId xmlns:a16="http://schemas.microsoft.com/office/drawing/2014/main" id="{FC54B8C9-EA83-138F-9333-634E85219DE0}"/>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保险营销的内部环境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26062308-017E-AF78-5F65-911AFE95DA75}"/>
              </a:ext>
            </a:extLst>
          </p:cNvPr>
          <p:cNvSpPr>
            <a:spLocks noGrp="1" noChangeArrowheads="1"/>
          </p:cNvSpPr>
          <p:nvPr>
            <p:ph type="title"/>
          </p:nvPr>
        </p:nvSpPr>
        <p:spPr/>
        <p:txBody>
          <a:bodyPr/>
          <a:lstStyle/>
          <a:p>
            <a:pPr eaLnBrk="1" hangingPunct="1"/>
            <a:r>
              <a:rPr lang="zh-CN" altLang="en-US"/>
              <a:t>一、</a:t>
            </a:r>
            <a:r>
              <a:rPr lang="zh-CN" altLang="en-US" b="1"/>
              <a:t>直接性的内部因素</a:t>
            </a:r>
            <a:r>
              <a:rPr lang="zh-CN" altLang="en-US"/>
              <a:t> </a:t>
            </a:r>
          </a:p>
        </p:txBody>
      </p:sp>
      <p:sp>
        <p:nvSpPr>
          <p:cNvPr id="15363" name="Rectangle 3">
            <a:extLst>
              <a:ext uri="{FF2B5EF4-FFF2-40B4-BE49-F238E27FC236}">
                <a16:creationId xmlns:a16="http://schemas.microsoft.com/office/drawing/2014/main" id="{4D71D661-BCE8-4A7D-2818-2F3C6FD94B2A}"/>
              </a:ext>
            </a:extLst>
          </p:cNvPr>
          <p:cNvSpPr>
            <a:spLocks noGrp="1" noChangeArrowheads="1"/>
          </p:cNvSpPr>
          <p:nvPr>
            <p:ph type="body" idx="1"/>
          </p:nvPr>
        </p:nvSpPr>
        <p:spPr/>
        <p:txBody>
          <a:bodyPr/>
          <a:lstStyle/>
          <a:p>
            <a:pPr marL="609600" indent="-609600" eaLnBrk="1" hangingPunct="1"/>
            <a:r>
              <a:rPr lang="zh-CN" altLang="en-US"/>
              <a:t>直接性的公司内部因素：营销战略定位、营销组合策略（</a:t>
            </a:r>
            <a:r>
              <a:rPr lang="en-US" altLang="zh-CN"/>
              <a:t>4P</a:t>
            </a:r>
            <a:r>
              <a:rPr lang="zh-CN" altLang="en-US"/>
              <a:t>）和营销组织管理等方面。</a:t>
            </a:r>
          </a:p>
          <a:p>
            <a:pPr marL="990600" lvl="1" indent="-533400" eaLnBrk="1" hangingPunct="1"/>
            <a:r>
              <a:rPr lang="zh-CN" altLang="en-US"/>
              <a:t>营销战略定位：公司的营销战略定位决定了公司的营销方向和营销经验。</a:t>
            </a:r>
          </a:p>
          <a:p>
            <a:pPr marL="990600" lvl="1" indent="-533400" eaLnBrk="1" hangingPunct="1"/>
            <a:r>
              <a:rPr lang="zh-CN" altLang="en-US"/>
              <a:t>营销组合策略：包括产品、价格、促销、渠道及其组合方面的策略。</a:t>
            </a:r>
          </a:p>
          <a:p>
            <a:pPr marL="990600" lvl="1" indent="-533400" eaLnBrk="1" hangingPunct="1"/>
            <a:r>
              <a:rPr lang="zh-CN" altLang="en-US"/>
              <a:t>营销组织管理：包括营销计划、规章制度、工作程序、人员激励、与顾客服务等。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AC083C66-8D87-390D-F35E-75F382674657}"/>
              </a:ext>
            </a:extLst>
          </p:cNvPr>
          <p:cNvSpPr>
            <a:spLocks noGrp="1" noChangeArrowheads="1"/>
          </p:cNvSpPr>
          <p:nvPr>
            <p:ph type="title"/>
          </p:nvPr>
        </p:nvSpPr>
        <p:spPr/>
        <p:txBody>
          <a:bodyPr/>
          <a:lstStyle/>
          <a:p>
            <a:pPr eaLnBrk="1" hangingPunct="1"/>
            <a:r>
              <a:rPr lang="zh-CN" altLang="en-US"/>
              <a:t>二、</a:t>
            </a:r>
            <a:r>
              <a:rPr lang="zh-CN" altLang="en-US" b="1"/>
              <a:t>间接性的内部因素</a:t>
            </a:r>
            <a:r>
              <a:rPr lang="zh-CN" altLang="en-US"/>
              <a:t> </a:t>
            </a:r>
          </a:p>
        </p:txBody>
      </p:sp>
      <p:sp>
        <p:nvSpPr>
          <p:cNvPr id="16387" name="Rectangle 3">
            <a:extLst>
              <a:ext uri="{FF2B5EF4-FFF2-40B4-BE49-F238E27FC236}">
                <a16:creationId xmlns:a16="http://schemas.microsoft.com/office/drawing/2014/main" id="{6B022B6F-A844-D02A-FCB6-0F9C8CD6543D}"/>
              </a:ext>
            </a:extLst>
          </p:cNvPr>
          <p:cNvSpPr>
            <a:spLocks noGrp="1" noChangeArrowheads="1"/>
          </p:cNvSpPr>
          <p:nvPr>
            <p:ph type="body" idx="1"/>
          </p:nvPr>
        </p:nvSpPr>
        <p:spPr/>
        <p:txBody>
          <a:bodyPr/>
          <a:lstStyle/>
          <a:p>
            <a:pPr eaLnBrk="1" hangingPunct="1"/>
            <a:r>
              <a:rPr lang="zh-CN" altLang="en-US"/>
              <a:t>公司总体战略因素：营销战略要受到公司战略的影响和制约。 </a:t>
            </a:r>
          </a:p>
          <a:p>
            <a:pPr eaLnBrk="1" hangingPunct="1"/>
            <a:r>
              <a:rPr lang="zh-CN" altLang="en-US"/>
              <a:t>其他职能因素：营销战略问题主要受某一职能的影响 </a:t>
            </a:r>
          </a:p>
          <a:p>
            <a:pPr eaLnBrk="1" hangingPunct="1"/>
            <a:r>
              <a:rPr lang="zh-CN" altLang="en-US"/>
              <a:t>公司领导因素</a:t>
            </a:r>
          </a:p>
          <a:p>
            <a:pPr eaLnBrk="1" hangingPunct="1"/>
            <a:r>
              <a:rPr lang="zh-CN" altLang="en-US"/>
              <a:t>公司文化因素</a:t>
            </a:r>
          </a:p>
          <a:p>
            <a:pPr eaLnBrk="1" hangingPunct="1"/>
            <a:r>
              <a:rPr lang="zh-CN" altLang="en-US"/>
              <a:t>公司组织的效率</a:t>
            </a:r>
          </a:p>
          <a:p>
            <a:pPr eaLnBrk="1" hangingPunct="1"/>
            <a:r>
              <a:rPr lang="zh-CN" altLang="en-US"/>
              <a:t>公司的规模和资源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4">
            <a:extLst>
              <a:ext uri="{FF2B5EF4-FFF2-40B4-BE49-F238E27FC236}">
                <a16:creationId xmlns:a16="http://schemas.microsoft.com/office/drawing/2014/main" id="{59455155-0A4B-12AF-347E-385AFC1927F2}"/>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第三节</a:t>
            </a:r>
          </a:p>
        </p:txBody>
      </p:sp>
      <p:sp>
        <p:nvSpPr>
          <p:cNvPr id="17411" name="Rectangle 5">
            <a:extLst>
              <a:ext uri="{FF2B5EF4-FFF2-40B4-BE49-F238E27FC236}">
                <a16:creationId xmlns:a16="http://schemas.microsoft.com/office/drawing/2014/main" id="{00DB1E47-CAA8-5D98-5C28-BFAB9F91C143}"/>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保险营销环境的监测和分析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F81FF423-F98B-8A6D-43EC-A6D9BC38A084}"/>
              </a:ext>
            </a:extLst>
          </p:cNvPr>
          <p:cNvSpPr>
            <a:spLocks noGrp="1" noChangeArrowheads="1"/>
          </p:cNvSpPr>
          <p:nvPr>
            <p:ph type="title"/>
          </p:nvPr>
        </p:nvSpPr>
        <p:spPr/>
        <p:txBody>
          <a:bodyPr/>
          <a:lstStyle/>
          <a:p>
            <a:pPr eaLnBrk="1" hangingPunct="1"/>
            <a:r>
              <a:rPr lang="zh-CN" altLang="en-US"/>
              <a:t>一、</a:t>
            </a:r>
            <a:r>
              <a:rPr lang="zh-CN" altLang="en-US" b="1"/>
              <a:t>保险营销环境的监测</a:t>
            </a:r>
            <a:r>
              <a:rPr lang="zh-CN" altLang="en-US"/>
              <a:t> </a:t>
            </a:r>
          </a:p>
        </p:txBody>
      </p:sp>
      <p:grpSp>
        <p:nvGrpSpPr>
          <p:cNvPr id="18435" name="Group 4">
            <a:extLst>
              <a:ext uri="{FF2B5EF4-FFF2-40B4-BE49-F238E27FC236}">
                <a16:creationId xmlns:a16="http://schemas.microsoft.com/office/drawing/2014/main" id="{46C9C96A-AB3B-A22F-52D2-20F7AF34DF3A}"/>
              </a:ext>
            </a:extLst>
          </p:cNvPr>
          <p:cNvGrpSpPr>
            <a:grpSpLocks noChangeAspect="1"/>
          </p:cNvGrpSpPr>
          <p:nvPr/>
        </p:nvGrpSpPr>
        <p:grpSpPr bwMode="auto">
          <a:xfrm>
            <a:off x="1331913" y="1196975"/>
            <a:ext cx="7056437" cy="5367338"/>
            <a:chOff x="2362" y="2313"/>
            <a:chExt cx="6261" cy="5027"/>
          </a:xfrm>
        </p:grpSpPr>
        <p:sp>
          <p:nvSpPr>
            <p:cNvPr id="18436" name="AutoShape 5">
              <a:extLst>
                <a:ext uri="{FF2B5EF4-FFF2-40B4-BE49-F238E27FC236}">
                  <a16:creationId xmlns:a16="http://schemas.microsoft.com/office/drawing/2014/main" id="{3A20988C-08E9-DEB4-71BB-343C1F56AAFA}"/>
                </a:ext>
              </a:extLst>
            </p:cNvPr>
            <p:cNvSpPr>
              <a:spLocks noChangeAspect="1" noChangeArrowheads="1"/>
            </p:cNvSpPr>
            <p:nvPr/>
          </p:nvSpPr>
          <p:spPr bwMode="auto">
            <a:xfrm>
              <a:off x="2362" y="2313"/>
              <a:ext cx="6261" cy="502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a:p>
          </p:txBody>
        </p:sp>
        <p:sp>
          <p:nvSpPr>
            <p:cNvPr id="18437" name="Rectangle 6">
              <a:extLst>
                <a:ext uri="{FF2B5EF4-FFF2-40B4-BE49-F238E27FC236}">
                  <a16:creationId xmlns:a16="http://schemas.microsoft.com/office/drawing/2014/main" id="{EEB73946-7578-6F56-274F-A43E158D97CC}"/>
                </a:ext>
              </a:extLst>
            </p:cNvPr>
            <p:cNvSpPr>
              <a:spLocks noChangeArrowheads="1"/>
            </p:cNvSpPr>
            <p:nvPr/>
          </p:nvSpPr>
          <p:spPr bwMode="auto">
            <a:xfrm>
              <a:off x="2675" y="2449"/>
              <a:ext cx="1096" cy="1358"/>
            </a:xfrm>
            <a:prstGeom prst="rect">
              <a:avLst/>
            </a:prstGeom>
            <a:solidFill>
              <a:srgbClr val="FFFFFF"/>
            </a:solidFill>
            <a:ln w="9525">
              <a:solidFill>
                <a:srgbClr val="000000"/>
              </a:solidFill>
              <a:miter lim="800000"/>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b="1">
                  <a:latin typeface="Times New Roman" panose="02020603050405020304" pitchFamily="18" charset="0"/>
                </a:rPr>
                <a:t>外部环境</a:t>
              </a:r>
            </a:p>
            <a:p>
              <a:pPr algn="ctr" eaLnBrk="1" hangingPunct="1"/>
              <a:r>
                <a:rPr lang="zh-CN" altLang="en-US" sz="1600">
                  <a:latin typeface="Times New Roman" panose="02020603050405020304" pitchFamily="18" charset="0"/>
                </a:rPr>
                <a:t>社会、人口、经济、科技、政治法律、文化、自然、竞争合作</a:t>
              </a:r>
              <a:endParaRPr lang="zh-CN" altLang="en-US" sz="1600"/>
            </a:p>
          </p:txBody>
        </p:sp>
        <p:sp>
          <p:nvSpPr>
            <p:cNvPr id="18438" name="Rectangle 7">
              <a:extLst>
                <a:ext uri="{FF2B5EF4-FFF2-40B4-BE49-F238E27FC236}">
                  <a16:creationId xmlns:a16="http://schemas.microsoft.com/office/drawing/2014/main" id="{09AC8603-EC44-DCB5-4C3F-27D7EDAB93AF}"/>
                </a:ext>
              </a:extLst>
            </p:cNvPr>
            <p:cNvSpPr>
              <a:spLocks noChangeArrowheads="1"/>
            </p:cNvSpPr>
            <p:nvPr/>
          </p:nvSpPr>
          <p:spPr bwMode="auto">
            <a:xfrm>
              <a:off x="6392" y="4527"/>
              <a:ext cx="1031" cy="534"/>
            </a:xfrm>
            <a:prstGeom prst="rect">
              <a:avLst/>
            </a:prstGeom>
            <a:solidFill>
              <a:srgbClr val="FFFFFF"/>
            </a:solidFill>
            <a:ln w="9525">
              <a:solidFill>
                <a:srgbClr val="000000"/>
              </a:solidFill>
              <a:miter lim="800000"/>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对产品和市场的影响</a:t>
              </a:r>
              <a:endParaRPr lang="zh-CN" altLang="en-US" sz="1600"/>
            </a:p>
          </p:txBody>
        </p:sp>
        <p:sp>
          <p:nvSpPr>
            <p:cNvPr id="18439" name="Rectangle 8">
              <a:extLst>
                <a:ext uri="{FF2B5EF4-FFF2-40B4-BE49-F238E27FC236}">
                  <a16:creationId xmlns:a16="http://schemas.microsoft.com/office/drawing/2014/main" id="{6FC71A29-61F9-4979-1885-8964F6EE1983}"/>
                </a:ext>
              </a:extLst>
            </p:cNvPr>
            <p:cNvSpPr>
              <a:spLocks noChangeArrowheads="1"/>
            </p:cNvSpPr>
            <p:nvPr/>
          </p:nvSpPr>
          <p:spPr bwMode="auto">
            <a:xfrm>
              <a:off x="7058" y="5569"/>
              <a:ext cx="1109" cy="802"/>
            </a:xfrm>
            <a:prstGeom prst="rect">
              <a:avLst/>
            </a:prstGeom>
            <a:solidFill>
              <a:srgbClr val="FFFFFF"/>
            </a:solidFill>
            <a:ln w="9525">
              <a:solidFill>
                <a:srgbClr val="000000"/>
              </a:solidFill>
              <a:miter lim="800000"/>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just" eaLnBrk="1" hangingPunct="1"/>
              <a:r>
                <a:rPr lang="zh-CN" altLang="en-US" sz="1600">
                  <a:latin typeface="Times New Roman" panose="02020603050405020304" pitchFamily="18" charset="0"/>
                </a:rPr>
                <a:t>不考虑趋势变化对产品和市场的冲击</a:t>
              </a:r>
              <a:endParaRPr lang="zh-CN" altLang="en-US" sz="1600"/>
            </a:p>
          </p:txBody>
        </p:sp>
        <p:sp>
          <p:nvSpPr>
            <p:cNvPr id="18440" name="Rectangle 9">
              <a:extLst>
                <a:ext uri="{FF2B5EF4-FFF2-40B4-BE49-F238E27FC236}">
                  <a16:creationId xmlns:a16="http://schemas.microsoft.com/office/drawing/2014/main" id="{708D1FF4-85C0-2CD3-BE32-15CA1B7ED5E9}"/>
                </a:ext>
              </a:extLst>
            </p:cNvPr>
            <p:cNvSpPr>
              <a:spLocks noChangeArrowheads="1"/>
            </p:cNvSpPr>
            <p:nvPr/>
          </p:nvSpPr>
          <p:spPr bwMode="auto">
            <a:xfrm>
              <a:off x="5872" y="5573"/>
              <a:ext cx="1042" cy="805"/>
            </a:xfrm>
            <a:prstGeom prst="rect">
              <a:avLst/>
            </a:prstGeom>
            <a:solidFill>
              <a:srgbClr val="FFFFFF"/>
            </a:solidFill>
            <a:ln w="9525">
              <a:solidFill>
                <a:srgbClr val="000000"/>
              </a:solidFill>
              <a:miter lim="800000"/>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考虑趋势变化对产品和市场的冲击</a:t>
              </a:r>
              <a:endParaRPr lang="zh-CN" altLang="en-US" sz="1600"/>
            </a:p>
          </p:txBody>
        </p:sp>
        <p:sp>
          <p:nvSpPr>
            <p:cNvPr id="18441" name="Rectangle 10">
              <a:extLst>
                <a:ext uri="{FF2B5EF4-FFF2-40B4-BE49-F238E27FC236}">
                  <a16:creationId xmlns:a16="http://schemas.microsoft.com/office/drawing/2014/main" id="{3DF156CA-FEDF-1DC9-C9B7-AA95D5C392F1}"/>
                </a:ext>
              </a:extLst>
            </p:cNvPr>
            <p:cNvSpPr>
              <a:spLocks noChangeArrowheads="1"/>
            </p:cNvSpPr>
            <p:nvPr/>
          </p:nvSpPr>
          <p:spPr bwMode="auto">
            <a:xfrm>
              <a:off x="4149" y="5623"/>
              <a:ext cx="705" cy="565"/>
            </a:xfrm>
            <a:prstGeom prst="rect">
              <a:avLst/>
            </a:prstGeom>
            <a:solidFill>
              <a:srgbClr val="FFFFFF"/>
            </a:solidFill>
            <a:ln w="9525">
              <a:solidFill>
                <a:srgbClr val="000000"/>
              </a:solidFill>
              <a:miter lim="800000"/>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趋势和走向</a:t>
              </a:r>
              <a:endParaRPr lang="zh-CN" altLang="en-US" sz="1600"/>
            </a:p>
          </p:txBody>
        </p:sp>
        <p:sp>
          <p:nvSpPr>
            <p:cNvPr id="18442" name="Rectangle 11">
              <a:extLst>
                <a:ext uri="{FF2B5EF4-FFF2-40B4-BE49-F238E27FC236}">
                  <a16:creationId xmlns:a16="http://schemas.microsoft.com/office/drawing/2014/main" id="{B47B7A22-AE08-1595-9D23-C3B84AA1676A}"/>
                </a:ext>
              </a:extLst>
            </p:cNvPr>
            <p:cNvSpPr>
              <a:spLocks noChangeArrowheads="1"/>
            </p:cNvSpPr>
            <p:nvPr/>
          </p:nvSpPr>
          <p:spPr bwMode="auto">
            <a:xfrm>
              <a:off x="2792" y="5642"/>
              <a:ext cx="848" cy="533"/>
            </a:xfrm>
            <a:prstGeom prst="rect">
              <a:avLst/>
            </a:prstGeom>
            <a:solidFill>
              <a:srgbClr val="FFFFFF"/>
            </a:solidFill>
            <a:ln w="9525">
              <a:solidFill>
                <a:srgbClr val="000000"/>
              </a:solidFill>
              <a:miter lim="800000"/>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新的机会和威胁</a:t>
              </a:r>
              <a:endParaRPr lang="zh-CN" altLang="en-US" sz="1600"/>
            </a:p>
          </p:txBody>
        </p:sp>
        <p:sp>
          <p:nvSpPr>
            <p:cNvPr id="18443" name="Rectangle 12">
              <a:extLst>
                <a:ext uri="{FF2B5EF4-FFF2-40B4-BE49-F238E27FC236}">
                  <a16:creationId xmlns:a16="http://schemas.microsoft.com/office/drawing/2014/main" id="{3E63A29D-0D6F-6C3D-A4AE-9CD104F8CDFE}"/>
                </a:ext>
              </a:extLst>
            </p:cNvPr>
            <p:cNvSpPr>
              <a:spLocks noChangeArrowheads="1"/>
            </p:cNvSpPr>
            <p:nvPr/>
          </p:nvSpPr>
          <p:spPr bwMode="auto">
            <a:xfrm>
              <a:off x="7149" y="2713"/>
              <a:ext cx="1096" cy="844"/>
            </a:xfrm>
            <a:prstGeom prst="rect">
              <a:avLst/>
            </a:prstGeom>
            <a:solidFill>
              <a:srgbClr val="FFFFFF"/>
            </a:solidFill>
            <a:ln w="9525">
              <a:solidFill>
                <a:srgbClr val="000000"/>
              </a:solidFill>
              <a:miter lim="800000"/>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对变化趋势的意义进行深入分析</a:t>
              </a:r>
              <a:endParaRPr lang="zh-CN" altLang="en-US" sz="1600"/>
            </a:p>
          </p:txBody>
        </p:sp>
        <p:sp>
          <p:nvSpPr>
            <p:cNvPr id="18444" name="Rectangle 13">
              <a:extLst>
                <a:ext uri="{FF2B5EF4-FFF2-40B4-BE49-F238E27FC236}">
                  <a16:creationId xmlns:a16="http://schemas.microsoft.com/office/drawing/2014/main" id="{1B01C53F-0CFC-5CD9-8F04-B29D9784B396}"/>
                </a:ext>
              </a:extLst>
            </p:cNvPr>
            <p:cNvSpPr>
              <a:spLocks noChangeArrowheads="1"/>
            </p:cNvSpPr>
            <p:nvPr/>
          </p:nvSpPr>
          <p:spPr bwMode="auto">
            <a:xfrm>
              <a:off x="5910" y="2836"/>
              <a:ext cx="507" cy="543"/>
            </a:xfrm>
            <a:prstGeom prst="rect">
              <a:avLst/>
            </a:prstGeom>
            <a:solidFill>
              <a:srgbClr val="FFFFFF"/>
            </a:solidFill>
            <a:ln w="9525">
              <a:solidFill>
                <a:srgbClr val="000000"/>
              </a:solidFill>
              <a:miter lim="800000"/>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相关趋势</a:t>
              </a:r>
              <a:endParaRPr lang="zh-CN" altLang="en-US" sz="1600"/>
            </a:p>
          </p:txBody>
        </p:sp>
        <p:sp>
          <p:nvSpPr>
            <p:cNvPr id="18445" name="Rectangle 14">
              <a:extLst>
                <a:ext uri="{FF2B5EF4-FFF2-40B4-BE49-F238E27FC236}">
                  <a16:creationId xmlns:a16="http://schemas.microsoft.com/office/drawing/2014/main" id="{E7E0EEED-B418-BE7C-088C-E7B63A855AB3}"/>
                </a:ext>
              </a:extLst>
            </p:cNvPr>
            <p:cNvSpPr>
              <a:spLocks noChangeArrowheads="1"/>
            </p:cNvSpPr>
            <p:nvPr/>
          </p:nvSpPr>
          <p:spPr bwMode="auto">
            <a:xfrm>
              <a:off x="4488" y="2851"/>
              <a:ext cx="705" cy="536"/>
            </a:xfrm>
            <a:prstGeom prst="rect">
              <a:avLst/>
            </a:prstGeom>
            <a:solidFill>
              <a:srgbClr val="FFFFFF"/>
            </a:solidFill>
            <a:ln w="9525">
              <a:solidFill>
                <a:srgbClr val="000000"/>
              </a:solidFill>
              <a:miter lim="800000"/>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广泛的趋势</a:t>
              </a:r>
              <a:endParaRPr lang="zh-CN" altLang="en-US" sz="1600"/>
            </a:p>
          </p:txBody>
        </p:sp>
        <p:sp>
          <p:nvSpPr>
            <p:cNvPr id="18446" name="Line 15">
              <a:extLst>
                <a:ext uri="{FF2B5EF4-FFF2-40B4-BE49-F238E27FC236}">
                  <a16:creationId xmlns:a16="http://schemas.microsoft.com/office/drawing/2014/main" id="{1AA04A01-F29A-97B7-10DB-68A0A34CF416}"/>
                </a:ext>
              </a:extLst>
            </p:cNvPr>
            <p:cNvSpPr>
              <a:spLocks noChangeShapeType="1"/>
            </p:cNvSpPr>
            <p:nvPr/>
          </p:nvSpPr>
          <p:spPr bwMode="auto">
            <a:xfrm>
              <a:off x="3771" y="3128"/>
              <a:ext cx="782"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47" name="Line 16">
              <a:extLst>
                <a:ext uri="{FF2B5EF4-FFF2-40B4-BE49-F238E27FC236}">
                  <a16:creationId xmlns:a16="http://schemas.microsoft.com/office/drawing/2014/main" id="{708CDF76-7760-C5C3-1A2F-D22AD4AD097D}"/>
                </a:ext>
              </a:extLst>
            </p:cNvPr>
            <p:cNvSpPr>
              <a:spLocks noChangeShapeType="1"/>
            </p:cNvSpPr>
            <p:nvPr/>
          </p:nvSpPr>
          <p:spPr bwMode="auto">
            <a:xfrm>
              <a:off x="5179" y="3128"/>
              <a:ext cx="626"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48" name="Line 17">
              <a:extLst>
                <a:ext uri="{FF2B5EF4-FFF2-40B4-BE49-F238E27FC236}">
                  <a16:creationId xmlns:a16="http://schemas.microsoft.com/office/drawing/2014/main" id="{F52FBAAE-BD72-5D80-3766-5899B4FA5761}"/>
                </a:ext>
              </a:extLst>
            </p:cNvPr>
            <p:cNvSpPr>
              <a:spLocks noChangeShapeType="1"/>
            </p:cNvSpPr>
            <p:nvPr/>
          </p:nvSpPr>
          <p:spPr bwMode="auto">
            <a:xfrm>
              <a:off x="6432" y="3128"/>
              <a:ext cx="782"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49" name="Line 18">
              <a:extLst>
                <a:ext uri="{FF2B5EF4-FFF2-40B4-BE49-F238E27FC236}">
                  <a16:creationId xmlns:a16="http://schemas.microsoft.com/office/drawing/2014/main" id="{DEE4B040-D6C3-2AF2-1CE0-4A296CE9B075}"/>
                </a:ext>
              </a:extLst>
            </p:cNvPr>
            <p:cNvSpPr>
              <a:spLocks noChangeShapeType="1"/>
            </p:cNvSpPr>
            <p:nvPr/>
          </p:nvSpPr>
          <p:spPr bwMode="auto">
            <a:xfrm>
              <a:off x="7684" y="3536"/>
              <a:ext cx="0" cy="271"/>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8450" name="Line 19">
              <a:extLst>
                <a:ext uri="{FF2B5EF4-FFF2-40B4-BE49-F238E27FC236}">
                  <a16:creationId xmlns:a16="http://schemas.microsoft.com/office/drawing/2014/main" id="{B96F932E-FA66-9ED2-B447-BB72B9FC8CED}"/>
                </a:ext>
              </a:extLst>
            </p:cNvPr>
            <p:cNvSpPr>
              <a:spLocks noChangeShapeType="1"/>
            </p:cNvSpPr>
            <p:nvPr/>
          </p:nvSpPr>
          <p:spPr bwMode="auto">
            <a:xfrm flipH="1">
              <a:off x="4397" y="3807"/>
              <a:ext cx="3287" cy="0"/>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8451" name="Line 20">
              <a:extLst>
                <a:ext uri="{FF2B5EF4-FFF2-40B4-BE49-F238E27FC236}">
                  <a16:creationId xmlns:a16="http://schemas.microsoft.com/office/drawing/2014/main" id="{CF0C6754-40FD-FC79-FABC-BCACF8825476}"/>
                </a:ext>
              </a:extLst>
            </p:cNvPr>
            <p:cNvSpPr>
              <a:spLocks noChangeShapeType="1"/>
            </p:cNvSpPr>
            <p:nvPr/>
          </p:nvSpPr>
          <p:spPr bwMode="auto">
            <a:xfrm>
              <a:off x="4397" y="3807"/>
              <a:ext cx="0" cy="408"/>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8452" name="Line 21">
              <a:extLst>
                <a:ext uri="{FF2B5EF4-FFF2-40B4-BE49-F238E27FC236}">
                  <a16:creationId xmlns:a16="http://schemas.microsoft.com/office/drawing/2014/main" id="{56C0B041-67FC-C9B9-3332-A0E5FD7F53F5}"/>
                </a:ext>
              </a:extLst>
            </p:cNvPr>
            <p:cNvSpPr>
              <a:spLocks noChangeShapeType="1"/>
            </p:cNvSpPr>
            <p:nvPr/>
          </p:nvSpPr>
          <p:spPr bwMode="auto">
            <a:xfrm>
              <a:off x="3145" y="4215"/>
              <a:ext cx="3756" cy="0"/>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8453" name="Line 22">
              <a:extLst>
                <a:ext uri="{FF2B5EF4-FFF2-40B4-BE49-F238E27FC236}">
                  <a16:creationId xmlns:a16="http://schemas.microsoft.com/office/drawing/2014/main" id="{EF243D57-D535-6DE4-D231-1BFB2178B5BF}"/>
                </a:ext>
              </a:extLst>
            </p:cNvPr>
            <p:cNvSpPr>
              <a:spLocks noChangeShapeType="1"/>
            </p:cNvSpPr>
            <p:nvPr/>
          </p:nvSpPr>
          <p:spPr bwMode="auto">
            <a:xfrm>
              <a:off x="6901" y="4215"/>
              <a:ext cx="0" cy="27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54" name="Rectangle 23">
              <a:extLst>
                <a:ext uri="{FF2B5EF4-FFF2-40B4-BE49-F238E27FC236}">
                  <a16:creationId xmlns:a16="http://schemas.microsoft.com/office/drawing/2014/main" id="{ECA9AC01-2531-7207-2EF6-0BCAEA96009B}"/>
                </a:ext>
              </a:extLst>
            </p:cNvPr>
            <p:cNvSpPr>
              <a:spLocks noChangeArrowheads="1"/>
            </p:cNvSpPr>
            <p:nvPr/>
          </p:nvSpPr>
          <p:spPr bwMode="auto">
            <a:xfrm>
              <a:off x="7012" y="4149"/>
              <a:ext cx="573" cy="29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分析</a:t>
              </a:r>
              <a:endParaRPr lang="zh-CN" altLang="en-US" sz="1600"/>
            </a:p>
          </p:txBody>
        </p:sp>
        <p:sp>
          <p:nvSpPr>
            <p:cNvPr id="18455" name="Rectangle 24">
              <a:extLst>
                <a:ext uri="{FF2B5EF4-FFF2-40B4-BE49-F238E27FC236}">
                  <a16:creationId xmlns:a16="http://schemas.microsoft.com/office/drawing/2014/main" id="{C17B4C9B-84FB-DDB8-29AF-36A40D844844}"/>
                </a:ext>
              </a:extLst>
            </p:cNvPr>
            <p:cNvSpPr>
              <a:spLocks noChangeArrowheads="1"/>
            </p:cNvSpPr>
            <p:nvPr/>
          </p:nvSpPr>
          <p:spPr bwMode="auto">
            <a:xfrm>
              <a:off x="4593" y="4350"/>
              <a:ext cx="467" cy="29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预测</a:t>
              </a:r>
              <a:endParaRPr lang="zh-CN" altLang="en-US" sz="1600"/>
            </a:p>
          </p:txBody>
        </p:sp>
        <p:sp>
          <p:nvSpPr>
            <p:cNvPr id="18456" name="Rectangle 25">
              <a:extLst>
                <a:ext uri="{FF2B5EF4-FFF2-40B4-BE49-F238E27FC236}">
                  <a16:creationId xmlns:a16="http://schemas.microsoft.com/office/drawing/2014/main" id="{475E4102-1174-E2C4-2F91-BCE62A07F2A4}"/>
                </a:ext>
              </a:extLst>
            </p:cNvPr>
            <p:cNvSpPr>
              <a:spLocks noChangeArrowheads="1"/>
            </p:cNvSpPr>
            <p:nvPr/>
          </p:nvSpPr>
          <p:spPr bwMode="auto">
            <a:xfrm>
              <a:off x="3198" y="4266"/>
              <a:ext cx="572" cy="296"/>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分析</a:t>
              </a:r>
              <a:endParaRPr lang="zh-CN" altLang="en-US" sz="1600"/>
            </a:p>
          </p:txBody>
        </p:sp>
        <p:sp>
          <p:nvSpPr>
            <p:cNvPr id="18457" name="Line 26">
              <a:extLst>
                <a:ext uri="{FF2B5EF4-FFF2-40B4-BE49-F238E27FC236}">
                  <a16:creationId xmlns:a16="http://schemas.microsoft.com/office/drawing/2014/main" id="{47349259-1F14-C0CB-DF73-D0710217BF37}"/>
                </a:ext>
              </a:extLst>
            </p:cNvPr>
            <p:cNvSpPr>
              <a:spLocks noChangeShapeType="1"/>
            </p:cNvSpPr>
            <p:nvPr/>
          </p:nvSpPr>
          <p:spPr bwMode="auto">
            <a:xfrm>
              <a:off x="6901" y="5030"/>
              <a:ext cx="0" cy="27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58" name="Line 27">
              <a:extLst>
                <a:ext uri="{FF2B5EF4-FFF2-40B4-BE49-F238E27FC236}">
                  <a16:creationId xmlns:a16="http://schemas.microsoft.com/office/drawing/2014/main" id="{3A81ACAC-269B-6688-344C-36DB638D3A5B}"/>
                </a:ext>
              </a:extLst>
            </p:cNvPr>
            <p:cNvSpPr>
              <a:spLocks noChangeShapeType="1"/>
            </p:cNvSpPr>
            <p:nvPr/>
          </p:nvSpPr>
          <p:spPr bwMode="auto">
            <a:xfrm>
              <a:off x="6432" y="5302"/>
              <a:ext cx="1095" cy="0"/>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a:lstStyle/>
            <a:p>
              <a:endParaRPr lang="zh-CN" altLang="en-US"/>
            </a:p>
          </p:txBody>
        </p:sp>
        <p:sp>
          <p:nvSpPr>
            <p:cNvPr id="18459" name="Line 28">
              <a:extLst>
                <a:ext uri="{FF2B5EF4-FFF2-40B4-BE49-F238E27FC236}">
                  <a16:creationId xmlns:a16="http://schemas.microsoft.com/office/drawing/2014/main" id="{EAE5D50A-BFEC-2DA4-DCAC-2705807907F5}"/>
                </a:ext>
              </a:extLst>
            </p:cNvPr>
            <p:cNvSpPr>
              <a:spLocks noChangeShapeType="1"/>
            </p:cNvSpPr>
            <p:nvPr/>
          </p:nvSpPr>
          <p:spPr bwMode="auto">
            <a:xfrm>
              <a:off x="6432" y="5302"/>
              <a:ext cx="0" cy="27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60" name="Line 29">
              <a:extLst>
                <a:ext uri="{FF2B5EF4-FFF2-40B4-BE49-F238E27FC236}">
                  <a16:creationId xmlns:a16="http://schemas.microsoft.com/office/drawing/2014/main" id="{753441A9-05E6-323F-B514-16D4D0A8601D}"/>
                </a:ext>
              </a:extLst>
            </p:cNvPr>
            <p:cNvSpPr>
              <a:spLocks noChangeShapeType="1"/>
            </p:cNvSpPr>
            <p:nvPr/>
          </p:nvSpPr>
          <p:spPr bwMode="auto">
            <a:xfrm>
              <a:off x="7527" y="5302"/>
              <a:ext cx="0" cy="27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61" name="Rectangle 30">
              <a:extLst>
                <a:ext uri="{FF2B5EF4-FFF2-40B4-BE49-F238E27FC236}">
                  <a16:creationId xmlns:a16="http://schemas.microsoft.com/office/drawing/2014/main" id="{E02138B7-4D63-37BB-6D4C-18CE5A76C1BF}"/>
                </a:ext>
              </a:extLst>
            </p:cNvPr>
            <p:cNvSpPr>
              <a:spLocks noChangeArrowheads="1"/>
            </p:cNvSpPr>
            <p:nvPr/>
          </p:nvSpPr>
          <p:spPr bwMode="auto">
            <a:xfrm>
              <a:off x="5885" y="5246"/>
              <a:ext cx="467" cy="29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预测</a:t>
              </a:r>
              <a:endParaRPr lang="zh-CN" altLang="en-US" sz="1600"/>
            </a:p>
          </p:txBody>
        </p:sp>
        <p:sp>
          <p:nvSpPr>
            <p:cNvPr id="18462" name="Rectangle 31">
              <a:extLst>
                <a:ext uri="{FF2B5EF4-FFF2-40B4-BE49-F238E27FC236}">
                  <a16:creationId xmlns:a16="http://schemas.microsoft.com/office/drawing/2014/main" id="{FDE72C97-32FB-800E-F664-1059C3141618}"/>
                </a:ext>
              </a:extLst>
            </p:cNvPr>
            <p:cNvSpPr>
              <a:spLocks noChangeArrowheads="1"/>
            </p:cNvSpPr>
            <p:nvPr/>
          </p:nvSpPr>
          <p:spPr bwMode="auto">
            <a:xfrm>
              <a:off x="7606" y="5267"/>
              <a:ext cx="467" cy="29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预测</a:t>
              </a:r>
              <a:endParaRPr lang="zh-CN" altLang="en-US" sz="1600"/>
            </a:p>
          </p:txBody>
        </p:sp>
        <p:sp>
          <p:nvSpPr>
            <p:cNvPr id="18463" name="Line 32">
              <a:extLst>
                <a:ext uri="{FF2B5EF4-FFF2-40B4-BE49-F238E27FC236}">
                  <a16:creationId xmlns:a16="http://schemas.microsoft.com/office/drawing/2014/main" id="{4614DE0E-CDD1-6E86-9CB5-78978AD0DB4C}"/>
                </a:ext>
              </a:extLst>
            </p:cNvPr>
            <p:cNvSpPr>
              <a:spLocks noChangeShapeType="1"/>
            </p:cNvSpPr>
            <p:nvPr/>
          </p:nvSpPr>
          <p:spPr bwMode="auto">
            <a:xfrm>
              <a:off x="3145" y="4215"/>
              <a:ext cx="0" cy="149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64" name="Line 33">
              <a:extLst>
                <a:ext uri="{FF2B5EF4-FFF2-40B4-BE49-F238E27FC236}">
                  <a16:creationId xmlns:a16="http://schemas.microsoft.com/office/drawing/2014/main" id="{00E5697E-F956-EDE4-368B-93D2F6EA13FF}"/>
                </a:ext>
              </a:extLst>
            </p:cNvPr>
            <p:cNvSpPr>
              <a:spLocks noChangeShapeType="1"/>
            </p:cNvSpPr>
            <p:nvPr/>
          </p:nvSpPr>
          <p:spPr bwMode="auto">
            <a:xfrm>
              <a:off x="4397" y="4215"/>
              <a:ext cx="0" cy="1359"/>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65" name="Line 34">
              <a:extLst>
                <a:ext uri="{FF2B5EF4-FFF2-40B4-BE49-F238E27FC236}">
                  <a16:creationId xmlns:a16="http://schemas.microsoft.com/office/drawing/2014/main" id="{0BA55078-7810-E3BE-1E54-F9B43EFF4AD4}"/>
                </a:ext>
              </a:extLst>
            </p:cNvPr>
            <p:cNvSpPr>
              <a:spLocks noChangeShapeType="1"/>
            </p:cNvSpPr>
            <p:nvPr/>
          </p:nvSpPr>
          <p:spPr bwMode="auto">
            <a:xfrm>
              <a:off x="3158" y="6157"/>
              <a:ext cx="1" cy="81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66" name="Rectangle 35">
              <a:extLst>
                <a:ext uri="{FF2B5EF4-FFF2-40B4-BE49-F238E27FC236}">
                  <a16:creationId xmlns:a16="http://schemas.microsoft.com/office/drawing/2014/main" id="{05DDA3F3-E61B-BA4C-1246-2A7E7486BCDA}"/>
                </a:ext>
              </a:extLst>
            </p:cNvPr>
            <p:cNvSpPr>
              <a:spLocks noChangeArrowheads="1"/>
            </p:cNvSpPr>
            <p:nvPr/>
          </p:nvSpPr>
          <p:spPr bwMode="auto">
            <a:xfrm>
              <a:off x="3224" y="6409"/>
              <a:ext cx="794" cy="29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战略行动</a:t>
              </a:r>
              <a:endParaRPr lang="zh-CN" altLang="en-US" sz="1600"/>
            </a:p>
          </p:txBody>
        </p:sp>
        <p:sp>
          <p:nvSpPr>
            <p:cNvPr id="18467" name="Line 36">
              <a:extLst>
                <a:ext uri="{FF2B5EF4-FFF2-40B4-BE49-F238E27FC236}">
                  <a16:creationId xmlns:a16="http://schemas.microsoft.com/office/drawing/2014/main" id="{3C9F787B-8873-0761-FE1A-7D0D3BC3B19D}"/>
                </a:ext>
              </a:extLst>
            </p:cNvPr>
            <p:cNvSpPr>
              <a:spLocks noChangeShapeType="1"/>
            </p:cNvSpPr>
            <p:nvPr/>
          </p:nvSpPr>
          <p:spPr bwMode="auto">
            <a:xfrm flipH="1">
              <a:off x="4423" y="6131"/>
              <a:ext cx="13" cy="78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68" name="Rectangle 37">
              <a:extLst>
                <a:ext uri="{FF2B5EF4-FFF2-40B4-BE49-F238E27FC236}">
                  <a16:creationId xmlns:a16="http://schemas.microsoft.com/office/drawing/2014/main" id="{E1651669-4E0D-EB36-424C-7918DE906A77}"/>
                </a:ext>
              </a:extLst>
            </p:cNvPr>
            <p:cNvSpPr>
              <a:spLocks noChangeArrowheads="1"/>
            </p:cNvSpPr>
            <p:nvPr/>
          </p:nvSpPr>
          <p:spPr bwMode="auto">
            <a:xfrm>
              <a:off x="4508" y="6396"/>
              <a:ext cx="795" cy="29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战略行动</a:t>
              </a:r>
              <a:endParaRPr lang="zh-CN" altLang="en-US" sz="1600"/>
            </a:p>
          </p:txBody>
        </p:sp>
        <p:sp>
          <p:nvSpPr>
            <p:cNvPr id="18469" name="Line 38">
              <a:extLst>
                <a:ext uri="{FF2B5EF4-FFF2-40B4-BE49-F238E27FC236}">
                  <a16:creationId xmlns:a16="http://schemas.microsoft.com/office/drawing/2014/main" id="{124C23A0-E576-98D4-8518-A1764265A926}"/>
                </a:ext>
              </a:extLst>
            </p:cNvPr>
            <p:cNvSpPr>
              <a:spLocks noChangeShapeType="1"/>
            </p:cNvSpPr>
            <p:nvPr/>
          </p:nvSpPr>
          <p:spPr bwMode="auto">
            <a:xfrm>
              <a:off x="6432" y="6389"/>
              <a:ext cx="0" cy="476"/>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70" name="Line 39">
              <a:extLst>
                <a:ext uri="{FF2B5EF4-FFF2-40B4-BE49-F238E27FC236}">
                  <a16:creationId xmlns:a16="http://schemas.microsoft.com/office/drawing/2014/main" id="{4059F937-DF9A-CB53-1341-7434DF4BC351}"/>
                </a:ext>
              </a:extLst>
            </p:cNvPr>
            <p:cNvSpPr>
              <a:spLocks noChangeShapeType="1"/>
            </p:cNvSpPr>
            <p:nvPr/>
          </p:nvSpPr>
          <p:spPr bwMode="auto">
            <a:xfrm>
              <a:off x="7527" y="6389"/>
              <a:ext cx="0" cy="45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18471" name="Rectangle 40">
              <a:extLst>
                <a:ext uri="{FF2B5EF4-FFF2-40B4-BE49-F238E27FC236}">
                  <a16:creationId xmlns:a16="http://schemas.microsoft.com/office/drawing/2014/main" id="{0C948B7E-8B3D-ECC0-2E30-A80D5BC5692C}"/>
                </a:ext>
              </a:extLst>
            </p:cNvPr>
            <p:cNvSpPr>
              <a:spLocks noChangeArrowheads="1"/>
            </p:cNvSpPr>
            <p:nvPr/>
          </p:nvSpPr>
          <p:spPr bwMode="auto">
            <a:xfrm>
              <a:off x="6478" y="6425"/>
              <a:ext cx="794" cy="29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战略行动</a:t>
              </a:r>
              <a:endParaRPr lang="zh-CN" altLang="en-US" sz="1600"/>
            </a:p>
          </p:txBody>
        </p:sp>
        <p:sp>
          <p:nvSpPr>
            <p:cNvPr id="18472" name="Rectangle 41">
              <a:extLst>
                <a:ext uri="{FF2B5EF4-FFF2-40B4-BE49-F238E27FC236}">
                  <a16:creationId xmlns:a16="http://schemas.microsoft.com/office/drawing/2014/main" id="{0FF83A9A-A4DA-4480-F07F-3255A007CA3D}"/>
                </a:ext>
              </a:extLst>
            </p:cNvPr>
            <p:cNvSpPr>
              <a:spLocks noChangeArrowheads="1"/>
            </p:cNvSpPr>
            <p:nvPr/>
          </p:nvSpPr>
          <p:spPr bwMode="auto">
            <a:xfrm>
              <a:off x="7586" y="6430"/>
              <a:ext cx="794" cy="29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1600">
                  <a:latin typeface="Times New Roman" panose="02020603050405020304" pitchFamily="18" charset="0"/>
                </a:rPr>
                <a:t>战略行动</a:t>
              </a:r>
              <a:endParaRPr lang="zh-CN" altLang="en-US" sz="1600"/>
            </a:p>
          </p:txBody>
        </p:sp>
        <p:sp>
          <p:nvSpPr>
            <p:cNvPr id="18473" name="Rectangle 42">
              <a:extLst>
                <a:ext uri="{FF2B5EF4-FFF2-40B4-BE49-F238E27FC236}">
                  <a16:creationId xmlns:a16="http://schemas.microsoft.com/office/drawing/2014/main" id="{0F2DF452-4D4C-5282-95B9-25B921D6B529}"/>
                </a:ext>
              </a:extLst>
            </p:cNvPr>
            <p:cNvSpPr>
              <a:spLocks noChangeArrowheads="1"/>
            </p:cNvSpPr>
            <p:nvPr/>
          </p:nvSpPr>
          <p:spPr bwMode="auto">
            <a:xfrm>
              <a:off x="2779" y="6932"/>
              <a:ext cx="5766" cy="294"/>
            </a:xfrm>
            <a:prstGeom prst="rect">
              <a:avLst/>
            </a:prstGeom>
            <a:solidFill>
              <a:srgbClr val="FFFFFF"/>
            </a:solidFill>
            <a:ln w="9525">
              <a:solidFill>
                <a:srgbClr val="000000"/>
              </a:solidFill>
              <a:miter lim="800000"/>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2000">
                  <a:latin typeface="Times New Roman" panose="02020603050405020304" pitchFamily="18" charset="0"/>
                </a:rPr>
                <a:t>总体战略</a:t>
              </a:r>
              <a:endParaRPr lang="zh-CN" altLang="en-US" sz="2000"/>
            </a:p>
          </p:txBody>
        </p:sp>
      </p:gr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a:extLst>
              <a:ext uri="{FF2B5EF4-FFF2-40B4-BE49-F238E27FC236}">
                <a16:creationId xmlns:a16="http://schemas.microsoft.com/office/drawing/2014/main" id="{E86C8E5E-6441-3C5E-27D8-9FCFDFD2479B}"/>
              </a:ext>
            </a:extLst>
          </p:cNvPr>
          <p:cNvSpPr>
            <a:spLocks noGrp="1" noChangeArrowheads="1"/>
          </p:cNvSpPr>
          <p:nvPr>
            <p:ph type="title"/>
          </p:nvPr>
        </p:nvSpPr>
        <p:spPr/>
        <p:txBody>
          <a:bodyPr/>
          <a:lstStyle/>
          <a:p>
            <a:pPr eaLnBrk="1" hangingPunct="1"/>
            <a:r>
              <a:rPr lang="zh-CN" altLang="en-US"/>
              <a:t>二、</a:t>
            </a:r>
            <a:r>
              <a:rPr lang="zh-CN" altLang="en-US" b="1"/>
              <a:t>保险营销环境的分析</a:t>
            </a:r>
            <a:r>
              <a:rPr lang="zh-CN" altLang="en-US"/>
              <a:t> </a:t>
            </a:r>
          </a:p>
        </p:txBody>
      </p:sp>
      <p:sp>
        <p:nvSpPr>
          <p:cNvPr id="19459" name="Rectangle 3">
            <a:extLst>
              <a:ext uri="{FF2B5EF4-FFF2-40B4-BE49-F238E27FC236}">
                <a16:creationId xmlns:a16="http://schemas.microsoft.com/office/drawing/2014/main" id="{0A7406EE-764A-BCC4-F547-75825FF81ED9}"/>
              </a:ext>
            </a:extLst>
          </p:cNvPr>
          <p:cNvSpPr>
            <a:spLocks noGrp="1" noChangeArrowheads="1"/>
          </p:cNvSpPr>
          <p:nvPr>
            <p:ph type="body" idx="1"/>
          </p:nvPr>
        </p:nvSpPr>
        <p:spPr/>
        <p:txBody>
          <a:bodyPr/>
          <a:lstStyle/>
          <a:p>
            <a:pPr marL="812800" indent="-812800" eaLnBrk="1" hangingPunct="1"/>
            <a:r>
              <a:rPr lang="en-US" altLang="zh-CN" sz="2800"/>
              <a:t>SWOT</a:t>
            </a:r>
            <a:r>
              <a:rPr lang="zh-CN" altLang="en-US" sz="2800"/>
              <a:t>法：</a:t>
            </a:r>
            <a:r>
              <a:rPr lang="en-US" altLang="zh-CN" sz="2800"/>
              <a:t>Strength</a:t>
            </a:r>
            <a:r>
              <a:rPr lang="zh-CN" altLang="en-US" sz="2800"/>
              <a:t>（优势）、</a:t>
            </a:r>
            <a:r>
              <a:rPr lang="en-US" altLang="zh-CN" sz="2800"/>
              <a:t>Weak</a:t>
            </a:r>
            <a:r>
              <a:rPr lang="zh-CN" altLang="en-US" sz="2800"/>
              <a:t>（劣势）、</a:t>
            </a:r>
            <a:r>
              <a:rPr lang="en-US" altLang="zh-CN" sz="2800"/>
              <a:t>Opportunity</a:t>
            </a:r>
            <a:r>
              <a:rPr lang="zh-CN" altLang="en-US" sz="2800"/>
              <a:t>（机会）、</a:t>
            </a:r>
            <a:r>
              <a:rPr lang="en-US" altLang="zh-CN" sz="2800"/>
              <a:t>Threat</a:t>
            </a:r>
            <a:r>
              <a:rPr lang="zh-CN" altLang="en-US" sz="2800"/>
              <a:t>（威胁）。 </a:t>
            </a:r>
          </a:p>
          <a:p>
            <a:pPr marL="812800" indent="-812800" eaLnBrk="1" hangingPunct="1"/>
            <a:r>
              <a:rPr lang="zh-CN" altLang="en-US" sz="2800"/>
              <a:t>外部环境分析</a:t>
            </a:r>
          </a:p>
          <a:p>
            <a:pPr marL="1168400" lvl="1" indent="-711200" eaLnBrk="1" hangingPunct="1"/>
            <a:r>
              <a:rPr lang="zh-CN" altLang="en-US" sz="2400"/>
              <a:t>机会：市场营销机会是指环境变化给公司带来的机会，而公司营销机会则是指对公司的市场 营销活动有吸引力的领域，公司在这里会具有竞争优势。。</a:t>
            </a:r>
          </a:p>
          <a:p>
            <a:pPr marL="1168400" lvl="1" indent="-711200" eaLnBrk="1" hangingPunct="1"/>
            <a:r>
              <a:rPr lang="zh-CN" altLang="en-US" sz="2400"/>
              <a:t>威胁：环境因素直接威胁着公司的营销活动；公司的目标、任务及资源同环境相矛盾。</a:t>
            </a:r>
          </a:p>
          <a:p>
            <a:pPr marL="812800" indent="-812800" eaLnBrk="1" hangingPunct="1"/>
            <a:r>
              <a:rPr lang="zh-CN" altLang="en-US" sz="2800"/>
              <a:t>内部环境分析：优势与劣势。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60EC5C86-0376-F45B-4B7C-5FDD3BB2D7FE}"/>
              </a:ext>
            </a:extLst>
          </p:cNvPr>
          <p:cNvSpPr>
            <a:spLocks noGrp="1" noChangeArrowheads="1"/>
          </p:cNvSpPr>
          <p:nvPr>
            <p:ph type="title"/>
          </p:nvPr>
        </p:nvSpPr>
        <p:spPr/>
        <p:txBody>
          <a:bodyPr/>
          <a:lstStyle/>
          <a:p>
            <a:pPr eaLnBrk="1" hangingPunct="1"/>
            <a:r>
              <a:rPr lang="zh-CN" altLang="en-US"/>
              <a:t>综合评价</a:t>
            </a:r>
          </a:p>
        </p:txBody>
      </p:sp>
      <p:sp>
        <p:nvSpPr>
          <p:cNvPr id="20483" name="Rectangle 3">
            <a:extLst>
              <a:ext uri="{FF2B5EF4-FFF2-40B4-BE49-F238E27FC236}">
                <a16:creationId xmlns:a16="http://schemas.microsoft.com/office/drawing/2014/main" id="{21BCA641-F6C6-D5EF-2806-FB913D977D8C}"/>
              </a:ext>
            </a:extLst>
          </p:cNvPr>
          <p:cNvSpPr>
            <a:spLocks noGrp="1" noChangeArrowheads="1"/>
          </p:cNvSpPr>
          <p:nvPr>
            <p:ph type="body" idx="1"/>
          </p:nvPr>
        </p:nvSpPr>
        <p:spPr/>
        <p:txBody>
          <a:bodyPr/>
          <a:lstStyle/>
          <a:p>
            <a:pPr marL="812800" indent="-812800" eaLnBrk="1" hangingPunct="1">
              <a:lnSpc>
                <a:spcPct val="90000"/>
              </a:lnSpc>
            </a:pPr>
            <a:r>
              <a:rPr lang="zh-CN" altLang="en-US" sz="2800"/>
              <a:t>市场营销机会包括：</a:t>
            </a:r>
          </a:p>
          <a:p>
            <a:pPr marL="1168400" lvl="1" indent="-711200" eaLnBrk="1" hangingPunct="1">
              <a:lnSpc>
                <a:spcPct val="90000"/>
              </a:lnSpc>
            </a:pPr>
            <a:r>
              <a:rPr lang="zh-CN" altLang="en-US" sz="2400"/>
              <a:t>环境市场机会与公司市场机会</a:t>
            </a:r>
          </a:p>
          <a:p>
            <a:pPr marL="1168400" lvl="1" indent="-711200" eaLnBrk="1" hangingPunct="1">
              <a:lnSpc>
                <a:spcPct val="90000"/>
              </a:lnSpc>
            </a:pPr>
            <a:r>
              <a:rPr lang="zh-CN" altLang="en-US" sz="2400"/>
              <a:t>行业市场机会与边缘市场机会</a:t>
            </a:r>
          </a:p>
          <a:p>
            <a:pPr marL="1168400" lvl="1" indent="-711200" eaLnBrk="1" hangingPunct="1">
              <a:lnSpc>
                <a:spcPct val="90000"/>
              </a:lnSpc>
            </a:pPr>
            <a:r>
              <a:rPr lang="zh-CN" altLang="en-US" sz="2400"/>
              <a:t>目前市场机会与未来市场机会</a:t>
            </a:r>
          </a:p>
          <a:p>
            <a:pPr marL="1168400" lvl="1" indent="-711200" eaLnBrk="1" hangingPunct="1">
              <a:lnSpc>
                <a:spcPct val="90000"/>
              </a:lnSpc>
            </a:pPr>
            <a:r>
              <a:rPr lang="zh-CN" altLang="en-US" sz="2400"/>
              <a:t>全面的机会与局部的机会</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a:extLst>
              <a:ext uri="{FF2B5EF4-FFF2-40B4-BE49-F238E27FC236}">
                <a16:creationId xmlns:a16="http://schemas.microsoft.com/office/drawing/2014/main" id="{4E7ACCF5-C3EB-00FE-5833-8692CAB11E64}"/>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第一节</a:t>
            </a:r>
          </a:p>
        </p:txBody>
      </p:sp>
      <p:sp>
        <p:nvSpPr>
          <p:cNvPr id="3075" name="Rectangle 5">
            <a:extLst>
              <a:ext uri="{FF2B5EF4-FFF2-40B4-BE49-F238E27FC236}">
                <a16:creationId xmlns:a16="http://schemas.microsoft.com/office/drawing/2014/main" id="{33C8C0E1-238F-BF77-5603-5C92A674B323}"/>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保险营销的外部环境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51F177A6-4481-01F4-6596-1A10338EEA9E}"/>
              </a:ext>
            </a:extLst>
          </p:cNvPr>
          <p:cNvSpPr>
            <a:spLocks noGrp="1" noChangeArrowheads="1"/>
          </p:cNvSpPr>
          <p:nvPr>
            <p:ph type="title"/>
          </p:nvPr>
        </p:nvSpPr>
        <p:spPr/>
        <p:txBody>
          <a:bodyPr/>
          <a:lstStyle/>
          <a:p>
            <a:pPr eaLnBrk="1" hangingPunct="1"/>
            <a:r>
              <a:rPr lang="zh-CN" altLang="en-US"/>
              <a:t>市场营销对策</a:t>
            </a:r>
          </a:p>
        </p:txBody>
      </p:sp>
      <p:sp>
        <p:nvSpPr>
          <p:cNvPr id="21507" name="Rectangle 3">
            <a:extLst>
              <a:ext uri="{FF2B5EF4-FFF2-40B4-BE49-F238E27FC236}">
                <a16:creationId xmlns:a16="http://schemas.microsoft.com/office/drawing/2014/main" id="{1FB3D065-7122-A2A2-DCAE-8BC1B5D80828}"/>
              </a:ext>
            </a:extLst>
          </p:cNvPr>
          <p:cNvSpPr>
            <a:spLocks noGrp="1" noChangeArrowheads="1"/>
          </p:cNvSpPr>
          <p:nvPr>
            <p:ph type="body" idx="1"/>
          </p:nvPr>
        </p:nvSpPr>
        <p:spPr/>
        <p:txBody>
          <a:bodyPr/>
          <a:lstStyle/>
          <a:p>
            <a:pPr marL="812800" indent="-812800" eaLnBrk="1" hangingPunct="1">
              <a:lnSpc>
                <a:spcPct val="90000"/>
              </a:lnSpc>
            </a:pPr>
            <a:r>
              <a:rPr lang="zh-CN" altLang="en-US" sz="2800"/>
              <a:t>对策：</a:t>
            </a:r>
          </a:p>
          <a:p>
            <a:pPr marL="1168400" lvl="1" indent="-711200" eaLnBrk="1" hangingPunct="1">
              <a:lnSpc>
                <a:spcPct val="90000"/>
              </a:lnSpc>
            </a:pPr>
            <a:r>
              <a:rPr lang="zh-CN" altLang="en-US" sz="2400"/>
              <a:t>理想业务：果断决策，抓住机遇，迅速行动。</a:t>
            </a:r>
          </a:p>
          <a:p>
            <a:pPr marL="1168400" lvl="1" indent="-711200" eaLnBrk="1" hangingPunct="1">
              <a:lnSpc>
                <a:spcPct val="90000"/>
              </a:lnSpc>
            </a:pPr>
            <a:r>
              <a:rPr lang="zh-CN" altLang="en-US" sz="2400"/>
              <a:t>冒险业务：全面分析，扬长避短，创造条件，积极介入。</a:t>
            </a:r>
          </a:p>
          <a:p>
            <a:pPr marL="1168400" lvl="1" indent="-711200" eaLnBrk="1" hangingPunct="1">
              <a:lnSpc>
                <a:spcPct val="90000"/>
              </a:lnSpc>
            </a:pPr>
            <a:r>
              <a:rPr lang="zh-CN" altLang="en-US" sz="2400"/>
              <a:t>成熟业务：维持正常运转</a:t>
            </a:r>
          </a:p>
          <a:p>
            <a:pPr marL="1168400" lvl="1" indent="-711200" eaLnBrk="1" hangingPunct="1">
              <a:lnSpc>
                <a:spcPct val="90000"/>
              </a:lnSpc>
            </a:pPr>
            <a:r>
              <a:rPr lang="zh-CN" altLang="en-US" sz="2400"/>
              <a:t>困难业务：设法改变，走出困境、减轻威胁。</a:t>
            </a:r>
            <a:r>
              <a:rPr lang="zh-CN" altLang="en-US" sz="2000"/>
              <a:t> </a:t>
            </a:r>
            <a:r>
              <a:rPr lang="zh-CN" altLang="en-US" sz="2400"/>
              <a:t>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098" name="Group 4">
            <a:extLst>
              <a:ext uri="{FF2B5EF4-FFF2-40B4-BE49-F238E27FC236}">
                <a16:creationId xmlns:a16="http://schemas.microsoft.com/office/drawing/2014/main" id="{97D508FD-ABFC-393C-E4C3-994944D651B5}"/>
              </a:ext>
            </a:extLst>
          </p:cNvPr>
          <p:cNvGrpSpPr>
            <a:grpSpLocks/>
          </p:cNvGrpSpPr>
          <p:nvPr/>
        </p:nvGrpSpPr>
        <p:grpSpPr bwMode="auto">
          <a:xfrm>
            <a:off x="755650" y="836613"/>
            <a:ext cx="7704138" cy="5616575"/>
            <a:chOff x="3045" y="8211"/>
            <a:chExt cx="4470" cy="3501"/>
          </a:xfrm>
        </p:grpSpPr>
        <p:sp>
          <p:nvSpPr>
            <p:cNvPr id="4099" name="Oval 5">
              <a:extLst>
                <a:ext uri="{FF2B5EF4-FFF2-40B4-BE49-F238E27FC236}">
                  <a16:creationId xmlns:a16="http://schemas.microsoft.com/office/drawing/2014/main" id="{7B52247E-B355-00B0-FCBF-EB5D3E79199B}"/>
                </a:ext>
              </a:extLst>
            </p:cNvPr>
            <p:cNvSpPr>
              <a:spLocks noChangeArrowheads="1"/>
            </p:cNvSpPr>
            <p:nvPr/>
          </p:nvSpPr>
          <p:spPr bwMode="auto">
            <a:xfrm>
              <a:off x="4755" y="8211"/>
              <a:ext cx="1227" cy="825"/>
            </a:xfrm>
            <a:prstGeom prst="ellipse">
              <a:avLst/>
            </a:prstGeom>
            <a:solidFill>
              <a:srgbClr val="FFFFFF"/>
            </a:solidFill>
            <a:ln w="9525">
              <a:solidFill>
                <a:srgbClr val="000000"/>
              </a:solidFill>
              <a:round/>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ctr" eaLnBrk="1" hangingPunct="1"/>
              <a:r>
                <a:rPr lang="zh-CN" altLang="en-US" sz="2400">
                  <a:latin typeface="Times New Roman" panose="02020603050405020304" pitchFamily="18" charset="0"/>
                </a:rPr>
                <a:t>竞争</a:t>
              </a:r>
            </a:p>
            <a:p>
              <a:pPr lvl="1" algn="ctr" eaLnBrk="1" hangingPunct="1"/>
              <a:r>
                <a:rPr lang="zh-CN" altLang="en-US" sz="2400">
                  <a:latin typeface="Times New Roman" panose="02020603050405020304" pitchFamily="18" charset="0"/>
                </a:rPr>
                <a:t>环境</a:t>
              </a:r>
            </a:p>
            <a:p>
              <a:pPr eaLnBrk="1" hangingPunct="1"/>
              <a:endParaRPr lang="en-US" altLang="zh-CN" sz="2400"/>
            </a:p>
          </p:txBody>
        </p:sp>
        <p:sp>
          <p:nvSpPr>
            <p:cNvPr id="4100" name="Oval 6">
              <a:extLst>
                <a:ext uri="{FF2B5EF4-FFF2-40B4-BE49-F238E27FC236}">
                  <a16:creationId xmlns:a16="http://schemas.microsoft.com/office/drawing/2014/main" id="{D0912F2B-DEA4-6846-4CD7-43808400F495}"/>
                </a:ext>
              </a:extLst>
            </p:cNvPr>
            <p:cNvSpPr>
              <a:spLocks noChangeArrowheads="1"/>
            </p:cNvSpPr>
            <p:nvPr/>
          </p:nvSpPr>
          <p:spPr bwMode="auto">
            <a:xfrm>
              <a:off x="3045" y="9234"/>
              <a:ext cx="1228" cy="825"/>
            </a:xfrm>
            <a:prstGeom prst="ellipse">
              <a:avLst/>
            </a:prstGeom>
            <a:solidFill>
              <a:srgbClr val="FFFFFF"/>
            </a:solidFill>
            <a:ln w="9525">
              <a:solidFill>
                <a:srgbClr val="000000"/>
              </a:solidFill>
              <a:round/>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ctr" eaLnBrk="1" hangingPunct="1"/>
              <a:r>
                <a:rPr lang="zh-CN" altLang="en-US" sz="2400">
                  <a:latin typeface="Times New Roman" panose="02020603050405020304" pitchFamily="18" charset="0"/>
                </a:rPr>
                <a:t>自然</a:t>
              </a:r>
            </a:p>
            <a:p>
              <a:pPr lvl="1" algn="ctr" eaLnBrk="1" hangingPunct="1"/>
              <a:r>
                <a:rPr lang="zh-CN" altLang="en-US" sz="2400">
                  <a:latin typeface="Times New Roman" panose="02020603050405020304" pitchFamily="18" charset="0"/>
                </a:rPr>
                <a:t>环境</a:t>
              </a:r>
            </a:p>
            <a:p>
              <a:pPr eaLnBrk="1" hangingPunct="1"/>
              <a:endParaRPr lang="en-US" altLang="zh-CN" sz="2400"/>
            </a:p>
          </p:txBody>
        </p:sp>
        <p:sp>
          <p:nvSpPr>
            <p:cNvPr id="4101" name="Oval 7">
              <a:extLst>
                <a:ext uri="{FF2B5EF4-FFF2-40B4-BE49-F238E27FC236}">
                  <a16:creationId xmlns:a16="http://schemas.microsoft.com/office/drawing/2014/main" id="{706D1035-F419-2D56-CE85-E84302193890}"/>
                </a:ext>
              </a:extLst>
            </p:cNvPr>
            <p:cNvSpPr>
              <a:spLocks noChangeArrowheads="1"/>
            </p:cNvSpPr>
            <p:nvPr/>
          </p:nvSpPr>
          <p:spPr bwMode="auto">
            <a:xfrm>
              <a:off x="5178" y="10887"/>
              <a:ext cx="1227" cy="825"/>
            </a:xfrm>
            <a:prstGeom prst="ellipse">
              <a:avLst/>
            </a:prstGeom>
            <a:solidFill>
              <a:srgbClr val="FFFFFF"/>
            </a:solidFill>
            <a:ln w="9525">
              <a:solidFill>
                <a:srgbClr val="000000"/>
              </a:solidFill>
              <a:round/>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ctr" eaLnBrk="1" hangingPunct="1"/>
              <a:r>
                <a:rPr lang="zh-CN" altLang="en-US" sz="2400">
                  <a:latin typeface="Times New Roman" panose="02020603050405020304" pitchFamily="18" charset="0"/>
                </a:rPr>
                <a:t>人口</a:t>
              </a:r>
            </a:p>
            <a:p>
              <a:pPr lvl="1" algn="ctr" eaLnBrk="1" hangingPunct="1"/>
              <a:r>
                <a:rPr lang="zh-CN" altLang="en-US" sz="2400">
                  <a:latin typeface="Times New Roman" panose="02020603050405020304" pitchFamily="18" charset="0"/>
                </a:rPr>
                <a:t>环境</a:t>
              </a:r>
            </a:p>
            <a:p>
              <a:pPr eaLnBrk="1" hangingPunct="1"/>
              <a:endParaRPr lang="en-US" altLang="zh-CN" sz="2400"/>
            </a:p>
          </p:txBody>
        </p:sp>
        <p:sp>
          <p:nvSpPr>
            <p:cNvPr id="4102" name="Oval 8">
              <a:extLst>
                <a:ext uri="{FF2B5EF4-FFF2-40B4-BE49-F238E27FC236}">
                  <a16:creationId xmlns:a16="http://schemas.microsoft.com/office/drawing/2014/main" id="{FB6138BE-D32D-1DBE-8EBB-985E1BEBA0A9}"/>
                </a:ext>
              </a:extLst>
            </p:cNvPr>
            <p:cNvSpPr>
              <a:spLocks noChangeArrowheads="1"/>
            </p:cNvSpPr>
            <p:nvPr/>
          </p:nvSpPr>
          <p:spPr bwMode="auto">
            <a:xfrm>
              <a:off x="3045" y="10104"/>
              <a:ext cx="1228" cy="825"/>
            </a:xfrm>
            <a:prstGeom prst="ellipse">
              <a:avLst/>
            </a:prstGeom>
            <a:solidFill>
              <a:srgbClr val="FFFFFF"/>
            </a:solidFill>
            <a:ln w="9525">
              <a:solidFill>
                <a:srgbClr val="000000"/>
              </a:solidFill>
              <a:round/>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ctr" eaLnBrk="1" hangingPunct="1"/>
              <a:r>
                <a:rPr lang="zh-CN" altLang="en-US" sz="2400">
                  <a:latin typeface="Times New Roman" panose="02020603050405020304" pitchFamily="18" charset="0"/>
                </a:rPr>
                <a:t>政治法律</a:t>
              </a:r>
            </a:p>
            <a:p>
              <a:pPr lvl="1" algn="ctr" eaLnBrk="1" hangingPunct="1"/>
              <a:r>
                <a:rPr lang="zh-CN" altLang="en-US" sz="2400">
                  <a:latin typeface="Times New Roman" panose="02020603050405020304" pitchFamily="18" charset="0"/>
                </a:rPr>
                <a:t>环境</a:t>
              </a:r>
            </a:p>
            <a:p>
              <a:pPr eaLnBrk="1" hangingPunct="1"/>
              <a:endParaRPr lang="en-US" altLang="zh-CN" sz="2400"/>
            </a:p>
          </p:txBody>
        </p:sp>
        <p:sp>
          <p:nvSpPr>
            <p:cNvPr id="4103" name="Oval 9">
              <a:extLst>
                <a:ext uri="{FF2B5EF4-FFF2-40B4-BE49-F238E27FC236}">
                  <a16:creationId xmlns:a16="http://schemas.microsoft.com/office/drawing/2014/main" id="{D8A98A1E-1273-283C-CD1D-1FC05CF8C929}"/>
                </a:ext>
              </a:extLst>
            </p:cNvPr>
            <p:cNvSpPr>
              <a:spLocks noChangeArrowheads="1"/>
            </p:cNvSpPr>
            <p:nvPr/>
          </p:nvSpPr>
          <p:spPr bwMode="auto">
            <a:xfrm>
              <a:off x="6288" y="9345"/>
              <a:ext cx="1227" cy="825"/>
            </a:xfrm>
            <a:prstGeom prst="ellipse">
              <a:avLst/>
            </a:prstGeom>
            <a:solidFill>
              <a:srgbClr val="FFFFFF"/>
            </a:solidFill>
            <a:ln w="9525">
              <a:solidFill>
                <a:srgbClr val="000000"/>
              </a:solidFill>
              <a:round/>
              <a:headEnd/>
              <a:tailEnd/>
            </a:ln>
          </p:spPr>
          <p:txBody>
            <a:bodyPr lIns="0" tIns="0" rIns="0" bIns="0"/>
            <a:lstStyle>
              <a:lvl1pPr marL="342900" indent="-342900">
                <a:defRPr>
                  <a:solidFill>
                    <a:schemeClr val="tx1"/>
                  </a:solidFill>
                  <a:latin typeface="Arial" panose="020B0604020202020204" pitchFamily="34" charset="0"/>
                  <a:ea typeface="宋体" panose="02010600030101010101" pitchFamily="2" charset="-122"/>
                </a:defRPr>
              </a:lvl1pPr>
              <a:lvl2pPr>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ctr" eaLnBrk="1" hangingPunct="1"/>
              <a:r>
                <a:rPr lang="zh-CN" altLang="en-US" sz="2400">
                  <a:latin typeface="Times New Roman" panose="02020603050405020304" pitchFamily="18" charset="0"/>
                </a:rPr>
                <a:t>经济</a:t>
              </a:r>
            </a:p>
            <a:p>
              <a:pPr lvl="1" algn="ctr" eaLnBrk="1" hangingPunct="1"/>
              <a:r>
                <a:rPr lang="zh-CN" altLang="en-US" sz="2400">
                  <a:latin typeface="Times New Roman" panose="02020603050405020304" pitchFamily="18" charset="0"/>
                </a:rPr>
                <a:t>环境</a:t>
              </a:r>
              <a:endParaRPr lang="zh-CN" altLang="en-US" sz="2400"/>
            </a:p>
          </p:txBody>
        </p:sp>
        <p:sp>
          <p:nvSpPr>
            <p:cNvPr id="4104" name="Oval 10">
              <a:extLst>
                <a:ext uri="{FF2B5EF4-FFF2-40B4-BE49-F238E27FC236}">
                  <a16:creationId xmlns:a16="http://schemas.microsoft.com/office/drawing/2014/main" id="{92F8693C-21D0-BA1F-5DA9-34B6DA7F8766}"/>
                </a:ext>
              </a:extLst>
            </p:cNvPr>
            <p:cNvSpPr>
              <a:spLocks noChangeArrowheads="1"/>
            </p:cNvSpPr>
            <p:nvPr/>
          </p:nvSpPr>
          <p:spPr bwMode="auto">
            <a:xfrm>
              <a:off x="6138" y="10226"/>
              <a:ext cx="1227" cy="825"/>
            </a:xfrm>
            <a:prstGeom prst="ellipse">
              <a:avLst/>
            </a:prstGeom>
            <a:solidFill>
              <a:srgbClr val="FFFFFF"/>
            </a:solidFill>
            <a:ln w="9525">
              <a:solidFill>
                <a:srgbClr val="000000"/>
              </a:solidFill>
              <a:round/>
              <a:headEnd/>
              <a:tailEnd/>
            </a:ln>
          </p:spPr>
          <p:txBody>
            <a:bodyPr lIns="0" tIns="0" rIns="0" bIns="0"/>
            <a:lstStyle>
              <a:lvl1pPr marL="342900" indent="-342900">
                <a:defRPr>
                  <a:solidFill>
                    <a:schemeClr val="tx1"/>
                  </a:solidFill>
                  <a:latin typeface="Arial" panose="020B0604020202020204" pitchFamily="34" charset="0"/>
                  <a:ea typeface="宋体" panose="02010600030101010101" pitchFamily="2" charset="-122"/>
                </a:defRPr>
              </a:lvl1pPr>
              <a:lvl2pPr>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just" eaLnBrk="1" hangingPunct="1"/>
              <a:r>
                <a:rPr lang="zh-CN" altLang="en-US" sz="2400">
                  <a:latin typeface="Times New Roman" panose="02020603050405020304" pitchFamily="18" charset="0"/>
                </a:rPr>
                <a:t>社会文化环境</a:t>
              </a:r>
              <a:endParaRPr lang="zh-CN" altLang="en-US" sz="2400"/>
            </a:p>
          </p:txBody>
        </p:sp>
        <p:sp>
          <p:nvSpPr>
            <p:cNvPr id="4105" name="Line 11">
              <a:extLst>
                <a:ext uri="{FF2B5EF4-FFF2-40B4-BE49-F238E27FC236}">
                  <a16:creationId xmlns:a16="http://schemas.microsoft.com/office/drawing/2014/main" id="{E41215B7-09E0-A594-B1FF-0684E0219E55}"/>
                </a:ext>
              </a:extLst>
            </p:cNvPr>
            <p:cNvSpPr>
              <a:spLocks noChangeShapeType="1"/>
            </p:cNvSpPr>
            <p:nvPr/>
          </p:nvSpPr>
          <p:spPr bwMode="auto">
            <a:xfrm>
              <a:off x="4287" y="9728"/>
              <a:ext cx="652" cy="23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4106" name="Line 12">
              <a:extLst>
                <a:ext uri="{FF2B5EF4-FFF2-40B4-BE49-F238E27FC236}">
                  <a16:creationId xmlns:a16="http://schemas.microsoft.com/office/drawing/2014/main" id="{8994C48B-4A2F-6CC3-E0E4-57E024C792D3}"/>
                </a:ext>
              </a:extLst>
            </p:cNvPr>
            <p:cNvSpPr>
              <a:spLocks noChangeShapeType="1"/>
            </p:cNvSpPr>
            <p:nvPr/>
          </p:nvSpPr>
          <p:spPr bwMode="auto">
            <a:xfrm flipV="1">
              <a:off x="4214" y="10084"/>
              <a:ext cx="725" cy="368"/>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4107" name="Line 13">
              <a:extLst>
                <a:ext uri="{FF2B5EF4-FFF2-40B4-BE49-F238E27FC236}">
                  <a16:creationId xmlns:a16="http://schemas.microsoft.com/office/drawing/2014/main" id="{1DC3348F-7AAE-987E-F0AD-2B35A379954A}"/>
                </a:ext>
              </a:extLst>
            </p:cNvPr>
            <p:cNvSpPr>
              <a:spLocks noChangeShapeType="1"/>
            </p:cNvSpPr>
            <p:nvPr/>
          </p:nvSpPr>
          <p:spPr bwMode="auto">
            <a:xfrm flipH="1" flipV="1">
              <a:off x="5393" y="10346"/>
              <a:ext cx="285" cy="604"/>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4108" name="Line 14">
              <a:extLst>
                <a:ext uri="{FF2B5EF4-FFF2-40B4-BE49-F238E27FC236}">
                  <a16:creationId xmlns:a16="http://schemas.microsoft.com/office/drawing/2014/main" id="{556C1C28-7B9B-CC83-E51F-C7A97BCC8625}"/>
                </a:ext>
              </a:extLst>
            </p:cNvPr>
            <p:cNvSpPr>
              <a:spLocks noChangeShapeType="1"/>
            </p:cNvSpPr>
            <p:nvPr/>
          </p:nvSpPr>
          <p:spPr bwMode="auto">
            <a:xfrm flipH="1">
              <a:off x="5561" y="9185"/>
              <a:ext cx="607" cy="556"/>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4109" name="Line 15">
              <a:extLst>
                <a:ext uri="{FF2B5EF4-FFF2-40B4-BE49-F238E27FC236}">
                  <a16:creationId xmlns:a16="http://schemas.microsoft.com/office/drawing/2014/main" id="{1C11B913-DE43-08E8-4E20-56C13F87EE70}"/>
                </a:ext>
              </a:extLst>
            </p:cNvPr>
            <p:cNvSpPr>
              <a:spLocks noChangeShapeType="1"/>
            </p:cNvSpPr>
            <p:nvPr/>
          </p:nvSpPr>
          <p:spPr bwMode="auto">
            <a:xfrm>
              <a:off x="5318" y="9070"/>
              <a:ext cx="0" cy="589"/>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4110" name="Line 16">
              <a:extLst>
                <a:ext uri="{FF2B5EF4-FFF2-40B4-BE49-F238E27FC236}">
                  <a16:creationId xmlns:a16="http://schemas.microsoft.com/office/drawing/2014/main" id="{A762C62D-7498-0E1A-4DCC-25503A6A6A88}"/>
                </a:ext>
              </a:extLst>
            </p:cNvPr>
            <p:cNvSpPr>
              <a:spLocks noChangeShapeType="1"/>
            </p:cNvSpPr>
            <p:nvPr/>
          </p:nvSpPr>
          <p:spPr bwMode="auto">
            <a:xfrm flipH="1" flipV="1">
              <a:off x="5682" y="10237"/>
              <a:ext cx="576" cy="167"/>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4111" name="Oval 17">
              <a:extLst>
                <a:ext uri="{FF2B5EF4-FFF2-40B4-BE49-F238E27FC236}">
                  <a16:creationId xmlns:a16="http://schemas.microsoft.com/office/drawing/2014/main" id="{63CEBB79-8E0E-A607-5943-771827031094}"/>
                </a:ext>
              </a:extLst>
            </p:cNvPr>
            <p:cNvSpPr>
              <a:spLocks noChangeArrowheads="1"/>
            </p:cNvSpPr>
            <p:nvPr/>
          </p:nvSpPr>
          <p:spPr bwMode="auto">
            <a:xfrm>
              <a:off x="4901" y="9628"/>
              <a:ext cx="818" cy="786"/>
            </a:xfrm>
            <a:prstGeom prst="ellipse">
              <a:avLst/>
            </a:prstGeom>
            <a:solidFill>
              <a:srgbClr val="FFFFFF"/>
            </a:solidFill>
            <a:ln w="9525">
              <a:solidFill>
                <a:srgbClr val="000000"/>
              </a:solidFill>
              <a:round/>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algn="ctr" eaLnBrk="1" hangingPunct="1"/>
              <a:r>
                <a:rPr lang="zh-CN" altLang="en-US" sz="2400">
                  <a:latin typeface="Times New Roman" panose="02020603050405020304" pitchFamily="18" charset="0"/>
                </a:rPr>
                <a:t>保险</a:t>
              </a:r>
            </a:p>
            <a:p>
              <a:pPr algn="ctr" eaLnBrk="1" hangingPunct="1"/>
              <a:r>
                <a:rPr lang="zh-CN" altLang="en-US" sz="2400">
                  <a:latin typeface="Times New Roman" panose="02020603050405020304" pitchFamily="18" charset="0"/>
                </a:rPr>
                <a:t>营销</a:t>
              </a:r>
              <a:endParaRPr lang="zh-CN" altLang="en-US" sz="2400"/>
            </a:p>
          </p:txBody>
        </p:sp>
        <p:sp>
          <p:nvSpPr>
            <p:cNvPr id="4112" name="Oval 18">
              <a:extLst>
                <a:ext uri="{FF2B5EF4-FFF2-40B4-BE49-F238E27FC236}">
                  <a16:creationId xmlns:a16="http://schemas.microsoft.com/office/drawing/2014/main" id="{E2399607-EC1E-3367-4F80-D1B95E722864}"/>
                </a:ext>
              </a:extLst>
            </p:cNvPr>
            <p:cNvSpPr>
              <a:spLocks noChangeArrowheads="1"/>
            </p:cNvSpPr>
            <p:nvPr/>
          </p:nvSpPr>
          <p:spPr bwMode="auto">
            <a:xfrm>
              <a:off x="3848" y="10778"/>
              <a:ext cx="1227" cy="825"/>
            </a:xfrm>
            <a:prstGeom prst="ellipse">
              <a:avLst/>
            </a:prstGeom>
            <a:solidFill>
              <a:srgbClr val="FFFFFF"/>
            </a:solidFill>
            <a:ln w="9525">
              <a:solidFill>
                <a:srgbClr val="000000"/>
              </a:solidFill>
              <a:round/>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ctr" eaLnBrk="1" hangingPunct="1"/>
              <a:r>
                <a:rPr lang="zh-CN" altLang="en-US" sz="2400">
                  <a:latin typeface="Times New Roman" panose="02020603050405020304" pitchFamily="18" charset="0"/>
                </a:rPr>
                <a:t>科学技术</a:t>
              </a:r>
            </a:p>
            <a:p>
              <a:pPr lvl="1" algn="ctr" eaLnBrk="1" hangingPunct="1"/>
              <a:r>
                <a:rPr lang="zh-CN" altLang="en-US" sz="2400">
                  <a:latin typeface="Times New Roman" panose="02020603050405020304" pitchFamily="18" charset="0"/>
                </a:rPr>
                <a:t>环境</a:t>
              </a:r>
            </a:p>
            <a:p>
              <a:pPr eaLnBrk="1" hangingPunct="1"/>
              <a:endParaRPr lang="en-US" altLang="zh-CN" sz="2400"/>
            </a:p>
          </p:txBody>
        </p:sp>
        <p:sp>
          <p:nvSpPr>
            <p:cNvPr id="4113" name="Line 19">
              <a:extLst>
                <a:ext uri="{FF2B5EF4-FFF2-40B4-BE49-F238E27FC236}">
                  <a16:creationId xmlns:a16="http://schemas.microsoft.com/office/drawing/2014/main" id="{6DD06785-4266-7470-E506-EFA4405AC65D}"/>
                </a:ext>
              </a:extLst>
            </p:cNvPr>
            <p:cNvSpPr>
              <a:spLocks noChangeShapeType="1"/>
            </p:cNvSpPr>
            <p:nvPr/>
          </p:nvSpPr>
          <p:spPr bwMode="auto">
            <a:xfrm flipV="1">
              <a:off x="4815" y="10257"/>
              <a:ext cx="285" cy="549"/>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4114" name="Oval 20">
              <a:extLst>
                <a:ext uri="{FF2B5EF4-FFF2-40B4-BE49-F238E27FC236}">
                  <a16:creationId xmlns:a16="http://schemas.microsoft.com/office/drawing/2014/main" id="{F80BAAD9-77CA-93C3-9276-343A4DE827FB}"/>
                </a:ext>
              </a:extLst>
            </p:cNvPr>
            <p:cNvSpPr>
              <a:spLocks noChangeArrowheads="1"/>
            </p:cNvSpPr>
            <p:nvPr/>
          </p:nvSpPr>
          <p:spPr bwMode="auto">
            <a:xfrm>
              <a:off x="3540" y="8433"/>
              <a:ext cx="1228" cy="825"/>
            </a:xfrm>
            <a:prstGeom prst="ellipse">
              <a:avLst/>
            </a:prstGeom>
            <a:solidFill>
              <a:srgbClr val="FFFFFF"/>
            </a:solidFill>
            <a:ln w="9525">
              <a:solidFill>
                <a:srgbClr val="000000"/>
              </a:solidFill>
              <a:round/>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ctr" eaLnBrk="1" hangingPunct="1"/>
              <a:r>
                <a:rPr lang="zh-CN" altLang="en-US" sz="2400">
                  <a:latin typeface="Times New Roman" panose="02020603050405020304" pitchFamily="18" charset="0"/>
                </a:rPr>
                <a:t>政治</a:t>
              </a:r>
            </a:p>
            <a:p>
              <a:pPr lvl="1" algn="ctr" eaLnBrk="1" hangingPunct="1"/>
              <a:r>
                <a:rPr lang="zh-CN" altLang="en-US" sz="2400">
                  <a:latin typeface="Times New Roman" panose="02020603050405020304" pitchFamily="18" charset="0"/>
                </a:rPr>
                <a:t>环境</a:t>
              </a:r>
            </a:p>
            <a:p>
              <a:pPr eaLnBrk="1" hangingPunct="1"/>
              <a:endParaRPr lang="en-US" altLang="zh-CN" sz="2400"/>
            </a:p>
          </p:txBody>
        </p:sp>
        <p:sp>
          <p:nvSpPr>
            <p:cNvPr id="4115" name="Oval 21">
              <a:extLst>
                <a:ext uri="{FF2B5EF4-FFF2-40B4-BE49-F238E27FC236}">
                  <a16:creationId xmlns:a16="http://schemas.microsoft.com/office/drawing/2014/main" id="{45AD8023-324D-D87D-3BA6-942593C6EE4C}"/>
                </a:ext>
              </a:extLst>
            </p:cNvPr>
            <p:cNvSpPr>
              <a:spLocks noChangeArrowheads="1"/>
            </p:cNvSpPr>
            <p:nvPr/>
          </p:nvSpPr>
          <p:spPr bwMode="auto">
            <a:xfrm>
              <a:off x="5970" y="8439"/>
              <a:ext cx="1227" cy="825"/>
            </a:xfrm>
            <a:prstGeom prst="ellipse">
              <a:avLst/>
            </a:prstGeom>
            <a:solidFill>
              <a:srgbClr val="FFFFFF"/>
            </a:solidFill>
            <a:ln w="9525">
              <a:solidFill>
                <a:srgbClr val="000000"/>
              </a:solidFill>
              <a:round/>
              <a:headEnd/>
              <a:tailEnd/>
            </a:ln>
          </p:spPr>
          <p:txBody>
            <a:bodyPr lIns="0" tIns="0" rIns="0" bIns="0"/>
            <a:lstStyle>
              <a:lvl1pPr>
                <a:defRPr>
                  <a:solidFill>
                    <a:schemeClr val="tx1"/>
                  </a:solidFill>
                  <a:latin typeface="Arial" panose="020B0604020202020204" pitchFamily="34" charset="0"/>
                  <a:ea typeface="宋体" panose="02010600030101010101" pitchFamily="2" charset="-122"/>
                </a:defRPr>
              </a:lvl1pPr>
              <a:lvl2pPr>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ctr" eaLnBrk="1" hangingPunct="1"/>
              <a:r>
                <a:rPr lang="zh-CN" altLang="en-US" sz="2400">
                  <a:latin typeface="Times New Roman" panose="02020603050405020304" pitchFamily="18" charset="0"/>
                </a:rPr>
                <a:t>合作</a:t>
              </a:r>
            </a:p>
            <a:p>
              <a:pPr lvl="1" algn="ctr" eaLnBrk="1" hangingPunct="1"/>
              <a:r>
                <a:rPr lang="zh-CN" altLang="en-US" sz="2400">
                  <a:latin typeface="Times New Roman" panose="02020603050405020304" pitchFamily="18" charset="0"/>
                </a:rPr>
                <a:t>环境</a:t>
              </a:r>
            </a:p>
            <a:p>
              <a:pPr eaLnBrk="1" hangingPunct="1"/>
              <a:endParaRPr lang="en-US" altLang="zh-CN" sz="2400"/>
            </a:p>
          </p:txBody>
        </p:sp>
        <p:sp>
          <p:nvSpPr>
            <p:cNvPr id="4116" name="Line 22">
              <a:extLst>
                <a:ext uri="{FF2B5EF4-FFF2-40B4-BE49-F238E27FC236}">
                  <a16:creationId xmlns:a16="http://schemas.microsoft.com/office/drawing/2014/main" id="{1CF67A66-4F6F-5277-050B-63B4368F067A}"/>
                </a:ext>
              </a:extLst>
            </p:cNvPr>
            <p:cNvSpPr>
              <a:spLocks noChangeShapeType="1"/>
            </p:cNvSpPr>
            <p:nvPr/>
          </p:nvSpPr>
          <p:spPr bwMode="auto">
            <a:xfrm>
              <a:off x="4500" y="9240"/>
              <a:ext cx="495" cy="45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sp>
          <p:nvSpPr>
            <p:cNvPr id="4117" name="Line 23">
              <a:extLst>
                <a:ext uri="{FF2B5EF4-FFF2-40B4-BE49-F238E27FC236}">
                  <a16:creationId xmlns:a16="http://schemas.microsoft.com/office/drawing/2014/main" id="{810A6238-6E49-9FCE-9518-24551E512CE3}"/>
                </a:ext>
              </a:extLst>
            </p:cNvPr>
            <p:cNvSpPr>
              <a:spLocks noChangeShapeType="1"/>
            </p:cNvSpPr>
            <p:nvPr/>
          </p:nvSpPr>
          <p:spPr bwMode="auto">
            <a:xfrm flipH="1">
              <a:off x="5670" y="9864"/>
              <a:ext cx="630" cy="81"/>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a:lstStyle/>
            <a:p>
              <a:endParaRPr lang="zh-CN" altLang="en-US"/>
            </a:p>
          </p:txBody>
        </p:sp>
      </p:gr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18593180-FA7C-3299-A396-95D551FF8276}"/>
              </a:ext>
            </a:extLst>
          </p:cNvPr>
          <p:cNvSpPr>
            <a:spLocks noGrp="1" noChangeArrowheads="1"/>
          </p:cNvSpPr>
          <p:nvPr>
            <p:ph type="title"/>
          </p:nvPr>
        </p:nvSpPr>
        <p:spPr/>
        <p:txBody>
          <a:bodyPr/>
          <a:lstStyle/>
          <a:p>
            <a:pPr eaLnBrk="1" hangingPunct="1"/>
            <a:r>
              <a:rPr lang="zh-CN" altLang="en-US"/>
              <a:t>一、</a:t>
            </a:r>
            <a:r>
              <a:rPr lang="zh-CN" altLang="en-US" b="1"/>
              <a:t>经济环境</a:t>
            </a:r>
            <a:r>
              <a:rPr lang="zh-CN" altLang="en-US"/>
              <a:t> </a:t>
            </a:r>
          </a:p>
        </p:txBody>
      </p:sp>
      <p:sp>
        <p:nvSpPr>
          <p:cNvPr id="5123" name="Rectangle 3">
            <a:extLst>
              <a:ext uri="{FF2B5EF4-FFF2-40B4-BE49-F238E27FC236}">
                <a16:creationId xmlns:a16="http://schemas.microsoft.com/office/drawing/2014/main" id="{AFC1B34C-23DA-C094-73CC-CC0E092C5C04}"/>
              </a:ext>
            </a:extLst>
          </p:cNvPr>
          <p:cNvSpPr>
            <a:spLocks noGrp="1" noChangeArrowheads="1"/>
          </p:cNvSpPr>
          <p:nvPr>
            <p:ph type="body" idx="1"/>
          </p:nvPr>
        </p:nvSpPr>
        <p:spPr/>
        <p:txBody>
          <a:bodyPr/>
          <a:lstStyle/>
          <a:p>
            <a:pPr marL="812800" indent="-812800" eaLnBrk="1" hangingPunct="1"/>
            <a:r>
              <a:rPr lang="zh-CN" altLang="en-US" sz="2800"/>
              <a:t>经济周期：指在超过一年的时期中，整个国民经济的渐变过程。一个经济周期包括上升发展期、高峰期、衰退期和萧条期。</a:t>
            </a:r>
          </a:p>
          <a:p>
            <a:pPr marL="1168400" lvl="1" indent="-711200" eaLnBrk="1" hangingPunct="1"/>
            <a:r>
              <a:rPr lang="zh-CN" altLang="en-US" sz="2400"/>
              <a:t>消费者支出以及商业开支都依其在周期中的经济状况而异。</a:t>
            </a:r>
          </a:p>
          <a:p>
            <a:pPr marL="812800" indent="-812800" eaLnBrk="1" hangingPunct="1"/>
            <a:r>
              <a:rPr lang="zh-CN" altLang="en-US" sz="2800"/>
              <a:t>通货膨胀：指经济中平均价格水平的持续上升。</a:t>
            </a:r>
          </a:p>
          <a:p>
            <a:pPr marL="1168400" lvl="1" indent="-711200" eaLnBrk="1" hangingPunct="1"/>
            <a:r>
              <a:rPr lang="zh-CN" altLang="en-US" sz="2400"/>
              <a:t>通货膨胀对保险公司的影响：寿险公司竞争力下降；寿险投资收益下滑；公司财务状况陷于困境</a:t>
            </a:r>
          </a:p>
          <a:p>
            <a:pPr marL="812800" indent="-812800" eaLnBrk="1" hangingPunct="1"/>
            <a:r>
              <a:rPr lang="zh-CN" altLang="en-US" sz="2800"/>
              <a:t>经济发展水平：主要是通过提高消费者的收入从而影响着保险市场的发展。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B9F13B73-2CF1-2BD8-5B80-5D41596AC94F}"/>
              </a:ext>
            </a:extLst>
          </p:cNvPr>
          <p:cNvSpPr>
            <a:spLocks noGrp="1" noChangeArrowheads="1"/>
          </p:cNvSpPr>
          <p:nvPr>
            <p:ph type="title"/>
          </p:nvPr>
        </p:nvSpPr>
        <p:spPr/>
        <p:txBody>
          <a:bodyPr/>
          <a:lstStyle/>
          <a:p>
            <a:pPr eaLnBrk="1" hangingPunct="1"/>
            <a:r>
              <a:rPr lang="zh-CN" altLang="en-US"/>
              <a:t>二、</a:t>
            </a:r>
            <a:r>
              <a:rPr lang="zh-CN" altLang="en-US" b="1"/>
              <a:t>社会文化环境</a:t>
            </a:r>
            <a:r>
              <a:rPr lang="zh-CN" altLang="en-US"/>
              <a:t> </a:t>
            </a:r>
          </a:p>
        </p:txBody>
      </p:sp>
      <p:sp>
        <p:nvSpPr>
          <p:cNvPr id="6147" name="Rectangle 3">
            <a:extLst>
              <a:ext uri="{FF2B5EF4-FFF2-40B4-BE49-F238E27FC236}">
                <a16:creationId xmlns:a16="http://schemas.microsoft.com/office/drawing/2014/main" id="{280F7E48-62A9-39F4-A07E-618FF7BCD299}"/>
              </a:ext>
            </a:extLst>
          </p:cNvPr>
          <p:cNvSpPr>
            <a:spLocks noGrp="1" noChangeArrowheads="1"/>
          </p:cNvSpPr>
          <p:nvPr>
            <p:ph type="body" idx="1"/>
          </p:nvPr>
        </p:nvSpPr>
        <p:spPr/>
        <p:txBody>
          <a:bodyPr/>
          <a:lstStyle/>
          <a:p>
            <a:pPr eaLnBrk="1" hangingPunct="1"/>
            <a:r>
              <a:rPr lang="zh-CN" altLang="en-US"/>
              <a:t>市场经济的发展：传统社区的传统人文价值的东西受到市场制度的冲击。</a:t>
            </a:r>
          </a:p>
          <a:p>
            <a:pPr eaLnBrk="1" hangingPunct="1"/>
            <a:r>
              <a:rPr lang="zh-CN" altLang="en-US"/>
              <a:t>城市化的发展：城市化改变人们传统的职业和生活方式和心态，传统社区的守望相助、亲如一家的人际关系难以建立。</a:t>
            </a:r>
          </a:p>
          <a:p>
            <a:pPr eaLnBrk="1" hangingPunct="1"/>
            <a:r>
              <a:rPr lang="zh-CN" altLang="en-US"/>
              <a:t>机构组织的作用：社区里人们在按部就班、照章办事的过程中渐渐淡化了感情。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BF0DEC7C-7E70-A660-2D39-9657193554CA}"/>
              </a:ext>
            </a:extLst>
          </p:cNvPr>
          <p:cNvSpPr>
            <a:spLocks noGrp="1" noChangeArrowheads="1"/>
          </p:cNvSpPr>
          <p:nvPr>
            <p:ph type="title"/>
          </p:nvPr>
        </p:nvSpPr>
        <p:spPr/>
        <p:txBody>
          <a:bodyPr/>
          <a:lstStyle/>
          <a:p>
            <a:pPr eaLnBrk="1" hangingPunct="1"/>
            <a:r>
              <a:rPr lang="zh-CN" altLang="en-US"/>
              <a:t>三、</a:t>
            </a:r>
            <a:r>
              <a:rPr lang="zh-CN" altLang="en-US" b="1"/>
              <a:t>人口环境</a:t>
            </a:r>
            <a:r>
              <a:rPr lang="zh-CN" altLang="en-US"/>
              <a:t> </a:t>
            </a:r>
          </a:p>
        </p:txBody>
      </p:sp>
      <p:sp>
        <p:nvSpPr>
          <p:cNvPr id="7171" name="Rectangle 3">
            <a:extLst>
              <a:ext uri="{FF2B5EF4-FFF2-40B4-BE49-F238E27FC236}">
                <a16:creationId xmlns:a16="http://schemas.microsoft.com/office/drawing/2014/main" id="{671DA270-9890-FF38-E900-97EE04F7668F}"/>
              </a:ext>
            </a:extLst>
          </p:cNvPr>
          <p:cNvSpPr>
            <a:spLocks noGrp="1" noChangeArrowheads="1"/>
          </p:cNvSpPr>
          <p:nvPr>
            <p:ph type="body" idx="1"/>
          </p:nvPr>
        </p:nvSpPr>
        <p:spPr/>
        <p:txBody>
          <a:bodyPr/>
          <a:lstStyle/>
          <a:p>
            <a:pPr marL="609600" indent="-609600" eaLnBrk="1" hangingPunct="1"/>
            <a:r>
              <a:rPr lang="zh-CN" altLang="en-US" sz="2800"/>
              <a:t>人口规模：人口过快增长的势头有所降低，开始进入低生育水平的发展阶段。</a:t>
            </a:r>
          </a:p>
          <a:p>
            <a:pPr marL="990600" lvl="1" indent="-533400" eaLnBrk="1" hangingPunct="1"/>
            <a:r>
              <a:rPr lang="zh-CN" altLang="en-US" sz="2400"/>
              <a:t>中国的人口再生产类型已经转入了低出生、低死亡、低增长的发展类型，进入了世界低生育水准国家的行列。</a:t>
            </a:r>
          </a:p>
          <a:p>
            <a:pPr marL="609600" indent="-609600" eaLnBrk="1" hangingPunct="1"/>
            <a:r>
              <a:rPr lang="zh-CN" altLang="en-US" sz="2800"/>
              <a:t>人口结构：人口老龄化进程加快。男性的比例在不断增加。</a:t>
            </a:r>
          </a:p>
          <a:p>
            <a:pPr marL="609600" indent="-609600" eaLnBrk="1" hangingPunct="1"/>
            <a:r>
              <a:rPr lang="zh-CN" altLang="en-US" sz="2800"/>
              <a:t>家庭结构：家庭结构小型化趋势明显。</a:t>
            </a:r>
          </a:p>
          <a:p>
            <a:pPr marL="609600" indent="-609600" eaLnBrk="1" hangingPunct="1"/>
            <a:r>
              <a:rPr lang="zh-CN" altLang="en-US" sz="2800"/>
              <a:t>人口素质：人口的素质越高，其对保险产品的理解程度就越高，风险的防范意识就越强。</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a:extLst>
              <a:ext uri="{FF2B5EF4-FFF2-40B4-BE49-F238E27FC236}">
                <a16:creationId xmlns:a16="http://schemas.microsoft.com/office/drawing/2014/main" id="{DC495115-A8C2-BBC8-5C68-A1ED2F29F02F}"/>
              </a:ext>
            </a:extLst>
          </p:cNvPr>
          <p:cNvSpPr>
            <a:spLocks noGrp="1" noChangeArrowheads="1"/>
          </p:cNvSpPr>
          <p:nvPr>
            <p:ph type="title"/>
          </p:nvPr>
        </p:nvSpPr>
        <p:spPr/>
        <p:txBody>
          <a:bodyPr/>
          <a:lstStyle/>
          <a:p>
            <a:pPr eaLnBrk="1" hangingPunct="1"/>
            <a:r>
              <a:rPr lang="zh-CN" altLang="en-US"/>
              <a:t>四、</a:t>
            </a:r>
            <a:r>
              <a:rPr lang="zh-CN" altLang="en-US" b="1"/>
              <a:t>技术环境</a:t>
            </a:r>
            <a:r>
              <a:rPr lang="zh-CN" altLang="en-US"/>
              <a:t> </a:t>
            </a:r>
          </a:p>
        </p:txBody>
      </p:sp>
      <p:sp>
        <p:nvSpPr>
          <p:cNvPr id="8195" name="Rectangle 3">
            <a:extLst>
              <a:ext uri="{FF2B5EF4-FFF2-40B4-BE49-F238E27FC236}">
                <a16:creationId xmlns:a16="http://schemas.microsoft.com/office/drawing/2014/main" id="{F8907F70-52C5-CC38-CB26-2EE137E40410}"/>
              </a:ext>
            </a:extLst>
          </p:cNvPr>
          <p:cNvSpPr>
            <a:spLocks noGrp="1" noChangeArrowheads="1"/>
          </p:cNvSpPr>
          <p:nvPr>
            <p:ph type="body" idx="1"/>
          </p:nvPr>
        </p:nvSpPr>
        <p:spPr/>
        <p:txBody>
          <a:bodyPr/>
          <a:lstStyle/>
          <a:p>
            <a:pPr eaLnBrk="1" hangingPunct="1"/>
            <a:r>
              <a:rPr lang="zh-CN" altLang="en-US"/>
              <a:t>技术进步对保险公司的影响。</a:t>
            </a:r>
          </a:p>
          <a:p>
            <a:pPr lvl="1" eaLnBrk="1" hangingPunct="1"/>
            <a:r>
              <a:rPr lang="zh-CN" altLang="en-US"/>
              <a:t>技术的进步会产生许多新的保险需求。</a:t>
            </a:r>
          </a:p>
          <a:p>
            <a:pPr lvl="1" eaLnBrk="1" hangingPunct="1"/>
            <a:r>
              <a:rPr lang="zh-CN" altLang="en-US"/>
              <a:t>技术的进步会增强保险公司的管理能力，并拓宽保险营销的渠道。 </a:t>
            </a:r>
          </a:p>
          <a:p>
            <a:pPr lvl="1" eaLnBrk="1" hangingPunct="1"/>
            <a:endParaRPr lang="en-US" altLang="zh-CN"/>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88111280-26D8-0B8F-07B9-57663507F44A}"/>
              </a:ext>
            </a:extLst>
          </p:cNvPr>
          <p:cNvSpPr>
            <a:spLocks noGrp="1" noChangeArrowheads="1"/>
          </p:cNvSpPr>
          <p:nvPr>
            <p:ph type="title"/>
          </p:nvPr>
        </p:nvSpPr>
        <p:spPr/>
        <p:txBody>
          <a:bodyPr/>
          <a:lstStyle/>
          <a:p>
            <a:pPr eaLnBrk="1" hangingPunct="1"/>
            <a:r>
              <a:rPr lang="zh-CN" altLang="en-US"/>
              <a:t>四、</a:t>
            </a:r>
            <a:r>
              <a:rPr lang="zh-CN" altLang="en-US" b="1"/>
              <a:t>技术环境</a:t>
            </a:r>
            <a:r>
              <a:rPr lang="zh-CN" altLang="en-US"/>
              <a:t> </a:t>
            </a:r>
          </a:p>
        </p:txBody>
      </p:sp>
      <p:sp>
        <p:nvSpPr>
          <p:cNvPr id="14339" name="Rectangle 3">
            <a:extLst>
              <a:ext uri="{FF2B5EF4-FFF2-40B4-BE49-F238E27FC236}">
                <a16:creationId xmlns:a16="http://schemas.microsoft.com/office/drawing/2014/main" id="{65AF3F74-EF71-672A-1946-B892C66463F8}"/>
              </a:ext>
            </a:extLst>
          </p:cNvPr>
          <p:cNvSpPr>
            <a:spLocks noGrp="1" noChangeArrowheads="1"/>
          </p:cNvSpPr>
          <p:nvPr>
            <p:ph type="body" idx="1"/>
          </p:nvPr>
        </p:nvSpPr>
        <p:spPr/>
        <p:txBody>
          <a:bodyPr/>
          <a:lstStyle/>
          <a:p>
            <a:pPr eaLnBrk="1" hangingPunct="1">
              <a:defRPr/>
            </a:pPr>
            <a:r>
              <a:rPr lang="zh-CN" altLang="zh-CN" dirty="0"/>
              <a:t>电子技术革命</a:t>
            </a:r>
            <a:endParaRPr lang="en-US" altLang="zh-CN" dirty="0"/>
          </a:p>
          <a:p>
            <a:pPr lvl="1" eaLnBrk="1" hangingPunct="1">
              <a:defRPr/>
            </a:pPr>
            <a:r>
              <a:rPr lang="zh-CN" altLang="zh-CN" sz="1800" kern="100" dirty="0">
                <a:latin typeface="Times New Roman" panose="02020603050405020304" pitchFamily="18" charset="0"/>
                <a:cs typeface="Times New Roman" panose="02020603050405020304" pitchFamily="18" charset="0"/>
              </a:rPr>
              <a:t>工业用机器人的出现；计算机在存储、速度、使用方面的便利性和软件方面的进展；互联网技术的发展以及远距离通信技术（如电话会议、传真</a:t>
            </a:r>
            <a:r>
              <a:rPr lang="zh-CN" altLang="zh-CN" sz="1800" kern="100" dirty="0">
                <a:ea typeface="Times New Roman" panose="02020603050405020304" pitchFamily="18" charset="0"/>
              </a:rPr>
              <a:t> </a:t>
            </a:r>
            <a:r>
              <a:rPr lang="zh-CN" altLang="zh-CN" sz="1800" kern="100" dirty="0">
                <a:latin typeface="Times New Roman" panose="02020603050405020304" pitchFamily="18" charset="0"/>
                <a:cs typeface="Times New Roman" panose="02020603050405020304" pitchFamily="18" charset="0"/>
              </a:rPr>
              <a:t>技术、光缆和远程教育）的提高等。</a:t>
            </a:r>
            <a:endParaRPr lang="en-US" altLang="zh-CN" dirty="0"/>
          </a:p>
          <a:p>
            <a:pPr eaLnBrk="1" hangingPunct="1">
              <a:defRPr/>
            </a:pPr>
            <a:r>
              <a:rPr lang="zh-CN" altLang="zh-CN" dirty="0"/>
              <a:t>生物技术革命</a:t>
            </a:r>
            <a:endParaRPr lang="en-US" altLang="zh-CN" dirty="0"/>
          </a:p>
          <a:p>
            <a:pPr lvl="1" eaLnBrk="1" hangingPunct="1">
              <a:defRPr/>
            </a:pPr>
            <a:r>
              <a:rPr lang="zh-CN" altLang="zh-CN" sz="1800" kern="100" dirty="0">
                <a:latin typeface="Times New Roman" panose="02020603050405020304" pitchFamily="18" charset="0"/>
                <a:cs typeface="Times New Roman" panose="02020603050405020304" pitchFamily="18" charset="0"/>
              </a:rPr>
              <a:t>药学、医学、人造器官的制造、克隆技术，以及各种与生物学有关的技术发展。</a:t>
            </a:r>
            <a:endParaRPr lang="en-US" altLang="zh-CN" sz="1800" kern="100" dirty="0">
              <a:latin typeface="Times New Roman" panose="02020603050405020304" pitchFamily="18" charset="0"/>
              <a:cs typeface="Times New Roman" panose="02020603050405020304" pitchFamily="18" charset="0"/>
            </a:endParaRPr>
          </a:p>
          <a:p>
            <a:pPr eaLnBrk="1" hangingPunct="1">
              <a:buFont typeface="+mj-ea"/>
              <a:buChar char="•"/>
              <a:tabLst>
                <a:tab pos="4410075" algn="l"/>
                <a:tab pos="495300" algn="l"/>
                <a:tab pos="4410075" algn="l"/>
              </a:tabLst>
              <a:defRPr/>
            </a:pPr>
            <a:r>
              <a:rPr lang="zh-CN" altLang="zh-CN" dirty="0"/>
              <a:t>金融技术进步</a:t>
            </a:r>
          </a:p>
          <a:p>
            <a:pPr lvl="1" eaLnBrk="1" hangingPunct="1">
              <a:defRPr/>
            </a:pPr>
            <a:r>
              <a:rPr lang="zh-CN" altLang="zh-CN" sz="1800" kern="100" dirty="0">
                <a:latin typeface="Times New Roman" panose="02020603050405020304" pitchFamily="18" charset="0"/>
                <a:cs typeface="Times New Roman" panose="02020603050405020304" pitchFamily="18" charset="0"/>
              </a:rPr>
              <a:t>使传统的风险管理工具（保险与再保险）与金融风险管理工具（金融互换、期货和期权）结合起来。</a:t>
            </a:r>
            <a:endParaRPr lang="en-US" altLang="zh-CN" sz="1800" kern="100" dirty="0">
              <a:latin typeface="Times New Roman" panose="02020603050405020304" pitchFamily="18" charset="0"/>
              <a:cs typeface="Times New Roman" panose="02020603050405020304" pitchFamily="18"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E6E12A9D-AE5B-EC96-F8C1-426DAE321D91}"/>
              </a:ext>
            </a:extLst>
          </p:cNvPr>
          <p:cNvSpPr>
            <a:spLocks noGrp="1" noChangeArrowheads="1"/>
          </p:cNvSpPr>
          <p:nvPr>
            <p:ph type="title"/>
          </p:nvPr>
        </p:nvSpPr>
        <p:spPr/>
        <p:txBody>
          <a:bodyPr/>
          <a:lstStyle/>
          <a:p>
            <a:pPr eaLnBrk="1" hangingPunct="1"/>
            <a:r>
              <a:rPr lang="zh-CN" altLang="en-US" b="1"/>
              <a:t>五、政策法律环境</a:t>
            </a:r>
            <a:r>
              <a:rPr lang="zh-CN" altLang="en-US"/>
              <a:t> </a:t>
            </a:r>
          </a:p>
        </p:txBody>
      </p:sp>
      <p:sp>
        <p:nvSpPr>
          <p:cNvPr id="10243" name="Rectangle 3">
            <a:extLst>
              <a:ext uri="{FF2B5EF4-FFF2-40B4-BE49-F238E27FC236}">
                <a16:creationId xmlns:a16="http://schemas.microsoft.com/office/drawing/2014/main" id="{DC672F9A-7A2F-8893-1A56-AD2B42211BA1}"/>
              </a:ext>
            </a:extLst>
          </p:cNvPr>
          <p:cNvSpPr>
            <a:spLocks noGrp="1" noChangeArrowheads="1"/>
          </p:cNvSpPr>
          <p:nvPr>
            <p:ph type="body" idx="1"/>
          </p:nvPr>
        </p:nvSpPr>
        <p:spPr/>
        <p:txBody>
          <a:bodyPr/>
          <a:lstStyle/>
          <a:p>
            <a:pPr marL="609600" indent="-609600" eaLnBrk="1" hangingPunct="1"/>
            <a:r>
              <a:rPr lang="zh-CN" altLang="en-US"/>
              <a:t>公共管理政策：主要通过税收政策体现</a:t>
            </a:r>
          </a:p>
          <a:p>
            <a:pPr marL="609600" indent="-609600" eaLnBrk="1" hangingPunct="1"/>
            <a:r>
              <a:rPr lang="zh-CN" altLang="en-US"/>
              <a:t>社会保障政策：社会保障提供的是基本保障，对商业保险有一定的替代性。</a:t>
            </a:r>
          </a:p>
          <a:p>
            <a:pPr marL="609600" indent="-609600" eaLnBrk="1" hangingPunct="1"/>
            <a:r>
              <a:rPr lang="zh-CN" altLang="en-US"/>
              <a:t>货币政策：主要是通过利率变动发生作用</a:t>
            </a:r>
          </a:p>
          <a:p>
            <a:pPr marL="609600" indent="-609600" eaLnBrk="1" hangingPunct="1"/>
            <a:r>
              <a:rPr lang="zh-CN" altLang="en-US"/>
              <a:t>保险业的监管政策：目的在于建立和维护正常的市场秩序，促进保险公司稳健经营和健康发展。</a:t>
            </a:r>
          </a:p>
          <a:p>
            <a:pPr marL="609600" indent="-609600" eaLnBrk="1" hangingPunct="1"/>
            <a:endParaRPr lang="en-US" altLang="zh-CN"/>
          </a:p>
        </p:txBody>
      </p:sp>
    </p:spTree>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106</TotalTime>
  <Words>1208</Words>
  <Application>Microsoft Office PowerPoint</Application>
  <PresentationFormat>全屏显示(4:3)</PresentationFormat>
  <Paragraphs>125</Paragraphs>
  <Slides>20</Slides>
  <Notes>0</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20</vt:i4>
      </vt:variant>
    </vt:vector>
  </HeadingPairs>
  <TitlesOfParts>
    <vt:vector size="25" baseType="lpstr">
      <vt:lpstr>Arial</vt:lpstr>
      <vt:lpstr>宋体</vt:lpstr>
      <vt:lpstr>等线</vt:lpstr>
      <vt:lpstr>Times New Roman</vt:lpstr>
      <vt:lpstr>默认设计模板</vt:lpstr>
      <vt:lpstr>第三章</vt:lpstr>
      <vt:lpstr>第一节</vt:lpstr>
      <vt:lpstr>PowerPoint 演示文稿</vt:lpstr>
      <vt:lpstr>一、经济环境 </vt:lpstr>
      <vt:lpstr>二、社会文化环境 </vt:lpstr>
      <vt:lpstr>三、人口环境 </vt:lpstr>
      <vt:lpstr>四、技术环境 </vt:lpstr>
      <vt:lpstr>四、技术环境 </vt:lpstr>
      <vt:lpstr>五、政策法律环境 </vt:lpstr>
      <vt:lpstr>PowerPoint 演示文稿</vt:lpstr>
      <vt:lpstr>八、竞争环境 </vt:lpstr>
      <vt:lpstr>九、合作环境 </vt:lpstr>
      <vt:lpstr>第二节</vt:lpstr>
      <vt:lpstr>一、直接性的内部因素 </vt:lpstr>
      <vt:lpstr>二、间接性的内部因素 </vt:lpstr>
      <vt:lpstr>第三节</vt:lpstr>
      <vt:lpstr>一、保险营销环境的监测 </vt:lpstr>
      <vt:lpstr>二、保险营销环境的分析 </vt:lpstr>
      <vt:lpstr>综合评价</vt:lpstr>
      <vt:lpstr>市场营销对策</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第三章</dc:title>
  <dc:creator>马钦荣</dc:creator>
  <cp:lastModifiedBy>粟 芳</cp:lastModifiedBy>
  <cp:revision>6</cp:revision>
  <dcterms:created xsi:type="dcterms:W3CDTF">2009-07-17T06:14:13Z</dcterms:created>
  <dcterms:modified xsi:type="dcterms:W3CDTF">2023-01-12T07:47:30Z</dcterms:modified>
</cp:coreProperties>
</file>

<file path=docProps/thumbnail.jpeg>
</file>