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77" r:id="rId5"/>
    <p:sldId id="259" r:id="rId6"/>
    <p:sldId id="278" r:id="rId7"/>
    <p:sldId id="279" r:id="rId8"/>
    <p:sldId id="260" r:id="rId9"/>
    <p:sldId id="261" r:id="rId10"/>
    <p:sldId id="280" r:id="rId11"/>
    <p:sldId id="262" r:id="rId12"/>
    <p:sldId id="263" r:id="rId13"/>
    <p:sldId id="264" r:id="rId14"/>
    <p:sldId id="265" r:id="rId15"/>
    <p:sldId id="266" r:id="rId16"/>
    <p:sldId id="267" r:id="rId17"/>
    <p:sldId id="268" r:id="rId18"/>
    <p:sldId id="269" r:id="rId19"/>
    <p:sldId id="270" r:id="rId20"/>
    <p:sldId id="271" r:id="rId21"/>
    <p:sldId id="272" r:id="rId22"/>
    <p:sldId id="273" r:id="rId23"/>
    <p:sldId id="274" r:id="rId24"/>
    <p:sldId id="275" r:id="rId25"/>
    <p:sldId id="276" r:id="rId26"/>
  </p:sldIdLst>
  <p:sldSz cx="9144000" cy="6858000" type="screen4x3"/>
  <p:notesSz cx="6858000" cy="9144000"/>
  <p:defaultTextStyle>
    <a:defPPr>
      <a:defRPr lang="zh-CN"/>
    </a:defPPr>
    <a:lvl1pPr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8" d="100"/>
          <a:sy n="78" d="100"/>
        </p:scale>
        <p:origin x="1522" y="67"/>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presProps" Target="presProps.xml"/><Relationship Id="rId30"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1143000" y="1122363"/>
            <a:ext cx="6858000" cy="2387600"/>
          </a:xfrm>
        </p:spPr>
        <p:txBody>
          <a:bodyPr anchor="b"/>
          <a:lstStyle>
            <a:lvl1pPr algn="ctr">
              <a:defRPr sz="6000"/>
            </a:lvl1pPr>
          </a:lstStyle>
          <a:p>
            <a:r>
              <a:rPr lang="zh-CN" altLang="en-US"/>
              <a:t>单击此处编辑母版标题样式</a:t>
            </a:r>
          </a:p>
        </p:txBody>
      </p:sp>
      <p:sp>
        <p:nvSpPr>
          <p:cNvPr id="3" name="副标题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p>
        </p:txBody>
      </p:sp>
      <p:sp>
        <p:nvSpPr>
          <p:cNvPr id="4" name="Rectangle 4">
            <a:extLst>
              <a:ext uri="{FF2B5EF4-FFF2-40B4-BE49-F238E27FC236}">
                <a16:creationId xmlns:a16="http://schemas.microsoft.com/office/drawing/2014/main" id="{F0AE12A8-AFAE-854A-5686-7DE92E4B4823}"/>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DD81223B-742D-57D1-E542-A8D83E4B29F6}"/>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5DFC75A6-0C2A-BFAD-E41D-1CBD23DF9671}"/>
              </a:ext>
            </a:extLst>
          </p:cNvPr>
          <p:cNvSpPr>
            <a:spLocks noGrp="1" noChangeArrowheads="1"/>
          </p:cNvSpPr>
          <p:nvPr>
            <p:ph type="sldNum" sz="quarter" idx="12"/>
          </p:nvPr>
        </p:nvSpPr>
        <p:spPr>
          <a:ln/>
        </p:spPr>
        <p:txBody>
          <a:bodyPr/>
          <a:lstStyle>
            <a:lvl1pPr>
              <a:defRPr/>
            </a:lvl1pPr>
          </a:lstStyle>
          <a:p>
            <a:pPr>
              <a:defRPr/>
            </a:pPr>
            <a:fld id="{7059D637-1CF8-47F7-BD5F-0ADB5BE569F6}" type="slidenum">
              <a:rPr lang="en-US" altLang="zh-CN"/>
              <a:pPr>
                <a:defRPr/>
              </a:pPr>
              <a:t>‹#›</a:t>
            </a:fld>
            <a:endParaRPr lang="en-US" altLang="zh-CN"/>
          </a:p>
        </p:txBody>
      </p:sp>
    </p:spTree>
    <p:extLst>
      <p:ext uri="{BB962C8B-B14F-4D97-AF65-F5344CB8AC3E}">
        <p14:creationId xmlns:p14="http://schemas.microsoft.com/office/powerpoint/2010/main" val="248180055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竖排文字占位符 2"/>
          <p:cNvSpPr>
            <a:spLocks noGrp="1"/>
          </p:cNvSpPr>
          <p:nvPr>
            <p:ph type="body" orient="vert" idx="1"/>
          </p:nvPr>
        </p:nvSpPr>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Rectangle 4">
            <a:extLst>
              <a:ext uri="{FF2B5EF4-FFF2-40B4-BE49-F238E27FC236}">
                <a16:creationId xmlns:a16="http://schemas.microsoft.com/office/drawing/2014/main" id="{12B756CE-BB32-1620-FA1E-34B1CE912F9F}"/>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8519AE56-E590-68C4-4F9F-EBB2EF3985F8}"/>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A12BB6A8-447A-BCFB-8EC6-FD45C708F575}"/>
              </a:ext>
            </a:extLst>
          </p:cNvPr>
          <p:cNvSpPr>
            <a:spLocks noGrp="1" noChangeArrowheads="1"/>
          </p:cNvSpPr>
          <p:nvPr>
            <p:ph type="sldNum" sz="quarter" idx="12"/>
          </p:nvPr>
        </p:nvSpPr>
        <p:spPr>
          <a:ln/>
        </p:spPr>
        <p:txBody>
          <a:bodyPr/>
          <a:lstStyle>
            <a:lvl1pPr>
              <a:defRPr/>
            </a:lvl1pPr>
          </a:lstStyle>
          <a:p>
            <a:pPr>
              <a:defRPr/>
            </a:pPr>
            <a:fld id="{C4F97379-02B6-401D-8C16-3ED75DC6714A}" type="slidenum">
              <a:rPr lang="en-US" altLang="zh-CN"/>
              <a:pPr>
                <a:defRPr/>
              </a:pPr>
              <a:t>‹#›</a:t>
            </a:fld>
            <a:endParaRPr lang="en-US" altLang="zh-CN"/>
          </a:p>
        </p:txBody>
      </p:sp>
    </p:spTree>
    <p:extLst>
      <p:ext uri="{BB962C8B-B14F-4D97-AF65-F5344CB8AC3E}">
        <p14:creationId xmlns:p14="http://schemas.microsoft.com/office/powerpoint/2010/main" val="389157907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629400" y="274638"/>
            <a:ext cx="2057400" cy="5851525"/>
          </a:xfrm>
        </p:spPr>
        <p:txBody>
          <a:bodyPr vert="eaVert"/>
          <a:lstStyle/>
          <a:p>
            <a:r>
              <a:rPr lang="zh-CN" altLang="en-US"/>
              <a:t>单击此处编辑母版标题样式</a:t>
            </a:r>
          </a:p>
        </p:txBody>
      </p:sp>
      <p:sp>
        <p:nvSpPr>
          <p:cNvPr id="3" name="竖排文字占位符 2"/>
          <p:cNvSpPr>
            <a:spLocks noGrp="1"/>
          </p:cNvSpPr>
          <p:nvPr>
            <p:ph type="body" orient="vert" idx="1"/>
          </p:nvPr>
        </p:nvSpPr>
        <p:spPr>
          <a:xfrm>
            <a:off x="457200" y="274638"/>
            <a:ext cx="6019800" cy="5851525"/>
          </a:xfrm>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Rectangle 4">
            <a:extLst>
              <a:ext uri="{FF2B5EF4-FFF2-40B4-BE49-F238E27FC236}">
                <a16:creationId xmlns:a16="http://schemas.microsoft.com/office/drawing/2014/main" id="{AC0DA47F-DB27-D986-BEDE-5AEF57BD0BBD}"/>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1DF667BB-0A95-83EA-F9CA-6905E71D8718}"/>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E0CCB83B-4792-D751-03E7-3D17761F5E79}"/>
              </a:ext>
            </a:extLst>
          </p:cNvPr>
          <p:cNvSpPr>
            <a:spLocks noGrp="1" noChangeArrowheads="1"/>
          </p:cNvSpPr>
          <p:nvPr>
            <p:ph type="sldNum" sz="quarter" idx="12"/>
          </p:nvPr>
        </p:nvSpPr>
        <p:spPr>
          <a:ln/>
        </p:spPr>
        <p:txBody>
          <a:bodyPr/>
          <a:lstStyle>
            <a:lvl1pPr>
              <a:defRPr/>
            </a:lvl1pPr>
          </a:lstStyle>
          <a:p>
            <a:pPr>
              <a:defRPr/>
            </a:pPr>
            <a:fld id="{94B5D9EB-C727-4C00-A8CF-A710A0FA45DD}" type="slidenum">
              <a:rPr lang="en-US" altLang="zh-CN"/>
              <a:pPr>
                <a:defRPr/>
              </a:pPr>
              <a:t>‹#›</a:t>
            </a:fld>
            <a:endParaRPr lang="en-US" altLang="zh-CN"/>
          </a:p>
        </p:txBody>
      </p:sp>
    </p:spTree>
    <p:extLst>
      <p:ext uri="{BB962C8B-B14F-4D97-AF65-F5344CB8AC3E}">
        <p14:creationId xmlns:p14="http://schemas.microsoft.com/office/powerpoint/2010/main" val="4125715777"/>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reserve="1">
  <p:cSld name="标题，文本与内容">
    <p:spTree>
      <p:nvGrpSpPr>
        <p:cNvPr id="1" name=""/>
        <p:cNvGrpSpPr/>
        <p:nvPr/>
      </p:nvGrpSpPr>
      <p:grpSpPr>
        <a:xfrm>
          <a:off x="0" y="0"/>
          <a:ext cx="0" cy="0"/>
          <a:chOff x="0" y="0"/>
          <a:chExt cx="0" cy="0"/>
        </a:xfrm>
      </p:grpSpPr>
      <p:sp>
        <p:nvSpPr>
          <p:cNvPr id="2" name="标题 1"/>
          <p:cNvSpPr>
            <a:spLocks noGrp="1"/>
          </p:cNvSpPr>
          <p:nvPr>
            <p:ph type="title"/>
          </p:nvPr>
        </p:nvSpPr>
        <p:spPr>
          <a:xfrm>
            <a:off x="457200" y="274638"/>
            <a:ext cx="8229600" cy="1143000"/>
          </a:xfrm>
        </p:spPr>
        <p:txBody>
          <a:bodyPr/>
          <a:lstStyle/>
          <a:p>
            <a:r>
              <a:rPr lang="zh-CN" altLang="en-US"/>
              <a:t>单击此处编辑母版标题样式</a:t>
            </a:r>
          </a:p>
        </p:txBody>
      </p:sp>
      <p:sp>
        <p:nvSpPr>
          <p:cNvPr id="3" name="文本占位符 2"/>
          <p:cNvSpPr>
            <a:spLocks noGrp="1"/>
          </p:cNvSpPr>
          <p:nvPr>
            <p:ph type="body" sz="half" idx="1"/>
          </p:nvPr>
        </p:nvSpPr>
        <p:spPr>
          <a:xfrm>
            <a:off x="457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内容占位符 3"/>
          <p:cNvSpPr>
            <a:spLocks noGrp="1"/>
          </p:cNvSpPr>
          <p:nvPr>
            <p:ph sz="half" idx="2"/>
          </p:nvPr>
        </p:nvSpPr>
        <p:spPr>
          <a:xfrm>
            <a:off x="4648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Rectangle 4">
            <a:extLst>
              <a:ext uri="{FF2B5EF4-FFF2-40B4-BE49-F238E27FC236}">
                <a16:creationId xmlns:a16="http://schemas.microsoft.com/office/drawing/2014/main" id="{4D8B06B1-F062-628E-5FE1-843BC0CD68A1}"/>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6" name="Rectangle 5">
            <a:extLst>
              <a:ext uri="{FF2B5EF4-FFF2-40B4-BE49-F238E27FC236}">
                <a16:creationId xmlns:a16="http://schemas.microsoft.com/office/drawing/2014/main" id="{0BEA3262-D254-AEC4-16DD-97EA334E12D5}"/>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7" name="Rectangle 6">
            <a:extLst>
              <a:ext uri="{FF2B5EF4-FFF2-40B4-BE49-F238E27FC236}">
                <a16:creationId xmlns:a16="http://schemas.microsoft.com/office/drawing/2014/main" id="{84397C06-626E-7572-CD8D-F6003840A0D5}"/>
              </a:ext>
            </a:extLst>
          </p:cNvPr>
          <p:cNvSpPr>
            <a:spLocks noGrp="1" noChangeArrowheads="1"/>
          </p:cNvSpPr>
          <p:nvPr>
            <p:ph type="sldNum" sz="quarter" idx="12"/>
          </p:nvPr>
        </p:nvSpPr>
        <p:spPr>
          <a:ln/>
        </p:spPr>
        <p:txBody>
          <a:bodyPr/>
          <a:lstStyle>
            <a:lvl1pPr>
              <a:defRPr/>
            </a:lvl1pPr>
          </a:lstStyle>
          <a:p>
            <a:pPr>
              <a:defRPr/>
            </a:pPr>
            <a:fld id="{60F47A64-6435-4D99-8A15-107AC40F34FE}" type="slidenum">
              <a:rPr lang="en-US" altLang="zh-CN"/>
              <a:pPr>
                <a:defRPr/>
              </a:pPr>
              <a:t>‹#›</a:t>
            </a:fld>
            <a:endParaRPr lang="en-US" altLang="zh-CN"/>
          </a:p>
        </p:txBody>
      </p:sp>
    </p:spTree>
    <p:extLst>
      <p:ext uri="{BB962C8B-B14F-4D97-AF65-F5344CB8AC3E}">
        <p14:creationId xmlns:p14="http://schemas.microsoft.com/office/powerpoint/2010/main" val="243811414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内容占位符 2"/>
          <p:cNvSpPr>
            <a:spLocks noGrp="1"/>
          </p:cNvSpPr>
          <p:nvPr>
            <p:ph idx="1"/>
          </p:nvPr>
        </p:nvSpPr>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Rectangle 4">
            <a:extLst>
              <a:ext uri="{FF2B5EF4-FFF2-40B4-BE49-F238E27FC236}">
                <a16:creationId xmlns:a16="http://schemas.microsoft.com/office/drawing/2014/main" id="{471929B7-A492-34A4-3362-93395F95FFD9}"/>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D6D79DDF-2D0B-605A-E22D-C886CE7C03F6}"/>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8449BCDD-DCD9-32A7-2421-C31AF5D8DD37}"/>
              </a:ext>
            </a:extLst>
          </p:cNvPr>
          <p:cNvSpPr>
            <a:spLocks noGrp="1" noChangeArrowheads="1"/>
          </p:cNvSpPr>
          <p:nvPr>
            <p:ph type="sldNum" sz="quarter" idx="12"/>
          </p:nvPr>
        </p:nvSpPr>
        <p:spPr>
          <a:ln/>
        </p:spPr>
        <p:txBody>
          <a:bodyPr/>
          <a:lstStyle>
            <a:lvl1pPr>
              <a:defRPr/>
            </a:lvl1pPr>
          </a:lstStyle>
          <a:p>
            <a:pPr>
              <a:defRPr/>
            </a:pPr>
            <a:fld id="{483E3BDC-071D-4BA4-A001-984961BBF66F}" type="slidenum">
              <a:rPr lang="en-US" altLang="zh-CN"/>
              <a:pPr>
                <a:defRPr/>
              </a:pPr>
              <a:t>‹#›</a:t>
            </a:fld>
            <a:endParaRPr lang="en-US" altLang="zh-CN"/>
          </a:p>
        </p:txBody>
      </p:sp>
    </p:spTree>
    <p:extLst>
      <p:ext uri="{BB962C8B-B14F-4D97-AF65-F5344CB8AC3E}">
        <p14:creationId xmlns:p14="http://schemas.microsoft.com/office/powerpoint/2010/main" val="36482939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623888" y="1709738"/>
            <a:ext cx="7886700" cy="2852737"/>
          </a:xfrm>
        </p:spPr>
        <p:txBody>
          <a:bodyPr anchor="b"/>
          <a:lstStyle>
            <a:lvl1pPr>
              <a:defRPr sz="6000"/>
            </a:lvl1pPr>
          </a:lstStyle>
          <a:p>
            <a:r>
              <a:rPr lang="zh-CN" altLang="en-US"/>
              <a:t>单击此处编辑母版标题样式</a:t>
            </a:r>
          </a:p>
        </p:txBody>
      </p:sp>
      <p:sp>
        <p:nvSpPr>
          <p:cNvPr id="3" name="文本占位符 2"/>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zh-CN" altLang="en-US"/>
              <a:t>单击此处编辑母版文本样式</a:t>
            </a:r>
          </a:p>
        </p:txBody>
      </p:sp>
      <p:sp>
        <p:nvSpPr>
          <p:cNvPr id="4" name="Rectangle 4">
            <a:extLst>
              <a:ext uri="{FF2B5EF4-FFF2-40B4-BE49-F238E27FC236}">
                <a16:creationId xmlns:a16="http://schemas.microsoft.com/office/drawing/2014/main" id="{2D7A3231-9FE6-1C69-55E4-C98AE0C4CE76}"/>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ED637E31-E836-0740-6823-548D1B2BF5B9}"/>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75B1D942-9852-BEBB-2D26-D760D97C473E}"/>
              </a:ext>
            </a:extLst>
          </p:cNvPr>
          <p:cNvSpPr>
            <a:spLocks noGrp="1" noChangeArrowheads="1"/>
          </p:cNvSpPr>
          <p:nvPr>
            <p:ph type="sldNum" sz="quarter" idx="12"/>
          </p:nvPr>
        </p:nvSpPr>
        <p:spPr>
          <a:ln/>
        </p:spPr>
        <p:txBody>
          <a:bodyPr/>
          <a:lstStyle>
            <a:lvl1pPr>
              <a:defRPr/>
            </a:lvl1pPr>
          </a:lstStyle>
          <a:p>
            <a:pPr>
              <a:defRPr/>
            </a:pPr>
            <a:fld id="{D8EB809E-7064-46ED-AB47-BDA78B6BADF4}" type="slidenum">
              <a:rPr lang="en-US" altLang="zh-CN"/>
              <a:pPr>
                <a:defRPr/>
              </a:pPr>
              <a:t>‹#›</a:t>
            </a:fld>
            <a:endParaRPr lang="en-US" altLang="zh-CN"/>
          </a:p>
        </p:txBody>
      </p:sp>
    </p:spTree>
    <p:extLst>
      <p:ext uri="{BB962C8B-B14F-4D97-AF65-F5344CB8AC3E}">
        <p14:creationId xmlns:p14="http://schemas.microsoft.com/office/powerpoint/2010/main" val="45582543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内容占位符 2"/>
          <p:cNvSpPr>
            <a:spLocks noGrp="1"/>
          </p:cNvSpPr>
          <p:nvPr>
            <p:ph sz="half" idx="1"/>
          </p:nvPr>
        </p:nvSpPr>
        <p:spPr>
          <a:xfrm>
            <a:off x="457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内容占位符 3"/>
          <p:cNvSpPr>
            <a:spLocks noGrp="1"/>
          </p:cNvSpPr>
          <p:nvPr>
            <p:ph sz="half" idx="2"/>
          </p:nvPr>
        </p:nvSpPr>
        <p:spPr>
          <a:xfrm>
            <a:off x="4648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Rectangle 4">
            <a:extLst>
              <a:ext uri="{FF2B5EF4-FFF2-40B4-BE49-F238E27FC236}">
                <a16:creationId xmlns:a16="http://schemas.microsoft.com/office/drawing/2014/main" id="{650D8CF0-F54F-3C56-655B-8701B0DF06EF}"/>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6" name="Rectangle 5">
            <a:extLst>
              <a:ext uri="{FF2B5EF4-FFF2-40B4-BE49-F238E27FC236}">
                <a16:creationId xmlns:a16="http://schemas.microsoft.com/office/drawing/2014/main" id="{0BDF6238-3C3D-45A8-DAAE-7A3F161A5EB9}"/>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7" name="Rectangle 6">
            <a:extLst>
              <a:ext uri="{FF2B5EF4-FFF2-40B4-BE49-F238E27FC236}">
                <a16:creationId xmlns:a16="http://schemas.microsoft.com/office/drawing/2014/main" id="{7B32FA5B-2CED-B9D8-FE5E-FD5C680BDBD7}"/>
              </a:ext>
            </a:extLst>
          </p:cNvPr>
          <p:cNvSpPr>
            <a:spLocks noGrp="1" noChangeArrowheads="1"/>
          </p:cNvSpPr>
          <p:nvPr>
            <p:ph type="sldNum" sz="quarter" idx="12"/>
          </p:nvPr>
        </p:nvSpPr>
        <p:spPr>
          <a:ln/>
        </p:spPr>
        <p:txBody>
          <a:bodyPr/>
          <a:lstStyle>
            <a:lvl1pPr>
              <a:defRPr/>
            </a:lvl1pPr>
          </a:lstStyle>
          <a:p>
            <a:pPr>
              <a:defRPr/>
            </a:pPr>
            <a:fld id="{C76CA171-E1FF-4903-99FF-6F086DF08C04}" type="slidenum">
              <a:rPr lang="en-US" altLang="zh-CN"/>
              <a:pPr>
                <a:defRPr/>
              </a:pPr>
              <a:t>‹#›</a:t>
            </a:fld>
            <a:endParaRPr lang="en-US" altLang="zh-CN"/>
          </a:p>
        </p:txBody>
      </p:sp>
    </p:spTree>
    <p:extLst>
      <p:ext uri="{BB962C8B-B14F-4D97-AF65-F5344CB8AC3E}">
        <p14:creationId xmlns:p14="http://schemas.microsoft.com/office/powerpoint/2010/main" val="196699926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630238" y="365125"/>
            <a:ext cx="7886700" cy="1325563"/>
          </a:xfrm>
        </p:spPr>
        <p:txBody>
          <a:bodyPr/>
          <a:lstStyle/>
          <a:p>
            <a:r>
              <a:rPr lang="zh-CN" altLang="en-US"/>
              <a:t>单击此处编辑母版标题样式</a:t>
            </a:r>
          </a:p>
        </p:txBody>
      </p:sp>
      <p:sp>
        <p:nvSpPr>
          <p:cNvPr id="3" name="文本占位符 2"/>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4" name="内容占位符 3"/>
          <p:cNvSpPr>
            <a:spLocks noGrp="1"/>
          </p:cNvSpPr>
          <p:nvPr>
            <p:ph sz="half" idx="2"/>
          </p:nvPr>
        </p:nvSpPr>
        <p:spPr>
          <a:xfrm>
            <a:off x="630238" y="2505075"/>
            <a:ext cx="3868737"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文本占位符 4"/>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6" name="内容占位符 5"/>
          <p:cNvSpPr>
            <a:spLocks noGrp="1"/>
          </p:cNvSpPr>
          <p:nvPr>
            <p:ph sz="quarter" idx="4"/>
          </p:nvPr>
        </p:nvSpPr>
        <p:spPr>
          <a:xfrm>
            <a:off x="4629150" y="2505075"/>
            <a:ext cx="3887788"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7" name="Rectangle 4">
            <a:extLst>
              <a:ext uri="{FF2B5EF4-FFF2-40B4-BE49-F238E27FC236}">
                <a16:creationId xmlns:a16="http://schemas.microsoft.com/office/drawing/2014/main" id="{77E65B2D-700F-DB81-070E-6348BEDB89B1}"/>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8" name="Rectangle 5">
            <a:extLst>
              <a:ext uri="{FF2B5EF4-FFF2-40B4-BE49-F238E27FC236}">
                <a16:creationId xmlns:a16="http://schemas.microsoft.com/office/drawing/2014/main" id="{34AD38EB-5C36-6FA1-E3E9-8FD1A1087ACB}"/>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9" name="Rectangle 6">
            <a:extLst>
              <a:ext uri="{FF2B5EF4-FFF2-40B4-BE49-F238E27FC236}">
                <a16:creationId xmlns:a16="http://schemas.microsoft.com/office/drawing/2014/main" id="{5698ACF7-EF8D-8495-FD41-138EC2603CE4}"/>
              </a:ext>
            </a:extLst>
          </p:cNvPr>
          <p:cNvSpPr>
            <a:spLocks noGrp="1" noChangeArrowheads="1"/>
          </p:cNvSpPr>
          <p:nvPr>
            <p:ph type="sldNum" sz="quarter" idx="12"/>
          </p:nvPr>
        </p:nvSpPr>
        <p:spPr>
          <a:ln/>
        </p:spPr>
        <p:txBody>
          <a:bodyPr/>
          <a:lstStyle>
            <a:lvl1pPr>
              <a:defRPr/>
            </a:lvl1pPr>
          </a:lstStyle>
          <a:p>
            <a:pPr>
              <a:defRPr/>
            </a:pPr>
            <a:fld id="{C9124429-01D2-473B-B59D-A7BD20C668BF}" type="slidenum">
              <a:rPr lang="en-US" altLang="zh-CN"/>
              <a:pPr>
                <a:defRPr/>
              </a:pPr>
              <a:t>‹#›</a:t>
            </a:fld>
            <a:endParaRPr lang="en-US" altLang="zh-CN"/>
          </a:p>
        </p:txBody>
      </p:sp>
    </p:spTree>
    <p:extLst>
      <p:ext uri="{BB962C8B-B14F-4D97-AF65-F5344CB8AC3E}">
        <p14:creationId xmlns:p14="http://schemas.microsoft.com/office/powerpoint/2010/main" val="279879604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Rectangle 4">
            <a:extLst>
              <a:ext uri="{FF2B5EF4-FFF2-40B4-BE49-F238E27FC236}">
                <a16:creationId xmlns:a16="http://schemas.microsoft.com/office/drawing/2014/main" id="{2C754F45-C6A0-21DF-26FC-940208A8E863}"/>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4" name="Rectangle 5">
            <a:extLst>
              <a:ext uri="{FF2B5EF4-FFF2-40B4-BE49-F238E27FC236}">
                <a16:creationId xmlns:a16="http://schemas.microsoft.com/office/drawing/2014/main" id="{E806E24D-B5D4-0312-6BBA-FACE3BC9CE6E}"/>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5" name="Rectangle 6">
            <a:extLst>
              <a:ext uri="{FF2B5EF4-FFF2-40B4-BE49-F238E27FC236}">
                <a16:creationId xmlns:a16="http://schemas.microsoft.com/office/drawing/2014/main" id="{68F5A30B-FE1A-D472-57E8-3DD6D4328AA9}"/>
              </a:ext>
            </a:extLst>
          </p:cNvPr>
          <p:cNvSpPr>
            <a:spLocks noGrp="1" noChangeArrowheads="1"/>
          </p:cNvSpPr>
          <p:nvPr>
            <p:ph type="sldNum" sz="quarter" idx="12"/>
          </p:nvPr>
        </p:nvSpPr>
        <p:spPr>
          <a:ln/>
        </p:spPr>
        <p:txBody>
          <a:bodyPr/>
          <a:lstStyle>
            <a:lvl1pPr>
              <a:defRPr/>
            </a:lvl1pPr>
          </a:lstStyle>
          <a:p>
            <a:pPr>
              <a:defRPr/>
            </a:pPr>
            <a:fld id="{A9399D59-4FFD-4411-988F-65D2D0E81FBE}" type="slidenum">
              <a:rPr lang="en-US" altLang="zh-CN"/>
              <a:pPr>
                <a:defRPr/>
              </a:pPr>
              <a:t>‹#›</a:t>
            </a:fld>
            <a:endParaRPr lang="en-US" altLang="zh-CN"/>
          </a:p>
        </p:txBody>
      </p:sp>
    </p:spTree>
    <p:extLst>
      <p:ext uri="{BB962C8B-B14F-4D97-AF65-F5344CB8AC3E}">
        <p14:creationId xmlns:p14="http://schemas.microsoft.com/office/powerpoint/2010/main" val="340678464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B12D1383-6ACB-6664-2979-CD25E6AD7790}"/>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3" name="Rectangle 5">
            <a:extLst>
              <a:ext uri="{FF2B5EF4-FFF2-40B4-BE49-F238E27FC236}">
                <a16:creationId xmlns:a16="http://schemas.microsoft.com/office/drawing/2014/main" id="{223E71C7-3299-E64A-E27D-0388E1817182}"/>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4" name="Rectangle 6">
            <a:extLst>
              <a:ext uri="{FF2B5EF4-FFF2-40B4-BE49-F238E27FC236}">
                <a16:creationId xmlns:a16="http://schemas.microsoft.com/office/drawing/2014/main" id="{034759A6-F12E-39C9-E345-2AA0B3F6D35F}"/>
              </a:ext>
            </a:extLst>
          </p:cNvPr>
          <p:cNvSpPr>
            <a:spLocks noGrp="1" noChangeArrowheads="1"/>
          </p:cNvSpPr>
          <p:nvPr>
            <p:ph type="sldNum" sz="quarter" idx="12"/>
          </p:nvPr>
        </p:nvSpPr>
        <p:spPr>
          <a:ln/>
        </p:spPr>
        <p:txBody>
          <a:bodyPr/>
          <a:lstStyle>
            <a:lvl1pPr>
              <a:defRPr/>
            </a:lvl1pPr>
          </a:lstStyle>
          <a:p>
            <a:pPr>
              <a:defRPr/>
            </a:pPr>
            <a:fld id="{ABE77050-65E8-480D-B70B-DA2B6152C6D6}" type="slidenum">
              <a:rPr lang="en-US" altLang="zh-CN"/>
              <a:pPr>
                <a:defRPr/>
              </a:pPr>
              <a:t>‹#›</a:t>
            </a:fld>
            <a:endParaRPr lang="en-US" altLang="zh-CN"/>
          </a:p>
        </p:txBody>
      </p:sp>
    </p:spTree>
    <p:extLst>
      <p:ext uri="{BB962C8B-B14F-4D97-AF65-F5344CB8AC3E}">
        <p14:creationId xmlns:p14="http://schemas.microsoft.com/office/powerpoint/2010/main" val="148630095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内容占位符 2"/>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文本占位符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Rectangle 4">
            <a:extLst>
              <a:ext uri="{FF2B5EF4-FFF2-40B4-BE49-F238E27FC236}">
                <a16:creationId xmlns:a16="http://schemas.microsoft.com/office/drawing/2014/main" id="{B3BABEA2-E876-7487-E370-D83B240911A1}"/>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6" name="Rectangle 5">
            <a:extLst>
              <a:ext uri="{FF2B5EF4-FFF2-40B4-BE49-F238E27FC236}">
                <a16:creationId xmlns:a16="http://schemas.microsoft.com/office/drawing/2014/main" id="{E1B4ED33-26FB-A211-835B-739B22AD5EAB}"/>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7" name="Rectangle 6">
            <a:extLst>
              <a:ext uri="{FF2B5EF4-FFF2-40B4-BE49-F238E27FC236}">
                <a16:creationId xmlns:a16="http://schemas.microsoft.com/office/drawing/2014/main" id="{CA44AA87-D668-22D4-2738-103C76BC89B7}"/>
              </a:ext>
            </a:extLst>
          </p:cNvPr>
          <p:cNvSpPr>
            <a:spLocks noGrp="1" noChangeArrowheads="1"/>
          </p:cNvSpPr>
          <p:nvPr>
            <p:ph type="sldNum" sz="quarter" idx="12"/>
          </p:nvPr>
        </p:nvSpPr>
        <p:spPr>
          <a:ln/>
        </p:spPr>
        <p:txBody>
          <a:bodyPr/>
          <a:lstStyle>
            <a:lvl1pPr>
              <a:defRPr/>
            </a:lvl1pPr>
          </a:lstStyle>
          <a:p>
            <a:pPr>
              <a:defRPr/>
            </a:pPr>
            <a:fld id="{6506FB91-EBFC-4C70-9F3C-64857B8DC424}" type="slidenum">
              <a:rPr lang="en-US" altLang="zh-CN"/>
              <a:pPr>
                <a:defRPr/>
              </a:pPr>
              <a:t>‹#›</a:t>
            </a:fld>
            <a:endParaRPr lang="en-US" altLang="zh-CN"/>
          </a:p>
        </p:txBody>
      </p:sp>
    </p:spTree>
    <p:extLst>
      <p:ext uri="{BB962C8B-B14F-4D97-AF65-F5344CB8AC3E}">
        <p14:creationId xmlns:p14="http://schemas.microsoft.com/office/powerpoint/2010/main" val="10509392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图片占位符 2"/>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zh-CN" altLang="en-US" noProof="0"/>
          </a:p>
        </p:txBody>
      </p:sp>
      <p:sp>
        <p:nvSpPr>
          <p:cNvPr id="4" name="文本占位符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Rectangle 4">
            <a:extLst>
              <a:ext uri="{FF2B5EF4-FFF2-40B4-BE49-F238E27FC236}">
                <a16:creationId xmlns:a16="http://schemas.microsoft.com/office/drawing/2014/main" id="{3C0CE324-7407-4802-9A3A-8A99041CCF09}"/>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6" name="Rectangle 5">
            <a:extLst>
              <a:ext uri="{FF2B5EF4-FFF2-40B4-BE49-F238E27FC236}">
                <a16:creationId xmlns:a16="http://schemas.microsoft.com/office/drawing/2014/main" id="{3B8B4B87-368F-E945-19C7-E7E83714807A}"/>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7" name="Rectangle 6">
            <a:extLst>
              <a:ext uri="{FF2B5EF4-FFF2-40B4-BE49-F238E27FC236}">
                <a16:creationId xmlns:a16="http://schemas.microsoft.com/office/drawing/2014/main" id="{79D83A9A-3E6C-752B-A8E7-F44B9B038723}"/>
              </a:ext>
            </a:extLst>
          </p:cNvPr>
          <p:cNvSpPr>
            <a:spLocks noGrp="1" noChangeArrowheads="1"/>
          </p:cNvSpPr>
          <p:nvPr>
            <p:ph type="sldNum" sz="quarter" idx="12"/>
          </p:nvPr>
        </p:nvSpPr>
        <p:spPr>
          <a:ln/>
        </p:spPr>
        <p:txBody>
          <a:bodyPr/>
          <a:lstStyle>
            <a:lvl1pPr>
              <a:defRPr/>
            </a:lvl1pPr>
          </a:lstStyle>
          <a:p>
            <a:pPr>
              <a:defRPr/>
            </a:pPr>
            <a:fld id="{478D94DF-0306-4988-9B9C-8E457EF3C16C}" type="slidenum">
              <a:rPr lang="en-US" altLang="zh-CN"/>
              <a:pPr>
                <a:defRPr/>
              </a:pPr>
              <a:t>‹#›</a:t>
            </a:fld>
            <a:endParaRPr lang="en-US" altLang="zh-CN"/>
          </a:p>
        </p:txBody>
      </p:sp>
    </p:spTree>
    <p:extLst>
      <p:ext uri="{BB962C8B-B14F-4D97-AF65-F5344CB8AC3E}">
        <p14:creationId xmlns:p14="http://schemas.microsoft.com/office/powerpoint/2010/main" val="186142615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96F2FFBA-D4F2-E3D6-0C3F-EC1A7B7E0127}"/>
              </a:ext>
            </a:extLst>
          </p:cNvPr>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zh-CN" altLang="en-US"/>
              <a:t>单击此处编辑母版标题样式</a:t>
            </a:r>
          </a:p>
        </p:txBody>
      </p:sp>
      <p:sp>
        <p:nvSpPr>
          <p:cNvPr id="1027" name="Rectangle 3">
            <a:extLst>
              <a:ext uri="{FF2B5EF4-FFF2-40B4-BE49-F238E27FC236}">
                <a16:creationId xmlns:a16="http://schemas.microsoft.com/office/drawing/2014/main" id="{DDC1D002-A024-BFBA-E2BE-93EA72BFE006}"/>
              </a:ext>
            </a:extLst>
          </p:cNvPr>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1028" name="Rectangle 4">
            <a:extLst>
              <a:ext uri="{FF2B5EF4-FFF2-40B4-BE49-F238E27FC236}">
                <a16:creationId xmlns:a16="http://schemas.microsoft.com/office/drawing/2014/main" id="{8A16ED23-9C95-7065-D3E2-CD6327C57018}"/>
              </a:ext>
            </a:extLst>
          </p:cNvPr>
          <p:cNvSpPr>
            <a:spLocks noGrp="1" noChangeArrowheads="1"/>
          </p:cNvSpPr>
          <p:nvPr>
            <p:ph type="dt" sz="half" idx="2"/>
          </p:nvPr>
        </p:nvSpPr>
        <p:spPr bwMode="auto">
          <a:xfrm>
            <a:off x="457200" y="6245225"/>
            <a:ext cx="2133600" cy="476250"/>
          </a:xfrm>
          <a:prstGeom prst="rect">
            <a:avLst/>
          </a:prstGeom>
          <a:noFill/>
          <a:ln>
            <a:noFill/>
          </a:ln>
          <a:effectLst/>
        </p:spPr>
        <p:txBody>
          <a:bodyPr vert="horz" wrap="square" lIns="91440" tIns="45720" rIns="91440" bIns="45720" numCol="1" anchor="t" anchorCtr="0" compatLnSpc="1">
            <a:prstTxWarp prst="textNoShape">
              <a:avLst/>
            </a:prstTxWarp>
          </a:bodyPr>
          <a:lstStyle>
            <a:lvl1pPr eaLnBrk="1" hangingPunct="1">
              <a:defRPr sz="1400"/>
            </a:lvl1pPr>
          </a:lstStyle>
          <a:p>
            <a:pPr>
              <a:defRPr/>
            </a:pPr>
            <a:endParaRPr lang="en-US" altLang="zh-CN"/>
          </a:p>
        </p:txBody>
      </p:sp>
      <p:sp>
        <p:nvSpPr>
          <p:cNvPr id="1029" name="Rectangle 5">
            <a:extLst>
              <a:ext uri="{FF2B5EF4-FFF2-40B4-BE49-F238E27FC236}">
                <a16:creationId xmlns:a16="http://schemas.microsoft.com/office/drawing/2014/main" id="{7C7982CC-1904-78B4-75C3-2658F7CF5078}"/>
              </a:ext>
            </a:extLst>
          </p:cNvPr>
          <p:cNvSpPr>
            <a:spLocks noGrp="1" noChangeArrowheads="1"/>
          </p:cNvSpPr>
          <p:nvPr>
            <p:ph type="ftr" sz="quarter" idx="3"/>
          </p:nvPr>
        </p:nvSpPr>
        <p:spPr bwMode="auto">
          <a:xfrm>
            <a:off x="3124200" y="6245225"/>
            <a:ext cx="2895600" cy="476250"/>
          </a:xfrm>
          <a:prstGeom prst="rect">
            <a:avLst/>
          </a:prstGeom>
          <a:noFill/>
          <a:ln>
            <a:noFill/>
          </a:ln>
          <a:effectLst/>
        </p:spPr>
        <p:txBody>
          <a:bodyPr vert="horz" wrap="square" lIns="91440" tIns="45720" rIns="91440" bIns="45720" numCol="1" anchor="t" anchorCtr="0" compatLnSpc="1">
            <a:prstTxWarp prst="textNoShape">
              <a:avLst/>
            </a:prstTxWarp>
          </a:bodyPr>
          <a:lstStyle>
            <a:lvl1pPr algn="ctr" eaLnBrk="1" hangingPunct="1">
              <a:defRPr sz="1400"/>
            </a:lvl1pPr>
          </a:lstStyle>
          <a:p>
            <a:pPr>
              <a:defRPr/>
            </a:pPr>
            <a:endParaRPr lang="en-US" altLang="zh-CN"/>
          </a:p>
        </p:txBody>
      </p:sp>
      <p:sp>
        <p:nvSpPr>
          <p:cNvPr id="1030" name="Rectangle 6">
            <a:extLst>
              <a:ext uri="{FF2B5EF4-FFF2-40B4-BE49-F238E27FC236}">
                <a16:creationId xmlns:a16="http://schemas.microsoft.com/office/drawing/2014/main" id="{92CFDDBC-A91E-EC71-A8FD-CA4EE314A1B5}"/>
              </a:ext>
            </a:extLst>
          </p:cNvPr>
          <p:cNvSpPr>
            <a:spLocks noGrp="1" noChangeArrowheads="1"/>
          </p:cNvSpPr>
          <p:nvPr>
            <p:ph type="sldNum" sz="quarter" idx="4"/>
          </p:nvPr>
        </p:nvSpPr>
        <p:spPr bwMode="auto">
          <a:xfrm>
            <a:off x="6553200" y="6245225"/>
            <a:ext cx="2133600" cy="476250"/>
          </a:xfrm>
          <a:prstGeom prst="rect">
            <a:avLst/>
          </a:prstGeom>
          <a:noFill/>
          <a:ln>
            <a:noFill/>
          </a:ln>
          <a:effectLst/>
        </p:spPr>
        <p:txBody>
          <a:bodyPr vert="horz" wrap="square" lIns="91440" tIns="45720" rIns="91440" bIns="45720" numCol="1" anchor="t" anchorCtr="0" compatLnSpc="1">
            <a:prstTxWarp prst="textNoShape">
              <a:avLst/>
            </a:prstTxWarp>
          </a:bodyPr>
          <a:lstStyle>
            <a:lvl1pPr algn="r" eaLnBrk="1" hangingPunct="1">
              <a:defRPr sz="1400" smtClean="0"/>
            </a:lvl1pPr>
          </a:lstStyle>
          <a:p>
            <a:pPr>
              <a:defRPr/>
            </a:pPr>
            <a:fld id="{D897C1AC-4FE0-481A-B19C-A0DC83FEC987}" type="slidenum">
              <a:rPr lang="en-US" altLang="zh-CN"/>
              <a:pPr>
                <a:defRPr/>
              </a:pPr>
              <a:t>‹#›</a:t>
            </a:fld>
            <a:endParaRPr lang="en-US" altLang="zh-CN"/>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rtl="0" eaLnBrk="0" fontAlgn="base" hangingPunct="0">
        <a:spcBef>
          <a:spcPct val="0"/>
        </a:spcBef>
        <a:spcAft>
          <a:spcPct val="0"/>
        </a:spcAft>
        <a:defRPr sz="4400" kern="12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panose="020B0604020202020204" pitchFamily="34" charset="0"/>
          <a:ea typeface="宋体" panose="02010600030101010101" pitchFamily="2" charset="-122"/>
        </a:defRPr>
      </a:lvl2pPr>
      <a:lvl3pPr algn="ctr" rtl="0" eaLnBrk="0" fontAlgn="base" hangingPunct="0">
        <a:spcBef>
          <a:spcPct val="0"/>
        </a:spcBef>
        <a:spcAft>
          <a:spcPct val="0"/>
        </a:spcAft>
        <a:defRPr sz="4400">
          <a:solidFill>
            <a:schemeClr val="tx2"/>
          </a:solidFill>
          <a:latin typeface="Arial" panose="020B0604020202020204" pitchFamily="34" charset="0"/>
          <a:ea typeface="宋体" panose="02010600030101010101" pitchFamily="2" charset="-122"/>
        </a:defRPr>
      </a:lvl3pPr>
      <a:lvl4pPr algn="ctr" rtl="0" eaLnBrk="0" fontAlgn="base" hangingPunct="0">
        <a:spcBef>
          <a:spcPct val="0"/>
        </a:spcBef>
        <a:spcAft>
          <a:spcPct val="0"/>
        </a:spcAft>
        <a:defRPr sz="4400">
          <a:solidFill>
            <a:schemeClr val="tx2"/>
          </a:solidFill>
          <a:latin typeface="Arial" panose="020B0604020202020204" pitchFamily="34" charset="0"/>
          <a:ea typeface="宋体" panose="02010600030101010101" pitchFamily="2" charset="-122"/>
        </a:defRPr>
      </a:lvl4pPr>
      <a:lvl5pPr algn="ctr" rtl="0" eaLnBrk="0" fontAlgn="base" hangingPunct="0">
        <a:spcBef>
          <a:spcPct val="0"/>
        </a:spcBef>
        <a:spcAft>
          <a:spcPct val="0"/>
        </a:spcAft>
        <a:defRPr sz="4400">
          <a:solidFill>
            <a:schemeClr val="tx2"/>
          </a:solidFill>
          <a:latin typeface="Arial" panose="020B0604020202020204" pitchFamily="34" charset="0"/>
          <a:ea typeface="宋体" panose="02010600030101010101" pitchFamily="2" charset="-122"/>
        </a:defRPr>
      </a:lvl5pPr>
      <a:lvl6pPr marL="4572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6pPr>
      <a:lvl7pPr marL="9144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7pPr>
      <a:lvl8pPr marL="13716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8pPr>
      <a:lvl9pPr marL="18288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9pPr>
    </p:titleStyle>
    <p:bodyStyle>
      <a:lvl1pPr marL="342900" indent="-342900" algn="l" rtl="0" eaLnBrk="0" fontAlgn="base" hangingPunct="0">
        <a:spcBef>
          <a:spcPct val="20000"/>
        </a:spcBef>
        <a:spcAft>
          <a:spcPct val="0"/>
        </a:spcAft>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FB47FE9F-A3B3-EEB0-83ED-87CF4A6EDC67}"/>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第四章</a:t>
            </a:r>
          </a:p>
        </p:txBody>
      </p:sp>
      <p:sp>
        <p:nvSpPr>
          <p:cNvPr id="2051" name="Rectangle 3">
            <a:extLst>
              <a:ext uri="{FF2B5EF4-FFF2-40B4-BE49-F238E27FC236}">
                <a16:creationId xmlns:a16="http://schemas.microsoft.com/office/drawing/2014/main" id="{CF451906-68F1-330F-E166-015A117A720A}"/>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保险营销的计划、调研和市场细分 </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标题 1">
            <a:extLst>
              <a:ext uri="{FF2B5EF4-FFF2-40B4-BE49-F238E27FC236}">
                <a16:creationId xmlns:a16="http://schemas.microsoft.com/office/drawing/2014/main" id="{9DE72A95-937D-CCE3-C6B2-0E74606548B1}"/>
              </a:ext>
            </a:extLst>
          </p:cNvPr>
          <p:cNvSpPr>
            <a:spLocks noGrp="1" noChangeArrowheads="1"/>
          </p:cNvSpPr>
          <p:nvPr>
            <p:ph type="title"/>
          </p:nvPr>
        </p:nvSpPr>
        <p:spPr/>
        <p:txBody>
          <a:bodyPr/>
          <a:lstStyle/>
          <a:p>
            <a:pPr eaLnBrk="1" hangingPunct="1"/>
            <a:r>
              <a:rPr lang="zh-CN" altLang="en-US"/>
              <a:t>三、</a:t>
            </a:r>
            <a:r>
              <a:rPr lang="zh-CN" altLang="en-US" b="1"/>
              <a:t>保险营销计划的制定方法</a:t>
            </a:r>
            <a:r>
              <a:rPr lang="zh-CN" altLang="en-US"/>
              <a:t> </a:t>
            </a:r>
          </a:p>
        </p:txBody>
      </p:sp>
      <p:sp>
        <p:nvSpPr>
          <p:cNvPr id="11267" name="Rectangle 3">
            <a:extLst>
              <a:ext uri="{FF2B5EF4-FFF2-40B4-BE49-F238E27FC236}">
                <a16:creationId xmlns:a16="http://schemas.microsoft.com/office/drawing/2014/main" id="{423968CE-D16A-9942-8943-39F91495A6C0}"/>
              </a:ext>
            </a:extLst>
          </p:cNvPr>
          <p:cNvSpPr>
            <a:spLocks noGrp="1" noChangeArrowheads="1"/>
          </p:cNvSpPr>
          <p:nvPr>
            <p:ph idx="1"/>
          </p:nvPr>
        </p:nvSpPr>
        <p:spPr/>
        <p:txBody>
          <a:bodyPr/>
          <a:lstStyle/>
          <a:p>
            <a:pPr marL="812800" indent="-812800" eaLnBrk="1" hangingPunct="1"/>
            <a:r>
              <a:rPr lang="zh-CN" altLang="en-US" sz="2800" b="1"/>
              <a:t>比较方案</a:t>
            </a:r>
          </a:p>
          <a:p>
            <a:pPr marL="812800" indent="-812800" eaLnBrk="1" hangingPunct="1"/>
            <a:r>
              <a:rPr lang="zh-CN" altLang="en-US" sz="2800" b="1"/>
              <a:t>选择方案</a:t>
            </a:r>
            <a:endParaRPr lang="zh-CN" altLang="en-US" sz="2800"/>
          </a:p>
          <a:p>
            <a:pPr marL="812800" indent="-812800" eaLnBrk="1" hangingPunct="1"/>
            <a:r>
              <a:rPr lang="zh-CN" altLang="en-US" sz="2800" b="1"/>
              <a:t>编制支持计划</a:t>
            </a:r>
            <a:endParaRPr lang="zh-CN" altLang="en-US" sz="2800"/>
          </a:p>
          <a:p>
            <a:pPr marL="812800" indent="-812800" eaLnBrk="1" hangingPunct="1"/>
            <a:r>
              <a:rPr lang="zh-CN" altLang="en-US" sz="2800" b="1"/>
              <a:t>编制预算</a:t>
            </a:r>
            <a:r>
              <a:rPr lang="zh-CN" altLang="en-US" sz="2800"/>
              <a:t>     </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4">
            <a:extLst>
              <a:ext uri="{FF2B5EF4-FFF2-40B4-BE49-F238E27FC236}">
                <a16:creationId xmlns:a16="http://schemas.microsoft.com/office/drawing/2014/main" id="{A5B8DFFA-E1D2-C7E1-F8D1-496F97A3F149}"/>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第二节</a:t>
            </a:r>
          </a:p>
        </p:txBody>
      </p:sp>
      <p:sp>
        <p:nvSpPr>
          <p:cNvPr id="12291" name="Rectangle 5">
            <a:extLst>
              <a:ext uri="{FF2B5EF4-FFF2-40B4-BE49-F238E27FC236}">
                <a16:creationId xmlns:a16="http://schemas.microsoft.com/office/drawing/2014/main" id="{F1F8D237-7C74-4654-7FAF-73956B23476D}"/>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保险营销的调研 </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a:extLst>
              <a:ext uri="{FF2B5EF4-FFF2-40B4-BE49-F238E27FC236}">
                <a16:creationId xmlns:a16="http://schemas.microsoft.com/office/drawing/2014/main" id="{9026B6C4-C460-1BBD-FA4C-E9E5B2C6B7F2}"/>
              </a:ext>
            </a:extLst>
          </p:cNvPr>
          <p:cNvSpPr>
            <a:spLocks noGrp="1" noChangeArrowheads="1"/>
          </p:cNvSpPr>
          <p:nvPr>
            <p:ph type="title"/>
          </p:nvPr>
        </p:nvSpPr>
        <p:spPr/>
        <p:txBody>
          <a:bodyPr/>
          <a:lstStyle/>
          <a:p>
            <a:pPr eaLnBrk="1" hangingPunct="1"/>
            <a:r>
              <a:rPr lang="zh-CN" altLang="en-US"/>
              <a:t>一、</a:t>
            </a:r>
            <a:r>
              <a:rPr lang="zh-CN" altLang="en-US" b="1"/>
              <a:t>保险营销调研的内容</a:t>
            </a:r>
            <a:r>
              <a:rPr lang="zh-CN" altLang="en-US"/>
              <a:t> </a:t>
            </a:r>
          </a:p>
        </p:txBody>
      </p:sp>
      <p:sp>
        <p:nvSpPr>
          <p:cNvPr id="13315" name="Rectangle 3">
            <a:extLst>
              <a:ext uri="{FF2B5EF4-FFF2-40B4-BE49-F238E27FC236}">
                <a16:creationId xmlns:a16="http://schemas.microsoft.com/office/drawing/2014/main" id="{910BE6A3-EE7F-C530-5DB5-6F6DA52B994B}"/>
              </a:ext>
            </a:extLst>
          </p:cNvPr>
          <p:cNvSpPr>
            <a:spLocks noGrp="1" noChangeArrowheads="1"/>
          </p:cNvSpPr>
          <p:nvPr>
            <p:ph type="body" idx="1"/>
          </p:nvPr>
        </p:nvSpPr>
        <p:spPr/>
        <p:txBody>
          <a:bodyPr/>
          <a:lstStyle/>
          <a:p>
            <a:pPr eaLnBrk="1" hangingPunct="1">
              <a:lnSpc>
                <a:spcPct val="90000"/>
              </a:lnSpc>
            </a:pPr>
            <a:r>
              <a:rPr lang="zh-CN" altLang="en-US"/>
              <a:t>保险营销调研主要是针对那些对保险市场有着间接或直接影响的信息进行收集。</a:t>
            </a:r>
          </a:p>
          <a:p>
            <a:pPr lvl="1" eaLnBrk="1" hangingPunct="1">
              <a:lnSpc>
                <a:spcPct val="90000"/>
              </a:lnSpc>
            </a:pPr>
            <a:r>
              <a:rPr lang="zh-CN" altLang="en-US"/>
              <a:t>保险市场和销售趋势：主要是对保险市场的现实需求和潜在需求进行量的分析</a:t>
            </a:r>
          </a:p>
          <a:p>
            <a:pPr lvl="1" eaLnBrk="1" hangingPunct="1">
              <a:lnSpc>
                <a:spcPct val="90000"/>
              </a:lnSpc>
            </a:pPr>
            <a:r>
              <a:rPr lang="zh-CN" altLang="en-US"/>
              <a:t>本公司销售策略</a:t>
            </a:r>
          </a:p>
          <a:p>
            <a:pPr lvl="1" eaLnBrk="1" hangingPunct="1">
              <a:lnSpc>
                <a:spcPct val="90000"/>
              </a:lnSpc>
            </a:pPr>
            <a:r>
              <a:rPr lang="zh-CN" altLang="en-US"/>
              <a:t>竞争者信息</a:t>
            </a:r>
          </a:p>
          <a:p>
            <a:pPr lvl="1" eaLnBrk="1" hangingPunct="1">
              <a:lnSpc>
                <a:spcPct val="90000"/>
              </a:lnSpc>
            </a:pPr>
            <a:r>
              <a:rPr lang="zh-CN" altLang="en-US"/>
              <a:t>消费者信息</a:t>
            </a:r>
          </a:p>
          <a:p>
            <a:pPr lvl="1" eaLnBrk="1" hangingPunct="1">
              <a:lnSpc>
                <a:spcPct val="90000"/>
              </a:lnSpc>
            </a:pPr>
            <a:r>
              <a:rPr lang="zh-CN" altLang="en-US"/>
              <a:t>其他不可控制的因素：主要指保险公司无法控制的政治、经济、法律、社会文化环境以及技术发展等因素， </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a:extLst>
              <a:ext uri="{FF2B5EF4-FFF2-40B4-BE49-F238E27FC236}">
                <a16:creationId xmlns:a16="http://schemas.microsoft.com/office/drawing/2014/main" id="{B3F893D4-B0BA-612E-6A24-D16047C8DFF7}"/>
              </a:ext>
            </a:extLst>
          </p:cNvPr>
          <p:cNvSpPr>
            <a:spLocks noGrp="1" noChangeArrowheads="1"/>
          </p:cNvSpPr>
          <p:nvPr>
            <p:ph type="title"/>
          </p:nvPr>
        </p:nvSpPr>
        <p:spPr/>
        <p:txBody>
          <a:bodyPr/>
          <a:lstStyle/>
          <a:p>
            <a:pPr eaLnBrk="1" hangingPunct="1"/>
            <a:r>
              <a:rPr lang="zh-CN" altLang="en-US"/>
              <a:t>二、</a:t>
            </a:r>
            <a:r>
              <a:rPr lang="zh-CN" altLang="en-US" b="1"/>
              <a:t>营销调研的方法</a:t>
            </a:r>
            <a:r>
              <a:rPr lang="zh-CN" altLang="en-US"/>
              <a:t> </a:t>
            </a:r>
          </a:p>
        </p:txBody>
      </p:sp>
      <p:sp>
        <p:nvSpPr>
          <p:cNvPr id="14339" name="Rectangle 3">
            <a:extLst>
              <a:ext uri="{FF2B5EF4-FFF2-40B4-BE49-F238E27FC236}">
                <a16:creationId xmlns:a16="http://schemas.microsoft.com/office/drawing/2014/main" id="{A428887F-8942-9D0F-84A9-EC8A7FF884EB}"/>
              </a:ext>
            </a:extLst>
          </p:cNvPr>
          <p:cNvSpPr>
            <a:spLocks noGrp="1" noChangeArrowheads="1"/>
          </p:cNvSpPr>
          <p:nvPr>
            <p:ph type="body" idx="1"/>
          </p:nvPr>
        </p:nvSpPr>
        <p:spPr/>
        <p:txBody>
          <a:bodyPr/>
          <a:lstStyle/>
          <a:p>
            <a:pPr eaLnBrk="1" hangingPunct="1"/>
            <a:r>
              <a:rPr lang="zh-CN" altLang="en-US"/>
              <a:t>定性调研：检测人们对研究对象的看法和感受，通常用于性质上的探索，评估人们对某一个特定对象的态度和看法。</a:t>
            </a:r>
          </a:p>
          <a:p>
            <a:pPr eaLnBrk="1" hangingPunct="1"/>
            <a:r>
              <a:rPr lang="zh-CN" altLang="en-US"/>
              <a:t>定量调研的特点在于其所处理的信息可以用数字形式进行定量分析。 </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a:extLst>
              <a:ext uri="{FF2B5EF4-FFF2-40B4-BE49-F238E27FC236}">
                <a16:creationId xmlns:a16="http://schemas.microsoft.com/office/drawing/2014/main" id="{01131A65-53DD-D542-7180-3CF13080A80B}"/>
              </a:ext>
            </a:extLst>
          </p:cNvPr>
          <p:cNvSpPr>
            <a:spLocks noGrp="1" noChangeArrowheads="1"/>
          </p:cNvSpPr>
          <p:nvPr>
            <p:ph type="title"/>
          </p:nvPr>
        </p:nvSpPr>
        <p:spPr/>
        <p:txBody>
          <a:bodyPr/>
          <a:lstStyle/>
          <a:p>
            <a:pPr eaLnBrk="1" hangingPunct="1"/>
            <a:r>
              <a:rPr lang="zh-CN" altLang="en-US"/>
              <a:t>具体方法</a:t>
            </a:r>
          </a:p>
        </p:txBody>
      </p:sp>
      <p:sp>
        <p:nvSpPr>
          <p:cNvPr id="15363" name="Rectangle 3">
            <a:extLst>
              <a:ext uri="{FF2B5EF4-FFF2-40B4-BE49-F238E27FC236}">
                <a16:creationId xmlns:a16="http://schemas.microsoft.com/office/drawing/2014/main" id="{490F9D68-4F59-2C00-8F2D-F0C017010BF1}"/>
              </a:ext>
            </a:extLst>
          </p:cNvPr>
          <p:cNvSpPr>
            <a:spLocks noGrp="1" noChangeArrowheads="1"/>
          </p:cNvSpPr>
          <p:nvPr>
            <p:ph type="body" idx="1"/>
          </p:nvPr>
        </p:nvSpPr>
        <p:spPr/>
        <p:txBody>
          <a:bodyPr/>
          <a:lstStyle/>
          <a:p>
            <a:pPr marL="812800" indent="-812800" eaLnBrk="1" hangingPunct="1">
              <a:lnSpc>
                <a:spcPct val="90000"/>
              </a:lnSpc>
            </a:pPr>
            <a:r>
              <a:rPr lang="zh-CN" altLang="en-US" sz="2800"/>
              <a:t>访谈：访谈可以被分为核心群体访谈和深入访谈。</a:t>
            </a:r>
          </a:p>
          <a:p>
            <a:pPr marL="812800" indent="-812800" eaLnBrk="1" hangingPunct="1">
              <a:lnSpc>
                <a:spcPct val="90000"/>
              </a:lnSpc>
            </a:pPr>
            <a:r>
              <a:rPr lang="zh-CN" altLang="en-US" sz="2800"/>
              <a:t>调查：调查是使用结构化的调查问卷从被研究的总体中收集数据。</a:t>
            </a:r>
          </a:p>
          <a:p>
            <a:pPr marL="812800" indent="-812800" eaLnBrk="1" hangingPunct="1">
              <a:lnSpc>
                <a:spcPct val="90000"/>
              </a:lnSpc>
            </a:pPr>
            <a:r>
              <a:rPr lang="zh-CN" altLang="en-US" sz="2800"/>
              <a:t>观察：它是指调查人员在现场从旁观察，记录被调查者的活动，以收集资料的方法。</a:t>
            </a:r>
          </a:p>
          <a:p>
            <a:pPr marL="812800" indent="-812800" eaLnBrk="1" hangingPunct="1">
              <a:lnSpc>
                <a:spcPct val="90000"/>
              </a:lnSpc>
            </a:pPr>
            <a:r>
              <a:rPr lang="zh-CN" altLang="en-US" sz="2800"/>
              <a:t>实验：实验是指在实际市场上先试用某一个策略，分析效果后再决定是够可以大规模适用的一种方法，其主要用于确定营销变量之间的关系。  </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a:extLst>
              <a:ext uri="{FF2B5EF4-FFF2-40B4-BE49-F238E27FC236}">
                <a16:creationId xmlns:a16="http://schemas.microsoft.com/office/drawing/2014/main" id="{FB4FB11B-16BB-DE57-8672-4CD6CD9A3EBE}"/>
              </a:ext>
            </a:extLst>
          </p:cNvPr>
          <p:cNvSpPr>
            <a:spLocks noGrp="1" noChangeArrowheads="1"/>
          </p:cNvSpPr>
          <p:nvPr>
            <p:ph type="title"/>
          </p:nvPr>
        </p:nvSpPr>
        <p:spPr>
          <a:xfrm>
            <a:off x="468313" y="260350"/>
            <a:ext cx="8229600" cy="1143000"/>
          </a:xfrm>
        </p:spPr>
        <p:txBody>
          <a:bodyPr/>
          <a:lstStyle/>
          <a:p>
            <a:pPr eaLnBrk="1" hangingPunct="1"/>
            <a:r>
              <a:rPr lang="zh-CN" altLang="en-US"/>
              <a:t>三、</a:t>
            </a:r>
            <a:r>
              <a:rPr lang="zh-CN" altLang="en-US" b="1"/>
              <a:t>营销调研的程序</a:t>
            </a:r>
            <a:r>
              <a:rPr lang="zh-CN" altLang="en-US"/>
              <a:t> </a:t>
            </a:r>
          </a:p>
        </p:txBody>
      </p:sp>
      <p:grpSp>
        <p:nvGrpSpPr>
          <p:cNvPr id="16387" name="Group 240">
            <a:extLst>
              <a:ext uri="{FF2B5EF4-FFF2-40B4-BE49-F238E27FC236}">
                <a16:creationId xmlns:a16="http://schemas.microsoft.com/office/drawing/2014/main" id="{5D5A32A7-E4B1-AA73-B56A-A1B1C233C6CF}"/>
              </a:ext>
            </a:extLst>
          </p:cNvPr>
          <p:cNvGrpSpPr>
            <a:grpSpLocks/>
          </p:cNvGrpSpPr>
          <p:nvPr/>
        </p:nvGrpSpPr>
        <p:grpSpPr bwMode="auto">
          <a:xfrm>
            <a:off x="446088" y="1268413"/>
            <a:ext cx="8447087" cy="5329237"/>
            <a:chOff x="1786" y="5412"/>
            <a:chExt cx="8040" cy="5089"/>
          </a:xfrm>
        </p:grpSpPr>
        <p:sp>
          <p:nvSpPr>
            <p:cNvPr id="5" name="Rectangle 170">
              <a:extLst>
                <a:ext uri="{FF2B5EF4-FFF2-40B4-BE49-F238E27FC236}">
                  <a16:creationId xmlns:a16="http://schemas.microsoft.com/office/drawing/2014/main" id="{C7B6E4DD-EA95-10F4-DEEB-C2A9A0EA8244}"/>
                </a:ext>
              </a:extLst>
            </p:cNvPr>
            <p:cNvSpPr>
              <a:spLocks noChangeArrowheads="1"/>
            </p:cNvSpPr>
            <p:nvPr/>
          </p:nvSpPr>
          <p:spPr bwMode="auto">
            <a:xfrm>
              <a:off x="1836" y="5800"/>
              <a:ext cx="922" cy="628"/>
            </a:xfrm>
            <a:prstGeom prst="rect">
              <a:avLst/>
            </a:prstGeom>
            <a:solidFill>
              <a:srgbClr val="FFFFFF"/>
            </a:solidFill>
            <a:ln>
              <a:noFill/>
            </a:ln>
          </p:spPr>
          <p:txBody>
            <a:bodyPr lIns="0" tIns="0" rIns="0" bIns="0" upright="1"/>
            <a:lstStyle/>
            <a:p>
              <a:pPr marL="119380" indent="-119380" algn="just" eaLnBrk="1" hangingPunct="1">
                <a:lnSpc>
                  <a:spcPts val="1650"/>
                </a:lnSpc>
                <a:defRPr/>
              </a:pPr>
              <a:r>
                <a:rPr lang="en-US" sz="1600" b="1" kern="100">
                  <a:latin typeface="黑体" panose="02010609060101010101" pitchFamily="49" charset="-122"/>
                  <a:cs typeface="Times New Roman" panose="02020603050405020304" pitchFamily="18" charset="0"/>
                </a:rPr>
                <a:t>1 </a:t>
              </a:r>
              <a:r>
                <a:rPr lang="zh-CN" sz="1600" kern="100">
                  <a:latin typeface="Times New Roman" panose="02020603050405020304" pitchFamily="18" charset="0"/>
                  <a:cs typeface="Times New Roman" panose="02020603050405020304" pitchFamily="18" charset="0"/>
                </a:rPr>
                <a:t>预备调查阶段</a:t>
              </a:r>
            </a:p>
          </p:txBody>
        </p:sp>
        <p:sp>
          <p:nvSpPr>
            <p:cNvPr id="6" name="Rectangle 171">
              <a:extLst>
                <a:ext uri="{FF2B5EF4-FFF2-40B4-BE49-F238E27FC236}">
                  <a16:creationId xmlns:a16="http://schemas.microsoft.com/office/drawing/2014/main" id="{ADEE6365-58C7-57B6-B989-19014E85880F}"/>
                </a:ext>
              </a:extLst>
            </p:cNvPr>
            <p:cNvSpPr>
              <a:spLocks noChangeArrowheads="1"/>
            </p:cNvSpPr>
            <p:nvPr/>
          </p:nvSpPr>
          <p:spPr bwMode="auto">
            <a:xfrm>
              <a:off x="1786" y="9337"/>
              <a:ext cx="922" cy="628"/>
            </a:xfrm>
            <a:prstGeom prst="rect">
              <a:avLst/>
            </a:prstGeom>
            <a:solidFill>
              <a:srgbClr val="FFFFFF"/>
            </a:solidFill>
            <a:ln>
              <a:noFill/>
            </a:ln>
          </p:spPr>
          <p:txBody>
            <a:bodyPr lIns="0" tIns="0" rIns="0" bIns="0" upright="1"/>
            <a:lstStyle/>
            <a:p>
              <a:pPr marL="119380" indent="-119380" algn="just" eaLnBrk="1" hangingPunct="1">
                <a:lnSpc>
                  <a:spcPts val="1650"/>
                </a:lnSpc>
                <a:defRPr/>
              </a:pPr>
              <a:r>
                <a:rPr lang="en-US" sz="1600" b="1" kern="100">
                  <a:latin typeface="黑体" panose="02010609060101010101" pitchFamily="49" charset="-122"/>
                  <a:cs typeface="Times New Roman" panose="02020603050405020304" pitchFamily="18" charset="0"/>
                </a:rPr>
                <a:t>3 </a:t>
              </a:r>
              <a:r>
                <a:rPr lang="zh-CN" sz="1600" kern="100">
                  <a:latin typeface="Times New Roman" panose="02020603050405020304" pitchFamily="18" charset="0"/>
                  <a:cs typeface="Times New Roman" panose="02020603050405020304" pitchFamily="18" charset="0"/>
                </a:rPr>
                <a:t>结果处理阶段</a:t>
              </a:r>
            </a:p>
          </p:txBody>
        </p:sp>
        <p:sp>
          <p:nvSpPr>
            <p:cNvPr id="7" name="Rectangle 172">
              <a:extLst>
                <a:ext uri="{FF2B5EF4-FFF2-40B4-BE49-F238E27FC236}">
                  <a16:creationId xmlns:a16="http://schemas.microsoft.com/office/drawing/2014/main" id="{5EC29259-026C-4C3B-0870-7D90AAFF136F}"/>
                </a:ext>
              </a:extLst>
            </p:cNvPr>
            <p:cNvSpPr>
              <a:spLocks noChangeArrowheads="1"/>
            </p:cNvSpPr>
            <p:nvPr/>
          </p:nvSpPr>
          <p:spPr bwMode="auto">
            <a:xfrm>
              <a:off x="1818" y="7266"/>
              <a:ext cx="920" cy="628"/>
            </a:xfrm>
            <a:prstGeom prst="rect">
              <a:avLst/>
            </a:prstGeom>
            <a:solidFill>
              <a:srgbClr val="FFFFFF"/>
            </a:solidFill>
            <a:ln>
              <a:noFill/>
            </a:ln>
          </p:spPr>
          <p:txBody>
            <a:bodyPr lIns="0" tIns="0" rIns="0" bIns="0" upright="1"/>
            <a:lstStyle/>
            <a:p>
              <a:pPr marL="119380" indent="-119380" algn="just" eaLnBrk="1" hangingPunct="1">
                <a:lnSpc>
                  <a:spcPts val="1650"/>
                </a:lnSpc>
                <a:defRPr/>
              </a:pPr>
              <a:r>
                <a:rPr lang="en-US" sz="1600" b="1" kern="100">
                  <a:latin typeface="黑体" panose="02010609060101010101" pitchFamily="49" charset="-122"/>
                  <a:cs typeface="Times New Roman" panose="02020603050405020304" pitchFamily="18" charset="0"/>
                </a:rPr>
                <a:t>2 </a:t>
              </a:r>
              <a:r>
                <a:rPr lang="zh-CN" sz="1600" kern="100">
                  <a:latin typeface="Times New Roman" panose="02020603050405020304" pitchFamily="18" charset="0"/>
                  <a:cs typeface="Times New Roman" panose="02020603050405020304" pitchFamily="18" charset="0"/>
                </a:rPr>
                <a:t>正式调查阶段</a:t>
              </a:r>
            </a:p>
          </p:txBody>
        </p:sp>
        <p:sp>
          <p:nvSpPr>
            <p:cNvPr id="8" name="Rectangle 173">
              <a:extLst>
                <a:ext uri="{FF2B5EF4-FFF2-40B4-BE49-F238E27FC236}">
                  <a16:creationId xmlns:a16="http://schemas.microsoft.com/office/drawing/2014/main" id="{D10D1379-CC99-538F-1750-8CE79DAD1DEC}"/>
                </a:ext>
              </a:extLst>
            </p:cNvPr>
            <p:cNvSpPr>
              <a:spLocks noChangeArrowheads="1"/>
            </p:cNvSpPr>
            <p:nvPr/>
          </p:nvSpPr>
          <p:spPr bwMode="auto">
            <a:xfrm>
              <a:off x="3277" y="5488"/>
              <a:ext cx="2052" cy="1040"/>
            </a:xfrm>
            <a:prstGeom prst="rect">
              <a:avLst/>
            </a:prstGeom>
            <a:solidFill>
              <a:srgbClr val="FFFFFF"/>
            </a:solidFill>
            <a:ln w="9525">
              <a:solidFill>
                <a:srgbClr val="000000"/>
              </a:solidFill>
              <a:miter lim="800000"/>
              <a:headEnd/>
              <a:tailEnd/>
            </a:ln>
          </p:spPr>
          <p:txBody>
            <a:bodyPr lIns="0" tIns="0" rIns="0" bIns="0" upright="1"/>
            <a:lstStyle/>
            <a:p>
              <a:pPr marL="119380" indent="-119380" algn="just" eaLnBrk="1" hangingPunct="1">
                <a:lnSpc>
                  <a:spcPts val="1650"/>
                </a:lnSpc>
                <a:defRPr/>
              </a:pPr>
              <a:endParaRPr lang="en-US" altLang="zh-CN" sz="1600" b="1" kern="100" dirty="0">
                <a:latin typeface="黑体" panose="02010609060101010101" pitchFamily="49" charset="-122"/>
                <a:cs typeface="Times New Roman" panose="02020603050405020304" pitchFamily="18" charset="0"/>
              </a:endParaRPr>
            </a:p>
            <a:p>
              <a:pPr marL="119380" indent="-119380" algn="just" eaLnBrk="1" hangingPunct="1">
                <a:lnSpc>
                  <a:spcPts val="1650"/>
                </a:lnSpc>
                <a:defRPr/>
              </a:pPr>
              <a:r>
                <a:rPr lang="zh-CN" sz="1600" b="1" kern="100" dirty="0">
                  <a:latin typeface="黑体" panose="02010609060101010101" pitchFamily="49" charset="-122"/>
                  <a:cs typeface="Times New Roman" panose="02020603050405020304" pitchFamily="18" charset="0"/>
                </a:rPr>
                <a:t>（</a:t>
              </a:r>
              <a:r>
                <a:rPr lang="en-US" sz="1600" b="1" kern="100" dirty="0">
                  <a:latin typeface="黑体" panose="02010609060101010101" pitchFamily="49" charset="-122"/>
                  <a:cs typeface="Times New Roman" panose="02020603050405020304" pitchFamily="18" charset="0"/>
                </a:rPr>
                <a:t>1</a:t>
              </a:r>
              <a:r>
                <a:rPr lang="zh-CN" sz="1600" b="1" kern="100" dirty="0">
                  <a:latin typeface="黑体" panose="02010609060101010101" pitchFamily="49" charset="-122"/>
                  <a:cs typeface="Times New Roman" panose="02020603050405020304" pitchFamily="18" charset="0"/>
                </a:rPr>
                <a:t>）</a:t>
              </a:r>
              <a:r>
                <a:rPr lang="zh-CN" sz="1600" b="1" kern="100" dirty="0">
                  <a:latin typeface="Times New Roman" panose="02020603050405020304" pitchFamily="18" charset="0"/>
                  <a:ea typeface="黑体" panose="02010609060101010101" pitchFamily="49" charset="-122"/>
                  <a:cs typeface="Times New Roman" panose="02020603050405020304" pitchFamily="18" charset="0"/>
                </a:rPr>
                <a:t> </a:t>
              </a:r>
              <a:r>
                <a:rPr lang="zh-CN" sz="1600" b="1" kern="100" dirty="0">
                  <a:latin typeface="Times New Roman" panose="02020603050405020304" pitchFamily="18" charset="0"/>
                  <a:cs typeface="Times New Roman" panose="02020603050405020304" pitchFamily="18" charset="0"/>
                </a:rPr>
                <a:t>识别和确定问题</a:t>
              </a:r>
              <a:endParaRPr lang="zh-CN" sz="1600" kern="100" dirty="0">
                <a:latin typeface="Times New Roman" panose="02020603050405020304" pitchFamily="18" charset="0"/>
                <a:cs typeface="Times New Roman" panose="02020603050405020304" pitchFamily="18" charset="0"/>
              </a:endParaRPr>
            </a:p>
            <a:p>
              <a:pPr marL="342900" indent="-342900" algn="just" eaLnBrk="1" hangingPunct="1">
                <a:lnSpc>
                  <a:spcPts val="1650"/>
                </a:lnSpc>
                <a:buFont typeface="Wingdings" panose="05000000000000000000" pitchFamily="2" charset="2"/>
                <a:buChar char=""/>
                <a:tabLst>
                  <a:tab pos="142240" algn="l"/>
                </a:tabLst>
                <a:defRPr/>
              </a:pPr>
              <a:r>
                <a:rPr lang="zh-CN" sz="1600" kern="100" dirty="0">
                  <a:latin typeface="Times New Roman" panose="02020603050405020304" pitchFamily="18" charset="0"/>
                  <a:cs typeface="Times New Roman" panose="02020603050405020304" pitchFamily="18" charset="0"/>
                </a:rPr>
                <a:t>初步情况分析</a:t>
              </a:r>
            </a:p>
            <a:p>
              <a:pPr marL="342900" indent="-342900" algn="just" eaLnBrk="1" hangingPunct="1">
                <a:lnSpc>
                  <a:spcPts val="1650"/>
                </a:lnSpc>
                <a:buFont typeface="Wingdings" panose="05000000000000000000" pitchFamily="2" charset="2"/>
                <a:buChar char=""/>
                <a:tabLst>
                  <a:tab pos="160020" algn="l"/>
                </a:tabLst>
                <a:defRPr/>
              </a:pPr>
              <a:r>
                <a:rPr lang="zh-CN" sz="1600" kern="100" dirty="0">
                  <a:latin typeface="Times New Roman" panose="02020603050405020304" pitchFamily="18" charset="0"/>
                  <a:cs typeface="Times New Roman" panose="02020603050405020304" pitchFamily="18" charset="0"/>
                </a:rPr>
                <a:t>非正式调查</a:t>
              </a:r>
            </a:p>
          </p:txBody>
        </p:sp>
        <p:sp>
          <p:nvSpPr>
            <p:cNvPr id="9" name="Rectangle 175">
              <a:extLst>
                <a:ext uri="{FF2B5EF4-FFF2-40B4-BE49-F238E27FC236}">
                  <a16:creationId xmlns:a16="http://schemas.microsoft.com/office/drawing/2014/main" id="{1CC82C1F-BC2C-5E6F-AAAE-301364F5CA1B}"/>
                </a:ext>
              </a:extLst>
            </p:cNvPr>
            <p:cNvSpPr>
              <a:spLocks noChangeArrowheads="1"/>
            </p:cNvSpPr>
            <p:nvPr/>
          </p:nvSpPr>
          <p:spPr bwMode="auto">
            <a:xfrm>
              <a:off x="5631" y="5495"/>
              <a:ext cx="1913" cy="1011"/>
            </a:xfrm>
            <a:prstGeom prst="rect">
              <a:avLst/>
            </a:prstGeom>
            <a:solidFill>
              <a:srgbClr val="FFFFFF"/>
            </a:solidFill>
            <a:ln w="9525">
              <a:solidFill>
                <a:srgbClr val="000000"/>
              </a:solidFill>
              <a:miter lim="800000"/>
              <a:headEnd/>
              <a:tailEnd/>
            </a:ln>
          </p:spPr>
          <p:txBody>
            <a:bodyPr lIns="0" tIns="0" rIns="0" bIns="0" upright="1"/>
            <a:lstStyle/>
            <a:p>
              <a:pPr marL="119380" indent="-119380" algn="just" eaLnBrk="1" hangingPunct="1">
                <a:lnSpc>
                  <a:spcPts val="1650"/>
                </a:lnSpc>
                <a:defRPr/>
              </a:pPr>
              <a:endParaRPr lang="en-US" altLang="zh-CN" sz="1600" b="1" kern="100" dirty="0">
                <a:latin typeface="黑体" panose="02010609060101010101" pitchFamily="49" charset="-122"/>
                <a:cs typeface="Times New Roman" panose="02020603050405020304" pitchFamily="18" charset="0"/>
              </a:endParaRPr>
            </a:p>
            <a:p>
              <a:pPr marL="119380" indent="-119380" algn="just" eaLnBrk="1" hangingPunct="1">
                <a:lnSpc>
                  <a:spcPts val="1650"/>
                </a:lnSpc>
                <a:defRPr/>
              </a:pPr>
              <a:r>
                <a:rPr lang="zh-CN" sz="1600" b="1" kern="100" dirty="0">
                  <a:latin typeface="黑体" panose="02010609060101010101" pitchFamily="49" charset="-122"/>
                  <a:cs typeface="Times New Roman" panose="02020603050405020304" pitchFamily="18" charset="0"/>
                </a:rPr>
                <a:t>（</a:t>
              </a:r>
              <a:r>
                <a:rPr lang="en-US" sz="1600" b="1" kern="100" dirty="0">
                  <a:latin typeface="黑体" panose="02010609060101010101" pitchFamily="49" charset="-122"/>
                  <a:cs typeface="Times New Roman" panose="02020603050405020304" pitchFamily="18" charset="0"/>
                </a:rPr>
                <a:t>2</a:t>
              </a:r>
              <a:r>
                <a:rPr lang="zh-CN" sz="1600" b="1" kern="100" dirty="0">
                  <a:latin typeface="黑体" panose="02010609060101010101" pitchFamily="49" charset="-122"/>
                  <a:cs typeface="Times New Roman" panose="02020603050405020304" pitchFamily="18" charset="0"/>
                </a:rPr>
                <a:t>）</a:t>
              </a:r>
              <a:r>
                <a:rPr lang="zh-CN" sz="1600" b="1" kern="100" dirty="0">
                  <a:latin typeface="Times New Roman" panose="02020603050405020304" pitchFamily="18" charset="0"/>
                  <a:ea typeface="黑体" panose="02010609060101010101" pitchFamily="49" charset="-122"/>
                  <a:cs typeface="Times New Roman" panose="02020603050405020304" pitchFamily="18" charset="0"/>
                </a:rPr>
                <a:t> </a:t>
              </a:r>
              <a:r>
                <a:rPr lang="zh-CN" sz="1600" b="1" kern="100" dirty="0">
                  <a:latin typeface="Times New Roman" panose="02020603050405020304" pitchFamily="18" charset="0"/>
                  <a:cs typeface="Times New Roman" panose="02020603050405020304" pitchFamily="18" charset="0"/>
                </a:rPr>
                <a:t>确定调研目标</a:t>
              </a:r>
              <a:endParaRPr lang="zh-CN" sz="1600" kern="100" dirty="0">
                <a:latin typeface="Times New Roman" panose="02020603050405020304" pitchFamily="18" charset="0"/>
                <a:cs typeface="Times New Roman" panose="02020603050405020304" pitchFamily="18" charset="0"/>
              </a:endParaRPr>
            </a:p>
            <a:p>
              <a:pPr marL="342900" indent="-342900" algn="just" eaLnBrk="1" hangingPunct="1">
                <a:lnSpc>
                  <a:spcPts val="1650"/>
                </a:lnSpc>
                <a:buFont typeface="Wingdings" panose="05000000000000000000" pitchFamily="2" charset="2"/>
                <a:buChar char=""/>
                <a:tabLst>
                  <a:tab pos="142240" algn="l"/>
                </a:tabLst>
                <a:defRPr/>
              </a:pPr>
              <a:r>
                <a:rPr lang="zh-CN" sz="1600" kern="100" dirty="0">
                  <a:latin typeface="Times New Roman" panose="02020603050405020304" pitchFamily="18" charset="0"/>
                  <a:cs typeface="Times New Roman" panose="02020603050405020304" pitchFamily="18" charset="0"/>
                </a:rPr>
                <a:t>确定调研目标</a:t>
              </a:r>
            </a:p>
            <a:p>
              <a:pPr marL="342900" indent="-342900" algn="just" eaLnBrk="1" hangingPunct="1">
                <a:lnSpc>
                  <a:spcPts val="1650"/>
                </a:lnSpc>
                <a:buFont typeface="Wingdings" panose="05000000000000000000" pitchFamily="2" charset="2"/>
                <a:buChar char=""/>
                <a:tabLst>
                  <a:tab pos="142240" algn="l"/>
                </a:tabLst>
                <a:defRPr/>
              </a:pPr>
              <a:r>
                <a:rPr lang="zh-CN" sz="1600" kern="100" dirty="0">
                  <a:latin typeface="Times New Roman" panose="02020603050405020304" pitchFamily="18" charset="0"/>
                  <a:cs typeface="Times New Roman" panose="02020603050405020304" pitchFamily="18" charset="0"/>
                </a:rPr>
                <a:t>确定假设</a:t>
              </a:r>
            </a:p>
          </p:txBody>
        </p:sp>
        <p:sp>
          <p:nvSpPr>
            <p:cNvPr id="16393" name="AutoShape 182">
              <a:extLst>
                <a:ext uri="{FF2B5EF4-FFF2-40B4-BE49-F238E27FC236}">
                  <a16:creationId xmlns:a16="http://schemas.microsoft.com/office/drawing/2014/main" id="{5EF696DD-24F6-F3BC-6A7A-A1803244BCE2}"/>
                </a:ext>
              </a:extLst>
            </p:cNvPr>
            <p:cNvSpPr>
              <a:spLocks/>
            </p:cNvSpPr>
            <p:nvPr/>
          </p:nvSpPr>
          <p:spPr bwMode="auto">
            <a:xfrm>
              <a:off x="2871" y="5412"/>
              <a:ext cx="204" cy="1134"/>
            </a:xfrm>
            <a:prstGeom prst="leftBrace">
              <a:avLst>
                <a:gd name="adj1" fmla="val 46324"/>
                <a:gd name="adj2" fmla="val 50000"/>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sz="1600"/>
            </a:p>
          </p:txBody>
        </p:sp>
        <p:cxnSp>
          <p:nvCxnSpPr>
            <p:cNvPr id="16394" name="Line 183">
              <a:extLst>
                <a:ext uri="{FF2B5EF4-FFF2-40B4-BE49-F238E27FC236}">
                  <a16:creationId xmlns:a16="http://schemas.microsoft.com/office/drawing/2014/main" id="{5B17B65D-4CDC-C3E8-46EB-66106A2B7716}"/>
                </a:ext>
              </a:extLst>
            </p:cNvPr>
            <p:cNvCxnSpPr>
              <a:cxnSpLocks noChangeShapeType="1"/>
              <a:stCxn id="8" idx="3"/>
              <a:endCxn id="9" idx="1"/>
            </p:cNvCxnSpPr>
            <p:nvPr/>
          </p:nvCxnSpPr>
          <p:spPr bwMode="auto">
            <a:xfrm flipV="1">
              <a:off x="5330" y="6002"/>
              <a:ext cx="301" cy="6"/>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sp>
          <p:nvSpPr>
            <p:cNvPr id="12" name="Rectangle 176">
              <a:extLst>
                <a:ext uri="{FF2B5EF4-FFF2-40B4-BE49-F238E27FC236}">
                  <a16:creationId xmlns:a16="http://schemas.microsoft.com/office/drawing/2014/main" id="{50388B25-61DE-F36E-D0FE-7D57E34D09C9}"/>
                </a:ext>
              </a:extLst>
            </p:cNvPr>
            <p:cNvSpPr>
              <a:spLocks noChangeArrowheads="1"/>
            </p:cNvSpPr>
            <p:nvPr/>
          </p:nvSpPr>
          <p:spPr bwMode="auto">
            <a:xfrm>
              <a:off x="5550" y="7437"/>
              <a:ext cx="2069" cy="412"/>
            </a:xfrm>
            <a:prstGeom prst="rect">
              <a:avLst/>
            </a:prstGeom>
            <a:solidFill>
              <a:srgbClr val="FFFFFF"/>
            </a:solidFill>
            <a:ln w="9525">
              <a:solidFill>
                <a:srgbClr val="000000"/>
              </a:solidFill>
              <a:miter lim="800000"/>
              <a:headEnd/>
              <a:tailEnd/>
            </a:ln>
          </p:spPr>
          <p:txBody>
            <a:bodyPr lIns="0" tIns="0" rIns="0" bIns="0" upright="1"/>
            <a:lstStyle/>
            <a:p>
              <a:pPr marL="119380" indent="-119380" algn="just" eaLnBrk="1" hangingPunct="1">
                <a:lnSpc>
                  <a:spcPts val="1650"/>
                </a:lnSpc>
                <a:defRPr/>
              </a:pPr>
              <a:endParaRPr lang="en-US" altLang="zh-CN" sz="1600" b="1" kern="100" dirty="0">
                <a:latin typeface="黑体" panose="02010609060101010101" pitchFamily="49" charset="-122"/>
                <a:cs typeface="Times New Roman" panose="02020603050405020304" pitchFamily="18" charset="0"/>
              </a:endParaRPr>
            </a:p>
            <a:p>
              <a:pPr marL="119380" indent="-119380" algn="just" eaLnBrk="1" hangingPunct="1">
                <a:lnSpc>
                  <a:spcPts val="1650"/>
                </a:lnSpc>
                <a:defRPr/>
              </a:pPr>
              <a:r>
                <a:rPr lang="zh-CN" sz="1600" b="1" kern="100" dirty="0">
                  <a:latin typeface="黑体" panose="02010609060101010101" pitchFamily="49" charset="-122"/>
                  <a:cs typeface="Times New Roman" panose="02020603050405020304" pitchFamily="18" charset="0"/>
                </a:rPr>
                <a:t>（</a:t>
              </a:r>
              <a:r>
                <a:rPr lang="en-US" sz="1600" b="1" kern="100" dirty="0">
                  <a:latin typeface="黑体" panose="02010609060101010101" pitchFamily="49" charset="-122"/>
                  <a:cs typeface="Times New Roman" panose="02020603050405020304" pitchFamily="18" charset="0"/>
                </a:rPr>
                <a:t>3</a:t>
              </a:r>
              <a:r>
                <a:rPr lang="zh-CN" sz="1600" b="1" kern="100" dirty="0">
                  <a:latin typeface="黑体" panose="02010609060101010101" pitchFamily="49" charset="-122"/>
                  <a:cs typeface="Times New Roman" panose="02020603050405020304" pitchFamily="18" charset="0"/>
                </a:rPr>
                <a:t>）</a:t>
              </a:r>
              <a:r>
                <a:rPr lang="zh-CN" sz="1600" b="1" kern="100" dirty="0">
                  <a:latin typeface="Times New Roman" panose="02020603050405020304" pitchFamily="18" charset="0"/>
                  <a:ea typeface="黑体" panose="02010609060101010101" pitchFamily="49" charset="-122"/>
                  <a:cs typeface="Times New Roman" panose="02020603050405020304" pitchFamily="18" charset="0"/>
                </a:rPr>
                <a:t> </a:t>
              </a:r>
              <a:r>
                <a:rPr lang="zh-CN" sz="1600" b="1" kern="100" dirty="0">
                  <a:latin typeface="Times New Roman" panose="02020603050405020304" pitchFamily="18" charset="0"/>
                  <a:cs typeface="Times New Roman" panose="02020603050405020304" pitchFamily="18" charset="0"/>
                </a:rPr>
                <a:t>调查设计</a:t>
              </a:r>
              <a:endParaRPr lang="zh-CN" sz="1600" kern="100" dirty="0">
                <a:latin typeface="Times New Roman" panose="02020603050405020304" pitchFamily="18" charset="0"/>
                <a:cs typeface="Times New Roman" panose="02020603050405020304" pitchFamily="18" charset="0"/>
              </a:endParaRPr>
            </a:p>
          </p:txBody>
        </p:sp>
        <p:sp>
          <p:nvSpPr>
            <p:cNvPr id="13" name="Rectangle 179">
              <a:extLst>
                <a:ext uri="{FF2B5EF4-FFF2-40B4-BE49-F238E27FC236}">
                  <a16:creationId xmlns:a16="http://schemas.microsoft.com/office/drawing/2014/main" id="{EA82F89C-B34B-10AB-2EBE-7D7F0F5C3BC0}"/>
                </a:ext>
              </a:extLst>
            </p:cNvPr>
            <p:cNvSpPr>
              <a:spLocks noChangeArrowheads="1"/>
            </p:cNvSpPr>
            <p:nvPr/>
          </p:nvSpPr>
          <p:spPr bwMode="auto">
            <a:xfrm>
              <a:off x="8434" y="8520"/>
              <a:ext cx="1275" cy="1213"/>
            </a:xfrm>
            <a:prstGeom prst="rect">
              <a:avLst/>
            </a:prstGeom>
            <a:solidFill>
              <a:srgbClr val="FFFFFF"/>
            </a:solidFill>
            <a:ln w="9525">
              <a:solidFill>
                <a:srgbClr val="000000"/>
              </a:solidFill>
              <a:miter lim="800000"/>
              <a:headEnd/>
              <a:tailEnd/>
            </a:ln>
          </p:spPr>
          <p:txBody>
            <a:bodyPr lIns="0" tIns="0" rIns="0" bIns="0" upright="1"/>
            <a:lstStyle/>
            <a:p>
              <a:pPr algn="just" eaLnBrk="1" hangingPunct="1">
                <a:lnSpc>
                  <a:spcPts val="1650"/>
                </a:lnSpc>
                <a:defRPr/>
              </a:pPr>
              <a:endParaRPr lang="en-US" altLang="zh-CN" sz="1600" b="1" kern="100" dirty="0">
                <a:latin typeface="Times New Roman" panose="02020603050405020304" pitchFamily="18" charset="0"/>
                <a:cs typeface="Times New Roman" panose="02020603050405020304" pitchFamily="18" charset="0"/>
              </a:endParaRPr>
            </a:p>
            <a:p>
              <a:pPr algn="just" eaLnBrk="1" hangingPunct="1">
                <a:lnSpc>
                  <a:spcPts val="1650"/>
                </a:lnSpc>
                <a:defRPr/>
              </a:pPr>
              <a:r>
                <a:rPr lang="zh-CN" sz="1600" b="1" kern="100" dirty="0">
                  <a:latin typeface="Times New Roman" panose="02020603050405020304" pitchFamily="18" charset="0"/>
                  <a:cs typeface="Times New Roman" panose="02020603050405020304" pitchFamily="18" charset="0"/>
                </a:rPr>
                <a:t>抽样设计</a:t>
              </a:r>
              <a:endParaRPr lang="zh-CN" sz="1600" kern="100" dirty="0">
                <a:latin typeface="Times New Roman" panose="02020603050405020304" pitchFamily="18" charset="0"/>
                <a:cs typeface="Times New Roman" panose="02020603050405020304" pitchFamily="18" charset="0"/>
              </a:endParaRPr>
            </a:p>
            <a:p>
              <a:pPr marL="342900" indent="-342900" algn="just" eaLnBrk="1" hangingPunct="1">
                <a:lnSpc>
                  <a:spcPts val="1650"/>
                </a:lnSpc>
                <a:buFont typeface="Wingdings" panose="05000000000000000000" pitchFamily="2" charset="2"/>
                <a:buChar char=""/>
                <a:tabLst>
                  <a:tab pos="142240" algn="l"/>
                </a:tabLst>
                <a:defRPr/>
              </a:pPr>
              <a:r>
                <a:rPr lang="zh-CN" sz="1600" kern="100" dirty="0">
                  <a:latin typeface="Times New Roman" panose="02020603050405020304" pitchFamily="18" charset="0"/>
                  <a:cs typeface="Times New Roman" panose="02020603050405020304" pitchFamily="18" charset="0"/>
                </a:rPr>
                <a:t>样本对象</a:t>
              </a:r>
            </a:p>
            <a:p>
              <a:pPr marL="342900" indent="-342900" algn="just" eaLnBrk="1" hangingPunct="1">
                <a:lnSpc>
                  <a:spcPts val="1650"/>
                </a:lnSpc>
                <a:buFont typeface="Wingdings" panose="05000000000000000000" pitchFamily="2" charset="2"/>
                <a:buChar char=""/>
                <a:tabLst>
                  <a:tab pos="142240" algn="l"/>
                </a:tabLst>
                <a:defRPr/>
              </a:pPr>
              <a:r>
                <a:rPr lang="zh-CN" sz="1600" kern="100" dirty="0">
                  <a:latin typeface="Times New Roman" panose="02020603050405020304" pitchFamily="18" charset="0"/>
                  <a:cs typeface="Times New Roman" panose="02020603050405020304" pitchFamily="18" charset="0"/>
                </a:rPr>
                <a:t>样本规模</a:t>
              </a:r>
            </a:p>
            <a:p>
              <a:pPr marL="342900" indent="-342900" algn="just" eaLnBrk="1" hangingPunct="1">
                <a:lnSpc>
                  <a:spcPts val="1650"/>
                </a:lnSpc>
                <a:buFont typeface="Wingdings" panose="05000000000000000000" pitchFamily="2" charset="2"/>
                <a:buChar char=""/>
                <a:tabLst>
                  <a:tab pos="142240" algn="l"/>
                </a:tabLst>
                <a:defRPr/>
              </a:pPr>
              <a:r>
                <a:rPr lang="zh-CN" sz="1600" kern="100" dirty="0">
                  <a:latin typeface="Times New Roman" panose="02020603050405020304" pitchFamily="18" charset="0"/>
                  <a:cs typeface="Times New Roman" panose="02020603050405020304" pitchFamily="18" charset="0"/>
                </a:rPr>
                <a:t>抽样方法</a:t>
              </a:r>
            </a:p>
          </p:txBody>
        </p:sp>
        <p:sp>
          <p:nvSpPr>
            <p:cNvPr id="14" name="Rectangle 180">
              <a:extLst>
                <a:ext uri="{FF2B5EF4-FFF2-40B4-BE49-F238E27FC236}">
                  <a16:creationId xmlns:a16="http://schemas.microsoft.com/office/drawing/2014/main" id="{9E6F9863-D175-AD3C-D3BF-F00DB8D04392}"/>
                </a:ext>
              </a:extLst>
            </p:cNvPr>
            <p:cNvSpPr>
              <a:spLocks noChangeArrowheads="1"/>
            </p:cNvSpPr>
            <p:nvPr/>
          </p:nvSpPr>
          <p:spPr bwMode="auto">
            <a:xfrm>
              <a:off x="8307" y="7030"/>
              <a:ext cx="1519" cy="1232"/>
            </a:xfrm>
            <a:prstGeom prst="rect">
              <a:avLst/>
            </a:prstGeom>
            <a:solidFill>
              <a:srgbClr val="FFFFFF"/>
            </a:solidFill>
            <a:ln w="9525">
              <a:solidFill>
                <a:srgbClr val="000000"/>
              </a:solidFill>
              <a:miter lim="800000"/>
              <a:headEnd/>
              <a:tailEnd/>
            </a:ln>
          </p:spPr>
          <p:txBody>
            <a:bodyPr lIns="0" tIns="0" rIns="0" bIns="0" upright="1"/>
            <a:lstStyle/>
            <a:p>
              <a:pPr marL="119380" indent="-119380" algn="just" eaLnBrk="1" hangingPunct="1">
                <a:lnSpc>
                  <a:spcPts val="1650"/>
                </a:lnSpc>
                <a:defRPr/>
              </a:pPr>
              <a:endParaRPr lang="en-US" altLang="zh-CN" sz="1600" b="1" kern="100" dirty="0">
                <a:latin typeface="Times New Roman" panose="02020603050405020304" pitchFamily="18" charset="0"/>
                <a:cs typeface="Times New Roman" panose="02020603050405020304" pitchFamily="18" charset="0"/>
              </a:endParaRPr>
            </a:p>
            <a:p>
              <a:pPr marL="119380" indent="-119380" algn="just" eaLnBrk="1" hangingPunct="1">
                <a:lnSpc>
                  <a:spcPts val="1650"/>
                </a:lnSpc>
                <a:defRPr/>
              </a:pPr>
              <a:r>
                <a:rPr lang="zh-CN" sz="1600" b="1" kern="100" dirty="0">
                  <a:latin typeface="Times New Roman" panose="02020603050405020304" pitchFamily="18" charset="0"/>
                  <a:cs typeface="Times New Roman" panose="02020603050405020304" pitchFamily="18" charset="0"/>
                </a:rPr>
                <a:t>设计调查问卷</a:t>
              </a:r>
              <a:endParaRPr lang="zh-CN" sz="1600" kern="100" dirty="0">
                <a:latin typeface="Times New Roman" panose="02020603050405020304" pitchFamily="18" charset="0"/>
                <a:cs typeface="Times New Roman" panose="02020603050405020304" pitchFamily="18" charset="0"/>
              </a:endParaRPr>
            </a:p>
            <a:p>
              <a:pPr marL="342900" indent="-342900" algn="just" eaLnBrk="1" hangingPunct="1">
                <a:lnSpc>
                  <a:spcPts val="1650"/>
                </a:lnSpc>
                <a:buFont typeface="Wingdings" panose="05000000000000000000" pitchFamily="2" charset="2"/>
                <a:buChar char=""/>
                <a:tabLst>
                  <a:tab pos="142240" algn="l"/>
                </a:tabLst>
                <a:defRPr/>
              </a:pPr>
              <a:r>
                <a:rPr lang="zh-CN" sz="1600" kern="100" dirty="0">
                  <a:latin typeface="Times New Roman" panose="02020603050405020304" pitchFamily="18" charset="0"/>
                  <a:cs typeface="Times New Roman" panose="02020603050405020304" pitchFamily="18" charset="0"/>
                </a:rPr>
                <a:t>问卷形式</a:t>
              </a:r>
            </a:p>
            <a:p>
              <a:pPr marL="342900" indent="-342900" algn="just" eaLnBrk="1" hangingPunct="1">
                <a:lnSpc>
                  <a:spcPts val="1650"/>
                </a:lnSpc>
                <a:buFont typeface="Wingdings" panose="05000000000000000000" pitchFamily="2" charset="2"/>
                <a:buChar char=""/>
                <a:tabLst>
                  <a:tab pos="142240" algn="l"/>
                </a:tabLst>
                <a:defRPr/>
              </a:pPr>
              <a:r>
                <a:rPr lang="zh-CN" sz="1600" kern="100" dirty="0">
                  <a:latin typeface="Times New Roman" panose="02020603050405020304" pitchFamily="18" charset="0"/>
                  <a:cs typeface="Times New Roman" panose="02020603050405020304" pitchFamily="18" charset="0"/>
                </a:rPr>
                <a:t>问题内容、顺序</a:t>
              </a:r>
            </a:p>
            <a:p>
              <a:pPr marL="342900" indent="-342900" algn="just" eaLnBrk="1" hangingPunct="1">
                <a:lnSpc>
                  <a:spcPts val="1650"/>
                </a:lnSpc>
                <a:buFont typeface="Wingdings" panose="05000000000000000000" pitchFamily="2" charset="2"/>
                <a:buChar char=""/>
                <a:tabLst>
                  <a:tab pos="142240" algn="l"/>
                </a:tabLst>
                <a:defRPr/>
              </a:pPr>
              <a:r>
                <a:rPr lang="zh-CN" sz="1600" kern="100" dirty="0">
                  <a:latin typeface="Times New Roman" panose="02020603050405020304" pitchFamily="18" charset="0"/>
                  <a:cs typeface="Times New Roman" panose="02020603050405020304" pitchFamily="18" charset="0"/>
                </a:rPr>
                <a:t>提问方式</a:t>
              </a:r>
            </a:p>
          </p:txBody>
        </p:sp>
        <p:sp>
          <p:nvSpPr>
            <p:cNvPr id="15" name="Rectangle 181">
              <a:extLst>
                <a:ext uri="{FF2B5EF4-FFF2-40B4-BE49-F238E27FC236}">
                  <a16:creationId xmlns:a16="http://schemas.microsoft.com/office/drawing/2014/main" id="{76E39B1E-262F-CCB7-C184-3FE21ED1BA3E}"/>
                </a:ext>
              </a:extLst>
            </p:cNvPr>
            <p:cNvSpPr>
              <a:spLocks noChangeArrowheads="1"/>
            </p:cNvSpPr>
            <p:nvPr/>
          </p:nvSpPr>
          <p:spPr bwMode="auto">
            <a:xfrm>
              <a:off x="8392" y="6093"/>
              <a:ext cx="1343" cy="622"/>
            </a:xfrm>
            <a:prstGeom prst="rect">
              <a:avLst/>
            </a:prstGeom>
            <a:solidFill>
              <a:srgbClr val="FFFFFF"/>
            </a:solidFill>
            <a:ln w="9525">
              <a:solidFill>
                <a:srgbClr val="000000"/>
              </a:solidFill>
              <a:miter lim="800000"/>
              <a:headEnd/>
              <a:tailEnd/>
            </a:ln>
          </p:spPr>
          <p:txBody>
            <a:bodyPr lIns="0" tIns="0" rIns="0" bIns="0" upright="1"/>
            <a:lstStyle/>
            <a:p>
              <a:pPr marL="1270" algn="just" eaLnBrk="1" hangingPunct="1">
                <a:lnSpc>
                  <a:spcPts val="1650"/>
                </a:lnSpc>
                <a:defRPr/>
              </a:pPr>
              <a:endParaRPr lang="en-US" altLang="zh-CN" sz="1600" b="1" kern="100" dirty="0">
                <a:latin typeface="Times New Roman" panose="02020603050405020304" pitchFamily="18" charset="0"/>
                <a:cs typeface="Times New Roman" panose="02020603050405020304" pitchFamily="18" charset="0"/>
              </a:endParaRPr>
            </a:p>
            <a:p>
              <a:pPr marL="1270" algn="just" eaLnBrk="1" hangingPunct="1">
                <a:lnSpc>
                  <a:spcPts val="1650"/>
                </a:lnSpc>
                <a:defRPr/>
              </a:pPr>
              <a:r>
                <a:rPr lang="zh-CN" sz="1600" b="1" kern="100" dirty="0">
                  <a:latin typeface="Times New Roman" panose="02020603050405020304" pitchFamily="18" charset="0"/>
                  <a:cs typeface="Times New Roman" panose="02020603050405020304" pitchFamily="18" charset="0"/>
                </a:rPr>
                <a:t>决定收集资料的来源与方法</a:t>
              </a:r>
              <a:endParaRPr lang="zh-CN" sz="1600" kern="100" dirty="0">
                <a:latin typeface="Times New Roman" panose="02020603050405020304" pitchFamily="18" charset="0"/>
                <a:cs typeface="Times New Roman" panose="02020603050405020304" pitchFamily="18" charset="0"/>
              </a:endParaRPr>
            </a:p>
          </p:txBody>
        </p:sp>
        <p:cxnSp>
          <p:nvCxnSpPr>
            <p:cNvPr id="16399" name="Line 184">
              <a:extLst>
                <a:ext uri="{FF2B5EF4-FFF2-40B4-BE49-F238E27FC236}">
                  <a16:creationId xmlns:a16="http://schemas.microsoft.com/office/drawing/2014/main" id="{5644ECF3-3992-72D3-414C-612B4756D592}"/>
                </a:ext>
              </a:extLst>
            </p:cNvPr>
            <p:cNvCxnSpPr>
              <a:cxnSpLocks noChangeShapeType="1"/>
              <a:stCxn id="15" idx="2"/>
              <a:endCxn id="14" idx="0"/>
            </p:cNvCxnSpPr>
            <p:nvPr/>
          </p:nvCxnSpPr>
          <p:spPr bwMode="auto">
            <a:xfrm>
              <a:off x="9064" y="6714"/>
              <a:ext cx="3" cy="315"/>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cxnSp>
          <p:nvCxnSpPr>
            <p:cNvPr id="16400" name="Line 185">
              <a:extLst>
                <a:ext uri="{FF2B5EF4-FFF2-40B4-BE49-F238E27FC236}">
                  <a16:creationId xmlns:a16="http://schemas.microsoft.com/office/drawing/2014/main" id="{9904DAD0-EF11-01C6-66BF-F570EF999048}"/>
                </a:ext>
              </a:extLst>
            </p:cNvPr>
            <p:cNvCxnSpPr>
              <a:cxnSpLocks noChangeShapeType="1"/>
              <a:stCxn id="14" idx="2"/>
              <a:endCxn id="13" idx="0"/>
            </p:cNvCxnSpPr>
            <p:nvPr/>
          </p:nvCxnSpPr>
          <p:spPr bwMode="auto">
            <a:xfrm>
              <a:off x="9067" y="8262"/>
              <a:ext cx="6" cy="258"/>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cxnSp>
          <p:nvCxnSpPr>
            <p:cNvPr id="16401" name="Line 189">
              <a:extLst>
                <a:ext uri="{FF2B5EF4-FFF2-40B4-BE49-F238E27FC236}">
                  <a16:creationId xmlns:a16="http://schemas.microsoft.com/office/drawing/2014/main" id="{350365F7-B5E8-89C4-D372-D1BB156424C3}"/>
                </a:ext>
              </a:extLst>
            </p:cNvPr>
            <p:cNvCxnSpPr>
              <a:cxnSpLocks noChangeShapeType="1"/>
              <a:stCxn id="14" idx="1"/>
              <a:endCxn id="12" idx="3"/>
            </p:cNvCxnSpPr>
            <p:nvPr/>
          </p:nvCxnSpPr>
          <p:spPr bwMode="auto">
            <a:xfrm flipH="1" flipV="1">
              <a:off x="7618" y="7644"/>
              <a:ext cx="690" cy="2"/>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cxnSp>
          <p:nvCxnSpPr>
            <p:cNvPr id="16402" name="Line 190">
              <a:extLst>
                <a:ext uri="{FF2B5EF4-FFF2-40B4-BE49-F238E27FC236}">
                  <a16:creationId xmlns:a16="http://schemas.microsoft.com/office/drawing/2014/main" id="{0E99AF84-3B12-B8AB-38A9-4EA983532A11}"/>
                </a:ext>
              </a:extLst>
            </p:cNvPr>
            <p:cNvCxnSpPr>
              <a:cxnSpLocks noChangeShapeType="1"/>
            </p:cNvCxnSpPr>
            <p:nvPr/>
          </p:nvCxnSpPr>
          <p:spPr bwMode="auto">
            <a:xfrm>
              <a:off x="8070" y="6405"/>
              <a:ext cx="6" cy="2697"/>
            </a:xfrm>
            <a:prstGeom prst="line">
              <a:avLst/>
            </a:prstGeom>
            <a:noFill/>
            <a:ln w="9525">
              <a:solidFill>
                <a:srgbClr val="000000"/>
              </a:solidFill>
              <a:round/>
              <a:headEnd/>
              <a:tailEnd/>
            </a:ln>
            <a:extLst>
              <a:ext uri="{909E8E84-426E-40DD-AFC4-6F175D3DCCD1}">
                <a14:hiddenFill xmlns:a14="http://schemas.microsoft.com/office/drawing/2010/main">
                  <a:noFill/>
                </a14:hiddenFill>
              </a:ext>
            </a:extLst>
          </p:spPr>
        </p:cxnSp>
        <p:cxnSp>
          <p:nvCxnSpPr>
            <p:cNvPr id="16403" name="Line 191">
              <a:extLst>
                <a:ext uri="{FF2B5EF4-FFF2-40B4-BE49-F238E27FC236}">
                  <a16:creationId xmlns:a16="http://schemas.microsoft.com/office/drawing/2014/main" id="{D325AC4F-BA8F-057F-0172-E4506F5C0277}"/>
                </a:ext>
              </a:extLst>
            </p:cNvPr>
            <p:cNvCxnSpPr>
              <a:cxnSpLocks noChangeShapeType="1"/>
            </p:cNvCxnSpPr>
            <p:nvPr/>
          </p:nvCxnSpPr>
          <p:spPr bwMode="auto">
            <a:xfrm>
              <a:off x="8070" y="6405"/>
              <a:ext cx="315" cy="0"/>
            </a:xfrm>
            <a:prstGeom prst="line">
              <a:avLst/>
            </a:prstGeom>
            <a:noFill/>
            <a:ln w="9525">
              <a:solidFill>
                <a:srgbClr val="000000"/>
              </a:solidFill>
              <a:round/>
              <a:headEnd/>
              <a:tailEnd/>
            </a:ln>
            <a:extLst>
              <a:ext uri="{909E8E84-426E-40DD-AFC4-6F175D3DCCD1}">
                <a14:hiddenFill xmlns:a14="http://schemas.microsoft.com/office/drawing/2010/main">
                  <a:noFill/>
                </a14:hiddenFill>
              </a:ext>
            </a:extLst>
          </p:spPr>
        </p:cxnSp>
        <p:cxnSp>
          <p:nvCxnSpPr>
            <p:cNvPr id="16404" name="Line 192">
              <a:extLst>
                <a:ext uri="{FF2B5EF4-FFF2-40B4-BE49-F238E27FC236}">
                  <a16:creationId xmlns:a16="http://schemas.microsoft.com/office/drawing/2014/main" id="{1556D236-E98A-B904-BA14-246BBADFDA35}"/>
                </a:ext>
              </a:extLst>
            </p:cNvPr>
            <p:cNvCxnSpPr>
              <a:cxnSpLocks noChangeShapeType="1"/>
            </p:cNvCxnSpPr>
            <p:nvPr/>
          </p:nvCxnSpPr>
          <p:spPr bwMode="auto">
            <a:xfrm>
              <a:off x="8106" y="9102"/>
              <a:ext cx="315" cy="0"/>
            </a:xfrm>
            <a:prstGeom prst="line">
              <a:avLst/>
            </a:prstGeom>
            <a:noFill/>
            <a:ln w="9525">
              <a:solidFill>
                <a:srgbClr val="000000"/>
              </a:solidFill>
              <a:round/>
              <a:headEnd/>
              <a:tailEnd/>
            </a:ln>
            <a:extLst>
              <a:ext uri="{909E8E84-426E-40DD-AFC4-6F175D3DCCD1}">
                <a14:hiddenFill xmlns:a14="http://schemas.microsoft.com/office/drawing/2010/main">
                  <a:noFill/>
                </a14:hiddenFill>
              </a:ext>
            </a:extLst>
          </p:spPr>
        </p:cxnSp>
        <p:cxnSp>
          <p:nvCxnSpPr>
            <p:cNvPr id="16405" name="Line 196">
              <a:extLst>
                <a:ext uri="{FF2B5EF4-FFF2-40B4-BE49-F238E27FC236}">
                  <a16:creationId xmlns:a16="http://schemas.microsoft.com/office/drawing/2014/main" id="{E0EC6F4F-02B1-40A7-D89B-AB6E215CD263}"/>
                </a:ext>
              </a:extLst>
            </p:cNvPr>
            <p:cNvCxnSpPr>
              <a:cxnSpLocks noChangeShapeType="1"/>
              <a:stCxn id="9" idx="2"/>
              <a:endCxn id="12" idx="0"/>
            </p:cNvCxnSpPr>
            <p:nvPr/>
          </p:nvCxnSpPr>
          <p:spPr bwMode="auto">
            <a:xfrm flipH="1">
              <a:off x="6584" y="6507"/>
              <a:ext cx="4" cy="931"/>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grpSp>
          <p:nvGrpSpPr>
            <p:cNvPr id="16406" name="Group 239">
              <a:extLst>
                <a:ext uri="{FF2B5EF4-FFF2-40B4-BE49-F238E27FC236}">
                  <a16:creationId xmlns:a16="http://schemas.microsoft.com/office/drawing/2014/main" id="{B44C1319-5D05-E3B0-46FE-B9BABF94B1C9}"/>
                </a:ext>
              </a:extLst>
            </p:cNvPr>
            <p:cNvGrpSpPr>
              <a:grpSpLocks/>
            </p:cNvGrpSpPr>
            <p:nvPr/>
          </p:nvGrpSpPr>
          <p:grpSpPr bwMode="auto">
            <a:xfrm>
              <a:off x="5521" y="7849"/>
              <a:ext cx="2117" cy="2652"/>
              <a:chOff x="5530" y="7429"/>
              <a:chExt cx="2117" cy="2652"/>
            </a:xfrm>
          </p:grpSpPr>
          <p:sp>
            <p:nvSpPr>
              <p:cNvPr id="26" name="Rectangle 177">
                <a:extLst>
                  <a:ext uri="{FF2B5EF4-FFF2-40B4-BE49-F238E27FC236}">
                    <a16:creationId xmlns:a16="http://schemas.microsoft.com/office/drawing/2014/main" id="{7016B744-8994-F327-3558-C4FF842AA94C}"/>
                  </a:ext>
                </a:extLst>
              </p:cNvPr>
              <p:cNvSpPr>
                <a:spLocks noChangeArrowheads="1"/>
              </p:cNvSpPr>
              <p:nvPr/>
            </p:nvSpPr>
            <p:spPr bwMode="auto">
              <a:xfrm>
                <a:off x="5530" y="9710"/>
                <a:ext cx="2117" cy="371"/>
              </a:xfrm>
              <a:prstGeom prst="rect">
                <a:avLst/>
              </a:prstGeom>
              <a:solidFill>
                <a:srgbClr val="FFFFFF"/>
              </a:solidFill>
              <a:ln w="9525">
                <a:solidFill>
                  <a:srgbClr val="000000"/>
                </a:solidFill>
                <a:miter lim="800000"/>
                <a:headEnd/>
                <a:tailEnd/>
              </a:ln>
            </p:spPr>
            <p:txBody>
              <a:bodyPr lIns="0" tIns="0" rIns="0" bIns="0" upright="1"/>
              <a:lstStyle/>
              <a:p>
                <a:pPr marL="119380" indent="-119380" algn="just" eaLnBrk="1" hangingPunct="1">
                  <a:lnSpc>
                    <a:spcPts val="1650"/>
                  </a:lnSpc>
                  <a:defRPr/>
                </a:pPr>
                <a:endParaRPr lang="en-US" altLang="zh-CN" sz="1600" b="1" kern="100" dirty="0">
                  <a:latin typeface="黑体" panose="02010609060101010101" pitchFamily="49" charset="-122"/>
                  <a:cs typeface="Times New Roman" panose="02020603050405020304" pitchFamily="18" charset="0"/>
                </a:endParaRPr>
              </a:p>
              <a:p>
                <a:pPr marL="119380" indent="-119380" algn="just" eaLnBrk="1" hangingPunct="1">
                  <a:lnSpc>
                    <a:spcPts val="1650"/>
                  </a:lnSpc>
                  <a:defRPr/>
                </a:pPr>
                <a:r>
                  <a:rPr lang="zh-CN" sz="1600" b="1" kern="100" dirty="0">
                    <a:latin typeface="黑体" panose="02010609060101010101" pitchFamily="49" charset="-122"/>
                    <a:cs typeface="Times New Roman" panose="02020603050405020304" pitchFamily="18" charset="0"/>
                  </a:rPr>
                  <a:t>（</a:t>
                </a:r>
                <a:r>
                  <a:rPr lang="en-US" sz="1600" b="1" kern="100" dirty="0">
                    <a:latin typeface="黑体" panose="02010609060101010101" pitchFamily="49" charset="-122"/>
                    <a:cs typeface="Times New Roman" panose="02020603050405020304" pitchFamily="18" charset="0"/>
                  </a:rPr>
                  <a:t>5</a:t>
                </a:r>
                <a:r>
                  <a:rPr lang="zh-CN" sz="1600" b="1" kern="100" dirty="0">
                    <a:latin typeface="黑体" panose="02010609060101010101" pitchFamily="49" charset="-122"/>
                    <a:cs typeface="Times New Roman" panose="02020603050405020304" pitchFamily="18" charset="0"/>
                  </a:rPr>
                  <a:t>）</a:t>
                </a:r>
                <a:r>
                  <a:rPr lang="zh-CN" sz="1600" b="1" kern="100" dirty="0">
                    <a:latin typeface="Times New Roman" panose="02020603050405020304" pitchFamily="18" charset="0"/>
                    <a:ea typeface="黑体" panose="02010609060101010101" pitchFamily="49" charset="-122"/>
                    <a:cs typeface="Times New Roman" panose="02020603050405020304" pitchFamily="18" charset="0"/>
                  </a:rPr>
                  <a:t> </a:t>
                </a:r>
                <a:r>
                  <a:rPr lang="zh-CN" sz="1600" b="1" kern="100" dirty="0">
                    <a:latin typeface="Times New Roman" panose="02020603050405020304" pitchFamily="18" charset="0"/>
                    <a:cs typeface="Times New Roman" panose="02020603050405020304" pitchFamily="18" charset="0"/>
                  </a:rPr>
                  <a:t>完成调研报告</a:t>
                </a:r>
                <a:endParaRPr lang="zh-CN" sz="1600" kern="100" dirty="0">
                  <a:latin typeface="Times New Roman" panose="02020603050405020304" pitchFamily="18" charset="0"/>
                  <a:cs typeface="Times New Roman" panose="02020603050405020304" pitchFamily="18" charset="0"/>
                </a:endParaRPr>
              </a:p>
            </p:txBody>
          </p:sp>
          <p:sp>
            <p:nvSpPr>
              <p:cNvPr id="27" name="Rectangle 178">
                <a:extLst>
                  <a:ext uri="{FF2B5EF4-FFF2-40B4-BE49-F238E27FC236}">
                    <a16:creationId xmlns:a16="http://schemas.microsoft.com/office/drawing/2014/main" id="{E4695CF7-9419-A230-024A-AE6675ECF517}"/>
                  </a:ext>
                </a:extLst>
              </p:cNvPr>
              <p:cNvSpPr>
                <a:spLocks noChangeArrowheads="1"/>
              </p:cNvSpPr>
              <p:nvPr/>
            </p:nvSpPr>
            <p:spPr bwMode="auto">
              <a:xfrm>
                <a:off x="5559" y="7884"/>
                <a:ext cx="2076" cy="1511"/>
              </a:xfrm>
              <a:prstGeom prst="rect">
                <a:avLst/>
              </a:prstGeom>
              <a:solidFill>
                <a:srgbClr val="FFFFFF"/>
              </a:solidFill>
              <a:ln w="9525">
                <a:solidFill>
                  <a:srgbClr val="000000"/>
                </a:solidFill>
                <a:miter lim="800000"/>
                <a:headEnd/>
                <a:tailEnd/>
              </a:ln>
            </p:spPr>
            <p:txBody>
              <a:bodyPr lIns="0" tIns="0" rIns="0" bIns="0" upright="1"/>
              <a:lstStyle/>
              <a:p>
                <a:pPr marL="119380" indent="-119380" eaLnBrk="1" hangingPunct="1">
                  <a:lnSpc>
                    <a:spcPts val="1650"/>
                  </a:lnSpc>
                  <a:defRPr/>
                </a:pPr>
                <a:endParaRPr lang="en-US" altLang="zh-CN" sz="1600" b="1" kern="100" dirty="0">
                  <a:latin typeface="黑体" panose="02010609060101010101" pitchFamily="49" charset="-122"/>
                  <a:cs typeface="Times New Roman" panose="02020603050405020304" pitchFamily="18" charset="0"/>
                </a:endParaRPr>
              </a:p>
              <a:p>
                <a:pPr marL="119380" indent="-119380" eaLnBrk="1" hangingPunct="1">
                  <a:lnSpc>
                    <a:spcPts val="1650"/>
                  </a:lnSpc>
                  <a:defRPr/>
                </a:pPr>
                <a:r>
                  <a:rPr lang="zh-CN" sz="1600" b="1" kern="100" dirty="0">
                    <a:latin typeface="黑体" panose="02010609060101010101" pitchFamily="49" charset="-122"/>
                    <a:cs typeface="Times New Roman" panose="02020603050405020304" pitchFamily="18" charset="0"/>
                  </a:rPr>
                  <a:t>（</a:t>
                </a:r>
                <a:r>
                  <a:rPr lang="en-US" sz="1600" b="1" kern="100" dirty="0">
                    <a:latin typeface="黑体" panose="02010609060101010101" pitchFamily="49" charset="-122"/>
                    <a:cs typeface="Times New Roman" panose="02020603050405020304" pitchFamily="18" charset="0"/>
                  </a:rPr>
                  <a:t>4</a:t>
                </a:r>
                <a:r>
                  <a:rPr lang="zh-CN" sz="1600" b="1" kern="100" dirty="0">
                    <a:latin typeface="黑体" panose="02010609060101010101" pitchFamily="49" charset="-122"/>
                    <a:cs typeface="Times New Roman" panose="02020603050405020304" pitchFamily="18" charset="0"/>
                  </a:rPr>
                  <a:t>）</a:t>
                </a:r>
                <a:r>
                  <a:rPr lang="zh-CN" sz="1600" b="1" kern="100" dirty="0">
                    <a:latin typeface="Times New Roman" panose="02020603050405020304" pitchFamily="18" charset="0"/>
                    <a:ea typeface="黑体" panose="02010609060101010101" pitchFamily="49" charset="-122"/>
                    <a:cs typeface="Times New Roman" panose="02020603050405020304" pitchFamily="18" charset="0"/>
                  </a:rPr>
                  <a:t> </a:t>
                </a:r>
                <a:r>
                  <a:rPr lang="zh-CN" sz="1600" b="1" kern="100" dirty="0">
                    <a:latin typeface="Times New Roman" panose="02020603050405020304" pitchFamily="18" charset="0"/>
                    <a:cs typeface="Times New Roman" panose="02020603050405020304" pitchFamily="18" charset="0"/>
                  </a:rPr>
                  <a:t>收集整理数据</a:t>
                </a:r>
                <a:endParaRPr lang="zh-CN" sz="1600" kern="100" dirty="0">
                  <a:latin typeface="Times New Roman" panose="02020603050405020304" pitchFamily="18" charset="0"/>
                  <a:cs typeface="Times New Roman" panose="02020603050405020304" pitchFamily="18" charset="0"/>
                </a:endParaRPr>
              </a:p>
              <a:p>
                <a:pPr marL="342900" indent="-342900" algn="just" eaLnBrk="1" hangingPunct="1">
                  <a:lnSpc>
                    <a:spcPts val="1650"/>
                  </a:lnSpc>
                  <a:buFont typeface="Wingdings" panose="05000000000000000000" pitchFamily="2" charset="2"/>
                  <a:buChar char=""/>
                  <a:tabLst>
                    <a:tab pos="142240" algn="l"/>
                  </a:tabLst>
                  <a:defRPr/>
                </a:pPr>
                <a:r>
                  <a:rPr lang="zh-CN" sz="1600" kern="100" dirty="0">
                    <a:latin typeface="Times New Roman" panose="02020603050405020304" pitchFamily="18" charset="0"/>
                    <a:cs typeface="Times New Roman" panose="02020603050405020304" pitchFamily="18" charset="0"/>
                  </a:rPr>
                  <a:t>选择合格问卷</a:t>
                </a:r>
              </a:p>
              <a:p>
                <a:pPr marL="342900" indent="-342900" algn="just" eaLnBrk="1" hangingPunct="1">
                  <a:lnSpc>
                    <a:spcPts val="1650"/>
                  </a:lnSpc>
                  <a:buFont typeface="Wingdings" panose="05000000000000000000" pitchFamily="2" charset="2"/>
                  <a:buChar char=""/>
                  <a:tabLst>
                    <a:tab pos="142240" algn="l"/>
                  </a:tabLst>
                  <a:defRPr/>
                </a:pPr>
                <a:r>
                  <a:rPr lang="zh-CN" sz="1600" kern="100" dirty="0">
                    <a:latin typeface="Times New Roman" panose="02020603050405020304" pitchFamily="18" charset="0"/>
                    <a:cs typeface="Times New Roman" panose="02020603050405020304" pitchFamily="18" charset="0"/>
                  </a:rPr>
                  <a:t>对问卷进行编号归档</a:t>
                </a:r>
              </a:p>
              <a:p>
                <a:pPr marL="342900" indent="-342900" algn="just" eaLnBrk="1" hangingPunct="1">
                  <a:lnSpc>
                    <a:spcPts val="1650"/>
                  </a:lnSpc>
                  <a:buFont typeface="Wingdings" panose="05000000000000000000" pitchFamily="2" charset="2"/>
                  <a:buChar char=""/>
                  <a:tabLst>
                    <a:tab pos="142240" algn="l"/>
                  </a:tabLst>
                  <a:defRPr/>
                </a:pPr>
                <a:r>
                  <a:rPr lang="zh-CN" sz="1600" kern="100" dirty="0">
                    <a:latin typeface="Times New Roman" panose="02020603050405020304" pitchFamily="18" charset="0"/>
                    <a:cs typeface="Times New Roman" panose="02020603050405020304" pitchFamily="18" charset="0"/>
                  </a:rPr>
                  <a:t>选择统计方法和模型</a:t>
                </a:r>
              </a:p>
              <a:p>
                <a:pPr marL="342900" indent="-342900" algn="just" eaLnBrk="1" hangingPunct="1">
                  <a:lnSpc>
                    <a:spcPts val="1650"/>
                  </a:lnSpc>
                  <a:buFont typeface="Wingdings" panose="05000000000000000000" pitchFamily="2" charset="2"/>
                  <a:buChar char=""/>
                  <a:tabLst>
                    <a:tab pos="142240" algn="l"/>
                  </a:tabLst>
                  <a:defRPr/>
                </a:pPr>
                <a:r>
                  <a:rPr lang="zh-CN" sz="1600" kern="100" dirty="0">
                    <a:latin typeface="Times New Roman" panose="02020603050405020304" pitchFamily="18" charset="0"/>
                    <a:cs typeface="Times New Roman" panose="02020603050405020304" pitchFamily="18" charset="0"/>
                  </a:rPr>
                  <a:t>数据分析</a:t>
                </a:r>
              </a:p>
            </p:txBody>
          </p:sp>
          <p:cxnSp>
            <p:nvCxnSpPr>
              <p:cNvPr id="16411" name="Line 194">
                <a:extLst>
                  <a:ext uri="{FF2B5EF4-FFF2-40B4-BE49-F238E27FC236}">
                    <a16:creationId xmlns:a16="http://schemas.microsoft.com/office/drawing/2014/main" id="{A0D41156-77F0-26F5-4516-3EB4AA10B60C}"/>
                  </a:ext>
                </a:extLst>
              </p:cNvPr>
              <p:cNvCxnSpPr>
                <a:cxnSpLocks noChangeShapeType="1"/>
                <a:stCxn id="27" idx="2"/>
                <a:endCxn id="26" idx="0"/>
              </p:cNvCxnSpPr>
              <p:nvPr/>
            </p:nvCxnSpPr>
            <p:spPr bwMode="auto">
              <a:xfrm flipH="1">
                <a:off x="6589" y="9396"/>
                <a:ext cx="8" cy="314"/>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cxnSp>
            <p:nvCxnSpPr>
              <p:cNvPr id="16412" name="Line 197">
                <a:extLst>
                  <a:ext uri="{FF2B5EF4-FFF2-40B4-BE49-F238E27FC236}">
                    <a16:creationId xmlns:a16="http://schemas.microsoft.com/office/drawing/2014/main" id="{FE59FF71-C6A6-3D96-5DE0-EE221411CBE7}"/>
                  </a:ext>
                </a:extLst>
              </p:cNvPr>
              <p:cNvCxnSpPr>
                <a:cxnSpLocks noChangeShapeType="1"/>
                <a:stCxn id="12" idx="2"/>
                <a:endCxn id="27" idx="0"/>
              </p:cNvCxnSpPr>
              <p:nvPr/>
            </p:nvCxnSpPr>
            <p:spPr bwMode="auto">
              <a:xfrm>
                <a:off x="6593" y="7429"/>
                <a:ext cx="4" cy="455"/>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grpSp>
        <p:sp>
          <p:nvSpPr>
            <p:cNvPr id="16407" name="AutoShape 198">
              <a:extLst>
                <a:ext uri="{FF2B5EF4-FFF2-40B4-BE49-F238E27FC236}">
                  <a16:creationId xmlns:a16="http://schemas.microsoft.com/office/drawing/2014/main" id="{5641A235-AD76-6088-3C48-B70B3747AD37}"/>
                </a:ext>
              </a:extLst>
            </p:cNvPr>
            <p:cNvSpPr>
              <a:spLocks/>
            </p:cNvSpPr>
            <p:nvPr/>
          </p:nvSpPr>
          <p:spPr bwMode="auto">
            <a:xfrm>
              <a:off x="2791" y="6621"/>
              <a:ext cx="200" cy="1701"/>
            </a:xfrm>
            <a:prstGeom prst="leftBrace">
              <a:avLst>
                <a:gd name="adj1" fmla="val 70875"/>
                <a:gd name="adj2" fmla="val 48931"/>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sz="1600"/>
            </a:p>
          </p:txBody>
        </p:sp>
        <p:sp>
          <p:nvSpPr>
            <p:cNvPr id="16408" name="AutoShape 199">
              <a:extLst>
                <a:ext uri="{FF2B5EF4-FFF2-40B4-BE49-F238E27FC236}">
                  <a16:creationId xmlns:a16="http://schemas.microsoft.com/office/drawing/2014/main" id="{FD230192-09C5-C170-D36B-E61B010BF997}"/>
                </a:ext>
              </a:extLst>
            </p:cNvPr>
            <p:cNvSpPr>
              <a:spLocks/>
            </p:cNvSpPr>
            <p:nvPr/>
          </p:nvSpPr>
          <p:spPr bwMode="auto">
            <a:xfrm>
              <a:off x="2748" y="8379"/>
              <a:ext cx="254" cy="2063"/>
            </a:xfrm>
            <a:prstGeom prst="leftBrace">
              <a:avLst>
                <a:gd name="adj1" fmla="val 86447"/>
                <a:gd name="adj2" fmla="val 50000"/>
              </a:avLst>
            </a:pr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sz="1600"/>
            </a:p>
          </p:txBody>
        </p:sp>
      </p:gr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4">
            <a:extLst>
              <a:ext uri="{FF2B5EF4-FFF2-40B4-BE49-F238E27FC236}">
                <a16:creationId xmlns:a16="http://schemas.microsoft.com/office/drawing/2014/main" id="{73E21A41-A1B1-56AA-C319-91224426A1F6}"/>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第三节</a:t>
            </a:r>
          </a:p>
        </p:txBody>
      </p:sp>
      <p:sp>
        <p:nvSpPr>
          <p:cNvPr id="17411" name="Rectangle 5">
            <a:extLst>
              <a:ext uri="{FF2B5EF4-FFF2-40B4-BE49-F238E27FC236}">
                <a16:creationId xmlns:a16="http://schemas.microsoft.com/office/drawing/2014/main" id="{97B3F1B7-3A3B-CBC6-1CF5-D6E24A91B9B2}"/>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保险营销的目标市场细分 </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a:extLst>
              <a:ext uri="{FF2B5EF4-FFF2-40B4-BE49-F238E27FC236}">
                <a16:creationId xmlns:a16="http://schemas.microsoft.com/office/drawing/2014/main" id="{2A7FD03B-4A9E-01AB-F066-F1054CB2A946}"/>
              </a:ext>
            </a:extLst>
          </p:cNvPr>
          <p:cNvSpPr>
            <a:spLocks noGrp="1" noChangeArrowheads="1"/>
          </p:cNvSpPr>
          <p:nvPr>
            <p:ph type="title"/>
          </p:nvPr>
        </p:nvSpPr>
        <p:spPr/>
        <p:txBody>
          <a:bodyPr/>
          <a:lstStyle/>
          <a:p>
            <a:pPr eaLnBrk="1" hangingPunct="1"/>
            <a:r>
              <a:rPr lang="zh-CN" altLang="en-US"/>
              <a:t>一、</a:t>
            </a:r>
            <a:r>
              <a:rPr lang="zh-CN" altLang="en-US" b="1"/>
              <a:t>市场细分的概念</a:t>
            </a:r>
            <a:r>
              <a:rPr lang="zh-CN" altLang="en-US"/>
              <a:t> </a:t>
            </a:r>
          </a:p>
        </p:txBody>
      </p:sp>
      <p:sp>
        <p:nvSpPr>
          <p:cNvPr id="18435" name="Rectangle 3">
            <a:extLst>
              <a:ext uri="{FF2B5EF4-FFF2-40B4-BE49-F238E27FC236}">
                <a16:creationId xmlns:a16="http://schemas.microsoft.com/office/drawing/2014/main" id="{0E4DDEFC-379B-C498-DE8B-67F97369DE33}"/>
              </a:ext>
            </a:extLst>
          </p:cNvPr>
          <p:cNvSpPr>
            <a:spLocks noGrp="1" noChangeArrowheads="1"/>
          </p:cNvSpPr>
          <p:nvPr>
            <p:ph type="body" idx="1"/>
          </p:nvPr>
        </p:nvSpPr>
        <p:spPr/>
        <p:txBody>
          <a:bodyPr/>
          <a:lstStyle/>
          <a:p>
            <a:pPr marL="609600" indent="-609600" eaLnBrk="1" hangingPunct="1">
              <a:lnSpc>
                <a:spcPct val="90000"/>
              </a:lnSpc>
            </a:pPr>
            <a:r>
              <a:rPr lang="zh-CN" altLang="en-US"/>
              <a:t>市场细分就是指根据消费者对产品的不同的欲望和需求，不同的购买行为和购买习惯，把整体市场分割成不同的或相同的小市场群，即“异质市场”和“同质市场”。 </a:t>
            </a:r>
          </a:p>
          <a:p>
            <a:pPr marL="609600" indent="-609600" eaLnBrk="1" hangingPunct="1">
              <a:lnSpc>
                <a:spcPct val="90000"/>
              </a:lnSpc>
            </a:pPr>
            <a:r>
              <a:rPr lang="zh-CN" altLang="en-US"/>
              <a:t>保险市场细分的必要性：</a:t>
            </a:r>
          </a:p>
          <a:p>
            <a:pPr marL="990600" lvl="1" indent="-533400" eaLnBrk="1" hangingPunct="1">
              <a:lnSpc>
                <a:spcPct val="90000"/>
              </a:lnSpc>
            </a:pPr>
            <a:r>
              <a:rPr lang="zh-CN" altLang="en-US"/>
              <a:t>不同需求的投保者决定了多样的市场和产品</a:t>
            </a:r>
          </a:p>
          <a:p>
            <a:pPr marL="990600" lvl="1" indent="-533400" eaLnBrk="1" hangingPunct="1">
              <a:lnSpc>
                <a:spcPct val="90000"/>
              </a:lnSpc>
            </a:pPr>
            <a:r>
              <a:rPr lang="zh-CN" altLang="en-US"/>
              <a:t>有限的保险公司资源决定了有针对性的市场</a:t>
            </a:r>
          </a:p>
          <a:p>
            <a:pPr marL="990600" lvl="1" indent="-533400" eaLnBrk="1" hangingPunct="1">
              <a:lnSpc>
                <a:spcPct val="90000"/>
              </a:lnSpc>
            </a:pPr>
            <a:r>
              <a:rPr lang="zh-CN" altLang="en-US"/>
              <a:t>激烈的市场竞争决定了保险公司必须要有所舍弃</a:t>
            </a:r>
            <a:endParaRPr lang="en-US" altLang="zh-CN"/>
          </a:p>
          <a:p>
            <a:pPr marL="990600" lvl="1" indent="-533400" eaLnBrk="1" hangingPunct="1">
              <a:lnSpc>
                <a:spcPct val="90000"/>
              </a:lnSpc>
            </a:pPr>
            <a:r>
              <a:rPr lang="zh-CN" altLang="zh-CN"/>
              <a:t>市场细分有利于保险公司发掘新的市场机会</a:t>
            </a:r>
            <a:endParaRPr lang="zh-CN" altLang="en-US"/>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a:extLst>
              <a:ext uri="{FF2B5EF4-FFF2-40B4-BE49-F238E27FC236}">
                <a16:creationId xmlns:a16="http://schemas.microsoft.com/office/drawing/2014/main" id="{07C3038F-7E79-3115-0291-9825CB05EE3A}"/>
              </a:ext>
            </a:extLst>
          </p:cNvPr>
          <p:cNvSpPr>
            <a:spLocks noGrp="1" noChangeArrowheads="1"/>
          </p:cNvSpPr>
          <p:nvPr>
            <p:ph type="title"/>
          </p:nvPr>
        </p:nvSpPr>
        <p:spPr/>
        <p:txBody>
          <a:bodyPr/>
          <a:lstStyle/>
          <a:p>
            <a:pPr eaLnBrk="1" hangingPunct="1"/>
            <a:r>
              <a:rPr lang="zh-CN" altLang="en-US"/>
              <a:t>二、</a:t>
            </a:r>
            <a:r>
              <a:rPr lang="zh-CN" altLang="en-US" b="1"/>
              <a:t>市场细分的目的与原则</a:t>
            </a:r>
            <a:r>
              <a:rPr lang="zh-CN" altLang="en-US"/>
              <a:t> </a:t>
            </a:r>
          </a:p>
        </p:txBody>
      </p:sp>
      <p:sp>
        <p:nvSpPr>
          <p:cNvPr id="19459" name="Rectangle 3">
            <a:extLst>
              <a:ext uri="{FF2B5EF4-FFF2-40B4-BE49-F238E27FC236}">
                <a16:creationId xmlns:a16="http://schemas.microsoft.com/office/drawing/2014/main" id="{965335CE-38F7-4A8C-1D5B-42AB2502F735}"/>
              </a:ext>
            </a:extLst>
          </p:cNvPr>
          <p:cNvSpPr>
            <a:spLocks noGrp="1" noChangeArrowheads="1"/>
          </p:cNvSpPr>
          <p:nvPr>
            <p:ph type="body" idx="1"/>
          </p:nvPr>
        </p:nvSpPr>
        <p:spPr/>
        <p:txBody>
          <a:bodyPr/>
          <a:lstStyle/>
          <a:p>
            <a:pPr eaLnBrk="1" hangingPunct="1"/>
            <a:r>
              <a:rPr lang="zh-CN" altLang="en-US"/>
              <a:t>市场细分有三个主要目的：</a:t>
            </a:r>
          </a:p>
          <a:p>
            <a:pPr lvl="1" eaLnBrk="1" hangingPunct="1"/>
            <a:r>
              <a:rPr lang="zh-CN" altLang="en-US"/>
              <a:t>当保险公司研制开发一种新产品时，市场细分可以为产品设计提供依据；</a:t>
            </a:r>
          </a:p>
          <a:p>
            <a:pPr lvl="1" eaLnBrk="1" hangingPunct="1"/>
            <a:r>
              <a:rPr lang="zh-CN" altLang="en-US"/>
              <a:t>当保险公司准备把某种已经在经营的产品打入新市场时，市场细分可以为选择新市场和制定相应的策略提供依据；</a:t>
            </a:r>
          </a:p>
          <a:p>
            <a:pPr lvl="1" eaLnBrk="1" hangingPunct="1"/>
            <a:r>
              <a:rPr lang="zh-CN" altLang="en-US"/>
              <a:t>当保险公司现有市场出现竞争或经营出现问题时，市场细分可以为探察市场变化，为制定新策略提供依据。 </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3">
            <a:extLst>
              <a:ext uri="{FF2B5EF4-FFF2-40B4-BE49-F238E27FC236}">
                <a16:creationId xmlns:a16="http://schemas.microsoft.com/office/drawing/2014/main" id="{877AA050-5556-7C77-6FA9-C0303B4E856A}"/>
              </a:ext>
            </a:extLst>
          </p:cNvPr>
          <p:cNvSpPr>
            <a:spLocks noGrp="1" noChangeArrowheads="1"/>
          </p:cNvSpPr>
          <p:nvPr>
            <p:ph type="body" idx="1"/>
          </p:nvPr>
        </p:nvSpPr>
        <p:spPr>
          <a:xfrm>
            <a:off x="457200" y="404813"/>
            <a:ext cx="8229600" cy="5721350"/>
          </a:xfrm>
        </p:spPr>
        <p:txBody>
          <a:bodyPr/>
          <a:lstStyle/>
          <a:p>
            <a:pPr eaLnBrk="1" hangingPunct="1"/>
            <a:r>
              <a:rPr lang="zh-CN" altLang="en-US"/>
              <a:t>市场细分的原则</a:t>
            </a:r>
          </a:p>
          <a:p>
            <a:pPr lvl="1" eaLnBrk="1" hangingPunct="1"/>
            <a:r>
              <a:rPr lang="zh-CN" altLang="en-US"/>
              <a:t>可衡量性：用来划分细分市场的特性必须是可以识别和衡量的。</a:t>
            </a:r>
          </a:p>
          <a:p>
            <a:pPr lvl="1" eaLnBrk="1" hangingPunct="1"/>
            <a:r>
              <a:rPr lang="zh-CN" altLang="en-US"/>
              <a:t>可进入性：细分的市场既应是保险公司通过营销努力可以有效地到达并为之服务的市场。</a:t>
            </a:r>
          </a:p>
          <a:p>
            <a:pPr lvl="1" eaLnBrk="1" hangingPunct="1"/>
            <a:r>
              <a:rPr lang="zh-CN" altLang="en-US"/>
              <a:t>可盈利性：细分的市场的规模要大到足以使保险公司获利。</a:t>
            </a:r>
          </a:p>
          <a:p>
            <a:pPr lvl="1" eaLnBrk="1" hangingPunct="1"/>
            <a:r>
              <a:rPr lang="zh-CN" altLang="en-US"/>
              <a:t>差异性：各市场细分的消费者对同一市场营销组合因素和方案有差异性反应，或者说对营销组合方案的变化，不同的细分市场会有不同的反应。</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4">
            <a:extLst>
              <a:ext uri="{FF2B5EF4-FFF2-40B4-BE49-F238E27FC236}">
                <a16:creationId xmlns:a16="http://schemas.microsoft.com/office/drawing/2014/main" id="{3876B7D1-E09F-3227-F937-481738E7E9C1}"/>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第一节</a:t>
            </a:r>
          </a:p>
        </p:txBody>
      </p:sp>
      <p:sp>
        <p:nvSpPr>
          <p:cNvPr id="3075" name="Rectangle 5">
            <a:extLst>
              <a:ext uri="{FF2B5EF4-FFF2-40B4-BE49-F238E27FC236}">
                <a16:creationId xmlns:a16="http://schemas.microsoft.com/office/drawing/2014/main" id="{E727A8CB-7365-AC7E-0327-0F67D227B8C2}"/>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保险营销的计划 </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a:extLst>
              <a:ext uri="{FF2B5EF4-FFF2-40B4-BE49-F238E27FC236}">
                <a16:creationId xmlns:a16="http://schemas.microsoft.com/office/drawing/2014/main" id="{7D31233C-A316-BD2D-7BCB-21E56220ED03}"/>
              </a:ext>
            </a:extLst>
          </p:cNvPr>
          <p:cNvSpPr>
            <a:spLocks noGrp="1" noChangeArrowheads="1"/>
          </p:cNvSpPr>
          <p:nvPr>
            <p:ph type="title"/>
          </p:nvPr>
        </p:nvSpPr>
        <p:spPr/>
        <p:txBody>
          <a:bodyPr/>
          <a:lstStyle/>
          <a:p>
            <a:pPr eaLnBrk="1" hangingPunct="1"/>
            <a:r>
              <a:rPr lang="zh-CN" altLang="en-US"/>
              <a:t>三、</a:t>
            </a:r>
            <a:r>
              <a:rPr lang="zh-CN" altLang="en-US" b="1"/>
              <a:t>市场细分的程序</a:t>
            </a:r>
            <a:r>
              <a:rPr lang="zh-CN" altLang="en-US"/>
              <a:t> </a:t>
            </a:r>
          </a:p>
        </p:txBody>
      </p:sp>
      <p:sp>
        <p:nvSpPr>
          <p:cNvPr id="21507" name="Rectangle 3">
            <a:extLst>
              <a:ext uri="{FF2B5EF4-FFF2-40B4-BE49-F238E27FC236}">
                <a16:creationId xmlns:a16="http://schemas.microsoft.com/office/drawing/2014/main" id="{02EBE30C-F8F1-847F-F0C7-7CA3AFD77831}"/>
              </a:ext>
            </a:extLst>
          </p:cNvPr>
          <p:cNvSpPr>
            <a:spLocks noGrp="1" noChangeArrowheads="1"/>
          </p:cNvSpPr>
          <p:nvPr>
            <p:ph type="body" idx="1"/>
          </p:nvPr>
        </p:nvSpPr>
        <p:spPr/>
        <p:txBody>
          <a:bodyPr/>
          <a:lstStyle/>
          <a:p>
            <a:pPr eaLnBrk="1" hangingPunct="1"/>
            <a:r>
              <a:rPr lang="zh-CN" altLang="en-US"/>
              <a:t>市场细分的程序包括以下几个步骤。</a:t>
            </a:r>
          </a:p>
          <a:p>
            <a:pPr lvl="1" eaLnBrk="1" hangingPunct="1"/>
            <a:r>
              <a:rPr lang="en-US" altLang="zh-CN"/>
              <a:t>1. </a:t>
            </a:r>
            <a:r>
              <a:rPr lang="zh-CN" altLang="en-US"/>
              <a:t>选择准备研究的市场或产品范畴。</a:t>
            </a:r>
          </a:p>
          <a:p>
            <a:pPr lvl="1" eaLnBrk="1" hangingPunct="1"/>
            <a:r>
              <a:rPr lang="en-US" altLang="zh-CN"/>
              <a:t>2. </a:t>
            </a:r>
            <a:r>
              <a:rPr lang="zh-CN" altLang="en-US"/>
              <a:t>探察确定市场细分变量。</a:t>
            </a:r>
          </a:p>
          <a:p>
            <a:pPr lvl="1" eaLnBrk="1" hangingPunct="1"/>
            <a:r>
              <a:rPr lang="en-US" altLang="zh-CN"/>
              <a:t>3. </a:t>
            </a:r>
            <a:r>
              <a:rPr lang="zh-CN" altLang="en-US"/>
              <a:t>正式调查。</a:t>
            </a:r>
          </a:p>
          <a:p>
            <a:pPr lvl="1" eaLnBrk="1" hangingPunct="1"/>
            <a:r>
              <a:rPr lang="en-US" altLang="zh-CN"/>
              <a:t>4. </a:t>
            </a:r>
            <a:r>
              <a:rPr lang="zh-CN" altLang="en-US"/>
              <a:t>统计与预测分析。</a:t>
            </a:r>
          </a:p>
          <a:p>
            <a:pPr lvl="1" eaLnBrk="1" hangingPunct="1"/>
            <a:r>
              <a:rPr lang="en-US" altLang="zh-CN"/>
              <a:t>5. </a:t>
            </a:r>
            <a:r>
              <a:rPr lang="zh-CN" altLang="en-US"/>
              <a:t>描绘细分市场轮廓。</a:t>
            </a:r>
          </a:p>
          <a:p>
            <a:pPr lvl="1" eaLnBrk="1" hangingPunct="1"/>
            <a:r>
              <a:rPr lang="en-US" altLang="zh-CN"/>
              <a:t>6. </a:t>
            </a:r>
            <a:r>
              <a:rPr lang="zh-CN" altLang="en-US"/>
              <a:t>进一步认识各细分市场的特点。</a:t>
            </a:r>
          </a:p>
          <a:p>
            <a:pPr lvl="1" eaLnBrk="1" hangingPunct="1"/>
            <a:r>
              <a:rPr lang="en-US" altLang="zh-CN"/>
              <a:t>7. </a:t>
            </a:r>
            <a:r>
              <a:rPr lang="zh-CN" altLang="en-US"/>
              <a:t>测量各细分市场的规模。</a:t>
            </a: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a:extLst>
              <a:ext uri="{FF2B5EF4-FFF2-40B4-BE49-F238E27FC236}">
                <a16:creationId xmlns:a16="http://schemas.microsoft.com/office/drawing/2014/main" id="{6DCEAC85-B245-B241-909D-91D950A051FA}"/>
              </a:ext>
            </a:extLst>
          </p:cNvPr>
          <p:cNvSpPr>
            <a:spLocks noGrp="1" noChangeArrowheads="1"/>
          </p:cNvSpPr>
          <p:nvPr>
            <p:ph type="title"/>
          </p:nvPr>
        </p:nvSpPr>
        <p:spPr/>
        <p:txBody>
          <a:bodyPr/>
          <a:lstStyle/>
          <a:p>
            <a:pPr eaLnBrk="1" hangingPunct="1"/>
            <a:r>
              <a:rPr lang="zh-CN" altLang="en-US"/>
              <a:t>四、</a:t>
            </a:r>
            <a:r>
              <a:rPr lang="zh-CN" altLang="en-US" b="1"/>
              <a:t>保险市场细分的依据</a:t>
            </a:r>
            <a:r>
              <a:rPr lang="zh-CN" altLang="en-US"/>
              <a:t> </a:t>
            </a:r>
          </a:p>
        </p:txBody>
      </p:sp>
      <p:sp>
        <p:nvSpPr>
          <p:cNvPr id="22531" name="Rectangle 3">
            <a:extLst>
              <a:ext uri="{FF2B5EF4-FFF2-40B4-BE49-F238E27FC236}">
                <a16:creationId xmlns:a16="http://schemas.microsoft.com/office/drawing/2014/main" id="{7AA38CCB-7D71-BAC5-7827-1C94C4F5C0E4}"/>
              </a:ext>
            </a:extLst>
          </p:cNvPr>
          <p:cNvSpPr>
            <a:spLocks noGrp="1" noChangeArrowheads="1"/>
          </p:cNvSpPr>
          <p:nvPr>
            <p:ph type="body" sz="half" idx="1"/>
          </p:nvPr>
        </p:nvSpPr>
        <p:spPr>
          <a:xfrm>
            <a:off x="457200" y="1600200"/>
            <a:ext cx="8218488" cy="604838"/>
          </a:xfrm>
        </p:spPr>
        <p:txBody>
          <a:bodyPr/>
          <a:lstStyle/>
          <a:p>
            <a:pPr eaLnBrk="1" hangingPunct="1"/>
            <a:r>
              <a:rPr lang="zh-CN" altLang="en-US" sz="2800" b="1"/>
              <a:t>个人保险市场细分的依据</a:t>
            </a:r>
            <a:r>
              <a:rPr lang="zh-CN" altLang="en-US" sz="2800"/>
              <a:t> </a:t>
            </a:r>
          </a:p>
        </p:txBody>
      </p:sp>
      <p:graphicFrame>
        <p:nvGraphicFramePr>
          <p:cNvPr id="21775" name="Group 271">
            <a:extLst>
              <a:ext uri="{FF2B5EF4-FFF2-40B4-BE49-F238E27FC236}">
                <a16:creationId xmlns:a16="http://schemas.microsoft.com/office/drawing/2014/main" id="{E826627C-7696-52BD-E2F9-44CC264AC5FF}"/>
              </a:ext>
            </a:extLst>
          </p:cNvPr>
          <p:cNvGraphicFramePr>
            <a:graphicFrameLocks noGrp="1"/>
          </p:cNvGraphicFramePr>
          <p:nvPr>
            <p:ph sz="half" idx="2"/>
          </p:nvPr>
        </p:nvGraphicFramePr>
        <p:xfrm>
          <a:off x="684213" y="2276475"/>
          <a:ext cx="8002587" cy="4003675"/>
        </p:xfrm>
        <a:graphic>
          <a:graphicData uri="http://schemas.openxmlformats.org/drawingml/2006/table">
            <a:tbl>
              <a:tblPr/>
              <a:tblGrid>
                <a:gridCol w="1779585">
                  <a:extLst>
                    <a:ext uri="{9D8B030D-6E8A-4147-A177-3AD203B41FA5}">
                      <a16:colId xmlns:a16="http://schemas.microsoft.com/office/drawing/2014/main" val="20000"/>
                    </a:ext>
                  </a:extLst>
                </a:gridCol>
                <a:gridCol w="2108201">
                  <a:extLst>
                    <a:ext uri="{9D8B030D-6E8A-4147-A177-3AD203B41FA5}">
                      <a16:colId xmlns:a16="http://schemas.microsoft.com/office/drawing/2014/main" val="20001"/>
                    </a:ext>
                  </a:extLst>
                </a:gridCol>
                <a:gridCol w="2108201">
                  <a:extLst>
                    <a:ext uri="{9D8B030D-6E8A-4147-A177-3AD203B41FA5}">
                      <a16:colId xmlns:a16="http://schemas.microsoft.com/office/drawing/2014/main" val="20002"/>
                    </a:ext>
                  </a:extLst>
                </a:gridCol>
                <a:gridCol w="2006601">
                  <a:extLst>
                    <a:ext uri="{9D8B030D-6E8A-4147-A177-3AD203B41FA5}">
                      <a16:colId xmlns:a16="http://schemas.microsoft.com/office/drawing/2014/main" val="20003"/>
                    </a:ext>
                  </a:extLst>
                </a:gridCol>
              </a:tblGrid>
              <a:tr h="396177">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1"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地理因素</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1" i="0" u="none" strike="noStrike" cap="none" normalizeH="0" baseline="0" dirty="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人口因素</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1" i="0" u="none" strike="noStrike" cap="none" normalizeH="0" baseline="0" dirty="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心理因素</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1"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行为因素</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396177">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行政区域</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年龄</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dirty="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社会阶层</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时机</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396177">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dirty="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城市、农村</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dirty="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性别</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生活方式</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利益</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396177">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气候</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收入</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活动</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购买者情况</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396177">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地形地貌</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民族</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兴趣</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品牌忠诚度</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r h="396177">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交通条件</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家庭构成</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观念</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购买准备阶段</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5"/>
                  </a:ext>
                </a:extLst>
              </a:tr>
              <a:tr h="396177">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资源条件</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婚姻</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态度</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6"/>
                  </a:ext>
                </a:extLst>
              </a:tr>
              <a:tr h="396177">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职业</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7"/>
                  </a:ext>
                </a:extLst>
              </a:tr>
              <a:tr h="438081">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教育水平</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8"/>
                  </a:ext>
                </a:extLst>
              </a:tr>
              <a:tr h="396177">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i="0" u="none" strike="noStrike" cap="none" normalizeH="0" baseline="0" dirty="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家庭生命周期</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13" marB="4571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9"/>
                  </a:ext>
                </a:extLst>
              </a:tr>
            </a:tbl>
          </a:graphicData>
        </a:graphic>
      </p:graphicFrame>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标题 3">
            <a:extLst>
              <a:ext uri="{FF2B5EF4-FFF2-40B4-BE49-F238E27FC236}">
                <a16:creationId xmlns:a16="http://schemas.microsoft.com/office/drawing/2014/main" id="{381955B7-3785-E0CE-981B-3169C4C90B5C}"/>
              </a:ext>
            </a:extLst>
          </p:cNvPr>
          <p:cNvSpPr>
            <a:spLocks noGrp="1" noChangeArrowheads="1"/>
          </p:cNvSpPr>
          <p:nvPr>
            <p:ph type="title"/>
          </p:nvPr>
        </p:nvSpPr>
        <p:spPr/>
        <p:txBody>
          <a:bodyPr/>
          <a:lstStyle/>
          <a:p>
            <a:pPr eaLnBrk="1" hangingPunct="1"/>
            <a:r>
              <a:rPr lang="zh-CN" altLang="en-US"/>
              <a:t>四、</a:t>
            </a:r>
            <a:r>
              <a:rPr lang="zh-CN" altLang="en-US" b="1"/>
              <a:t>保险市场细分的依据</a:t>
            </a:r>
            <a:r>
              <a:rPr lang="zh-CN" altLang="en-US"/>
              <a:t> </a:t>
            </a:r>
          </a:p>
        </p:txBody>
      </p:sp>
      <p:sp>
        <p:nvSpPr>
          <p:cNvPr id="23555" name="Rectangle 3">
            <a:extLst>
              <a:ext uri="{FF2B5EF4-FFF2-40B4-BE49-F238E27FC236}">
                <a16:creationId xmlns:a16="http://schemas.microsoft.com/office/drawing/2014/main" id="{29057A0B-9539-8991-B6DC-86B384EF7888}"/>
              </a:ext>
            </a:extLst>
          </p:cNvPr>
          <p:cNvSpPr>
            <a:spLocks noGrp="1" noChangeArrowheads="1"/>
          </p:cNvSpPr>
          <p:nvPr>
            <p:ph idx="1"/>
          </p:nvPr>
        </p:nvSpPr>
        <p:spPr/>
        <p:txBody>
          <a:bodyPr/>
          <a:lstStyle/>
          <a:p>
            <a:pPr marL="609600" indent="-609600" eaLnBrk="1" hangingPunct="1"/>
            <a:r>
              <a:rPr lang="zh-CN" altLang="en-US" b="1"/>
              <a:t>企业保险市场细分的依据：</a:t>
            </a:r>
          </a:p>
          <a:p>
            <a:pPr marL="990600" lvl="1" indent="-533400" eaLnBrk="1" hangingPunct="1"/>
            <a:r>
              <a:rPr lang="zh-CN" altLang="en-US"/>
              <a:t>行业细分</a:t>
            </a:r>
          </a:p>
          <a:p>
            <a:pPr marL="990600" lvl="1" indent="-533400" eaLnBrk="1" hangingPunct="1"/>
            <a:r>
              <a:rPr lang="zh-CN" altLang="en-US"/>
              <a:t>企业的规模</a:t>
            </a:r>
          </a:p>
          <a:p>
            <a:pPr marL="990600" lvl="1" indent="-533400" eaLnBrk="1" hangingPunct="1"/>
            <a:r>
              <a:rPr lang="zh-CN" altLang="en-US"/>
              <a:t>企业的性质</a:t>
            </a:r>
          </a:p>
          <a:p>
            <a:pPr marL="990600" lvl="1" indent="-533400" eaLnBrk="1" hangingPunct="1"/>
            <a:r>
              <a:rPr lang="zh-CN" altLang="en-US"/>
              <a:t>企业的投保途径  </a:t>
            </a: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2">
            <a:extLst>
              <a:ext uri="{FF2B5EF4-FFF2-40B4-BE49-F238E27FC236}">
                <a16:creationId xmlns:a16="http://schemas.microsoft.com/office/drawing/2014/main" id="{BF2189F2-0F95-B5AF-5953-B2EA72DA84A1}"/>
              </a:ext>
            </a:extLst>
          </p:cNvPr>
          <p:cNvSpPr>
            <a:spLocks noGrp="1" noChangeArrowheads="1"/>
          </p:cNvSpPr>
          <p:nvPr>
            <p:ph type="title"/>
          </p:nvPr>
        </p:nvSpPr>
        <p:spPr/>
        <p:txBody>
          <a:bodyPr/>
          <a:lstStyle/>
          <a:p>
            <a:pPr eaLnBrk="1" hangingPunct="1"/>
            <a:r>
              <a:rPr lang="zh-CN" altLang="en-US" b="1"/>
              <a:t>五、保险目标市场的选择</a:t>
            </a:r>
            <a:r>
              <a:rPr lang="zh-CN" altLang="en-US"/>
              <a:t> </a:t>
            </a:r>
          </a:p>
        </p:txBody>
      </p:sp>
      <p:sp>
        <p:nvSpPr>
          <p:cNvPr id="24579" name="Rectangle 3">
            <a:extLst>
              <a:ext uri="{FF2B5EF4-FFF2-40B4-BE49-F238E27FC236}">
                <a16:creationId xmlns:a16="http://schemas.microsoft.com/office/drawing/2014/main" id="{88FE39E8-7275-61C0-66AC-4EB64E43B091}"/>
              </a:ext>
            </a:extLst>
          </p:cNvPr>
          <p:cNvSpPr>
            <a:spLocks noGrp="1" noChangeArrowheads="1"/>
          </p:cNvSpPr>
          <p:nvPr>
            <p:ph type="body" idx="1"/>
          </p:nvPr>
        </p:nvSpPr>
        <p:spPr/>
        <p:txBody>
          <a:bodyPr/>
          <a:lstStyle/>
          <a:p>
            <a:pPr marL="812800" indent="-812800" eaLnBrk="1" hangingPunct="1"/>
            <a:r>
              <a:rPr lang="zh-CN" altLang="en-US"/>
              <a:t>目标市场的选择就是在诸多的细分市场中选择最适合公司的细分市场作为保险公司目标市场的过程。</a:t>
            </a:r>
          </a:p>
          <a:p>
            <a:pPr marL="812800" indent="-812800" eaLnBrk="1" hangingPunct="1"/>
            <a:r>
              <a:rPr lang="zh-CN" altLang="en-US"/>
              <a:t>在选择过程中，保险公司应遵循适度、协调、相符的原则。</a:t>
            </a:r>
          </a:p>
          <a:p>
            <a:pPr marL="812800" indent="-812800" eaLnBrk="1" hangingPunct="1"/>
            <a:endParaRPr lang="en-US" altLang="zh-CN"/>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a:extLst>
              <a:ext uri="{FF2B5EF4-FFF2-40B4-BE49-F238E27FC236}">
                <a16:creationId xmlns:a16="http://schemas.microsoft.com/office/drawing/2014/main" id="{B44D80AD-2EDE-C409-BDF4-7BDE0EFDEA14}"/>
              </a:ext>
            </a:extLst>
          </p:cNvPr>
          <p:cNvSpPr>
            <a:spLocks noGrp="1" noChangeArrowheads="1"/>
          </p:cNvSpPr>
          <p:nvPr>
            <p:ph type="title"/>
          </p:nvPr>
        </p:nvSpPr>
        <p:spPr/>
        <p:txBody>
          <a:bodyPr/>
          <a:lstStyle/>
          <a:p>
            <a:pPr eaLnBrk="1" hangingPunct="1"/>
            <a:r>
              <a:rPr lang="zh-CN" altLang="en-US"/>
              <a:t>保险目标市场的策略</a:t>
            </a:r>
          </a:p>
        </p:txBody>
      </p:sp>
      <p:sp>
        <p:nvSpPr>
          <p:cNvPr id="25603" name="Rectangle 3">
            <a:extLst>
              <a:ext uri="{FF2B5EF4-FFF2-40B4-BE49-F238E27FC236}">
                <a16:creationId xmlns:a16="http://schemas.microsoft.com/office/drawing/2014/main" id="{651251DE-17B4-1B34-D6D5-8DC6616CDF2E}"/>
              </a:ext>
            </a:extLst>
          </p:cNvPr>
          <p:cNvSpPr>
            <a:spLocks noGrp="1" noChangeArrowheads="1"/>
          </p:cNvSpPr>
          <p:nvPr>
            <p:ph type="body" idx="1"/>
          </p:nvPr>
        </p:nvSpPr>
        <p:spPr/>
        <p:txBody>
          <a:bodyPr/>
          <a:lstStyle/>
          <a:p>
            <a:pPr marL="812800" indent="-812800" eaLnBrk="1" hangingPunct="1"/>
            <a:r>
              <a:rPr lang="zh-CN" altLang="en-US" sz="2800"/>
              <a:t>无差异目标市场策略：把整个市场看作是一个毫无差别的大市场，并对市场的各部分同等看待，通过求大同存小异求得共同发展。</a:t>
            </a:r>
          </a:p>
          <a:p>
            <a:pPr marL="812800" indent="-812800" eaLnBrk="1" hangingPunct="1"/>
            <a:r>
              <a:rPr lang="zh-CN" altLang="en-US" sz="2800"/>
              <a:t>差异性目标市场策略：选择两个或两个以上的子市场作为目标市场，分别设计不同的产品和营销组合，以满足不同保险需求者。</a:t>
            </a:r>
          </a:p>
          <a:p>
            <a:pPr marL="812800" indent="-812800" eaLnBrk="1" hangingPunct="1"/>
            <a:r>
              <a:rPr lang="zh-CN" altLang="en-US" sz="2800"/>
              <a:t>集中性目标市场策略：保险公司集中所有力量，将一个或少数几个性质相似的子市场作为目标市场的做法。</a:t>
            </a: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2">
            <a:extLst>
              <a:ext uri="{FF2B5EF4-FFF2-40B4-BE49-F238E27FC236}">
                <a16:creationId xmlns:a16="http://schemas.microsoft.com/office/drawing/2014/main" id="{47BF4D0E-A6A6-F9AF-1268-6488B2DDE913}"/>
              </a:ext>
            </a:extLst>
          </p:cNvPr>
          <p:cNvSpPr>
            <a:spLocks noGrp="1" noChangeArrowheads="1"/>
          </p:cNvSpPr>
          <p:nvPr>
            <p:ph type="title"/>
          </p:nvPr>
        </p:nvSpPr>
        <p:spPr/>
        <p:txBody>
          <a:bodyPr/>
          <a:lstStyle/>
          <a:p>
            <a:pPr eaLnBrk="1" hangingPunct="1"/>
            <a:r>
              <a:rPr lang="zh-CN" altLang="en-US" b="1"/>
              <a:t>保险目标市场选择的影响因素</a:t>
            </a:r>
            <a:r>
              <a:rPr lang="zh-CN" altLang="en-US"/>
              <a:t> </a:t>
            </a:r>
          </a:p>
        </p:txBody>
      </p:sp>
      <p:sp>
        <p:nvSpPr>
          <p:cNvPr id="26627" name="Rectangle 3">
            <a:extLst>
              <a:ext uri="{FF2B5EF4-FFF2-40B4-BE49-F238E27FC236}">
                <a16:creationId xmlns:a16="http://schemas.microsoft.com/office/drawing/2014/main" id="{49447F3A-AC78-78D7-DBBF-4B3D17F5E58B}"/>
              </a:ext>
            </a:extLst>
          </p:cNvPr>
          <p:cNvSpPr>
            <a:spLocks noGrp="1" noChangeArrowheads="1"/>
          </p:cNvSpPr>
          <p:nvPr>
            <p:ph type="body" idx="1"/>
          </p:nvPr>
        </p:nvSpPr>
        <p:spPr/>
        <p:txBody>
          <a:bodyPr/>
          <a:lstStyle/>
          <a:p>
            <a:pPr marL="609600" indent="-609600" eaLnBrk="1" hangingPunct="1"/>
            <a:r>
              <a:rPr lang="zh-CN" altLang="en-US"/>
              <a:t>保险公司的实力</a:t>
            </a:r>
          </a:p>
          <a:p>
            <a:pPr marL="609600" indent="-609600" eaLnBrk="1" hangingPunct="1"/>
            <a:r>
              <a:rPr lang="zh-CN" altLang="en-US"/>
              <a:t>保险产品的特性</a:t>
            </a:r>
          </a:p>
          <a:p>
            <a:pPr marL="609600" indent="-609600" eaLnBrk="1" hangingPunct="1"/>
            <a:r>
              <a:rPr lang="zh-CN" altLang="en-US"/>
              <a:t>保险市场的同质性</a:t>
            </a:r>
          </a:p>
          <a:p>
            <a:pPr marL="609600" indent="-609600" eaLnBrk="1" hangingPunct="1"/>
            <a:r>
              <a:rPr lang="zh-CN" altLang="en-US"/>
              <a:t>保险产品的生命周期</a:t>
            </a:r>
          </a:p>
          <a:p>
            <a:pPr marL="609600" indent="-609600" eaLnBrk="1" hangingPunct="1"/>
            <a:r>
              <a:rPr lang="zh-CN" altLang="en-US"/>
              <a:t>竞争者的目标市场战略</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a:extLst>
              <a:ext uri="{FF2B5EF4-FFF2-40B4-BE49-F238E27FC236}">
                <a16:creationId xmlns:a16="http://schemas.microsoft.com/office/drawing/2014/main" id="{3266E15A-3A39-E833-D228-4257BC3C04B3}"/>
              </a:ext>
            </a:extLst>
          </p:cNvPr>
          <p:cNvSpPr>
            <a:spLocks noGrp="1" noChangeArrowheads="1"/>
          </p:cNvSpPr>
          <p:nvPr>
            <p:ph type="title"/>
          </p:nvPr>
        </p:nvSpPr>
        <p:spPr/>
        <p:txBody>
          <a:bodyPr/>
          <a:lstStyle/>
          <a:p>
            <a:pPr marL="1117600" indent="-1117600" eaLnBrk="1" hangingPunct="1"/>
            <a:r>
              <a:rPr lang="zh-CN" altLang="en-US"/>
              <a:t>一、</a:t>
            </a:r>
            <a:r>
              <a:rPr lang="zh-CN" altLang="en-US" b="1"/>
              <a:t>战略计划</a:t>
            </a:r>
          </a:p>
        </p:txBody>
      </p:sp>
      <p:sp>
        <p:nvSpPr>
          <p:cNvPr id="4099" name="Rectangle 3">
            <a:extLst>
              <a:ext uri="{FF2B5EF4-FFF2-40B4-BE49-F238E27FC236}">
                <a16:creationId xmlns:a16="http://schemas.microsoft.com/office/drawing/2014/main" id="{78CF36AF-7156-A6A8-DCB9-48A77444BA1B}"/>
              </a:ext>
            </a:extLst>
          </p:cNvPr>
          <p:cNvSpPr>
            <a:spLocks noGrp="1" noChangeArrowheads="1"/>
          </p:cNvSpPr>
          <p:nvPr>
            <p:ph type="body" idx="1"/>
          </p:nvPr>
        </p:nvSpPr>
        <p:spPr/>
        <p:txBody>
          <a:bodyPr/>
          <a:lstStyle/>
          <a:p>
            <a:pPr eaLnBrk="1" hangingPunct="1"/>
            <a:r>
              <a:rPr lang="zh-CN" altLang="en-US"/>
              <a:t>战略计划：指公司所设定的长期经营目标，以及为了实现这些目标而需要遵循的总体方针。</a:t>
            </a:r>
          </a:p>
          <a:p>
            <a:pPr eaLnBrk="1" hangingPunct="1"/>
            <a:r>
              <a:rPr lang="zh-CN" altLang="en-US"/>
              <a:t>在制订战略计划时要进行四项基本的活动：确定公司愿景、进行环境分析、确定公司目标、制订公司策略 </a:t>
            </a:r>
          </a:p>
          <a:p>
            <a:pPr eaLnBrk="1" hangingPunct="1">
              <a:buFontTx/>
              <a:buNone/>
            </a:pPr>
            <a:r>
              <a:rPr lang="zh-CN" altLang="en-US"/>
              <a:t> </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5122" name="Group 96">
            <a:extLst>
              <a:ext uri="{FF2B5EF4-FFF2-40B4-BE49-F238E27FC236}">
                <a16:creationId xmlns:a16="http://schemas.microsoft.com/office/drawing/2014/main" id="{534555BD-EE38-868B-8488-6E877E985380}"/>
              </a:ext>
            </a:extLst>
          </p:cNvPr>
          <p:cNvGrpSpPr>
            <a:grpSpLocks/>
          </p:cNvGrpSpPr>
          <p:nvPr/>
        </p:nvGrpSpPr>
        <p:grpSpPr bwMode="auto">
          <a:xfrm>
            <a:off x="1116013" y="404813"/>
            <a:ext cx="6840537" cy="6119812"/>
            <a:chOff x="3687" y="5496"/>
            <a:chExt cx="3990" cy="4295"/>
          </a:xfrm>
        </p:grpSpPr>
        <p:sp>
          <p:nvSpPr>
            <p:cNvPr id="5" name="Rectangle 86">
              <a:extLst>
                <a:ext uri="{FF2B5EF4-FFF2-40B4-BE49-F238E27FC236}">
                  <a16:creationId xmlns:a16="http://schemas.microsoft.com/office/drawing/2014/main" id="{EBCD64A1-8251-CE7C-2F9C-62C4C608BAE7}"/>
                </a:ext>
              </a:extLst>
            </p:cNvPr>
            <p:cNvSpPr>
              <a:spLocks noChangeArrowheads="1"/>
            </p:cNvSpPr>
            <p:nvPr/>
          </p:nvSpPr>
          <p:spPr bwMode="auto">
            <a:xfrm>
              <a:off x="3687" y="5496"/>
              <a:ext cx="3990" cy="3384"/>
            </a:xfrm>
            <a:prstGeom prst="rect">
              <a:avLst/>
            </a:prstGeom>
            <a:solidFill>
              <a:srgbClr val="FFFFFF"/>
            </a:solidFill>
            <a:ln w="9525">
              <a:solidFill>
                <a:srgbClr val="000000"/>
              </a:solidFill>
              <a:miter lim="800000"/>
              <a:headEnd/>
              <a:tailEnd/>
            </a:ln>
          </p:spPr>
          <p:txBody>
            <a:bodyPr upright="1"/>
            <a:lstStyle/>
            <a:p>
              <a:pPr algn="ctr" eaLnBrk="1" hangingPunct="1">
                <a:lnSpc>
                  <a:spcPts val="1650"/>
                </a:lnSpc>
                <a:defRPr/>
              </a:pPr>
              <a:endParaRPr lang="en-US" altLang="zh-CN" sz="2800" kern="100" dirty="0">
                <a:latin typeface="Times New Roman" panose="02020603050405020304" pitchFamily="18" charset="0"/>
                <a:cs typeface="Times New Roman" panose="02020603050405020304" pitchFamily="18" charset="0"/>
              </a:endParaRPr>
            </a:p>
            <a:p>
              <a:pPr algn="ctr" eaLnBrk="1" hangingPunct="1">
                <a:lnSpc>
                  <a:spcPts val="1650"/>
                </a:lnSpc>
                <a:defRPr/>
              </a:pPr>
              <a:r>
                <a:rPr lang="zh-CN" sz="2800" kern="100" dirty="0">
                  <a:latin typeface="Times New Roman" panose="02020603050405020304" pitchFamily="18" charset="0"/>
                  <a:cs typeface="Times New Roman" panose="02020603050405020304" pitchFamily="18" charset="0"/>
                </a:rPr>
                <a:t>战略计划</a:t>
              </a:r>
            </a:p>
          </p:txBody>
        </p:sp>
        <p:sp>
          <p:nvSpPr>
            <p:cNvPr id="6" name="Rectangle 87">
              <a:extLst>
                <a:ext uri="{FF2B5EF4-FFF2-40B4-BE49-F238E27FC236}">
                  <a16:creationId xmlns:a16="http://schemas.microsoft.com/office/drawing/2014/main" id="{83EE8538-5B7A-B49A-67F2-047509066912}"/>
                </a:ext>
              </a:extLst>
            </p:cNvPr>
            <p:cNvSpPr>
              <a:spLocks noChangeArrowheads="1"/>
            </p:cNvSpPr>
            <p:nvPr/>
          </p:nvSpPr>
          <p:spPr bwMode="auto">
            <a:xfrm>
              <a:off x="4212" y="5964"/>
              <a:ext cx="3045" cy="468"/>
            </a:xfrm>
            <a:prstGeom prst="rect">
              <a:avLst/>
            </a:prstGeom>
            <a:solidFill>
              <a:srgbClr val="FFFFFF"/>
            </a:solidFill>
            <a:ln w="9525">
              <a:solidFill>
                <a:srgbClr val="000000"/>
              </a:solidFill>
              <a:miter lim="800000"/>
              <a:headEnd/>
              <a:tailEnd/>
            </a:ln>
          </p:spPr>
          <p:txBody>
            <a:bodyPr upright="1"/>
            <a:lstStyle/>
            <a:p>
              <a:pPr algn="ctr" eaLnBrk="1" hangingPunct="1">
                <a:lnSpc>
                  <a:spcPts val="1650"/>
                </a:lnSpc>
                <a:defRPr/>
              </a:pPr>
              <a:endParaRPr lang="en-US" altLang="zh-CN" sz="2800" kern="100" dirty="0">
                <a:latin typeface="Times New Roman" panose="02020603050405020304" pitchFamily="18" charset="0"/>
                <a:cs typeface="Times New Roman" panose="02020603050405020304" pitchFamily="18" charset="0"/>
              </a:endParaRPr>
            </a:p>
            <a:p>
              <a:pPr algn="ctr" eaLnBrk="1" hangingPunct="1">
                <a:lnSpc>
                  <a:spcPts val="1650"/>
                </a:lnSpc>
                <a:defRPr/>
              </a:pPr>
              <a:r>
                <a:rPr lang="zh-CN" sz="2800" kern="100" dirty="0">
                  <a:latin typeface="Times New Roman" panose="02020603050405020304" pitchFamily="18" charset="0"/>
                  <a:cs typeface="Times New Roman" panose="02020603050405020304" pitchFamily="18" charset="0"/>
                </a:rPr>
                <a:t>确定公司愿景</a:t>
              </a:r>
            </a:p>
          </p:txBody>
        </p:sp>
        <p:sp>
          <p:nvSpPr>
            <p:cNvPr id="7" name="Rectangle 88">
              <a:extLst>
                <a:ext uri="{FF2B5EF4-FFF2-40B4-BE49-F238E27FC236}">
                  <a16:creationId xmlns:a16="http://schemas.microsoft.com/office/drawing/2014/main" id="{3A40CAC5-0B79-E358-02C1-08362E401DA0}"/>
                </a:ext>
              </a:extLst>
            </p:cNvPr>
            <p:cNvSpPr>
              <a:spLocks noChangeArrowheads="1"/>
            </p:cNvSpPr>
            <p:nvPr/>
          </p:nvSpPr>
          <p:spPr bwMode="auto">
            <a:xfrm>
              <a:off x="4221" y="8321"/>
              <a:ext cx="3045" cy="468"/>
            </a:xfrm>
            <a:prstGeom prst="rect">
              <a:avLst/>
            </a:prstGeom>
            <a:solidFill>
              <a:srgbClr val="FFFFFF"/>
            </a:solidFill>
            <a:ln w="9525">
              <a:solidFill>
                <a:srgbClr val="000000"/>
              </a:solidFill>
              <a:miter lim="800000"/>
              <a:headEnd/>
              <a:tailEnd/>
            </a:ln>
          </p:spPr>
          <p:txBody>
            <a:bodyPr upright="1"/>
            <a:lstStyle/>
            <a:p>
              <a:pPr algn="ctr" eaLnBrk="1" hangingPunct="1">
                <a:lnSpc>
                  <a:spcPts val="1650"/>
                </a:lnSpc>
                <a:defRPr/>
              </a:pPr>
              <a:endParaRPr lang="en-US" altLang="zh-CN" sz="2800" kern="100" dirty="0">
                <a:latin typeface="Times New Roman" panose="02020603050405020304" pitchFamily="18" charset="0"/>
                <a:cs typeface="Times New Roman" panose="02020603050405020304" pitchFamily="18" charset="0"/>
              </a:endParaRPr>
            </a:p>
            <a:p>
              <a:pPr algn="ctr" eaLnBrk="1" hangingPunct="1">
                <a:lnSpc>
                  <a:spcPts val="1650"/>
                </a:lnSpc>
                <a:defRPr/>
              </a:pPr>
              <a:r>
                <a:rPr lang="zh-CN" sz="2800" kern="100" dirty="0">
                  <a:latin typeface="Times New Roman" panose="02020603050405020304" pitchFamily="18" charset="0"/>
                  <a:cs typeface="Times New Roman" panose="02020603050405020304" pitchFamily="18" charset="0"/>
                </a:rPr>
                <a:t>制订公司战略</a:t>
              </a:r>
            </a:p>
          </p:txBody>
        </p:sp>
        <p:sp>
          <p:nvSpPr>
            <p:cNvPr id="8" name="Rectangle 89">
              <a:extLst>
                <a:ext uri="{FF2B5EF4-FFF2-40B4-BE49-F238E27FC236}">
                  <a16:creationId xmlns:a16="http://schemas.microsoft.com/office/drawing/2014/main" id="{C32DCE06-ECEE-C99C-C652-B1A743FFA039}"/>
                </a:ext>
              </a:extLst>
            </p:cNvPr>
            <p:cNvSpPr>
              <a:spLocks noChangeArrowheads="1"/>
            </p:cNvSpPr>
            <p:nvPr/>
          </p:nvSpPr>
          <p:spPr bwMode="auto">
            <a:xfrm>
              <a:off x="4236" y="7484"/>
              <a:ext cx="3045" cy="468"/>
            </a:xfrm>
            <a:prstGeom prst="rect">
              <a:avLst/>
            </a:prstGeom>
            <a:solidFill>
              <a:srgbClr val="FFFFFF"/>
            </a:solidFill>
            <a:ln w="9525">
              <a:solidFill>
                <a:srgbClr val="000000"/>
              </a:solidFill>
              <a:miter lim="800000"/>
              <a:headEnd/>
              <a:tailEnd/>
            </a:ln>
          </p:spPr>
          <p:txBody>
            <a:bodyPr upright="1"/>
            <a:lstStyle/>
            <a:p>
              <a:pPr algn="ctr" eaLnBrk="1" hangingPunct="1">
                <a:lnSpc>
                  <a:spcPts val="1650"/>
                </a:lnSpc>
                <a:defRPr/>
              </a:pPr>
              <a:endParaRPr lang="en-US" altLang="zh-CN" sz="2800" kern="100" dirty="0">
                <a:latin typeface="Times New Roman" panose="02020603050405020304" pitchFamily="18" charset="0"/>
                <a:cs typeface="Times New Roman" panose="02020603050405020304" pitchFamily="18" charset="0"/>
              </a:endParaRPr>
            </a:p>
            <a:p>
              <a:pPr algn="ctr" eaLnBrk="1" hangingPunct="1">
                <a:lnSpc>
                  <a:spcPts val="1650"/>
                </a:lnSpc>
                <a:defRPr/>
              </a:pPr>
              <a:r>
                <a:rPr lang="zh-CN" sz="2800" kern="100" dirty="0">
                  <a:latin typeface="Times New Roman" panose="02020603050405020304" pitchFamily="18" charset="0"/>
                  <a:cs typeface="Times New Roman" panose="02020603050405020304" pitchFamily="18" charset="0"/>
                </a:rPr>
                <a:t>确定公司目标</a:t>
              </a:r>
            </a:p>
          </p:txBody>
        </p:sp>
        <p:sp>
          <p:nvSpPr>
            <p:cNvPr id="9" name="Rectangle 90">
              <a:extLst>
                <a:ext uri="{FF2B5EF4-FFF2-40B4-BE49-F238E27FC236}">
                  <a16:creationId xmlns:a16="http://schemas.microsoft.com/office/drawing/2014/main" id="{861DCB99-988A-E176-5FDF-4BBFDCD4DB92}"/>
                </a:ext>
              </a:extLst>
            </p:cNvPr>
            <p:cNvSpPr>
              <a:spLocks noChangeArrowheads="1"/>
            </p:cNvSpPr>
            <p:nvPr/>
          </p:nvSpPr>
          <p:spPr bwMode="auto">
            <a:xfrm>
              <a:off x="4221" y="6707"/>
              <a:ext cx="3045" cy="468"/>
            </a:xfrm>
            <a:prstGeom prst="rect">
              <a:avLst/>
            </a:prstGeom>
            <a:solidFill>
              <a:srgbClr val="FFFFFF"/>
            </a:solidFill>
            <a:ln w="9525">
              <a:solidFill>
                <a:srgbClr val="000000"/>
              </a:solidFill>
              <a:miter lim="800000"/>
              <a:headEnd/>
              <a:tailEnd/>
            </a:ln>
          </p:spPr>
          <p:txBody>
            <a:bodyPr upright="1"/>
            <a:lstStyle/>
            <a:p>
              <a:pPr algn="ctr" eaLnBrk="1" hangingPunct="1">
                <a:lnSpc>
                  <a:spcPts val="1650"/>
                </a:lnSpc>
                <a:defRPr/>
              </a:pPr>
              <a:endParaRPr lang="en-US" altLang="zh-CN" sz="2800" kern="100" dirty="0">
                <a:latin typeface="Times New Roman" panose="02020603050405020304" pitchFamily="18" charset="0"/>
                <a:cs typeface="Times New Roman" panose="02020603050405020304" pitchFamily="18" charset="0"/>
              </a:endParaRPr>
            </a:p>
            <a:p>
              <a:pPr algn="ctr" eaLnBrk="1" hangingPunct="1">
                <a:lnSpc>
                  <a:spcPts val="1650"/>
                </a:lnSpc>
                <a:defRPr/>
              </a:pPr>
              <a:r>
                <a:rPr lang="zh-CN" sz="2800" kern="100" dirty="0">
                  <a:latin typeface="Times New Roman" panose="02020603050405020304" pitchFamily="18" charset="0"/>
                  <a:cs typeface="Times New Roman" panose="02020603050405020304" pitchFamily="18" charset="0"/>
                </a:rPr>
                <a:t>进行环境分析</a:t>
              </a:r>
            </a:p>
          </p:txBody>
        </p:sp>
        <p:sp>
          <p:nvSpPr>
            <p:cNvPr id="10" name="Rectangle 91">
              <a:extLst>
                <a:ext uri="{FF2B5EF4-FFF2-40B4-BE49-F238E27FC236}">
                  <a16:creationId xmlns:a16="http://schemas.microsoft.com/office/drawing/2014/main" id="{B9F6E802-2252-6E96-447C-93AE8A12CA5A}"/>
                </a:ext>
              </a:extLst>
            </p:cNvPr>
            <p:cNvSpPr>
              <a:spLocks noChangeArrowheads="1"/>
            </p:cNvSpPr>
            <p:nvPr/>
          </p:nvSpPr>
          <p:spPr bwMode="auto">
            <a:xfrm>
              <a:off x="4221" y="9323"/>
              <a:ext cx="3045" cy="468"/>
            </a:xfrm>
            <a:prstGeom prst="rect">
              <a:avLst/>
            </a:prstGeom>
            <a:solidFill>
              <a:srgbClr val="FFFFFF"/>
            </a:solidFill>
            <a:ln w="9525">
              <a:solidFill>
                <a:srgbClr val="000000"/>
              </a:solidFill>
              <a:miter lim="800000"/>
              <a:headEnd/>
              <a:tailEnd/>
            </a:ln>
          </p:spPr>
          <p:txBody>
            <a:bodyPr upright="1"/>
            <a:lstStyle/>
            <a:p>
              <a:pPr algn="ctr" eaLnBrk="1" hangingPunct="1">
                <a:lnSpc>
                  <a:spcPts val="1650"/>
                </a:lnSpc>
                <a:defRPr/>
              </a:pPr>
              <a:endParaRPr lang="en-US" altLang="zh-CN" sz="2800" kern="100" dirty="0">
                <a:latin typeface="Times New Roman" panose="02020603050405020304" pitchFamily="18" charset="0"/>
                <a:cs typeface="Times New Roman" panose="02020603050405020304" pitchFamily="18" charset="0"/>
              </a:endParaRPr>
            </a:p>
            <a:p>
              <a:pPr algn="ctr" eaLnBrk="1" hangingPunct="1">
                <a:lnSpc>
                  <a:spcPts val="1650"/>
                </a:lnSpc>
                <a:defRPr/>
              </a:pPr>
              <a:r>
                <a:rPr lang="zh-CN" sz="2800" kern="100" dirty="0">
                  <a:latin typeface="Times New Roman" panose="02020603050405020304" pitchFamily="18" charset="0"/>
                  <a:cs typeface="Times New Roman" panose="02020603050405020304" pitchFamily="18" charset="0"/>
                </a:rPr>
                <a:t>营销计划</a:t>
              </a:r>
            </a:p>
          </p:txBody>
        </p:sp>
        <p:cxnSp>
          <p:nvCxnSpPr>
            <p:cNvPr id="5129" name="Line 92">
              <a:extLst>
                <a:ext uri="{FF2B5EF4-FFF2-40B4-BE49-F238E27FC236}">
                  <a16:creationId xmlns:a16="http://schemas.microsoft.com/office/drawing/2014/main" id="{180211B5-60CD-771A-CBD4-248F2EAC9CC5}"/>
                </a:ext>
              </a:extLst>
            </p:cNvPr>
            <p:cNvCxnSpPr>
              <a:cxnSpLocks noChangeShapeType="1"/>
            </p:cNvCxnSpPr>
            <p:nvPr/>
          </p:nvCxnSpPr>
          <p:spPr bwMode="auto">
            <a:xfrm>
              <a:off x="5682" y="6432"/>
              <a:ext cx="0" cy="312"/>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cxnSp>
          <p:nvCxnSpPr>
            <p:cNvPr id="5130" name="Line 93">
              <a:extLst>
                <a:ext uri="{FF2B5EF4-FFF2-40B4-BE49-F238E27FC236}">
                  <a16:creationId xmlns:a16="http://schemas.microsoft.com/office/drawing/2014/main" id="{9A4426E7-E363-A318-D1D7-CB75F24CFF34}"/>
                </a:ext>
              </a:extLst>
            </p:cNvPr>
            <p:cNvCxnSpPr>
              <a:cxnSpLocks noChangeShapeType="1"/>
            </p:cNvCxnSpPr>
            <p:nvPr/>
          </p:nvCxnSpPr>
          <p:spPr bwMode="auto">
            <a:xfrm>
              <a:off x="5682" y="7186"/>
              <a:ext cx="0" cy="312"/>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cxnSp>
          <p:nvCxnSpPr>
            <p:cNvPr id="5131" name="Line 94">
              <a:extLst>
                <a:ext uri="{FF2B5EF4-FFF2-40B4-BE49-F238E27FC236}">
                  <a16:creationId xmlns:a16="http://schemas.microsoft.com/office/drawing/2014/main" id="{9A7AAA0B-EB4F-0D78-00A3-D3E9BE6F0564}"/>
                </a:ext>
              </a:extLst>
            </p:cNvPr>
            <p:cNvCxnSpPr>
              <a:cxnSpLocks noChangeShapeType="1"/>
            </p:cNvCxnSpPr>
            <p:nvPr/>
          </p:nvCxnSpPr>
          <p:spPr bwMode="auto">
            <a:xfrm>
              <a:off x="5682" y="7996"/>
              <a:ext cx="0" cy="312"/>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cxnSp>
          <p:nvCxnSpPr>
            <p:cNvPr id="5132" name="Line 95">
              <a:extLst>
                <a:ext uri="{FF2B5EF4-FFF2-40B4-BE49-F238E27FC236}">
                  <a16:creationId xmlns:a16="http://schemas.microsoft.com/office/drawing/2014/main" id="{EBE54B87-6354-D72E-9465-79332875C61F}"/>
                </a:ext>
              </a:extLst>
            </p:cNvPr>
            <p:cNvCxnSpPr>
              <a:cxnSpLocks noChangeShapeType="1"/>
            </p:cNvCxnSpPr>
            <p:nvPr/>
          </p:nvCxnSpPr>
          <p:spPr bwMode="auto">
            <a:xfrm>
              <a:off x="5682" y="8772"/>
              <a:ext cx="3" cy="558"/>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gr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a:extLst>
              <a:ext uri="{FF2B5EF4-FFF2-40B4-BE49-F238E27FC236}">
                <a16:creationId xmlns:a16="http://schemas.microsoft.com/office/drawing/2014/main" id="{41322D7C-CDC5-E71F-E45D-627AE98469FF}"/>
              </a:ext>
            </a:extLst>
          </p:cNvPr>
          <p:cNvSpPr>
            <a:spLocks noGrp="1" noChangeArrowheads="1"/>
          </p:cNvSpPr>
          <p:nvPr>
            <p:ph type="title"/>
          </p:nvPr>
        </p:nvSpPr>
        <p:spPr/>
        <p:txBody>
          <a:bodyPr/>
          <a:lstStyle/>
          <a:p>
            <a:pPr eaLnBrk="1" hangingPunct="1"/>
            <a:r>
              <a:rPr lang="zh-CN" altLang="en-US"/>
              <a:t>二、</a:t>
            </a:r>
            <a:r>
              <a:rPr lang="zh-CN" altLang="en-US" b="1"/>
              <a:t>营销计划</a:t>
            </a:r>
            <a:r>
              <a:rPr lang="zh-CN" altLang="en-US"/>
              <a:t> </a:t>
            </a:r>
          </a:p>
        </p:txBody>
      </p:sp>
      <p:sp>
        <p:nvSpPr>
          <p:cNvPr id="6147" name="Rectangle 3">
            <a:extLst>
              <a:ext uri="{FF2B5EF4-FFF2-40B4-BE49-F238E27FC236}">
                <a16:creationId xmlns:a16="http://schemas.microsoft.com/office/drawing/2014/main" id="{DB5E759B-7910-7A04-183F-FBD03E85A2DD}"/>
              </a:ext>
            </a:extLst>
          </p:cNvPr>
          <p:cNvSpPr>
            <a:spLocks noGrp="1" noChangeArrowheads="1"/>
          </p:cNvSpPr>
          <p:nvPr>
            <p:ph type="body" idx="1"/>
          </p:nvPr>
        </p:nvSpPr>
        <p:spPr/>
        <p:txBody>
          <a:bodyPr/>
          <a:lstStyle/>
          <a:p>
            <a:pPr eaLnBrk="1" hangingPunct="1">
              <a:lnSpc>
                <a:spcPct val="90000"/>
              </a:lnSpc>
            </a:pPr>
            <a:r>
              <a:rPr lang="zh-CN" altLang="en-US"/>
              <a:t>营销计划的制定是公司就战略计划中有关的营销问题制定营销计划的过程。</a:t>
            </a:r>
          </a:p>
          <a:p>
            <a:pPr eaLnBrk="1" hangingPunct="1">
              <a:lnSpc>
                <a:spcPct val="90000"/>
              </a:lnSpc>
            </a:pPr>
            <a:r>
              <a:rPr lang="zh-CN" altLang="en-US"/>
              <a:t>营销计划是一系列对行动战术进行规划的特殊详细的计划，主要处理公司为实现市场目标和满足市场需求而推行的产品、价格、销售及促销等问题。</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标题 1">
            <a:extLst>
              <a:ext uri="{FF2B5EF4-FFF2-40B4-BE49-F238E27FC236}">
                <a16:creationId xmlns:a16="http://schemas.microsoft.com/office/drawing/2014/main" id="{FA3DEF96-6823-9EDD-1B4D-A9D97B4E909B}"/>
              </a:ext>
            </a:extLst>
          </p:cNvPr>
          <p:cNvSpPr>
            <a:spLocks noGrp="1" noChangeArrowheads="1"/>
          </p:cNvSpPr>
          <p:nvPr>
            <p:ph type="title"/>
          </p:nvPr>
        </p:nvSpPr>
        <p:spPr/>
        <p:txBody>
          <a:bodyPr/>
          <a:lstStyle/>
          <a:p>
            <a:pPr eaLnBrk="1" hangingPunct="1"/>
            <a:r>
              <a:rPr lang="zh-CN" altLang="en-US"/>
              <a:t>二、</a:t>
            </a:r>
            <a:r>
              <a:rPr lang="zh-CN" altLang="en-US" b="1"/>
              <a:t>营销计划</a:t>
            </a:r>
            <a:r>
              <a:rPr lang="zh-CN" altLang="en-US"/>
              <a:t> </a:t>
            </a:r>
          </a:p>
        </p:txBody>
      </p:sp>
      <p:sp>
        <p:nvSpPr>
          <p:cNvPr id="3" name="内容占位符 2">
            <a:extLst>
              <a:ext uri="{FF2B5EF4-FFF2-40B4-BE49-F238E27FC236}">
                <a16:creationId xmlns:a16="http://schemas.microsoft.com/office/drawing/2014/main" id="{AA49AB34-8B3C-F0E5-C6A1-A51A9B84E898}"/>
              </a:ext>
            </a:extLst>
          </p:cNvPr>
          <p:cNvSpPr>
            <a:spLocks noGrp="1"/>
          </p:cNvSpPr>
          <p:nvPr>
            <p:ph idx="1"/>
          </p:nvPr>
        </p:nvSpPr>
        <p:spPr/>
        <p:txBody>
          <a:bodyPr/>
          <a:lstStyle/>
          <a:p>
            <a:pPr eaLnBrk="1" hangingPunct="1">
              <a:defRPr/>
            </a:pPr>
            <a:r>
              <a:rPr lang="zh-CN" altLang="zh-CN" kern="100" dirty="0">
                <a:latin typeface="Times New Roman" panose="02020603050405020304" pitchFamily="18" charset="0"/>
              </a:rPr>
              <a:t>营销计划的作用</a:t>
            </a:r>
            <a:r>
              <a:rPr lang="zh-CN" altLang="en-US" kern="100" dirty="0">
                <a:latin typeface="Times New Roman" panose="02020603050405020304" pitchFamily="18" charset="0"/>
              </a:rPr>
              <a:t>：</a:t>
            </a:r>
            <a:endParaRPr lang="en-US" altLang="zh-CN" kern="100" dirty="0">
              <a:latin typeface="Times New Roman" panose="02020603050405020304" pitchFamily="18" charset="0"/>
            </a:endParaRPr>
          </a:p>
          <a:p>
            <a:pPr lvl="1" eaLnBrk="1" hangingPunct="1">
              <a:defRPr/>
            </a:pPr>
            <a:r>
              <a:rPr lang="zh-CN" altLang="zh-CN" sz="2000" kern="100" dirty="0">
                <a:latin typeface="Times New Roman" panose="02020603050405020304" pitchFamily="18" charset="0"/>
              </a:rPr>
              <a:t>能使公司所有层次的员工之间、公司各个职能部门之间的信息交流更加便利。</a:t>
            </a:r>
            <a:endParaRPr lang="en-US" altLang="zh-CN" sz="2000" kern="100" dirty="0">
              <a:latin typeface="Times New Roman" panose="02020603050405020304" pitchFamily="18" charset="0"/>
            </a:endParaRPr>
          </a:p>
          <a:p>
            <a:pPr lvl="1" eaLnBrk="1" hangingPunct="1">
              <a:defRPr/>
            </a:pPr>
            <a:r>
              <a:rPr lang="zh-CN" altLang="zh-CN" sz="2000" kern="100" dirty="0">
                <a:latin typeface="Times New Roman" panose="02020603050405020304" pitchFamily="18" charset="0"/>
              </a:rPr>
              <a:t>使管理人员能够监督公司各部门行动的一致性。</a:t>
            </a:r>
            <a:endParaRPr lang="en-US" altLang="zh-CN" sz="2000" kern="100" dirty="0">
              <a:latin typeface="Times New Roman" panose="02020603050405020304" pitchFamily="18" charset="0"/>
            </a:endParaRPr>
          </a:p>
          <a:p>
            <a:pPr lvl="1" eaLnBrk="1" hangingPunct="1">
              <a:defRPr/>
            </a:pPr>
            <a:r>
              <a:rPr lang="zh-CN" altLang="zh-CN" sz="2000" kern="100" dirty="0">
                <a:latin typeface="Times New Roman" panose="02020603050405020304" pitchFamily="18" charset="0"/>
              </a:rPr>
              <a:t>使员工能够有的放矢，有目标地开展工作。</a:t>
            </a:r>
            <a:endParaRPr lang="en-US" altLang="zh-CN" sz="2000" kern="100" dirty="0">
              <a:latin typeface="Times New Roman" panose="02020603050405020304" pitchFamily="18" charset="0"/>
            </a:endParaRPr>
          </a:p>
          <a:p>
            <a:pPr lvl="1" eaLnBrk="1" hangingPunct="1">
              <a:defRPr/>
            </a:pPr>
            <a:r>
              <a:rPr lang="zh-CN" altLang="zh-CN" sz="2000" kern="100" dirty="0">
                <a:latin typeface="Times New Roman" panose="02020603050405020304" pitchFamily="18" charset="0"/>
              </a:rPr>
              <a:t>能帮助人们对整个目标保持高度的注意力。</a:t>
            </a:r>
            <a:endParaRPr lang="en-US" altLang="zh-CN" sz="2000" kern="100" dirty="0">
              <a:latin typeface="Times New Roman" panose="02020603050405020304" pitchFamily="18" charset="0"/>
            </a:endParaRPr>
          </a:p>
          <a:p>
            <a:pPr lvl="1" eaLnBrk="1" hangingPunct="1">
              <a:defRPr/>
            </a:pPr>
            <a:r>
              <a:rPr lang="zh-CN" altLang="zh-CN" sz="2000" kern="100" dirty="0">
                <a:latin typeface="Times New Roman" panose="02020603050405020304" pitchFamily="18" charset="0"/>
              </a:rPr>
              <a:t>使员工将营销计划的目标与现实情况进行比较，准确评估公司的业绩</a:t>
            </a:r>
            <a:endParaRPr lang="en-US" altLang="zh-CN" sz="2000" kern="100" dirty="0">
              <a:latin typeface="Times New Roman" panose="02020603050405020304" pitchFamily="18" charset="0"/>
            </a:endParaRPr>
          </a:p>
          <a:p>
            <a:pPr lvl="1" eaLnBrk="1" hangingPunct="1">
              <a:defRPr/>
            </a:pPr>
            <a:r>
              <a:rPr lang="zh-CN" altLang="zh-CN" sz="2000" kern="100" dirty="0">
                <a:latin typeface="Times New Roman" panose="02020603050405020304" pitchFamily="18" charset="0"/>
              </a:rPr>
              <a:t>制定营销计划的过程本身也同样具有价值。</a:t>
            </a:r>
            <a:endParaRPr lang="en-US" altLang="zh-CN" sz="2000" kern="100" dirty="0">
              <a:latin typeface="Times New Roman" panose="02020603050405020304" pitchFamily="18" charset="0"/>
            </a:endParaRPr>
          </a:p>
          <a:p>
            <a:pPr eaLnBrk="1" hangingPunct="1">
              <a:defRPr/>
            </a:pPr>
            <a:endParaRPr lang="zh-CN" altLang="zh-CN" sz="1800" kern="100" dirty="0">
              <a:latin typeface="Times New Roman" panose="02020603050405020304" pitchFamily="18" charset="0"/>
            </a:endParaRPr>
          </a:p>
          <a:p>
            <a:pPr eaLnBrk="1" hangingPunct="1">
              <a:defRPr/>
            </a:pPr>
            <a:endParaRPr lang="zh-CN" alt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标题 1">
            <a:extLst>
              <a:ext uri="{FF2B5EF4-FFF2-40B4-BE49-F238E27FC236}">
                <a16:creationId xmlns:a16="http://schemas.microsoft.com/office/drawing/2014/main" id="{F50C1C40-E659-0F60-F1F6-F05DF44DE82D}"/>
              </a:ext>
            </a:extLst>
          </p:cNvPr>
          <p:cNvSpPr>
            <a:spLocks noGrp="1" noChangeArrowheads="1"/>
          </p:cNvSpPr>
          <p:nvPr>
            <p:ph type="title"/>
          </p:nvPr>
        </p:nvSpPr>
        <p:spPr/>
        <p:txBody>
          <a:bodyPr/>
          <a:lstStyle/>
          <a:p>
            <a:pPr eaLnBrk="1" hangingPunct="1"/>
            <a:r>
              <a:rPr lang="zh-CN" altLang="en-US"/>
              <a:t>二、</a:t>
            </a:r>
            <a:r>
              <a:rPr lang="zh-CN" altLang="en-US" b="1"/>
              <a:t>营销计划</a:t>
            </a:r>
            <a:r>
              <a:rPr lang="zh-CN" altLang="en-US"/>
              <a:t> </a:t>
            </a:r>
          </a:p>
        </p:txBody>
      </p:sp>
      <p:sp>
        <p:nvSpPr>
          <p:cNvPr id="3" name="内容占位符 2">
            <a:extLst>
              <a:ext uri="{FF2B5EF4-FFF2-40B4-BE49-F238E27FC236}">
                <a16:creationId xmlns:a16="http://schemas.microsoft.com/office/drawing/2014/main" id="{F2E501A2-8AFB-774B-1255-108775B3FE04}"/>
              </a:ext>
            </a:extLst>
          </p:cNvPr>
          <p:cNvSpPr>
            <a:spLocks noGrp="1"/>
          </p:cNvSpPr>
          <p:nvPr>
            <p:ph idx="1"/>
          </p:nvPr>
        </p:nvSpPr>
        <p:spPr/>
        <p:txBody>
          <a:bodyPr/>
          <a:lstStyle/>
          <a:p>
            <a:pPr eaLnBrk="1" hangingPunct="1">
              <a:defRPr/>
            </a:pPr>
            <a:r>
              <a:rPr lang="zh-CN" altLang="en-US" dirty="0"/>
              <a:t>营销计划包括以下内容：</a:t>
            </a:r>
            <a:endParaRPr lang="en-US" altLang="zh-CN" dirty="0"/>
          </a:p>
          <a:p>
            <a:pPr lvl="1" eaLnBrk="1" hangingPunct="1">
              <a:defRPr/>
            </a:pPr>
            <a:r>
              <a:rPr lang="zh-CN" altLang="en-US" sz="2400" dirty="0"/>
              <a:t>计划纲要：</a:t>
            </a:r>
            <a:r>
              <a:rPr lang="zh-CN" altLang="zh-CN" sz="2400" dirty="0"/>
              <a:t>应体现整个营销计划本质的要点</a:t>
            </a:r>
            <a:endParaRPr lang="en-US" altLang="zh-CN" sz="2400" dirty="0"/>
          </a:p>
          <a:p>
            <a:pPr lvl="1" eaLnBrk="1" hangingPunct="1">
              <a:defRPr/>
            </a:pPr>
            <a:r>
              <a:rPr lang="zh-CN" altLang="en-US" sz="2400" dirty="0"/>
              <a:t>环境分析：</a:t>
            </a:r>
            <a:r>
              <a:rPr lang="zh-CN" altLang="zh-CN" sz="2400" dirty="0"/>
              <a:t>特别强调当前产品、产品系列、市场或计划所涉及的一些外部和内部的营销环境。</a:t>
            </a:r>
            <a:endParaRPr lang="en-US" altLang="zh-CN" sz="2400" dirty="0"/>
          </a:p>
          <a:p>
            <a:pPr lvl="1" eaLnBrk="1" hangingPunct="1">
              <a:defRPr/>
            </a:pPr>
            <a:r>
              <a:rPr lang="zh-CN" altLang="en-US" sz="2400" dirty="0"/>
              <a:t>营销目标：</a:t>
            </a:r>
            <a:r>
              <a:rPr lang="zh-CN" altLang="zh-CN" sz="2400" dirty="0"/>
              <a:t>是营销计划的核心部分，在分析营销现状并预测未来营销机会的基础上制定的。</a:t>
            </a:r>
            <a:endParaRPr lang="en-US" altLang="zh-CN" sz="2400" dirty="0"/>
          </a:p>
          <a:p>
            <a:pPr lvl="1" eaLnBrk="1" hangingPunct="1">
              <a:defRPr/>
            </a:pPr>
            <a:r>
              <a:rPr lang="zh-CN" altLang="en-US" sz="2400" dirty="0"/>
              <a:t>营销策略：</a:t>
            </a:r>
            <a:r>
              <a:rPr lang="zh-CN" altLang="zh-CN" sz="2400" kern="100" dirty="0">
                <a:latin typeface="Times New Roman" panose="02020603050405020304" pitchFamily="18" charset="0"/>
                <a:cs typeface="Times New Roman" panose="02020603050405020304" pitchFamily="18" charset="0"/>
              </a:rPr>
              <a:t>是实现营销目标的计划</a:t>
            </a:r>
            <a:endParaRPr lang="en-US" altLang="zh-CN" sz="2400" dirty="0"/>
          </a:p>
          <a:p>
            <a:pPr lvl="1" eaLnBrk="1" hangingPunct="1">
              <a:defRPr/>
            </a:pPr>
            <a:r>
              <a:rPr lang="zh-CN" altLang="en-US" sz="2400" dirty="0"/>
              <a:t>行动方案</a:t>
            </a:r>
            <a:endParaRPr lang="en-US" altLang="zh-CN" sz="2400" dirty="0"/>
          </a:p>
          <a:p>
            <a:pPr lvl="1" eaLnBrk="1" hangingPunct="1">
              <a:defRPr/>
            </a:pPr>
            <a:r>
              <a:rPr lang="zh-CN" altLang="en-US" sz="2400" dirty="0"/>
              <a:t>预算</a:t>
            </a:r>
            <a:endParaRPr lang="en-US" altLang="zh-CN" sz="2400" dirty="0"/>
          </a:p>
          <a:p>
            <a:pPr lvl="1" eaLnBrk="1" hangingPunct="1">
              <a:defRPr/>
            </a:pPr>
            <a:r>
              <a:rPr lang="zh-CN" altLang="en-US" sz="2400" dirty="0"/>
              <a:t>评估和控制  </a:t>
            </a:r>
          </a:p>
          <a:p>
            <a:pPr eaLnBrk="1" hangingPunct="1">
              <a:defRPr/>
            </a:pPr>
            <a:endParaRPr lang="zh-CN" altLang="zh-CN" sz="1800" kern="100" dirty="0">
              <a:latin typeface="Times New Roman" panose="02020603050405020304" pitchFamily="18" charset="0"/>
            </a:endParaRPr>
          </a:p>
          <a:p>
            <a:pPr eaLnBrk="1" hangingPunct="1">
              <a:defRPr/>
            </a:pPr>
            <a:endParaRPr lang="zh-CN" alt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a:extLst>
              <a:ext uri="{FF2B5EF4-FFF2-40B4-BE49-F238E27FC236}">
                <a16:creationId xmlns:a16="http://schemas.microsoft.com/office/drawing/2014/main" id="{44F63E4D-AAB5-F9C5-C15F-EE7323B7EEB2}"/>
              </a:ext>
            </a:extLst>
          </p:cNvPr>
          <p:cNvSpPr>
            <a:spLocks noGrp="1" noChangeArrowheads="1"/>
          </p:cNvSpPr>
          <p:nvPr>
            <p:ph type="title"/>
          </p:nvPr>
        </p:nvSpPr>
        <p:spPr>
          <a:xfrm>
            <a:off x="468313" y="260350"/>
            <a:ext cx="8229600" cy="1143000"/>
          </a:xfrm>
        </p:spPr>
        <p:txBody>
          <a:bodyPr/>
          <a:lstStyle/>
          <a:p>
            <a:pPr eaLnBrk="1" hangingPunct="1"/>
            <a:r>
              <a:rPr lang="zh-CN" altLang="en-US"/>
              <a:t>三、</a:t>
            </a:r>
            <a:r>
              <a:rPr lang="zh-CN" altLang="en-US" b="1"/>
              <a:t>保险营销计划的制定方法</a:t>
            </a:r>
            <a:r>
              <a:rPr lang="zh-CN" altLang="en-US"/>
              <a:t> </a:t>
            </a:r>
          </a:p>
        </p:txBody>
      </p:sp>
      <p:grpSp>
        <p:nvGrpSpPr>
          <p:cNvPr id="9219" name="画布 128">
            <a:extLst>
              <a:ext uri="{FF2B5EF4-FFF2-40B4-BE49-F238E27FC236}">
                <a16:creationId xmlns:a16="http://schemas.microsoft.com/office/drawing/2014/main" id="{5564D335-BA4A-4E0E-74A7-7AF6BB8FCEE1}"/>
              </a:ext>
            </a:extLst>
          </p:cNvPr>
          <p:cNvGrpSpPr>
            <a:grpSpLocks/>
          </p:cNvGrpSpPr>
          <p:nvPr/>
        </p:nvGrpSpPr>
        <p:grpSpPr bwMode="auto">
          <a:xfrm>
            <a:off x="684213" y="1403350"/>
            <a:ext cx="8013700" cy="5194300"/>
            <a:chOff x="0" y="0"/>
            <a:chExt cx="3479800" cy="2462212"/>
          </a:xfrm>
        </p:grpSpPr>
        <p:sp>
          <p:nvSpPr>
            <p:cNvPr id="9220" name="矩形 5">
              <a:extLst>
                <a:ext uri="{FF2B5EF4-FFF2-40B4-BE49-F238E27FC236}">
                  <a16:creationId xmlns:a16="http://schemas.microsoft.com/office/drawing/2014/main" id="{05D04B7C-D9E3-A709-1C0B-72366C64084D}"/>
                </a:ext>
              </a:extLst>
            </p:cNvPr>
            <p:cNvSpPr>
              <a:spLocks noChangeArrowheads="1"/>
            </p:cNvSpPr>
            <p:nvPr/>
          </p:nvSpPr>
          <p:spPr bwMode="auto">
            <a:xfrm>
              <a:off x="0" y="0"/>
              <a:ext cx="3479800" cy="2461895"/>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endParaRPr lang="zh-CN" altLang="en-US"/>
            </a:p>
          </p:txBody>
        </p:sp>
        <p:cxnSp>
          <p:nvCxnSpPr>
            <p:cNvPr id="7" name="直接箭头连接符 6">
              <a:extLst>
                <a:ext uri="{FF2B5EF4-FFF2-40B4-BE49-F238E27FC236}">
                  <a16:creationId xmlns:a16="http://schemas.microsoft.com/office/drawing/2014/main" id="{DF1D786C-0C41-EDBF-0F3B-60428E4593C3}"/>
                </a:ext>
              </a:extLst>
            </p:cNvPr>
            <p:cNvCxnSpPr>
              <a:stCxn id="8" idx="2"/>
              <a:endCxn id="15" idx="0"/>
            </p:cNvCxnSpPr>
            <p:nvPr/>
          </p:nvCxnSpPr>
          <p:spPr>
            <a:xfrm>
              <a:off x="1724045" y="240803"/>
              <a:ext cx="0" cy="2016726"/>
            </a:xfrm>
            <a:prstGeom prst="straightConnector1">
              <a:avLst/>
            </a:prstGeom>
            <a:ln>
              <a:tailEnd type="triangle"/>
            </a:ln>
          </p:spPr>
          <p:style>
            <a:lnRef idx="1">
              <a:schemeClr val="dk1"/>
            </a:lnRef>
            <a:fillRef idx="0">
              <a:schemeClr val="dk1"/>
            </a:fillRef>
            <a:effectRef idx="0">
              <a:schemeClr val="dk1"/>
            </a:effectRef>
            <a:fontRef idx="minor">
              <a:schemeClr val="tx1"/>
            </a:fontRef>
          </p:style>
        </p:cxnSp>
        <p:sp>
          <p:nvSpPr>
            <p:cNvPr id="8" name="矩形 7">
              <a:extLst>
                <a:ext uri="{FF2B5EF4-FFF2-40B4-BE49-F238E27FC236}">
                  <a16:creationId xmlns:a16="http://schemas.microsoft.com/office/drawing/2014/main" id="{1519B660-D673-0FA0-1F0F-95CE366D36DA}"/>
                </a:ext>
              </a:extLst>
            </p:cNvPr>
            <p:cNvSpPr/>
            <p:nvPr/>
          </p:nvSpPr>
          <p:spPr>
            <a:xfrm>
              <a:off x="4136" y="36120"/>
              <a:ext cx="3439818" cy="204683"/>
            </a:xfrm>
            <a:prstGeom prst="rect">
              <a:avLst/>
            </a:prstGeom>
          </p:spPr>
          <p:style>
            <a:lnRef idx="2">
              <a:schemeClr val="dk1"/>
            </a:lnRef>
            <a:fillRef idx="1">
              <a:schemeClr val="lt1"/>
            </a:fillRef>
            <a:effectRef idx="0">
              <a:schemeClr val="dk1"/>
            </a:effectRef>
            <a:fontRef idx="minor">
              <a:schemeClr val="dk1"/>
            </a:fontRef>
          </p:style>
          <p:txBody>
            <a:bodyPr lIns="0" tIns="0" rIns="0" bIns="0" anchor="ctr"/>
            <a:lstStyle/>
            <a:p>
              <a:pPr eaLnBrk="1" hangingPunct="1">
                <a:lnSpc>
                  <a:spcPct val="150000"/>
                </a:lnSpc>
                <a:defRPr/>
              </a:pPr>
              <a:endParaRPr lang="en-US" altLang="zh-CN" sz="2000" b="1" kern="100" dirty="0">
                <a:latin typeface="Times New Roman" panose="02020603050405020304" pitchFamily="18" charset="0"/>
                <a:cs typeface="Times New Roman" panose="02020603050405020304" pitchFamily="18" charset="0"/>
              </a:endParaRPr>
            </a:p>
            <a:p>
              <a:pPr eaLnBrk="1" hangingPunct="1">
                <a:lnSpc>
                  <a:spcPct val="150000"/>
                </a:lnSpc>
                <a:defRPr/>
              </a:pPr>
              <a:r>
                <a:rPr lang="zh-CN" sz="2000" b="1" kern="100" dirty="0">
                  <a:latin typeface="Times New Roman" panose="02020603050405020304" pitchFamily="18" charset="0"/>
                  <a:cs typeface="Times New Roman" panose="02020603050405020304" pitchFamily="18" charset="0"/>
                </a:rPr>
                <a:t>把握机会：</a:t>
              </a:r>
              <a:r>
                <a:rPr lang="zh-CN" sz="2000" kern="100" dirty="0">
                  <a:latin typeface="Times New Roman" panose="02020603050405020304" pitchFamily="18" charset="0"/>
                  <a:cs typeface="Times New Roman" panose="02020603050405020304" pitchFamily="18" charset="0"/>
                </a:rPr>
                <a:t>根据：市场、竞争、顾客需求、公司的优势和劣势</a:t>
              </a:r>
            </a:p>
            <a:p>
              <a:pPr algn="ctr" eaLnBrk="1" hangingPunct="1">
                <a:lnSpc>
                  <a:spcPct val="150000"/>
                </a:lnSpc>
                <a:defRPr/>
              </a:pPr>
              <a:r>
                <a:rPr lang="en-US" sz="2000" kern="100" dirty="0">
                  <a:latin typeface="Times New Roman" panose="02020603050405020304" pitchFamily="18" charset="0"/>
                  <a:cs typeface="Times New Roman" panose="02020603050405020304" pitchFamily="18" charset="0"/>
                </a:rPr>
                <a:t> </a:t>
              </a:r>
              <a:endParaRPr lang="zh-CN" sz="2000" kern="100" dirty="0">
                <a:latin typeface="Times New Roman" panose="02020603050405020304" pitchFamily="18" charset="0"/>
                <a:cs typeface="Times New Roman" panose="02020603050405020304" pitchFamily="18" charset="0"/>
              </a:endParaRPr>
            </a:p>
          </p:txBody>
        </p:sp>
        <p:sp>
          <p:nvSpPr>
            <p:cNvPr id="9" name="矩形 8">
              <a:extLst>
                <a:ext uri="{FF2B5EF4-FFF2-40B4-BE49-F238E27FC236}">
                  <a16:creationId xmlns:a16="http://schemas.microsoft.com/office/drawing/2014/main" id="{BFC680B2-D1D1-ADEA-7DA2-D442B021B202}"/>
                </a:ext>
              </a:extLst>
            </p:cNvPr>
            <p:cNvSpPr/>
            <p:nvPr/>
          </p:nvSpPr>
          <p:spPr>
            <a:xfrm>
              <a:off x="4136" y="353680"/>
              <a:ext cx="3439818" cy="204683"/>
            </a:xfrm>
            <a:prstGeom prst="rect">
              <a:avLst/>
            </a:prstGeom>
          </p:spPr>
          <p:style>
            <a:lnRef idx="2">
              <a:schemeClr val="dk1"/>
            </a:lnRef>
            <a:fillRef idx="1">
              <a:schemeClr val="lt1"/>
            </a:fillRef>
            <a:effectRef idx="0">
              <a:schemeClr val="dk1"/>
            </a:effectRef>
            <a:fontRef idx="minor">
              <a:schemeClr val="dk1"/>
            </a:fontRef>
          </p:style>
          <p:txBody>
            <a:bodyPr lIns="0" tIns="0" rIns="0" bIns="0" anchor="ctr"/>
            <a:lstStyle/>
            <a:p>
              <a:pPr eaLnBrk="1" hangingPunct="1">
                <a:lnSpc>
                  <a:spcPts val="1650"/>
                </a:lnSpc>
                <a:defRPr/>
              </a:pPr>
              <a:endParaRPr lang="en-US" altLang="zh-CN" sz="2000" b="1" kern="100" dirty="0">
                <a:latin typeface="Times New Roman" panose="02020603050405020304" pitchFamily="18" charset="0"/>
                <a:cs typeface="Times New Roman" panose="02020603050405020304" pitchFamily="18" charset="0"/>
              </a:endParaRPr>
            </a:p>
            <a:p>
              <a:pPr eaLnBrk="1" hangingPunct="1">
                <a:lnSpc>
                  <a:spcPts val="1650"/>
                </a:lnSpc>
                <a:defRPr/>
              </a:pPr>
              <a:r>
                <a:rPr lang="zh-CN" sz="2000" b="1" kern="100" dirty="0">
                  <a:latin typeface="Times New Roman" panose="02020603050405020304" pitchFamily="18" charset="0"/>
                  <a:cs typeface="Times New Roman" panose="02020603050405020304" pitchFamily="18" charset="0"/>
                </a:rPr>
                <a:t>确定目标：</a:t>
              </a:r>
              <a:r>
                <a:rPr lang="zh-CN" sz="2000" kern="100" dirty="0">
                  <a:latin typeface="Times New Roman" panose="02020603050405020304" pitchFamily="18" charset="0"/>
                  <a:cs typeface="Times New Roman" panose="02020603050405020304" pitchFamily="18" charset="0"/>
                </a:rPr>
                <a:t>我们需要实现什么目标，应该何时完成</a:t>
              </a:r>
            </a:p>
            <a:p>
              <a:pPr algn="ctr" eaLnBrk="1" hangingPunct="1">
                <a:lnSpc>
                  <a:spcPts val="1650"/>
                </a:lnSpc>
                <a:defRPr/>
              </a:pPr>
              <a:r>
                <a:rPr lang="en-US" sz="2000" kern="100" dirty="0">
                  <a:latin typeface="Times New Roman" panose="02020603050405020304" pitchFamily="18" charset="0"/>
                  <a:cs typeface="Times New Roman" panose="02020603050405020304" pitchFamily="18" charset="0"/>
                </a:rPr>
                <a:t> </a:t>
              </a:r>
              <a:endParaRPr lang="zh-CN" sz="2000" kern="100" dirty="0">
                <a:latin typeface="Times New Roman" panose="02020603050405020304" pitchFamily="18" charset="0"/>
                <a:cs typeface="Times New Roman" panose="02020603050405020304" pitchFamily="18" charset="0"/>
              </a:endParaRPr>
            </a:p>
          </p:txBody>
        </p:sp>
        <p:sp>
          <p:nvSpPr>
            <p:cNvPr id="10" name="矩形 9">
              <a:extLst>
                <a:ext uri="{FF2B5EF4-FFF2-40B4-BE49-F238E27FC236}">
                  <a16:creationId xmlns:a16="http://schemas.microsoft.com/office/drawing/2014/main" id="{EAF1FEE9-3DEA-C720-E640-8D3ADC533497}"/>
                </a:ext>
              </a:extLst>
            </p:cNvPr>
            <p:cNvSpPr/>
            <p:nvPr/>
          </p:nvSpPr>
          <p:spPr>
            <a:xfrm>
              <a:off x="4136" y="671239"/>
              <a:ext cx="3439818" cy="204683"/>
            </a:xfrm>
            <a:prstGeom prst="rect">
              <a:avLst/>
            </a:prstGeom>
          </p:spPr>
          <p:style>
            <a:lnRef idx="2">
              <a:schemeClr val="dk1"/>
            </a:lnRef>
            <a:fillRef idx="1">
              <a:schemeClr val="lt1"/>
            </a:fillRef>
            <a:effectRef idx="0">
              <a:schemeClr val="dk1"/>
            </a:effectRef>
            <a:fontRef idx="minor">
              <a:schemeClr val="dk1"/>
            </a:fontRef>
          </p:style>
          <p:txBody>
            <a:bodyPr lIns="0" tIns="0" rIns="0" bIns="0" anchor="ctr"/>
            <a:lstStyle/>
            <a:p>
              <a:pPr eaLnBrk="1" hangingPunct="1">
                <a:lnSpc>
                  <a:spcPts val="1650"/>
                </a:lnSpc>
                <a:defRPr/>
              </a:pPr>
              <a:endParaRPr lang="en-US" altLang="zh-CN" sz="2000" b="1" kern="100" dirty="0">
                <a:latin typeface="Times New Roman" panose="02020603050405020304" pitchFamily="18" charset="0"/>
                <a:cs typeface="Times New Roman" panose="02020603050405020304" pitchFamily="18" charset="0"/>
              </a:endParaRPr>
            </a:p>
            <a:p>
              <a:pPr eaLnBrk="1" hangingPunct="1">
                <a:lnSpc>
                  <a:spcPts val="1650"/>
                </a:lnSpc>
                <a:defRPr/>
              </a:pPr>
              <a:r>
                <a:rPr lang="zh-CN" sz="2000" b="1" kern="100" dirty="0">
                  <a:latin typeface="Times New Roman" panose="02020603050405020304" pitchFamily="18" charset="0"/>
                  <a:cs typeface="Times New Roman" panose="02020603050405020304" pitchFamily="18" charset="0"/>
                </a:rPr>
                <a:t>拟订计划的前提条件：</a:t>
              </a:r>
              <a:r>
                <a:rPr lang="zh-CN" sz="2000" kern="100" dirty="0">
                  <a:latin typeface="Times New Roman" panose="02020603050405020304" pitchFamily="18" charset="0"/>
                  <a:cs typeface="Times New Roman" panose="02020603050405020304" pitchFamily="18" charset="0"/>
                </a:rPr>
                <a:t>计划实施的外部和内部环境条件</a:t>
              </a:r>
            </a:p>
            <a:p>
              <a:pPr algn="ctr" eaLnBrk="1" hangingPunct="1">
                <a:lnSpc>
                  <a:spcPts val="1650"/>
                </a:lnSpc>
                <a:defRPr/>
              </a:pPr>
              <a:r>
                <a:rPr lang="en-US" sz="2000" kern="100" dirty="0">
                  <a:latin typeface="Times New Roman" panose="02020603050405020304" pitchFamily="18" charset="0"/>
                  <a:cs typeface="Times New Roman" panose="02020603050405020304" pitchFamily="18" charset="0"/>
                </a:rPr>
                <a:t> </a:t>
              </a:r>
              <a:endParaRPr lang="zh-CN" sz="2000" kern="100" dirty="0">
                <a:latin typeface="Times New Roman" panose="02020603050405020304" pitchFamily="18" charset="0"/>
                <a:cs typeface="Times New Roman" panose="02020603050405020304" pitchFamily="18" charset="0"/>
              </a:endParaRPr>
            </a:p>
          </p:txBody>
        </p:sp>
        <p:sp>
          <p:nvSpPr>
            <p:cNvPr id="11" name="矩形 10">
              <a:extLst>
                <a:ext uri="{FF2B5EF4-FFF2-40B4-BE49-F238E27FC236}">
                  <a16:creationId xmlns:a16="http://schemas.microsoft.com/office/drawing/2014/main" id="{BD7C8807-4142-934B-2EAF-DA3FB5A5A465}"/>
                </a:ext>
              </a:extLst>
            </p:cNvPr>
            <p:cNvSpPr/>
            <p:nvPr/>
          </p:nvSpPr>
          <p:spPr>
            <a:xfrm>
              <a:off x="4136" y="976005"/>
              <a:ext cx="3439818" cy="204683"/>
            </a:xfrm>
            <a:prstGeom prst="rect">
              <a:avLst/>
            </a:prstGeom>
          </p:spPr>
          <p:style>
            <a:lnRef idx="2">
              <a:schemeClr val="dk1"/>
            </a:lnRef>
            <a:fillRef idx="1">
              <a:schemeClr val="lt1"/>
            </a:fillRef>
            <a:effectRef idx="0">
              <a:schemeClr val="dk1"/>
            </a:effectRef>
            <a:fontRef idx="minor">
              <a:schemeClr val="dk1"/>
            </a:fontRef>
          </p:style>
          <p:txBody>
            <a:bodyPr lIns="0" tIns="0" rIns="0" bIns="0" anchor="ctr"/>
            <a:lstStyle/>
            <a:p>
              <a:pPr eaLnBrk="1" hangingPunct="1">
                <a:lnSpc>
                  <a:spcPts val="1650"/>
                </a:lnSpc>
                <a:defRPr/>
              </a:pPr>
              <a:endParaRPr lang="en-US" altLang="zh-CN" sz="2000" b="1" kern="100" dirty="0">
                <a:latin typeface="Times New Roman" panose="02020603050405020304" pitchFamily="18" charset="0"/>
                <a:cs typeface="Times New Roman" panose="02020603050405020304" pitchFamily="18" charset="0"/>
              </a:endParaRPr>
            </a:p>
            <a:p>
              <a:pPr eaLnBrk="1" hangingPunct="1">
                <a:lnSpc>
                  <a:spcPts val="1650"/>
                </a:lnSpc>
                <a:defRPr/>
              </a:pPr>
              <a:r>
                <a:rPr lang="zh-CN" sz="2000" b="1" kern="100" dirty="0">
                  <a:latin typeface="Times New Roman" panose="02020603050405020304" pitchFamily="18" charset="0"/>
                  <a:cs typeface="Times New Roman" panose="02020603050405020304" pitchFamily="18" charset="0"/>
                </a:rPr>
                <a:t>确定供选择的方案：</a:t>
              </a:r>
              <a:r>
                <a:rPr lang="zh-CN" sz="2000" kern="100" dirty="0">
                  <a:latin typeface="Times New Roman" panose="02020603050405020304" pitchFamily="18" charset="0"/>
                  <a:cs typeface="Times New Roman" panose="02020603050405020304" pitchFamily="18" charset="0"/>
                </a:rPr>
                <a:t>为了完成目标可以采用哪些方案</a:t>
              </a:r>
            </a:p>
            <a:p>
              <a:pPr algn="ctr" eaLnBrk="1" hangingPunct="1">
                <a:lnSpc>
                  <a:spcPts val="1650"/>
                </a:lnSpc>
                <a:defRPr/>
              </a:pPr>
              <a:r>
                <a:rPr lang="en-US" sz="2000" kern="100" dirty="0">
                  <a:latin typeface="Times New Roman" panose="02020603050405020304" pitchFamily="18" charset="0"/>
                  <a:cs typeface="Times New Roman" panose="02020603050405020304" pitchFamily="18" charset="0"/>
                </a:rPr>
                <a:t> </a:t>
              </a:r>
              <a:endParaRPr lang="zh-CN" sz="2000" kern="100" dirty="0">
                <a:latin typeface="Times New Roman" panose="02020603050405020304" pitchFamily="18" charset="0"/>
                <a:cs typeface="Times New Roman" panose="02020603050405020304" pitchFamily="18" charset="0"/>
              </a:endParaRPr>
            </a:p>
          </p:txBody>
        </p:sp>
        <p:sp>
          <p:nvSpPr>
            <p:cNvPr id="12" name="矩形 11">
              <a:extLst>
                <a:ext uri="{FF2B5EF4-FFF2-40B4-BE49-F238E27FC236}">
                  <a16:creationId xmlns:a16="http://schemas.microsoft.com/office/drawing/2014/main" id="{817CC293-52D6-06AF-21EA-EB66EF5EEC0E}"/>
                </a:ext>
              </a:extLst>
            </p:cNvPr>
            <p:cNvSpPr/>
            <p:nvPr/>
          </p:nvSpPr>
          <p:spPr>
            <a:xfrm>
              <a:off x="0" y="1289049"/>
              <a:ext cx="3440507" cy="204683"/>
            </a:xfrm>
            <a:prstGeom prst="rect">
              <a:avLst/>
            </a:prstGeom>
          </p:spPr>
          <p:style>
            <a:lnRef idx="2">
              <a:schemeClr val="dk1"/>
            </a:lnRef>
            <a:fillRef idx="1">
              <a:schemeClr val="lt1"/>
            </a:fillRef>
            <a:effectRef idx="0">
              <a:schemeClr val="dk1"/>
            </a:effectRef>
            <a:fontRef idx="minor">
              <a:schemeClr val="dk1"/>
            </a:fontRef>
          </p:style>
          <p:txBody>
            <a:bodyPr lIns="0" tIns="0" rIns="0" bIns="0" anchor="ctr"/>
            <a:lstStyle/>
            <a:p>
              <a:pPr eaLnBrk="1" hangingPunct="1">
                <a:lnSpc>
                  <a:spcPts val="1650"/>
                </a:lnSpc>
                <a:defRPr/>
              </a:pPr>
              <a:endParaRPr lang="en-US" altLang="zh-CN" sz="2000" b="1" kern="100" dirty="0">
                <a:latin typeface="Times New Roman" panose="02020603050405020304" pitchFamily="18" charset="0"/>
                <a:cs typeface="Times New Roman" panose="02020603050405020304" pitchFamily="18" charset="0"/>
              </a:endParaRPr>
            </a:p>
            <a:p>
              <a:pPr eaLnBrk="1" hangingPunct="1">
                <a:lnSpc>
                  <a:spcPts val="1650"/>
                </a:lnSpc>
                <a:defRPr/>
              </a:pPr>
              <a:r>
                <a:rPr lang="zh-CN" sz="2000" b="1" kern="100" dirty="0">
                  <a:latin typeface="Times New Roman" panose="02020603050405020304" pitchFamily="18" charset="0"/>
                  <a:cs typeface="Times New Roman" panose="02020603050405020304" pitchFamily="18" charset="0"/>
                </a:rPr>
                <a:t>比较方案：</a:t>
              </a:r>
              <a:r>
                <a:rPr lang="zh-CN" sz="2000" kern="100" dirty="0">
                  <a:latin typeface="Times New Roman" panose="02020603050405020304" pitchFamily="18" charset="0"/>
                  <a:cs typeface="Times New Roman" panose="02020603050405020304" pitchFamily="18" charset="0"/>
                </a:rPr>
                <a:t>哪个方案具有最佳的机会、最低的成本和最大的利润</a:t>
              </a:r>
            </a:p>
            <a:p>
              <a:pPr algn="ctr" eaLnBrk="1" hangingPunct="1">
                <a:lnSpc>
                  <a:spcPts val="1650"/>
                </a:lnSpc>
                <a:defRPr/>
              </a:pPr>
              <a:r>
                <a:rPr lang="en-US" sz="2000" kern="100" dirty="0">
                  <a:latin typeface="Times New Roman" panose="02020603050405020304" pitchFamily="18" charset="0"/>
                  <a:cs typeface="Times New Roman" panose="02020603050405020304" pitchFamily="18" charset="0"/>
                </a:rPr>
                <a:t> </a:t>
              </a:r>
              <a:endParaRPr lang="zh-CN" sz="2000" kern="100" dirty="0">
                <a:latin typeface="Times New Roman" panose="02020603050405020304" pitchFamily="18" charset="0"/>
                <a:cs typeface="Times New Roman" panose="02020603050405020304" pitchFamily="18" charset="0"/>
              </a:endParaRPr>
            </a:p>
          </p:txBody>
        </p:sp>
        <p:sp>
          <p:nvSpPr>
            <p:cNvPr id="13" name="矩形 12">
              <a:extLst>
                <a:ext uri="{FF2B5EF4-FFF2-40B4-BE49-F238E27FC236}">
                  <a16:creationId xmlns:a16="http://schemas.microsoft.com/office/drawing/2014/main" id="{05BCBF3E-6141-26E3-CA65-CCC1020BA502}"/>
                </a:ext>
              </a:extLst>
            </p:cNvPr>
            <p:cNvSpPr/>
            <p:nvPr/>
          </p:nvSpPr>
          <p:spPr>
            <a:xfrm>
              <a:off x="4136" y="1602094"/>
              <a:ext cx="3439818" cy="204683"/>
            </a:xfrm>
            <a:prstGeom prst="rect">
              <a:avLst/>
            </a:prstGeom>
          </p:spPr>
          <p:style>
            <a:lnRef idx="2">
              <a:schemeClr val="dk1"/>
            </a:lnRef>
            <a:fillRef idx="1">
              <a:schemeClr val="lt1"/>
            </a:fillRef>
            <a:effectRef idx="0">
              <a:schemeClr val="dk1"/>
            </a:effectRef>
            <a:fontRef idx="minor">
              <a:schemeClr val="dk1"/>
            </a:fontRef>
          </p:style>
          <p:txBody>
            <a:bodyPr lIns="0" tIns="0" rIns="0" bIns="0" anchor="ctr"/>
            <a:lstStyle/>
            <a:p>
              <a:pPr eaLnBrk="1" hangingPunct="1">
                <a:lnSpc>
                  <a:spcPts val="1650"/>
                </a:lnSpc>
                <a:defRPr/>
              </a:pPr>
              <a:endParaRPr lang="en-US" altLang="zh-CN" sz="2000" b="1" kern="100" dirty="0">
                <a:latin typeface="Times New Roman" panose="02020603050405020304" pitchFamily="18" charset="0"/>
                <a:cs typeface="Times New Roman" panose="02020603050405020304" pitchFamily="18" charset="0"/>
              </a:endParaRPr>
            </a:p>
            <a:p>
              <a:pPr eaLnBrk="1" hangingPunct="1">
                <a:lnSpc>
                  <a:spcPts val="1650"/>
                </a:lnSpc>
                <a:defRPr/>
              </a:pPr>
              <a:r>
                <a:rPr lang="zh-CN" sz="2000" b="1" kern="100" dirty="0">
                  <a:latin typeface="Times New Roman" panose="02020603050405020304" pitchFamily="18" charset="0"/>
                  <a:cs typeface="Times New Roman" panose="02020603050405020304" pitchFamily="18" charset="0"/>
                </a:rPr>
                <a:t>选择一个方案：</a:t>
              </a:r>
              <a:r>
                <a:rPr lang="zh-CN" sz="2000" kern="100" dirty="0">
                  <a:latin typeface="Times New Roman" panose="02020603050405020304" pitchFamily="18" charset="0"/>
                  <a:cs typeface="Times New Roman" panose="02020603050405020304" pitchFamily="18" charset="0"/>
                </a:rPr>
                <a:t>选择我们将采取的行动方案</a:t>
              </a:r>
            </a:p>
            <a:p>
              <a:pPr algn="ctr" eaLnBrk="1" hangingPunct="1">
                <a:lnSpc>
                  <a:spcPts val="1650"/>
                </a:lnSpc>
                <a:defRPr/>
              </a:pPr>
              <a:r>
                <a:rPr lang="en-US" sz="2000" kern="100" dirty="0">
                  <a:latin typeface="Times New Roman" panose="02020603050405020304" pitchFamily="18" charset="0"/>
                  <a:cs typeface="Times New Roman" panose="02020603050405020304" pitchFamily="18" charset="0"/>
                </a:rPr>
                <a:t> </a:t>
              </a:r>
              <a:endParaRPr lang="zh-CN" sz="2000" kern="100" dirty="0">
                <a:latin typeface="Times New Roman" panose="02020603050405020304" pitchFamily="18" charset="0"/>
                <a:cs typeface="Times New Roman" panose="02020603050405020304" pitchFamily="18" charset="0"/>
              </a:endParaRPr>
            </a:p>
          </p:txBody>
        </p:sp>
        <p:sp>
          <p:nvSpPr>
            <p:cNvPr id="14" name="矩形 13">
              <a:extLst>
                <a:ext uri="{FF2B5EF4-FFF2-40B4-BE49-F238E27FC236}">
                  <a16:creationId xmlns:a16="http://schemas.microsoft.com/office/drawing/2014/main" id="{64B486A7-D920-D6E2-BDEA-9A5B768DC263}"/>
                </a:ext>
              </a:extLst>
            </p:cNvPr>
            <p:cNvSpPr/>
            <p:nvPr/>
          </p:nvSpPr>
          <p:spPr>
            <a:xfrm>
              <a:off x="0" y="1919653"/>
              <a:ext cx="3440507" cy="204683"/>
            </a:xfrm>
            <a:prstGeom prst="rect">
              <a:avLst/>
            </a:prstGeom>
          </p:spPr>
          <p:style>
            <a:lnRef idx="2">
              <a:schemeClr val="dk1"/>
            </a:lnRef>
            <a:fillRef idx="1">
              <a:schemeClr val="lt1"/>
            </a:fillRef>
            <a:effectRef idx="0">
              <a:schemeClr val="dk1"/>
            </a:effectRef>
            <a:fontRef idx="minor">
              <a:schemeClr val="dk1"/>
            </a:fontRef>
          </p:style>
          <p:txBody>
            <a:bodyPr lIns="0" tIns="0" rIns="0" bIns="0" anchor="ctr"/>
            <a:lstStyle/>
            <a:p>
              <a:pPr eaLnBrk="1" hangingPunct="1">
                <a:lnSpc>
                  <a:spcPts val="1650"/>
                </a:lnSpc>
                <a:defRPr/>
              </a:pPr>
              <a:endParaRPr lang="en-US" altLang="zh-CN" sz="2000" b="1" kern="100" dirty="0">
                <a:latin typeface="Times New Roman" panose="02020603050405020304" pitchFamily="18" charset="0"/>
                <a:cs typeface="Times New Roman" panose="02020603050405020304" pitchFamily="18" charset="0"/>
              </a:endParaRPr>
            </a:p>
            <a:p>
              <a:pPr eaLnBrk="1" hangingPunct="1">
                <a:lnSpc>
                  <a:spcPts val="1650"/>
                </a:lnSpc>
                <a:defRPr/>
              </a:pPr>
              <a:r>
                <a:rPr lang="zh-CN" sz="2000" b="1" kern="100" dirty="0">
                  <a:latin typeface="Times New Roman" panose="02020603050405020304" pitchFamily="18" charset="0"/>
                  <a:cs typeface="Times New Roman" panose="02020603050405020304" pitchFamily="18" charset="0"/>
                </a:rPr>
                <a:t>编制支持计划：</a:t>
              </a:r>
              <a:r>
                <a:rPr lang="zh-CN" sz="2000" kern="100" dirty="0">
                  <a:latin typeface="Times New Roman" panose="02020603050405020304" pitchFamily="18" charset="0"/>
                  <a:cs typeface="Times New Roman" panose="02020603050405020304" pitchFamily="18" charset="0"/>
                </a:rPr>
                <a:t>编制例如雇佣和培训员工、开发新产品等方面的计划</a:t>
              </a:r>
            </a:p>
            <a:p>
              <a:pPr algn="ctr" eaLnBrk="1" hangingPunct="1">
                <a:lnSpc>
                  <a:spcPts val="1650"/>
                </a:lnSpc>
                <a:defRPr/>
              </a:pPr>
              <a:r>
                <a:rPr lang="en-US" sz="2000" kern="100" dirty="0">
                  <a:latin typeface="Times New Roman" panose="02020603050405020304" pitchFamily="18" charset="0"/>
                  <a:cs typeface="Times New Roman" panose="02020603050405020304" pitchFamily="18" charset="0"/>
                </a:rPr>
                <a:t> </a:t>
              </a:r>
              <a:endParaRPr lang="zh-CN" sz="2000" kern="100" dirty="0">
                <a:latin typeface="Times New Roman" panose="02020603050405020304" pitchFamily="18" charset="0"/>
                <a:cs typeface="Times New Roman" panose="02020603050405020304" pitchFamily="18" charset="0"/>
              </a:endParaRPr>
            </a:p>
          </p:txBody>
        </p:sp>
        <p:sp>
          <p:nvSpPr>
            <p:cNvPr id="15" name="矩形 14">
              <a:extLst>
                <a:ext uri="{FF2B5EF4-FFF2-40B4-BE49-F238E27FC236}">
                  <a16:creationId xmlns:a16="http://schemas.microsoft.com/office/drawing/2014/main" id="{09B40FD1-C2DB-00DE-42F2-0C86A583CB8D}"/>
                </a:ext>
              </a:extLst>
            </p:cNvPr>
            <p:cNvSpPr/>
            <p:nvPr/>
          </p:nvSpPr>
          <p:spPr>
            <a:xfrm>
              <a:off x="4136" y="2257529"/>
              <a:ext cx="3439818" cy="204683"/>
            </a:xfrm>
            <a:prstGeom prst="rect">
              <a:avLst/>
            </a:prstGeom>
          </p:spPr>
          <p:style>
            <a:lnRef idx="2">
              <a:schemeClr val="dk1"/>
            </a:lnRef>
            <a:fillRef idx="1">
              <a:schemeClr val="lt1"/>
            </a:fillRef>
            <a:effectRef idx="0">
              <a:schemeClr val="dk1"/>
            </a:effectRef>
            <a:fontRef idx="minor">
              <a:schemeClr val="dk1"/>
            </a:fontRef>
          </p:style>
          <p:txBody>
            <a:bodyPr lIns="0" tIns="0" rIns="0" bIns="0" anchor="ctr"/>
            <a:lstStyle/>
            <a:p>
              <a:pPr eaLnBrk="1" hangingPunct="1">
                <a:lnSpc>
                  <a:spcPts val="1650"/>
                </a:lnSpc>
                <a:defRPr/>
              </a:pPr>
              <a:endParaRPr lang="en-US" altLang="zh-CN" sz="2000" b="1" kern="100" dirty="0">
                <a:latin typeface="Times New Roman" panose="02020603050405020304" pitchFamily="18" charset="0"/>
                <a:cs typeface="Times New Roman" panose="02020603050405020304" pitchFamily="18" charset="0"/>
              </a:endParaRPr>
            </a:p>
            <a:p>
              <a:pPr eaLnBrk="1" hangingPunct="1">
                <a:lnSpc>
                  <a:spcPts val="1650"/>
                </a:lnSpc>
                <a:defRPr/>
              </a:pPr>
              <a:r>
                <a:rPr lang="zh-CN" sz="2000" b="1" kern="100" dirty="0">
                  <a:latin typeface="Times New Roman" panose="02020603050405020304" pitchFamily="18" charset="0"/>
                  <a:cs typeface="Times New Roman" panose="02020603050405020304" pitchFamily="18" charset="0"/>
                </a:rPr>
                <a:t>编制预算：</a:t>
              </a:r>
              <a:r>
                <a:rPr lang="zh-CN" sz="2000" kern="100" dirty="0">
                  <a:latin typeface="Times New Roman" panose="02020603050405020304" pitchFamily="18" charset="0"/>
                  <a:cs typeface="Times New Roman" panose="02020603050405020304" pitchFamily="18" charset="0"/>
                </a:rPr>
                <a:t>编制预算，例如增加销售量计划所需要的业务费用</a:t>
              </a:r>
            </a:p>
            <a:p>
              <a:pPr algn="ctr" eaLnBrk="1" hangingPunct="1">
                <a:lnSpc>
                  <a:spcPts val="1650"/>
                </a:lnSpc>
                <a:defRPr/>
              </a:pPr>
              <a:r>
                <a:rPr lang="en-US" sz="2000" kern="100" dirty="0">
                  <a:latin typeface="Times New Roman" panose="02020603050405020304" pitchFamily="18" charset="0"/>
                  <a:cs typeface="Times New Roman" panose="02020603050405020304" pitchFamily="18" charset="0"/>
                </a:rPr>
                <a:t> </a:t>
              </a:r>
              <a:endParaRPr lang="zh-CN" sz="2000" kern="100" dirty="0">
                <a:latin typeface="Times New Roman" panose="02020603050405020304" pitchFamily="18" charset="0"/>
                <a:cs typeface="Times New Roman" panose="02020603050405020304" pitchFamily="18" charset="0"/>
              </a:endParaRPr>
            </a:p>
          </p:txBody>
        </p:sp>
      </p:gr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标题 3">
            <a:extLst>
              <a:ext uri="{FF2B5EF4-FFF2-40B4-BE49-F238E27FC236}">
                <a16:creationId xmlns:a16="http://schemas.microsoft.com/office/drawing/2014/main" id="{3C10FFAD-D4FE-72B3-4641-A74E7BAA064C}"/>
              </a:ext>
            </a:extLst>
          </p:cNvPr>
          <p:cNvSpPr>
            <a:spLocks noGrp="1" noChangeArrowheads="1"/>
          </p:cNvSpPr>
          <p:nvPr>
            <p:ph type="title"/>
          </p:nvPr>
        </p:nvSpPr>
        <p:spPr/>
        <p:txBody>
          <a:bodyPr/>
          <a:lstStyle/>
          <a:p>
            <a:pPr eaLnBrk="1" hangingPunct="1"/>
            <a:r>
              <a:rPr lang="zh-CN" altLang="en-US"/>
              <a:t>三、</a:t>
            </a:r>
            <a:r>
              <a:rPr lang="zh-CN" altLang="en-US" b="1"/>
              <a:t>保险营销计划的制定方法</a:t>
            </a:r>
            <a:r>
              <a:rPr lang="zh-CN" altLang="en-US"/>
              <a:t> </a:t>
            </a:r>
          </a:p>
        </p:txBody>
      </p:sp>
      <p:sp>
        <p:nvSpPr>
          <p:cNvPr id="8195" name="Rectangle 3">
            <a:extLst>
              <a:ext uri="{FF2B5EF4-FFF2-40B4-BE49-F238E27FC236}">
                <a16:creationId xmlns:a16="http://schemas.microsoft.com/office/drawing/2014/main" id="{CE0245DA-6C0A-3F3F-833A-2788CA4526B0}"/>
              </a:ext>
            </a:extLst>
          </p:cNvPr>
          <p:cNvSpPr>
            <a:spLocks noGrp="1" noChangeArrowheads="1"/>
          </p:cNvSpPr>
          <p:nvPr>
            <p:ph idx="1"/>
          </p:nvPr>
        </p:nvSpPr>
        <p:spPr/>
        <p:txBody>
          <a:bodyPr/>
          <a:lstStyle/>
          <a:p>
            <a:pPr marL="812800" indent="-812800" eaLnBrk="1" hangingPunct="1">
              <a:defRPr/>
            </a:pPr>
            <a:r>
              <a:rPr lang="zh-CN" altLang="en-US" sz="2800" b="1" dirty="0"/>
              <a:t>把握机会：</a:t>
            </a:r>
            <a:r>
              <a:rPr lang="zh-CN" altLang="en-US" sz="2800" dirty="0"/>
              <a:t>留意外界环境和公司内部的机会是编制计划的真正起点。</a:t>
            </a:r>
          </a:p>
          <a:p>
            <a:pPr marL="812800" indent="-812800" eaLnBrk="1" hangingPunct="1">
              <a:defRPr/>
            </a:pPr>
            <a:r>
              <a:rPr lang="zh-CN" altLang="en-US" sz="2800" b="1" dirty="0"/>
              <a:t>确定目标：</a:t>
            </a:r>
            <a:r>
              <a:rPr lang="zh-CN" altLang="en-US" sz="2800" dirty="0"/>
              <a:t>确定整个公司的目标，确定每个下属部门的目标，以及确定长期和短期目标。</a:t>
            </a:r>
          </a:p>
          <a:p>
            <a:pPr marL="812800" indent="-812800" eaLnBrk="1" hangingPunct="1">
              <a:defRPr/>
            </a:pPr>
            <a:r>
              <a:rPr lang="zh-CN" altLang="en-US" sz="2800" b="1" dirty="0"/>
              <a:t>拟订计划的前提条件：</a:t>
            </a:r>
            <a:r>
              <a:rPr lang="zh-CN" altLang="en-US" sz="2800" dirty="0"/>
              <a:t>就编制计划的关键性条件取得一致的意见。</a:t>
            </a:r>
            <a:endParaRPr lang="en-US" altLang="zh-CN" sz="2800" dirty="0"/>
          </a:p>
          <a:p>
            <a:pPr marL="812800" indent="-812800" eaLnBrk="1" hangingPunct="1">
              <a:defRPr/>
            </a:pPr>
            <a:r>
              <a:rPr lang="zh-CN" altLang="en-US" sz="2800" b="1" dirty="0"/>
              <a:t>提供可供选择的方案</a:t>
            </a:r>
            <a:endParaRPr lang="zh-CN" altLang="en-US" sz="2800" dirty="0"/>
          </a:p>
          <a:p>
            <a:pPr marL="0" indent="0" eaLnBrk="1" hangingPunct="1">
              <a:buFontTx/>
              <a:buNone/>
              <a:defRPr/>
            </a:pPr>
            <a:endParaRPr lang="zh-CN" altLang="en-US" sz="2800" dirty="0"/>
          </a:p>
        </p:txBody>
      </p:sp>
    </p:spTree>
  </p:cSld>
  <p:clrMapOvr>
    <a:masterClrMapping/>
  </p:clrMapOvr>
</p:sld>
</file>

<file path=ppt/theme/theme1.xml><?xml version="1.0" encoding="utf-8"?>
<a:theme xmlns:a="http://schemas.openxmlformats.org/drawingml/2006/main" name="默认设计模板">
  <a:themeElements>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默认设计模板">
      <a:majorFont>
        <a:latin typeface="Arial"/>
        <a:ea typeface="宋体"/>
        <a:cs typeface=""/>
      </a:majorFont>
      <a:minorFont>
        <a:latin typeface="Arial"/>
        <a:ea typeface="宋体"/>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raClrScheme>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默认设计模板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默认设计模板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默认设计模板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默认设计模板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默认设计模板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默认设计模板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默认设计模板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默认设计模板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默认设计模板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默认设计模板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默认设计模板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60</TotalTime>
  <Words>1521</Words>
  <Application>Microsoft Office PowerPoint</Application>
  <PresentationFormat>全屏显示(4:3)</PresentationFormat>
  <Paragraphs>205</Paragraphs>
  <Slides>25</Slides>
  <Notes>0</Notes>
  <HiddenSlides>0</HiddenSlides>
  <MMClips>0</MMClips>
  <ScaleCrop>false</ScaleCrop>
  <HeadingPairs>
    <vt:vector size="6" baseType="variant">
      <vt:variant>
        <vt:lpstr>已用的字体</vt:lpstr>
      </vt:variant>
      <vt:variant>
        <vt:i4>6</vt:i4>
      </vt:variant>
      <vt:variant>
        <vt:lpstr>主题</vt:lpstr>
      </vt:variant>
      <vt:variant>
        <vt:i4>1</vt:i4>
      </vt:variant>
      <vt:variant>
        <vt:lpstr>幻灯片标题</vt:lpstr>
      </vt:variant>
      <vt:variant>
        <vt:i4>25</vt:i4>
      </vt:variant>
    </vt:vector>
  </HeadingPairs>
  <TitlesOfParts>
    <vt:vector size="32" baseType="lpstr">
      <vt:lpstr>Arial</vt:lpstr>
      <vt:lpstr>宋体</vt:lpstr>
      <vt:lpstr>等线</vt:lpstr>
      <vt:lpstr>Times New Roman</vt:lpstr>
      <vt:lpstr>黑体</vt:lpstr>
      <vt:lpstr>Wingdings</vt:lpstr>
      <vt:lpstr>默认设计模板</vt:lpstr>
      <vt:lpstr>第四章</vt:lpstr>
      <vt:lpstr>第一节</vt:lpstr>
      <vt:lpstr>一、战略计划</vt:lpstr>
      <vt:lpstr>PowerPoint 演示文稿</vt:lpstr>
      <vt:lpstr>二、营销计划 </vt:lpstr>
      <vt:lpstr>二、营销计划 </vt:lpstr>
      <vt:lpstr>二、营销计划 </vt:lpstr>
      <vt:lpstr>三、保险营销计划的制定方法 </vt:lpstr>
      <vt:lpstr>三、保险营销计划的制定方法 </vt:lpstr>
      <vt:lpstr>三、保险营销计划的制定方法 </vt:lpstr>
      <vt:lpstr>第二节</vt:lpstr>
      <vt:lpstr>一、保险营销调研的内容 </vt:lpstr>
      <vt:lpstr>二、营销调研的方法 </vt:lpstr>
      <vt:lpstr>具体方法</vt:lpstr>
      <vt:lpstr>三、营销调研的程序 </vt:lpstr>
      <vt:lpstr>第三节</vt:lpstr>
      <vt:lpstr>一、市场细分的概念 </vt:lpstr>
      <vt:lpstr>二、市场细分的目的与原则 </vt:lpstr>
      <vt:lpstr>PowerPoint 演示文稿</vt:lpstr>
      <vt:lpstr>三、市场细分的程序 </vt:lpstr>
      <vt:lpstr>四、保险市场细分的依据 </vt:lpstr>
      <vt:lpstr>四、保险市场细分的依据 </vt:lpstr>
      <vt:lpstr>五、保险目标市场的选择 </vt:lpstr>
      <vt:lpstr>保险目标市场的策略</vt:lpstr>
      <vt:lpstr>保险目标市场选择的影响因素 </vt:lpstr>
    </vt:vector>
  </TitlesOfParts>
  <Company>www.ftpdown.com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幻灯片 1</dc:title>
  <dc:creator>马钦荣</dc:creator>
  <cp:lastModifiedBy>粟 芳</cp:lastModifiedBy>
  <cp:revision>6</cp:revision>
  <dcterms:created xsi:type="dcterms:W3CDTF">2009-07-17T07:01:52Z</dcterms:created>
  <dcterms:modified xsi:type="dcterms:W3CDTF">2023-01-12T07:47:48Z</dcterms:modified>
</cp:coreProperties>
</file>

<file path=docProps/thumbnail.jpeg>
</file>