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1627444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3904277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1085343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129678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202905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274772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2393644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222222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142668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1868349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3679746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1083185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68ECCAE-3276-494F-AA69-78ABECEBAB8D}"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3380268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ECCAE-3276-494F-AA69-78ABECEBAB8D}"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98C3BD-A88C-4FAE-AF8B-4631FEC20CCA}" type="slidenum">
              <a:rPr lang="zh-CN" altLang="en-US" smtClean="0"/>
              <a:t>‹#›</a:t>
            </a:fld>
            <a:endParaRPr lang="zh-CN" altLang="en-US"/>
          </a:p>
        </p:txBody>
      </p:sp>
    </p:spTree>
    <p:extLst>
      <p:ext uri="{BB962C8B-B14F-4D97-AF65-F5344CB8AC3E}">
        <p14:creationId xmlns:p14="http://schemas.microsoft.com/office/powerpoint/2010/main" val="23902230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302358186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3966692" y="3342542"/>
            <a:ext cx="74439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第十二章   国际商事仲裁法</a:t>
            </a:r>
          </a:p>
        </p:txBody>
      </p:sp>
    </p:spTree>
    <p:extLst>
      <p:ext uri="{BB962C8B-B14F-4D97-AF65-F5344CB8AC3E}">
        <p14:creationId xmlns:p14="http://schemas.microsoft.com/office/powerpoint/2010/main" val="35864606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国际商事仲裁协议</a:t>
            </a:r>
            <a:endParaRPr lang="zh-CN" altLang="en-US" smtClean="0">
              <a:ea typeface="方正书宋_GBK"/>
              <a:cs typeface="Times New Roman" panose="02020603050405020304" pitchFamily="18" charset="0"/>
            </a:endParaRPr>
          </a:p>
        </p:txBody>
      </p:sp>
      <p:sp>
        <p:nvSpPr>
          <p:cNvPr id="24883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三、仲裁协议的效力</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仲裁协议的有效要件</a:t>
            </a:r>
          </a:p>
          <a:p>
            <a:r>
              <a:rPr lang="en-US" altLang="zh-CN" smtClean="0"/>
              <a:t>1.</a:t>
            </a:r>
            <a:r>
              <a:rPr lang="zh-CN" altLang="zh-CN" smtClean="0"/>
              <a:t>当事人必须具有缔结仲裁协议的权利能力和行为能力</a:t>
            </a:r>
          </a:p>
          <a:p>
            <a:r>
              <a:rPr lang="en-US" altLang="zh-CN" smtClean="0"/>
              <a:t>2.</a:t>
            </a:r>
            <a:r>
              <a:rPr lang="zh-CN" altLang="zh-CN" smtClean="0"/>
              <a:t>当事人订立仲裁协议的意思表示必须真实自愿</a:t>
            </a:r>
          </a:p>
          <a:p>
            <a:r>
              <a:rPr lang="en-US" altLang="zh-CN" smtClean="0"/>
              <a:t>3.</a:t>
            </a:r>
            <a:r>
              <a:rPr lang="zh-CN" altLang="zh-CN" smtClean="0"/>
              <a:t>仲裁协议的内容必须合法</a:t>
            </a:r>
          </a:p>
          <a:p>
            <a:r>
              <a:rPr lang="en-US" altLang="zh-CN" smtClean="0"/>
              <a:t>4.</a:t>
            </a:r>
            <a:r>
              <a:rPr lang="zh-CN" altLang="zh-CN" smtClean="0"/>
              <a:t>仲裁协议必须具有合法的形式</a:t>
            </a:r>
          </a:p>
          <a:p>
            <a:r>
              <a:rPr lang="en-US" altLang="zh-CN" smtClean="0"/>
              <a:t>5.</a:t>
            </a:r>
            <a:r>
              <a:rPr lang="zh-CN" altLang="zh-CN" smtClean="0"/>
              <a:t>仲裁协议的达成必须符合合同法中的意思表示一致的规则</a:t>
            </a:r>
          </a:p>
          <a:p>
            <a:pPr eaLnBrk="1" hangingPunct="1"/>
            <a:endParaRPr lang="zh-CN" altLang="en-US" smtClean="0"/>
          </a:p>
        </p:txBody>
      </p:sp>
    </p:spTree>
    <p:extLst>
      <p:ext uri="{BB962C8B-B14F-4D97-AF65-F5344CB8AC3E}">
        <p14:creationId xmlns:p14="http://schemas.microsoft.com/office/powerpoint/2010/main" val="2133752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国际商事仲裁协议</a:t>
            </a:r>
            <a:endParaRPr lang="zh-CN" altLang="en-US" smtClean="0">
              <a:ea typeface="方正书宋_GBK"/>
              <a:cs typeface="Times New Roman" panose="02020603050405020304" pitchFamily="18" charset="0"/>
            </a:endParaRPr>
          </a:p>
        </p:txBody>
      </p:sp>
      <p:sp>
        <p:nvSpPr>
          <p:cNvPr id="249859"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仲裁协议的无效</a:t>
            </a:r>
          </a:p>
          <a:p>
            <a:r>
              <a:rPr lang="en-US" altLang="zh-CN" smtClean="0"/>
              <a:t>1.</a:t>
            </a:r>
            <a:r>
              <a:rPr lang="zh-CN" altLang="zh-CN" smtClean="0"/>
              <a:t>欠缺法定的有效要件</a:t>
            </a:r>
          </a:p>
          <a:p>
            <a:r>
              <a:rPr lang="en-US" altLang="zh-CN" smtClean="0"/>
              <a:t>2.</a:t>
            </a:r>
            <a:r>
              <a:rPr lang="zh-CN" altLang="zh-CN" smtClean="0"/>
              <a:t>仲裁协议所指定的仲裁员不存在</a:t>
            </a:r>
          </a:p>
          <a:p>
            <a:r>
              <a:rPr lang="en-US" altLang="zh-CN" smtClean="0"/>
              <a:t>3.</a:t>
            </a:r>
            <a:r>
              <a:rPr lang="zh-CN" altLang="zh-CN" smtClean="0"/>
              <a:t>主合同无效</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仲裁协议效力的确认</a:t>
            </a:r>
          </a:p>
          <a:p>
            <a:r>
              <a:rPr lang="en-US" altLang="zh-CN" smtClean="0"/>
              <a:t>1.</a:t>
            </a:r>
            <a:r>
              <a:rPr lang="zh-CN" altLang="zh-CN" smtClean="0"/>
              <a:t>仲裁协议效力的确认机构</a:t>
            </a:r>
          </a:p>
          <a:p>
            <a:r>
              <a:rPr lang="en-US" altLang="zh-CN" smtClean="0"/>
              <a:t>2.</a:t>
            </a:r>
            <a:r>
              <a:rPr lang="zh-CN" altLang="zh-CN" smtClean="0"/>
              <a:t>仲裁协议效力的准据法</a:t>
            </a:r>
          </a:p>
          <a:p>
            <a:pPr eaLnBrk="1" hangingPunct="1"/>
            <a:endParaRPr lang="zh-CN" altLang="en-US" smtClean="0"/>
          </a:p>
        </p:txBody>
      </p:sp>
    </p:spTree>
    <p:extLst>
      <p:ext uri="{BB962C8B-B14F-4D97-AF65-F5344CB8AC3E}">
        <p14:creationId xmlns:p14="http://schemas.microsoft.com/office/powerpoint/2010/main" val="3181642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国际商事仲裁协议</a:t>
            </a:r>
            <a:endParaRPr lang="zh-CN" altLang="en-US" smtClean="0">
              <a:ea typeface="方正书宋_GBK"/>
              <a:cs typeface="Times New Roman" panose="02020603050405020304" pitchFamily="18" charset="0"/>
            </a:endParaRPr>
          </a:p>
        </p:txBody>
      </p:sp>
      <p:sp>
        <p:nvSpPr>
          <p:cNvPr id="2508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四、仲裁协议的作用</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对各方当事人具有约束力</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排除法院对有关争议的管辖权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作为仲裁机构受理案件的最主要依据</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作为有关主管机关承认和执行仲裁裁决的主要依据之一</a:t>
            </a:r>
          </a:p>
          <a:p>
            <a:pPr eaLnBrk="1" hangingPunct="1"/>
            <a:endParaRPr lang="zh-CN" altLang="en-US" smtClean="0"/>
          </a:p>
        </p:txBody>
      </p:sp>
    </p:spTree>
    <p:extLst>
      <p:ext uri="{BB962C8B-B14F-4D97-AF65-F5344CB8AC3E}">
        <p14:creationId xmlns:p14="http://schemas.microsoft.com/office/powerpoint/2010/main" val="2226034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仲裁员和仲裁庭</a:t>
            </a:r>
            <a:endParaRPr lang="zh-CN" altLang="en-US" smtClean="0">
              <a:ea typeface="方正书宋_GBK"/>
              <a:cs typeface="Times New Roman" panose="02020603050405020304" pitchFamily="18" charset="0"/>
            </a:endParaRPr>
          </a:p>
        </p:txBody>
      </p:sp>
      <p:sp>
        <p:nvSpPr>
          <p:cNvPr id="25190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一、仲裁员的资格</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smtClean="0">
                <a:latin typeface="楷体_GB2312" pitchFamily="1" charset="-122"/>
                <a:ea typeface="楷体_GB2312" pitchFamily="1" charset="-122"/>
              </a:rPr>
              <a:t>)</a:t>
            </a:r>
            <a:r>
              <a:rPr lang="zh-CN" altLang="zh-CN" sz="2300" b="1" dirty="0" smtClean="0">
                <a:latin typeface="楷体_GB2312" pitchFamily="1" charset="-122"/>
                <a:ea typeface="楷体_GB2312" pitchFamily="1" charset="-122"/>
              </a:rPr>
              <a:t>一般仲裁</a:t>
            </a:r>
            <a:r>
              <a:rPr lang="zh-CN" altLang="zh-CN" sz="2300" b="1" dirty="0">
                <a:latin typeface="楷体_GB2312" pitchFamily="1" charset="-122"/>
                <a:ea typeface="楷体_GB2312" pitchFamily="1" charset="-122"/>
              </a:rPr>
              <a:t>员的资格要求</a:t>
            </a:r>
          </a:p>
          <a:p>
            <a:r>
              <a:rPr lang="en-US" altLang="zh-CN" dirty="0" smtClean="0"/>
              <a:t>1.</a:t>
            </a:r>
            <a:r>
              <a:rPr lang="zh-CN" altLang="zh-CN" dirty="0" smtClean="0"/>
              <a:t>仲裁员依法应具有完全的民事权利能力和行为能力</a:t>
            </a:r>
          </a:p>
          <a:p>
            <a:r>
              <a:rPr lang="en-US" altLang="zh-CN" dirty="0" smtClean="0"/>
              <a:t>2.</a:t>
            </a:r>
            <a:r>
              <a:rPr lang="zh-CN" altLang="zh-CN" dirty="0" smtClean="0"/>
              <a:t>仲裁员必须具有完全的公民权</a:t>
            </a:r>
          </a:p>
          <a:p>
            <a:r>
              <a:rPr lang="en-US" altLang="zh-CN" dirty="0" smtClean="0"/>
              <a:t>3.</a:t>
            </a:r>
            <a:r>
              <a:rPr lang="zh-CN" altLang="zh-CN" dirty="0" smtClean="0"/>
              <a:t>只有自然人才有资格充任仲裁员</a:t>
            </a:r>
          </a:p>
          <a:p>
            <a:r>
              <a:rPr lang="en-US" altLang="zh-CN" dirty="0" smtClean="0"/>
              <a:t>4.</a:t>
            </a:r>
            <a:r>
              <a:rPr lang="zh-CN" altLang="zh-CN" dirty="0" smtClean="0"/>
              <a:t>仲裁员应具有一定的专门知识和资历</a:t>
            </a:r>
          </a:p>
          <a:p>
            <a:r>
              <a:rPr lang="en-US" altLang="zh-CN" dirty="0" smtClean="0"/>
              <a:t>5.</a:t>
            </a:r>
            <a:r>
              <a:rPr lang="zh-CN" altLang="zh-CN" dirty="0" smtClean="0"/>
              <a:t>仲裁员应具有良好的道德品质</a:t>
            </a:r>
          </a:p>
          <a:p>
            <a:r>
              <a:rPr lang="en-US" altLang="zh-CN" dirty="0" smtClean="0"/>
              <a:t>6.</a:t>
            </a:r>
            <a:r>
              <a:rPr lang="zh-CN" altLang="zh-CN" dirty="0" smtClean="0"/>
              <a:t>只有不拥有某种公职的人才能担任仲裁员</a:t>
            </a:r>
            <a:r>
              <a:rPr lang="en-US" altLang="zh-CN" dirty="0" smtClean="0"/>
              <a:t>,</a:t>
            </a:r>
            <a:r>
              <a:rPr lang="zh-CN" altLang="zh-CN" dirty="0" smtClean="0"/>
              <a:t>就像法官或政府官员不能同时兼做律师一样</a:t>
            </a:r>
          </a:p>
        </p:txBody>
      </p:sp>
    </p:spTree>
    <p:extLst>
      <p:ext uri="{BB962C8B-B14F-4D97-AF65-F5344CB8AC3E}">
        <p14:creationId xmlns:p14="http://schemas.microsoft.com/office/powerpoint/2010/main" val="657132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仲裁员和仲裁庭</a:t>
            </a:r>
            <a:endParaRPr lang="zh-CN" altLang="en-US" smtClean="0">
              <a:ea typeface="方正书宋_GBK"/>
              <a:cs typeface="Times New Roman" panose="02020603050405020304" pitchFamily="18" charset="0"/>
            </a:endParaRPr>
          </a:p>
        </p:txBody>
      </p:sp>
      <p:sp>
        <p:nvSpPr>
          <p:cNvPr id="176131" name="内容占位符 2"/>
          <p:cNvSpPr>
            <a:spLocks noGrp="1"/>
          </p:cNvSpPr>
          <p:nvPr>
            <p:ph idx="1"/>
          </p:nvPr>
        </p:nvSpPr>
        <p:spPr/>
        <p:txBody>
          <a:bodyPr/>
          <a:lstStyle/>
          <a:p>
            <a:pPr eaLnBrk="1" hangingPunct="1">
              <a:buFontTx/>
              <a:buNone/>
              <a:defRPr/>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个案仲裁员的资格要求</a:t>
            </a:r>
          </a:p>
          <a:p>
            <a:pPr>
              <a:defRPr/>
            </a:pPr>
            <a:r>
              <a:rPr lang="en-US" altLang="zh-CN" dirty="0" smtClean="0"/>
              <a:t>1.</a:t>
            </a:r>
            <a:r>
              <a:rPr lang="zh-CN" altLang="zh-CN" dirty="0" smtClean="0"/>
              <a:t>个案仲裁员任职的依据应符合当事人的协议</a:t>
            </a:r>
          </a:p>
          <a:p>
            <a:pPr>
              <a:defRPr/>
            </a:pPr>
            <a:r>
              <a:rPr lang="en-US" altLang="zh-CN" dirty="0" smtClean="0"/>
              <a:t>2.</a:t>
            </a:r>
            <a:r>
              <a:rPr lang="zh-CN" altLang="zh-CN" dirty="0" smtClean="0"/>
              <a:t>个案中的仲裁员应不具有仲裁回避条件</a:t>
            </a:r>
          </a:p>
          <a:p>
            <a:pPr>
              <a:defRPr/>
            </a:pPr>
            <a:r>
              <a:rPr lang="en-US" altLang="zh-CN" dirty="0" smtClean="0"/>
              <a:t>3.</a:t>
            </a:r>
            <a:r>
              <a:rPr lang="zh-CN" altLang="zh-CN" dirty="0" smtClean="0"/>
              <a:t>个案仲裁员的国籍要求</a:t>
            </a:r>
          </a:p>
          <a:p>
            <a:pPr marL="0" indent="0" eaLnBrk="1" hangingPunct="1">
              <a:buNone/>
              <a:defRPr/>
            </a:pPr>
            <a:endParaRPr lang="zh-CN" altLang="en-US" dirty="0" smtClean="0"/>
          </a:p>
        </p:txBody>
      </p:sp>
    </p:spTree>
    <p:extLst>
      <p:ext uri="{BB962C8B-B14F-4D97-AF65-F5344CB8AC3E}">
        <p14:creationId xmlns:p14="http://schemas.microsoft.com/office/powerpoint/2010/main" val="238138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仲裁员和仲裁庭</a:t>
            </a:r>
            <a:endParaRPr lang="zh-CN" altLang="en-US" smtClean="0">
              <a:ea typeface="方正书宋_GBK"/>
              <a:cs typeface="Times New Roman" panose="02020603050405020304" pitchFamily="18" charset="0"/>
            </a:endParaRPr>
          </a:p>
        </p:txBody>
      </p:sp>
      <p:sp>
        <p:nvSpPr>
          <p:cNvPr id="25395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二、仲裁庭</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仲裁庭的人数</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仲裁庭成员的任命</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对仲裁庭成员的异议和替换</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仲裁庭成员的权限差别</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仲裁庭的任务范围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仲裁庭成员的权利与义务</a:t>
            </a:r>
          </a:p>
          <a:p>
            <a:pPr eaLnBrk="1" hangingPunct="1"/>
            <a:endParaRPr lang="zh-CN" altLang="en-US" b="1" smtClean="0"/>
          </a:p>
        </p:txBody>
      </p:sp>
    </p:spTree>
    <p:extLst>
      <p:ext uri="{BB962C8B-B14F-4D97-AF65-F5344CB8AC3E}">
        <p14:creationId xmlns:p14="http://schemas.microsoft.com/office/powerpoint/2010/main" val="1057494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仲裁程序</a:t>
            </a:r>
            <a:endParaRPr lang="zh-CN" altLang="en-US" smtClean="0">
              <a:ea typeface="方正书宋_GBK"/>
              <a:cs typeface="Times New Roman" panose="02020603050405020304" pitchFamily="18" charset="0"/>
            </a:endParaRPr>
          </a:p>
        </p:txBody>
      </p:sp>
      <p:sp>
        <p:nvSpPr>
          <p:cNvPr id="25497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一、仲裁的申请、答辩与反诉</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仲裁的申请</a:t>
            </a:r>
          </a:p>
          <a:p>
            <a:r>
              <a:rPr lang="zh-CN" altLang="zh-CN" smtClean="0"/>
              <a:t>仲裁申请是一方或双方当事人根据仲裁协议将现存的有关争议提请仲裁的意思表示。它是仲裁程序开始的第一步。</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仲裁的答辩与反申请</a:t>
            </a:r>
          </a:p>
          <a:p>
            <a:r>
              <a:rPr lang="zh-CN" altLang="zh-CN" smtClean="0"/>
              <a:t>仲裁的答辩是被申请人针对申请人的指控和要求而作的答复和辩解。答复和辩解的书面文件称答辩书。</a:t>
            </a:r>
          </a:p>
          <a:p>
            <a:r>
              <a:rPr lang="zh-CN" altLang="zh-CN" smtClean="0"/>
              <a:t>为使反申请请求被接受</a:t>
            </a:r>
            <a:r>
              <a:rPr lang="en-US" altLang="zh-CN" smtClean="0"/>
              <a:t>,</a:t>
            </a:r>
            <a:r>
              <a:rPr lang="zh-CN" altLang="zh-CN" smtClean="0"/>
              <a:t>被申请人应遵守一定的规则。</a:t>
            </a:r>
          </a:p>
          <a:p>
            <a:pPr eaLnBrk="1" hangingPunct="1"/>
            <a:endParaRPr lang="zh-CN" altLang="en-US" smtClean="0"/>
          </a:p>
        </p:txBody>
      </p:sp>
    </p:spTree>
    <p:extLst>
      <p:ext uri="{BB962C8B-B14F-4D97-AF65-F5344CB8AC3E}">
        <p14:creationId xmlns:p14="http://schemas.microsoft.com/office/powerpoint/2010/main" val="1050524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仲裁程序</a:t>
            </a:r>
            <a:endParaRPr lang="zh-CN" altLang="en-US" smtClean="0">
              <a:ea typeface="方正书宋_GBK"/>
              <a:cs typeface="Times New Roman" panose="02020603050405020304" pitchFamily="18" charset="0"/>
            </a:endParaRPr>
          </a:p>
        </p:txBody>
      </p:sp>
      <p:sp>
        <p:nvSpPr>
          <p:cNvPr id="25600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二、仲裁的审理、取证与临时保全措施</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仲裁的审理</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取证</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临时保全措施</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仲裁审理中的调解</a:t>
            </a:r>
          </a:p>
          <a:p>
            <a:pPr eaLnBrk="1" hangingPunct="1"/>
            <a:endParaRPr lang="zh-CN" altLang="en-US" smtClean="0"/>
          </a:p>
        </p:txBody>
      </p:sp>
    </p:spTree>
    <p:extLst>
      <p:ext uri="{BB962C8B-B14F-4D97-AF65-F5344CB8AC3E}">
        <p14:creationId xmlns:p14="http://schemas.microsoft.com/office/powerpoint/2010/main" val="3170680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仲裁程序</a:t>
            </a:r>
            <a:endParaRPr lang="zh-CN" altLang="en-US" smtClean="0">
              <a:ea typeface="方正书宋_GBK"/>
              <a:cs typeface="Times New Roman" panose="02020603050405020304" pitchFamily="18" charset="0"/>
            </a:endParaRPr>
          </a:p>
        </p:txBody>
      </p:sp>
      <p:sp>
        <p:nvSpPr>
          <p:cNvPr id="25702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三、仲裁裁决及其做成规则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仲裁裁决的概念和种类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仲裁裁决的做成规则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仲裁裁决书的送达、解释和更正</a:t>
            </a:r>
          </a:p>
          <a:p>
            <a:pPr eaLnBrk="1" hangingPunct="1"/>
            <a:endParaRPr lang="zh-CN" altLang="en-US" smtClean="0"/>
          </a:p>
        </p:txBody>
      </p:sp>
    </p:spTree>
    <p:extLst>
      <p:ext uri="{BB962C8B-B14F-4D97-AF65-F5344CB8AC3E}">
        <p14:creationId xmlns:p14="http://schemas.microsoft.com/office/powerpoint/2010/main" val="316287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国际商事仲裁裁决的撤销、承认与执行</a:t>
            </a:r>
            <a:endParaRPr lang="zh-CN" altLang="en-US" smtClean="0">
              <a:ea typeface="方正书宋_GBK"/>
              <a:cs typeface="Times New Roman" panose="02020603050405020304" pitchFamily="18" charset="0"/>
            </a:endParaRPr>
          </a:p>
        </p:txBody>
      </p:sp>
      <p:sp>
        <p:nvSpPr>
          <p:cNvPr id="25805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一、国际商事仲裁裁决的撤销</a:t>
            </a:r>
          </a:p>
          <a:p>
            <a:r>
              <a:rPr lang="zh-CN" altLang="zh-CN" smtClean="0"/>
              <a:t>国际商事仲裁裁决的撤销一般由仲裁地法院管辖。</a:t>
            </a:r>
          </a:p>
          <a:p>
            <a:pPr eaLnBrk="1" hangingPunct="1"/>
            <a:endParaRPr lang="en-US" altLang="zh-CN" smtClean="0"/>
          </a:p>
          <a:p>
            <a:pPr eaLnBrk="1" hangingPunct="1">
              <a:buFontTx/>
              <a:buNone/>
            </a:pPr>
            <a:r>
              <a:rPr lang="zh-CN" altLang="zh-CN" sz="2600" b="1">
                <a:latin typeface="黑体" panose="02010609060101010101" pitchFamily="49" charset="-122"/>
                <a:ea typeface="黑体" panose="02010609060101010101" pitchFamily="49" charset="-122"/>
              </a:rPr>
              <a:t>二、对本国的国际商事仲裁裁决的承认和执行</a:t>
            </a:r>
          </a:p>
          <a:p>
            <a:r>
              <a:rPr lang="zh-CN" altLang="zh-CN" smtClean="0"/>
              <a:t>国际商事仲裁裁决的承认与执行</a:t>
            </a:r>
            <a:r>
              <a:rPr lang="en-US" altLang="zh-CN" smtClean="0"/>
              <a:t>,</a:t>
            </a:r>
            <a:r>
              <a:rPr lang="zh-CN" altLang="zh-CN" smtClean="0"/>
              <a:t>是指法院或其他法定的有权机关承认国际商事仲裁裁决的终局约束力</a:t>
            </a:r>
            <a:r>
              <a:rPr lang="en-US" altLang="zh-CN" smtClean="0"/>
              <a:t>,</a:t>
            </a:r>
            <a:r>
              <a:rPr lang="zh-CN" altLang="zh-CN" smtClean="0"/>
              <a:t>并予以强制执行的制度。</a:t>
            </a:r>
          </a:p>
          <a:p>
            <a:pPr eaLnBrk="1" hangingPunct="1"/>
            <a:endParaRPr lang="zh-CN" altLang="en-US" smtClean="0"/>
          </a:p>
        </p:txBody>
      </p:sp>
    </p:spTree>
    <p:extLst>
      <p:ext uri="{BB962C8B-B14F-4D97-AF65-F5344CB8AC3E}">
        <p14:creationId xmlns:p14="http://schemas.microsoft.com/office/powerpoint/2010/main" val="4033499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81372" y="2000452"/>
            <a:ext cx="6661272" cy="3769283"/>
            <a:chOff x="2281372" y="2000452"/>
            <a:chExt cx="6661272" cy="3769283"/>
          </a:xfrm>
        </p:grpSpPr>
        <p:grpSp>
          <p:nvGrpSpPr>
            <p:cNvPr id="240642" name="Group 2"/>
            <p:cNvGrpSpPr>
              <a:grpSpLocks/>
            </p:cNvGrpSpPr>
            <p:nvPr/>
          </p:nvGrpSpPr>
          <p:grpSpPr bwMode="auto">
            <a:xfrm>
              <a:off x="2281372" y="2000452"/>
              <a:ext cx="6640192" cy="646112"/>
              <a:chOff x="0" y="0"/>
              <a:chExt cx="8840" cy="1019"/>
            </a:xfrm>
          </p:grpSpPr>
          <p:sp>
            <p:nvSpPr>
              <p:cNvPr id="24066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40666" name="Group 4"/>
              <p:cNvGrpSpPr>
                <a:grpSpLocks/>
              </p:cNvGrpSpPr>
              <p:nvPr/>
            </p:nvGrpSpPr>
            <p:grpSpPr bwMode="auto">
              <a:xfrm>
                <a:off x="108" y="36"/>
                <a:ext cx="8673" cy="981"/>
                <a:chOff x="0" y="0"/>
                <a:chExt cx="8673" cy="981"/>
              </a:xfrm>
            </p:grpSpPr>
            <p:pic>
              <p:nvPicPr>
                <p:cNvPr id="24066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066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40645" name="Group 9"/>
            <p:cNvGrpSpPr>
              <a:grpSpLocks/>
            </p:cNvGrpSpPr>
            <p:nvPr/>
          </p:nvGrpSpPr>
          <p:grpSpPr bwMode="auto">
            <a:xfrm>
              <a:off x="2298835" y="2765627"/>
              <a:ext cx="6643809" cy="646112"/>
              <a:chOff x="0" y="0"/>
              <a:chExt cx="8840" cy="1019"/>
            </a:xfrm>
          </p:grpSpPr>
          <p:sp>
            <p:nvSpPr>
              <p:cNvPr id="24066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40662" name="Group 11"/>
              <p:cNvGrpSpPr>
                <a:grpSpLocks/>
              </p:cNvGrpSpPr>
              <p:nvPr/>
            </p:nvGrpSpPr>
            <p:grpSpPr bwMode="auto">
              <a:xfrm>
                <a:off x="108" y="36"/>
                <a:ext cx="8673" cy="981"/>
                <a:chOff x="0" y="0"/>
                <a:chExt cx="8673" cy="981"/>
              </a:xfrm>
            </p:grpSpPr>
            <p:pic>
              <p:nvPicPr>
                <p:cNvPr id="24066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066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国际商事仲裁协议</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40646" name="Group 14"/>
            <p:cNvGrpSpPr>
              <a:grpSpLocks/>
            </p:cNvGrpSpPr>
            <p:nvPr/>
          </p:nvGrpSpPr>
          <p:grpSpPr bwMode="auto">
            <a:xfrm>
              <a:off x="2298835" y="3557789"/>
              <a:ext cx="6643809" cy="647700"/>
              <a:chOff x="0" y="0"/>
              <a:chExt cx="8840" cy="1019"/>
            </a:xfrm>
          </p:grpSpPr>
          <p:sp>
            <p:nvSpPr>
              <p:cNvPr id="240657"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40658" name="Group 16"/>
              <p:cNvGrpSpPr>
                <a:grpSpLocks/>
              </p:cNvGrpSpPr>
              <p:nvPr/>
            </p:nvGrpSpPr>
            <p:grpSpPr bwMode="auto">
              <a:xfrm>
                <a:off x="108" y="36"/>
                <a:ext cx="8673" cy="981"/>
                <a:chOff x="0" y="0"/>
                <a:chExt cx="8673" cy="981"/>
              </a:xfrm>
            </p:grpSpPr>
            <p:pic>
              <p:nvPicPr>
                <p:cNvPr id="24065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0660"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仲裁员和仲裁庭</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40647" name="Group 19"/>
            <p:cNvGrpSpPr>
              <a:grpSpLocks/>
            </p:cNvGrpSpPr>
            <p:nvPr/>
          </p:nvGrpSpPr>
          <p:grpSpPr bwMode="auto">
            <a:xfrm>
              <a:off x="2298835" y="5143702"/>
              <a:ext cx="6643809" cy="626033"/>
              <a:chOff x="0" y="0"/>
              <a:chExt cx="8840" cy="1469"/>
            </a:xfrm>
          </p:grpSpPr>
          <p:sp>
            <p:nvSpPr>
              <p:cNvPr id="240653" name="矩形 1"/>
              <p:cNvSpPr>
                <a:spLocks noChangeArrowheads="1"/>
              </p:cNvSpPr>
              <p:nvPr/>
            </p:nvSpPr>
            <p:spPr bwMode="auto">
              <a:xfrm>
                <a:off x="0" y="0"/>
                <a:ext cx="8840" cy="146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40654" name="Group 21"/>
              <p:cNvGrpSpPr>
                <a:grpSpLocks/>
              </p:cNvGrpSpPr>
              <p:nvPr/>
            </p:nvGrpSpPr>
            <p:grpSpPr bwMode="auto">
              <a:xfrm>
                <a:off x="108" y="36"/>
                <a:ext cx="8673" cy="1405"/>
                <a:chOff x="0" y="0"/>
                <a:chExt cx="8673" cy="1405"/>
              </a:xfrm>
            </p:grpSpPr>
            <p:pic>
              <p:nvPicPr>
                <p:cNvPr id="24065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4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0656" name="TextBox 2"/>
                <p:cNvSpPr>
                  <a:spLocks noChangeArrowheads="1"/>
                </p:cNvSpPr>
                <p:nvPr/>
              </p:nvSpPr>
              <p:spPr bwMode="auto">
                <a:xfrm>
                  <a:off x="0" y="193"/>
                  <a:ext cx="8260" cy="1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国际商事仲裁裁决的撤销、承认与执行</a:t>
                  </a:r>
                </a:p>
              </p:txBody>
            </p:sp>
          </p:grpSp>
        </p:grpSp>
        <p:grpSp>
          <p:nvGrpSpPr>
            <p:cNvPr id="240648" name="Group 14"/>
            <p:cNvGrpSpPr>
              <a:grpSpLocks/>
            </p:cNvGrpSpPr>
            <p:nvPr/>
          </p:nvGrpSpPr>
          <p:grpSpPr bwMode="auto">
            <a:xfrm>
              <a:off x="2298835" y="4349952"/>
              <a:ext cx="6643809" cy="647700"/>
              <a:chOff x="0" y="0"/>
              <a:chExt cx="8840" cy="1019"/>
            </a:xfrm>
          </p:grpSpPr>
          <p:sp>
            <p:nvSpPr>
              <p:cNvPr id="24064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40650" name="Group 16"/>
              <p:cNvGrpSpPr>
                <a:grpSpLocks/>
              </p:cNvGrpSpPr>
              <p:nvPr/>
            </p:nvGrpSpPr>
            <p:grpSpPr bwMode="auto">
              <a:xfrm>
                <a:off x="108" y="36"/>
                <a:ext cx="8673" cy="981"/>
                <a:chOff x="0" y="0"/>
                <a:chExt cx="8673" cy="981"/>
              </a:xfrm>
            </p:grpSpPr>
            <p:pic>
              <p:nvPicPr>
                <p:cNvPr id="24065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0652" name="TextBox 2"/>
                <p:cNvSpPr>
                  <a:spLocks noChangeArrowheads="1"/>
                </p:cNvSpPr>
                <p:nvPr/>
              </p:nvSpPr>
              <p:spPr bwMode="auto">
                <a:xfrm>
                  <a:off x="0" y="193"/>
                  <a:ext cx="8514" cy="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仲裁程序</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sp>
        <p:nvSpPr>
          <p:cNvPr id="2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6328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国际商事仲裁裁决的撤销、承认与执行</a:t>
            </a:r>
            <a:endParaRPr lang="zh-CN" altLang="en-US" smtClean="0">
              <a:ea typeface="方正书宋_GBK"/>
              <a:cs typeface="Times New Roman" panose="02020603050405020304" pitchFamily="18" charset="0"/>
            </a:endParaRPr>
          </a:p>
        </p:txBody>
      </p:sp>
      <p:sp>
        <p:nvSpPr>
          <p:cNvPr id="25907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三、对外国的国际商事仲裁裁决的承认和执行</a:t>
            </a:r>
          </a:p>
          <a:p>
            <a:r>
              <a:rPr lang="zh-CN" altLang="zh-CN" dirty="0" smtClean="0"/>
              <a:t>各国对外国的国际商事仲裁裁决的承认和执行制度一般都较复杂</a:t>
            </a:r>
            <a:r>
              <a:rPr lang="en-US" altLang="zh-CN" dirty="0" smtClean="0"/>
              <a:t>,</a:t>
            </a:r>
            <a:r>
              <a:rPr lang="zh-CN" altLang="zh-CN" dirty="0" smtClean="0"/>
              <a:t>其原因主要是它涉及本国的国家利益和有关当事人利益。</a:t>
            </a:r>
            <a:endParaRPr lang="en-US" altLang="zh-CN" smtClean="0"/>
          </a:p>
          <a:p>
            <a:r>
              <a:rPr lang="zh-CN" altLang="zh-CN" smtClean="0"/>
              <a:t>为维护本国国家利益和本国当事方的切身利益</a:t>
            </a:r>
            <a:r>
              <a:rPr lang="en-US" altLang="zh-CN" dirty="0" smtClean="0"/>
              <a:t>,</a:t>
            </a:r>
            <a:r>
              <a:rPr lang="zh-CN" altLang="zh-CN" dirty="0" smtClean="0"/>
              <a:t>世界上很多国家对承认和执行外国的国际商事仲裁裁决作了严格的限制。这些限制主要表现为</a:t>
            </a:r>
            <a:r>
              <a:rPr lang="en-US" altLang="zh-CN" dirty="0" smtClean="0"/>
              <a:t>:</a:t>
            </a:r>
            <a:r>
              <a:rPr lang="zh-CN" altLang="zh-CN" dirty="0" smtClean="0"/>
              <a:t>本国存在承认和执行该类裁决的条约义务</a:t>
            </a:r>
            <a:r>
              <a:rPr lang="en-US" altLang="zh-CN" dirty="0" smtClean="0"/>
              <a:t>;</a:t>
            </a:r>
            <a:r>
              <a:rPr lang="zh-CN" altLang="zh-CN" dirty="0" smtClean="0"/>
              <a:t>该裁决做成地国家对本国的同类裁决互惠承认和执行</a:t>
            </a:r>
            <a:r>
              <a:rPr lang="en-US" altLang="zh-CN" dirty="0" smtClean="0"/>
              <a:t>;</a:t>
            </a:r>
            <a:r>
              <a:rPr lang="zh-CN" altLang="zh-CN" dirty="0" smtClean="0"/>
              <a:t>对该裁决的承认和执行不违反本国的公共秩序等。</a:t>
            </a:r>
          </a:p>
          <a:p>
            <a:pPr eaLnBrk="1" hangingPunct="1"/>
            <a:endParaRPr lang="zh-CN" altLang="en-US" dirty="0" smtClean="0"/>
          </a:p>
        </p:txBody>
      </p:sp>
    </p:spTree>
    <p:extLst>
      <p:ext uri="{BB962C8B-B14F-4D97-AF65-F5344CB8AC3E}">
        <p14:creationId xmlns:p14="http://schemas.microsoft.com/office/powerpoint/2010/main" val="2606058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4166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一、国际商事仲裁的概念和特征</a:t>
            </a:r>
          </a:p>
          <a:p>
            <a:r>
              <a:rPr lang="zh-CN" altLang="zh-CN" smtClean="0"/>
              <a:t>国际商事仲裁</a:t>
            </a:r>
            <a:r>
              <a:rPr lang="en-US" altLang="zh-CN" smtClean="0"/>
              <a:t>(International Commercial Arbitration),</a:t>
            </a:r>
            <a:r>
              <a:rPr lang="zh-CN" altLang="zh-CN" smtClean="0"/>
              <a:t>是指国际商事交易中的当事人按照协议的方式自愿地将他们之间商事方面的权利与义务的争议交给他们选定的第三人</a:t>
            </a:r>
            <a:r>
              <a:rPr lang="en-US" altLang="zh-CN" smtClean="0"/>
              <a:t>(</a:t>
            </a:r>
            <a:r>
              <a:rPr lang="zh-CN" altLang="zh-CN" smtClean="0"/>
              <a:t>称仲裁人或仲裁员</a:t>
            </a:r>
            <a:r>
              <a:rPr lang="en-US" altLang="zh-CN" smtClean="0"/>
              <a:t>)</a:t>
            </a:r>
            <a:r>
              <a:rPr lang="zh-CN" altLang="zh-CN" smtClean="0"/>
              <a:t>审议</a:t>
            </a:r>
            <a:r>
              <a:rPr lang="en-US" altLang="zh-CN" smtClean="0"/>
              <a:t>,</a:t>
            </a:r>
            <a:r>
              <a:rPr lang="zh-CN" altLang="zh-CN" smtClean="0"/>
              <a:t>并由该第三人作出对争议各方皆有约束力裁决的活动。</a:t>
            </a:r>
          </a:p>
          <a:p>
            <a:r>
              <a:rPr lang="zh-CN" altLang="zh-CN" smtClean="0"/>
              <a:t>国际商事仲裁主要具有如下几项特征</a:t>
            </a:r>
            <a:r>
              <a:rPr lang="en-US" altLang="zh-CN" smtClean="0"/>
              <a:t>:</a:t>
            </a:r>
            <a:endParaRPr lang="zh-CN" altLang="zh-CN" smtClean="0"/>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强制性</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自愿性</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快速、简单、私密和灵活性</a:t>
            </a:r>
          </a:p>
          <a:p>
            <a:pPr eaLnBrk="1" hangingPunct="1"/>
            <a:endParaRPr lang="zh-CN" altLang="en-US" smtClean="0"/>
          </a:p>
        </p:txBody>
      </p:sp>
    </p:spTree>
    <p:extLst>
      <p:ext uri="{BB962C8B-B14F-4D97-AF65-F5344CB8AC3E}">
        <p14:creationId xmlns:p14="http://schemas.microsoft.com/office/powerpoint/2010/main" val="2507833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426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二、国际商事仲裁的类型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一般仲裁和友谊仲裁</a:t>
            </a:r>
          </a:p>
          <a:p>
            <a:r>
              <a:rPr lang="zh-CN" altLang="zh-CN" smtClean="0"/>
              <a:t>根据是否依法进行划分</a:t>
            </a:r>
            <a:r>
              <a:rPr lang="en-US" altLang="zh-CN" smtClean="0"/>
              <a:t>,</a:t>
            </a:r>
            <a:r>
              <a:rPr lang="zh-CN" altLang="zh-CN" smtClean="0"/>
              <a:t>国际商事仲裁可被分为一般仲裁和友谊仲裁。</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常设机构仲裁和临时仲裁</a:t>
            </a:r>
          </a:p>
          <a:p>
            <a:r>
              <a:rPr lang="zh-CN" altLang="zh-CN" smtClean="0"/>
              <a:t>从国际商事仲裁纠纷是否有常设仲裁机构负责组织管理的角度</a:t>
            </a:r>
            <a:r>
              <a:rPr lang="en-US" altLang="zh-CN" smtClean="0"/>
              <a:t>,</a:t>
            </a:r>
            <a:r>
              <a:rPr lang="zh-CN" altLang="zh-CN" smtClean="0"/>
              <a:t>国际商事仲裁可被分成常设机构仲裁和临时仲裁。</a:t>
            </a:r>
          </a:p>
          <a:p>
            <a:pPr eaLnBrk="1" hangingPunct="1"/>
            <a:endParaRPr lang="zh-CN" altLang="en-US" smtClean="0"/>
          </a:p>
        </p:txBody>
      </p:sp>
    </p:spTree>
    <p:extLst>
      <p:ext uri="{BB962C8B-B14F-4D97-AF65-F5344CB8AC3E}">
        <p14:creationId xmlns:p14="http://schemas.microsoft.com/office/powerpoint/2010/main" val="2405908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4371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三、规范国际商事仲裁关系的仲裁法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规范国际商事仲裁关系的统一法</a:t>
            </a:r>
          </a:p>
          <a:p>
            <a:r>
              <a:rPr lang="en-US" altLang="zh-CN" smtClean="0"/>
              <a:t>1.</a:t>
            </a:r>
            <a:r>
              <a:rPr lang="zh-CN" altLang="zh-CN" smtClean="0"/>
              <a:t>《关于国际商事仲裁的欧洲公约》</a:t>
            </a:r>
          </a:p>
          <a:p>
            <a:r>
              <a:rPr lang="en-US" altLang="zh-CN" smtClean="0"/>
              <a:t>2.</a:t>
            </a:r>
            <a:r>
              <a:rPr lang="zh-CN" altLang="zh-CN" smtClean="0"/>
              <a:t>《美洲国家间关于国际商事仲裁的公约》</a:t>
            </a:r>
          </a:p>
          <a:p>
            <a:r>
              <a:rPr lang="en-US" altLang="zh-CN" smtClean="0"/>
              <a:t>3.</a:t>
            </a:r>
            <a:r>
              <a:rPr lang="zh-CN" altLang="zh-CN" smtClean="0"/>
              <a:t>《美洲国家间关于外国判决和仲裁裁决域外效力的公约》</a:t>
            </a:r>
          </a:p>
          <a:p>
            <a:r>
              <a:rPr lang="en-US" altLang="zh-CN" smtClean="0"/>
              <a:t>4.</a:t>
            </a:r>
            <a:r>
              <a:rPr lang="zh-CN" altLang="zh-CN" smtClean="0"/>
              <a:t>《关于仲裁条款的议定书》</a:t>
            </a:r>
          </a:p>
          <a:p>
            <a:r>
              <a:rPr lang="en-US" altLang="zh-CN" smtClean="0"/>
              <a:t>5.</a:t>
            </a:r>
            <a:r>
              <a:rPr lang="zh-CN" altLang="zh-CN" smtClean="0"/>
              <a:t>《关于执行外国仲裁裁决的公约》</a:t>
            </a:r>
          </a:p>
          <a:p>
            <a:r>
              <a:rPr lang="en-US" altLang="zh-CN" smtClean="0"/>
              <a:t>6.</a:t>
            </a:r>
            <a:r>
              <a:rPr lang="zh-CN" altLang="zh-CN" smtClean="0"/>
              <a:t>《关于承认和执行外国仲裁裁决的公约》</a:t>
            </a:r>
          </a:p>
          <a:p>
            <a:r>
              <a:rPr lang="en-US" altLang="zh-CN" smtClean="0"/>
              <a:t>7.</a:t>
            </a:r>
            <a:r>
              <a:rPr lang="zh-CN" altLang="zh-CN" smtClean="0"/>
              <a:t>《关于解决各国与他国的国民投资争端的公约》</a:t>
            </a:r>
          </a:p>
          <a:p>
            <a:r>
              <a:rPr lang="en-US" altLang="zh-CN" smtClean="0"/>
              <a:t>8.</a:t>
            </a:r>
            <a:r>
              <a:rPr lang="zh-CN" altLang="zh-CN" smtClean="0"/>
              <a:t>《联合国国际商事仲裁示范法》</a:t>
            </a:r>
          </a:p>
          <a:p>
            <a:pPr eaLnBrk="1" hangingPunct="1"/>
            <a:endParaRPr lang="zh-CN" altLang="en-US" smtClean="0"/>
          </a:p>
        </p:txBody>
      </p:sp>
    </p:spTree>
    <p:extLst>
      <p:ext uri="{BB962C8B-B14F-4D97-AF65-F5344CB8AC3E}">
        <p14:creationId xmlns:p14="http://schemas.microsoft.com/office/powerpoint/2010/main" val="151659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44739"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国内法</a:t>
            </a:r>
          </a:p>
          <a:p>
            <a:r>
              <a:rPr lang="en-US" altLang="zh-CN" smtClean="0"/>
              <a:t>1.</a:t>
            </a:r>
            <a:r>
              <a:rPr lang="zh-CN" altLang="zh-CN" smtClean="0"/>
              <a:t>法国仲裁法</a:t>
            </a:r>
          </a:p>
          <a:p>
            <a:r>
              <a:rPr lang="en-US" altLang="zh-CN" smtClean="0"/>
              <a:t>2.</a:t>
            </a:r>
            <a:r>
              <a:rPr lang="zh-CN" altLang="zh-CN" smtClean="0"/>
              <a:t>英国仲裁法</a:t>
            </a:r>
          </a:p>
          <a:p>
            <a:r>
              <a:rPr lang="en-US" altLang="zh-CN" smtClean="0"/>
              <a:t>3.</a:t>
            </a:r>
            <a:r>
              <a:rPr lang="zh-CN" altLang="zh-CN" smtClean="0"/>
              <a:t>美国仲裁法</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我国的国际商事仲裁法制</a:t>
            </a:r>
          </a:p>
          <a:p>
            <a:r>
              <a:rPr lang="zh-CN" altLang="zh-CN" smtClean="0"/>
              <a:t>我国目前的国际商事仲裁法制主要由下列法律中的有关规定所构成</a:t>
            </a:r>
            <a:r>
              <a:rPr lang="en-US" altLang="zh-CN" smtClean="0"/>
              <a:t>:</a:t>
            </a:r>
            <a:r>
              <a:rPr lang="zh-CN" altLang="zh-CN" smtClean="0"/>
              <a:t>我国缔结或参加的国际条约或公约、《民事诉讼法》、《仲裁法》和《合同法》等。</a:t>
            </a:r>
          </a:p>
          <a:p>
            <a:pPr eaLnBrk="1" hangingPunct="1"/>
            <a:endParaRPr lang="zh-CN" altLang="en-US" smtClean="0"/>
          </a:p>
        </p:txBody>
      </p:sp>
    </p:spTree>
    <p:extLst>
      <p:ext uri="{BB962C8B-B14F-4D97-AF65-F5344CB8AC3E}">
        <p14:creationId xmlns:p14="http://schemas.microsoft.com/office/powerpoint/2010/main" val="3231283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457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四、世界上有影响的国际商事仲裁机构和仲裁规则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《联合国国际贸易法委员会仲裁规则》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国际商会仲裁院及其仲裁规则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伦敦国际仲裁院及其仲裁规则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斯德哥尔摩商会仲裁院及其仲裁规则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美国仲裁协会及其国际仲裁规则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中国国际经济贸易仲裁委员会及其仲裁规则</a:t>
            </a:r>
          </a:p>
          <a:p>
            <a:pPr eaLnBrk="1" hangingPunct="1"/>
            <a:endParaRPr lang="zh-CN" altLang="en-US" smtClean="0"/>
          </a:p>
        </p:txBody>
      </p:sp>
    </p:spTree>
    <p:extLst>
      <p:ext uri="{BB962C8B-B14F-4D97-AF65-F5344CB8AC3E}">
        <p14:creationId xmlns:p14="http://schemas.microsoft.com/office/powerpoint/2010/main" val="530673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国际商事仲裁协议</a:t>
            </a:r>
            <a:endParaRPr lang="zh-CN" altLang="en-US" smtClean="0">
              <a:ea typeface="方正书宋_GBK"/>
              <a:cs typeface="Times New Roman" panose="02020603050405020304" pitchFamily="18" charset="0"/>
            </a:endParaRPr>
          </a:p>
        </p:txBody>
      </p:sp>
      <p:sp>
        <p:nvSpPr>
          <p:cNvPr id="24678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一、国际商事仲裁协议的概念和形式</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根据是否有书面形式划分</a:t>
            </a:r>
          </a:p>
          <a:p>
            <a:r>
              <a:rPr lang="zh-CN" altLang="zh-CN" smtClean="0"/>
              <a:t>仲裁协议可分成书面和口头两种形式。</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根据是否包含在原国际商事合同中划分</a:t>
            </a:r>
          </a:p>
          <a:p>
            <a:r>
              <a:rPr lang="zh-CN" altLang="zh-CN" smtClean="0"/>
              <a:t>仲裁协议可体现为仲裁条款或单独仲裁协议两种形式。</a:t>
            </a:r>
          </a:p>
          <a:p>
            <a:pPr eaLnBrk="1" hangingPunct="1"/>
            <a:endParaRPr lang="zh-CN" altLang="en-US" smtClean="0"/>
          </a:p>
        </p:txBody>
      </p:sp>
    </p:spTree>
    <p:extLst>
      <p:ext uri="{BB962C8B-B14F-4D97-AF65-F5344CB8AC3E}">
        <p14:creationId xmlns:p14="http://schemas.microsoft.com/office/powerpoint/2010/main" val="169658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国际商事仲裁协议</a:t>
            </a:r>
            <a:endParaRPr lang="zh-CN" altLang="en-US" smtClean="0">
              <a:ea typeface="方正书宋_GBK"/>
              <a:cs typeface="Times New Roman" panose="02020603050405020304" pitchFamily="18" charset="0"/>
            </a:endParaRPr>
          </a:p>
        </p:txBody>
      </p:sp>
      <p:sp>
        <p:nvSpPr>
          <p:cNvPr id="247811" name="内容占位符 2"/>
          <p:cNvSpPr>
            <a:spLocks noGrp="1"/>
          </p:cNvSpPr>
          <p:nvPr>
            <p:ph idx="1"/>
          </p:nvPr>
        </p:nvSpPr>
        <p:spPr>
          <a:xfrm>
            <a:off x="592428" y="1661375"/>
            <a:ext cx="11140226" cy="4866426"/>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二、仲裁协议的内容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仲裁事项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仲裁地点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仲裁程序规则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仲裁员的确定</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仲裁裁决的效力</a:t>
            </a:r>
          </a:p>
          <a:p>
            <a:pPr eaLnBrk="1" hangingPunct="1"/>
            <a:endParaRPr lang="zh-CN" altLang="en-US" b="1" dirty="0" smtClean="0"/>
          </a:p>
        </p:txBody>
      </p:sp>
    </p:spTree>
    <p:extLst>
      <p:ext uri="{BB962C8B-B14F-4D97-AF65-F5344CB8AC3E}">
        <p14:creationId xmlns:p14="http://schemas.microsoft.com/office/powerpoint/2010/main" val="37056197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1253</Words>
  <Application>Microsoft Office PowerPoint</Application>
  <PresentationFormat>宽屏</PresentationFormat>
  <Paragraphs>133</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第一节　概述</vt:lpstr>
      <vt:lpstr>第一节　概述</vt:lpstr>
      <vt:lpstr>第二节　国际商事仲裁协议</vt:lpstr>
      <vt:lpstr>第二节　国际商事仲裁协议</vt:lpstr>
      <vt:lpstr>第二节　国际商事仲裁协议</vt:lpstr>
      <vt:lpstr>第二节　国际商事仲裁协议</vt:lpstr>
      <vt:lpstr>第二节　国际商事仲裁协议</vt:lpstr>
      <vt:lpstr>第三节　仲裁员和仲裁庭</vt:lpstr>
      <vt:lpstr>第三节　仲裁员和仲裁庭</vt:lpstr>
      <vt:lpstr>第三节　仲裁员和仲裁庭</vt:lpstr>
      <vt:lpstr>第四节　仲裁程序</vt:lpstr>
      <vt:lpstr>第四节　仲裁程序</vt:lpstr>
      <vt:lpstr>第四节　仲裁程序</vt:lpstr>
      <vt:lpstr>第五节　国际商事仲裁裁决的撤销、承认与执行</vt:lpstr>
      <vt:lpstr>第五节　国际商事仲裁裁决的撤销、承认与执行</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2021-01-19T07:59:36Z</dcterms:created>
  <dcterms:modified xsi:type="dcterms:W3CDTF">2021-01-19T08:19:11Z</dcterms:modified>
</cp:coreProperties>
</file>