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8"/>
  </p:notesMasterIdLst>
  <p:handoutMasterIdLst>
    <p:handoutMasterId r:id="rId49"/>
  </p:handoutMasterIdLst>
  <p:sldIdLst>
    <p:sldId id="256" r:id="rId3"/>
    <p:sldId id="272" r:id="rId4"/>
    <p:sldId id="333" r:id="rId5"/>
    <p:sldId id="308" r:id="rId6"/>
    <p:sldId id="394" r:id="rId7"/>
    <p:sldId id="359" r:id="rId8"/>
    <p:sldId id="309" r:id="rId9"/>
    <p:sldId id="310" r:id="rId10"/>
    <p:sldId id="311" r:id="rId11"/>
    <p:sldId id="395" r:id="rId12"/>
    <p:sldId id="312" r:id="rId13"/>
    <p:sldId id="313" r:id="rId14"/>
    <p:sldId id="396" r:id="rId15"/>
    <p:sldId id="314" r:id="rId16"/>
    <p:sldId id="315" r:id="rId17"/>
    <p:sldId id="318" r:id="rId18"/>
    <p:sldId id="403" r:id="rId19"/>
    <p:sldId id="319" r:id="rId20"/>
    <p:sldId id="320" r:id="rId21"/>
    <p:sldId id="321" r:id="rId22"/>
    <p:sldId id="322" r:id="rId23"/>
    <p:sldId id="398" r:id="rId24"/>
    <p:sldId id="399" r:id="rId25"/>
    <p:sldId id="323" r:id="rId26"/>
    <p:sldId id="324" r:id="rId27"/>
    <p:sldId id="325" r:id="rId28"/>
    <p:sldId id="400" r:id="rId29"/>
    <p:sldId id="326" r:id="rId30"/>
    <p:sldId id="327" r:id="rId31"/>
    <p:sldId id="328" r:id="rId32"/>
    <p:sldId id="401" r:id="rId33"/>
    <p:sldId id="329" r:id="rId34"/>
    <p:sldId id="330" r:id="rId35"/>
    <p:sldId id="331" r:id="rId36"/>
    <p:sldId id="402" r:id="rId37"/>
    <p:sldId id="332" r:id="rId38"/>
    <p:sldId id="384" r:id="rId39"/>
    <p:sldId id="385" r:id="rId40"/>
    <p:sldId id="386" r:id="rId41"/>
    <p:sldId id="387" r:id="rId42"/>
    <p:sldId id="388" r:id="rId43"/>
    <p:sldId id="389" r:id="rId44"/>
    <p:sldId id="390" r:id="rId45"/>
    <p:sldId id="392" r:id="rId46"/>
    <p:sldId id="393" r:id="rId47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6"/>
    <p:restoredTop sz="86379"/>
  </p:normalViewPr>
  <p:slideViewPr>
    <p:cSldViewPr showGuides="1">
      <p:cViewPr varScale="1">
        <p:scale>
          <a:sx n="65" d="100"/>
          <a:sy n="65" d="100"/>
        </p:scale>
        <p:origin x="9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086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096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3097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8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9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 fontAlgn="base"/>
            <a:r>
              <a:rPr lang="zh-CN" altLang="en-US" strike="noStrike" noProof="0"/>
              <a:t>单击此处编辑母版标题样式</a:t>
            </a:r>
            <a:endParaRPr lang="zh-CN" altLang="zh-CN" strike="noStrike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 fontAlgn="base"/>
            <a:r>
              <a:rPr lang="zh-CN" altLang="en-US" strike="noStrike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110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120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4121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2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3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 fontAlgn="base"/>
            <a:r>
              <a:rPr lang="zh-CN" altLang="en-US" strike="noStrike" noProof="0"/>
              <a:t>单击此处编辑母版标题样式</a:t>
            </a:r>
            <a:endParaRPr lang="zh-CN" altLang="zh-CN" strike="noStrike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 fontAlgn="base"/>
            <a:r>
              <a:rPr lang="zh-CN" altLang="en-US" strike="noStrike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28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Rectangle 18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52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65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66" name="Rectangle 18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30"/>
          <p:cNvSpPr>
            <a:spLocks noGrp="1"/>
          </p:cNvSpPr>
          <p:nvPr>
            <p:ph type="dt" sz="quarter" idx="2"/>
          </p:nvPr>
        </p:nvSpPr>
        <p:spPr>
          <a:ln w="12700"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spcBef>
                <a:spcPct val="50000"/>
              </a:spcBef>
              <a:buSzTx/>
            </a:pPr>
            <a:fld id="{BB962C8B-B14F-4D97-AF65-F5344CB8AC3E}" type="datetime1">
              <a:rPr lang="zh-CN" altLang="en-US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2021/6/2</a:t>
            </a:fld>
            <a:endParaRPr lang="zh-CN" altLang="en-US" sz="140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0" name="Rectangle 32"/>
          <p:cNvSpPr>
            <a:spLocks noGrp="1"/>
          </p:cNvSpPr>
          <p:nvPr>
            <p:ph type="sldNum" sz="quarter" idx="4"/>
          </p:nvPr>
        </p:nvSpPr>
        <p:spPr>
          <a:ln w="12700"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>
              <a:spcBef>
                <a:spcPct val="50000"/>
              </a:spcBef>
              <a:buSzTx/>
            </a:pPr>
            <a:fld id="{9A0DB2DC-4C9A-4742-B13C-FB6460FD3503}" type="slidenum">
              <a:rPr lang="zh-CN" altLang="en-US" sz="1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fld>
            <a:endParaRPr lang="zh-CN" altLang="en-US" sz="1400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1" name="Rectangle 2"/>
          <p:cNvSpPr>
            <a:spLocks noGrp="1"/>
          </p:cNvSpPr>
          <p:nvPr>
            <p:ph type="ctrTitle" sz="quarter"/>
          </p:nvPr>
        </p:nvSpPr>
        <p:spPr>
          <a:xfrm>
            <a:off x="685800" y="1196975"/>
            <a:ext cx="7772400" cy="2460625"/>
          </a:xfrm>
        </p:spPr>
        <p:txBody>
          <a:bodyPr vert="horz" wrap="square" lIns="92075" tIns="46038" rIns="92075" bIns="46038" anchor="ctr" anchorCtr="0"/>
          <a:lstStyle/>
          <a:p>
            <a:pPr eaLnBrk="1" hangingPunct="1">
              <a:buClrTx/>
              <a:buSzTx/>
              <a:buFontTx/>
            </a:pPr>
            <a:r>
              <a:rPr kumimoji="1" lang="zh-CN" altLang="en-US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《政治经济学通论</a:t>
            </a:r>
            <a:r>
              <a:rPr kumimoji="1" lang="en-US" altLang="zh-CN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》</a:t>
            </a:r>
            <a:br>
              <a:rPr kumimoji="1" lang="en-US" altLang="zh-CN" sz="48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b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（第</a:t>
            </a:r>
            <a: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3</a:t>
            </a: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版）</a:t>
            </a:r>
            <a:endParaRPr kumimoji="1" lang="en-US" altLang="zh-CN" sz="2400" b="1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5125" name="Rectangle 3"/>
          <p:cNvSpPr>
            <a:spLocks noGrp="1"/>
          </p:cNvSpPr>
          <p:nvPr>
            <p:ph type="subTitle" sz="quarter" idx="1"/>
          </p:nvPr>
        </p:nvSpPr>
        <p:spPr>
          <a:xfrm>
            <a:off x="685800" y="4149725"/>
            <a:ext cx="7772400" cy="1752600"/>
          </a:xfrm>
        </p:spPr>
        <p:txBody>
          <a:bodyPr vert="horz" wrap="square" lIns="92075" tIns="46038" rIns="92075" bIns="46038" anchor="t" anchorCtr="0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楷体_GB2312" pitchFamily="49" charset="-122"/>
                <a:cs typeface="+mn-cs"/>
              </a:rPr>
              <a:t>陈承明</a:t>
            </a:r>
            <a:endParaRPr kumimoji="1" lang="en-US" altLang="zh-CN" sz="32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楷体_GB2312" pitchFamily="49" charset="-122"/>
              <a:cs typeface="+mn-cs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zh-CN" sz="32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楷体_GB2312" pitchFamily="49" charset="-122"/>
              <a:cs typeface="+mn-cs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楷体_GB2312" pitchFamily="49" charset="-122"/>
                <a:cs typeface="+mn-cs"/>
              </a:rPr>
              <a:t>上海财经大学出版社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32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4F76F0-9C98-408B-A67C-E5D979764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124744"/>
            <a:ext cx="7772400" cy="856456"/>
          </a:xfrm>
        </p:spPr>
        <p:txBody>
          <a:bodyPr/>
          <a:lstStyle/>
          <a:p>
            <a:r>
              <a:rPr lang="en-US" altLang="zh-CN" sz="4000" b="1" dirty="0"/>
              <a:t>1</a:t>
            </a:r>
            <a:r>
              <a:rPr lang="zh-CN" altLang="en-US" sz="4000" b="1" dirty="0"/>
              <a:t>、经济全球化与对外开放的关系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D717C4-7D33-4908-B578-6673176FD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的世界是一个开放的世界，在新科技革命的推动下，社会分工已突破民族和国家的界限，使各国的生产和消费都成为世界性的。社会生产和资本流动的全球化，使任何民族和国家都不能脱离国际联系，开放已成为世界发展的客观要求和必然趋势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1747AB-4BC3-4ACA-B61C-D7D3EE138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1162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en-US" altLang="zh-CN" sz="3600" b="1" dirty="0"/>
              <a:t>2</a:t>
            </a:r>
            <a:r>
              <a:rPr lang="zh-CN" altLang="en-US" sz="3600" b="1" dirty="0"/>
              <a:t>、我国对外开放的必要性和紧迫性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内容占位符 3"/>
          <p:cNvSpPr>
            <a:spLocks noGrp="1"/>
          </p:cNvSpPr>
          <p:nvPr/>
        </p:nvSpPr>
        <p:spPr>
          <a:xfrm>
            <a:off x="755650" y="19177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lstStyle/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第一，实行对外开放政策，是科学总结经验教训的必然结果。</a:t>
            </a: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第二，实行对外开放政策，是顺应世界发展趋势的正确选择。</a:t>
            </a: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第三，实行对外开放政策，是加速我国现代化建设的迫切需要。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107363" cy="1143000"/>
          </a:xfrm>
        </p:spPr>
        <p:txBody>
          <a:bodyPr lIns="92075" tIns="46038" rIns="92075" bIns="46038" anchor="ctr" anchorCtr="0"/>
          <a:lstStyle/>
          <a:p>
            <a:r>
              <a:rPr lang="zh-CN" altLang="en-US" sz="3200" b="1" dirty="0"/>
              <a:t>二、我国对外开放的巨大成就和现实问题</a:t>
            </a:r>
          </a:p>
        </p:txBody>
      </p:sp>
      <p:sp>
        <p:nvSpPr>
          <p:cNvPr id="16386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在党的十一届三中全会后，我国开始实行对内改革与对外开放，并把改革开放确立为基本国策，有力地促进了国民经济和对外贸易的迅速发展。经过</a:t>
            </a: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多年的实践，我国的经济建设和对外开放进入了全新的发展阶段。虽然改革开放取得了举世瞩目的伟大成就，但是仍然存在许多问题亟待解决。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EF28E7-4D0B-4FCC-BDF7-18D064206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28464"/>
            <a:ext cx="7772400" cy="1444352"/>
          </a:xfrm>
        </p:spPr>
        <p:txBody>
          <a:bodyPr/>
          <a:lstStyle/>
          <a:p>
            <a:br>
              <a:rPr lang="en-US" altLang="zh-CN" sz="4000" b="1" dirty="0"/>
            </a:br>
            <a:r>
              <a:rPr lang="zh-CN" altLang="en-US" sz="4000" b="1" dirty="0"/>
              <a:t>（一）中国对外开放的发展历程</a:t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7D75A9-5560-40EC-AA39-E74C74600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革开放以来，我国制定了一系列的方针和政策，向世界打开了大门，开放从沿海区域逐步扩展到全国范围，对外开放的程度不断加深，使它对经济发展的积极作用充分显示出来。从对外开放的总体步骤与格局来看，我们经历了探索、形成、完善三个阶段，并取得了显著成效和有益经验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78D232-8C7F-4A5F-9DD3-C20566ED4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4044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2"/>
          <p:cNvSpPr>
            <a:spLocks noGrp="1"/>
          </p:cNvSpPr>
          <p:nvPr>
            <p:ph type="title"/>
          </p:nvPr>
        </p:nvSpPr>
        <p:spPr>
          <a:xfrm>
            <a:off x="685800" y="836613"/>
            <a:ext cx="8115300" cy="1143000"/>
          </a:xfrm>
        </p:spPr>
        <p:txBody>
          <a:bodyPr lIns="92075" tIns="46038" rIns="92075" bIns="46038" anchor="ctr" anchorCtr="0"/>
          <a:lstStyle/>
          <a:p>
            <a:r>
              <a:rPr lang="zh-CN" altLang="en-US" sz="4000" b="1" dirty="0"/>
              <a:t>（二）对外开放取得的巨大成就</a:t>
            </a:r>
            <a:br>
              <a:rPr lang="zh-CN" altLang="en-US" sz="3200" dirty="0"/>
            </a:br>
            <a:endParaRPr lang="zh-CN" altLang="en-US" dirty="0"/>
          </a:p>
        </p:txBody>
      </p:sp>
      <p:sp>
        <p:nvSpPr>
          <p:cNvPr id="17410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经过</a:t>
            </a: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年的探索和实践，我国对外开放的区域和领域不断拓宽，在国际贸易和外资引进等方面取得显著成绩，充分显示了对外开放战略的正确和有效。特别是在加入世贸组织以后，使我国的对外开放进入了新阶段，开放的深度和广度进一步提高，国民经济得到更好和更快的发展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zh-CN" altLang="en-US" sz="3600" b="1" dirty="0">
                <a:sym typeface="宋体" panose="02010600030101010101" pitchFamily="2" charset="-122"/>
              </a:rPr>
              <a:t>（三）对外开放亟待解决的现实问题</a:t>
            </a:r>
          </a:p>
        </p:txBody>
      </p:sp>
      <p:sp>
        <p:nvSpPr>
          <p:cNvPr id="18434" name="内容占位符 3"/>
          <p:cNvSpPr>
            <a:spLocks noGrp="1"/>
          </p:cNvSpPr>
          <p:nvPr>
            <p:ph idx="1"/>
          </p:nvPr>
        </p:nvSpPr>
        <p:spPr>
          <a:xfrm>
            <a:off x="685800" y="1981200"/>
            <a:ext cx="8277225" cy="4114800"/>
          </a:xfrm>
        </p:spPr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我国在国际贸易、引进外资和对外投资上取得了骄人的成绩，但因受到国内经济结构制约和其他国家的战略挑战，因而仍有许多现实问题亟待解决。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）内需与外需、投资与消费不协调问题</a:t>
            </a:r>
            <a:r>
              <a:rPr lang="zh-CN" altLang="en-US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kern="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）对外开放使国内经济结构不平衡问题</a:t>
            </a:r>
            <a:r>
              <a:rPr lang="zh-CN" altLang="en-US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kern="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全球金融持续动荡，带来不确定因素。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zh-CN" altLang="en-US" sz="3200" b="1" dirty="0"/>
              <a:t>三、完善互利共赢安全高效的开放体系</a:t>
            </a:r>
          </a:p>
        </p:txBody>
      </p:sp>
      <p:sp>
        <p:nvSpPr>
          <p:cNvPr id="21506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indent="0" algn="just">
              <a:buNone/>
            </a:pP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全方位、多层次、宽领域的对外开放格局，以及具有中国特色的开放型经济体系逐步形成。近年来，因受国际金融危机影响，国内外形势发生剧烈变动，因而要求构建更高层次的开放型经济。党的十九大指出：“中国开放的大门不会关闭，只会越开越大。”为我们深化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对外开放指明了方向。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D8F64E-54DF-4F7B-863C-925332D6A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dirty="0"/>
            </a:br>
            <a:r>
              <a:rPr lang="zh-CN" altLang="en-US" sz="4000" b="1" dirty="0"/>
              <a:t>（一）开放型经济的科学涵义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5B1C3D-B046-4234-B365-9B234A941B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从经济学意义上说，开放型经济有两种涵义：第一种是指与封闭型经济相对立的经济体制</a:t>
            </a:r>
            <a:r>
              <a:rPr lang="zh-CN" altLang="en-US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第二种开放型经济是指一种经济制度与外部世界联系的倾向。开放型经济与外向型经济不</a:t>
            </a:r>
            <a:r>
              <a:rPr lang="zh-CN" altLang="en-US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等同，前者实行中性化政策，以提高资本自由流动和降低关税壁垒为主</a:t>
            </a:r>
            <a:r>
              <a:rPr lang="zh-CN" altLang="en-US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后者总体上是一种政策性开放</a:t>
            </a:r>
            <a:r>
              <a:rPr lang="en-US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主要以出口为导向</a:t>
            </a:r>
            <a:r>
              <a:rPr lang="zh-CN" altLang="en-US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429A5B-C056-4B08-A0DB-A25709605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2349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2"/>
          <p:cNvSpPr>
            <a:spLocks noGrp="1"/>
          </p:cNvSpPr>
          <p:nvPr>
            <p:ph type="title"/>
          </p:nvPr>
        </p:nvSpPr>
        <p:spPr>
          <a:xfrm>
            <a:off x="685800" y="765175"/>
            <a:ext cx="7772400" cy="1143000"/>
          </a:xfrm>
        </p:spPr>
        <p:txBody>
          <a:bodyPr lIns="92075" tIns="46038" rIns="92075" bIns="46038" anchor="ctr" anchorCtr="0"/>
          <a:lstStyle/>
          <a:p>
            <a:r>
              <a:rPr lang="zh-CN" altLang="en-US" sz="4000" b="1" dirty="0"/>
              <a:t>（二）互利共赢是时代理念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  <p:sp>
        <p:nvSpPr>
          <p:cNvPr id="22530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互利共赢是开放型经济体系必须坚持的基本原则，是指一国处在国际的舞台上，要坚持各国共同发展，通过平等合作和优势互补来促进世界经济的可持续增长。我国不仅要提高对外开放的效率，使自身的长期收益最大化，同时要关注对其他国家的影响。也就是说</a:t>
            </a:r>
            <a:r>
              <a:rPr lang="en-US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对外开放不仅是自身利益所在，同时也关乎其他国家利益。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zh-CN" altLang="en-US" sz="4000" b="1" dirty="0"/>
              <a:t>（三）多元平衡是内在特征</a:t>
            </a:r>
          </a:p>
        </p:txBody>
      </p:sp>
      <p:sp>
        <p:nvSpPr>
          <p:cNvPr id="23554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多元平衡是完善开放型经济体系的内在特征，与内外联动一样具有对外开放的指向性。与内外联动不同，它不仅包括应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立足于国内发展，而且包括坚持国际市场的多元化。开放的多元化，不仅是指与其他国家贸易的多元化，还包括引进外资与跨境生产的多元化，包括经营主体、商品和服务等的多元化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日期占位符 3"/>
          <p:cNvSpPr>
            <a:spLocks noGrp="1"/>
          </p:cNvSpPr>
          <p:nvPr>
            <p:ph type="dt" sz="half" idx="10"/>
          </p:nvPr>
        </p:nvSpPr>
        <p:spPr>
          <a:ln w="12700"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spcBef>
                <a:spcPct val="50000"/>
              </a:spcBef>
              <a:buSzTx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8194" name="灯片编号占位符 5"/>
          <p:cNvSpPr>
            <a:spLocks noGrp="1"/>
          </p:cNvSpPr>
          <p:nvPr>
            <p:ph type="sldNum" sz="quarter" idx="12"/>
          </p:nvPr>
        </p:nvSpPr>
        <p:spPr>
          <a:ln w="12700"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>
              <a:spcBef>
                <a:spcPct val="50000"/>
              </a:spcBef>
              <a:buSzTx/>
            </a:pPr>
            <a:fld id="{9A0DB2DC-4C9A-4742-B13C-FB6460FD3503}" type="slidenum">
              <a:rPr lang="zh-CN" altLang="en-US" sz="1400" dirty="0"/>
              <a:t>2</a:t>
            </a:fld>
            <a:endParaRPr lang="zh-CN" altLang="en-US" sz="1400" dirty="0"/>
          </a:p>
        </p:txBody>
      </p:sp>
      <p:sp>
        <p:nvSpPr>
          <p:cNvPr id="819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第十七章  经济全球化与对外开放</a:t>
            </a:r>
          </a:p>
        </p:txBody>
      </p:sp>
      <p:sp>
        <p:nvSpPr>
          <p:cNvPr id="8196" name="Rectangle 3"/>
          <p:cNvSpPr>
            <a:spLocks noGrp="1"/>
          </p:cNvSpPr>
          <p:nvPr>
            <p:ph idx="1"/>
          </p:nvPr>
        </p:nvSpPr>
        <p:spPr>
          <a:xfrm>
            <a:off x="684213" y="1844675"/>
            <a:ext cx="7772400" cy="4114800"/>
          </a:xfrm>
          <a:ln>
            <a:solidFill>
              <a:schemeClr val="bg1"/>
            </a:solidFill>
            <a:miter/>
          </a:ln>
        </p:spPr>
        <p:txBody>
          <a:bodyPr vert="horz" wrap="square" lIns="92075" tIns="46038" rIns="92075" bIns="46038" anchor="t" anchorCtr="0"/>
          <a:lstStyle/>
          <a:p>
            <a:pPr indent="0" algn="just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开放是顺应经济全球化趋势，也是我们制定的一项基本国策。习近平总书记指出：“开放带来进步，封闭必然落后。中国开放的大门不会关闭，只会越开越大。”虽然我国对外开放取得的成绩斐然，但是仍存在许多问题，需要我们在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互利共赢、多元平衡、安全高效的开放体系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中加以解决。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1" hangingPunct="1"/>
            <a:r>
              <a:rPr lang="zh-CN" altLang="en-US" b="1" dirty="0"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2"/>
          <p:cNvSpPr>
            <a:spLocks noGrp="1"/>
          </p:cNvSpPr>
          <p:nvPr>
            <p:ph type="title"/>
          </p:nvPr>
        </p:nvSpPr>
        <p:spPr>
          <a:xfrm>
            <a:off x="685800" y="908050"/>
            <a:ext cx="7772400" cy="1143000"/>
          </a:xfrm>
        </p:spPr>
        <p:txBody>
          <a:bodyPr lIns="92075" tIns="46038" rIns="92075" bIns="46038" anchor="ctr" anchorCtr="0"/>
          <a:lstStyle/>
          <a:p>
            <a:r>
              <a:rPr lang="zh-CN" altLang="en-US" sz="4000" b="1" dirty="0"/>
              <a:t>（四）安全高效是根本要求</a:t>
            </a:r>
            <a:br>
              <a:rPr lang="zh-CN" altLang="en-US" sz="3200" b="1" dirty="0"/>
            </a:br>
            <a:endParaRPr lang="zh-CN" altLang="en-US" b="1" dirty="0"/>
          </a:p>
        </p:txBody>
      </p:sp>
      <p:sp>
        <p:nvSpPr>
          <p:cNvPr id="24578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kern="0" dirty="0"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安全高效是开放型经济体系必须始终坚持的根本要求。其含义是在开放过程中必须注重发展方式的转变和开放行为的创新，从而提升总体的开放效率和效益，增强抵御国际经济危机等外部风险的能力</a:t>
            </a:r>
            <a:r>
              <a:rPr lang="zh-CN" altLang="en-US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。     </a:t>
            </a:r>
            <a:endParaRPr lang="en-US" altLang="zh-CN" kern="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kern="0" dirty="0"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国家经济安全是指经济发展不受威胁的状态，是国家权益和军事力量的根本保障，也是一国安全和稳定的内在基石。 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zh-CN" altLang="en-US" sz="4000" b="1" dirty="0"/>
              <a:t>四、 全面提高开放型经济的水平</a:t>
            </a:r>
          </a:p>
        </p:txBody>
      </p:sp>
      <p:sp>
        <p:nvSpPr>
          <p:cNvPr id="25602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   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在开放的新起点上，提高我国的国际地位成为现实目标。党的十八大抛弃“扩大对外开放”的提法，提出“全面提高开放型经济的水平</a:t>
            </a: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”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的新要求。</a:t>
            </a:r>
            <a:endParaRPr lang="en-US" altLang="zh-CN" kern="0" dirty="0">
              <a:effectLst/>
              <a:latin typeface="等线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kern="0" dirty="0">
                <a:latin typeface="等线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   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为了全面实现这一战略目标，必须转变对外贸易的发展方式，提高利用外资的优势和效益，切实加快“走出去”的步伐，进而拓宽开放型经济的发展空间。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43FE2C-9A87-4603-8EAB-D9347CAE0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685800"/>
            <a:ext cx="7772400" cy="1143000"/>
          </a:xfrm>
        </p:spPr>
        <p:txBody>
          <a:bodyPr/>
          <a:lstStyle/>
          <a:p>
            <a:br>
              <a:rPr lang="en-US" altLang="zh-CN" sz="4000" b="1" dirty="0"/>
            </a:br>
            <a:r>
              <a:rPr lang="zh-CN" altLang="en-US" sz="4000" b="1" dirty="0"/>
              <a:t>（一）转变对外贸易的发展方式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5C4A0A-A35F-4C54-8AD8-F29E3BE34D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加快转变经济发展方式的同时，必须大力转变对外贸易的发展方式，其中包括转变进出口贸易的途径和方法，着力培育出口竞争的新优势，坚持以质取胜代替以量取胜，不断优化进出口商品结构，大力发展新兴服务贸易，推动外贸由成本优势向综合优势方向发展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F9A8DE-C860-469D-BDC8-F4F983719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13553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3C4307-4886-4ECF-922F-F083B8869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sz="4000" b="1" dirty="0"/>
            </a:br>
            <a:r>
              <a:rPr lang="zh-CN" altLang="en-US" sz="4000" b="1" dirty="0"/>
              <a:t>1、着力培育出口竞争的新优势</a:t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16D865-C765-4A48-9642-4304115DE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我国的</a:t>
            </a:r>
            <a:r>
              <a:rPr lang="zh-CN" altLang="zh-CN" sz="2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出口产品仍然以</a:t>
            </a:r>
            <a:r>
              <a:rPr lang="zh-CN" altLang="zh-CN" sz="2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成本为优势，而且中高端产品无法与发达国家竞争。面临其他发展中国家更为廉价的劳动力和原材料的威胁，如何转变经济发展方式和改善产品结构成为当务之急。我们要在保持原有优势的前提下，不断提高产品的质量和档次，鼓励中高端的新技术产品出口，严格控制高耗能、高污染和资源性产品的生产和出口。</a:t>
            </a:r>
            <a:endParaRPr lang="zh-CN" altLang="en-US" sz="2800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5B529D-7752-46B8-B9A1-164C6B7BD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37526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zh-CN" altLang="en-US" sz="4000" b="1" dirty="0"/>
              <a:t>2、提升进口产品的综合效应</a:t>
            </a:r>
          </a:p>
        </p:txBody>
      </p:sp>
      <p:sp>
        <p:nvSpPr>
          <p:cNvPr id="26626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sz="2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在进口产品中，消费类产品的比重增加和品种优化，但在机械设备等技术类产品上明显不足。首先，要健全关键设备、先进技术的进口机制，适度增加这类产品的进口数量</a:t>
            </a:r>
            <a:r>
              <a:rPr lang="zh-CN" altLang="en-US" sz="2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其次，中国是铁矿石等重要资源的需求大国，要建立和完善进口机制，增加能源和原材料等紧缺资源的进口。再次，要完善进口管理体制和调控机制，提高进口产品和服务的议价能力；不断拓宽进口产品的渠道，保证产品来源的多元化。</a:t>
            </a:r>
            <a:endParaRPr lang="zh-CN" altLang="en-US" sz="2800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2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 lIns="92075" tIns="46038" rIns="92075" bIns="46038" anchor="ctr" anchorCtr="0"/>
          <a:lstStyle/>
          <a:p>
            <a:r>
              <a:rPr lang="zh-CN" altLang="en-US" sz="4000" b="1" dirty="0"/>
              <a:t>3、大力发展和完善服务贸易</a:t>
            </a:r>
            <a:br>
              <a:rPr lang="zh-CN" altLang="en-US" sz="3600" dirty="0"/>
            </a:br>
            <a:endParaRPr lang="zh-CN" altLang="en-US" sz="3600" dirty="0"/>
          </a:p>
        </p:txBody>
      </p:sp>
      <p:sp>
        <p:nvSpPr>
          <p:cNvPr id="27650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全球步入知识经济时代，服务业的地位和作用越来越重要。大力发展服务贸易，不仅有利于加快外贸方式转变，优化进出口结构，更是经济发展的新动力。这就要建立和完善贸易平台和相关法律体系，便于服务业的发展和壮大。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zh-CN" altLang="en-US" sz="3600" b="1" dirty="0"/>
              <a:t>（二）提高利用外资的优势和效益</a:t>
            </a:r>
          </a:p>
        </p:txBody>
      </p:sp>
      <p:sp>
        <p:nvSpPr>
          <p:cNvPr id="28674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为了更好地发挥外资在调整产业结构中的积极作用，我们可从优化外资投入的结构、格局和环境等方面入手，切实提高利用外资的综合优势，以及调整和优化产业结构，以实现开放水平和整体效益的全面提升。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EE6D60-5F9E-44D4-8884-0CD411039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sz="3600" dirty="0"/>
            </a:br>
            <a:r>
              <a:rPr lang="zh-CN" altLang="en-US" sz="3600" b="1" dirty="0"/>
              <a:t>1、优化外商投资的产业结构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27A125-1367-4E71-9B68-D291C1B72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首先，要将优化外商的投资结构，与适应本国经济发展方式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相适应；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其次，要更加注重择优选资，促进“引资”与“引智”结合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再次，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从经济发展的需要出发，促进外资引进方式的多元化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；最后，要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鼓励外商投资生产性服务业，形成生产性服务业与机械制造业协调发展新格局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48BA7B-C9CE-47E7-90EB-D20CDEB77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62975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2"/>
          <p:cNvSpPr>
            <a:spLocks noGrp="1"/>
          </p:cNvSpPr>
          <p:nvPr>
            <p:ph type="title"/>
          </p:nvPr>
        </p:nvSpPr>
        <p:spPr>
          <a:xfrm>
            <a:off x="685800" y="762000"/>
            <a:ext cx="7772400" cy="1219200"/>
          </a:xfrm>
        </p:spPr>
        <p:txBody>
          <a:bodyPr lIns="92075" tIns="46038" rIns="92075" bIns="46038" anchor="ctr" anchorCtr="0"/>
          <a:lstStyle/>
          <a:p>
            <a:br>
              <a:rPr lang="en-US" altLang="zh-CN" sz="3600" dirty="0"/>
            </a:br>
            <a:r>
              <a:rPr lang="zh-CN" altLang="en-US" sz="3600" b="1" dirty="0"/>
              <a:t>2、形成吸收外资的新格局</a:t>
            </a:r>
            <a:br>
              <a:rPr lang="zh-CN" altLang="en-US" sz="3600" dirty="0"/>
            </a:br>
            <a:br>
              <a:rPr lang="zh-CN" altLang="en-US" sz="3600" dirty="0"/>
            </a:br>
            <a:endParaRPr lang="zh-CN" altLang="en-US" sz="3600" dirty="0"/>
          </a:p>
        </p:txBody>
      </p:sp>
      <p:sp>
        <p:nvSpPr>
          <p:cNvPr id="29698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要加强投资促进政策，加大重点国家和地区，以及重点行业引资推介力度，广泛宣传我国利用外资的政策。</a:t>
            </a:r>
            <a:endParaRPr lang="en-US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吸引外资能力较强的地区，更要注重提高利用外资的质量和层次，并积极向研究开发、现代流通等领域拓展，充分发挥它们的集聚和带动效应。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2"/>
          <p:cNvSpPr>
            <a:spLocks noGrp="1"/>
          </p:cNvSpPr>
          <p:nvPr>
            <p:ph type="title"/>
          </p:nvPr>
        </p:nvSpPr>
        <p:spPr>
          <a:xfrm>
            <a:off x="685800" y="620713"/>
            <a:ext cx="7772400" cy="1143000"/>
          </a:xfrm>
        </p:spPr>
        <p:txBody>
          <a:bodyPr lIns="92075" tIns="46038" rIns="92075" bIns="46038" anchor="ctr" anchorCtr="0"/>
          <a:lstStyle/>
          <a:p>
            <a:r>
              <a:rPr lang="zh-CN" altLang="en-US" sz="3600" b="1" dirty="0"/>
              <a:t>3、优化和完善外商的投资环境</a:t>
            </a:r>
          </a:p>
        </p:txBody>
      </p:sp>
      <p:sp>
        <p:nvSpPr>
          <p:cNvPr id="30722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不断改善投资的外部环境，完善相关的法律法规，推进投资程序的透明化和便利化。特别要保护知识产权，逐步健全市场的信用体系，切实保护投资者的合法权益，构建更加优越的创新环境和国际化的研发基地。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zh-CN" altLang="en-US" sz="4000" b="1" dirty="0"/>
              <a:t>第十七章的主要内容</a:t>
            </a:r>
          </a:p>
        </p:txBody>
      </p:sp>
      <p:sp>
        <p:nvSpPr>
          <p:cNvPr id="9218" name="内容占位符 3"/>
          <p:cNvSpPr>
            <a:spLocks noGrp="1"/>
          </p:cNvSpPr>
          <p:nvPr>
            <p:ph idx="1"/>
          </p:nvPr>
        </p:nvSpPr>
        <p:spPr>
          <a:xfrm>
            <a:off x="685800" y="1981200"/>
            <a:ext cx="8304213" cy="4114800"/>
          </a:xfrm>
        </p:spPr>
        <p:txBody>
          <a:bodyPr lIns="92075" tIns="46038" rIns="92075" bIns="46038" anchor="t" anchorCtr="0"/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dirty="0">
                <a:latin typeface="+mn-ea"/>
              </a:rPr>
              <a:t>一、</a:t>
            </a:r>
            <a:r>
              <a:rPr lang="en-US" altLang="zh-CN" dirty="0" err="1">
                <a:latin typeface="+mn-ea"/>
              </a:rPr>
              <a:t>对外开放是经济全球化的必然要求</a:t>
            </a:r>
            <a:r>
              <a:rPr lang="zh-CN" altLang="en-US" dirty="0">
                <a:latin typeface="+mn-ea"/>
              </a:rPr>
              <a:t>；</a:t>
            </a:r>
            <a:endParaRPr lang="en-US" altLang="zh-CN" dirty="0">
              <a:latin typeface="+mn-ea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dirty="0">
                <a:latin typeface="+mn-ea"/>
              </a:rPr>
              <a:t>二、</a:t>
            </a:r>
            <a:r>
              <a:rPr lang="en-US" altLang="zh-CN" dirty="0" err="1">
                <a:latin typeface="+mn-ea"/>
              </a:rPr>
              <a:t>我国对外开放的巨大成就和现实问题</a:t>
            </a:r>
            <a:r>
              <a:rPr lang="zh-CN" altLang="en-US" dirty="0">
                <a:latin typeface="+mn-ea"/>
              </a:rPr>
              <a:t>；</a:t>
            </a:r>
            <a:endParaRPr lang="en-US" altLang="zh-CN" dirty="0">
              <a:latin typeface="+mn-ea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dirty="0">
                <a:latin typeface="+mn-ea"/>
              </a:rPr>
              <a:t>三、</a:t>
            </a:r>
            <a:r>
              <a:rPr lang="en-US" altLang="zh-CN" dirty="0" err="1">
                <a:latin typeface="+mn-ea"/>
              </a:rPr>
              <a:t>完善互利共赢安全高效的开放体系</a:t>
            </a:r>
            <a:r>
              <a:rPr lang="zh-CN" altLang="en-US" dirty="0">
                <a:latin typeface="+mn-ea"/>
              </a:rPr>
              <a:t>；</a:t>
            </a:r>
            <a:endParaRPr lang="en-US" altLang="zh-CN" dirty="0">
              <a:latin typeface="+mn-ea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dirty="0">
                <a:latin typeface="+mn-ea"/>
              </a:rPr>
              <a:t>四、</a:t>
            </a:r>
            <a:r>
              <a:rPr lang="en-US" altLang="zh-CN" dirty="0" err="1">
                <a:latin typeface="+mn-ea"/>
              </a:rPr>
              <a:t>全面提高开放型经济的水平</a:t>
            </a:r>
            <a:r>
              <a:rPr lang="zh-CN" altLang="en-US" dirty="0">
                <a:latin typeface="+mn-ea"/>
              </a:rPr>
              <a:t>。</a:t>
            </a:r>
            <a:endParaRPr lang="en-US" altLang="zh-CN" dirty="0">
              <a:latin typeface="+mn-ea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zh-CN" altLang="en-US" sz="3600" b="1" dirty="0"/>
              <a:t>（三）切实加快“走出去”的步伐</a:t>
            </a:r>
          </a:p>
        </p:txBody>
      </p:sp>
      <p:sp>
        <p:nvSpPr>
          <p:cNvPr id="31746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面提高开放型经济水平，要统筹“引进来”与“走出去”两个方面，坚持两者的相互促进和有机结合，并在加快实施“走出去”战略的基础上，使我国能够树立起良好的国际形象，成为推动世界经济健康发展的积极力量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712C51-5B49-4682-9256-850459781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sz="3600" dirty="0"/>
            </a:br>
            <a:r>
              <a:rPr lang="zh-CN" altLang="en-US" sz="3600" b="1" dirty="0"/>
              <a:t>1、完善投资体系和拓展投资领域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E98FC1-FBB4-4691-9DB2-5C4C7E6C5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0" dirty="0"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首先，要完善境外投资的法律体系，为对外投资提供法律保障</a:t>
            </a:r>
            <a:r>
              <a:rPr lang="zh-CN" altLang="en-US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其次，要完善相关的产业指导政策，发挥其对境外投资的引导作用</a:t>
            </a:r>
            <a:r>
              <a:rPr lang="zh-CN" altLang="en-US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再次，要加快建立公共服务平台，完善我国的境外投资体系</a:t>
            </a:r>
            <a:r>
              <a:rPr lang="zh-CN" altLang="en-US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最后，要坚持投资主体的多元化和积极发现投资的新机会，与更多的国家建立良好的互助合作关系。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C8357D-1313-401A-A19E-4A80398F0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97171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2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 lIns="92075" tIns="46038" rIns="92075" bIns="46038" anchor="ctr" anchorCtr="0"/>
          <a:lstStyle/>
          <a:p>
            <a:r>
              <a:rPr lang="zh-CN" altLang="en-US" sz="3600" b="1" dirty="0"/>
              <a:t>2、增强企业国际化的经营能力</a:t>
            </a:r>
            <a:br>
              <a:rPr lang="zh-CN" altLang="en-US" sz="3600" dirty="0"/>
            </a:br>
            <a:endParaRPr lang="zh-CN" altLang="en-US" sz="3600" dirty="0"/>
          </a:p>
        </p:txBody>
      </p:sp>
      <p:sp>
        <p:nvSpPr>
          <p:cNvPr id="32770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r>
              <a:rPr lang="en-US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在我国，被称为“排头兵”的优秀企业，成为贯彻“走出去”战略的有力保障。因此，必须提高这些企业的国际地位和经营能力，减少他们可能遇到的各种风险。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2"/>
          <p:cNvSpPr>
            <a:spLocks noGrp="1"/>
          </p:cNvSpPr>
          <p:nvPr>
            <p:ph type="title"/>
          </p:nvPr>
        </p:nvSpPr>
        <p:spPr>
          <a:xfrm>
            <a:off x="755650" y="838200"/>
            <a:ext cx="7772400" cy="1143000"/>
          </a:xfrm>
        </p:spPr>
        <p:txBody>
          <a:bodyPr lIns="92075" tIns="46038" rIns="92075" bIns="46038" anchor="ctr" anchorCtr="0"/>
          <a:lstStyle/>
          <a:p>
            <a:r>
              <a:rPr lang="zh-CN" altLang="en-US" sz="3600" b="1" dirty="0"/>
              <a:t>3、“引进来”与“走出去”协调发展</a:t>
            </a:r>
            <a:br>
              <a:rPr lang="zh-CN" altLang="en-US" sz="3600" dirty="0"/>
            </a:br>
            <a:endParaRPr lang="zh-CN" altLang="en-US" sz="3600" dirty="0"/>
          </a:p>
        </p:txBody>
      </p:sp>
      <p:sp>
        <p:nvSpPr>
          <p:cNvPr id="33794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indent="0" algn="l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首先，要将“走出去”和“引进来”有机结合，推动两者的均衡发展</a:t>
            </a:r>
            <a:r>
              <a:rPr lang="zh-CN" altLang="en-US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其次，要关注“引进来”与“走出去”的政策协调，在制定产业政策时，要关注利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用外资与境外投资的相互衔接</a:t>
            </a:r>
            <a:r>
              <a:rPr lang="zh-CN" altLang="en-US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再次，要积极发挥对外投资作用，逐步改善国际收支的失衡状态。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zh-CN" altLang="en-US" sz="3600" b="1" dirty="0"/>
              <a:t>（四）“一带一路”的建设</a:t>
            </a:r>
          </a:p>
        </p:txBody>
      </p:sp>
      <p:sp>
        <p:nvSpPr>
          <p:cNvPr id="34818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所谓“一带一路”是指习近平总书记提出的共同建设“丝绸之路经济带”和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世纪“海上丝绸之路”的战略构想。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要以‘一带一路’建设为重点，坚持引进来和走出去并重，遵循共商共建共享原则，加强创新能力开放合作，形成陆海内外联动、东西双向互济的开放格局。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516DFA-0412-4A26-90B0-8DAC5E0EC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sz="3600" b="1" dirty="0"/>
            </a:br>
            <a:r>
              <a:rPr lang="en-US" altLang="zh-CN" sz="3600" b="1" dirty="0"/>
              <a:t>1</a:t>
            </a:r>
            <a:r>
              <a:rPr lang="zh-CN" altLang="en-US" sz="3600" b="1" dirty="0"/>
              <a:t>、建设“一带一路”的背景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092B40-5B15-4948-8F22-F3FA59056C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社会主义市场经济体制的完善，在宏观调控方面积累了很多经验，形成了全面开放的新格局。这些都是我国经济禀赋中“软件”方面的比较优势，要求贸易结构必须发生相应的改变，也促进了“一带一路”的发展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266CEF-5608-4240-BF18-6F417E099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5695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en-US" altLang="zh-CN" sz="3600" b="1" dirty="0"/>
              <a:t>2</a:t>
            </a:r>
            <a:r>
              <a:rPr lang="zh-CN" altLang="en-US" sz="3600" b="1" dirty="0"/>
              <a:t>、建设“一带一路”内容及意义</a:t>
            </a:r>
          </a:p>
        </p:txBody>
      </p:sp>
      <p:sp>
        <p:nvSpPr>
          <p:cNvPr id="35842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“一带一路”国家合作的主要内容包括：加强各国间的政策沟通，实现国家间的设施联通，实现各国间的贸易畅通，积极探索资金融通，促进各国间民心相通。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“一带一路”建设加深了我国与相关国家的政治互信，提升了我国的国际形象和地位，同时也促进了“一带一路”沿线各个国家的政治稳定和经济发展。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课后习题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b="1" dirty="0"/>
              <a:t>一、概念题</a:t>
            </a:r>
          </a:p>
          <a:p>
            <a:r>
              <a:rPr lang="zh-CN" altLang="en-US" dirty="0"/>
              <a:t>1、经济全球化； </a:t>
            </a:r>
          </a:p>
          <a:p>
            <a:r>
              <a:rPr lang="zh-CN" altLang="en-US" dirty="0"/>
              <a:t>2、生产全球化；  </a:t>
            </a:r>
          </a:p>
          <a:p>
            <a:r>
              <a:rPr lang="zh-CN" altLang="en-US" dirty="0"/>
              <a:t>3、贸易全球化；  </a:t>
            </a:r>
          </a:p>
          <a:p>
            <a:r>
              <a:rPr lang="zh-CN" altLang="en-US" dirty="0"/>
              <a:t>4、金融全球化； </a:t>
            </a:r>
          </a:p>
          <a:p>
            <a:r>
              <a:rPr lang="zh-CN" altLang="en-US" dirty="0"/>
              <a:t>5、对外开放。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二、填充题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1、对外开放是各国顺应经济全球化趋势的____________，也是我们总结国内外经验教训而制定的一项____________。</a:t>
            </a:r>
          </a:p>
          <a:p>
            <a:r>
              <a:rPr lang="zh-CN" altLang="en-US"/>
              <a:t>2、各国经济相互依存和紧密联系，在全球范围内形成一个____________，这是当代经济的________特征和________趋势。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二、填充题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37185" y="1981200"/>
            <a:ext cx="8630285" cy="4587240"/>
          </a:xfrm>
        </p:spPr>
        <p:txBody>
          <a:bodyPr/>
          <a:lstStyle/>
          <a:p>
            <a:r>
              <a:rPr lang="zh-CN" altLang="en-US"/>
              <a:t>3、经济全球化是________发展的结果，实质是生产________和资本________。</a:t>
            </a:r>
          </a:p>
          <a:p>
            <a:r>
              <a:rPr lang="zh-CN" altLang="en-US"/>
              <a:t>4、不仅要充分利用经济全球化的___________，而且要采取有效措施克服和限制其___________，使对外开放成为一项能够长期坚持的___________。</a:t>
            </a:r>
          </a:p>
          <a:p>
            <a:r>
              <a:rPr lang="zh-CN" altLang="en-US"/>
              <a:t>5、要坚持各国共同发展，通过___________和___________来促进世界经济增长。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日期占位符 3"/>
          <p:cNvSpPr>
            <a:spLocks noGrp="1"/>
          </p:cNvSpPr>
          <p:nvPr>
            <p:ph type="dt" sz="half" idx="10"/>
          </p:nvPr>
        </p:nvSpPr>
        <p:spPr>
          <a:ln w="12700"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spcBef>
                <a:spcPct val="50000"/>
              </a:spcBef>
              <a:buSzTx/>
            </a:pPr>
            <a:fld id="{BB962C8B-B14F-4D97-AF65-F5344CB8AC3E}" type="datetime1"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2021/6/2</a:t>
            </a:fld>
            <a:endParaRPr lang="zh-CN" altLang="en-US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2" name="灯片编号占位符 5"/>
          <p:cNvSpPr>
            <a:spLocks noGrp="1"/>
          </p:cNvSpPr>
          <p:nvPr>
            <p:ph type="sldNum" sz="quarter" idx="12"/>
          </p:nvPr>
        </p:nvSpPr>
        <p:spPr>
          <a:ln w="12700"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>
              <a:spcBef>
                <a:spcPct val="50000"/>
              </a:spcBef>
              <a:buSzTx/>
            </a:pPr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fld>
            <a:endParaRPr lang="zh-CN" altLang="en-US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200" b="1" dirty="0">
                <a:latin typeface="+mj-ea"/>
              </a:rPr>
              <a:t>一、</a:t>
            </a:r>
            <a:r>
              <a:rPr lang="en-US" altLang="zh-CN" sz="3200" b="1" dirty="0">
                <a:latin typeface="+mj-ea"/>
              </a:rPr>
              <a:t>对外开放是经济全球化的必然要求</a:t>
            </a:r>
          </a:p>
        </p:txBody>
      </p:sp>
      <p:sp>
        <p:nvSpPr>
          <p:cNvPr id="10244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全球化是当今不可逆转的潮流，任何国家都不能脱离世界而孤立发展。特别是发展中国家，由于资金短缺，管理和技术落后等原因，必须通过引进国外的大量资金、先进技术和管理经验，才能跟上世界发展的步伐，加快本国的现代化进程和赶超发达国家。因此，对外开放是经济全球化的必然选择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12725" y="1557020"/>
            <a:ext cx="8931275" cy="4740910"/>
          </a:xfrm>
        </p:spPr>
        <p:txBody>
          <a:bodyPr/>
          <a:lstStyle/>
          <a:p>
            <a:pPr latinLnBrk="0">
              <a:spcBef>
                <a:spcPts val="0"/>
              </a:spcBef>
            </a:pPr>
            <a:r>
              <a:rPr lang="zh-CN" altLang="en-US" sz="2800" dirty="0"/>
              <a:t>1、对外开放是我国经济适应经济（①多元化、②一体化、③全球化、④专门化）的必然选择。       （     ）</a:t>
            </a:r>
          </a:p>
          <a:p>
            <a:pPr latinLnBrk="0">
              <a:spcBef>
                <a:spcPts val="0"/>
              </a:spcBef>
            </a:pPr>
            <a:endParaRPr lang="zh-CN" altLang="en-US" sz="2800" dirty="0"/>
          </a:p>
          <a:p>
            <a:pPr latinLnBrk="0">
              <a:spcBef>
                <a:spcPts val="0"/>
              </a:spcBef>
            </a:pPr>
            <a:r>
              <a:rPr lang="zh-CN" altLang="en-US" sz="2800" dirty="0"/>
              <a:t>2、以电子信息为中心的（①高新技术、②生物工程、③航天技术、④海洋研发）的迅猛发展，使世界经济越来越融为一体。                                               （     ）</a:t>
            </a:r>
          </a:p>
          <a:p>
            <a:pPr latinLnBrk="0">
              <a:spcBef>
                <a:spcPts val="0"/>
              </a:spcBef>
            </a:pPr>
            <a:endParaRPr lang="zh-CN" altLang="en-US" sz="2800" dirty="0"/>
          </a:p>
          <a:p>
            <a:pPr latinLnBrk="0">
              <a:spcBef>
                <a:spcPts val="0"/>
              </a:spcBef>
            </a:pPr>
            <a:r>
              <a:rPr lang="zh-CN" altLang="en-US" sz="2800" dirty="0"/>
              <a:t>3、经济全球化会促进生产力发展，但也促使世界发展的（①不统一、②不协调、③不冲突、④不平衡），加重两极分化。                                                   （     ）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3390" y="1981200"/>
            <a:ext cx="8312150" cy="4114800"/>
          </a:xfrm>
        </p:spPr>
        <p:txBody>
          <a:bodyPr/>
          <a:lstStyle/>
          <a:p>
            <a:r>
              <a:rPr lang="zh-CN" altLang="en-US" dirty="0"/>
              <a:t>4、在新科技革命的推动下，社会分工已突破民族和国家的界限，使各国的生产和消费都成为（①统一性、②世界性、③普遍性、④特殊性）的。                                   （     ）</a:t>
            </a:r>
          </a:p>
          <a:p>
            <a:r>
              <a:rPr lang="zh-CN" altLang="en-US" dirty="0"/>
              <a:t>5、只有发展对外（①社会关系、②政治关系、③经济关系、④文化关系），才能弥补我国经济的缺陷和不足，以加快现代化建设和赶超发达国家。                               （     ）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1、发展中国家必须通过引进国外的（①大量资金、②广阔土地、③先进技术、④文化底蕴、⑤管理经验），才能跟上世界发展的步伐。                    （         ）</a:t>
            </a:r>
          </a:p>
          <a:p>
            <a:r>
              <a:rPr lang="zh-CN" altLang="en-US" dirty="0"/>
              <a:t>2、“走出去”就是通过（①引进外资、②境外投资办厂、③出口商品、④对外承包工程、⑤劳务输出）等形式，与其他国家进行合作。                    （         ）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9060" y="1661160"/>
            <a:ext cx="8861425" cy="4676140"/>
          </a:xfrm>
        </p:spPr>
        <p:txBody>
          <a:bodyPr/>
          <a:lstStyle/>
          <a:p>
            <a:r>
              <a:rPr lang="zh-CN" altLang="en-US" dirty="0"/>
              <a:t>3、“引进来”，主要包括引进（①外国资本、②先进技术、③宗教信仰、④管理经验、⑤高素质人才）等。                                   （         ）</a:t>
            </a:r>
          </a:p>
          <a:p>
            <a:r>
              <a:rPr lang="zh-CN" altLang="en-US" dirty="0"/>
              <a:t>4、开放型经济是指能参与国际分工，（①商品、②资本、③技术、④劳务、⑤思想）等跨国界自由流动的经济。                           （         ）</a:t>
            </a:r>
          </a:p>
          <a:p>
            <a:r>
              <a:rPr lang="zh-CN" altLang="en-US" dirty="0"/>
              <a:t>5、影响经济开放程度的因素，包括（①生活习惯、②国家制度、③地理位置、④资源禀赋、⑤宗教信仰）等多个方面。                （         ）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五、简答题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1、对外开放有哪两个主要的实现途径？</a:t>
            </a:r>
          </a:p>
          <a:p>
            <a:r>
              <a:rPr lang="zh-CN" altLang="en-US"/>
              <a:t>2、在对外开放中为什么要坚持互利共赢的原则？</a:t>
            </a:r>
          </a:p>
          <a:p>
            <a:r>
              <a:rPr lang="zh-CN" altLang="en-US"/>
              <a:t>3、为什么说多元平衡是开放型经济的内在特征？</a:t>
            </a:r>
          </a:p>
          <a:p>
            <a:r>
              <a:rPr lang="zh-CN" altLang="en-US"/>
              <a:t>4、怎样加快转变对外贸易的发展方式？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六、论述题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1、如何正确认识我国对外开放的必要性和紧迫性？</a:t>
            </a:r>
          </a:p>
          <a:p>
            <a:r>
              <a:rPr lang="zh-CN" altLang="en-US"/>
              <a:t>2、如何全面理解建设“一带一路”内容及意义？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0519E9-EF8F-491B-B619-5D2D53C74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20688"/>
            <a:ext cx="7772400" cy="864096"/>
          </a:xfrm>
        </p:spPr>
        <p:txBody>
          <a:bodyPr/>
          <a:lstStyle/>
          <a:p>
            <a:br>
              <a:rPr lang="en-US" altLang="zh-CN" sz="4000" b="1" dirty="0"/>
            </a:br>
            <a:r>
              <a:rPr lang="zh-CN" altLang="en-US" sz="4000" b="1" dirty="0"/>
              <a:t>（一）经济全球化的实质和形式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766506-0926-4E4F-9AD1-4503277E13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20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以来，由于各国的对外贸易显著增加，对外开放的程度不断加深，特别是以电子信息为中心的高新技术的迅猛发展，使世界经济越来越融为一体。虽然各国在地理、历史和资源上存在许多差异，但在经济中的联系越来越紧密，呈现出一体化的发展趋势，这是经济全球化的必然要求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3DEB2C-4CB8-431B-BA06-15B22EA4C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85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2"/>
          <p:cNvSpPr>
            <a:spLocks noGrp="1"/>
          </p:cNvSpPr>
          <p:nvPr>
            <p:ph type="title"/>
          </p:nvPr>
        </p:nvSpPr>
        <p:spPr>
          <a:xfrm>
            <a:off x="685800" y="908050"/>
            <a:ext cx="7772400" cy="1143000"/>
          </a:xfrm>
        </p:spPr>
        <p:txBody>
          <a:bodyPr lIns="92075" tIns="46038" rIns="92075" bIns="46038" anchor="ctr" anchorCtr="0"/>
          <a:lstStyle/>
          <a:p>
            <a:r>
              <a:rPr lang="en-US" altLang="zh-CN" sz="3600" b="1" dirty="0"/>
              <a:t>1</a:t>
            </a:r>
            <a:r>
              <a:rPr lang="zh-CN" altLang="en-US" sz="3600" b="1" dirty="0"/>
              <a:t>、经济全球化的内涵和实质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11266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所谓经济全球化又叫世界经济国际化，是指各国经济在生产、分配、交换和消费环节的趋同化趋势。</a:t>
            </a:r>
            <a:endParaRPr lang="en-US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经济全球化是生产力发展的结果，其实质是生产国际化和资本全球化的要求。</a:t>
            </a:r>
            <a:endParaRPr lang="en-US" altLang="zh-CN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因此，世界经济融合的过程不可能是一帆风顺的。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日期占位符 3"/>
          <p:cNvSpPr>
            <a:spLocks noGrp="1"/>
          </p:cNvSpPr>
          <p:nvPr>
            <p:ph type="dt" sz="half" idx="10"/>
          </p:nvPr>
        </p:nvSpPr>
        <p:spPr>
          <a:ln w="12700"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spcBef>
                <a:spcPct val="50000"/>
              </a:spcBef>
              <a:buSzTx/>
            </a:pPr>
            <a:fld id="{BB962C8B-B14F-4D97-AF65-F5344CB8AC3E}" type="datetime1"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2021/6/2</a:t>
            </a:fld>
            <a:endParaRPr lang="zh-CN" altLang="en-US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0" name="灯片编号占位符 5"/>
          <p:cNvSpPr>
            <a:spLocks noGrp="1"/>
          </p:cNvSpPr>
          <p:nvPr>
            <p:ph type="sldNum" sz="quarter" idx="12"/>
          </p:nvPr>
        </p:nvSpPr>
        <p:spPr>
          <a:ln w="12700"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>
              <a:spcBef>
                <a:spcPct val="50000"/>
              </a:spcBef>
              <a:buSzTx/>
            </a:pPr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fld>
            <a:endParaRPr lang="zh-CN" altLang="en-US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1" name="Rectangle 2"/>
          <p:cNvSpPr>
            <a:spLocks noGrp="1"/>
          </p:cNvSpPr>
          <p:nvPr>
            <p:ph type="title"/>
          </p:nvPr>
        </p:nvSpPr>
        <p:spPr>
          <a:xfrm>
            <a:off x="685800" y="765175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en-US" altLang="zh-CN" sz="4000" b="1" dirty="0"/>
              <a:t>2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经济全球化的表现形式</a:t>
            </a:r>
            <a:br>
              <a:rPr lang="en-US" altLang="zh-CN" sz="3200" dirty="0"/>
            </a:br>
            <a:endParaRPr lang="en-US" altLang="zh-CN" sz="3200" b="1" dirty="0"/>
          </a:p>
        </p:txBody>
      </p:sp>
      <p:sp>
        <p:nvSpPr>
          <p:cNvPr id="12292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第二次世界大战后，在新科技革命和生产力发展的推动下，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在社会生产的各个环节</a:t>
            </a: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生产、分配、交换、消费</a:t>
            </a:r>
            <a:r>
              <a:rPr lang="en-US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zh-CN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和各种资本形态（货币资本、生产资本、商品资本）超出国界的运行日益频繁，表现为生产、贸易、金融等方面的全球化。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en-US" altLang="zh-C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2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 anchorCtr="0"/>
          <a:lstStyle/>
          <a:p>
            <a:r>
              <a:rPr lang="en-US" altLang="zh-CN" sz="4000" b="1" dirty="0"/>
              <a:t>(</a:t>
            </a:r>
            <a:r>
              <a:rPr lang="zh-CN" altLang="en-US" sz="4000" b="1" dirty="0"/>
              <a:t>二</a:t>
            </a:r>
            <a:r>
              <a:rPr lang="en-US" altLang="zh-CN" sz="4000" b="1" dirty="0"/>
              <a:t>)</a:t>
            </a:r>
            <a:r>
              <a:rPr lang="zh-CN" altLang="en-US" sz="4000" b="1" dirty="0"/>
              <a:t>对外开放及其实现途径</a:t>
            </a:r>
          </a:p>
        </p:txBody>
      </p:sp>
      <p:sp>
        <p:nvSpPr>
          <p:cNvPr id="13314" name="内容占位符 3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开放是指积极参与国际竞争，由原先闭关锁国、自给自足，转变为国际化、开放型的经济政策。一方面对外开放是指大力发展对外经济交往，不断加强国际技术交流；另一方面是指国家放宽政策，放松或取消各种限制，鼓励外资流入。对外开放主要有“走出去”和“引进来”两种实现途径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2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 lIns="92075" tIns="46038" rIns="92075" bIns="46038" anchor="ctr" anchorCtr="0"/>
          <a:lstStyle/>
          <a:p>
            <a:r>
              <a:rPr lang="en-US" altLang="zh-CN" sz="4000" b="1" dirty="0"/>
              <a:t>(</a:t>
            </a:r>
            <a:r>
              <a:rPr lang="zh-CN" altLang="en-US" sz="4000" b="1" dirty="0"/>
              <a:t>三</a:t>
            </a:r>
            <a:r>
              <a:rPr lang="en-US" altLang="zh-CN" sz="4000" b="1" dirty="0"/>
              <a:t>)</a:t>
            </a:r>
            <a:r>
              <a:rPr lang="zh-CN" altLang="en-US" sz="4000" b="1" dirty="0"/>
              <a:t>对外开放是我国的基本国策</a:t>
            </a:r>
            <a:br>
              <a:rPr lang="zh-CN" altLang="en-US" sz="3600" dirty="0"/>
            </a:br>
            <a:endParaRPr lang="zh-CN" altLang="en-US" sz="3600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9" name="内容占位符 5"/>
          <p:cNvSpPr>
            <a:spLocks noGrp="1"/>
          </p:cNvSpPr>
          <p:nvPr>
            <p:ph idx="1"/>
          </p:nvPr>
        </p:nvSpPr>
        <p:spPr/>
        <p:txBody>
          <a:bodyPr lIns="92075" tIns="46038" rIns="92075" bIns="46038" anchor="t" anchorCtr="0"/>
          <a:lstStyle/>
          <a:p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全球化会促进生产力发展，但也促使世界发展的不平衡，加重两极分化。对于我国而言，不仅要充分利用经济全球化的积极作用，而且要采取有效措施克服和限制其不利影响，使对外开放成为一项能够长期坚持的基本国策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Office\Templates\演示文稿设计\时代型模板.pot</Template>
  <TotalTime>326</TotalTime>
  <Words>3365</Words>
  <Application>Microsoft Office PowerPoint</Application>
  <PresentationFormat>全屏显示(4:3)</PresentationFormat>
  <Paragraphs>180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等线</vt:lpstr>
      <vt:lpstr>黑体</vt:lpstr>
      <vt:lpstr>宋体</vt:lpstr>
      <vt:lpstr>Arial</vt:lpstr>
      <vt:lpstr>Times New Roman</vt:lpstr>
      <vt:lpstr>时代型模板</vt:lpstr>
      <vt:lpstr>1_时代型模板</vt:lpstr>
      <vt:lpstr>《政治经济学通论》  （第3版）</vt:lpstr>
      <vt:lpstr>第十七章  经济全球化与对外开放</vt:lpstr>
      <vt:lpstr>第十七章的主要内容</vt:lpstr>
      <vt:lpstr>一、对外开放是经济全球化的必然要求</vt:lpstr>
      <vt:lpstr> （一）经济全球化的实质和形式 </vt:lpstr>
      <vt:lpstr>1、经济全球化的内涵和实质 </vt:lpstr>
      <vt:lpstr>2、经济全球化的表现形式 </vt:lpstr>
      <vt:lpstr>(二)对外开放及其实现途径</vt:lpstr>
      <vt:lpstr>(三)对外开放是我国的基本国策 </vt:lpstr>
      <vt:lpstr>1、经济全球化与对外开放的关系 </vt:lpstr>
      <vt:lpstr>2、我国对外开放的必要性和紧迫性</vt:lpstr>
      <vt:lpstr>二、我国对外开放的巨大成就和现实问题</vt:lpstr>
      <vt:lpstr> （一）中国对外开放的发展历程 </vt:lpstr>
      <vt:lpstr>（二）对外开放取得的巨大成就 </vt:lpstr>
      <vt:lpstr>（三）对外开放亟待解决的现实问题</vt:lpstr>
      <vt:lpstr>三、完善互利共赢安全高效的开放体系</vt:lpstr>
      <vt:lpstr> （一）开放型经济的科学涵义 </vt:lpstr>
      <vt:lpstr>（二）互利共赢是时代理念 </vt:lpstr>
      <vt:lpstr>（三）多元平衡是内在特征</vt:lpstr>
      <vt:lpstr>（四）安全高效是根本要求 </vt:lpstr>
      <vt:lpstr>四、 全面提高开放型经济的水平</vt:lpstr>
      <vt:lpstr> （一）转变对外贸易的发展方式 </vt:lpstr>
      <vt:lpstr> 1、着力培育出口竞争的新优势 </vt:lpstr>
      <vt:lpstr>2、提升进口产品的综合效应</vt:lpstr>
      <vt:lpstr>3、大力发展和完善服务贸易 </vt:lpstr>
      <vt:lpstr>（二）提高利用外资的优势和效益</vt:lpstr>
      <vt:lpstr> 1、优化外商投资的产业结构 </vt:lpstr>
      <vt:lpstr> 2、形成吸收外资的新格局  </vt:lpstr>
      <vt:lpstr>3、优化和完善外商的投资环境</vt:lpstr>
      <vt:lpstr>（三）切实加快“走出去”的步伐</vt:lpstr>
      <vt:lpstr> 1、完善投资体系和拓展投资领域 </vt:lpstr>
      <vt:lpstr>2、增强企业国际化的经营能力 </vt:lpstr>
      <vt:lpstr>3、“引进来”与“走出去”协调发展 </vt:lpstr>
      <vt:lpstr>（四）“一带一路”的建设</vt:lpstr>
      <vt:lpstr> 1、建设“一带一路”的背景 </vt:lpstr>
      <vt:lpstr>2、建设“一带一路”内容及意义</vt:lpstr>
      <vt:lpstr>课后习题</vt:lpstr>
      <vt:lpstr>二、填充题</vt:lpstr>
      <vt:lpstr>二、填充题</vt:lpstr>
      <vt:lpstr>三、单项选择题</vt:lpstr>
      <vt:lpstr>三、单项选择题</vt:lpstr>
      <vt:lpstr>四、多项选择题</vt:lpstr>
      <vt:lpstr>四、多项选择题</vt:lpstr>
      <vt:lpstr>五、简答题</vt:lpstr>
      <vt:lpstr>六、论述题</vt:lpstr>
    </vt:vector>
  </TitlesOfParts>
  <Company>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《中国社会主义经济学概论》 </dc:title>
  <dc:creator>chen</dc:creator>
  <cp:lastModifiedBy>chenchengming</cp:lastModifiedBy>
  <cp:revision>48</cp:revision>
  <dcterms:created xsi:type="dcterms:W3CDTF">2003-12-08T08:33:00Z</dcterms:created>
  <dcterms:modified xsi:type="dcterms:W3CDTF">2021-06-02T02:07:00Z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A8F000A811C143C19EBF7F58A8070AB0</vt:lpwstr>
  </property>
  <property fmtid="{D5CDD505-2E9C-101B-9397-08002B2CF9AE}" pid="3" name="KSOProductBuildVer">
    <vt:lpwstr>2052-11.1.0.10495</vt:lpwstr>
  </property>
</Properties>
</file>