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1456618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731068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1299899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747449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852084" y="622300"/>
            <a:ext cx="9997016" cy="7493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12900"/>
            <a:ext cx="10862733" cy="45212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150774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1963163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395989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148342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43858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3919842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9746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4148455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241606-D553-442F-930F-0BCFA3316986}"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1437712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241606-D553-442F-930F-0BCFA3316986}"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B62F79-9186-430A-ADF0-D732C052D01C}" type="slidenum">
              <a:rPr lang="zh-CN" altLang="en-US" smtClean="0"/>
              <a:t>‹#›</a:t>
            </a:fld>
            <a:endParaRPr lang="zh-CN" altLang="en-US"/>
          </a:p>
        </p:txBody>
      </p:sp>
    </p:spTree>
    <p:extLst>
      <p:ext uri="{BB962C8B-B14F-4D97-AF65-F5344CB8AC3E}">
        <p14:creationId xmlns:p14="http://schemas.microsoft.com/office/powerpoint/2010/main" val="2434647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1" name="内容占位符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27" name="Rectangle 5"/>
          <p:cNvSpPr>
            <a:spLocks noGrp="1" noChangeArrowheads="1"/>
          </p:cNvSpPr>
          <p:nvPr>
            <p:ph type="title"/>
          </p:nvPr>
        </p:nvSpPr>
        <p:spPr bwMode="auto">
          <a:xfrm>
            <a:off x="1585384" y="274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74666111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1847850" y="4173539"/>
            <a:ext cx="4032250" cy="935037"/>
            <a:chOff x="0" y="0"/>
            <a:chExt cx="2540" cy="589"/>
          </a:xfrm>
        </p:grpSpPr>
        <p:sp>
          <p:nvSpPr>
            <p:cNvPr id="3082" name="Text Box 3"/>
            <p:cNvSpPr txBox="1">
              <a:spLocks noChangeArrowheads="1"/>
            </p:cNvSpPr>
            <p:nvPr/>
          </p:nvSpPr>
          <p:spPr bwMode="auto">
            <a:xfrm>
              <a:off x="0" y="0"/>
              <a:ext cx="2540"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3000">
                  <a:solidFill>
                    <a:srgbClr val="FFFFFF"/>
                  </a:solidFill>
                  <a:latin typeface="黑体" panose="02010609060101010101" pitchFamily="49" charset="-122"/>
                  <a:ea typeface="黑体" panose="02010609060101010101" pitchFamily="49" charset="-122"/>
                </a:rPr>
                <a:t>2010上海世界博览会</a:t>
              </a:r>
            </a:p>
          </p:txBody>
        </p:sp>
        <p:sp>
          <p:nvSpPr>
            <p:cNvPr id="3083" name="Text Box 4"/>
            <p:cNvSpPr txBox="1">
              <a:spLocks noChangeArrowheads="1"/>
            </p:cNvSpPr>
            <p:nvPr/>
          </p:nvSpPr>
          <p:spPr bwMode="auto">
            <a:xfrm>
              <a:off x="499" y="301"/>
              <a:ext cx="15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50000"/>
                </a:spcBef>
                <a:spcAft>
                  <a:spcPct val="0"/>
                </a:spcAft>
                <a:buFontTx/>
                <a:buNone/>
              </a:pPr>
              <a:r>
                <a:rPr lang="zh-CN" altLang="zh-CN" sz="2400">
                  <a:solidFill>
                    <a:srgbClr val="FFFFFF"/>
                  </a:solidFill>
                  <a:latin typeface="黑体" panose="02010609060101010101" pitchFamily="49" charset="-122"/>
                  <a:ea typeface="黑体" panose="02010609060101010101" pitchFamily="49" charset="-122"/>
                </a:rPr>
                <a:t>山东馆方案说明</a:t>
              </a:r>
              <a:endParaRPr lang="zh-CN" altLang="zh-CN" sz="2400" b="1">
                <a:solidFill>
                  <a:srgbClr val="FFFFFF"/>
                </a:solidFill>
                <a:latin typeface="黑体" panose="02010609060101010101" pitchFamily="49" charset="-122"/>
                <a:ea typeface="黑体" panose="02010609060101010101" pitchFamily="49" charset="-122"/>
              </a:endParaRPr>
            </a:p>
          </p:txBody>
        </p:sp>
      </p:grpSp>
      <p:pic>
        <p:nvPicPr>
          <p:cNvPr id="12" name="内容占位符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686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1"/>
          <p:cNvSpPr txBox="1">
            <a:spLocks noChangeArrowheads="1"/>
          </p:cNvSpPr>
          <p:nvPr/>
        </p:nvSpPr>
        <p:spPr bwMode="auto">
          <a:xfrm>
            <a:off x="4263924" y="3342542"/>
            <a:ext cx="721115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4800" b="1" dirty="0">
                <a:solidFill>
                  <a:srgbClr val="000000"/>
                </a:solidFill>
                <a:latin typeface="微软雅黑" panose="020B0503020204020204" pitchFamily="34" charset="-122"/>
                <a:ea typeface="微软雅黑" panose="020B0503020204020204" pitchFamily="34" charset="-122"/>
              </a:rPr>
              <a:t>第五章 </a:t>
            </a:r>
            <a:r>
              <a:rPr lang="zh-CN" altLang="en-US" sz="4800" b="1" dirty="0" smtClean="0">
                <a:solidFill>
                  <a:srgbClr val="000000"/>
                </a:solidFill>
                <a:latin typeface="微软雅黑" panose="020B0503020204020204" pitchFamily="34" charset="-122"/>
                <a:ea typeface="微软雅黑" panose="020B0503020204020204" pitchFamily="34" charset="-122"/>
              </a:rPr>
              <a:t>  </a:t>
            </a:r>
            <a:r>
              <a:rPr lang="zh-CN" altLang="en-US" sz="4800" b="1" dirty="0">
                <a:solidFill>
                  <a:srgbClr val="000000"/>
                </a:solidFill>
                <a:latin typeface="微软雅黑" panose="020B0503020204020204" pitchFamily="34" charset="-122"/>
                <a:ea typeface="微软雅黑" panose="020B0503020204020204" pitchFamily="34" charset="-122"/>
              </a:rPr>
              <a:t>国际货物运输法</a:t>
            </a:r>
          </a:p>
        </p:txBody>
      </p:sp>
    </p:spTree>
    <p:extLst>
      <p:ext uri="{BB962C8B-B14F-4D97-AF65-F5344CB8AC3E}">
        <p14:creationId xmlns:p14="http://schemas.microsoft.com/office/powerpoint/2010/main" val="4248148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6259"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四、提单当事人的责任制度</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承运人的责任制度</a:t>
            </a:r>
          </a:p>
          <a:p>
            <a:pPr eaLnBrk="1" hangingPunct="1"/>
            <a:r>
              <a:rPr lang="en-US" altLang="zh-CN" dirty="0" smtClean="0"/>
              <a:t>1.</a:t>
            </a:r>
            <a:r>
              <a:rPr lang="zh-CN" altLang="zh-CN" dirty="0" smtClean="0"/>
              <a:t>承运人的基本义务 </a:t>
            </a:r>
          </a:p>
          <a:p>
            <a:pPr eaLnBrk="1" hangingPunct="1"/>
            <a:r>
              <a:rPr lang="en-US" altLang="zh-CN" dirty="0" smtClean="0"/>
              <a:t>2.</a:t>
            </a:r>
            <a:r>
              <a:rPr lang="zh-CN" altLang="zh-CN" dirty="0" smtClean="0"/>
              <a:t>承运人的免责事项</a:t>
            </a:r>
          </a:p>
          <a:p>
            <a:pPr eaLnBrk="1" hangingPunct="1"/>
            <a:r>
              <a:rPr lang="en-US" altLang="zh-CN" dirty="0" smtClean="0"/>
              <a:t>3.</a:t>
            </a:r>
            <a:r>
              <a:rPr lang="zh-CN" altLang="zh-CN" dirty="0" smtClean="0"/>
              <a:t>承运人的责任限制</a:t>
            </a:r>
            <a:endParaRPr lang="en-US" altLang="zh-CN" dirty="0" smtClean="0"/>
          </a:p>
          <a:p>
            <a:pPr eaLnBrk="1" hangingPunct="1">
              <a:spcBef>
                <a:spcPts val="1800"/>
              </a:spcBef>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托运人或收货人的基本义务</a:t>
            </a:r>
          </a:p>
          <a:p>
            <a:pPr eaLnBrk="1" hangingPunct="1"/>
            <a:r>
              <a:rPr lang="en-US" altLang="zh-CN" dirty="0" smtClean="0"/>
              <a:t>1.</a:t>
            </a:r>
            <a:r>
              <a:rPr lang="zh-CN" altLang="zh-CN" dirty="0" smtClean="0"/>
              <a:t>托运人的基本义务</a:t>
            </a:r>
          </a:p>
          <a:p>
            <a:pPr eaLnBrk="1" hangingPunct="1"/>
            <a:r>
              <a:rPr lang="en-US" altLang="zh-CN" dirty="0" smtClean="0"/>
              <a:t>2.</a:t>
            </a:r>
            <a:r>
              <a:rPr lang="zh-CN" altLang="zh-CN" dirty="0" smtClean="0"/>
              <a:t>收货人的基本义务</a:t>
            </a:r>
          </a:p>
          <a:p>
            <a:pPr eaLnBrk="1" hangingPunct="1"/>
            <a:endParaRPr lang="zh-CN" altLang="zh-CN" dirty="0" smtClean="0"/>
          </a:p>
          <a:p>
            <a:pPr eaLnBrk="1" hangingPunct="1"/>
            <a:endParaRPr lang="zh-CN" altLang="en-US" dirty="0" smtClean="0"/>
          </a:p>
        </p:txBody>
      </p:sp>
    </p:spTree>
    <p:extLst>
      <p:ext uri="{BB962C8B-B14F-4D97-AF65-F5344CB8AC3E}">
        <p14:creationId xmlns:p14="http://schemas.microsoft.com/office/powerpoint/2010/main" val="776647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728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五、倒签提单和预借提单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倒签提单</a:t>
            </a:r>
          </a:p>
          <a:p>
            <a:pPr eaLnBrk="1" hangingPunct="1"/>
            <a:r>
              <a:rPr lang="zh-CN" altLang="zh-CN" smtClean="0"/>
              <a:t>倒签提单</a:t>
            </a:r>
            <a:r>
              <a:rPr lang="en-US" altLang="zh-CN" smtClean="0"/>
              <a:t>(Anti􀆼dated Bill of Lading)</a:t>
            </a:r>
            <a:r>
              <a:rPr lang="zh-CN" altLang="zh-CN" smtClean="0"/>
              <a:t>是指提单中注明的签发日期早于实际签发日期的提单。国际货物买卖合同一般规定了货物交付装船的期限</a:t>
            </a:r>
            <a:r>
              <a:rPr lang="en-US" altLang="zh-CN" smtClean="0"/>
              <a:t>,</a:t>
            </a:r>
            <a:r>
              <a:rPr lang="zh-CN" altLang="zh-CN" smtClean="0"/>
              <a:t>在该期限内未能备妥货物或及时装船的情况下</a:t>
            </a:r>
            <a:r>
              <a:rPr lang="en-US" altLang="zh-CN" smtClean="0"/>
              <a:t>,</a:t>
            </a:r>
            <a:r>
              <a:rPr lang="zh-CN" altLang="zh-CN" smtClean="0"/>
              <a:t>为避免承担违约责任或为求得与信用证相符结汇</a:t>
            </a:r>
            <a:r>
              <a:rPr lang="en-US" altLang="zh-CN" smtClean="0"/>
              <a:t>,</a:t>
            </a:r>
            <a:r>
              <a:rPr lang="zh-CN" altLang="zh-CN" smtClean="0"/>
              <a:t>有些托运人在托运货物时往往会请求承运人作弊</a:t>
            </a:r>
            <a:r>
              <a:rPr lang="en-US" altLang="zh-CN" smtClean="0"/>
              <a:t>,</a:t>
            </a:r>
            <a:r>
              <a:rPr lang="zh-CN" altLang="zh-CN" smtClean="0"/>
              <a:t>倒签提单日期</a:t>
            </a:r>
            <a:r>
              <a:rPr lang="en-US" altLang="zh-CN" smtClean="0"/>
              <a:t>,</a:t>
            </a:r>
            <a:r>
              <a:rPr lang="zh-CN" altLang="zh-CN" smtClean="0"/>
              <a:t>承运人如果同意</a:t>
            </a:r>
            <a:r>
              <a:rPr lang="en-US" altLang="zh-CN" smtClean="0"/>
              <a:t>,</a:t>
            </a:r>
            <a:r>
              <a:rPr lang="zh-CN" altLang="zh-CN" smtClean="0"/>
              <a:t>便签出了此种提单。</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预借提单</a:t>
            </a:r>
          </a:p>
          <a:p>
            <a:pPr eaLnBrk="1" hangingPunct="1"/>
            <a:r>
              <a:rPr lang="zh-CN" altLang="zh-CN" smtClean="0"/>
              <a:t>预借提单</a:t>
            </a:r>
            <a:r>
              <a:rPr lang="en-US" altLang="zh-CN" smtClean="0"/>
              <a:t>(Advanced Bill of Lading)</a:t>
            </a:r>
            <a:r>
              <a:rPr lang="zh-CN" altLang="zh-CN" smtClean="0"/>
              <a:t>是指在货物尚未装船或尚未完全装船的情况下签发的“货物已装船”的提单。这种提单通常是承运人在信用证规定的装船日期和交单结汇日期行将届满时</a:t>
            </a:r>
            <a:r>
              <a:rPr lang="en-US" altLang="zh-CN" smtClean="0"/>
              <a:t>,</a:t>
            </a:r>
            <a:r>
              <a:rPr lang="zh-CN" altLang="zh-CN" smtClean="0"/>
              <a:t>应托运人的要求签发的。</a:t>
            </a:r>
          </a:p>
          <a:p>
            <a:pPr eaLnBrk="1" hangingPunct="1"/>
            <a:endParaRPr lang="zh-CN" altLang="en-US" smtClean="0"/>
          </a:p>
        </p:txBody>
      </p:sp>
    </p:spTree>
    <p:extLst>
      <p:ext uri="{BB962C8B-B14F-4D97-AF65-F5344CB8AC3E}">
        <p14:creationId xmlns:p14="http://schemas.microsoft.com/office/powerpoint/2010/main" val="2082743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830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六、提单运输中的索赔与诉讼</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索赔</a:t>
            </a:r>
          </a:p>
          <a:p>
            <a:pPr eaLnBrk="1" hangingPunct="1"/>
            <a:r>
              <a:rPr lang="zh-CN" altLang="zh-CN" smtClean="0"/>
              <a:t>《海牙规则》规定</a:t>
            </a:r>
            <a:r>
              <a:rPr lang="en-US" altLang="zh-CN" smtClean="0"/>
              <a:t>,</a:t>
            </a:r>
            <a:r>
              <a:rPr lang="zh-CN" altLang="zh-CN" smtClean="0"/>
              <a:t>在提货时如果货物发生灭失或损坏</a:t>
            </a:r>
            <a:r>
              <a:rPr lang="en-US" altLang="zh-CN" smtClean="0"/>
              <a:t>,</a:t>
            </a:r>
            <a:r>
              <a:rPr lang="zh-CN" altLang="zh-CN" smtClean="0"/>
              <a:t>应立即向承运人提出索赔</a:t>
            </a:r>
            <a:r>
              <a:rPr lang="en-US" altLang="zh-CN" smtClean="0"/>
              <a:t>(Claim)</a:t>
            </a:r>
            <a:r>
              <a:rPr lang="zh-CN" altLang="zh-CN" smtClean="0"/>
              <a:t>的书面通知</a:t>
            </a:r>
            <a:r>
              <a:rPr lang="en-US" altLang="zh-CN" smtClean="0"/>
              <a:t>,</a:t>
            </a:r>
            <a:r>
              <a:rPr lang="zh-CN" altLang="zh-CN" smtClean="0"/>
              <a:t>如果货物的灭失或毁损不明显</a:t>
            </a:r>
            <a:r>
              <a:rPr lang="en-US" altLang="zh-CN" smtClean="0"/>
              <a:t>,</a:t>
            </a:r>
            <a:r>
              <a:rPr lang="zh-CN" altLang="zh-CN" smtClean="0"/>
              <a:t>应在</a:t>
            </a:r>
            <a:r>
              <a:rPr lang="en-US" altLang="zh-CN" smtClean="0"/>
              <a:t>3</a:t>
            </a:r>
            <a:r>
              <a:rPr lang="zh-CN" altLang="zh-CN" smtClean="0"/>
              <a:t>天之内提出索赔的书面通知。收货人未按上述时限提交索赔通知的</a:t>
            </a:r>
            <a:r>
              <a:rPr lang="en-US" altLang="zh-CN" smtClean="0"/>
              <a:t>,</a:t>
            </a:r>
            <a:r>
              <a:rPr lang="zh-CN" altLang="zh-CN" smtClean="0"/>
              <a:t>即构成承运人所交货物符合提单规定的初步证据</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诉讼</a:t>
            </a:r>
          </a:p>
          <a:p>
            <a:pPr eaLnBrk="1" hangingPunct="1"/>
            <a:r>
              <a:rPr lang="en-US" altLang="zh-CN" smtClean="0"/>
              <a:t>1.</a:t>
            </a:r>
            <a:r>
              <a:rPr lang="zh-CN" altLang="zh-CN" smtClean="0"/>
              <a:t>诉讼管辖</a:t>
            </a:r>
          </a:p>
          <a:p>
            <a:pPr eaLnBrk="1" hangingPunct="1"/>
            <a:r>
              <a:rPr lang="en-US" altLang="zh-CN" smtClean="0"/>
              <a:t>2.</a:t>
            </a:r>
            <a:r>
              <a:rPr lang="zh-CN" altLang="zh-CN" smtClean="0"/>
              <a:t>诉讼时效</a:t>
            </a:r>
          </a:p>
          <a:p>
            <a:pPr eaLnBrk="1" hangingPunct="1"/>
            <a:endParaRPr lang="zh-CN" altLang="en-US" smtClean="0"/>
          </a:p>
        </p:txBody>
      </p:sp>
    </p:spTree>
    <p:extLst>
      <p:ext uri="{BB962C8B-B14F-4D97-AF65-F5344CB8AC3E}">
        <p14:creationId xmlns:p14="http://schemas.microsoft.com/office/powerpoint/2010/main" val="2741355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租船运输合同</a:t>
            </a:r>
            <a:endParaRPr lang="zh-CN" altLang="en-US" smtClean="0">
              <a:ea typeface="方正书宋_GBK"/>
              <a:cs typeface="Times New Roman" panose="02020603050405020304" pitchFamily="18" charset="0"/>
            </a:endParaRPr>
          </a:p>
        </p:txBody>
      </p:sp>
      <p:sp>
        <p:nvSpPr>
          <p:cNvPr id="9933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一、航次租船合同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航次租船合同的定义和特点</a:t>
            </a:r>
          </a:p>
          <a:p>
            <a:pPr eaLnBrk="1" hangingPunct="1"/>
            <a:r>
              <a:rPr lang="zh-CN" altLang="zh-CN" smtClean="0"/>
              <a:t>航次租船合同又称程租船合同</a:t>
            </a:r>
            <a:r>
              <a:rPr lang="en-US" altLang="zh-CN" smtClean="0"/>
              <a:t>,</a:t>
            </a:r>
            <a:r>
              <a:rPr lang="zh-CN" altLang="zh-CN" smtClean="0"/>
              <a:t>指船舶出租人向承租人提供船舶的全部或部分舱位</a:t>
            </a:r>
            <a:r>
              <a:rPr lang="en-US" altLang="zh-CN" smtClean="0"/>
              <a:t>,</a:t>
            </a:r>
            <a:r>
              <a:rPr lang="zh-CN" altLang="zh-CN" smtClean="0"/>
              <a:t>装运约定的货物</a:t>
            </a:r>
            <a:r>
              <a:rPr lang="en-US" altLang="zh-CN" smtClean="0"/>
              <a:t>,</a:t>
            </a:r>
            <a:r>
              <a:rPr lang="zh-CN" altLang="zh-CN" smtClean="0"/>
              <a:t>从一港口运往另一港口</a:t>
            </a:r>
            <a:r>
              <a:rPr lang="en-US" altLang="zh-CN" smtClean="0"/>
              <a:t>,</a:t>
            </a:r>
            <a:r>
              <a:rPr lang="zh-CN" altLang="zh-CN" smtClean="0"/>
              <a:t>由承租人支付约定运费的合同。</a:t>
            </a:r>
          </a:p>
          <a:p>
            <a:pPr eaLnBrk="1" hangingPunct="1"/>
            <a:r>
              <a:rPr lang="en-US" altLang="zh-CN" smtClean="0"/>
              <a:t>1.</a:t>
            </a:r>
            <a:r>
              <a:rPr lang="zh-CN" altLang="zh-CN" smtClean="0"/>
              <a:t>出租人负责船舶营运并负担营运费用</a:t>
            </a:r>
          </a:p>
          <a:p>
            <a:pPr eaLnBrk="1" hangingPunct="1"/>
            <a:r>
              <a:rPr lang="en-US" altLang="zh-CN" smtClean="0"/>
              <a:t>2.</a:t>
            </a:r>
            <a:r>
              <a:rPr lang="zh-CN" altLang="zh-CN" smtClean="0"/>
              <a:t>出租人必须提供适航船舶并对货物负责</a:t>
            </a:r>
          </a:p>
          <a:p>
            <a:pPr eaLnBrk="1" hangingPunct="1"/>
            <a:r>
              <a:rPr lang="en-US" altLang="zh-CN" smtClean="0"/>
              <a:t>3.</a:t>
            </a:r>
            <a:r>
              <a:rPr lang="zh-CN" altLang="zh-CN" smtClean="0"/>
              <a:t>运输的标的一般为大宗货物</a:t>
            </a:r>
          </a:p>
          <a:p>
            <a:pPr eaLnBrk="1" hangingPunct="1"/>
            <a:r>
              <a:rPr lang="en-US" altLang="zh-CN" smtClean="0"/>
              <a:t>4.</a:t>
            </a:r>
            <a:r>
              <a:rPr lang="zh-CN" altLang="zh-CN" smtClean="0"/>
              <a:t>约定货物的装卸时间和期限并规定滞期费和速遣费率</a:t>
            </a:r>
          </a:p>
          <a:p>
            <a:pPr eaLnBrk="1" hangingPunct="1"/>
            <a:endParaRPr lang="zh-CN" altLang="en-US" smtClean="0"/>
          </a:p>
        </p:txBody>
      </p:sp>
    </p:spTree>
    <p:extLst>
      <p:ext uri="{BB962C8B-B14F-4D97-AF65-F5344CB8AC3E}">
        <p14:creationId xmlns:p14="http://schemas.microsoft.com/office/powerpoint/2010/main" val="3790836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租船运输合同</a:t>
            </a:r>
            <a:endParaRPr lang="zh-CN" altLang="en-US" smtClean="0">
              <a:ea typeface="方正书宋_GBK"/>
              <a:cs typeface="Times New Roman" panose="02020603050405020304" pitchFamily="18" charset="0"/>
            </a:endParaRPr>
          </a:p>
        </p:txBody>
      </p:sp>
      <p:sp>
        <p:nvSpPr>
          <p:cNvPr id="100355"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航次租船合同的主要条款</a:t>
            </a:r>
          </a:p>
          <a:p>
            <a:pPr eaLnBrk="1" hangingPunct="1"/>
            <a:r>
              <a:rPr lang="zh-CN" altLang="zh-CN" smtClean="0"/>
              <a:t>目前</a:t>
            </a:r>
            <a:r>
              <a:rPr lang="en-US" altLang="zh-CN" smtClean="0"/>
              <a:t>,</a:t>
            </a:r>
            <a:r>
              <a:rPr lang="zh-CN" altLang="zh-CN" smtClean="0"/>
              <a:t>世界上的航次租船合同一般采用一些民间航运组织制定的标准合同</a:t>
            </a:r>
            <a:r>
              <a:rPr lang="en-US" altLang="zh-CN" smtClean="0"/>
              <a:t>,</a:t>
            </a:r>
            <a:r>
              <a:rPr lang="zh-CN" altLang="zh-CN" smtClean="0"/>
              <a:t>其中使用最广泛的为波罗的海国际海运协会制定并于</a:t>
            </a:r>
            <a:r>
              <a:rPr lang="en-US" altLang="zh-CN" smtClean="0"/>
              <a:t>1994</a:t>
            </a:r>
            <a:r>
              <a:rPr lang="zh-CN" altLang="zh-CN" smtClean="0"/>
              <a:t>年修订生效的《统一杂货租船合同》</a:t>
            </a:r>
            <a:r>
              <a:rPr lang="en-US" altLang="zh-CN" smtClean="0"/>
              <a:t>(</a:t>
            </a:r>
            <a:r>
              <a:rPr lang="en-US" altLang="zh-CN" i="1" smtClean="0"/>
              <a:t>Uniform</a:t>
            </a:r>
            <a:r>
              <a:rPr lang="en-US" altLang="zh-CN" smtClean="0"/>
              <a:t> </a:t>
            </a:r>
            <a:r>
              <a:rPr lang="en-US" altLang="zh-CN" i="1" smtClean="0"/>
              <a:t>General</a:t>
            </a:r>
            <a:r>
              <a:rPr lang="en-US" altLang="zh-CN" smtClean="0"/>
              <a:t> </a:t>
            </a:r>
            <a:r>
              <a:rPr lang="en-US" altLang="zh-CN" i="1" smtClean="0"/>
              <a:t>Charter</a:t>
            </a:r>
            <a:r>
              <a:rPr lang="en-US" altLang="zh-CN" smtClean="0"/>
              <a:t>),</a:t>
            </a:r>
            <a:r>
              <a:rPr lang="zh-CN" altLang="zh-CN" smtClean="0"/>
              <a:t>其代号为“金康”</a:t>
            </a:r>
            <a:r>
              <a:rPr lang="en-US" altLang="zh-CN" smtClean="0"/>
              <a:t>(GENCON)</a:t>
            </a:r>
            <a:r>
              <a:rPr lang="zh-CN" altLang="zh-CN" smtClean="0"/>
              <a:t>。</a:t>
            </a:r>
          </a:p>
          <a:p>
            <a:pPr eaLnBrk="1" hangingPunct="1"/>
            <a:r>
              <a:rPr lang="zh-CN" altLang="zh-CN" smtClean="0"/>
              <a:t>以下主要以“金康”为依据</a:t>
            </a:r>
            <a:r>
              <a:rPr lang="en-US" altLang="zh-CN" smtClean="0"/>
              <a:t>,</a:t>
            </a:r>
            <a:r>
              <a:rPr lang="zh-CN" altLang="zh-CN" smtClean="0"/>
              <a:t>说明航次租船合同的主要条款</a:t>
            </a:r>
            <a:r>
              <a:rPr lang="en-US" altLang="zh-CN" smtClean="0"/>
              <a:t>:</a:t>
            </a:r>
            <a:endParaRPr lang="zh-CN" altLang="zh-CN" smtClean="0"/>
          </a:p>
          <a:p>
            <a:pPr eaLnBrk="1" hangingPunct="1"/>
            <a:r>
              <a:rPr lang="en-US" altLang="zh-CN" smtClean="0"/>
              <a:t>1.</a:t>
            </a:r>
            <a:r>
              <a:rPr lang="zh-CN" altLang="zh-CN" smtClean="0"/>
              <a:t>船舶说明条款</a:t>
            </a:r>
          </a:p>
          <a:p>
            <a:pPr eaLnBrk="1" hangingPunct="1"/>
            <a:r>
              <a:rPr lang="en-US" altLang="zh-CN" smtClean="0"/>
              <a:t>2.</a:t>
            </a:r>
            <a:r>
              <a:rPr lang="zh-CN" altLang="zh-CN" smtClean="0"/>
              <a:t>预备航次条款</a:t>
            </a:r>
          </a:p>
          <a:p>
            <a:pPr eaLnBrk="1" hangingPunct="1"/>
            <a:r>
              <a:rPr lang="en-US" altLang="zh-CN" smtClean="0"/>
              <a:t>3.</a:t>
            </a:r>
            <a:r>
              <a:rPr lang="zh-CN" altLang="zh-CN" smtClean="0"/>
              <a:t>货物说明</a:t>
            </a:r>
            <a:r>
              <a:rPr lang="en-US" altLang="zh-CN" smtClean="0"/>
              <a:t>(Description of Goods)</a:t>
            </a:r>
            <a:r>
              <a:rPr lang="zh-CN" altLang="zh-CN" smtClean="0"/>
              <a:t>条款</a:t>
            </a:r>
          </a:p>
          <a:p>
            <a:pPr eaLnBrk="1" hangingPunct="1"/>
            <a:r>
              <a:rPr lang="en-US" altLang="zh-CN" smtClean="0"/>
              <a:t>4.</a:t>
            </a:r>
            <a:r>
              <a:rPr lang="zh-CN" altLang="zh-CN" smtClean="0"/>
              <a:t>提单条款</a:t>
            </a:r>
          </a:p>
          <a:p>
            <a:pPr eaLnBrk="1" hangingPunct="1"/>
            <a:r>
              <a:rPr lang="en-US" altLang="zh-CN" smtClean="0"/>
              <a:t>5.</a:t>
            </a:r>
            <a:r>
              <a:rPr lang="zh-CN" altLang="zh-CN" smtClean="0"/>
              <a:t>装卸条款</a:t>
            </a:r>
          </a:p>
        </p:txBody>
      </p:sp>
    </p:spTree>
    <p:extLst>
      <p:ext uri="{BB962C8B-B14F-4D97-AF65-F5344CB8AC3E}">
        <p14:creationId xmlns:p14="http://schemas.microsoft.com/office/powerpoint/2010/main" val="653939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租船运输合同</a:t>
            </a:r>
            <a:endParaRPr lang="zh-CN" altLang="en-US" smtClean="0">
              <a:ea typeface="方正书宋_GBK"/>
              <a:cs typeface="Times New Roman" panose="02020603050405020304" pitchFamily="18" charset="0"/>
            </a:endParaRPr>
          </a:p>
        </p:txBody>
      </p:sp>
      <p:sp>
        <p:nvSpPr>
          <p:cNvPr id="101379" name="内容占位符 2"/>
          <p:cNvSpPr>
            <a:spLocks noGrp="1"/>
          </p:cNvSpPr>
          <p:nvPr>
            <p:ph idx="1"/>
          </p:nvPr>
        </p:nvSpPr>
        <p:spPr/>
        <p:txBody>
          <a:bodyPr/>
          <a:lstStyle/>
          <a:p>
            <a:pPr eaLnBrk="1" hangingPunct="1"/>
            <a:r>
              <a:rPr lang="en-US" altLang="zh-CN" smtClean="0"/>
              <a:t>6.</a:t>
            </a:r>
            <a:r>
              <a:rPr lang="zh-CN" altLang="zh-CN" smtClean="0"/>
              <a:t>运费条款</a:t>
            </a:r>
          </a:p>
          <a:p>
            <a:pPr eaLnBrk="1" hangingPunct="1"/>
            <a:r>
              <a:rPr lang="en-US" altLang="zh-CN" smtClean="0"/>
              <a:t>7.</a:t>
            </a:r>
            <a:r>
              <a:rPr lang="zh-CN" altLang="zh-CN" smtClean="0"/>
              <a:t>滞期费和速遣费条款</a:t>
            </a:r>
          </a:p>
          <a:p>
            <a:pPr eaLnBrk="1" hangingPunct="1"/>
            <a:r>
              <a:rPr lang="en-US" altLang="zh-CN" smtClean="0"/>
              <a:t>8.</a:t>
            </a:r>
            <a:r>
              <a:rPr lang="zh-CN" altLang="zh-CN" smtClean="0"/>
              <a:t>留置权条款</a:t>
            </a:r>
          </a:p>
          <a:p>
            <a:pPr eaLnBrk="1" hangingPunct="1"/>
            <a:r>
              <a:rPr lang="en-US" altLang="zh-CN" smtClean="0"/>
              <a:t>9.</a:t>
            </a:r>
            <a:r>
              <a:rPr lang="zh-CN" altLang="zh-CN" smtClean="0"/>
              <a:t>绕航条款</a:t>
            </a:r>
          </a:p>
          <a:p>
            <a:pPr eaLnBrk="1" hangingPunct="1"/>
            <a:r>
              <a:rPr lang="en-US" altLang="zh-CN" smtClean="0"/>
              <a:t>10.</a:t>
            </a:r>
            <a:r>
              <a:rPr lang="zh-CN" altLang="zh-CN" smtClean="0"/>
              <a:t>互有责任碰撞条款</a:t>
            </a:r>
          </a:p>
          <a:p>
            <a:pPr eaLnBrk="1" hangingPunct="1"/>
            <a:r>
              <a:rPr lang="en-US" altLang="zh-CN" smtClean="0"/>
              <a:t>11.</a:t>
            </a:r>
            <a:r>
              <a:rPr lang="zh-CN" altLang="zh-CN" smtClean="0"/>
              <a:t>共同海损条款</a:t>
            </a:r>
          </a:p>
          <a:p>
            <a:pPr eaLnBrk="1" hangingPunct="1"/>
            <a:r>
              <a:rPr lang="en-US" altLang="zh-CN" smtClean="0"/>
              <a:t>12.</a:t>
            </a:r>
            <a:r>
              <a:rPr lang="zh-CN" altLang="zh-CN" smtClean="0"/>
              <a:t>罢工条款</a:t>
            </a:r>
          </a:p>
          <a:p>
            <a:pPr eaLnBrk="1" hangingPunct="1"/>
            <a:r>
              <a:rPr lang="en-US" altLang="zh-CN" smtClean="0"/>
              <a:t>13.</a:t>
            </a:r>
            <a:r>
              <a:rPr lang="zh-CN" altLang="zh-CN" smtClean="0"/>
              <a:t>战争条款</a:t>
            </a:r>
          </a:p>
          <a:p>
            <a:pPr eaLnBrk="1" hangingPunct="1"/>
            <a:r>
              <a:rPr lang="en-US" altLang="zh-CN" smtClean="0"/>
              <a:t>14.</a:t>
            </a:r>
            <a:r>
              <a:rPr lang="zh-CN" altLang="zh-CN" smtClean="0"/>
              <a:t>冰冻条款</a:t>
            </a:r>
          </a:p>
          <a:p>
            <a:pPr eaLnBrk="1" hangingPunct="1"/>
            <a:r>
              <a:rPr lang="en-US" altLang="zh-CN" smtClean="0"/>
              <a:t>15.</a:t>
            </a:r>
            <a:r>
              <a:rPr lang="zh-CN" altLang="zh-CN" smtClean="0"/>
              <a:t>仲裁条款</a:t>
            </a:r>
          </a:p>
        </p:txBody>
      </p:sp>
    </p:spTree>
    <p:extLst>
      <p:ext uri="{BB962C8B-B14F-4D97-AF65-F5344CB8AC3E}">
        <p14:creationId xmlns:p14="http://schemas.microsoft.com/office/powerpoint/2010/main" val="3051201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租船运输合同</a:t>
            </a:r>
            <a:endParaRPr lang="zh-CN" altLang="en-US" smtClean="0">
              <a:ea typeface="方正书宋_GBK"/>
              <a:cs typeface="Times New Roman" panose="02020603050405020304" pitchFamily="18" charset="0"/>
            </a:endParaRPr>
          </a:p>
        </p:txBody>
      </p:sp>
      <p:sp>
        <p:nvSpPr>
          <p:cNvPr id="10240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二、定期租船合同</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定期租船合同的概念和特点</a:t>
            </a:r>
          </a:p>
          <a:p>
            <a:pPr eaLnBrk="1" hangingPunct="1"/>
            <a:r>
              <a:rPr lang="zh-CN" altLang="zh-CN" smtClean="0"/>
              <a:t>定期租船合同又称期租船合同</a:t>
            </a:r>
            <a:r>
              <a:rPr lang="en-US" altLang="zh-CN" smtClean="0"/>
              <a:t>(Time Charter),</a:t>
            </a:r>
            <a:r>
              <a:rPr lang="zh-CN" altLang="zh-CN" smtClean="0"/>
              <a:t>指船舶出租人向承租人提供约定的由出租人配备船员的船舶</a:t>
            </a:r>
            <a:r>
              <a:rPr lang="en-US" altLang="zh-CN" smtClean="0"/>
              <a:t>,</a:t>
            </a:r>
            <a:r>
              <a:rPr lang="zh-CN" altLang="zh-CN" smtClean="0"/>
              <a:t>由承租人在约定的时期内按照约定的用途使用</a:t>
            </a:r>
            <a:r>
              <a:rPr lang="en-US" altLang="zh-CN" smtClean="0"/>
              <a:t>,</a:t>
            </a:r>
            <a:r>
              <a:rPr lang="zh-CN" altLang="zh-CN" smtClean="0"/>
              <a:t>并支付租金的合同。</a:t>
            </a:r>
          </a:p>
          <a:p>
            <a:pPr eaLnBrk="1" hangingPunct="1"/>
            <a:r>
              <a:rPr lang="zh-CN" altLang="zh-CN" smtClean="0"/>
              <a:t>定期租船合同的主要特点如下</a:t>
            </a:r>
            <a:r>
              <a:rPr lang="en-US" altLang="zh-CN" smtClean="0"/>
              <a:t>:</a:t>
            </a:r>
            <a:endParaRPr lang="zh-CN" altLang="zh-CN" smtClean="0"/>
          </a:p>
          <a:p>
            <a:pPr eaLnBrk="1" hangingPunct="1"/>
            <a:r>
              <a:rPr lang="en-US" altLang="zh-CN" smtClean="0"/>
              <a:t>(1)</a:t>
            </a:r>
            <a:r>
              <a:rPr lang="zh-CN" altLang="zh-CN" smtClean="0"/>
              <a:t>出租人提供具备约定性能的船舶</a:t>
            </a:r>
            <a:r>
              <a:rPr lang="en-US" altLang="zh-CN" smtClean="0"/>
              <a:t>,</a:t>
            </a:r>
            <a:r>
              <a:rPr lang="zh-CN" altLang="zh-CN" smtClean="0"/>
              <a:t>配备船长和船员</a:t>
            </a:r>
            <a:r>
              <a:rPr lang="en-US" altLang="zh-CN" smtClean="0"/>
              <a:t>,</a:t>
            </a:r>
            <a:r>
              <a:rPr lang="zh-CN" altLang="zh-CN" smtClean="0"/>
              <a:t>负责船长和船员的工资和伙食及内部管理事务。</a:t>
            </a:r>
          </a:p>
          <a:p>
            <a:pPr eaLnBrk="1" hangingPunct="1"/>
            <a:r>
              <a:rPr lang="en-US" altLang="zh-CN" smtClean="0"/>
              <a:t>(2)</a:t>
            </a:r>
            <a:r>
              <a:rPr lang="zh-CN" altLang="zh-CN" smtClean="0"/>
              <a:t>承租人负责船舶调度和营运</a:t>
            </a:r>
            <a:r>
              <a:rPr lang="en-US" altLang="zh-CN" smtClean="0"/>
              <a:t>,</a:t>
            </a:r>
            <a:r>
              <a:rPr lang="zh-CN" altLang="zh-CN" smtClean="0"/>
              <a:t>并负担船舶的燃料、物料、淡水港口的适用和货物的装卸等营运费用。</a:t>
            </a:r>
          </a:p>
          <a:p>
            <a:pPr eaLnBrk="1" hangingPunct="1"/>
            <a:r>
              <a:rPr lang="en-US" altLang="zh-CN" smtClean="0"/>
              <a:t>(3)</a:t>
            </a:r>
            <a:r>
              <a:rPr lang="zh-CN" altLang="zh-CN" smtClean="0"/>
              <a:t>承租人只能在约定用途和航行区域内使用船舶。</a:t>
            </a:r>
          </a:p>
          <a:p>
            <a:pPr eaLnBrk="1" hangingPunct="1"/>
            <a:r>
              <a:rPr lang="en-US" altLang="zh-CN" smtClean="0"/>
              <a:t>(4)</a:t>
            </a:r>
            <a:r>
              <a:rPr lang="zh-CN" altLang="zh-CN" smtClean="0"/>
              <a:t>租金按租用船舶的时间长短来计算</a:t>
            </a:r>
            <a:r>
              <a:rPr lang="en-US" altLang="zh-CN" smtClean="0"/>
              <a:t>,</a:t>
            </a:r>
            <a:r>
              <a:rPr lang="zh-CN" altLang="zh-CN" smtClean="0"/>
              <a:t>不管船舶有无使用。</a:t>
            </a:r>
          </a:p>
          <a:p>
            <a:pPr eaLnBrk="1" hangingPunct="1"/>
            <a:r>
              <a:rPr lang="en-US" altLang="zh-CN" smtClean="0"/>
              <a:t>(5)</a:t>
            </a:r>
            <a:r>
              <a:rPr lang="zh-CN" altLang="zh-CN" smtClean="0"/>
              <a:t>定期租船合同的出租人一般不是货物的承运人</a:t>
            </a:r>
            <a:r>
              <a:rPr lang="en-US" altLang="zh-CN" smtClean="0"/>
              <a:t>,</a:t>
            </a:r>
            <a:r>
              <a:rPr lang="zh-CN" altLang="zh-CN" smtClean="0"/>
              <a:t>承租人则常常为承运人。</a:t>
            </a:r>
          </a:p>
          <a:p>
            <a:pPr eaLnBrk="1" hangingPunct="1"/>
            <a:endParaRPr lang="zh-CN" altLang="en-US" smtClean="0"/>
          </a:p>
        </p:txBody>
      </p:sp>
    </p:spTree>
    <p:extLst>
      <p:ext uri="{BB962C8B-B14F-4D97-AF65-F5344CB8AC3E}">
        <p14:creationId xmlns:p14="http://schemas.microsoft.com/office/powerpoint/2010/main" val="2374935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第三节　租船运输合同</a:t>
            </a:r>
            <a:endParaRPr lang="zh-CN" altLang="en-US" smtClean="0">
              <a:ea typeface="方正书宋_GBK"/>
              <a:cs typeface="Times New Roman" panose="02020603050405020304" pitchFamily="18" charset="0"/>
            </a:endParaRPr>
          </a:p>
        </p:txBody>
      </p:sp>
      <p:sp>
        <p:nvSpPr>
          <p:cNvPr id="103427" name="内容占位符 2"/>
          <p:cNvSpPr>
            <a:spLocks noGrp="1"/>
          </p:cNvSpPr>
          <p:nvPr>
            <p:ph idx="1"/>
          </p:nvPr>
        </p:nvSpPr>
        <p:spPr>
          <a:xfrm>
            <a:off x="609600" y="1484110"/>
            <a:ext cx="10862733" cy="4521200"/>
          </a:xfrm>
        </p:spPr>
        <p:txBody>
          <a:bodyPr/>
          <a:lstStyle/>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定期租船合同的主要条款</a:t>
            </a:r>
          </a:p>
          <a:p>
            <a:pPr eaLnBrk="1" hangingPunct="1">
              <a:lnSpc>
                <a:spcPct val="114000"/>
              </a:lnSpc>
            </a:pPr>
            <a:r>
              <a:rPr lang="en-US" altLang="zh-CN" dirty="0" smtClean="0"/>
              <a:t>1.</a:t>
            </a:r>
            <a:r>
              <a:rPr lang="zh-CN" altLang="zh-CN" dirty="0" smtClean="0"/>
              <a:t>船舶说明条款</a:t>
            </a:r>
          </a:p>
          <a:p>
            <a:pPr eaLnBrk="1" hangingPunct="1">
              <a:lnSpc>
                <a:spcPct val="114000"/>
              </a:lnSpc>
            </a:pPr>
            <a:r>
              <a:rPr lang="en-US" altLang="zh-CN" dirty="0" smtClean="0"/>
              <a:t>2.</a:t>
            </a:r>
            <a:r>
              <a:rPr lang="zh-CN" altLang="zh-CN" dirty="0" smtClean="0"/>
              <a:t>租期条款</a:t>
            </a:r>
          </a:p>
          <a:p>
            <a:pPr eaLnBrk="1" hangingPunct="1">
              <a:lnSpc>
                <a:spcPct val="114000"/>
              </a:lnSpc>
            </a:pPr>
            <a:r>
              <a:rPr lang="en-US" altLang="zh-CN" dirty="0" smtClean="0"/>
              <a:t>3.</a:t>
            </a:r>
            <a:r>
              <a:rPr lang="zh-CN" altLang="zh-CN" dirty="0" smtClean="0"/>
              <a:t>交船条款</a:t>
            </a:r>
          </a:p>
          <a:p>
            <a:pPr eaLnBrk="1" hangingPunct="1">
              <a:lnSpc>
                <a:spcPct val="114000"/>
              </a:lnSpc>
            </a:pPr>
            <a:r>
              <a:rPr lang="en-US" altLang="zh-CN" dirty="0" smtClean="0"/>
              <a:t>4.</a:t>
            </a:r>
            <a:r>
              <a:rPr lang="zh-CN" altLang="zh-CN" dirty="0" smtClean="0"/>
              <a:t>航区条款</a:t>
            </a:r>
          </a:p>
          <a:p>
            <a:pPr eaLnBrk="1" hangingPunct="1">
              <a:lnSpc>
                <a:spcPct val="114000"/>
              </a:lnSpc>
            </a:pPr>
            <a:r>
              <a:rPr lang="en-US" altLang="zh-CN" dirty="0" smtClean="0"/>
              <a:t>5.</a:t>
            </a:r>
            <a:r>
              <a:rPr lang="zh-CN" altLang="zh-CN" dirty="0" smtClean="0"/>
              <a:t>供给分担条款</a:t>
            </a:r>
          </a:p>
          <a:p>
            <a:pPr eaLnBrk="1" hangingPunct="1">
              <a:lnSpc>
                <a:spcPct val="114000"/>
              </a:lnSpc>
            </a:pPr>
            <a:r>
              <a:rPr lang="en-US" altLang="zh-CN" dirty="0" smtClean="0"/>
              <a:t>6.</a:t>
            </a:r>
            <a:r>
              <a:rPr lang="zh-CN" altLang="zh-CN" dirty="0" smtClean="0"/>
              <a:t>货物限定条款</a:t>
            </a:r>
            <a:endParaRPr lang="en-US" altLang="zh-CN" dirty="0" smtClean="0"/>
          </a:p>
          <a:p>
            <a:pPr eaLnBrk="1" hangingPunct="1">
              <a:lnSpc>
                <a:spcPct val="114000"/>
              </a:lnSpc>
            </a:pPr>
            <a:r>
              <a:rPr lang="en-US" altLang="zh-CN" dirty="0" smtClean="0"/>
              <a:t>7.</a:t>
            </a:r>
            <a:r>
              <a:rPr lang="zh-CN" altLang="zh-CN" dirty="0" smtClean="0"/>
              <a:t>租金支付条款</a:t>
            </a:r>
          </a:p>
          <a:p>
            <a:pPr eaLnBrk="1" hangingPunct="1">
              <a:lnSpc>
                <a:spcPct val="114000"/>
              </a:lnSpc>
            </a:pPr>
            <a:r>
              <a:rPr lang="en-US" altLang="zh-CN" dirty="0" smtClean="0"/>
              <a:t>8.</a:t>
            </a:r>
            <a:r>
              <a:rPr lang="zh-CN" altLang="zh-CN" dirty="0" smtClean="0"/>
              <a:t>停租条款</a:t>
            </a:r>
          </a:p>
          <a:p>
            <a:pPr eaLnBrk="1" hangingPunct="1">
              <a:lnSpc>
                <a:spcPct val="114000"/>
              </a:lnSpc>
            </a:pPr>
            <a:r>
              <a:rPr lang="en-US" altLang="zh-CN" dirty="0" smtClean="0"/>
              <a:t>9.</a:t>
            </a:r>
            <a:r>
              <a:rPr lang="zh-CN" altLang="zh-CN" dirty="0" smtClean="0"/>
              <a:t>转租条款</a:t>
            </a:r>
          </a:p>
          <a:p>
            <a:pPr eaLnBrk="1" hangingPunct="1">
              <a:lnSpc>
                <a:spcPct val="114000"/>
              </a:lnSpc>
            </a:pPr>
            <a:r>
              <a:rPr lang="en-US" altLang="zh-CN" dirty="0" smtClean="0"/>
              <a:t>10.</a:t>
            </a:r>
            <a:r>
              <a:rPr lang="zh-CN" altLang="zh-CN" dirty="0" smtClean="0"/>
              <a:t>承租人指示条款</a:t>
            </a:r>
          </a:p>
          <a:p>
            <a:pPr eaLnBrk="1" hangingPunct="1">
              <a:lnSpc>
                <a:spcPct val="114000"/>
              </a:lnSpc>
            </a:pPr>
            <a:r>
              <a:rPr lang="en-US" altLang="zh-CN" dirty="0" smtClean="0"/>
              <a:t>11.</a:t>
            </a:r>
            <a:r>
              <a:rPr lang="zh-CN" altLang="zh-CN" dirty="0" smtClean="0"/>
              <a:t>留置权条款</a:t>
            </a:r>
          </a:p>
          <a:p>
            <a:pPr eaLnBrk="1" hangingPunct="1">
              <a:lnSpc>
                <a:spcPct val="114000"/>
              </a:lnSpc>
            </a:pPr>
            <a:r>
              <a:rPr lang="en-US" altLang="zh-CN" dirty="0" smtClean="0"/>
              <a:t>12.</a:t>
            </a:r>
            <a:r>
              <a:rPr lang="zh-CN" altLang="zh-CN" dirty="0" smtClean="0"/>
              <a:t>还船条款</a:t>
            </a:r>
          </a:p>
        </p:txBody>
      </p:sp>
    </p:spTree>
    <p:extLst>
      <p:ext uri="{BB962C8B-B14F-4D97-AF65-F5344CB8AC3E}">
        <p14:creationId xmlns:p14="http://schemas.microsoft.com/office/powerpoint/2010/main" val="2683471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国际铁路货物运输法和航空货物运输法</a:t>
            </a:r>
            <a:endParaRPr lang="zh-CN" altLang="en-US" smtClean="0">
              <a:ea typeface="方正书宋_GBK"/>
              <a:cs typeface="Times New Roman" panose="02020603050405020304" pitchFamily="18" charset="0"/>
            </a:endParaRPr>
          </a:p>
        </p:txBody>
      </p:sp>
      <p:sp>
        <p:nvSpPr>
          <p:cNvPr id="10445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一、国际铁路货物运输法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调整国际铁路货物运输关系的法律规范</a:t>
            </a:r>
          </a:p>
          <a:p>
            <a:pPr eaLnBrk="1" hangingPunct="1"/>
            <a:r>
              <a:rPr lang="zh-CN" altLang="zh-CN" smtClean="0"/>
              <a:t>国际铁路货物运输</a:t>
            </a:r>
            <a:r>
              <a:rPr lang="en-US" altLang="zh-CN" smtClean="0"/>
              <a:t>(Rail Transport)</a:t>
            </a:r>
            <a:r>
              <a:rPr lang="zh-CN" altLang="zh-CN" smtClean="0"/>
              <a:t>是指两个或两个以上的国家铁路联合进行的货物运输。</a:t>
            </a:r>
          </a:p>
          <a:p>
            <a:pPr eaLnBrk="1" hangingPunct="1"/>
            <a:r>
              <a:rPr lang="zh-CN" altLang="zh-CN" smtClean="0"/>
              <a:t>当前</a:t>
            </a:r>
            <a:r>
              <a:rPr lang="en-US" altLang="zh-CN" smtClean="0"/>
              <a:t>,</a:t>
            </a:r>
            <a:r>
              <a:rPr lang="zh-CN" altLang="zh-CN" smtClean="0"/>
              <a:t>关于国际铁路货物运输的国际协定主要有两个</a:t>
            </a:r>
            <a:r>
              <a:rPr lang="en-US" altLang="zh-CN" smtClean="0"/>
              <a:t>,</a:t>
            </a:r>
            <a:r>
              <a:rPr lang="zh-CN" altLang="zh-CN" smtClean="0"/>
              <a:t>即《国际铁路货物运输公约》和《国际铁路货物联运协定》。</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《国际铁路货物联合运输协定》的主要内容</a:t>
            </a:r>
          </a:p>
          <a:p>
            <a:pPr eaLnBrk="1" hangingPunct="1"/>
            <a:r>
              <a:rPr lang="en-US" altLang="zh-CN" smtClean="0"/>
              <a:t>1.</a:t>
            </a:r>
            <a:r>
              <a:rPr lang="zh-CN" altLang="zh-CN" smtClean="0"/>
              <a:t>适用范围</a:t>
            </a:r>
          </a:p>
          <a:p>
            <a:pPr eaLnBrk="1" hangingPunct="1"/>
            <a:r>
              <a:rPr lang="en-US" altLang="zh-CN" smtClean="0"/>
              <a:t>2.</a:t>
            </a:r>
            <a:r>
              <a:rPr lang="zh-CN" altLang="zh-CN" smtClean="0"/>
              <a:t>运输合同</a:t>
            </a:r>
          </a:p>
          <a:p>
            <a:pPr eaLnBrk="1" hangingPunct="1"/>
            <a:r>
              <a:rPr lang="en-US" altLang="zh-CN" smtClean="0"/>
              <a:t>3.</a:t>
            </a:r>
            <a:r>
              <a:rPr lang="zh-CN" altLang="zh-CN" smtClean="0"/>
              <a:t>运输合同当事人的基本权利和义务</a:t>
            </a:r>
          </a:p>
          <a:p>
            <a:pPr eaLnBrk="1" hangingPunct="1"/>
            <a:r>
              <a:rPr lang="en-US" altLang="zh-CN" smtClean="0"/>
              <a:t>4.</a:t>
            </a:r>
            <a:r>
              <a:rPr lang="zh-CN" altLang="zh-CN" smtClean="0"/>
              <a:t>索赔和诉讼</a:t>
            </a:r>
          </a:p>
          <a:p>
            <a:pPr eaLnBrk="1" hangingPunct="1"/>
            <a:endParaRPr lang="zh-CN" altLang="en-US" smtClean="0"/>
          </a:p>
        </p:txBody>
      </p:sp>
    </p:spTree>
    <p:extLst>
      <p:ext uri="{BB962C8B-B14F-4D97-AF65-F5344CB8AC3E}">
        <p14:creationId xmlns:p14="http://schemas.microsoft.com/office/powerpoint/2010/main" val="2843392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第四节　国际铁路货物运输法和航空货物运输法</a:t>
            </a:r>
            <a:endParaRPr lang="zh-CN" altLang="en-US" smtClean="0">
              <a:ea typeface="方正书宋_GBK"/>
              <a:cs typeface="Times New Roman" panose="02020603050405020304" pitchFamily="18" charset="0"/>
            </a:endParaRPr>
          </a:p>
        </p:txBody>
      </p:sp>
      <p:sp>
        <p:nvSpPr>
          <p:cNvPr id="10547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二、国际航空货物运输法</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有关国际航空货物运输的国际公约</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航空货物运输单据</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承运人的责任制度</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托运人和收货人的权利和义务</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五</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索赔和诉讼</a:t>
            </a:r>
          </a:p>
          <a:p>
            <a:pPr eaLnBrk="1" hangingPunct="1"/>
            <a:endParaRPr lang="zh-CN" altLang="en-US" smtClean="0"/>
          </a:p>
        </p:txBody>
      </p:sp>
    </p:spTree>
    <p:extLst>
      <p:ext uri="{BB962C8B-B14F-4D97-AF65-F5344CB8AC3E}">
        <p14:creationId xmlns:p14="http://schemas.microsoft.com/office/powerpoint/2010/main" val="34181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96904" y="1850758"/>
            <a:ext cx="6661393" cy="3924139"/>
            <a:chOff x="2461299" y="1850758"/>
            <a:chExt cx="6661393" cy="3924139"/>
          </a:xfrm>
        </p:grpSpPr>
        <p:grpSp>
          <p:nvGrpSpPr>
            <p:cNvPr id="88066" name="Group 2"/>
            <p:cNvGrpSpPr>
              <a:grpSpLocks/>
            </p:cNvGrpSpPr>
            <p:nvPr/>
          </p:nvGrpSpPr>
          <p:grpSpPr bwMode="auto">
            <a:xfrm>
              <a:off x="2464472" y="1850758"/>
              <a:ext cx="6657767" cy="646113"/>
              <a:chOff x="0" y="0"/>
              <a:chExt cx="8840" cy="1019"/>
            </a:xfrm>
          </p:grpSpPr>
          <p:sp>
            <p:nvSpPr>
              <p:cNvPr id="88089"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8090" name="Group 4"/>
              <p:cNvGrpSpPr>
                <a:grpSpLocks/>
              </p:cNvGrpSpPr>
              <p:nvPr/>
            </p:nvGrpSpPr>
            <p:grpSpPr bwMode="auto">
              <a:xfrm>
                <a:off x="108" y="36"/>
                <a:ext cx="8673" cy="981"/>
                <a:chOff x="0" y="0"/>
                <a:chExt cx="8673" cy="981"/>
              </a:xfrm>
            </p:grpSpPr>
            <p:pic>
              <p:nvPicPr>
                <p:cNvPr id="88091"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92"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第一节　国际海上货物运输概述</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88069" name="Group 9"/>
            <p:cNvGrpSpPr>
              <a:grpSpLocks/>
            </p:cNvGrpSpPr>
            <p:nvPr/>
          </p:nvGrpSpPr>
          <p:grpSpPr bwMode="auto">
            <a:xfrm>
              <a:off x="2461299" y="2639745"/>
              <a:ext cx="6661393" cy="646112"/>
              <a:chOff x="0" y="0"/>
              <a:chExt cx="8840" cy="1019"/>
            </a:xfrm>
          </p:grpSpPr>
          <p:sp>
            <p:nvSpPr>
              <p:cNvPr id="88085"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8086" name="Group 11"/>
              <p:cNvGrpSpPr>
                <a:grpSpLocks/>
              </p:cNvGrpSpPr>
              <p:nvPr/>
            </p:nvGrpSpPr>
            <p:grpSpPr bwMode="auto">
              <a:xfrm>
                <a:off x="108" y="36"/>
                <a:ext cx="8673" cy="981"/>
                <a:chOff x="0" y="0"/>
                <a:chExt cx="8673" cy="981"/>
              </a:xfrm>
            </p:grpSpPr>
            <p:pic>
              <p:nvPicPr>
                <p:cNvPr id="88087"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88" name="TextBox 2"/>
                <p:cNvSpPr>
                  <a:spLocks noChangeArrowheads="1"/>
                </p:cNvSpPr>
                <p:nvPr/>
              </p:nvSpPr>
              <p:spPr bwMode="auto">
                <a:xfrm>
                  <a:off x="0" y="193"/>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第二节　提单运输</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88070" name="Group 14"/>
            <p:cNvGrpSpPr>
              <a:grpSpLocks/>
            </p:cNvGrpSpPr>
            <p:nvPr/>
          </p:nvGrpSpPr>
          <p:grpSpPr bwMode="auto">
            <a:xfrm>
              <a:off x="2461299" y="3431907"/>
              <a:ext cx="6661393" cy="647700"/>
              <a:chOff x="0" y="0"/>
              <a:chExt cx="8840" cy="1019"/>
            </a:xfrm>
          </p:grpSpPr>
          <p:sp>
            <p:nvSpPr>
              <p:cNvPr id="88081" name="矩形 1"/>
              <p:cNvSpPr>
                <a:spLocks noChangeArrowheads="1"/>
              </p:cNvSpPr>
              <p:nvPr/>
            </p:nvSpPr>
            <p:spPr bwMode="auto">
              <a:xfrm>
                <a:off x="0" y="0"/>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8082" name="Group 16"/>
              <p:cNvGrpSpPr>
                <a:grpSpLocks/>
              </p:cNvGrpSpPr>
              <p:nvPr/>
            </p:nvGrpSpPr>
            <p:grpSpPr bwMode="auto">
              <a:xfrm>
                <a:off x="108" y="36"/>
                <a:ext cx="8673" cy="981"/>
                <a:chOff x="0" y="0"/>
                <a:chExt cx="8673" cy="981"/>
              </a:xfrm>
            </p:grpSpPr>
            <p:pic>
              <p:nvPicPr>
                <p:cNvPr id="88083"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84" name="TextBox 2"/>
                <p:cNvSpPr>
                  <a:spLocks noChangeArrowheads="1"/>
                </p:cNvSpPr>
                <p:nvPr/>
              </p:nvSpPr>
              <p:spPr bwMode="auto">
                <a:xfrm>
                  <a:off x="0" y="193"/>
                  <a:ext cx="8260"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第三节　租船运输合同</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88071" name="Group 19"/>
            <p:cNvGrpSpPr>
              <a:grpSpLocks/>
            </p:cNvGrpSpPr>
            <p:nvPr/>
          </p:nvGrpSpPr>
          <p:grpSpPr bwMode="auto">
            <a:xfrm>
              <a:off x="2461299" y="4224070"/>
              <a:ext cx="6661393" cy="750643"/>
              <a:chOff x="0" y="0"/>
              <a:chExt cx="8840" cy="1441"/>
            </a:xfrm>
          </p:grpSpPr>
          <p:sp>
            <p:nvSpPr>
              <p:cNvPr id="88077" name="矩形 1"/>
              <p:cNvSpPr>
                <a:spLocks noChangeArrowheads="1"/>
              </p:cNvSpPr>
              <p:nvPr/>
            </p:nvSpPr>
            <p:spPr bwMode="auto">
              <a:xfrm>
                <a:off x="0" y="0"/>
                <a:ext cx="8840" cy="1441"/>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8078" name="Group 21"/>
              <p:cNvGrpSpPr>
                <a:grpSpLocks/>
              </p:cNvGrpSpPr>
              <p:nvPr/>
            </p:nvGrpSpPr>
            <p:grpSpPr bwMode="auto">
              <a:xfrm>
                <a:off x="108" y="36"/>
                <a:ext cx="8673" cy="1405"/>
                <a:chOff x="0" y="0"/>
                <a:chExt cx="8673" cy="1405"/>
              </a:xfrm>
            </p:grpSpPr>
            <p:pic>
              <p:nvPicPr>
                <p:cNvPr id="88079"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0"/>
                  <a:ext cx="2251" cy="1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80" name="TextBox 2"/>
                <p:cNvSpPr>
                  <a:spLocks noChangeArrowheads="1"/>
                </p:cNvSpPr>
                <p:nvPr/>
              </p:nvSpPr>
              <p:spPr bwMode="auto">
                <a:xfrm>
                  <a:off x="0" y="193"/>
                  <a:ext cx="8260" cy="1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第四节　国际铁路货物运输法和航空货物运输法</a:t>
                  </a:r>
                  <a:endParaRPr lang="zh-CN" altLang="en-US" sz="2200">
                    <a:solidFill>
                      <a:srgbClr val="FFFFF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grpSp>
          <p:nvGrpSpPr>
            <p:cNvPr id="88072" name="Group 24"/>
            <p:cNvGrpSpPr>
              <a:grpSpLocks/>
            </p:cNvGrpSpPr>
            <p:nvPr/>
          </p:nvGrpSpPr>
          <p:grpSpPr bwMode="auto">
            <a:xfrm>
              <a:off x="2461299" y="5128784"/>
              <a:ext cx="6661393" cy="646113"/>
              <a:chOff x="0" y="-168"/>
              <a:chExt cx="8840" cy="1019"/>
            </a:xfrm>
          </p:grpSpPr>
          <p:sp>
            <p:nvSpPr>
              <p:cNvPr id="88073" name="矩形 1"/>
              <p:cNvSpPr>
                <a:spLocks noChangeArrowheads="1"/>
              </p:cNvSpPr>
              <p:nvPr/>
            </p:nvSpPr>
            <p:spPr bwMode="auto">
              <a:xfrm>
                <a:off x="0" y="-168"/>
                <a:ext cx="8840" cy="1019"/>
              </a:xfrm>
              <a:prstGeom prst="rect">
                <a:avLst/>
              </a:prstGeom>
              <a:solidFill>
                <a:srgbClr val="076F8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algn="ctr" fontAlgn="base">
                  <a:lnSpc>
                    <a:spcPct val="100000"/>
                  </a:lnSpc>
                  <a:spcBef>
                    <a:spcPct val="0"/>
                  </a:spcBef>
                  <a:spcAft>
                    <a:spcPct val="0"/>
                  </a:spcAft>
                  <a:buFontTx/>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88074" name="Group 26"/>
              <p:cNvGrpSpPr>
                <a:grpSpLocks/>
              </p:cNvGrpSpPr>
              <p:nvPr/>
            </p:nvGrpSpPr>
            <p:grpSpPr bwMode="auto">
              <a:xfrm>
                <a:off x="108" y="-132"/>
                <a:ext cx="8673" cy="981"/>
                <a:chOff x="0" y="-168"/>
                <a:chExt cx="8673" cy="981"/>
              </a:xfrm>
            </p:grpSpPr>
            <p:pic>
              <p:nvPicPr>
                <p:cNvPr id="88075" name="Picture 3"/>
                <p:cNvPicPr>
                  <a:picLocks noChangeAspect="1" noChangeArrowheads="1"/>
                </p:cNvPicPr>
                <p:nvPr/>
              </p:nvPicPr>
              <p:blipFill>
                <a:blip r:embed="rId2">
                  <a:extLst>
                    <a:ext uri="{28A0092B-C50C-407E-A947-70E740481C1C}">
                      <a14:useLocalDpi xmlns:a14="http://schemas.microsoft.com/office/drawing/2010/main" val="0"/>
                    </a:ext>
                  </a:extLst>
                </a:blip>
                <a:srcRect l="42921" t="28023" r="18097" b="53534"/>
                <a:stretch>
                  <a:fillRect/>
                </a:stretch>
              </p:blipFill>
              <p:spPr bwMode="auto">
                <a:xfrm rot="10800000">
                  <a:off x="6422" y="-168"/>
                  <a:ext cx="2251" cy="9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76" name="TextBox 2"/>
                <p:cNvSpPr>
                  <a:spLocks noChangeArrowheads="1"/>
                </p:cNvSpPr>
                <p:nvPr/>
              </p:nvSpPr>
              <p:spPr bwMode="auto">
                <a:xfrm>
                  <a:off x="0" y="25"/>
                  <a:ext cx="8260" cy="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1pPr>
                  <a:lvl2pPr marL="742950" indent="-28575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2pPr>
                  <a:lvl3pPr marL="11430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4pPr>
                  <a:lvl5pPr marL="2057400" indent="-228600">
                    <a:lnSpc>
                      <a:spcPct val="125000"/>
                    </a:lnSpc>
                    <a:spcBef>
                      <a:spcPct val="20000"/>
                    </a:spcBef>
                    <a:buChar char="»"/>
                    <a:defRPr>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125000"/>
                    </a:lnSpc>
                    <a:spcBef>
                      <a:spcPct val="20000"/>
                    </a:spcBef>
                    <a:spcAft>
                      <a:spcPct val="0"/>
                    </a:spcAft>
                    <a:buChar char="»"/>
                    <a:defRPr>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200" b="1" dirty="0">
                      <a:solidFill>
                        <a:srgbClr val="FFFFFF"/>
                      </a:solidFill>
                      <a:latin typeface="华文细黑" panose="02010600040101010101" pitchFamily="2" charset="-122"/>
                      <a:ea typeface="华文细黑" panose="02010600040101010101" pitchFamily="2" charset="-122"/>
                      <a:sym typeface="华文细黑" panose="02010600040101010101" pitchFamily="2" charset="-122"/>
                    </a:rPr>
                    <a:t>第五节　国际货物多式联运</a:t>
                  </a:r>
                </a:p>
              </p:txBody>
            </p:sp>
          </p:grpSp>
        </p:grpSp>
      </p:grpSp>
      <p:sp>
        <p:nvSpPr>
          <p:cNvPr id="29" name="标题 1"/>
          <p:cNvSpPr>
            <a:spLocks noGrp="1"/>
          </p:cNvSpPr>
          <p:nvPr>
            <p:ph type="title"/>
          </p:nvPr>
        </p:nvSpPr>
        <p:spPr>
          <a:xfrm>
            <a:off x="1609860" y="622300"/>
            <a:ext cx="7512832" cy="749300"/>
          </a:xfrm>
        </p:spPr>
        <p:txBody>
          <a:bodyPr/>
          <a:lstStyle/>
          <a:p>
            <a:pPr algn="ctr" eaLnBrk="1" hangingPunct="1"/>
            <a:r>
              <a:rPr lang="zh-CN" altLang="en-US" sz="3200" dirty="0" smtClean="0">
                <a:latin typeface="微软雅黑" panose="020B0503020204020204" pitchFamily="34" charset="-122"/>
                <a:ea typeface="微软雅黑" panose="020B0503020204020204" pitchFamily="34" charset="-122"/>
              </a:rPr>
              <a:t>目   录</a:t>
            </a:r>
            <a:endParaRPr lang="zh-CN" altLang="en-US" sz="3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6109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国际货物多式联运</a:t>
            </a:r>
            <a:endParaRPr lang="zh-CN" altLang="en-US" smtClean="0">
              <a:ea typeface="方正书宋_GBK"/>
              <a:cs typeface="Times New Roman" panose="02020603050405020304" pitchFamily="18" charset="0"/>
            </a:endParaRPr>
          </a:p>
        </p:txBody>
      </p:sp>
      <p:sp>
        <p:nvSpPr>
          <p:cNvPr id="106499"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一、概述</a:t>
            </a:r>
          </a:p>
          <a:p>
            <a:pPr eaLnBrk="1" hangingPunct="1"/>
            <a:r>
              <a:rPr lang="zh-CN" altLang="zh-CN" smtClean="0"/>
              <a:t>国际货物多式联运</a:t>
            </a:r>
            <a:r>
              <a:rPr lang="en-US" altLang="zh-CN" smtClean="0"/>
              <a:t>(International Multimode Transport of Goods),</a:t>
            </a:r>
            <a:r>
              <a:rPr lang="zh-CN" altLang="zh-CN" smtClean="0"/>
              <a:t>是指多式联运经营人按照多式联运合同</a:t>
            </a:r>
            <a:r>
              <a:rPr lang="en-US" altLang="zh-CN" smtClean="0"/>
              <a:t>,</a:t>
            </a:r>
            <a:r>
              <a:rPr lang="zh-CN" altLang="zh-CN" smtClean="0"/>
              <a:t>安排两种以上的运输方式将货物从一国指定地点运到另一国指定地点的运输。</a:t>
            </a:r>
          </a:p>
          <a:p>
            <a:pPr eaLnBrk="1" hangingPunct="1"/>
            <a:r>
              <a:rPr lang="zh-CN" altLang="zh-CN" smtClean="0"/>
              <a:t>随着国际之间贸易往来日益密切</a:t>
            </a:r>
            <a:r>
              <a:rPr lang="en-US" altLang="zh-CN" smtClean="0"/>
              <a:t>,</a:t>
            </a:r>
            <a:r>
              <a:rPr lang="zh-CN" altLang="zh-CN" smtClean="0"/>
              <a:t>不同国家两地间很少单纯能靠海运、陆运或空运中的一种方式直通。</a:t>
            </a:r>
            <a:endParaRPr lang="en-US" altLang="zh-CN" smtClean="0"/>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法律适用</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货主与承运人的关系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联运单据的法律性质</a:t>
            </a:r>
          </a:p>
          <a:p>
            <a:pPr eaLnBrk="1" hangingPunct="1"/>
            <a:endParaRPr lang="zh-CN" altLang="en-US" smtClean="0"/>
          </a:p>
        </p:txBody>
      </p:sp>
    </p:spTree>
    <p:extLst>
      <p:ext uri="{BB962C8B-B14F-4D97-AF65-F5344CB8AC3E}">
        <p14:creationId xmlns:p14="http://schemas.microsoft.com/office/powerpoint/2010/main" val="3652019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第五节　国际货物多式联运</a:t>
            </a:r>
            <a:endParaRPr lang="zh-CN" altLang="en-US" smtClean="0">
              <a:ea typeface="方正书宋_GBK"/>
              <a:cs typeface="Times New Roman" panose="02020603050405020304" pitchFamily="18" charset="0"/>
            </a:endParaRPr>
          </a:p>
        </p:txBody>
      </p:sp>
      <p:sp>
        <p:nvSpPr>
          <p:cNvPr id="107523" name="内容占位符 2"/>
          <p:cNvSpPr>
            <a:spLocks noGrp="1"/>
          </p:cNvSpPr>
          <p:nvPr>
            <p:ph idx="1"/>
          </p:nvPr>
        </p:nvSpPr>
        <p:spPr/>
        <p:txBody>
          <a:bodyPr/>
          <a:lstStyle/>
          <a:p>
            <a:pPr eaLnBrk="1" hangingPunct="1">
              <a:buFontTx/>
              <a:buNone/>
            </a:pPr>
            <a:r>
              <a:rPr lang="zh-CN" altLang="zh-CN" sz="2600" b="1" dirty="0">
                <a:latin typeface="黑体" panose="02010609060101010101" pitchFamily="49" charset="-122"/>
                <a:ea typeface="黑体" panose="02010609060101010101" pitchFamily="49" charset="-122"/>
              </a:rPr>
              <a:t>二、《联合国国际货物多式联运公约》的基本内容</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一</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多式联运合同的定义</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二</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多式联运单据</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联运人责任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四</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发货人的责任</a:t>
            </a:r>
          </a:p>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五</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索赔与诉讼</a:t>
            </a:r>
          </a:p>
          <a:p>
            <a:pPr eaLnBrk="1" hangingPunct="1"/>
            <a:endParaRPr lang="zh-CN" altLang="en-US" dirty="0" smtClean="0"/>
          </a:p>
        </p:txBody>
      </p:sp>
    </p:spTree>
    <p:extLst>
      <p:ext uri="{BB962C8B-B14F-4D97-AF65-F5344CB8AC3E}">
        <p14:creationId xmlns:p14="http://schemas.microsoft.com/office/powerpoint/2010/main" val="3607135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国际海上货物运输概述</a:t>
            </a:r>
            <a:endParaRPr lang="zh-CN" altLang="en-US" smtClean="0">
              <a:ea typeface="方正书宋_GBK"/>
              <a:cs typeface="Times New Roman" panose="02020603050405020304" pitchFamily="18" charset="0"/>
            </a:endParaRPr>
          </a:p>
        </p:txBody>
      </p:sp>
      <p:sp>
        <p:nvSpPr>
          <p:cNvPr id="89091"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一、国际海上货物运输的定义和类型</a:t>
            </a:r>
          </a:p>
          <a:p>
            <a:pPr eaLnBrk="1" hangingPunct="1"/>
            <a:r>
              <a:rPr lang="zh-CN" altLang="zh-CN" smtClean="0"/>
              <a:t>国际海上货物运输</a:t>
            </a:r>
            <a:r>
              <a:rPr lang="en-US" altLang="zh-CN" smtClean="0"/>
              <a:t>,</a:t>
            </a:r>
            <a:r>
              <a:rPr lang="zh-CN" altLang="zh-CN" smtClean="0"/>
              <a:t>是指承运人</a:t>
            </a:r>
            <a:r>
              <a:rPr lang="en-US" altLang="zh-CN" smtClean="0"/>
              <a:t>(Carrier)</a:t>
            </a:r>
            <a:r>
              <a:rPr lang="zh-CN" altLang="zh-CN" smtClean="0"/>
              <a:t>负责将托运人的货物由一国某一港口运往他国另一港口并收取运费的活动。</a:t>
            </a:r>
          </a:p>
          <a:p>
            <a:pPr eaLnBrk="1" hangingPunct="1"/>
            <a:r>
              <a:rPr lang="zh-CN" altLang="zh-CN" smtClean="0"/>
              <a:t>海上运输根据船舶经营方式不同可以分为班轮运输和租船运输两类。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班轮运输</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租船运输</a:t>
            </a:r>
          </a:p>
          <a:p>
            <a:pPr eaLnBrk="1" hangingPunct="1"/>
            <a:endParaRPr lang="zh-CN" altLang="en-US" smtClean="0"/>
          </a:p>
        </p:txBody>
      </p:sp>
    </p:spTree>
    <p:extLst>
      <p:ext uri="{BB962C8B-B14F-4D97-AF65-F5344CB8AC3E}">
        <p14:creationId xmlns:p14="http://schemas.microsoft.com/office/powerpoint/2010/main" val="3162722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国际海上货物运输概述</a:t>
            </a:r>
            <a:endParaRPr lang="zh-CN" altLang="en-US" smtClean="0">
              <a:ea typeface="方正书宋_GBK"/>
              <a:cs typeface="Times New Roman" panose="02020603050405020304" pitchFamily="18" charset="0"/>
            </a:endParaRPr>
          </a:p>
        </p:txBody>
      </p:sp>
      <p:sp>
        <p:nvSpPr>
          <p:cNvPr id="9011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二、调整海上货物运输的法律规范</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国际公约</a:t>
            </a:r>
          </a:p>
          <a:p>
            <a:pPr eaLnBrk="1" hangingPunct="1"/>
            <a:r>
              <a:rPr lang="en-US" altLang="zh-CN" smtClean="0"/>
              <a:t>1.</a:t>
            </a:r>
            <a:r>
              <a:rPr lang="zh-CN" altLang="zh-CN" smtClean="0"/>
              <a:t>《海牙规则》</a:t>
            </a:r>
          </a:p>
          <a:p>
            <a:pPr eaLnBrk="1" hangingPunct="1"/>
            <a:r>
              <a:rPr lang="en-US" altLang="zh-CN" smtClean="0"/>
              <a:t>2.</a:t>
            </a:r>
            <a:r>
              <a:rPr lang="zh-CN" altLang="zh-CN" smtClean="0"/>
              <a:t>《维斯比规则》</a:t>
            </a:r>
          </a:p>
          <a:p>
            <a:pPr eaLnBrk="1" hangingPunct="1"/>
            <a:r>
              <a:rPr lang="en-US" altLang="zh-CN" smtClean="0"/>
              <a:t>3.</a:t>
            </a:r>
            <a:r>
              <a:rPr lang="zh-CN" altLang="zh-CN" smtClean="0"/>
              <a:t>《汉堡规则》</a:t>
            </a:r>
          </a:p>
          <a:p>
            <a:pPr eaLnBrk="1" hangingPunct="1"/>
            <a:r>
              <a:rPr lang="en-US" altLang="zh-CN" smtClean="0"/>
              <a:t>4.</a:t>
            </a:r>
            <a:r>
              <a:rPr lang="zh-CN" altLang="zh-CN" smtClean="0"/>
              <a:t>《鹿特丹规则》</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国际惯例</a:t>
            </a:r>
          </a:p>
          <a:p>
            <a:pPr eaLnBrk="1" hangingPunct="1"/>
            <a:r>
              <a:rPr lang="zh-CN" altLang="zh-CN" smtClean="0"/>
              <a:t>目前</a:t>
            </a:r>
            <a:r>
              <a:rPr lang="en-US" altLang="zh-CN" smtClean="0"/>
              <a:t>,</a:t>
            </a:r>
            <a:r>
              <a:rPr lang="zh-CN" altLang="zh-CN" smtClean="0"/>
              <a:t>关于海上货物运输的最重要的国际惯例要数</a:t>
            </a:r>
            <a:r>
              <a:rPr lang="en-US" altLang="zh-CN" smtClean="0"/>
              <a:t>1990</a:t>
            </a:r>
            <a:r>
              <a:rPr lang="zh-CN" altLang="zh-CN" smtClean="0"/>
              <a:t>年的《国际海事委员会海运单统一规则》。</a:t>
            </a:r>
          </a:p>
        </p:txBody>
      </p:sp>
    </p:spTree>
    <p:extLst>
      <p:ext uri="{BB962C8B-B14F-4D97-AF65-F5344CB8AC3E}">
        <p14:creationId xmlns:p14="http://schemas.microsoft.com/office/powerpoint/2010/main" val="220623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第一节　国际海上货物运输概述</a:t>
            </a:r>
            <a:endParaRPr lang="zh-CN" altLang="en-US" smtClean="0">
              <a:ea typeface="方正书宋_GBK"/>
              <a:cs typeface="Times New Roman" panose="02020603050405020304" pitchFamily="18" charset="0"/>
            </a:endParaRPr>
          </a:p>
        </p:txBody>
      </p:sp>
      <p:sp>
        <p:nvSpPr>
          <p:cNvPr id="91139" name="内容占位符 2"/>
          <p:cNvSpPr>
            <a:spLocks noGrp="1"/>
          </p:cNvSpPr>
          <p:nvPr>
            <p:ph idx="1"/>
          </p:nvPr>
        </p:nvSpPr>
        <p:spPr>
          <a:xfrm>
            <a:off x="609600" y="1612900"/>
            <a:ext cx="10862733" cy="4521200"/>
          </a:xfrm>
        </p:spPr>
        <p:txBody>
          <a:bodyPr/>
          <a:lstStyle/>
          <a:p>
            <a:pPr eaLnBrk="1" hangingPunct="1">
              <a:buFontTx/>
              <a:buNone/>
            </a:pP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三</a:t>
            </a:r>
            <a:r>
              <a:rPr lang="en-US" altLang="zh-CN" sz="2300" b="1" dirty="0">
                <a:latin typeface="楷体_GB2312" pitchFamily="1" charset="-122"/>
                <a:ea typeface="楷体_GB2312" pitchFamily="1" charset="-122"/>
              </a:rPr>
              <a:t>)</a:t>
            </a:r>
            <a:r>
              <a:rPr lang="zh-CN" altLang="zh-CN" sz="2300" b="1" dirty="0">
                <a:latin typeface="楷体_GB2312" pitchFamily="1" charset="-122"/>
                <a:ea typeface="楷体_GB2312" pitchFamily="1" charset="-122"/>
              </a:rPr>
              <a:t>国内法</a:t>
            </a:r>
          </a:p>
          <a:p>
            <a:pPr eaLnBrk="1" hangingPunct="1"/>
            <a:r>
              <a:rPr lang="zh-CN" altLang="zh-CN" dirty="0"/>
              <a:t>美国国会早在</a:t>
            </a:r>
            <a:r>
              <a:rPr lang="en-US" altLang="zh-CN" dirty="0"/>
              <a:t>1893</a:t>
            </a:r>
            <a:r>
              <a:rPr lang="zh-CN" altLang="zh-CN" dirty="0"/>
              <a:t>年就通过了《关于船舶航行、提单以及与财产运输有关的某些义务、职责和权利法》</a:t>
            </a:r>
            <a:r>
              <a:rPr lang="en-US" altLang="zh-CN" dirty="0"/>
              <a:t>(An Act Relating to Navigation of </a:t>
            </a:r>
            <a:r>
              <a:rPr lang="en-US" altLang="zh-CN" dirty="0" err="1"/>
              <a:t>Vessels,Bill</a:t>
            </a:r>
            <a:r>
              <a:rPr lang="en-US" altLang="zh-CN" dirty="0"/>
              <a:t> of </a:t>
            </a:r>
            <a:r>
              <a:rPr lang="en-US" altLang="zh-CN" dirty="0" err="1"/>
              <a:t>Lading,and</a:t>
            </a:r>
            <a:r>
              <a:rPr lang="en-US" altLang="zh-CN" dirty="0"/>
              <a:t> to Certain </a:t>
            </a:r>
            <a:r>
              <a:rPr lang="en-US" altLang="zh-CN" dirty="0" err="1"/>
              <a:t>Obligations,Duties</a:t>
            </a:r>
            <a:r>
              <a:rPr lang="en-US" altLang="zh-CN" dirty="0"/>
              <a:t> and Rights in Connection with the Carriage of Property),</a:t>
            </a:r>
            <a:r>
              <a:rPr lang="zh-CN" altLang="zh-CN" dirty="0"/>
              <a:t>即著名的“哈特法”</a:t>
            </a:r>
            <a:r>
              <a:rPr lang="en-US" altLang="zh-CN" dirty="0"/>
              <a:t>(Hart Act)</a:t>
            </a:r>
            <a:r>
              <a:rPr lang="zh-CN" altLang="zh-CN" dirty="0" smtClean="0"/>
              <a:t>。</a:t>
            </a:r>
            <a:endParaRPr lang="en-US" altLang="zh-CN" dirty="0" smtClean="0"/>
          </a:p>
          <a:p>
            <a:pPr eaLnBrk="1" hangingPunct="1"/>
            <a:r>
              <a:rPr lang="zh-CN" altLang="zh-CN" dirty="0"/>
              <a:t>受美国影响</a:t>
            </a:r>
            <a:r>
              <a:rPr lang="en-US" altLang="zh-CN" dirty="0"/>
              <a:t>,</a:t>
            </a:r>
            <a:r>
              <a:rPr lang="zh-CN" altLang="zh-CN" dirty="0"/>
              <a:t>澳大利亚、新西兰等国家也纷纷制定了海上或水上货物运输法</a:t>
            </a:r>
            <a:r>
              <a:rPr lang="en-US" altLang="zh-CN" dirty="0"/>
              <a:t>,</a:t>
            </a:r>
            <a:r>
              <a:rPr lang="zh-CN" altLang="zh-CN" dirty="0"/>
              <a:t>英国制定了《</a:t>
            </a:r>
            <a:r>
              <a:rPr lang="en-US" altLang="zh-CN" dirty="0"/>
              <a:t>1924</a:t>
            </a:r>
            <a:r>
              <a:rPr lang="zh-CN" altLang="zh-CN" dirty="0"/>
              <a:t>年海上货物运输法》</a:t>
            </a:r>
            <a:r>
              <a:rPr lang="en-US" altLang="zh-CN" dirty="0"/>
              <a:t>(Carriage of Goods by Sea Act,1924)</a:t>
            </a:r>
            <a:r>
              <a:rPr lang="zh-CN" altLang="zh-CN" dirty="0"/>
              <a:t>并于</a:t>
            </a:r>
            <a:r>
              <a:rPr lang="en-US" altLang="zh-CN" dirty="0"/>
              <a:t>1992</a:t>
            </a:r>
            <a:r>
              <a:rPr lang="zh-CN" altLang="zh-CN" dirty="0"/>
              <a:t>年修订</a:t>
            </a:r>
            <a:r>
              <a:rPr lang="en-US" altLang="zh-CN" dirty="0"/>
              <a:t>)</a:t>
            </a:r>
            <a:r>
              <a:rPr lang="zh-CN" altLang="zh-CN" dirty="0" smtClean="0"/>
              <a:t>。</a:t>
            </a:r>
            <a:endParaRPr lang="en-US" altLang="zh-CN" dirty="0" smtClean="0"/>
          </a:p>
          <a:p>
            <a:r>
              <a:rPr lang="zh-CN" altLang="zh-CN" dirty="0"/>
              <a:t>但我国《海商法》关于海上货物运输合同的规定却是以《海牙规则》和《维斯比规则》为基础的</a:t>
            </a:r>
            <a:r>
              <a:rPr lang="en-US" altLang="zh-CN" dirty="0"/>
              <a:t>,</a:t>
            </a:r>
            <a:r>
              <a:rPr lang="zh-CN" altLang="zh-CN" dirty="0"/>
              <a:t>而且适当吸收了《汉堡规则》的某些规定。同时由于历史的局限性</a:t>
            </a:r>
            <a:r>
              <a:rPr lang="en-US" altLang="zh-CN" dirty="0"/>
              <a:t>,</a:t>
            </a:r>
            <a:r>
              <a:rPr lang="zh-CN" altLang="zh-CN" dirty="0"/>
              <a:t>我国《海商法》没有吸收英国《</a:t>
            </a:r>
            <a:r>
              <a:rPr lang="en-US" altLang="zh-CN" dirty="0"/>
              <a:t>1992</a:t>
            </a:r>
            <a:r>
              <a:rPr lang="zh-CN" altLang="zh-CN" dirty="0"/>
              <a:t>年海上货物运输法》等中的先进性规定</a:t>
            </a:r>
            <a:r>
              <a:rPr lang="en-US" altLang="zh-CN" dirty="0"/>
              <a:t>,</a:t>
            </a:r>
            <a:r>
              <a:rPr lang="zh-CN" altLang="zh-CN" dirty="0"/>
              <a:t>使得提单之外的海运单、提货单、电放单等单据的持有人不具有与托运人相同的合同诉权</a:t>
            </a:r>
            <a:r>
              <a:rPr lang="en-US" altLang="zh-CN" dirty="0"/>
              <a:t>,</a:t>
            </a:r>
            <a:r>
              <a:rPr lang="zh-CN" altLang="zh-CN" dirty="0"/>
              <a:t>从而在实践中产生了不利于保护收货人合法权益的后果。该法还有未将内河运输涵盖、承运人的责任期限不合理等其他多种缺陷。值得期待的是</a:t>
            </a:r>
            <a:r>
              <a:rPr lang="en-US" altLang="zh-CN" dirty="0"/>
              <a:t>,</a:t>
            </a:r>
            <a:r>
              <a:rPr lang="zh-CN" altLang="zh-CN" dirty="0"/>
              <a:t>该法的修订已列入了我国人大的立法规划</a:t>
            </a:r>
            <a:r>
              <a:rPr lang="zh-CN" altLang="zh-CN" dirty="0" smtClean="0"/>
              <a:t>。。</a:t>
            </a:r>
            <a:endParaRPr lang="zh-CN" altLang="zh-CN" dirty="0"/>
          </a:p>
          <a:p>
            <a:pPr eaLnBrk="1" hangingPunct="1"/>
            <a:endParaRPr lang="zh-CN" altLang="zh-CN" dirty="0" smtClean="0"/>
          </a:p>
        </p:txBody>
      </p:sp>
    </p:spTree>
    <p:extLst>
      <p:ext uri="{BB962C8B-B14F-4D97-AF65-F5344CB8AC3E}">
        <p14:creationId xmlns:p14="http://schemas.microsoft.com/office/powerpoint/2010/main" val="301181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2163"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一、提单的概念和作用</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提单的概念</a:t>
            </a:r>
          </a:p>
          <a:p>
            <a:pPr eaLnBrk="1" hangingPunct="1"/>
            <a:r>
              <a:rPr lang="zh-CN" altLang="zh-CN" smtClean="0"/>
              <a:t>提单是指用于证明海上货物运输合同和货物已由承运人接收或装船以及承运人保证据以交付货物的单证。提单中载明的向记名人交付货物</a:t>
            </a:r>
            <a:r>
              <a:rPr lang="en-US" altLang="zh-CN" smtClean="0"/>
              <a:t>,</a:t>
            </a:r>
            <a:r>
              <a:rPr lang="zh-CN" altLang="zh-CN" smtClean="0"/>
              <a:t>或者按照指示人的指示交付货物</a:t>
            </a:r>
            <a:r>
              <a:rPr lang="en-US" altLang="zh-CN" smtClean="0"/>
              <a:t>,</a:t>
            </a:r>
            <a:r>
              <a:rPr lang="zh-CN" altLang="zh-CN" smtClean="0"/>
              <a:t>或者向提单持有人交付货物的条款</a:t>
            </a:r>
            <a:r>
              <a:rPr lang="en-US" altLang="zh-CN" smtClean="0"/>
              <a:t>,</a:t>
            </a:r>
            <a:r>
              <a:rPr lang="zh-CN" altLang="zh-CN" smtClean="0"/>
              <a:t>构成承运人据以交付货物的保证。</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提单的作用</a:t>
            </a:r>
          </a:p>
          <a:p>
            <a:pPr eaLnBrk="1" hangingPunct="1"/>
            <a:r>
              <a:rPr lang="en-US" altLang="zh-CN" smtClean="0"/>
              <a:t>1.</a:t>
            </a:r>
            <a:r>
              <a:rPr lang="zh-CN" altLang="zh-CN" smtClean="0"/>
              <a:t>提单是承运人与托运人之间达成的海上货物运输合同的证明</a:t>
            </a:r>
          </a:p>
          <a:p>
            <a:pPr eaLnBrk="1" hangingPunct="1"/>
            <a:r>
              <a:rPr lang="en-US" altLang="zh-CN" smtClean="0"/>
              <a:t>2.</a:t>
            </a:r>
            <a:r>
              <a:rPr lang="zh-CN" altLang="zh-CN" smtClean="0"/>
              <a:t>提单是承运人接管货物或将货物装船的证明</a:t>
            </a:r>
          </a:p>
          <a:p>
            <a:pPr eaLnBrk="1" hangingPunct="1"/>
            <a:r>
              <a:rPr lang="en-US" altLang="zh-CN" smtClean="0"/>
              <a:t>3.</a:t>
            </a:r>
            <a:r>
              <a:rPr lang="zh-CN" altLang="zh-CN" smtClean="0"/>
              <a:t>提单是货物所有权的凭证</a:t>
            </a:r>
          </a:p>
          <a:p>
            <a:pPr eaLnBrk="1" hangingPunct="1"/>
            <a:endParaRPr lang="zh-CN" altLang="en-US" smtClean="0"/>
          </a:p>
        </p:txBody>
      </p:sp>
    </p:spTree>
    <p:extLst>
      <p:ext uri="{BB962C8B-B14F-4D97-AF65-F5344CB8AC3E}">
        <p14:creationId xmlns:p14="http://schemas.microsoft.com/office/powerpoint/2010/main" val="2065205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3187"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二、提单的种类</a:t>
            </a:r>
          </a:p>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一</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按货物是否已装船划分</a:t>
            </a:r>
          </a:p>
          <a:p>
            <a:pPr eaLnBrk="1" hangingPunct="1"/>
            <a:r>
              <a:rPr lang="en-US" altLang="zh-CN" smtClean="0"/>
              <a:t>1.</a:t>
            </a:r>
            <a:r>
              <a:rPr lang="zh-CN" altLang="zh-CN" smtClean="0"/>
              <a:t>已装船提单</a:t>
            </a:r>
          </a:p>
          <a:p>
            <a:pPr eaLnBrk="1" hangingPunct="1"/>
            <a:r>
              <a:rPr lang="en-US" altLang="zh-CN" smtClean="0"/>
              <a:t>2.</a:t>
            </a:r>
            <a:r>
              <a:rPr lang="zh-CN" altLang="zh-CN" smtClean="0"/>
              <a:t>备运提单</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二</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按提单上有无不良批注划分</a:t>
            </a:r>
          </a:p>
          <a:p>
            <a:pPr eaLnBrk="1" hangingPunct="1"/>
            <a:r>
              <a:rPr lang="en-US" altLang="zh-CN" smtClean="0"/>
              <a:t>1.</a:t>
            </a:r>
            <a:r>
              <a:rPr lang="zh-CN" altLang="zh-CN" smtClean="0"/>
              <a:t>清洁提单</a:t>
            </a:r>
          </a:p>
          <a:p>
            <a:pPr eaLnBrk="1" hangingPunct="1"/>
            <a:r>
              <a:rPr lang="en-US" altLang="zh-CN" smtClean="0"/>
              <a:t>2.</a:t>
            </a:r>
            <a:r>
              <a:rPr lang="zh-CN" altLang="zh-CN" smtClean="0"/>
              <a:t>不清洁提单</a:t>
            </a:r>
          </a:p>
        </p:txBody>
      </p:sp>
    </p:spTree>
    <p:extLst>
      <p:ext uri="{BB962C8B-B14F-4D97-AF65-F5344CB8AC3E}">
        <p14:creationId xmlns:p14="http://schemas.microsoft.com/office/powerpoint/2010/main" val="2631612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4211" name="内容占位符 2"/>
          <p:cNvSpPr>
            <a:spLocks noGrp="1"/>
          </p:cNvSpPr>
          <p:nvPr>
            <p:ph idx="1"/>
          </p:nvPr>
        </p:nvSpPr>
        <p:spPr/>
        <p:txBody>
          <a:bodyPr/>
          <a:lstStyle/>
          <a:p>
            <a:pPr eaLnBrk="1" hangingPunct="1">
              <a:buFontTx/>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三</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按提单上收货人的抬头划分</a:t>
            </a:r>
          </a:p>
          <a:p>
            <a:pPr eaLnBrk="1" hangingPunct="1"/>
            <a:r>
              <a:rPr lang="en-US" altLang="zh-CN" smtClean="0"/>
              <a:t>1.</a:t>
            </a:r>
            <a:r>
              <a:rPr lang="zh-CN" altLang="zh-CN" smtClean="0"/>
              <a:t>记名提单</a:t>
            </a:r>
          </a:p>
          <a:p>
            <a:pPr eaLnBrk="1" hangingPunct="1"/>
            <a:r>
              <a:rPr lang="en-US" altLang="zh-CN" smtClean="0"/>
              <a:t>2.</a:t>
            </a:r>
            <a:r>
              <a:rPr lang="zh-CN" altLang="zh-CN" smtClean="0"/>
              <a:t>不记名提单</a:t>
            </a:r>
          </a:p>
          <a:p>
            <a:pPr eaLnBrk="1" hangingPunct="1"/>
            <a:r>
              <a:rPr lang="en-US" altLang="zh-CN" smtClean="0"/>
              <a:t>3.</a:t>
            </a:r>
            <a:r>
              <a:rPr lang="zh-CN" altLang="zh-CN" smtClean="0"/>
              <a:t>指示提单</a:t>
            </a:r>
          </a:p>
          <a:p>
            <a:pPr eaLnBrk="1" hangingPunct="1">
              <a:spcBef>
                <a:spcPts val="1800"/>
              </a:spcBef>
              <a:buNone/>
            </a:pP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四</a:t>
            </a:r>
            <a:r>
              <a:rPr lang="en-US" altLang="zh-CN" sz="2300" b="1">
                <a:latin typeface="楷体_GB2312" pitchFamily="1" charset="-122"/>
                <a:ea typeface="楷体_GB2312" pitchFamily="1" charset="-122"/>
              </a:rPr>
              <a:t>)</a:t>
            </a:r>
            <a:r>
              <a:rPr lang="zh-CN" altLang="zh-CN" sz="2300" b="1">
                <a:latin typeface="楷体_GB2312" pitchFamily="1" charset="-122"/>
                <a:ea typeface="楷体_GB2312" pitchFamily="1" charset="-122"/>
              </a:rPr>
              <a:t>根据运输方式划分</a:t>
            </a:r>
          </a:p>
          <a:p>
            <a:pPr eaLnBrk="1" hangingPunct="1"/>
            <a:r>
              <a:rPr lang="en-US" altLang="zh-CN" smtClean="0"/>
              <a:t>1.</a:t>
            </a:r>
            <a:r>
              <a:rPr lang="zh-CN" altLang="zh-CN" smtClean="0"/>
              <a:t>直达提单</a:t>
            </a:r>
          </a:p>
          <a:p>
            <a:pPr eaLnBrk="1" hangingPunct="1"/>
            <a:r>
              <a:rPr lang="en-US" altLang="zh-CN" smtClean="0"/>
              <a:t>2.</a:t>
            </a:r>
            <a:r>
              <a:rPr lang="zh-CN" altLang="zh-CN" smtClean="0"/>
              <a:t>转船提单</a:t>
            </a:r>
          </a:p>
          <a:p>
            <a:pPr eaLnBrk="1" hangingPunct="1"/>
            <a:r>
              <a:rPr lang="en-US" altLang="zh-CN" smtClean="0"/>
              <a:t>3.</a:t>
            </a:r>
            <a:r>
              <a:rPr lang="zh-CN" altLang="zh-CN" smtClean="0"/>
              <a:t>联运提单</a:t>
            </a:r>
          </a:p>
        </p:txBody>
      </p:sp>
    </p:spTree>
    <p:extLst>
      <p:ext uri="{BB962C8B-B14F-4D97-AF65-F5344CB8AC3E}">
        <p14:creationId xmlns:p14="http://schemas.microsoft.com/office/powerpoint/2010/main" val="2519663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标题 1"/>
          <p:cNvSpPr>
            <a:spLocks noGrp="1"/>
          </p:cNvSpPr>
          <p:nvPr>
            <p:ph type="title"/>
          </p:nvPr>
        </p:nvSpPr>
        <p:spPr/>
        <p:txBody>
          <a:bodyPr/>
          <a:lstStyle/>
          <a:p>
            <a:pPr eaLnBrk="1" hangingPunct="1"/>
            <a:r>
              <a:rPr lang="zh-CN" altLang="zh-CN" smtClean="0">
                <a:solidFill>
                  <a:srgbClr val="000000"/>
                </a:solidFill>
                <a:latin typeface="NEU-BZ-S92"/>
                <a:ea typeface="方正书宋_GBK"/>
                <a:cs typeface="Times New Roman" panose="02020603050405020304" pitchFamily="18" charset="0"/>
              </a:rPr>
              <a:t>第二节　提单运输</a:t>
            </a:r>
            <a:endParaRPr lang="zh-CN" altLang="en-US" smtClean="0">
              <a:ea typeface="方正书宋_GBK"/>
              <a:cs typeface="Times New Roman" panose="02020603050405020304" pitchFamily="18" charset="0"/>
            </a:endParaRPr>
          </a:p>
        </p:txBody>
      </p:sp>
      <p:sp>
        <p:nvSpPr>
          <p:cNvPr id="95235" name="内容占位符 2"/>
          <p:cNvSpPr>
            <a:spLocks noGrp="1"/>
          </p:cNvSpPr>
          <p:nvPr>
            <p:ph idx="1"/>
          </p:nvPr>
        </p:nvSpPr>
        <p:spPr/>
        <p:txBody>
          <a:bodyPr/>
          <a:lstStyle/>
          <a:p>
            <a:pPr eaLnBrk="1" hangingPunct="1">
              <a:buFontTx/>
              <a:buNone/>
            </a:pPr>
            <a:r>
              <a:rPr lang="zh-CN" altLang="zh-CN" sz="2600" b="1">
                <a:latin typeface="黑体" panose="02010609060101010101" pitchFamily="49" charset="-122"/>
                <a:ea typeface="黑体" panose="02010609060101010101" pitchFamily="49" charset="-122"/>
              </a:rPr>
              <a:t>三、提单的内容</a:t>
            </a:r>
          </a:p>
          <a:p>
            <a:pPr eaLnBrk="1" hangingPunct="1"/>
            <a:r>
              <a:rPr lang="zh-CN" altLang="zh-CN" smtClean="0"/>
              <a:t>国际上许多大的船运公司都有自己的格式提单</a:t>
            </a:r>
            <a:r>
              <a:rPr lang="en-US" altLang="zh-CN" smtClean="0"/>
              <a:t>,</a:t>
            </a:r>
            <a:r>
              <a:rPr lang="zh-CN" altLang="zh-CN" smtClean="0"/>
              <a:t>但内容基本一致</a:t>
            </a:r>
            <a:r>
              <a:rPr lang="en-US" altLang="zh-CN" smtClean="0"/>
              <a:t>,</a:t>
            </a:r>
            <a:r>
              <a:rPr lang="zh-CN" altLang="zh-CN" smtClean="0"/>
              <a:t>一般分为正面记载事项和背面条款两部分。</a:t>
            </a:r>
          </a:p>
          <a:p>
            <a:pPr eaLnBrk="1" hangingPunct="1"/>
            <a:r>
              <a:rPr lang="zh-CN" altLang="zh-CN" smtClean="0"/>
              <a:t>提单的正面一般记载下列事项</a:t>
            </a:r>
            <a:r>
              <a:rPr lang="en-US" altLang="zh-CN" smtClean="0"/>
              <a:t>:</a:t>
            </a:r>
            <a:r>
              <a:rPr lang="zh-CN" altLang="zh-CN" smtClean="0"/>
              <a:t>船名</a:t>
            </a:r>
            <a:r>
              <a:rPr lang="en-US" altLang="zh-CN" smtClean="0"/>
              <a:t>,</a:t>
            </a:r>
            <a:r>
              <a:rPr lang="zh-CN" altLang="zh-CN" smtClean="0"/>
              <a:t>承运人的名称和主营业所</a:t>
            </a:r>
            <a:r>
              <a:rPr lang="en-US" altLang="zh-CN" smtClean="0"/>
              <a:t>,</a:t>
            </a:r>
            <a:r>
              <a:rPr lang="zh-CN" altLang="zh-CN" smtClean="0"/>
              <a:t>托运人的名称</a:t>
            </a:r>
            <a:r>
              <a:rPr lang="en-US" altLang="zh-CN" smtClean="0"/>
              <a:t>,</a:t>
            </a:r>
            <a:r>
              <a:rPr lang="zh-CN" altLang="zh-CN" smtClean="0"/>
              <a:t>收货人的名称</a:t>
            </a:r>
            <a:r>
              <a:rPr lang="en-US" altLang="zh-CN" smtClean="0"/>
              <a:t>,</a:t>
            </a:r>
            <a:r>
              <a:rPr lang="zh-CN" altLang="zh-CN" smtClean="0"/>
              <a:t>装运港和在装货港接收货物的日期</a:t>
            </a:r>
            <a:r>
              <a:rPr lang="en-US" altLang="zh-CN" smtClean="0"/>
              <a:t>,</a:t>
            </a:r>
            <a:r>
              <a:rPr lang="zh-CN" altLang="zh-CN" smtClean="0"/>
              <a:t>卸货港</a:t>
            </a:r>
            <a:r>
              <a:rPr lang="en-US" altLang="zh-CN" smtClean="0"/>
              <a:t>(</a:t>
            </a:r>
            <a:r>
              <a:rPr lang="zh-CN" altLang="zh-CN" smtClean="0"/>
              <a:t>如是转船或联运提单还要列明转船或转运地点</a:t>
            </a:r>
            <a:r>
              <a:rPr lang="en-US" altLang="zh-CN" smtClean="0"/>
              <a:t>),</a:t>
            </a:r>
            <a:r>
              <a:rPr lang="zh-CN" altLang="zh-CN" smtClean="0"/>
              <a:t>货物的品名、标志、包件的数量与种类、重量或体积</a:t>
            </a:r>
            <a:r>
              <a:rPr lang="en-US" altLang="zh-CN" smtClean="0"/>
              <a:t>,</a:t>
            </a:r>
            <a:r>
              <a:rPr lang="zh-CN" altLang="zh-CN" smtClean="0"/>
              <a:t>货物表面状况</a:t>
            </a:r>
            <a:r>
              <a:rPr lang="en-US" altLang="zh-CN" smtClean="0"/>
              <a:t>,</a:t>
            </a:r>
            <a:r>
              <a:rPr lang="zh-CN" altLang="zh-CN" smtClean="0"/>
              <a:t>运费及支付方式</a:t>
            </a:r>
            <a:r>
              <a:rPr lang="en-US" altLang="zh-CN" smtClean="0"/>
              <a:t>,</a:t>
            </a:r>
            <a:r>
              <a:rPr lang="zh-CN" altLang="zh-CN" smtClean="0"/>
              <a:t>提单签发的日期、地点和份数</a:t>
            </a:r>
            <a:r>
              <a:rPr lang="en-US" altLang="zh-CN" smtClean="0"/>
              <a:t>,</a:t>
            </a:r>
            <a:r>
              <a:rPr lang="zh-CN" altLang="zh-CN" smtClean="0"/>
              <a:t>承运人或其代理人的签名等。</a:t>
            </a:r>
          </a:p>
          <a:p>
            <a:pPr eaLnBrk="1" hangingPunct="1"/>
            <a:r>
              <a:rPr lang="zh-CN" altLang="zh-CN" smtClean="0"/>
              <a:t>提单的背面一般是托运人和承运人规定各自权利义务的主要条款。通常有以下内容</a:t>
            </a:r>
            <a:r>
              <a:rPr lang="en-US" altLang="zh-CN" smtClean="0"/>
              <a:t>:</a:t>
            </a:r>
            <a:r>
              <a:rPr lang="zh-CN" altLang="zh-CN" smtClean="0"/>
              <a:t>管辖权及法律适用</a:t>
            </a:r>
            <a:r>
              <a:rPr lang="en-US" altLang="zh-CN" smtClean="0"/>
              <a:t>,</a:t>
            </a:r>
            <a:r>
              <a:rPr lang="zh-CN" altLang="zh-CN" smtClean="0"/>
              <a:t>承运人的责任范围、责任期间、免责事项及赔偿限额</a:t>
            </a:r>
            <a:r>
              <a:rPr lang="en-US" altLang="zh-CN" smtClean="0"/>
              <a:t>,</a:t>
            </a:r>
            <a:r>
              <a:rPr lang="zh-CN" altLang="zh-CN" smtClean="0"/>
              <a:t>装货、卸货和交货的方式及费用分担</a:t>
            </a:r>
            <a:r>
              <a:rPr lang="en-US" altLang="zh-CN" smtClean="0"/>
              <a:t>,</a:t>
            </a:r>
            <a:r>
              <a:rPr lang="zh-CN" altLang="zh-CN" smtClean="0"/>
              <a:t>货物灭失或损坏的通知及时限</a:t>
            </a:r>
            <a:r>
              <a:rPr lang="en-US" altLang="zh-CN" smtClean="0"/>
              <a:t>,</a:t>
            </a:r>
            <a:r>
              <a:rPr lang="zh-CN" altLang="zh-CN" smtClean="0"/>
              <a:t>危险货物及其处理方法</a:t>
            </a:r>
            <a:r>
              <a:rPr lang="en-US" altLang="zh-CN" smtClean="0"/>
              <a:t>,</a:t>
            </a:r>
            <a:r>
              <a:rPr lang="zh-CN" altLang="zh-CN" smtClean="0"/>
              <a:t>转运、换船、联运与转船</a:t>
            </a:r>
            <a:r>
              <a:rPr lang="en-US" altLang="zh-CN" smtClean="0"/>
              <a:t>,</a:t>
            </a:r>
            <a:r>
              <a:rPr lang="zh-CN" altLang="zh-CN" smtClean="0"/>
              <a:t>留置权的行使</a:t>
            </a:r>
            <a:r>
              <a:rPr lang="en-US" altLang="zh-CN" smtClean="0"/>
              <a:t>,</a:t>
            </a:r>
            <a:r>
              <a:rPr lang="zh-CN" altLang="zh-CN" smtClean="0"/>
              <a:t>熏蒸条款</a:t>
            </a:r>
            <a:r>
              <a:rPr lang="en-US" altLang="zh-CN" smtClean="0"/>
              <a:t>,</a:t>
            </a:r>
            <a:r>
              <a:rPr lang="zh-CN" altLang="zh-CN" smtClean="0"/>
              <a:t>共同海损条款和新杰森条款</a:t>
            </a:r>
            <a:r>
              <a:rPr lang="en-US" altLang="zh-CN" smtClean="0"/>
              <a:t>,</a:t>
            </a:r>
            <a:r>
              <a:rPr lang="zh-CN" altLang="zh-CN" smtClean="0"/>
              <a:t>双方有责任碰撞条款等。</a:t>
            </a:r>
          </a:p>
          <a:p>
            <a:pPr eaLnBrk="1" hangingPunct="1"/>
            <a:endParaRPr lang="zh-CN" altLang="en-US" smtClean="0"/>
          </a:p>
        </p:txBody>
      </p:sp>
    </p:spTree>
    <p:extLst>
      <p:ext uri="{BB962C8B-B14F-4D97-AF65-F5344CB8AC3E}">
        <p14:creationId xmlns:p14="http://schemas.microsoft.com/office/powerpoint/2010/main" val="8350448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1848</Words>
  <Application>Microsoft Office PowerPoint</Application>
  <PresentationFormat>宽屏</PresentationFormat>
  <Paragraphs>164</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GungsuhChe</vt:lpstr>
      <vt:lpstr>NEU-BZ-S92</vt:lpstr>
      <vt:lpstr>方正书宋_GBK</vt:lpstr>
      <vt:lpstr>黑体</vt:lpstr>
      <vt:lpstr>华文细黑</vt:lpstr>
      <vt:lpstr>楷体_GB2312</vt:lpstr>
      <vt:lpstr>宋体</vt:lpstr>
      <vt:lpstr>微软雅黑</vt:lpstr>
      <vt:lpstr>Arial</vt:lpstr>
      <vt:lpstr>Calibri</vt:lpstr>
      <vt:lpstr>Calibri Light</vt:lpstr>
      <vt:lpstr>Times New Roman</vt:lpstr>
      <vt:lpstr>Office 主题</vt:lpstr>
      <vt:lpstr>默认设计模板</vt:lpstr>
      <vt:lpstr>PowerPoint 演示文稿</vt:lpstr>
      <vt:lpstr>目   录</vt:lpstr>
      <vt:lpstr>第一节　国际海上货物运输概述</vt:lpstr>
      <vt:lpstr>第一节　国际海上货物运输概述</vt:lpstr>
      <vt:lpstr>第一节　国际海上货物运输概述</vt:lpstr>
      <vt:lpstr>第二节　提单运输</vt:lpstr>
      <vt:lpstr>第二节　提单运输</vt:lpstr>
      <vt:lpstr>第二节　提单运输</vt:lpstr>
      <vt:lpstr>第二节　提单运输</vt:lpstr>
      <vt:lpstr>第二节　提单运输</vt:lpstr>
      <vt:lpstr>第二节　提单运输</vt:lpstr>
      <vt:lpstr>第二节　提单运输</vt:lpstr>
      <vt:lpstr>第三节　租船运输合同</vt:lpstr>
      <vt:lpstr>第三节　租船运输合同</vt:lpstr>
      <vt:lpstr>第三节　租船运输合同</vt:lpstr>
      <vt:lpstr>第三节　租船运输合同</vt:lpstr>
      <vt:lpstr>第三节　租船运输合同</vt:lpstr>
      <vt:lpstr>第四节　国际铁路货物运输法和航空货物运输法</vt:lpstr>
      <vt:lpstr>第四节　国际铁路货物运输法和航空货物运输法</vt:lpstr>
      <vt:lpstr>第五节　国际货物多式联运</vt:lpstr>
      <vt:lpstr>第五节　国际货物多式联运</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2021-01-19T07:58:27Z</dcterms:created>
  <dcterms:modified xsi:type="dcterms:W3CDTF">2021-01-19T08:08:29Z</dcterms:modified>
</cp:coreProperties>
</file>