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1300" r:id="rId2"/>
    <p:sldId id="1140" r:id="rId3"/>
    <p:sldId id="898" r:id="rId4"/>
    <p:sldId id="1301" r:id="rId5"/>
    <p:sldId id="1286" r:id="rId6"/>
    <p:sldId id="1291" r:id="rId7"/>
    <p:sldId id="1284" r:id="rId8"/>
    <p:sldId id="1287" r:id="rId9"/>
    <p:sldId id="1288" r:id="rId10"/>
    <p:sldId id="1289" r:id="rId11"/>
    <p:sldId id="1285" r:id="rId12"/>
    <p:sldId id="1290" r:id="rId1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4">
          <p15:clr>
            <a:srgbClr val="A4A3A4"/>
          </p15:clr>
        </p15:guide>
        <p15:guide id="2" pos="2860">
          <p15:clr>
            <a:srgbClr val="A4A3A4"/>
          </p15:clr>
        </p15:guide>
      </p15:sldGuideLst>
    </p:ext>
    <p:ext uri="{2D200454-40CA-4A62-9FC3-DE9A4176ACB9}">
      <p15:notesGuideLst xmlns:p15="http://schemas.microsoft.com/office/powerpoint/2012/main" xmlns="">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1"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2"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smtClean="0">
                <a:latin typeface="Arial Black" pitchFamily="34" charset="0"/>
                <a:ea typeface="华文细黑" pitchFamily="2" charset="-122"/>
              </a:rPr>
              <a:t>第十一章    </a:t>
            </a:r>
            <a:r>
              <a:rPr lang="zh-CN" altLang="en-US" sz="3200" dirty="0">
                <a:latin typeface="Arial Black" pitchFamily="34" charset="0"/>
                <a:ea typeface="华文细黑" pitchFamily="2" charset="-122"/>
              </a:rPr>
              <a:t>　经济责任审计</a:t>
            </a: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31758"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31759"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31760"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31761"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537244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经济责任审计的特点、范围、内容</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(二)企业领导人员任期经济责任审计的主要内容</a:t>
            </a:r>
          </a:p>
          <a:p>
            <a:r>
              <a:rPr lang="zh-CN" altLang="en-US" dirty="0"/>
              <a:t>(1)国有资产的管理、使用及保值增值情况。</a:t>
            </a:r>
          </a:p>
          <a:p>
            <a:r>
              <a:rPr lang="zh-CN" altLang="en-US" dirty="0"/>
              <a:t>(2)企业的负债情况。</a:t>
            </a:r>
          </a:p>
          <a:p>
            <a:r>
              <a:rPr lang="zh-CN" altLang="en-US" dirty="0"/>
              <a:t>(3)企业的损益情况。</a:t>
            </a:r>
          </a:p>
          <a:p>
            <a:r>
              <a:rPr lang="zh-CN" altLang="en-US" dirty="0"/>
              <a:t>(4)在企业产权变动过程中,有无因企业领导人员的责任造成国有资产流失的问题。</a:t>
            </a:r>
          </a:p>
          <a:p>
            <a:r>
              <a:rPr lang="zh-CN" altLang="en-US" dirty="0"/>
              <a:t>(5)与财政、财务收支相关的经济指标实现情况。</a:t>
            </a:r>
          </a:p>
          <a:p>
            <a:r>
              <a:rPr lang="zh-CN" altLang="en-US" dirty="0"/>
              <a:t>(6)遵守国家财经法律、法规和规章制度的情况。</a:t>
            </a:r>
          </a:p>
          <a:p>
            <a:r>
              <a:rPr lang="zh-CN" altLang="en-US" dirty="0"/>
              <a:t>(7)与上述经济活动有关的内部控制制度及其执行情况。</a:t>
            </a:r>
          </a:p>
          <a:p>
            <a:r>
              <a:rPr lang="zh-CN" altLang="en-US" dirty="0"/>
              <a:t>(8)其他需要审计的事项。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经济责任审计的基本程序与评价方法</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一、经济责任审计的基本程序</a:t>
            </a:r>
          </a:p>
          <a:p>
            <a:pPr marL="0" indent="0">
              <a:buNone/>
            </a:pPr>
            <a:r>
              <a:rPr lang="zh-CN" altLang="en-US" sz="2200" b="1" kern="1200" dirty="0">
                <a:solidFill>
                  <a:srgbClr val="000000"/>
                </a:solidFill>
                <a:latin typeface="楷体_GB2312" pitchFamily="49" charset="-122"/>
                <a:ea typeface="楷体_GB2312" pitchFamily="49" charset="-122"/>
                <a:cs typeface="+mn-ea"/>
              </a:rPr>
              <a:t>(一)审计项目的选择与确立</a:t>
            </a:r>
          </a:p>
          <a:p>
            <a:pPr marL="0" indent="0">
              <a:buNone/>
            </a:pPr>
            <a:r>
              <a:rPr lang="zh-CN" altLang="en-US" sz="2200" b="1" kern="1200" dirty="0">
                <a:solidFill>
                  <a:srgbClr val="000000"/>
                </a:solidFill>
                <a:latin typeface="楷体_GB2312" pitchFamily="49" charset="-122"/>
                <a:ea typeface="楷体_GB2312" pitchFamily="49" charset="-122"/>
                <a:cs typeface="+mn-ea"/>
              </a:rPr>
              <a:t>(二)主要审计环节</a:t>
            </a:r>
          </a:p>
          <a:p>
            <a:pPr marL="0" indent="0">
              <a:buNone/>
            </a:pPr>
            <a:r>
              <a:rPr lang="zh-CN" altLang="en-US" sz="2200" b="1" kern="1200" dirty="0">
                <a:solidFill>
                  <a:srgbClr val="000000"/>
                </a:solidFill>
                <a:latin typeface="楷体_GB2312" pitchFamily="49" charset="-122"/>
                <a:ea typeface="楷体_GB2312" pitchFamily="49" charset="-122"/>
                <a:cs typeface="+mn-ea"/>
              </a:rPr>
              <a:t>(三)审计报告基本内容</a:t>
            </a:r>
          </a:p>
          <a:p>
            <a:pPr marL="0" indent="0">
              <a:buNone/>
            </a:pPr>
            <a:r>
              <a:rPr lang="zh-CN" altLang="en-US" sz="2200" b="1" kern="1200" dirty="0">
                <a:solidFill>
                  <a:srgbClr val="000000"/>
                </a:solidFill>
                <a:latin typeface="楷体_GB2312" pitchFamily="49" charset="-122"/>
                <a:ea typeface="楷体_GB2312" pitchFamily="49" charset="-122"/>
                <a:cs typeface="+mn-ea"/>
              </a:rPr>
              <a:t>(四)经济责任审计成果的利用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经济责任审计的基本程序与评价方法</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二、基本评价方法</a:t>
            </a:r>
          </a:p>
          <a:p>
            <a:pPr marL="0" indent="0">
              <a:buNone/>
            </a:pPr>
            <a:r>
              <a:rPr lang="zh-CN" altLang="en-US" sz="2200" b="1" kern="1200" dirty="0">
                <a:solidFill>
                  <a:srgbClr val="000000"/>
                </a:solidFill>
                <a:latin typeface="楷体_GB2312" pitchFamily="49" charset="-122"/>
                <a:ea typeface="楷体_GB2312" pitchFamily="49" charset="-122"/>
                <a:cs typeface="+mn-ea"/>
              </a:rPr>
              <a:t>(一)主观因素与客观因素分析</a:t>
            </a:r>
          </a:p>
          <a:p>
            <a:pPr marL="0" indent="0">
              <a:buNone/>
            </a:pPr>
            <a:r>
              <a:rPr lang="zh-CN" altLang="en-US" sz="2200" b="1" kern="1200" dirty="0">
                <a:solidFill>
                  <a:srgbClr val="000000"/>
                </a:solidFill>
                <a:latin typeface="楷体_GB2312" pitchFamily="49" charset="-122"/>
                <a:ea typeface="楷体_GB2312" pitchFamily="49" charset="-122"/>
                <a:cs typeface="+mn-ea"/>
              </a:rPr>
              <a:t>(二)正确区分不同责任</a:t>
            </a:r>
          </a:p>
          <a:p>
            <a:pPr marL="0" indent="0">
              <a:buNone/>
            </a:pPr>
            <a:r>
              <a:rPr lang="zh-CN" altLang="en-US" sz="2200" b="1" kern="1200" dirty="0">
                <a:solidFill>
                  <a:srgbClr val="000000"/>
                </a:solidFill>
                <a:latin typeface="楷体_GB2312" pitchFamily="49" charset="-122"/>
                <a:ea typeface="楷体_GB2312" pitchFamily="49" charset="-122"/>
                <a:cs typeface="+mn-ea"/>
              </a:rPr>
              <a:t>(三)量化指标比较分析</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grpSp>
        <p:nvGrpSpPr>
          <p:cNvPr id="2" name="组合 1"/>
          <p:cNvGrpSpPr/>
          <p:nvPr/>
        </p:nvGrpSpPr>
        <p:grpSpPr bwMode="auto">
          <a:xfrm>
            <a:off x="1981200" y="2541905"/>
            <a:ext cx="5181600" cy="2155853"/>
            <a:chOff x="1981200" y="1838371"/>
            <a:chExt cx="5181600" cy="2155839"/>
          </a:xfrm>
        </p:grpSpPr>
        <p:grpSp>
          <p:nvGrpSpPr>
            <p:cNvPr id="3" name="Group 5"/>
            <p:cNvGrpSpPr/>
            <p:nvPr/>
          </p:nvGrpSpPr>
          <p:grpSpPr bwMode="auto">
            <a:xfrm>
              <a:off x="1981200" y="1838371"/>
              <a:ext cx="5181600" cy="717606"/>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经济责任审计概述</a:t>
                </a:r>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1</a:t>
                </a:r>
              </a:p>
            </p:txBody>
          </p:sp>
        </p:grpSp>
        <p:grpSp>
          <p:nvGrpSpPr>
            <p:cNvPr id="4" name="Group 10"/>
            <p:cNvGrpSpPr/>
            <p:nvPr/>
          </p:nvGrpSpPr>
          <p:grpSpPr bwMode="auto">
            <a:xfrm>
              <a:off x="1981200" y="2590822"/>
              <a:ext cx="5181600" cy="717606"/>
              <a:chOff x="0" y="0"/>
              <a:chExt cx="2976" cy="432"/>
            </a:xfrm>
          </p:grpSpPr>
          <p:sp>
            <p:nvSpPr>
              <p:cNvPr id="53"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6"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3097" name="Text Box 11"/>
              <p:cNvSpPr txBox="1">
                <a:spLocks noChangeArrowheads="1"/>
              </p:cNvSpPr>
              <p:nvPr/>
            </p:nvSpPr>
            <p:spPr bwMode="auto">
              <a:xfrm>
                <a:off x="384" y="110"/>
                <a:ext cx="2412" cy="222"/>
              </a:xfrm>
              <a:prstGeom prst="rect">
                <a:avLst/>
              </a:prstGeom>
              <a:noFill/>
              <a:ln w="9525">
                <a:noFill/>
                <a:miter lim="800000"/>
              </a:ln>
              <a:effectLst/>
            </p:spPr>
            <p:txBody>
              <a:bodyPr wrap="square">
                <a:spAutoFit/>
              </a:bodyPr>
              <a:lstStyle/>
              <a:p>
                <a:r>
                  <a:rPr lang="zh-CN" altLang="en-US" b="1" dirty="0" smtClean="0"/>
                  <a:t>  经济责任审计的特点、范围、内容</a:t>
                </a:r>
              </a:p>
            </p:txBody>
          </p:sp>
          <p:sp>
            <p:nvSpPr>
              <p:cNvPr id="3098" name="Text Box 12"/>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2</a:t>
                </a:r>
              </a:p>
            </p:txBody>
          </p:sp>
        </p:grpSp>
        <p:grpSp>
          <p:nvGrpSpPr>
            <p:cNvPr id="5" name="Group 15"/>
            <p:cNvGrpSpPr/>
            <p:nvPr/>
          </p:nvGrpSpPr>
          <p:grpSpPr bwMode="auto">
            <a:xfrm>
              <a:off x="1981200" y="3276604"/>
              <a:ext cx="5181600" cy="717606"/>
              <a:chOff x="0" y="0"/>
              <a:chExt cx="2976" cy="432"/>
            </a:xfrm>
          </p:grpSpPr>
          <p:sp>
            <p:nvSpPr>
              <p:cNvPr id="48" name="AutoShape 14"/>
              <p:cNvSpPr>
                <a:spLocks noChangeArrowheads="1"/>
              </p:cNvSpPr>
              <p:nvPr/>
            </p:nvSpPr>
            <p:spPr bwMode="auto">
              <a:xfrm>
                <a:off x="240" y="75"/>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0" y="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94" y="110"/>
                <a:ext cx="2402" cy="192"/>
              </a:xfrm>
              <a:prstGeom prst="rect">
                <a:avLst/>
              </a:prstGeom>
              <a:noFill/>
              <a:ln w="9525">
                <a:noFill/>
                <a:miter lim="800000"/>
              </a:ln>
              <a:effectLst/>
            </p:spPr>
            <p:txBody>
              <a:bodyPr wrap="square">
                <a:spAutoFit/>
              </a:bodyPr>
              <a:lstStyle/>
              <a:p>
                <a:r>
                  <a:rPr lang="zh-CN" altLang="en-US" b="1" dirty="0" smtClean="0"/>
                  <a:t>  经济责任审计的基本程序与评价方法</a:t>
                </a:r>
              </a:p>
            </p:txBody>
          </p:sp>
          <p:sp>
            <p:nvSpPr>
              <p:cNvPr id="3094" name="Text Box 1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3</a:t>
                </a:r>
              </a:p>
            </p:txBody>
          </p:sp>
        </p:grpSp>
      </p:grpSp>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19885" y="2060575"/>
          <a:ext cx="104775" cy="3623310"/>
        </p:xfrm>
        <a:graphic>
          <a:graphicData uri="http://schemas.openxmlformats.org/presentationml/2006/ole">
            <mc:AlternateContent xmlns:mc="http://schemas.openxmlformats.org/markup-compatibility/2006">
              <mc:Choice xmlns:v="urn:schemas-microsoft-com:vml" Requires="v">
                <p:oleObj spid="_x0000_s22555" r:id="rId5" imgW="104775" imgH="2619375" progId="Paint.Picture">
                  <p:embed/>
                </p:oleObj>
              </mc:Choice>
              <mc:Fallback>
                <p:oleObj r:id="rId5" imgW="104775" imgH="2619375" progId="Paint.Picture">
                  <p:embed/>
                  <p:pic>
                    <p:nvPicPr>
                      <p:cNvPr id="0" name="图片 7"/>
                      <p:cNvPicPr/>
                      <p:nvPr/>
                    </p:nvPicPr>
                    <p:blipFill>
                      <a:blip r:embed="rId6"/>
                    </p:blipFill>
                    <p:spPr>
                      <a:xfrm>
                        <a:off x="1619885" y="2060575"/>
                        <a:ext cx="104775" cy="36233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22556"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经济责任审计概述</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一、经济责任审计的概念</a:t>
            </a:r>
          </a:p>
          <a:p>
            <a:pPr marL="0" indent="0">
              <a:buNone/>
            </a:pPr>
            <a:r>
              <a:rPr lang="zh-CN" altLang="en-US" sz="2200" b="1" kern="1200" dirty="0">
                <a:solidFill>
                  <a:srgbClr val="000000"/>
                </a:solidFill>
                <a:latin typeface="楷体_GB2312" pitchFamily="49" charset="-122"/>
                <a:ea typeface="楷体_GB2312" pitchFamily="49" charset="-122"/>
                <a:cs typeface="+mn-ea"/>
              </a:rPr>
              <a:t>(一)经济责任审计的依据</a:t>
            </a:r>
          </a:p>
          <a:p>
            <a:pPr marL="0" indent="0">
              <a:buNone/>
            </a:pPr>
            <a:r>
              <a:rPr lang="zh-CN" altLang="en-US" sz="2200" b="1" kern="1200" dirty="0">
                <a:solidFill>
                  <a:srgbClr val="000000"/>
                </a:solidFill>
                <a:latin typeface="楷体_GB2312" pitchFamily="49" charset="-122"/>
                <a:ea typeface="楷体_GB2312" pitchFamily="49" charset="-122"/>
                <a:cs typeface="+mn-ea"/>
              </a:rPr>
              <a:t>(二)经济责任审计的主体</a:t>
            </a:r>
          </a:p>
          <a:p>
            <a:pPr marL="0" indent="0">
              <a:buNone/>
            </a:pPr>
            <a:r>
              <a:rPr lang="zh-CN" altLang="en-US" sz="2200" b="1" kern="1200" dirty="0">
                <a:solidFill>
                  <a:srgbClr val="000000"/>
                </a:solidFill>
                <a:latin typeface="楷体_GB2312" pitchFamily="49" charset="-122"/>
                <a:ea typeface="楷体_GB2312" pitchFamily="49" charset="-122"/>
                <a:cs typeface="+mn-ea"/>
              </a:rPr>
              <a:t>(三)经济责任审计的客</a:t>
            </a:r>
            <a:r>
              <a:rPr lang="zh-CN" altLang="en-US" sz="2200" b="1" kern="1200" dirty="0" smtClean="0">
                <a:solidFill>
                  <a:srgbClr val="000000"/>
                </a:solidFill>
                <a:latin typeface="楷体_GB2312" pitchFamily="49" charset="-122"/>
                <a:ea typeface="楷体_GB2312" pitchFamily="49" charset="-122"/>
                <a:cs typeface="+mn-ea"/>
              </a:rPr>
              <a:t>体</a:t>
            </a:r>
            <a:endParaRPr lang="en-US" altLang="zh-CN" sz="2200" b="1" kern="1200" dirty="0">
              <a:solidFill>
                <a:srgbClr val="000000"/>
              </a:solidFill>
              <a:latin typeface="楷体_GB2312" pitchFamily="49" charset="-122"/>
              <a:ea typeface="楷体_GB2312" pitchFamily="49" charset="-122"/>
              <a:cs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经济责任审计概述</a:t>
            </a:r>
          </a:p>
        </p:txBody>
      </p:sp>
      <p:sp>
        <p:nvSpPr>
          <p:cNvPr id="3" name="内容占位符 2"/>
          <p:cNvSpPr>
            <a:spLocks noGrp="1"/>
          </p:cNvSpPr>
          <p:nvPr>
            <p:ph sz="half" idx="2"/>
          </p:nvPr>
        </p:nvSpPr>
        <p:spPr/>
        <p:txBody>
          <a:bodyPr/>
          <a:lstStyle/>
          <a:p>
            <a:pPr marL="0" indent="0">
              <a:buNone/>
            </a:pPr>
            <a:r>
              <a:rPr lang="zh-CN" altLang="en-US" sz="2400" b="1" kern="1200" dirty="0" smtClean="0">
                <a:solidFill>
                  <a:srgbClr val="000000"/>
                </a:solidFill>
                <a:latin typeface="黑体" pitchFamily="2" charset="-122"/>
                <a:ea typeface="黑体" pitchFamily="2" charset="-122"/>
                <a:cs typeface="+mn-ea"/>
              </a:rPr>
              <a:t>二</a:t>
            </a:r>
            <a:r>
              <a:rPr lang="zh-CN" altLang="en-US" sz="2400" b="1" kern="1200" dirty="0">
                <a:solidFill>
                  <a:srgbClr val="000000"/>
                </a:solidFill>
                <a:latin typeface="黑体" pitchFamily="2" charset="-122"/>
                <a:ea typeface="黑体" pitchFamily="2" charset="-122"/>
                <a:cs typeface="+mn-ea"/>
              </a:rPr>
              <a:t>、经济责任审计的目的</a:t>
            </a:r>
          </a:p>
          <a:p>
            <a:r>
              <a:rPr lang="zh-CN" altLang="en-US" dirty="0"/>
              <a:t>经济责任审计的主要目的则是分清经济责任人任职期间在本部门、本单位经济活动中应当负有的责任,为组织人事部门和纪检监察机关及其他有关部门考核使用干部或者兑现承包合同等提供参考依据。</a:t>
            </a:r>
          </a:p>
        </p:txBody>
      </p:sp>
    </p:spTree>
    <p:extLst>
      <p:ext uri="{BB962C8B-B14F-4D97-AF65-F5344CB8AC3E}">
        <p14:creationId xmlns:p14="http://schemas.microsoft.com/office/powerpoint/2010/main" val="2014997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经济责任审计概述</a:t>
            </a:r>
          </a:p>
        </p:txBody>
      </p:sp>
      <p:sp>
        <p:nvSpPr>
          <p:cNvPr id="3" name="内容占位符 2"/>
          <p:cNvSpPr>
            <a:spLocks noGrp="1"/>
          </p:cNvSpPr>
          <p:nvPr>
            <p:ph sz="half" idx="2"/>
          </p:nvPr>
        </p:nvSpPr>
        <p:spPr>
          <a:xfrm>
            <a:off x="395536" y="1268760"/>
            <a:ext cx="8291264" cy="5472608"/>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三、经济责任审计的作用</a:t>
            </a:r>
          </a:p>
          <a:p>
            <a:pPr marL="0" indent="0">
              <a:buNone/>
            </a:pPr>
            <a:r>
              <a:rPr lang="zh-CN" altLang="en-US" sz="2000" kern="1200" dirty="0">
                <a:solidFill>
                  <a:srgbClr val="000000"/>
                </a:solidFill>
                <a:latin typeface="楷体_GB2312" pitchFamily="49" charset="-122"/>
                <a:ea typeface="楷体_GB2312" pitchFamily="49" charset="-122"/>
                <a:cs typeface="+mn-ea"/>
              </a:rPr>
              <a:t>(一)有利于加强干部监督管理,正确评价和使用干部</a:t>
            </a:r>
          </a:p>
          <a:p>
            <a:pPr marL="0" indent="0">
              <a:buNone/>
            </a:pPr>
            <a:r>
              <a:rPr lang="zh-CN" altLang="en-US" sz="2000" kern="1200" dirty="0">
                <a:solidFill>
                  <a:srgbClr val="000000"/>
                </a:solidFill>
                <a:latin typeface="楷体_GB2312" pitchFamily="49" charset="-122"/>
                <a:ea typeface="楷体_GB2312" pitchFamily="49" charset="-122"/>
                <a:cs typeface="+mn-ea"/>
              </a:rPr>
              <a:t>(二)揭露和惩治腐败分子,规范干部行为,促进廉政建设</a:t>
            </a:r>
          </a:p>
          <a:p>
            <a:pPr marL="0" indent="0">
              <a:buNone/>
            </a:pPr>
            <a:r>
              <a:rPr lang="zh-CN" altLang="en-US" sz="2000" kern="1200" dirty="0">
                <a:solidFill>
                  <a:srgbClr val="000000"/>
                </a:solidFill>
                <a:latin typeface="楷体_GB2312" pitchFamily="49" charset="-122"/>
                <a:ea typeface="楷体_GB2312" pitchFamily="49" charset="-122"/>
                <a:cs typeface="+mn-ea"/>
              </a:rPr>
              <a:t>(三)核实了家底,客观、公正地鉴定了前后任的经营业绩和经济</a:t>
            </a:r>
            <a:r>
              <a:rPr lang="zh-CN" altLang="en-US" sz="2000" kern="1200" dirty="0" smtClean="0">
                <a:solidFill>
                  <a:srgbClr val="000000"/>
                </a:solidFill>
                <a:latin typeface="楷体_GB2312" pitchFamily="49" charset="-122"/>
                <a:ea typeface="楷体_GB2312" pitchFamily="49" charset="-122"/>
                <a:cs typeface="+mn-ea"/>
              </a:rPr>
              <a:t>责任</a:t>
            </a:r>
            <a:endParaRPr lang="en-US" altLang="zh-CN" sz="2000" kern="1200" dirty="0" smtClean="0">
              <a:solidFill>
                <a:srgbClr val="000000"/>
              </a:solidFill>
              <a:latin typeface="楷体_GB2312" pitchFamily="49" charset="-122"/>
              <a:ea typeface="楷体_GB2312" pitchFamily="49" charset="-122"/>
              <a:cs typeface="+mn-ea"/>
            </a:endParaRPr>
          </a:p>
          <a:p>
            <a:pPr marL="0" indent="0">
              <a:lnSpc>
                <a:spcPct val="100000"/>
              </a:lnSpc>
              <a:buNone/>
            </a:pPr>
            <a:endParaRPr lang="zh-CN" altLang="en-US" sz="2000" b="1" kern="1200" dirty="0">
              <a:solidFill>
                <a:srgbClr val="000000"/>
              </a:solidFill>
              <a:latin typeface="楷体_GB2312" pitchFamily="49" charset="-122"/>
              <a:ea typeface="楷体_GB2312" pitchFamily="49" charset="-122"/>
              <a:cs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经济责任审计概述</a:t>
            </a:r>
          </a:p>
        </p:txBody>
      </p:sp>
      <p:sp>
        <p:nvSpPr>
          <p:cNvPr id="3" name="内容占位符 2"/>
          <p:cNvSpPr>
            <a:spLocks noGrp="1"/>
          </p:cNvSpPr>
          <p:nvPr>
            <p:ph sz="half" idx="2"/>
          </p:nvPr>
        </p:nvSpPr>
        <p:spPr>
          <a:xfrm>
            <a:off x="395536" y="1268760"/>
            <a:ext cx="8291264" cy="5472608"/>
          </a:xfrm>
        </p:spPr>
        <p:txBody>
          <a:bodyPr/>
          <a:lstStyle/>
          <a:p>
            <a:pPr marL="0" indent="0">
              <a:buNone/>
            </a:pPr>
            <a:r>
              <a:rPr lang="zh-CN" altLang="en-US" sz="2400" b="1" kern="1200" dirty="0" smtClean="0">
                <a:solidFill>
                  <a:srgbClr val="000000"/>
                </a:solidFill>
                <a:latin typeface="黑体" pitchFamily="2" charset="-122"/>
                <a:ea typeface="黑体" pitchFamily="2" charset="-122"/>
                <a:cs typeface="+mn-ea"/>
              </a:rPr>
              <a:t>四</a:t>
            </a:r>
            <a:r>
              <a:rPr lang="zh-CN" altLang="en-US" sz="2400" b="1" kern="1200" dirty="0">
                <a:solidFill>
                  <a:srgbClr val="000000"/>
                </a:solidFill>
                <a:latin typeface="黑体" pitchFamily="2" charset="-122"/>
                <a:ea typeface="黑体" pitchFamily="2" charset="-122"/>
                <a:cs typeface="+mn-ea"/>
              </a:rPr>
              <a:t>、经济责任审计的种类</a:t>
            </a:r>
          </a:p>
          <a:p>
            <a:pPr marL="0" indent="0">
              <a:buNone/>
            </a:pPr>
            <a:r>
              <a:rPr lang="zh-CN" altLang="en-US" sz="2200" b="1" kern="1200" dirty="0">
                <a:solidFill>
                  <a:srgbClr val="000000"/>
                </a:solidFill>
                <a:latin typeface="楷体_GB2312" pitchFamily="49" charset="-122"/>
                <a:ea typeface="楷体_GB2312" pitchFamily="49" charset="-122"/>
                <a:cs typeface="+mn-ea"/>
              </a:rPr>
              <a:t>(一)目标经济责任审计和破产经济责任审计</a:t>
            </a:r>
          </a:p>
          <a:p>
            <a:pPr marL="0" indent="0">
              <a:buNone/>
            </a:pPr>
            <a:r>
              <a:rPr lang="zh-CN" altLang="en-US" sz="2200" b="1" kern="1200" dirty="0">
                <a:solidFill>
                  <a:srgbClr val="000000"/>
                </a:solidFill>
                <a:latin typeface="楷体_GB2312" pitchFamily="49" charset="-122"/>
                <a:ea typeface="楷体_GB2312" pitchFamily="49" charset="-122"/>
                <a:cs typeface="+mn-ea"/>
              </a:rPr>
              <a:t>(二)事前经济责任审计、事中经济责任审计和事后经济责任审计</a:t>
            </a:r>
          </a:p>
          <a:p>
            <a:pPr marL="0" indent="0">
              <a:buNone/>
            </a:pPr>
            <a:r>
              <a:rPr lang="zh-CN" altLang="en-US" sz="2200" b="1" kern="1200" dirty="0">
                <a:solidFill>
                  <a:srgbClr val="000000"/>
                </a:solidFill>
                <a:latin typeface="楷体_GB2312" pitchFamily="49" charset="-122"/>
                <a:ea typeface="楷体_GB2312" pitchFamily="49" charset="-122"/>
                <a:cs typeface="+mn-ea"/>
              </a:rPr>
              <a:t>(三)党政领导干部任期经济责任审计和国有企业领导人员任期</a:t>
            </a:r>
            <a:r>
              <a:rPr lang="zh-CN" altLang="en-US" sz="2200" b="1" kern="1200" dirty="0" smtClean="0">
                <a:solidFill>
                  <a:srgbClr val="000000"/>
                </a:solidFill>
                <a:latin typeface="楷体_GB2312" pitchFamily="49" charset="-122"/>
                <a:ea typeface="楷体_GB2312" pitchFamily="49" charset="-122"/>
                <a:cs typeface="+mn-ea"/>
              </a:rPr>
              <a:t>经</a:t>
            </a:r>
            <a:endParaRPr lang="en-US" altLang="zh-CN" sz="2200" b="1" kern="1200" dirty="0" smtClean="0">
              <a:solidFill>
                <a:srgbClr val="000000"/>
              </a:solidFill>
              <a:latin typeface="楷体_GB2312" pitchFamily="49" charset="-122"/>
              <a:ea typeface="楷体_GB2312" pitchFamily="49" charset="-122"/>
              <a:cs typeface="+mn-ea"/>
            </a:endParaRPr>
          </a:p>
          <a:p>
            <a:pPr marL="0" indent="0">
              <a:buNone/>
            </a:pPr>
            <a:r>
              <a:rPr lang="en-US" altLang="zh-CN" sz="2200" b="1" kern="1200" dirty="0">
                <a:solidFill>
                  <a:srgbClr val="000000"/>
                </a:solidFill>
                <a:latin typeface="楷体_GB2312" pitchFamily="49" charset="-122"/>
                <a:ea typeface="楷体_GB2312" pitchFamily="49" charset="-122"/>
                <a:cs typeface="+mn-ea"/>
              </a:rPr>
              <a:t> </a:t>
            </a:r>
            <a:r>
              <a:rPr lang="en-US" altLang="zh-CN" sz="2200" b="1" kern="1200" dirty="0" smtClean="0">
                <a:solidFill>
                  <a:srgbClr val="000000"/>
                </a:solidFill>
                <a:latin typeface="楷体_GB2312" pitchFamily="49" charset="-122"/>
                <a:ea typeface="楷体_GB2312" pitchFamily="49" charset="-122"/>
                <a:cs typeface="+mn-ea"/>
              </a:rPr>
              <a:t>   </a:t>
            </a:r>
            <a:r>
              <a:rPr lang="zh-CN" altLang="en-US" sz="2200" b="1" kern="1200" dirty="0" smtClean="0">
                <a:solidFill>
                  <a:srgbClr val="000000"/>
                </a:solidFill>
                <a:latin typeface="楷体_GB2312" pitchFamily="49" charset="-122"/>
                <a:ea typeface="楷体_GB2312" pitchFamily="49" charset="-122"/>
                <a:cs typeface="+mn-ea"/>
              </a:rPr>
              <a:t>济</a:t>
            </a:r>
            <a:r>
              <a:rPr lang="zh-CN" altLang="en-US" sz="2200" b="1" kern="1200" dirty="0">
                <a:solidFill>
                  <a:srgbClr val="000000"/>
                </a:solidFill>
                <a:latin typeface="楷体_GB2312" pitchFamily="49" charset="-122"/>
                <a:ea typeface="楷体_GB2312" pitchFamily="49" charset="-122"/>
                <a:cs typeface="+mn-ea"/>
              </a:rPr>
              <a:t>责任审计</a:t>
            </a:r>
          </a:p>
        </p:txBody>
      </p:sp>
    </p:spTree>
    <p:extLst>
      <p:ext uri="{BB962C8B-B14F-4D97-AF65-F5344CB8AC3E}">
        <p14:creationId xmlns:p14="http://schemas.microsoft.com/office/powerpoint/2010/main" val="778493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经济责任审计的特点、范围、内容</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一、经济责任审计的特点</a:t>
            </a:r>
          </a:p>
          <a:p>
            <a:pPr marL="0" indent="0">
              <a:buNone/>
            </a:pPr>
            <a:r>
              <a:rPr lang="zh-CN" altLang="en-US" sz="2200" b="1" kern="1200" dirty="0">
                <a:solidFill>
                  <a:srgbClr val="000000"/>
                </a:solidFill>
                <a:latin typeface="楷体_GB2312" pitchFamily="49" charset="-122"/>
                <a:ea typeface="楷体_GB2312" pitchFamily="49" charset="-122"/>
                <a:cs typeface="+mn-ea"/>
              </a:rPr>
              <a:t>(一)经济责任审计的基础是财政财务收支审计</a:t>
            </a:r>
          </a:p>
          <a:p>
            <a:pPr marL="0" indent="0">
              <a:buNone/>
            </a:pPr>
            <a:r>
              <a:rPr lang="zh-CN" altLang="en-US" sz="2200" b="1" kern="1200" dirty="0">
                <a:solidFill>
                  <a:srgbClr val="000000"/>
                </a:solidFill>
                <a:latin typeface="楷体_GB2312" pitchFamily="49" charset="-122"/>
                <a:ea typeface="楷体_GB2312" pitchFamily="49" charset="-122"/>
                <a:cs typeface="+mn-ea"/>
              </a:rPr>
              <a:t>(二)经济责任审计由审计机关与纪检、组织、监察、人事等部门共同组织</a:t>
            </a:r>
          </a:p>
          <a:p>
            <a:pPr marL="0" indent="0">
              <a:buNone/>
            </a:pPr>
            <a:r>
              <a:rPr lang="zh-CN" altLang="en-US" sz="2200" b="1" kern="1200" dirty="0">
                <a:solidFill>
                  <a:srgbClr val="000000"/>
                </a:solidFill>
                <a:latin typeface="楷体_GB2312" pitchFamily="49" charset="-122"/>
                <a:ea typeface="楷体_GB2312" pitchFamily="49" charset="-122"/>
                <a:cs typeface="+mn-ea"/>
              </a:rPr>
              <a:t>(三)经济责任审计=对事+对人</a:t>
            </a:r>
          </a:p>
          <a:p>
            <a:pPr marL="0" indent="0">
              <a:buNone/>
            </a:pPr>
            <a:r>
              <a:rPr lang="zh-CN" altLang="en-US" sz="2200" b="1" kern="1200" dirty="0">
                <a:solidFill>
                  <a:srgbClr val="000000"/>
                </a:solidFill>
                <a:latin typeface="楷体_GB2312" pitchFamily="49" charset="-122"/>
                <a:ea typeface="楷体_GB2312" pitchFamily="49" charset="-122"/>
                <a:cs typeface="+mn-ea"/>
              </a:rPr>
              <a:t>(四)经济责任审计=财务审计+绩效审计</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经济责任审计的特点、范围、内容</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二、经济责任审计的范围</a:t>
            </a:r>
          </a:p>
          <a:p>
            <a:pPr marL="0" indent="0">
              <a:buNone/>
            </a:pPr>
            <a:r>
              <a:rPr lang="zh-CN" altLang="en-US" sz="2200" b="1" kern="1200" dirty="0">
                <a:solidFill>
                  <a:srgbClr val="000000"/>
                </a:solidFill>
                <a:latin typeface="楷体_GB2312" pitchFamily="49" charset="-122"/>
                <a:ea typeface="楷体_GB2312" pitchFamily="49" charset="-122"/>
                <a:cs typeface="+mn-ea"/>
              </a:rPr>
              <a:t>(一)党政领导干部任期经济责任审计的范围</a:t>
            </a:r>
          </a:p>
          <a:p>
            <a:r>
              <a:rPr lang="zh-CN" altLang="en-US" dirty="0"/>
              <a:t>从目前正式开展党政领导干部任期经济责任审计的国务院有关部门和一些地方的情况看,接受经济责任审计的党政领导干部主要有:省、地级市、县三级直属的党政机关、审判机关、检察机关、群众团体和事业单位的党政正职领导干部,以及乡、镇党委、政府正职领导干部。开展经济责任审计的国务院部门,接受审计的领导干部一般为部、委直属事业单位的主要负责人。</a:t>
            </a:r>
          </a:p>
          <a:p>
            <a:pPr marL="0" indent="0">
              <a:buNone/>
            </a:pPr>
            <a:r>
              <a:rPr lang="zh-CN" altLang="en-US" sz="2200" b="1" kern="1200" dirty="0">
                <a:solidFill>
                  <a:srgbClr val="000000"/>
                </a:solidFill>
                <a:latin typeface="楷体_GB2312" pitchFamily="49" charset="-122"/>
                <a:ea typeface="楷体_GB2312" pitchFamily="49" charset="-122"/>
                <a:cs typeface="+mn-ea"/>
              </a:rPr>
              <a:t>(二)国有企业领导人员任期经济责任审计的范围</a:t>
            </a:r>
          </a:p>
          <a:p>
            <a:r>
              <a:rPr lang="zh-CN" altLang="en-US" dirty="0"/>
              <a:t>按照《审计法》及其实施条例的规定,审计机关对国有企业的资产、负债、损益进行审计监督;对有国有资产的其他企业进行审计监督,则必须是国有资产占控股地位或者主导地位的企业。</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经济责任审计的特点、范围、内容</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三、经济责任审计的内容</a:t>
            </a:r>
          </a:p>
          <a:p>
            <a:pPr marL="0" indent="0">
              <a:buNone/>
            </a:pPr>
            <a:r>
              <a:rPr lang="zh-CN" altLang="en-US" sz="2200" b="1" kern="1200" dirty="0">
                <a:solidFill>
                  <a:srgbClr val="000000"/>
                </a:solidFill>
                <a:latin typeface="楷体_GB2312" pitchFamily="49" charset="-122"/>
                <a:ea typeface="楷体_GB2312" pitchFamily="49" charset="-122"/>
                <a:cs typeface="+mn-ea"/>
              </a:rPr>
              <a:t>(一)党政领导干部任期经济责任审计的主要内容</a:t>
            </a:r>
          </a:p>
          <a:p>
            <a:r>
              <a:rPr lang="zh-CN" altLang="en-US" dirty="0"/>
              <a:t>(1)财政、财务收支的内部控制制度及其执行情况。</a:t>
            </a:r>
          </a:p>
          <a:p>
            <a:r>
              <a:rPr lang="zh-CN" altLang="en-US" dirty="0"/>
              <a:t>(2)预算的执行情况和决算或者财务计划的执行情况和决算。</a:t>
            </a:r>
          </a:p>
          <a:p>
            <a:r>
              <a:rPr lang="zh-CN" altLang="en-US" dirty="0"/>
              <a:t>(3)预算外资金收入、支出和管理情况。</a:t>
            </a:r>
          </a:p>
          <a:p>
            <a:r>
              <a:rPr lang="zh-CN" altLang="en-US" dirty="0"/>
              <a:t>(4)有资产的管理、使用及保值增值情况。</a:t>
            </a:r>
          </a:p>
          <a:p>
            <a:r>
              <a:rPr lang="zh-CN" altLang="en-US" dirty="0"/>
              <a:t>(5)领导干部个人借用公款、使用公共财产的情况。</a:t>
            </a:r>
          </a:p>
          <a:p>
            <a:r>
              <a:rPr lang="zh-CN" altLang="en-US" dirty="0"/>
              <a:t>(6)遵守国家财经法律、法规和规章制度的情况。</a:t>
            </a:r>
          </a:p>
          <a:p>
            <a:r>
              <a:rPr lang="zh-CN" altLang="en-US" dirty="0"/>
              <a:t>(7)其他需要审计的事项。</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790</Words>
  <Application>Microsoft Office PowerPoint</Application>
  <PresentationFormat>全屏显示(4:3)</PresentationFormat>
  <Paragraphs>71</Paragraphs>
  <Slides>12</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12</vt:i4>
      </vt:variant>
    </vt:vector>
  </HeadingPairs>
  <TitlesOfParts>
    <vt:vector size="14" baseType="lpstr">
      <vt:lpstr>默认设计模板</vt:lpstr>
      <vt:lpstr>Bitmap Image</vt:lpstr>
      <vt:lpstr>PowerPoint 演示文稿</vt:lpstr>
      <vt:lpstr>PowerPoint 演示文稿</vt:lpstr>
      <vt:lpstr>第一节　经济责任审计概述</vt:lpstr>
      <vt:lpstr>第一节　经济责任审计概述</vt:lpstr>
      <vt:lpstr>第一节　经济责任审计概述</vt:lpstr>
      <vt:lpstr>第一节　经济责任审计概述</vt:lpstr>
      <vt:lpstr>第二节　经济责任审计的特点、范围、内容</vt:lpstr>
      <vt:lpstr>第二节　经济责任审计的特点、范围、内容</vt:lpstr>
      <vt:lpstr>第二节　经济责任审计的特点、范围、内容</vt:lpstr>
      <vt:lpstr>第二节　经济责任审计的特点、范围、内容</vt:lpstr>
      <vt:lpstr>第三节　经济责任审计的基本程序与评价方法</vt:lpstr>
      <vt:lpstr>第三节　经济责任审计的基本程序与评价方法</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126</cp:revision>
  <dcterms:created xsi:type="dcterms:W3CDTF">2013-07-06T13:20:00Z</dcterms:created>
  <dcterms:modified xsi:type="dcterms:W3CDTF">2022-08-29T05:44:20Z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