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7C041ED-0735-4392-AC00-AABE0D43E231}"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525BE4-DDBD-45C4-911A-A235816A56CC}" type="slidenum">
              <a:rPr lang="zh-CN" altLang="en-US" smtClean="0"/>
              <a:t>‹#›</a:t>
            </a:fld>
            <a:endParaRPr lang="zh-CN" altLang="en-US"/>
          </a:p>
        </p:txBody>
      </p:sp>
    </p:spTree>
    <p:extLst>
      <p:ext uri="{BB962C8B-B14F-4D97-AF65-F5344CB8AC3E}">
        <p14:creationId xmlns:p14="http://schemas.microsoft.com/office/powerpoint/2010/main" val="1308200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7C041ED-0735-4392-AC00-AABE0D43E231}"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525BE4-DDBD-45C4-911A-A235816A56CC}" type="slidenum">
              <a:rPr lang="zh-CN" altLang="en-US" smtClean="0"/>
              <a:t>‹#›</a:t>
            </a:fld>
            <a:endParaRPr lang="zh-CN" altLang="en-US"/>
          </a:p>
        </p:txBody>
      </p:sp>
    </p:spTree>
    <p:extLst>
      <p:ext uri="{BB962C8B-B14F-4D97-AF65-F5344CB8AC3E}">
        <p14:creationId xmlns:p14="http://schemas.microsoft.com/office/powerpoint/2010/main" val="3641765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7C041ED-0735-4392-AC00-AABE0D43E231}"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525BE4-DDBD-45C4-911A-A235816A56CC}" type="slidenum">
              <a:rPr lang="zh-CN" altLang="en-US" smtClean="0"/>
              <a:t>‹#›</a:t>
            </a:fld>
            <a:endParaRPr lang="zh-CN" altLang="en-US"/>
          </a:p>
        </p:txBody>
      </p:sp>
    </p:spTree>
    <p:extLst>
      <p:ext uri="{BB962C8B-B14F-4D97-AF65-F5344CB8AC3E}">
        <p14:creationId xmlns:p14="http://schemas.microsoft.com/office/powerpoint/2010/main" val="2081612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915886" y="507999"/>
            <a:ext cx="9653815" cy="474707"/>
          </a:xfrm>
        </p:spPr>
        <p:txBody>
          <a:bodyPr>
            <a:noAutofit/>
          </a:bodyPr>
          <a:lstStyle>
            <a:lvl1pPr algn="l">
              <a:defRPr sz="2400" b="0">
                <a:ln w="9525" cmpd="sng">
                  <a:solidFill>
                    <a:schemeClr val="accent1"/>
                  </a:solidFill>
                  <a:prstDash val="solid"/>
                </a:ln>
                <a:solidFill>
                  <a:schemeClr val="tx1"/>
                </a:solidFill>
                <a:effectLst>
                  <a:glow rad="38100">
                    <a:schemeClr val="accent1">
                      <a:alpha val="40000"/>
                    </a:schemeClr>
                  </a:glow>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567543"/>
            <a:ext cx="10947400" cy="4807856"/>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71729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7C041ED-0735-4392-AC00-AABE0D43E231}"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525BE4-DDBD-45C4-911A-A235816A56CC}" type="slidenum">
              <a:rPr lang="zh-CN" altLang="en-US" smtClean="0"/>
              <a:t>‹#›</a:t>
            </a:fld>
            <a:endParaRPr lang="zh-CN" altLang="en-US"/>
          </a:p>
        </p:txBody>
      </p:sp>
    </p:spTree>
    <p:extLst>
      <p:ext uri="{BB962C8B-B14F-4D97-AF65-F5344CB8AC3E}">
        <p14:creationId xmlns:p14="http://schemas.microsoft.com/office/powerpoint/2010/main" val="18109865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7C041ED-0735-4392-AC00-AABE0D43E231}"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525BE4-DDBD-45C4-911A-A235816A56CC}" type="slidenum">
              <a:rPr lang="zh-CN" altLang="en-US" smtClean="0"/>
              <a:t>‹#›</a:t>
            </a:fld>
            <a:endParaRPr lang="zh-CN" altLang="en-US"/>
          </a:p>
        </p:txBody>
      </p:sp>
    </p:spTree>
    <p:extLst>
      <p:ext uri="{BB962C8B-B14F-4D97-AF65-F5344CB8AC3E}">
        <p14:creationId xmlns:p14="http://schemas.microsoft.com/office/powerpoint/2010/main" val="581409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7C041ED-0735-4392-AC00-AABE0D43E231}"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525BE4-DDBD-45C4-911A-A235816A56CC}" type="slidenum">
              <a:rPr lang="zh-CN" altLang="en-US" smtClean="0"/>
              <a:t>‹#›</a:t>
            </a:fld>
            <a:endParaRPr lang="zh-CN" altLang="en-US"/>
          </a:p>
        </p:txBody>
      </p:sp>
    </p:spTree>
    <p:extLst>
      <p:ext uri="{BB962C8B-B14F-4D97-AF65-F5344CB8AC3E}">
        <p14:creationId xmlns:p14="http://schemas.microsoft.com/office/powerpoint/2010/main" val="612910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7C041ED-0735-4392-AC00-AABE0D43E231}"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6525BE4-DDBD-45C4-911A-A235816A56CC}" type="slidenum">
              <a:rPr lang="zh-CN" altLang="en-US" smtClean="0"/>
              <a:t>‹#›</a:t>
            </a:fld>
            <a:endParaRPr lang="zh-CN" altLang="en-US"/>
          </a:p>
        </p:txBody>
      </p:sp>
    </p:spTree>
    <p:extLst>
      <p:ext uri="{BB962C8B-B14F-4D97-AF65-F5344CB8AC3E}">
        <p14:creationId xmlns:p14="http://schemas.microsoft.com/office/powerpoint/2010/main" val="2791722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7C041ED-0735-4392-AC00-AABE0D43E231}"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6525BE4-DDBD-45C4-911A-A235816A56CC}" type="slidenum">
              <a:rPr lang="zh-CN" altLang="en-US" smtClean="0"/>
              <a:t>‹#›</a:t>
            </a:fld>
            <a:endParaRPr lang="zh-CN" altLang="en-US"/>
          </a:p>
        </p:txBody>
      </p:sp>
    </p:spTree>
    <p:extLst>
      <p:ext uri="{BB962C8B-B14F-4D97-AF65-F5344CB8AC3E}">
        <p14:creationId xmlns:p14="http://schemas.microsoft.com/office/powerpoint/2010/main" val="2168236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7C041ED-0735-4392-AC00-AABE0D43E231}"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6525BE4-DDBD-45C4-911A-A235816A56CC}" type="slidenum">
              <a:rPr lang="zh-CN" altLang="en-US" smtClean="0"/>
              <a:t>‹#›</a:t>
            </a:fld>
            <a:endParaRPr lang="zh-CN" altLang="en-US"/>
          </a:p>
        </p:txBody>
      </p:sp>
    </p:spTree>
    <p:extLst>
      <p:ext uri="{BB962C8B-B14F-4D97-AF65-F5344CB8AC3E}">
        <p14:creationId xmlns:p14="http://schemas.microsoft.com/office/powerpoint/2010/main" val="2111360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7C041ED-0735-4392-AC00-AABE0D43E231}"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525BE4-DDBD-45C4-911A-A235816A56CC}" type="slidenum">
              <a:rPr lang="zh-CN" altLang="en-US" smtClean="0"/>
              <a:t>‹#›</a:t>
            </a:fld>
            <a:endParaRPr lang="zh-CN" altLang="en-US"/>
          </a:p>
        </p:txBody>
      </p:sp>
    </p:spTree>
    <p:extLst>
      <p:ext uri="{BB962C8B-B14F-4D97-AF65-F5344CB8AC3E}">
        <p14:creationId xmlns:p14="http://schemas.microsoft.com/office/powerpoint/2010/main" val="2255315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7C041ED-0735-4392-AC00-AABE0D43E231}"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525BE4-DDBD-45C4-911A-A235816A56CC}" type="slidenum">
              <a:rPr lang="zh-CN" altLang="en-US" smtClean="0"/>
              <a:t>‹#›</a:t>
            </a:fld>
            <a:endParaRPr lang="zh-CN" altLang="en-US"/>
          </a:p>
        </p:txBody>
      </p:sp>
    </p:spTree>
    <p:extLst>
      <p:ext uri="{BB962C8B-B14F-4D97-AF65-F5344CB8AC3E}">
        <p14:creationId xmlns:p14="http://schemas.microsoft.com/office/powerpoint/2010/main" val="3685819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C041ED-0735-4392-AC00-AABE0D43E231}"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525BE4-DDBD-45C4-911A-A235816A56CC}" type="slidenum">
              <a:rPr lang="zh-CN" altLang="en-US" smtClean="0"/>
              <a:t>‹#›</a:t>
            </a:fld>
            <a:endParaRPr lang="zh-CN" altLang="en-US"/>
          </a:p>
        </p:txBody>
      </p:sp>
    </p:spTree>
    <p:extLst>
      <p:ext uri="{BB962C8B-B14F-4D97-AF65-F5344CB8AC3E}">
        <p14:creationId xmlns:p14="http://schemas.microsoft.com/office/powerpoint/2010/main" val="19215609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2" name="标题占位符 1"/>
          <p:cNvSpPr>
            <a:spLocks noGrp="1"/>
          </p:cNvSpPr>
          <p:nvPr>
            <p:ph type="title"/>
          </p:nvPr>
        </p:nvSpPr>
        <p:spPr>
          <a:xfrm>
            <a:off x="1582057" y="300355"/>
            <a:ext cx="9085943" cy="790575"/>
          </a:xfrm>
          <a:prstGeom prst="rect">
            <a:avLst/>
          </a:prstGeom>
        </p:spPr>
        <p:txBody>
          <a:bodyPr vert="horz" lIns="91440" tIns="45720" rIns="91440" bIns="45720" rtlCol="0" anchor="ctr">
            <a:normAutofit/>
          </a:bodyPr>
          <a:lstStyle>
            <a:lvl1pPr marL="0" marR="0" lvl="0" algn="l" defTabSz="914400" rtl="0" eaLnBrk="1" fontAlgn="auto" latinLnBrk="0" hangingPunct="1">
              <a:lnSpc>
                <a:spcPct val="100000"/>
              </a:lnSpc>
              <a:spcBef>
                <a:spcPct val="0"/>
              </a:spcBef>
              <a:buClrTx/>
              <a:buSzTx/>
              <a:buFontTx/>
              <a:buNone/>
              <a:defRPr kumimoji="0" lang="zh-CN" altLang="en-US" sz="2800" b="1" i="0" u="none" strike="noStrike" kern="1200" cap="none" spc="0" normalizeH="0" baseline="0" noProof="1" smtClean="0">
                <a:ln w="9525" cmpd="sng">
                  <a:solidFill>
                    <a:schemeClr val="accent1"/>
                  </a:solidFill>
                  <a:prstDash val="solid"/>
                </a:ln>
                <a:solidFill>
                  <a:srgbClr val="70AD47">
                    <a:tint val="1000"/>
                  </a:srgbClr>
                </a:solidFill>
                <a:effectLst>
                  <a:glow rad="38100">
                    <a:schemeClr val="accent1">
                      <a:alpha val="40000"/>
                    </a:schemeClr>
                  </a:glow>
                </a:effectLst>
                <a:latin typeface="锐字工房云字库大黑GBK" panose="02010604000000000000" charset="-122"/>
                <a:ea typeface="锐字工房云字库大黑GBK" panose="02010604000000000000" charset="-122"/>
                <a:cs typeface="+mj-cs"/>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lvl1pPr marR="0" lvl="0"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1pPr>
            <a:lvl2pPr marR="0" lvl="1"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2pPr>
            <a:lvl3pPr marR="0" lvl="2"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3pPr>
            <a:lvl4pPr marR="0" lvl="3"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4pPr>
            <a:lvl5pPr marR="0" lvl="4"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1" name="图片 10"/>
          <p:cNvPicPr>
            <a:picLocks noChangeAspect="1"/>
          </p:cNvPicPr>
          <p:nvPr userDrawn="1"/>
        </p:nvPicPr>
        <p:blipFill>
          <a:blip r:embed="rId4"/>
          <a:stretch>
            <a:fillRect/>
          </a:stretch>
        </p:blipFill>
        <p:spPr>
          <a:xfrm>
            <a:off x="0" y="13742"/>
            <a:ext cx="1451429" cy="1171575"/>
          </a:xfrm>
          <a:prstGeom prst="rect">
            <a:avLst/>
          </a:prstGeom>
        </p:spPr>
      </p:pic>
      <p:pic>
        <p:nvPicPr>
          <p:cNvPr id="13" name="图片 12"/>
          <p:cNvPicPr>
            <a:picLocks noChangeAspect="1"/>
          </p:cNvPicPr>
          <p:nvPr userDrawn="1"/>
        </p:nvPicPr>
        <p:blipFill>
          <a:blip r:embed="rId5"/>
          <a:stretch>
            <a:fillRect/>
          </a:stretch>
        </p:blipFill>
        <p:spPr>
          <a:xfrm flipV="1">
            <a:off x="1451434" y="1100687"/>
            <a:ext cx="7854134" cy="87982"/>
          </a:xfrm>
          <a:prstGeom prst="rect">
            <a:avLst/>
          </a:prstGeom>
        </p:spPr>
      </p:pic>
      <p:pic>
        <p:nvPicPr>
          <p:cNvPr id="14"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9748174"/>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b="0" kern="1200">
          <a:solidFill>
            <a:schemeClr val="tx1"/>
          </a:solidFill>
          <a:latin typeface="等线" panose="02010600030101010101" pitchFamily="2" charset="-122"/>
          <a:ea typeface="等线"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5" name="矩形 4"/>
          <p:cNvSpPr/>
          <p:nvPr/>
        </p:nvSpPr>
        <p:spPr>
          <a:xfrm>
            <a:off x="0" y="2505669"/>
            <a:ext cx="12192000" cy="830997"/>
          </a:xfrm>
          <a:prstGeom prst="rect">
            <a:avLst/>
          </a:prstGeom>
        </p:spPr>
        <p:txBody>
          <a:bodyPr wrap="square">
            <a:spAutoFit/>
          </a:bodyPr>
          <a:lstStyle/>
          <a:p>
            <a:pPr algn="ct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第二</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章  公司</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治理的理论基础</a:t>
            </a:r>
          </a:p>
        </p:txBody>
      </p:sp>
    </p:spTree>
    <p:extLst>
      <p:ext uri="{BB962C8B-B14F-4D97-AF65-F5344CB8AC3E}">
        <p14:creationId xmlns:p14="http://schemas.microsoft.com/office/powerpoint/2010/main" val="354091792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450"/>
              </a:lnSpc>
              <a:spcAft>
                <a:spcPts val="0"/>
              </a:spcAft>
            </a:pPr>
            <a:r>
              <a:rPr lang="zh-CN" altLang="zh-CN" dirty="0">
                <a:solidFill>
                  <a:srgbClr val="000000"/>
                </a:solidFill>
                <a:cs typeface="Times New Roman" panose="02020603050405020304" pitchFamily="18" charset="0"/>
              </a:rPr>
              <a:t>第二节　公司控制权理论</a:t>
            </a:r>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控制权的配置</a:t>
            </a:r>
          </a:p>
          <a:p>
            <a:r>
              <a:rPr lang="en-US" altLang="zh-CN" dirty="0"/>
              <a:t>1. </a:t>
            </a:r>
            <a:r>
              <a:rPr lang="zh-CN" altLang="zh-CN" dirty="0"/>
              <a:t>剩余控制权与剩余索取权相匹配的控制权配置</a:t>
            </a:r>
          </a:p>
          <a:p>
            <a:r>
              <a:rPr lang="en-US" altLang="zh-CN" dirty="0"/>
              <a:t>2. </a:t>
            </a:r>
            <a:r>
              <a:rPr lang="zh-CN" altLang="zh-CN" dirty="0"/>
              <a:t>资本结构制约下的控制权配置</a:t>
            </a:r>
          </a:p>
          <a:p>
            <a:endParaRPr lang="zh-CN" altLang="zh-CN" dirty="0"/>
          </a:p>
          <a:p>
            <a:endParaRPr lang="zh-CN" altLang="en-US" dirty="0"/>
          </a:p>
        </p:txBody>
      </p:sp>
    </p:spTree>
    <p:extLst>
      <p:ext uri="{BB962C8B-B14F-4D97-AF65-F5344CB8AC3E}">
        <p14:creationId xmlns:p14="http://schemas.microsoft.com/office/powerpoint/2010/main" val="252050221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450"/>
              </a:lnSpc>
              <a:spcAft>
                <a:spcPts val="0"/>
              </a:spcAft>
            </a:pPr>
            <a:r>
              <a:rPr lang="zh-CN" altLang="zh-CN" dirty="0">
                <a:solidFill>
                  <a:srgbClr val="000000"/>
                </a:solidFill>
                <a:cs typeface="Times New Roman" panose="02020603050405020304" pitchFamily="18" charset="0"/>
              </a:rPr>
              <a:t>第三节　企业融资理论</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传统融资结构理论</a:t>
            </a:r>
          </a:p>
          <a:p>
            <a:r>
              <a:rPr lang="zh-CN" altLang="zh-CN" dirty="0"/>
              <a:t>早期的融资结构理论研究可以追溯到</a:t>
            </a:r>
            <a:r>
              <a:rPr lang="en-US" altLang="zh-CN" dirty="0"/>
              <a:t>20</a:t>
            </a:r>
            <a:r>
              <a:rPr lang="zh-CN" altLang="zh-CN" dirty="0"/>
              <a:t>世纪</a:t>
            </a:r>
            <a:r>
              <a:rPr lang="en-US" altLang="zh-CN" dirty="0"/>
              <a:t>50</a:t>
            </a:r>
            <a:r>
              <a:rPr lang="zh-CN" altLang="zh-CN" dirty="0"/>
              <a:t>年代初期。美国经济学家大卫·杜兰特</a:t>
            </a:r>
            <a:r>
              <a:rPr lang="en-US" altLang="zh-CN" dirty="0"/>
              <a:t>(David Durand)</a:t>
            </a:r>
            <a:r>
              <a:rPr lang="zh-CN" altLang="zh-CN" dirty="0"/>
              <a:t>将当时对资本结构的看法归纳为三种类型</a:t>
            </a:r>
            <a:r>
              <a:rPr lang="en-US" altLang="zh-CN" dirty="0"/>
              <a:t>: </a:t>
            </a:r>
            <a:r>
              <a:rPr lang="zh-CN" altLang="zh-CN" dirty="0"/>
              <a:t>净收益理论、净营业收益理论和介于两者之间的传统折中理论</a:t>
            </a:r>
            <a:r>
              <a:rPr lang="en-US" altLang="zh-CN" dirty="0"/>
              <a:t>(Durand, 1952)</a:t>
            </a:r>
            <a:r>
              <a:rPr lang="zh-CN" altLang="zh-CN" dirty="0" smtClean="0"/>
              <a:t>。</a:t>
            </a:r>
            <a:endParaRPr lang="en-US" altLang="zh-CN" dirty="0" smtClean="0"/>
          </a:p>
          <a:p>
            <a:r>
              <a:rPr lang="zh-CN" altLang="zh-CN" dirty="0" smtClean="0"/>
              <a:t>净收益</a:t>
            </a:r>
            <a:r>
              <a:rPr lang="zh-CN" altLang="zh-CN" dirty="0"/>
              <a:t>理论是通过对企业净收益进行资本化来推算企业价值</a:t>
            </a:r>
            <a:r>
              <a:rPr lang="en-US" altLang="zh-CN" dirty="0"/>
              <a:t>,</a:t>
            </a:r>
            <a:r>
              <a:rPr lang="zh-CN" altLang="zh-CN" dirty="0"/>
              <a:t>认为增加债务可以降低资金成本</a:t>
            </a:r>
            <a:r>
              <a:rPr lang="en-US" altLang="zh-CN" dirty="0"/>
              <a:t>,</a:t>
            </a:r>
            <a:r>
              <a:rPr lang="zh-CN" altLang="zh-CN" dirty="0"/>
              <a:t>提高企业价值。当债务占</a:t>
            </a:r>
            <a:r>
              <a:rPr lang="en-US" altLang="zh-CN" dirty="0"/>
              <a:t>100%</a:t>
            </a:r>
            <a:r>
              <a:rPr lang="zh-CN" altLang="zh-CN" dirty="0"/>
              <a:t>时</a:t>
            </a:r>
            <a:r>
              <a:rPr lang="en-US" altLang="zh-CN" dirty="0"/>
              <a:t>,</a:t>
            </a:r>
            <a:r>
              <a:rPr lang="zh-CN" altLang="zh-CN" dirty="0"/>
              <a:t>企业价值能达到最大</a:t>
            </a:r>
            <a:r>
              <a:rPr lang="zh-CN" altLang="zh-CN" dirty="0" smtClean="0"/>
              <a:t>。</a:t>
            </a:r>
            <a:endParaRPr lang="en-US" altLang="zh-CN" dirty="0" smtClean="0"/>
          </a:p>
          <a:p>
            <a:r>
              <a:rPr lang="zh-CN" altLang="zh-CN" dirty="0" smtClean="0"/>
              <a:t>净</a:t>
            </a:r>
            <a:r>
              <a:rPr lang="zh-CN" altLang="zh-CN" dirty="0"/>
              <a:t>营业收益理论认为</a:t>
            </a:r>
            <a:r>
              <a:rPr lang="en-US" altLang="zh-CN" dirty="0"/>
              <a:t>,</a:t>
            </a:r>
            <a:r>
              <a:rPr lang="zh-CN" altLang="zh-CN" dirty="0"/>
              <a:t>财务杠杆的变化不会影响企业总价值</a:t>
            </a:r>
            <a:r>
              <a:rPr lang="en-US" altLang="zh-CN" dirty="0"/>
              <a:t>,</a:t>
            </a:r>
            <a:r>
              <a:rPr lang="zh-CN" altLang="zh-CN" dirty="0"/>
              <a:t>因此加权平均资本成本是固定不变的</a:t>
            </a:r>
            <a:r>
              <a:rPr lang="en-US" altLang="zh-CN" dirty="0"/>
              <a:t>,</a:t>
            </a:r>
            <a:r>
              <a:rPr lang="zh-CN" altLang="zh-CN" dirty="0"/>
              <a:t>企业的融资顺序与价值无关</a:t>
            </a:r>
            <a:r>
              <a:rPr lang="zh-CN" altLang="zh-CN" dirty="0" smtClean="0"/>
              <a:t>。</a:t>
            </a:r>
            <a:endParaRPr lang="en-US" altLang="zh-CN" dirty="0" smtClean="0"/>
          </a:p>
          <a:p>
            <a:r>
              <a:rPr lang="zh-CN" altLang="zh-CN" dirty="0" smtClean="0"/>
              <a:t>传统</a:t>
            </a:r>
            <a:r>
              <a:rPr lang="zh-CN" altLang="zh-CN" dirty="0"/>
              <a:t>折中理论认为</a:t>
            </a:r>
            <a:r>
              <a:rPr lang="en-US" altLang="zh-CN" dirty="0"/>
              <a:t>,</a:t>
            </a:r>
            <a:r>
              <a:rPr lang="zh-CN" altLang="zh-CN" dirty="0"/>
              <a:t>运用财务杠杆会增加财务风险</a:t>
            </a:r>
            <a:r>
              <a:rPr lang="en-US" altLang="zh-CN" dirty="0"/>
              <a:t>,</a:t>
            </a:r>
            <a:r>
              <a:rPr lang="zh-CN" altLang="zh-CN" dirty="0"/>
              <a:t>导致债务资本和权益资本的成本上升</a:t>
            </a:r>
            <a:r>
              <a:rPr lang="en-US" altLang="zh-CN" dirty="0"/>
              <a:t>,</a:t>
            </a:r>
            <a:r>
              <a:rPr lang="zh-CN" altLang="zh-CN" dirty="0"/>
              <a:t>因此每家企业都存在一个最优的资本结构</a:t>
            </a:r>
            <a:r>
              <a:rPr lang="en-US" altLang="zh-CN" dirty="0"/>
              <a:t>,</a:t>
            </a:r>
            <a:r>
              <a:rPr lang="zh-CN" altLang="zh-CN" dirty="0"/>
              <a:t>适当运用财务杠杆可以达到该最优结构。</a:t>
            </a:r>
            <a:endParaRPr lang="zh-CN" altLang="en-US" dirty="0"/>
          </a:p>
        </p:txBody>
      </p:sp>
    </p:spTree>
    <p:extLst>
      <p:ext uri="{BB962C8B-B14F-4D97-AF65-F5344CB8AC3E}">
        <p14:creationId xmlns:p14="http://schemas.microsoft.com/office/powerpoint/2010/main" val="124554681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450"/>
              </a:lnSpc>
              <a:spcAft>
                <a:spcPts val="0"/>
              </a:spcAft>
            </a:pPr>
            <a:r>
              <a:rPr lang="zh-CN" altLang="zh-CN" dirty="0">
                <a:solidFill>
                  <a:srgbClr val="000000"/>
                </a:solidFill>
                <a:cs typeface="Times New Roman" panose="02020603050405020304" pitchFamily="18" charset="0"/>
              </a:rPr>
              <a:t>第三节　企业融资理论</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现代融资结构理论</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M-M</a:t>
            </a:r>
            <a:r>
              <a:rPr lang="zh-CN" altLang="zh-CN" sz="2200" b="1" dirty="0">
                <a:latin typeface="楷体" panose="02010609060101010101" pitchFamily="49" charset="-122"/>
                <a:ea typeface="楷体" panose="02010609060101010101" pitchFamily="49" charset="-122"/>
              </a:rPr>
              <a:t>无税理论</a:t>
            </a:r>
          </a:p>
          <a:p>
            <a:r>
              <a:rPr lang="en-US" altLang="zh-CN" dirty="0"/>
              <a:t>M-M</a:t>
            </a:r>
            <a:r>
              <a:rPr lang="zh-CN" altLang="zh-CN" dirty="0"/>
              <a:t>无税理论是经典的企业融资理论之一</a:t>
            </a:r>
            <a:r>
              <a:rPr lang="en-US" altLang="zh-CN" dirty="0"/>
              <a:t>,</a:t>
            </a:r>
            <a:r>
              <a:rPr lang="zh-CN" altLang="zh-CN" dirty="0"/>
              <a:t>该理论由莫迪利阿尼</a:t>
            </a:r>
            <a:r>
              <a:rPr lang="en-US" altLang="zh-CN" dirty="0"/>
              <a:t>(Modigliani)</a:t>
            </a:r>
            <a:r>
              <a:rPr lang="zh-CN" altLang="zh-CN" dirty="0"/>
              <a:t>和米勒</a:t>
            </a:r>
            <a:r>
              <a:rPr lang="en-US" altLang="zh-CN" dirty="0"/>
              <a:t>(Miller)</a:t>
            </a:r>
            <a:r>
              <a:rPr lang="zh-CN" altLang="zh-CN" dirty="0"/>
              <a:t>在</a:t>
            </a:r>
            <a:r>
              <a:rPr lang="en-US" altLang="zh-CN" dirty="0"/>
              <a:t>1958</a:t>
            </a:r>
            <a:r>
              <a:rPr lang="zh-CN" altLang="zh-CN" dirty="0"/>
              <a:t>年提出。根据他们的观点</a:t>
            </a:r>
            <a:r>
              <a:rPr lang="en-US" altLang="zh-CN" dirty="0"/>
              <a:t>,</a:t>
            </a:r>
            <a:r>
              <a:rPr lang="zh-CN" altLang="zh-CN" dirty="0"/>
              <a:t>在完全市场下</a:t>
            </a:r>
            <a:r>
              <a:rPr lang="en-US" altLang="zh-CN" dirty="0"/>
              <a:t>,</a:t>
            </a:r>
            <a:r>
              <a:rPr lang="zh-CN" altLang="zh-CN" dirty="0"/>
              <a:t>企业的资本结构对其整体价值没有影响</a:t>
            </a:r>
            <a:r>
              <a:rPr lang="en-US" altLang="zh-CN" dirty="0"/>
              <a:t>(Modigliani and Miller, 1958)</a:t>
            </a:r>
            <a:r>
              <a:rPr lang="zh-CN" altLang="zh-CN" dirty="0" smtClean="0"/>
              <a:t>。</a:t>
            </a:r>
            <a:endParaRPr lang="en-US" altLang="zh-CN" dirty="0" smtClean="0"/>
          </a:p>
          <a:p>
            <a:r>
              <a:rPr lang="zh-CN" altLang="zh-CN" dirty="0" smtClean="0"/>
              <a:t>该</a:t>
            </a:r>
            <a:r>
              <a:rPr lang="zh-CN" altLang="zh-CN" dirty="0"/>
              <a:t>理论的核心内容包括</a:t>
            </a:r>
            <a:r>
              <a:rPr lang="en-US" altLang="zh-CN" dirty="0"/>
              <a:t>: </a:t>
            </a:r>
            <a:r>
              <a:rPr lang="zh-CN" altLang="zh-CN" dirty="0"/>
              <a:t>第一</a:t>
            </a:r>
            <a:r>
              <a:rPr lang="en-US" altLang="zh-CN" dirty="0"/>
              <a:t>,</a:t>
            </a:r>
            <a:r>
              <a:rPr lang="zh-CN" altLang="zh-CN" dirty="0"/>
              <a:t>在没有税收的情况下</a:t>
            </a:r>
            <a:r>
              <a:rPr lang="en-US" altLang="zh-CN" dirty="0"/>
              <a:t>,</a:t>
            </a:r>
            <a:r>
              <a:rPr lang="zh-CN" altLang="zh-CN" dirty="0"/>
              <a:t>企业的资本成本是独立于其资本结构的。企业可以通过增加负债融资来替代股权融资</a:t>
            </a:r>
            <a:r>
              <a:rPr lang="en-US" altLang="zh-CN" dirty="0"/>
              <a:t>,</a:t>
            </a:r>
            <a:r>
              <a:rPr lang="zh-CN" altLang="zh-CN" dirty="0"/>
              <a:t>而不会改变其整体的资本成本。第二</a:t>
            </a:r>
            <a:r>
              <a:rPr lang="en-US" altLang="zh-CN" dirty="0"/>
              <a:t>,</a:t>
            </a:r>
            <a:r>
              <a:rPr lang="zh-CN" altLang="zh-CN" dirty="0"/>
              <a:t>企业的整体价值取决于其创造的预期收益</a:t>
            </a:r>
            <a:r>
              <a:rPr lang="en-US" altLang="zh-CN" dirty="0"/>
              <a:t>,</a:t>
            </a:r>
            <a:r>
              <a:rPr lang="zh-CN" altLang="zh-CN" dirty="0"/>
              <a:t>而与其融资方式无关。股权融资与负债融资对企业价值的影响会互相抵消。第三</a:t>
            </a:r>
            <a:r>
              <a:rPr lang="en-US" altLang="zh-CN" dirty="0"/>
              <a:t>,</a:t>
            </a:r>
            <a:r>
              <a:rPr lang="zh-CN" altLang="zh-CN" dirty="0"/>
              <a:t>股东可以通过个人杠杆效应复制任何资本结构</a:t>
            </a:r>
            <a:r>
              <a:rPr lang="en-US" altLang="zh-CN" dirty="0"/>
              <a:t>,</a:t>
            </a:r>
            <a:r>
              <a:rPr lang="zh-CN" altLang="zh-CN" dirty="0"/>
              <a:t>因此不同的资本结构不会影响公司的整体价值。</a:t>
            </a:r>
          </a:p>
          <a:p>
            <a:endParaRPr lang="zh-CN" altLang="en-US" dirty="0"/>
          </a:p>
        </p:txBody>
      </p:sp>
    </p:spTree>
    <p:extLst>
      <p:ext uri="{BB962C8B-B14F-4D97-AF65-F5344CB8AC3E}">
        <p14:creationId xmlns:p14="http://schemas.microsoft.com/office/powerpoint/2010/main" val="212406883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450"/>
              </a:lnSpc>
              <a:spcAft>
                <a:spcPts val="0"/>
              </a:spcAft>
            </a:pPr>
            <a:r>
              <a:rPr lang="zh-CN" altLang="zh-CN" dirty="0">
                <a:solidFill>
                  <a:srgbClr val="000000"/>
                </a:solidFill>
                <a:cs typeface="Times New Roman" panose="02020603050405020304" pitchFamily="18" charset="0"/>
              </a:rPr>
              <a:t>第三节　企业融资理论</a:t>
            </a:r>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M-M</a:t>
            </a:r>
            <a:r>
              <a:rPr lang="zh-CN" altLang="zh-CN" sz="2200" b="1" dirty="0">
                <a:latin typeface="楷体" panose="02010609060101010101" pitchFamily="49" charset="-122"/>
                <a:ea typeface="楷体" panose="02010609060101010101" pitchFamily="49" charset="-122"/>
              </a:rPr>
              <a:t>含税理论</a:t>
            </a:r>
          </a:p>
          <a:p>
            <a:r>
              <a:rPr lang="en-US" altLang="zh-CN" dirty="0"/>
              <a:t>Modigliani</a:t>
            </a:r>
            <a:r>
              <a:rPr lang="zh-CN" altLang="zh-CN" dirty="0"/>
              <a:t>和</a:t>
            </a:r>
            <a:r>
              <a:rPr lang="en-US" altLang="zh-CN" dirty="0"/>
              <a:t>Miller(1963)</a:t>
            </a:r>
            <a:r>
              <a:rPr lang="zh-CN" altLang="zh-CN" dirty="0"/>
              <a:t>在先前的基础上对该理论进行了修正</a:t>
            </a:r>
            <a:r>
              <a:rPr lang="en-US" altLang="zh-CN" dirty="0"/>
              <a:t>,</a:t>
            </a:r>
            <a:r>
              <a:rPr lang="zh-CN" altLang="zh-CN" dirty="0"/>
              <a:t>将公司所得税的影响引入原来的分析</a:t>
            </a:r>
            <a:r>
              <a:rPr lang="en-US" altLang="zh-CN" dirty="0"/>
              <a:t>,</a:t>
            </a:r>
            <a:r>
              <a:rPr lang="zh-CN" altLang="zh-CN" dirty="0"/>
              <a:t>却得出了与原来完全相反的结论</a:t>
            </a:r>
            <a:r>
              <a:rPr lang="en-US" altLang="zh-CN" dirty="0"/>
              <a:t>: </a:t>
            </a:r>
            <a:r>
              <a:rPr lang="zh-CN" altLang="zh-CN" dirty="0"/>
              <a:t>企业的价值会随着负债比率的增加而提高</a:t>
            </a:r>
            <a:r>
              <a:rPr lang="zh-CN" altLang="zh-CN" dirty="0" smtClean="0"/>
              <a:t>。</a:t>
            </a:r>
            <a:endParaRPr lang="en-US" altLang="zh-CN" dirty="0" smtClean="0"/>
          </a:p>
          <a:p>
            <a:r>
              <a:rPr lang="zh-CN" altLang="zh-CN" dirty="0" smtClean="0"/>
              <a:t>米勒</a:t>
            </a:r>
            <a:r>
              <a:rPr lang="zh-CN" altLang="zh-CN" dirty="0"/>
              <a:t>还在</a:t>
            </a:r>
            <a:r>
              <a:rPr lang="en-US" altLang="zh-CN" dirty="0"/>
              <a:t>1977</a:t>
            </a:r>
            <a:r>
              <a:rPr lang="zh-CN" altLang="zh-CN" dirty="0"/>
              <a:t>年建立了一个包括企业所得税和个人所得税在内的模型</a:t>
            </a:r>
            <a:r>
              <a:rPr lang="en-US" altLang="zh-CN" dirty="0"/>
              <a:t>,</a:t>
            </a:r>
            <a:r>
              <a:rPr lang="zh-CN" altLang="zh-CN" dirty="0"/>
              <a:t>来探讨负债对企业价值的影响。两次修正的结论是一致的</a:t>
            </a:r>
            <a:r>
              <a:rPr lang="en-US" altLang="zh-CN" dirty="0"/>
              <a:t>,</a:t>
            </a:r>
            <a:r>
              <a:rPr lang="zh-CN" altLang="zh-CN" dirty="0"/>
              <a:t>都认为企业的负债率越高越好</a:t>
            </a:r>
            <a:r>
              <a:rPr lang="en-US" altLang="zh-CN" dirty="0"/>
              <a:t>,</a:t>
            </a:r>
            <a:r>
              <a:rPr lang="zh-CN" altLang="zh-CN" dirty="0"/>
              <a:t>都将债务融资放在企业融资的最优位置。但是</a:t>
            </a:r>
            <a:r>
              <a:rPr lang="en-US" altLang="zh-CN" dirty="0"/>
              <a:t>,</a:t>
            </a:r>
            <a:r>
              <a:rPr lang="zh-CN" altLang="zh-CN" dirty="0"/>
              <a:t>上述结论显然与现实不符。</a:t>
            </a:r>
            <a:r>
              <a:rPr lang="en-US" altLang="zh-CN" dirty="0"/>
              <a:t>M-M</a:t>
            </a:r>
            <a:r>
              <a:rPr lang="zh-CN" altLang="zh-CN" dirty="0"/>
              <a:t>含税理论及其修正理论虽然考虑了负债带来的避税效应</a:t>
            </a:r>
            <a:r>
              <a:rPr lang="en-US" altLang="zh-CN" dirty="0"/>
              <a:t>,</a:t>
            </a:r>
            <a:r>
              <a:rPr lang="zh-CN" altLang="zh-CN" dirty="0"/>
              <a:t>但忽视了负债导致的风险和增加的费用。</a:t>
            </a:r>
            <a:endParaRPr lang="zh-CN" altLang="en-US" dirty="0"/>
          </a:p>
        </p:txBody>
      </p:sp>
    </p:spTree>
    <p:extLst>
      <p:ext uri="{BB962C8B-B14F-4D97-AF65-F5344CB8AC3E}">
        <p14:creationId xmlns:p14="http://schemas.microsoft.com/office/powerpoint/2010/main" val="147807061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450"/>
              </a:lnSpc>
              <a:spcAft>
                <a:spcPts val="0"/>
              </a:spcAft>
            </a:pPr>
            <a:r>
              <a:rPr lang="zh-CN" altLang="zh-CN" dirty="0">
                <a:solidFill>
                  <a:srgbClr val="000000"/>
                </a:solidFill>
                <a:cs typeface="Times New Roman" panose="02020603050405020304" pitchFamily="18" charset="0"/>
              </a:rPr>
              <a:t>第三节　企业融资理论</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融资结构优化理论</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新优序融资结构理论</a:t>
            </a:r>
          </a:p>
          <a:p>
            <a:r>
              <a:rPr lang="zh-CN" altLang="zh-CN" dirty="0"/>
              <a:t>梅耶斯</a:t>
            </a:r>
            <a:r>
              <a:rPr lang="en-US" altLang="zh-CN" dirty="0"/>
              <a:t>(Myers)</a:t>
            </a:r>
            <a:r>
              <a:rPr lang="zh-CN" altLang="zh-CN" dirty="0"/>
              <a:t>的新优序融资结构理论是最早系统地将不对称信息引入企业融资理论研究的</a:t>
            </a:r>
            <a:r>
              <a:rPr lang="zh-CN" altLang="zh-CN" dirty="0" smtClean="0"/>
              <a:t>。</a:t>
            </a:r>
            <a:endParaRPr lang="en-US" altLang="zh-CN" dirty="0" smtClean="0"/>
          </a:p>
          <a:p>
            <a:r>
              <a:rPr lang="en-US" altLang="zh-CN" dirty="0" smtClean="0"/>
              <a:t>Myers(1984</a:t>
            </a:r>
            <a:r>
              <a:rPr lang="en-US" altLang="zh-CN" dirty="0"/>
              <a:t>)</a:t>
            </a:r>
            <a:r>
              <a:rPr lang="zh-CN" altLang="zh-CN" dirty="0"/>
              <a:t>在信息不对称的情况下提出了新优序融资结构理论</a:t>
            </a:r>
            <a:r>
              <a:rPr lang="en-US" altLang="zh-CN" dirty="0"/>
              <a:t>,</a:t>
            </a:r>
            <a:r>
              <a:rPr lang="zh-CN" altLang="zh-CN" dirty="0"/>
              <a:t>其基本观点如下</a:t>
            </a:r>
            <a:r>
              <a:rPr lang="en-US" altLang="zh-CN" dirty="0"/>
              <a:t>: </a:t>
            </a:r>
            <a:r>
              <a:rPr lang="zh-CN" altLang="zh-CN" dirty="0"/>
              <a:t>第一</a:t>
            </a:r>
            <a:r>
              <a:rPr lang="en-US" altLang="zh-CN" dirty="0"/>
              <a:t>,</a:t>
            </a:r>
            <a:r>
              <a:rPr lang="zh-CN" altLang="zh-CN" dirty="0"/>
              <a:t>企业将以各种借口避免通过发行普通股或其他风险证券来取得对投资项目的融资</a:t>
            </a:r>
            <a:r>
              <a:rPr lang="en-US" altLang="zh-CN" dirty="0"/>
              <a:t>;</a:t>
            </a:r>
            <a:r>
              <a:rPr lang="zh-CN" altLang="zh-CN" dirty="0"/>
              <a:t>第二</a:t>
            </a:r>
            <a:r>
              <a:rPr lang="en-US" altLang="zh-CN" dirty="0"/>
              <a:t>,</a:t>
            </a:r>
            <a:r>
              <a:rPr lang="zh-CN" altLang="zh-CN" dirty="0"/>
              <a:t>为使内部融资能满足达到正常权益投资收益率的需要</a:t>
            </a:r>
            <a:r>
              <a:rPr lang="en-US" altLang="zh-CN" dirty="0"/>
              <a:t>,</a:t>
            </a:r>
            <a:r>
              <a:rPr lang="zh-CN" altLang="zh-CN" dirty="0"/>
              <a:t>企业必然确定一个目标股利比率</a:t>
            </a:r>
            <a:r>
              <a:rPr lang="en-US" altLang="zh-CN" dirty="0"/>
              <a:t>;</a:t>
            </a:r>
            <a:r>
              <a:rPr lang="zh-CN" altLang="zh-CN" dirty="0"/>
              <a:t>第三</a:t>
            </a:r>
            <a:r>
              <a:rPr lang="en-US" altLang="zh-CN" dirty="0"/>
              <a:t>,</a:t>
            </a:r>
            <a:r>
              <a:rPr lang="zh-CN" altLang="zh-CN" dirty="0"/>
              <a:t>只有在确保安全的前提下</a:t>
            </a:r>
            <a:r>
              <a:rPr lang="en-US" altLang="zh-CN" dirty="0"/>
              <a:t>,</a:t>
            </a:r>
            <a:r>
              <a:rPr lang="zh-CN" altLang="zh-CN" dirty="0"/>
              <a:t>企业才会计划通过向外融资来解决其部分资金需要</a:t>
            </a:r>
            <a:r>
              <a:rPr lang="en-US" altLang="zh-CN" dirty="0"/>
              <a:t>,</a:t>
            </a:r>
            <a:r>
              <a:rPr lang="zh-CN" altLang="zh-CN" dirty="0"/>
              <a:t>而且会从发行风险较低的证券开始。</a:t>
            </a:r>
          </a:p>
          <a:p>
            <a:endParaRPr lang="zh-CN" altLang="en-US" dirty="0"/>
          </a:p>
        </p:txBody>
      </p:sp>
    </p:spTree>
    <p:extLst>
      <p:ext uri="{BB962C8B-B14F-4D97-AF65-F5344CB8AC3E}">
        <p14:creationId xmlns:p14="http://schemas.microsoft.com/office/powerpoint/2010/main" val="69395544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450"/>
              </a:lnSpc>
              <a:spcAft>
                <a:spcPts val="0"/>
              </a:spcAft>
            </a:pPr>
            <a:r>
              <a:rPr lang="zh-CN" altLang="zh-CN" dirty="0">
                <a:solidFill>
                  <a:srgbClr val="000000"/>
                </a:solidFill>
                <a:cs typeface="Times New Roman" panose="02020603050405020304" pitchFamily="18" charset="0"/>
              </a:rPr>
              <a:t>第三节　企业融资理论</a:t>
            </a:r>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信号模型对融资结构的影响</a:t>
            </a:r>
          </a:p>
          <a:p>
            <a:r>
              <a:rPr lang="zh-CN" altLang="zh-CN" dirty="0"/>
              <a:t>信号模型主要探讨在信息不对称条件下</a:t>
            </a:r>
            <a:r>
              <a:rPr lang="en-US" altLang="zh-CN" dirty="0"/>
              <a:t>,</a:t>
            </a:r>
            <a:r>
              <a:rPr lang="zh-CN" altLang="zh-CN" dirty="0"/>
              <a:t>企业如何通过适当的方法向市场传递有关企业价值的信号</a:t>
            </a:r>
            <a:r>
              <a:rPr lang="en-US" altLang="zh-CN" dirty="0"/>
              <a:t>,</a:t>
            </a:r>
            <a:r>
              <a:rPr lang="zh-CN" altLang="zh-CN" dirty="0"/>
              <a:t>以影响投资者的投资决策。信号模型主要分为两类</a:t>
            </a:r>
            <a:r>
              <a:rPr lang="en-US" altLang="zh-CN" dirty="0"/>
              <a:t>: </a:t>
            </a:r>
            <a:r>
              <a:rPr lang="zh-CN" altLang="zh-CN" dirty="0"/>
              <a:t>有成本的信号均衡模型和无成本的信号均衡模型。信号模型曾被广泛应用于财务理论领域的研究</a:t>
            </a:r>
            <a:r>
              <a:rPr lang="en-US" altLang="zh-CN" dirty="0"/>
              <a:t>(Ross, 1977; Leland and Pyle, 1977)</a:t>
            </a:r>
            <a:r>
              <a:rPr lang="zh-CN" altLang="zh-CN" dirty="0"/>
              <a:t>。</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控制权理论对融资结构的影响</a:t>
            </a:r>
          </a:p>
          <a:p>
            <a:r>
              <a:rPr lang="zh-CN" altLang="zh-CN" dirty="0"/>
              <a:t>控制权理论是产业组织理论的一个重要组成部分</a:t>
            </a:r>
            <a:r>
              <a:rPr lang="en-US" altLang="zh-CN" dirty="0"/>
              <a:t>,</a:t>
            </a:r>
            <a:r>
              <a:rPr lang="zh-CN" altLang="zh-CN" dirty="0"/>
              <a:t>这一理论认为</a:t>
            </a:r>
            <a:r>
              <a:rPr lang="en-US" altLang="zh-CN" dirty="0"/>
              <a:t>,</a:t>
            </a:r>
            <a:r>
              <a:rPr lang="zh-CN" altLang="zh-CN" dirty="0"/>
              <a:t>企业经理对控制权本身的偏好使得他们会通过调整企业的融资结构来影响企业的市场价值。</a:t>
            </a:r>
            <a:r>
              <a:rPr lang="en-US" altLang="zh-CN" dirty="0" err="1"/>
              <a:t>Aghion</a:t>
            </a:r>
            <a:r>
              <a:rPr lang="zh-CN" altLang="zh-CN" dirty="0"/>
              <a:t>和</a:t>
            </a:r>
            <a:r>
              <a:rPr lang="en-US" altLang="zh-CN" dirty="0"/>
              <a:t>Bolton(1992)</a:t>
            </a:r>
            <a:r>
              <a:rPr lang="zh-CN" altLang="zh-CN" dirty="0"/>
              <a:t>将控制权理论引入资本结构研究</a:t>
            </a:r>
            <a:r>
              <a:rPr lang="en-US" altLang="zh-CN" dirty="0"/>
              <a:t>,</a:t>
            </a:r>
            <a:r>
              <a:rPr lang="zh-CN" altLang="zh-CN" dirty="0"/>
              <a:t>指出资本结构不仅决定了企业收入流的分配</a:t>
            </a:r>
            <a:r>
              <a:rPr lang="en-US" altLang="zh-CN" dirty="0"/>
              <a:t>,</a:t>
            </a:r>
            <a:r>
              <a:rPr lang="zh-CN" altLang="zh-CN" dirty="0"/>
              <a:t>而且决定了企业控制权的分配</a:t>
            </a:r>
            <a:r>
              <a:rPr lang="zh-CN" altLang="zh-CN" dirty="0" smtClean="0"/>
              <a:t>。</a:t>
            </a:r>
            <a:endParaRPr lang="en-US" altLang="zh-CN" dirty="0" smtClean="0"/>
          </a:p>
          <a:p>
            <a:r>
              <a:rPr lang="zh-CN" altLang="zh-CN" dirty="0" smtClean="0"/>
              <a:t>在</a:t>
            </a:r>
            <a:r>
              <a:rPr lang="zh-CN" altLang="zh-CN" dirty="0"/>
              <a:t>契约不完备的情况下</a:t>
            </a:r>
            <a:r>
              <a:rPr lang="en-US" altLang="zh-CN" dirty="0"/>
              <a:t>,</a:t>
            </a:r>
            <a:r>
              <a:rPr lang="zh-CN" altLang="zh-CN" dirty="0"/>
              <a:t>企业由谁控制将对其价值产生重要影响。如果进行债务融资</a:t>
            </a:r>
            <a:r>
              <a:rPr lang="en-US" altLang="zh-CN" dirty="0"/>
              <a:t>,</a:t>
            </a:r>
            <a:r>
              <a:rPr lang="zh-CN" altLang="zh-CN" dirty="0"/>
              <a:t>当企业无法按期偿还债务时</a:t>
            </a:r>
            <a:r>
              <a:rPr lang="en-US" altLang="zh-CN" dirty="0"/>
              <a:t>,</a:t>
            </a:r>
            <a:r>
              <a:rPr lang="zh-CN" altLang="zh-CN" dirty="0"/>
              <a:t>企业的剩余控制权就将转移给债权人</a:t>
            </a:r>
            <a:r>
              <a:rPr lang="en-US" altLang="zh-CN" dirty="0"/>
              <a:t>,</a:t>
            </a:r>
            <a:r>
              <a:rPr lang="zh-CN" altLang="zh-CN" dirty="0"/>
              <a:t>这是控制权安排的一个例证。</a:t>
            </a:r>
            <a:endParaRPr lang="zh-CN" altLang="en-US" dirty="0"/>
          </a:p>
        </p:txBody>
      </p:sp>
    </p:spTree>
    <p:extLst>
      <p:ext uri="{BB962C8B-B14F-4D97-AF65-F5344CB8AC3E}">
        <p14:creationId xmlns:p14="http://schemas.microsoft.com/office/powerpoint/2010/main" val="2089510843"/>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450"/>
              </a:lnSpc>
              <a:spcAft>
                <a:spcPts val="0"/>
              </a:spcAft>
            </a:pPr>
            <a:r>
              <a:rPr lang="zh-CN" altLang="zh-CN" dirty="0">
                <a:solidFill>
                  <a:srgbClr val="000000"/>
                </a:solidFill>
                <a:cs typeface="Times New Roman" panose="02020603050405020304" pitchFamily="18" charset="0"/>
              </a:rPr>
              <a:t>第四节　委托代理理论</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委托代理关系的内涵</a:t>
            </a:r>
          </a:p>
          <a:p>
            <a:r>
              <a:rPr lang="zh-CN" altLang="zh-CN" dirty="0"/>
              <a:t>委托代理关系是一种契约关系</a:t>
            </a:r>
            <a:r>
              <a:rPr lang="en-US" altLang="zh-CN" dirty="0"/>
              <a:t>,</a:t>
            </a:r>
            <a:r>
              <a:rPr lang="zh-CN" altLang="zh-CN" dirty="0"/>
              <a:t>其中</a:t>
            </a:r>
            <a:r>
              <a:rPr lang="en-US" altLang="zh-CN" dirty="0"/>
              <a:t>,</a:t>
            </a:r>
            <a:r>
              <a:rPr lang="zh-CN" altLang="zh-CN" dirty="0"/>
              <a:t>委托人授权代理人代表其行事</a:t>
            </a:r>
            <a:r>
              <a:rPr lang="en-US" altLang="zh-CN" dirty="0"/>
              <a:t>,</a:t>
            </a:r>
            <a:r>
              <a:rPr lang="zh-CN" altLang="zh-CN" dirty="0"/>
              <a:t>并授予代理人一定的决策权限</a:t>
            </a:r>
            <a:r>
              <a:rPr lang="en-US" altLang="zh-CN" dirty="0"/>
              <a:t>,</a:t>
            </a:r>
            <a:r>
              <a:rPr lang="zh-CN" altLang="zh-CN" dirty="0"/>
              <a:t>代理人有义务按委托人的意愿行事</a:t>
            </a:r>
            <a:r>
              <a:rPr lang="en-US" altLang="zh-CN" dirty="0"/>
              <a:t>,</a:t>
            </a:r>
            <a:r>
              <a:rPr lang="zh-CN" altLang="zh-CN" dirty="0"/>
              <a:t>并获得相应的报酬</a:t>
            </a:r>
            <a:r>
              <a:rPr lang="zh-CN" altLang="zh-CN" dirty="0" smtClean="0"/>
              <a:t>。</a:t>
            </a:r>
            <a:endParaRPr lang="en-US" altLang="zh-CN" dirty="0" smtClean="0"/>
          </a:p>
          <a:p>
            <a:r>
              <a:rPr lang="zh-CN" altLang="zh-CN" dirty="0" smtClean="0"/>
              <a:t>委托</a:t>
            </a:r>
            <a:r>
              <a:rPr lang="zh-CN" altLang="zh-CN" dirty="0"/>
              <a:t>代理理论认为</a:t>
            </a:r>
            <a:r>
              <a:rPr lang="en-US" altLang="zh-CN" dirty="0"/>
              <a:t>,</a:t>
            </a:r>
            <a:r>
              <a:rPr lang="zh-CN" altLang="zh-CN" dirty="0"/>
              <a:t>由于信息不对称和利益冲突等</a:t>
            </a:r>
            <a:r>
              <a:rPr lang="en-US" altLang="zh-CN" dirty="0"/>
              <a:t>,</a:t>
            </a:r>
            <a:r>
              <a:rPr lang="zh-CN" altLang="zh-CN" dirty="0"/>
              <a:t>理性的代理人会追求自身效用最大化</a:t>
            </a:r>
            <a:r>
              <a:rPr lang="en-US" altLang="zh-CN" dirty="0"/>
              <a:t>,</a:t>
            </a:r>
            <a:r>
              <a:rPr lang="zh-CN" altLang="zh-CN" dirty="0"/>
              <a:t>而非委托人利益最大化</a:t>
            </a:r>
            <a:r>
              <a:rPr lang="en-US" altLang="zh-CN" dirty="0"/>
              <a:t>,</a:t>
            </a:r>
            <a:r>
              <a:rPr lang="zh-CN" altLang="zh-CN" dirty="0"/>
              <a:t>从而导致代理问题。股东与管理者之间就存在典型的委托代理关系</a:t>
            </a:r>
            <a:r>
              <a:rPr lang="en-US" altLang="zh-CN" dirty="0"/>
              <a:t>,</a:t>
            </a:r>
            <a:r>
              <a:rPr lang="zh-CN" altLang="zh-CN" dirty="0"/>
              <a:t>股东作为委托人</a:t>
            </a:r>
            <a:r>
              <a:rPr lang="en-US" altLang="zh-CN" dirty="0"/>
              <a:t>,</a:t>
            </a:r>
            <a:r>
              <a:rPr lang="zh-CN" altLang="zh-CN" dirty="0"/>
              <a:t>希望管理者作为代理人能够提高公司价值</a:t>
            </a:r>
            <a:r>
              <a:rPr lang="en-US" altLang="zh-CN" dirty="0"/>
              <a:t>;</a:t>
            </a:r>
            <a:r>
              <a:rPr lang="zh-CN" altLang="zh-CN" dirty="0"/>
              <a:t>但管理者可能基于信息优势和利益不一致而实施损害股东利益的行为。为解决委托代理问题</a:t>
            </a:r>
            <a:r>
              <a:rPr lang="en-US" altLang="zh-CN" dirty="0"/>
              <a:t>,</a:t>
            </a:r>
            <a:r>
              <a:rPr lang="zh-CN" altLang="zh-CN" dirty="0"/>
              <a:t>委托人需要设计监督机制和激励机制以调控代理人行为</a:t>
            </a:r>
            <a:r>
              <a:rPr lang="en-US" altLang="zh-CN" dirty="0"/>
              <a:t>(Jensen and </a:t>
            </a:r>
            <a:r>
              <a:rPr lang="en-US" altLang="zh-CN" dirty="0" err="1"/>
              <a:t>Meckling</a:t>
            </a:r>
            <a:r>
              <a:rPr lang="en-US" altLang="zh-CN" dirty="0"/>
              <a:t>, 1976)</a:t>
            </a:r>
            <a:r>
              <a:rPr lang="zh-CN" altLang="zh-CN" dirty="0"/>
              <a:t>。</a:t>
            </a:r>
          </a:p>
          <a:p>
            <a:endParaRPr lang="zh-CN" altLang="en-US" dirty="0"/>
          </a:p>
        </p:txBody>
      </p:sp>
    </p:spTree>
    <p:extLst>
      <p:ext uri="{BB962C8B-B14F-4D97-AF65-F5344CB8AC3E}">
        <p14:creationId xmlns:p14="http://schemas.microsoft.com/office/powerpoint/2010/main" val="151710264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450"/>
              </a:lnSpc>
              <a:spcAft>
                <a:spcPts val="0"/>
              </a:spcAft>
            </a:pPr>
            <a:r>
              <a:rPr lang="zh-CN" altLang="zh-CN" dirty="0">
                <a:solidFill>
                  <a:srgbClr val="000000"/>
                </a:solidFill>
                <a:cs typeface="Times New Roman" panose="02020603050405020304" pitchFamily="18" charset="0"/>
              </a:rPr>
              <a:t>第四节　委托代理理论</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逆向选择与道德风险</a:t>
            </a:r>
          </a:p>
          <a:p>
            <a:r>
              <a:rPr lang="zh-CN" altLang="zh-CN" dirty="0"/>
              <a:t>在契约订立前</a:t>
            </a:r>
            <a:r>
              <a:rPr lang="en-US" altLang="zh-CN" dirty="0"/>
              <a:t>,</a:t>
            </a:r>
            <a:r>
              <a:rPr lang="zh-CN" altLang="zh-CN" dirty="0"/>
              <a:t>信息不对称可能导致逆向选择问题。达成合同的第一步是在市场上搜寻合适对象</a:t>
            </a:r>
            <a:r>
              <a:rPr lang="en-US" altLang="zh-CN" dirty="0"/>
              <a:t>,</a:t>
            </a:r>
            <a:r>
              <a:rPr lang="zh-CN" altLang="zh-CN" dirty="0"/>
              <a:t>但该对象可能掌握某些私有信息并隐藏以谋取私利</a:t>
            </a:r>
            <a:r>
              <a:rPr lang="en-US" altLang="zh-CN" dirty="0"/>
              <a:t>,</a:t>
            </a:r>
            <a:r>
              <a:rPr lang="zh-CN" altLang="zh-CN" dirty="0"/>
              <a:t>从而损害另一方利益。逆向选择问题导致市场失灵</a:t>
            </a:r>
            <a:r>
              <a:rPr lang="en-US" altLang="zh-CN" dirty="0"/>
              <a:t>,</a:t>
            </a:r>
            <a:r>
              <a:rPr lang="zh-CN" altLang="zh-CN" dirty="0"/>
              <a:t>乔治·阿克洛夫</a:t>
            </a:r>
            <a:r>
              <a:rPr lang="en-US" altLang="zh-CN" dirty="0"/>
              <a:t>(George </a:t>
            </a:r>
            <a:r>
              <a:rPr lang="en-US" altLang="zh-CN" dirty="0" err="1"/>
              <a:t>Akerlof</a:t>
            </a:r>
            <a:r>
              <a:rPr lang="en-US" altLang="zh-CN" dirty="0"/>
              <a:t>)</a:t>
            </a:r>
            <a:r>
              <a:rPr lang="zh-CN" altLang="zh-CN" dirty="0"/>
              <a:t>的《柠檬市场</a:t>
            </a:r>
            <a:r>
              <a:rPr lang="en-US" altLang="zh-CN" dirty="0"/>
              <a:t>: </a:t>
            </a:r>
            <a:r>
              <a:rPr lang="zh-CN" altLang="zh-CN" dirty="0"/>
              <a:t>质量不确定性和市场机制》开创信息经济学先河</a:t>
            </a:r>
            <a:r>
              <a:rPr lang="en-US" altLang="zh-CN" dirty="0"/>
              <a:t>,</a:t>
            </a:r>
            <a:r>
              <a:rPr lang="zh-CN" altLang="zh-CN" dirty="0"/>
              <a:t>他因此获得</a:t>
            </a:r>
            <a:r>
              <a:rPr lang="en-US" altLang="zh-CN" dirty="0"/>
              <a:t>2001</a:t>
            </a:r>
            <a:r>
              <a:rPr lang="zh-CN" altLang="zh-CN" dirty="0"/>
              <a:t>年诺贝尔经济学奖。阿克洛夫以旧车市场为例阐述信息不对称导致逆向选择使市场失效</a:t>
            </a:r>
            <a:r>
              <a:rPr lang="en-US" altLang="zh-CN" dirty="0"/>
              <a:t>: </a:t>
            </a:r>
            <a:r>
              <a:rPr lang="zh-CN" altLang="zh-CN" dirty="0"/>
              <a:t>买主不知每辆车的真实质量</a:t>
            </a:r>
            <a:r>
              <a:rPr lang="en-US" altLang="zh-CN" dirty="0"/>
              <a:t>,</a:t>
            </a:r>
            <a:r>
              <a:rPr lang="zh-CN" altLang="zh-CN" dirty="0"/>
              <a:t>只知优劣车概率分布。</a:t>
            </a:r>
          </a:p>
          <a:p>
            <a:r>
              <a:rPr lang="zh-CN" altLang="zh-CN" dirty="0"/>
              <a:t>契约订立后</a:t>
            </a:r>
            <a:r>
              <a:rPr lang="en-US" altLang="zh-CN" dirty="0"/>
              <a:t>,</a:t>
            </a:r>
            <a:r>
              <a:rPr lang="zh-CN" altLang="zh-CN" dirty="0"/>
              <a:t>信息不对称可能导致道德风险。道德风险是一方利用探测不到的私有信息实施机会主义行为</a:t>
            </a:r>
            <a:r>
              <a:rPr lang="en-US" altLang="zh-CN" dirty="0"/>
              <a:t>,</a:t>
            </a:r>
            <a:r>
              <a:rPr lang="zh-CN" altLang="zh-CN" dirty="0"/>
              <a:t>损害另一方利益。委托代理理论关注激励和监督代理人问题</a:t>
            </a:r>
            <a:r>
              <a:rPr lang="en-US" altLang="zh-CN" dirty="0"/>
              <a:t>,</a:t>
            </a:r>
            <a:r>
              <a:rPr lang="zh-CN" altLang="zh-CN" dirty="0"/>
              <a:t>因为双方信息不对称</a:t>
            </a:r>
            <a:r>
              <a:rPr lang="en-US" altLang="zh-CN" dirty="0"/>
              <a:t>,</a:t>
            </a:r>
            <a:r>
              <a:rPr lang="zh-CN" altLang="zh-CN" dirty="0"/>
              <a:t>所以代理人可能损害委托人利益。与逆向选择不同</a:t>
            </a:r>
            <a:r>
              <a:rPr lang="en-US" altLang="zh-CN" dirty="0"/>
              <a:t>,</a:t>
            </a:r>
            <a:r>
              <a:rPr lang="zh-CN" altLang="zh-CN" dirty="0"/>
              <a:t>道德风险受契约规定机制约束。公司治理中的设计机制以遏制代理人机会主义行为、降低代理成本为重要议题</a:t>
            </a:r>
            <a:r>
              <a:rPr lang="en-US" altLang="zh-CN" dirty="0"/>
              <a:t>(Arrow,1985)</a:t>
            </a:r>
            <a:r>
              <a:rPr lang="zh-CN" altLang="zh-CN" dirty="0"/>
              <a:t>。</a:t>
            </a:r>
          </a:p>
          <a:p>
            <a:endParaRPr lang="zh-CN" altLang="en-US" dirty="0"/>
          </a:p>
        </p:txBody>
      </p:sp>
    </p:spTree>
    <p:extLst>
      <p:ext uri="{BB962C8B-B14F-4D97-AF65-F5344CB8AC3E}">
        <p14:creationId xmlns:p14="http://schemas.microsoft.com/office/powerpoint/2010/main" val="4729132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450"/>
              </a:lnSpc>
              <a:spcAft>
                <a:spcPts val="0"/>
              </a:spcAft>
            </a:pPr>
            <a:r>
              <a:rPr lang="zh-CN" altLang="zh-CN" dirty="0">
                <a:solidFill>
                  <a:srgbClr val="000000"/>
                </a:solidFill>
                <a:cs typeface="Times New Roman" panose="02020603050405020304" pitchFamily="18" charset="0"/>
              </a:rPr>
              <a:t>第四节　委托代理理论</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代理成本</a:t>
            </a:r>
          </a:p>
          <a:p>
            <a:r>
              <a:rPr lang="zh-CN" altLang="zh-CN" dirty="0"/>
              <a:t>代理成本是指在委托代理问题中</a:t>
            </a:r>
            <a:r>
              <a:rPr lang="en-US" altLang="zh-CN" dirty="0"/>
              <a:t>,</a:t>
            </a:r>
            <a:r>
              <a:rPr lang="zh-CN" altLang="zh-CN" dirty="0"/>
              <a:t>委托人为促使代理人行为符合其利益而产生的各种成本</a:t>
            </a:r>
            <a:r>
              <a:rPr lang="en-US" altLang="zh-CN" dirty="0"/>
              <a:t>,</a:t>
            </a:r>
            <a:r>
              <a:rPr lang="zh-CN" altLang="zh-CN" dirty="0"/>
              <a:t>主要包括监督成本、担保成本和剩余损失三部分</a:t>
            </a:r>
            <a:r>
              <a:rPr lang="zh-CN" altLang="zh-CN" dirty="0" smtClean="0"/>
              <a:t>。</a:t>
            </a:r>
            <a:endParaRPr lang="en-US" altLang="zh-CN" dirty="0" smtClean="0"/>
          </a:p>
          <a:p>
            <a:r>
              <a:rPr lang="zh-CN" altLang="zh-CN" dirty="0" smtClean="0"/>
              <a:t>监督</a:t>
            </a:r>
            <a:r>
              <a:rPr lang="zh-CN" altLang="zh-CN" dirty="0"/>
              <a:t>成本是委托人监督代理人的成本</a:t>
            </a:r>
            <a:r>
              <a:rPr lang="en-US" altLang="zh-CN" dirty="0"/>
              <a:t>,</a:t>
            </a:r>
            <a:r>
              <a:rPr lang="zh-CN" altLang="zh-CN" dirty="0"/>
              <a:t>担保成本是代理人向委托人保证自己会为委托人利益而行动的成本</a:t>
            </a:r>
            <a:r>
              <a:rPr lang="en-US" altLang="zh-CN" dirty="0"/>
              <a:t>,</a:t>
            </a:r>
            <a:r>
              <a:rPr lang="zh-CN" altLang="zh-CN" dirty="0"/>
              <a:t>剩余损失是代理人的行为偏离委托人目标所造成的损失</a:t>
            </a:r>
            <a:r>
              <a:rPr lang="en-US" altLang="zh-CN" dirty="0"/>
              <a:t>(Jensen and </a:t>
            </a:r>
            <a:r>
              <a:rPr lang="en-US" altLang="zh-CN" dirty="0" err="1"/>
              <a:t>Meckling</a:t>
            </a:r>
            <a:r>
              <a:rPr lang="en-US" altLang="zh-CN" dirty="0"/>
              <a:t>, 1976)</a:t>
            </a:r>
            <a:r>
              <a:rPr lang="zh-CN" altLang="zh-CN" dirty="0"/>
              <a:t>。</a:t>
            </a:r>
          </a:p>
          <a:p>
            <a:endParaRPr lang="zh-CN" altLang="en-US" dirty="0"/>
          </a:p>
        </p:txBody>
      </p:sp>
    </p:spTree>
    <p:extLst>
      <p:ext uri="{BB962C8B-B14F-4D97-AF65-F5344CB8AC3E}">
        <p14:creationId xmlns:p14="http://schemas.microsoft.com/office/powerpoint/2010/main" val="59177133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450"/>
              </a:lnSpc>
              <a:spcAft>
                <a:spcPts val="0"/>
              </a:spcAft>
            </a:pPr>
            <a:r>
              <a:rPr lang="zh-CN" altLang="zh-CN" dirty="0">
                <a:solidFill>
                  <a:srgbClr val="000000"/>
                </a:solidFill>
                <a:cs typeface="Times New Roman" panose="02020603050405020304" pitchFamily="18" charset="0"/>
              </a:rPr>
              <a:t>第五节　利益相关者理论</a:t>
            </a:r>
            <a:endParaRPr lang="zh-CN" altLang="zh-CN" dirty="0">
              <a:solidFill>
                <a:srgbClr val="000000"/>
              </a:solidFill>
              <a:effectLst/>
              <a:cs typeface="Times New Roman" panose="02020603050405020304" pitchFamily="18" charset="0"/>
            </a:endParaRP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利益相关者理论的基本内容</a:t>
            </a:r>
          </a:p>
          <a:p>
            <a:r>
              <a:rPr lang="zh-CN" altLang="zh-CN" dirty="0"/>
              <a:t>“利益相关者”一词最早出现在</a:t>
            </a:r>
            <a:r>
              <a:rPr lang="en-US" altLang="zh-CN" dirty="0"/>
              <a:t>1963</a:t>
            </a:r>
            <a:r>
              <a:rPr lang="zh-CN" altLang="zh-CN" dirty="0"/>
              <a:t>年斯坦福研究院的一份内部备忘录中</a:t>
            </a:r>
            <a:r>
              <a:rPr lang="en-US" altLang="zh-CN" dirty="0"/>
              <a:t>,</a:t>
            </a:r>
            <a:r>
              <a:rPr lang="zh-CN" altLang="zh-CN" dirty="0"/>
              <a:t>后来由爱德华·弗里曼</a:t>
            </a:r>
            <a:r>
              <a:rPr lang="en-US" altLang="zh-CN" dirty="0"/>
              <a:t>(R. Edward Freeman)</a:t>
            </a:r>
            <a:r>
              <a:rPr lang="zh-CN" altLang="zh-CN" dirty="0"/>
              <a:t>在其经典著作《战略管理</a:t>
            </a:r>
            <a:r>
              <a:rPr lang="en-US" altLang="zh-CN" dirty="0"/>
              <a:t>: </a:t>
            </a:r>
            <a:r>
              <a:rPr lang="zh-CN" altLang="zh-CN" dirty="0"/>
              <a:t>利益相关者方法》中进行阐释和发展</a:t>
            </a:r>
            <a:r>
              <a:rPr lang="zh-CN" altLang="zh-CN" dirty="0" smtClean="0"/>
              <a:t>。</a:t>
            </a:r>
            <a:endParaRPr lang="en-US" altLang="zh-CN" dirty="0" smtClean="0"/>
          </a:p>
          <a:p>
            <a:r>
              <a:rPr lang="zh-CN" altLang="zh-CN" dirty="0" smtClean="0"/>
              <a:t>弗里曼</a:t>
            </a:r>
            <a:r>
              <a:rPr lang="zh-CN" altLang="zh-CN" dirty="0"/>
              <a:t>认为</a:t>
            </a:r>
            <a:r>
              <a:rPr lang="en-US" altLang="zh-CN" dirty="0"/>
              <a:t>,</a:t>
            </a:r>
            <a:r>
              <a:rPr lang="zh-CN" altLang="zh-CN" dirty="0"/>
              <a:t>企业应当兼顾各利益相关者的利益</a:t>
            </a:r>
            <a:r>
              <a:rPr lang="en-US" altLang="zh-CN" dirty="0"/>
              <a:t>,</a:t>
            </a:r>
            <a:r>
              <a:rPr lang="zh-CN" altLang="zh-CN" dirty="0"/>
              <a:t>而不仅仅是股东利益</a:t>
            </a:r>
            <a:r>
              <a:rPr lang="en-US" altLang="zh-CN" dirty="0"/>
              <a:t>(Freeman, 1984)</a:t>
            </a:r>
            <a:r>
              <a:rPr lang="zh-CN" altLang="zh-CN" dirty="0"/>
              <a:t>。</a:t>
            </a:r>
            <a:r>
              <a:rPr lang="en-US" altLang="zh-CN" dirty="0"/>
              <a:t>20</a:t>
            </a:r>
            <a:r>
              <a:rPr lang="zh-CN" altLang="zh-CN" dirty="0"/>
              <a:t>世纪</a:t>
            </a:r>
            <a:r>
              <a:rPr lang="en-US" altLang="zh-CN" dirty="0"/>
              <a:t>90</a:t>
            </a:r>
            <a:r>
              <a:rPr lang="zh-CN" altLang="zh-CN" dirty="0"/>
              <a:t>年代</a:t>
            </a:r>
            <a:r>
              <a:rPr lang="en-US" altLang="zh-CN" dirty="0"/>
              <a:t>,</a:t>
            </a:r>
            <a:r>
              <a:rPr lang="zh-CN" altLang="zh-CN" dirty="0"/>
              <a:t>美国学者米切尔</a:t>
            </a:r>
            <a:r>
              <a:rPr lang="en-US" altLang="zh-CN" dirty="0"/>
              <a:t>(Mitchell)</a:t>
            </a:r>
            <a:r>
              <a:rPr lang="zh-CN" altLang="zh-CN" dirty="0"/>
              <a:t>等人根据权力、合法性和紧迫性对利益相关者进行分类</a:t>
            </a:r>
            <a:r>
              <a:rPr lang="en-US" altLang="zh-CN" dirty="0"/>
              <a:t>,</a:t>
            </a:r>
            <a:r>
              <a:rPr lang="zh-CN" altLang="zh-CN" dirty="0"/>
              <a:t>强调不同类别的利益相关者对企业的影响各有不同</a:t>
            </a:r>
            <a:r>
              <a:rPr lang="en-US" altLang="zh-CN" dirty="0"/>
              <a:t>(Mitchell et al., 1997)</a:t>
            </a:r>
            <a:r>
              <a:rPr lang="zh-CN" altLang="zh-CN" dirty="0"/>
              <a:t>。</a:t>
            </a:r>
            <a:endParaRPr lang="zh-CN" altLang="en-US" dirty="0"/>
          </a:p>
        </p:txBody>
      </p:sp>
    </p:spTree>
    <p:extLst>
      <p:ext uri="{BB962C8B-B14F-4D97-AF65-F5344CB8AC3E}">
        <p14:creationId xmlns:p14="http://schemas.microsoft.com/office/powerpoint/2010/main" val="2707321713"/>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290286"/>
            <a:ext cx="12192000" cy="646331"/>
          </a:xfrm>
          <a:prstGeom prst="rect">
            <a:avLst/>
          </a:prstGeom>
          <a:noFill/>
        </p:spPr>
        <p:txBody>
          <a:bodyPr wrap="square" rtlCol="0">
            <a:spAutoFit/>
          </a:bodyPr>
          <a:lstStyle/>
          <a:p>
            <a:r>
              <a:rPr lang="zh-CN" altLang="en-US" sz="3600" b="1" dirty="0">
                <a:solidFill>
                  <a:prstClr val="white"/>
                </a:solidFill>
              </a:rPr>
              <a:t>                   本  章  目   录</a:t>
            </a:r>
            <a:endParaRPr lang="zh-CN" altLang="en-US" sz="3600" b="1" dirty="0">
              <a:solidFill>
                <a:prstClr val="white"/>
              </a:solidFill>
            </a:endParaRPr>
          </a:p>
        </p:txBody>
      </p:sp>
      <p:sp>
        <p:nvSpPr>
          <p:cNvPr id="28" name="文本框 27"/>
          <p:cNvSpPr txBox="1"/>
          <p:nvPr/>
        </p:nvSpPr>
        <p:spPr>
          <a:xfrm>
            <a:off x="152400" y="442686"/>
            <a:ext cx="12192000" cy="646331"/>
          </a:xfrm>
          <a:prstGeom prst="rect">
            <a:avLst/>
          </a:prstGeom>
          <a:noFill/>
        </p:spPr>
        <p:txBody>
          <a:bodyPr wrap="square" rtlCol="0">
            <a:spAutoFit/>
          </a:bodyPr>
          <a:lstStyle/>
          <a:p>
            <a:r>
              <a:rPr lang="zh-CN" altLang="en-US" sz="3600" b="1" dirty="0">
                <a:solidFill>
                  <a:prstClr val="black"/>
                </a:solidFill>
                <a:latin typeface="黑体" panose="02010609060101010101" pitchFamily="49" charset="-122"/>
                <a:ea typeface="黑体" panose="02010609060101010101" pitchFamily="49" charset="-122"/>
              </a:rPr>
              <a:t>         本 章 目 录</a:t>
            </a:r>
            <a:endParaRPr lang="zh-CN" altLang="en-US" sz="3600" b="1" dirty="0">
              <a:solidFill>
                <a:prstClr val="black"/>
              </a:solidFill>
              <a:latin typeface="黑体" panose="02010609060101010101" pitchFamily="49" charset="-122"/>
              <a:ea typeface="黑体" panose="02010609060101010101" pitchFamily="49" charset="-122"/>
            </a:endParaRPr>
          </a:p>
        </p:txBody>
      </p:sp>
      <p:grpSp>
        <p:nvGrpSpPr>
          <p:cNvPr id="2" name="组合 1"/>
          <p:cNvGrpSpPr/>
          <p:nvPr/>
        </p:nvGrpSpPr>
        <p:grpSpPr>
          <a:xfrm>
            <a:off x="1870430" y="2032754"/>
            <a:ext cx="6390109" cy="3909188"/>
            <a:chOff x="1870430" y="2032754"/>
            <a:chExt cx="6390109" cy="3909188"/>
          </a:xfrm>
        </p:grpSpPr>
        <p:grpSp>
          <p:nvGrpSpPr>
            <p:cNvPr id="35" name="Group 4"/>
            <p:cNvGrpSpPr/>
            <p:nvPr/>
          </p:nvGrpSpPr>
          <p:grpSpPr bwMode="auto">
            <a:xfrm>
              <a:off x="1870430" y="2032754"/>
              <a:ext cx="6390109" cy="639332"/>
              <a:chOff x="0" y="0"/>
              <a:chExt cx="2982" cy="288"/>
            </a:xfrm>
          </p:grpSpPr>
          <p:sp>
            <p:nvSpPr>
              <p:cNvPr id="4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4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第一节　两权分离理论</a:t>
                </a:r>
              </a:p>
            </p:txBody>
          </p:sp>
          <p:sp>
            <p:nvSpPr>
              <p:cNvPr id="4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36" name="Group 8"/>
            <p:cNvGrpSpPr/>
            <p:nvPr/>
          </p:nvGrpSpPr>
          <p:grpSpPr bwMode="auto">
            <a:xfrm>
              <a:off x="1870430" y="2869347"/>
              <a:ext cx="6390109" cy="639332"/>
              <a:chOff x="0" y="0"/>
              <a:chExt cx="2982" cy="288"/>
            </a:xfrm>
          </p:grpSpPr>
          <p:sp>
            <p:nvSpPr>
              <p:cNvPr id="4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4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第二节　公司控制权理论</a:t>
                </a:r>
              </a:p>
            </p:txBody>
          </p:sp>
          <p:sp>
            <p:nvSpPr>
              <p:cNvPr id="4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37" name="Group 12"/>
            <p:cNvGrpSpPr/>
            <p:nvPr/>
          </p:nvGrpSpPr>
          <p:grpSpPr bwMode="auto">
            <a:xfrm>
              <a:off x="1870430" y="3672916"/>
              <a:ext cx="6390109" cy="639332"/>
              <a:chOff x="0" y="0"/>
              <a:chExt cx="2982" cy="288"/>
            </a:xfrm>
          </p:grpSpPr>
          <p:sp>
            <p:nvSpPr>
              <p:cNvPr id="3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第三节　企业融资理论</a:t>
                </a:r>
              </a:p>
            </p:txBody>
          </p:sp>
          <p:sp>
            <p:nvSpPr>
              <p:cNvPr id="4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31" name="Group 4"/>
            <p:cNvGrpSpPr/>
            <p:nvPr/>
          </p:nvGrpSpPr>
          <p:grpSpPr bwMode="auto">
            <a:xfrm>
              <a:off x="1870430" y="4468451"/>
              <a:ext cx="6390109" cy="639332"/>
              <a:chOff x="0" y="0"/>
              <a:chExt cx="2982" cy="288"/>
            </a:xfrm>
          </p:grpSpPr>
          <p:sp>
            <p:nvSpPr>
              <p:cNvPr id="32"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3"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第四节　委托代理理论</a:t>
                </a:r>
              </a:p>
            </p:txBody>
          </p:sp>
          <p:sp>
            <p:nvSpPr>
              <p:cNvPr id="34"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2" name="Group 8"/>
            <p:cNvGrpSpPr/>
            <p:nvPr/>
          </p:nvGrpSpPr>
          <p:grpSpPr bwMode="auto">
            <a:xfrm>
              <a:off x="1870430" y="5302610"/>
              <a:ext cx="6390109" cy="639332"/>
              <a:chOff x="0" y="0"/>
              <a:chExt cx="2982" cy="288"/>
            </a:xfrm>
          </p:grpSpPr>
          <p:sp>
            <p:nvSpPr>
              <p:cNvPr id="23"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4"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第五节　利益相关者理论</a:t>
                </a:r>
              </a:p>
            </p:txBody>
          </p:sp>
          <p:sp>
            <p:nvSpPr>
              <p:cNvPr id="25"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Tree>
    <p:extLst>
      <p:ext uri="{BB962C8B-B14F-4D97-AF65-F5344CB8AC3E}">
        <p14:creationId xmlns:p14="http://schemas.microsoft.com/office/powerpoint/2010/main" val="343581841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450"/>
              </a:lnSpc>
              <a:spcAft>
                <a:spcPts val="0"/>
              </a:spcAft>
            </a:pPr>
            <a:r>
              <a:rPr lang="zh-CN" altLang="zh-CN" dirty="0">
                <a:solidFill>
                  <a:srgbClr val="000000"/>
                </a:solidFill>
                <a:cs typeface="Times New Roman" panose="02020603050405020304" pitchFamily="18" charset="0"/>
              </a:rPr>
              <a:t>第五节　利益相关者理论</a:t>
            </a:r>
            <a:endParaRPr lang="zh-CN" altLang="zh-CN" dirty="0">
              <a:solidFill>
                <a:srgbClr val="000000"/>
              </a:solidFill>
              <a:effectLst/>
              <a:cs typeface="Times New Roman" panose="02020603050405020304" pitchFamily="18" charset="0"/>
            </a:endParaRP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利益相关者理论</a:t>
            </a:r>
            <a:r>
              <a:rPr lang="en-US" altLang="zh-CN" sz="2600" b="1" dirty="0">
                <a:latin typeface="黑体" panose="02010609060101010101" pitchFamily="49" charset="-122"/>
                <a:ea typeface="黑体" panose="02010609060101010101" pitchFamily="49" charset="-122"/>
              </a:rPr>
              <a:t>: </a:t>
            </a:r>
            <a:r>
              <a:rPr lang="zh-CN" altLang="zh-CN" sz="2600" b="1" dirty="0">
                <a:latin typeface="黑体" panose="02010609060101010101" pitchFamily="49" charset="-122"/>
                <a:ea typeface="黑体" panose="02010609060101010101" pitchFamily="49" charset="-122"/>
              </a:rPr>
              <a:t>从单边治理向多边治理的转变</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早期的公司治理模式——股东主权模式</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单边治理的弱化——</a:t>
            </a:r>
            <a:r>
              <a:rPr lang="en-US" altLang="zh-CN" sz="2200" b="1" dirty="0">
                <a:latin typeface="楷体" panose="02010609060101010101" pitchFamily="49" charset="-122"/>
                <a:ea typeface="楷体" panose="02010609060101010101" pitchFamily="49" charset="-122"/>
              </a:rPr>
              <a:t>SM</a:t>
            </a:r>
            <a:r>
              <a:rPr lang="zh-CN" altLang="zh-CN" sz="2200" b="1" dirty="0">
                <a:latin typeface="楷体" panose="02010609060101010101" pitchFamily="49" charset="-122"/>
                <a:ea typeface="楷体" panose="02010609060101010101" pitchFamily="49" charset="-122"/>
              </a:rPr>
              <a:t>型治理结构</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多边治理的逐渐形成——</a:t>
            </a:r>
            <a:r>
              <a:rPr lang="en-US" altLang="zh-CN" sz="2200" b="1" dirty="0">
                <a:latin typeface="楷体" panose="02010609060101010101" pitchFamily="49" charset="-122"/>
                <a:ea typeface="楷体" panose="02010609060101010101" pitchFamily="49" charset="-122"/>
              </a:rPr>
              <a:t>MWS</a:t>
            </a:r>
            <a:r>
              <a:rPr lang="zh-CN" altLang="zh-CN" sz="2200" b="1" dirty="0">
                <a:latin typeface="楷体" panose="02010609060101010101" pitchFamily="49" charset="-122"/>
                <a:ea typeface="楷体" panose="02010609060101010101" pitchFamily="49" charset="-122"/>
              </a:rPr>
              <a:t>型治理结构</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多边治理的强化——</a:t>
            </a:r>
            <a:r>
              <a:rPr lang="en-US" altLang="zh-CN" sz="2200" b="1" dirty="0">
                <a:latin typeface="楷体" panose="02010609060101010101" pitchFamily="49" charset="-122"/>
                <a:ea typeface="楷体" panose="02010609060101010101" pitchFamily="49" charset="-122"/>
              </a:rPr>
              <a:t>ES</a:t>
            </a:r>
            <a:r>
              <a:rPr lang="zh-CN" altLang="zh-CN" sz="2200" b="1" dirty="0">
                <a:latin typeface="楷体" panose="02010609060101010101" pitchFamily="49" charset="-122"/>
                <a:ea typeface="楷体" panose="02010609060101010101" pitchFamily="49" charset="-122"/>
              </a:rPr>
              <a:t>型治理结构</a:t>
            </a:r>
          </a:p>
          <a:p>
            <a:endParaRPr lang="zh-CN" altLang="en-US" dirty="0"/>
          </a:p>
        </p:txBody>
      </p:sp>
    </p:spTree>
    <p:extLst>
      <p:ext uri="{BB962C8B-B14F-4D97-AF65-F5344CB8AC3E}">
        <p14:creationId xmlns:p14="http://schemas.microsoft.com/office/powerpoint/2010/main" val="2414233075"/>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两权分离理论</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公司制与两权分离</a:t>
            </a:r>
          </a:p>
          <a:p>
            <a:r>
              <a:rPr lang="zh-CN" altLang="zh-CN" dirty="0"/>
              <a:t>现代公司制企业的发展</a:t>
            </a:r>
            <a:r>
              <a:rPr lang="en-US" altLang="zh-CN" dirty="0"/>
              <a:t>,</a:t>
            </a:r>
            <a:r>
              <a:rPr lang="zh-CN" altLang="zh-CN" dirty="0"/>
              <a:t>导致了股权结构的分散化、所有权和经营权的分离等显著特征。随着企业规模的扩大</a:t>
            </a:r>
            <a:r>
              <a:rPr lang="en-US" altLang="zh-CN" dirty="0"/>
              <a:t>,</a:t>
            </a:r>
            <a:r>
              <a:rPr lang="zh-CN" altLang="zh-CN" dirty="0"/>
              <a:t>产品线变得多元化并不断延伸</a:t>
            </a:r>
            <a:r>
              <a:rPr lang="en-US" altLang="zh-CN" dirty="0"/>
              <a:t>,</a:t>
            </a:r>
            <a:r>
              <a:rPr lang="zh-CN" altLang="zh-CN" dirty="0"/>
              <a:t>企业分工更加细化</a:t>
            </a:r>
            <a:r>
              <a:rPr lang="en-US" altLang="zh-CN" dirty="0"/>
              <a:t>,</a:t>
            </a:r>
            <a:r>
              <a:rPr lang="zh-CN" altLang="zh-CN" dirty="0"/>
              <a:t>企业的组织形式也逐步呈现层级化的特点</a:t>
            </a:r>
            <a:r>
              <a:rPr lang="en-US" altLang="zh-CN" dirty="0"/>
              <a:t>,</a:t>
            </a:r>
            <a:r>
              <a:rPr lang="zh-CN" altLang="zh-CN" dirty="0"/>
              <a:t>形成了分权结构。在这样的背景下</a:t>
            </a:r>
            <a:r>
              <a:rPr lang="en-US" altLang="zh-CN" dirty="0"/>
              <a:t>,</a:t>
            </a:r>
            <a:r>
              <a:rPr lang="zh-CN" altLang="zh-CN" dirty="0"/>
              <a:t>公司必须引入职业管理层</a:t>
            </a:r>
            <a:r>
              <a:rPr lang="en-US" altLang="zh-CN" dirty="0"/>
              <a:t>,</a:t>
            </a:r>
            <a:r>
              <a:rPr lang="zh-CN" altLang="zh-CN" dirty="0"/>
              <a:t>将部分经营管理权从公司创业者转移给职业管理者</a:t>
            </a:r>
            <a:r>
              <a:rPr lang="en-US" altLang="zh-CN" dirty="0"/>
              <a:t>,</a:t>
            </a:r>
            <a:r>
              <a:rPr lang="zh-CN" altLang="zh-CN" dirty="0"/>
              <a:t>造成了所有权和经营权“两权分离”的状况。创业者</a:t>
            </a:r>
            <a:r>
              <a:rPr lang="en-US" altLang="zh-CN" dirty="0"/>
              <a:t>(</a:t>
            </a:r>
            <a:r>
              <a:rPr lang="zh-CN" altLang="zh-CN" dirty="0"/>
              <a:t>股东</a:t>
            </a:r>
            <a:r>
              <a:rPr lang="en-US" altLang="zh-CN" dirty="0"/>
              <a:t>)</a:t>
            </a:r>
            <a:r>
              <a:rPr lang="zh-CN" altLang="zh-CN" dirty="0"/>
              <a:t>具有所有权、职业管理者</a:t>
            </a:r>
            <a:r>
              <a:rPr lang="en-US" altLang="zh-CN" dirty="0"/>
              <a:t>(</a:t>
            </a:r>
            <a:r>
              <a:rPr lang="zh-CN" altLang="zh-CN" dirty="0"/>
              <a:t>经理人</a:t>
            </a:r>
            <a:r>
              <a:rPr lang="en-US" altLang="zh-CN" dirty="0"/>
              <a:t>)</a:t>
            </a:r>
            <a:r>
              <a:rPr lang="zh-CN" altLang="zh-CN" dirty="0"/>
              <a:t>具有经营权</a:t>
            </a:r>
            <a:r>
              <a:rPr lang="en-US" altLang="zh-CN" dirty="0"/>
              <a:t>,</a:t>
            </a:r>
            <a:r>
              <a:rPr lang="zh-CN" altLang="zh-CN" dirty="0"/>
              <a:t>这就构成了委托代理关系</a:t>
            </a:r>
            <a:r>
              <a:rPr lang="zh-CN" altLang="zh-CN" dirty="0" smtClean="0"/>
              <a:t>。</a:t>
            </a:r>
            <a:endParaRPr lang="en-US" altLang="zh-CN" dirty="0" smtClean="0"/>
          </a:p>
          <a:p>
            <a:r>
              <a:rPr lang="zh-CN" altLang="zh-CN" dirty="0" smtClean="0"/>
              <a:t>作为</a:t>
            </a:r>
            <a:r>
              <a:rPr lang="zh-CN" altLang="zh-CN" dirty="0"/>
              <a:t>代理人的经理人与作为委托人的股东</a:t>
            </a:r>
            <a:r>
              <a:rPr lang="en-US" altLang="zh-CN" dirty="0"/>
              <a:t>,</a:t>
            </a:r>
            <a:r>
              <a:rPr lang="zh-CN" altLang="zh-CN" dirty="0"/>
              <a:t>两者的利益和目标并不完全一致。在两权分离的基础上</a:t>
            </a:r>
            <a:r>
              <a:rPr lang="en-US" altLang="zh-CN" dirty="0"/>
              <a:t>,</a:t>
            </a:r>
            <a:r>
              <a:rPr lang="zh-CN" altLang="zh-CN" dirty="0"/>
              <a:t>信息不对称、机会主义等因素的存在可能使代理人产生“道德风险”</a:t>
            </a:r>
            <a:r>
              <a:rPr lang="en-US" altLang="zh-CN" dirty="0"/>
              <a:t>,</a:t>
            </a:r>
            <a:r>
              <a:rPr lang="zh-CN" altLang="zh-CN" dirty="0"/>
              <a:t>导致损害股东利益的代理问题</a:t>
            </a:r>
            <a:r>
              <a:rPr lang="en-US" altLang="zh-CN" dirty="0"/>
              <a:t>,</a:t>
            </a:r>
            <a:r>
              <a:rPr lang="zh-CN" altLang="zh-CN" dirty="0"/>
              <a:t>即管理层不按照股东利益行事而形成的各种代理成本</a:t>
            </a:r>
            <a:r>
              <a:rPr lang="en-US" altLang="zh-CN" dirty="0"/>
              <a:t>,</a:t>
            </a:r>
            <a:r>
              <a:rPr lang="zh-CN" altLang="zh-CN" dirty="0"/>
              <a:t>包括经理层单方面追求个人收入、单方面追求公司的经营规模、为追求短期效益而牺牲公司长期发展规划以及存在不合理的在职消费等行为。</a:t>
            </a:r>
          </a:p>
          <a:p>
            <a:endParaRPr lang="zh-CN" altLang="en-US" dirty="0"/>
          </a:p>
        </p:txBody>
      </p:sp>
    </p:spTree>
    <p:extLst>
      <p:ext uri="{BB962C8B-B14F-4D97-AF65-F5344CB8AC3E}">
        <p14:creationId xmlns:p14="http://schemas.microsoft.com/office/powerpoint/2010/main" val="190454048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两权分离理论</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两权分离理论的主要内容</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两权分离理论的出现</a:t>
            </a:r>
          </a:p>
          <a:p>
            <a:r>
              <a:rPr lang="zh-CN" altLang="zh-CN" dirty="0"/>
              <a:t>作为现代公司法的经典命题</a:t>
            </a:r>
            <a:r>
              <a:rPr lang="en-US" altLang="zh-CN" dirty="0"/>
              <a:t>,</a:t>
            </a:r>
            <a:r>
              <a:rPr lang="zh-CN" altLang="zh-CN" dirty="0"/>
              <a:t>两权分离不仅得到学界的广泛认同</a:t>
            </a:r>
            <a:r>
              <a:rPr lang="en-US" altLang="zh-CN" dirty="0"/>
              <a:t>,</a:t>
            </a:r>
            <a:r>
              <a:rPr lang="zh-CN" altLang="zh-CN" dirty="0"/>
              <a:t>而且成为影响各国公司法制度供给的重要因素</a:t>
            </a:r>
            <a:r>
              <a:rPr lang="zh-CN" altLang="zh-CN" dirty="0" smtClean="0"/>
              <a:t>。</a:t>
            </a:r>
            <a:endParaRPr lang="en-US" altLang="zh-CN" dirty="0" smtClean="0"/>
          </a:p>
          <a:p>
            <a:r>
              <a:rPr lang="zh-CN" altLang="zh-CN" dirty="0" smtClean="0"/>
              <a:t>一方面</a:t>
            </a:r>
            <a:r>
              <a:rPr lang="en-US" altLang="zh-CN" dirty="0"/>
              <a:t>,</a:t>
            </a:r>
            <a:r>
              <a:rPr lang="zh-CN" altLang="zh-CN" dirty="0"/>
              <a:t>为两权分离提供制度供给</a:t>
            </a:r>
            <a:r>
              <a:rPr lang="en-US" altLang="zh-CN" dirty="0"/>
              <a:t>,</a:t>
            </a:r>
            <a:r>
              <a:rPr lang="zh-CN" altLang="zh-CN" dirty="0"/>
              <a:t>如代理投票权制度、表决权委托制度、商业判断规则等</a:t>
            </a:r>
            <a:r>
              <a:rPr lang="en-US" altLang="zh-CN" dirty="0"/>
              <a:t>,</a:t>
            </a:r>
            <a:r>
              <a:rPr lang="zh-CN" altLang="zh-CN" dirty="0"/>
              <a:t>将公司的经营交由具有专业知识的管理人员。另一方面</a:t>
            </a:r>
            <a:r>
              <a:rPr lang="en-US" altLang="zh-CN" dirty="0"/>
              <a:t>,</a:t>
            </a:r>
            <a:r>
              <a:rPr lang="zh-CN" altLang="zh-CN" dirty="0"/>
              <a:t>需要建立制度以消解因两权分离而产生的代理成本</a:t>
            </a:r>
            <a:r>
              <a:rPr lang="en-US" altLang="zh-CN" dirty="0"/>
              <a:t>,</a:t>
            </a:r>
            <a:r>
              <a:rPr lang="zh-CN" altLang="zh-CN" dirty="0"/>
              <a:t>如管理层的忠实勤勉义务、独立董事制度、股东诉讼</a:t>
            </a:r>
            <a:r>
              <a:rPr lang="en-US" altLang="zh-CN" dirty="0"/>
              <a:t>(</a:t>
            </a:r>
            <a:r>
              <a:rPr lang="zh-CN" altLang="zh-CN" dirty="0"/>
              <a:t>直接诉讼和派生诉讼</a:t>
            </a:r>
            <a:r>
              <a:rPr lang="en-US" altLang="zh-CN" dirty="0"/>
              <a:t>)</a:t>
            </a:r>
            <a:r>
              <a:rPr lang="zh-CN" altLang="zh-CN" dirty="0"/>
              <a:t>等。</a:t>
            </a:r>
          </a:p>
          <a:p>
            <a:endParaRPr lang="zh-CN" altLang="en-US" dirty="0"/>
          </a:p>
        </p:txBody>
      </p:sp>
    </p:spTree>
    <p:extLst>
      <p:ext uri="{BB962C8B-B14F-4D97-AF65-F5344CB8AC3E}">
        <p14:creationId xmlns:p14="http://schemas.microsoft.com/office/powerpoint/2010/main" val="331095327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两权分离理论</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两权分离理论的本质</a:t>
            </a:r>
          </a:p>
          <a:p>
            <a:r>
              <a:rPr lang="zh-CN" altLang="zh-CN" dirty="0"/>
              <a:t>两权分离理论是一种所有制理论</a:t>
            </a:r>
            <a:r>
              <a:rPr lang="en-US" altLang="zh-CN" dirty="0"/>
              <a:t>,</a:t>
            </a:r>
            <a:r>
              <a:rPr lang="zh-CN" altLang="zh-CN" dirty="0"/>
              <a:t>这一理论由两个核心命题构成</a:t>
            </a:r>
            <a:r>
              <a:rPr lang="en-US" altLang="zh-CN" dirty="0"/>
              <a:t>: </a:t>
            </a:r>
            <a:endParaRPr lang="en-US" altLang="zh-CN" dirty="0" smtClean="0"/>
          </a:p>
          <a:p>
            <a:r>
              <a:rPr lang="zh-CN" altLang="zh-CN" dirty="0" smtClean="0"/>
              <a:t>第一</a:t>
            </a:r>
            <a:r>
              <a:rPr lang="en-US" altLang="zh-CN" dirty="0"/>
              <a:t>,</a:t>
            </a:r>
            <a:r>
              <a:rPr lang="zh-CN" altLang="zh-CN" dirty="0"/>
              <a:t>生产资料所有权包含所有权、占有权、支配权和使用权。所有权意味着资产的归属</a:t>
            </a:r>
            <a:r>
              <a:rPr lang="en-US" altLang="zh-CN" dirty="0"/>
              <a:t>,</a:t>
            </a:r>
            <a:r>
              <a:rPr lang="zh-CN" altLang="zh-CN" dirty="0"/>
              <a:t>占有权是有条件的使用权</a:t>
            </a:r>
            <a:r>
              <a:rPr lang="en-US" altLang="zh-CN" dirty="0"/>
              <a:t>,</a:t>
            </a:r>
            <a:r>
              <a:rPr lang="zh-CN" altLang="zh-CN" dirty="0"/>
              <a:t>支配权是对资产的管理权</a:t>
            </a:r>
            <a:r>
              <a:rPr lang="en-US" altLang="zh-CN" dirty="0"/>
              <a:t>,</a:t>
            </a:r>
            <a:r>
              <a:rPr lang="zh-CN" altLang="zh-CN" dirty="0"/>
              <a:t>使用权是直接操作资产的权利。这些权利在法律上体现为产权体系</a:t>
            </a:r>
            <a:r>
              <a:rPr lang="zh-CN" altLang="zh-CN" dirty="0" smtClean="0"/>
              <a:t>。</a:t>
            </a:r>
            <a:endParaRPr lang="en-US" altLang="zh-CN" dirty="0" smtClean="0"/>
          </a:p>
          <a:p>
            <a:r>
              <a:rPr lang="zh-CN" altLang="zh-CN" dirty="0" smtClean="0"/>
              <a:t>第二</a:t>
            </a:r>
            <a:r>
              <a:rPr lang="en-US" altLang="zh-CN" dirty="0"/>
              <a:t>,</a:t>
            </a:r>
            <a:r>
              <a:rPr lang="zh-CN" altLang="zh-CN" dirty="0"/>
              <a:t>生产资料的所有权和经营权可以统一</a:t>
            </a:r>
            <a:r>
              <a:rPr lang="en-US" altLang="zh-CN" dirty="0"/>
              <a:t>,</a:t>
            </a:r>
            <a:r>
              <a:rPr lang="zh-CN" altLang="zh-CN" dirty="0"/>
              <a:t>也可以分离。所有权代表资产的最终控制权</a:t>
            </a:r>
            <a:r>
              <a:rPr lang="en-US" altLang="zh-CN" dirty="0"/>
              <a:t>;</a:t>
            </a:r>
            <a:r>
              <a:rPr lang="zh-CN" altLang="zh-CN" dirty="0"/>
              <a:t>经营权包括占有权、支配权和使用权</a:t>
            </a:r>
            <a:r>
              <a:rPr lang="en-US" altLang="zh-CN" dirty="0"/>
              <a:t>,</a:t>
            </a:r>
            <a:r>
              <a:rPr lang="zh-CN" altLang="zh-CN" dirty="0"/>
              <a:t>是资产的日常操作权。所有权和经营权的分离体现为国家或集体保持产权</a:t>
            </a:r>
            <a:r>
              <a:rPr lang="en-US" altLang="zh-CN" dirty="0"/>
              <a:t>,</a:t>
            </a:r>
            <a:r>
              <a:rPr lang="zh-CN" altLang="zh-CN" dirty="0"/>
              <a:t>企业行使经营权。</a:t>
            </a:r>
          </a:p>
          <a:p>
            <a:endParaRPr lang="zh-CN" altLang="en-US" dirty="0"/>
          </a:p>
        </p:txBody>
      </p:sp>
    </p:spTree>
    <p:extLst>
      <p:ext uri="{BB962C8B-B14F-4D97-AF65-F5344CB8AC3E}">
        <p14:creationId xmlns:p14="http://schemas.microsoft.com/office/powerpoint/2010/main" val="174077419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cs typeface="Times New Roman" panose="02020603050405020304" pitchFamily="18" charset="0"/>
              </a:rPr>
              <a:t>第一节　两权分离理论</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对两权分离理论的反思</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忽视了股东的多样性和利益差异</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将股东视为一个整体</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低估了股东的参与和影响力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将股东视为被动的投资者</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过分强调经理的自主性和控制力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将经理视为主导的控制者</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忽略了公司的社会责任和利益相关者的权益</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将公司视为单纯的利润追求者</a:t>
            </a:r>
          </a:p>
          <a:p>
            <a:endParaRPr lang="zh-CN" altLang="en-US" dirty="0"/>
          </a:p>
        </p:txBody>
      </p:sp>
    </p:spTree>
    <p:extLst>
      <p:ext uri="{BB962C8B-B14F-4D97-AF65-F5344CB8AC3E}">
        <p14:creationId xmlns:p14="http://schemas.microsoft.com/office/powerpoint/2010/main" val="1790229073"/>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450"/>
              </a:lnSpc>
              <a:spcAft>
                <a:spcPts val="0"/>
              </a:spcAft>
            </a:pPr>
            <a:r>
              <a:rPr lang="zh-CN" altLang="zh-CN" dirty="0">
                <a:solidFill>
                  <a:srgbClr val="000000"/>
                </a:solidFill>
                <a:cs typeface="Times New Roman" panose="02020603050405020304" pitchFamily="18" charset="0"/>
              </a:rPr>
              <a:t>第二节　公司控制权理论</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控制权的产生及内涵</a:t>
            </a:r>
          </a:p>
          <a:p>
            <a:r>
              <a:rPr lang="zh-CN" altLang="zh-CN" dirty="0"/>
              <a:t>自伯利和米恩斯在</a:t>
            </a:r>
            <a:r>
              <a:rPr lang="en-US" altLang="zh-CN" dirty="0"/>
              <a:t>1932</a:t>
            </a:r>
            <a:r>
              <a:rPr lang="zh-CN" altLang="zh-CN" dirty="0"/>
              <a:t>年出版的《现代公司与私有财产》一书中指出公司经营者实际上掌握了公司的控制权</a:t>
            </a:r>
            <a:r>
              <a:rPr lang="en-US" altLang="zh-CN" dirty="0"/>
              <a:t>,</a:t>
            </a:r>
            <a:r>
              <a:rPr lang="zh-CN" altLang="zh-CN" dirty="0"/>
              <a:t>即“经理革命”</a:t>
            </a:r>
            <a:r>
              <a:rPr lang="en-US" altLang="zh-CN" dirty="0"/>
              <a:t>,</a:t>
            </a:r>
            <a:r>
              <a:rPr lang="zh-CN" altLang="zh-CN" dirty="0"/>
              <a:t>理论界就开始关注公司控制权问题。伯利和米恩斯认为</a:t>
            </a:r>
            <a:r>
              <a:rPr lang="en-US" altLang="zh-CN" dirty="0"/>
              <a:t>,</a:t>
            </a:r>
            <a:r>
              <a:rPr lang="zh-CN" altLang="zh-CN" dirty="0"/>
              <a:t>控制权是对大多数董事有实际选择权的法定权力或影响力</a:t>
            </a:r>
            <a:r>
              <a:rPr lang="zh-CN" altLang="zh-CN" dirty="0" smtClean="0"/>
              <a:t>。</a:t>
            </a:r>
            <a:endParaRPr lang="en-US" altLang="zh-CN" dirty="0" smtClean="0"/>
          </a:p>
          <a:p>
            <a:r>
              <a:rPr lang="zh-CN" altLang="zh-CN" dirty="0" smtClean="0"/>
              <a:t>我国</a:t>
            </a:r>
            <a:r>
              <a:rPr lang="zh-CN" altLang="zh-CN" dirty="0"/>
              <a:t>学者周其仁</a:t>
            </a:r>
            <a:r>
              <a:rPr lang="en-US" altLang="zh-CN" dirty="0"/>
              <a:t>(1996)</a:t>
            </a:r>
            <a:r>
              <a:rPr lang="zh-CN" altLang="zh-CN" dirty="0"/>
              <a:t>认为</a:t>
            </a:r>
            <a:r>
              <a:rPr lang="en-US" altLang="zh-CN" dirty="0"/>
              <a:t>,</a:t>
            </a:r>
            <a:r>
              <a:rPr lang="zh-CN" altLang="zh-CN" dirty="0"/>
              <a:t>企业控制权就是排他性利用企业资产</a:t>
            </a:r>
            <a:r>
              <a:rPr lang="en-US" altLang="zh-CN" dirty="0"/>
              <a:t>,</a:t>
            </a:r>
            <a:r>
              <a:rPr lang="zh-CN" altLang="zh-CN" dirty="0"/>
              <a:t>特别是决定企业资产的投资和市场营运</a:t>
            </a:r>
            <a:r>
              <a:rPr lang="zh-CN" altLang="zh-CN" dirty="0" smtClean="0"/>
              <a:t>。</a:t>
            </a:r>
            <a:endParaRPr lang="en-US" altLang="zh-CN" dirty="0" smtClean="0"/>
          </a:p>
          <a:p>
            <a:r>
              <a:rPr lang="zh-CN" altLang="zh-CN" dirty="0" smtClean="0"/>
              <a:t>长期以来</a:t>
            </a:r>
            <a:r>
              <a:rPr lang="en-US" altLang="zh-CN" dirty="0"/>
              <a:t>,</a:t>
            </a:r>
            <a:r>
              <a:rPr lang="zh-CN" altLang="zh-CN" dirty="0"/>
              <a:t>人们以委托代理框架中的“股东至上主义”逻辑来诠释管理者控制权的内涵</a:t>
            </a:r>
            <a:r>
              <a:rPr lang="en-US" altLang="zh-CN" dirty="0"/>
              <a:t>,</a:t>
            </a:r>
            <a:r>
              <a:rPr lang="zh-CN" altLang="zh-CN" dirty="0"/>
              <a:t>基于连建辉</a:t>
            </a:r>
            <a:r>
              <a:rPr lang="en-US" altLang="zh-CN" dirty="0"/>
              <a:t>(2004)</a:t>
            </a:r>
            <a:r>
              <a:rPr lang="zh-CN" altLang="zh-CN" dirty="0"/>
              <a:t>的观点</a:t>
            </a:r>
            <a:r>
              <a:rPr lang="en-US" altLang="zh-CN" dirty="0"/>
              <a:t>,</a:t>
            </a:r>
            <a:r>
              <a:rPr lang="zh-CN" altLang="zh-CN" dirty="0"/>
              <a:t>管理者不仅拥有企业特定控制权</a:t>
            </a:r>
            <a:r>
              <a:rPr lang="en-US" altLang="zh-CN" dirty="0"/>
              <a:t>,</a:t>
            </a:r>
            <a:r>
              <a:rPr lang="zh-CN" altLang="zh-CN" dirty="0"/>
              <a:t>而且拥有企业剩余控制权</a:t>
            </a:r>
            <a:r>
              <a:rPr lang="en-US" altLang="zh-CN" dirty="0"/>
              <a:t>,</a:t>
            </a:r>
            <a:r>
              <a:rPr lang="zh-CN" altLang="zh-CN" dirty="0"/>
              <a:t>管理者拥有的企业剩余控制权内生于企业契约内各参与方之间谈判的过程中。</a:t>
            </a:r>
          </a:p>
          <a:p>
            <a:endParaRPr lang="zh-CN" altLang="en-US" dirty="0"/>
          </a:p>
        </p:txBody>
      </p:sp>
    </p:spTree>
    <p:extLst>
      <p:ext uri="{BB962C8B-B14F-4D97-AF65-F5344CB8AC3E}">
        <p14:creationId xmlns:p14="http://schemas.microsoft.com/office/powerpoint/2010/main" val="3032138403"/>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450"/>
              </a:lnSpc>
              <a:spcAft>
                <a:spcPts val="0"/>
              </a:spcAft>
            </a:pPr>
            <a:r>
              <a:rPr lang="zh-CN" altLang="zh-CN" dirty="0">
                <a:solidFill>
                  <a:srgbClr val="000000"/>
                </a:solidFill>
                <a:cs typeface="Times New Roman" panose="02020603050405020304" pitchFamily="18" charset="0"/>
              </a:rPr>
              <a:t>第二节　公司控制权理论</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控制权的来源</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物质资本</a:t>
            </a:r>
          </a:p>
          <a:p>
            <a:r>
              <a:rPr lang="zh-CN" altLang="zh-CN" dirty="0"/>
              <a:t>中国学者张维迎</a:t>
            </a:r>
            <a:r>
              <a:rPr lang="en-US" altLang="zh-CN" dirty="0"/>
              <a:t>(1996)</a:t>
            </a:r>
            <a:r>
              <a:rPr lang="zh-CN" altLang="zh-CN" dirty="0"/>
              <a:t>从风险、监督的难易程度论证了“资本雇佣劳动”的逻辑</a:t>
            </a:r>
            <a:r>
              <a:rPr lang="en-US" altLang="zh-CN" dirty="0"/>
              <a:t>,</a:t>
            </a:r>
            <a:r>
              <a:rPr lang="zh-CN" altLang="zh-CN" dirty="0"/>
              <a:t>证实了企业的控制权来自物质资本。</a:t>
            </a:r>
            <a:r>
              <a:rPr lang="en-US" altLang="zh-CN" dirty="0" err="1"/>
              <a:t>Alchian</a:t>
            </a:r>
            <a:r>
              <a:rPr lang="zh-CN" altLang="zh-CN" dirty="0"/>
              <a:t>和</a:t>
            </a:r>
            <a:r>
              <a:rPr lang="en-US" altLang="zh-CN" dirty="0" err="1"/>
              <a:t>Demsetz</a:t>
            </a:r>
            <a:r>
              <a:rPr lang="en-US" altLang="zh-CN" dirty="0"/>
              <a:t>(1972)</a:t>
            </a:r>
            <a:r>
              <a:rPr lang="zh-CN" altLang="zh-CN" dirty="0"/>
              <a:t>在团队生产理论中指出</a:t>
            </a:r>
            <a:r>
              <a:rPr lang="en-US" altLang="zh-CN" dirty="0"/>
              <a:t>,</a:t>
            </a:r>
            <a:r>
              <a:rPr lang="zh-CN" altLang="zh-CN" dirty="0"/>
              <a:t>为减少成员偷懒而实施监督的监督者之所以拥有这种权力</a:t>
            </a:r>
            <a:r>
              <a:rPr lang="en-US" altLang="zh-CN" dirty="0"/>
              <a:t>,</a:t>
            </a:r>
            <a:r>
              <a:rPr lang="zh-CN" altLang="zh-CN" dirty="0"/>
              <a:t>是因为他是剩余索取者和资本所有者。</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人力资本和物质资本的结合</a:t>
            </a:r>
          </a:p>
          <a:p>
            <a:r>
              <a:rPr lang="zh-CN" altLang="zh-CN" dirty="0"/>
              <a:t>控制权理论忽视了人力资本的重要性</a:t>
            </a:r>
            <a:r>
              <a:rPr lang="en-US" altLang="zh-CN" dirty="0"/>
              <a:t>,</a:t>
            </a:r>
            <a:r>
              <a:rPr lang="zh-CN" altLang="zh-CN" dirty="0"/>
              <a:t>如格罗斯曼和哈特认为对非人力资本的控制将导致对人力资本的控制</a:t>
            </a:r>
            <a:r>
              <a:rPr lang="en-US" altLang="zh-CN" dirty="0"/>
              <a:t>(Grossman and Hart, 1986)</a:t>
            </a:r>
            <a:r>
              <a:rPr lang="zh-CN" altLang="zh-CN" dirty="0"/>
              <a:t>。人力资本从属于非人力资本</a:t>
            </a:r>
            <a:r>
              <a:rPr lang="en-US" altLang="zh-CN" dirty="0"/>
              <a:t>,</a:t>
            </a:r>
            <a:r>
              <a:rPr lang="zh-CN" altLang="zh-CN" dirty="0"/>
              <a:t>但这一理论的解释力日渐受到两方面的挑战</a:t>
            </a:r>
            <a:r>
              <a:rPr lang="en-US" altLang="zh-CN" dirty="0"/>
              <a:t>: </a:t>
            </a:r>
            <a:r>
              <a:rPr lang="zh-CN" altLang="zh-CN" dirty="0"/>
              <a:t>一是企业赋予经营者大量控制权</a:t>
            </a:r>
            <a:r>
              <a:rPr lang="en-US" altLang="zh-CN" dirty="0"/>
              <a:t>;</a:t>
            </a:r>
            <a:r>
              <a:rPr lang="zh-CN" altLang="zh-CN" dirty="0"/>
              <a:t>二是随着新经济时代的来临</a:t>
            </a:r>
            <a:r>
              <a:rPr lang="en-US" altLang="zh-CN" dirty="0"/>
              <a:t>,</a:t>
            </a:r>
            <a:r>
              <a:rPr lang="zh-CN" altLang="zh-CN" dirty="0"/>
              <a:t>企业中人力资本的重要性日渐突出。</a:t>
            </a:r>
          </a:p>
          <a:p>
            <a:endParaRPr lang="zh-CN" altLang="en-US" dirty="0"/>
          </a:p>
        </p:txBody>
      </p:sp>
    </p:spTree>
    <p:extLst>
      <p:ext uri="{BB962C8B-B14F-4D97-AF65-F5344CB8AC3E}">
        <p14:creationId xmlns:p14="http://schemas.microsoft.com/office/powerpoint/2010/main" val="364810312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ts val="1450"/>
              </a:lnSpc>
              <a:spcAft>
                <a:spcPts val="0"/>
              </a:spcAft>
            </a:pPr>
            <a:r>
              <a:rPr lang="zh-CN" altLang="zh-CN" dirty="0">
                <a:solidFill>
                  <a:srgbClr val="000000"/>
                </a:solidFill>
                <a:cs typeface="Times New Roman" panose="02020603050405020304" pitchFamily="18" charset="0"/>
              </a:rPr>
              <a:t>第二节　公司控制权理论</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控制权的分类和配置</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控制权的分类</a:t>
            </a:r>
          </a:p>
          <a:p>
            <a:r>
              <a:rPr lang="zh-CN" altLang="zh-CN" dirty="0"/>
              <a:t>企业的控制权可根据企业的决策程序、契约性控制权、形式控制权和实际控制权进行分类</a:t>
            </a:r>
            <a:r>
              <a:rPr lang="en-US" altLang="zh-CN" dirty="0"/>
              <a:t>(</a:t>
            </a:r>
            <a:r>
              <a:rPr lang="zh-CN" altLang="zh-CN" dirty="0"/>
              <a:t>胡凯和谢申祥</a:t>
            </a:r>
            <a:r>
              <a:rPr lang="en-US" altLang="zh-CN" dirty="0"/>
              <a:t>,2006)</a:t>
            </a:r>
            <a:r>
              <a:rPr lang="zh-CN" altLang="zh-CN" dirty="0"/>
              <a:t>。</a:t>
            </a:r>
          </a:p>
          <a:p>
            <a:r>
              <a:rPr lang="zh-CN" altLang="zh-CN" dirty="0"/>
              <a:t>根据企业的决策程序</a:t>
            </a:r>
            <a:r>
              <a:rPr lang="en-US" altLang="zh-CN" dirty="0"/>
              <a:t>,</a:t>
            </a:r>
            <a:r>
              <a:rPr lang="zh-CN" altLang="zh-CN" dirty="0"/>
              <a:t>法玛和詹森将企业控制权分为决策经营和决策监督</a:t>
            </a:r>
            <a:r>
              <a:rPr lang="en-US" altLang="zh-CN" dirty="0"/>
              <a:t>(</a:t>
            </a:r>
            <a:r>
              <a:rPr lang="en-US" altLang="zh-CN" dirty="0" err="1"/>
              <a:t>Fama</a:t>
            </a:r>
            <a:r>
              <a:rPr lang="en-US" altLang="zh-CN" dirty="0"/>
              <a:t> and Jensen, 1983)</a:t>
            </a:r>
            <a:r>
              <a:rPr lang="zh-CN" altLang="zh-CN" dirty="0"/>
              <a:t>。</a:t>
            </a:r>
          </a:p>
          <a:p>
            <a:r>
              <a:rPr lang="zh-CN" altLang="zh-CN" dirty="0"/>
              <a:t>哈特和莫尔</a:t>
            </a:r>
            <a:r>
              <a:rPr lang="en-US" altLang="zh-CN" dirty="0"/>
              <a:t>(Moore)</a:t>
            </a:r>
            <a:r>
              <a:rPr lang="zh-CN" altLang="zh-CN" dirty="0"/>
              <a:t>根据企业的契约性控制权</a:t>
            </a:r>
            <a:r>
              <a:rPr lang="en-US" altLang="zh-CN" dirty="0"/>
              <a:t>,</a:t>
            </a:r>
            <a:r>
              <a:rPr lang="zh-CN" altLang="zh-CN" dirty="0"/>
              <a:t>将企业控制权区分为特定控制权和剩余控制权</a:t>
            </a:r>
            <a:r>
              <a:rPr lang="en-US" altLang="zh-CN" dirty="0"/>
              <a:t>(Hart and Moore, 1990)</a:t>
            </a:r>
            <a:r>
              <a:rPr lang="zh-CN" altLang="zh-CN" dirty="0"/>
              <a:t>。</a:t>
            </a:r>
          </a:p>
          <a:p>
            <a:r>
              <a:rPr lang="zh-CN" altLang="zh-CN" dirty="0"/>
              <a:t>阿洪</a:t>
            </a:r>
            <a:r>
              <a:rPr lang="en-US" altLang="zh-CN" dirty="0"/>
              <a:t>(</a:t>
            </a:r>
            <a:r>
              <a:rPr lang="en-US" altLang="zh-CN" dirty="0" err="1"/>
              <a:t>Aghion</a:t>
            </a:r>
            <a:r>
              <a:rPr lang="en-US" altLang="zh-CN" dirty="0"/>
              <a:t>)</a:t>
            </a:r>
            <a:r>
              <a:rPr lang="zh-CN" altLang="zh-CN" dirty="0"/>
              <a:t>和梯罗尔</a:t>
            </a:r>
            <a:r>
              <a:rPr lang="en-US" altLang="zh-CN" dirty="0"/>
              <a:t>(</a:t>
            </a:r>
            <a:r>
              <a:rPr lang="en-US" altLang="zh-CN" dirty="0" err="1"/>
              <a:t>Tirole</a:t>
            </a:r>
            <a:r>
              <a:rPr lang="en-US" altLang="zh-CN" dirty="0"/>
              <a:t>)</a:t>
            </a:r>
            <a:r>
              <a:rPr lang="zh-CN" altLang="zh-CN" dirty="0"/>
              <a:t>将企业控制权区分为形式控制权和实际控制权</a:t>
            </a:r>
            <a:r>
              <a:rPr lang="en-US" altLang="zh-CN" dirty="0"/>
              <a:t>(</a:t>
            </a:r>
            <a:r>
              <a:rPr lang="en-US" altLang="zh-CN" dirty="0" err="1"/>
              <a:t>Aghion</a:t>
            </a:r>
            <a:r>
              <a:rPr lang="en-US" altLang="zh-CN" dirty="0"/>
              <a:t> and </a:t>
            </a:r>
            <a:r>
              <a:rPr lang="en-US" altLang="zh-CN" dirty="0" err="1"/>
              <a:t>Tirole</a:t>
            </a:r>
            <a:r>
              <a:rPr lang="en-US" altLang="zh-CN" dirty="0"/>
              <a:t>, 1997)</a:t>
            </a:r>
            <a:r>
              <a:rPr lang="zh-CN" altLang="zh-CN" dirty="0"/>
              <a:t>。</a:t>
            </a:r>
          </a:p>
          <a:p>
            <a:endParaRPr lang="zh-CN" altLang="zh-CN" dirty="0"/>
          </a:p>
          <a:p>
            <a:endParaRPr lang="zh-CN" altLang="en-US" dirty="0"/>
          </a:p>
        </p:txBody>
      </p:sp>
    </p:spTree>
    <p:extLst>
      <p:ext uri="{BB962C8B-B14F-4D97-AF65-F5344CB8AC3E}">
        <p14:creationId xmlns:p14="http://schemas.microsoft.com/office/powerpoint/2010/main" val="3031858704"/>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2617</Words>
  <Application>Microsoft Office PowerPoint</Application>
  <PresentationFormat>宽屏</PresentationFormat>
  <Paragraphs>98</Paragraphs>
  <Slides>20</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20</vt:i4>
      </vt:variant>
    </vt:vector>
  </HeadingPairs>
  <TitlesOfParts>
    <vt:vector size="31" baseType="lpstr">
      <vt:lpstr>等线</vt:lpstr>
      <vt:lpstr>黑体</vt:lpstr>
      <vt:lpstr>楷体</vt:lpstr>
      <vt:lpstr>锐字工房云字库大黑GBK</vt:lpstr>
      <vt:lpstr>宋体</vt:lpstr>
      <vt:lpstr>Arial</vt:lpstr>
      <vt:lpstr>Calibri</vt:lpstr>
      <vt:lpstr>Calibri Light</vt:lpstr>
      <vt:lpstr>Times New Roman</vt:lpstr>
      <vt:lpstr>Office 主题</vt:lpstr>
      <vt:lpstr>1_Office 主题</vt:lpstr>
      <vt:lpstr>PowerPoint 演示文稿</vt:lpstr>
      <vt:lpstr>PowerPoint 演示文稿</vt:lpstr>
      <vt:lpstr>第一节　两权分离理论</vt:lpstr>
      <vt:lpstr>第一节　两权分离理论</vt:lpstr>
      <vt:lpstr>第一节　两权分离理论</vt:lpstr>
      <vt:lpstr>第一节　两权分离理论</vt:lpstr>
      <vt:lpstr>第二节　公司控制权理论</vt:lpstr>
      <vt:lpstr>第二节　公司控制权理论</vt:lpstr>
      <vt:lpstr>第二节　公司控制权理论</vt:lpstr>
      <vt:lpstr>第二节　公司控制权理论</vt:lpstr>
      <vt:lpstr>第三节　企业融资理论</vt:lpstr>
      <vt:lpstr>第三节　企业融资理论</vt:lpstr>
      <vt:lpstr>第三节　企业融资理论</vt:lpstr>
      <vt:lpstr>第三节　企业融资理论</vt:lpstr>
      <vt:lpstr>第三节　企业融资理论</vt:lpstr>
      <vt:lpstr>第四节　委托代理理论</vt:lpstr>
      <vt:lpstr>第四节　委托代理理论</vt:lpstr>
      <vt:lpstr>第四节　委托代理理论</vt:lpstr>
      <vt:lpstr>第五节　利益相关者理论</vt:lpstr>
      <vt:lpstr>第五节　利益相关者理论</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2024-06-02T07:56:42Z</dcterms:created>
  <dcterms:modified xsi:type="dcterms:W3CDTF">2024-06-02T07:59:53Z</dcterms:modified>
</cp:coreProperties>
</file>