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bookmarkIdSeed="2">
  <p:sldMasterIdLst>
    <p:sldMasterId id="2147483648" r:id="rId1"/>
  </p:sldMasterIdLst>
  <p:sldIdLst>
    <p:sldId id="258" r:id="rId2"/>
    <p:sldId id="263" r:id="rId3"/>
    <p:sldId id="277" r:id="rId4"/>
    <p:sldId id="278" r:id="rId5"/>
    <p:sldId id="279" r:id="rId6"/>
    <p:sldId id="280" r:id="rId7"/>
    <p:sldId id="281" r:id="rId8"/>
    <p:sldId id="282" r:id="rId9"/>
    <p:sldId id="283" r:id="rId10"/>
    <p:sldId id="284" r:id="rId11"/>
    <p:sldId id="285" r:id="rId12"/>
    <p:sldId id="286" r:id="rId13"/>
    <p:sldId id="287" r:id="rId14"/>
    <p:sldId id="288" r:id="rId15"/>
    <p:sldId id="289" r:id="rId16"/>
    <p:sldId id="290" r:id="rId17"/>
    <p:sldId id="291" r:id="rId18"/>
    <p:sldId id="292" r:id="rId19"/>
    <p:sldId id="293" r:id="rId20"/>
    <p:sldId id="294" r:id="rId21"/>
    <p:sldId id="295" r:id="rId22"/>
    <p:sldId id="296" r:id="rId2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4" autoAdjust="0"/>
    <p:restoredTop sz="94660"/>
  </p:normalViewPr>
  <p:slideViewPr>
    <p:cSldViewPr snapToGrid="0">
      <p:cViewPr>
        <p:scale>
          <a:sx n="50" d="100"/>
          <a:sy n="50" d="100"/>
        </p:scale>
        <p:origin x="-29" y="81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Ref idx="1003">
        <a:schemeClr val="bg2"/>
      </p:bgRef>
    </p:bg>
    <p:spTree>
      <p:nvGrpSpPr>
        <p:cNvPr id="1" name=""/>
        <p:cNvGrpSpPr/>
        <p:nvPr/>
      </p:nvGrpSpPr>
      <p:grpSpPr>
        <a:xfrm>
          <a:off x="0" y="0"/>
          <a:ext cx="0" cy="0"/>
          <a:chOff x="0" y="0"/>
          <a:chExt cx="0" cy="0"/>
        </a:xfrm>
      </p:grpSpPr>
      <p:pic>
        <p:nvPicPr>
          <p:cNvPr id="7" name="Picture 6" descr="Celestia-R1---OverlayTitle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ctrTitle"/>
          </p:nvPr>
        </p:nvSpPr>
        <p:spPr>
          <a:xfrm>
            <a:off x="3962399" y="1964267"/>
            <a:ext cx="7197726" cy="2421464"/>
          </a:xfrm>
        </p:spPr>
        <p:txBody>
          <a:bodyPr anchor="b">
            <a:normAutofit/>
          </a:bodyPr>
          <a:lstStyle>
            <a:lvl1pPr algn="r">
              <a:defRPr sz="4800">
                <a:effectLst/>
              </a:defRPr>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3962399" y="4385732"/>
            <a:ext cx="7197726" cy="1405467"/>
          </a:xfrm>
        </p:spPr>
        <p:txBody>
          <a:bodyPr anchor="t">
            <a:normAutofit/>
          </a:bodyPr>
          <a:lstStyle>
            <a:lvl1pPr marL="0" indent="0" algn="r">
              <a:buNone/>
              <a:defRPr sz="1800" cap="all">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单击以编辑母版副标题样式</a:t>
            </a:r>
            <a:endParaRPr lang="en-US" dirty="0"/>
          </a:p>
        </p:txBody>
      </p:sp>
      <p:sp>
        <p:nvSpPr>
          <p:cNvPr id="4" name="Date Placeholder 3"/>
          <p:cNvSpPr>
            <a:spLocks noGrp="1"/>
          </p:cNvSpPr>
          <p:nvPr>
            <p:ph type="dt" sz="half" idx="10"/>
          </p:nvPr>
        </p:nvSpPr>
        <p:spPr>
          <a:xfrm>
            <a:off x="8932558" y="5870575"/>
            <a:ext cx="1600200" cy="377825"/>
          </a:xfrm>
        </p:spPr>
        <p:txBody>
          <a:bodyPr/>
          <a:lstStyle/>
          <a:p>
            <a:fld id="{B61BEF0D-F0BB-DE4B-95CE-6DB70DBA9567}" type="datetimeFigureOut">
              <a:rPr lang="en-US" dirty="0"/>
              <a:pPr/>
              <a:t>9/9/2024</a:t>
            </a:fld>
            <a:endParaRPr lang="en-US" dirty="0"/>
          </a:p>
        </p:txBody>
      </p:sp>
      <p:sp>
        <p:nvSpPr>
          <p:cNvPr id="5" name="Footer Placeholder 4"/>
          <p:cNvSpPr>
            <a:spLocks noGrp="1"/>
          </p:cNvSpPr>
          <p:nvPr>
            <p:ph type="ftr" sz="quarter" idx="11"/>
          </p:nvPr>
        </p:nvSpPr>
        <p:spPr>
          <a:xfrm>
            <a:off x="3962399" y="5870575"/>
            <a:ext cx="4893958" cy="377825"/>
          </a:xfrm>
        </p:spPr>
        <p:txBody>
          <a:bodyPr/>
          <a:lstStyle/>
          <a:p>
            <a:endParaRPr lang="en-US" dirty="0"/>
          </a:p>
        </p:txBody>
      </p:sp>
      <p:sp>
        <p:nvSpPr>
          <p:cNvPr id="6" name="Slide Number Placeholder 5"/>
          <p:cNvSpPr>
            <a:spLocks noGrp="1"/>
          </p:cNvSpPr>
          <p:nvPr>
            <p:ph type="sldNum" sz="quarter" idx="12"/>
          </p:nvPr>
        </p:nvSpPr>
        <p:spPr>
          <a:xfrm>
            <a:off x="10608958" y="5870575"/>
            <a:ext cx="551167" cy="377825"/>
          </a:xfrm>
        </p:spPr>
        <p:txBody>
          <a:bodyPr/>
          <a:lstStyle/>
          <a:p>
            <a:fld id="{D57F1E4F-1CFF-5643-939E-217C01CDF565}" type="slidenum">
              <a:rPr lang="en-US" dirty="0"/>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带描述的全景图片">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4732865"/>
            <a:ext cx="10131427" cy="566738"/>
          </a:xfrm>
        </p:spPr>
        <p:txBody>
          <a:bodyPr anchor="b">
            <a:normAutofit/>
          </a:bodyPr>
          <a:lstStyle>
            <a:lvl1pPr algn="l">
              <a:defRPr sz="2400" b="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1371600" y="932112"/>
            <a:ext cx="8759827" cy="3164976"/>
          </a:xfrm>
          <a:prstGeom prst="roundRect">
            <a:avLst>
              <a:gd name="adj" fmla="val 43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85800" y="5299603"/>
            <a:ext cx="10131427" cy="49371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9/9/2024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标题和描述">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1" y="609601"/>
            <a:ext cx="10131427" cy="3124199"/>
          </a:xfrm>
        </p:spPr>
        <p:txBody>
          <a:bodyPr anchor="ctr">
            <a:normAutofit/>
          </a:bodyPr>
          <a:lstStyle>
            <a:lvl1pPr algn="l">
              <a:defRPr sz="32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85800" y="4343400"/>
            <a:ext cx="10131428" cy="1447800"/>
          </a:xfrm>
        </p:spPr>
        <p:txBody>
          <a:bodyPr anchor="ctr">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9/9/2024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带描述的引言">
    <p:spTree>
      <p:nvGrpSpPr>
        <p:cNvPr id="1" name=""/>
        <p:cNvGrpSpPr/>
        <p:nvPr/>
      </p:nvGrpSpPr>
      <p:grpSpPr>
        <a:xfrm>
          <a:off x="0" y="0"/>
          <a:ext cx="0" cy="0"/>
          <a:chOff x="0" y="0"/>
          <a:chExt cx="0" cy="0"/>
        </a:xfrm>
      </p:grpSpPr>
      <p:pic>
        <p:nvPicPr>
          <p:cNvPr id="16" name="Picture 15"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15" name="TextBox 14"/>
          <p:cNvSpPr txBox="1"/>
          <p:nvPr/>
        </p:nvSpPr>
        <p:spPr>
          <a:xfrm>
            <a:off x="10237867"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1" name="TextBox 10"/>
          <p:cNvSpPr txBox="1"/>
          <p:nvPr/>
        </p:nvSpPr>
        <p:spPr>
          <a:xfrm>
            <a:off x="488275" y="823337"/>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992267" y="609601"/>
            <a:ext cx="9550399" cy="2743199"/>
          </a:xfrm>
        </p:spPr>
        <p:txBody>
          <a:bodyPr anchor="ctr">
            <a:normAutofit/>
          </a:bodyPr>
          <a:lstStyle>
            <a:lvl1pPr algn="l">
              <a:defRPr sz="3200" b="0" cap="none">
                <a:solidFill>
                  <a:schemeClr val="tx1"/>
                </a:solidFill>
              </a:defRPr>
            </a:lvl1pPr>
          </a:lstStyle>
          <a:p>
            <a:r>
              <a:rPr lang="zh-CN" altLang="en-US" smtClean="0"/>
              <a:t>单击此处编辑母版标题样式</a:t>
            </a:r>
            <a:endParaRPr lang="en-US" dirty="0"/>
          </a:p>
        </p:txBody>
      </p:sp>
      <p:sp>
        <p:nvSpPr>
          <p:cNvPr id="10" name="Text Placeholder 9"/>
          <p:cNvSpPr>
            <a:spLocks noGrp="1"/>
          </p:cNvSpPr>
          <p:nvPr>
            <p:ph type="body" sz="quarter" idx="13"/>
          </p:nvPr>
        </p:nvSpPr>
        <p:spPr>
          <a:xfrm>
            <a:off x="1097875" y="3352800"/>
            <a:ext cx="9339184"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编辑母版文本样式</a:t>
            </a:r>
          </a:p>
        </p:txBody>
      </p:sp>
      <p:sp>
        <p:nvSpPr>
          <p:cNvPr id="3" name="Text Placeholder 2"/>
          <p:cNvSpPr>
            <a:spLocks noGrp="1"/>
          </p:cNvSpPr>
          <p:nvPr>
            <p:ph type="body" idx="1"/>
          </p:nvPr>
        </p:nvSpPr>
        <p:spPr>
          <a:xfrm>
            <a:off x="687465" y="4343400"/>
            <a:ext cx="10152367" cy="1447800"/>
          </a:xfrm>
        </p:spPr>
        <p:txBody>
          <a:bodyPr anchor="ctr">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9/9/2024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名片">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2" y="3308581"/>
            <a:ext cx="10131425" cy="1468800"/>
          </a:xfrm>
        </p:spPr>
        <p:txBody>
          <a:bodyPr anchor="b">
            <a:normAutofit/>
          </a:bodyPr>
          <a:lstStyle>
            <a:lvl1pPr algn="l">
              <a:defRPr sz="32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85801" y="4777381"/>
            <a:ext cx="10131426"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9/9/2024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引言名片">
    <p:spTree>
      <p:nvGrpSpPr>
        <p:cNvPr id="1" name=""/>
        <p:cNvGrpSpPr/>
        <p:nvPr/>
      </p:nvGrpSpPr>
      <p:grpSpPr>
        <a:xfrm>
          <a:off x="0" y="0"/>
          <a:ext cx="0" cy="0"/>
          <a:chOff x="0" y="0"/>
          <a:chExt cx="0" cy="0"/>
        </a:xfrm>
      </p:grpSpPr>
      <p:pic>
        <p:nvPicPr>
          <p:cNvPr id="11" name="Picture 10"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13" name="TextBox 12"/>
          <p:cNvSpPr txBox="1"/>
          <p:nvPr/>
        </p:nvSpPr>
        <p:spPr>
          <a:xfrm>
            <a:off x="10237867"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4" name="TextBox 13"/>
          <p:cNvSpPr txBox="1"/>
          <p:nvPr/>
        </p:nvSpPr>
        <p:spPr>
          <a:xfrm>
            <a:off x="488275" y="823337"/>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6" name="Title 1"/>
          <p:cNvSpPr>
            <a:spLocks noGrp="1"/>
          </p:cNvSpPr>
          <p:nvPr>
            <p:ph type="title"/>
          </p:nvPr>
        </p:nvSpPr>
        <p:spPr>
          <a:xfrm>
            <a:off x="992267" y="609601"/>
            <a:ext cx="9550399" cy="2743199"/>
          </a:xfrm>
        </p:spPr>
        <p:txBody>
          <a:bodyPr anchor="ctr">
            <a:normAutofit/>
          </a:bodyPr>
          <a:lstStyle>
            <a:lvl1pPr algn="l">
              <a:defRPr sz="3200" b="0" cap="none">
                <a:solidFill>
                  <a:schemeClr val="tx1"/>
                </a:solidFill>
              </a:defRPr>
            </a:lvl1pPr>
          </a:lstStyle>
          <a:p>
            <a:r>
              <a:rPr lang="zh-CN" altLang="en-US" smtClean="0"/>
              <a:t>单击此处编辑母版标题样式</a:t>
            </a:r>
            <a:endParaRPr lang="en-US" dirty="0"/>
          </a:p>
        </p:txBody>
      </p:sp>
      <p:sp>
        <p:nvSpPr>
          <p:cNvPr id="10" name="Text Placeholder 9"/>
          <p:cNvSpPr>
            <a:spLocks noGrp="1"/>
          </p:cNvSpPr>
          <p:nvPr>
            <p:ph type="body" sz="quarter" idx="13"/>
          </p:nvPr>
        </p:nvSpPr>
        <p:spPr>
          <a:xfrm>
            <a:off x="685800" y="3886200"/>
            <a:ext cx="10135436" cy="889000"/>
          </a:xfrm>
        </p:spPr>
        <p:txBody>
          <a:bodyPr vert="horz" lIns="91440" tIns="45720" rIns="91440" bIns="45720" rtlCol="0" anchor="b">
            <a:normAutofit/>
          </a:bodyPr>
          <a:lstStyle>
            <a:lvl1pPr>
              <a:buNone/>
              <a:defRPr lang="en-US" sz="2400" b="0" cap="none" dirty="0">
                <a:ln w="3175" cmpd="sng">
                  <a:noFill/>
                </a:ln>
                <a:solidFill>
                  <a:schemeClr val="tx1"/>
                </a:solidFill>
                <a:effectLst/>
              </a:defRPr>
            </a:lvl1pPr>
          </a:lstStyle>
          <a:p>
            <a:pPr marL="0" lvl="0">
              <a:spcBef>
                <a:spcPct val="0"/>
              </a:spcBef>
              <a:buNone/>
            </a:pPr>
            <a:r>
              <a:rPr lang="zh-CN" altLang="en-US" smtClean="0"/>
              <a:t>编辑母版文本样式</a:t>
            </a:r>
          </a:p>
        </p:txBody>
      </p:sp>
      <p:sp>
        <p:nvSpPr>
          <p:cNvPr id="3" name="Text Placeholder 2"/>
          <p:cNvSpPr>
            <a:spLocks noGrp="1"/>
          </p:cNvSpPr>
          <p:nvPr>
            <p:ph type="body" idx="1"/>
          </p:nvPr>
        </p:nvSpPr>
        <p:spPr>
          <a:xfrm>
            <a:off x="685799" y="4775200"/>
            <a:ext cx="10135436" cy="10160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9/9/2024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真或假">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1" y="609601"/>
            <a:ext cx="10131427" cy="2743199"/>
          </a:xfrm>
        </p:spPr>
        <p:txBody>
          <a:bodyPr vert="horz" lIns="91440" tIns="45720" rIns="91440" bIns="45720" rtlCol="0" anchor="ctr">
            <a:normAutofit/>
          </a:bodyPr>
          <a:lstStyle>
            <a:lvl1pPr>
              <a:defRPr lang="en-US" b="0" dirty="0"/>
            </a:lvl1pPr>
          </a:lstStyle>
          <a:p>
            <a:pPr marL="0" lvl="0"/>
            <a:r>
              <a:rPr lang="zh-CN" altLang="en-US" smtClean="0"/>
              <a:t>单击此处编辑母版标题样式</a:t>
            </a:r>
            <a:endParaRPr lang="en-US" dirty="0"/>
          </a:p>
        </p:txBody>
      </p:sp>
      <p:sp>
        <p:nvSpPr>
          <p:cNvPr id="10" name="Text Placeholder 9"/>
          <p:cNvSpPr>
            <a:spLocks noGrp="1"/>
          </p:cNvSpPr>
          <p:nvPr>
            <p:ph type="body" sz="quarter" idx="13"/>
          </p:nvPr>
        </p:nvSpPr>
        <p:spPr>
          <a:xfrm>
            <a:off x="685801" y="3505200"/>
            <a:ext cx="10131428"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zh-CN" altLang="en-US" smtClean="0"/>
              <a:t>编辑母版文本样式</a:t>
            </a:r>
          </a:p>
        </p:txBody>
      </p:sp>
      <p:sp>
        <p:nvSpPr>
          <p:cNvPr id="3" name="Text Placeholder 2"/>
          <p:cNvSpPr>
            <a:spLocks noGrp="1"/>
          </p:cNvSpPr>
          <p:nvPr>
            <p:ph type="body" idx="1"/>
          </p:nvPr>
        </p:nvSpPr>
        <p:spPr>
          <a:xfrm>
            <a:off x="685800" y="4343400"/>
            <a:ext cx="10131428"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9/9/2024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3" name="Vertical Text Placeholder 2"/>
          <p:cNvSpPr>
            <a:spLocks noGrp="1"/>
          </p:cNvSpPr>
          <p:nvPr>
            <p:ph type="body" orient="vert" idx="1"/>
          </p:nvPr>
        </p:nvSpPr>
        <p:spPr/>
        <p:txBody>
          <a:bodyPr vert="eaVert" ancho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8" name="Title 1"/>
          <p:cNvSpPr>
            <a:spLocks noGrp="1"/>
          </p:cNvSpPr>
          <p:nvPr>
            <p:ph type="title"/>
          </p:nvPr>
        </p:nvSpPr>
        <p:spPr>
          <a:xfrm>
            <a:off x="685801" y="609600"/>
            <a:ext cx="10131425" cy="1456267"/>
          </a:xfrm>
        </p:spPr>
        <p:txBody>
          <a:bodyPr/>
          <a:lstStyle/>
          <a:p>
            <a:r>
              <a:rPr lang="zh-CN" altLang="en-US" smtClean="0"/>
              <a:t>单击此处编辑母版标题样式</a:t>
            </a:r>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Vertical Title 1"/>
          <p:cNvSpPr>
            <a:spLocks noGrp="1"/>
          </p:cNvSpPr>
          <p:nvPr>
            <p:ph type="title" orient="vert"/>
          </p:nvPr>
        </p:nvSpPr>
        <p:spPr>
          <a:xfrm>
            <a:off x="8658675" y="609599"/>
            <a:ext cx="2158552" cy="5181601"/>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85800" y="609600"/>
            <a:ext cx="7832116" cy="5181600"/>
          </a:xfrm>
        </p:spPr>
        <p:txBody>
          <a:bodyPr vert="eaVert" ancho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x">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17106F5-F6CB-416F-95F3-0F9FF94D2C62}" type="datetimeFigureOut">
              <a:rPr lang="zh-CN" altLang="en-US" smtClean="0"/>
              <a:t>2024/9/9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07BAD7C-4B3B-4E8E-A641-BD3D385FF949}" type="slidenum">
              <a:rPr lang="zh-CN" altLang="en-US" smtClean="0"/>
              <a:t>‹#›</a:t>
            </a:fld>
            <a:endParaRPr lang="zh-CN" altLang="en-US"/>
          </a:p>
        </p:txBody>
      </p:sp>
    </p:spTree>
    <p:extLst>
      <p:ext uri="{BB962C8B-B14F-4D97-AF65-F5344CB8AC3E}">
        <p14:creationId xmlns:p14="http://schemas.microsoft.com/office/powerpoint/2010/main" val="3223000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nchor="ct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3308581"/>
            <a:ext cx="10131427" cy="1468800"/>
          </a:xfrm>
        </p:spPr>
        <p:txBody>
          <a:bodyPr anchor="b"/>
          <a:lstStyle>
            <a:lvl1pPr algn="l">
              <a:defRPr sz="4000" b="0" cap="all"/>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85799" y="4777381"/>
            <a:ext cx="10131428" cy="860400"/>
          </a:xfrm>
        </p:spPr>
        <p:txBody>
          <a:bodyPr anchor="t">
            <a:normAutofit/>
          </a:bodyPr>
          <a:lstStyle>
            <a:lvl1pPr marL="0" indent="0" algn="l">
              <a:buNone/>
              <a:defRPr sz="2000" cap="all">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9/9/2024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85802" y="2142067"/>
            <a:ext cx="4995334" cy="3649134"/>
          </a:xfrm>
        </p:spPr>
        <p:txBody>
          <a:bodyPr>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5821895" y="2142067"/>
            <a:ext cx="4995332" cy="3649133"/>
          </a:xfrm>
        </p:spPr>
        <p:txBody>
          <a:bodyPr>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9/9/2024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973670" y="2218267"/>
            <a:ext cx="4709054"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Content Placeholder 3"/>
          <p:cNvSpPr>
            <a:spLocks noGrp="1"/>
          </p:cNvSpPr>
          <p:nvPr>
            <p:ph sz="half" idx="2"/>
          </p:nvPr>
        </p:nvSpPr>
        <p:spPr>
          <a:xfrm>
            <a:off x="685801" y="2870201"/>
            <a:ext cx="4996923" cy="2920998"/>
          </a:xfrm>
        </p:spPr>
        <p:txBody>
          <a:bodyPr anchor="t">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096003" y="2226734"/>
            <a:ext cx="4722813"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Content Placeholder 5"/>
          <p:cNvSpPr>
            <a:spLocks noGrp="1"/>
          </p:cNvSpPr>
          <p:nvPr>
            <p:ph sz="quarter" idx="4"/>
          </p:nvPr>
        </p:nvSpPr>
        <p:spPr>
          <a:xfrm>
            <a:off x="5823483" y="2870201"/>
            <a:ext cx="4995334" cy="2920998"/>
          </a:xfrm>
        </p:spPr>
        <p:txBody>
          <a:bodyPr anchor="t">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9/9/2024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6" name="Picture 5"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9/9/2024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5" name="Picture 4"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Date Placeholder 1"/>
          <p:cNvSpPr>
            <a:spLocks noGrp="1"/>
          </p:cNvSpPr>
          <p:nvPr>
            <p:ph type="dt" sz="half" idx="10"/>
          </p:nvPr>
        </p:nvSpPr>
        <p:spPr/>
        <p:txBody>
          <a:bodyPr/>
          <a:lstStyle/>
          <a:p>
            <a:fld id="{B61BEF0D-F0BB-DE4B-95CE-6DB70DBA9567}" type="datetimeFigureOut">
              <a:rPr lang="en-US" dirty="0"/>
              <a:pPr/>
              <a:t>9/9/2024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2074333"/>
            <a:ext cx="3680885" cy="1371600"/>
          </a:xfrm>
        </p:spPr>
        <p:txBody>
          <a:bodyPr anchor="b">
            <a:normAutofit/>
          </a:bodyPr>
          <a:lstStyle>
            <a:lvl1pPr algn="l">
              <a:defRPr sz="2400" b="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4648201" y="609601"/>
            <a:ext cx="6169026" cy="5181600"/>
          </a:xfrm>
        </p:spPr>
        <p:txBody>
          <a:bodyPr anchor="ctr">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85800" y="3445933"/>
            <a:ext cx="3680885" cy="1828800"/>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9/9/2024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1600200"/>
            <a:ext cx="6164653" cy="1371600"/>
          </a:xfrm>
        </p:spPr>
        <p:txBody>
          <a:bodyPr anchor="b">
            <a:normAutofit/>
          </a:bodyPr>
          <a:lstStyle>
            <a:lvl1pPr algn="l">
              <a:defRPr sz="2800" b="0"/>
            </a:lvl1pPr>
          </a:lstStyle>
          <a:p>
            <a:r>
              <a:rPr lang="zh-CN" altLang="en-US" smtClean="0"/>
              <a:t>单击此处编辑母版标题样式</a:t>
            </a:r>
            <a:endParaRPr lang="en-US" dirty="0"/>
          </a:p>
        </p:txBody>
      </p:sp>
      <p:sp>
        <p:nvSpPr>
          <p:cNvPr id="14" name="Picture Placeholder 2"/>
          <p:cNvSpPr>
            <a:spLocks noGrp="1" noChangeAspect="1"/>
          </p:cNvSpPr>
          <p:nvPr>
            <p:ph type="pic" idx="1"/>
          </p:nvPr>
        </p:nvSpPr>
        <p:spPr>
          <a:xfrm>
            <a:off x="7536253" y="914400"/>
            <a:ext cx="3280974" cy="4572000"/>
          </a:xfrm>
          <a:prstGeom prst="roundRect">
            <a:avLst>
              <a:gd name="adj" fmla="val 42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85800" y="2971800"/>
            <a:ext cx="6164653" cy="1828800"/>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9/9/2024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5801" y="609600"/>
            <a:ext cx="10131425" cy="1456267"/>
          </a:xfrm>
          <a:prstGeom prst="rect">
            <a:avLst/>
          </a:prstGeom>
          <a:effectLst/>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85801" y="2142067"/>
            <a:ext cx="10131425" cy="3649133"/>
          </a:xfrm>
          <a:prstGeom prst="rect">
            <a:avLst/>
          </a:prstGeom>
        </p:spPr>
        <p:txBody>
          <a:bodyPr vert="horz" lIns="91440" tIns="45720" rIns="91440" bIns="45720" rtlCol="0" anchor="ctr">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589660" y="5870575"/>
            <a:ext cx="1600200" cy="3778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B61BEF0D-F0BB-DE4B-95CE-6DB70DBA9567}" type="datetimeFigureOut">
              <a:rPr lang="en-US" dirty="0"/>
              <a:pPr/>
              <a:t>9/9/2024</a:t>
            </a:fld>
            <a:endParaRPr lang="en-US" dirty="0"/>
          </a:p>
        </p:txBody>
      </p:sp>
      <p:sp>
        <p:nvSpPr>
          <p:cNvPr id="5" name="Footer Placeholder 4"/>
          <p:cNvSpPr>
            <a:spLocks noGrp="1"/>
          </p:cNvSpPr>
          <p:nvPr>
            <p:ph type="ftr" sz="quarter" idx="3"/>
          </p:nvPr>
        </p:nvSpPr>
        <p:spPr>
          <a:xfrm>
            <a:off x="685800" y="5870575"/>
            <a:ext cx="7827659" cy="3778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dirty="0"/>
          </a:p>
        </p:txBody>
      </p:sp>
      <p:sp>
        <p:nvSpPr>
          <p:cNvPr id="6" name="Slide Number Placeholder 5"/>
          <p:cNvSpPr>
            <a:spLocks noGrp="1"/>
          </p:cNvSpPr>
          <p:nvPr>
            <p:ph type="sldNum" sz="quarter" idx="4"/>
          </p:nvPr>
        </p:nvSpPr>
        <p:spPr>
          <a:xfrm>
            <a:off x="10266060" y="5870575"/>
            <a:ext cx="551167" cy="3778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D57F1E4F-1CFF-5643-939E-217C01CDF565}"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0" r:id="rId9"/>
    <p:sldLayoutId id="2147483657" r:id="rId10"/>
    <p:sldLayoutId id="2147483663" r:id="rId11"/>
    <p:sldLayoutId id="2147483664" r:id="rId12"/>
    <p:sldLayoutId id="2147483665" r:id="rId13"/>
    <p:sldLayoutId id="2147483668" r:id="rId14"/>
    <p:sldLayoutId id="2147483667" r:id="rId15"/>
    <p:sldLayoutId id="2147483658" r:id="rId16"/>
    <p:sldLayoutId id="2147483659" r:id="rId17"/>
    <p:sldLayoutId id="2147483669" r:id="rId18"/>
  </p:sldLayoutIdLst>
  <p:txStyles>
    <p:title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ts val="0"/>
        </a:spcBef>
        <a:spcAft>
          <a:spcPts val="1000"/>
        </a:spcAft>
        <a:buClr>
          <a:schemeClr val="tx1"/>
        </a:buClr>
        <a:buSzPct val="100000"/>
        <a:buFont typeface="Arial"/>
        <a:buChar char="•"/>
        <a:defRPr sz="1800" kern="1200" cap="none">
          <a:solidFill>
            <a:schemeClr val="tx1"/>
          </a:solidFill>
          <a:effectLst/>
          <a:latin typeface="+mn-lt"/>
          <a:ea typeface="+mn-ea"/>
          <a:cs typeface="+mn-cs"/>
        </a:defRPr>
      </a:lvl1pPr>
      <a:lvl2pPr marL="742950" indent="-285750" algn="l" defTabSz="457200" rtl="0" eaLnBrk="1" latinLnBrk="0" hangingPunct="1">
        <a:spcBef>
          <a:spcPts val="0"/>
        </a:spcBef>
        <a:spcAft>
          <a:spcPts val="1000"/>
        </a:spcAft>
        <a:buClr>
          <a:schemeClr val="tx1"/>
        </a:buClr>
        <a:buSzPct val="100000"/>
        <a:buFont typeface="Arial"/>
        <a:buChar char="•"/>
        <a:defRPr sz="1600" kern="1200" cap="none">
          <a:solidFill>
            <a:schemeClr val="tx1"/>
          </a:solidFill>
          <a:effectLst/>
          <a:latin typeface="+mn-lt"/>
          <a:ea typeface="+mn-ea"/>
          <a:cs typeface="+mn-cs"/>
        </a:defRPr>
      </a:lvl2pPr>
      <a:lvl3pPr marL="1200150" indent="-285750" algn="l" defTabSz="457200" rtl="0" eaLnBrk="1" latinLnBrk="0" hangingPunct="1">
        <a:spcBef>
          <a:spcPts val="0"/>
        </a:spcBef>
        <a:spcAft>
          <a:spcPts val="1000"/>
        </a:spcAft>
        <a:buClr>
          <a:schemeClr val="tx1"/>
        </a:buClr>
        <a:buSzPct val="100000"/>
        <a:buFont typeface="Arial"/>
        <a:buChar char="•"/>
        <a:defRPr sz="1400" kern="1200" cap="none">
          <a:solidFill>
            <a:schemeClr val="tx1"/>
          </a:solidFill>
          <a:effectLst/>
          <a:latin typeface="+mn-lt"/>
          <a:ea typeface="+mn-ea"/>
          <a:cs typeface="+mn-cs"/>
        </a:defRPr>
      </a:lvl3pPr>
      <a:lvl4pPr marL="15430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4pPr>
      <a:lvl5pPr marL="20002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5pPr>
      <a:lvl6pPr marL="25146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6pPr>
      <a:lvl7pPr marL="29718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7pPr>
      <a:lvl8pPr marL="34290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8pPr>
      <a:lvl9pPr marL="38862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emf"/><Relationship Id="rId1" Type="http://schemas.openxmlformats.org/officeDocument/2006/relationships/slideLayout" Target="../slideLayouts/slideLayout18.xml"/><Relationship Id="rId6" Type="http://schemas.openxmlformats.org/officeDocument/2006/relationships/image" Target="../media/image9.emf"/><Relationship Id="rId5" Type="http://schemas.openxmlformats.org/officeDocument/2006/relationships/image" Target="../media/image8.emf"/><Relationship Id="rId4" Type="http://schemas.openxmlformats.org/officeDocument/2006/relationships/image" Target="../media/image7.emf"/></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2030" y="1518139"/>
            <a:ext cx="11139854" cy="4739054"/>
          </a:xfrm>
        </p:spPr>
        <p:txBody>
          <a:bodyPr>
            <a:normAutofit/>
          </a:bodyPr>
          <a:lstStyle/>
          <a:p>
            <a:pPr>
              <a:lnSpc>
                <a:spcPct val="150000"/>
              </a:lnSpc>
            </a:pPr>
            <a:r>
              <a:rPr lang="zh-CN" altLang="en-US" sz="2400" dirty="0" smtClean="0"/>
              <a:t>主要</a:t>
            </a:r>
            <a:r>
              <a:rPr lang="zh-CN" altLang="en-US" sz="2400" dirty="0"/>
              <a:t>内容：</a:t>
            </a:r>
            <a:r>
              <a:rPr lang="zh-CN" altLang="en-US" sz="2000" dirty="0"/>
              <a:t/>
            </a:r>
            <a:br>
              <a:rPr lang="zh-CN" altLang="en-US" sz="2000" dirty="0"/>
            </a:br>
            <a:r>
              <a:rPr lang="zh-CN" altLang="en-US" sz="2400" dirty="0" smtClean="0"/>
              <a:t>政府</a:t>
            </a:r>
            <a:r>
              <a:rPr lang="zh-CN" altLang="en-US" sz="2400" dirty="0"/>
              <a:t>采购是现代财政制度建设的重要组成部分，加强对政府采购的管理有利于促进政府采购功能的实现。</a:t>
            </a:r>
            <a:r>
              <a:rPr lang="zh-CN" altLang="en-US" sz="2000" dirty="0"/>
              <a:t/>
            </a:r>
            <a:br>
              <a:rPr lang="zh-CN" altLang="en-US" sz="2000" dirty="0"/>
            </a:br>
            <a:r>
              <a:rPr lang="zh-CN" altLang="en-US" sz="2000" dirty="0" smtClean="0"/>
              <a:t>确定</a:t>
            </a:r>
            <a:r>
              <a:rPr lang="zh-CN" altLang="en-US" sz="2000" dirty="0"/>
              <a:t>政府采购原则、明确政府采购当事人、合理划分政府采购品目是政府采购管理的基础</a:t>
            </a:r>
            <a:r>
              <a:rPr lang="zh-CN" altLang="en-US" sz="2000" dirty="0" smtClean="0"/>
              <a:t>；</a:t>
            </a:r>
            <a:r>
              <a:rPr lang="en-US" altLang="zh-CN" sz="2000" dirty="0" smtClean="0"/>
              <a:t/>
            </a:r>
            <a:br>
              <a:rPr lang="en-US" altLang="zh-CN" sz="2000" dirty="0" smtClean="0"/>
            </a:br>
            <a:r>
              <a:rPr lang="zh-CN" altLang="en-US" sz="2000" dirty="0" smtClean="0"/>
              <a:t>政府</a:t>
            </a:r>
            <a:r>
              <a:rPr lang="zh-CN" altLang="en-US" sz="2000" dirty="0"/>
              <a:t>采购组织体系和机构设置是政府采购管理执行的保障</a:t>
            </a:r>
            <a:r>
              <a:rPr lang="zh-CN" altLang="en-US" sz="2000" dirty="0" smtClean="0"/>
              <a:t>；</a:t>
            </a:r>
            <a:r>
              <a:rPr lang="en-US" altLang="zh-CN" sz="2000" dirty="0" smtClean="0"/>
              <a:t/>
            </a:r>
            <a:br>
              <a:rPr lang="en-US" altLang="zh-CN" sz="2000" dirty="0" smtClean="0"/>
            </a:br>
            <a:r>
              <a:rPr lang="zh-CN" altLang="en-US" sz="2000" dirty="0" smtClean="0"/>
              <a:t>政府</a:t>
            </a:r>
            <a:r>
              <a:rPr lang="zh-CN" altLang="en-US" sz="2000" dirty="0"/>
              <a:t>采购的主要方式是招标采购，因此，政府采购招标管理是政府采购管理的重点</a:t>
            </a:r>
            <a:r>
              <a:rPr lang="zh-CN" altLang="en-US" sz="2000" dirty="0" smtClean="0"/>
              <a:t>；</a:t>
            </a:r>
            <a:r>
              <a:rPr lang="en-US" altLang="zh-CN" sz="2000" dirty="0" smtClean="0"/>
              <a:t/>
            </a:r>
            <a:br>
              <a:rPr lang="en-US" altLang="zh-CN" sz="2000" dirty="0" smtClean="0"/>
            </a:br>
            <a:r>
              <a:rPr lang="zh-CN" altLang="en-US" sz="2000" dirty="0" smtClean="0"/>
              <a:t>政府</a:t>
            </a:r>
            <a:r>
              <a:rPr lang="zh-CN" altLang="en-US" sz="2000" dirty="0"/>
              <a:t>采购绩效评估则通过判断政府采购功能的实现程度，为政府采购制度的完善提供决策依据</a:t>
            </a:r>
            <a:r>
              <a:rPr lang="zh-CN" altLang="en-US" sz="2000" dirty="0" smtClean="0"/>
              <a:t>；</a:t>
            </a:r>
            <a:r>
              <a:rPr lang="en-US" altLang="zh-CN" sz="2000" dirty="0" smtClean="0"/>
              <a:t/>
            </a:r>
            <a:br>
              <a:rPr lang="en-US" altLang="zh-CN" sz="2000" dirty="0" smtClean="0"/>
            </a:br>
            <a:r>
              <a:rPr lang="zh-CN" altLang="en-US" sz="2000" dirty="0" smtClean="0"/>
              <a:t>科学分析</a:t>
            </a:r>
            <a:r>
              <a:rPr lang="zh-CN" altLang="en-US" sz="2000" dirty="0"/>
              <a:t>政府采购风险的形成原因，健全政府采购监督机制是控制政府采购风险的有效途径</a:t>
            </a:r>
            <a:r>
              <a:rPr lang="zh-CN" altLang="en-US" sz="2000" dirty="0" smtClean="0"/>
              <a:t>之一。</a:t>
            </a:r>
            <a:endParaRPr lang="zh-CN" altLang="en-US" sz="2000" dirty="0"/>
          </a:p>
        </p:txBody>
      </p:sp>
      <p:sp>
        <p:nvSpPr>
          <p:cNvPr id="3" name="文本占位符 2"/>
          <p:cNvSpPr>
            <a:spLocks noGrp="1"/>
          </p:cNvSpPr>
          <p:nvPr>
            <p:ph type="body" idx="1"/>
          </p:nvPr>
        </p:nvSpPr>
        <p:spPr>
          <a:xfrm>
            <a:off x="606669" y="70339"/>
            <a:ext cx="10131428" cy="1447800"/>
          </a:xfrm>
        </p:spPr>
        <p:txBody>
          <a:bodyPr>
            <a:normAutofit/>
          </a:bodyPr>
          <a:lstStyle/>
          <a:p>
            <a:pPr algn="ctr"/>
            <a:r>
              <a:rPr lang="zh-CN" altLang="en-US" sz="5400" dirty="0" smtClean="0">
                <a:latin typeface="华文新魏" panose="02010800040101010101" pitchFamily="2" charset="-122"/>
                <a:ea typeface="华文新魏" panose="02010800040101010101" pitchFamily="2" charset="-122"/>
              </a:rPr>
              <a:t>第六章 政府</a:t>
            </a:r>
            <a:r>
              <a:rPr lang="zh-CN" altLang="en-US" sz="5400" dirty="0">
                <a:latin typeface="华文新魏" panose="02010800040101010101" pitchFamily="2" charset="-122"/>
                <a:ea typeface="华文新魏" panose="02010800040101010101" pitchFamily="2" charset="-122"/>
              </a:rPr>
              <a:t>采购管理</a:t>
            </a:r>
          </a:p>
        </p:txBody>
      </p:sp>
    </p:spTree>
    <p:extLst>
      <p:ext uri="{BB962C8B-B14F-4D97-AF65-F5344CB8AC3E}">
        <p14:creationId xmlns:p14="http://schemas.microsoft.com/office/powerpoint/2010/main" val="414975692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kern="100" dirty="0">
                <a:latin typeface="Times New Roman" panose="02020603050405020304" pitchFamily="18" charset="0"/>
              </a:rPr>
              <a:t>6.3</a:t>
            </a:r>
            <a:r>
              <a:rPr lang="zh-CN" altLang="en-US" b="1" kern="100" dirty="0">
                <a:latin typeface="Times New Roman" panose="02020603050405020304" pitchFamily="18" charset="0"/>
              </a:rPr>
              <a:t>政府采购招标管理</a:t>
            </a:r>
            <a:endParaRPr lang="zh-CN" altLang="en-US" b="1" i="0" u="none" strike="noStrike" kern="100" baseline="0" dirty="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685801" y="1700463"/>
            <a:ext cx="10131425" cy="4652657"/>
          </a:xfrm>
        </p:spPr>
        <p:txBody>
          <a:bodyPr>
            <a:normAutofit/>
          </a:bodyPr>
          <a:lstStyle/>
          <a:p>
            <a:pPr marL="457200" lvl="1" indent="0">
              <a:buNone/>
            </a:pPr>
            <a:endParaRPr lang="zh-CN" altLang="en-US" sz="2800" dirty="0"/>
          </a:p>
          <a:p>
            <a:pPr marL="457200" lvl="1" indent="0">
              <a:buNone/>
            </a:pPr>
            <a:r>
              <a:rPr lang="en-US" altLang="zh-CN" sz="2800" dirty="0"/>
              <a:t>6.3.2 </a:t>
            </a:r>
            <a:r>
              <a:rPr lang="zh-CN" altLang="en-US" sz="2800" dirty="0"/>
              <a:t>政府采购招标程序</a:t>
            </a:r>
          </a:p>
          <a:p>
            <a:pPr marL="457200" lvl="1" indent="0">
              <a:buNone/>
            </a:pPr>
            <a:r>
              <a:rPr lang="zh-CN" altLang="en-US" sz="2600" b="1" dirty="0"/>
              <a:t>政府采购招标程序大致上可分为招标、投标、开标、评标、定标和签订政府采购合同六个阶段。在这六个阶段中又包含了一些重要的环节，构成政府采购招标的完整</a:t>
            </a:r>
            <a:r>
              <a:rPr lang="zh-CN" altLang="en-US" sz="2600" b="1" dirty="0" smtClean="0"/>
              <a:t>过程。</a:t>
            </a:r>
            <a:endParaRPr lang="en-US" altLang="zh-CN" sz="2600" b="1" dirty="0"/>
          </a:p>
        </p:txBody>
      </p:sp>
    </p:spTree>
    <p:extLst>
      <p:ext uri="{BB962C8B-B14F-4D97-AF65-F5344CB8AC3E}">
        <p14:creationId xmlns:p14="http://schemas.microsoft.com/office/powerpoint/2010/main" val="50218795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kern="100" dirty="0">
                <a:latin typeface="Times New Roman" panose="02020603050405020304" pitchFamily="18" charset="0"/>
              </a:rPr>
              <a:t>6.4</a:t>
            </a:r>
            <a:r>
              <a:rPr lang="zh-CN" altLang="en-US" b="1" kern="100" dirty="0">
                <a:latin typeface="Times New Roman" panose="02020603050405020304" pitchFamily="18" charset="0"/>
              </a:rPr>
              <a:t>政府采购绩效评估</a:t>
            </a:r>
            <a:endParaRPr lang="zh-CN" altLang="en-US" b="1" i="0" u="none" strike="noStrike" kern="100" baseline="0" dirty="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685801" y="1700463"/>
            <a:ext cx="10131425" cy="4652657"/>
          </a:xfrm>
        </p:spPr>
        <p:txBody>
          <a:bodyPr>
            <a:normAutofit/>
          </a:bodyPr>
          <a:lstStyle/>
          <a:p>
            <a:pPr marL="457200" lvl="1" indent="0">
              <a:buNone/>
            </a:pPr>
            <a:endParaRPr lang="zh-CN" altLang="en-US" sz="2800" dirty="0"/>
          </a:p>
          <a:p>
            <a:pPr marL="457200" lvl="1" indent="0">
              <a:buNone/>
            </a:pPr>
            <a:r>
              <a:rPr lang="en-US" altLang="zh-CN" sz="2600" b="1" dirty="0"/>
              <a:t>6.4.1 </a:t>
            </a:r>
            <a:r>
              <a:rPr lang="zh-CN" altLang="en-US" sz="2600" b="1" dirty="0"/>
              <a:t>政府采购绩效评估</a:t>
            </a:r>
            <a:r>
              <a:rPr lang="zh-CN" altLang="en-US" sz="2600" b="1" dirty="0" smtClean="0"/>
              <a:t>概述</a:t>
            </a:r>
            <a:endParaRPr lang="en-US" altLang="zh-CN" sz="2600" b="1" dirty="0" smtClean="0"/>
          </a:p>
          <a:p>
            <a:pPr marL="457200" lvl="1" indent="0">
              <a:buNone/>
            </a:pPr>
            <a:r>
              <a:rPr lang="zh-CN" altLang="en-US" sz="2600" b="1" dirty="0"/>
              <a:t>政府采购绩效评估是指通过比较政府采购活动的投入与产出，判断政府采购功能的实现程度，是对政府采购效益的整体评价。</a:t>
            </a:r>
          </a:p>
          <a:p>
            <a:pPr marL="457200" lvl="1" indent="0">
              <a:buNone/>
            </a:pPr>
            <a:r>
              <a:rPr lang="zh-CN" altLang="en-US" sz="2600" b="1" dirty="0"/>
              <a:t>（</a:t>
            </a:r>
            <a:r>
              <a:rPr lang="en-US" altLang="zh-CN" sz="2600" b="1" dirty="0"/>
              <a:t>1</a:t>
            </a:r>
            <a:r>
              <a:rPr lang="zh-CN" altLang="en-US" sz="2600" b="1" dirty="0"/>
              <a:t>）政府采购绩效评估的主体与</a:t>
            </a:r>
            <a:r>
              <a:rPr lang="zh-CN" altLang="en-US" sz="2600" b="1" dirty="0" smtClean="0"/>
              <a:t>客体</a:t>
            </a:r>
            <a:endParaRPr lang="en-US" altLang="zh-CN" sz="2600" b="1" dirty="0" smtClean="0"/>
          </a:p>
          <a:p>
            <a:pPr marL="457200" lvl="1" indent="0">
              <a:buNone/>
            </a:pPr>
            <a:r>
              <a:rPr lang="zh-CN" altLang="en-US" sz="2600" b="1" dirty="0"/>
              <a:t>（</a:t>
            </a:r>
            <a:r>
              <a:rPr lang="en-US" altLang="zh-CN" sz="2600" b="1" dirty="0"/>
              <a:t>2</a:t>
            </a:r>
            <a:r>
              <a:rPr lang="zh-CN" altLang="en-US" sz="2600" b="1" dirty="0"/>
              <a:t>）政府采购绩效评估的基本</a:t>
            </a:r>
            <a:r>
              <a:rPr lang="zh-CN" altLang="en-US" sz="2600" b="1" dirty="0" smtClean="0"/>
              <a:t>目标</a:t>
            </a:r>
            <a:endParaRPr lang="en-US" altLang="zh-CN" sz="2600" b="1" dirty="0" smtClean="0"/>
          </a:p>
          <a:p>
            <a:pPr marL="457200" lvl="1" indent="0">
              <a:buNone/>
            </a:pPr>
            <a:r>
              <a:rPr lang="zh-CN" altLang="en-US" sz="2600" b="1" dirty="0"/>
              <a:t>（</a:t>
            </a:r>
            <a:r>
              <a:rPr lang="en-US" altLang="zh-CN" sz="2600" b="1" dirty="0"/>
              <a:t>3</a:t>
            </a:r>
            <a:r>
              <a:rPr lang="zh-CN" altLang="en-US" sz="2600" b="1" dirty="0"/>
              <a:t>）政府采购绩效评估的基本原则</a:t>
            </a:r>
          </a:p>
        </p:txBody>
      </p:sp>
    </p:spTree>
    <p:extLst>
      <p:ext uri="{BB962C8B-B14F-4D97-AF65-F5344CB8AC3E}">
        <p14:creationId xmlns:p14="http://schemas.microsoft.com/office/powerpoint/2010/main" val="67690622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kern="100" dirty="0">
                <a:latin typeface="Times New Roman" panose="02020603050405020304" pitchFamily="18" charset="0"/>
              </a:rPr>
              <a:t>6.4</a:t>
            </a:r>
            <a:r>
              <a:rPr lang="zh-CN" altLang="en-US" b="1" kern="100" dirty="0">
                <a:latin typeface="Times New Roman" panose="02020603050405020304" pitchFamily="18" charset="0"/>
              </a:rPr>
              <a:t>政府采购绩效评估</a:t>
            </a:r>
            <a:endParaRPr lang="zh-CN" altLang="en-US" b="1" i="0" u="none" strike="noStrike" kern="100" baseline="0" dirty="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685801" y="1700463"/>
            <a:ext cx="10131425" cy="4652657"/>
          </a:xfrm>
        </p:spPr>
        <p:txBody>
          <a:bodyPr>
            <a:normAutofit/>
          </a:bodyPr>
          <a:lstStyle/>
          <a:p>
            <a:pPr marL="457200" lvl="1" indent="0">
              <a:buNone/>
            </a:pPr>
            <a:endParaRPr lang="zh-CN" altLang="en-US" sz="2800" dirty="0"/>
          </a:p>
          <a:p>
            <a:pPr marL="457200" lvl="1" indent="0">
              <a:buNone/>
            </a:pPr>
            <a:r>
              <a:rPr lang="en-US" altLang="zh-CN" sz="2600" b="1" dirty="0"/>
              <a:t>6.4.2 </a:t>
            </a:r>
            <a:r>
              <a:rPr lang="zh-CN" altLang="en-US" sz="2600" b="1" dirty="0"/>
              <a:t>政府采购绩效评估的</a:t>
            </a:r>
            <a:r>
              <a:rPr lang="zh-CN" altLang="en-US" sz="2600" b="1" dirty="0" smtClean="0"/>
              <a:t>方法</a:t>
            </a:r>
            <a:endParaRPr lang="en-US" altLang="zh-CN" sz="2600" b="1" dirty="0" smtClean="0"/>
          </a:p>
          <a:p>
            <a:pPr marL="457200" lvl="1" indent="0">
              <a:buNone/>
            </a:pPr>
            <a:r>
              <a:rPr lang="zh-CN" altLang="en-US" sz="2600" b="1" dirty="0"/>
              <a:t>政府采购绩效评估方法是在具体评估过程中应该采用的工具和评估的技术规范，包括定量计算方法、定性分析方法和定量计算与定性分析相结合的方法。</a:t>
            </a:r>
          </a:p>
        </p:txBody>
      </p:sp>
    </p:spTree>
    <p:extLst>
      <p:ext uri="{BB962C8B-B14F-4D97-AF65-F5344CB8AC3E}">
        <p14:creationId xmlns:p14="http://schemas.microsoft.com/office/powerpoint/2010/main" val="300100529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kern="100" dirty="0">
                <a:latin typeface="Times New Roman" panose="02020603050405020304" pitchFamily="18" charset="0"/>
              </a:rPr>
              <a:t>6.4</a:t>
            </a:r>
            <a:r>
              <a:rPr lang="zh-CN" altLang="en-US" b="1" kern="100" dirty="0">
                <a:latin typeface="Times New Roman" panose="02020603050405020304" pitchFamily="18" charset="0"/>
              </a:rPr>
              <a:t>政府采购绩效评估</a:t>
            </a:r>
            <a:endParaRPr lang="zh-CN" altLang="en-US" b="1" i="0" u="none" strike="noStrike" kern="100" baseline="0" dirty="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413086" y="1726281"/>
            <a:ext cx="10131425" cy="4652657"/>
          </a:xfrm>
        </p:spPr>
        <p:txBody>
          <a:bodyPr>
            <a:normAutofit fontScale="92500" lnSpcReduction="20000"/>
          </a:bodyPr>
          <a:lstStyle/>
          <a:p>
            <a:pPr marL="457200" lvl="1" indent="0">
              <a:buNone/>
            </a:pPr>
            <a:endParaRPr lang="zh-CN" altLang="en-US" sz="2800" dirty="0"/>
          </a:p>
          <a:p>
            <a:pPr marL="457200" lvl="1" indent="0">
              <a:buNone/>
            </a:pPr>
            <a:r>
              <a:rPr lang="en-US" altLang="zh-CN" sz="2600" b="1" dirty="0"/>
              <a:t>6.4.3 </a:t>
            </a:r>
            <a:r>
              <a:rPr lang="zh-CN" altLang="en-US" sz="2600" b="1" dirty="0"/>
              <a:t>政府采购绩效评估的指标</a:t>
            </a:r>
            <a:r>
              <a:rPr lang="zh-CN" altLang="en-US" sz="2600" b="1" dirty="0" smtClean="0"/>
              <a:t>体系</a:t>
            </a:r>
            <a:endParaRPr lang="en-US" altLang="zh-CN" sz="2600" b="1" dirty="0" smtClean="0"/>
          </a:p>
          <a:p>
            <a:pPr marL="457200" lvl="1" indent="0">
              <a:buNone/>
            </a:pPr>
            <a:endParaRPr lang="en-US" altLang="zh-CN" sz="2600" b="1" dirty="0"/>
          </a:p>
          <a:p>
            <a:pPr marL="457200" lvl="1" indent="0">
              <a:buNone/>
            </a:pPr>
            <a:r>
              <a:rPr lang="en-US" altLang="zh-CN" sz="2600" b="1" dirty="0" smtClean="0"/>
              <a:t>1</a:t>
            </a:r>
            <a:r>
              <a:rPr lang="en-US" altLang="zh-CN" sz="2600" b="1" dirty="0"/>
              <a:t>.</a:t>
            </a:r>
            <a:r>
              <a:rPr lang="zh-CN" altLang="en-US" sz="2600" b="1" dirty="0" smtClean="0"/>
              <a:t>微观</a:t>
            </a:r>
            <a:r>
              <a:rPr lang="zh-CN" altLang="en-US" sz="2600" b="1" dirty="0"/>
              <a:t>绩效评估</a:t>
            </a:r>
            <a:r>
              <a:rPr lang="zh-CN" altLang="en-US" sz="2600" b="1" dirty="0" smtClean="0"/>
              <a:t>指标</a:t>
            </a:r>
            <a:endParaRPr lang="en-US" altLang="zh-CN" sz="2600" b="1" dirty="0" smtClean="0"/>
          </a:p>
          <a:p>
            <a:pPr marL="457200" lvl="1" indent="0">
              <a:buNone/>
            </a:pPr>
            <a:r>
              <a:rPr lang="zh-CN" altLang="zh-CN" sz="2600" b="1" dirty="0"/>
              <a:t>（</a:t>
            </a:r>
            <a:r>
              <a:rPr lang="en-US" altLang="zh-CN" sz="2600" b="1" dirty="0"/>
              <a:t>1</a:t>
            </a:r>
            <a:r>
              <a:rPr lang="zh-CN" altLang="zh-CN" sz="2600" b="1" dirty="0"/>
              <a:t>）</a:t>
            </a:r>
            <a:r>
              <a:rPr lang="zh-CN" altLang="en-US" sz="2600" b="1" dirty="0"/>
              <a:t>资金</a:t>
            </a:r>
            <a:r>
              <a:rPr lang="zh-CN" altLang="en-US" sz="2600" b="1" dirty="0"/>
              <a:t>效率评估</a:t>
            </a:r>
            <a:r>
              <a:rPr lang="zh-CN" altLang="en-US" sz="2600" b="1" dirty="0" smtClean="0"/>
              <a:t>指标</a:t>
            </a:r>
            <a:endParaRPr lang="en-US" altLang="zh-CN" sz="2600" b="1" dirty="0" smtClean="0"/>
          </a:p>
          <a:p>
            <a:pPr marL="457200" lvl="1" indent="0">
              <a:buNone/>
            </a:pPr>
            <a:endParaRPr lang="en-US" altLang="zh-CN" sz="2600" b="1" dirty="0" smtClean="0"/>
          </a:p>
          <a:p>
            <a:pPr marL="457200" lvl="1" indent="0">
              <a:buNone/>
            </a:pPr>
            <a:endParaRPr lang="en-US" altLang="zh-CN" sz="2600" b="1" dirty="0" smtClean="0"/>
          </a:p>
          <a:p>
            <a:pPr marL="457200" lvl="1" indent="0">
              <a:buNone/>
            </a:pPr>
            <a:endParaRPr lang="en-US" altLang="zh-CN" sz="2600" b="1" dirty="0" smtClean="0"/>
          </a:p>
          <a:p>
            <a:pPr marL="457200" lvl="1" indent="0">
              <a:buNone/>
            </a:pPr>
            <a:endParaRPr lang="en-US" altLang="zh-CN" sz="2600" b="1" dirty="0" smtClean="0"/>
          </a:p>
          <a:p>
            <a:pPr marL="457200" lvl="1" indent="0">
              <a:buNone/>
            </a:pPr>
            <a:r>
              <a:rPr lang="zh-CN" altLang="zh-CN" sz="2600" b="1" dirty="0" smtClean="0"/>
              <a:t>（</a:t>
            </a:r>
            <a:r>
              <a:rPr lang="en-US" altLang="zh-CN" sz="2600" b="1" dirty="0"/>
              <a:t>2</a:t>
            </a:r>
            <a:r>
              <a:rPr lang="zh-CN" altLang="zh-CN" sz="2600" b="1" dirty="0"/>
              <a:t>）</a:t>
            </a:r>
            <a:r>
              <a:rPr lang="zh-CN" altLang="en-US" sz="2600" b="1" dirty="0"/>
              <a:t>行政效率评估指标</a:t>
            </a:r>
          </a:p>
          <a:p>
            <a:pPr marL="457200" lvl="1" indent="0">
              <a:buNone/>
            </a:pPr>
            <a:endParaRPr lang="en-US" altLang="zh-CN" sz="2600" b="1" dirty="0" smtClean="0"/>
          </a:p>
          <a:p>
            <a:pPr marL="457200" lvl="1" indent="0">
              <a:buNone/>
            </a:pPr>
            <a:endParaRPr lang="zh-CN" altLang="en-US" sz="2600" b="1" dirty="0"/>
          </a:p>
        </p:txBody>
      </p:sp>
      <p:sp>
        <p:nvSpPr>
          <p:cNvPr id="14" name="Rectangle 6"/>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6" name="Rectangle 8"/>
          <p:cNvSpPr>
            <a:spLocks noChangeArrowheads="1"/>
          </p:cNvSpPr>
          <p:nvPr/>
        </p:nvSpPr>
        <p:spPr bwMode="auto">
          <a:xfrm>
            <a:off x="2390274" y="567951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8" name="图片 17"/>
          <p:cNvPicPr>
            <a:picLocks noChangeAspect="1"/>
          </p:cNvPicPr>
          <p:nvPr/>
        </p:nvPicPr>
        <p:blipFill rotWithShape="1">
          <a:blip r:embed="rId2"/>
          <a:srcRect l="13475" t="11453" r="8508" b="5754"/>
          <a:stretch/>
        </p:blipFill>
        <p:spPr>
          <a:xfrm>
            <a:off x="1781908" y="3792147"/>
            <a:ext cx="7941090" cy="903456"/>
          </a:xfrm>
          <a:prstGeom prst="rect">
            <a:avLst/>
          </a:prstGeom>
        </p:spPr>
      </p:pic>
    </p:spTree>
    <p:extLst>
      <p:ext uri="{BB962C8B-B14F-4D97-AF65-F5344CB8AC3E}">
        <p14:creationId xmlns:p14="http://schemas.microsoft.com/office/powerpoint/2010/main" val="189455098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kern="100" dirty="0">
                <a:latin typeface="Times New Roman" panose="02020603050405020304" pitchFamily="18" charset="0"/>
              </a:rPr>
              <a:t>6.4</a:t>
            </a:r>
            <a:r>
              <a:rPr lang="zh-CN" altLang="en-US" b="1" kern="100" dirty="0">
                <a:latin typeface="Times New Roman" panose="02020603050405020304" pitchFamily="18" charset="0"/>
              </a:rPr>
              <a:t>政府采购绩效评估</a:t>
            </a:r>
            <a:endParaRPr lang="zh-CN" altLang="en-US" b="1" i="0" u="none" strike="noStrike" kern="100" baseline="0" dirty="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451104" y="1091642"/>
            <a:ext cx="10077365" cy="4632502"/>
          </a:xfrm>
        </p:spPr>
        <p:txBody>
          <a:bodyPr>
            <a:normAutofit/>
          </a:bodyPr>
          <a:lstStyle/>
          <a:p>
            <a:pPr marL="457200" lvl="1" indent="0">
              <a:buNone/>
            </a:pPr>
            <a:endParaRPr lang="zh-CN" altLang="en-US" sz="2800" dirty="0"/>
          </a:p>
          <a:p>
            <a:pPr marL="457200" lvl="1" indent="0">
              <a:buNone/>
            </a:pPr>
            <a:r>
              <a:rPr lang="en-US" altLang="zh-CN" sz="2600" b="1" dirty="0"/>
              <a:t>6.4.3 </a:t>
            </a:r>
            <a:r>
              <a:rPr lang="zh-CN" altLang="en-US" sz="2600" b="1" dirty="0"/>
              <a:t>政府采购绩效评估的指标</a:t>
            </a:r>
            <a:r>
              <a:rPr lang="zh-CN" altLang="en-US" sz="2600" b="1" dirty="0" smtClean="0"/>
              <a:t>体系</a:t>
            </a:r>
            <a:endParaRPr lang="en-US" altLang="zh-CN" sz="2600" b="1" dirty="0" smtClean="0"/>
          </a:p>
          <a:p>
            <a:pPr marL="457200" lvl="1" indent="0">
              <a:buNone/>
            </a:pPr>
            <a:r>
              <a:rPr lang="en-US" altLang="zh-CN" sz="2600" b="1" dirty="0" smtClean="0"/>
              <a:t>2.</a:t>
            </a:r>
            <a:r>
              <a:rPr lang="zh-CN" altLang="en-US" sz="2600" b="1" dirty="0"/>
              <a:t>宏观绩效评估</a:t>
            </a:r>
            <a:r>
              <a:rPr lang="zh-CN" altLang="en-US" sz="2600" b="1" dirty="0" smtClean="0"/>
              <a:t>指标</a:t>
            </a:r>
            <a:endParaRPr lang="en-US" altLang="zh-CN" sz="2600" b="1" dirty="0" smtClean="0"/>
          </a:p>
          <a:p>
            <a:pPr marL="457200" lvl="1" indent="0">
              <a:buNone/>
            </a:pPr>
            <a:r>
              <a:rPr lang="zh-CN" altLang="zh-CN" sz="2600" b="1" dirty="0" smtClean="0"/>
              <a:t>（</a:t>
            </a:r>
            <a:r>
              <a:rPr lang="en-US" altLang="zh-CN" sz="2600" b="1" dirty="0"/>
              <a:t>1</a:t>
            </a:r>
            <a:r>
              <a:rPr lang="zh-CN" altLang="zh-CN" sz="2600" b="1" dirty="0"/>
              <a:t>）</a:t>
            </a:r>
            <a:r>
              <a:rPr lang="zh-CN" altLang="zh-CN" sz="2600" b="1" dirty="0"/>
              <a:t>规模效率评估</a:t>
            </a:r>
            <a:r>
              <a:rPr lang="zh-CN" altLang="zh-CN" sz="2600" b="1" dirty="0" smtClean="0"/>
              <a:t>指标</a:t>
            </a:r>
            <a:endParaRPr lang="en-US" altLang="zh-CN" sz="2600" b="1" dirty="0" smtClean="0"/>
          </a:p>
          <a:p>
            <a:pPr marL="457200" lvl="1" indent="0">
              <a:buNone/>
            </a:pPr>
            <a:endParaRPr lang="en-US" altLang="zh-CN" sz="2600" b="1" dirty="0" smtClean="0"/>
          </a:p>
          <a:p>
            <a:pPr marL="457200" lvl="1" indent="0">
              <a:buNone/>
            </a:pPr>
            <a:r>
              <a:rPr lang="zh-CN" altLang="zh-CN" sz="2600" b="1" dirty="0" smtClean="0"/>
              <a:t>（</a:t>
            </a:r>
            <a:r>
              <a:rPr lang="en-US" altLang="zh-CN" sz="2600" b="1" dirty="0"/>
              <a:t>2</a:t>
            </a:r>
            <a:r>
              <a:rPr lang="zh-CN" altLang="zh-CN" sz="2600" b="1" dirty="0" smtClean="0"/>
              <a:t>）</a:t>
            </a:r>
            <a:r>
              <a:rPr lang="zh-CN" altLang="en-US" sz="2600" b="1" dirty="0"/>
              <a:t>人员效率评估</a:t>
            </a:r>
            <a:r>
              <a:rPr lang="zh-CN" altLang="en-US" sz="2600" b="1" dirty="0" smtClean="0"/>
              <a:t>指标</a:t>
            </a:r>
            <a:endParaRPr lang="en-US" altLang="zh-CN" sz="2600" b="1" dirty="0" smtClean="0"/>
          </a:p>
          <a:p>
            <a:pPr marL="457200" lvl="1" indent="0">
              <a:buNone/>
            </a:pPr>
            <a:endParaRPr lang="en-US" altLang="zh-CN" sz="2600" b="1" dirty="0" smtClean="0"/>
          </a:p>
          <a:p>
            <a:pPr marL="457200" lvl="1" indent="0">
              <a:buNone/>
            </a:pPr>
            <a:r>
              <a:rPr lang="zh-CN" altLang="zh-CN" sz="2600" b="1" dirty="0" smtClean="0"/>
              <a:t>（</a:t>
            </a:r>
            <a:r>
              <a:rPr lang="en-US" altLang="zh-CN" sz="2600" b="1" dirty="0" smtClean="0"/>
              <a:t>3</a:t>
            </a:r>
            <a:r>
              <a:rPr lang="zh-CN" altLang="zh-CN" sz="2600" b="1" dirty="0" smtClean="0"/>
              <a:t>）</a:t>
            </a:r>
            <a:r>
              <a:rPr lang="zh-CN" altLang="en-US" sz="2600" b="1" dirty="0" smtClean="0"/>
              <a:t>政策</a:t>
            </a:r>
            <a:r>
              <a:rPr lang="zh-CN" altLang="en-US" sz="2600" b="1" dirty="0"/>
              <a:t>效率评估招标</a:t>
            </a:r>
            <a:endParaRPr lang="zh-CN" altLang="en-US" sz="2600" b="1" dirty="0"/>
          </a:p>
        </p:txBody>
      </p:sp>
      <p:sp>
        <p:nvSpPr>
          <p:cNvPr id="14" name="Rectangle 6"/>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6" name="Rectangle 8"/>
          <p:cNvSpPr>
            <a:spLocks noChangeArrowheads="1"/>
          </p:cNvSpPr>
          <p:nvPr/>
        </p:nvSpPr>
        <p:spPr bwMode="auto">
          <a:xfrm>
            <a:off x="2390274" y="567951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4" name="图片 3"/>
          <p:cNvPicPr>
            <a:picLocks noChangeAspect="1"/>
          </p:cNvPicPr>
          <p:nvPr/>
        </p:nvPicPr>
        <p:blipFill rotWithShape="1">
          <a:blip r:embed="rId2"/>
          <a:srcRect l="13117" t="1" r="2934" b="7811"/>
          <a:stretch/>
        </p:blipFill>
        <p:spPr>
          <a:xfrm>
            <a:off x="1555742" y="3506240"/>
            <a:ext cx="4033704" cy="385124"/>
          </a:xfrm>
          <a:prstGeom prst="rect">
            <a:avLst/>
          </a:prstGeom>
        </p:spPr>
      </p:pic>
      <p:pic>
        <p:nvPicPr>
          <p:cNvPr id="5" name="图片 4"/>
          <p:cNvPicPr>
            <a:picLocks noChangeAspect="1"/>
          </p:cNvPicPr>
          <p:nvPr/>
        </p:nvPicPr>
        <p:blipFill rotWithShape="1">
          <a:blip r:embed="rId3"/>
          <a:srcRect l="25148" r="24503" b="-8612"/>
          <a:stretch/>
        </p:blipFill>
        <p:spPr>
          <a:xfrm>
            <a:off x="6300215" y="3459391"/>
            <a:ext cx="2602333" cy="511166"/>
          </a:xfrm>
          <a:prstGeom prst="rect">
            <a:avLst/>
          </a:prstGeom>
        </p:spPr>
      </p:pic>
      <p:pic>
        <p:nvPicPr>
          <p:cNvPr id="6" name="图片 5"/>
          <p:cNvPicPr>
            <a:picLocks noChangeAspect="1"/>
          </p:cNvPicPr>
          <p:nvPr/>
        </p:nvPicPr>
        <p:blipFill rotWithShape="1">
          <a:blip r:embed="rId4"/>
          <a:srcRect l="32567" r="15340" b="-2241"/>
          <a:stretch/>
        </p:blipFill>
        <p:spPr>
          <a:xfrm>
            <a:off x="1801560" y="4488283"/>
            <a:ext cx="2694239" cy="482368"/>
          </a:xfrm>
          <a:prstGeom prst="rect">
            <a:avLst/>
          </a:prstGeom>
        </p:spPr>
      </p:pic>
      <p:pic>
        <p:nvPicPr>
          <p:cNvPr id="7" name="图片 6"/>
          <p:cNvPicPr>
            <a:picLocks noChangeAspect="1"/>
          </p:cNvPicPr>
          <p:nvPr/>
        </p:nvPicPr>
        <p:blipFill rotWithShape="1">
          <a:blip r:embed="rId5"/>
          <a:srcRect l="27757" t="-14136" r="10852" b="8793"/>
          <a:stretch/>
        </p:blipFill>
        <p:spPr>
          <a:xfrm>
            <a:off x="6203009" y="4488283"/>
            <a:ext cx="2699539" cy="508609"/>
          </a:xfrm>
          <a:prstGeom prst="rect">
            <a:avLst/>
          </a:prstGeom>
        </p:spPr>
      </p:pic>
      <p:pic>
        <p:nvPicPr>
          <p:cNvPr id="8" name="图片 7"/>
          <p:cNvPicPr>
            <a:picLocks noChangeAspect="1"/>
          </p:cNvPicPr>
          <p:nvPr/>
        </p:nvPicPr>
        <p:blipFill rotWithShape="1">
          <a:blip r:embed="rId6"/>
          <a:srcRect t="14982" b="17874"/>
          <a:stretch/>
        </p:blipFill>
        <p:spPr>
          <a:xfrm>
            <a:off x="1801560" y="5654039"/>
            <a:ext cx="4069724" cy="335281"/>
          </a:xfrm>
          <a:prstGeom prst="rect">
            <a:avLst/>
          </a:prstGeom>
        </p:spPr>
      </p:pic>
    </p:spTree>
    <p:extLst>
      <p:ext uri="{BB962C8B-B14F-4D97-AF65-F5344CB8AC3E}">
        <p14:creationId xmlns:p14="http://schemas.microsoft.com/office/powerpoint/2010/main" val="68759589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kern="100" dirty="0" smtClean="0">
                <a:latin typeface="Times New Roman" panose="02020603050405020304" pitchFamily="18" charset="0"/>
              </a:rPr>
              <a:t>6.5 </a:t>
            </a:r>
            <a:r>
              <a:rPr lang="zh-CN" altLang="en-US" b="1" kern="100" dirty="0" smtClean="0">
                <a:latin typeface="Times New Roman" panose="02020603050405020304" pitchFamily="18" charset="0"/>
              </a:rPr>
              <a:t>政府</a:t>
            </a:r>
            <a:r>
              <a:rPr lang="zh-CN" altLang="en-US" b="1" kern="100" dirty="0">
                <a:latin typeface="Times New Roman" panose="02020603050405020304" pitchFamily="18" charset="0"/>
              </a:rPr>
              <a:t>采购风险和风险防范</a:t>
            </a:r>
            <a:endParaRPr lang="zh-CN" altLang="en-US" b="1" i="0" u="none" strike="noStrike" kern="100" baseline="0" dirty="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685801" y="2205692"/>
            <a:ext cx="10131425" cy="3334000"/>
          </a:xfrm>
        </p:spPr>
        <p:txBody>
          <a:bodyPr>
            <a:normAutofit fontScale="92500" lnSpcReduction="10000"/>
          </a:bodyPr>
          <a:lstStyle/>
          <a:p>
            <a:pPr marL="457200" lvl="1" indent="0">
              <a:buNone/>
            </a:pPr>
            <a:r>
              <a:rPr lang="en-US" altLang="zh-CN" sz="2600" b="1" dirty="0"/>
              <a:t>6.5.1 </a:t>
            </a:r>
            <a:r>
              <a:rPr lang="zh-CN" altLang="en-US" sz="2600" b="1" dirty="0"/>
              <a:t>政府采购风险的形成原因</a:t>
            </a:r>
            <a:endParaRPr lang="en-US" altLang="zh-CN" sz="2600" b="1" dirty="0"/>
          </a:p>
          <a:p>
            <a:pPr marL="971550" lvl="1" indent="-514350">
              <a:buAutoNum type="arabicPeriod"/>
            </a:pPr>
            <a:r>
              <a:rPr lang="zh-CN" altLang="en-US" sz="2600" b="1" dirty="0" smtClean="0"/>
              <a:t>政府</a:t>
            </a:r>
            <a:r>
              <a:rPr lang="zh-CN" altLang="en-US" sz="2600" b="1" dirty="0"/>
              <a:t>采购预算虚</a:t>
            </a:r>
            <a:r>
              <a:rPr lang="zh-CN" altLang="en-US" sz="2600" b="1" dirty="0" smtClean="0"/>
              <a:t>增</a:t>
            </a:r>
            <a:endParaRPr lang="en-US" altLang="zh-CN" sz="2600" b="1" dirty="0" smtClean="0"/>
          </a:p>
          <a:p>
            <a:pPr marL="971550" lvl="1" indent="-514350">
              <a:buAutoNum type="arabicPeriod"/>
            </a:pPr>
            <a:r>
              <a:rPr lang="zh-CN" altLang="en-US" sz="2600" b="1" dirty="0"/>
              <a:t>政府采购市场</a:t>
            </a:r>
            <a:r>
              <a:rPr lang="zh-CN" altLang="en-US" sz="2600" b="1" dirty="0" smtClean="0"/>
              <a:t>封闭</a:t>
            </a:r>
            <a:endParaRPr lang="en-US" altLang="zh-CN" sz="2600" b="1" dirty="0" smtClean="0"/>
          </a:p>
          <a:p>
            <a:pPr marL="971550" lvl="1" indent="-514350">
              <a:buAutoNum type="arabicPeriod"/>
            </a:pPr>
            <a:r>
              <a:rPr lang="zh-CN" altLang="en-US" sz="2600" b="1" dirty="0"/>
              <a:t>政府采购方式选择不恰当与执行</a:t>
            </a:r>
            <a:r>
              <a:rPr lang="zh-CN" altLang="en-US" sz="2600" b="1" dirty="0" smtClean="0"/>
              <a:t>偏差</a:t>
            </a:r>
            <a:endParaRPr lang="en-US" altLang="zh-CN" sz="2600" b="1" dirty="0" smtClean="0"/>
          </a:p>
          <a:p>
            <a:pPr marL="971550" lvl="1" indent="-514350">
              <a:buAutoNum type="arabicPeriod"/>
            </a:pPr>
            <a:r>
              <a:rPr lang="zh-CN" altLang="en-US" sz="2600" b="1" dirty="0"/>
              <a:t>政府采购市场的</a:t>
            </a:r>
            <a:r>
              <a:rPr lang="zh-CN" altLang="en-US" sz="2600" b="1" dirty="0" smtClean="0"/>
              <a:t>不确定性</a:t>
            </a:r>
            <a:endParaRPr lang="en-US" altLang="zh-CN" sz="2600" b="1" dirty="0" smtClean="0"/>
          </a:p>
          <a:p>
            <a:pPr marL="971550" lvl="1" indent="-514350">
              <a:buAutoNum type="arabicPeriod"/>
            </a:pPr>
            <a:r>
              <a:rPr lang="zh-CN" altLang="en-US" sz="2600" b="1" dirty="0" smtClean="0"/>
              <a:t>政府</a:t>
            </a:r>
            <a:r>
              <a:rPr lang="zh-CN" altLang="en-US" sz="2600" b="1" dirty="0"/>
              <a:t>采购信息</a:t>
            </a:r>
            <a:r>
              <a:rPr lang="zh-CN" altLang="en-US" sz="2600" b="1" dirty="0" smtClean="0"/>
              <a:t>不对称</a:t>
            </a:r>
            <a:endParaRPr lang="en-US" altLang="zh-CN" sz="2600" b="1" dirty="0" smtClean="0"/>
          </a:p>
          <a:p>
            <a:pPr marL="971550" lvl="1" indent="-514350">
              <a:buAutoNum type="arabicPeriod"/>
            </a:pPr>
            <a:r>
              <a:rPr lang="zh-CN" altLang="en-US" sz="2600" b="1" dirty="0"/>
              <a:t>政府采购体制不完善</a:t>
            </a:r>
            <a:endParaRPr lang="zh-CN" altLang="en-US" sz="2600" b="1" dirty="0"/>
          </a:p>
        </p:txBody>
      </p:sp>
      <p:sp>
        <p:nvSpPr>
          <p:cNvPr id="14" name="Rectangle 6"/>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6" name="Rectangle 8"/>
          <p:cNvSpPr>
            <a:spLocks noChangeArrowheads="1"/>
          </p:cNvSpPr>
          <p:nvPr/>
        </p:nvSpPr>
        <p:spPr bwMode="auto">
          <a:xfrm>
            <a:off x="2390274" y="567951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258983305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rotWithShape="1">
          <a:blip r:embed="rId2"/>
          <a:srcRect l="18438" r="16703"/>
          <a:stretch/>
        </p:blipFill>
        <p:spPr>
          <a:xfrm>
            <a:off x="2269564" y="1556085"/>
            <a:ext cx="7387783" cy="4719023"/>
          </a:xfrm>
          <a:prstGeom prst="rect">
            <a:avLst/>
          </a:prstGeom>
        </p:spPr>
      </p:pic>
      <p:sp>
        <p:nvSpPr>
          <p:cNvPr id="28" name="矩形 27"/>
          <p:cNvSpPr/>
          <p:nvPr/>
        </p:nvSpPr>
        <p:spPr>
          <a:xfrm>
            <a:off x="2259168" y="854060"/>
            <a:ext cx="7398179" cy="523220"/>
          </a:xfrm>
          <a:prstGeom prst="rect">
            <a:avLst/>
          </a:prstGeom>
        </p:spPr>
        <p:txBody>
          <a:bodyPr wrap="none">
            <a:spAutoFit/>
          </a:bodyPr>
          <a:lstStyle/>
          <a:p>
            <a:r>
              <a:rPr lang="zh-CN" altLang="zh-CN" sz="2800" b="1" kern="100" dirty="0">
                <a:ea typeface="楷体_GB2312"/>
                <a:cs typeface="Times New Roman" panose="02020603050405020304" pitchFamily="18" charset="0"/>
              </a:rPr>
              <a:t>供应商产品垄断给采购单位与社会带来的损失</a:t>
            </a:r>
            <a:endParaRPr lang="zh-CN" altLang="en-US" sz="2800" dirty="0"/>
          </a:p>
        </p:txBody>
      </p:sp>
    </p:spTree>
    <p:extLst>
      <p:ext uri="{BB962C8B-B14F-4D97-AF65-F5344CB8AC3E}">
        <p14:creationId xmlns:p14="http://schemas.microsoft.com/office/powerpoint/2010/main" val="192538861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kern="100" dirty="0" smtClean="0">
                <a:latin typeface="Times New Roman" panose="02020603050405020304" pitchFamily="18" charset="0"/>
              </a:rPr>
              <a:t>6.5 </a:t>
            </a:r>
            <a:r>
              <a:rPr lang="zh-CN" altLang="en-US" b="1" kern="100" dirty="0" smtClean="0">
                <a:latin typeface="Times New Roman" panose="02020603050405020304" pitchFamily="18" charset="0"/>
              </a:rPr>
              <a:t>政府</a:t>
            </a:r>
            <a:r>
              <a:rPr lang="zh-CN" altLang="en-US" b="1" kern="100" dirty="0">
                <a:latin typeface="Times New Roman" panose="02020603050405020304" pitchFamily="18" charset="0"/>
              </a:rPr>
              <a:t>采购风险和风险防范</a:t>
            </a:r>
            <a:endParaRPr lang="zh-CN" altLang="en-US" b="1" i="0" u="none" strike="noStrike" kern="100" baseline="0" dirty="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685801" y="2205692"/>
            <a:ext cx="10131425" cy="3334000"/>
          </a:xfrm>
        </p:spPr>
        <p:txBody>
          <a:bodyPr>
            <a:normAutofit/>
          </a:bodyPr>
          <a:lstStyle/>
          <a:p>
            <a:pPr marL="457200" lvl="1" indent="0">
              <a:buNone/>
            </a:pPr>
            <a:r>
              <a:rPr lang="en-US" altLang="zh-CN" sz="2600" b="1" dirty="0" smtClean="0"/>
              <a:t>6.5.2 </a:t>
            </a:r>
            <a:r>
              <a:rPr lang="zh-CN" altLang="en-US" sz="2600" b="1" dirty="0" smtClean="0"/>
              <a:t> 政府</a:t>
            </a:r>
            <a:r>
              <a:rPr lang="zh-CN" altLang="en-US" sz="2600" b="1" dirty="0"/>
              <a:t>采购风险</a:t>
            </a:r>
            <a:r>
              <a:rPr lang="zh-CN" altLang="en-US" sz="2600" b="1" dirty="0" smtClean="0"/>
              <a:t>防范</a:t>
            </a:r>
            <a:r>
              <a:rPr lang="en-US" altLang="zh-CN" sz="2600" b="1" dirty="0" smtClean="0"/>
              <a:t> </a:t>
            </a:r>
          </a:p>
          <a:p>
            <a:pPr marL="971550" lvl="1" indent="-514350">
              <a:buAutoNum type="arabicPeriod"/>
            </a:pPr>
            <a:r>
              <a:rPr lang="zh-CN" altLang="en-US" sz="2600" b="1" dirty="0"/>
              <a:t>明确相关主体的监督</a:t>
            </a:r>
            <a:r>
              <a:rPr lang="zh-CN" altLang="en-US" sz="2600" b="1" dirty="0" smtClean="0"/>
              <a:t>职责</a:t>
            </a:r>
            <a:endParaRPr lang="en-US" altLang="zh-CN" sz="2600" b="1" dirty="0" smtClean="0"/>
          </a:p>
          <a:p>
            <a:pPr marL="971550" lvl="1" indent="-514350">
              <a:buAutoNum type="arabicPeriod"/>
            </a:pPr>
            <a:r>
              <a:rPr lang="zh-CN" altLang="en-US" sz="2600" b="1" dirty="0" smtClean="0"/>
              <a:t>严格</a:t>
            </a:r>
            <a:r>
              <a:rPr lang="zh-CN" altLang="en-US" sz="2600" b="1" dirty="0"/>
              <a:t>制度</a:t>
            </a:r>
            <a:r>
              <a:rPr lang="zh-CN" altLang="en-US" sz="2600" b="1" dirty="0" smtClean="0"/>
              <a:t>监督</a:t>
            </a:r>
            <a:endParaRPr lang="en-US" altLang="zh-CN" sz="2600" b="1" dirty="0" smtClean="0"/>
          </a:p>
          <a:p>
            <a:pPr marL="971550" lvl="1" indent="-514350">
              <a:buAutoNum type="arabicPeriod"/>
            </a:pPr>
            <a:r>
              <a:rPr lang="zh-CN" altLang="en-US" sz="2600" b="1" dirty="0"/>
              <a:t>引入社会</a:t>
            </a:r>
            <a:r>
              <a:rPr lang="zh-CN" altLang="en-US" sz="2600" b="1" dirty="0" smtClean="0"/>
              <a:t>监督</a:t>
            </a:r>
            <a:endParaRPr lang="en-US" altLang="zh-CN" sz="2600" b="1" dirty="0" smtClean="0"/>
          </a:p>
          <a:p>
            <a:pPr marL="971550" lvl="1" indent="-514350">
              <a:buAutoNum type="arabicPeriod"/>
            </a:pPr>
            <a:r>
              <a:rPr lang="zh-CN" altLang="en-US" sz="2600" b="1" dirty="0" smtClean="0"/>
              <a:t>发挥</a:t>
            </a:r>
            <a:r>
              <a:rPr lang="zh-CN" altLang="en-US" sz="2600" b="1" dirty="0"/>
              <a:t>专家</a:t>
            </a:r>
            <a:r>
              <a:rPr lang="zh-CN" altLang="en-US" sz="2600" b="1" dirty="0" smtClean="0"/>
              <a:t>监督</a:t>
            </a:r>
            <a:endParaRPr lang="en-US" altLang="zh-CN" sz="2600" b="1" dirty="0" smtClean="0"/>
          </a:p>
        </p:txBody>
      </p:sp>
      <p:sp>
        <p:nvSpPr>
          <p:cNvPr id="14" name="Rectangle 6"/>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6" name="Rectangle 8"/>
          <p:cNvSpPr>
            <a:spLocks noChangeArrowheads="1"/>
          </p:cNvSpPr>
          <p:nvPr/>
        </p:nvSpPr>
        <p:spPr bwMode="auto">
          <a:xfrm>
            <a:off x="2390274" y="567951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149166216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kern="100" dirty="0" smtClean="0">
                <a:latin typeface="Times New Roman" panose="02020603050405020304" pitchFamily="18" charset="0"/>
              </a:rPr>
              <a:t>6.6 </a:t>
            </a:r>
            <a:r>
              <a:rPr lang="zh-CN" altLang="en-US" b="1" kern="100" dirty="0" smtClean="0">
                <a:latin typeface="Times New Roman" panose="02020603050405020304" pitchFamily="18" charset="0"/>
              </a:rPr>
              <a:t>国际</a:t>
            </a:r>
            <a:r>
              <a:rPr lang="zh-CN" altLang="en-US" b="1" kern="100" dirty="0">
                <a:latin typeface="Times New Roman" panose="02020603050405020304" pitchFamily="18" charset="0"/>
              </a:rPr>
              <a:t>政府采购条令</a:t>
            </a:r>
            <a:endParaRPr lang="zh-CN" altLang="en-US" b="1" i="0" u="none" strike="noStrike" kern="100" baseline="0" dirty="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685801" y="2205692"/>
            <a:ext cx="10131425" cy="3334000"/>
          </a:xfrm>
        </p:spPr>
        <p:txBody>
          <a:bodyPr>
            <a:normAutofit/>
          </a:bodyPr>
          <a:lstStyle/>
          <a:p>
            <a:pPr marL="457200" lvl="1" indent="0">
              <a:buNone/>
            </a:pPr>
            <a:r>
              <a:rPr lang="en-US" altLang="zh-CN" sz="2600" b="1" dirty="0" smtClean="0"/>
              <a:t>6.6.1 </a:t>
            </a:r>
            <a:r>
              <a:rPr lang="zh-CN" altLang="en-US" sz="2600" b="1" dirty="0"/>
              <a:t> </a:t>
            </a:r>
            <a:r>
              <a:rPr lang="en-US" altLang="zh-CN" sz="2600" b="1" dirty="0" smtClean="0"/>
              <a:t>WTO</a:t>
            </a:r>
            <a:r>
              <a:rPr lang="zh-CN" altLang="en-US" sz="2600" b="1" dirty="0"/>
              <a:t>的</a:t>
            </a:r>
            <a:r>
              <a:rPr lang="en-US" altLang="zh-CN" sz="2600" b="1" dirty="0"/>
              <a:t>《</a:t>
            </a:r>
            <a:r>
              <a:rPr lang="zh-CN" altLang="en-US" sz="2600" b="1" dirty="0"/>
              <a:t>政府采购协议</a:t>
            </a:r>
            <a:r>
              <a:rPr lang="en-US" altLang="zh-CN" sz="2600" b="1" dirty="0"/>
              <a:t>》</a:t>
            </a:r>
            <a:endParaRPr lang="en-US" altLang="zh-CN" sz="2600" b="1" dirty="0" smtClean="0"/>
          </a:p>
          <a:p>
            <a:pPr marL="971550" lvl="1" indent="-514350">
              <a:buAutoNum type="arabicPeriod"/>
            </a:pPr>
            <a:r>
              <a:rPr lang="en-US" altLang="zh-CN" sz="2600" b="1" dirty="0"/>
              <a:t>《</a:t>
            </a:r>
            <a:r>
              <a:rPr lang="zh-CN" altLang="en-US" sz="2600" b="1" dirty="0"/>
              <a:t>政府采购协议</a:t>
            </a:r>
            <a:r>
              <a:rPr lang="en-US" altLang="zh-CN" sz="2600" b="1" dirty="0"/>
              <a:t>》</a:t>
            </a:r>
            <a:r>
              <a:rPr lang="zh-CN" altLang="en-US" sz="2600" b="1" dirty="0"/>
              <a:t>的历史</a:t>
            </a:r>
            <a:r>
              <a:rPr lang="zh-CN" altLang="en-US" sz="2600" b="1" dirty="0" smtClean="0"/>
              <a:t>背景</a:t>
            </a:r>
            <a:endParaRPr lang="en-US" altLang="zh-CN" sz="2600" b="1" dirty="0" smtClean="0"/>
          </a:p>
          <a:p>
            <a:pPr marL="971550" lvl="1" indent="-514350">
              <a:buAutoNum type="arabicPeriod"/>
            </a:pPr>
            <a:r>
              <a:rPr lang="en-US" altLang="zh-CN" sz="2600" b="1" dirty="0"/>
              <a:t>《</a:t>
            </a:r>
            <a:r>
              <a:rPr lang="zh-CN" altLang="en-US" sz="2600" b="1" dirty="0"/>
              <a:t>政府采购协议</a:t>
            </a:r>
            <a:r>
              <a:rPr lang="en-US" altLang="zh-CN" sz="2600" b="1" dirty="0"/>
              <a:t>》</a:t>
            </a:r>
            <a:r>
              <a:rPr lang="zh-CN" altLang="en-US" sz="2600" b="1" dirty="0"/>
              <a:t>的</a:t>
            </a:r>
            <a:r>
              <a:rPr lang="zh-CN" altLang="en-US" sz="2600" b="1" dirty="0" smtClean="0"/>
              <a:t>适用范围</a:t>
            </a:r>
            <a:endParaRPr lang="en-US" altLang="zh-CN" sz="2600" b="1" dirty="0" smtClean="0"/>
          </a:p>
          <a:p>
            <a:pPr marL="971550" lvl="1" indent="-514350">
              <a:buAutoNum type="arabicPeriod"/>
            </a:pPr>
            <a:r>
              <a:rPr lang="en-US" altLang="zh-CN" sz="2600" b="1" dirty="0"/>
              <a:t>《</a:t>
            </a:r>
            <a:r>
              <a:rPr lang="zh-CN" altLang="en-US" sz="2600" b="1" dirty="0"/>
              <a:t>政府采购协议</a:t>
            </a:r>
            <a:r>
              <a:rPr lang="en-US" altLang="zh-CN" sz="2600" b="1" dirty="0"/>
              <a:t>》</a:t>
            </a:r>
            <a:r>
              <a:rPr lang="zh-CN" altLang="en-US" sz="2600" b="1" dirty="0"/>
              <a:t>的</a:t>
            </a:r>
            <a:r>
              <a:rPr lang="zh-CN" altLang="en-US" sz="2600" b="1" dirty="0" smtClean="0"/>
              <a:t>原则</a:t>
            </a:r>
            <a:endParaRPr lang="en-US" altLang="zh-CN" sz="2600" b="1" dirty="0" smtClean="0"/>
          </a:p>
        </p:txBody>
      </p:sp>
      <p:sp>
        <p:nvSpPr>
          <p:cNvPr id="14" name="Rectangle 6"/>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6" name="Rectangle 8"/>
          <p:cNvSpPr>
            <a:spLocks noChangeArrowheads="1"/>
          </p:cNvSpPr>
          <p:nvPr/>
        </p:nvSpPr>
        <p:spPr bwMode="auto">
          <a:xfrm>
            <a:off x="2390274" y="567951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350721444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kern="100" dirty="0" smtClean="0">
                <a:latin typeface="Times New Roman" panose="02020603050405020304" pitchFamily="18" charset="0"/>
              </a:rPr>
              <a:t>6.6 </a:t>
            </a:r>
            <a:r>
              <a:rPr lang="zh-CN" altLang="en-US" b="1" kern="100" dirty="0" smtClean="0">
                <a:latin typeface="Times New Roman" panose="02020603050405020304" pitchFamily="18" charset="0"/>
              </a:rPr>
              <a:t>国际</a:t>
            </a:r>
            <a:r>
              <a:rPr lang="zh-CN" altLang="en-US" b="1" kern="100" dirty="0">
                <a:latin typeface="Times New Roman" panose="02020603050405020304" pitchFamily="18" charset="0"/>
              </a:rPr>
              <a:t>政府采购条令</a:t>
            </a:r>
            <a:endParaRPr lang="zh-CN" altLang="en-US" b="1" i="0" u="none" strike="noStrike" kern="100" baseline="0" dirty="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685801" y="2205692"/>
            <a:ext cx="10131425" cy="3334000"/>
          </a:xfrm>
        </p:spPr>
        <p:txBody>
          <a:bodyPr>
            <a:normAutofit/>
          </a:bodyPr>
          <a:lstStyle/>
          <a:p>
            <a:pPr marL="457200" lvl="1" indent="0">
              <a:buNone/>
            </a:pPr>
            <a:r>
              <a:rPr lang="en-US" altLang="zh-CN" sz="2600" b="1" dirty="0" smtClean="0"/>
              <a:t>6.6.2 </a:t>
            </a:r>
            <a:r>
              <a:rPr lang="zh-CN" altLang="en-US" sz="2600" b="1" dirty="0" smtClean="0"/>
              <a:t>联合国</a:t>
            </a:r>
            <a:r>
              <a:rPr lang="zh-CN" altLang="en-US" sz="2600" b="1" dirty="0"/>
              <a:t>国际贸易法委员会的</a:t>
            </a:r>
            <a:r>
              <a:rPr lang="en-US" altLang="zh-CN" sz="2600" b="1" dirty="0"/>
              <a:t>《</a:t>
            </a:r>
            <a:r>
              <a:rPr lang="zh-CN" altLang="en-US" sz="2600" b="1" dirty="0"/>
              <a:t>采购示范法</a:t>
            </a:r>
            <a:r>
              <a:rPr lang="en-US" altLang="zh-CN" sz="2600" b="1" dirty="0" smtClean="0"/>
              <a:t>》</a:t>
            </a:r>
          </a:p>
          <a:p>
            <a:pPr marL="971550" lvl="1" indent="-514350">
              <a:buAutoNum type="arabicPeriod"/>
            </a:pPr>
            <a:r>
              <a:rPr lang="en-US" altLang="zh-CN" sz="2600" b="1" dirty="0"/>
              <a:t>《</a:t>
            </a:r>
            <a:r>
              <a:rPr lang="zh-CN" altLang="en-US" sz="2600" b="1" dirty="0"/>
              <a:t>采购示范法</a:t>
            </a:r>
            <a:r>
              <a:rPr lang="en-US" altLang="zh-CN" sz="2600" b="1" dirty="0"/>
              <a:t>》</a:t>
            </a:r>
            <a:r>
              <a:rPr lang="zh-CN" altLang="en-US" sz="2600" b="1" dirty="0"/>
              <a:t>的目标和</a:t>
            </a:r>
            <a:r>
              <a:rPr lang="zh-CN" altLang="en-US" sz="2600" b="1" dirty="0" smtClean="0"/>
              <a:t>适用范围</a:t>
            </a:r>
            <a:endParaRPr lang="en-US" altLang="zh-CN" sz="2600" b="1" dirty="0" smtClean="0"/>
          </a:p>
          <a:p>
            <a:pPr marL="971550" lvl="1" indent="-514350">
              <a:buAutoNum type="arabicPeriod"/>
            </a:pPr>
            <a:r>
              <a:rPr lang="en-US" altLang="zh-CN" sz="2600" b="1" dirty="0" smtClean="0"/>
              <a:t>《</a:t>
            </a:r>
            <a:r>
              <a:rPr lang="zh-CN" altLang="en-US" sz="2600" b="1" dirty="0"/>
              <a:t>采购示范法</a:t>
            </a:r>
            <a:r>
              <a:rPr lang="en-US" altLang="zh-CN" sz="2600" b="1" dirty="0"/>
              <a:t>》</a:t>
            </a:r>
            <a:r>
              <a:rPr lang="zh-CN" altLang="en-US" sz="2600" b="1" dirty="0"/>
              <a:t>的主要</a:t>
            </a:r>
            <a:r>
              <a:rPr lang="zh-CN" altLang="en-US" sz="2600" b="1" dirty="0" smtClean="0"/>
              <a:t>内容</a:t>
            </a:r>
            <a:endParaRPr lang="en-US" altLang="zh-CN" sz="2600" b="1" dirty="0" smtClean="0"/>
          </a:p>
          <a:p>
            <a:pPr marL="457200" lvl="1" indent="0">
              <a:buNone/>
            </a:pPr>
            <a:endParaRPr lang="en-US" altLang="zh-CN" sz="2600" b="1" dirty="0" smtClean="0"/>
          </a:p>
        </p:txBody>
      </p:sp>
      <p:sp>
        <p:nvSpPr>
          <p:cNvPr id="14" name="Rectangle 6"/>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6" name="Rectangle 8"/>
          <p:cNvSpPr>
            <a:spLocks noChangeArrowheads="1"/>
          </p:cNvSpPr>
          <p:nvPr/>
        </p:nvSpPr>
        <p:spPr bwMode="auto">
          <a:xfrm>
            <a:off x="2390274" y="567951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371550683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kern="100" dirty="0" smtClean="0">
                <a:latin typeface="Times New Roman" panose="02020603050405020304" pitchFamily="18" charset="0"/>
              </a:rPr>
              <a:t>6.1 </a:t>
            </a:r>
            <a:r>
              <a:rPr lang="zh-CN" altLang="en-US" b="1" kern="100" dirty="0" smtClean="0">
                <a:latin typeface="Times New Roman" panose="02020603050405020304" pitchFamily="18" charset="0"/>
              </a:rPr>
              <a:t>政府</a:t>
            </a:r>
            <a:r>
              <a:rPr lang="zh-CN" altLang="en-US" b="1" kern="100" dirty="0">
                <a:latin typeface="Times New Roman" panose="02020603050405020304" pitchFamily="18" charset="0"/>
              </a:rPr>
              <a:t>采购概述</a:t>
            </a:r>
            <a:endParaRPr lang="zh-CN" altLang="en-US" b="1" i="0" u="none" strike="noStrike" kern="100" baseline="0" dirty="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685801" y="1700463"/>
            <a:ext cx="10131425" cy="4652657"/>
          </a:xfrm>
        </p:spPr>
        <p:txBody>
          <a:bodyPr>
            <a:normAutofit/>
          </a:bodyPr>
          <a:lstStyle/>
          <a:p>
            <a:pPr marL="457200" lvl="1" indent="0">
              <a:buNone/>
            </a:pPr>
            <a:r>
              <a:rPr lang="en-US" altLang="zh-CN" sz="2800" dirty="0"/>
              <a:t>6.1.1 </a:t>
            </a:r>
            <a:r>
              <a:rPr lang="zh-CN" altLang="en-US" sz="2800" dirty="0"/>
              <a:t>政府采购的内涵及</a:t>
            </a:r>
            <a:r>
              <a:rPr lang="zh-CN" altLang="en-US" sz="2800" dirty="0" smtClean="0"/>
              <a:t>模式</a:t>
            </a:r>
            <a:endParaRPr lang="en-US" altLang="zh-CN" sz="2800" dirty="0" smtClean="0"/>
          </a:p>
          <a:p>
            <a:pPr marL="914400" lvl="2" indent="0">
              <a:buNone/>
            </a:pPr>
            <a:r>
              <a:rPr lang="en-US" altLang="zh-CN" sz="2600" b="1" dirty="0"/>
              <a:t>1 . </a:t>
            </a:r>
            <a:r>
              <a:rPr lang="zh-CN" altLang="en-US" sz="2600" b="1" dirty="0"/>
              <a:t>什么是政府采购</a:t>
            </a:r>
            <a:endParaRPr lang="en-US" altLang="zh-CN" sz="2600" b="1" dirty="0"/>
          </a:p>
          <a:p>
            <a:pPr marL="914400" lvl="2" indent="0">
              <a:buNone/>
            </a:pPr>
            <a:r>
              <a:rPr lang="en-US" altLang="zh-CN" sz="2600" b="1" dirty="0"/>
              <a:t>2 .  </a:t>
            </a:r>
            <a:r>
              <a:rPr lang="zh-CN" altLang="en-US" sz="2600" b="1" dirty="0"/>
              <a:t>政府采购模式</a:t>
            </a:r>
            <a:endParaRPr lang="en-US" altLang="zh-CN" sz="2600" b="1" dirty="0"/>
          </a:p>
        </p:txBody>
      </p:sp>
    </p:spTree>
    <p:extLst>
      <p:ext uri="{BB962C8B-B14F-4D97-AF65-F5344CB8AC3E}">
        <p14:creationId xmlns:p14="http://schemas.microsoft.com/office/powerpoint/2010/main" val="356610827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kern="100" dirty="0" smtClean="0">
                <a:latin typeface="Times New Roman" panose="02020603050405020304" pitchFamily="18" charset="0"/>
              </a:rPr>
              <a:t>6.6 </a:t>
            </a:r>
            <a:r>
              <a:rPr lang="zh-CN" altLang="en-US" b="1" kern="100" dirty="0" smtClean="0">
                <a:latin typeface="Times New Roman" panose="02020603050405020304" pitchFamily="18" charset="0"/>
              </a:rPr>
              <a:t>国际</a:t>
            </a:r>
            <a:r>
              <a:rPr lang="zh-CN" altLang="en-US" b="1" kern="100" dirty="0">
                <a:latin typeface="Times New Roman" panose="02020603050405020304" pitchFamily="18" charset="0"/>
              </a:rPr>
              <a:t>政府采购条令</a:t>
            </a:r>
            <a:endParaRPr lang="zh-CN" altLang="en-US" b="1" i="0" u="none" strike="noStrike" kern="100" baseline="0" dirty="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685801" y="2205692"/>
            <a:ext cx="10131425" cy="3334000"/>
          </a:xfrm>
        </p:spPr>
        <p:txBody>
          <a:bodyPr>
            <a:normAutofit fontScale="92500" lnSpcReduction="10000"/>
          </a:bodyPr>
          <a:lstStyle/>
          <a:p>
            <a:pPr marL="457200" lvl="1" indent="0">
              <a:buNone/>
            </a:pPr>
            <a:r>
              <a:rPr lang="en-US" altLang="zh-CN" sz="2600" b="1" dirty="0" smtClean="0"/>
              <a:t>6.6.3  </a:t>
            </a:r>
            <a:r>
              <a:rPr lang="zh-CN" altLang="en-US" sz="2600" b="1" dirty="0" smtClean="0"/>
              <a:t>世界银行</a:t>
            </a:r>
            <a:r>
              <a:rPr lang="zh-CN" altLang="en-US" sz="2600" b="1" dirty="0"/>
              <a:t>的</a:t>
            </a:r>
            <a:r>
              <a:rPr lang="en-US" altLang="zh-CN" sz="2600" b="1" dirty="0"/>
              <a:t>《</a:t>
            </a:r>
            <a:r>
              <a:rPr lang="zh-CN" altLang="en-US" sz="2600" b="1" dirty="0"/>
              <a:t>采购指南</a:t>
            </a:r>
            <a:r>
              <a:rPr lang="en-US" altLang="zh-CN" sz="2600" b="1" dirty="0" smtClean="0"/>
              <a:t>》</a:t>
            </a:r>
          </a:p>
          <a:p>
            <a:pPr marL="457200" lvl="1" indent="0">
              <a:buNone/>
            </a:pPr>
            <a:endParaRPr lang="en-US" altLang="zh-CN" sz="2600" b="1" dirty="0" smtClean="0"/>
          </a:p>
          <a:p>
            <a:pPr marL="971550" lvl="1" indent="-514350">
              <a:buAutoNum type="arabicPeriod"/>
            </a:pPr>
            <a:r>
              <a:rPr lang="en-US" altLang="zh-CN" sz="2600" b="1" dirty="0"/>
              <a:t>《</a:t>
            </a:r>
            <a:r>
              <a:rPr lang="zh-CN" altLang="en-US" sz="2600" b="1" dirty="0"/>
              <a:t>采购指南</a:t>
            </a:r>
            <a:r>
              <a:rPr lang="en-US" altLang="zh-CN" sz="2600" b="1" dirty="0"/>
              <a:t>》</a:t>
            </a:r>
            <a:r>
              <a:rPr lang="zh-CN" altLang="en-US" sz="2600" b="1" dirty="0"/>
              <a:t>的目的与</a:t>
            </a:r>
            <a:r>
              <a:rPr lang="zh-CN" altLang="en-US" sz="2600" b="1" dirty="0" smtClean="0"/>
              <a:t>范围</a:t>
            </a:r>
            <a:endParaRPr lang="en-US" altLang="zh-CN" sz="2600" b="1" dirty="0" smtClean="0"/>
          </a:p>
          <a:p>
            <a:pPr marL="971550" lvl="1" indent="-514350">
              <a:buAutoNum type="arabicPeriod"/>
            </a:pPr>
            <a:r>
              <a:rPr lang="zh-CN" altLang="en-US" sz="2600" b="1" dirty="0"/>
              <a:t>采购</a:t>
            </a:r>
            <a:r>
              <a:rPr lang="zh-CN" altLang="en-US" sz="2600" b="1" dirty="0" smtClean="0"/>
              <a:t>原则</a:t>
            </a:r>
            <a:endParaRPr lang="en-US" altLang="zh-CN" sz="2600" b="1" dirty="0" smtClean="0"/>
          </a:p>
          <a:p>
            <a:pPr marL="971550" lvl="1" indent="-514350">
              <a:buAutoNum type="arabicPeriod"/>
            </a:pPr>
            <a:r>
              <a:rPr lang="zh-CN" altLang="en-US" sz="2600" b="1" dirty="0"/>
              <a:t>采购</a:t>
            </a:r>
            <a:r>
              <a:rPr lang="zh-CN" altLang="en-US" sz="2600" b="1" dirty="0" smtClean="0"/>
              <a:t>公告</a:t>
            </a:r>
            <a:endParaRPr lang="en-US" altLang="zh-CN" sz="2600" b="1" dirty="0" smtClean="0"/>
          </a:p>
          <a:p>
            <a:pPr marL="971550" lvl="1" indent="-514350">
              <a:buAutoNum type="arabicPeriod"/>
            </a:pPr>
            <a:r>
              <a:rPr lang="zh-CN" altLang="en-US" sz="2600" b="1" dirty="0" smtClean="0"/>
              <a:t>国际竞争性招标</a:t>
            </a:r>
            <a:endParaRPr lang="en-US" altLang="zh-CN" sz="2600" b="1" dirty="0" smtClean="0"/>
          </a:p>
          <a:p>
            <a:pPr marL="971550" lvl="1" indent="-514350">
              <a:buAutoNum type="arabicPeriod"/>
            </a:pPr>
            <a:r>
              <a:rPr lang="en-US" altLang="zh-CN" sz="2600" b="1" dirty="0"/>
              <a:t>《</a:t>
            </a:r>
            <a:r>
              <a:rPr lang="zh-CN" altLang="en-US" sz="2600" b="1" dirty="0"/>
              <a:t>采购指南</a:t>
            </a:r>
            <a:r>
              <a:rPr lang="en-US" altLang="zh-CN" sz="2600" b="1" dirty="0"/>
              <a:t>》</a:t>
            </a:r>
            <a:r>
              <a:rPr lang="zh-CN" altLang="en-US" sz="2600" b="1" dirty="0"/>
              <a:t>的其他规定</a:t>
            </a:r>
            <a:endParaRPr lang="en-US" altLang="zh-CN" sz="2600" b="1" dirty="0" smtClean="0"/>
          </a:p>
        </p:txBody>
      </p:sp>
      <p:sp>
        <p:nvSpPr>
          <p:cNvPr id="14" name="Rectangle 6"/>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6" name="Rectangle 8"/>
          <p:cNvSpPr>
            <a:spLocks noChangeArrowheads="1"/>
          </p:cNvSpPr>
          <p:nvPr/>
        </p:nvSpPr>
        <p:spPr bwMode="auto">
          <a:xfrm>
            <a:off x="2390274" y="567951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22078905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kern="100" dirty="0" smtClean="0">
                <a:latin typeface="Times New Roman" panose="02020603050405020304" pitchFamily="18" charset="0"/>
              </a:rPr>
              <a:t>6.6 </a:t>
            </a:r>
            <a:r>
              <a:rPr lang="zh-CN" altLang="en-US" b="1" kern="100" dirty="0" smtClean="0">
                <a:latin typeface="Times New Roman" panose="02020603050405020304" pitchFamily="18" charset="0"/>
              </a:rPr>
              <a:t>国际</a:t>
            </a:r>
            <a:r>
              <a:rPr lang="zh-CN" altLang="en-US" b="1" kern="100" dirty="0">
                <a:latin typeface="Times New Roman" panose="02020603050405020304" pitchFamily="18" charset="0"/>
              </a:rPr>
              <a:t>政府采购条令</a:t>
            </a:r>
            <a:endParaRPr lang="zh-CN" altLang="en-US" b="1" i="0" u="none" strike="noStrike" kern="100" baseline="0" dirty="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685801" y="2205692"/>
            <a:ext cx="10131425" cy="3334000"/>
          </a:xfrm>
        </p:spPr>
        <p:txBody>
          <a:bodyPr>
            <a:normAutofit/>
          </a:bodyPr>
          <a:lstStyle/>
          <a:p>
            <a:pPr marL="457200" lvl="1" indent="0">
              <a:buNone/>
            </a:pPr>
            <a:r>
              <a:rPr lang="en-US" altLang="zh-CN" sz="2600" b="1" dirty="0" smtClean="0"/>
              <a:t>6.6.4   </a:t>
            </a:r>
            <a:r>
              <a:rPr lang="zh-CN" altLang="en-US" sz="2600" b="1" dirty="0" smtClean="0"/>
              <a:t>欧盟</a:t>
            </a:r>
            <a:r>
              <a:rPr lang="zh-CN" altLang="en-US" sz="2600" b="1" dirty="0"/>
              <a:t>的</a:t>
            </a:r>
            <a:r>
              <a:rPr lang="en-US" altLang="zh-CN" sz="2600" b="1" dirty="0"/>
              <a:t>《</a:t>
            </a:r>
            <a:r>
              <a:rPr lang="zh-CN" altLang="en-US" sz="2600" b="1" dirty="0"/>
              <a:t>公共指令</a:t>
            </a:r>
            <a:r>
              <a:rPr lang="en-US" altLang="zh-CN" sz="2600" b="1" dirty="0" smtClean="0"/>
              <a:t>》 </a:t>
            </a:r>
          </a:p>
          <a:p>
            <a:pPr marL="457200" lvl="1" indent="0">
              <a:buNone/>
            </a:pPr>
            <a:endParaRPr lang="en-US" altLang="zh-CN" sz="2600" b="1" dirty="0" smtClean="0"/>
          </a:p>
          <a:p>
            <a:pPr marL="971550" lvl="1" indent="-514350">
              <a:buAutoNum type="arabicPeriod"/>
            </a:pPr>
            <a:r>
              <a:rPr lang="en-US" altLang="zh-CN" sz="2600" b="1" dirty="0"/>
              <a:t>《</a:t>
            </a:r>
            <a:r>
              <a:rPr lang="zh-CN" altLang="en-US" sz="2600" b="1" dirty="0"/>
              <a:t>公共指令</a:t>
            </a:r>
            <a:r>
              <a:rPr lang="en-US" altLang="zh-CN" sz="2600" b="1" dirty="0"/>
              <a:t>》</a:t>
            </a:r>
            <a:r>
              <a:rPr lang="zh-CN" altLang="en-US" sz="2600" b="1" dirty="0"/>
              <a:t>的</a:t>
            </a:r>
            <a:r>
              <a:rPr lang="zh-CN" altLang="en-US" sz="2600" b="1" dirty="0" smtClean="0"/>
              <a:t>背景</a:t>
            </a:r>
            <a:endParaRPr lang="en-US" altLang="zh-CN" sz="2600" b="1" dirty="0" smtClean="0"/>
          </a:p>
          <a:p>
            <a:pPr marL="971550" lvl="1" indent="-514350">
              <a:buAutoNum type="arabicPeriod"/>
            </a:pPr>
            <a:r>
              <a:rPr lang="en-US" altLang="zh-CN" sz="2600" b="1" dirty="0"/>
              <a:t>《</a:t>
            </a:r>
            <a:r>
              <a:rPr lang="zh-CN" altLang="en-US" sz="2600" b="1" dirty="0"/>
              <a:t>公共指令</a:t>
            </a:r>
            <a:r>
              <a:rPr lang="en-US" altLang="zh-CN" sz="2600" b="1" dirty="0"/>
              <a:t>》</a:t>
            </a:r>
            <a:r>
              <a:rPr lang="zh-CN" altLang="en-US" sz="2600" b="1" dirty="0"/>
              <a:t>的主要</a:t>
            </a:r>
            <a:r>
              <a:rPr lang="zh-CN" altLang="en-US" sz="2600" b="1" dirty="0" smtClean="0"/>
              <a:t>内容</a:t>
            </a:r>
            <a:r>
              <a:rPr lang="en-US" altLang="zh-CN" sz="2600" b="1" dirty="0" smtClean="0"/>
              <a:t> </a:t>
            </a:r>
          </a:p>
        </p:txBody>
      </p:sp>
      <p:sp>
        <p:nvSpPr>
          <p:cNvPr id="14" name="Rectangle 6"/>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6" name="Rectangle 8"/>
          <p:cNvSpPr>
            <a:spLocks noChangeArrowheads="1"/>
          </p:cNvSpPr>
          <p:nvPr/>
        </p:nvSpPr>
        <p:spPr bwMode="auto">
          <a:xfrm>
            <a:off x="2390274" y="567951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238818607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2030" y="1518139"/>
            <a:ext cx="11139854" cy="4739054"/>
          </a:xfrm>
        </p:spPr>
        <p:txBody>
          <a:bodyPr>
            <a:normAutofit/>
          </a:bodyPr>
          <a:lstStyle/>
          <a:p>
            <a:pPr>
              <a:lnSpc>
                <a:spcPct val="150000"/>
              </a:lnSpc>
            </a:pPr>
            <a:r>
              <a:rPr lang="zh-CN" altLang="en-US" sz="2000" dirty="0" smtClean="0"/>
              <a:t>     政府</a:t>
            </a:r>
            <a:r>
              <a:rPr lang="zh-CN" altLang="en-US" sz="2000" dirty="0"/>
              <a:t>采购是各级国家机关、实行预算管理的事业单位和团体组织</a:t>
            </a:r>
            <a:r>
              <a:rPr lang="en-US" altLang="zh-CN" sz="2000" dirty="0"/>
              <a:t>,</a:t>
            </a:r>
            <a:r>
              <a:rPr lang="zh-CN" altLang="en-US" sz="2000" dirty="0"/>
              <a:t>使用财政性资金采购货物</a:t>
            </a:r>
            <a:r>
              <a:rPr lang="zh-CN" altLang="en-US" sz="2000" dirty="0" smtClean="0"/>
              <a:t>、工程</a:t>
            </a:r>
            <a:r>
              <a:rPr lang="zh-CN" altLang="en-US" sz="2000" dirty="0"/>
              <a:t>和服务的行为</a:t>
            </a:r>
            <a:r>
              <a:rPr lang="en-US" altLang="zh-CN" sz="2000" dirty="0"/>
              <a:t>,</a:t>
            </a:r>
            <a:r>
              <a:rPr lang="zh-CN" altLang="en-US" sz="2000" dirty="0"/>
              <a:t>以及与此相关的采购政策与管理制度、采购程序和采购过程</a:t>
            </a:r>
            <a:r>
              <a:rPr lang="zh-CN" altLang="en-US" sz="2000" dirty="0" smtClean="0"/>
              <a:t>。</a:t>
            </a:r>
            <a:r>
              <a:rPr lang="en-US" altLang="zh-CN" sz="2000" dirty="0"/>
              <a:t/>
            </a:r>
            <a:br>
              <a:rPr lang="en-US" altLang="zh-CN" sz="2000" dirty="0"/>
            </a:br>
            <a:r>
              <a:rPr lang="en-US" altLang="zh-CN" sz="2000" dirty="0" smtClean="0"/>
              <a:t>      </a:t>
            </a:r>
            <a:r>
              <a:rPr lang="zh-CN" altLang="en-US" sz="2000" dirty="0" smtClean="0"/>
              <a:t>政府</a:t>
            </a:r>
            <a:r>
              <a:rPr lang="zh-CN" altLang="en-US" sz="2000" dirty="0"/>
              <a:t>采购管理职能与执行职能分离、机构分别设置</a:t>
            </a:r>
            <a:r>
              <a:rPr lang="en-US" altLang="zh-CN" sz="2000" dirty="0"/>
              <a:t>,</a:t>
            </a:r>
            <a:r>
              <a:rPr lang="zh-CN" altLang="en-US" sz="2000" dirty="0"/>
              <a:t>是建立政府采购制度的客观要求</a:t>
            </a:r>
            <a:r>
              <a:rPr lang="zh-CN" altLang="en-US" sz="2000" dirty="0" smtClean="0"/>
              <a:t>。</a:t>
            </a:r>
            <a:r>
              <a:rPr lang="en-US" altLang="zh-CN" sz="2000" dirty="0" smtClean="0"/>
              <a:t/>
            </a:r>
            <a:br>
              <a:rPr lang="en-US" altLang="zh-CN" sz="2000" dirty="0" smtClean="0"/>
            </a:br>
            <a:r>
              <a:rPr lang="en-US" altLang="zh-CN" sz="2000" dirty="0" smtClean="0"/>
              <a:t>      </a:t>
            </a:r>
            <a:r>
              <a:rPr lang="zh-CN" altLang="en-US" sz="2000" dirty="0" smtClean="0"/>
              <a:t>政府</a:t>
            </a:r>
            <a:r>
              <a:rPr lang="zh-CN" altLang="en-US" sz="2000" dirty="0"/>
              <a:t>采购的招标类型包括公开招标和邀请招标</a:t>
            </a:r>
            <a:r>
              <a:rPr lang="zh-CN" altLang="en-US" sz="2000" dirty="0" smtClean="0"/>
              <a:t>。</a:t>
            </a:r>
            <a:r>
              <a:rPr lang="en-US" altLang="zh-CN" sz="2000" dirty="0" smtClean="0"/>
              <a:t/>
            </a:r>
            <a:br>
              <a:rPr lang="en-US" altLang="zh-CN" sz="2000" dirty="0" smtClean="0"/>
            </a:br>
            <a:r>
              <a:rPr lang="en-US" altLang="zh-CN" sz="2000" dirty="0" smtClean="0"/>
              <a:t>      </a:t>
            </a:r>
            <a:r>
              <a:rPr lang="zh-CN" altLang="en-US" sz="2000" dirty="0" smtClean="0"/>
              <a:t>政府</a:t>
            </a:r>
            <a:r>
              <a:rPr lang="zh-CN" altLang="en-US" sz="2000" dirty="0"/>
              <a:t>采购绩效评估是通过比较政府采购活动的投入与产出</a:t>
            </a:r>
            <a:r>
              <a:rPr lang="en-US" altLang="zh-CN" sz="2000" dirty="0"/>
              <a:t>,</a:t>
            </a:r>
            <a:r>
              <a:rPr lang="zh-CN" altLang="en-US" sz="2000" dirty="0"/>
              <a:t>判断政府采购功能的实现程度</a:t>
            </a:r>
            <a:r>
              <a:rPr lang="en-US" altLang="zh-CN" sz="2000" dirty="0"/>
              <a:t>,</a:t>
            </a:r>
            <a:r>
              <a:rPr lang="zh-CN" altLang="en-US" sz="2000" dirty="0" smtClean="0"/>
              <a:t>是对</a:t>
            </a:r>
            <a:r>
              <a:rPr lang="zh-CN" altLang="en-US" sz="2000" dirty="0"/>
              <a:t>政府采购效益的整体评价</a:t>
            </a:r>
            <a:r>
              <a:rPr lang="zh-CN" altLang="en-US" sz="2000" dirty="0" smtClean="0"/>
              <a:t>。</a:t>
            </a:r>
            <a:r>
              <a:rPr lang="en-US" altLang="zh-CN" sz="2000" dirty="0" smtClean="0"/>
              <a:t/>
            </a:r>
            <a:br>
              <a:rPr lang="en-US" altLang="zh-CN" sz="2000" dirty="0" smtClean="0"/>
            </a:br>
            <a:r>
              <a:rPr lang="en-US" altLang="zh-CN" sz="2000" dirty="0" smtClean="0"/>
              <a:t>      </a:t>
            </a:r>
            <a:r>
              <a:rPr lang="zh-CN" altLang="en-US" sz="2000" dirty="0" smtClean="0"/>
              <a:t>政府</a:t>
            </a:r>
            <a:r>
              <a:rPr lang="zh-CN" altLang="en-US" sz="2000" dirty="0"/>
              <a:t>采购风险形成原因主要有</a:t>
            </a:r>
            <a:r>
              <a:rPr lang="en-US" altLang="zh-CN" sz="2000" dirty="0"/>
              <a:t>:</a:t>
            </a:r>
            <a:r>
              <a:rPr lang="zh-CN" altLang="en-US" sz="2000" dirty="0"/>
              <a:t>政府采购预算虚增</a:t>
            </a:r>
            <a:r>
              <a:rPr lang="en-US" altLang="zh-CN" sz="2000" dirty="0"/>
              <a:t>;</a:t>
            </a:r>
            <a:r>
              <a:rPr lang="zh-CN" altLang="en-US" sz="2000" dirty="0"/>
              <a:t>政府采购市场封闭</a:t>
            </a:r>
            <a:r>
              <a:rPr lang="en-US" altLang="zh-CN" sz="2000" dirty="0"/>
              <a:t>;</a:t>
            </a:r>
            <a:r>
              <a:rPr lang="zh-CN" altLang="en-US" sz="2000" dirty="0"/>
              <a:t>政府采购方式选择</a:t>
            </a:r>
            <a:r>
              <a:rPr lang="zh-CN" altLang="en-US" sz="2000" dirty="0" smtClean="0"/>
              <a:t>不恰当</a:t>
            </a:r>
            <a:r>
              <a:rPr lang="zh-CN" altLang="en-US" sz="2000" dirty="0"/>
              <a:t>与执行偏差</a:t>
            </a:r>
            <a:r>
              <a:rPr lang="en-US" altLang="zh-CN" sz="2000" dirty="0"/>
              <a:t>;</a:t>
            </a:r>
            <a:r>
              <a:rPr lang="zh-CN" altLang="en-US" sz="2000" dirty="0"/>
              <a:t>政府采购市场的不确定性</a:t>
            </a:r>
            <a:r>
              <a:rPr lang="en-US" altLang="zh-CN" sz="2000" dirty="0"/>
              <a:t>;</a:t>
            </a:r>
            <a:r>
              <a:rPr lang="zh-CN" altLang="en-US" sz="2000" dirty="0"/>
              <a:t>政府采购信息不对称</a:t>
            </a:r>
            <a:r>
              <a:rPr lang="en-US" altLang="zh-CN" sz="2000" dirty="0"/>
              <a:t>;</a:t>
            </a:r>
            <a:r>
              <a:rPr lang="zh-CN" altLang="en-US" sz="2000" dirty="0"/>
              <a:t>政府采购体制不完善</a:t>
            </a:r>
            <a:r>
              <a:rPr lang="zh-CN" altLang="en-US" sz="2000" dirty="0" smtClean="0"/>
              <a:t>。</a:t>
            </a:r>
            <a:r>
              <a:rPr lang="en-US" altLang="zh-CN" sz="2000" dirty="0" smtClean="0"/>
              <a:t/>
            </a:r>
            <a:br>
              <a:rPr lang="en-US" altLang="zh-CN" sz="2000" dirty="0" smtClean="0"/>
            </a:br>
            <a:r>
              <a:rPr lang="en-US" altLang="zh-CN" sz="2000" dirty="0" smtClean="0"/>
              <a:t>       </a:t>
            </a:r>
            <a:r>
              <a:rPr lang="zh-CN" altLang="en-US" sz="2000" dirty="0" smtClean="0"/>
              <a:t>一些</a:t>
            </a:r>
            <a:r>
              <a:rPr lang="zh-CN" altLang="en-US" sz="2000" dirty="0"/>
              <a:t>国际性组织和地区性组织从促进国际贸易自由化的角度出发</a:t>
            </a:r>
            <a:r>
              <a:rPr lang="en-US" altLang="zh-CN" sz="2000" dirty="0"/>
              <a:t>,</a:t>
            </a:r>
            <a:r>
              <a:rPr lang="zh-CN" altLang="en-US" sz="2000" dirty="0"/>
              <a:t>也分别制定了一系列的</a:t>
            </a:r>
            <a:r>
              <a:rPr lang="zh-CN" altLang="en-US" sz="2000" dirty="0" smtClean="0"/>
              <a:t>政府</a:t>
            </a:r>
            <a:r>
              <a:rPr lang="zh-CN" altLang="en-US" sz="2000" dirty="0"/>
              <a:t>采购相关条令。</a:t>
            </a:r>
            <a:endParaRPr lang="zh-CN" altLang="en-US" sz="2000" dirty="0"/>
          </a:p>
        </p:txBody>
      </p:sp>
      <p:sp>
        <p:nvSpPr>
          <p:cNvPr id="3" name="文本占位符 2"/>
          <p:cNvSpPr>
            <a:spLocks noGrp="1"/>
          </p:cNvSpPr>
          <p:nvPr>
            <p:ph type="body" idx="1"/>
          </p:nvPr>
        </p:nvSpPr>
        <p:spPr>
          <a:xfrm>
            <a:off x="606669" y="70339"/>
            <a:ext cx="10131428" cy="1447800"/>
          </a:xfrm>
        </p:spPr>
        <p:txBody>
          <a:bodyPr>
            <a:normAutofit/>
          </a:bodyPr>
          <a:lstStyle/>
          <a:p>
            <a:pPr algn="ctr"/>
            <a:r>
              <a:rPr lang="zh-CN" altLang="en-US" sz="5400" dirty="0">
                <a:latin typeface="华文新魏" panose="02010800040101010101" pitchFamily="2" charset="-122"/>
                <a:ea typeface="华文新魏" panose="02010800040101010101" pitchFamily="2" charset="-122"/>
              </a:rPr>
              <a:t>本章小结</a:t>
            </a:r>
            <a:endParaRPr lang="zh-CN" altLang="en-US" sz="5400" dirty="0">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372677062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kern="100" dirty="0" smtClean="0">
                <a:latin typeface="Times New Roman" panose="02020603050405020304" pitchFamily="18" charset="0"/>
              </a:rPr>
              <a:t>6.1 </a:t>
            </a:r>
            <a:r>
              <a:rPr lang="zh-CN" altLang="en-US" b="1" kern="100" dirty="0" smtClean="0">
                <a:latin typeface="Times New Roman" panose="02020603050405020304" pitchFamily="18" charset="0"/>
              </a:rPr>
              <a:t>政府</a:t>
            </a:r>
            <a:r>
              <a:rPr lang="zh-CN" altLang="en-US" b="1" kern="100" dirty="0">
                <a:latin typeface="Times New Roman" panose="02020603050405020304" pitchFamily="18" charset="0"/>
              </a:rPr>
              <a:t>采购概述</a:t>
            </a:r>
            <a:endParaRPr lang="zh-CN" altLang="en-US" b="1" i="0" u="none" strike="noStrike" kern="100" baseline="0" dirty="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685801" y="1700463"/>
            <a:ext cx="10131425" cy="4652657"/>
          </a:xfrm>
        </p:spPr>
        <p:txBody>
          <a:bodyPr>
            <a:normAutofit/>
          </a:bodyPr>
          <a:lstStyle/>
          <a:p>
            <a:pPr marL="457200" lvl="1" indent="0">
              <a:buNone/>
            </a:pPr>
            <a:r>
              <a:rPr lang="en-US" altLang="zh-CN" sz="2800" dirty="0"/>
              <a:t>6.1.2 </a:t>
            </a:r>
            <a:r>
              <a:rPr lang="zh-CN" altLang="en-US" sz="2800" dirty="0"/>
              <a:t>政府采购</a:t>
            </a:r>
            <a:r>
              <a:rPr lang="zh-CN" altLang="en-US" sz="2800" dirty="0" smtClean="0"/>
              <a:t>原则</a:t>
            </a:r>
            <a:endParaRPr lang="en-US" altLang="zh-CN" sz="2800" dirty="0" smtClean="0"/>
          </a:p>
          <a:p>
            <a:pPr marL="457200" lvl="1" indent="0">
              <a:buNone/>
            </a:pPr>
            <a:r>
              <a:rPr lang="en-US" altLang="zh-CN" sz="2800" b="1" dirty="0"/>
              <a:t> </a:t>
            </a:r>
            <a:r>
              <a:rPr lang="en-US" altLang="zh-CN" sz="2800" b="1" dirty="0" smtClean="0"/>
              <a:t>    </a:t>
            </a:r>
            <a:r>
              <a:rPr lang="en-US" altLang="zh-CN" sz="2600" b="1" dirty="0" smtClean="0"/>
              <a:t>1 .</a:t>
            </a:r>
            <a:r>
              <a:rPr lang="zh-CN" altLang="en-US" sz="2600" b="1" dirty="0"/>
              <a:t>公开透明</a:t>
            </a:r>
            <a:r>
              <a:rPr lang="zh-CN" altLang="en-US" sz="2600" b="1" dirty="0" smtClean="0"/>
              <a:t>原则</a:t>
            </a:r>
            <a:endParaRPr lang="en-US" altLang="zh-CN" sz="2600" b="1" dirty="0" smtClean="0"/>
          </a:p>
          <a:p>
            <a:pPr marL="457200" lvl="1" indent="0">
              <a:buNone/>
            </a:pPr>
            <a:r>
              <a:rPr lang="en-US" altLang="zh-CN" sz="2600" b="1" dirty="0"/>
              <a:t>   </a:t>
            </a:r>
            <a:r>
              <a:rPr lang="en-US" altLang="zh-CN" sz="2600" b="1" dirty="0" smtClean="0"/>
              <a:t>  </a:t>
            </a:r>
            <a:r>
              <a:rPr lang="en-US" altLang="zh-CN" sz="2600" b="1" dirty="0"/>
              <a:t>2 .</a:t>
            </a:r>
            <a:r>
              <a:rPr lang="zh-CN" altLang="en-US" sz="2600" b="1" dirty="0"/>
              <a:t>公平竞争原则</a:t>
            </a:r>
            <a:endParaRPr lang="en-US" altLang="zh-CN" sz="2600" b="1" dirty="0"/>
          </a:p>
          <a:p>
            <a:pPr marL="457200" lvl="1" indent="0">
              <a:buNone/>
            </a:pPr>
            <a:r>
              <a:rPr lang="en-US" altLang="zh-CN" sz="2600" b="1" dirty="0"/>
              <a:t>     3.</a:t>
            </a:r>
            <a:r>
              <a:rPr lang="zh-CN" altLang="zh-CN" sz="2600" b="1" dirty="0"/>
              <a:t>公正原则</a:t>
            </a:r>
            <a:endParaRPr lang="en-US" altLang="zh-CN" sz="2600" b="1" dirty="0"/>
          </a:p>
          <a:p>
            <a:pPr marL="457200" lvl="1" indent="0">
              <a:buNone/>
            </a:pPr>
            <a:r>
              <a:rPr lang="en-US" altLang="zh-CN" sz="2600" b="1" dirty="0" smtClean="0"/>
              <a:t>     4.</a:t>
            </a:r>
            <a:r>
              <a:rPr lang="zh-CN" altLang="zh-CN" sz="2600" b="1" dirty="0" smtClean="0"/>
              <a:t>诚实</a:t>
            </a:r>
            <a:r>
              <a:rPr lang="zh-CN" altLang="zh-CN" sz="2600" b="1" dirty="0"/>
              <a:t>信用原则</a:t>
            </a:r>
            <a:endParaRPr lang="en-US" altLang="zh-CN" sz="2600" b="1" dirty="0"/>
          </a:p>
        </p:txBody>
      </p:sp>
    </p:spTree>
    <p:extLst>
      <p:ext uri="{BB962C8B-B14F-4D97-AF65-F5344CB8AC3E}">
        <p14:creationId xmlns:p14="http://schemas.microsoft.com/office/powerpoint/2010/main" val="390037904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kern="100" dirty="0" smtClean="0">
                <a:latin typeface="Times New Roman" panose="02020603050405020304" pitchFamily="18" charset="0"/>
              </a:rPr>
              <a:t>6.1 </a:t>
            </a:r>
            <a:r>
              <a:rPr lang="zh-CN" altLang="en-US" b="1" kern="100" dirty="0" smtClean="0">
                <a:latin typeface="Times New Roman" panose="02020603050405020304" pitchFamily="18" charset="0"/>
              </a:rPr>
              <a:t>政府</a:t>
            </a:r>
            <a:r>
              <a:rPr lang="zh-CN" altLang="en-US" b="1" kern="100" dirty="0">
                <a:latin typeface="Times New Roman" panose="02020603050405020304" pitchFamily="18" charset="0"/>
              </a:rPr>
              <a:t>采购概述</a:t>
            </a:r>
            <a:endParaRPr lang="zh-CN" altLang="en-US" b="1" i="0" u="none" strike="noStrike" kern="100" baseline="0" dirty="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685801" y="1700463"/>
            <a:ext cx="10131425" cy="4652657"/>
          </a:xfrm>
        </p:spPr>
        <p:txBody>
          <a:bodyPr>
            <a:normAutofit/>
          </a:bodyPr>
          <a:lstStyle/>
          <a:p>
            <a:pPr marL="457200" lvl="1" indent="0">
              <a:buNone/>
            </a:pPr>
            <a:r>
              <a:rPr lang="en-US" altLang="zh-CN" sz="2800" dirty="0"/>
              <a:t>6.1.3 </a:t>
            </a:r>
            <a:r>
              <a:rPr lang="zh-CN" altLang="en-US" sz="2800" dirty="0"/>
              <a:t>政府采购当事人</a:t>
            </a:r>
            <a:r>
              <a:rPr lang="zh-CN" altLang="en-US" sz="2800" dirty="0" smtClean="0"/>
              <a:t>管理</a:t>
            </a:r>
            <a:endParaRPr lang="en-US" altLang="zh-CN" sz="2800" dirty="0" smtClean="0"/>
          </a:p>
          <a:p>
            <a:pPr marL="457200" lvl="1" indent="0">
              <a:buNone/>
            </a:pPr>
            <a:r>
              <a:rPr lang="en-US" altLang="zh-CN" sz="2800" b="1" dirty="0"/>
              <a:t> </a:t>
            </a:r>
            <a:r>
              <a:rPr lang="en-US" altLang="zh-CN" sz="2800" b="1" dirty="0" smtClean="0"/>
              <a:t>   </a:t>
            </a:r>
            <a:r>
              <a:rPr lang="en-US" altLang="zh-CN" sz="2600" b="1" dirty="0" smtClean="0"/>
              <a:t>1 .</a:t>
            </a:r>
            <a:r>
              <a:rPr lang="zh-CN" altLang="en-US" sz="2600" b="1" dirty="0"/>
              <a:t>采购人的</a:t>
            </a:r>
            <a:r>
              <a:rPr lang="zh-CN" altLang="en-US" sz="2600" b="1" dirty="0" smtClean="0"/>
              <a:t>管理</a:t>
            </a:r>
            <a:endParaRPr lang="en-US" altLang="zh-CN" sz="2600" b="1" dirty="0" smtClean="0"/>
          </a:p>
          <a:p>
            <a:pPr marL="457200" lvl="1" indent="0">
              <a:buNone/>
            </a:pPr>
            <a:r>
              <a:rPr lang="en-US" altLang="zh-CN" sz="2600" b="1" dirty="0" smtClean="0"/>
              <a:t>     2 .</a:t>
            </a:r>
            <a:r>
              <a:rPr lang="zh-CN" altLang="en-US" sz="2600" b="1" dirty="0"/>
              <a:t>供应商的管理</a:t>
            </a:r>
            <a:endParaRPr lang="en-US" altLang="zh-CN" sz="2600" b="1" dirty="0"/>
          </a:p>
          <a:p>
            <a:pPr marL="457200" lvl="1" indent="0">
              <a:buNone/>
            </a:pPr>
            <a:r>
              <a:rPr lang="en-US" altLang="zh-CN" sz="2600" b="1" dirty="0"/>
              <a:t>     3</a:t>
            </a:r>
            <a:r>
              <a:rPr lang="en-US" altLang="zh-CN" sz="2600" b="1" dirty="0" smtClean="0"/>
              <a:t>.</a:t>
            </a:r>
            <a:r>
              <a:rPr lang="zh-CN" altLang="en-US" sz="2600" b="1" dirty="0"/>
              <a:t>采购代理机构的</a:t>
            </a:r>
            <a:r>
              <a:rPr lang="zh-CN" altLang="en-US" sz="2600" b="1" dirty="0" smtClean="0"/>
              <a:t>管理</a:t>
            </a:r>
            <a:endParaRPr lang="en-US" altLang="zh-CN" sz="2600" b="1" dirty="0" smtClean="0"/>
          </a:p>
          <a:p>
            <a:pPr marL="457200" lvl="1" indent="0">
              <a:buNone/>
            </a:pPr>
            <a:r>
              <a:rPr lang="en-US" altLang="zh-CN" sz="2600" b="1" dirty="0"/>
              <a:t> </a:t>
            </a:r>
            <a:r>
              <a:rPr lang="en-US" altLang="zh-CN" sz="2600" b="1" dirty="0" smtClean="0"/>
              <a:t>   </a:t>
            </a:r>
            <a:endParaRPr lang="en-US" altLang="zh-CN" sz="2600" b="1" dirty="0"/>
          </a:p>
        </p:txBody>
      </p:sp>
    </p:spTree>
    <p:extLst>
      <p:ext uri="{BB962C8B-B14F-4D97-AF65-F5344CB8AC3E}">
        <p14:creationId xmlns:p14="http://schemas.microsoft.com/office/powerpoint/2010/main" val="344647499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9127" y="11586"/>
            <a:ext cx="10131425" cy="1456267"/>
          </a:xfrm>
        </p:spPr>
        <p:txBody>
          <a:bodyPr/>
          <a:lstStyle/>
          <a:p>
            <a:r>
              <a:rPr lang="en-US" altLang="zh-CN" b="1" kern="100" dirty="0" smtClean="0">
                <a:latin typeface="Times New Roman" panose="02020603050405020304" pitchFamily="18" charset="0"/>
              </a:rPr>
              <a:t>6.1 </a:t>
            </a:r>
            <a:r>
              <a:rPr lang="zh-CN" altLang="en-US" b="1" kern="100" dirty="0" smtClean="0">
                <a:latin typeface="Times New Roman" panose="02020603050405020304" pitchFamily="18" charset="0"/>
              </a:rPr>
              <a:t>政府</a:t>
            </a:r>
            <a:r>
              <a:rPr lang="zh-CN" altLang="en-US" b="1" kern="100" dirty="0">
                <a:latin typeface="Times New Roman" panose="02020603050405020304" pitchFamily="18" charset="0"/>
              </a:rPr>
              <a:t>采购概述</a:t>
            </a:r>
            <a:endParaRPr lang="zh-CN" altLang="en-US" b="1" i="0" u="none" strike="noStrike" kern="100" baseline="0" dirty="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300790" y="1235243"/>
            <a:ext cx="10131425" cy="930442"/>
          </a:xfrm>
        </p:spPr>
        <p:txBody>
          <a:bodyPr>
            <a:normAutofit fontScale="92500" lnSpcReduction="10000"/>
          </a:bodyPr>
          <a:lstStyle/>
          <a:p>
            <a:pPr marL="457200" lvl="1" indent="0">
              <a:buNone/>
            </a:pPr>
            <a:r>
              <a:rPr lang="en-US" altLang="zh-CN" sz="2800" dirty="0"/>
              <a:t>6.1.4 </a:t>
            </a:r>
            <a:r>
              <a:rPr lang="zh-CN" altLang="en-US" sz="2800" dirty="0"/>
              <a:t>政府采购品目</a:t>
            </a:r>
            <a:r>
              <a:rPr lang="zh-CN" altLang="en-US" sz="2800" dirty="0" smtClean="0"/>
              <a:t>管理</a:t>
            </a:r>
            <a:endParaRPr lang="en-US" altLang="zh-CN" sz="2800" dirty="0" smtClean="0"/>
          </a:p>
          <a:p>
            <a:pPr marL="457200" lvl="1" indent="0">
              <a:buNone/>
            </a:pPr>
            <a:r>
              <a:rPr lang="en-US" altLang="zh-CN" sz="2600" b="1" dirty="0" smtClean="0"/>
              <a:t>    </a:t>
            </a:r>
            <a:endParaRPr lang="en-US" altLang="zh-CN" sz="2600" b="1" dirty="0"/>
          </a:p>
        </p:txBody>
      </p:sp>
      <p:graphicFrame>
        <p:nvGraphicFramePr>
          <p:cNvPr id="4" name="表格 3"/>
          <p:cNvGraphicFramePr>
            <a:graphicFrameLocks noGrp="1"/>
          </p:cNvGraphicFramePr>
          <p:nvPr>
            <p:extLst>
              <p:ext uri="{D42A27DB-BD31-4B8C-83A1-F6EECF244321}">
                <p14:modId xmlns:p14="http://schemas.microsoft.com/office/powerpoint/2010/main" val="1548725551"/>
              </p:ext>
            </p:extLst>
          </p:nvPr>
        </p:nvGraphicFramePr>
        <p:xfrm>
          <a:off x="1171073" y="2254796"/>
          <a:ext cx="9849851" cy="4389120"/>
        </p:xfrm>
        <a:graphic>
          <a:graphicData uri="http://schemas.openxmlformats.org/drawingml/2006/table">
            <a:tbl>
              <a:tblPr>
                <a:tableStyleId>{5C22544A-7EE6-4342-B048-85BDC9FD1C3A}</a:tableStyleId>
              </a:tblPr>
              <a:tblGrid>
                <a:gridCol w="846958">
                  <a:extLst>
                    <a:ext uri="{9D8B030D-6E8A-4147-A177-3AD203B41FA5}">
                      <a16:colId xmlns:a16="http://schemas.microsoft.com/office/drawing/2014/main" val="1508492637"/>
                    </a:ext>
                  </a:extLst>
                </a:gridCol>
                <a:gridCol w="2011085">
                  <a:extLst>
                    <a:ext uri="{9D8B030D-6E8A-4147-A177-3AD203B41FA5}">
                      <a16:colId xmlns:a16="http://schemas.microsoft.com/office/drawing/2014/main" val="1114026636"/>
                    </a:ext>
                  </a:extLst>
                </a:gridCol>
                <a:gridCol w="846958">
                  <a:extLst>
                    <a:ext uri="{9D8B030D-6E8A-4147-A177-3AD203B41FA5}">
                      <a16:colId xmlns:a16="http://schemas.microsoft.com/office/drawing/2014/main" val="1754411164"/>
                    </a:ext>
                  </a:extLst>
                </a:gridCol>
                <a:gridCol w="2476265">
                  <a:extLst>
                    <a:ext uri="{9D8B030D-6E8A-4147-A177-3AD203B41FA5}">
                      <a16:colId xmlns:a16="http://schemas.microsoft.com/office/drawing/2014/main" val="3455054661"/>
                    </a:ext>
                  </a:extLst>
                </a:gridCol>
                <a:gridCol w="917440">
                  <a:extLst>
                    <a:ext uri="{9D8B030D-6E8A-4147-A177-3AD203B41FA5}">
                      <a16:colId xmlns:a16="http://schemas.microsoft.com/office/drawing/2014/main" val="363267355"/>
                    </a:ext>
                  </a:extLst>
                </a:gridCol>
                <a:gridCol w="2751145">
                  <a:extLst>
                    <a:ext uri="{9D8B030D-6E8A-4147-A177-3AD203B41FA5}">
                      <a16:colId xmlns:a16="http://schemas.microsoft.com/office/drawing/2014/main" val="55905310"/>
                    </a:ext>
                  </a:extLst>
                </a:gridCol>
              </a:tblGrid>
              <a:tr h="265697">
                <a:tc>
                  <a:txBody>
                    <a:bodyPr/>
                    <a:lstStyle/>
                    <a:p>
                      <a:pPr algn="ctr">
                        <a:spcAft>
                          <a:spcPts val="0"/>
                        </a:spcAft>
                      </a:pPr>
                      <a:r>
                        <a:rPr lang="zh-CN" sz="1800" kern="0">
                          <a:effectLst/>
                        </a:rPr>
                        <a:t>编码</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zh-CN" sz="1800" kern="0">
                          <a:effectLst/>
                        </a:rPr>
                        <a:t>品目名称</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zh-CN" sz="1800" kern="0">
                          <a:effectLst/>
                        </a:rPr>
                        <a:t>编码</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zh-CN" sz="1800" kern="0">
                          <a:effectLst/>
                        </a:rPr>
                        <a:t>品目名称</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zh-CN" sz="1800" kern="0">
                          <a:effectLst/>
                        </a:rPr>
                        <a:t>编码</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zh-CN" sz="1800" kern="0">
                          <a:effectLst/>
                        </a:rPr>
                        <a:t>品目名称</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extLst>
                  <a:ext uri="{0D108BD9-81ED-4DB2-BD59-A6C34878D82A}">
                    <a16:rowId xmlns:a16="http://schemas.microsoft.com/office/drawing/2014/main" val="2201569433"/>
                  </a:ext>
                </a:extLst>
              </a:tr>
              <a:tr h="265697">
                <a:tc>
                  <a:txBody>
                    <a:bodyPr/>
                    <a:lstStyle/>
                    <a:p>
                      <a:pPr algn="ctr">
                        <a:spcAft>
                          <a:spcPts val="0"/>
                        </a:spcAft>
                      </a:pPr>
                      <a:r>
                        <a:rPr lang="en-US" sz="1800" kern="0">
                          <a:effectLst/>
                        </a:rPr>
                        <a:t>A</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just">
                        <a:spcAft>
                          <a:spcPts val="0"/>
                        </a:spcAft>
                      </a:pPr>
                      <a:r>
                        <a:rPr lang="zh-CN" sz="1800" kern="0" dirty="0">
                          <a:effectLst/>
                        </a:rPr>
                        <a:t>货物类</a:t>
                      </a:r>
                      <a:endParaRPr lang="zh-CN" sz="1800" kern="1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800" kern="0">
                          <a:effectLst/>
                        </a:rPr>
                        <a:t>B</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just">
                        <a:spcAft>
                          <a:spcPts val="0"/>
                        </a:spcAft>
                      </a:pPr>
                      <a:r>
                        <a:rPr lang="zh-CN" sz="1800" kern="0">
                          <a:effectLst/>
                        </a:rPr>
                        <a:t>工程类</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800" kern="0">
                          <a:effectLst/>
                        </a:rPr>
                        <a:t>C</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just">
                        <a:spcAft>
                          <a:spcPts val="0"/>
                        </a:spcAft>
                      </a:pPr>
                      <a:r>
                        <a:rPr lang="zh-CN" sz="1800" kern="0">
                          <a:effectLst/>
                        </a:rPr>
                        <a:t>服务类</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extLst>
                  <a:ext uri="{0D108BD9-81ED-4DB2-BD59-A6C34878D82A}">
                    <a16:rowId xmlns:a16="http://schemas.microsoft.com/office/drawing/2014/main" val="632877823"/>
                  </a:ext>
                </a:extLst>
              </a:tr>
              <a:tr h="265697">
                <a:tc>
                  <a:txBody>
                    <a:bodyPr/>
                    <a:lstStyle/>
                    <a:p>
                      <a:pPr algn="ctr">
                        <a:spcAft>
                          <a:spcPts val="0"/>
                        </a:spcAft>
                      </a:pPr>
                      <a:r>
                        <a:rPr lang="en-US" sz="1800" kern="0">
                          <a:effectLst/>
                        </a:rPr>
                        <a:t>A01</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just">
                        <a:spcAft>
                          <a:spcPts val="0"/>
                        </a:spcAft>
                      </a:pPr>
                      <a:r>
                        <a:rPr lang="zh-CN" sz="1800" kern="0">
                          <a:effectLst/>
                        </a:rPr>
                        <a:t>土地</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800" kern="0">
                          <a:effectLst/>
                        </a:rPr>
                        <a:t>B01</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just">
                        <a:spcAft>
                          <a:spcPts val="0"/>
                        </a:spcAft>
                      </a:pPr>
                      <a:r>
                        <a:rPr lang="zh-CN" sz="1800" kern="0">
                          <a:effectLst/>
                        </a:rPr>
                        <a:t>建筑物</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800" kern="0">
                          <a:effectLst/>
                        </a:rPr>
                        <a:t>C01</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just">
                        <a:spcAft>
                          <a:spcPts val="0"/>
                        </a:spcAft>
                      </a:pPr>
                      <a:r>
                        <a:rPr lang="zh-CN" sz="1800" kern="0">
                          <a:effectLst/>
                        </a:rPr>
                        <a:t>印刷、出版</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extLst>
                  <a:ext uri="{0D108BD9-81ED-4DB2-BD59-A6C34878D82A}">
                    <a16:rowId xmlns:a16="http://schemas.microsoft.com/office/drawing/2014/main" val="142380456"/>
                  </a:ext>
                </a:extLst>
              </a:tr>
              <a:tr h="531396">
                <a:tc>
                  <a:txBody>
                    <a:bodyPr/>
                    <a:lstStyle/>
                    <a:p>
                      <a:pPr algn="ctr">
                        <a:spcAft>
                          <a:spcPts val="0"/>
                        </a:spcAft>
                      </a:pPr>
                      <a:r>
                        <a:rPr lang="en-US" sz="1800" kern="0">
                          <a:effectLst/>
                        </a:rPr>
                        <a:t>A02</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just">
                        <a:spcAft>
                          <a:spcPts val="0"/>
                        </a:spcAft>
                      </a:pPr>
                      <a:r>
                        <a:rPr lang="zh-CN" sz="1800" kern="0">
                          <a:effectLst/>
                        </a:rPr>
                        <a:t>建筑物</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800" kern="0">
                          <a:effectLst/>
                        </a:rPr>
                        <a:t>B02</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just">
                        <a:spcAft>
                          <a:spcPts val="0"/>
                        </a:spcAft>
                      </a:pPr>
                      <a:r>
                        <a:rPr lang="zh-CN" sz="1800" kern="0">
                          <a:effectLst/>
                        </a:rPr>
                        <a:t>市政建设工程</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800" kern="0">
                          <a:effectLst/>
                        </a:rPr>
                        <a:t>C02</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just">
                        <a:spcAft>
                          <a:spcPts val="0"/>
                        </a:spcAft>
                      </a:pPr>
                      <a:r>
                        <a:rPr lang="zh-CN" sz="1800" kern="0">
                          <a:effectLst/>
                        </a:rPr>
                        <a:t>专业咨询、工程监理、工程设计</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extLst>
                  <a:ext uri="{0D108BD9-81ED-4DB2-BD59-A6C34878D82A}">
                    <a16:rowId xmlns:a16="http://schemas.microsoft.com/office/drawing/2014/main" val="3741057545"/>
                  </a:ext>
                </a:extLst>
              </a:tr>
              <a:tr h="531396">
                <a:tc>
                  <a:txBody>
                    <a:bodyPr/>
                    <a:lstStyle/>
                    <a:p>
                      <a:pPr algn="ctr">
                        <a:spcAft>
                          <a:spcPts val="0"/>
                        </a:spcAft>
                      </a:pPr>
                      <a:r>
                        <a:rPr lang="en-US" sz="1800" kern="0">
                          <a:effectLst/>
                        </a:rPr>
                        <a:t>A03</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just">
                        <a:spcAft>
                          <a:spcPts val="0"/>
                        </a:spcAft>
                      </a:pPr>
                      <a:r>
                        <a:rPr lang="zh-CN" sz="1800" kern="0" dirty="0">
                          <a:effectLst/>
                        </a:rPr>
                        <a:t>一般设备</a:t>
                      </a:r>
                      <a:endParaRPr lang="zh-CN" sz="1800" kern="1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800" kern="0">
                          <a:effectLst/>
                        </a:rPr>
                        <a:t>B03</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just">
                        <a:spcAft>
                          <a:spcPts val="0"/>
                        </a:spcAft>
                      </a:pPr>
                      <a:r>
                        <a:rPr lang="zh-CN" sz="1800" kern="0">
                          <a:effectLst/>
                        </a:rPr>
                        <a:t>环保、绿化工程</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800" kern="0">
                          <a:effectLst/>
                        </a:rPr>
                        <a:t>C03</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just">
                        <a:spcAft>
                          <a:spcPts val="0"/>
                        </a:spcAft>
                      </a:pPr>
                      <a:r>
                        <a:rPr lang="zh-CN" sz="1800" kern="0">
                          <a:effectLst/>
                        </a:rPr>
                        <a:t>信息技术、信息管理的软件开发设计</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extLst>
                  <a:ext uri="{0D108BD9-81ED-4DB2-BD59-A6C34878D82A}">
                    <a16:rowId xmlns:a16="http://schemas.microsoft.com/office/drawing/2014/main" val="1954358353"/>
                  </a:ext>
                </a:extLst>
              </a:tr>
              <a:tr h="265697">
                <a:tc>
                  <a:txBody>
                    <a:bodyPr/>
                    <a:lstStyle/>
                    <a:p>
                      <a:pPr algn="ctr">
                        <a:spcAft>
                          <a:spcPts val="0"/>
                        </a:spcAft>
                      </a:pPr>
                      <a:r>
                        <a:rPr lang="en-US" sz="1800" kern="0">
                          <a:effectLst/>
                        </a:rPr>
                        <a:t>A04</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just">
                        <a:spcAft>
                          <a:spcPts val="0"/>
                        </a:spcAft>
                      </a:pPr>
                      <a:r>
                        <a:rPr lang="zh-CN" sz="1800" kern="0">
                          <a:effectLst/>
                        </a:rPr>
                        <a:t>办公消耗用品</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800" kern="0">
                          <a:effectLst/>
                        </a:rPr>
                        <a:t>B04</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just">
                        <a:spcAft>
                          <a:spcPts val="0"/>
                        </a:spcAft>
                      </a:pPr>
                      <a:r>
                        <a:rPr lang="zh-CN" sz="1800" kern="0">
                          <a:effectLst/>
                        </a:rPr>
                        <a:t>水利、防洪工程</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800" kern="0">
                          <a:effectLst/>
                        </a:rPr>
                        <a:t>C04</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just">
                        <a:spcAft>
                          <a:spcPts val="0"/>
                        </a:spcAft>
                      </a:pPr>
                      <a:r>
                        <a:rPr lang="zh-CN" sz="1800" kern="0">
                          <a:effectLst/>
                        </a:rPr>
                        <a:t>维修</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extLst>
                  <a:ext uri="{0D108BD9-81ED-4DB2-BD59-A6C34878D82A}">
                    <a16:rowId xmlns:a16="http://schemas.microsoft.com/office/drawing/2014/main" val="3973703876"/>
                  </a:ext>
                </a:extLst>
              </a:tr>
              <a:tr h="265697">
                <a:tc>
                  <a:txBody>
                    <a:bodyPr/>
                    <a:lstStyle/>
                    <a:p>
                      <a:pPr algn="ctr">
                        <a:spcAft>
                          <a:spcPts val="0"/>
                        </a:spcAft>
                      </a:pPr>
                      <a:r>
                        <a:rPr lang="en-US" sz="1800" kern="0">
                          <a:effectLst/>
                        </a:rPr>
                        <a:t>A05</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just">
                        <a:spcAft>
                          <a:spcPts val="0"/>
                        </a:spcAft>
                      </a:pPr>
                      <a:r>
                        <a:rPr lang="zh-CN" sz="1800" kern="0">
                          <a:effectLst/>
                        </a:rPr>
                        <a:t>建筑、装饰材料</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800" kern="0">
                          <a:effectLst/>
                        </a:rPr>
                        <a:t>B05</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just">
                        <a:spcAft>
                          <a:spcPts val="0"/>
                        </a:spcAft>
                      </a:pPr>
                      <a:r>
                        <a:rPr lang="zh-CN" sz="1800" kern="0">
                          <a:effectLst/>
                        </a:rPr>
                        <a:t>交通运输工程</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800" kern="0">
                          <a:effectLst/>
                        </a:rPr>
                        <a:t>C05</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just">
                        <a:spcAft>
                          <a:spcPts val="0"/>
                        </a:spcAft>
                      </a:pPr>
                      <a:r>
                        <a:rPr lang="zh-CN" sz="1800" kern="0">
                          <a:effectLst/>
                        </a:rPr>
                        <a:t>保险</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extLst>
                  <a:ext uri="{0D108BD9-81ED-4DB2-BD59-A6C34878D82A}">
                    <a16:rowId xmlns:a16="http://schemas.microsoft.com/office/drawing/2014/main" val="4957411"/>
                  </a:ext>
                </a:extLst>
              </a:tr>
              <a:tr h="265697">
                <a:tc>
                  <a:txBody>
                    <a:bodyPr/>
                    <a:lstStyle/>
                    <a:p>
                      <a:pPr algn="ctr">
                        <a:spcAft>
                          <a:spcPts val="0"/>
                        </a:spcAft>
                      </a:pPr>
                      <a:r>
                        <a:rPr lang="en-US" sz="1800" kern="0">
                          <a:effectLst/>
                        </a:rPr>
                        <a:t>A06</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just">
                        <a:spcAft>
                          <a:spcPts val="0"/>
                        </a:spcAft>
                      </a:pPr>
                      <a:r>
                        <a:rPr lang="zh-CN" sz="1800" kern="0">
                          <a:effectLst/>
                        </a:rPr>
                        <a:t>物资</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800" kern="0">
                          <a:effectLst/>
                        </a:rPr>
                        <a:t>B06</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just">
                        <a:spcAft>
                          <a:spcPts val="0"/>
                        </a:spcAft>
                      </a:pPr>
                      <a:r>
                        <a:rPr lang="zh-CN" sz="1800" kern="0">
                          <a:effectLst/>
                        </a:rPr>
                        <a:t>油气工程</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800" kern="0">
                          <a:effectLst/>
                        </a:rPr>
                        <a:t>C06</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just">
                        <a:spcAft>
                          <a:spcPts val="0"/>
                        </a:spcAft>
                      </a:pPr>
                      <a:r>
                        <a:rPr lang="zh-CN" sz="1800" kern="0">
                          <a:effectLst/>
                        </a:rPr>
                        <a:t>租赁</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extLst>
                  <a:ext uri="{0D108BD9-81ED-4DB2-BD59-A6C34878D82A}">
                    <a16:rowId xmlns:a16="http://schemas.microsoft.com/office/drawing/2014/main" val="3107330792"/>
                  </a:ext>
                </a:extLst>
              </a:tr>
              <a:tr h="265697">
                <a:tc>
                  <a:txBody>
                    <a:bodyPr/>
                    <a:lstStyle/>
                    <a:p>
                      <a:pPr algn="ctr">
                        <a:spcAft>
                          <a:spcPts val="0"/>
                        </a:spcAft>
                      </a:pPr>
                      <a:r>
                        <a:rPr lang="en-US" sz="1800" kern="0">
                          <a:effectLst/>
                        </a:rPr>
                        <a:t>A07</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just">
                        <a:spcAft>
                          <a:spcPts val="0"/>
                        </a:spcAft>
                      </a:pPr>
                      <a:r>
                        <a:rPr lang="zh-CN" sz="1800" kern="0">
                          <a:effectLst/>
                        </a:rPr>
                        <a:t>专用材料</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800" kern="0">
                          <a:effectLst/>
                        </a:rPr>
                        <a:t>B07</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just">
                        <a:spcAft>
                          <a:spcPts val="0"/>
                        </a:spcAft>
                      </a:pPr>
                      <a:r>
                        <a:rPr lang="zh-CN" sz="1800" kern="0">
                          <a:effectLst/>
                        </a:rPr>
                        <a:t>电力工程</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800" kern="0">
                          <a:effectLst/>
                        </a:rPr>
                        <a:t>C08</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just">
                        <a:spcAft>
                          <a:spcPts val="0"/>
                        </a:spcAft>
                      </a:pPr>
                      <a:r>
                        <a:rPr lang="zh-CN" sz="1800" kern="0">
                          <a:effectLst/>
                        </a:rPr>
                        <a:t>会议</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extLst>
                  <a:ext uri="{0D108BD9-81ED-4DB2-BD59-A6C34878D82A}">
                    <a16:rowId xmlns:a16="http://schemas.microsoft.com/office/drawing/2014/main" val="2717525496"/>
                  </a:ext>
                </a:extLst>
              </a:tr>
              <a:tr h="265697">
                <a:tc>
                  <a:txBody>
                    <a:bodyPr/>
                    <a:lstStyle/>
                    <a:p>
                      <a:pPr algn="ctr">
                        <a:spcAft>
                          <a:spcPts val="0"/>
                        </a:spcAft>
                      </a:pPr>
                      <a:r>
                        <a:rPr lang="en-US" sz="1800" kern="0">
                          <a:effectLst/>
                        </a:rPr>
                        <a:t>A10</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just">
                        <a:spcAft>
                          <a:spcPts val="0"/>
                        </a:spcAft>
                      </a:pPr>
                      <a:r>
                        <a:rPr lang="zh-CN" sz="1800" kern="0">
                          <a:effectLst/>
                        </a:rPr>
                        <a:t>专用设备</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800" kern="0">
                          <a:effectLst/>
                        </a:rPr>
                        <a:t>B08</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just">
                        <a:spcAft>
                          <a:spcPts val="0"/>
                        </a:spcAft>
                      </a:pPr>
                      <a:r>
                        <a:rPr lang="zh-CN" sz="1800" kern="0">
                          <a:effectLst/>
                        </a:rPr>
                        <a:t>电信工程</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800" kern="0">
                          <a:effectLst/>
                        </a:rPr>
                        <a:t>C09</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just">
                        <a:spcAft>
                          <a:spcPts val="0"/>
                        </a:spcAft>
                      </a:pPr>
                      <a:r>
                        <a:rPr lang="zh-CN" sz="1800" kern="0">
                          <a:effectLst/>
                        </a:rPr>
                        <a:t>培训</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extLst>
                  <a:ext uri="{0D108BD9-81ED-4DB2-BD59-A6C34878D82A}">
                    <a16:rowId xmlns:a16="http://schemas.microsoft.com/office/drawing/2014/main" val="329981400"/>
                  </a:ext>
                </a:extLst>
              </a:tr>
              <a:tr h="265697">
                <a:tc>
                  <a:txBody>
                    <a:bodyPr/>
                    <a:lstStyle/>
                    <a:p>
                      <a:pPr algn="ctr">
                        <a:spcAft>
                          <a:spcPts val="0"/>
                        </a:spcAft>
                      </a:pPr>
                      <a:r>
                        <a:rPr lang="en-US" sz="1800" kern="0">
                          <a:effectLst/>
                        </a:rPr>
                        <a:t>A11</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just">
                        <a:spcAft>
                          <a:spcPts val="0"/>
                        </a:spcAft>
                      </a:pPr>
                      <a:r>
                        <a:rPr lang="zh-CN" sz="1800" kern="0">
                          <a:effectLst/>
                        </a:rPr>
                        <a:t>交通工具</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800" kern="0">
                          <a:effectLst/>
                        </a:rPr>
                        <a:t>B09</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just">
                        <a:spcAft>
                          <a:spcPts val="0"/>
                        </a:spcAft>
                      </a:pPr>
                      <a:r>
                        <a:rPr lang="zh-CN" sz="1800" kern="0">
                          <a:effectLst/>
                        </a:rPr>
                        <a:t>修缮、装饰工程</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800" kern="0">
                          <a:effectLst/>
                        </a:rPr>
                        <a:t>C10</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just">
                        <a:spcAft>
                          <a:spcPts val="0"/>
                        </a:spcAft>
                      </a:pPr>
                      <a:r>
                        <a:rPr lang="zh-CN" sz="1800" kern="0">
                          <a:effectLst/>
                        </a:rPr>
                        <a:t>物业管理</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extLst>
                  <a:ext uri="{0D108BD9-81ED-4DB2-BD59-A6C34878D82A}">
                    <a16:rowId xmlns:a16="http://schemas.microsoft.com/office/drawing/2014/main" val="2947605576"/>
                  </a:ext>
                </a:extLst>
              </a:tr>
              <a:tr h="265697">
                <a:tc>
                  <a:txBody>
                    <a:bodyPr/>
                    <a:lstStyle/>
                    <a:p>
                      <a:pPr algn="ctr">
                        <a:spcAft>
                          <a:spcPts val="0"/>
                        </a:spcAft>
                      </a:pPr>
                      <a:r>
                        <a:rPr lang="en-US" sz="1800" kern="0">
                          <a:effectLst/>
                        </a:rPr>
                        <a:t>A99</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just">
                        <a:spcAft>
                          <a:spcPts val="0"/>
                        </a:spcAft>
                      </a:pPr>
                      <a:r>
                        <a:rPr lang="zh-CN" sz="1800" kern="0">
                          <a:effectLst/>
                        </a:rPr>
                        <a:t>其他货物</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800" kern="0">
                          <a:effectLst/>
                        </a:rPr>
                        <a:t>B10</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just">
                        <a:spcAft>
                          <a:spcPts val="0"/>
                        </a:spcAft>
                      </a:pPr>
                      <a:r>
                        <a:rPr lang="zh-CN" sz="1800" kern="0">
                          <a:effectLst/>
                        </a:rPr>
                        <a:t>系统集成、网络工程</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800" kern="0">
                          <a:effectLst/>
                        </a:rPr>
                        <a:t>C11</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just">
                        <a:spcAft>
                          <a:spcPts val="0"/>
                        </a:spcAft>
                      </a:pPr>
                      <a:r>
                        <a:rPr lang="zh-CN" sz="1800" kern="0">
                          <a:effectLst/>
                        </a:rPr>
                        <a:t>饭店管理</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extLst>
                  <a:ext uri="{0D108BD9-81ED-4DB2-BD59-A6C34878D82A}">
                    <a16:rowId xmlns:a16="http://schemas.microsoft.com/office/drawing/2014/main" val="3413352543"/>
                  </a:ext>
                </a:extLst>
              </a:tr>
              <a:tr h="265697">
                <a:tc>
                  <a:txBody>
                    <a:bodyPr/>
                    <a:lstStyle/>
                    <a:p>
                      <a:pPr algn="ctr">
                        <a:spcAft>
                          <a:spcPts val="0"/>
                        </a:spcAft>
                      </a:pPr>
                      <a:r>
                        <a:rPr lang="en-US" sz="1800" kern="0">
                          <a:effectLst/>
                        </a:rPr>
                        <a:t> </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800" kern="0">
                          <a:effectLst/>
                        </a:rPr>
                        <a:t> </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800" kern="0">
                          <a:effectLst/>
                        </a:rPr>
                        <a:t>B11</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just">
                        <a:spcAft>
                          <a:spcPts val="0"/>
                        </a:spcAft>
                      </a:pPr>
                      <a:r>
                        <a:rPr lang="zh-CN" sz="1800" kern="0">
                          <a:effectLst/>
                        </a:rPr>
                        <a:t>网络安全</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800" kern="0">
                          <a:effectLst/>
                        </a:rPr>
                        <a:t>C12</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just">
                        <a:spcAft>
                          <a:spcPts val="0"/>
                        </a:spcAft>
                      </a:pPr>
                      <a:r>
                        <a:rPr lang="zh-CN" sz="1800" kern="0">
                          <a:effectLst/>
                        </a:rPr>
                        <a:t>航空摄影、测量与遥感</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extLst>
                  <a:ext uri="{0D108BD9-81ED-4DB2-BD59-A6C34878D82A}">
                    <a16:rowId xmlns:a16="http://schemas.microsoft.com/office/drawing/2014/main" val="474828225"/>
                  </a:ext>
                </a:extLst>
              </a:tr>
              <a:tr h="265697">
                <a:tc>
                  <a:txBody>
                    <a:bodyPr/>
                    <a:lstStyle/>
                    <a:p>
                      <a:pPr algn="ctr">
                        <a:spcAft>
                          <a:spcPts val="0"/>
                        </a:spcAft>
                      </a:pPr>
                      <a:r>
                        <a:rPr lang="en-US" sz="1800" kern="0">
                          <a:effectLst/>
                        </a:rPr>
                        <a:t> </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800" kern="0">
                          <a:effectLst/>
                        </a:rPr>
                        <a:t> </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800" kern="0">
                          <a:effectLst/>
                        </a:rPr>
                        <a:t>B99</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just">
                        <a:spcAft>
                          <a:spcPts val="0"/>
                        </a:spcAft>
                      </a:pPr>
                      <a:r>
                        <a:rPr lang="zh-CN" sz="1800" kern="0">
                          <a:effectLst/>
                        </a:rPr>
                        <a:t>其他各类工程</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800" kern="0">
                          <a:effectLst/>
                        </a:rPr>
                        <a:t>C99</a:t>
                      </a:r>
                      <a:endParaRPr lang="zh-CN" sz="1800" kern="1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just">
                        <a:spcAft>
                          <a:spcPts val="0"/>
                        </a:spcAft>
                      </a:pPr>
                      <a:r>
                        <a:rPr lang="zh-CN" sz="1800" kern="0" dirty="0">
                          <a:effectLst/>
                        </a:rPr>
                        <a:t>其他服务</a:t>
                      </a:r>
                      <a:endParaRPr lang="zh-CN" sz="1800" kern="100" dirty="0">
                        <a:effectLst/>
                        <a:latin typeface="Times New Roman" panose="02020603050405020304" pitchFamily="18" charset="0"/>
                        <a:ea typeface="宋体" panose="02010600030101010101" pitchFamily="2" charset="-122"/>
                      </a:endParaRPr>
                    </a:p>
                  </a:txBody>
                  <a:tcPr marL="68580" marR="68580" marT="0" marB="0" anchor="ctr"/>
                </a:tc>
                <a:extLst>
                  <a:ext uri="{0D108BD9-81ED-4DB2-BD59-A6C34878D82A}">
                    <a16:rowId xmlns:a16="http://schemas.microsoft.com/office/drawing/2014/main" val="2911648286"/>
                  </a:ext>
                </a:extLst>
              </a:tr>
            </a:tbl>
          </a:graphicData>
        </a:graphic>
      </p:graphicFrame>
      <p:sp>
        <p:nvSpPr>
          <p:cNvPr id="5" name="矩形 4"/>
          <p:cNvSpPr/>
          <p:nvPr/>
        </p:nvSpPr>
        <p:spPr>
          <a:xfrm>
            <a:off x="3986352" y="1796353"/>
            <a:ext cx="2262158" cy="369332"/>
          </a:xfrm>
          <a:prstGeom prst="rect">
            <a:avLst/>
          </a:prstGeom>
        </p:spPr>
        <p:txBody>
          <a:bodyPr wrap="none">
            <a:spAutoFit/>
          </a:bodyPr>
          <a:lstStyle/>
          <a:p>
            <a:r>
              <a:rPr lang="zh-CN" altLang="zh-CN" kern="100" dirty="0">
                <a:latin typeface="Times New Roman" panose="02020603050405020304" pitchFamily="18" charset="0"/>
                <a:cs typeface="Times New Roman" panose="02020603050405020304" pitchFamily="18" charset="0"/>
              </a:rPr>
              <a:t>政府采购品目分类表</a:t>
            </a:r>
            <a:endParaRPr lang="zh-CN" altLang="en-US" dirty="0"/>
          </a:p>
        </p:txBody>
      </p:sp>
    </p:spTree>
    <p:extLst>
      <p:ext uri="{BB962C8B-B14F-4D97-AF65-F5344CB8AC3E}">
        <p14:creationId xmlns:p14="http://schemas.microsoft.com/office/powerpoint/2010/main" val="67998428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kern="100" dirty="0" smtClean="0">
                <a:latin typeface="Times New Roman" panose="02020603050405020304" pitchFamily="18" charset="0"/>
              </a:rPr>
              <a:t>6.2 </a:t>
            </a:r>
            <a:r>
              <a:rPr lang="zh-CN" altLang="en-US" b="1" kern="100" dirty="0" smtClean="0">
                <a:latin typeface="Times New Roman" panose="02020603050405020304" pitchFamily="18" charset="0"/>
              </a:rPr>
              <a:t>政府</a:t>
            </a:r>
            <a:r>
              <a:rPr lang="zh-CN" altLang="en-US" b="1" kern="100" dirty="0">
                <a:latin typeface="Times New Roman" panose="02020603050405020304" pitchFamily="18" charset="0"/>
              </a:rPr>
              <a:t>采购组织体系</a:t>
            </a:r>
            <a:endParaRPr lang="zh-CN" altLang="en-US" b="1" i="0" u="none" strike="noStrike" kern="100" baseline="0" dirty="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685801" y="1700463"/>
            <a:ext cx="10131425" cy="4652657"/>
          </a:xfrm>
        </p:spPr>
        <p:txBody>
          <a:bodyPr>
            <a:normAutofit/>
          </a:bodyPr>
          <a:lstStyle/>
          <a:p>
            <a:pPr marL="457200" lvl="1" indent="0">
              <a:buNone/>
            </a:pPr>
            <a:r>
              <a:rPr lang="en-US" altLang="zh-CN" sz="2800" dirty="0"/>
              <a:t>6.2.1 </a:t>
            </a:r>
            <a:r>
              <a:rPr lang="zh-CN" altLang="en-US" sz="2800" dirty="0"/>
              <a:t>政府采购的管理</a:t>
            </a:r>
            <a:r>
              <a:rPr lang="zh-CN" altLang="en-US" sz="2800" dirty="0" smtClean="0"/>
              <a:t>机构</a:t>
            </a:r>
            <a:endParaRPr lang="en-US" altLang="zh-CN" sz="2800" dirty="0" smtClean="0"/>
          </a:p>
          <a:p>
            <a:pPr marL="457200" lvl="1" indent="0">
              <a:buNone/>
            </a:pPr>
            <a:r>
              <a:rPr lang="en-US" altLang="zh-CN" sz="2600" b="1" dirty="0" smtClean="0"/>
              <a:t>1 .</a:t>
            </a:r>
            <a:r>
              <a:rPr lang="zh-CN" altLang="en-US" sz="2600" b="1" dirty="0"/>
              <a:t>政府采购的主管</a:t>
            </a:r>
            <a:r>
              <a:rPr lang="zh-CN" altLang="en-US" sz="2600" b="1" dirty="0" smtClean="0"/>
              <a:t>机构</a:t>
            </a:r>
            <a:endParaRPr lang="en-US" altLang="zh-CN" sz="2600" b="1" dirty="0" smtClean="0"/>
          </a:p>
          <a:p>
            <a:pPr marL="457200" lvl="1" indent="0">
              <a:buNone/>
            </a:pPr>
            <a:r>
              <a:rPr lang="en-US" altLang="zh-CN" sz="2600" b="1" dirty="0" smtClean="0"/>
              <a:t>2 .</a:t>
            </a:r>
            <a:r>
              <a:rPr lang="zh-CN" altLang="en-US" sz="2600" b="1" dirty="0"/>
              <a:t>政府采购的监督管理</a:t>
            </a:r>
            <a:r>
              <a:rPr lang="zh-CN" altLang="en-US" sz="2600" b="1" dirty="0" smtClean="0"/>
              <a:t>机构</a:t>
            </a:r>
            <a:endParaRPr lang="en-US" altLang="zh-CN" sz="2600" b="1" dirty="0" smtClean="0"/>
          </a:p>
          <a:p>
            <a:pPr marL="457200" lvl="1" indent="0">
              <a:buNone/>
            </a:pPr>
            <a:r>
              <a:rPr lang="en-US" altLang="zh-CN" sz="2600" b="1" dirty="0" smtClean="0"/>
              <a:t>    </a:t>
            </a:r>
            <a:endParaRPr lang="en-US" altLang="zh-CN" sz="2600" b="1" dirty="0"/>
          </a:p>
        </p:txBody>
      </p:sp>
    </p:spTree>
    <p:extLst>
      <p:ext uri="{BB962C8B-B14F-4D97-AF65-F5344CB8AC3E}">
        <p14:creationId xmlns:p14="http://schemas.microsoft.com/office/powerpoint/2010/main" val="26344033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kern="100" dirty="0" smtClean="0">
                <a:latin typeface="Times New Roman" panose="02020603050405020304" pitchFamily="18" charset="0"/>
              </a:rPr>
              <a:t>6.2 </a:t>
            </a:r>
            <a:r>
              <a:rPr lang="zh-CN" altLang="en-US" b="1" kern="100" dirty="0" smtClean="0">
                <a:latin typeface="Times New Roman" panose="02020603050405020304" pitchFamily="18" charset="0"/>
              </a:rPr>
              <a:t>政府</a:t>
            </a:r>
            <a:r>
              <a:rPr lang="zh-CN" altLang="en-US" b="1" kern="100" dirty="0">
                <a:latin typeface="Times New Roman" panose="02020603050405020304" pitchFamily="18" charset="0"/>
              </a:rPr>
              <a:t>采购组织体系</a:t>
            </a:r>
            <a:endParaRPr lang="zh-CN" altLang="en-US" b="1" i="0" u="none" strike="noStrike" kern="100" baseline="0" dirty="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685801" y="1700463"/>
            <a:ext cx="10131425" cy="4652657"/>
          </a:xfrm>
        </p:spPr>
        <p:txBody>
          <a:bodyPr>
            <a:normAutofit/>
          </a:bodyPr>
          <a:lstStyle/>
          <a:p>
            <a:pPr marL="457200" lvl="1" indent="0">
              <a:buNone/>
            </a:pPr>
            <a:r>
              <a:rPr lang="en-US" altLang="zh-CN" sz="2800" dirty="0"/>
              <a:t>6.2.2 </a:t>
            </a:r>
            <a:r>
              <a:rPr lang="zh-CN" altLang="en-US" sz="2800" dirty="0"/>
              <a:t>政府采购的</a:t>
            </a:r>
            <a:r>
              <a:rPr lang="zh-CN" altLang="en-US" sz="2800" dirty="0" smtClean="0"/>
              <a:t>执行机构</a:t>
            </a:r>
            <a:endParaRPr lang="en-US" altLang="zh-CN" sz="2800" dirty="0" smtClean="0"/>
          </a:p>
          <a:p>
            <a:pPr marL="457200" lvl="1" indent="0">
              <a:buNone/>
            </a:pPr>
            <a:r>
              <a:rPr lang="zh-CN" altLang="en-US" sz="2600" b="1" dirty="0" smtClean="0"/>
              <a:t>       政府</a:t>
            </a:r>
            <a:r>
              <a:rPr lang="zh-CN" altLang="en-US" sz="2600" b="1" dirty="0"/>
              <a:t>采购机关是政府采购的执行机构，负责各项政府采购活动的组织与实施。采购机关分为集中采购机关和非集中采购机关。采购机关依据国家有关法律和财政部的规章制度规定开展具体采购活动。</a:t>
            </a:r>
            <a:r>
              <a:rPr lang="en-US" altLang="zh-CN" sz="2600" b="1" dirty="0" smtClean="0"/>
              <a:t>    </a:t>
            </a:r>
            <a:endParaRPr lang="en-US" altLang="zh-CN" sz="2600" b="1" dirty="0"/>
          </a:p>
        </p:txBody>
      </p:sp>
    </p:spTree>
    <p:extLst>
      <p:ext uri="{BB962C8B-B14F-4D97-AF65-F5344CB8AC3E}">
        <p14:creationId xmlns:p14="http://schemas.microsoft.com/office/powerpoint/2010/main" val="233808039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kern="100" dirty="0">
                <a:latin typeface="Times New Roman" panose="02020603050405020304" pitchFamily="18" charset="0"/>
              </a:rPr>
              <a:t>6.3</a:t>
            </a:r>
            <a:r>
              <a:rPr lang="zh-CN" altLang="en-US" b="1" kern="100" dirty="0">
                <a:latin typeface="Times New Roman" panose="02020603050405020304" pitchFamily="18" charset="0"/>
              </a:rPr>
              <a:t>政府采购招标管理</a:t>
            </a:r>
            <a:endParaRPr lang="zh-CN" altLang="en-US" b="1" i="0" u="none" strike="noStrike" kern="100" baseline="0" dirty="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685801" y="1700463"/>
            <a:ext cx="10131425" cy="4652657"/>
          </a:xfrm>
        </p:spPr>
        <p:txBody>
          <a:bodyPr>
            <a:normAutofit/>
          </a:bodyPr>
          <a:lstStyle/>
          <a:p>
            <a:pPr marL="457200" lvl="1" indent="0">
              <a:buNone/>
            </a:pPr>
            <a:r>
              <a:rPr lang="en-US" altLang="zh-CN" sz="2800" dirty="0"/>
              <a:t>6.3.1 </a:t>
            </a:r>
            <a:r>
              <a:rPr lang="zh-CN" altLang="en-US" sz="2800" dirty="0"/>
              <a:t>政府采购招标类型和</a:t>
            </a:r>
            <a:r>
              <a:rPr lang="zh-CN" altLang="en-US" sz="2800" dirty="0" smtClean="0"/>
              <a:t>选择</a:t>
            </a:r>
            <a:endParaRPr lang="en-US" altLang="zh-CN" sz="2800" dirty="0" smtClean="0"/>
          </a:p>
          <a:p>
            <a:pPr marL="457200" lvl="1" indent="0">
              <a:buNone/>
            </a:pPr>
            <a:r>
              <a:rPr lang="zh-CN" altLang="en-US" sz="2600" b="1" dirty="0" smtClean="0"/>
              <a:t>       政府</a:t>
            </a:r>
            <a:r>
              <a:rPr lang="zh-CN" altLang="en-US" sz="2600" b="1" dirty="0"/>
              <a:t>采购的招标类型包括公开招标和邀请招标。公开招标是指采购人或采购代理机构以招标公告的方式，邀请不特定的供应商参加投标。邀请招标，也称为选择性招标，是由招标人选择若干供应商，向其发出投标邀请，由被邀请的供应商投标竞争，从中选定中标者的招标方式。</a:t>
            </a:r>
            <a:endParaRPr lang="en-US" altLang="zh-CN" sz="2600" b="1" dirty="0"/>
          </a:p>
        </p:txBody>
      </p:sp>
    </p:spTree>
    <p:extLst>
      <p:ext uri="{BB962C8B-B14F-4D97-AF65-F5344CB8AC3E}">
        <p14:creationId xmlns:p14="http://schemas.microsoft.com/office/powerpoint/2010/main" val="392617608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kern="100" dirty="0">
                <a:latin typeface="Times New Roman" panose="02020603050405020304" pitchFamily="18" charset="0"/>
              </a:rPr>
              <a:t>6.3</a:t>
            </a:r>
            <a:r>
              <a:rPr lang="zh-CN" altLang="en-US" b="1" kern="100" dirty="0">
                <a:latin typeface="Times New Roman" panose="02020603050405020304" pitchFamily="18" charset="0"/>
              </a:rPr>
              <a:t>政府采购招标管理</a:t>
            </a:r>
            <a:endParaRPr lang="zh-CN" altLang="en-US" b="1" i="0" u="none" strike="noStrike" kern="100" baseline="0" dirty="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685801" y="1700463"/>
            <a:ext cx="10131425" cy="4652657"/>
          </a:xfrm>
        </p:spPr>
        <p:txBody>
          <a:bodyPr>
            <a:normAutofit/>
          </a:bodyPr>
          <a:lstStyle/>
          <a:p>
            <a:pPr marL="457200" lvl="1" indent="0">
              <a:buNone/>
            </a:pPr>
            <a:r>
              <a:rPr lang="en-US" altLang="zh-CN" sz="2800" dirty="0"/>
              <a:t>6.3.1 </a:t>
            </a:r>
            <a:r>
              <a:rPr lang="zh-CN" altLang="en-US" sz="2800" dirty="0"/>
              <a:t>政府采购招标类型和</a:t>
            </a:r>
            <a:r>
              <a:rPr lang="zh-CN" altLang="en-US" sz="2800" dirty="0" smtClean="0"/>
              <a:t>选择</a:t>
            </a:r>
            <a:endParaRPr lang="en-US" altLang="zh-CN" sz="2800" dirty="0" smtClean="0"/>
          </a:p>
          <a:p>
            <a:pPr marL="457200" lvl="1" indent="0">
              <a:buNone/>
            </a:pPr>
            <a:r>
              <a:rPr lang="zh-CN" altLang="en-US" sz="2600" b="1" dirty="0" smtClean="0"/>
              <a:t>       政府</a:t>
            </a:r>
            <a:r>
              <a:rPr lang="zh-CN" altLang="en-US" sz="2600" b="1" dirty="0"/>
              <a:t>采购的招标类型包括公开招标和邀请招标。公开招标是指采购人或采购代理机构以招标公告的方式，邀请不特定的供应商参加投标。邀请招标，也称为选择性招标，是由招标人选择若干供应商，向其发出投标邀请，由被邀请的供应商投标竞争，从中选定中标者的招标方式。</a:t>
            </a:r>
            <a:endParaRPr lang="en-US" altLang="zh-CN" sz="2600" b="1" dirty="0"/>
          </a:p>
        </p:txBody>
      </p:sp>
    </p:spTree>
    <p:extLst>
      <p:ext uri="{BB962C8B-B14F-4D97-AF65-F5344CB8AC3E}">
        <p14:creationId xmlns:p14="http://schemas.microsoft.com/office/powerpoint/2010/main" val="1142433795"/>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天体">
  <a:themeElements>
    <a:clrScheme name="Celestial">
      <a:dk1>
        <a:sysClr val="windowText" lastClr="000000"/>
      </a:dk1>
      <a:lt1>
        <a:sysClr val="window" lastClr="FFFFFF"/>
      </a:lt1>
      <a:dk2>
        <a:srgbClr val="18276C"/>
      </a:dk2>
      <a:lt2>
        <a:srgbClr val="EBEBEB"/>
      </a:lt2>
      <a:accent1>
        <a:srgbClr val="AC3EC1"/>
      </a:accent1>
      <a:accent2>
        <a:srgbClr val="477BD1"/>
      </a:accent2>
      <a:accent3>
        <a:srgbClr val="46B298"/>
      </a:accent3>
      <a:accent4>
        <a:srgbClr val="90BA4C"/>
      </a:accent4>
      <a:accent5>
        <a:srgbClr val="DD9D31"/>
      </a:accent5>
      <a:accent6>
        <a:srgbClr val="E25247"/>
      </a:accent6>
      <a:hlink>
        <a:srgbClr val="C573D2"/>
      </a:hlink>
      <a:folHlink>
        <a:srgbClr val="CCAEE8"/>
      </a:folHlink>
    </a:clrScheme>
    <a:fontScheme name="Celestial">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elestial">
      <a:fillStyleLst>
        <a:solidFill>
          <a:schemeClr val="phClr"/>
        </a:solidFill>
        <a:gradFill rotWithShape="1">
          <a:gsLst>
            <a:gs pos="0">
              <a:schemeClr val="phClr">
                <a:tint val="70000"/>
                <a:lumMod val="110000"/>
              </a:schemeClr>
            </a:gs>
            <a:gs pos="100000">
              <a:schemeClr val="phClr">
                <a:tint val="82000"/>
                <a:alpha val="74000"/>
              </a:schemeClr>
            </a:gs>
          </a:gsLst>
          <a:lin ang="5400000" scaled="0"/>
        </a:gradFill>
        <a:gradFill rotWithShape="1">
          <a:gsLst>
            <a:gs pos="0">
              <a:schemeClr val="phClr">
                <a:tint val="98000"/>
                <a:lumMod val="100000"/>
              </a:schemeClr>
            </a:gs>
            <a:gs pos="100000">
              <a:schemeClr val="phClr">
                <a:shade val="88000"/>
                <a:lumMod val="88000"/>
              </a:schemeClr>
            </a:gs>
          </a:gsLst>
          <a:lin ang="5400000" scaled="1"/>
        </a:gradFill>
      </a:fillStyleLst>
      <a:lnStyleLst>
        <a:ln w="9525"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65000"/>
              </a:srgbClr>
            </a:outerShdw>
          </a:effectLst>
          <a:scene3d>
            <a:camera prst="orthographicFront">
              <a:rot lat="0" lon="0" rev="0"/>
            </a:camera>
            <a:lightRig rig="threePt" dir="tl">
              <a:rot lat="0" lon="0" rev="1200000"/>
            </a:lightRig>
          </a:scene3d>
          <a:sp3d>
            <a:bevelT w="38100" h="12700"/>
          </a:sp3d>
        </a:effectStyle>
      </a:effectStyleLst>
      <a:bgFillStyleLst>
        <a:solidFill>
          <a:schemeClr val="phClr"/>
        </a:solidFill>
        <a:gradFill rotWithShape="1">
          <a:gsLst>
            <a:gs pos="0">
              <a:schemeClr val="phClr">
                <a:tint val="90000"/>
                <a:shade val="96000"/>
                <a:hueMod val="100000"/>
                <a:satMod val="180000"/>
                <a:lumMod val="110000"/>
              </a:schemeClr>
            </a:gs>
            <a:gs pos="100000">
              <a:schemeClr val="phClr">
                <a:shade val="96000"/>
                <a:satMod val="160000"/>
                <a:lumMod val="100000"/>
              </a:schemeClr>
            </a:gs>
          </a:gsLst>
          <a:lin ang="4740000" scaled="1"/>
        </a:gradFill>
        <a:blipFill>
          <a:blip xmlns:r="http://schemas.openxmlformats.org/officeDocument/2006/relationships" r:embed="rId1"/>
          <a:stretch/>
        </a:blipFill>
      </a:bgFillStyleLst>
    </a:fmtScheme>
  </a:themeElements>
  <a:objectDefaults/>
  <a:extraClrSchemeLst/>
  <a:extLst>
    <a:ext uri="{05A4C25C-085E-4340-85A3-A5531E510DB2}">
      <thm15:themeFamily xmlns:thm15="http://schemas.microsoft.com/office/thememl/2012/main" name="Celestial" id="{C4BB2A3D-0E93-4C5F-B0D2-9D3FCE089CC5}" vid="{42E5908D-19A2-46FD-89FA-638B126129EF}"/>
    </a:ext>
  </a:extLst>
</a:theme>
</file>

<file path=docProps/app.xml><?xml version="1.0" encoding="utf-8"?>
<Properties xmlns="http://schemas.openxmlformats.org/officeDocument/2006/extended-properties" xmlns:vt="http://schemas.openxmlformats.org/officeDocument/2006/docPropsVTypes">
  <Template>TM03457452[[fn=天体]]</Template>
  <TotalTime>2131</TotalTime>
  <Words>1306</Words>
  <Application>Microsoft Office PowerPoint</Application>
  <PresentationFormat>宽屏</PresentationFormat>
  <Paragraphs>194</Paragraphs>
  <Slides>22</Slides>
  <Notes>0</Notes>
  <HiddenSlides>0</HiddenSlides>
  <MMClips>0</MMClips>
  <ScaleCrop>false</ScaleCrop>
  <HeadingPairs>
    <vt:vector size="8" baseType="variant">
      <vt:variant>
        <vt:lpstr>已用的字体</vt:lpstr>
      </vt:variant>
      <vt:variant>
        <vt:i4>7</vt:i4>
      </vt:variant>
      <vt:variant>
        <vt:lpstr>主题</vt:lpstr>
      </vt:variant>
      <vt:variant>
        <vt:i4>1</vt:i4>
      </vt:variant>
      <vt:variant>
        <vt:lpstr>嵌入 OLE 服务器</vt:lpstr>
      </vt:variant>
      <vt:variant>
        <vt:i4>1</vt:i4>
      </vt:variant>
      <vt:variant>
        <vt:lpstr>幻灯片标题</vt:lpstr>
      </vt:variant>
      <vt:variant>
        <vt:i4>22</vt:i4>
      </vt:variant>
    </vt:vector>
  </HeadingPairs>
  <TitlesOfParts>
    <vt:vector size="31" baseType="lpstr">
      <vt:lpstr>华文新魏</vt:lpstr>
      <vt:lpstr>楷体_GB2312</vt:lpstr>
      <vt:lpstr>宋体</vt:lpstr>
      <vt:lpstr>Arial</vt:lpstr>
      <vt:lpstr>Calibri</vt:lpstr>
      <vt:lpstr>Calibri Light</vt:lpstr>
      <vt:lpstr>Times New Roman</vt:lpstr>
      <vt:lpstr>天体</vt:lpstr>
      <vt:lpstr>Equation.3</vt:lpstr>
      <vt:lpstr>主要内容： 政府采购是现代财政制度建设的重要组成部分，加强对政府采购的管理有利于促进政府采购功能的实现。 确定政府采购原则、明确政府采购当事人、合理划分政府采购品目是政府采购管理的基础； 政府采购组织体系和机构设置是政府采购管理执行的保障； 政府采购的主要方式是招标采购，因此，政府采购招标管理是政府采购管理的重点； 政府采购绩效评估则通过判断政府采购功能的实现程度，为政府采购制度的完善提供决策依据； 科学分析政府采购风险的形成原因，健全政府采购监督机制是控制政府采购风险的有效途径之一。</vt:lpstr>
      <vt:lpstr>6.1 政府采购概述</vt:lpstr>
      <vt:lpstr>6.1 政府采购概述</vt:lpstr>
      <vt:lpstr>6.1 政府采购概述</vt:lpstr>
      <vt:lpstr>6.1 政府采购概述</vt:lpstr>
      <vt:lpstr>6.2 政府采购组织体系</vt:lpstr>
      <vt:lpstr>6.2 政府采购组织体系</vt:lpstr>
      <vt:lpstr>6.3政府采购招标管理</vt:lpstr>
      <vt:lpstr>6.3政府采购招标管理</vt:lpstr>
      <vt:lpstr>6.3政府采购招标管理</vt:lpstr>
      <vt:lpstr>6.4政府采购绩效评估</vt:lpstr>
      <vt:lpstr>6.4政府采购绩效评估</vt:lpstr>
      <vt:lpstr>6.4政府采购绩效评估</vt:lpstr>
      <vt:lpstr>6.4政府采购绩效评估</vt:lpstr>
      <vt:lpstr>6.5 政府采购风险和风险防范</vt:lpstr>
      <vt:lpstr>PowerPoint 演示文稿</vt:lpstr>
      <vt:lpstr>6.5 政府采购风险和风险防范</vt:lpstr>
      <vt:lpstr>6.6 国际政府采购条令</vt:lpstr>
      <vt:lpstr>6.6 国际政府采购条令</vt:lpstr>
      <vt:lpstr>6.6 国际政府采购条令</vt:lpstr>
      <vt:lpstr>6.6 国际政府采购条令</vt:lpstr>
      <vt:lpstr>     政府采购是各级国家机关、实行预算管理的事业单位和团体组织,使用财政性资金采购货物、工程和服务的行为,以及与此相关的采购政策与管理制度、采购程序和采购过程。       政府采购管理职能与执行职能分离、机构分别设置,是建立政府采购制度的客观要求。       政府采购的招标类型包括公开招标和邀请招标。       政府采购绩效评估是通过比较政府采购活动的投入与产出,判断政府采购功能的实现程度,是对政府采购效益的整体评价。       政府采购风险形成原因主要有:政府采购预算虚增;政府采购市场封闭;政府采购方式选择不恰当与执行偏差;政府采购市场的不确定性;政府采购信息不对称;政府采购体制不完善。        一些国际性组织和地区性组织从促进国际贸易自由化的角度出发,也分别制定了一系列的政府采购相关条令。</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LIU BING</dc:creator>
  <cp:lastModifiedBy>LIU BING</cp:lastModifiedBy>
  <cp:revision>83</cp:revision>
  <dcterms:created xsi:type="dcterms:W3CDTF">2024-09-02T02:45:44Z</dcterms:created>
  <dcterms:modified xsi:type="dcterms:W3CDTF">2024-09-09T05:36:43Z</dcterms:modified>
</cp:coreProperties>
</file>