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xml" ContentType="application/vnd.openxmlformats-officedocument.presentationml.slide+xml"/>
  <Override PartName="/ppt/slides/slide380.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9"/>
  </p:notesMasterIdLst>
  <p:sldIdLst>
    <p:sldId id="457" r:id="rId3"/>
    <p:sldId id="970" r:id="rId4"/>
    <p:sldId id="1540" r:id="rId5"/>
    <p:sldId id="972" r:id="rId6"/>
    <p:sldId id="946" r:id="rId7"/>
    <p:sldId id="458" r:id="rId8"/>
    <p:sldId id="1301" r:id="rId9"/>
    <p:sldId id="665" r:id="rId10"/>
    <p:sldId id="666" r:id="rId11"/>
    <p:sldId id="464" r:id="rId12"/>
    <p:sldId id="1439" r:id="rId13"/>
    <p:sldId id="465" r:id="rId14"/>
    <p:sldId id="466" r:id="rId15"/>
    <p:sldId id="563" r:id="rId16"/>
    <p:sldId id="468" r:id="rId17"/>
    <p:sldId id="470" r:id="rId18"/>
    <p:sldId id="471" r:id="rId19"/>
    <p:sldId id="472" r:id="rId20"/>
    <p:sldId id="473" r:id="rId21"/>
    <p:sldId id="474" r:id="rId22"/>
    <p:sldId id="1508" r:id="rId23"/>
    <p:sldId id="475" r:id="rId24"/>
    <p:sldId id="477" r:id="rId25"/>
    <p:sldId id="478" r:id="rId26"/>
    <p:sldId id="479" r:id="rId27"/>
    <p:sldId id="481" r:id="rId28"/>
    <p:sldId id="482" r:id="rId29"/>
    <p:sldId id="483" r:id="rId30"/>
    <p:sldId id="486" r:id="rId31"/>
    <p:sldId id="488" r:id="rId32"/>
    <p:sldId id="490" r:id="rId33"/>
    <p:sldId id="492" r:id="rId34"/>
    <p:sldId id="493" r:id="rId35"/>
    <p:sldId id="1433" r:id="rId36"/>
    <p:sldId id="494" r:id="rId37"/>
    <p:sldId id="498" r:id="rId38"/>
    <p:sldId id="1509" r:id="rId39"/>
    <p:sldId id="1510" r:id="rId40"/>
    <p:sldId id="1481" r:id="rId41"/>
    <p:sldId id="1449" r:id="rId42"/>
    <p:sldId id="918" r:id="rId43"/>
    <p:sldId id="919" r:id="rId44"/>
    <p:sldId id="1319" r:id="rId45"/>
    <p:sldId id="896" r:id="rId46"/>
    <p:sldId id="897" r:id="rId47"/>
    <p:sldId id="661" r:id="rId48"/>
    <p:sldId id="663" r:id="rId49"/>
    <p:sldId id="507" r:id="rId50"/>
    <p:sldId id="1419" r:id="rId51"/>
    <p:sldId id="881" r:id="rId52"/>
    <p:sldId id="1554" r:id="rId53"/>
    <p:sldId id="1555" r:id="rId54"/>
    <p:sldId id="895" r:id="rId55"/>
    <p:sldId id="509" r:id="rId56"/>
    <p:sldId id="510" r:id="rId57"/>
    <p:sldId id="511" r:id="rId58"/>
    <p:sldId id="512" r:id="rId59"/>
    <p:sldId id="513" r:id="rId60"/>
    <p:sldId id="514" r:id="rId61"/>
    <p:sldId id="515" r:id="rId62"/>
    <p:sldId id="516" r:id="rId63"/>
    <p:sldId id="898" r:id="rId64"/>
    <p:sldId id="517" r:id="rId65"/>
    <p:sldId id="518" r:id="rId66"/>
    <p:sldId id="519" r:id="rId67"/>
    <p:sldId id="670" r:id="rId68"/>
    <p:sldId id="520" r:id="rId69"/>
    <p:sldId id="521" r:id="rId70"/>
    <p:sldId id="522" r:id="rId71"/>
    <p:sldId id="523" r:id="rId72"/>
    <p:sldId id="671" r:id="rId73"/>
    <p:sldId id="672" r:id="rId74"/>
    <p:sldId id="524" r:id="rId75"/>
    <p:sldId id="525" r:id="rId76"/>
    <p:sldId id="526" r:id="rId77"/>
    <p:sldId id="1306" r:id="rId78"/>
    <p:sldId id="1307" r:id="rId79"/>
    <p:sldId id="527" r:id="rId80"/>
    <p:sldId id="973" r:id="rId81"/>
    <p:sldId id="948" r:id="rId82"/>
    <p:sldId id="528" r:id="rId83"/>
    <p:sldId id="529" r:id="rId84"/>
    <p:sldId id="530" r:id="rId85"/>
    <p:sldId id="531" r:id="rId86"/>
    <p:sldId id="532" r:id="rId87"/>
    <p:sldId id="675" r:id="rId88"/>
    <p:sldId id="1262" r:id="rId90"/>
    <p:sldId id="676" r:id="rId91"/>
    <p:sldId id="533" r:id="rId92"/>
    <p:sldId id="1263" r:id="rId93"/>
    <p:sldId id="534" r:id="rId94"/>
    <p:sldId id="535" r:id="rId95"/>
    <p:sldId id="536" r:id="rId96"/>
    <p:sldId id="537" r:id="rId97"/>
    <p:sldId id="538" r:id="rId98"/>
    <p:sldId id="677" r:id="rId99"/>
    <p:sldId id="539" r:id="rId100"/>
    <p:sldId id="540" r:id="rId101"/>
    <p:sldId id="541" r:id="rId102"/>
    <p:sldId id="542" r:id="rId103"/>
    <p:sldId id="543" r:id="rId104"/>
    <p:sldId id="678" r:id="rId105"/>
    <p:sldId id="1284" r:id="rId106"/>
    <p:sldId id="1364" r:id="rId107"/>
    <p:sldId id="1308" r:id="rId108"/>
    <p:sldId id="544" r:id="rId109"/>
    <p:sldId id="545" r:id="rId110"/>
    <p:sldId id="902" r:id="rId111"/>
    <p:sldId id="546" r:id="rId112"/>
    <p:sldId id="547" r:id="rId113"/>
    <p:sldId id="549" r:id="rId114"/>
    <p:sldId id="550" r:id="rId115"/>
    <p:sldId id="551" r:id="rId116"/>
    <p:sldId id="553" r:id="rId117"/>
    <p:sldId id="555" r:id="rId118"/>
    <p:sldId id="556" r:id="rId119"/>
    <p:sldId id="557" r:id="rId120"/>
    <p:sldId id="560" r:id="rId121"/>
    <p:sldId id="564" r:id="rId122"/>
    <p:sldId id="1387" r:id="rId123"/>
    <p:sldId id="1356" r:id="rId124"/>
    <p:sldId id="1524" r:id="rId125"/>
    <p:sldId id="688" r:id="rId126"/>
    <p:sldId id="566" r:id="rId127"/>
    <p:sldId id="567" r:id="rId128"/>
    <p:sldId id="568" r:id="rId129"/>
    <p:sldId id="569" r:id="rId130"/>
    <p:sldId id="571" r:id="rId131"/>
    <p:sldId id="1389" r:id="rId132"/>
    <p:sldId id="572" r:id="rId133"/>
    <p:sldId id="1525" r:id="rId134"/>
    <p:sldId id="574" r:id="rId135"/>
    <p:sldId id="1008" r:id="rId136"/>
    <p:sldId id="1442" r:id="rId137"/>
    <p:sldId id="691" r:id="rId138"/>
    <p:sldId id="689" r:id="rId139"/>
    <p:sldId id="690" r:id="rId140"/>
    <p:sldId id="1009" r:id="rId141"/>
    <p:sldId id="933" r:id="rId142"/>
    <p:sldId id="1333" r:id="rId143"/>
    <p:sldId id="693" r:id="rId144"/>
    <p:sldId id="694" r:id="rId145"/>
    <p:sldId id="695" r:id="rId146"/>
    <p:sldId id="696" r:id="rId147"/>
    <p:sldId id="903" r:id="rId148"/>
    <p:sldId id="936" r:id="rId149"/>
    <p:sldId id="1429" r:id="rId150"/>
    <p:sldId id="966" r:id="rId151"/>
    <p:sldId id="960" r:id="rId152"/>
    <p:sldId id="1296" r:id="rId153"/>
    <p:sldId id="1390" r:id="rId154"/>
    <p:sldId id="587" r:id="rId155"/>
    <p:sldId id="588" r:id="rId156"/>
    <p:sldId id="1304" r:id="rId157"/>
    <p:sldId id="589" r:id="rId158"/>
    <p:sldId id="1450" r:id="rId159"/>
    <p:sldId id="1526" r:id="rId160"/>
    <p:sldId id="1527" r:id="rId161"/>
    <p:sldId id="1528" r:id="rId162"/>
    <p:sldId id="1529" r:id="rId163"/>
    <p:sldId id="591" r:id="rId164"/>
    <p:sldId id="592" r:id="rId165"/>
    <p:sldId id="904" r:id="rId166"/>
    <p:sldId id="700" r:id="rId167"/>
    <p:sldId id="701" r:id="rId168"/>
    <p:sldId id="1381" r:id="rId169"/>
    <p:sldId id="702" r:id="rId170"/>
    <p:sldId id="1421" r:id="rId171"/>
    <p:sldId id="1427" r:id="rId172"/>
    <p:sldId id="1502" r:id="rId173"/>
    <p:sldId id="1335" r:id="rId174"/>
    <p:sldId id="1451" r:id="rId175"/>
    <p:sldId id="1501" r:id="rId176"/>
    <p:sldId id="1512" r:id="rId177"/>
    <p:sldId id="1452" r:id="rId178"/>
    <p:sldId id="1041" r:id="rId179"/>
    <p:sldId id="1043" r:id="rId180"/>
    <p:sldId id="1050" r:id="rId181"/>
    <p:sldId id="1073" r:id="rId182"/>
    <p:sldId id="1088" r:id="rId183"/>
    <p:sldId id="1532" r:id="rId184"/>
    <p:sldId id="1055" r:id="rId185"/>
    <p:sldId id="1059" r:id="rId186"/>
    <p:sldId id="1478" r:id="rId187"/>
    <p:sldId id="1260" r:id="rId188"/>
    <p:sldId id="1264" r:id="rId189"/>
    <p:sldId id="1104" r:id="rId190"/>
    <p:sldId id="1092" r:id="rId191"/>
    <p:sldId id="1305" r:id="rId192"/>
    <p:sldId id="1561" r:id="rId193"/>
    <p:sldId id="1549" r:id="rId194"/>
    <p:sldId id="1550" r:id="rId195"/>
    <p:sldId id="1551" r:id="rId196"/>
    <p:sldId id="1552" r:id="rId197"/>
    <p:sldId id="1265" r:id="rId198"/>
    <p:sldId id="1479" r:id="rId199"/>
    <p:sldId id="1108" r:id="rId200"/>
    <p:sldId id="1109" r:id="rId201"/>
    <p:sldId id="1106" r:id="rId202"/>
    <p:sldId id="1107" r:id="rId203"/>
    <p:sldId id="1261" r:id="rId204"/>
    <p:sldId id="1484" r:id="rId205"/>
    <p:sldId id="1486" r:id="rId206"/>
    <p:sldId id="1438" r:id="rId207"/>
    <p:sldId id="1520" r:id="rId208"/>
    <p:sldId id="1522" r:id="rId209"/>
    <p:sldId id="1523" r:id="rId210"/>
    <p:sldId id="1414" r:id="rId211"/>
    <p:sldId id="1454" r:id="rId212"/>
    <p:sldId id="1403" r:id="rId213"/>
    <p:sldId id="1398" r:id="rId214"/>
    <p:sldId id="1068" r:id="rId215"/>
    <p:sldId id="1072" r:id="rId216"/>
    <p:sldId id="1121" r:id="rId217"/>
    <p:sldId id="1123" r:id="rId218"/>
    <p:sldId id="1129" r:id="rId219"/>
    <p:sldId id="1133" r:id="rId220"/>
    <p:sldId id="1134" r:id="rId221"/>
    <p:sldId id="1489" r:id="rId222"/>
    <p:sldId id="1490" r:id="rId223"/>
    <p:sldId id="1491" r:id="rId224"/>
    <p:sldId id="1493" r:id="rId225"/>
    <p:sldId id="1496" r:id="rId226"/>
    <p:sldId id="1136" r:id="rId227"/>
    <p:sldId id="1137" r:id="rId228"/>
    <p:sldId id="1138" r:id="rId229"/>
    <p:sldId id="1140" r:id="rId230"/>
    <p:sldId id="1141" r:id="rId231"/>
    <p:sldId id="1144" r:id="rId232"/>
    <p:sldId id="1145" r:id="rId233"/>
    <p:sldId id="1487" r:id="rId234"/>
    <p:sldId id="1146" r:id="rId235"/>
    <p:sldId id="1147" r:id="rId236"/>
    <p:sldId id="1148" r:id="rId237"/>
    <p:sldId id="1149" r:id="rId238"/>
    <p:sldId id="1150" r:id="rId239"/>
    <p:sldId id="1151" r:id="rId240"/>
    <p:sldId id="1152" r:id="rId241"/>
    <p:sldId id="1153" r:id="rId242"/>
    <p:sldId id="1154" r:id="rId243"/>
    <p:sldId id="1155" r:id="rId244"/>
    <p:sldId id="1156" r:id="rId245"/>
    <p:sldId id="1331" r:id="rId246"/>
    <p:sldId id="1157" r:id="rId247"/>
    <p:sldId id="1159" r:id="rId248"/>
    <p:sldId id="1161" r:id="rId249"/>
    <p:sldId id="1295" r:id="rId250"/>
    <p:sldId id="1164" r:id="rId251"/>
    <p:sldId id="1166" r:id="rId252"/>
    <p:sldId id="1167" r:id="rId253"/>
    <p:sldId id="1497" r:id="rId254"/>
    <p:sldId id="1267" r:id="rId255"/>
    <p:sldId id="1500" r:id="rId256"/>
    <p:sldId id="1168" r:id="rId257"/>
    <p:sldId id="1169" r:id="rId258"/>
    <p:sldId id="1533" r:id="rId259"/>
    <p:sldId id="1111" r:id="rId260"/>
    <p:sldId id="1499" r:id="rId261"/>
    <p:sldId id="1112" r:id="rId262"/>
    <p:sldId id="1113" r:id="rId263"/>
    <p:sldId id="1269" r:id="rId264"/>
    <p:sldId id="1298" r:id="rId265"/>
    <p:sldId id="987" r:id="rId266"/>
    <p:sldId id="988" r:id="rId267"/>
    <p:sldId id="989" r:id="rId268"/>
    <p:sldId id="990" r:id="rId269"/>
    <p:sldId id="1176" r:id="rId270"/>
    <p:sldId id="991" r:id="rId271"/>
    <p:sldId id="992" r:id="rId272"/>
    <p:sldId id="995" r:id="rId273"/>
    <p:sldId id="1511" r:id="rId274"/>
    <p:sldId id="996" r:id="rId275"/>
    <p:sldId id="997" r:id="rId276"/>
    <p:sldId id="998" r:id="rId277"/>
    <p:sldId id="999" r:id="rId278"/>
    <p:sldId id="1000" r:id="rId279"/>
    <p:sldId id="1001" r:id="rId280"/>
    <p:sldId id="1003" r:id="rId281"/>
    <p:sldId id="1004" r:id="rId282"/>
    <p:sldId id="1005" r:id="rId283"/>
    <p:sldId id="1006" r:id="rId284"/>
    <p:sldId id="1538" r:id="rId285"/>
    <p:sldId id="1590" r:id="rId286"/>
    <p:sldId id="1589" r:id="rId287"/>
    <p:sldId id="1343" r:id="rId288"/>
    <p:sldId id="1177" r:id="rId289"/>
    <p:sldId id="1178" r:id="rId290"/>
    <p:sldId id="1271" r:id="rId291"/>
    <p:sldId id="1273" r:id="rId292"/>
    <p:sldId id="1275" r:id="rId293"/>
    <p:sldId id="1272" r:id="rId294"/>
    <p:sldId id="1276" r:id="rId295"/>
    <p:sldId id="1208" r:id="rId296"/>
    <p:sldId id="1458" r:id="rId297"/>
    <p:sldId id="1207" r:id="rId298"/>
    <p:sldId id="1546" r:id="rId299"/>
    <p:sldId id="1360" r:id="rId300"/>
    <p:sldId id="1592" r:id="rId301"/>
    <p:sldId id="1181" r:id="rId302"/>
    <p:sldId id="1183" r:id="rId303"/>
    <p:sldId id="1277" r:id="rId304"/>
    <p:sldId id="1185" r:id="rId305"/>
    <p:sldId id="1187" r:id="rId306"/>
    <p:sldId id="1258" r:id="rId307"/>
    <p:sldId id="1189" r:id="rId308"/>
    <p:sldId id="1191" r:id="rId309"/>
    <p:sldId id="1194" r:id="rId310"/>
    <p:sldId id="1196" r:id="rId311"/>
    <p:sldId id="1198" r:id="rId312"/>
    <p:sldId id="1309" r:id="rId313"/>
    <p:sldId id="1201" r:id="rId314"/>
    <p:sldId id="1203" r:id="rId315"/>
    <p:sldId id="1278" r:id="rId316"/>
    <p:sldId id="1204" r:id="rId317"/>
    <p:sldId id="1286" r:id="rId318"/>
    <p:sldId id="1256" r:id="rId319"/>
    <p:sldId id="1531" r:id="rId320"/>
    <p:sldId id="1562" r:id="rId321"/>
    <p:sldId id="1206" r:id="rId322"/>
    <p:sldId id="1425" r:id="rId323"/>
    <p:sldId id="1210" r:id="rId324"/>
    <p:sldId id="1213" r:id="rId325"/>
    <p:sldId id="1215" r:id="rId326"/>
    <p:sldId id="1537" r:id="rId327"/>
    <p:sldId id="1282" r:id="rId328"/>
    <p:sldId id="1534" r:id="rId329"/>
    <p:sldId id="1361" r:id="rId330"/>
    <p:sldId id="1321" r:id="rId331"/>
    <p:sldId id="1547" r:id="rId332"/>
    <p:sldId id="1322" r:id="rId333"/>
    <p:sldId id="1220" r:id="rId334"/>
    <p:sldId id="1222" r:id="rId335"/>
    <p:sldId id="1224" r:id="rId336"/>
    <p:sldId id="1225" r:id="rId337"/>
    <p:sldId id="1460" r:id="rId338"/>
    <p:sldId id="1461" r:id="rId339"/>
    <p:sldId id="1226" r:id="rId340"/>
    <p:sldId id="1230" r:id="rId341"/>
    <p:sldId id="1232" r:id="rId342"/>
    <p:sldId id="1234" r:id="rId343"/>
    <p:sldId id="1236" r:id="rId344"/>
    <p:sldId id="1238" r:id="rId345"/>
    <p:sldId id="1241" r:id="rId346"/>
    <p:sldId id="1244" r:id="rId347"/>
    <p:sldId id="1463" r:id="rId348"/>
    <p:sldId id="1476" r:id="rId349"/>
    <p:sldId id="1250" r:id="rId350"/>
    <p:sldId id="1252" r:id="rId351"/>
    <p:sldId id="1253" r:id="rId352"/>
    <p:sldId id="1385" r:id="rId353"/>
    <p:sldId id="1530" r:id="rId354"/>
    <p:sldId id="1477" r:id="rId355"/>
    <p:sldId id="1475" r:id="rId356"/>
    <p:sldId id="1393" r:id="rId357"/>
    <p:sldId id="1424" r:id="rId358"/>
    <p:sldId id="1334" r:id="rId359"/>
    <p:sldId id="1257" r:id="rId360"/>
    <p:sldId id="725" r:id="rId361"/>
    <p:sldId id="726" r:id="rId362"/>
    <p:sldId id="727" r:id="rId363"/>
    <p:sldId id="728" r:id="rId364"/>
    <p:sldId id="729" r:id="rId365"/>
    <p:sldId id="730" r:id="rId366"/>
    <p:sldId id="765" r:id="rId367"/>
    <p:sldId id="767" r:id="rId368"/>
    <p:sldId id="768" r:id="rId369"/>
    <p:sldId id="770" r:id="rId370"/>
    <p:sldId id="1498" r:id="rId371"/>
    <p:sldId id="953" r:id="rId372"/>
    <p:sldId id="954" r:id="rId373"/>
    <p:sldId id="1464" r:id="rId374"/>
    <p:sldId id="1468" r:id="rId375"/>
    <p:sldId id="1469" r:id="rId376"/>
    <p:sldId id="1471" r:id="rId377"/>
    <p:sldId id="1473" r:id="rId378"/>
    <p:sldId id="964" r:id="rId379"/>
    <p:sldId id="1289" r:id="rId380"/>
    <p:sldId id="1028" r:id="rId381"/>
    <p:sldId id="1029" r:id="rId382"/>
    <p:sldId id="1030" r:id="rId383"/>
  </p:sldIdLst>
  <p:sldSz cx="9144000" cy="6858000" type="screen4x3"/>
  <p:notesSz cx="6858000" cy="9144000"/>
  <p:custDataLst>
    <p:tags r:id="rId387"/>
  </p:custDataLst>
  <p:defaultTextStyle>
    <a:defPPr>
      <a:defRPr lang="zh-CN"/>
    </a:defPPr>
    <a:lvl1pPr marL="0" lvl="0"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2FDB2607-1784-4EEB-B798-7EB5836EED8A}">
        <p14:showMediaCtrls xmlns:p14="http://schemas.microsoft.com/office/powerpoint/2010/main" val="1"/>
      </p:ext>
    </p:extLst>
  </p:showPr>
  <p:clrMru>
    <a:srgbClr val="FFFFFF"/>
    <a:srgbClr val="33CC33"/>
    <a:srgbClr val="FF0066"/>
    <a:srgbClr val="000000"/>
    <a:srgbClr val="CC0000"/>
    <a:srgbClr val="FF3300"/>
    <a:srgbClr val="FFFF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34564"/>
    <p:restoredTop sz="86481"/>
  </p:normalViewPr>
  <p:slideViewPr>
    <p:cSldViewPr showGuides="1">
      <p:cViewPr>
        <p:scale>
          <a:sx n="50" d="100"/>
          <a:sy n="50" d="100"/>
        </p:scale>
        <p:origin x="-1698" y="-54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86262"/>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notesMaster" Target="notesMasters/notesMaster1.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7" Type="http://schemas.openxmlformats.org/officeDocument/2006/relationships/tags" Target="tags/tag1.xml"/><Relationship Id="rId386" Type="http://schemas.openxmlformats.org/officeDocument/2006/relationships/tableStyles" Target="tableStyles.xml"/><Relationship Id="rId385" Type="http://schemas.openxmlformats.org/officeDocument/2006/relationships/viewProps" Target="viewProps.xml"/><Relationship Id="rId384" Type="http://schemas.openxmlformats.org/officeDocument/2006/relationships/presProps" Target="presProps.xml"/><Relationship Id="rId383" Type="http://schemas.openxmlformats.org/officeDocument/2006/relationships/slide" Target="slides/slide380.xml"/><Relationship Id="rId382" Type="http://schemas.openxmlformats.org/officeDocument/2006/relationships/slide" Target="slides/slide379.xml"/><Relationship Id="rId381" Type="http://schemas.openxmlformats.org/officeDocument/2006/relationships/slide" Target="slides/slide378.xml"/><Relationship Id="rId380" Type="http://schemas.openxmlformats.org/officeDocument/2006/relationships/slide" Target="slides/slide377.xml"/><Relationship Id="rId38" Type="http://schemas.openxmlformats.org/officeDocument/2006/relationships/slide" Target="slides/slide36.xml"/><Relationship Id="rId379" Type="http://schemas.openxmlformats.org/officeDocument/2006/relationships/slide" Target="slides/slide376.xml"/><Relationship Id="rId378" Type="http://schemas.openxmlformats.org/officeDocument/2006/relationships/slide" Target="slides/slide375.xml"/><Relationship Id="rId377" Type="http://schemas.openxmlformats.org/officeDocument/2006/relationships/slide" Target="slides/slide374.xml"/><Relationship Id="rId376" Type="http://schemas.openxmlformats.org/officeDocument/2006/relationships/slide" Target="slides/slide373.xml"/><Relationship Id="rId375" Type="http://schemas.openxmlformats.org/officeDocument/2006/relationships/slide" Target="slides/slide372.xml"/><Relationship Id="rId374" Type="http://schemas.openxmlformats.org/officeDocument/2006/relationships/slide" Target="slides/slide371.xml"/><Relationship Id="rId373" Type="http://schemas.openxmlformats.org/officeDocument/2006/relationships/slide" Target="slides/slide370.xml"/><Relationship Id="rId372" Type="http://schemas.openxmlformats.org/officeDocument/2006/relationships/slide" Target="slides/slide369.xml"/><Relationship Id="rId371" Type="http://schemas.openxmlformats.org/officeDocument/2006/relationships/slide" Target="slides/slide368.xml"/><Relationship Id="rId370" Type="http://schemas.openxmlformats.org/officeDocument/2006/relationships/slide" Target="slides/slide367.xml"/><Relationship Id="rId37" Type="http://schemas.openxmlformats.org/officeDocument/2006/relationships/slide" Target="slides/slide35.xml"/><Relationship Id="rId369" Type="http://schemas.openxmlformats.org/officeDocument/2006/relationships/slide" Target="slides/slide366.xml"/><Relationship Id="rId368" Type="http://schemas.openxmlformats.org/officeDocument/2006/relationships/slide" Target="slides/slide365.xml"/><Relationship Id="rId367" Type="http://schemas.openxmlformats.org/officeDocument/2006/relationships/slide" Target="slides/slide364.xml"/><Relationship Id="rId366" Type="http://schemas.openxmlformats.org/officeDocument/2006/relationships/slide" Target="slides/slide363.xml"/><Relationship Id="rId365" Type="http://schemas.openxmlformats.org/officeDocument/2006/relationships/slide" Target="slides/slide362.xml"/><Relationship Id="rId364" Type="http://schemas.openxmlformats.org/officeDocument/2006/relationships/slide" Target="slides/slide361.xml"/><Relationship Id="rId363" Type="http://schemas.openxmlformats.org/officeDocument/2006/relationships/slide" Target="slides/slide360.xml"/><Relationship Id="rId362" Type="http://schemas.openxmlformats.org/officeDocument/2006/relationships/slide" Target="slides/slide359.xml"/><Relationship Id="rId361" Type="http://schemas.openxmlformats.org/officeDocument/2006/relationships/slide" Target="slides/slide358.xml"/><Relationship Id="rId360" Type="http://schemas.openxmlformats.org/officeDocument/2006/relationships/slide" Target="slides/slide357.xml"/><Relationship Id="rId36" Type="http://schemas.openxmlformats.org/officeDocument/2006/relationships/slide" Target="slides/slide34.xml"/><Relationship Id="rId359" Type="http://schemas.openxmlformats.org/officeDocument/2006/relationships/slide" Target="slides/slide356.xml"/><Relationship Id="rId358" Type="http://schemas.openxmlformats.org/officeDocument/2006/relationships/slide" Target="slides/slide355.xml"/><Relationship Id="rId357" Type="http://schemas.openxmlformats.org/officeDocument/2006/relationships/slide" Target="slides/slide354.xml"/><Relationship Id="rId356" Type="http://schemas.openxmlformats.org/officeDocument/2006/relationships/slide" Target="slides/slide353.xml"/><Relationship Id="rId355" Type="http://schemas.openxmlformats.org/officeDocument/2006/relationships/slide" Target="slides/slide352.xml"/><Relationship Id="rId354" Type="http://schemas.openxmlformats.org/officeDocument/2006/relationships/slide" Target="slides/slide351.xml"/><Relationship Id="rId353" Type="http://schemas.openxmlformats.org/officeDocument/2006/relationships/slide" Target="slides/slide350.xml"/><Relationship Id="rId352" Type="http://schemas.openxmlformats.org/officeDocument/2006/relationships/slide" Target="slides/slide349.xml"/><Relationship Id="rId351" Type="http://schemas.openxmlformats.org/officeDocument/2006/relationships/slide" Target="slides/slide348.xml"/><Relationship Id="rId350" Type="http://schemas.openxmlformats.org/officeDocument/2006/relationships/slide" Target="slides/slide347.xml"/><Relationship Id="rId35" Type="http://schemas.openxmlformats.org/officeDocument/2006/relationships/slide" Target="slides/slide33.xml"/><Relationship Id="rId349" Type="http://schemas.openxmlformats.org/officeDocument/2006/relationships/slide" Target="slides/slide346.xml"/><Relationship Id="rId348" Type="http://schemas.openxmlformats.org/officeDocument/2006/relationships/slide" Target="slides/slide345.xml"/><Relationship Id="rId347" Type="http://schemas.openxmlformats.org/officeDocument/2006/relationships/slide" Target="slides/slide344.xml"/><Relationship Id="rId346" Type="http://schemas.openxmlformats.org/officeDocument/2006/relationships/slide" Target="slides/slide343.xml"/><Relationship Id="rId345" Type="http://schemas.openxmlformats.org/officeDocument/2006/relationships/slide" Target="slides/slide342.xml"/><Relationship Id="rId344" Type="http://schemas.openxmlformats.org/officeDocument/2006/relationships/slide" Target="slides/slide341.xml"/><Relationship Id="rId343" Type="http://schemas.openxmlformats.org/officeDocument/2006/relationships/slide" Target="slides/slide340.xml"/><Relationship Id="rId342" Type="http://schemas.openxmlformats.org/officeDocument/2006/relationships/slide" Target="slides/slide339.xml"/><Relationship Id="rId341" Type="http://schemas.openxmlformats.org/officeDocument/2006/relationships/slide" Target="slides/slide338.xml"/><Relationship Id="rId340" Type="http://schemas.openxmlformats.org/officeDocument/2006/relationships/slide" Target="slides/slide337.xml"/><Relationship Id="rId34" Type="http://schemas.openxmlformats.org/officeDocument/2006/relationships/slide" Target="slides/slide32.xml"/><Relationship Id="rId339" Type="http://schemas.openxmlformats.org/officeDocument/2006/relationships/slide" Target="slides/slide336.xml"/><Relationship Id="rId338" Type="http://schemas.openxmlformats.org/officeDocument/2006/relationships/slide" Target="slides/slide335.xml"/><Relationship Id="rId337" Type="http://schemas.openxmlformats.org/officeDocument/2006/relationships/slide" Target="slides/slide334.xml"/><Relationship Id="rId336" Type="http://schemas.openxmlformats.org/officeDocument/2006/relationships/slide" Target="slides/slide333.xml"/><Relationship Id="rId335" Type="http://schemas.openxmlformats.org/officeDocument/2006/relationships/slide" Target="slides/slide332.xml"/><Relationship Id="rId334" Type="http://schemas.openxmlformats.org/officeDocument/2006/relationships/slide" Target="slides/slide331.xml"/><Relationship Id="rId333" Type="http://schemas.openxmlformats.org/officeDocument/2006/relationships/slide" Target="slides/slide330.xml"/><Relationship Id="rId332" Type="http://schemas.openxmlformats.org/officeDocument/2006/relationships/slide" Target="slides/slide329.xml"/><Relationship Id="rId331" Type="http://schemas.openxmlformats.org/officeDocument/2006/relationships/slide" Target="slides/slide328.xml"/><Relationship Id="rId330" Type="http://schemas.openxmlformats.org/officeDocument/2006/relationships/slide" Target="slides/slide327.xml"/><Relationship Id="rId33" Type="http://schemas.openxmlformats.org/officeDocument/2006/relationships/slide" Target="slides/slide31.xml"/><Relationship Id="rId329" Type="http://schemas.openxmlformats.org/officeDocument/2006/relationships/slide" Target="slides/slide326.xml"/><Relationship Id="rId328" Type="http://schemas.openxmlformats.org/officeDocument/2006/relationships/slide" Target="slides/slide325.xml"/><Relationship Id="rId327" Type="http://schemas.openxmlformats.org/officeDocument/2006/relationships/slide" Target="slides/slide324.xml"/><Relationship Id="rId326" Type="http://schemas.openxmlformats.org/officeDocument/2006/relationships/slide" Target="slides/slide323.xml"/><Relationship Id="rId325" Type="http://schemas.openxmlformats.org/officeDocument/2006/relationships/slide" Target="slides/slide322.xml"/><Relationship Id="rId324" Type="http://schemas.openxmlformats.org/officeDocument/2006/relationships/slide" Target="slides/slide321.xml"/><Relationship Id="rId323" Type="http://schemas.openxmlformats.org/officeDocument/2006/relationships/slide" Target="slides/slide320.xml"/><Relationship Id="rId322" Type="http://schemas.openxmlformats.org/officeDocument/2006/relationships/slide" Target="slides/slide319.xml"/><Relationship Id="rId321" Type="http://schemas.openxmlformats.org/officeDocument/2006/relationships/slide" Target="slides/slide318.xml"/><Relationship Id="rId320" Type="http://schemas.openxmlformats.org/officeDocument/2006/relationships/slide" Target="slides/slide317.xml"/><Relationship Id="rId32" Type="http://schemas.openxmlformats.org/officeDocument/2006/relationships/slide" Target="slides/slide30.xml"/><Relationship Id="rId319" Type="http://schemas.openxmlformats.org/officeDocument/2006/relationships/slide" Target="slides/slide316.xml"/><Relationship Id="rId318" Type="http://schemas.openxmlformats.org/officeDocument/2006/relationships/slide" Target="slides/slide315.xml"/><Relationship Id="rId317" Type="http://schemas.openxmlformats.org/officeDocument/2006/relationships/slide" Target="slides/slide314.xml"/><Relationship Id="rId316" Type="http://schemas.openxmlformats.org/officeDocument/2006/relationships/slide" Target="slides/slide313.xml"/><Relationship Id="rId315" Type="http://schemas.openxmlformats.org/officeDocument/2006/relationships/slide" Target="slides/slide312.xml"/><Relationship Id="rId314" Type="http://schemas.openxmlformats.org/officeDocument/2006/relationships/slide" Target="slides/slide311.xml"/><Relationship Id="rId313" Type="http://schemas.openxmlformats.org/officeDocument/2006/relationships/slide" Target="slides/slide310.xml"/><Relationship Id="rId312" Type="http://schemas.openxmlformats.org/officeDocument/2006/relationships/slide" Target="slides/slide309.xml"/><Relationship Id="rId311" Type="http://schemas.openxmlformats.org/officeDocument/2006/relationships/slide" Target="slides/slide308.xml"/><Relationship Id="rId310" Type="http://schemas.openxmlformats.org/officeDocument/2006/relationships/slide" Target="slides/slide307.xml"/><Relationship Id="rId31" Type="http://schemas.openxmlformats.org/officeDocument/2006/relationships/slide" Target="slides/slide29.xml"/><Relationship Id="rId309" Type="http://schemas.openxmlformats.org/officeDocument/2006/relationships/slide" Target="slides/slide306.xml"/><Relationship Id="rId308" Type="http://schemas.openxmlformats.org/officeDocument/2006/relationships/slide" Target="slides/slide305.xml"/><Relationship Id="rId307" Type="http://schemas.openxmlformats.org/officeDocument/2006/relationships/slide" Target="slides/slide304.xml"/><Relationship Id="rId306" Type="http://schemas.openxmlformats.org/officeDocument/2006/relationships/slide" Target="slides/slide303.xml"/><Relationship Id="rId305" Type="http://schemas.openxmlformats.org/officeDocument/2006/relationships/slide" Target="slides/slide302.xml"/><Relationship Id="rId304" Type="http://schemas.openxmlformats.org/officeDocument/2006/relationships/slide" Target="slides/slide301.xml"/><Relationship Id="rId303" Type="http://schemas.openxmlformats.org/officeDocument/2006/relationships/slide" Target="slides/slide300.xml"/><Relationship Id="rId302" Type="http://schemas.openxmlformats.org/officeDocument/2006/relationships/slide" Target="slides/slide299.xml"/><Relationship Id="rId301" Type="http://schemas.openxmlformats.org/officeDocument/2006/relationships/slide" Target="slides/slide298.xml"/><Relationship Id="rId300" Type="http://schemas.openxmlformats.org/officeDocument/2006/relationships/slide" Target="slides/slide297.xml"/><Relationship Id="rId30" Type="http://schemas.openxmlformats.org/officeDocument/2006/relationships/slide" Target="slides/slide28.xml"/><Relationship Id="rId3" Type="http://schemas.openxmlformats.org/officeDocument/2006/relationships/slide" Target="slides/slide1.xml"/><Relationship Id="rId299" Type="http://schemas.openxmlformats.org/officeDocument/2006/relationships/slide" Target="slides/slide296.xml"/><Relationship Id="rId298" Type="http://schemas.openxmlformats.org/officeDocument/2006/relationships/slide" Target="slides/slide295.xml"/><Relationship Id="rId297" Type="http://schemas.openxmlformats.org/officeDocument/2006/relationships/slide" Target="slides/slide294.xml"/><Relationship Id="rId296" Type="http://schemas.openxmlformats.org/officeDocument/2006/relationships/slide" Target="slides/slide293.xml"/><Relationship Id="rId295" Type="http://schemas.openxmlformats.org/officeDocument/2006/relationships/slide" Target="slides/slide292.xml"/><Relationship Id="rId294" Type="http://schemas.openxmlformats.org/officeDocument/2006/relationships/slide" Target="slides/slide291.xml"/><Relationship Id="rId293" Type="http://schemas.openxmlformats.org/officeDocument/2006/relationships/slide" Target="slides/slide290.xml"/><Relationship Id="rId292" Type="http://schemas.openxmlformats.org/officeDocument/2006/relationships/slide" Target="slides/slide289.xml"/><Relationship Id="rId291" Type="http://schemas.openxmlformats.org/officeDocument/2006/relationships/slide" Target="slides/slide288.xml"/><Relationship Id="rId290" Type="http://schemas.openxmlformats.org/officeDocument/2006/relationships/slide" Target="slides/slide287.xml"/><Relationship Id="rId29" Type="http://schemas.openxmlformats.org/officeDocument/2006/relationships/slide" Target="slides/slide27.xml"/><Relationship Id="rId289" Type="http://schemas.openxmlformats.org/officeDocument/2006/relationships/slide" Target="slides/slide286.xml"/><Relationship Id="rId288" Type="http://schemas.openxmlformats.org/officeDocument/2006/relationships/slide" Target="slides/slide285.xml"/><Relationship Id="rId287" Type="http://schemas.openxmlformats.org/officeDocument/2006/relationships/slide" Target="slides/slide284.xml"/><Relationship Id="rId286" Type="http://schemas.openxmlformats.org/officeDocument/2006/relationships/slide" Target="slides/slide283.xml"/><Relationship Id="rId285" Type="http://schemas.openxmlformats.org/officeDocument/2006/relationships/slide" Target="slides/slide282.xml"/><Relationship Id="rId284" Type="http://schemas.openxmlformats.org/officeDocument/2006/relationships/slide" Target="slides/slide281.xml"/><Relationship Id="rId283" Type="http://schemas.openxmlformats.org/officeDocument/2006/relationships/slide" Target="slides/slide280.xml"/><Relationship Id="rId282" Type="http://schemas.openxmlformats.org/officeDocument/2006/relationships/slide" Target="slides/slide279.xml"/><Relationship Id="rId281" Type="http://schemas.openxmlformats.org/officeDocument/2006/relationships/slide" Target="slides/slide278.xml"/><Relationship Id="rId280" Type="http://schemas.openxmlformats.org/officeDocument/2006/relationships/slide" Target="slides/slide277.xml"/><Relationship Id="rId28" Type="http://schemas.openxmlformats.org/officeDocument/2006/relationships/slide" Target="slides/slide26.xml"/><Relationship Id="rId279" Type="http://schemas.openxmlformats.org/officeDocument/2006/relationships/slide" Target="slides/slide276.xml"/><Relationship Id="rId278" Type="http://schemas.openxmlformats.org/officeDocument/2006/relationships/slide" Target="slides/slide275.xml"/><Relationship Id="rId277" Type="http://schemas.openxmlformats.org/officeDocument/2006/relationships/slide" Target="slides/slide274.xml"/><Relationship Id="rId276" Type="http://schemas.openxmlformats.org/officeDocument/2006/relationships/slide" Target="slides/slide273.xml"/><Relationship Id="rId275" Type="http://schemas.openxmlformats.org/officeDocument/2006/relationships/slide" Target="slides/slide272.xml"/><Relationship Id="rId274" Type="http://schemas.openxmlformats.org/officeDocument/2006/relationships/slide" Target="slides/slide271.xml"/><Relationship Id="rId273" Type="http://schemas.openxmlformats.org/officeDocument/2006/relationships/slide" Target="slides/slide270.xml"/><Relationship Id="rId272" Type="http://schemas.openxmlformats.org/officeDocument/2006/relationships/slide" Target="slides/slide269.xml"/><Relationship Id="rId271" Type="http://schemas.openxmlformats.org/officeDocument/2006/relationships/slide" Target="slides/slide268.xml"/><Relationship Id="rId270" Type="http://schemas.openxmlformats.org/officeDocument/2006/relationships/slide" Target="slides/slide267.xml"/><Relationship Id="rId27" Type="http://schemas.openxmlformats.org/officeDocument/2006/relationships/slide" Target="slides/slide25.xml"/><Relationship Id="rId269" Type="http://schemas.openxmlformats.org/officeDocument/2006/relationships/slide" Target="slides/slide266.xml"/><Relationship Id="rId268" Type="http://schemas.openxmlformats.org/officeDocument/2006/relationships/slide" Target="slides/slide265.xml"/><Relationship Id="rId267" Type="http://schemas.openxmlformats.org/officeDocument/2006/relationships/slide" Target="slides/slide264.xml"/><Relationship Id="rId266" Type="http://schemas.openxmlformats.org/officeDocument/2006/relationships/slide" Target="slides/slide263.xml"/><Relationship Id="rId265" Type="http://schemas.openxmlformats.org/officeDocument/2006/relationships/slide" Target="slides/slide262.xml"/><Relationship Id="rId264" Type="http://schemas.openxmlformats.org/officeDocument/2006/relationships/slide" Target="slides/slide261.xml"/><Relationship Id="rId263" Type="http://schemas.openxmlformats.org/officeDocument/2006/relationships/slide" Target="slides/slide260.xml"/><Relationship Id="rId262" Type="http://schemas.openxmlformats.org/officeDocument/2006/relationships/slide" Target="slides/slide259.xml"/><Relationship Id="rId261" Type="http://schemas.openxmlformats.org/officeDocument/2006/relationships/slide" Target="slides/slide258.xml"/><Relationship Id="rId260" Type="http://schemas.openxmlformats.org/officeDocument/2006/relationships/slide" Target="slides/slide257.xml"/><Relationship Id="rId26" Type="http://schemas.openxmlformats.org/officeDocument/2006/relationships/slide" Target="slides/slide24.xml"/><Relationship Id="rId259" Type="http://schemas.openxmlformats.org/officeDocument/2006/relationships/slide" Target="slides/slide256.xml"/><Relationship Id="rId258" Type="http://schemas.openxmlformats.org/officeDocument/2006/relationships/slide" Target="slides/slide255.xml"/><Relationship Id="rId257" Type="http://schemas.openxmlformats.org/officeDocument/2006/relationships/slide" Target="slides/slide254.xml"/><Relationship Id="rId256" Type="http://schemas.openxmlformats.org/officeDocument/2006/relationships/slide" Target="slides/slide253.xml"/><Relationship Id="rId255" Type="http://schemas.openxmlformats.org/officeDocument/2006/relationships/slide" Target="slides/slide252.xml"/><Relationship Id="rId254" Type="http://schemas.openxmlformats.org/officeDocument/2006/relationships/slide" Target="slides/slide251.xml"/><Relationship Id="rId253" Type="http://schemas.openxmlformats.org/officeDocument/2006/relationships/slide" Target="slides/slide250.xml"/><Relationship Id="rId252" Type="http://schemas.openxmlformats.org/officeDocument/2006/relationships/slide" Target="slides/slide249.xml"/><Relationship Id="rId251" Type="http://schemas.openxmlformats.org/officeDocument/2006/relationships/slide" Target="slides/slide248.xml"/><Relationship Id="rId250" Type="http://schemas.openxmlformats.org/officeDocument/2006/relationships/slide" Target="slides/slide247.xml"/><Relationship Id="rId25" Type="http://schemas.openxmlformats.org/officeDocument/2006/relationships/slide" Target="slides/slide23.xml"/><Relationship Id="rId249" Type="http://schemas.openxmlformats.org/officeDocument/2006/relationships/slide" Target="slides/slide246.xml"/><Relationship Id="rId248" Type="http://schemas.openxmlformats.org/officeDocument/2006/relationships/slide" Target="slides/slide245.xml"/><Relationship Id="rId247" Type="http://schemas.openxmlformats.org/officeDocument/2006/relationships/slide" Target="slides/slide244.xml"/><Relationship Id="rId246" Type="http://schemas.openxmlformats.org/officeDocument/2006/relationships/slide" Target="slides/slide243.xml"/><Relationship Id="rId245" Type="http://schemas.openxmlformats.org/officeDocument/2006/relationships/slide" Target="slides/slide242.xml"/><Relationship Id="rId244" Type="http://schemas.openxmlformats.org/officeDocument/2006/relationships/slide" Target="slides/slide241.xml"/><Relationship Id="rId243" Type="http://schemas.openxmlformats.org/officeDocument/2006/relationships/slide" Target="slides/slide240.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2.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1.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20.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9.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8.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7.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6.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5.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4.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3.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2.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1.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18F6552-5D6E-4861-B0C9-06AFB9CE4480}" type="doc">
      <dgm:prSet loTypeId="urn:microsoft.com/office/officeart/2005/8/layout/orgChart1" qsTypeId="urn:microsoft.com/office/officeart/2005/8/quickstyle/simple1" csTypeId="urn:microsoft.com/office/officeart/2005/8/colors/accent1_2"/>
      <dgm:spPr/>
    </dgm:pt>
    <dgm:pt modelId="{CE5452EC-7F1B-4D0E-B07F-08D71EB49D8F}">
      <dgm:prSet/>
      <dgm:spPr/>
      <dgm:t>
        <a:bodyPr vert="horz" wrap="square" lIns="0" tIns="0" rIns="0" bIns="0" anchor="ctr" anchorCtr="0"/>
        <a:p>
          <a:r>
            <a:rPr lang="zh-CN" altLang="en-US" b="1" dirty="0">
              <a:solidFill>
                <a:srgbClr val="000000"/>
              </a:solidFill>
              <a:latin typeface="Times New Roman" panose="02020603050405020304" pitchFamily="18" charset="0"/>
            </a:rPr>
            <a:t>国际收支顺差</a:t>
          </a:r>
          <a:r>
            <a:rPr lang="zh-CN" altLang="en-US">
              <a:solidFill>
                <a:schemeClr val="tx1"/>
              </a:solidFill>
              <a:latin typeface="Times New Roman" panose="02020603050405020304" pitchFamily="18" charset="0"/>
            </a:rPr>
            <a:t/>
          </a:r>
          <a:endParaRPr lang="zh-CN" altLang="en-US">
            <a:solidFill>
              <a:schemeClr val="tx1"/>
            </a:solidFill>
            <a:latin typeface="Times New Roman" panose="02020603050405020304" pitchFamily="18" charset="0"/>
          </a:endParaRPr>
        </a:p>
      </dgm:t>
    </dgm:pt>
    <dgm:pt modelId="{DBC3946E-D483-4441-99A4-9021BFE9F5AD}" cxnId="{10AF8631-80F1-44F8-B5E3-7AF350ACC247}" type="parTrans">
      <dgm:prSet/>
      <dgm:spPr/>
    </dgm:pt>
    <dgm:pt modelId="{20A6151D-7DAE-49EE-99E1-463024C84959}" cxnId="{10AF8631-80F1-44F8-B5E3-7AF350ACC247}" type="sibTrans">
      <dgm:prSet/>
      <dgm:spPr/>
    </dgm:pt>
    <dgm:pt modelId="{CEFC5A6B-949E-4336-A0D6-BF899C33F6BA}">
      <dgm:prSet/>
      <dgm:spPr/>
      <dgm:t>
        <a:bodyPr vert="horz" wrap="square" lIns="0" tIns="0" rIns="0" bIns="0" anchor="ctr" anchorCtr="0"/>
        <a:p>
          <a:r>
            <a:rPr lang="zh-CN" altLang="en-US" b="1" dirty="0">
              <a:solidFill>
                <a:srgbClr val="000000"/>
              </a:solidFill>
              <a:latin typeface="Times New Roman" panose="02020603050405020304" pitchFamily="18" charset="0"/>
            </a:rPr>
            <a:t>外汇供过于求</a:t>
          </a:r>
          <a:r>
            <a:rPr lang="zh-CN" altLang="en-US" b="1">
              <a:solidFill>
                <a:srgbClr val="000000"/>
              </a:solidFill>
              <a:latin typeface="Times New Roman" panose="02020603050405020304" pitchFamily="18" charset="0"/>
            </a:rPr>
            <a:t/>
          </a:r>
          <a:endParaRPr lang="zh-CN" altLang="en-US" b="1">
            <a:solidFill>
              <a:srgbClr val="000000"/>
            </a:solidFill>
            <a:latin typeface="Times New Roman" panose="02020603050405020304" pitchFamily="18" charset="0"/>
          </a:endParaRPr>
        </a:p>
      </dgm:t>
    </dgm:pt>
    <dgm:pt modelId="{F18A1AFB-AAE0-4D84-9F6C-DABD60C2FF38}" cxnId="{2FC8FEE3-B2E0-4BA2-B943-18EF7B8DE37C}" type="parTrans">
      <dgm:prSet/>
      <dgm:spPr/>
    </dgm:pt>
    <dgm:pt modelId="{A485D13B-2EB0-48EA-A101-8A6AC211F1B6}" cxnId="{2FC8FEE3-B2E0-4BA2-B943-18EF7B8DE37C}" type="sibTrans">
      <dgm:prSet/>
      <dgm:spPr/>
    </dgm:pt>
    <dgm:pt modelId="{BC67645F-B3FF-43F1-B02A-F42FD01819D4}">
      <dgm:prSet/>
      <dgm:spPr/>
      <dgm:t>
        <a:bodyPr vert="horz" wrap="square" lIns="0" tIns="0" rIns="0" bIns="0" anchor="ctr" anchorCtr="0"/>
        <a:p>
          <a:r>
            <a:rPr lang="en-US" altLang="zh-CN">
              <a:solidFill>
                <a:schemeClr val="tx1"/>
              </a:solidFill>
              <a:latin typeface="Times New Roman" panose="02020603050405020304" pitchFamily="18" charset="0"/>
            </a:rPr>
            <a:t>1</a:t>
          </a:r>
          <a:endParaRPr lang="en-US" altLang="zh-CN">
            <a:solidFill>
              <a:schemeClr val="tx1"/>
            </a:solidFill>
            <a:latin typeface="Times New Roman" panose="02020603050405020304" pitchFamily="18" charset="0"/>
          </a:endParaRPr>
        </a:p>
      </dgm:t>
    </dgm:pt>
    <dgm:pt modelId="{FCE26B00-D321-4952-93AC-4D98AFB72DA6}" cxnId="{0225030D-EFD3-4382-8470-9CE760C9DAB7}" type="parTrans">
      <dgm:prSet/>
      <dgm:spPr/>
    </dgm:pt>
    <dgm:pt modelId="{D9F55D6E-EEB7-4B2C-A826-3E950251643D}" cxnId="{0225030D-EFD3-4382-8470-9CE760C9DAB7}" type="sibTrans">
      <dgm:prSet/>
      <dgm:spPr/>
    </dgm:pt>
    <dgm:pt modelId="{F326FFD0-EE76-49E4-B6C3-195531F5483B}" type="pres">
      <dgm:prSet presAssocID="{618F6552-5D6E-4861-B0C9-06AFB9CE4480}" presName="hierChild1">
        <dgm:presLayoutVars>
          <dgm:orgChart val="1"/>
          <dgm:chPref val="1"/>
          <dgm:dir/>
          <dgm:animOne val="branch"/>
          <dgm:animLvl val="lvl"/>
          <dgm:resizeHandles/>
        </dgm:presLayoutVars>
      </dgm:prSet>
      <dgm:spPr/>
    </dgm:pt>
    <dgm:pt modelId="{51387810-D1AA-45FF-B205-23C90CFA9167}" type="pres">
      <dgm:prSet presAssocID="{CE5452EC-7F1B-4D0E-B07F-08D71EB49D8F}" presName="hierRoot1">
        <dgm:presLayoutVars>
          <dgm:hierBranch/>
        </dgm:presLayoutVars>
      </dgm:prSet>
      <dgm:spPr/>
    </dgm:pt>
    <dgm:pt modelId="{4971F8BE-3555-4AE2-B8F8-E37B33778B6F}" type="pres">
      <dgm:prSet presAssocID="{CE5452EC-7F1B-4D0E-B07F-08D71EB49D8F}" presName="rootComposite1"/>
      <dgm:spPr/>
    </dgm:pt>
    <dgm:pt modelId="{EE04A093-03C2-4EEE-A523-0129BAB01BEC}" type="pres">
      <dgm:prSet presAssocID="{CE5452EC-7F1B-4D0E-B07F-08D71EB49D8F}" presName="hierChild2"/>
      <dgm:spPr/>
    </dgm:pt>
    <dgm:pt modelId="{ED2FCF10-EFB4-4A85-9016-27A9A854F961}" type="pres">
      <dgm:prSet presAssocID="{CE5452EC-7F1B-4D0E-B07F-08D71EB49D8F}" presName="hierChild3"/>
      <dgm:spPr/>
    </dgm:pt>
    <dgm:pt modelId="{65F5FAFA-E097-4584-8E4D-DD9993C04022}" type="pres">
      <dgm:prSet presAssocID="{CE5452EC-7F1B-4D0E-B07F-08D71EB49D8F}" presName="rootText1" presStyleLbl="node0" presStyleIdx="0" presStyleCnt="1">
        <dgm:presLayoutVars>
          <dgm:chPref val="3"/>
        </dgm:presLayoutVars>
      </dgm:prSet>
      <dgm:spPr/>
    </dgm:pt>
    <dgm:pt modelId="{27AB3D28-1105-49AC-9C0C-F57106E67F97}" type="pres">
      <dgm:prSet presAssocID="{CE5452EC-7F1B-4D0E-B07F-08D71EB49D8F}" presName="rootConnector1" presStyleLbl="node1"/>
      <dgm:spPr/>
    </dgm:pt>
    <dgm:pt modelId="{E353D7FA-6179-4AD2-9F4F-0023AE81B181}" type="pres">
      <dgm:prSet presAssocID="{F18A1AFB-AAE0-4D84-9F6C-DABD60C2FF38}" presName="Name35" presStyleLbl="parChTrans1D2" presStyleIdx="0" presStyleCnt="1"/>
      <dgm:spPr/>
    </dgm:pt>
    <dgm:pt modelId="{DCA75138-EB4B-480B-BDA3-B304898F6242}" type="pres">
      <dgm:prSet presAssocID="{CEFC5A6B-949E-4336-A0D6-BF899C33F6BA}" presName="hierRoot2">
        <dgm:presLayoutVars>
          <dgm:hierBranch/>
        </dgm:presLayoutVars>
      </dgm:prSet>
      <dgm:spPr/>
    </dgm:pt>
    <dgm:pt modelId="{B3C067B7-C432-435B-ACAD-0769B2616272}" type="pres">
      <dgm:prSet presAssocID="{CEFC5A6B-949E-4336-A0D6-BF899C33F6BA}" presName="rootComposite"/>
      <dgm:spPr/>
    </dgm:pt>
    <dgm:pt modelId="{9B7120CF-C7C5-40C0-A5A5-E06B0160EDD2}" type="pres">
      <dgm:prSet presAssocID="{CEFC5A6B-949E-4336-A0D6-BF899C33F6BA}" presName="hierChild4"/>
      <dgm:spPr/>
    </dgm:pt>
    <dgm:pt modelId="{A2D2F9B8-B63C-4FE6-A83A-BD9FA902DD6B}" type="pres">
      <dgm:prSet presAssocID="{CEFC5A6B-949E-4336-A0D6-BF899C33F6BA}" presName="hierChild5"/>
      <dgm:spPr/>
    </dgm:pt>
    <dgm:pt modelId="{5482B0E5-687D-493C-990F-5E840C192525}" type="pres">
      <dgm:prSet presAssocID="{CEFC5A6B-949E-4336-A0D6-BF899C33F6BA}" presName="rootText" presStyleLbl="node2" presStyleIdx="0" presStyleCnt="1">
        <dgm:presLayoutVars>
          <dgm:chPref val="3"/>
        </dgm:presLayoutVars>
      </dgm:prSet>
      <dgm:spPr/>
    </dgm:pt>
    <dgm:pt modelId="{865424E9-2A8A-416D-8075-1CC9A742D526}" type="pres">
      <dgm:prSet presAssocID="{CEFC5A6B-949E-4336-A0D6-BF899C33F6BA}" presName="rootConnector" presStyleLbl="node2" presStyleIdx="0" presStyleCnt="1"/>
      <dgm:spPr/>
    </dgm:pt>
    <dgm:pt modelId="{5E22D310-462B-4081-A884-A8B93FC68E0D}" type="pres">
      <dgm:prSet presAssocID="{FCE26B00-D321-4952-93AC-4D98AFB72DA6}" presName="Name35" presStyleLbl="parChTrans1D3" presStyleIdx="0" presStyleCnt="1"/>
      <dgm:spPr/>
    </dgm:pt>
    <dgm:pt modelId="{979D1051-FFC6-4C1E-80D9-06A5195FEDD3}" type="pres">
      <dgm:prSet presAssocID="{BC67645F-B3FF-43F1-B02A-F42FD01819D4}" presName="hierRoot2">
        <dgm:presLayoutVars>
          <dgm:hierBranch val="r"/>
        </dgm:presLayoutVars>
      </dgm:prSet>
      <dgm:spPr/>
    </dgm:pt>
    <dgm:pt modelId="{7239074B-2051-4181-9A34-DA498EC9AB3E}" type="pres">
      <dgm:prSet presAssocID="{BC67645F-B3FF-43F1-B02A-F42FD01819D4}" presName="rootComposite"/>
      <dgm:spPr/>
    </dgm:pt>
    <dgm:pt modelId="{4CC7F171-091D-411F-9523-6AA617F072E9}" type="pres">
      <dgm:prSet presAssocID="{BC67645F-B3FF-43F1-B02A-F42FD01819D4}" presName="hierChild4"/>
      <dgm:spPr/>
    </dgm:pt>
    <dgm:pt modelId="{F42E3605-E739-463D-A45F-4CC604CBA40B}" type="pres">
      <dgm:prSet presAssocID="{BC67645F-B3FF-43F1-B02A-F42FD01819D4}" presName="hierChild5"/>
      <dgm:spPr/>
    </dgm:pt>
    <dgm:pt modelId="{45EBD9A5-E800-446A-AEFC-80187624080D}" type="pres">
      <dgm:prSet presAssocID="{BC67645F-B3FF-43F1-B02A-F42FD01819D4}" presName="rootText" presStyleLbl="node3" presStyleIdx="0" presStyleCnt="1">
        <dgm:presLayoutVars>
          <dgm:chPref val="3"/>
        </dgm:presLayoutVars>
      </dgm:prSet>
      <dgm:spPr/>
    </dgm:pt>
    <dgm:pt modelId="{1CA9E8F0-F18F-456A-BCB0-02335533F66D}" type="pres">
      <dgm:prSet presAssocID="{BC67645F-B3FF-43F1-B02A-F42FD01819D4}" presName="rootConnector" presStyleLbl="node3" presStyleIdx="0" presStyleCnt="1"/>
      <dgm:spPr/>
    </dgm:pt>
  </dgm:ptLst>
  <dgm:cxnLst>
    <dgm:cxn modelId="{10AF8631-80F1-44F8-B5E3-7AF350ACC247}" srcId="{618F6552-5D6E-4861-B0C9-06AFB9CE4480}" destId="{CE5452EC-7F1B-4D0E-B07F-08D71EB49D8F}" srcOrd="0" destOrd="0" parTransId="{DBC3946E-D483-4441-99A4-9021BFE9F5AD}" sibTransId="{20A6151D-7DAE-49EE-99E1-463024C84959}"/>
    <dgm:cxn modelId="{2FC8FEE3-B2E0-4BA2-B943-18EF7B8DE37C}" srcId="{CE5452EC-7F1B-4D0E-B07F-08D71EB49D8F}" destId="{CEFC5A6B-949E-4336-A0D6-BF899C33F6BA}" srcOrd="0" destOrd="0" parTransId="{F18A1AFB-AAE0-4D84-9F6C-DABD60C2FF38}" sibTransId="{A485D13B-2EB0-48EA-A101-8A6AC211F1B6}"/>
    <dgm:cxn modelId="{0225030D-EFD3-4382-8470-9CE760C9DAB7}" srcId="{CEFC5A6B-949E-4336-A0D6-BF899C33F6BA}" destId="{BC67645F-B3FF-43F1-B02A-F42FD01819D4}" srcOrd="0" destOrd="0" parTransId="{FCE26B00-D321-4952-93AC-4D98AFB72DA6}" sibTransId="{D9F55D6E-EEB7-4B2C-A826-3E950251643D}"/>
    <dgm:cxn modelId="{EF0C690E-B4E9-42CE-9324-EDDF296B6EBD}" type="presOf" srcId="{618F6552-5D6E-4861-B0C9-06AFB9CE4480}" destId="{F326FFD0-EE76-49E4-B6C3-195531F5483B}" srcOrd="0" destOrd="0"/>
    <dgm:cxn modelId="{B446042D-2816-4D27-A684-35E12FD4A54E}" type="presParOf" srcId="{F326FFD0-EE76-49E4-B6C3-195531F5483B}" destId="{51387810-D1AA-45FF-B205-23C90CFA9167}" srcOrd="0" destOrd="0"/>
    <dgm:cxn modelId="{C188DB22-30C3-46E2-B198-58531D4DB7EA}" type="presParOf" srcId="{51387810-D1AA-45FF-B205-23C90CFA9167}" destId="{4971F8BE-3555-4AE2-B8F8-E37B33778B6F}" srcOrd="0" destOrd="0"/>
    <dgm:cxn modelId="{D5F54A04-82F6-42EF-BF2B-AC8022D029D2}" type="presParOf" srcId="{51387810-D1AA-45FF-B205-23C90CFA9167}" destId="{EE04A093-03C2-4EEE-A523-0129BAB01BEC}" srcOrd="1" destOrd="0"/>
    <dgm:cxn modelId="{2CB3212F-654C-4BFB-986C-0FEA2C7CDDD6}" type="presParOf" srcId="{51387810-D1AA-45FF-B205-23C90CFA9167}" destId="{ED2FCF10-EFB4-4A85-9016-27A9A854F961}" srcOrd="2" destOrd="0"/>
    <dgm:cxn modelId="{7ABE74ED-AEA5-4193-83D8-F9085A650A2F}" type="presParOf" srcId="{4971F8BE-3555-4AE2-B8F8-E37B33778B6F}" destId="{65F5FAFA-E097-4584-8E4D-DD9993C04022}" srcOrd="0" destOrd="0"/>
    <dgm:cxn modelId="{C9C7B123-6F34-491E-801F-8AFA9B7E3F8B}" type="presOf" srcId="{CE5452EC-7F1B-4D0E-B07F-08D71EB49D8F}" destId="{65F5FAFA-E097-4584-8E4D-DD9993C04022}" srcOrd="0" destOrd="0"/>
    <dgm:cxn modelId="{15B8C379-A645-4DB6-97D8-5DF2200331E5}" type="presParOf" srcId="{4971F8BE-3555-4AE2-B8F8-E37B33778B6F}" destId="{27AB3D28-1105-49AC-9C0C-F57106E67F97}" srcOrd="1" destOrd="0"/>
    <dgm:cxn modelId="{14CFCD9B-83DE-433E-B8A6-E628A6561C21}" type="presOf" srcId="{CE5452EC-7F1B-4D0E-B07F-08D71EB49D8F}" destId="{27AB3D28-1105-49AC-9C0C-F57106E67F97}" srcOrd="0" destOrd="0"/>
    <dgm:cxn modelId="{F5337E08-9EA7-4469-AF81-2E93CBD9F6AB}" type="presParOf" srcId="{EE04A093-03C2-4EEE-A523-0129BAB01BEC}" destId="{E353D7FA-6179-4AD2-9F4F-0023AE81B181}" srcOrd="0" destOrd="0"/>
    <dgm:cxn modelId="{B04B8F77-6899-408F-9C25-D72163DA9A1C}" type="presOf" srcId="{F18A1AFB-AAE0-4D84-9F6C-DABD60C2FF38}" destId="{E353D7FA-6179-4AD2-9F4F-0023AE81B181}" srcOrd="0" destOrd="0"/>
    <dgm:cxn modelId="{2ED6FEEC-E552-445C-B3DE-B707DA58BDE1}" type="presParOf" srcId="{EE04A093-03C2-4EEE-A523-0129BAB01BEC}" destId="{DCA75138-EB4B-480B-BDA3-B304898F6242}" srcOrd="1" destOrd="0"/>
    <dgm:cxn modelId="{8BE6BCE3-A548-4AFA-A398-67B232E4B48E}" type="presParOf" srcId="{DCA75138-EB4B-480B-BDA3-B304898F6242}" destId="{B3C067B7-C432-435B-ACAD-0769B2616272}" srcOrd="0" destOrd="0"/>
    <dgm:cxn modelId="{4932F67D-4736-44ED-A6EA-F0A36975ADA9}" type="presParOf" srcId="{DCA75138-EB4B-480B-BDA3-B304898F6242}" destId="{9B7120CF-C7C5-40C0-A5A5-E06B0160EDD2}" srcOrd="1" destOrd="0"/>
    <dgm:cxn modelId="{EEAD2186-E7CD-4F6A-A8D0-95EC7A81D17E}" type="presParOf" srcId="{DCA75138-EB4B-480B-BDA3-B304898F6242}" destId="{A2D2F9B8-B63C-4FE6-A83A-BD9FA902DD6B}" srcOrd="2" destOrd="0"/>
    <dgm:cxn modelId="{531D4505-9215-4A36-BBC6-BF90F7853F25}" type="presParOf" srcId="{B3C067B7-C432-435B-ACAD-0769B2616272}" destId="{5482B0E5-687D-493C-990F-5E840C192525}" srcOrd="0" destOrd="0"/>
    <dgm:cxn modelId="{C118F186-8221-4245-988A-09F3804BE181}" type="presOf" srcId="{CEFC5A6B-949E-4336-A0D6-BF899C33F6BA}" destId="{5482B0E5-687D-493C-990F-5E840C192525}" srcOrd="0" destOrd="0"/>
    <dgm:cxn modelId="{832A8DB2-3DAF-4144-B710-E1AF42015983}" type="presParOf" srcId="{B3C067B7-C432-435B-ACAD-0769B2616272}" destId="{865424E9-2A8A-416D-8075-1CC9A742D526}" srcOrd="1" destOrd="0"/>
    <dgm:cxn modelId="{DF7F26B6-5D2B-45FC-8824-1942644E3B8D}" type="presOf" srcId="{CEFC5A6B-949E-4336-A0D6-BF899C33F6BA}" destId="{865424E9-2A8A-416D-8075-1CC9A742D526}" srcOrd="0" destOrd="0"/>
    <dgm:cxn modelId="{CA100385-2165-4B77-92D1-5E9C0C7F4F92}" type="presParOf" srcId="{9B7120CF-C7C5-40C0-A5A5-E06B0160EDD2}" destId="{5E22D310-462B-4081-A884-A8B93FC68E0D}" srcOrd="0" destOrd="0"/>
    <dgm:cxn modelId="{13B38C91-83BC-4ABB-8158-45914B877A9B}" type="presOf" srcId="{FCE26B00-D321-4952-93AC-4D98AFB72DA6}" destId="{5E22D310-462B-4081-A884-A8B93FC68E0D}" srcOrd="0" destOrd="0"/>
    <dgm:cxn modelId="{705B69E5-06EE-4E65-826D-D754AF00F306}" type="presParOf" srcId="{9B7120CF-C7C5-40C0-A5A5-E06B0160EDD2}" destId="{979D1051-FFC6-4C1E-80D9-06A5195FEDD3}" srcOrd="1" destOrd="0"/>
    <dgm:cxn modelId="{480B5DAF-2BBC-436A-A153-C1F58A9367EF}" type="presParOf" srcId="{979D1051-FFC6-4C1E-80D9-06A5195FEDD3}" destId="{7239074B-2051-4181-9A34-DA498EC9AB3E}" srcOrd="0" destOrd="0"/>
    <dgm:cxn modelId="{C579BDC1-0675-460A-9C9F-F2ECFDB73C0C}" type="presParOf" srcId="{979D1051-FFC6-4C1E-80D9-06A5195FEDD3}" destId="{4CC7F171-091D-411F-9523-6AA617F072E9}" srcOrd="1" destOrd="0"/>
    <dgm:cxn modelId="{D53D10A9-8988-42EC-AFFE-8F4E28943F21}" type="presParOf" srcId="{979D1051-FFC6-4C1E-80D9-06A5195FEDD3}" destId="{F42E3605-E739-463D-A45F-4CC604CBA40B}" srcOrd="2" destOrd="0"/>
    <dgm:cxn modelId="{E2BA7D4A-F331-430F-BDBC-2D54B9CC7BDC}" type="presParOf" srcId="{7239074B-2051-4181-9A34-DA498EC9AB3E}" destId="{45EBD9A5-E800-446A-AEFC-80187624080D}" srcOrd="0" destOrd="0"/>
    <dgm:cxn modelId="{DDA8AC72-3983-4A64-8121-2791DE27836F}" type="presOf" srcId="{BC67645F-B3FF-43F1-B02A-F42FD01819D4}" destId="{45EBD9A5-E800-446A-AEFC-80187624080D}" srcOrd="0" destOrd="0"/>
    <dgm:cxn modelId="{BDECCA7E-A80D-41E7-B436-C9D02525BFC8}" type="presParOf" srcId="{7239074B-2051-4181-9A34-DA498EC9AB3E}" destId="{1CA9E8F0-F18F-456A-BCB0-02335533F66D}" srcOrd="1" destOrd="0"/>
    <dgm:cxn modelId="{C87D9FFD-CDB6-40D3-9B88-7AE5AFC13ABD}" type="presOf" srcId="{BC67645F-B3FF-43F1-B02A-F42FD01819D4}" destId="{1CA9E8F0-F18F-456A-BCB0-02335533F66D}" srcOrd="0" destOrd="0"/>
  </dgm:cxnLst>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879CEE-87F4-40BD-8958-E6289D10C79B}" type="doc">
      <dgm:prSet loTypeId="urn:microsoft.com/office/officeart/2005/8/layout/orgChart1" qsTypeId="urn:microsoft.com/office/officeart/2005/8/quickstyle/simple1" csTypeId="urn:microsoft.com/office/officeart/2005/8/colors/accent1_2"/>
      <dgm:spPr/>
    </dgm:pt>
    <dgm:pt modelId="{4E495606-0141-4401-99FD-0A73BFDAA521}">
      <dgm:prSet/>
      <dgm:spPr/>
      <dgm:t>
        <a:bodyPr vert="horz" wrap="square" lIns="0" tIns="0" rIns="0" bIns="0" anchor="ctr" anchorCtr="0"/>
        <a:p>
          <a:r>
            <a:rPr lang="zh-CN" altLang="en-US" b="1" dirty="0">
              <a:solidFill>
                <a:srgbClr val="000000"/>
              </a:solidFill>
              <a:latin typeface="Times New Roman" panose="02020603050405020304" pitchFamily="18" charset="0"/>
            </a:rPr>
            <a:t>人民币升值压力</a:t>
          </a:r>
          <a:r>
            <a:rPr lang="zh-CN" altLang="en-US">
              <a:solidFill>
                <a:schemeClr val="tx1"/>
              </a:solidFill>
              <a:latin typeface="Times New Roman" panose="02020603050405020304" pitchFamily="18" charset="0"/>
            </a:rPr>
            <a:t/>
          </a:r>
          <a:endParaRPr lang="zh-CN" altLang="en-US">
            <a:solidFill>
              <a:schemeClr val="tx1"/>
            </a:solidFill>
            <a:latin typeface="Times New Roman" panose="02020603050405020304" pitchFamily="18" charset="0"/>
          </a:endParaRPr>
        </a:p>
      </dgm:t>
    </dgm:pt>
    <dgm:pt modelId="{142B8AA4-83A6-4B8A-8C1D-F47184CD13A1}" cxnId="{6BFBE541-95CB-4D5D-97EE-65C9E49A0AAA}" type="parTrans">
      <dgm:prSet/>
      <dgm:spPr/>
    </dgm:pt>
    <dgm:pt modelId="{B503B8D1-C7CD-423B-BC02-794C3A922F07}" cxnId="{6BFBE541-95CB-4D5D-97EE-65C9E49A0AAA}" type="sibTrans">
      <dgm:prSet/>
      <dgm:spPr/>
    </dgm:pt>
    <dgm:pt modelId="{E1A384BC-FC88-4DB5-8792-7DAEC34390E0}">
      <dgm:prSet/>
      <dgm:spPr/>
      <dgm:t>
        <a:bodyPr vert="horz" wrap="square" lIns="0" tIns="0" rIns="0" bIns="0" anchor="ctr" anchorCtr="0"/>
        <a:p>
          <a:r>
            <a:rPr lang="zh-CN" altLang="en-US" b="1" dirty="0">
              <a:solidFill>
                <a:srgbClr val="000000"/>
              </a:solidFill>
              <a:latin typeface="Times New Roman" panose="02020603050405020304" pitchFamily="18" charset="0"/>
            </a:rPr>
            <a:t>货币当局外汇干预</a:t>
          </a:r>
          <a:endParaRPr lang="zh-CN" altLang="en-US" b="1" dirty="0">
            <a:solidFill>
              <a:srgbClr val="000000"/>
            </a:solidFill>
            <a:latin typeface="Times New Roman" panose="02020603050405020304" pitchFamily="18" charset="0"/>
          </a:endParaRPr>
        </a:p>
        <a:p>
          <a:r>
            <a:rPr lang="zh-CN" altLang="en-US" b="1" dirty="0">
              <a:solidFill>
                <a:srgbClr val="000000"/>
              </a:solidFill>
              <a:latin typeface="Times New Roman" panose="02020603050405020304" pitchFamily="18" charset="0"/>
            </a:rPr>
            <a:t>买入外汇，投放本币</a:t>
          </a:r>
          <a:r>
            <a:rPr lang="en-US" altLang="zh-CN">
              <a:solidFill>
                <a:schemeClr val="tx1"/>
              </a:solidFill>
              <a:latin typeface="Times New Roman" panose="02020603050405020304" pitchFamily="18" charset="0"/>
            </a:rPr>
            <a:t>1</a:t>
          </a:r>
          <a:endParaRPr lang="en-US" altLang="zh-CN">
            <a:solidFill>
              <a:schemeClr val="tx1"/>
            </a:solidFill>
            <a:latin typeface="Times New Roman" panose="02020603050405020304" pitchFamily="18" charset="0"/>
          </a:endParaRPr>
        </a:p>
      </dgm:t>
    </dgm:pt>
    <dgm:pt modelId="{9479B43E-D70D-46EA-99F3-97217C907F39}" cxnId="{3E3BF5C5-1193-4A70-BBF6-B2AC147606CE}" type="parTrans">
      <dgm:prSet/>
      <dgm:spPr/>
    </dgm:pt>
    <dgm:pt modelId="{EB8D1778-B6B7-45BE-8869-1B9C9C1DE987}" cxnId="{3E3BF5C5-1193-4A70-BBF6-B2AC147606CE}" type="sibTrans">
      <dgm:prSet/>
      <dgm:spPr/>
    </dgm:pt>
    <dgm:pt modelId="{76F49961-FB60-4D98-899C-D0D62CBABABE}">
      <dgm:prSet/>
      <dgm:spPr/>
      <dgm:t>
        <a:bodyPr vert="horz" wrap="square" lIns="0" tIns="0" rIns="0" bIns="0" anchor="ctr" anchorCtr="0"/>
        <a:p>
          <a:r>
            <a:rPr lang="zh-CN" altLang="en-US" b="1" dirty="0">
              <a:solidFill>
                <a:srgbClr val="000000"/>
              </a:solidFill>
              <a:latin typeface="Times New Roman" panose="02020603050405020304" pitchFamily="18" charset="0"/>
            </a:rPr>
            <a:t>外汇占款和外汇储备激增</a:t>
          </a:r>
          <a:endParaRPr lang="zh-CN" altLang="en-US" b="1" dirty="0">
            <a:solidFill>
              <a:srgbClr val="000000"/>
            </a:solidFill>
            <a:latin typeface="Times New Roman" panose="02020603050405020304" pitchFamily="18" charset="0"/>
          </a:endParaRPr>
        </a:p>
      </dgm:t>
    </dgm:pt>
    <dgm:pt modelId="{72BD02CB-28DC-459D-B167-D17866118509}" cxnId="{3EF00EDB-0B91-4AAE-9B9D-77ABD00F11F9}" type="parTrans">
      <dgm:prSet/>
      <dgm:spPr/>
    </dgm:pt>
    <dgm:pt modelId="{933AB13D-7F42-4D3C-ADC2-D6D0FE738987}" cxnId="{3EF00EDB-0B91-4AAE-9B9D-77ABD00F11F9}" type="sibTrans">
      <dgm:prSet/>
      <dgm:spPr/>
    </dgm:pt>
    <dgm:pt modelId="{56F498D2-B74D-4E2A-B937-D0781F7B47C1}" type="pres">
      <dgm:prSet presAssocID="{22879CEE-87F4-40BD-8958-E6289D10C79B}" presName="hierChild1">
        <dgm:presLayoutVars>
          <dgm:orgChart val="1"/>
          <dgm:chPref val="1"/>
          <dgm:dir/>
          <dgm:animOne val="branch"/>
          <dgm:animLvl val="lvl"/>
          <dgm:resizeHandles/>
        </dgm:presLayoutVars>
      </dgm:prSet>
      <dgm:spPr/>
    </dgm:pt>
    <dgm:pt modelId="{42E199AC-3BA7-48CD-A95B-BDD7F6ECAA7C}" type="pres">
      <dgm:prSet presAssocID="{4E495606-0141-4401-99FD-0A73BFDAA521}" presName="hierRoot1">
        <dgm:presLayoutVars>
          <dgm:hierBranch/>
        </dgm:presLayoutVars>
      </dgm:prSet>
      <dgm:spPr/>
    </dgm:pt>
    <dgm:pt modelId="{29A6C8B6-A1E7-40CA-A918-982738EEE367}" type="pres">
      <dgm:prSet presAssocID="{4E495606-0141-4401-99FD-0A73BFDAA521}" presName="rootComposite1"/>
      <dgm:spPr/>
    </dgm:pt>
    <dgm:pt modelId="{5074032A-B8DA-46BC-849F-5C2F10023123}" type="pres">
      <dgm:prSet presAssocID="{4E495606-0141-4401-99FD-0A73BFDAA521}" presName="hierChild2"/>
      <dgm:spPr/>
    </dgm:pt>
    <dgm:pt modelId="{50E10151-7558-4467-A4BE-A8A3513A4787}" type="pres">
      <dgm:prSet presAssocID="{4E495606-0141-4401-99FD-0A73BFDAA521}" presName="hierChild3"/>
      <dgm:spPr/>
    </dgm:pt>
    <dgm:pt modelId="{933EBEF3-61FB-41C2-AF63-E98C738BFE65}" type="pres">
      <dgm:prSet presAssocID="{4E495606-0141-4401-99FD-0A73BFDAA521}" presName="rootText1" presStyleLbl="node0" presStyleIdx="0" presStyleCnt="1">
        <dgm:presLayoutVars>
          <dgm:chPref val="3"/>
        </dgm:presLayoutVars>
      </dgm:prSet>
      <dgm:spPr/>
    </dgm:pt>
    <dgm:pt modelId="{F15BF892-81D3-4E13-922D-3D21A33CC6F6}" type="pres">
      <dgm:prSet presAssocID="{4E495606-0141-4401-99FD-0A73BFDAA521}" presName="rootConnector1" presStyleLbl="node1"/>
      <dgm:spPr/>
    </dgm:pt>
    <dgm:pt modelId="{CF541D20-2B51-403E-AE75-7418E429F871}" type="pres">
      <dgm:prSet presAssocID="{9479B43E-D70D-46EA-99F3-97217C907F39}" presName="Name35" presStyleLbl="parChTrans1D2" presStyleIdx="0" presStyleCnt="1"/>
      <dgm:spPr/>
    </dgm:pt>
    <dgm:pt modelId="{71B523FD-6A34-42C4-9CDA-4156FB20610B}" type="pres">
      <dgm:prSet presAssocID="{E1A384BC-FC88-4DB5-8792-7DAEC34390E0}" presName="hierRoot2">
        <dgm:presLayoutVars>
          <dgm:hierBranch/>
        </dgm:presLayoutVars>
      </dgm:prSet>
      <dgm:spPr/>
    </dgm:pt>
    <dgm:pt modelId="{F97FABBF-905A-44E3-B610-791D848CDED7}" type="pres">
      <dgm:prSet presAssocID="{E1A384BC-FC88-4DB5-8792-7DAEC34390E0}" presName="rootComposite"/>
      <dgm:spPr/>
    </dgm:pt>
    <dgm:pt modelId="{1437B601-ABF3-4583-B842-98CC2FBE32EB}" type="pres">
      <dgm:prSet presAssocID="{E1A384BC-FC88-4DB5-8792-7DAEC34390E0}" presName="hierChild4"/>
      <dgm:spPr/>
    </dgm:pt>
    <dgm:pt modelId="{EDCC8450-A872-4E3E-819D-093273C53368}" type="pres">
      <dgm:prSet presAssocID="{E1A384BC-FC88-4DB5-8792-7DAEC34390E0}" presName="hierChild5"/>
      <dgm:spPr/>
    </dgm:pt>
    <dgm:pt modelId="{CE7AD0DB-FECF-4B6C-BB46-DE0529EEDDB6}" type="pres">
      <dgm:prSet presAssocID="{E1A384BC-FC88-4DB5-8792-7DAEC34390E0}" presName="rootText" presStyleLbl="node2" presStyleIdx="0" presStyleCnt="1">
        <dgm:presLayoutVars>
          <dgm:chPref val="3"/>
        </dgm:presLayoutVars>
      </dgm:prSet>
      <dgm:spPr/>
    </dgm:pt>
    <dgm:pt modelId="{1D6959CB-5BE0-420C-8679-8000ECDCF469}" type="pres">
      <dgm:prSet presAssocID="{E1A384BC-FC88-4DB5-8792-7DAEC34390E0}" presName="rootConnector" presStyleLbl="node2" presStyleIdx="0" presStyleCnt="1"/>
      <dgm:spPr/>
    </dgm:pt>
    <dgm:pt modelId="{AE642908-C9E2-4190-854A-55EDFAB3337A}" type="pres">
      <dgm:prSet presAssocID="{72BD02CB-28DC-459D-B167-D17866118509}" presName="Name35" presStyleLbl="parChTrans1D3" presStyleIdx="0" presStyleCnt="1"/>
      <dgm:spPr/>
    </dgm:pt>
    <dgm:pt modelId="{82D4D6E8-A2CD-470B-B498-058F900E8B6B}" type="pres">
      <dgm:prSet presAssocID="{76F49961-FB60-4D98-899C-D0D62CBABABE}" presName="hierRoot2">
        <dgm:presLayoutVars>
          <dgm:hierBranch val="r"/>
        </dgm:presLayoutVars>
      </dgm:prSet>
      <dgm:spPr/>
    </dgm:pt>
    <dgm:pt modelId="{D98946AD-EC29-430A-AC32-374809A7D61C}" type="pres">
      <dgm:prSet presAssocID="{76F49961-FB60-4D98-899C-D0D62CBABABE}" presName="rootComposite"/>
      <dgm:spPr/>
    </dgm:pt>
    <dgm:pt modelId="{5C53F490-94EF-46BE-B84A-24951E641319}" type="pres">
      <dgm:prSet presAssocID="{76F49961-FB60-4D98-899C-D0D62CBABABE}" presName="hierChild4"/>
      <dgm:spPr/>
    </dgm:pt>
    <dgm:pt modelId="{06D11B59-A565-464C-92B8-C020E723BA91}" type="pres">
      <dgm:prSet presAssocID="{76F49961-FB60-4D98-899C-D0D62CBABABE}" presName="hierChild5"/>
      <dgm:spPr/>
    </dgm:pt>
    <dgm:pt modelId="{DDB02E73-C5D9-431D-80C5-C8F0FC73539F}" type="pres">
      <dgm:prSet presAssocID="{76F49961-FB60-4D98-899C-D0D62CBABABE}" presName="rootText" presStyleLbl="node3" presStyleIdx="0" presStyleCnt="1">
        <dgm:presLayoutVars>
          <dgm:chPref val="3"/>
        </dgm:presLayoutVars>
      </dgm:prSet>
      <dgm:spPr/>
    </dgm:pt>
    <dgm:pt modelId="{AF292325-4C0F-4BC7-847E-917D2DB5496D}" type="pres">
      <dgm:prSet presAssocID="{76F49961-FB60-4D98-899C-D0D62CBABABE}" presName="rootConnector" presStyleLbl="node3" presStyleIdx="0" presStyleCnt="1"/>
      <dgm:spPr/>
    </dgm:pt>
  </dgm:ptLst>
  <dgm:cxnLst>
    <dgm:cxn modelId="{6BFBE541-95CB-4D5D-97EE-65C9E49A0AAA}" srcId="{22879CEE-87F4-40BD-8958-E6289D10C79B}" destId="{4E495606-0141-4401-99FD-0A73BFDAA521}" srcOrd="0" destOrd="0" parTransId="{142B8AA4-83A6-4B8A-8C1D-F47184CD13A1}" sibTransId="{B503B8D1-C7CD-423B-BC02-794C3A922F07}"/>
    <dgm:cxn modelId="{3E3BF5C5-1193-4A70-BBF6-B2AC147606CE}" srcId="{4E495606-0141-4401-99FD-0A73BFDAA521}" destId="{E1A384BC-FC88-4DB5-8792-7DAEC34390E0}" srcOrd="0" destOrd="0" parTransId="{9479B43E-D70D-46EA-99F3-97217C907F39}" sibTransId="{EB8D1778-B6B7-45BE-8869-1B9C9C1DE987}"/>
    <dgm:cxn modelId="{3EF00EDB-0B91-4AAE-9B9D-77ABD00F11F9}" srcId="{E1A384BC-FC88-4DB5-8792-7DAEC34390E0}" destId="{76F49961-FB60-4D98-899C-D0D62CBABABE}" srcOrd="0" destOrd="0" parTransId="{72BD02CB-28DC-459D-B167-D17866118509}" sibTransId="{933AB13D-7F42-4D3C-ADC2-D6D0FE738987}"/>
    <dgm:cxn modelId="{F7574C11-35C1-47F5-B3D5-3E76A9872547}" type="presOf" srcId="{22879CEE-87F4-40BD-8958-E6289D10C79B}" destId="{56F498D2-B74D-4E2A-B937-D0781F7B47C1}" srcOrd="0" destOrd="0"/>
    <dgm:cxn modelId="{5E0D3382-E013-42B3-ADC7-28825999BF28}" type="presParOf" srcId="{56F498D2-B74D-4E2A-B937-D0781F7B47C1}" destId="{42E199AC-3BA7-48CD-A95B-BDD7F6ECAA7C}" srcOrd="0" destOrd="0"/>
    <dgm:cxn modelId="{89826795-E25F-457D-AFFB-ABBBAB9DFF46}" type="presParOf" srcId="{42E199AC-3BA7-48CD-A95B-BDD7F6ECAA7C}" destId="{29A6C8B6-A1E7-40CA-A918-982738EEE367}" srcOrd="0" destOrd="0"/>
    <dgm:cxn modelId="{1DD22ED6-D0A3-4401-A8D1-117C380AF663}" type="presParOf" srcId="{42E199AC-3BA7-48CD-A95B-BDD7F6ECAA7C}" destId="{5074032A-B8DA-46BC-849F-5C2F10023123}" srcOrd="1" destOrd="0"/>
    <dgm:cxn modelId="{1AE59F93-56DC-437D-A721-C7377535A4E6}" type="presParOf" srcId="{42E199AC-3BA7-48CD-A95B-BDD7F6ECAA7C}" destId="{50E10151-7558-4467-A4BE-A8A3513A4787}" srcOrd="2" destOrd="0"/>
    <dgm:cxn modelId="{56175B40-F605-4B18-BD8B-83FC8C47DCB1}" type="presParOf" srcId="{29A6C8B6-A1E7-40CA-A918-982738EEE367}" destId="{933EBEF3-61FB-41C2-AF63-E98C738BFE65}" srcOrd="0" destOrd="0"/>
    <dgm:cxn modelId="{EDA003DC-7F3E-404C-BD6E-8AC79EDA3E12}" type="presOf" srcId="{4E495606-0141-4401-99FD-0A73BFDAA521}" destId="{933EBEF3-61FB-41C2-AF63-E98C738BFE65}" srcOrd="0" destOrd="0"/>
    <dgm:cxn modelId="{82B6C3F0-D44B-4726-95E2-4388AA2D7C8F}" type="presParOf" srcId="{29A6C8B6-A1E7-40CA-A918-982738EEE367}" destId="{F15BF892-81D3-4E13-922D-3D21A33CC6F6}" srcOrd="1" destOrd="0"/>
    <dgm:cxn modelId="{718A54ED-88F9-4038-A688-434962D86069}" type="presOf" srcId="{4E495606-0141-4401-99FD-0A73BFDAA521}" destId="{F15BF892-81D3-4E13-922D-3D21A33CC6F6}" srcOrd="0" destOrd="0"/>
    <dgm:cxn modelId="{8CBA00C6-76DC-40E7-9BF6-0F44955846E4}" type="presParOf" srcId="{5074032A-B8DA-46BC-849F-5C2F10023123}" destId="{CF541D20-2B51-403E-AE75-7418E429F871}" srcOrd="0" destOrd="0"/>
    <dgm:cxn modelId="{86CC1EB7-7217-44C9-95F9-9B834838210C}" type="presOf" srcId="{9479B43E-D70D-46EA-99F3-97217C907F39}" destId="{CF541D20-2B51-403E-AE75-7418E429F871}" srcOrd="0" destOrd="0"/>
    <dgm:cxn modelId="{176A327B-310F-4DAF-B0BC-20B802663F88}" type="presParOf" srcId="{5074032A-B8DA-46BC-849F-5C2F10023123}" destId="{71B523FD-6A34-42C4-9CDA-4156FB20610B}" srcOrd="1" destOrd="0"/>
    <dgm:cxn modelId="{261A4A9C-4043-4E32-BAB3-E1C303E0D168}" type="presParOf" srcId="{71B523FD-6A34-42C4-9CDA-4156FB20610B}" destId="{F97FABBF-905A-44E3-B610-791D848CDED7}" srcOrd="0" destOrd="0"/>
    <dgm:cxn modelId="{18464C6C-C03B-459D-8FE7-C46D42E3C1E8}" type="presParOf" srcId="{71B523FD-6A34-42C4-9CDA-4156FB20610B}" destId="{1437B601-ABF3-4583-B842-98CC2FBE32EB}" srcOrd="1" destOrd="0"/>
    <dgm:cxn modelId="{64627E34-0FD9-4905-89E9-02A224FDDD78}" type="presParOf" srcId="{71B523FD-6A34-42C4-9CDA-4156FB20610B}" destId="{EDCC8450-A872-4E3E-819D-093273C53368}" srcOrd="2" destOrd="0"/>
    <dgm:cxn modelId="{3B48246E-22D4-4F9D-B2B3-41B9C1FEAB6D}" type="presParOf" srcId="{F97FABBF-905A-44E3-B610-791D848CDED7}" destId="{CE7AD0DB-FECF-4B6C-BB46-DE0529EEDDB6}" srcOrd="0" destOrd="0"/>
    <dgm:cxn modelId="{B8321856-20ED-4721-8D6A-B24E60D3C612}" type="presOf" srcId="{E1A384BC-FC88-4DB5-8792-7DAEC34390E0}" destId="{CE7AD0DB-FECF-4B6C-BB46-DE0529EEDDB6}" srcOrd="0" destOrd="0"/>
    <dgm:cxn modelId="{C9D96FA4-80C8-45F5-97DE-B806A8A6E261}" type="presParOf" srcId="{F97FABBF-905A-44E3-B610-791D848CDED7}" destId="{1D6959CB-5BE0-420C-8679-8000ECDCF469}" srcOrd="1" destOrd="0"/>
    <dgm:cxn modelId="{4CCB783A-3411-4E69-9F70-D294233468AF}" type="presOf" srcId="{E1A384BC-FC88-4DB5-8792-7DAEC34390E0}" destId="{1D6959CB-5BE0-420C-8679-8000ECDCF469}" srcOrd="0" destOrd="0"/>
    <dgm:cxn modelId="{77720559-A1EC-4EC5-9C6E-4BE1A87F312A}" type="presParOf" srcId="{1437B601-ABF3-4583-B842-98CC2FBE32EB}" destId="{AE642908-C9E2-4190-854A-55EDFAB3337A}" srcOrd="0" destOrd="0"/>
    <dgm:cxn modelId="{DF626FF4-EA0D-46CA-A454-97D67E4B25FD}" type="presOf" srcId="{72BD02CB-28DC-459D-B167-D17866118509}" destId="{AE642908-C9E2-4190-854A-55EDFAB3337A}" srcOrd="0" destOrd="0"/>
    <dgm:cxn modelId="{30FB99D6-869A-417A-87BB-5522B0610FA0}" type="presParOf" srcId="{1437B601-ABF3-4583-B842-98CC2FBE32EB}" destId="{82D4D6E8-A2CD-470B-B498-058F900E8B6B}" srcOrd="1" destOrd="0"/>
    <dgm:cxn modelId="{4709B44A-8B58-45AA-B28C-947DB8B7D879}" type="presParOf" srcId="{82D4D6E8-A2CD-470B-B498-058F900E8B6B}" destId="{D98946AD-EC29-430A-AC32-374809A7D61C}" srcOrd="0" destOrd="0"/>
    <dgm:cxn modelId="{E99C83F5-E680-4BF9-9E9A-409E40C437CB}" type="presParOf" srcId="{82D4D6E8-A2CD-470B-B498-058F900E8B6B}" destId="{5C53F490-94EF-46BE-B84A-24951E641319}" srcOrd="1" destOrd="0"/>
    <dgm:cxn modelId="{ECB065BB-E8A8-4525-919F-F1A9D834C16B}" type="presParOf" srcId="{82D4D6E8-A2CD-470B-B498-058F900E8B6B}" destId="{06D11B59-A565-464C-92B8-C020E723BA91}" srcOrd="2" destOrd="0"/>
    <dgm:cxn modelId="{F5E582DE-A7C9-4C1B-8780-0DD38C9A9D4D}" type="presParOf" srcId="{D98946AD-EC29-430A-AC32-374809A7D61C}" destId="{DDB02E73-C5D9-431D-80C5-C8F0FC73539F}" srcOrd="0" destOrd="0"/>
    <dgm:cxn modelId="{E6AB0016-0F83-41A3-A7AF-EAB78CD77C83}" type="presOf" srcId="{76F49961-FB60-4D98-899C-D0D62CBABABE}" destId="{DDB02E73-C5D9-431D-80C5-C8F0FC73539F}" srcOrd="0" destOrd="0"/>
    <dgm:cxn modelId="{25BF4D45-B1E4-40E5-973A-A31BD201CC1C}" type="presParOf" srcId="{D98946AD-EC29-430A-AC32-374809A7D61C}" destId="{AF292325-4C0F-4BC7-847E-917D2DB5496D}" srcOrd="1" destOrd="0"/>
    <dgm:cxn modelId="{A665F6EA-8F8D-4451-9391-29CBC1E28BB6}" type="presOf" srcId="{76F49961-FB60-4D98-899C-D0D62CBABABE}" destId="{AF292325-4C0F-4BC7-847E-917D2DB5496D}" srcOrd="0" destOrd="0"/>
  </dgm:cxnLst>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6A36031-1E33-4EC3-88EE-1491F9E500B1}" type="doc">
      <dgm:prSet loTypeId="urn:microsoft.com/office/officeart/2005/8/layout/orgChart1" qsTypeId="urn:microsoft.com/office/officeart/2005/8/quickstyle/simple1" csTypeId="urn:microsoft.com/office/officeart/2005/8/colors/accent1_2"/>
      <dgm:spPr/>
    </dgm:pt>
    <dgm:pt modelId="{1A09B6E8-344A-424C-94D8-7637F915F4A1}">
      <dgm:prSet/>
      <dgm:spPr/>
      <dgm:t>
        <a:bodyPr vert="horz" wrap="square" lIns="0" tIns="0" rIns="0" bIns="0" anchor="ctr" anchorCtr="0"/>
        <a:p>
          <a:r>
            <a:rPr lang="zh-CN" altLang="en-US" b="1" dirty="0">
              <a:solidFill>
                <a:srgbClr val="000000"/>
              </a:solidFill>
              <a:latin typeface="Times New Roman" panose="02020603050405020304" pitchFamily="18" charset="0"/>
            </a:rPr>
            <a:t>货币当局外汇干预</a:t>
          </a:r>
          <a:endParaRPr lang="zh-CN" altLang="en-US" b="1" dirty="0">
            <a:solidFill>
              <a:srgbClr val="000000"/>
            </a:solidFill>
            <a:latin typeface="Times New Roman" panose="02020603050405020304" pitchFamily="18" charset="0"/>
          </a:endParaRPr>
        </a:p>
        <a:p>
          <a:r>
            <a:rPr lang="zh-CN" altLang="en-US" b="1" dirty="0">
              <a:solidFill>
                <a:srgbClr val="000000"/>
              </a:solidFill>
              <a:latin typeface="Times New Roman" panose="02020603050405020304" pitchFamily="18" charset="0"/>
            </a:rPr>
            <a:t>买入外汇，投放本币</a:t>
          </a:r>
          <a:r>
            <a:rPr lang="zh-CN" altLang="en-US">
              <a:solidFill>
                <a:schemeClr val="tx1"/>
              </a:solidFill>
              <a:latin typeface="Times New Roman" panose="02020603050405020304" pitchFamily="18" charset="0"/>
            </a:rPr>
            <a:t/>
          </a:r>
          <a:endParaRPr lang="zh-CN" altLang="en-US">
            <a:solidFill>
              <a:schemeClr val="tx1"/>
            </a:solidFill>
            <a:latin typeface="Times New Roman" panose="02020603050405020304" pitchFamily="18" charset="0"/>
          </a:endParaRPr>
        </a:p>
      </dgm:t>
    </dgm:pt>
    <dgm:pt modelId="{3A2B8829-9348-4271-A172-67226770E7BC}" cxnId="{52F12027-22AD-4B4E-9639-0257A95163D8}" type="parTrans">
      <dgm:prSet/>
      <dgm:spPr/>
    </dgm:pt>
    <dgm:pt modelId="{BEAB2F1A-32AB-489E-BA9E-2DBC5698D748}" cxnId="{52F12027-22AD-4B4E-9639-0257A95163D8}" type="sibTrans">
      <dgm:prSet/>
      <dgm:spPr/>
    </dgm:pt>
    <dgm:pt modelId="{E30C9504-FCBC-4A0A-AF07-6A4E02587F92}">
      <dgm:prSet/>
      <dgm:spPr/>
      <dgm:t>
        <a:bodyPr vert="horz" wrap="square" lIns="0" tIns="0" rIns="0" bIns="0" anchor="ctr" anchorCtr="0"/>
        <a:p>
          <a:r>
            <a:rPr lang="zh-CN" altLang="en-US" b="1" dirty="0">
              <a:solidFill>
                <a:srgbClr val="000000"/>
              </a:solidFill>
              <a:latin typeface="Times New Roman" panose="02020603050405020304" pitchFamily="18" charset="0"/>
            </a:rPr>
            <a:t>外汇占款和外汇储备激增</a:t>
          </a:r>
          <a:r>
            <a:rPr lang="zh-CN" altLang="en-US">
              <a:solidFill>
                <a:schemeClr val="tx1"/>
              </a:solidFill>
              <a:latin typeface="Times New Roman" panose="02020603050405020304" pitchFamily="18" charset="0"/>
            </a:rPr>
            <a:t/>
          </a:r>
          <a:endParaRPr lang="zh-CN" altLang="en-US">
            <a:solidFill>
              <a:schemeClr val="tx1"/>
            </a:solidFill>
            <a:latin typeface="Times New Roman" panose="02020603050405020304" pitchFamily="18" charset="0"/>
          </a:endParaRPr>
        </a:p>
      </dgm:t>
    </dgm:pt>
    <dgm:pt modelId="{929657A3-4E75-4D4A-AD91-DC248ABDD193}" cxnId="{F932866C-853A-457C-ABFC-34321C906677}" type="parTrans">
      <dgm:prSet/>
      <dgm:spPr/>
    </dgm:pt>
    <dgm:pt modelId="{244785A3-9A1A-4B0B-8293-22FDF6C71A5C}" cxnId="{F932866C-853A-457C-ABFC-34321C906677}" type="sibTrans">
      <dgm:prSet/>
      <dgm:spPr/>
    </dgm:pt>
    <dgm:pt modelId="{B533B259-6018-490D-92F7-F4DF39E3E3A6}">
      <dgm:prSet/>
      <dgm:spPr/>
      <dgm:t>
        <a:bodyPr vert="horz" wrap="square" lIns="0" tIns="0" rIns="0" bIns="0" anchor="ctr" anchorCtr="0"/>
        <a:p>
          <a:r>
            <a:rPr lang="zh-CN" altLang="en-US" b="1" dirty="0">
              <a:solidFill>
                <a:srgbClr val="000000"/>
              </a:solidFill>
              <a:latin typeface="Times New Roman" panose="02020603050405020304" pitchFamily="18" charset="0"/>
            </a:rPr>
            <a:t>流动性过剩</a:t>
          </a:r>
          <a:endParaRPr lang="zh-CN" altLang="en-US" b="1" dirty="0">
            <a:solidFill>
              <a:srgbClr val="000000"/>
            </a:solidFill>
            <a:latin typeface="Times New Roman" panose="02020603050405020304" pitchFamily="18" charset="0"/>
          </a:endParaRPr>
        </a:p>
      </dgm:t>
    </dgm:pt>
    <dgm:pt modelId="{88F92F42-7A7F-4389-B69C-F35FEC5C1E32}" cxnId="{DABF2AC4-FAD1-4D25-B987-BCFC22C57E1E}" type="parTrans">
      <dgm:prSet/>
      <dgm:spPr/>
    </dgm:pt>
    <dgm:pt modelId="{5C06C2C9-6AD5-4F85-8551-AD48B8B46093}" cxnId="{DABF2AC4-FAD1-4D25-B987-BCFC22C57E1E}" type="sibTrans">
      <dgm:prSet/>
      <dgm:spPr/>
    </dgm:pt>
    <dgm:pt modelId="{F802AD7F-4BA6-49D4-9D1E-26A97D754EA7}" type="pres">
      <dgm:prSet presAssocID="{76A36031-1E33-4EC3-88EE-1491F9E500B1}" presName="hierChild1">
        <dgm:presLayoutVars>
          <dgm:orgChart val="1"/>
          <dgm:chPref val="1"/>
          <dgm:dir/>
          <dgm:animOne val="branch"/>
          <dgm:animLvl val="lvl"/>
          <dgm:resizeHandles/>
        </dgm:presLayoutVars>
      </dgm:prSet>
      <dgm:spPr/>
    </dgm:pt>
    <dgm:pt modelId="{89D41419-1D50-4949-8FCB-E295B649230E}" type="pres">
      <dgm:prSet presAssocID="{1A09B6E8-344A-424C-94D8-7637F915F4A1}" presName="hierRoot1">
        <dgm:presLayoutVars>
          <dgm:hierBranch/>
        </dgm:presLayoutVars>
      </dgm:prSet>
      <dgm:spPr/>
    </dgm:pt>
    <dgm:pt modelId="{F2CE0EAC-036F-4D01-B3D2-E2132617A18A}" type="pres">
      <dgm:prSet presAssocID="{1A09B6E8-344A-424C-94D8-7637F915F4A1}" presName="rootComposite1"/>
      <dgm:spPr/>
    </dgm:pt>
    <dgm:pt modelId="{B230E9D2-5EA2-476C-8A42-4718514CD1DB}" type="pres">
      <dgm:prSet presAssocID="{1A09B6E8-344A-424C-94D8-7637F915F4A1}" presName="hierChild2"/>
      <dgm:spPr/>
    </dgm:pt>
    <dgm:pt modelId="{DDD43F16-8F4D-44C9-B48A-905A852F362D}" type="pres">
      <dgm:prSet presAssocID="{1A09B6E8-344A-424C-94D8-7637F915F4A1}" presName="hierChild3"/>
      <dgm:spPr/>
    </dgm:pt>
    <dgm:pt modelId="{259875ED-3BF6-4AE0-A032-841DB79BF1D8}" type="pres">
      <dgm:prSet presAssocID="{1A09B6E8-344A-424C-94D8-7637F915F4A1}" presName="rootText1" presStyleLbl="node0" presStyleIdx="0" presStyleCnt="1">
        <dgm:presLayoutVars>
          <dgm:chPref val="3"/>
        </dgm:presLayoutVars>
      </dgm:prSet>
      <dgm:spPr/>
    </dgm:pt>
    <dgm:pt modelId="{A8CF678B-6A97-4B44-A7B5-E6C25A72F36A}" type="pres">
      <dgm:prSet presAssocID="{1A09B6E8-344A-424C-94D8-7637F915F4A1}" presName="rootConnector1" presStyleLbl="node1"/>
      <dgm:spPr/>
    </dgm:pt>
    <dgm:pt modelId="{15F714F9-4BEB-4D38-9513-691F649E42B0}" type="pres">
      <dgm:prSet presAssocID="{929657A3-4E75-4D4A-AD91-DC248ABDD193}" presName="Name35" presStyleLbl="parChTrans1D2" presStyleIdx="0" presStyleCnt="1"/>
      <dgm:spPr/>
    </dgm:pt>
    <dgm:pt modelId="{6A655C41-3D48-490B-8E1D-626073952B68}" type="pres">
      <dgm:prSet presAssocID="{E30C9504-FCBC-4A0A-AF07-6A4E02587F92}" presName="hierRoot2">
        <dgm:presLayoutVars>
          <dgm:hierBranch/>
        </dgm:presLayoutVars>
      </dgm:prSet>
      <dgm:spPr/>
    </dgm:pt>
    <dgm:pt modelId="{198BDD18-FCB0-4D27-BEAA-7873E146EC40}" type="pres">
      <dgm:prSet presAssocID="{E30C9504-FCBC-4A0A-AF07-6A4E02587F92}" presName="rootComposite"/>
      <dgm:spPr/>
    </dgm:pt>
    <dgm:pt modelId="{3DFAED57-99FD-45C7-A924-BFFBAD370FA4}" type="pres">
      <dgm:prSet presAssocID="{E30C9504-FCBC-4A0A-AF07-6A4E02587F92}" presName="hierChild4"/>
      <dgm:spPr/>
    </dgm:pt>
    <dgm:pt modelId="{B28A4461-5429-4215-956B-60BB7F629D6F}" type="pres">
      <dgm:prSet presAssocID="{E30C9504-FCBC-4A0A-AF07-6A4E02587F92}" presName="hierChild5"/>
      <dgm:spPr/>
    </dgm:pt>
    <dgm:pt modelId="{17D4C750-5A47-41D4-A4D5-FADF13304A39}" type="pres">
      <dgm:prSet presAssocID="{E30C9504-FCBC-4A0A-AF07-6A4E02587F92}" presName="rootText" presStyleLbl="node2" presStyleIdx="0" presStyleCnt="1">
        <dgm:presLayoutVars>
          <dgm:chPref val="3"/>
        </dgm:presLayoutVars>
      </dgm:prSet>
      <dgm:spPr/>
    </dgm:pt>
    <dgm:pt modelId="{273A4DC5-653C-415A-ABA2-2C789B633B91}" type="pres">
      <dgm:prSet presAssocID="{E30C9504-FCBC-4A0A-AF07-6A4E02587F92}" presName="rootConnector" presStyleLbl="node2" presStyleIdx="0" presStyleCnt="1"/>
      <dgm:spPr/>
    </dgm:pt>
    <dgm:pt modelId="{4B8317D1-C536-4528-A465-1144C4D4A632}" type="pres">
      <dgm:prSet presAssocID="{88F92F42-7A7F-4389-B69C-F35FEC5C1E32}" presName="Name35" presStyleLbl="parChTrans1D3" presStyleIdx="0" presStyleCnt="1"/>
      <dgm:spPr/>
    </dgm:pt>
    <dgm:pt modelId="{D14F3603-75D3-4988-B90A-7A6285C7E42F}" type="pres">
      <dgm:prSet presAssocID="{B533B259-6018-490D-92F7-F4DF39E3E3A6}" presName="hierRoot2">
        <dgm:presLayoutVars>
          <dgm:hierBranch val="r"/>
        </dgm:presLayoutVars>
      </dgm:prSet>
      <dgm:spPr/>
    </dgm:pt>
    <dgm:pt modelId="{B723F6A7-762C-4C11-AA1C-7A1AEF3A6670}" type="pres">
      <dgm:prSet presAssocID="{B533B259-6018-490D-92F7-F4DF39E3E3A6}" presName="rootComposite"/>
      <dgm:spPr/>
    </dgm:pt>
    <dgm:pt modelId="{0B6717E8-1856-4D89-A5DB-268722BFA231}" type="pres">
      <dgm:prSet presAssocID="{B533B259-6018-490D-92F7-F4DF39E3E3A6}" presName="hierChild4"/>
      <dgm:spPr/>
    </dgm:pt>
    <dgm:pt modelId="{D820EF71-A5FE-421D-862D-29D5E5ED384F}" type="pres">
      <dgm:prSet presAssocID="{B533B259-6018-490D-92F7-F4DF39E3E3A6}" presName="hierChild5"/>
      <dgm:spPr/>
    </dgm:pt>
    <dgm:pt modelId="{3AC4D6EA-AB3F-4C37-9995-566F4B938994}" type="pres">
      <dgm:prSet presAssocID="{B533B259-6018-490D-92F7-F4DF39E3E3A6}" presName="rootText" presStyleLbl="node3" presStyleIdx="0" presStyleCnt="1">
        <dgm:presLayoutVars>
          <dgm:chPref val="3"/>
        </dgm:presLayoutVars>
      </dgm:prSet>
      <dgm:spPr/>
    </dgm:pt>
    <dgm:pt modelId="{9D94A23C-522D-4FE3-B105-5711D0794DB7}" type="pres">
      <dgm:prSet presAssocID="{B533B259-6018-490D-92F7-F4DF39E3E3A6}" presName="rootConnector" presStyleLbl="node3" presStyleIdx="0" presStyleCnt="1"/>
      <dgm:spPr/>
    </dgm:pt>
  </dgm:ptLst>
  <dgm:cxnLst>
    <dgm:cxn modelId="{52F12027-22AD-4B4E-9639-0257A95163D8}" srcId="{76A36031-1E33-4EC3-88EE-1491F9E500B1}" destId="{1A09B6E8-344A-424C-94D8-7637F915F4A1}" srcOrd="0" destOrd="0" parTransId="{3A2B8829-9348-4271-A172-67226770E7BC}" sibTransId="{BEAB2F1A-32AB-489E-BA9E-2DBC5698D748}"/>
    <dgm:cxn modelId="{F932866C-853A-457C-ABFC-34321C906677}" srcId="{1A09B6E8-344A-424C-94D8-7637F915F4A1}" destId="{E30C9504-FCBC-4A0A-AF07-6A4E02587F92}" srcOrd="0" destOrd="0" parTransId="{929657A3-4E75-4D4A-AD91-DC248ABDD193}" sibTransId="{244785A3-9A1A-4B0B-8293-22FDF6C71A5C}"/>
    <dgm:cxn modelId="{DABF2AC4-FAD1-4D25-B987-BCFC22C57E1E}" srcId="{E30C9504-FCBC-4A0A-AF07-6A4E02587F92}" destId="{B533B259-6018-490D-92F7-F4DF39E3E3A6}" srcOrd="0" destOrd="0" parTransId="{88F92F42-7A7F-4389-B69C-F35FEC5C1E32}" sibTransId="{5C06C2C9-6AD5-4F85-8551-AD48B8B46093}"/>
    <dgm:cxn modelId="{97334EC5-B147-4B23-BC54-8818BDA40C47}" type="presOf" srcId="{76A36031-1E33-4EC3-88EE-1491F9E500B1}" destId="{F802AD7F-4BA6-49D4-9D1E-26A97D754EA7}" srcOrd="0" destOrd="0"/>
    <dgm:cxn modelId="{109021CC-BBDD-42FA-9B9D-8BC92E690173}" type="presParOf" srcId="{F802AD7F-4BA6-49D4-9D1E-26A97D754EA7}" destId="{89D41419-1D50-4949-8FCB-E295B649230E}" srcOrd="0" destOrd="0"/>
    <dgm:cxn modelId="{94332C7F-0079-42FE-8F2C-445EB7789DE5}" type="presParOf" srcId="{89D41419-1D50-4949-8FCB-E295B649230E}" destId="{F2CE0EAC-036F-4D01-B3D2-E2132617A18A}" srcOrd="0" destOrd="0"/>
    <dgm:cxn modelId="{C9A0E92B-DF0D-4580-9524-40179B8D8575}" type="presParOf" srcId="{89D41419-1D50-4949-8FCB-E295B649230E}" destId="{B230E9D2-5EA2-476C-8A42-4718514CD1DB}" srcOrd="1" destOrd="0"/>
    <dgm:cxn modelId="{9239247F-8AB1-4BD6-9D86-1DE85EC9975D}" type="presParOf" srcId="{89D41419-1D50-4949-8FCB-E295B649230E}" destId="{DDD43F16-8F4D-44C9-B48A-905A852F362D}" srcOrd="2" destOrd="0"/>
    <dgm:cxn modelId="{C9F64179-4377-4AA1-AD5A-D0FF47FFFF0B}" type="presParOf" srcId="{F2CE0EAC-036F-4D01-B3D2-E2132617A18A}" destId="{259875ED-3BF6-4AE0-A032-841DB79BF1D8}" srcOrd="0" destOrd="0"/>
    <dgm:cxn modelId="{D6768397-BA07-4A6F-A2DE-BEF63C8F2206}" type="presOf" srcId="{1A09B6E8-344A-424C-94D8-7637F915F4A1}" destId="{259875ED-3BF6-4AE0-A032-841DB79BF1D8}" srcOrd="0" destOrd="0"/>
    <dgm:cxn modelId="{F6F4EFF9-AD1F-4003-80F9-0CA740B545FE}" type="presParOf" srcId="{F2CE0EAC-036F-4D01-B3D2-E2132617A18A}" destId="{A8CF678B-6A97-4B44-A7B5-E6C25A72F36A}" srcOrd="1" destOrd="0"/>
    <dgm:cxn modelId="{6CD65ECB-988C-41FF-8A64-8967497281D4}" type="presOf" srcId="{1A09B6E8-344A-424C-94D8-7637F915F4A1}" destId="{A8CF678B-6A97-4B44-A7B5-E6C25A72F36A}" srcOrd="0" destOrd="0"/>
    <dgm:cxn modelId="{77FE3FBE-3945-4DD4-8B03-D0B15E277B82}" type="presParOf" srcId="{B230E9D2-5EA2-476C-8A42-4718514CD1DB}" destId="{15F714F9-4BEB-4D38-9513-691F649E42B0}" srcOrd="0" destOrd="0"/>
    <dgm:cxn modelId="{1088A07C-7723-4287-945D-782AEC22A0D1}" type="presOf" srcId="{929657A3-4E75-4D4A-AD91-DC248ABDD193}" destId="{15F714F9-4BEB-4D38-9513-691F649E42B0}" srcOrd="0" destOrd="0"/>
    <dgm:cxn modelId="{510638CE-9BD7-46CB-9C34-62EA759FF744}" type="presParOf" srcId="{B230E9D2-5EA2-476C-8A42-4718514CD1DB}" destId="{6A655C41-3D48-490B-8E1D-626073952B68}" srcOrd="1" destOrd="0"/>
    <dgm:cxn modelId="{7C7010C4-AAC1-40A4-A5A5-53816C21B481}" type="presParOf" srcId="{6A655C41-3D48-490B-8E1D-626073952B68}" destId="{198BDD18-FCB0-4D27-BEAA-7873E146EC40}" srcOrd="0" destOrd="0"/>
    <dgm:cxn modelId="{B3CD154C-B27C-4661-BD78-AA1CE863B97E}" type="presParOf" srcId="{6A655C41-3D48-490B-8E1D-626073952B68}" destId="{3DFAED57-99FD-45C7-A924-BFFBAD370FA4}" srcOrd="1" destOrd="0"/>
    <dgm:cxn modelId="{EBE6869A-77E5-4C44-AD38-4CF32ED07D28}" type="presParOf" srcId="{6A655C41-3D48-490B-8E1D-626073952B68}" destId="{B28A4461-5429-4215-956B-60BB7F629D6F}" srcOrd="2" destOrd="0"/>
    <dgm:cxn modelId="{14289FE4-BD7C-4008-A25A-F55580753D3C}" type="presParOf" srcId="{198BDD18-FCB0-4D27-BEAA-7873E146EC40}" destId="{17D4C750-5A47-41D4-A4D5-FADF13304A39}" srcOrd="0" destOrd="0"/>
    <dgm:cxn modelId="{CD1166AE-8005-4E4C-A7A1-073FF1029EEC}" type="presOf" srcId="{E30C9504-FCBC-4A0A-AF07-6A4E02587F92}" destId="{17D4C750-5A47-41D4-A4D5-FADF13304A39}" srcOrd="0" destOrd="0"/>
    <dgm:cxn modelId="{2EF782C3-2855-4305-8A4E-100B197363EC}" type="presParOf" srcId="{198BDD18-FCB0-4D27-BEAA-7873E146EC40}" destId="{273A4DC5-653C-415A-ABA2-2C789B633B91}" srcOrd="1" destOrd="0"/>
    <dgm:cxn modelId="{9F0E0BE2-8A15-4EBC-87DA-9A9E1CC54B67}" type="presOf" srcId="{E30C9504-FCBC-4A0A-AF07-6A4E02587F92}" destId="{273A4DC5-653C-415A-ABA2-2C789B633B91}" srcOrd="0" destOrd="0"/>
    <dgm:cxn modelId="{3A5BACA5-F6DA-4D1D-B843-DB571B0AA1F2}" type="presParOf" srcId="{3DFAED57-99FD-45C7-A924-BFFBAD370FA4}" destId="{4B8317D1-C536-4528-A465-1144C4D4A632}" srcOrd="0" destOrd="0"/>
    <dgm:cxn modelId="{962B8F84-8C63-4C50-8CDE-D9A0E92D3E8A}" type="presOf" srcId="{88F92F42-7A7F-4389-B69C-F35FEC5C1E32}" destId="{4B8317D1-C536-4528-A465-1144C4D4A632}" srcOrd="0" destOrd="0"/>
    <dgm:cxn modelId="{3E91E35C-979F-48C3-9B32-DB3BA4424215}" type="presParOf" srcId="{3DFAED57-99FD-45C7-A924-BFFBAD370FA4}" destId="{D14F3603-75D3-4988-B90A-7A6285C7E42F}" srcOrd="1" destOrd="0"/>
    <dgm:cxn modelId="{E2C2C4FE-1CE5-48A5-A3DC-9D2581E0F42E}" type="presParOf" srcId="{D14F3603-75D3-4988-B90A-7A6285C7E42F}" destId="{B723F6A7-762C-4C11-AA1C-7A1AEF3A6670}" srcOrd="0" destOrd="0"/>
    <dgm:cxn modelId="{DED979C6-EA6B-4C8B-9550-7AAA5D3E9D50}" type="presParOf" srcId="{D14F3603-75D3-4988-B90A-7A6285C7E42F}" destId="{0B6717E8-1856-4D89-A5DB-268722BFA231}" srcOrd="1" destOrd="0"/>
    <dgm:cxn modelId="{43DCB25B-E775-4884-B336-BC4E8644AE34}" type="presParOf" srcId="{D14F3603-75D3-4988-B90A-7A6285C7E42F}" destId="{D820EF71-A5FE-421D-862D-29D5E5ED384F}" srcOrd="2" destOrd="0"/>
    <dgm:cxn modelId="{F5388F21-5603-43B4-9765-064721D793DA}" type="presParOf" srcId="{B723F6A7-762C-4C11-AA1C-7A1AEF3A6670}" destId="{3AC4D6EA-AB3F-4C37-9995-566F4B938994}" srcOrd="0" destOrd="0"/>
    <dgm:cxn modelId="{E5D0E9AA-AE69-4F88-A21F-34907F51E791}" type="presOf" srcId="{B533B259-6018-490D-92F7-F4DF39E3E3A6}" destId="{3AC4D6EA-AB3F-4C37-9995-566F4B938994}" srcOrd="0" destOrd="0"/>
    <dgm:cxn modelId="{D42F8733-3DA7-4A24-A006-2A2125DEF6D5}" type="presParOf" srcId="{B723F6A7-762C-4C11-AA1C-7A1AEF3A6670}" destId="{9D94A23C-522D-4FE3-B105-5711D0794DB7}" srcOrd="1" destOrd="0"/>
    <dgm:cxn modelId="{9D012EB7-D1F8-4173-A81A-48EFB9B2BA35}" type="presOf" srcId="{B533B259-6018-490D-92F7-F4DF39E3E3A6}" destId="{9D94A23C-522D-4FE3-B105-5711D0794DB7}" srcOrd="0" destOrd="0"/>
  </dgm:cxnLst>
  <dgm:extLst>
    <a:ext uri="http://schemas.microsoft.com/office/drawing/2008/diagram">
      <dsp:dataModelExt xmlns:dsp="http://schemas.microsoft.com/office/drawing/2008/diagram" relId="rId15"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linDir" val="fromT"/>
                  <dgm:param type="chAlign" val="r"/>
                </dgm:alg>
              </dgm:if>
              <dgm:if name="Name23" func="var" arg="hierBranch" op="equ" val="r">
                <dgm:alg type="hierChild">
                  <dgm:param type="linDir" val="fromT"/>
                  <dgm:param type="chAlign" val="l"/>
                </dgm:alg>
              </dgm:if>
              <dgm:if name="Name24" func="var" arg="hierBranch" op="equ" val="hang">
                <dgm:choose name="Name25">
                  <dgm:if name="Name26" func="var" arg="dir" op="equ" val="norm">
                    <dgm:alg type="hierChild">
                      <dgm:param type="linDir" val="fromL"/>
                      <dgm:param type="chAlign" val="l"/>
                      <dgm:param type="secLinDir" val="fromT"/>
                      <dgm:param type="secChAlign" val="t"/>
                    </dgm:alg>
                  </dgm:if>
                  <dgm:else name="Name27">
                    <dgm:alg type="hierChild">
                      <dgm:param type="linDir" val="fromR"/>
                      <dgm:param type="chAlign" val="l"/>
                      <dgm:param type="secLinDir" val="fromT"/>
                      <dgm:param type="secChAlign" val="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dim" val="1D"/>
                        <dgm:param type="endSty" val="noArr"/>
                        <dgm:param type="connRout" val="bend"/>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dim" val="1D"/>
                            <dgm:param type="endSty" val="noArr"/>
                            <dgm:param type="connRout" val="bend"/>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dim" val="1D"/>
                                    <dgm:param type="endSty" val="noArr"/>
                                    <dgm:param type="connRout" val="bend"/>
                                    <dgm:param type="begPts" val="bCtr"/>
                                    <dgm:param type="endPts" val="midL midR"/>
                                  </dgm:alg>
                                </dgm:if>
                                <dgm:else name="Name45">
                                  <dgm:alg type="conn">
                                    <dgm:param type="srcNode" val="rootConnector"/>
                                    <dgm:param type="dim" val="1D"/>
                                    <dgm:param type="endSty" val="noArr"/>
                                    <dgm:param type="connRout" val="bend"/>
                                    <dgm:param type="begPts" val="bCtr"/>
                                    <dgm:param type="endPts" val="midL midR"/>
                                  </dgm:alg>
                                </dgm:else>
                              </dgm:choose>
                            </dgm:if>
                            <dgm:else name="Name46">
                              <dgm:alg type="conn">
                                <dgm:param type="dim" val="1D"/>
                                <dgm:param type="endSty" val="noArr"/>
                                <dgm:param type="connRout" val="bend"/>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dim" val="1D"/>
                                <dgm:param type="endSty" val="noArr"/>
                                <dgm:param type="connRout" val="bend"/>
                                <dgm:param type="begPts" val="bCtr"/>
                                <dgm:param type="endPts" val="midL midR"/>
                              </dgm:alg>
                            </dgm:if>
                            <dgm:else name="Name55">
                              <dgm:alg type="conn">
                                <dgm:param type="srcNode" val="rootConnector1"/>
                                <dgm:param type="dim" val="1D"/>
                                <dgm:param type="endSty" val="noArr"/>
                                <dgm:param type="connRout" val="bend"/>
                                <dgm:param type="begPts" val="bCtr"/>
                                <dgm:param type="endPts" val="midL midR"/>
                              </dgm:alg>
                            </dgm:else>
                          </dgm:choose>
                        </dgm:if>
                        <dgm:else name="Name56">
                          <dgm:choose name="Name57">
                            <dgm:if name="Name58" axis="par ch" ptType="node asst" func="cnt" op="gte" val="1">
                              <dgm:alg type="conn">
                                <dgm:param type="dim" val="1D"/>
                                <dgm:param type="endSty" val="noArr"/>
                                <dgm:param type="connRout" val="bend"/>
                                <dgm:param type="begPts" val="bCtr"/>
                                <dgm:param type="endPts" val="midL midR"/>
                              </dgm:alg>
                            </dgm:if>
                            <dgm:else name="Name59">
                              <dgm:alg type="conn">
                                <dgm:param type="srcNode" val="rootConnector"/>
                                <dgm:param type="dim" val="1D"/>
                                <dgm:param type="endSty" val="noArr"/>
                                <dgm:param type="connRout" val="bend"/>
                                <dgm:param type="begPts" val="bCtr"/>
                                <dgm:param type="endPts" val="midL mid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linDir" val="fromT"/>
                        <dgm:param type="chAlign" val="r"/>
                      </dgm:alg>
                    </dgm:if>
                    <dgm:if name="Name85" func="var" arg="hierBranch" op="equ" val="r">
                      <dgm:alg type="hierChild">
                        <dgm:param type="linDir" val="fromT"/>
                        <dgm:param type="chAlign" val="l"/>
                      </dgm:alg>
                    </dgm:if>
                    <dgm:if name="Name86" func="var" arg="hierBranch" op="equ" val="hang">
                      <dgm:choose name="Name87">
                        <dgm:if name="Name88" func="var" arg="dir" op="equ" val="norm">
                          <dgm:alg type="hierChild">
                            <dgm:param type="linDir" val="fromL"/>
                            <dgm:param type="chAlign" val="l"/>
                            <dgm:param type="secLinDir" val="fromT"/>
                            <dgm:param type="secChAlign" val="t"/>
                          </dgm:alg>
                        </dgm:if>
                        <dgm:else name="Name89">
                          <dgm:alg type="hierChild">
                            <dgm:param type="linDir" val="fromR"/>
                            <dgm:param type="chAlign" val="l"/>
                            <dgm:param type="secLinDir" val="fromT"/>
                            <dgm:param type="secChAlign" val="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linDir" val="fromT"/>
                            <dgm:param type="chAlign" val="l"/>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linDir" val="fromL"/>
                        <dgm:param type="chAlign" val="l"/>
                        <dgm:param type="secLinDir" val="fromT"/>
                        <dgm:param type="secChAlign" val="t"/>
                      </dgm:alg>
                    </dgm:if>
                    <dgm:else name="Name105">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linDir" val="fromL"/>
                  <dgm:param type="chAlign" val="l"/>
                  <dgm:param type="secLinDir" val="fromT"/>
                  <dgm:param type="secChAlign" val="t"/>
                </dgm:alg>
              </dgm:if>
              <dgm:else name="Name109">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linDir" val="fromT"/>
                        <dgm:param type="chAlign" val="r"/>
                      </dgm:alg>
                    </dgm:if>
                    <dgm:if name="Name129" func="var" arg="hierBranch" op="equ" val="r">
                      <dgm:alg type="hierChild">
                        <dgm:param type="linDir" val="fromT"/>
                        <dgm:param type="chAlign" val="l"/>
                      </dgm:alg>
                    </dgm:if>
                    <dgm:if name="Name130" func="var" arg="hierBranch" op="equ" val="hang">
                      <dgm:choose name="Name131">
                        <dgm:if name="Name132" func="var" arg="dir" op="equ" val="norm">
                          <dgm:alg type="hierChild">
                            <dgm:param type="linDir" val="fromL"/>
                            <dgm:param type="chAlign" val="l"/>
                            <dgm:param type="secLinDir" val="fromT"/>
                            <dgm:param type="secChAlign" val="t"/>
                          </dgm:alg>
                        </dgm:if>
                        <dgm:else name="Name133">
                          <dgm:alg type="hierChild">
                            <dgm:param type="linDir" val="fromR"/>
                            <dgm:param type="chAlign" val="l"/>
                            <dgm:param type="secLinDir" val="fromT"/>
                            <dgm:param type="secChAlign" val="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linDir" val="fromT"/>
                            <dgm:param type="chAlign" val="l"/>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linDir" val="fromL"/>
                        <dgm:param type="chAlign" val="l"/>
                        <dgm:param type="secLinDir" val="fromT"/>
                        <dgm:param type="secChAlign" val="t"/>
                      </dgm:alg>
                    </dgm:if>
                    <dgm:else name="Name146">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linDir" val="fromT"/>
                  <dgm:param type="chAlign" val="r"/>
                </dgm:alg>
              </dgm:if>
              <dgm:if name="Name23" func="var" arg="hierBranch" op="equ" val="r">
                <dgm:alg type="hierChild">
                  <dgm:param type="linDir" val="fromT"/>
                  <dgm:param type="chAlign" val="l"/>
                </dgm:alg>
              </dgm:if>
              <dgm:if name="Name24" func="var" arg="hierBranch" op="equ" val="hang">
                <dgm:choose name="Name25">
                  <dgm:if name="Name26" func="var" arg="dir" op="equ" val="norm">
                    <dgm:alg type="hierChild">
                      <dgm:param type="linDir" val="fromL"/>
                      <dgm:param type="chAlign" val="l"/>
                      <dgm:param type="secLinDir" val="fromT"/>
                      <dgm:param type="secChAlign" val="t"/>
                    </dgm:alg>
                  </dgm:if>
                  <dgm:else name="Name27">
                    <dgm:alg type="hierChild">
                      <dgm:param type="linDir" val="fromR"/>
                      <dgm:param type="chAlign" val="l"/>
                      <dgm:param type="secLinDir" val="fromT"/>
                      <dgm:param type="secChAlign" val="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dim" val="1D"/>
                        <dgm:param type="endSty" val="noArr"/>
                        <dgm:param type="connRout" val="bend"/>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dim" val="1D"/>
                            <dgm:param type="endSty" val="noArr"/>
                            <dgm:param type="connRout" val="bend"/>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dim" val="1D"/>
                                    <dgm:param type="endSty" val="noArr"/>
                                    <dgm:param type="connRout" val="bend"/>
                                    <dgm:param type="begPts" val="bCtr"/>
                                    <dgm:param type="endPts" val="midL midR"/>
                                  </dgm:alg>
                                </dgm:if>
                                <dgm:else name="Name45">
                                  <dgm:alg type="conn">
                                    <dgm:param type="srcNode" val="rootConnector"/>
                                    <dgm:param type="dim" val="1D"/>
                                    <dgm:param type="endSty" val="noArr"/>
                                    <dgm:param type="connRout" val="bend"/>
                                    <dgm:param type="begPts" val="bCtr"/>
                                    <dgm:param type="endPts" val="midL midR"/>
                                  </dgm:alg>
                                </dgm:else>
                              </dgm:choose>
                            </dgm:if>
                            <dgm:else name="Name46">
                              <dgm:alg type="conn">
                                <dgm:param type="dim" val="1D"/>
                                <dgm:param type="endSty" val="noArr"/>
                                <dgm:param type="connRout" val="bend"/>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dim" val="1D"/>
                                <dgm:param type="endSty" val="noArr"/>
                                <dgm:param type="connRout" val="bend"/>
                                <dgm:param type="begPts" val="bCtr"/>
                                <dgm:param type="endPts" val="midL midR"/>
                              </dgm:alg>
                            </dgm:if>
                            <dgm:else name="Name55">
                              <dgm:alg type="conn">
                                <dgm:param type="srcNode" val="rootConnector1"/>
                                <dgm:param type="dim" val="1D"/>
                                <dgm:param type="endSty" val="noArr"/>
                                <dgm:param type="connRout" val="bend"/>
                                <dgm:param type="begPts" val="bCtr"/>
                                <dgm:param type="endPts" val="midL midR"/>
                              </dgm:alg>
                            </dgm:else>
                          </dgm:choose>
                        </dgm:if>
                        <dgm:else name="Name56">
                          <dgm:choose name="Name57">
                            <dgm:if name="Name58" axis="par ch" ptType="node asst" func="cnt" op="gte" val="1">
                              <dgm:alg type="conn">
                                <dgm:param type="dim" val="1D"/>
                                <dgm:param type="endSty" val="noArr"/>
                                <dgm:param type="connRout" val="bend"/>
                                <dgm:param type="begPts" val="bCtr"/>
                                <dgm:param type="endPts" val="midL midR"/>
                              </dgm:alg>
                            </dgm:if>
                            <dgm:else name="Name59">
                              <dgm:alg type="conn">
                                <dgm:param type="srcNode" val="rootConnector"/>
                                <dgm:param type="dim" val="1D"/>
                                <dgm:param type="endSty" val="noArr"/>
                                <dgm:param type="connRout" val="bend"/>
                                <dgm:param type="begPts" val="bCtr"/>
                                <dgm:param type="endPts" val="midL mid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linDir" val="fromT"/>
                        <dgm:param type="chAlign" val="r"/>
                      </dgm:alg>
                    </dgm:if>
                    <dgm:if name="Name85" func="var" arg="hierBranch" op="equ" val="r">
                      <dgm:alg type="hierChild">
                        <dgm:param type="linDir" val="fromT"/>
                        <dgm:param type="chAlign" val="l"/>
                      </dgm:alg>
                    </dgm:if>
                    <dgm:if name="Name86" func="var" arg="hierBranch" op="equ" val="hang">
                      <dgm:choose name="Name87">
                        <dgm:if name="Name88" func="var" arg="dir" op="equ" val="norm">
                          <dgm:alg type="hierChild">
                            <dgm:param type="linDir" val="fromL"/>
                            <dgm:param type="chAlign" val="l"/>
                            <dgm:param type="secLinDir" val="fromT"/>
                            <dgm:param type="secChAlign" val="t"/>
                          </dgm:alg>
                        </dgm:if>
                        <dgm:else name="Name89">
                          <dgm:alg type="hierChild">
                            <dgm:param type="linDir" val="fromR"/>
                            <dgm:param type="chAlign" val="l"/>
                            <dgm:param type="secLinDir" val="fromT"/>
                            <dgm:param type="secChAlign" val="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linDir" val="fromT"/>
                            <dgm:param type="chAlign" val="l"/>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linDir" val="fromL"/>
                        <dgm:param type="chAlign" val="l"/>
                        <dgm:param type="secLinDir" val="fromT"/>
                        <dgm:param type="secChAlign" val="t"/>
                      </dgm:alg>
                    </dgm:if>
                    <dgm:else name="Name105">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linDir" val="fromL"/>
                  <dgm:param type="chAlign" val="l"/>
                  <dgm:param type="secLinDir" val="fromT"/>
                  <dgm:param type="secChAlign" val="t"/>
                </dgm:alg>
              </dgm:if>
              <dgm:else name="Name109">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linDir" val="fromT"/>
                        <dgm:param type="chAlign" val="r"/>
                      </dgm:alg>
                    </dgm:if>
                    <dgm:if name="Name129" func="var" arg="hierBranch" op="equ" val="r">
                      <dgm:alg type="hierChild">
                        <dgm:param type="linDir" val="fromT"/>
                        <dgm:param type="chAlign" val="l"/>
                      </dgm:alg>
                    </dgm:if>
                    <dgm:if name="Name130" func="var" arg="hierBranch" op="equ" val="hang">
                      <dgm:choose name="Name131">
                        <dgm:if name="Name132" func="var" arg="dir" op="equ" val="norm">
                          <dgm:alg type="hierChild">
                            <dgm:param type="linDir" val="fromL"/>
                            <dgm:param type="chAlign" val="l"/>
                            <dgm:param type="secLinDir" val="fromT"/>
                            <dgm:param type="secChAlign" val="t"/>
                          </dgm:alg>
                        </dgm:if>
                        <dgm:else name="Name133">
                          <dgm:alg type="hierChild">
                            <dgm:param type="linDir" val="fromR"/>
                            <dgm:param type="chAlign" val="l"/>
                            <dgm:param type="secLinDir" val="fromT"/>
                            <dgm:param type="secChAlign" val="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linDir" val="fromT"/>
                            <dgm:param type="chAlign" val="l"/>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linDir" val="fromL"/>
                        <dgm:param type="chAlign" val="l"/>
                        <dgm:param type="secLinDir" val="fromT"/>
                        <dgm:param type="secChAlign" val="t"/>
                      </dgm:alg>
                    </dgm:if>
                    <dgm:else name="Name146">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linDir" val="fromT"/>
                  <dgm:param type="chAlign" val="r"/>
                </dgm:alg>
              </dgm:if>
              <dgm:if name="Name23" func="var" arg="hierBranch" op="equ" val="r">
                <dgm:alg type="hierChild">
                  <dgm:param type="linDir" val="fromT"/>
                  <dgm:param type="chAlign" val="l"/>
                </dgm:alg>
              </dgm:if>
              <dgm:if name="Name24" func="var" arg="hierBranch" op="equ" val="hang">
                <dgm:choose name="Name25">
                  <dgm:if name="Name26" func="var" arg="dir" op="equ" val="norm">
                    <dgm:alg type="hierChild">
                      <dgm:param type="linDir" val="fromL"/>
                      <dgm:param type="chAlign" val="l"/>
                      <dgm:param type="secLinDir" val="fromT"/>
                      <dgm:param type="secChAlign" val="t"/>
                    </dgm:alg>
                  </dgm:if>
                  <dgm:else name="Name27">
                    <dgm:alg type="hierChild">
                      <dgm:param type="linDir" val="fromR"/>
                      <dgm:param type="chAlign" val="l"/>
                      <dgm:param type="secLinDir" val="fromT"/>
                      <dgm:param type="secChAlign" val="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dim" val="1D"/>
                        <dgm:param type="endSty" val="noArr"/>
                        <dgm:param type="connRout" val="bend"/>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dim" val="1D"/>
                            <dgm:param type="endSty" val="noArr"/>
                            <dgm:param type="connRout" val="bend"/>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dim" val="1D"/>
                                    <dgm:param type="endSty" val="noArr"/>
                                    <dgm:param type="connRout" val="bend"/>
                                    <dgm:param type="begPts" val="bCtr"/>
                                    <dgm:param type="endPts" val="midL midR"/>
                                  </dgm:alg>
                                </dgm:if>
                                <dgm:else name="Name45">
                                  <dgm:alg type="conn">
                                    <dgm:param type="srcNode" val="rootConnector"/>
                                    <dgm:param type="dim" val="1D"/>
                                    <dgm:param type="endSty" val="noArr"/>
                                    <dgm:param type="connRout" val="bend"/>
                                    <dgm:param type="begPts" val="bCtr"/>
                                    <dgm:param type="endPts" val="midL midR"/>
                                  </dgm:alg>
                                </dgm:else>
                              </dgm:choose>
                            </dgm:if>
                            <dgm:else name="Name46">
                              <dgm:alg type="conn">
                                <dgm:param type="dim" val="1D"/>
                                <dgm:param type="endSty" val="noArr"/>
                                <dgm:param type="connRout" val="bend"/>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dim" val="1D"/>
                                <dgm:param type="endSty" val="noArr"/>
                                <dgm:param type="connRout" val="bend"/>
                                <dgm:param type="begPts" val="bCtr"/>
                                <dgm:param type="endPts" val="midL midR"/>
                              </dgm:alg>
                            </dgm:if>
                            <dgm:else name="Name55">
                              <dgm:alg type="conn">
                                <dgm:param type="srcNode" val="rootConnector1"/>
                                <dgm:param type="dim" val="1D"/>
                                <dgm:param type="endSty" val="noArr"/>
                                <dgm:param type="connRout" val="bend"/>
                                <dgm:param type="begPts" val="bCtr"/>
                                <dgm:param type="endPts" val="midL midR"/>
                              </dgm:alg>
                            </dgm:else>
                          </dgm:choose>
                        </dgm:if>
                        <dgm:else name="Name56">
                          <dgm:choose name="Name57">
                            <dgm:if name="Name58" axis="par ch" ptType="node asst" func="cnt" op="gte" val="1">
                              <dgm:alg type="conn">
                                <dgm:param type="dim" val="1D"/>
                                <dgm:param type="endSty" val="noArr"/>
                                <dgm:param type="connRout" val="bend"/>
                                <dgm:param type="begPts" val="bCtr"/>
                                <dgm:param type="endPts" val="midL midR"/>
                              </dgm:alg>
                            </dgm:if>
                            <dgm:else name="Name59">
                              <dgm:alg type="conn">
                                <dgm:param type="srcNode" val="rootConnector"/>
                                <dgm:param type="dim" val="1D"/>
                                <dgm:param type="endSty" val="noArr"/>
                                <dgm:param type="connRout" val="bend"/>
                                <dgm:param type="begPts" val="bCtr"/>
                                <dgm:param type="endPts" val="midL mid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linDir" val="fromT"/>
                        <dgm:param type="chAlign" val="r"/>
                      </dgm:alg>
                    </dgm:if>
                    <dgm:if name="Name85" func="var" arg="hierBranch" op="equ" val="r">
                      <dgm:alg type="hierChild">
                        <dgm:param type="linDir" val="fromT"/>
                        <dgm:param type="chAlign" val="l"/>
                      </dgm:alg>
                    </dgm:if>
                    <dgm:if name="Name86" func="var" arg="hierBranch" op="equ" val="hang">
                      <dgm:choose name="Name87">
                        <dgm:if name="Name88" func="var" arg="dir" op="equ" val="norm">
                          <dgm:alg type="hierChild">
                            <dgm:param type="linDir" val="fromL"/>
                            <dgm:param type="chAlign" val="l"/>
                            <dgm:param type="secLinDir" val="fromT"/>
                            <dgm:param type="secChAlign" val="t"/>
                          </dgm:alg>
                        </dgm:if>
                        <dgm:else name="Name89">
                          <dgm:alg type="hierChild">
                            <dgm:param type="linDir" val="fromR"/>
                            <dgm:param type="chAlign" val="l"/>
                            <dgm:param type="secLinDir" val="fromT"/>
                            <dgm:param type="secChAlign" val="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linDir" val="fromT"/>
                            <dgm:param type="chAlign" val="l"/>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linDir" val="fromL"/>
                        <dgm:param type="chAlign" val="l"/>
                        <dgm:param type="secLinDir" val="fromT"/>
                        <dgm:param type="secChAlign" val="t"/>
                      </dgm:alg>
                    </dgm:if>
                    <dgm:else name="Name105">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linDir" val="fromL"/>
                  <dgm:param type="chAlign" val="l"/>
                  <dgm:param type="secLinDir" val="fromT"/>
                  <dgm:param type="secChAlign" val="t"/>
                </dgm:alg>
              </dgm:if>
              <dgm:else name="Name109">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linDir" val="fromT"/>
                        <dgm:param type="chAlign" val="r"/>
                      </dgm:alg>
                    </dgm:if>
                    <dgm:if name="Name129" func="var" arg="hierBranch" op="equ" val="r">
                      <dgm:alg type="hierChild">
                        <dgm:param type="linDir" val="fromT"/>
                        <dgm:param type="chAlign" val="l"/>
                      </dgm:alg>
                    </dgm:if>
                    <dgm:if name="Name130" func="var" arg="hierBranch" op="equ" val="hang">
                      <dgm:choose name="Name131">
                        <dgm:if name="Name132" func="var" arg="dir" op="equ" val="norm">
                          <dgm:alg type="hierChild">
                            <dgm:param type="linDir" val="fromL"/>
                            <dgm:param type="chAlign" val="l"/>
                            <dgm:param type="secLinDir" val="fromT"/>
                            <dgm:param type="secChAlign" val="t"/>
                          </dgm:alg>
                        </dgm:if>
                        <dgm:else name="Name133">
                          <dgm:alg type="hierChild">
                            <dgm:param type="linDir" val="fromR"/>
                            <dgm:param type="chAlign" val="l"/>
                            <dgm:param type="secLinDir" val="fromT"/>
                            <dgm:param type="secChAlign" val="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linDir" val="fromT"/>
                            <dgm:param type="chAlign" val="l"/>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linDir" val="fromL"/>
                        <dgm:param type="chAlign" val="l"/>
                        <dgm:param type="secLinDir" val="fromT"/>
                        <dgm:param type="secChAlign" val="t"/>
                      </dgm:alg>
                    </dgm:if>
                    <dgm:else name="Name146">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3.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62.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741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a:defRPr sz="120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411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92196" name="Rectangle 4"/>
          <p:cNvSpPr>
            <a:spLocks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47411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endPar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endPar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endPar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endPar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endPar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411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a:defRPr sz="120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411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lvl="0" algn="r" eaLnBrk="1" hangingPunct="1">
              <a:buNone/>
            </a:pPr>
            <a:fld id="{9A0DB2DC-4C9A-4742-B13C-FB6460FD3503}" type="slidenum">
              <a:rPr lang="en-US" altLang="zh-CN" sz="1200" dirty="0"/>
            </a:fld>
            <a:endParaRPr lang="en-US" altLang="zh-CN"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3218" name="Rectangle 7"/>
          <p:cNvSpPr txBox="1">
            <a:spLocks noGrp="1"/>
          </p:cNvSpPr>
          <p:nvPr>
            <p:ph type="sldNum" sz="quarter"/>
          </p:nvPr>
        </p:nvSpPr>
        <p:spPr>
          <a:xfrm>
            <a:off x="3886200" y="8686800"/>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393219" name="Rectangle 2"/>
          <p:cNvSpPr>
            <a:spLocks noTextEdit="1"/>
          </p:cNvSpPr>
          <p:nvPr>
            <p:ph type="sldImg"/>
          </p:nvPr>
        </p:nvSpPr>
        <p:spPr>
          <a:xfrm>
            <a:off x="1150938" y="692150"/>
            <a:ext cx="4556125" cy="3416300"/>
          </a:xfrm>
          <a:ln w="12700">
            <a:solidFill>
              <a:schemeClr val="tx1">
                <a:alpha val="100000"/>
              </a:schemeClr>
            </a:solidFill>
          </a:ln>
        </p:spPr>
      </p:sp>
      <p:sp>
        <p:nvSpPr>
          <p:cNvPr id="393220" name="Rectangle 3"/>
          <p:cNvSpPr/>
          <p:nvPr>
            <p:ph type="body" idx="1"/>
          </p:nvPr>
        </p:nvSpPr>
        <p:spPr>
          <a:ln/>
        </p:spPr>
        <p:txBody>
          <a:bodyPr wrap="square" lIns="92075" tIns="46038" rIns="92075" bIns="46038" anchor="t" anchorCtr="0"/>
          <a:p>
            <a:pPr lvl="0" eaLnBrk="1" hangingPunct="1"/>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4242" name="Rectangle 7"/>
          <p:cNvSpPr txBox="1">
            <a:spLocks noGrp="1"/>
          </p:cNvSpPr>
          <p:nvPr>
            <p:ph type="sldNum" sz="quarter"/>
          </p:nvPr>
        </p:nvSpPr>
        <p:spPr>
          <a:xfrm>
            <a:off x="3886200" y="8686800"/>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394243" name="Rectangle 2"/>
          <p:cNvSpPr>
            <a:spLocks noTextEdit="1"/>
          </p:cNvSpPr>
          <p:nvPr>
            <p:ph type="sldImg"/>
          </p:nvPr>
        </p:nvSpPr>
        <p:spPr>
          <a:ln/>
        </p:spPr>
      </p:sp>
      <p:sp>
        <p:nvSpPr>
          <p:cNvPr id="394244" name="Rectangle 3"/>
          <p:cNvSpPr>
            <a:spLocks noGrp="1"/>
          </p:cNvSpPr>
          <p:nvPr>
            <p:ph type="body" idx="1"/>
          </p:nvPr>
        </p:nvSpPr>
        <p:spPr>
          <a:xfrm>
            <a:off x="685800" y="4343400"/>
            <a:ext cx="5486400" cy="4114800"/>
          </a:xfrm>
          <a:ln/>
        </p:spPr>
        <p:txBody>
          <a:bodyPr wrap="square" lIns="91440" tIns="45720" rIns="91440" bIns="45720" anchor="t" anchorCtr="0"/>
          <a:p>
            <a:pPr lvl="0" eaLnBrk="1" hangingPunct="1"/>
            <a:r>
              <a:rPr lang="en-US" altLang="zh-CN" dirty="0"/>
              <a:t>A</a:t>
            </a:r>
            <a:r>
              <a:rPr lang="zh-CN" altLang="en-US" dirty="0"/>
              <a:t>公司筹资成本：－</a:t>
            </a:r>
            <a:r>
              <a:rPr lang="en-US" altLang="zh-CN" dirty="0"/>
              <a:t>5.5%-10%+10.75%=-4.75%</a:t>
            </a:r>
            <a:endParaRPr lang="en-US" altLang="zh-CN" dirty="0"/>
          </a:p>
          <a:p>
            <a:pPr lvl="0" eaLnBrk="1" hangingPunct="1"/>
            <a:r>
              <a:rPr lang="en-US" altLang="zh-CN" dirty="0"/>
              <a:t>B</a:t>
            </a:r>
            <a:r>
              <a:rPr lang="zh-CN" altLang="en-US" dirty="0"/>
              <a:t>公司：－</a:t>
            </a:r>
            <a:r>
              <a:rPr lang="en-US" altLang="zh-CN" dirty="0"/>
              <a:t>10.75%-6%+5.5%=-11.25%</a:t>
            </a:r>
            <a:endParaRPr lang="en-US"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5266" name="Rectangle 7"/>
          <p:cNvSpPr txBox="1">
            <a:spLocks noGrp="1"/>
          </p:cNvSpPr>
          <p:nvPr>
            <p:ph type="sldNum" sz="quarter"/>
          </p:nvPr>
        </p:nvSpPr>
        <p:spPr>
          <a:xfrm>
            <a:off x="3886200" y="8686800"/>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395267" name="Rectangle 2"/>
          <p:cNvSpPr>
            <a:spLocks noTextEdit="1"/>
          </p:cNvSpPr>
          <p:nvPr>
            <p:ph type="sldImg"/>
          </p:nvPr>
        </p:nvSpPr>
        <p:spPr>
          <a:ln/>
        </p:spPr>
      </p:sp>
      <p:sp>
        <p:nvSpPr>
          <p:cNvPr id="395268" name="Rectangle 3"/>
          <p:cNvSpPr>
            <a:spLocks noGrp="1"/>
          </p:cNvSpPr>
          <p:nvPr>
            <p:ph type="body" idx="1"/>
          </p:nvPr>
        </p:nvSpPr>
        <p:spPr>
          <a:ln/>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6290" name="Rectangle 7"/>
          <p:cNvSpPr txBox="1">
            <a:spLocks noGrp="1"/>
          </p:cNvSpPr>
          <p:nvPr>
            <p:ph type="sldNum" sz="quarter"/>
          </p:nvPr>
        </p:nvSpPr>
        <p:spPr>
          <a:xfrm>
            <a:off x="3886200" y="8686800"/>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396291" name="Rectangle 2"/>
          <p:cNvSpPr>
            <a:spLocks noTextEdit="1"/>
          </p:cNvSpPr>
          <p:nvPr>
            <p:ph type="sldImg"/>
          </p:nvPr>
        </p:nvSpPr>
        <p:spPr>
          <a:xfrm>
            <a:off x="1150938" y="692150"/>
            <a:ext cx="4556125" cy="3416300"/>
          </a:xfrm>
          <a:ln w="12700">
            <a:solidFill>
              <a:schemeClr val="tx1">
                <a:alpha val="100000"/>
              </a:schemeClr>
            </a:solidFill>
          </a:ln>
        </p:spPr>
      </p:sp>
      <p:sp>
        <p:nvSpPr>
          <p:cNvPr id="396292" name="Rectangle 3"/>
          <p:cNvSpPr>
            <a:spLocks noGrp="1"/>
          </p:cNvSpPr>
          <p:nvPr>
            <p:ph type="body" idx="1"/>
          </p:nvPr>
        </p:nvSpPr>
        <p:spPr>
          <a:ln/>
        </p:spPr>
        <p:txBody>
          <a:bodyPr wrap="square" lIns="92075" tIns="46038" rIns="92075" bIns="46038" anchor="t" anchorCtr="0"/>
          <a:p>
            <a:pPr lvl="0" eaLnBrk="1" hangingPunct="1"/>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grpSp>
        <p:nvGrpSpPr>
          <p:cNvPr id="3074" name="Group 2"/>
          <p:cNvGrpSpPr/>
          <p:nvPr/>
        </p:nvGrpSpPr>
        <p:grpSpPr>
          <a:xfrm>
            <a:off x="0" y="0"/>
            <a:ext cx="1828800" cy="6856413"/>
            <a:chOff x="0" y="0"/>
            <a:chExt cx="1152" cy="4319"/>
          </a:xfrm>
        </p:grpSpPr>
        <p:sp>
          <p:nvSpPr>
            <p:cNvPr id="14" name="Rectangle 3"/>
            <p:cNvSpPr>
              <a:spLocks noChangeArrowheads="1"/>
            </p:cNvSpPr>
            <p:nvPr/>
          </p:nvSpPr>
          <p:spPr bwMode="auto">
            <a:xfrm>
              <a:off x="0" y="0"/>
              <a:ext cx="1152" cy="1026"/>
            </a:xfrm>
            <a:prstGeom prst="rect">
              <a:avLst/>
            </a:prstGeom>
            <a:gradFill rotWithShape="0">
              <a:gsLst>
                <a:gs pos="0">
                  <a:schemeClr val="bg2"/>
                </a:gs>
                <a:gs pos="100000">
                  <a:schemeClr val="accent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00000"/>
                </a:lnSpc>
                <a:spcBef>
                  <a:spcPct val="50000"/>
                </a:spcBef>
                <a:spcAft>
                  <a:spcPct val="0"/>
                </a:spcAft>
                <a:buClrTx/>
                <a:buSzTx/>
                <a:buFontTx/>
                <a:buNone/>
                <a:defRPr/>
              </a:pPr>
              <a:endParaRPr kumimoji="0" lang="zh-CN" altLang="zh-CN" sz="2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5" name="Rectangle 4"/>
            <p:cNvSpPr>
              <a:spLocks noChangeArrowheads="1"/>
            </p:cNvSpPr>
            <p:nvPr/>
          </p:nvSpPr>
          <p:spPr bwMode="auto">
            <a:xfrm>
              <a:off x="0" y="2400"/>
              <a:ext cx="1152" cy="1919"/>
            </a:xfrm>
            <a:prstGeom prst="rect">
              <a:avLst/>
            </a:prstGeom>
            <a:gradFill rotWithShape="0">
              <a:gsLst>
                <a:gs pos="0">
                  <a:schemeClr val="accent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00000"/>
                </a:lnSpc>
                <a:spcBef>
                  <a:spcPct val="50000"/>
                </a:spcBef>
                <a:spcAft>
                  <a:spcPct val="0"/>
                </a:spcAft>
                <a:buClrTx/>
                <a:buSzTx/>
                <a:buFontTx/>
                <a:buNone/>
                <a:defRPr/>
              </a:pPr>
              <a:endParaRPr kumimoji="0" lang="zh-CN" altLang="zh-CN" sz="2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pic>
          <p:nvPicPr>
            <p:cNvPr id="3082" name="Picture 5"/>
            <p:cNvPicPr/>
            <p:nvPr/>
          </p:nvPicPr>
          <p:blipFill>
            <a:blip r:embed="rId2"/>
            <a:stretch>
              <a:fillRect/>
            </a:stretch>
          </p:blipFill>
          <p:spPr>
            <a:xfrm>
              <a:off x="0" y="1028"/>
              <a:ext cx="1152" cy="1400"/>
            </a:xfrm>
            <a:prstGeom prst="rect">
              <a:avLst/>
            </a:prstGeom>
            <a:noFill/>
            <a:ln w="9525">
              <a:noFill/>
            </a:ln>
          </p:spPr>
        </p:pic>
      </p:grpSp>
      <p:sp>
        <p:nvSpPr>
          <p:cNvPr id="4102" name="Rectangle 6"/>
          <p:cNvSpPr>
            <a:spLocks noGrp="1" noChangeArrowheads="1"/>
          </p:cNvSpPr>
          <p:nvPr>
            <p:ph type="ctrTitle" sz="quarter"/>
          </p:nvPr>
        </p:nvSpPr>
        <p:spPr>
          <a:xfrm>
            <a:off x="1905000" y="1676400"/>
            <a:ext cx="6934200" cy="2116138"/>
          </a:xfrm>
        </p:spPr>
        <p:txBody>
          <a:bodyPr/>
          <a:lstStyle>
            <a:lvl1pPr>
              <a:defRPr/>
            </a:lvl1pPr>
          </a:lstStyle>
          <a:p>
            <a:pPr lvl="0"/>
            <a:r>
              <a:rPr lang="zh-CN" altLang="en-US" noProof="0" smtClean="0"/>
              <a:t>单击此处编辑母版标题样式</a:t>
            </a:r>
            <a:endParaRPr lang="zh-CN" altLang="en-US" noProof="0" smtClean="0"/>
          </a:p>
        </p:txBody>
      </p:sp>
      <p:sp>
        <p:nvSpPr>
          <p:cNvPr id="4103" name="Rectangle 7"/>
          <p:cNvSpPr>
            <a:spLocks noGrp="1" noChangeArrowheads="1"/>
          </p:cNvSpPr>
          <p:nvPr>
            <p:ph type="subTitle" sz="quarter" idx="1"/>
          </p:nvPr>
        </p:nvSpPr>
        <p:spPr>
          <a:xfrm>
            <a:off x="1911350" y="3968750"/>
            <a:ext cx="6400800" cy="1752600"/>
          </a:xfrm>
        </p:spPr>
        <p:txBody>
          <a:bodyPr/>
          <a:lstStyle>
            <a:lvl1pPr marL="0" indent="0">
              <a:buFont typeface="Symbol" panose="05050102010706020507" pitchFamily="18" charset="2"/>
              <a:buNone/>
              <a:defRPr/>
            </a:lvl1pPr>
          </a:lstStyle>
          <a:p>
            <a:pPr lvl="0"/>
            <a:r>
              <a:rPr lang="zh-CN" altLang="en-US" noProof="0" smtClean="0"/>
              <a:t>单击此处编辑母版副标题样式</a:t>
            </a:r>
            <a:endParaRPr lang="zh-CN" altLang="en-US" noProof="0" smtClean="0"/>
          </a:p>
        </p:txBody>
      </p:sp>
      <p:sp>
        <p:nvSpPr>
          <p:cNvPr id="17" name="Rectangle 8"/>
          <p:cNvSpPr>
            <a:spLocks noGrp="1" noChangeArrowheads="1"/>
          </p:cNvSpPr>
          <p:nvPr>
            <p:ph type="dt" sz="quarter" idx="2"/>
          </p:nvPr>
        </p:nvSpPr>
        <p:spPr bwMode="auto">
          <a:xfrm>
            <a:off x="1828800" y="64008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8" name="Rectangle 9"/>
          <p:cNvSpPr>
            <a:spLocks noGrp="1" noChangeArrowheads="1"/>
          </p:cNvSpPr>
          <p:nvPr>
            <p:ph type="ftr" sz="quarter" idx="3"/>
          </p:nvPr>
        </p:nvSpPr>
        <p:spPr bwMode="auto">
          <a:xfrm>
            <a:off x="3962400" y="6400800"/>
            <a:ext cx="28956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9" name="Rectangle 10"/>
          <p:cNvSpPr>
            <a:spLocks noGrp="1" noChangeArrowheads="1"/>
          </p:cNvSpPr>
          <p:nvPr>
            <p:ph type="sldNum" sz="quarter" idx="4"/>
          </p:nvPr>
        </p:nvSpPr>
        <p:spPr bwMode="auto">
          <a:xfrm>
            <a:off x="7239000" y="64008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algn="r">
              <a:buNone/>
            </a:pPr>
            <a:fld id="{9A0DB2DC-4C9A-4742-B13C-FB6460FD3503}" type="slidenum">
              <a:rPr lang="en-US" altLang="zh-CN" dirty="0"/>
            </a:fld>
            <a:endParaRPr lang="en-US" alt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48500" y="304800"/>
            <a:ext cx="1943100" cy="5791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219200" y="304800"/>
            <a:ext cx="5676900" cy="5791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1219200" y="304800"/>
            <a:ext cx="7772400" cy="1206500"/>
          </a:xfrm>
        </p:spPr>
        <p:txBody>
          <a:bodyPr/>
          <a:lstStyle/>
          <a:p>
            <a:r>
              <a:rPr lang="zh-CN" altLang="en-US" smtClean="0"/>
              <a:t>单击此处编辑母版标题样式</a:t>
            </a:r>
            <a:endParaRPr lang="zh-CN" altLang="en-US"/>
          </a:p>
        </p:txBody>
      </p:sp>
      <p:sp>
        <p:nvSpPr>
          <p:cNvPr id="3" name="SmartArt 占位符 2"/>
          <p:cNvSpPr>
            <a:spLocks noGrp="1"/>
          </p:cNvSpPr>
          <p:nvPr>
            <p:ph type="dgm" idx="1"/>
          </p:nvPr>
        </p:nvSpPr>
        <p:spPr>
          <a:xfrm>
            <a:off x="1219200" y="1600200"/>
            <a:ext cx="7772400" cy="4495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tx2"/>
              </a:buClr>
              <a:buSzPct val="90000"/>
              <a:buFont typeface="Symbol" panose="05050102010706020507" pitchFamily="18" charset="2"/>
              <a:buChar char="¨"/>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304800"/>
            <a:ext cx="7772400" cy="12065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1219200" y="1600200"/>
            <a:ext cx="7772400" cy="4495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tx2"/>
              </a:buClr>
              <a:buSzPct val="90000"/>
              <a:buFont typeface="Symbol" panose="05050102010706020507" pitchFamily="18" charset="2"/>
              <a:buChar char="¨"/>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304800"/>
            <a:ext cx="7772400" cy="12065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1219200" y="1600200"/>
            <a:ext cx="7772400" cy="4495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tx2"/>
              </a:buClr>
              <a:buSzPct val="90000"/>
              <a:buFont typeface="Symbol" panose="05050102010706020507" pitchFamily="18" charset="2"/>
              <a:buChar char="¨"/>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2192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816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90000"/>
              <a:buFont typeface="Symbol" panose="05050102010706020507" pitchFamily="18" charset="2"/>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4.png"/><Relationship Id="rId16" Type="http://schemas.openxmlformats.org/officeDocument/2006/relationships/image" Target="../media/image3.png"/><Relationship Id="rId15" Type="http://schemas.openxmlformats.org/officeDocument/2006/relationships/image" Target="../media/image2.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5"/>
          <a:stretch>
            <a:fillRect/>
          </a:stretch>
        </a:blipFill>
        <a:effectLst/>
      </p:bgPr>
    </p:bg>
    <p:spTree>
      <p:nvGrpSpPr>
        <p:cNvPr id="1" name=""/>
        <p:cNvGrpSpPr/>
        <p:nvPr/>
      </p:nvGrpSpPr>
      <p:grpSpPr/>
      <p:grpSp>
        <p:nvGrpSpPr>
          <p:cNvPr id="2050" name="Group 2"/>
          <p:cNvGrpSpPr/>
          <p:nvPr/>
        </p:nvGrpSpPr>
        <p:grpSpPr>
          <a:xfrm>
            <a:off x="0" y="0"/>
            <a:ext cx="1143000" cy="6856413"/>
            <a:chOff x="0" y="0"/>
            <a:chExt cx="720" cy="4319"/>
          </a:xfrm>
        </p:grpSpPr>
        <p:sp>
          <p:nvSpPr>
            <p:cNvPr id="2058" name="Rectangle 3"/>
            <p:cNvSpPr>
              <a:spLocks noChangeArrowheads="1"/>
            </p:cNvSpPr>
            <p:nvPr/>
          </p:nvSpPr>
          <p:spPr bwMode="auto">
            <a:xfrm>
              <a:off x="0" y="0"/>
              <a:ext cx="720" cy="336"/>
            </a:xfrm>
            <a:prstGeom prst="rect">
              <a:avLst/>
            </a:prstGeom>
            <a:gradFill rotWithShape="0">
              <a:gsLst>
                <a:gs pos="0">
                  <a:schemeClr val="bg2"/>
                </a:gs>
                <a:gs pos="100000">
                  <a:schemeClr val="accent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00000"/>
                </a:lnSpc>
                <a:spcBef>
                  <a:spcPct val="50000"/>
                </a:spcBef>
                <a:spcAft>
                  <a:spcPct val="0"/>
                </a:spcAft>
                <a:buClrTx/>
                <a:buSzTx/>
                <a:buFontTx/>
                <a:buNone/>
                <a:defRPr/>
              </a:pPr>
              <a:endParaRPr kumimoji="0" lang="zh-CN" altLang="zh-CN" sz="2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9" name="Rectangle 4"/>
            <p:cNvSpPr>
              <a:spLocks noChangeArrowheads="1"/>
            </p:cNvSpPr>
            <p:nvPr/>
          </p:nvSpPr>
          <p:spPr bwMode="auto">
            <a:xfrm>
              <a:off x="0" y="2016"/>
              <a:ext cx="720" cy="2303"/>
            </a:xfrm>
            <a:prstGeom prst="rect">
              <a:avLst/>
            </a:prstGeom>
            <a:gradFill rotWithShape="0">
              <a:gsLst>
                <a:gs pos="0">
                  <a:schemeClr val="accent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00000"/>
                </a:lnSpc>
                <a:spcBef>
                  <a:spcPct val="50000"/>
                </a:spcBef>
                <a:spcAft>
                  <a:spcPct val="0"/>
                </a:spcAft>
                <a:buClrTx/>
                <a:buSzTx/>
                <a:buFontTx/>
                <a:buNone/>
                <a:defRPr/>
              </a:pPr>
              <a:endParaRPr kumimoji="0" lang="zh-CN" altLang="zh-CN" sz="2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pic>
          <p:nvPicPr>
            <p:cNvPr id="2060" name="Picture 5"/>
            <p:cNvPicPr/>
            <p:nvPr/>
          </p:nvPicPr>
          <p:blipFill>
            <a:blip r:embed="rId16"/>
            <a:stretch>
              <a:fillRect/>
            </a:stretch>
          </p:blipFill>
          <p:spPr>
            <a:xfrm>
              <a:off x="0" y="312"/>
              <a:ext cx="720" cy="1872"/>
            </a:xfrm>
            <a:prstGeom prst="rect">
              <a:avLst/>
            </a:prstGeom>
            <a:noFill/>
            <a:ln w="9525">
              <a:noFill/>
            </a:ln>
          </p:spPr>
        </p:pic>
      </p:grpSp>
      <p:sp>
        <p:nvSpPr>
          <p:cNvPr id="2051" name="Rectangle 6"/>
          <p:cNvSpPr>
            <a:spLocks noGrp="1"/>
          </p:cNvSpPr>
          <p:nvPr>
            <p:ph type="title"/>
          </p:nvPr>
        </p:nvSpPr>
        <p:spPr>
          <a:xfrm>
            <a:off x="1219200" y="304800"/>
            <a:ext cx="7772400" cy="1206500"/>
          </a:xfrm>
          <a:prstGeom prst="rect">
            <a:avLst/>
          </a:prstGeom>
          <a:noFill/>
          <a:ln w="12700">
            <a:noFill/>
          </a:ln>
        </p:spPr>
        <p:txBody>
          <a:bodyPr anchor="ctr" anchorCtr="0"/>
          <a:p>
            <a:pPr lvl="0"/>
            <a:r>
              <a:rPr lang="zh-CN" altLang="en-US" dirty="0"/>
              <a:t>单击此处编辑母版标题样式</a:t>
            </a:r>
            <a:endParaRPr lang="zh-CN" altLang="en-US" dirty="0"/>
          </a:p>
        </p:txBody>
      </p:sp>
      <p:sp>
        <p:nvSpPr>
          <p:cNvPr id="2052" name="Rectangle 7"/>
          <p:cNvSpPr>
            <a:spLocks noGrp="1"/>
          </p:cNvSpPr>
          <p:nvPr>
            <p:ph type="body" idx="1"/>
          </p:nvPr>
        </p:nvSpPr>
        <p:spPr>
          <a:xfrm>
            <a:off x="1219200" y="1600200"/>
            <a:ext cx="7772400" cy="4495800"/>
          </a:xfrm>
          <a:prstGeom prst="rect">
            <a:avLst/>
          </a:prstGeom>
          <a:noFill/>
          <a:ln w="12700">
            <a:noFill/>
          </a:ln>
        </p:spPr>
        <p:txBody>
          <a:bodyPr/>
          <a:p>
            <a:pPr lvl="0"/>
            <a:r>
              <a:rPr lang="zh-CN" altLang="en-US" dirty="0"/>
              <a:t>单击此处编辑母版文本样式</a:t>
            </a:r>
            <a:endParaRPr lang="zh-CN" altLang="en-US" dirty="0"/>
          </a:p>
        </p:txBody>
      </p:sp>
      <p:sp>
        <p:nvSpPr>
          <p:cNvPr id="3080" name="Rectangle 8"/>
          <p:cNvSpPr>
            <a:spLocks noGrp="1" noChangeArrowheads="1"/>
          </p:cNvSpPr>
          <p:nvPr>
            <p:ph type="dt" sz="half" idx="2"/>
          </p:nvPr>
        </p:nvSpPr>
        <p:spPr bwMode="auto">
          <a:xfrm>
            <a:off x="1143000" y="64008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a:defRPr kumimoji="0" sz="140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81" name="Rectangle 9"/>
          <p:cNvSpPr>
            <a:spLocks noGrp="1" noChangeArrowheads="1"/>
          </p:cNvSpPr>
          <p:nvPr>
            <p:ph type="ftr" sz="quarter" idx="3"/>
          </p:nvPr>
        </p:nvSpPr>
        <p:spPr bwMode="auto">
          <a:xfrm>
            <a:off x="3581400" y="64008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kumimoji="0" sz="140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82" name="Rectangle 10"/>
          <p:cNvSpPr>
            <a:spLocks noGrp="1" noChangeArrowheads="1"/>
          </p:cNvSpPr>
          <p:nvPr>
            <p:ph type="sldNum" sz="quarter" idx="4"/>
          </p:nvPr>
        </p:nvSpPr>
        <p:spPr bwMode="auto">
          <a:xfrm>
            <a:off x="7239000" y="64008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400"/>
            </a:lvl1pPr>
          </a:lstStyle>
          <a:p>
            <a:pPr lvl="0" eaLnBrk="1" hangingPunct="1">
              <a:buNone/>
            </a:pPr>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
        <p:nvSpPr>
          <p:cNvPr id="2056" name="Rectangle 12"/>
          <p:cNvSpPr>
            <a:spLocks noChangeArrowheads="1"/>
          </p:cNvSpPr>
          <p:nvPr/>
        </p:nvSpPr>
        <p:spPr bwMode="auto">
          <a:xfrm>
            <a:off x="3314700" y="22240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pic>
        <p:nvPicPr>
          <p:cNvPr id="2057" name="Picture 11"/>
          <p:cNvPicPr>
            <a:picLocks noChangeAspect="1"/>
          </p:cNvPicPr>
          <p:nvPr/>
        </p:nvPicPr>
        <p:blipFill>
          <a:blip r:embed="rId17"/>
          <a:srcRect l="25983" t="23969" r="26273" b="14986"/>
          <a:stretch>
            <a:fillRect/>
          </a:stretch>
        </p:blipFill>
        <p:spPr>
          <a:xfrm>
            <a:off x="0" y="5762625"/>
            <a:ext cx="1143000" cy="1095375"/>
          </a:xfrm>
          <a:prstGeom prst="rect">
            <a:avLst/>
          </a:prstGeom>
          <a:noFill/>
          <a:ln w="9525">
            <a:noFill/>
          </a:ln>
        </p:spPr>
      </p:pic>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12.xml"/><Relationship Id="rId2" Type="http://schemas.openxmlformats.org/officeDocument/2006/relationships/image" Target="../media/image11.wmf"/><Relationship Id="rId1" Type="http://schemas.openxmlformats.org/officeDocument/2006/relationships/oleObject" Target="../embeddings/oleObject6.bin"/></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http://www.cnstock.com/" TargetMode="Externa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http://www.safe.gov.cn/" TargetMode="Externa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hyperlink" Target="http://www.safe.gov.cn/wps/portal/!ut/p/c5/04_SB8K8xLLM9MSSzPy8xBz9CP0os3gPZxdnX293QwP3IDdDA0_HQF9zA08TI38nY6B8pFm8s7ujh4m5j4GBhYm7AVDGyd_PwzkQqNKYgO5wkH1IKixMPJ0NPD29Al29vDwMg0IMIfL4zAfJG-AAjgb6fh75uan6BbkRBpkB6YoAaAHh4Q!!/dl3/d3/L2dJQSEvUUt3QS9ZQnZ3LzZfSENEQ01LRzEwODRJQzBJSUpRRUpKSDEySTI!/?WCM_GLOBAL_CONTEXT=/wps/wcm/connect/safe_web_store/safe_web/glxx/hgjwjgtzzmd/node_glxx_jwjg_store/d6dc31004dc4fb3ea76aa7a46e1b18c9" TargetMode="External"/><Relationship Id="rId1" Type="http://schemas.openxmlformats.org/officeDocument/2006/relationships/hyperlink" Target="http://www.safe.gov.cn/wps/portal/!ut/p/c5/04_SB8K8xLLM9MSSzPy8xBz9CP0os3gPZxdnX293QwP3IDdDA0_HQF9zA08TI_8gM6B8pFm8s7ujh4m5j4GBhYm7AVDGyd_PwzkQqNKYgO5wkH1IKixMPJ0NPD29Al29vDwMg0IMIfL4zAfJG-AAjgb6fh75uan6BbkRBpkB6YoAzm6lPA!!/dl3/d3/L2dJQSEvUUt3QS9ZQnZ3LzZfSENEQ01LRzEwODRJQzBJSUpRRUpKSDEySTI!/?WCM_GLOBAL_CONTEXT=/wps/wcm/connect/safe_web_store/safe_web/glxx/hgjnjgtzzmd/node_glxx_jnjg_store/c84f5d004ce4176e89b78dfd3fd7c3dc" TargetMode="Externa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hyperlink" Target="http://www.quote.com/us/forex//home.action" TargetMode="External"/><Relationship Id="rId2" Type="http://schemas.openxmlformats.org/officeDocument/2006/relationships/hyperlink" Target="http://www.investopedia.com/terms/c/crossrate.asp" TargetMode="External"/><Relationship Id="rId1" Type="http://schemas.openxmlformats.org/officeDocument/2006/relationships/hyperlink" Target="&#22806;&#27719;&#29260;&#20215;.JPG" TargetMode="Externa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7.xml"/><Relationship Id="rId2" Type="http://schemas.openxmlformats.org/officeDocument/2006/relationships/image" Target="../media/image8.emf"/><Relationship Id="rId1" Type="http://schemas.openxmlformats.org/officeDocument/2006/relationships/oleObject" Target="../embeddings/oleObject3.bin"/></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fin.shufe.edu.cn/Article/ShowArticle.asp?ArticleID=1484" TargetMode="External"/></Relationships>
</file>

<file path=ppt/slides/_rels/slide1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hyperlink" Target="http://www.federalreserve.gov/releases/H10/Summary" TargetMode="External"/><Relationship Id="rId1" Type="http://schemas.openxmlformats.org/officeDocument/2006/relationships/hyperlink" Target="http://www.bis.org/statistics/eer/index.ht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http://www.fx678.com/rates/Libor.html" TargetMode="Externa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6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20154;&#27665;&#24065;&#27719;&#29575;&#36807;&#24555;&#21319;&#20540;&#21487;&#33021;&#21152;&#21095;&#36164;&#20135;&#20215;&#26684;&#27873;&#27819;&#39118;&#38505;.doc" TargetMode="External"/></Relationships>
</file>

<file path=ppt/slides/_rels/slide1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http://www.cnstock.com/" TargetMode="Externa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0.png"/></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hyperlink" Target="&#26696;&#20363;&#65306;&#36880;&#26085;&#30447;&#24066;.doc" TargetMode="External"/><Relationship Id="rId1" Type="http://schemas.openxmlformats.org/officeDocument/2006/relationships/hyperlink" Target="5&#24180;&#26399;&#22269;&#20538;&#26399;&#36135;&#21512;&#32422;&#26631;&#20934;.doc"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19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hyperlink" Target="http://www.icourses.cn/viewVCourse.action?courseCode=10272V005" TargetMode="External"/><Relationship Id="rId3" Type="http://schemas.openxmlformats.org/officeDocument/2006/relationships/hyperlink" Target="http://fanya.chaoxing.com/coursecontroller/visitcoursehome?courseId=183411" TargetMode="External"/><Relationship Id="rId2" Type="http://schemas.openxmlformats.org/officeDocument/2006/relationships/hyperlink" Target="http://video.chaoxing.com/serie_400006259.shtml" TargetMode="External"/><Relationship Id="rId1" Type="http://schemas.openxmlformats.org/officeDocument/2006/relationships/hyperlink" Target="http://newfin.shufe.edu.cn:888/Home/Course"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0.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14.xml"/><Relationship Id="rId2" Type="http://schemas.openxmlformats.org/officeDocument/2006/relationships/image" Target="../media/image23.wmf"/><Relationship Id="rId1" Type="http://schemas.openxmlformats.org/officeDocument/2006/relationships/oleObject" Target="../embeddings/oleObject7.bin"/></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hyperlink" Target="http://www.chinamoney.com.cn/index.html" TargetMode="External"/><Relationship Id="rId1" Type="http://schemas.openxmlformats.org/officeDocument/2006/relationships/hyperlink" Target="http://www.chinamoney.com.cn/fe/Channel/22308" TargetMode="External"/></Relationships>
</file>

<file path=ppt/slides/_rels/slide20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4.png"/></Relationships>
</file>

<file path=ppt/slides/_rels/slide20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5.png"/></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http://www.chinamoney.com.cn/fe/Channel/10825" TargetMode="Externa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6.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13.xml"/><Relationship Id="rId2" Type="http://schemas.openxmlformats.org/officeDocument/2006/relationships/image" Target="../media/image26.wmf"/><Relationship Id="rId1" Type="http://schemas.openxmlformats.org/officeDocument/2006/relationships/oleObject" Target="../embeddings/oleObject8.bin"/></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2.xml"/><Relationship Id="rId2" Type="http://schemas.openxmlformats.org/officeDocument/2006/relationships/image" Target="../media/image27.wmf"/><Relationship Id="rId1" Type="http://schemas.openxmlformats.org/officeDocument/2006/relationships/oleObject" Target="../embeddings/oleObject9.bin"/></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23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1.wmf"/><Relationship Id="rId1" Type="http://schemas.openxmlformats.org/officeDocument/2006/relationships/image" Target="../media/image30.wmf"/></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25269;&#34917;&#21033;&#29575;&#24179;&#20215;.doc" TargetMode="External"/></Relationships>
</file>

<file path=ppt/slides/_rels/slide248.xml.rels><?xml version="1.0" encoding="UTF-8" standalone="yes"?>
<Relationships xmlns="http://schemas.openxmlformats.org/package/2006/relationships"><Relationship Id="rId6" Type="http://schemas.openxmlformats.org/officeDocument/2006/relationships/vmlDrawing" Target="../drawings/vmlDrawing10.vml"/><Relationship Id="rId5" Type="http://schemas.openxmlformats.org/officeDocument/2006/relationships/slideLayout" Target="../slideLayouts/slideLayout2.xml"/><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wmf"/><Relationship Id="rId1" Type="http://schemas.openxmlformats.org/officeDocument/2006/relationships/oleObject" Target="../embeddings/oleObject10.bin"/></Relationships>
</file>

<file path=ppt/slides/_rels/slide249.xml.rels><?xml version="1.0" encoding="UTF-8" standalone="yes"?>
<Relationships xmlns="http://schemas.openxmlformats.org/package/2006/relationships"><Relationship Id="rId7" Type="http://schemas.openxmlformats.org/officeDocument/2006/relationships/vmlDrawing" Target="../drawings/vmlDrawing11.vml"/><Relationship Id="rId6" Type="http://schemas.openxmlformats.org/officeDocument/2006/relationships/slideLayout" Target="../slideLayouts/slideLayout6.xml"/><Relationship Id="rId5" Type="http://schemas.openxmlformats.org/officeDocument/2006/relationships/oleObject" Target="../embeddings/oleObject12.bin"/><Relationship Id="rId4" Type="http://schemas.openxmlformats.org/officeDocument/2006/relationships/image" Target="../media/image36.wmf"/><Relationship Id="rId3" Type="http://schemas.openxmlformats.org/officeDocument/2006/relationships/oleObject" Target="../embeddings/oleObject11.bin"/><Relationship Id="rId2" Type="http://schemas.openxmlformats.org/officeDocument/2006/relationships/image" Target="../media/image35.png"/><Relationship Id="rId1" Type="http://schemas.openxmlformats.org/officeDocument/2006/relationships/hyperlink" Target="&#20154;&#27665;&#24065;&#21319;&#20540;&#21487;&#20197;&#38477;&#20302;&#24403;&#21069;&#30340;&#36890;&#32960;&#21387;&#21147;&#21527;.doc"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25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39.wmf"/><Relationship Id="rId1" Type="http://schemas.openxmlformats.org/officeDocument/2006/relationships/image" Target="../media/image38.wmf"/></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png"/></Relationships>
</file>

<file path=ppt/slides/_rels/slide2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png"/></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26696;&#20363;-&#20154;&#27665;&#24065;&#21319;&#20540;&#19982;&#35777;&#21048;&#24066;&#22330;&#24433;&#21709;&#26426;&#21046;.doc" TargetMode="Externa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png"/></Relationships>
</file>

<file path=ppt/slides/_rels/slide263.xml.rels><?xml version="1.0" encoding="UTF-8" standalone="yes"?>
<Relationships xmlns="http://schemas.openxmlformats.org/package/2006/relationships"><Relationship Id="rId4" Type="http://schemas.openxmlformats.org/officeDocument/2006/relationships/vmlDrawing" Target="../drawings/vmlDrawing12.vml"/><Relationship Id="rId3" Type="http://schemas.openxmlformats.org/officeDocument/2006/relationships/slideLayout" Target="../slideLayouts/slideLayout13.xml"/><Relationship Id="rId2" Type="http://schemas.openxmlformats.org/officeDocument/2006/relationships/image" Target="../media/image43.wmf"/><Relationship Id="rId1" Type="http://schemas.openxmlformats.org/officeDocument/2006/relationships/oleObject" Target="../embeddings/oleObject13.bin"/></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4.png"/></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image" Target="../media/image45.png"/></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emf"/></Relationships>
</file>

<file path=ppt/slides/_rels/slide28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35%25&#32654;&#22269;&#20154;&#34987;&#8220;&#35752;&#20538;&#20844;&#21496;&#8221;&#36861;&#20538;%20-&#36130;&#32463;-&#19996;&#26041;&#26089;&#25253;&#32593;.htm" TargetMode="External"/></Relationships>
</file>

<file path=ppt/slides/_rels/slide2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7.png"/></Relationships>
</file>

<file path=ppt/slides/_rels/slide28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28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9.emf"/></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1.png"/></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19971;&#22269;&#38598;&#22242;&#32852;&#25163;&#24178;&#39044;&#24066;&#22330;&#36943;&#21046;&#26085;&#20803;&#21319;&#20540;&#21183;&#22836;.doc" TargetMode="Externa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2.png"/></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4.xml.rels><?xml version="1.0" encoding="UTF-8" standalone="yes"?>
<Relationships xmlns="http://schemas.openxmlformats.org/package/2006/relationships"><Relationship Id="rId4" Type="http://schemas.openxmlformats.org/officeDocument/2006/relationships/vmlDrawing" Target="../drawings/vmlDrawing13.vml"/><Relationship Id="rId3" Type="http://schemas.openxmlformats.org/officeDocument/2006/relationships/slideLayout" Target="../slideLayouts/slideLayout14.xml"/><Relationship Id="rId2" Type="http://schemas.openxmlformats.org/officeDocument/2006/relationships/image" Target="../media/image53.wmf"/><Relationship Id="rId1" Type="http://schemas.openxmlformats.org/officeDocument/2006/relationships/oleObject" Target="../embeddings/oleObject14.bin"/></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http://forex.cnfol.com/" TargetMode="Externa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4.png"/></Relationships>
</file>

<file path=ppt/slides/_rels/slide3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hyperlink" Target="&#33945;-&#24343;&#27169;&#22411;.doc" TargetMode="External"/><Relationship Id="rId1" Type="http://schemas.openxmlformats.org/officeDocument/2006/relationships/hyperlink" Target="http://biz.cn.yahoo.com/070526/166/meow.html" TargetMode="External"/></Relationships>
</file>

<file path=ppt/slides/_rels/slide3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5.png"/></Relationships>
</file>

<file path=ppt/slides/_rels/slide3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http://finance.sina.com.cn/stock/usstock/c/20140527/180619241460.shtml" TargetMode="External"/></Relationships>
</file>

<file path=ppt/slides/_rels/slide3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6.jpeg"/></Relationships>
</file>

<file path=ppt/slides/_rels/slide3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7.png"/></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8.png"/></Relationships>
</file>

<file path=ppt/slides/_rels/slide3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hyperlink" Target="&#22806;&#31649;&#23616;&#25237;&#36164;&#32654;&#22269;&#23545;&#20914;&#22522;&#37329;.doc" TargetMode="External"/><Relationship Id="rId1" Type="http://schemas.openxmlformats.org/officeDocument/2006/relationships/hyperlink" Target="&#21385;&#20197;&#23425;&#25552;&#22806;&#20648;&#23433;&#20840;.doc" TargetMode="Externa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9.png"/></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22806;&#27719;&#20648;&#22791;16&#20010;&#26376;&#26469;&#39318;&#38477;.doc" TargetMode="External"/></Relationships>
</file>

<file path=ppt/slides/_rels/slide3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0.png"/></Relationships>
</file>

<file path=ppt/slides/_rels/slide3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1.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4.xml.rels><?xml version="1.0" encoding="UTF-8" standalone="yes"?>
<Relationships xmlns="http://schemas.openxmlformats.org/package/2006/relationships"><Relationship Id="rId4" Type="http://schemas.openxmlformats.org/officeDocument/2006/relationships/vmlDrawing" Target="../drawings/vmlDrawing14.vml"/><Relationship Id="rId3" Type="http://schemas.openxmlformats.org/officeDocument/2006/relationships/slideLayout" Target="../slideLayouts/slideLayout12.xml"/><Relationship Id="rId2" Type="http://schemas.openxmlformats.org/officeDocument/2006/relationships/image" Target="../media/image62.wmf"/><Relationship Id="rId1" Type="http://schemas.openxmlformats.org/officeDocument/2006/relationships/oleObject" Target="../embeddings/oleObject15.bin"/></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3.png"/><Relationship Id="rId1" Type="http://schemas.openxmlformats.org/officeDocument/2006/relationships/hyperlink" Target="&#20013;&#22269;IMF&#20221;&#39069;&#30001;&#31532;&#20845;&#21319;&#33267;&#31532;&#19977;.doc" TargetMode="Externa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www.safe.gov.cn/wps/portal/!ut/p/c5/hc3BCoJAGATgJ4qdxV9dj7tr7v5mhgVlXsRDhJDaIXr-lG5BNXP8GEY0Yu7YPftr9-insbuJWjRRS8BBGamhsiIBhzpVMiGTcDz7OWqt057iAlDkACazK72tJDj4sz4tf1HrbWq3GyfhMmvA-nAMMkcyCMMPV8QWzHm1znMv92n89l__i-NLNETpp-Ei7kONnlf6BW8skMA!/dl3/d3/L2dJQSEvUUt3QS9ZQnZ3LzZfSENEQ01LRzEwODRJQzBJSUpRRUpKSDEySTI!/?WCM_GLOBAL_CONTEXT=/wps/wcm/connect/safe_web_store/safe_web/tjsj/node_tjsj_szb/node_tjsj_szphb2_store/c551e58048182c3b92b6d284909d05cd" TargetMode="External"/></Relationships>
</file>

<file path=ppt/slides/_rels/slide348.xml.rels><?xml version="1.0" encoding="UTF-8" standalone="yes"?>
<Relationships xmlns="http://schemas.openxmlformats.org/package/2006/relationships"><Relationship Id="rId9" Type="http://schemas.openxmlformats.org/officeDocument/2006/relationships/diagramColors" Target="../diagrams/colors2.xml"/><Relationship Id="rId8" Type="http://schemas.openxmlformats.org/officeDocument/2006/relationships/diagramQuickStyle" Target="../diagrams/quickStyle2.xml"/><Relationship Id="rId7" Type="http://schemas.openxmlformats.org/officeDocument/2006/relationships/diagramLayout" Target="../diagrams/layout2.xml"/><Relationship Id="rId6" Type="http://schemas.openxmlformats.org/officeDocument/2006/relationships/diagramData" Target="../diagrams/data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6" Type="http://schemas.openxmlformats.org/officeDocument/2006/relationships/slideLayout" Target="../slideLayouts/slideLayout7.xml"/><Relationship Id="rId15" Type="http://schemas.microsoft.com/office/2007/relationships/diagramDrawing" Target="../diagrams/drawing3.xml"/><Relationship Id="rId14" Type="http://schemas.openxmlformats.org/officeDocument/2006/relationships/diagramColors" Target="../diagrams/colors3.xml"/><Relationship Id="rId13" Type="http://schemas.openxmlformats.org/officeDocument/2006/relationships/diagramQuickStyle" Target="../diagrams/quickStyle3.xml"/><Relationship Id="rId12" Type="http://schemas.openxmlformats.org/officeDocument/2006/relationships/diagramLayout" Target="../diagrams/layout3.xml"/><Relationship Id="rId11" Type="http://schemas.openxmlformats.org/officeDocument/2006/relationships/diagramData" Target="../diagrams/data3.xml"/><Relationship Id="rId10" Type="http://schemas.microsoft.com/office/2007/relationships/diagramDrawing" Target="../diagrams/drawing2.xml"/><Relationship Id="rId1" Type="http://schemas.openxmlformats.org/officeDocument/2006/relationships/diagramData" Target="../diagrams/data1.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hyperlink" Target="&#26696;&#20363;-&#21361;&#26426;&#19979;&#30340;&#22806;&#27719;&#20648;&#22791;&#31649;&#29702;&#29616;&#23454;&#36873;&#25321;.doc" TargetMode="External"/><Relationship Id="rId1" Type="http://schemas.openxmlformats.org/officeDocument/2006/relationships/hyperlink" Target="http://www.pbc.gov.cn/publish/diaochatongjisi/3767/index.html" TargetMode="External"/></Relationships>
</file>

<file path=ppt/slides/_rels/slide351.xml.rels><?xml version="1.0" encoding="UTF-8" standalone="yes"?>
<Relationships xmlns="http://schemas.openxmlformats.org/package/2006/relationships"><Relationship Id="rId4" Type="http://schemas.openxmlformats.org/officeDocument/2006/relationships/vmlDrawing" Target="../drawings/vmlDrawing15.vml"/><Relationship Id="rId3" Type="http://schemas.openxmlformats.org/officeDocument/2006/relationships/slideLayout" Target="../slideLayouts/slideLayout7.xml"/><Relationship Id="rId2" Type="http://schemas.openxmlformats.org/officeDocument/2006/relationships/image" Target="../media/image64.emf"/><Relationship Id="rId1" Type="http://schemas.openxmlformats.org/officeDocument/2006/relationships/oleObject" Target="../embeddings/oleObject16.bin"/></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5.png"/></Relationships>
</file>

<file path=ppt/slides/_rels/slide35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http://www.safe.gov.cn/wps/wcm/connect/e50e9900481813718fd8df84909d05cd/&#26376;&#24230;&#25968;&#25454;&#65288;1999&#24180;12&#26376;-2012&#24180;9&#26376;&#65289;.xls?MOD=AJPERES&amp;CACHEID=e50e9900481813718fd8df84909d05cd" TargetMode="Externa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6.png"/></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hyperlink" Target="&#36328;&#22659;&#36164;&#37329;&#20027;&#23548;&#22659;&#20869;&#32929;&#24066;&#36816;&#34892;&#32570;&#20047;&#25968;&#25454;&#25903;&#25345;.doc" TargetMode="External"/><Relationship Id="rId2" Type="http://schemas.openxmlformats.org/officeDocument/2006/relationships/hyperlink" Target="&#26696;&#20363;-&#20154;&#27665;&#24065;&#21319;&#20540;&#19982;&#35777;&#21048;&#24066;&#22330;&#24433;&#21709;&#26426;&#21046;.doc" TargetMode="External"/><Relationship Id="rId1" Type="http://schemas.openxmlformats.org/officeDocument/2006/relationships/hyperlink" Target="&#20122;&#34892;&#39318;&#25209;&#20154;&#27665;&#24065;&#20538;&#21048;.doc" TargetMode="Externa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7.wmf"/></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8.png"/></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http://www.safe.gov.cn/wps/portal/!ut/p/c5/hc3BCoJAGATgJ4qdxV9dj7tr7v5mhgVlXsRDhJDaIXr-lG5BNXP8GEY0Yu7YPftr9-insbuJWjRRS8BBGamhsiIBhzpVMiGTcDz7OWqt057iAlDkACazK72tJDj4sz4tf1HrbWq3GyfhMmvA-nAMMkcyCMMPV8QWzHm1znMv92n89l__i-NLNETpp-Ei7kONnlf6BW8skMA!/dl3/d3/L2dJQSEvUUt3QS9ZQnZ3LzZfSENEQ01LRzEwODRJQzBJSUpRRUpKSDEySTI!/?WCM_GLOBAL_CONTEXT=/wps/wcm/connect/safe_web_store/safe_web/tjsj/node_tjsj_szb/node_tjsj_szphb2_store/c551e58048182c3b92b6d284909d05cd" TargetMode="Externa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2011&#24180;6&#26376;&#26411;&#20013;&#22269;&#22269;&#38469;&#25237;&#36164;&#22836;&#23544;&#34920;.doc"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http//:safe.gov.cn"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hyperlink" Target="http://www.chinamoney.com.cn/" TargetMode="External"/><Relationship Id="rId5" Type="http://schemas.openxmlformats.org/officeDocument/2006/relationships/hyperlink" Target="http://www.safe.gov.cn/" TargetMode="External"/><Relationship Id="rId4" Type="http://schemas.openxmlformats.org/officeDocument/2006/relationships/hyperlink" Target="http://www.pbc.gov.cn/" TargetMode="External"/><Relationship Id="rId3" Type="http://schemas.openxmlformats.org/officeDocument/2006/relationships/hyperlink" Target="http://www.chinacustomstat.com/" TargetMode="External"/><Relationship Id="rId2" Type="http://schemas.openxmlformats.org/officeDocument/2006/relationships/hyperlink" Target="http://www.federalreserve.gov/" TargetMode="External"/><Relationship Id="rId1" Type="http://schemas.openxmlformats.org/officeDocument/2006/relationships/hyperlink" Target="http://www.bea.gov/" TargetMode="Externa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http://www.imf.org/external/pubs/ft/bop/2007/pdf/bpm6.pdf"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hyperlink" Target="http://yingyu.100xuexi.com/HF/jr/guojijinrong/index.html"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2.xml"/><Relationship Id="rId2" Type="http://schemas.openxmlformats.org/officeDocument/2006/relationships/image" Target="../media/image6.wmf"/><Relationship Id="rId1" Type="http://schemas.openxmlformats.org/officeDocument/2006/relationships/oleObject" Target="../embeddings/oleObject1.bin"/></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12.xml"/><Relationship Id="rId2" Type="http://schemas.openxmlformats.org/officeDocument/2006/relationships/image" Target="../media/image9.wmf"/><Relationship Id="rId1" Type="http://schemas.openxmlformats.org/officeDocument/2006/relationships/oleObject" Target="../embeddings/oleObject4.bin"/></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2.xml"/><Relationship Id="rId2" Type="http://schemas.openxmlformats.org/officeDocument/2006/relationships/image" Target="../media/image7.wmf"/><Relationship Id="rId1" Type="http://schemas.openxmlformats.org/officeDocument/2006/relationships/oleObject" Target="../embeddings/oleObject2.bin"/></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12.xml"/><Relationship Id="rId2" Type="http://schemas.openxmlformats.org/officeDocument/2006/relationships/image" Target="../media/image10.wmf"/><Relationship Id="rId1" Type="http://schemas.openxmlformats.org/officeDocument/2006/relationships/oleObject" Target="../embeddings/oleObject5.bin"/></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Rectangle 2"/>
          <p:cNvSpPr>
            <a:spLocks noGrp="1"/>
          </p:cNvSpPr>
          <p:nvPr>
            <p:ph type="title"/>
          </p:nvPr>
        </p:nvSpPr>
        <p:spPr>
          <a:xfrm>
            <a:off x="1371600" y="2997200"/>
            <a:ext cx="7772400" cy="1206500"/>
          </a:xfrm>
          <a:ln/>
        </p:spPr>
        <p:txBody>
          <a:bodyPr vert="horz" wrap="square" lIns="91440" tIns="45720" rIns="91440" bIns="45720" anchor="ctr" anchorCtr="0"/>
          <a:p>
            <a:pPr algn="ctr" eaLnBrk="1" hangingPunct="1"/>
            <a:r>
              <a:rPr lang="zh-CN" altLang="en-US" sz="3600" b="1" dirty="0">
                <a:solidFill>
                  <a:schemeClr val="tx1"/>
                </a:solidFill>
              </a:rPr>
              <a:t>羊</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上海财经大学</a:t>
            </a:r>
            <a:br>
              <a:rPr lang="zh-CN" altLang="en-US" sz="3600" b="1" dirty="0">
                <a:solidFill>
                  <a:schemeClr val="tx1"/>
                </a:solidFill>
              </a:rPr>
            </a:br>
            <a:r>
              <a:rPr lang="zh-CN" altLang="en-US" sz="3600" b="1" dirty="0">
                <a:solidFill>
                  <a:schemeClr val="tx1"/>
                </a:solidFill>
              </a:rPr>
              <a:t>现代金融研究中心副主任</a:t>
            </a:r>
            <a:br>
              <a:rPr lang="zh-CN" altLang="en-US" sz="3600" b="1" dirty="0">
                <a:solidFill>
                  <a:schemeClr val="tx1"/>
                </a:solidFill>
              </a:rPr>
            </a:br>
            <a:r>
              <a:rPr lang="zh-CN" altLang="en-US" sz="3600" b="1" dirty="0">
                <a:solidFill>
                  <a:schemeClr val="tx1"/>
                </a:solidFill>
              </a:rPr>
              <a:t>博士生导师</a:t>
            </a:r>
            <a:br>
              <a:rPr lang="zh-CN" altLang="en-US" sz="3600" b="1" dirty="0">
                <a:solidFill>
                  <a:schemeClr val="tx1"/>
                </a:solidFill>
              </a:rPr>
            </a:br>
            <a:r>
              <a:rPr lang="zh-CN" altLang="en-US" sz="3600" b="1" dirty="0">
                <a:solidFill>
                  <a:schemeClr val="tx1"/>
                </a:solidFill>
              </a:rPr>
              <a:t>微博：</a:t>
            </a:r>
            <a:r>
              <a:rPr lang="en-US" altLang="zh-CN" sz="3600" b="1" dirty="0">
                <a:solidFill>
                  <a:schemeClr val="tx1"/>
                </a:solidFill>
              </a:rPr>
              <a:t>http://weibo.com/sufexjy</a:t>
            </a:r>
            <a:endParaRPr lang="en-US" altLang="zh-CN" sz="3600" b="1"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p:cNvSpPr>
          <p:nvPr>
            <p:ph type="title"/>
          </p:nvPr>
        </p:nvSpPr>
        <p:spPr>
          <a:xfrm>
            <a:off x="1371600" y="2781300"/>
            <a:ext cx="7772400" cy="1206500"/>
          </a:xfrm>
          <a:ln/>
        </p:spPr>
        <p:txBody>
          <a:bodyPr vert="horz" wrap="square" lIns="91440" tIns="45720" rIns="91440" bIns="45720" anchor="ctr" anchorCtr="0"/>
          <a:p>
            <a:pPr eaLnBrk="1" hangingPunct="1"/>
            <a:r>
              <a:rPr lang="en-US" altLang="zh-CN" sz="2800" b="1" dirty="0">
                <a:solidFill>
                  <a:schemeClr val="tx1"/>
                </a:solidFill>
              </a:rPr>
              <a:t>	</a:t>
            </a:r>
            <a:r>
              <a:rPr lang="zh-CN" altLang="en-US" sz="2800" b="1" dirty="0">
                <a:solidFill>
                  <a:schemeClr val="tx1"/>
                </a:solidFill>
              </a:rPr>
              <a:t>第一章    国际收支</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第一节     国际收支的基本涵义</a:t>
            </a:r>
            <a:br>
              <a:rPr lang="zh-CN" altLang="en-US" sz="2800" b="1" dirty="0">
                <a:solidFill>
                  <a:schemeClr val="tx1"/>
                </a:solidFill>
              </a:rPr>
            </a:br>
            <a:r>
              <a:rPr lang="zh-CN" altLang="en-US" sz="2800" b="1" dirty="0">
                <a:solidFill>
                  <a:schemeClr val="tx1"/>
                </a:solidFill>
              </a:rPr>
              <a:t>	</a:t>
            </a:r>
            <a:br>
              <a:rPr lang="zh-CN" altLang="en-US" sz="2800" b="1" dirty="0">
                <a:solidFill>
                  <a:schemeClr val="tx1"/>
                </a:solidFill>
              </a:rPr>
            </a:br>
            <a:r>
              <a:rPr lang="zh-CN" altLang="en-US" sz="2800" b="1" dirty="0">
                <a:solidFill>
                  <a:schemeClr val="tx1"/>
                </a:solidFill>
              </a:rPr>
              <a:t>	  一、国际借贷和国际收支</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国际经济交易一旦发生，就会引起各种债权债务关系以及与之相联系的货币支付。例如，一国居民出口一批商品，由此就获得了一笔对外债权，而进口一批商品则会发生一笔对外债务。在国际金融学中，我们对这种国际间的债权债务关系用国际借贷（</a:t>
            </a:r>
            <a:r>
              <a:rPr lang="en-US" altLang="zh-CN" sz="2800" b="1" dirty="0">
                <a:solidFill>
                  <a:schemeClr val="tx1"/>
                </a:solidFill>
              </a:rPr>
              <a:t>Balance of International Indebtedness</a:t>
            </a:r>
            <a:r>
              <a:rPr lang="zh-CN" altLang="en-US" sz="2800" b="1" dirty="0">
                <a:solidFill>
                  <a:schemeClr val="tx1"/>
                </a:solidFill>
              </a:rPr>
              <a:t>）这一术语予以表示。所谓国际借贷是指一国在一定日期（例如，某年某月某日，一般为年底）对外债权债务的综合情况。</a:t>
            </a:r>
            <a:endParaRPr lang="zh-CN" altLang="en-US" sz="2800" b="1" dirty="0">
              <a:solidFill>
                <a:schemeClr val="tx1"/>
              </a:solidFill>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在改善国际收支方面，直接管制由于不受时滞的影响，因而效果比较迅速和显著。此外，直接管制措施的选择性较好，可以根据不同的交易有针对性地予以限制或鼓励，而不会累及其他交易。因此，对于因局部因素造成的国际收支逆差，直接管制措施具有很大的优越性。直接管制的缺陷在于其常常会扭曲市场机制，损害市场效率，不利于资源的有效配置。</a:t>
            </a:r>
            <a:endParaRPr lang="zh-CN" altLang="en-US" sz="3200" b="1" dirty="0">
              <a:solidFill>
                <a:schemeClr val="tx1"/>
              </a:solidFill>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而且，直接管制措施并未从根本上消除导致国际收支逆差的原因，由此形成的国际收支平衡只是表面上的平衡，“内隐逆差”依然存在，一旦取消管制，这种内隐逆差即刻就会转换成“外显逆差”。</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最后，直接管制是改变国际竞争的力量对比的不公正手段，因而在限制进口的同时会使有关的国家出口受到不利影响，这些国家也会采取报复措施，相应限制进口，使直接管制的效能大打折扣。</a:t>
            </a:r>
            <a:endParaRPr lang="zh-CN" altLang="en-US" sz="3200" b="1" dirty="0">
              <a:solidFill>
                <a:schemeClr val="tx1"/>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Rectangle 2"/>
          <p:cNvSpPr>
            <a:spLocks noGrp="1"/>
          </p:cNvSpPr>
          <p:nvPr>
            <p:ph type="title"/>
          </p:nvPr>
        </p:nvSpPr>
        <p:spPr>
          <a:ln/>
        </p:spPr>
        <p:txBody>
          <a:bodyPr vert="horz" wrap="square" lIns="92075" tIns="46038" rIns="92075" bIns="46038" anchor="ctr" anchorCtr="0"/>
          <a:p>
            <a:pPr eaLnBrk="1" hangingPunct="1"/>
            <a:r>
              <a:rPr lang="en-US" altLang="zh-CN" b="1" dirty="0">
                <a:solidFill>
                  <a:schemeClr val="tx1"/>
                </a:solidFill>
              </a:rPr>
              <a:t> </a:t>
            </a:r>
            <a:endParaRPr lang="en-US" altLang="zh-CN" b="1" dirty="0">
              <a:solidFill>
                <a:schemeClr val="tx1"/>
              </a:solidFill>
            </a:endParaRPr>
          </a:p>
        </p:txBody>
      </p:sp>
      <p:graphicFrame>
        <p:nvGraphicFramePr>
          <p:cNvPr id="107523" name="Object 3"/>
          <p:cNvGraphicFramePr/>
          <p:nvPr>
            <p:ph type="dgm" idx="1"/>
          </p:nvPr>
        </p:nvGraphicFramePr>
        <p:xfrm>
          <a:off x="0" y="457200"/>
          <a:ext cx="9142413" cy="5867400"/>
        </p:xfrm>
        <a:graphic>
          <a:graphicData uri="http://schemas.openxmlformats.org/presentationml/2006/ole">
            <mc:AlternateContent xmlns:mc="http://schemas.openxmlformats.org/markup-compatibility/2006">
              <mc:Choice xmlns:v="urn:schemas-microsoft-com:vml" Requires="v">
                <p:oleObj spid="_x0000_s3079" name="" r:id="rId1" imgW="7122795" imgH="4119880" progId="OrgPlusWOPX.4">
                  <p:embed/>
                </p:oleObj>
              </mc:Choice>
              <mc:Fallback>
                <p:oleObj name="" r:id="rId1" imgW="7122795" imgH="4119880" progId="OrgPlusWOPX.4">
                  <p:embed/>
                  <p:pic>
                    <p:nvPicPr>
                      <p:cNvPr id="0" name="图片 3078"/>
                      <p:cNvPicPr/>
                      <p:nvPr/>
                    </p:nvPicPr>
                    <p:blipFill>
                      <a:blip r:embed="rId2"/>
                      <a:srcRect/>
                      <a:stretch>
                        <a:fillRect/>
                      </a:stretch>
                    </p:blipFill>
                    <p:spPr>
                      <a:xfrm>
                        <a:off x="0" y="457200"/>
                        <a:ext cx="9142413" cy="5867400"/>
                      </a:xfrm>
                      <a:prstGeom prst="rect">
                        <a:avLst/>
                      </a:prstGeom>
                      <a:noFill/>
                      <a:ln w="38100">
                        <a:miter/>
                      </a:ln>
                    </p:spPr>
                  </p:pic>
                </p:oleObj>
              </mc:Fallback>
            </mc:AlternateContent>
          </a:graphicData>
        </a:graphic>
      </p:graphicFrame>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Rectangle 4"/>
          <p:cNvSpPr>
            <a:spLocks noGrp="1"/>
          </p:cNvSpPr>
          <p:nvPr>
            <p:ph type="title"/>
          </p:nvPr>
        </p:nvSpPr>
        <p:spPr>
          <a:xfrm>
            <a:off x="1371600" y="2852738"/>
            <a:ext cx="7772400" cy="1206500"/>
          </a:xfrm>
          <a:ln/>
        </p:spPr>
        <p:txBody>
          <a:bodyPr vert="horz" wrap="square" lIns="91440" tIns="45720" rIns="91440" bIns="45720" anchor="ctr" anchorCtr="0"/>
          <a:p>
            <a:pPr eaLnBrk="1" hangingPunct="1"/>
            <a:r>
              <a:rPr lang="zh-CN" altLang="en-US" sz="4800" b="1" dirty="0">
                <a:solidFill>
                  <a:schemeClr val="tx1"/>
                </a:solidFill>
              </a:rPr>
              <a:t>如何理解国际收支不平衡</a:t>
            </a:r>
            <a:br>
              <a:rPr lang="zh-CN" altLang="en-US" sz="4800" b="1" dirty="0">
                <a:solidFill>
                  <a:schemeClr val="tx1"/>
                </a:solidFill>
              </a:rPr>
            </a:br>
            <a:r>
              <a:rPr lang="zh-CN" altLang="en-US" sz="4800" b="1" dirty="0">
                <a:solidFill>
                  <a:schemeClr val="tx1"/>
                </a:solidFill>
              </a:rPr>
              <a:t>的可维持性（可持续性）？</a:t>
            </a:r>
            <a:br>
              <a:rPr lang="zh-CN" altLang="en-US" sz="4800" b="1" dirty="0">
                <a:solidFill>
                  <a:schemeClr val="tx1"/>
                </a:solidFill>
              </a:rPr>
            </a:br>
            <a:br>
              <a:rPr lang="zh-CN" altLang="en-US" sz="4800" b="1" dirty="0">
                <a:solidFill>
                  <a:schemeClr val="tx1"/>
                </a:solidFill>
              </a:rPr>
            </a:br>
            <a:r>
              <a:rPr lang="zh-CN" altLang="en-US" sz="4800" b="1" dirty="0">
                <a:solidFill>
                  <a:schemeClr val="tx1"/>
                </a:solidFill>
              </a:rPr>
              <a:t>国际收支不平衡已达到的严重程度：货币当局必须采取对宏观经济可能产生巨大不利影响的政策才能实现国际收支的平衡</a:t>
            </a:r>
            <a:r>
              <a:rPr lang="zh-CN" altLang="en-US" sz="4000" dirty="0"/>
              <a:t> </a:t>
            </a:r>
            <a:endParaRPr lang="zh-CN" altLang="en-US" sz="4000"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Rectangle 4"/>
          <p:cNvSpPr>
            <a:spLocks noGrp="1"/>
          </p:cNvSpPr>
          <p:nvPr>
            <p:ph type="title"/>
          </p:nvPr>
        </p:nvSpPr>
        <p:spPr>
          <a:xfrm>
            <a:off x="1371600" y="2852738"/>
            <a:ext cx="7772400" cy="1206500"/>
          </a:xfrm>
          <a:ln/>
        </p:spPr>
        <p:txBody>
          <a:bodyPr vert="horz" wrap="square" lIns="91440" tIns="45720" rIns="91440" bIns="45720" anchor="ctr" anchorCtr="0"/>
          <a:p>
            <a:pPr eaLnBrk="1" hangingPunct="1"/>
            <a:r>
              <a:rPr lang="zh-CN" altLang="en-US" sz="4000" b="1" dirty="0">
                <a:solidFill>
                  <a:schemeClr val="tx1"/>
                </a:solidFill>
              </a:rPr>
              <a:t>所谓可维持的国际收支差额，是指一定时期内，一国在不采用危害国内经济目标的措施的前提下，国际收支差额可以被下一段时间内的国际收支反差额所弥补或者国际收支某个项目的差额可以被另一个项目的反差额所弥补。因此，只要国际收支差额是可维持的，则主动采取措施进行国际收支调节的紧迫性就降低了。</a:t>
            </a:r>
            <a:endParaRPr lang="zh-CN" altLang="en-US" sz="4000" b="1" dirty="0">
              <a:solidFill>
                <a:schemeClr val="tx1"/>
              </a:solidFill>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Rectangle 4"/>
          <p:cNvSpPr>
            <a:spLocks noGrp="1"/>
          </p:cNvSpPr>
          <p:nvPr>
            <p:ph type="title"/>
          </p:nvPr>
        </p:nvSpPr>
        <p:spPr>
          <a:xfrm>
            <a:off x="1116013" y="2852738"/>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en-US" altLang="zh-CN" sz="4000" b="1" dirty="0">
                <a:solidFill>
                  <a:schemeClr val="tx1"/>
                </a:solidFill>
              </a:rPr>
              <a:t>2010-10-16       </a:t>
            </a:r>
            <a:r>
              <a:rPr lang="zh-CN" altLang="en-US" sz="4000" b="1" dirty="0">
                <a:solidFill>
                  <a:schemeClr val="tx1"/>
                </a:solidFill>
                <a:hlinkClick r:id="rId1"/>
              </a:rPr>
              <a:t>上海证券报</a:t>
            </a:r>
            <a:r>
              <a:rPr lang="zh-CN" altLang="en-US" sz="4000" b="1" dirty="0">
                <a:solidFill>
                  <a:schemeClr val="tx1"/>
                </a:solidFill>
              </a:rPr>
              <a:t>：</a:t>
            </a:r>
            <a:br>
              <a:rPr lang="zh-CN" altLang="en-US" sz="4000" b="1" dirty="0">
                <a:solidFill>
                  <a:schemeClr val="tx1"/>
                </a:solidFill>
              </a:rPr>
            </a:br>
            <a:br>
              <a:rPr lang="zh-CN" altLang="en-US" sz="4000" b="1" dirty="0">
                <a:solidFill>
                  <a:schemeClr val="tx1"/>
                </a:solidFill>
              </a:rPr>
            </a:br>
            <a:r>
              <a:rPr lang="zh-CN" altLang="en-US" sz="3200" b="1" dirty="0">
                <a:solidFill>
                  <a:schemeClr val="tx1"/>
                </a:solidFill>
              </a:rPr>
              <a:t>央行行长周小川近日在</a:t>
            </a:r>
            <a:r>
              <a:rPr lang="en-US" altLang="zh-CN" sz="3200" b="1" dirty="0">
                <a:solidFill>
                  <a:schemeClr val="tx1"/>
                </a:solidFill>
              </a:rPr>
              <a:t>《</a:t>
            </a:r>
            <a:r>
              <a:rPr lang="zh-CN" altLang="en-US" sz="3200" b="1" dirty="0">
                <a:solidFill>
                  <a:schemeClr val="tx1"/>
                </a:solidFill>
              </a:rPr>
              <a:t>中国金融</a:t>
            </a:r>
            <a:r>
              <a:rPr lang="en-US" altLang="zh-CN" sz="3200" b="1" dirty="0">
                <a:solidFill>
                  <a:schemeClr val="tx1"/>
                </a:solidFill>
              </a:rPr>
              <a:t>》</a:t>
            </a:r>
            <a:r>
              <a:rPr lang="zh-CN" altLang="en-US" sz="3200" b="1" dirty="0">
                <a:solidFill>
                  <a:schemeClr val="tx1"/>
                </a:solidFill>
              </a:rPr>
              <a:t>撰文指出，在改革转轨时期，货币政策要立足于中国国情，把握好实现</a:t>
            </a:r>
            <a:r>
              <a:rPr lang="zh-CN" altLang="en-US" sz="3200" b="1" dirty="0">
                <a:solidFill>
                  <a:srgbClr val="FF0000"/>
                </a:solidFill>
              </a:rPr>
              <a:t>币值稳定</a:t>
            </a:r>
            <a:r>
              <a:rPr lang="zh-CN" altLang="en-US" sz="3200" b="1" dirty="0">
                <a:solidFill>
                  <a:schemeClr val="tx1"/>
                </a:solidFill>
              </a:rPr>
              <a:t>、经济增长、充分就业、国际收支平衡四大目标之间的平衡点。 </a:t>
            </a:r>
            <a:endParaRPr lang="zh-CN" altLang="en-US" sz="3200" b="1" dirty="0">
              <a:solidFill>
                <a:schemeClr val="tx1"/>
              </a:solidFill>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Rectangle 2"/>
          <p:cNvSpPr>
            <a:spLocks noGrp="1"/>
          </p:cNvSpPr>
          <p:nvPr>
            <p:ph type="title"/>
          </p:nvPr>
        </p:nvSpPr>
        <p:spPr>
          <a:xfrm>
            <a:off x="1371600" y="2997200"/>
            <a:ext cx="7772400" cy="1206500"/>
          </a:xfrm>
          <a:ln/>
        </p:spPr>
        <p:txBody>
          <a:bodyPr vert="horz" wrap="square" lIns="91440" tIns="45720" rIns="91440" bIns="45720" anchor="ctr" anchorCtr="0"/>
          <a:p>
            <a:pPr algn="ctr" eaLnBrk="1" hangingPunct="1"/>
            <a:r>
              <a:rPr lang="zh-CN" altLang="en-US" sz="4000" b="1" dirty="0">
                <a:solidFill>
                  <a:schemeClr val="tx1"/>
                </a:solidFill>
              </a:rPr>
              <a:t>第二章  外汇与汇率</a:t>
            </a:r>
            <a:br>
              <a:rPr lang="zh-CN" altLang="en-US" sz="4000" b="1" dirty="0">
                <a:solidFill>
                  <a:schemeClr val="tx1"/>
                </a:solidFill>
              </a:rPr>
            </a:br>
            <a:br>
              <a:rPr lang="zh-CN" altLang="en-US" sz="4000" b="1" dirty="0">
                <a:solidFill>
                  <a:schemeClr val="tx1"/>
                </a:solidFill>
              </a:rPr>
            </a:br>
            <a:r>
              <a:rPr lang="zh-CN" altLang="en-US" sz="4000" b="1" dirty="0">
                <a:solidFill>
                  <a:schemeClr val="tx1"/>
                </a:solidFill>
              </a:rPr>
              <a:t>第一节  外汇</a:t>
            </a:r>
            <a:endParaRPr lang="zh-CN" altLang="en-US" sz="4000" b="1" dirty="0">
              <a:solidFill>
                <a:schemeClr val="tx1"/>
              </a:solidFill>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一、外汇的概念</a:t>
            </a:r>
            <a:br>
              <a:rPr lang="zh-CN" altLang="en-US" sz="3200" b="1" dirty="0">
                <a:solidFill>
                  <a:schemeClr val="tx1"/>
                </a:solidFill>
              </a:rPr>
            </a:br>
            <a:r>
              <a:rPr lang="zh-CN" altLang="en-US" sz="3200" b="1" dirty="0">
                <a:solidFill>
                  <a:schemeClr val="tx1"/>
                </a:solidFill>
              </a:rPr>
              <a:t>	</a:t>
            </a:r>
            <a:br>
              <a:rPr lang="zh-CN" altLang="en-US" sz="3200" b="1" dirty="0">
                <a:solidFill>
                  <a:schemeClr val="tx1"/>
                </a:solidFill>
              </a:rPr>
            </a:br>
            <a:r>
              <a:rPr lang="zh-CN" altLang="en-US" sz="3200" b="1" dirty="0">
                <a:solidFill>
                  <a:schemeClr val="tx1"/>
                </a:solidFill>
              </a:rPr>
              <a:t>在通常情况下，一国的货币只能在该国境内使用，所以在国际经济交易中至少有一方需要使用以外国货币表示的支付手段，由此就形成了外汇（</a:t>
            </a:r>
            <a:r>
              <a:rPr lang="en-US" altLang="zh-CN" sz="3200" b="1" dirty="0">
                <a:solidFill>
                  <a:schemeClr val="tx1"/>
                </a:solidFill>
              </a:rPr>
              <a:t>Foreign Exchange</a:t>
            </a:r>
            <a:r>
              <a:rPr lang="zh-CN" altLang="en-US" sz="3200" b="1" dirty="0">
                <a:solidFill>
                  <a:schemeClr val="tx1"/>
                </a:solidFill>
              </a:rPr>
              <a:t>，简称</a:t>
            </a:r>
            <a:r>
              <a:rPr lang="en-US" altLang="zh-CN" sz="3200" b="1" dirty="0">
                <a:solidFill>
                  <a:schemeClr val="tx1"/>
                </a:solidFill>
              </a:rPr>
              <a:t>Forex</a:t>
            </a:r>
            <a:r>
              <a:rPr lang="zh-CN" altLang="en-US" sz="3200" b="1" dirty="0">
                <a:solidFill>
                  <a:schemeClr val="tx1"/>
                </a:solidFill>
              </a:rPr>
              <a:t>）的概念。从完整的角度来看，外汇具有动态（</a:t>
            </a:r>
            <a:r>
              <a:rPr lang="en-US" altLang="zh-CN" sz="3200" b="1" dirty="0">
                <a:solidFill>
                  <a:schemeClr val="tx1"/>
                </a:solidFill>
              </a:rPr>
              <a:t>Dynamic</a:t>
            </a:r>
            <a:r>
              <a:rPr lang="zh-CN" altLang="en-US" sz="3200" b="1" dirty="0">
                <a:solidFill>
                  <a:schemeClr val="tx1"/>
                </a:solidFill>
              </a:rPr>
              <a:t>）和静态（</a:t>
            </a:r>
            <a:r>
              <a:rPr lang="en-US" altLang="zh-CN" sz="3200" b="1" dirty="0">
                <a:solidFill>
                  <a:schemeClr val="tx1"/>
                </a:solidFill>
              </a:rPr>
              <a:t>Static</a:t>
            </a:r>
            <a:r>
              <a:rPr lang="zh-CN" altLang="en-US" sz="3200" b="1" dirty="0">
                <a:solidFill>
                  <a:schemeClr val="tx1"/>
                </a:solidFill>
              </a:rPr>
              <a:t>）两方面的涵义。</a:t>
            </a:r>
            <a:endParaRPr lang="zh-CN" altLang="en-US" sz="3200" b="1" dirty="0">
              <a:solidFill>
                <a:schemeClr val="tx1"/>
              </a:solidFill>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6" name="Rectangle 5"/>
          <p:cNvSpPr/>
          <p:nvPr/>
        </p:nvSpPr>
        <p:spPr>
          <a:xfrm>
            <a:off x="0" y="260350"/>
            <a:ext cx="9144000" cy="519113"/>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just" defTabSz="914400" eaLnBrk="1" hangingPunct="1">
              <a:spcBef>
                <a:spcPct val="0"/>
              </a:spcBef>
              <a:buClrTx/>
              <a:buSzTx/>
              <a:buFontTx/>
              <a:buNone/>
              <a:tabLst>
                <a:tab pos="5600700" algn="l"/>
              </a:tabLst>
            </a:pPr>
            <a:r>
              <a:rPr lang="en-US" altLang="zh-CN" sz="2400" b="1" dirty="0">
                <a:solidFill>
                  <a:srgbClr val="FFFFFF"/>
                </a:solidFill>
              </a:rPr>
              <a:t>                    </a:t>
            </a:r>
            <a:r>
              <a:rPr lang="en-US" altLang="zh-CN" sz="2800" b="1" dirty="0">
                <a:solidFill>
                  <a:srgbClr val="FFFFFF"/>
                </a:solidFill>
              </a:rPr>
              <a:t>1979~82</a:t>
            </a:r>
            <a:r>
              <a:rPr lang="zh-CN" altLang="en-US" sz="2800" b="1" dirty="0">
                <a:solidFill>
                  <a:srgbClr val="FFFFFF"/>
                </a:solidFill>
              </a:rPr>
              <a:t>年进出口计价货币的比重         单位：</a:t>
            </a:r>
            <a:r>
              <a:rPr lang="en-US" altLang="zh-CN" sz="2800" b="1" dirty="0">
                <a:solidFill>
                  <a:srgbClr val="FFFFFF"/>
                </a:solidFill>
              </a:rPr>
              <a:t>%</a:t>
            </a:r>
            <a:endParaRPr lang="en-US" altLang="zh-CN" sz="2800" dirty="0"/>
          </a:p>
        </p:txBody>
      </p:sp>
      <p:graphicFrame>
        <p:nvGraphicFramePr>
          <p:cNvPr id="716064" name="Group 288"/>
          <p:cNvGraphicFramePr>
            <a:graphicFrameLocks noGrp="1"/>
          </p:cNvGraphicFramePr>
          <p:nvPr/>
        </p:nvGraphicFramePr>
        <p:xfrm>
          <a:off x="0" y="5734050"/>
          <a:ext cx="9144000" cy="1189038"/>
        </p:xfrm>
        <a:graphic>
          <a:graphicData uri="http://schemas.openxmlformats.org/drawingml/2006/table">
            <a:tbl>
              <a:tblPr/>
              <a:tblGrid>
                <a:gridCol w="9144000"/>
              </a:tblGrid>
              <a:tr h="1189038">
                <a:tc>
                  <a:txBody>
                    <a:bodyPr/>
                    <a:lstStyle>
                      <a:lvl1pPr algn="l">
                        <a:spcBef>
                          <a:spcPct val="20000"/>
                        </a:spcBef>
                        <a:buClr>
                          <a:schemeClr val="tx2"/>
                        </a:buClr>
                        <a:buSzPct val="90000"/>
                        <a:buFont typeface="Symbol" panose="05050102010706020507" pitchFamily="18" charset="2"/>
                        <a:tabLst>
                          <a:tab pos="5600700" algn="l"/>
                        </a:tabLst>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tabLst>
                          <a:tab pos="5600700" algn="l"/>
                        </a:tabLst>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tabLst>
                          <a:tab pos="5600700" algn="l"/>
                        </a:tabLst>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tabLst>
                          <a:tab pos="5600700" algn="l"/>
                        </a:tabLst>
                        <a:defRPr kumimoji="1">
                          <a:solidFill>
                            <a:schemeClr val="tx1"/>
                          </a:solidFill>
                          <a:latin typeface="Times New Roman" panose="02020603050405020304" pitchFamily="18" charset="0"/>
                          <a:ea typeface="宋体" panose="02010600030101010101" pitchFamily="2" charset="-122"/>
                        </a:defRPr>
                      </a:lvl4pPr>
                      <a:lvl5pPr algn="l">
                        <a:spcBef>
                          <a:spcPct val="20000"/>
                        </a:spcBef>
                        <a:tabLst>
                          <a:tab pos="5600700" algn="l"/>
                        </a:tabLst>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tabLst>
                          <a:tab pos="5600700" algn="l"/>
                        </a:tabLs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tabLst>
                          <a:tab pos="5600700" algn="l"/>
                        </a:tabLs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tabLst>
                          <a:tab pos="5600700" algn="l"/>
                        </a:tabLs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tabLst>
                          <a:tab pos="5600700" algn="l"/>
                        </a:tabLst>
                        <a:defRPr kumimoji="1">
                          <a:solidFill>
                            <a:schemeClr val="tx1"/>
                          </a:solidFill>
                          <a:latin typeface="Times New Roman" panose="02020603050405020304" pitchFamily="18"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tabLst>
                          <a:tab pos="5600700" algn="l"/>
                        </a:tabLst>
                      </a:pPr>
                      <a:r>
                        <a:rPr kumimoji="1" lang="zh-CN" altLang="en-US" sz="24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资料来源：</a:t>
                      </a:r>
                      <a:r>
                        <a:rPr kumimoji="1" lang="en-US" altLang="zh-CN" sz="24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Yoshio Suzuki, Junichi Miyake, and Mitsuaki Okabe ed, "The Evolution of the International Monetary System", 1990</a:t>
                      </a:r>
                      <a:r>
                        <a:rPr kumimoji="1" lang="zh-CN" altLang="en-US" sz="24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，第</a:t>
                      </a:r>
                      <a:r>
                        <a:rPr kumimoji="1" lang="en-US" altLang="zh-CN" sz="24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178</a:t>
                      </a:r>
                      <a:r>
                        <a:rPr kumimoji="1" lang="zh-CN" altLang="en-US" sz="24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页。</a:t>
                      </a: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32" marB="45732"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716063" name="Group 287"/>
          <p:cNvGraphicFramePr>
            <a:graphicFrameLocks noGrp="1"/>
          </p:cNvGraphicFramePr>
          <p:nvPr/>
        </p:nvGraphicFramePr>
        <p:xfrm>
          <a:off x="1187450" y="1052513"/>
          <a:ext cx="7956550" cy="4541838"/>
        </p:xfrm>
        <a:graphic>
          <a:graphicData uri="http://schemas.openxmlformats.org/drawingml/2006/table">
            <a:tbl>
              <a:tblPr/>
              <a:tblGrid>
                <a:gridCol w="1728788"/>
                <a:gridCol w="1454150"/>
                <a:gridCol w="1590675"/>
                <a:gridCol w="1590675"/>
                <a:gridCol w="1592262"/>
              </a:tblGrid>
              <a:tr h="518112">
                <a:tc rowSpan="2">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5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254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254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gridSpan="2">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出口</a:t>
                      </a:r>
                      <a:endParaRPr kumimoji="1" lang="zh-CN" altLang="en-US"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254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hMerge="1">
                  <a:tcPr/>
                </a:tc>
                <a:tc gridSpan="2">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进口</a:t>
                      </a:r>
                      <a:endParaRPr kumimoji="1" lang="zh-CN" altLang="en-US"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25400" cap="flat" cmpd="sng" algn="ctr">
                      <a:solidFill>
                        <a:srgbClr val="FFFFFF"/>
                      </a:solidFill>
                      <a:prstDash val="solid"/>
                      <a:round/>
                      <a:headEnd type="none" w="sm" len="sm"/>
                      <a:tailEnd type="none" w="sm" len="sm"/>
                    </a:lnR>
                    <a:lnT w="254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hMerge="1">
                  <a:tcPr/>
                </a:tc>
              </a:tr>
              <a:tr h="518112">
                <a:tc vMerge="1">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美元</a:t>
                      </a:r>
                      <a:endParaRPr kumimoji="1" lang="zh-CN" altLang="en-US"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本币</a:t>
                      </a:r>
                      <a:endParaRPr kumimoji="1" lang="zh-CN" altLang="en-US"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美元</a:t>
                      </a:r>
                      <a:endParaRPr kumimoji="1" lang="zh-CN" altLang="en-US"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本币</a:t>
                      </a:r>
                      <a:endParaRPr kumimoji="1" lang="zh-CN" altLang="en-US"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254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r>
              <a:tr h="518112">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美国</a:t>
                      </a:r>
                      <a:endParaRPr kumimoji="1" lang="zh-CN" altLang="en-US"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254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98</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98</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85</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85</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254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r>
              <a:tr h="518112">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日本</a:t>
                      </a:r>
                      <a:endParaRPr kumimoji="1" lang="zh-CN" altLang="en-US"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254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60.9</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33.8</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93.0</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2.0</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254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r>
              <a:tr h="518817">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德国</a:t>
                      </a:r>
                      <a:endParaRPr kumimoji="1" lang="zh-CN" altLang="en-US"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254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7.2</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82.3</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33.1</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42.8</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254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r>
              <a:tr h="518112">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英国</a:t>
                      </a:r>
                      <a:endParaRPr kumimoji="1" lang="zh-CN" altLang="en-US"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254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17</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76</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29</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38</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254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r>
              <a:tr h="518112">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法国</a:t>
                      </a:r>
                      <a:endParaRPr kumimoji="1" lang="zh-CN" altLang="en-US"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254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11.6</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62.4</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28.7</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35.8</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254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lnTlToBr>
                      <a:noFill/>
                    </a:lnTlToBr>
                    <a:lnBlToTr>
                      <a:noFill/>
                    </a:lnBlToTr>
                    <a:noFill/>
                  </a:tcPr>
                </a:tc>
              </a:tr>
              <a:tr h="914351">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整个世界</a:t>
                      </a:r>
                      <a:endParaRPr kumimoji="1" lang="zh-CN" altLang="en-US"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254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254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54.8</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254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5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254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rgbClr val="FFFFFF"/>
                          </a:solidFill>
                          <a:effectLst/>
                          <a:latin typeface="Times New Roman" panose="02020603050405020304" pitchFamily="18" charset="0"/>
                          <a:ea typeface="宋体" panose="02010600030101010101" pitchFamily="2" charset="-122"/>
                        </a:rPr>
                        <a:t>54.3</a:t>
                      </a:r>
                      <a:endParaRPr kumimoji="1" lang="en-US" altLang="zh-CN" sz="4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25400" cap="flat" cmpd="sng" algn="ctr">
                      <a:solidFill>
                        <a:srgbClr val="FFFFFF"/>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5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696" marB="45696" horzOverflow="overflow">
                    <a:lnL w="12700" cap="flat" cmpd="sng" algn="ctr">
                      <a:solidFill>
                        <a:srgbClr val="FFFFFF"/>
                      </a:solidFill>
                      <a:prstDash val="solid"/>
                      <a:round/>
                      <a:headEnd type="none" w="sm" len="sm"/>
                      <a:tailEnd type="none" w="sm" len="sm"/>
                    </a:lnL>
                    <a:lnR w="25400" cap="flat" cmpd="sng" algn="ctr">
                      <a:solidFill>
                        <a:srgbClr val="FFFFFF"/>
                      </a:solidFill>
                      <a:prstDash val="solid"/>
                      <a:round/>
                      <a:headEnd type="none" w="sm" len="sm"/>
                      <a:tailEnd type="none" w="sm" len="sm"/>
                    </a:lnR>
                    <a:lnT w="12700" cap="flat" cmpd="sng" algn="ctr">
                      <a:solidFill>
                        <a:srgbClr val="FFFFFF"/>
                      </a:solidFill>
                      <a:prstDash val="solid"/>
                      <a:round/>
                      <a:headEnd type="none" w="sm" len="sm"/>
                      <a:tailEnd type="none" w="sm" len="sm"/>
                    </a:lnT>
                    <a:lnB w="25400" cap="flat" cmpd="sng" algn="ctr">
                      <a:solidFill>
                        <a:srgbClr val="FFFFFF"/>
                      </a:solidFill>
                      <a:prstDash val="solid"/>
                      <a:round/>
                      <a:headEnd type="none" w="sm" len="sm"/>
                      <a:tailEnd type="none" w="sm" len="sm"/>
                    </a:lnB>
                    <a:lnTlToBr>
                      <a:noFill/>
                    </a:lnTlToBr>
                    <a:lnBlToTr>
                      <a:noFill/>
                    </a:lnBlToTr>
                    <a:noFill/>
                  </a:tcPr>
                </a:tc>
              </a:tr>
            </a:tbl>
          </a:graphicData>
        </a:graphic>
      </p:graphicFrame>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外汇的动态涵义是指把一国货币兑换成另一国货币的国际汇兑行为和过程，即藉以清偿国际间债权债务关系的一种专门性经营活动。可见，外汇的动态涵义所强调的是外汇交易的主体，即外汇交易的参与者及其行为。外汇的静态涵义则是指以外币</a:t>
            </a:r>
            <a:r>
              <a:rPr lang="en-US" altLang="zh-CN" sz="3200" b="1" dirty="0">
                <a:solidFill>
                  <a:schemeClr val="tx1"/>
                </a:solidFill>
              </a:rPr>
              <a:t>(</a:t>
            </a:r>
            <a:r>
              <a:rPr lang="zh-CN" altLang="en-US" sz="3200" b="1" dirty="0">
                <a:solidFill>
                  <a:schemeClr val="tx1"/>
                </a:solidFill>
              </a:rPr>
              <a:t>外币是外国货币的简称</a:t>
            </a:r>
            <a:r>
              <a:rPr lang="en-US" altLang="zh-CN" sz="3200" b="1" dirty="0">
                <a:solidFill>
                  <a:schemeClr val="tx1"/>
                </a:solidFill>
              </a:rPr>
              <a:t>)</a:t>
            </a:r>
            <a:r>
              <a:rPr lang="zh-CN" altLang="en-US" sz="3200" b="1" dirty="0">
                <a:solidFill>
                  <a:schemeClr val="tx1"/>
                </a:solidFill>
              </a:rPr>
              <a:t>表示的可用于对外支付的金融资产。静态涵义所强调的是外汇交易的客体，即用于交易的对象。不过，在人们日常的经济生活中最广泛使用的是外汇的静态涵义。</a:t>
            </a:r>
            <a:endParaRPr lang="zh-CN" altLang="en-US" sz="3200" b="1" dirty="0">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4"/>
          <p:cNvSpPr>
            <a:spLocks noGrp="1"/>
          </p:cNvSpPr>
          <p:nvPr>
            <p:ph type="title"/>
          </p:nvPr>
        </p:nvSpPr>
        <p:spPr>
          <a:xfrm>
            <a:off x="1371600" y="2852738"/>
            <a:ext cx="7772400" cy="1206500"/>
          </a:xfrm>
          <a:ln/>
        </p:spPr>
        <p:txBody>
          <a:bodyPr vert="horz" wrap="square" lIns="91440" tIns="45720" rIns="91440" bIns="45720" anchor="ctr" anchorCtr="0"/>
          <a:p>
            <a:pPr eaLnBrk="1" hangingPunct="1"/>
            <a:r>
              <a:rPr lang="zh-CN" altLang="en-US" sz="3200" b="1" dirty="0">
                <a:solidFill>
                  <a:schemeClr val="tx1"/>
                </a:solidFill>
              </a:rPr>
              <a:t>国家外汇管理局会按季度发布中国国际投资头寸表，该表主要体现了我国对外金融活动形成的债权债务关系，没有包含货物和服务往来形成的债权债务关系。鉴于货物和服务往来形成的债权债务关系通常会在短期里了结，而且部分会通过金融性的贸易融资得到反映，因此，国际投资头寸表的内容可以大致说明我国的国际借贷状况。</a:t>
            </a:r>
            <a:br>
              <a:rPr lang="zh-CN" altLang="en-US" sz="3200" b="1" dirty="0">
                <a:solidFill>
                  <a:schemeClr val="tx1"/>
                </a:solidFill>
              </a:rPr>
            </a:br>
            <a:br>
              <a:rPr lang="zh-CN" altLang="en-US" sz="3200" b="1" dirty="0">
                <a:solidFill>
                  <a:schemeClr val="tx1"/>
                </a:solidFill>
              </a:rPr>
            </a:br>
            <a:r>
              <a:rPr lang="en-US" altLang="zh-CN" sz="4000" b="1" dirty="0">
                <a:hlinkClick r:id="rId1"/>
              </a:rPr>
              <a:t>http://www.safe.gov.cn</a:t>
            </a:r>
            <a:endParaRPr lang="en-US" altLang="zh-CN" sz="4000" b="1"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我国</a:t>
            </a:r>
            <a:r>
              <a:rPr lang="en-US" altLang="zh-CN" sz="3200" b="1" dirty="0">
                <a:solidFill>
                  <a:schemeClr val="tx1"/>
                </a:solidFill>
              </a:rPr>
              <a:t>2008</a:t>
            </a:r>
            <a:r>
              <a:rPr lang="zh-CN" altLang="en-US" sz="3200" b="1" dirty="0">
                <a:solidFill>
                  <a:schemeClr val="tx1"/>
                </a:solidFill>
              </a:rPr>
              <a:t>年</a:t>
            </a:r>
            <a:r>
              <a:rPr lang="en-US" altLang="zh-CN" sz="3200" b="1" dirty="0">
                <a:solidFill>
                  <a:schemeClr val="tx1"/>
                </a:solidFill>
              </a:rPr>
              <a:t>8</a:t>
            </a:r>
            <a:r>
              <a:rPr lang="zh-CN" altLang="en-US" sz="3200" b="1" dirty="0">
                <a:solidFill>
                  <a:schemeClr val="tx1"/>
                </a:solidFill>
              </a:rPr>
              <a:t>月</a:t>
            </a:r>
            <a:r>
              <a:rPr lang="en-US" altLang="zh-CN" sz="3200" b="1" dirty="0">
                <a:solidFill>
                  <a:schemeClr val="tx1"/>
                </a:solidFill>
              </a:rPr>
              <a:t>5</a:t>
            </a:r>
            <a:r>
              <a:rPr lang="zh-CN" altLang="en-US" sz="3200" b="1" dirty="0">
                <a:solidFill>
                  <a:schemeClr val="tx1"/>
                </a:solidFill>
              </a:rPr>
              <a:t>日修订发布的</a:t>
            </a:r>
            <a:r>
              <a:rPr lang="en-US" altLang="zh-CN" sz="3200" b="1" dirty="0">
                <a:solidFill>
                  <a:schemeClr val="tx1"/>
                </a:solidFill>
              </a:rPr>
              <a:t>《</a:t>
            </a:r>
            <a:r>
              <a:rPr lang="zh-CN" altLang="en-US" sz="3200" b="1" dirty="0">
                <a:solidFill>
                  <a:schemeClr val="tx1"/>
                </a:solidFill>
              </a:rPr>
              <a:t>中华人民共和国外汇管理条例</a:t>
            </a:r>
            <a:r>
              <a:rPr lang="en-US" altLang="zh-CN" sz="3200" b="1" dirty="0">
                <a:solidFill>
                  <a:schemeClr val="tx1"/>
                </a:solidFill>
              </a:rPr>
              <a:t>》</a:t>
            </a:r>
            <a:r>
              <a:rPr lang="zh-CN" altLang="en-US" sz="3200" b="1" dirty="0">
                <a:solidFill>
                  <a:schemeClr val="tx1"/>
                </a:solidFill>
              </a:rPr>
              <a:t>第三条对外汇的范围作了这样的规定：“本条例所称外汇，是指下列以外币表示的可以用作国际清偿的支付手段和资产：</a:t>
            </a:r>
            <a:br>
              <a:rPr lang="zh-CN" altLang="en-US" sz="3200" b="1" dirty="0">
                <a:solidFill>
                  <a:schemeClr val="tx1"/>
                </a:solidFill>
              </a:rPr>
            </a:br>
            <a:r>
              <a:rPr lang="zh-CN" altLang="en-US" sz="3200" b="1" dirty="0">
                <a:solidFill>
                  <a:schemeClr val="tx1"/>
                </a:solidFill>
              </a:rPr>
              <a:t>　　（一）外币现钞，包括纸币、铸币；</a:t>
            </a:r>
            <a:br>
              <a:rPr lang="zh-CN" altLang="en-US" sz="3200" b="1" dirty="0">
                <a:solidFill>
                  <a:schemeClr val="tx1"/>
                </a:solidFill>
              </a:rPr>
            </a:br>
            <a:r>
              <a:rPr lang="zh-CN" altLang="en-US" sz="3200" b="1" dirty="0">
                <a:solidFill>
                  <a:schemeClr val="tx1"/>
                </a:solidFill>
              </a:rPr>
              <a:t>　　（二）外币支付凭证或者支付工具，包括票据、银行存款凭证、银行卡等；</a:t>
            </a:r>
            <a:br>
              <a:rPr lang="zh-CN" altLang="en-US" sz="3200" b="1" dirty="0">
                <a:solidFill>
                  <a:schemeClr val="tx1"/>
                </a:solidFill>
              </a:rPr>
            </a:br>
            <a:r>
              <a:rPr lang="zh-CN" altLang="en-US" sz="3200" b="1" dirty="0">
                <a:solidFill>
                  <a:schemeClr val="tx1"/>
                </a:solidFill>
              </a:rPr>
              <a:t>　　（三）外币有价证券，包括债券、股票等；</a:t>
            </a:r>
            <a:br>
              <a:rPr lang="zh-CN" altLang="en-US" sz="3200" b="1" dirty="0">
                <a:solidFill>
                  <a:schemeClr val="tx1"/>
                </a:solidFill>
              </a:rPr>
            </a:br>
            <a:r>
              <a:rPr lang="zh-CN" altLang="en-US" sz="3200" b="1" dirty="0">
                <a:solidFill>
                  <a:schemeClr val="tx1"/>
                </a:solidFill>
              </a:rPr>
              <a:t>　　（四）特别提款权；</a:t>
            </a:r>
            <a:br>
              <a:rPr lang="zh-CN" altLang="en-US" sz="3200" b="1" dirty="0">
                <a:solidFill>
                  <a:schemeClr val="tx1"/>
                </a:solidFill>
              </a:rPr>
            </a:br>
            <a:r>
              <a:rPr lang="zh-CN" altLang="en-US" sz="3200" b="1" dirty="0">
                <a:solidFill>
                  <a:schemeClr val="tx1"/>
                </a:solidFill>
              </a:rPr>
              <a:t>　　（五）其他外汇资产。”</a:t>
            </a:r>
            <a:endParaRPr lang="zh-CN" altLang="en-US" sz="3200" b="1" dirty="0">
              <a:solidFill>
                <a:schemeClr val="tx1"/>
              </a:solidFill>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4000" b="1" dirty="0">
                <a:solidFill>
                  <a:schemeClr val="tx1"/>
                </a:solidFill>
              </a:rPr>
              <a:t>根据以上有关外汇概念的描述，我们可以发现，外汇是包括外币在内，但比外币的范围更广的概念。</a:t>
            </a:r>
            <a:br>
              <a:rPr lang="zh-CN" altLang="en-US" sz="4000" b="1" dirty="0">
                <a:solidFill>
                  <a:schemeClr val="tx1"/>
                </a:solidFill>
              </a:rPr>
            </a:br>
            <a:br>
              <a:rPr lang="zh-CN" altLang="en-US" sz="4000" b="1" dirty="0">
                <a:solidFill>
                  <a:schemeClr val="tx1"/>
                </a:solidFill>
              </a:rPr>
            </a:br>
            <a:r>
              <a:rPr lang="zh-CN" altLang="en-US" sz="4000" b="1" dirty="0">
                <a:solidFill>
                  <a:schemeClr val="tx1"/>
                </a:solidFill>
              </a:rPr>
              <a:t>二、外汇的特征</a:t>
            </a:r>
            <a:br>
              <a:rPr lang="zh-CN" altLang="en-US" sz="4000" b="1" dirty="0">
                <a:solidFill>
                  <a:schemeClr val="tx1"/>
                </a:solidFill>
              </a:rPr>
            </a:br>
            <a:r>
              <a:rPr lang="zh-CN" altLang="en-US" sz="4000" b="1" dirty="0">
                <a:solidFill>
                  <a:schemeClr val="tx1"/>
                </a:solidFill>
              </a:rPr>
              <a:t>	</a:t>
            </a:r>
            <a:br>
              <a:rPr lang="zh-CN" altLang="en-US" sz="4000" b="1" dirty="0">
                <a:solidFill>
                  <a:schemeClr val="tx1"/>
                </a:solidFill>
              </a:rPr>
            </a:br>
            <a:r>
              <a:rPr lang="zh-CN" altLang="en-US" sz="4000" b="1" dirty="0">
                <a:solidFill>
                  <a:schemeClr val="tx1"/>
                </a:solidFill>
              </a:rPr>
              <a:t>	根据外汇的定义，我们可以得出外汇的三个基本特征：</a:t>
            </a:r>
            <a:endParaRPr lang="zh-CN" altLang="en-US" sz="4000" b="1" dirty="0">
              <a:solidFill>
                <a:schemeClr val="tx1"/>
              </a:solidFill>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第一，外汇是一种金融资产。</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	所谓资产，是具有货币价值的财物或权利，或者说是用货币表现的经济资源。资产可以是实物性的，即所谓的实物资产（</a:t>
            </a:r>
            <a:r>
              <a:rPr lang="en-US" altLang="zh-CN" sz="3200" b="1" dirty="0">
                <a:solidFill>
                  <a:schemeClr val="tx1"/>
                </a:solidFill>
              </a:rPr>
              <a:t>Physical Assets</a:t>
            </a:r>
            <a:r>
              <a:rPr lang="zh-CN" altLang="en-US" sz="3200" b="1" dirty="0">
                <a:solidFill>
                  <a:schemeClr val="tx1"/>
                </a:solidFill>
              </a:rPr>
              <a:t>），如土地、机器等，也可以是金融性的，亦即金融资产（</a:t>
            </a:r>
            <a:r>
              <a:rPr lang="en-US" altLang="zh-CN" sz="3200" b="1" dirty="0">
                <a:solidFill>
                  <a:schemeClr val="tx1"/>
                </a:solidFill>
              </a:rPr>
              <a:t>Financial Assets</a:t>
            </a:r>
            <a:r>
              <a:rPr lang="zh-CN" altLang="en-US" sz="3200" b="1" dirty="0">
                <a:solidFill>
                  <a:schemeClr val="tx1"/>
                </a:solidFill>
              </a:rPr>
              <a:t>），如现金、存款、商业票据、有价证券等。既然外汇只能以货币形态得到表现，因此它必然属于金融资产。所以，实物资产和版权、专利权等无形资产不能构成外汇。</a:t>
            </a:r>
            <a:endParaRPr lang="zh-CN" altLang="en-US" sz="3200" b="1" dirty="0">
              <a:solidFill>
                <a:schemeClr val="tx1"/>
              </a:solidFill>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600" b="1" dirty="0">
                <a:solidFill>
                  <a:schemeClr val="tx1"/>
                </a:solidFill>
              </a:rPr>
              <a:t>第二，外汇必须以外币表示。</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	少数国家的货币，如美国的美元由于种种特殊的原因而在国际间被普遍接受，因此，美国居民常常可以直接用美元对外支付。但美元对美国居民而言，显然只是本币</a:t>
            </a:r>
            <a:r>
              <a:rPr lang="en-US" altLang="zh-CN" sz="3600" b="1" dirty="0">
                <a:solidFill>
                  <a:schemeClr val="tx1"/>
                </a:solidFill>
              </a:rPr>
              <a:t>(</a:t>
            </a:r>
            <a:r>
              <a:rPr lang="zh-CN" altLang="en-US" sz="3600" b="1" dirty="0">
                <a:solidFill>
                  <a:schemeClr val="tx1"/>
                </a:solidFill>
              </a:rPr>
              <a:t>本币是本国货币的简称</a:t>
            </a:r>
            <a:r>
              <a:rPr lang="en-US" altLang="zh-CN" sz="3600" b="1" dirty="0">
                <a:solidFill>
                  <a:schemeClr val="tx1"/>
                </a:solidFill>
              </a:rPr>
              <a:t>)</a:t>
            </a:r>
            <a:r>
              <a:rPr lang="zh-CN" altLang="en-US" sz="3600" b="1" dirty="0">
                <a:solidFill>
                  <a:schemeClr val="tx1"/>
                </a:solidFill>
              </a:rPr>
              <a:t>，所以，尽管美元有时具有对外支付的功能，美国居民仍然不能由此将其看作外汇。</a:t>
            </a:r>
            <a:endParaRPr lang="zh-CN" altLang="en-US" sz="3600" b="1" dirty="0">
              <a:solidFill>
                <a:schemeClr val="tx1"/>
              </a:solidFill>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第三，用作外汇的货币必须具有较充分的可兑性。</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一国货币一般不能在另一国流通使用 ，因此，一种</a:t>
            </a:r>
            <a:r>
              <a:rPr lang="zh-CN" altLang="en-US" sz="3200" b="1" dirty="0">
                <a:solidFill>
                  <a:srgbClr val="FF3300"/>
                </a:solidFill>
              </a:rPr>
              <a:t>外</a:t>
            </a:r>
            <a:r>
              <a:rPr lang="zh-CN" altLang="en-US" sz="3200" b="1" dirty="0">
                <a:solidFill>
                  <a:schemeClr val="tx1"/>
                </a:solidFill>
              </a:rPr>
              <a:t>币（如英国英镑）的持有者</a:t>
            </a:r>
            <a:r>
              <a:rPr lang="zh-CN" altLang="en-US" sz="3200" b="1" dirty="0">
                <a:solidFill>
                  <a:srgbClr val="FF3300"/>
                </a:solidFill>
              </a:rPr>
              <a:t>（如法国居民）</a:t>
            </a:r>
            <a:r>
              <a:rPr lang="zh-CN" altLang="en-US" sz="3200" b="1" dirty="0">
                <a:solidFill>
                  <a:schemeClr val="tx1"/>
                </a:solidFill>
              </a:rPr>
              <a:t>，就不得不将英镑按一定的比率兑换成另一种货币，如加拿大元</a:t>
            </a:r>
            <a:r>
              <a:rPr lang="zh-CN" altLang="en-US" sz="3200" b="1" dirty="0">
                <a:solidFill>
                  <a:srgbClr val="FF3300"/>
                </a:solidFill>
              </a:rPr>
              <a:t>，以便对加拿大居民进行支付</a:t>
            </a:r>
            <a:r>
              <a:rPr lang="zh-CN" altLang="en-US" sz="3200" b="1" dirty="0">
                <a:solidFill>
                  <a:schemeClr val="tx1"/>
                </a:solidFill>
              </a:rPr>
              <a:t>。显然，如果一种货币不具有可兑性，即不能兑换成其他货币，则其对外支付的能力就几近丧失，外国居民就不愿持有该种货币，其结果就是无以具有外汇的功能。</a:t>
            </a:r>
            <a:endParaRPr lang="zh-CN" altLang="en-US" sz="3200" b="1" dirty="0">
              <a:solidFill>
                <a:schemeClr val="tx1"/>
              </a:solidFill>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货币可按其可兑性程度分成以下</a:t>
            </a:r>
            <a:r>
              <a:rPr lang="en-US" altLang="zh-CN" sz="3200" b="1" dirty="0">
                <a:solidFill>
                  <a:schemeClr val="tx1"/>
                </a:solidFill>
              </a:rPr>
              <a:t>3</a:t>
            </a:r>
            <a:r>
              <a:rPr lang="zh-CN" altLang="en-US" sz="3200" b="1" dirty="0">
                <a:solidFill>
                  <a:schemeClr val="tx1"/>
                </a:solidFill>
              </a:rPr>
              <a:t>类：</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a:t>
            </a:r>
            <a:r>
              <a:rPr lang="en-US" altLang="zh-CN" sz="3200" b="1" dirty="0">
                <a:solidFill>
                  <a:schemeClr val="tx1"/>
                </a:solidFill>
              </a:rPr>
              <a:t>l</a:t>
            </a:r>
            <a:r>
              <a:rPr lang="zh-CN" altLang="en-US" sz="3200" b="1" dirty="0">
                <a:solidFill>
                  <a:schemeClr val="tx1"/>
                </a:solidFill>
              </a:rPr>
              <a:t>）完全的可自由兑换货币</a:t>
            </a:r>
            <a:br>
              <a:rPr lang="zh-CN" altLang="en-US" sz="3200" b="1" dirty="0">
                <a:solidFill>
                  <a:schemeClr val="tx1"/>
                </a:solidFill>
              </a:rPr>
            </a:br>
            <a:r>
              <a:rPr lang="zh-CN" altLang="en-US" sz="3200" b="1" dirty="0">
                <a:solidFill>
                  <a:schemeClr val="tx1"/>
                </a:solidFill>
              </a:rPr>
              <a:t>（</a:t>
            </a:r>
            <a:r>
              <a:rPr lang="en-US" altLang="zh-CN" sz="3200" b="1" dirty="0">
                <a:solidFill>
                  <a:schemeClr val="tx1"/>
                </a:solidFill>
              </a:rPr>
              <a:t>2</a:t>
            </a:r>
            <a:r>
              <a:rPr lang="zh-CN" altLang="en-US" sz="3200" b="1" dirty="0">
                <a:solidFill>
                  <a:schemeClr val="tx1"/>
                </a:solidFill>
              </a:rPr>
              <a:t>）有限的或部分的可兑换货币</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	当一国政府对本币兑换外币的行为实行某些方面的严格限制时，该国的货币就成为有限的或部分的可兑换货币。这种限制通常表现在两个方面：一是按居民身份实行限制，如外国居民可以自由兑换，本国居民则不能兑换；二是对与经常项目交易有关的货币兑换没有限制，但对涉及资本项目交易的兑换仍施加限制。</a:t>
            </a:r>
            <a:endParaRPr lang="zh-CN" altLang="en-US" sz="3200" b="1" dirty="0">
              <a:solidFill>
                <a:schemeClr val="tx1"/>
              </a:solidFill>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4000" b="1" dirty="0">
                <a:solidFill>
                  <a:schemeClr val="tx1"/>
                </a:solidFill>
              </a:rPr>
              <a:t>（</a:t>
            </a:r>
            <a:r>
              <a:rPr lang="en-US" altLang="zh-CN" sz="4000" b="1" dirty="0">
                <a:solidFill>
                  <a:schemeClr val="tx1"/>
                </a:solidFill>
              </a:rPr>
              <a:t>3</a:t>
            </a:r>
            <a:r>
              <a:rPr lang="zh-CN" altLang="en-US" sz="4000" b="1" dirty="0">
                <a:solidFill>
                  <a:schemeClr val="tx1"/>
                </a:solidFill>
              </a:rPr>
              <a:t>）不可兑换货币</a:t>
            </a:r>
            <a:br>
              <a:rPr lang="zh-CN" altLang="en-US" sz="4000" b="1" dirty="0">
                <a:solidFill>
                  <a:schemeClr val="tx1"/>
                </a:solidFill>
              </a:rPr>
            </a:br>
            <a:br>
              <a:rPr lang="zh-CN" altLang="en-US" sz="4000" b="1" dirty="0">
                <a:solidFill>
                  <a:schemeClr val="tx1"/>
                </a:solidFill>
              </a:rPr>
            </a:br>
            <a:r>
              <a:rPr lang="zh-CN" altLang="en-US" sz="4000" b="1" dirty="0">
                <a:solidFill>
                  <a:schemeClr val="tx1"/>
                </a:solidFill>
              </a:rPr>
              <a:t>	有些国家对贸易收支、服务收支和资本项目收支都实施严格的外汇管制，境内没有外汇市场，所有本币对外币的兑换行为都须经过政府审批。这些国家的货币就是不可兑换货币。</a:t>
            </a:r>
            <a:endParaRPr lang="zh-CN" altLang="en-US" sz="4000" b="1" dirty="0">
              <a:solidFill>
                <a:schemeClr val="tx1"/>
              </a:solidFill>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4000" b="1" dirty="0">
                <a:solidFill>
                  <a:schemeClr val="tx1"/>
                </a:solidFill>
              </a:rPr>
              <a:t>国际货币基金组织为了促进国际经济交易的发展，因而在</a:t>
            </a:r>
            <a:r>
              <a:rPr lang="en-US" altLang="zh-CN" sz="4000" b="1" dirty="0">
                <a:solidFill>
                  <a:schemeClr val="tx1"/>
                </a:solidFill>
              </a:rPr>
              <a:t>《</a:t>
            </a:r>
            <a:r>
              <a:rPr lang="zh-CN" altLang="en-US" sz="4000" b="1" dirty="0">
                <a:solidFill>
                  <a:schemeClr val="tx1"/>
                </a:solidFill>
              </a:rPr>
              <a:t>国际货币基金组织协定</a:t>
            </a:r>
            <a:r>
              <a:rPr lang="en-US" altLang="zh-CN" sz="4000" b="1" dirty="0">
                <a:solidFill>
                  <a:schemeClr val="tx1"/>
                </a:solidFill>
              </a:rPr>
              <a:t>》</a:t>
            </a:r>
            <a:r>
              <a:rPr lang="zh-CN" altLang="en-US" sz="4000" b="1" dirty="0">
                <a:solidFill>
                  <a:schemeClr val="tx1"/>
                </a:solidFill>
              </a:rPr>
              <a:t>第八条“成员国的一般义务”中规定，各成员国不能对因经常项目交易而发生的货币兑换要求予以限制。</a:t>
            </a:r>
            <a:endParaRPr lang="zh-CN" altLang="en-US" sz="4000" b="1" dirty="0">
              <a:solidFill>
                <a:schemeClr val="tx1"/>
              </a:solidFill>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600" b="1" dirty="0">
                <a:solidFill>
                  <a:schemeClr val="tx1"/>
                </a:solidFill>
              </a:rPr>
              <a:t>我国自实行改革开放政策以来，对外经济实力得到了很大的提高，在外汇管理方面，市场经济体制也有了一定程度的发育，国际收支状况不断改善，外汇储备迅速增加，因此，</a:t>
            </a:r>
            <a:r>
              <a:rPr lang="en-US" altLang="zh-CN" sz="3600" b="1" dirty="0">
                <a:solidFill>
                  <a:schemeClr val="tx1"/>
                </a:solidFill>
              </a:rPr>
              <a:t>1996</a:t>
            </a:r>
            <a:r>
              <a:rPr lang="zh-CN" altLang="en-US" sz="3600" b="1" dirty="0">
                <a:solidFill>
                  <a:schemeClr val="tx1"/>
                </a:solidFill>
              </a:rPr>
              <a:t>年</a:t>
            </a:r>
            <a:r>
              <a:rPr lang="en-US" altLang="zh-CN" sz="3600" b="1" dirty="0">
                <a:solidFill>
                  <a:schemeClr val="tx1"/>
                </a:solidFill>
              </a:rPr>
              <a:t>11</a:t>
            </a:r>
            <a:r>
              <a:rPr lang="zh-CN" altLang="en-US" sz="3600" b="1" dirty="0">
                <a:solidFill>
                  <a:schemeClr val="tx1"/>
                </a:solidFill>
              </a:rPr>
              <a:t>月</a:t>
            </a:r>
            <a:r>
              <a:rPr lang="en-US" altLang="zh-CN" sz="3600" b="1" dirty="0">
                <a:solidFill>
                  <a:schemeClr val="tx1"/>
                </a:solidFill>
              </a:rPr>
              <a:t>27</a:t>
            </a:r>
            <a:r>
              <a:rPr lang="zh-CN" altLang="en-US" sz="3600" b="1" dirty="0">
                <a:solidFill>
                  <a:schemeClr val="tx1"/>
                </a:solidFill>
              </a:rPr>
              <a:t>日，中国人民银行行长戴相龙致函国际货币基金组织，正式宣布从</a:t>
            </a:r>
            <a:r>
              <a:rPr lang="en-US" altLang="zh-CN" sz="3600" b="1" dirty="0">
                <a:solidFill>
                  <a:schemeClr val="tx1"/>
                </a:solidFill>
              </a:rPr>
              <a:t>1996</a:t>
            </a:r>
            <a:r>
              <a:rPr lang="zh-CN" altLang="en-US" sz="3600" b="1" dirty="0">
                <a:solidFill>
                  <a:schemeClr val="tx1"/>
                </a:solidFill>
              </a:rPr>
              <a:t>年</a:t>
            </a:r>
            <a:r>
              <a:rPr lang="en-US" altLang="zh-CN" sz="3600" b="1" dirty="0">
                <a:solidFill>
                  <a:schemeClr val="tx1"/>
                </a:solidFill>
              </a:rPr>
              <a:t>12</a:t>
            </a:r>
            <a:r>
              <a:rPr lang="zh-CN" altLang="en-US" sz="3600" b="1" dirty="0">
                <a:solidFill>
                  <a:schemeClr val="tx1"/>
                </a:solidFill>
              </a:rPr>
              <a:t>月</a:t>
            </a:r>
            <a:r>
              <a:rPr lang="en-US" altLang="zh-CN" sz="3600" b="1" dirty="0">
                <a:solidFill>
                  <a:schemeClr val="tx1"/>
                </a:solidFill>
              </a:rPr>
              <a:t>1</a:t>
            </a:r>
            <a:r>
              <a:rPr lang="zh-CN" altLang="en-US" sz="3600" b="1" dirty="0">
                <a:solidFill>
                  <a:schemeClr val="tx1"/>
                </a:solidFill>
              </a:rPr>
              <a:t>日起接受</a:t>
            </a:r>
            <a:r>
              <a:rPr lang="en-US" altLang="zh-CN" sz="3600" b="1" dirty="0">
                <a:solidFill>
                  <a:schemeClr val="tx1"/>
                </a:solidFill>
              </a:rPr>
              <a:t>《</a:t>
            </a:r>
            <a:r>
              <a:rPr lang="zh-CN" altLang="en-US" sz="3600" b="1" dirty="0">
                <a:solidFill>
                  <a:schemeClr val="tx1"/>
                </a:solidFill>
              </a:rPr>
              <a:t>基金组织协定</a:t>
            </a:r>
            <a:r>
              <a:rPr lang="en-US" altLang="zh-CN" sz="3600" b="1" dirty="0">
                <a:solidFill>
                  <a:schemeClr val="tx1"/>
                </a:solidFill>
              </a:rPr>
              <a:t>》</a:t>
            </a:r>
            <a:r>
              <a:rPr lang="zh-CN" altLang="en-US" sz="3600" b="1" dirty="0">
                <a:solidFill>
                  <a:schemeClr val="tx1"/>
                </a:solidFill>
              </a:rPr>
              <a:t>第八条款，基本实现了经常项目交易的人民币自由兑换，成为所谓的“第八条款成员国”。</a:t>
            </a:r>
            <a:endParaRPr lang="zh-CN" altLang="en-US" sz="3600" b="1" dirty="0">
              <a:solidFill>
                <a:schemeClr val="tx1"/>
              </a:solidFill>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600" b="1" dirty="0">
                <a:solidFill>
                  <a:schemeClr val="tx1"/>
                </a:solidFill>
              </a:rPr>
              <a:t>但我国对少部分经常项目交易的兑换，如服务收支方面的出国旅游、留学和转移支付方面的侨汇、捐赠等仍实行一定的限制。不过，随着我国国际收支状况的不断改善和外汇储备的增加，人民币自由兑换的限制也在持续放宽，正在实现经常项目交易的完全自由兑换。同时，资本项目交易的人民币自由兑换也在逐步推进。</a:t>
            </a:r>
            <a:endParaRPr lang="zh-CN" altLang="en-US" sz="3600" b="1"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国际间的债权债务关系必须在一定时期内清算、结算，债权国应收入货币，了结其对外债权；债务国应支付货币，清偿其对外债务。这种清算、结算或支付就形成了国际收支（</a:t>
            </a:r>
            <a:r>
              <a:rPr lang="en-US" altLang="zh-CN" sz="3200" b="1" dirty="0">
                <a:solidFill>
                  <a:schemeClr val="tx1"/>
                </a:solidFill>
              </a:rPr>
              <a:t>International Balance of Payments</a:t>
            </a:r>
            <a:r>
              <a:rPr lang="zh-CN" altLang="en-US" sz="3200" b="1" dirty="0">
                <a:solidFill>
                  <a:schemeClr val="tx1"/>
                </a:solidFill>
              </a:rPr>
              <a:t>）。所以，国际收支在某种程度上反映了一国在一定时期内（通常为</a:t>
            </a:r>
            <a:r>
              <a:rPr lang="en-US" altLang="zh-CN" sz="3200" b="1" dirty="0">
                <a:solidFill>
                  <a:schemeClr val="tx1"/>
                </a:solidFill>
              </a:rPr>
              <a:t>1</a:t>
            </a:r>
            <a:r>
              <a:rPr lang="zh-CN" altLang="en-US" sz="3200" b="1" dirty="0">
                <a:solidFill>
                  <a:schemeClr val="tx1"/>
                </a:solidFill>
              </a:rPr>
              <a:t>年，也可自某年某月某日至某年某月某日）的对外收入和支付的情况。因此，国际借贷是产生国际收支的原因，国际借贷的发生，必然会形成国际收支。</a:t>
            </a:r>
            <a:endParaRPr lang="zh-CN" altLang="en-US" sz="3200" b="1" dirty="0">
              <a:solidFill>
                <a:schemeClr val="tx1"/>
              </a:solidFill>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Rectangle 4"/>
          <p:cNvSpPr>
            <a:spLocks noGrp="1"/>
          </p:cNvSpPr>
          <p:nvPr>
            <p:ph type="title"/>
          </p:nvPr>
        </p:nvSpPr>
        <p:spPr>
          <a:xfrm>
            <a:off x="1371600" y="2781300"/>
            <a:ext cx="7772400" cy="1206500"/>
          </a:xfrm>
          <a:ln/>
        </p:spPr>
        <p:txBody>
          <a:bodyPr vert="horz" wrap="square" lIns="91440" tIns="45720" rIns="91440" bIns="45720" anchor="ctr" anchorCtr="0"/>
          <a:p>
            <a:pPr eaLnBrk="1" hangingPunct="1"/>
            <a:r>
              <a:rPr lang="en-US" altLang="zh-CN" sz="4000" b="1" dirty="0">
                <a:solidFill>
                  <a:schemeClr val="tx1"/>
                </a:solidFill>
              </a:rPr>
              <a:t>2007</a:t>
            </a:r>
            <a:r>
              <a:rPr lang="zh-CN" altLang="en-US" sz="4000" b="1" dirty="0">
                <a:solidFill>
                  <a:schemeClr val="tx1"/>
                </a:solidFill>
              </a:rPr>
              <a:t>年</a:t>
            </a:r>
            <a:r>
              <a:rPr lang="en-US" altLang="zh-CN" sz="4000" b="1" dirty="0">
                <a:solidFill>
                  <a:schemeClr val="tx1"/>
                </a:solidFill>
              </a:rPr>
              <a:t>8</a:t>
            </a:r>
            <a:r>
              <a:rPr lang="zh-CN" altLang="en-US" sz="4000" b="1" dirty="0">
                <a:solidFill>
                  <a:schemeClr val="tx1"/>
                </a:solidFill>
              </a:rPr>
              <a:t>月</a:t>
            </a:r>
            <a:r>
              <a:rPr lang="en-US" altLang="zh-CN" sz="4000" b="1" dirty="0">
                <a:solidFill>
                  <a:schemeClr val="tx1"/>
                </a:solidFill>
              </a:rPr>
              <a:t>20</a:t>
            </a:r>
            <a:r>
              <a:rPr lang="zh-CN" altLang="en-US" sz="4000" b="1" dirty="0">
                <a:solidFill>
                  <a:schemeClr val="tx1"/>
                </a:solidFill>
              </a:rPr>
              <a:t>日外管局批准天津滨海新区开展境内个人直接对外证券投资业务试点，居民个人可以自有外汇或人民币购汇直接对外证券投资，初期首选香港，俗称“港股直通车”。</a:t>
            </a:r>
            <a:endParaRPr lang="zh-CN" altLang="en-US" sz="4000" b="1" dirty="0">
              <a:solidFill>
                <a:schemeClr val="tx1"/>
              </a:solidFill>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Rectangle 2"/>
          <p:cNvSpPr>
            <a:spLocks noGrp="1"/>
          </p:cNvSpPr>
          <p:nvPr>
            <p:ph type="title"/>
          </p:nvPr>
        </p:nvSpPr>
        <p:spPr>
          <a:xfrm>
            <a:off x="1116013" y="2781300"/>
            <a:ext cx="7772400" cy="1206500"/>
          </a:xfrm>
          <a:ln/>
        </p:spPr>
        <p:txBody>
          <a:bodyPr vert="horz" wrap="square" lIns="91440" tIns="45720" rIns="91440" bIns="45720" anchor="ctr" anchorCtr="0"/>
          <a:p>
            <a:pPr eaLnBrk="1" hangingPunct="1"/>
            <a:r>
              <a:rPr lang="zh-CN" altLang="en-US" sz="2800" b="1" dirty="0">
                <a:solidFill>
                  <a:schemeClr val="tx1"/>
                </a:solidFill>
              </a:rPr>
              <a:t>上海证券报，</a:t>
            </a:r>
            <a:r>
              <a:rPr lang="en-US" altLang="zh-CN" sz="2800" b="1" dirty="0">
                <a:solidFill>
                  <a:schemeClr val="tx1"/>
                </a:solidFill>
              </a:rPr>
              <a:t>2011-01-11</a:t>
            </a:r>
            <a:br>
              <a:rPr lang="en-US" altLang="zh-CN" sz="2800" b="1" dirty="0">
                <a:solidFill>
                  <a:schemeClr val="tx1"/>
                </a:solidFill>
              </a:rPr>
            </a:br>
            <a:br>
              <a:rPr lang="en-US" altLang="zh-CN" sz="2800" b="1" dirty="0">
                <a:solidFill>
                  <a:schemeClr val="tx1"/>
                </a:solidFill>
              </a:rPr>
            </a:br>
            <a:r>
              <a:rPr lang="zh-CN" altLang="en-US" sz="2800" b="1" dirty="0">
                <a:solidFill>
                  <a:schemeClr val="tx1"/>
                </a:solidFill>
              </a:rPr>
              <a:t>温州日前发布</a:t>
            </a:r>
            <a:r>
              <a:rPr lang="en-US" altLang="zh-CN" sz="2800" b="1" dirty="0">
                <a:solidFill>
                  <a:schemeClr val="tx1"/>
                </a:solidFill>
              </a:rPr>
              <a:t>《</a:t>
            </a:r>
            <a:r>
              <a:rPr lang="zh-CN" altLang="en-US" sz="2800" b="1" dirty="0">
                <a:solidFill>
                  <a:schemeClr val="tx1"/>
                </a:solidFill>
              </a:rPr>
              <a:t>温州市个人境外直接投资试点方案</a:t>
            </a:r>
            <a:r>
              <a:rPr lang="en-US" altLang="zh-CN" sz="2800" b="1" dirty="0">
                <a:solidFill>
                  <a:schemeClr val="tx1"/>
                </a:solidFill>
              </a:rPr>
              <a:t>》</a:t>
            </a:r>
            <a:r>
              <a:rPr lang="zh-CN" altLang="en-US" sz="2800" b="1" dirty="0">
                <a:solidFill>
                  <a:schemeClr val="tx1"/>
                </a:solidFill>
              </a:rPr>
              <a:t>，允许</a:t>
            </a:r>
            <a:r>
              <a:rPr lang="en-US" altLang="zh-CN" sz="2800" b="1" dirty="0">
                <a:solidFill>
                  <a:schemeClr val="tx1"/>
                </a:solidFill>
              </a:rPr>
              <a:t>18</a:t>
            </a:r>
            <a:r>
              <a:rPr lang="zh-CN" altLang="en-US" sz="2800" b="1" dirty="0">
                <a:solidFill>
                  <a:schemeClr val="tx1"/>
                </a:solidFill>
              </a:rPr>
              <a:t>周岁以上拥有温州户籍并取得因私护照者可赴境外投资。根据试点方案，投资者可以使用自有外汇资金、</a:t>
            </a:r>
            <a:r>
              <a:rPr lang="zh-CN" altLang="en-US" sz="2800" b="1" dirty="0">
                <a:solidFill>
                  <a:srgbClr val="FF3300"/>
                </a:solidFill>
              </a:rPr>
              <a:t>人民币购汇</a:t>
            </a:r>
            <a:r>
              <a:rPr lang="zh-CN" altLang="en-US" sz="2800" b="1" dirty="0">
                <a:solidFill>
                  <a:schemeClr val="tx1"/>
                </a:solidFill>
              </a:rPr>
              <a:t>以及经市外汇局核准的其他外汇资产来源等进行境外</a:t>
            </a:r>
            <a:r>
              <a:rPr lang="zh-CN" altLang="en-US" sz="2800" b="1" dirty="0">
                <a:solidFill>
                  <a:srgbClr val="FF3300"/>
                </a:solidFill>
              </a:rPr>
              <a:t>直接投资</a:t>
            </a:r>
            <a:r>
              <a:rPr lang="zh-CN" altLang="en-US" sz="2800" b="1" dirty="0">
                <a:solidFill>
                  <a:schemeClr val="tx1"/>
                </a:solidFill>
              </a:rPr>
              <a:t>。投资者境外直接投资所得利润可留存境外用于其境外再投资。</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中国证券网</a:t>
            </a:r>
            <a:br>
              <a:rPr lang="zh-CN" altLang="en-US" sz="2800" b="1" dirty="0">
                <a:solidFill>
                  <a:schemeClr val="tx1"/>
                </a:solidFill>
              </a:rPr>
            </a:br>
            <a:r>
              <a:rPr lang="zh-CN" altLang="en-US" sz="2800" b="1" dirty="0">
                <a:solidFill>
                  <a:schemeClr val="tx1"/>
                </a:solidFill>
              </a:rPr>
              <a:t> </a:t>
            </a:r>
            <a:br>
              <a:rPr lang="zh-CN" altLang="en-US" sz="2800" b="1" dirty="0">
                <a:solidFill>
                  <a:schemeClr val="tx1"/>
                </a:solidFill>
              </a:rPr>
            </a:br>
            <a:r>
              <a:rPr lang="zh-CN" altLang="en-US" sz="2800" b="1" dirty="0">
                <a:solidFill>
                  <a:schemeClr val="tx1"/>
                </a:solidFill>
              </a:rPr>
              <a:t>　　外汇管理局表示， “十二五”时期要积极稳妥地推进人民币资本项目可兑换进程，有序拓宽</a:t>
            </a:r>
            <a:r>
              <a:rPr lang="zh-CN" altLang="en-US" sz="2800" b="1" dirty="0">
                <a:solidFill>
                  <a:srgbClr val="FF3300"/>
                </a:solidFill>
              </a:rPr>
              <a:t>资本流出</a:t>
            </a:r>
            <a:r>
              <a:rPr lang="zh-CN" altLang="en-US" sz="2800" b="1" dirty="0">
                <a:solidFill>
                  <a:schemeClr val="tx1"/>
                </a:solidFill>
              </a:rPr>
              <a:t>渠道。</a:t>
            </a:r>
            <a:endParaRPr lang="zh-CN" altLang="en-US" sz="2800" b="1" dirty="0">
              <a:solidFill>
                <a:schemeClr val="tx1"/>
              </a:solidFill>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此外，我国还建立了“</a:t>
            </a:r>
            <a:r>
              <a:rPr lang="zh-CN" altLang="en-US" sz="3200" b="1" dirty="0">
                <a:solidFill>
                  <a:schemeClr val="tx1"/>
                </a:solidFill>
                <a:hlinkClick r:id="rId1"/>
              </a:rPr>
              <a:t>合格境内机构投资者制度</a:t>
            </a:r>
            <a:r>
              <a:rPr lang="zh-CN" altLang="en-US" sz="3200" b="1" dirty="0">
                <a:solidFill>
                  <a:schemeClr val="tx1"/>
                </a:solidFill>
              </a:rPr>
              <a:t>”（</a:t>
            </a:r>
            <a:r>
              <a:rPr lang="en-US" altLang="zh-CN" sz="3200" b="1" dirty="0">
                <a:solidFill>
                  <a:schemeClr val="tx1"/>
                </a:solidFill>
              </a:rPr>
              <a:t>Qualified Domestic Institutional Investor, QDII</a:t>
            </a:r>
            <a:r>
              <a:rPr lang="zh-CN" altLang="en-US" sz="3200" b="1" dirty="0">
                <a:solidFill>
                  <a:schemeClr val="tx1"/>
                </a:solidFill>
              </a:rPr>
              <a:t>），允许境内金融机构在额度购汇，投资于境外金融市场；实行“</a:t>
            </a:r>
            <a:r>
              <a:rPr lang="zh-CN" altLang="en-US" sz="3200" b="1" dirty="0">
                <a:solidFill>
                  <a:schemeClr val="tx1"/>
                </a:solidFill>
                <a:hlinkClick r:id="rId2"/>
              </a:rPr>
              <a:t>合格境外机构投资者制度</a:t>
            </a:r>
            <a:r>
              <a:rPr lang="zh-CN" altLang="en-US" sz="3200" b="1" dirty="0">
                <a:solidFill>
                  <a:schemeClr val="tx1"/>
                </a:solidFill>
              </a:rPr>
              <a:t>”（</a:t>
            </a:r>
            <a:r>
              <a:rPr lang="en-US" altLang="zh-CN" sz="3200" b="1" dirty="0">
                <a:solidFill>
                  <a:schemeClr val="tx1"/>
                </a:solidFill>
              </a:rPr>
              <a:t>Qualified Foreign Institutional Investor, QFII</a:t>
            </a:r>
            <a:r>
              <a:rPr lang="zh-CN" altLang="en-US" sz="3200" b="1" dirty="0">
                <a:solidFill>
                  <a:schemeClr val="tx1"/>
                </a:solidFill>
              </a:rPr>
              <a:t>），允许境外金融机构在额度内用外汇兑换人民币在我国证券市场进行投资。</a:t>
            </a:r>
            <a:br>
              <a:rPr lang="zh-CN" altLang="en-US" sz="3200" b="1" dirty="0">
                <a:solidFill>
                  <a:schemeClr val="tx1"/>
                </a:solidFill>
              </a:rPr>
            </a:br>
            <a:br>
              <a:rPr lang="zh-CN" altLang="en-US" sz="3200" b="1" dirty="0">
                <a:solidFill>
                  <a:schemeClr val="tx1"/>
                </a:solidFill>
              </a:rPr>
            </a:br>
            <a:r>
              <a:rPr lang="en-US" altLang="zh-CN" sz="3200" b="1" dirty="0">
                <a:solidFill>
                  <a:schemeClr val="tx1"/>
                </a:solidFill>
              </a:rPr>
              <a:t>2013</a:t>
            </a:r>
            <a:r>
              <a:rPr lang="zh-CN" altLang="en-US" sz="3200" b="1" dirty="0">
                <a:solidFill>
                  <a:schemeClr val="tx1"/>
                </a:solidFill>
              </a:rPr>
              <a:t>年</a:t>
            </a:r>
            <a:r>
              <a:rPr lang="en-US" altLang="zh-CN" sz="3200" b="1" dirty="0">
                <a:solidFill>
                  <a:schemeClr val="tx1"/>
                </a:solidFill>
              </a:rPr>
              <a:t>9</a:t>
            </a:r>
            <a:r>
              <a:rPr lang="zh-CN" altLang="en-US" sz="3200" b="1" dirty="0">
                <a:solidFill>
                  <a:schemeClr val="tx1"/>
                </a:solidFill>
              </a:rPr>
              <a:t>月中国（上海）自由贸易试验区成立，目标是在区内试行人民币完全自由兑换。</a:t>
            </a:r>
            <a:endParaRPr lang="zh-CN" altLang="en-US" sz="3200" b="1" dirty="0">
              <a:solidFill>
                <a:schemeClr val="tx1"/>
              </a:solidFill>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Rectangle 2"/>
          <p:cNvSpPr>
            <a:spLocks noGrp="1"/>
          </p:cNvSpPr>
          <p:nvPr>
            <p:ph type="title"/>
          </p:nvPr>
        </p:nvSpPr>
        <p:spPr>
          <a:xfrm>
            <a:off x="1187450" y="1628775"/>
            <a:ext cx="7772400" cy="1206500"/>
          </a:xfrm>
          <a:ln/>
        </p:spPr>
        <p:txBody>
          <a:bodyPr vert="horz" wrap="square" lIns="92075" tIns="46038" rIns="92075" bIns="46038" anchor="ctr" anchorCtr="0"/>
          <a:p>
            <a:pPr eaLnBrk="1" hangingPunct="1"/>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货币的可兑性与金融市场开放虽然紧密相关，但在概念上并不相同。例如即使一国允许外国居民用外币兑换本币，但其金融市场仍然可以限制外国居民的参与。</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不规范的文字表述：资本项目开放</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严格的外汇定义的补充条件：</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能不受限制地存入货币发行国的商业银行的账户，以便进入国际结算过程。</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2800" b="1" dirty="0">
                <a:solidFill>
                  <a:schemeClr val="tx1"/>
                </a:solidFill>
              </a:rPr>
              <a:t>	            </a:t>
            </a:r>
            <a:r>
              <a:rPr lang="zh-CN" altLang="en-US" sz="2800" b="1" dirty="0">
                <a:solidFill>
                  <a:schemeClr val="tx1"/>
                </a:solidFill>
              </a:rPr>
              <a:t>第二节  汇率</a:t>
            </a:r>
            <a:br>
              <a:rPr lang="zh-CN" altLang="en-US" sz="2800" b="1" dirty="0">
                <a:solidFill>
                  <a:schemeClr val="tx1"/>
                </a:solidFill>
              </a:rPr>
            </a:br>
            <a:br>
              <a:rPr lang="zh-CN" altLang="en-US" b="1" dirty="0">
                <a:solidFill>
                  <a:schemeClr val="tx1"/>
                </a:solidFill>
              </a:rPr>
            </a:br>
            <a:r>
              <a:rPr lang="zh-CN" altLang="en-US" sz="2800" b="1" dirty="0">
                <a:solidFill>
                  <a:schemeClr val="tx1"/>
                </a:solidFill>
              </a:rPr>
              <a:t>一、汇率的概念与标价	</a:t>
            </a:r>
            <a:br>
              <a:rPr lang="en-US" altLang="zh-CN" sz="2800" b="1" dirty="0">
                <a:solidFill>
                  <a:schemeClr val="tx1"/>
                </a:solidFill>
              </a:rPr>
            </a:br>
            <a:br>
              <a:rPr lang="zh-CN" altLang="en-US" sz="2800" b="1" dirty="0">
                <a:solidFill>
                  <a:schemeClr val="tx1"/>
                </a:solidFill>
              </a:rPr>
            </a:br>
            <a:r>
              <a:rPr lang="zh-CN" altLang="en-US" sz="2800" b="1" dirty="0">
                <a:solidFill>
                  <a:schemeClr val="tx1"/>
                </a:solidFill>
              </a:rPr>
              <a:t>        外汇的动态涵义引出了不同货币的折算问题，这就涉及到了汇率。汇率（</a:t>
            </a:r>
            <a:r>
              <a:rPr lang="en-US" altLang="zh-CN" sz="2800" b="1" dirty="0">
                <a:solidFill>
                  <a:schemeClr val="tx1"/>
                </a:solidFill>
              </a:rPr>
              <a:t>Exchange Rate</a:t>
            </a:r>
            <a:r>
              <a:rPr lang="zh-CN" altLang="en-US" sz="2800" b="1" dirty="0">
                <a:solidFill>
                  <a:schemeClr val="tx1"/>
                </a:solidFill>
              </a:rPr>
              <a:t>）是一个国家的货币折算成另一个国家货币的比率，即用一国货币所表示的另一国货币的兑换比率。换言之，汇率就是两种不同货币之间的比价，它反映一国货币的对外价值。由于汇率为外汇买卖确定了标准，因而又称外汇牌价，简称汇价，或外汇行市（</a:t>
            </a:r>
            <a:r>
              <a:rPr lang="en-US" altLang="zh-CN" sz="2800" b="1" dirty="0">
                <a:solidFill>
                  <a:schemeClr val="tx1"/>
                </a:solidFill>
              </a:rPr>
              <a:t>Foreign Exchange Quotation</a:t>
            </a:r>
            <a:r>
              <a:rPr lang="zh-CN" altLang="en-US" sz="2800" b="1" dirty="0">
                <a:solidFill>
                  <a:schemeClr val="tx1"/>
                </a:solidFill>
              </a:rPr>
              <a:t>）。</a:t>
            </a:r>
            <a:endParaRPr lang="zh-CN" altLang="en-US" sz="2800" b="1" dirty="0">
              <a:solidFill>
                <a:schemeClr val="tx1"/>
              </a:solidFill>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4000" b="1" dirty="0">
                <a:solidFill>
                  <a:schemeClr val="tx1"/>
                </a:solidFill>
              </a:rPr>
              <a:t>中国（的）汇率？</a:t>
            </a:r>
            <a:br>
              <a:rPr lang="zh-CN" altLang="en-US" sz="4000" b="1" dirty="0">
                <a:solidFill>
                  <a:schemeClr val="tx1"/>
                </a:solidFill>
              </a:rPr>
            </a:br>
            <a:r>
              <a:rPr lang="zh-CN" altLang="en-US" sz="4000" b="1" dirty="0">
                <a:solidFill>
                  <a:schemeClr val="tx1"/>
                </a:solidFill>
              </a:rPr>
              <a:t>           美国（的）汇率？</a:t>
            </a:r>
            <a:br>
              <a:rPr lang="zh-CN" altLang="en-US" sz="4000" b="1" dirty="0">
                <a:solidFill>
                  <a:schemeClr val="tx1"/>
                </a:solidFill>
              </a:rPr>
            </a:br>
            <a:r>
              <a:rPr lang="zh-CN" altLang="en-US" sz="3200" b="1" dirty="0">
                <a:solidFill>
                  <a:schemeClr val="tx1"/>
                </a:solidFill>
              </a:rPr>
              <a:t> </a:t>
            </a:r>
            <a:br>
              <a:rPr lang="zh-CN" altLang="en-US" sz="3200" b="1" dirty="0">
                <a:solidFill>
                  <a:schemeClr val="tx1"/>
                </a:solidFill>
              </a:rPr>
            </a:br>
            <a:r>
              <a:rPr lang="zh-CN" altLang="en-US" sz="4000" b="1" dirty="0">
                <a:solidFill>
                  <a:schemeClr val="tx1"/>
                </a:solidFill>
              </a:rPr>
              <a:t>为了表示两种不同货币之间的比价，先要确定用哪个国家的货币作为标准，由于确定的标准不同，因而便产生了两种不同的汇率标价方法。</a:t>
            </a:r>
            <a:endParaRPr lang="zh-CN" altLang="en-US" sz="4000" b="1" dirty="0">
              <a:solidFill>
                <a:schemeClr val="tx1"/>
              </a:solidFill>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600" b="1" dirty="0">
                <a:solidFill>
                  <a:schemeClr val="tx1"/>
                </a:solidFill>
              </a:rPr>
              <a:t>（一）直接标价法</a:t>
            </a:r>
            <a:br>
              <a:rPr lang="zh-CN" altLang="en-US" sz="3600" b="1" dirty="0">
                <a:solidFill>
                  <a:schemeClr val="tx1"/>
                </a:solidFill>
              </a:rPr>
            </a:br>
            <a:r>
              <a:rPr lang="zh-CN" altLang="en-US" sz="3600" b="1" dirty="0">
                <a:solidFill>
                  <a:schemeClr val="tx1"/>
                </a:solidFill>
              </a:rPr>
              <a:t>	直接标价法（</a:t>
            </a:r>
            <a:r>
              <a:rPr lang="en-US" altLang="zh-CN" sz="3600" b="1" dirty="0">
                <a:solidFill>
                  <a:schemeClr val="tx1"/>
                </a:solidFill>
              </a:rPr>
              <a:t>Direct Quotation</a:t>
            </a:r>
            <a:r>
              <a:rPr lang="zh-CN" altLang="en-US" sz="3600" b="1" dirty="0">
                <a:solidFill>
                  <a:schemeClr val="tx1"/>
                </a:solidFill>
              </a:rPr>
              <a:t>）又称应付标价（</a:t>
            </a:r>
            <a:r>
              <a:rPr lang="en-US" altLang="zh-CN" sz="3600" b="1" dirty="0">
                <a:solidFill>
                  <a:schemeClr val="tx1"/>
                </a:solidFill>
              </a:rPr>
              <a:t>Giving Quotation</a:t>
            </a:r>
            <a:r>
              <a:rPr lang="zh-CN" altLang="en-US" sz="3600" b="1" dirty="0">
                <a:solidFill>
                  <a:schemeClr val="tx1"/>
                </a:solidFill>
              </a:rPr>
              <a:t>），是指一国以</a:t>
            </a:r>
            <a:r>
              <a:rPr lang="zh-CN" altLang="en-US" sz="3600" b="1" dirty="0">
                <a:solidFill>
                  <a:srgbClr val="FF0000"/>
                </a:solidFill>
              </a:rPr>
              <a:t>整数</a:t>
            </a:r>
            <a:r>
              <a:rPr lang="zh-CN" altLang="en-US" sz="3600" b="1" dirty="0">
                <a:solidFill>
                  <a:schemeClr val="tx1"/>
                </a:solidFill>
              </a:rPr>
              <a:t>单位（如一、一百、一万等）的外国货币为标准，折算为若干单位的本币的标价法。在直接标价法下，外币数额固定不变，汇率涨跌都以相对的本币数额的变化来表示。一定单位的外币折算的本币增多，说明外汇汇率（</a:t>
            </a:r>
            <a:r>
              <a:rPr lang="en-US" altLang="zh-CN" sz="3600" b="1" dirty="0">
                <a:solidFill>
                  <a:schemeClr val="tx1"/>
                </a:solidFill>
              </a:rPr>
              <a:t>Foreign Exchange Rate</a:t>
            </a:r>
            <a:r>
              <a:rPr lang="zh-CN" altLang="en-US" sz="3600" b="1" dirty="0">
                <a:solidFill>
                  <a:schemeClr val="tx1"/>
                </a:solidFill>
              </a:rPr>
              <a:t>）上升，或本币汇率下降。</a:t>
            </a:r>
            <a:endParaRPr lang="zh-CN" altLang="en-US" sz="3600" b="1" dirty="0">
              <a:solidFill>
                <a:schemeClr val="tx1"/>
              </a:solidFill>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4000" b="1" dirty="0">
                <a:solidFill>
                  <a:schemeClr val="tx1"/>
                </a:solidFill>
              </a:rPr>
              <a:t>反之，一定单位外币折算的本国货币减少，说明外汇汇率下跌，或本币汇率上升。由此可见，在直接标价法下，汇率数值的上下起伏波动与相应的外币的价值变动在方向上是一致的，而与本币的价值变动在方向上却是相反的。</a:t>
            </a:r>
            <a:endParaRPr lang="zh-CN" altLang="en-US" sz="4000" b="1" dirty="0">
              <a:solidFill>
                <a:schemeClr val="tx1"/>
              </a:solidFill>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（二）间接标价法</a:t>
            </a:r>
            <a:br>
              <a:rPr lang="zh-CN" altLang="en-US" sz="3200" b="1" dirty="0">
                <a:solidFill>
                  <a:schemeClr val="tx1"/>
                </a:solidFill>
              </a:rPr>
            </a:br>
            <a:r>
              <a:rPr lang="zh-CN" altLang="en-US" sz="3200" b="1" dirty="0">
                <a:solidFill>
                  <a:schemeClr val="tx1"/>
                </a:solidFill>
              </a:rPr>
              <a:t>间接标价法（</a:t>
            </a:r>
            <a:r>
              <a:rPr lang="en-US" altLang="zh-CN" sz="3200" b="1" dirty="0">
                <a:solidFill>
                  <a:schemeClr val="tx1"/>
                </a:solidFill>
              </a:rPr>
              <a:t>Indirect Quotation</a:t>
            </a:r>
            <a:r>
              <a:rPr lang="zh-CN" altLang="en-US" sz="3200" b="1" dirty="0">
                <a:solidFill>
                  <a:schemeClr val="tx1"/>
                </a:solidFill>
              </a:rPr>
              <a:t>）又称应收标价（</a:t>
            </a:r>
            <a:r>
              <a:rPr lang="en-US" altLang="zh-CN" sz="3200" b="1" dirty="0">
                <a:solidFill>
                  <a:schemeClr val="tx1"/>
                </a:solidFill>
              </a:rPr>
              <a:t>Receiving Quotation</a:t>
            </a:r>
            <a:r>
              <a:rPr lang="zh-CN" altLang="en-US" sz="3200" b="1" dirty="0">
                <a:solidFill>
                  <a:schemeClr val="tx1"/>
                </a:solidFill>
              </a:rPr>
              <a:t>），是指一国以</a:t>
            </a:r>
            <a:r>
              <a:rPr lang="zh-CN" altLang="en-US" sz="3200" b="1" dirty="0">
                <a:solidFill>
                  <a:srgbClr val="FF0000"/>
                </a:solidFill>
              </a:rPr>
              <a:t>整数</a:t>
            </a:r>
            <a:r>
              <a:rPr lang="zh-CN" altLang="en-US" sz="3200" b="1" dirty="0">
                <a:solidFill>
                  <a:schemeClr val="tx1"/>
                </a:solidFill>
              </a:rPr>
              <a:t>单位的本国货币（如一、一百、一万等）为标准，折算为若干数额的外国货币的标价法。间接标价法的特点正好同直接标价法相反，即本币金额不变，其折合成外币的数额则随着两种货币相对价值的变化而变动。如果一定数额的本币能兑换成更多的外币，说明本币汇率上升；反之，如果一定数额的本币兑换的外币数额减少，则说明本币汇率下跌。</a:t>
            </a:r>
            <a:endParaRPr lang="zh-CN" altLang="en-US" sz="3200" b="1" dirty="0">
              <a:solidFill>
                <a:schemeClr val="tx1"/>
              </a:solidFill>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2800" b="1" dirty="0">
                <a:solidFill>
                  <a:schemeClr val="tx1"/>
                </a:solidFill>
              </a:rPr>
              <a:t>	</a:t>
            </a:r>
            <a:r>
              <a:rPr lang="zh-CN" altLang="en-US" sz="3200" b="1" dirty="0">
                <a:solidFill>
                  <a:schemeClr val="tx1"/>
                </a:solidFill>
              </a:rPr>
              <a:t>美国长期以来一直采用直接标价法，但在二次大战后，随着美元在国际结算和国际储备中逐渐取得统治地位以及国际外汇市场的高速发展，为了与各国外汇市场上对美元的标价一致，美国从</a:t>
            </a:r>
            <a:r>
              <a:rPr lang="en-US" altLang="zh-CN" sz="3200" b="1" dirty="0">
                <a:solidFill>
                  <a:schemeClr val="tx1"/>
                </a:solidFill>
              </a:rPr>
              <a:t>1978</a:t>
            </a:r>
            <a:r>
              <a:rPr lang="zh-CN" altLang="en-US" sz="3200" b="1" dirty="0">
                <a:solidFill>
                  <a:schemeClr val="tx1"/>
                </a:solidFill>
              </a:rPr>
              <a:t>年</a:t>
            </a:r>
            <a:r>
              <a:rPr lang="en-US" altLang="zh-CN" sz="3200" b="1" dirty="0">
                <a:solidFill>
                  <a:schemeClr val="tx1"/>
                </a:solidFill>
              </a:rPr>
              <a:t>9</a:t>
            </a:r>
            <a:r>
              <a:rPr lang="zh-CN" altLang="en-US" sz="3200" b="1" dirty="0">
                <a:solidFill>
                  <a:schemeClr val="tx1"/>
                </a:solidFill>
              </a:rPr>
              <a:t>月</a:t>
            </a:r>
            <a:r>
              <a:rPr lang="en-US" altLang="zh-CN" sz="3200" b="1" dirty="0">
                <a:solidFill>
                  <a:schemeClr val="tx1"/>
                </a:solidFill>
              </a:rPr>
              <a:t>1</a:t>
            </a:r>
            <a:r>
              <a:rPr lang="zh-CN" altLang="en-US" sz="3200" b="1" dirty="0">
                <a:solidFill>
                  <a:schemeClr val="tx1"/>
                </a:solidFill>
              </a:rPr>
              <a:t>日起，除了对英镑（以及后来的澳元和欧元）继续采用直接标价法外，对其他货币一律改用间接标价法。我国对人民币兑主要国际货币的汇率也采用直接标价法，但</a:t>
            </a:r>
            <a:r>
              <a:rPr lang="zh-CN" altLang="en-US" sz="3200" b="1" dirty="0">
                <a:solidFill>
                  <a:srgbClr val="FF3300"/>
                </a:solidFill>
              </a:rPr>
              <a:t>人民币兑某些次要货币，如马来西亚林吉特和俄罗斯卢布的汇率则采用间接标价法。</a:t>
            </a:r>
            <a:endParaRPr lang="zh-CN" altLang="en-US" sz="3200" b="1" dirty="0">
              <a:solidFill>
                <a:srgbClr val="FF33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由此可见，国际借贷和国际收支虽然是两个密切相关的概念，但其涵义却有很大的差异。除了这种因果差异以外，国际借贷和国际收支的第二个差异是，从时间序列的角度看，前者表示的是一定时点（</a:t>
            </a:r>
            <a:r>
              <a:rPr lang="en-US" altLang="zh-CN" sz="3200" b="1" dirty="0">
                <a:solidFill>
                  <a:schemeClr val="tx1"/>
                </a:solidFill>
              </a:rPr>
              <a:t>a point of time</a:t>
            </a:r>
            <a:r>
              <a:rPr lang="zh-CN" altLang="en-US" sz="3200" b="1" dirty="0">
                <a:solidFill>
                  <a:schemeClr val="tx1"/>
                </a:solidFill>
              </a:rPr>
              <a:t>），后者表示的是一定时段（</a:t>
            </a:r>
            <a:r>
              <a:rPr lang="en-US" altLang="zh-CN" sz="3200" b="1" dirty="0">
                <a:solidFill>
                  <a:schemeClr val="tx1"/>
                </a:solidFill>
              </a:rPr>
              <a:t>a period of time</a:t>
            </a:r>
            <a:r>
              <a:rPr lang="zh-CN" altLang="en-US" sz="3200" b="1" dirty="0">
                <a:solidFill>
                  <a:schemeClr val="tx1"/>
                </a:solidFill>
              </a:rPr>
              <a:t>）。国际借贷和国际收支的第三个差异是，前者表示一国对外债权债务的余额，即最终结果，是一种“存量”（</a:t>
            </a:r>
            <a:r>
              <a:rPr lang="en-US" altLang="zh-CN" sz="3200" b="1" dirty="0">
                <a:solidFill>
                  <a:schemeClr val="tx1"/>
                </a:solidFill>
              </a:rPr>
              <a:t>stock</a:t>
            </a:r>
            <a:r>
              <a:rPr lang="zh-CN" altLang="en-US" sz="3200" b="1" dirty="0">
                <a:solidFill>
                  <a:schemeClr val="tx1"/>
                </a:solidFill>
              </a:rPr>
              <a:t>），后者是指一国对外收付的累计结果，是一种“流量”（</a:t>
            </a:r>
            <a:r>
              <a:rPr lang="en-US" altLang="zh-CN" sz="3200" b="1" dirty="0">
                <a:solidFill>
                  <a:schemeClr val="tx1"/>
                </a:solidFill>
              </a:rPr>
              <a:t>flow</a:t>
            </a:r>
            <a:r>
              <a:rPr lang="zh-CN" altLang="en-US" sz="3200" b="1" dirty="0">
                <a:solidFill>
                  <a:schemeClr val="tx1"/>
                </a:solidFill>
              </a:rPr>
              <a:t>）。</a:t>
            </a:r>
            <a:endParaRPr lang="zh-CN" altLang="en-US" sz="3200" b="1" dirty="0">
              <a:solidFill>
                <a:schemeClr val="tx1"/>
              </a:solidFill>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600" b="1" dirty="0">
                <a:solidFill>
                  <a:schemeClr val="tx1"/>
                </a:solidFill>
              </a:rPr>
              <a:t>在间接标价法下，汇率数值的上下起伏波动与相应的外币的价值变动在方向上刚好相反，而与本币的价值变动在方向上却是一致的。</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直接标价法和间接标价法之间存在着一种倒数关系，即直接标价法下的汇率数值的倒数就是间接标价法下的汇率数值，反之亦然。</a:t>
            </a:r>
            <a:endParaRPr lang="zh-CN" altLang="en-US" sz="3600" b="1" dirty="0">
              <a:solidFill>
                <a:schemeClr val="tx1"/>
              </a:solidFill>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Rectangle 2"/>
          <p:cNvSpPr>
            <a:spLocks noGrp="1"/>
          </p:cNvSpPr>
          <p:nvPr>
            <p:ph type="title"/>
          </p:nvPr>
        </p:nvSpPr>
        <p:spPr>
          <a:xfrm>
            <a:off x="0" y="0"/>
            <a:ext cx="9144000" cy="1511300"/>
          </a:xfrm>
          <a:solidFill>
            <a:srgbClr val="FFFFFF">
              <a:alpha val="100000"/>
            </a:srgbClr>
          </a:solidFill>
          <a:ln/>
        </p:spPr>
        <p:txBody>
          <a:bodyPr vert="horz" wrap="square" lIns="91440" tIns="45720" rIns="91440" bIns="45720" anchor="ctr" anchorCtr="0"/>
          <a:p>
            <a:pPr algn="ctr" eaLnBrk="1" hangingPunct="1"/>
            <a:r>
              <a:rPr lang="zh-CN" altLang="en-US" dirty="0">
                <a:solidFill>
                  <a:schemeClr val="bg2"/>
                </a:solidFill>
              </a:rPr>
              <a:t>人民币兑美元汇率</a:t>
            </a:r>
            <a:endParaRPr lang="zh-CN" altLang="en-US" dirty="0">
              <a:solidFill>
                <a:schemeClr val="bg2"/>
              </a:solidFill>
            </a:endParaRPr>
          </a:p>
        </p:txBody>
      </p:sp>
      <p:pic>
        <p:nvPicPr>
          <p:cNvPr id="137219" name="Picture 3"/>
          <p:cNvPicPr>
            <a:picLocks noChangeAspect="1"/>
          </p:cNvPicPr>
          <p:nvPr/>
        </p:nvPicPr>
        <p:blipFill>
          <a:blip r:embed="rId1"/>
          <a:srcRect l="4250" t="27342" r="30850" b="11270"/>
          <a:stretch>
            <a:fillRect/>
          </a:stretch>
        </p:blipFill>
        <p:spPr>
          <a:xfrm>
            <a:off x="0" y="1455738"/>
            <a:ext cx="9144000" cy="5402262"/>
          </a:xfrm>
          <a:prstGeom prst="rect">
            <a:avLst/>
          </a:prstGeom>
          <a:noFill/>
          <a:ln w="9525">
            <a:noFill/>
          </a:ln>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600" b="1" dirty="0">
                <a:solidFill>
                  <a:schemeClr val="tx1"/>
                </a:solidFill>
              </a:rPr>
              <a:t>由于在不同的标价法下，汇率涨跌的涵义恰恰相反，因此我们在谈论某种货币汇率的变动时，必须说明具体的标价方法，否则就容易引起歧义。我们也可以在汇率之前加上外汇或本币等限定词，以说明外汇汇率或本币汇率的变动情况，如外汇汇率上升或本币汇率下跌。	</a:t>
            </a:r>
            <a:endParaRPr lang="zh-CN" altLang="en-US" sz="3600" b="1" dirty="0">
              <a:solidFill>
                <a:schemeClr val="tx1"/>
              </a:solidFill>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600" b="1" dirty="0">
                <a:solidFill>
                  <a:schemeClr val="tx1"/>
                </a:solidFill>
              </a:rPr>
              <a:t>按国际金融界的惯例，若对标价法不作特别说明，则通常是指采用了直接标价法。</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在战后兴起的欧洲货币市场上由于银行相互间买卖的都是外币，没有本币，因此各种货币的报价都以美元作为基准，形成了所谓的美元标价法（</a:t>
            </a:r>
            <a:r>
              <a:rPr lang="en-US" altLang="zh-CN" sz="3600" b="1" dirty="0">
                <a:solidFill>
                  <a:schemeClr val="tx1"/>
                </a:solidFill>
              </a:rPr>
              <a:t>Dollar quotation</a:t>
            </a:r>
            <a:r>
              <a:rPr lang="zh-CN" altLang="en-US" sz="3600" b="1" dirty="0">
                <a:solidFill>
                  <a:schemeClr val="tx1"/>
                </a:solidFill>
              </a:rPr>
              <a:t>），其他货币之间的汇率则按照各自对美元的汇率进行套算得出。</a:t>
            </a:r>
            <a:endParaRPr lang="zh-CN" altLang="en-US" sz="3600" b="1" dirty="0">
              <a:solidFill>
                <a:schemeClr val="tx1"/>
              </a:solidFill>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0" name="Rectangle 4"/>
          <p:cNvSpPr>
            <a:spLocks noGrp="1"/>
          </p:cNvSpPr>
          <p:nvPr>
            <p:ph type="title"/>
          </p:nvPr>
        </p:nvSpPr>
        <p:spPr>
          <a:xfrm>
            <a:off x="1371600" y="2781300"/>
            <a:ext cx="7772400" cy="1206500"/>
          </a:xfrm>
          <a:ln/>
        </p:spPr>
        <p:txBody>
          <a:bodyPr vert="horz" wrap="square" lIns="91440" tIns="45720" rIns="91440" bIns="45720" anchor="ctr" anchorCtr="0"/>
          <a:p>
            <a:pPr eaLnBrk="1" hangingPunct="1"/>
            <a:r>
              <a:rPr lang="zh-CN" altLang="en-US" sz="4000" b="1" dirty="0">
                <a:solidFill>
                  <a:schemeClr val="tx1"/>
                </a:solidFill>
              </a:rPr>
              <a:t>基准货币（</a:t>
            </a:r>
            <a:r>
              <a:rPr lang="en-US" altLang="zh-CN" sz="4000" b="1" dirty="0">
                <a:solidFill>
                  <a:schemeClr val="tx1"/>
                </a:solidFill>
              </a:rPr>
              <a:t>Base Currency</a:t>
            </a:r>
            <a:r>
              <a:rPr lang="zh-CN" altLang="en-US" sz="4000" b="1" dirty="0">
                <a:solidFill>
                  <a:schemeClr val="tx1"/>
                </a:solidFill>
              </a:rPr>
              <a:t>） </a:t>
            </a:r>
            <a:br>
              <a:rPr lang="zh-CN" altLang="en-US" sz="4000" b="1" dirty="0">
                <a:solidFill>
                  <a:schemeClr val="tx1"/>
                </a:solidFill>
              </a:rPr>
            </a:br>
            <a:br>
              <a:rPr lang="zh-CN" altLang="en-US" sz="4000" b="1" dirty="0">
                <a:solidFill>
                  <a:schemeClr val="tx1"/>
                </a:solidFill>
              </a:rPr>
            </a:br>
            <a:r>
              <a:rPr lang="zh-CN" altLang="en-US" sz="4000" b="1" dirty="0">
                <a:solidFill>
                  <a:schemeClr val="tx1"/>
                </a:solidFill>
              </a:rPr>
              <a:t>指一个“货币对”中作为被计价标的（标准）的货币。</a:t>
            </a:r>
            <a:r>
              <a:rPr lang="zh-CN" altLang="en-US" sz="4000" dirty="0"/>
              <a:t> </a:t>
            </a:r>
            <a:endParaRPr lang="zh-CN" altLang="en-US" sz="4000"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Rectangle 1026"/>
          <p:cNvSpPr>
            <a:spLocks noGrp="1"/>
          </p:cNvSpPr>
          <p:nvPr>
            <p:ph type="title"/>
          </p:nvPr>
        </p:nvSpPr>
        <p:spPr>
          <a:xfrm>
            <a:off x="1187450" y="549275"/>
            <a:ext cx="7772400" cy="1206500"/>
          </a:xfrm>
          <a:ln/>
        </p:spPr>
        <p:txBody>
          <a:bodyPr vert="horz" wrap="square" lIns="92075" tIns="46038" rIns="92075" bIns="46038" anchor="ctr" anchorCtr="0"/>
          <a:p>
            <a:pPr eaLnBrk="1" hangingPunct="1"/>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hlinkClick r:id="rId1" action="ppaction://hlinkfile"/>
              </a:rPr>
              <a:t>套算汇率的定义</a:t>
            </a:r>
            <a:br>
              <a:rPr lang="zh-CN" altLang="en-US" sz="3600" b="1" dirty="0">
                <a:solidFill>
                  <a:schemeClr val="tx1"/>
                </a:solidFill>
                <a:latin typeface="宋体" panose="02010600030101010101" pitchFamily="2" charset="-122"/>
              </a:rPr>
            </a:br>
            <a:r>
              <a:rPr lang="en-US" altLang="zh-CN" sz="3600" b="1" dirty="0">
                <a:hlinkClick r:id="rId2"/>
              </a:rPr>
              <a:t>http://www.investopedia.com/terms/c/crossrate.asp</a:t>
            </a:r>
            <a:br>
              <a:rPr lang="en-US" altLang="zh-CN" sz="3600" b="1" dirty="0"/>
            </a:br>
            <a:r>
              <a:rPr lang="zh-CN" altLang="en-US" sz="3600" b="1" dirty="0">
                <a:solidFill>
                  <a:schemeClr val="tx1"/>
                </a:solidFill>
                <a:latin typeface="宋体" panose="02010600030101010101" pitchFamily="2" charset="-122"/>
              </a:rPr>
              <a:t>套算汇率，又称交叉汇率，是</a:t>
            </a: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国际外汇市场上一种外币（关键货币，</a:t>
            </a:r>
            <a:r>
              <a:rPr lang="en-US" altLang="zh-CN" sz="3600" b="1" dirty="0">
                <a:solidFill>
                  <a:schemeClr val="tx1"/>
                </a:solidFill>
                <a:latin typeface="宋体" panose="02010600030101010101" pitchFamily="2" charset="-122"/>
              </a:rPr>
              <a:t>key currency</a:t>
            </a:r>
            <a:r>
              <a:rPr lang="zh-CN" altLang="en-US" sz="3600" b="1" dirty="0">
                <a:solidFill>
                  <a:schemeClr val="tx1"/>
                </a:solidFill>
                <a:latin typeface="宋体" panose="02010600030101010101" pitchFamily="2" charset="-122"/>
              </a:rPr>
              <a:t>）与其他外币的汇率，其功能是用来套算本币与该种外币的汇率。</a:t>
            </a:r>
            <a:br>
              <a:rPr lang="zh-CN" altLang="en-US" sz="3600" b="1" dirty="0">
                <a:solidFill>
                  <a:schemeClr val="tx1"/>
                </a:solidFill>
                <a:latin typeface="宋体" panose="02010600030101010101" pitchFamily="2" charset="-122"/>
              </a:rPr>
            </a:br>
            <a:r>
              <a:rPr lang="en-US" altLang="en-US" sz="4000" b="1" dirty="0">
                <a:hlinkClick r:id="rId3"/>
              </a:rPr>
              <a:t>http://www.quote.com/us/forex//home.action</a:t>
            </a:r>
            <a:endParaRPr lang="en-US" altLang="zh-CN" sz="4000" b="1" dirty="0"/>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8" name="Rectangle 2"/>
          <p:cNvSpPr>
            <a:spLocks noGrp="1"/>
          </p:cNvSpPr>
          <p:nvPr>
            <p:ph type="title"/>
          </p:nvPr>
        </p:nvSpPr>
        <p:spPr>
          <a:ln/>
        </p:spPr>
        <p:txBody>
          <a:bodyPr vert="horz" wrap="square" lIns="92075" tIns="46038" rIns="92075" bIns="46038" anchor="ctr" anchorCtr="0"/>
          <a:p>
            <a:pPr eaLnBrk="1" hangingPunct="1"/>
            <a:br>
              <a:rPr lang="en-US" altLang="zh-CN" sz="4000" b="1" dirty="0">
                <a:solidFill>
                  <a:schemeClr val="tx1"/>
                </a:solidFill>
                <a:latin typeface="宋体" panose="02010600030101010101" pitchFamily="2" charset="-122"/>
              </a:rPr>
            </a:br>
            <a:br>
              <a:rPr lang="en-US" altLang="zh-CN" sz="4000" b="1" dirty="0">
                <a:solidFill>
                  <a:schemeClr val="tx1"/>
                </a:solidFill>
                <a:latin typeface="宋体" panose="02010600030101010101" pitchFamily="2" charset="-122"/>
              </a:rPr>
            </a:br>
            <a:br>
              <a:rPr lang="en-US" altLang="zh-CN" sz="4000" b="1" dirty="0">
                <a:solidFill>
                  <a:schemeClr val="tx1"/>
                </a:solidFill>
                <a:latin typeface="宋体" panose="02010600030101010101" pitchFamily="2" charset="-122"/>
              </a:rPr>
            </a:br>
            <a:br>
              <a:rPr lang="en-US" altLang="zh-CN" sz="4000" b="1" dirty="0">
                <a:solidFill>
                  <a:schemeClr val="tx1"/>
                </a:solidFill>
                <a:latin typeface="宋体" panose="02010600030101010101" pitchFamily="2" charset="-122"/>
              </a:rPr>
            </a:br>
            <a:br>
              <a:rPr lang="en-US" altLang="zh-CN" sz="4000" b="1" dirty="0">
                <a:solidFill>
                  <a:schemeClr val="tx1"/>
                </a:solidFill>
                <a:latin typeface="宋体" panose="02010600030101010101" pitchFamily="2" charset="-122"/>
              </a:rPr>
            </a:br>
            <a:br>
              <a:rPr lang="en-US" altLang="zh-CN" sz="4000" b="1" dirty="0">
                <a:solidFill>
                  <a:schemeClr val="tx1"/>
                </a:solidFill>
                <a:latin typeface="宋体" panose="02010600030101010101" pitchFamily="2" charset="-122"/>
              </a:rPr>
            </a:br>
            <a:br>
              <a:rPr lang="en-US" altLang="zh-CN" sz="4000" b="1" dirty="0">
                <a:solidFill>
                  <a:schemeClr val="tx1"/>
                </a:solidFill>
                <a:latin typeface="宋体" panose="02010600030101010101" pitchFamily="2" charset="-122"/>
              </a:rPr>
            </a:br>
            <a:br>
              <a:rPr lang="en-US" altLang="zh-CN" sz="4000" b="1" dirty="0">
                <a:solidFill>
                  <a:schemeClr val="tx1"/>
                </a:solidFill>
                <a:latin typeface="宋体" panose="02010600030101010101" pitchFamily="2" charset="-122"/>
              </a:rPr>
            </a:br>
            <a:br>
              <a:rPr lang="en-US" altLang="zh-CN" sz="4000" b="1" dirty="0">
                <a:solidFill>
                  <a:schemeClr val="tx1"/>
                </a:solidFill>
                <a:latin typeface="宋体" panose="02010600030101010101" pitchFamily="2" charset="-122"/>
              </a:rPr>
            </a:br>
            <a:br>
              <a:rPr lang="en-US" altLang="zh-CN" sz="4000" b="1" dirty="0">
                <a:solidFill>
                  <a:schemeClr val="tx1"/>
                </a:solidFill>
                <a:latin typeface="宋体" panose="02010600030101010101" pitchFamily="2" charset="-122"/>
              </a:rPr>
            </a:br>
            <a:r>
              <a:rPr lang="zh-CN" altLang="en-US" sz="4000" b="1" dirty="0">
                <a:solidFill>
                  <a:schemeClr val="tx1"/>
                </a:solidFill>
                <a:latin typeface="宋体" panose="02010600030101010101" pitchFamily="2" charset="-122"/>
              </a:rPr>
              <a:t>套算汇率的应用</a:t>
            </a:r>
            <a:br>
              <a:rPr lang="zh-CN" altLang="en-US" sz="4000" b="1" dirty="0">
                <a:solidFill>
                  <a:schemeClr val="tx1"/>
                </a:solidFill>
                <a:latin typeface="宋体" panose="02010600030101010101" pitchFamily="2" charset="-122"/>
              </a:rPr>
            </a:br>
            <a:br>
              <a:rPr lang="zh-CN" altLang="en-US" sz="4000" b="1" dirty="0">
                <a:solidFill>
                  <a:schemeClr val="tx1"/>
                </a:solidFill>
                <a:latin typeface="宋体" panose="02010600030101010101" pitchFamily="2" charset="-122"/>
              </a:rPr>
            </a:br>
            <a:r>
              <a:rPr lang="zh-CN" altLang="en-US" sz="4000" b="1" dirty="0">
                <a:solidFill>
                  <a:schemeClr val="tx1"/>
                </a:solidFill>
                <a:latin typeface="宋体" panose="02010600030101010101" pitchFamily="2" charset="-122"/>
              </a:rPr>
              <a:t>设美元为一国的关键货币，可按下式套算本币与英镑的汇率：</a:t>
            </a:r>
            <a:br>
              <a:rPr lang="zh-CN" altLang="en-US" sz="4000" b="1" dirty="0">
                <a:solidFill>
                  <a:schemeClr val="tx1"/>
                </a:solidFill>
                <a:latin typeface="宋体" panose="02010600030101010101" pitchFamily="2" charset="-122"/>
              </a:rPr>
            </a:br>
            <a:br>
              <a:rPr lang="zh-CN" altLang="en-US" sz="4000" b="1" dirty="0">
                <a:solidFill>
                  <a:schemeClr val="tx1"/>
                </a:solidFill>
                <a:latin typeface="宋体" panose="02010600030101010101" pitchFamily="2" charset="-122"/>
              </a:rPr>
            </a:br>
            <a:r>
              <a:rPr lang="zh-CN" altLang="en-US" sz="4000" b="1" dirty="0">
                <a:solidFill>
                  <a:schemeClr val="tx1"/>
                </a:solidFill>
                <a:latin typeface="宋体" panose="02010600030101010101" pitchFamily="2" charset="-122"/>
              </a:rPr>
              <a:t> （本币</a:t>
            </a:r>
            <a:r>
              <a:rPr lang="en-US" altLang="zh-CN" sz="4000" b="1" dirty="0">
                <a:solidFill>
                  <a:schemeClr val="tx1"/>
                </a:solidFill>
              </a:rPr>
              <a:t>/</a:t>
            </a:r>
            <a:r>
              <a:rPr lang="zh-CN" altLang="en-US" sz="4000" b="1" dirty="0">
                <a:solidFill>
                  <a:schemeClr val="tx1"/>
                </a:solidFill>
                <a:latin typeface="宋体" panose="02010600030101010101" pitchFamily="2" charset="-122"/>
              </a:rPr>
              <a:t>英镑）</a:t>
            </a:r>
            <a:br>
              <a:rPr lang="zh-CN" altLang="en-US" sz="4000" b="1" dirty="0">
                <a:solidFill>
                  <a:schemeClr val="tx1"/>
                </a:solidFill>
                <a:latin typeface="宋体" panose="02010600030101010101" pitchFamily="2" charset="-122"/>
              </a:rPr>
            </a:br>
            <a:r>
              <a:rPr lang="en-US" altLang="zh-CN" sz="4000" b="1" dirty="0">
                <a:solidFill>
                  <a:schemeClr val="tx1"/>
                </a:solidFill>
              </a:rPr>
              <a:t>=</a:t>
            </a:r>
            <a:r>
              <a:rPr lang="zh-CN" altLang="en-US" sz="4000" b="1" dirty="0">
                <a:solidFill>
                  <a:schemeClr val="tx1"/>
                </a:solidFill>
                <a:latin typeface="宋体" panose="02010600030101010101" pitchFamily="2" charset="-122"/>
              </a:rPr>
              <a:t>（本币</a:t>
            </a:r>
            <a:r>
              <a:rPr lang="en-US" altLang="zh-CN" sz="4000" b="1" dirty="0">
                <a:solidFill>
                  <a:schemeClr val="tx1"/>
                </a:solidFill>
              </a:rPr>
              <a:t>/</a:t>
            </a:r>
            <a:r>
              <a:rPr lang="zh-CN" altLang="en-US" sz="4000" b="1" dirty="0">
                <a:solidFill>
                  <a:schemeClr val="tx1"/>
                </a:solidFill>
                <a:latin typeface="宋体" panose="02010600030101010101" pitchFamily="2" charset="-122"/>
              </a:rPr>
              <a:t>美元）</a:t>
            </a:r>
            <a:r>
              <a:rPr lang="en-US" altLang="zh-CN" sz="4000" b="1" dirty="0">
                <a:solidFill>
                  <a:schemeClr val="tx1"/>
                </a:solidFill>
                <a:latin typeface="宋体" panose="02010600030101010101" pitchFamily="2" charset="-122"/>
              </a:rPr>
              <a:t>×</a:t>
            </a:r>
            <a:r>
              <a:rPr lang="zh-CN" altLang="en-US" sz="4000" b="1" dirty="0">
                <a:solidFill>
                  <a:schemeClr val="tx1"/>
                </a:solidFill>
                <a:latin typeface="宋体" panose="02010600030101010101" pitchFamily="2" charset="-122"/>
              </a:rPr>
              <a:t>（美元</a:t>
            </a:r>
            <a:r>
              <a:rPr lang="en-US" altLang="zh-CN" sz="4000" b="1" dirty="0">
                <a:solidFill>
                  <a:schemeClr val="tx1"/>
                </a:solidFill>
              </a:rPr>
              <a:t>/</a:t>
            </a:r>
            <a:r>
              <a:rPr lang="zh-CN" altLang="en-US" sz="4000" b="1" dirty="0">
                <a:solidFill>
                  <a:schemeClr val="tx1"/>
                </a:solidFill>
                <a:latin typeface="宋体" panose="02010600030101010101" pitchFamily="2" charset="-122"/>
              </a:rPr>
              <a:t>英镑）</a:t>
            </a:r>
            <a:br>
              <a:rPr lang="zh-CN" altLang="en-US" sz="4000" b="1" dirty="0">
                <a:solidFill>
                  <a:schemeClr val="tx1"/>
                </a:solidFill>
                <a:latin typeface="宋体" panose="02010600030101010101" pitchFamily="2" charset="-122"/>
              </a:rPr>
            </a:br>
            <a:br>
              <a:rPr lang="zh-CN" altLang="en-US" sz="4000" b="1" dirty="0">
                <a:solidFill>
                  <a:schemeClr val="tx1"/>
                </a:solidFill>
                <a:latin typeface="宋体" panose="02010600030101010101" pitchFamily="2" charset="-122"/>
              </a:rPr>
            </a:br>
            <a:endParaRPr lang="zh-CN" altLang="en-US" sz="4000" b="1" dirty="0">
              <a:solidFill>
                <a:schemeClr val="tx1"/>
              </a:solidFill>
              <a:latin typeface="宋体" panose="02010600030101010101" pitchFamily="2" charset="-122"/>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2" name="Rectangle 2"/>
          <p:cNvSpPr>
            <a:spLocks noGrp="1"/>
          </p:cNvSpPr>
          <p:nvPr>
            <p:ph type="title"/>
          </p:nvPr>
        </p:nvSpPr>
        <p:spPr>
          <a:xfrm>
            <a:off x="1116013" y="765175"/>
            <a:ext cx="7772400" cy="1206500"/>
          </a:xfrm>
          <a:ln/>
        </p:spPr>
        <p:txBody>
          <a:bodyPr vert="horz" wrap="square" lIns="92075" tIns="46038" rIns="92075" bIns="46038" anchor="ctr" anchorCtr="0"/>
          <a:p>
            <a:pPr eaLnBrk="1" hangingPunct="1"/>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r>
              <a:rPr lang="zh-CN" altLang="en-US" sz="3600" b="1" dirty="0">
                <a:solidFill>
                  <a:schemeClr val="tx1"/>
                </a:solidFill>
              </a:rPr>
              <a:t>已知基本汇率为</a:t>
            </a:r>
            <a:r>
              <a:rPr lang="en-US" altLang="zh-CN" sz="3600" b="1" dirty="0">
                <a:solidFill>
                  <a:schemeClr val="tx1"/>
                </a:solidFill>
                <a:cs typeface="Times New Roman" panose="02020603050405020304" pitchFamily="18" charset="0"/>
              </a:rPr>
              <a:t>6. 3</a:t>
            </a:r>
            <a:r>
              <a:rPr lang="en-US" altLang="zh-CN" sz="3600" b="1" dirty="0">
                <a:solidFill>
                  <a:schemeClr val="tx1"/>
                </a:solidFill>
              </a:rPr>
              <a:t>,</a:t>
            </a:r>
            <a:r>
              <a:rPr lang="zh-CN" altLang="en-US" sz="3600" b="1" dirty="0">
                <a:solidFill>
                  <a:schemeClr val="tx1"/>
                </a:solidFill>
              </a:rPr>
              <a:t>国际外汇市场上美元对英镑的汇率为</a:t>
            </a:r>
            <a:br>
              <a:rPr lang="zh-CN" altLang="en-US" sz="3600" b="1" dirty="0">
                <a:solidFill>
                  <a:schemeClr val="tx1"/>
                </a:solidFill>
                <a:cs typeface="Times New Roman" panose="02020603050405020304" pitchFamily="18" charset="0"/>
              </a:rPr>
            </a:br>
            <a:r>
              <a:rPr lang="zh-CN" altLang="en-US" sz="3600" b="1" dirty="0">
                <a:solidFill>
                  <a:schemeClr val="tx1"/>
                </a:solidFill>
                <a:cs typeface="Times New Roman" panose="02020603050405020304" pitchFamily="18" charset="0"/>
              </a:rPr>
              <a:t>            </a:t>
            </a:r>
            <a:br>
              <a:rPr lang="zh-CN" altLang="en-US" sz="3600" b="1" dirty="0">
                <a:solidFill>
                  <a:schemeClr val="tx1"/>
                </a:solidFill>
                <a:cs typeface="Times New Roman" panose="02020603050405020304" pitchFamily="18" charset="0"/>
              </a:rPr>
            </a:br>
            <a:r>
              <a:rPr lang="en-US" altLang="zh-CN" sz="3600" b="1" dirty="0">
                <a:solidFill>
                  <a:schemeClr val="tx1"/>
                </a:solidFill>
                <a:latin typeface="宋体" panose="02010600030101010101" pitchFamily="2" charset="-122"/>
                <a:cs typeface="Times New Roman" panose="02020603050405020304" pitchFamily="18" charset="0"/>
              </a:rPr>
              <a:t>1</a:t>
            </a:r>
            <a:r>
              <a:rPr lang="zh-CN" altLang="en-US" sz="3600" b="1" dirty="0">
                <a:solidFill>
                  <a:schemeClr val="tx1"/>
                </a:solidFill>
                <a:latin typeface="宋体" panose="02010600030101010101" pitchFamily="2" charset="-122"/>
                <a:cs typeface="Times New Roman" panose="02020603050405020304" pitchFamily="18" charset="0"/>
              </a:rPr>
              <a:t>英镑</a:t>
            </a:r>
            <a:r>
              <a:rPr lang="en-US" altLang="zh-CN" sz="3600" b="1" dirty="0">
                <a:solidFill>
                  <a:schemeClr val="tx1"/>
                </a:solidFill>
                <a:latin typeface="宋体" panose="02010600030101010101" pitchFamily="2" charset="-122"/>
                <a:cs typeface="Times New Roman" panose="02020603050405020304" pitchFamily="18" charset="0"/>
              </a:rPr>
              <a:t>=</a:t>
            </a:r>
            <a:r>
              <a:rPr lang="en-US" altLang="zh-CN" sz="3600" b="1" dirty="0">
                <a:solidFill>
                  <a:schemeClr val="tx1"/>
                </a:solidFill>
                <a:latin typeface="宋体" panose="02010600030101010101" pitchFamily="2" charset="-122"/>
              </a:rPr>
              <a:t>1.50</a:t>
            </a:r>
            <a:r>
              <a:rPr lang="zh-CN" altLang="en-US" sz="3600" b="1" dirty="0">
                <a:solidFill>
                  <a:schemeClr val="tx1"/>
                </a:solidFill>
              </a:rPr>
              <a:t>美元</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latin typeface="宋体" panose="02010600030101010101" pitchFamily="2" charset="-122"/>
                <a:cs typeface="Times New Roman" panose="02020603050405020304" pitchFamily="18" charset="0"/>
              </a:rPr>
              <a:t>则本币对英镑的汇率便可通过上述公式套算而得，即</a:t>
            </a:r>
            <a:br>
              <a:rPr lang="zh-CN" altLang="en-US" sz="3600" b="1" dirty="0">
                <a:solidFill>
                  <a:schemeClr val="tx1"/>
                </a:solidFill>
                <a:latin typeface="宋体" panose="02010600030101010101" pitchFamily="2" charset="-122"/>
                <a:cs typeface="Times New Roman" panose="02020603050405020304" pitchFamily="18" charset="0"/>
              </a:rPr>
            </a:br>
            <a:br>
              <a:rPr lang="zh-CN" altLang="en-US" sz="3600" b="1" dirty="0">
                <a:solidFill>
                  <a:schemeClr val="tx1"/>
                </a:solidFill>
                <a:latin typeface="宋体" panose="02010600030101010101" pitchFamily="2" charset="-122"/>
                <a:cs typeface="Times New Roman" panose="02020603050405020304" pitchFamily="18" charset="0"/>
              </a:rPr>
            </a:br>
            <a:r>
              <a:rPr lang="en-US" altLang="zh-CN" sz="3600" b="1" dirty="0">
                <a:solidFill>
                  <a:schemeClr val="tx1"/>
                </a:solidFill>
                <a:latin typeface="宋体" panose="02010600030101010101" pitchFamily="2" charset="-122"/>
              </a:rPr>
              <a:t>6.3</a:t>
            </a:r>
            <a:r>
              <a:rPr lang="en-US" altLang="zh-CN" sz="3600" b="1" dirty="0">
                <a:solidFill>
                  <a:schemeClr val="tx1"/>
                </a:solidFill>
                <a:latin typeface="宋体" panose="02010600030101010101" pitchFamily="2" charset="-122"/>
                <a:cs typeface="Times New Roman" panose="02020603050405020304" pitchFamily="18" charset="0"/>
              </a:rPr>
              <a:t>×</a:t>
            </a:r>
            <a:r>
              <a:rPr lang="en-US" altLang="zh-CN" sz="3600" b="1" dirty="0">
                <a:solidFill>
                  <a:schemeClr val="tx1"/>
                </a:solidFill>
                <a:latin typeface="宋体" panose="02010600030101010101" pitchFamily="2" charset="-122"/>
              </a:rPr>
              <a:t>1.50=9.45</a:t>
            </a: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cs typeface="Times New Roman" panose="02020603050405020304" pitchFamily="18" charset="0"/>
              </a:rPr>
              <a:t>即</a:t>
            </a:r>
            <a:r>
              <a:rPr lang="en-US" altLang="zh-CN" sz="3600" b="1" dirty="0">
                <a:solidFill>
                  <a:schemeClr val="tx1"/>
                </a:solidFill>
                <a:latin typeface="宋体" panose="02010600030101010101" pitchFamily="2" charset="-122"/>
              </a:rPr>
              <a:t>1</a:t>
            </a:r>
            <a:r>
              <a:rPr lang="zh-CN" altLang="en-US" sz="3600" b="1" dirty="0">
                <a:solidFill>
                  <a:schemeClr val="tx1"/>
                </a:solidFill>
                <a:latin typeface="宋体" panose="02010600030101010101" pitchFamily="2" charset="-122"/>
                <a:cs typeface="Times New Roman" panose="02020603050405020304" pitchFamily="18" charset="0"/>
              </a:rPr>
              <a:t>英镑折合</a:t>
            </a:r>
            <a:r>
              <a:rPr lang="en-US" altLang="zh-CN" sz="3600" b="1" dirty="0">
                <a:solidFill>
                  <a:schemeClr val="tx1"/>
                </a:solidFill>
                <a:latin typeface="宋体" panose="02010600030101010101" pitchFamily="2" charset="-122"/>
              </a:rPr>
              <a:t>9.45</a:t>
            </a:r>
            <a:r>
              <a:rPr lang="zh-CN" altLang="en-US" sz="3600" b="1" dirty="0">
                <a:solidFill>
                  <a:schemeClr val="tx1"/>
                </a:solidFill>
                <a:latin typeface="宋体" panose="02010600030101010101" pitchFamily="2" charset="-122"/>
                <a:cs typeface="Times New Roman" panose="02020603050405020304" pitchFamily="18" charset="0"/>
              </a:rPr>
              <a:t>个单位的本币。</a:t>
            </a:r>
            <a:endParaRPr lang="zh-CN" altLang="en-US" sz="3600" b="1" dirty="0">
              <a:solidFill>
                <a:schemeClr val="tx1"/>
              </a:solidFill>
              <a:latin typeface="宋体" panose="02010600030101010101" pitchFamily="2" charset="-122"/>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6" name="Rectangle 2"/>
          <p:cNvSpPr>
            <a:spLocks noGrp="1"/>
          </p:cNvSpPr>
          <p:nvPr>
            <p:ph type="title"/>
          </p:nvPr>
        </p:nvSpPr>
        <p:spPr>
          <a:xfrm>
            <a:off x="1116013" y="620713"/>
            <a:ext cx="7772400" cy="1206500"/>
          </a:xfrm>
          <a:ln/>
        </p:spPr>
        <p:txBody>
          <a:bodyPr vert="horz" wrap="square" lIns="92075" tIns="46038" rIns="92075" bIns="46038" anchor="ctr" anchorCtr="0"/>
          <a:p>
            <a:pPr eaLnBrk="1" hangingPunct="1"/>
            <a:br>
              <a:rPr lang="en-US" altLang="zh-CN" sz="4000" b="1" dirty="0">
                <a:solidFill>
                  <a:schemeClr val="tx1"/>
                </a:solidFill>
                <a:latin typeface="宋体" panose="02010600030101010101" pitchFamily="2" charset="-122"/>
              </a:rPr>
            </a:br>
            <a:br>
              <a:rPr lang="en-US" altLang="zh-CN" sz="4000" b="1" dirty="0">
                <a:solidFill>
                  <a:schemeClr val="tx1"/>
                </a:solidFill>
                <a:latin typeface="宋体" panose="02010600030101010101" pitchFamily="2" charset="-122"/>
              </a:rPr>
            </a:br>
            <a:br>
              <a:rPr lang="en-US" altLang="zh-CN" sz="4000" b="1" dirty="0">
                <a:solidFill>
                  <a:schemeClr val="tx1"/>
                </a:solidFill>
                <a:latin typeface="宋体" panose="02010600030101010101" pitchFamily="2" charset="-122"/>
              </a:rPr>
            </a:br>
            <a:br>
              <a:rPr lang="en-US" altLang="zh-CN" sz="4000" b="1" dirty="0">
                <a:solidFill>
                  <a:schemeClr val="tx1"/>
                </a:solidFill>
                <a:latin typeface="宋体" panose="02010600030101010101" pitchFamily="2" charset="-122"/>
              </a:rPr>
            </a:br>
            <a:br>
              <a:rPr lang="en-US" altLang="zh-CN" sz="4000" b="1" dirty="0">
                <a:solidFill>
                  <a:schemeClr val="tx1"/>
                </a:solidFill>
                <a:latin typeface="宋体" panose="02010600030101010101" pitchFamily="2" charset="-122"/>
              </a:rPr>
            </a:br>
            <a:br>
              <a:rPr lang="en-US" altLang="zh-CN" sz="4000" b="1" dirty="0">
                <a:solidFill>
                  <a:schemeClr val="tx1"/>
                </a:solidFill>
                <a:latin typeface="宋体" panose="02010600030101010101" pitchFamily="2" charset="-122"/>
              </a:rPr>
            </a:br>
            <a:br>
              <a:rPr lang="en-US" altLang="zh-CN" sz="4000" b="1" dirty="0">
                <a:solidFill>
                  <a:schemeClr val="tx1"/>
                </a:solidFill>
                <a:latin typeface="宋体" panose="02010600030101010101" pitchFamily="2" charset="-122"/>
              </a:rPr>
            </a:br>
            <a:r>
              <a:rPr lang="zh-CN" altLang="en-US" sz="4000" b="1" dirty="0">
                <a:solidFill>
                  <a:schemeClr val="tx1"/>
                </a:solidFill>
                <a:latin typeface="宋体" panose="02010600030101010101" pitchFamily="2" charset="-122"/>
              </a:rPr>
              <a:t>银行买卖外汇：</a:t>
            </a:r>
            <a:br>
              <a:rPr lang="zh-CN" altLang="en-US" sz="4000" b="1" dirty="0">
                <a:solidFill>
                  <a:schemeClr val="tx1"/>
                </a:solidFill>
                <a:latin typeface="宋体" panose="02010600030101010101" pitchFamily="2" charset="-122"/>
              </a:rPr>
            </a:br>
            <a:br>
              <a:rPr lang="zh-CN" altLang="en-US" sz="4000" b="1" dirty="0">
                <a:solidFill>
                  <a:schemeClr val="tx1"/>
                </a:solidFill>
                <a:latin typeface="宋体" panose="02010600030101010101" pitchFamily="2" charset="-122"/>
              </a:rPr>
            </a:br>
            <a:r>
              <a:rPr lang="zh-CN" altLang="en-US" sz="4000" b="1" dirty="0">
                <a:solidFill>
                  <a:schemeClr val="tx1"/>
                </a:solidFill>
                <a:latin typeface="宋体" panose="02010600030101010101" pitchFamily="2" charset="-122"/>
              </a:rPr>
              <a:t>买入汇率（买入价）</a:t>
            </a:r>
            <a:br>
              <a:rPr lang="zh-CN" altLang="en-US" sz="4000" b="1" dirty="0">
                <a:solidFill>
                  <a:schemeClr val="tx1"/>
                </a:solidFill>
                <a:latin typeface="宋体" panose="02010600030101010101" pitchFamily="2" charset="-122"/>
              </a:rPr>
            </a:br>
            <a:r>
              <a:rPr lang="zh-CN" altLang="en-US" sz="4000" b="1" dirty="0">
                <a:solidFill>
                  <a:schemeClr val="tx1"/>
                </a:solidFill>
                <a:latin typeface="宋体" panose="02010600030101010101" pitchFamily="2" charset="-122"/>
              </a:rPr>
              <a:t>卖出汇率（卖出价）</a:t>
            </a:r>
            <a:br>
              <a:rPr lang="zh-CN" altLang="en-US" sz="4000" b="1" dirty="0">
                <a:solidFill>
                  <a:schemeClr val="tx1"/>
                </a:solidFill>
                <a:latin typeface="宋体" panose="02010600030101010101" pitchFamily="2" charset="-122"/>
              </a:rPr>
            </a:br>
            <a:br>
              <a:rPr lang="zh-CN" altLang="en-US" sz="4000" b="1" dirty="0">
                <a:solidFill>
                  <a:schemeClr val="tx1"/>
                </a:solidFill>
                <a:latin typeface="宋体" panose="02010600030101010101" pitchFamily="2" charset="-122"/>
              </a:rPr>
            </a:br>
            <a:r>
              <a:rPr lang="zh-CN" altLang="en-US" sz="4000" b="1" dirty="0">
                <a:solidFill>
                  <a:schemeClr val="tx1"/>
                </a:solidFill>
                <a:latin typeface="宋体" panose="02010600030101010101" pitchFamily="2" charset="-122"/>
              </a:rPr>
              <a:t>注意直接标价与间接标价的区别</a:t>
            </a:r>
            <a:br>
              <a:rPr lang="zh-CN" altLang="en-US" sz="4000" b="1" dirty="0">
                <a:solidFill>
                  <a:schemeClr val="tx1"/>
                </a:solidFill>
                <a:latin typeface="宋体" panose="02010600030101010101" pitchFamily="2" charset="-122"/>
              </a:rPr>
            </a:br>
            <a:br>
              <a:rPr lang="zh-CN" altLang="en-US" sz="4000" b="1" dirty="0">
                <a:solidFill>
                  <a:schemeClr val="tx1"/>
                </a:solidFill>
                <a:latin typeface="宋体" panose="02010600030101010101" pitchFamily="2" charset="-122"/>
              </a:rPr>
            </a:br>
            <a:r>
              <a:rPr lang="zh-CN" altLang="en-US" sz="4000" b="1" dirty="0">
                <a:solidFill>
                  <a:schemeClr val="tx1"/>
                </a:solidFill>
                <a:latin typeface="宋体" panose="02010600030101010101" pitchFamily="2" charset="-122"/>
              </a:rPr>
              <a:t>大额交易往往采取支付佣金的方式。</a:t>
            </a:r>
            <a:endParaRPr lang="zh-CN" altLang="en-US" sz="3600" b="1" dirty="0">
              <a:solidFill>
                <a:schemeClr val="tx1"/>
              </a:solidFill>
              <a:latin typeface="宋体" panose="02010600030101010101" pitchFamily="2" charset="-122"/>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2882" name="Rectangle 2"/>
          <p:cNvSpPr>
            <a:spLocks noGrp="1" noChangeArrowheads="1"/>
          </p:cNvSpPr>
          <p:nvPr>
            <p:ph type="title"/>
          </p:nvPr>
        </p:nvSpPr>
        <p:spPr>
          <a:extLst>
            <a:ext uri="{91240B29-F687-4F45-9708-019B960494DF}">
              <a14:hiddenLine xmlns:a14="http://schemas.microsoft.com/office/drawing/2010/main" w="12700">
                <a:solidFill>
                  <a:schemeClr val="tx1"/>
                </a:solidFill>
                <a:miter lim="800000"/>
                <a:headEnd/>
                <a:tailEnd/>
              </a14:hiddenLine>
            </a:ext>
          </a:extLst>
        </p:spPr>
        <p:txBody>
          <a:bodyPr vert="horz" wrap="square" lIns="92075" tIns="46038" rIns="92075" bIns="46038"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r>
              <a:rPr kumimoji="1" lang="zh-CN" altLang="en-US"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交易日（</a:t>
            </a:r>
            <a: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transaction days</a:t>
            </a:r>
            <a:r>
              <a:rPr kumimoji="1" lang="zh-CN" altLang="en-US"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a:t>
            </a:r>
            <a:br>
              <a:rPr kumimoji="1" lang="zh-CN" altLang="en-US"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zh-CN" altLang="en-US"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r>
              <a:rPr kumimoji="1" lang="zh-CN" altLang="en-US"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工作日</a:t>
            </a:r>
            <a: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(working days)</a:t>
            </a: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r>
              <a:rPr kumimoji="1" lang="zh-CN" altLang="en-US"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营业日</a:t>
            </a:r>
            <a: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(business days)</a:t>
            </a: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r>
              <a:rPr kumimoji="1" lang="zh-CN" altLang="en-US" sz="40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宋体" panose="02010600030101010101" pitchFamily="2" charset="-122"/>
                <a:ea typeface="+mj-ea"/>
                <a:cs typeface="+mj-cs"/>
              </a:rPr>
              <a:t>周四</a:t>
            </a:r>
            <a:r>
              <a:rPr kumimoji="1" lang="zh-CN" altLang="en-US" sz="40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、周五、周六、周日、周一</a:t>
            </a:r>
            <a:endParaRPr kumimoji="1" lang="zh-CN" altLang="en-US" sz="40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7410" name="Object 4"/>
          <p:cNvGraphicFramePr/>
          <p:nvPr/>
        </p:nvGraphicFramePr>
        <p:xfrm>
          <a:off x="1493838" y="1381125"/>
          <a:ext cx="6335712" cy="5181600"/>
        </p:xfrm>
        <a:graphic>
          <a:graphicData uri="http://schemas.openxmlformats.org/presentationml/2006/ole">
            <mc:AlternateContent xmlns:mc="http://schemas.openxmlformats.org/markup-compatibility/2006">
              <mc:Choice xmlns:v="urn:schemas-microsoft-com:vml" Requires="v">
                <p:oleObj spid="_x0000_s3076" name="" r:id="rId1" imgW="6126480" imgH="5020310" progId="Word.Document.8">
                  <p:embed/>
                </p:oleObj>
              </mc:Choice>
              <mc:Fallback>
                <p:oleObj name="" r:id="rId1" imgW="6126480" imgH="5020310" progId="Word.Document.8">
                  <p:embed/>
                  <p:pic>
                    <p:nvPicPr>
                      <p:cNvPr id="0" name="图片 3075"/>
                      <p:cNvPicPr/>
                      <p:nvPr/>
                    </p:nvPicPr>
                    <p:blipFill>
                      <a:blip r:embed="rId2"/>
                      <a:stretch>
                        <a:fillRect/>
                      </a:stretch>
                    </p:blipFill>
                    <p:spPr>
                      <a:xfrm>
                        <a:off x="1493838" y="1381125"/>
                        <a:ext cx="6335712" cy="5181600"/>
                      </a:xfrm>
                      <a:prstGeom prst="rect">
                        <a:avLst/>
                      </a:prstGeom>
                      <a:noFill/>
                      <a:ln w="38100">
                        <a:noFill/>
                        <a:miter/>
                      </a:ln>
                    </p:spPr>
                  </p:pic>
                </p:oleObj>
              </mc:Fallback>
            </mc:AlternateContent>
          </a:graphicData>
        </a:graphic>
      </p:graphicFrame>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Text Box 4"/>
          <p:cNvSpPr txBox="1"/>
          <p:nvPr/>
        </p:nvSpPr>
        <p:spPr>
          <a:xfrm>
            <a:off x="1835150" y="2636838"/>
            <a:ext cx="2808288" cy="914400"/>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5400" dirty="0"/>
              <a:t>现汇</a:t>
            </a:r>
            <a:endParaRPr lang="zh-CN" altLang="en-US" sz="5400" dirty="0"/>
          </a:p>
        </p:txBody>
      </p:sp>
      <p:sp>
        <p:nvSpPr>
          <p:cNvPr id="146435" name="Text Box 5"/>
          <p:cNvSpPr txBox="1"/>
          <p:nvPr/>
        </p:nvSpPr>
        <p:spPr>
          <a:xfrm>
            <a:off x="5364163" y="1628775"/>
            <a:ext cx="2520950" cy="914400"/>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5400" dirty="0"/>
              <a:t>现钞</a:t>
            </a:r>
            <a:endParaRPr lang="zh-CN" altLang="en-US" sz="5400" dirty="0"/>
          </a:p>
        </p:txBody>
      </p:sp>
      <p:sp>
        <p:nvSpPr>
          <p:cNvPr id="146436" name="Text Box 6"/>
          <p:cNvSpPr txBox="1"/>
          <p:nvPr/>
        </p:nvSpPr>
        <p:spPr>
          <a:xfrm>
            <a:off x="5364163" y="3716338"/>
            <a:ext cx="2520950" cy="914400"/>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5400" dirty="0"/>
              <a:t>期汇</a:t>
            </a:r>
            <a:endParaRPr lang="zh-CN" altLang="en-US" sz="5400" dirty="0"/>
          </a:p>
        </p:txBody>
      </p:sp>
      <p:sp>
        <p:nvSpPr>
          <p:cNvPr id="146437" name="AutoShape 7"/>
          <p:cNvSpPr/>
          <p:nvPr/>
        </p:nvSpPr>
        <p:spPr>
          <a:xfrm rot="-1380000">
            <a:off x="4140200" y="2205038"/>
            <a:ext cx="1439863" cy="720725"/>
          </a:xfrm>
          <a:prstGeom prst="rightArrow">
            <a:avLst>
              <a:gd name="adj1" fmla="val 50000"/>
              <a:gd name="adj2" fmla="val 98900"/>
            </a:avLst>
          </a:prstGeom>
          <a:solidFill>
            <a:schemeClr val="accent1"/>
          </a:solidFill>
          <a:ln w="12700" cap="flat" cmpd="sng">
            <a:solidFill>
              <a:schemeClr val="tx1"/>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146438" name="AutoShape 8"/>
          <p:cNvSpPr/>
          <p:nvPr/>
        </p:nvSpPr>
        <p:spPr>
          <a:xfrm rot="1163399">
            <a:off x="4211638" y="3644900"/>
            <a:ext cx="1439862" cy="720725"/>
          </a:xfrm>
          <a:prstGeom prst="rightArrow">
            <a:avLst>
              <a:gd name="adj1" fmla="val 50000"/>
              <a:gd name="adj2" fmla="val 98900"/>
            </a:avLst>
          </a:prstGeom>
          <a:solidFill>
            <a:schemeClr val="accent1"/>
          </a:solidFill>
          <a:ln w="12700" cap="flat" cmpd="sng">
            <a:solidFill>
              <a:schemeClr val="tx1"/>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Rectangle 2"/>
          <p:cNvSpPr>
            <a:spLocks noGrp="1"/>
          </p:cNvSpPr>
          <p:nvPr>
            <p:ph type="title"/>
          </p:nvPr>
        </p:nvSpPr>
        <p:spPr>
          <a:ln/>
        </p:spPr>
        <p:txBody>
          <a:bodyPr vert="horz" wrap="square" lIns="92075" tIns="46038" rIns="92075" bIns="46038" anchor="ctr" anchorCtr="0"/>
          <a:p>
            <a:pPr eaLnBrk="1" hangingPunct="1">
              <a:lnSpc>
                <a:spcPct val="90000"/>
              </a:lnSpc>
            </a:pP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包含价格变动因素的双边实际汇率（</a:t>
            </a:r>
            <a:r>
              <a:rPr lang="en-US" altLang="zh-CN" sz="3200" b="1" dirty="0">
                <a:solidFill>
                  <a:schemeClr val="tx1"/>
                </a:solidFill>
                <a:latin typeface="宋体" panose="02010600030101010101" pitchFamily="2" charset="-122"/>
              </a:rPr>
              <a:t>bilateral real exchange rate, BRER</a:t>
            </a:r>
            <a:r>
              <a:rPr lang="zh-CN" altLang="en-US" sz="3200" b="1" dirty="0">
                <a:solidFill>
                  <a:schemeClr val="tx1"/>
                </a:solidFill>
                <a:latin typeface="宋体" panose="02010600030101010101" pitchFamily="2" charset="-122"/>
              </a:rPr>
              <a:t>）可以下式表示</a:t>
            </a:r>
            <a:r>
              <a:rPr lang="en-US" altLang="zh-CN" sz="3200" b="1" dirty="0">
                <a:solidFill>
                  <a:schemeClr val="tx1"/>
                </a:solidFill>
                <a:latin typeface="宋体" panose="02010600030101010101" pitchFamily="2" charset="-122"/>
              </a:rPr>
              <a:t>:</a:t>
            </a: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en-US" altLang="zh-CN" sz="3200" b="1" dirty="0">
                <a:solidFill>
                  <a:schemeClr val="tx1"/>
                </a:solidFill>
                <a:latin typeface="宋体" panose="02010600030101010101" pitchFamily="2" charset="-122"/>
              </a:rPr>
              <a:t> </a:t>
            </a:r>
            <a:r>
              <a:rPr lang="en-US" altLang="zh-CN" sz="3200" b="1" dirty="0">
                <a:solidFill>
                  <a:schemeClr val="tx1"/>
                </a:solidFill>
              </a:rPr>
              <a:t>         P*</a:t>
            </a:r>
            <a:br>
              <a:rPr lang="en-US" altLang="zh-CN" sz="3200" b="1" dirty="0">
                <a:solidFill>
                  <a:schemeClr val="tx1"/>
                </a:solidFill>
              </a:rPr>
            </a:br>
            <a:r>
              <a:rPr lang="en-US" altLang="zh-CN" sz="3200" b="1" dirty="0">
                <a:solidFill>
                  <a:schemeClr val="tx1"/>
                </a:solidFill>
              </a:rPr>
              <a:t>e = E </a:t>
            </a:r>
            <a:r>
              <a:rPr lang="en-US" altLang="zh-CN" sz="3200" b="1" dirty="0">
                <a:solidFill>
                  <a:schemeClr val="tx1"/>
                </a:solidFill>
                <a:latin typeface="宋体" panose="02010600030101010101" pitchFamily="2" charset="-122"/>
              </a:rPr>
              <a:t>──</a:t>
            </a:r>
            <a:br>
              <a:rPr lang="en-US" altLang="zh-CN" sz="3200" b="1" dirty="0">
                <a:solidFill>
                  <a:schemeClr val="tx1"/>
                </a:solidFill>
                <a:latin typeface="宋体" panose="02010600030101010101" pitchFamily="2" charset="-122"/>
              </a:rPr>
            </a:br>
            <a:r>
              <a:rPr lang="en-US" altLang="zh-CN" sz="3200" b="1" dirty="0">
                <a:solidFill>
                  <a:schemeClr val="tx1"/>
                </a:solidFill>
              </a:rPr>
              <a:t>            P</a:t>
            </a:r>
            <a:br>
              <a:rPr lang="en-US" altLang="zh-CN" sz="3200" b="1" dirty="0">
                <a:solidFill>
                  <a:schemeClr val="tx1"/>
                </a:solidFill>
              </a:rPr>
            </a:br>
            <a:r>
              <a:rPr lang="zh-CN" altLang="en-US" sz="3200" b="1" dirty="0">
                <a:solidFill>
                  <a:schemeClr val="tx1"/>
                </a:solidFill>
                <a:latin typeface="宋体" panose="02010600030101010101" pitchFamily="2" charset="-122"/>
              </a:rPr>
              <a:t>其中，</a:t>
            </a:r>
            <a:br>
              <a:rPr lang="zh-CN" altLang="en-US" sz="3200" b="1" dirty="0">
                <a:solidFill>
                  <a:schemeClr val="tx1"/>
                </a:solidFill>
                <a:latin typeface="宋体" panose="02010600030101010101" pitchFamily="2" charset="-122"/>
              </a:rPr>
            </a:br>
            <a:r>
              <a:rPr lang="en-US" altLang="zh-CN" sz="3200" b="1" dirty="0">
                <a:solidFill>
                  <a:schemeClr val="tx1"/>
                </a:solidFill>
              </a:rPr>
              <a:t>e</a:t>
            </a:r>
            <a:r>
              <a:rPr lang="zh-CN" altLang="en-US" sz="3200" b="1" dirty="0">
                <a:solidFill>
                  <a:schemeClr val="tx1"/>
                </a:solidFill>
                <a:latin typeface="宋体" panose="02010600030101010101" pitchFamily="2" charset="-122"/>
              </a:rPr>
              <a:t>：实际汇率；</a:t>
            </a:r>
            <a:br>
              <a:rPr lang="zh-CN" altLang="en-US" sz="3200" b="1" dirty="0">
                <a:solidFill>
                  <a:schemeClr val="tx1"/>
                </a:solidFill>
                <a:latin typeface="宋体" panose="02010600030101010101" pitchFamily="2" charset="-122"/>
              </a:rPr>
            </a:br>
            <a:r>
              <a:rPr lang="en-US" altLang="zh-CN" sz="3200" b="1" dirty="0">
                <a:solidFill>
                  <a:schemeClr val="tx1"/>
                </a:solidFill>
              </a:rPr>
              <a:t>E</a:t>
            </a:r>
            <a:r>
              <a:rPr lang="zh-CN" altLang="en-US" sz="3200" b="1" dirty="0">
                <a:solidFill>
                  <a:schemeClr val="tx1"/>
                </a:solidFill>
                <a:latin typeface="宋体" panose="02010600030101010101" pitchFamily="2" charset="-122"/>
              </a:rPr>
              <a:t>：名义汇率；</a:t>
            </a:r>
            <a:br>
              <a:rPr lang="zh-CN" altLang="en-US" sz="3200" b="1" dirty="0">
                <a:solidFill>
                  <a:schemeClr val="tx1"/>
                </a:solidFill>
                <a:latin typeface="宋体" panose="02010600030101010101" pitchFamily="2" charset="-122"/>
              </a:rPr>
            </a:br>
            <a:r>
              <a:rPr lang="en-US" altLang="zh-CN" sz="3200" b="1" dirty="0">
                <a:solidFill>
                  <a:schemeClr val="tx1"/>
                </a:solidFill>
              </a:rPr>
              <a:t>P*</a:t>
            </a:r>
            <a:r>
              <a:rPr lang="zh-CN" altLang="en-US" sz="3200" b="1" dirty="0">
                <a:solidFill>
                  <a:schemeClr val="tx1"/>
                </a:solidFill>
                <a:latin typeface="宋体" panose="02010600030101010101" pitchFamily="2" charset="-122"/>
              </a:rPr>
              <a:t>：外国的价格（指数）；</a:t>
            </a:r>
            <a:br>
              <a:rPr lang="zh-CN" altLang="en-US" sz="3200" b="1" dirty="0">
                <a:solidFill>
                  <a:schemeClr val="tx1"/>
                </a:solidFill>
                <a:latin typeface="宋体" panose="02010600030101010101" pitchFamily="2" charset="-122"/>
              </a:rPr>
            </a:br>
            <a:r>
              <a:rPr lang="en-US" altLang="zh-CN" sz="3200" b="1" dirty="0">
                <a:solidFill>
                  <a:schemeClr val="tx1"/>
                </a:solidFill>
              </a:rPr>
              <a:t>P</a:t>
            </a:r>
            <a:r>
              <a:rPr lang="zh-CN" altLang="en-US" sz="3200" b="1" dirty="0">
                <a:solidFill>
                  <a:schemeClr val="tx1"/>
                </a:solidFill>
                <a:latin typeface="宋体" panose="02010600030101010101" pitchFamily="2" charset="-122"/>
              </a:rPr>
              <a:t>：本国的价格（指数）。</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由于价格数据无法获得，因此实际计算时通常使用价格指数。</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2" name="Rectangle 2"/>
          <p:cNvSpPr>
            <a:spLocks noGrp="1"/>
          </p:cNvSpPr>
          <p:nvPr>
            <p:ph type="title"/>
          </p:nvPr>
        </p:nvSpPr>
        <p:spPr>
          <a:ln/>
        </p:spPr>
        <p:txBody>
          <a:bodyPr vert="horz" wrap="square" lIns="92075" tIns="46038" rIns="92075" bIns="46038" anchor="ctr" anchorCtr="0"/>
          <a:p>
            <a:pPr eaLnBrk="1" hangingPunct="1"/>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r>
              <a:rPr lang="zh-CN" altLang="zh-CN" b="1" dirty="0">
                <a:solidFill>
                  <a:schemeClr val="tx1"/>
                </a:solidFill>
              </a:rPr>
              <a:t>设</a:t>
            </a:r>
            <a:r>
              <a:rPr lang="en-US" altLang="zh-CN" b="1" dirty="0">
                <a:solidFill>
                  <a:schemeClr val="tx1"/>
                </a:solidFill>
              </a:rPr>
              <a:t>1994</a:t>
            </a:r>
            <a:r>
              <a:rPr lang="zh-CN" altLang="en-US" b="1" dirty="0">
                <a:solidFill>
                  <a:schemeClr val="tx1"/>
                </a:solidFill>
              </a:rPr>
              <a:t>年至</a:t>
            </a:r>
            <a:r>
              <a:rPr lang="en-US" altLang="zh-CN" b="1" dirty="0">
                <a:solidFill>
                  <a:schemeClr val="tx1"/>
                </a:solidFill>
              </a:rPr>
              <a:t>1996</a:t>
            </a:r>
            <a:r>
              <a:rPr lang="zh-CN" altLang="en-US" b="1" dirty="0">
                <a:solidFill>
                  <a:schemeClr val="tx1"/>
                </a:solidFill>
              </a:rPr>
              <a:t>年美元对人民币的汇率始终为</a:t>
            </a:r>
            <a:r>
              <a:rPr lang="en-US" altLang="zh-CN" b="1" dirty="0">
                <a:solidFill>
                  <a:schemeClr val="tx1"/>
                </a:solidFill>
              </a:rPr>
              <a:t>8.30</a:t>
            </a:r>
            <a:r>
              <a:rPr lang="zh-CN" altLang="en-US" b="1" dirty="0">
                <a:solidFill>
                  <a:schemeClr val="tx1"/>
                </a:solidFill>
              </a:rPr>
              <a:t>元</a:t>
            </a:r>
            <a:r>
              <a:rPr lang="en-US" altLang="zh-CN" b="1" dirty="0">
                <a:solidFill>
                  <a:schemeClr val="tx1"/>
                </a:solidFill>
              </a:rPr>
              <a:t>,</a:t>
            </a:r>
            <a:r>
              <a:rPr lang="zh-CN" altLang="en-US" b="1" dirty="0">
                <a:solidFill>
                  <a:schemeClr val="tx1"/>
                </a:solidFill>
              </a:rPr>
              <a:t>同期美国和中国的消费价格指数（</a:t>
            </a:r>
            <a:r>
              <a:rPr lang="en-US" altLang="zh-CN" b="1" dirty="0">
                <a:solidFill>
                  <a:schemeClr val="tx1"/>
                </a:solidFill>
              </a:rPr>
              <a:t>Consumer Price Index</a:t>
            </a:r>
            <a:r>
              <a:rPr lang="zh-CN" altLang="en-US" b="1" dirty="0">
                <a:solidFill>
                  <a:schemeClr val="tx1"/>
                </a:solidFill>
              </a:rPr>
              <a:t>，</a:t>
            </a:r>
            <a:r>
              <a:rPr lang="en-US" altLang="zh-CN" b="1" dirty="0">
                <a:solidFill>
                  <a:schemeClr val="tx1"/>
                </a:solidFill>
              </a:rPr>
              <a:t>CPI</a:t>
            </a:r>
            <a:r>
              <a:rPr lang="zh-CN" altLang="en-US" b="1" dirty="0">
                <a:solidFill>
                  <a:schemeClr val="tx1"/>
                </a:solidFill>
              </a:rPr>
              <a:t>）分别为</a:t>
            </a:r>
            <a:r>
              <a:rPr lang="en-US" altLang="zh-CN" b="1" dirty="0">
                <a:solidFill>
                  <a:schemeClr val="tx1"/>
                </a:solidFill>
              </a:rPr>
              <a:t>106</a:t>
            </a:r>
            <a:r>
              <a:rPr lang="zh-CN" altLang="en-US" b="1" dirty="0">
                <a:solidFill>
                  <a:schemeClr val="tx1"/>
                </a:solidFill>
              </a:rPr>
              <a:t>和</a:t>
            </a:r>
            <a:r>
              <a:rPr lang="en-US" altLang="zh-CN" b="1" dirty="0">
                <a:solidFill>
                  <a:schemeClr val="tx1"/>
                </a:solidFill>
              </a:rPr>
              <a:t>127, 1996</a:t>
            </a:r>
            <a:r>
              <a:rPr lang="zh-CN" altLang="en-US" b="1" dirty="0">
                <a:solidFill>
                  <a:schemeClr val="tx1"/>
                </a:solidFill>
              </a:rPr>
              <a:t>年美元对人民币的实际汇率按上式计算为：</a:t>
            </a:r>
            <a:br>
              <a:rPr lang="zh-CN" altLang="en-US" b="1" dirty="0">
                <a:solidFill>
                  <a:schemeClr val="tx1"/>
                </a:solidFill>
              </a:rPr>
            </a:br>
            <a:br>
              <a:rPr lang="zh-CN" altLang="en-US" b="1" dirty="0">
                <a:solidFill>
                  <a:schemeClr val="tx1"/>
                </a:solidFill>
              </a:rPr>
            </a:br>
            <a:r>
              <a:rPr lang="en-US" altLang="zh-CN" b="1" dirty="0">
                <a:solidFill>
                  <a:schemeClr val="tx1"/>
                </a:solidFill>
              </a:rPr>
              <a:t>8.30 ×</a:t>
            </a:r>
            <a:r>
              <a:rPr lang="zh-CN" altLang="en-US" b="1" dirty="0">
                <a:solidFill>
                  <a:schemeClr val="tx1"/>
                </a:solidFill>
              </a:rPr>
              <a:t>（</a:t>
            </a:r>
            <a:r>
              <a:rPr lang="en-US" altLang="zh-CN" b="1" dirty="0">
                <a:solidFill>
                  <a:schemeClr val="tx1"/>
                </a:solidFill>
              </a:rPr>
              <a:t>106/127</a:t>
            </a:r>
            <a:r>
              <a:rPr lang="zh-CN" altLang="en-US" b="1" dirty="0">
                <a:solidFill>
                  <a:schemeClr val="tx1"/>
                </a:solidFill>
              </a:rPr>
              <a:t>）</a:t>
            </a:r>
            <a:r>
              <a:rPr lang="en-US" altLang="zh-CN" b="1" dirty="0">
                <a:solidFill>
                  <a:schemeClr val="tx1"/>
                </a:solidFill>
              </a:rPr>
              <a:t>=6.93</a:t>
            </a:r>
            <a:endParaRPr lang="en-US" altLang="zh-CN" sz="4000" b="1" dirty="0">
              <a:solidFill>
                <a:schemeClr val="tx1"/>
              </a:solidFill>
              <a:latin typeface="宋体" panose="02010600030101010101" pitchFamily="2" charset="-122"/>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6" name="Rectangle 2"/>
          <p:cNvSpPr>
            <a:spLocks noGrp="1"/>
          </p:cNvSpPr>
          <p:nvPr>
            <p:ph type="title"/>
          </p:nvPr>
        </p:nvSpPr>
        <p:spPr>
          <a:ln/>
        </p:spPr>
        <p:txBody>
          <a:bodyPr vert="horz" wrap="square" lIns="92075" tIns="46038" rIns="92075" bIns="46038" anchor="ctr" anchorCtr="0"/>
          <a:p>
            <a:pPr eaLnBrk="1" hangingPunct="1">
              <a:lnSpc>
                <a:spcPct val="90000"/>
              </a:lnSpc>
            </a:pP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zh-CN" sz="3600" b="1" dirty="0">
                <a:solidFill>
                  <a:schemeClr val="tx1"/>
                </a:solidFill>
              </a:rPr>
              <a:t>这意味着同样的</a:t>
            </a:r>
            <a:r>
              <a:rPr lang="en-US" altLang="zh-CN" sz="3600" b="1" dirty="0">
                <a:solidFill>
                  <a:schemeClr val="tx1"/>
                </a:solidFill>
              </a:rPr>
              <a:t>1</a:t>
            </a:r>
            <a:r>
              <a:rPr lang="zh-CN" altLang="en-US" sz="3600" b="1" dirty="0">
                <a:solidFill>
                  <a:schemeClr val="tx1"/>
                </a:solidFill>
              </a:rPr>
              <a:t>美元，在</a:t>
            </a:r>
            <a:r>
              <a:rPr lang="en-US" altLang="zh-CN" sz="3600" b="1" dirty="0">
                <a:solidFill>
                  <a:schemeClr val="tx1"/>
                </a:solidFill>
              </a:rPr>
              <a:t>1996</a:t>
            </a:r>
            <a:r>
              <a:rPr lang="zh-CN" altLang="en-US" sz="3600" b="1" dirty="0">
                <a:solidFill>
                  <a:schemeClr val="tx1"/>
                </a:solidFill>
              </a:rPr>
              <a:t>年虽然仍然能兑换</a:t>
            </a:r>
            <a:r>
              <a:rPr lang="en-US" altLang="zh-CN" sz="3600" b="1" dirty="0">
                <a:solidFill>
                  <a:schemeClr val="tx1"/>
                </a:solidFill>
              </a:rPr>
              <a:t>8.30</a:t>
            </a:r>
            <a:r>
              <a:rPr lang="zh-CN" altLang="en-US" sz="3600" b="1" dirty="0">
                <a:solidFill>
                  <a:schemeClr val="tx1"/>
                </a:solidFill>
              </a:rPr>
              <a:t>元人民币，但其在中国只能买到相当于</a:t>
            </a:r>
            <a:r>
              <a:rPr lang="en-US" altLang="zh-CN" sz="3600" b="1" dirty="0">
                <a:solidFill>
                  <a:schemeClr val="tx1"/>
                </a:solidFill>
              </a:rPr>
              <a:t>1994</a:t>
            </a:r>
            <a:r>
              <a:rPr lang="zh-CN" altLang="en-US" sz="3600" b="1" dirty="0">
                <a:solidFill>
                  <a:schemeClr val="tx1"/>
                </a:solidFill>
              </a:rPr>
              <a:t>年价值</a:t>
            </a:r>
            <a:r>
              <a:rPr lang="en-US" altLang="zh-CN" sz="3600" b="1" dirty="0">
                <a:solidFill>
                  <a:schemeClr val="tx1"/>
                </a:solidFill>
              </a:rPr>
              <a:t>6.93</a:t>
            </a:r>
            <a:r>
              <a:rPr lang="zh-CN" altLang="en-US" sz="3600" b="1" dirty="0">
                <a:solidFill>
                  <a:schemeClr val="tx1"/>
                </a:solidFill>
              </a:rPr>
              <a:t>元人民币的商品和服务。换言之，人民币兑美元的实际汇率在这一时期出现了上升。</a:t>
            </a:r>
            <a:br>
              <a:rPr lang="zh-CN" altLang="en-US" sz="3600" b="1" dirty="0">
                <a:solidFill>
                  <a:schemeClr val="tx1"/>
                </a:solidFill>
              </a:rPr>
            </a:br>
            <a:r>
              <a:rPr lang="zh-CN" altLang="en-US" sz="3600" b="1" dirty="0">
                <a:solidFill>
                  <a:schemeClr val="tx1"/>
                </a:solidFill>
              </a:rPr>
              <a:t>        欲使</a:t>
            </a:r>
            <a:r>
              <a:rPr lang="en-US" altLang="zh-CN" sz="3600" b="1" dirty="0">
                <a:solidFill>
                  <a:schemeClr val="tx1"/>
                </a:solidFill>
              </a:rPr>
              <a:t>1996</a:t>
            </a:r>
            <a:r>
              <a:rPr lang="zh-CN" altLang="en-US" sz="3600" b="1" dirty="0">
                <a:solidFill>
                  <a:schemeClr val="tx1"/>
                </a:solidFill>
              </a:rPr>
              <a:t>年人民币兑美元的实际汇率保持在</a:t>
            </a:r>
            <a:r>
              <a:rPr lang="en-US" altLang="zh-CN" sz="3600" b="1" dirty="0">
                <a:solidFill>
                  <a:schemeClr val="tx1"/>
                </a:solidFill>
              </a:rPr>
              <a:t>1994</a:t>
            </a:r>
            <a:r>
              <a:rPr lang="zh-CN" altLang="en-US" sz="3600" b="1" dirty="0">
                <a:solidFill>
                  <a:schemeClr val="tx1"/>
                </a:solidFill>
              </a:rPr>
              <a:t>年的水平，则可变换上述等式，求得名义汇率，即</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600" b="1" dirty="0">
                <a:solidFill>
                  <a:schemeClr val="tx1"/>
                </a:solidFill>
              </a:rPr>
              <a:t>                  </a:t>
            </a:r>
            <a:r>
              <a:rPr lang="en-US" altLang="zh-CN" sz="3600" b="1" dirty="0">
                <a:solidFill>
                  <a:schemeClr val="tx1"/>
                </a:solidFill>
              </a:rPr>
              <a:t>P</a:t>
            </a:r>
            <a:br>
              <a:rPr lang="en-US" altLang="zh-CN" sz="3600" b="1" dirty="0">
                <a:solidFill>
                  <a:schemeClr val="tx1"/>
                </a:solidFill>
              </a:rPr>
            </a:br>
            <a:r>
              <a:rPr lang="en-US" altLang="zh-CN" sz="3600" b="1" dirty="0">
                <a:solidFill>
                  <a:schemeClr val="tx1"/>
                </a:solidFill>
              </a:rPr>
              <a:t>     E = e </a:t>
            </a:r>
            <a:r>
              <a:rPr lang="en-US" altLang="zh-CN" sz="3600" b="1" dirty="0">
                <a:solidFill>
                  <a:schemeClr val="tx1"/>
                </a:solidFill>
                <a:latin typeface="宋体" panose="02010600030101010101" pitchFamily="2" charset="-122"/>
              </a:rPr>
              <a:t>──</a:t>
            </a:r>
            <a:r>
              <a:rPr lang="zh-CN" altLang="en-US" sz="3600" b="1" dirty="0">
                <a:solidFill>
                  <a:schemeClr val="tx1"/>
                </a:solidFill>
                <a:latin typeface="宋体" panose="02010600030101010101" pitchFamily="2" charset="-122"/>
              </a:rPr>
              <a:t>＝</a:t>
            </a:r>
            <a:r>
              <a:rPr lang="en-US" altLang="zh-CN" sz="3600" b="1" dirty="0">
                <a:solidFill>
                  <a:schemeClr val="tx1"/>
                </a:solidFill>
              </a:rPr>
              <a:t>8.30×127/106=9.94</a:t>
            </a:r>
            <a:r>
              <a:rPr lang="en-US" altLang="zh-CN" sz="4000" dirty="0">
                <a:solidFill>
                  <a:schemeClr val="tx1"/>
                </a:solidFill>
              </a:rPr>
              <a:t> </a:t>
            </a:r>
            <a:br>
              <a:rPr lang="en-US" altLang="zh-CN" sz="2800" b="1" dirty="0">
                <a:solidFill>
                  <a:schemeClr val="tx1"/>
                </a:solidFill>
                <a:latin typeface="宋体" panose="02010600030101010101" pitchFamily="2" charset="-122"/>
              </a:rPr>
            </a:br>
            <a:r>
              <a:rPr lang="en-US" altLang="zh-CN" sz="3600" b="1" dirty="0">
                <a:solidFill>
                  <a:schemeClr val="tx1"/>
                </a:solidFill>
              </a:rPr>
              <a:t>                  P*</a:t>
            </a:r>
            <a:endParaRPr lang="en-US" altLang="zh-CN" sz="3600" b="1" dirty="0">
              <a:solidFill>
                <a:schemeClr val="tx1"/>
              </a:solidFill>
              <a:latin typeface="宋体" panose="02010600030101010101" pitchFamily="2" charset="-122"/>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30" name="Rectangle 2"/>
          <p:cNvSpPr>
            <a:spLocks noGrp="1"/>
          </p:cNvSpPr>
          <p:nvPr>
            <p:ph type="title"/>
          </p:nvPr>
        </p:nvSpPr>
        <p:spPr>
          <a:ln/>
        </p:spPr>
        <p:txBody>
          <a:bodyPr vert="horz" wrap="square" lIns="92075" tIns="46038" rIns="92075" bIns="46038" anchor="ctr" anchorCtr="0"/>
          <a:p>
            <a:pPr eaLnBrk="1" hangingPunct="1"/>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r>
              <a:rPr lang="zh-CN" altLang="en-US" b="1" dirty="0">
                <a:solidFill>
                  <a:schemeClr val="tx1"/>
                </a:solidFill>
              </a:rPr>
              <a:t>亦即只有当人民币对美元的名义汇率提高到</a:t>
            </a:r>
            <a:r>
              <a:rPr lang="en-US" altLang="zh-CN" b="1" dirty="0">
                <a:solidFill>
                  <a:schemeClr val="tx1"/>
                </a:solidFill>
              </a:rPr>
              <a:t>9.94</a:t>
            </a:r>
            <a:r>
              <a:rPr lang="zh-CN" altLang="en-US" b="1" dirty="0">
                <a:solidFill>
                  <a:schemeClr val="tx1"/>
                </a:solidFill>
              </a:rPr>
              <a:t>元时，才能使实际汇率与</a:t>
            </a:r>
            <a:r>
              <a:rPr lang="en-US" altLang="zh-CN" b="1" dirty="0">
                <a:solidFill>
                  <a:schemeClr val="tx1"/>
                </a:solidFill>
              </a:rPr>
              <a:t>1994</a:t>
            </a:r>
            <a:r>
              <a:rPr lang="zh-CN" altLang="en-US" b="1" dirty="0">
                <a:solidFill>
                  <a:schemeClr val="tx1"/>
                </a:solidFill>
              </a:rPr>
              <a:t>年相等。这说明实际汇率会随名义汇率同步升降。</a:t>
            </a:r>
            <a:br>
              <a:rPr lang="zh-CN" altLang="en-US" b="1" dirty="0">
                <a:solidFill>
                  <a:schemeClr val="tx1"/>
                </a:solidFill>
              </a:rPr>
            </a:br>
            <a:br>
              <a:rPr lang="zh-CN" altLang="en-US" b="1" dirty="0">
                <a:solidFill>
                  <a:schemeClr val="tx1"/>
                </a:solidFill>
              </a:rPr>
            </a:br>
            <a:r>
              <a:rPr lang="zh-CN" altLang="en-US" b="1" dirty="0">
                <a:solidFill>
                  <a:schemeClr val="tx1"/>
                </a:solidFill>
              </a:rPr>
              <a:t>由此可得出的结论是：</a:t>
            </a:r>
            <a:r>
              <a:rPr lang="en-US" altLang="zh-CN" b="1" dirty="0">
                <a:solidFill>
                  <a:schemeClr val="tx1"/>
                </a:solidFill>
              </a:rPr>
              <a:t>1996</a:t>
            </a:r>
            <a:r>
              <a:rPr lang="zh-CN" altLang="en-US" b="1" dirty="0">
                <a:solidFill>
                  <a:schemeClr val="tx1"/>
                </a:solidFill>
              </a:rPr>
              <a:t>年的人民币兑美元汇率相对于</a:t>
            </a:r>
            <a:r>
              <a:rPr lang="en-US" altLang="zh-CN" b="1" dirty="0">
                <a:solidFill>
                  <a:schemeClr val="tx1"/>
                </a:solidFill>
              </a:rPr>
              <a:t>1994</a:t>
            </a:r>
            <a:r>
              <a:rPr lang="zh-CN" altLang="en-US" b="1" dirty="0">
                <a:solidFill>
                  <a:schemeClr val="tx1"/>
                </a:solidFill>
              </a:rPr>
              <a:t>年出现高估。</a:t>
            </a:r>
            <a:endParaRPr lang="zh-CN" altLang="en-US" b="1" dirty="0">
              <a:solidFill>
                <a:schemeClr val="tx1"/>
              </a:solidFill>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4" name="Rectangle 2"/>
          <p:cNvSpPr>
            <a:spLocks noGrp="1"/>
          </p:cNvSpPr>
          <p:nvPr>
            <p:ph type="title"/>
          </p:nvPr>
        </p:nvSpPr>
        <p:spPr>
          <a:ln/>
        </p:spPr>
        <p:txBody>
          <a:bodyPr vert="horz" wrap="square" lIns="91440" tIns="45720" rIns="91440" bIns="45720" anchor="ctr" anchorCtr="0"/>
          <a:p>
            <a:pPr eaLnBrk="1" hangingPunct="1"/>
            <a:br>
              <a:rPr lang="en-US" altLang="zh-CN" sz="3600" dirty="0"/>
            </a:br>
            <a:br>
              <a:rPr lang="en-US" altLang="zh-CN" sz="3600" dirty="0"/>
            </a:br>
            <a:br>
              <a:rPr lang="en-US" altLang="zh-CN" sz="3600" dirty="0"/>
            </a:br>
            <a:br>
              <a:rPr lang="en-US" altLang="zh-CN" sz="3600" dirty="0"/>
            </a:br>
            <a:br>
              <a:rPr lang="en-US" altLang="zh-CN" sz="3600" dirty="0"/>
            </a:br>
            <a:br>
              <a:rPr lang="en-US" altLang="zh-CN" sz="3600" dirty="0"/>
            </a:br>
            <a:br>
              <a:rPr lang="en-US" altLang="zh-CN" sz="3600" dirty="0"/>
            </a:br>
            <a:br>
              <a:rPr lang="en-US" altLang="zh-CN" sz="3600" dirty="0"/>
            </a:br>
            <a:r>
              <a:rPr lang="zh-CN" altLang="en-US" sz="3600" b="1" dirty="0">
                <a:solidFill>
                  <a:schemeClr val="tx1"/>
                </a:solidFill>
              </a:rPr>
              <a:t>影响经济的因素是实际汇率而不是名义汇率。当我们讨论名义汇率上升和下跌对经济的影响时，我们所假定的是，实际汇率会随之发生相应的变化。</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影响实际汇率的</a:t>
            </a:r>
            <a:r>
              <a:rPr lang="en-US" altLang="zh-CN" sz="3600" b="1" dirty="0">
                <a:solidFill>
                  <a:schemeClr val="tx1"/>
                </a:solidFill>
              </a:rPr>
              <a:t>3</a:t>
            </a:r>
            <a:r>
              <a:rPr lang="zh-CN" altLang="en-US" sz="3600" b="1" dirty="0">
                <a:solidFill>
                  <a:schemeClr val="tx1"/>
                </a:solidFill>
              </a:rPr>
              <a:t>个因素：名义汇率、本国的价格水平、外国的价格水平。</a:t>
            </a:r>
            <a:br>
              <a:rPr lang="zh-CN" altLang="en-US" sz="3600" b="1" dirty="0">
                <a:solidFill>
                  <a:schemeClr val="tx1"/>
                </a:solidFill>
              </a:rPr>
            </a:br>
            <a:br>
              <a:rPr lang="zh-CN" altLang="en-US" sz="3600" b="1" dirty="0">
                <a:solidFill>
                  <a:schemeClr val="tx1"/>
                </a:solidFill>
              </a:rPr>
            </a:br>
            <a:r>
              <a:rPr lang="zh-CN" altLang="en-US" sz="3600" b="1" dirty="0">
                <a:solidFill>
                  <a:srgbClr val="FF0000"/>
                </a:solidFill>
              </a:rPr>
              <a:t>注意标价法的差异！！！</a:t>
            </a:r>
            <a:endParaRPr lang="zh-CN" altLang="en-US" sz="3600" b="1" dirty="0">
              <a:solidFill>
                <a:srgbClr val="FF0000"/>
              </a:solidFill>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8" name="Rectangle 2"/>
          <p:cNvSpPr>
            <a:spLocks noGrp="1"/>
          </p:cNvSpPr>
          <p:nvPr>
            <p:ph type="title"/>
          </p:nvPr>
        </p:nvSpPr>
        <p:spPr>
          <a:xfrm>
            <a:off x="1371600" y="2492375"/>
            <a:ext cx="7772400" cy="1206500"/>
          </a:xfrm>
          <a:ln/>
        </p:spPr>
        <p:txBody>
          <a:bodyPr vert="horz" wrap="square" lIns="91440" tIns="45720" rIns="91440" bIns="45720" anchor="ctr" anchorCtr="0"/>
          <a:p>
            <a:pPr eaLnBrk="1" hangingPunct="1"/>
            <a:br>
              <a:rPr lang="en-US" altLang="zh-CN" sz="3200" b="1" dirty="0">
                <a:solidFill>
                  <a:schemeClr val="tx1"/>
                </a:solidFill>
              </a:rPr>
            </a:br>
            <a:r>
              <a:rPr lang="zh-CN" altLang="en-US" sz="3600" b="1" dirty="0">
                <a:solidFill>
                  <a:schemeClr val="tx1"/>
                </a:solidFill>
              </a:rPr>
              <a:t>有效汇率：</a:t>
            </a:r>
            <a:br>
              <a:rPr lang="zh-CN" altLang="en-US" sz="3600" b="1" dirty="0">
                <a:solidFill>
                  <a:schemeClr val="tx1"/>
                </a:solidFill>
              </a:rPr>
            </a:br>
            <a:r>
              <a:rPr lang="zh-CN" altLang="en-US" sz="3600" b="1" dirty="0">
                <a:solidFill>
                  <a:schemeClr val="tx1"/>
                </a:solidFill>
              </a:rPr>
              <a:t>加权平均的多边汇率</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名义有效汇率：</a:t>
            </a:r>
            <a:br>
              <a:rPr lang="zh-CN" altLang="en-US" sz="3600" b="1" dirty="0">
                <a:solidFill>
                  <a:schemeClr val="tx1"/>
                </a:solidFill>
              </a:rPr>
            </a:br>
            <a:r>
              <a:rPr lang="zh-CN" altLang="en-US" sz="3600" b="1" dirty="0">
                <a:solidFill>
                  <a:schemeClr val="tx1"/>
                </a:solidFill>
              </a:rPr>
              <a:t>不考虑价格对比的多边汇率</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实际有效汇率：</a:t>
            </a:r>
            <a:br>
              <a:rPr lang="zh-CN" altLang="en-US" sz="3600" b="1" dirty="0">
                <a:solidFill>
                  <a:schemeClr val="tx1"/>
                </a:solidFill>
              </a:rPr>
            </a:br>
            <a:r>
              <a:rPr lang="zh-CN" altLang="en-US" sz="3600" b="1" dirty="0">
                <a:solidFill>
                  <a:schemeClr val="tx1"/>
                </a:solidFill>
              </a:rPr>
              <a:t>纳入了相对价格变动因素</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综合衡量一国货币汇率的指标是实际</a:t>
            </a:r>
            <a:r>
              <a:rPr lang="zh-CN" altLang="en-US" sz="3600" b="1" dirty="0">
                <a:solidFill>
                  <a:schemeClr val="tx1"/>
                </a:solidFill>
                <a:hlinkClick r:id="rId1"/>
              </a:rPr>
              <a:t>有效汇率</a:t>
            </a:r>
            <a:r>
              <a:rPr lang="zh-CN" altLang="en-US" sz="3600" b="1" dirty="0">
                <a:solidFill>
                  <a:schemeClr val="tx1"/>
                </a:solidFill>
              </a:rPr>
              <a:t>（</a:t>
            </a:r>
            <a:r>
              <a:rPr lang="en-US" altLang="zh-CN" sz="3600" b="1" dirty="0">
                <a:solidFill>
                  <a:schemeClr val="tx1"/>
                </a:solidFill>
              </a:rPr>
              <a:t>real effective exchange rate, REER</a:t>
            </a:r>
            <a:r>
              <a:rPr lang="zh-CN" altLang="en-US" sz="3600" b="1" dirty="0">
                <a:solidFill>
                  <a:schemeClr val="tx1"/>
                </a:solidFill>
              </a:rPr>
              <a:t>）</a:t>
            </a:r>
            <a:endParaRPr lang="zh-CN" altLang="en-US" sz="3600" b="1" dirty="0">
              <a:solidFill>
                <a:schemeClr val="tx1"/>
              </a:solidFill>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02" name="Picture 3"/>
          <p:cNvPicPr>
            <a:picLocks noChangeAspect="1"/>
          </p:cNvPicPr>
          <p:nvPr/>
        </p:nvPicPr>
        <p:blipFill>
          <a:blip r:embed="rId1"/>
          <a:stretch>
            <a:fillRect/>
          </a:stretch>
        </p:blipFill>
        <p:spPr>
          <a:xfrm>
            <a:off x="0" y="-12700"/>
            <a:ext cx="9144000" cy="6883400"/>
          </a:xfrm>
          <a:prstGeom prst="rect">
            <a:avLst/>
          </a:prstGeom>
          <a:noFill/>
          <a:ln w="12700">
            <a:noFill/>
          </a:ln>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626" name="Rectangle 2"/>
          <p:cNvSpPr>
            <a:spLocks noGrp="1"/>
          </p:cNvSpPr>
          <p:nvPr>
            <p:ph type="title"/>
          </p:nvPr>
        </p:nvSpPr>
        <p:spPr>
          <a:xfrm>
            <a:off x="1116013" y="2924175"/>
            <a:ext cx="7772400" cy="1206500"/>
          </a:xfrm>
          <a:ln/>
        </p:spPr>
        <p:txBody>
          <a:bodyPr vert="horz" wrap="square" lIns="91440" tIns="45720" rIns="91440" bIns="45720" anchor="ctr" anchorCtr="0"/>
          <a:p>
            <a:pPr eaLnBrk="1" hangingPunct="1"/>
            <a:r>
              <a:rPr lang="en-US" altLang="zh-CN" sz="4000" b="1" dirty="0">
                <a:solidFill>
                  <a:schemeClr val="tx1"/>
                </a:solidFill>
              </a:rPr>
              <a:t>《</a:t>
            </a:r>
            <a:r>
              <a:rPr lang="zh-CN" altLang="en-US" sz="4000" b="1" dirty="0">
                <a:solidFill>
                  <a:schemeClr val="tx1"/>
                </a:solidFill>
              </a:rPr>
              <a:t>国际金融研究</a:t>
            </a:r>
            <a:r>
              <a:rPr lang="en-US" altLang="zh-CN" sz="4000" b="1" dirty="0">
                <a:solidFill>
                  <a:schemeClr val="tx1"/>
                </a:solidFill>
              </a:rPr>
              <a:t>》2007.4, P57</a:t>
            </a:r>
            <a:br>
              <a:rPr lang="en-US" altLang="zh-CN" sz="4000" b="1" dirty="0">
                <a:solidFill>
                  <a:schemeClr val="tx1"/>
                </a:solidFill>
              </a:rPr>
            </a:br>
            <a:br>
              <a:rPr lang="en-US" altLang="zh-CN" sz="4000" b="1" dirty="0">
                <a:solidFill>
                  <a:schemeClr val="tx1"/>
                </a:solidFill>
              </a:rPr>
            </a:br>
            <a:r>
              <a:rPr lang="en-US" altLang="zh-CN" sz="4000" b="1" dirty="0">
                <a:solidFill>
                  <a:schemeClr val="tx1"/>
                </a:solidFill>
              </a:rPr>
              <a:t>2006</a:t>
            </a:r>
            <a:r>
              <a:rPr lang="zh-CN" altLang="en-US" sz="4000" b="1" dirty="0">
                <a:solidFill>
                  <a:schemeClr val="tx1"/>
                </a:solidFill>
              </a:rPr>
              <a:t>年</a:t>
            </a:r>
            <a:r>
              <a:rPr lang="en-US" altLang="zh-CN" sz="4000" b="1" dirty="0">
                <a:solidFill>
                  <a:schemeClr val="tx1"/>
                </a:solidFill>
              </a:rPr>
              <a:t>7</a:t>
            </a:r>
            <a:r>
              <a:rPr lang="zh-CN" altLang="en-US" sz="4000" b="1" dirty="0">
                <a:solidFill>
                  <a:schemeClr val="tx1"/>
                </a:solidFill>
              </a:rPr>
              <a:t>月</a:t>
            </a:r>
            <a:r>
              <a:rPr lang="en-US" altLang="zh-CN" sz="4000" b="1" dirty="0">
                <a:solidFill>
                  <a:schemeClr val="tx1"/>
                </a:solidFill>
              </a:rPr>
              <a:t>《</a:t>
            </a:r>
            <a:r>
              <a:rPr lang="zh-CN" altLang="en-US" sz="4000" b="1" dirty="0">
                <a:solidFill>
                  <a:schemeClr val="tx1"/>
                </a:solidFill>
              </a:rPr>
              <a:t>第一财经日报</a:t>
            </a:r>
            <a:r>
              <a:rPr lang="en-US" altLang="zh-CN" sz="4000" b="1" dirty="0">
                <a:solidFill>
                  <a:schemeClr val="tx1"/>
                </a:solidFill>
              </a:rPr>
              <a:t>》</a:t>
            </a:r>
            <a:r>
              <a:rPr lang="zh-CN" altLang="en-US" sz="4000" b="1" dirty="0">
                <a:solidFill>
                  <a:schemeClr val="tx1"/>
                </a:solidFill>
              </a:rPr>
              <a:t>选择了美元、欧元等</a:t>
            </a:r>
            <a:r>
              <a:rPr lang="en-US" altLang="zh-CN" sz="4000" b="1" dirty="0">
                <a:solidFill>
                  <a:schemeClr val="tx1"/>
                </a:solidFill>
              </a:rPr>
              <a:t>11</a:t>
            </a:r>
            <a:r>
              <a:rPr lang="zh-CN" altLang="en-US" sz="4000" b="1" dirty="0">
                <a:solidFill>
                  <a:schemeClr val="tx1"/>
                </a:solidFill>
              </a:rPr>
              <a:t>种货币作为基础进行测算发现，人民币名义有效汇率在</a:t>
            </a:r>
            <a:r>
              <a:rPr lang="en-US" altLang="zh-CN" sz="4000" b="1" dirty="0">
                <a:solidFill>
                  <a:schemeClr val="tx1"/>
                </a:solidFill>
              </a:rPr>
              <a:t>2005</a:t>
            </a:r>
            <a:r>
              <a:rPr lang="zh-CN" altLang="en-US" sz="4000" b="1" dirty="0">
                <a:solidFill>
                  <a:schemeClr val="tx1"/>
                </a:solidFill>
              </a:rPr>
              <a:t>年下半年维持上升态势，到</a:t>
            </a:r>
            <a:r>
              <a:rPr lang="en-US" altLang="zh-CN" sz="4000" b="1" dirty="0">
                <a:solidFill>
                  <a:schemeClr val="tx1"/>
                </a:solidFill>
              </a:rPr>
              <a:t>2005</a:t>
            </a:r>
            <a:r>
              <a:rPr lang="zh-CN" altLang="en-US" sz="4000" b="1" dirty="0">
                <a:solidFill>
                  <a:schemeClr val="tx1"/>
                </a:solidFill>
              </a:rPr>
              <a:t>年</a:t>
            </a:r>
            <a:r>
              <a:rPr lang="en-US" altLang="zh-CN" sz="4000" b="1" dirty="0">
                <a:solidFill>
                  <a:schemeClr val="tx1"/>
                </a:solidFill>
              </a:rPr>
              <a:t>12</a:t>
            </a:r>
            <a:r>
              <a:rPr lang="zh-CN" altLang="en-US" sz="4000" b="1" dirty="0">
                <a:solidFill>
                  <a:schemeClr val="tx1"/>
                </a:solidFill>
              </a:rPr>
              <a:t>月达到顶峰，自</a:t>
            </a:r>
            <a:r>
              <a:rPr lang="en-US" altLang="zh-CN" sz="4000" b="1" dirty="0">
                <a:solidFill>
                  <a:schemeClr val="tx1"/>
                </a:solidFill>
              </a:rPr>
              <a:t>2006</a:t>
            </a:r>
            <a:r>
              <a:rPr lang="zh-CN" altLang="en-US" sz="4000" b="1" dirty="0">
                <a:solidFill>
                  <a:schemeClr val="tx1"/>
                </a:solidFill>
              </a:rPr>
              <a:t>年</a:t>
            </a:r>
            <a:r>
              <a:rPr lang="en-US" altLang="zh-CN" sz="4000" b="1" dirty="0">
                <a:solidFill>
                  <a:schemeClr val="tx1"/>
                </a:solidFill>
              </a:rPr>
              <a:t>1</a:t>
            </a:r>
            <a:r>
              <a:rPr lang="zh-CN" altLang="en-US" sz="4000" b="1" dirty="0">
                <a:solidFill>
                  <a:schemeClr val="tx1"/>
                </a:solidFill>
              </a:rPr>
              <a:t>月起进入下降通道，到</a:t>
            </a:r>
            <a:r>
              <a:rPr lang="en-US" altLang="zh-CN" sz="4000" b="1" dirty="0">
                <a:solidFill>
                  <a:schemeClr val="tx1"/>
                </a:solidFill>
              </a:rPr>
              <a:t>2006</a:t>
            </a:r>
            <a:r>
              <a:rPr lang="zh-CN" altLang="en-US" sz="4000" b="1" dirty="0">
                <a:solidFill>
                  <a:schemeClr val="tx1"/>
                </a:solidFill>
              </a:rPr>
              <a:t>年</a:t>
            </a:r>
            <a:r>
              <a:rPr lang="en-US" altLang="zh-CN" sz="4000" b="1" dirty="0">
                <a:solidFill>
                  <a:schemeClr val="tx1"/>
                </a:solidFill>
              </a:rPr>
              <a:t>7</a:t>
            </a:r>
            <a:r>
              <a:rPr lang="zh-CN" altLang="en-US" sz="4000" b="1" dirty="0">
                <a:solidFill>
                  <a:schemeClr val="tx1"/>
                </a:solidFill>
              </a:rPr>
              <a:t>月，又基本回到汇改前的水平。</a:t>
            </a:r>
            <a:endParaRPr lang="zh-CN" altLang="en-US" sz="4000" b="1" dirty="0">
              <a:solidFill>
                <a:schemeClr val="tx1"/>
              </a:solidFill>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5650" name="Rectangle 2"/>
          <p:cNvSpPr>
            <a:spLocks noGrp="1"/>
          </p:cNvSpPr>
          <p:nvPr>
            <p:ph type="title"/>
          </p:nvPr>
        </p:nvSpPr>
        <p:spPr>
          <a:xfrm>
            <a:off x="1116013" y="2924175"/>
            <a:ext cx="7772400" cy="1206500"/>
          </a:xfrm>
          <a:ln/>
        </p:spPr>
        <p:txBody>
          <a:bodyPr vert="horz" wrap="square" lIns="91440" tIns="45720" rIns="91440" bIns="45720" anchor="ctr" anchorCtr="0"/>
          <a:p>
            <a:pPr eaLnBrk="1" hangingPunct="1"/>
            <a:r>
              <a:rPr lang="en-US" altLang="zh-CN" sz="3200" b="1" dirty="0">
                <a:solidFill>
                  <a:schemeClr val="tx1"/>
                </a:solidFill>
              </a:rPr>
              <a:t>《</a:t>
            </a:r>
            <a:r>
              <a:rPr lang="zh-CN" altLang="en-US" sz="3200" b="1" dirty="0">
                <a:solidFill>
                  <a:schemeClr val="tx1"/>
                </a:solidFill>
              </a:rPr>
              <a:t>上海证券报</a:t>
            </a:r>
            <a:r>
              <a:rPr lang="en-US" altLang="zh-CN" sz="3200" b="1" dirty="0">
                <a:solidFill>
                  <a:schemeClr val="tx1"/>
                </a:solidFill>
              </a:rPr>
              <a:t>》2007.7.23</a:t>
            </a:r>
            <a:br>
              <a:rPr lang="en-US" altLang="zh-CN" sz="3200" b="1" dirty="0">
                <a:solidFill>
                  <a:schemeClr val="tx1"/>
                </a:solidFill>
              </a:rPr>
            </a:br>
            <a:br>
              <a:rPr lang="en-US" altLang="zh-CN" sz="3200" b="1" dirty="0">
                <a:solidFill>
                  <a:schemeClr val="tx1"/>
                </a:solidFill>
              </a:rPr>
            </a:br>
            <a:r>
              <a:rPr lang="zh-CN" altLang="en-US" sz="3200" b="1" dirty="0">
                <a:solidFill>
                  <a:schemeClr val="tx1"/>
                </a:solidFill>
              </a:rPr>
              <a:t>据</a:t>
            </a:r>
            <a:r>
              <a:rPr lang="en-US" altLang="zh-CN" sz="3200" b="1" dirty="0">
                <a:solidFill>
                  <a:schemeClr val="tx1"/>
                </a:solidFill>
              </a:rPr>
              <a:t>BIS</a:t>
            </a:r>
            <a:r>
              <a:rPr lang="zh-CN" altLang="en-US" sz="3200" b="1" dirty="0">
                <a:solidFill>
                  <a:schemeClr val="tx1"/>
                </a:solidFill>
              </a:rPr>
              <a:t>公布的最新数据，</a:t>
            </a:r>
            <a:r>
              <a:rPr lang="en-US" altLang="zh-CN" sz="3200" b="1" dirty="0">
                <a:solidFill>
                  <a:schemeClr val="tx1"/>
                </a:solidFill>
              </a:rPr>
              <a:t>2005</a:t>
            </a:r>
            <a:r>
              <a:rPr lang="zh-CN" altLang="en-US" sz="3200" b="1" dirty="0">
                <a:solidFill>
                  <a:schemeClr val="tx1"/>
                </a:solidFill>
              </a:rPr>
              <a:t>年</a:t>
            </a:r>
            <a:r>
              <a:rPr lang="en-US" altLang="zh-CN" sz="3200" b="1" dirty="0">
                <a:solidFill>
                  <a:schemeClr val="tx1"/>
                </a:solidFill>
              </a:rPr>
              <a:t>7</a:t>
            </a:r>
            <a:r>
              <a:rPr lang="zh-CN" altLang="en-US" sz="3200" b="1" dirty="0">
                <a:solidFill>
                  <a:schemeClr val="tx1"/>
                </a:solidFill>
              </a:rPr>
              <a:t>月底～</a:t>
            </a:r>
            <a:r>
              <a:rPr lang="en-US" altLang="zh-CN" sz="3200" b="1" dirty="0">
                <a:solidFill>
                  <a:schemeClr val="tx1"/>
                </a:solidFill>
              </a:rPr>
              <a:t>2007</a:t>
            </a:r>
            <a:r>
              <a:rPr lang="zh-CN" altLang="en-US" sz="3200" b="1" dirty="0">
                <a:solidFill>
                  <a:schemeClr val="tx1"/>
                </a:solidFill>
              </a:rPr>
              <a:t>年</a:t>
            </a:r>
            <a:r>
              <a:rPr lang="en-US" altLang="zh-CN" sz="3200" b="1" dirty="0">
                <a:solidFill>
                  <a:schemeClr val="tx1"/>
                </a:solidFill>
              </a:rPr>
              <a:t>6</a:t>
            </a:r>
            <a:r>
              <a:rPr lang="zh-CN" altLang="en-US" sz="3200" b="1" dirty="0">
                <a:solidFill>
                  <a:schemeClr val="tx1"/>
                </a:solidFill>
              </a:rPr>
              <a:t>月底人民币名义有效汇率上升</a:t>
            </a:r>
            <a:r>
              <a:rPr lang="en-US" altLang="zh-CN" sz="3200" b="1" dirty="0">
                <a:solidFill>
                  <a:schemeClr val="tx1"/>
                </a:solidFill>
              </a:rPr>
              <a:t>4.2%</a:t>
            </a:r>
            <a:r>
              <a:rPr lang="zh-CN" altLang="en-US" sz="3200" b="1" dirty="0">
                <a:solidFill>
                  <a:schemeClr val="tx1"/>
                </a:solidFill>
              </a:rPr>
              <a:t>，实际有效汇率上升</a:t>
            </a:r>
            <a:r>
              <a:rPr lang="en-US" altLang="zh-CN" sz="3200" b="1" dirty="0">
                <a:solidFill>
                  <a:schemeClr val="tx1"/>
                </a:solidFill>
              </a:rPr>
              <a:t>4.41%</a:t>
            </a:r>
            <a:r>
              <a:rPr lang="zh-CN" altLang="en-US" sz="3200" b="1" dirty="0">
                <a:solidFill>
                  <a:schemeClr val="tx1"/>
                </a:solidFill>
              </a:rPr>
              <a:t>，</a:t>
            </a:r>
            <a:r>
              <a:rPr lang="en-US" altLang="zh-CN" sz="3200" b="1" dirty="0">
                <a:solidFill>
                  <a:schemeClr val="tx1"/>
                </a:solidFill>
              </a:rPr>
              <a:t>2007</a:t>
            </a:r>
            <a:r>
              <a:rPr lang="zh-CN" altLang="en-US" sz="3200" b="1" dirty="0">
                <a:solidFill>
                  <a:schemeClr val="tx1"/>
                </a:solidFill>
              </a:rPr>
              <a:t>年上半年上升</a:t>
            </a:r>
            <a:r>
              <a:rPr lang="en-US" altLang="zh-CN" sz="3200" b="1" dirty="0">
                <a:solidFill>
                  <a:schemeClr val="tx1"/>
                </a:solidFill>
              </a:rPr>
              <a:t>0.72%</a:t>
            </a:r>
            <a:r>
              <a:rPr lang="zh-CN" altLang="en-US" sz="3200" b="1" dirty="0">
                <a:solidFill>
                  <a:schemeClr val="tx1"/>
                </a:solidFill>
              </a:rPr>
              <a:t>。</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有效汇率通常采取</a:t>
            </a:r>
            <a:r>
              <a:rPr lang="zh-CN" altLang="en-US" sz="3200" b="1" dirty="0">
                <a:solidFill>
                  <a:srgbClr val="FF3300"/>
                </a:solidFill>
              </a:rPr>
              <a:t>间接标价</a:t>
            </a:r>
            <a:r>
              <a:rPr lang="zh-CN" altLang="en-US" sz="3200" b="1" dirty="0">
                <a:solidFill>
                  <a:schemeClr val="tx1"/>
                </a:solidFill>
              </a:rPr>
              <a:t>，以便汇率变动与该种货币的价值变动保持同一方向。</a:t>
            </a:r>
            <a:br>
              <a:rPr lang="zh-CN" altLang="en-US" sz="3200" b="1" dirty="0">
                <a:solidFill>
                  <a:schemeClr val="tx1"/>
                </a:solidFill>
              </a:rPr>
            </a:br>
            <a:r>
              <a:rPr lang="en-US" altLang="zh-CN" sz="3600" b="1" dirty="0">
                <a:solidFill>
                  <a:schemeClr val="tx1"/>
                </a:solidFill>
                <a:hlinkClick r:id="rId1"/>
              </a:rPr>
              <a:t>www.bis.org/statistics/eer/index.htm</a:t>
            </a:r>
            <a:br>
              <a:rPr lang="en-US" altLang="zh-CN" sz="3600" b="1" dirty="0">
                <a:solidFill>
                  <a:schemeClr val="tx1"/>
                </a:solidFill>
              </a:rPr>
            </a:br>
            <a:r>
              <a:rPr lang="en-US" altLang="zh-CN" sz="2800" b="1" dirty="0">
                <a:solidFill>
                  <a:schemeClr val="tx1"/>
                </a:solidFill>
                <a:hlinkClick r:id="rId2"/>
              </a:rPr>
              <a:t>www.federalreserve.gov/releases/H10/Summary</a:t>
            </a:r>
            <a:br>
              <a:rPr lang="en-US" altLang="zh-CN" sz="2800" b="1" dirty="0">
                <a:solidFill>
                  <a:schemeClr val="tx1"/>
                </a:solidFill>
              </a:rPr>
            </a:br>
            <a:r>
              <a:rPr lang="en-US" altLang="zh-CN" sz="2800" b="1" dirty="0">
                <a:solidFill>
                  <a:schemeClr val="tx1"/>
                </a:solidFill>
              </a:rPr>
              <a:t>http://ifsfd.fudan.edu.cn/rmbei/index.html</a:t>
            </a:r>
            <a:endParaRPr lang="en-US" altLang="zh-CN" sz="2800" b="1" dirty="0">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2800" b="1" dirty="0">
                <a:solidFill>
                  <a:schemeClr val="tx1"/>
                </a:solidFill>
              </a:rPr>
              <a:t>此外，这两个概念包括的范围也不同。除了国际借贷以外，侨民瞻家汇款、馈赠等单边转移行为也会导致国际收支（支付）现象，但并未发生债权债务关系，因而不包括在国际借贷范围之内。所以，国际收支的范围要比国际借贷的范围更加宽泛。</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国际收支是一个历史的概念，其外延随着国际经济交易的发展而不断丰富。国际收支概念最初起源于</a:t>
            </a:r>
            <a:r>
              <a:rPr lang="en-US" altLang="zh-CN" sz="2800" b="1" dirty="0">
                <a:solidFill>
                  <a:schemeClr val="tx1"/>
                </a:solidFill>
              </a:rPr>
              <a:t>17</a:t>
            </a:r>
            <a:r>
              <a:rPr lang="zh-CN" altLang="en-US" sz="2800" b="1" dirty="0">
                <a:solidFill>
                  <a:schemeClr val="tx1"/>
                </a:solidFill>
              </a:rPr>
              <a:t>世纪初期。当时国际经济往来的基本形式是货物贸易，位居经济学主流的重商学派（</a:t>
            </a:r>
            <a:r>
              <a:rPr lang="en-US" altLang="zh-CN" sz="2800" b="1" dirty="0">
                <a:solidFill>
                  <a:schemeClr val="tx1"/>
                </a:solidFill>
              </a:rPr>
              <a:t>mercantilist) </a:t>
            </a:r>
            <a:r>
              <a:rPr lang="zh-CN" altLang="en-US" sz="2800" b="1" dirty="0">
                <a:solidFill>
                  <a:schemeClr val="tx1"/>
                </a:solidFill>
              </a:rPr>
              <a:t>把国际收支简单地解释为一个国家的对外贸易差额，即贸易收支（</a:t>
            </a:r>
            <a:r>
              <a:rPr lang="en-US" altLang="zh-CN" sz="2800" b="1" dirty="0">
                <a:solidFill>
                  <a:schemeClr val="tx1"/>
                </a:solidFill>
              </a:rPr>
              <a:t>Balance of Trade</a:t>
            </a:r>
            <a:r>
              <a:rPr lang="zh-CN" altLang="en-US" sz="2800" b="1" dirty="0">
                <a:solidFill>
                  <a:schemeClr val="tx1"/>
                </a:solidFill>
              </a:rPr>
              <a:t>）。这反映了资本主义形成时期货物交易在国际经济往来中占统治地位的状况。</a:t>
            </a:r>
            <a:endParaRPr lang="zh-CN" altLang="en-US" sz="2800" b="1" dirty="0">
              <a:solidFill>
                <a:schemeClr val="tx1"/>
              </a:solidFill>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6674" name="图片 1"/>
          <p:cNvPicPr>
            <a:picLocks noChangeAspect="1"/>
          </p:cNvPicPr>
          <p:nvPr/>
        </p:nvPicPr>
        <p:blipFill>
          <a:blip r:embed="rId1"/>
          <a:srcRect l="17233" t="18967" r="33128" b="30588"/>
          <a:stretch>
            <a:fillRect/>
          </a:stretch>
        </p:blipFill>
        <p:spPr>
          <a:xfrm>
            <a:off x="0" y="-85725"/>
            <a:ext cx="9144000" cy="6927850"/>
          </a:xfrm>
          <a:prstGeom prst="rect">
            <a:avLst/>
          </a:prstGeom>
          <a:noFill/>
          <a:ln w="9525">
            <a:noFill/>
          </a:ln>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7698" name="Rectangle 4"/>
          <p:cNvSpPr>
            <a:spLocks noGrp="1"/>
          </p:cNvSpPr>
          <p:nvPr>
            <p:ph type="title"/>
          </p:nvPr>
        </p:nvSpPr>
        <p:spPr>
          <a:xfrm>
            <a:off x="1371600" y="2852738"/>
            <a:ext cx="7772400" cy="1206500"/>
          </a:xfrm>
          <a:ln/>
        </p:spPr>
        <p:txBody>
          <a:bodyPr vert="horz" wrap="square" lIns="91440" tIns="45720" rIns="91440" bIns="45720" anchor="ctr" anchorCtr="0"/>
          <a:p>
            <a:pPr eaLnBrk="1" hangingPunct="1"/>
            <a:r>
              <a:rPr lang="en-US" altLang="zh-CN" sz="3600" b="1" dirty="0">
                <a:solidFill>
                  <a:schemeClr val="tx1"/>
                </a:solidFill>
              </a:rPr>
              <a:t>2012</a:t>
            </a:r>
            <a:r>
              <a:rPr lang="zh-CN" altLang="en-US" sz="3600" b="1" dirty="0">
                <a:solidFill>
                  <a:schemeClr val="tx1"/>
                </a:solidFill>
              </a:rPr>
              <a:t>年</a:t>
            </a:r>
            <a:r>
              <a:rPr lang="en-US" altLang="zh-CN" sz="3600" b="1" dirty="0">
                <a:solidFill>
                  <a:schemeClr val="tx1"/>
                </a:solidFill>
              </a:rPr>
              <a:t>01</a:t>
            </a:r>
            <a:r>
              <a:rPr lang="zh-CN" altLang="en-US" sz="3600" b="1" dirty="0">
                <a:solidFill>
                  <a:schemeClr val="tx1"/>
                </a:solidFill>
              </a:rPr>
              <a:t>月</a:t>
            </a:r>
            <a:r>
              <a:rPr lang="en-US" altLang="zh-CN" sz="3600" b="1" dirty="0">
                <a:solidFill>
                  <a:schemeClr val="tx1"/>
                </a:solidFill>
              </a:rPr>
              <a:t>05</a:t>
            </a:r>
            <a:r>
              <a:rPr lang="zh-CN" altLang="en-US" sz="3600" b="1" dirty="0">
                <a:solidFill>
                  <a:schemeClr val="tx1"/>
                </a:solidFill>
              </a:rPr>
              <a:t>日 国际金融报   陈净：</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经合组织国家（</a:t>
            </a:r>
            <a:r>
              <a:rPr lang="en-US" altLang="zh-CN" sz="3600" b="1" dirty="0">
                <a:solidFill>
                  <a:schemeClr val="tx1"/>
                </a:solidFill>
              </a:rPr>
              <a:t>OECD</a:t>
            </a:r>
            <a:r>
              <a:rPr lang="zh-CN" altLang="en-US" sz="3600" b="1" dirty="0">
                <a:solidFill>
                  <a:schemeClr val="tx1"/>
                </a:solidFill>
              </a:rPr>
              <a:t>）</a:t>
            </a:r>
            <a:r>
              <a:rPr lang="en-US" altLang="zh-CN" sz="3600" b="1" dirty="0">
                <a:solidFill>
                  <a:schemeClr val="tx1"/>
                </a:solidFill>
              </a:rPr>
              <a:t>GDP</a:t>
            </a:r>
            <a:r>
              <a:rPr lang="zh-CN" altLang="en-US" sz="3600" b="1" dirty="0">
                <a:solidFill>
                  <a:schemeClr val="tx1"/>
                </a:solidFill>
              </a:rPr>
              <a:t>增速每下降</a:t>
            </a:r>
            <a:r>
              <a:rPr lang="en-US" altLang="zh-CN" sz="3600" b="1" dirty="0">
                <a:solidFill>
                  <a:schemeClr val="tx1"/>
                </a:solidFill>
              </a:rPr>
              <a:t>1%</a:t>
            </a:r>
            <a:r>
              <a:rPr lang="zh-CN" altLang="en-US" sz="3600" b="1" dirty="0">
                <a:solidFill>
                  <a:schemeClr val="tx1"/>
                </a:solidFill>
              </a:rPr>
              <a:t>，将会拉低中国出口增速约</a:t>
            </a:r>
            <a:r>
              <a:rPr lang="en-US" altLang="zh-CN" sz="3600" b="1" dirty="0">
                <a:solidFill>
                  <a:schemeClr val="tx1"/>
                </a:solidFill>
              </a:rPr>
              <a:t>3.5%</a:t>
            </a:r>
            <a:r>
              <a:rPr lang="zh-CN" altLang="en-US" sz="3600" b="1" dirty="0">
                <a:solidFill>
                  <a:srgbClr val="FF3300"/>
                </a:solidFill>
              </a:rPr>
              <a:t>（收入效应）</a:t>
            </a:r>
            <a:r>
              <a:rPr lang="zh-CN" altLang="en-US" sz="3600" b="1" dirty="0">
                <a:solidFill>
                  <a:schemeClr val="tx1"/>
                </a:solidFill>
              </a:rPr>
              <a:t>；人民币实际有效汇率每上升</a:t>
            </a:r>
            <a:r>
              <a:rPr lang="en-US" altLang="zh-CN" sz="3600" b="1" dirty="0">
                <a:solidFill>
                  <a:schemeClr val="tx1"/>
                </a:solidFill>
              </a:rPr>
              <a:t>1%</a:t>
            </a:r>
            <a:r>
              <a:rPr lang="zh-CN" altLang="en-US" sz="3600" b="1" dirty="0">
                <a:solidFill>
                  <a:schemeClr val="tx1"/>
                </a:solidFill>
              </a:rPr>
              <a:t>，将会抑制中国出口约</a:t>
            </a:r>
            <a:r>
              <a:rPr lang="en-US" altLang="zh-CN" sz="3600" b="1" dirty="0">
                <a:solidFill>
                  <a:schemeClr val="tx1"/>
                </a:solidFill>
              </a:rPr>
              <a:t>1.5%</a:t>
            </a:r>
            <a:r>
              <a:rPr lang="zh-CN" altLang="en-US" sz="3600" b="1" dirty="0">
                <a:solidFill>
                  <a:schemeClr val="tx1"/>
                </a:solidFill>
              </a:rPr>
              <a:t>。按照这一比例，如果</a:t>
            </a:r>
            <a:r>
              <a:rPr lang="en-US" altLang="zh-CN" sz="3600" b="1" dirty="0">
                <a:solidFill>
                  <a:schemeClr val="tx1"/>
                </a:solidFill>
              </a:rPr>
              <a:t>2012</a:t>
            </a:r>
            <a:r>
              <a:rPr lang="zh-CN" altLang="en-US" sz="3600" b="1" dirty="0">
                <a:solidFill>
                  <a:schemeClr val="tx1"/>
                </a:solidFill>
              </a:rPr>
              <a:t>年</a:t>
            </a:r>
            <a:r>
              <a:rPr lang="en-US" altLang="zh-CN" sz="3600" b="1" dirty="0">
                <a:solidFill>
                  <a:schemeClr val="tx1"/>
                </a:solidFill>
              </a:rPr>
              <a:t>OECD</a:t>
            </a:r>
            <a:r>
              <a:rPr lang="zh-CN" altLang="en-US" sz="3600" b="1" dirty="0">
                <a:solidFill>
                  <a:schemeClr val="tx1"/>
                </a:solidFill>
              </a:rPr>
              <a:t>国家经济仅增长</a:t>
            </a:r>
            <a:r>
              <a:rPr lang="en-US" altLang="zh-CN" sz="3600" b="1" dirty="0">
                <a:solidFill>
                  <a:schemeClr val="tx1"/>
                </a:solidFill>
              </a:rPr>
              <a:t>0.8%</a:t>
            </a:r>
            <a:r>
              <a:rPr lang="zh-CN" altLang="en-US" sz="3600" b="1" dirty="0">
                <a:solidFill>
                  <a:schemeClr val="tx1"/>
                </a:solidFill>
              </a:rPr>
              <a:t>，而人民币实际有效汇率却上升</a:t>
            </a:r>
            <a:r>
              <a:rPr lang="en-US" altLang="zh-CN" sz="3600" b="1" dirty="0">
                <a:solidFill>
                  <a:schemeClr val="tx1"/>
                </a:solidFill>
              </a:rPr>
              <a:t>6.2%</a:t>
            </a:r>
            <a:r>
              <a:rPr lang="zh-CN" altLang="en-US" sz="3600" b="1" dirty="0">
                <a:solidFill>
                  <a:schemeClr val="tx1"/>
                </a:solidFill>
              </a:rPr>
              <a:t>，则</a:t>
            </a:r>
            <a:r>
              <a:rPr lang="en-US" altLang="zh-CN" sz="3600" b="1" dirty="0">
                <a:solidFill>
                  <a:schemeClr val="tx1"/>
                </a:solidFill>
              </a:rPr>
              <a:t>2012</a:t>
            </a:r>
            <a:r>
              <a:rPr lang="zh-CN" altLang="en-US" sz="3600" b="1" dirty="0">
                <a:solidFill>
                  <a:schemeClr val="tx1"/>
                </a:solidFill>
              </a:rPr>
              <a:t>年中国出口增速将掉至个位数，仅为</a:t>
            </a:r>
            <a:r>
              <a:rPr lang="en-US" altLang="zh-CN" sz="3600" b="1" dirty="0">
                <a:solidFill>
                  <a:schemeClr val="tx1"/>
                </a:solidFill>
              </a:rPr>
              <a:t>8.9%</a:t>
            </a:r>
            <a:r>
              <a:rPr lang="zh-CN" altLang="en-US" sz="3600" b="1" dirty="0">
                <a:solidFill>
                  <a:schemeClr val="tx1"/>
                </a:solidFill>
              </a:rPr>
              <a:t>。 </a:t>
            </a:r>
            <a:endParaRPr lang="zh-CN" altLang="en-US" sz="3600" b="1" dirty="0">
              <a:solidFill>
                <a:schemeClr val="tx1"/>
              </a:solidFill>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第三节  汇率变动</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一、影响汇率变动的主要因素</a:t>
            </a:r>
            <a:br>
              <a:rPr lang="zh-CN" altLang="en-US" sz="3200" b="1" dirty="0">
                <a:solidFill>
                  <a:schemeClr val="tx1"/>
                </a:solidFill>
              </a:rPr>
            </a:br>
            <a:r>
              <a:rPr lang="zh-CN" altLang="en-US" sz="3200" b="1" dirty="0">
                <a:solidFill>
                  <a:schemeClr val="tx1"/>
                </a:solidFill>
              </a:rPr>
              <a:t>（一）利率</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通常情况下，一国的利率水平较高，在该国表现为债权的固定收益类金融资产，如存款、贷款、存单、债券、商业票据等的收益率也相对较高。这就会吸引大量国外资金的流入，以投资于这些金融资产。结果，在外汇市场上，外汇的供应就急剧增加，从而导致本币汇率的上升。</a:t>
            </a:r>
            <a:endParaRPr lang="zh-CN" altLang="en-US" sz="3200" b="1" dirty="0">
              <a:solidFill>
                <a:schemeClr val="tx1"/>
              </a:solidFill>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600" b="1" dirty="0">
                <a:solidFill>
                  <a:schemeClr val="tx1"/>
                </a:solidFill>
              </a:rPr>
              <a:t>所以，各国利率的变化，尤其是国内外利差，是影响汇率的一个十分重要的因素。由于国际上追求利息收益的短期资本对利率的高低十分敏感，会对利率变动迅速作出反应，因此，利率对汇率的影响可在短期里很快发生作用。从各国的政府行为来看，提高利率往往成为稳定本国货币汇率，防止其大幅度下跌的重要政策手段。</a:t>
            </a:r>
            <a:endParaRPr lang="zh-CN" altLang="en-US" sz="3600" b="1" dirty="0">
              <a:solidFill>
                <a:schemeClr val="tx1"/>
              </a:solidFill>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70" name="Rectangle 4"/>
          <p:cNvSpPr>
            <a:spLocks noGrp="1"/>
          </p:cNvSpPr>
          <p:nvPr>
            <p:ph type="title"/>
          </p:nvPr>
        </p:nvSpPr>
        <p:spPr>
          <a:xfrm>
            <a:off x="1371600" y="2852738"/>
            <a:ext cx="7772400" cy="1206500"/>
          </a:xfrm>
          <a:ln/>
        </p:spPr>
        <p:txBody>
          <a:bodyPr vert="horz" wrap="square" lIns="91440" tIns="45720" rIns="91440" bIns="45720" anchor="ctr" anchorCtr="0"/>
          <a:p>
            <a:pPr eaLnBrk="1" hangingPunct="1"/>
            <a:r>
              <a:rPr lang="en-US" altLang="zh-CN" sz="3600" b="1" dirty="0">
                <a:solidFill>
                  <a:schemeClr val="tx1"/>
                </a:solidFill>
              </a:rPr>
              <a:t>1992</a:t>
            </a:r>
            <a:r>
              <a:rPr lang="zh-CN" altLang="en-US" sz="3600" b="1" dirty="0">
                <a:solidFill>
                  <a:schemeClr val="tx1"/>
                </a:solidFill>
              </a:rPr>
              <a:t>年</a:t>
            </a:r>
            <a:r>
              <a:rPr lang="en-US" altLang="zh-CN" sz="3600" b="1" dirty="0">
                <a:solidFill>
                  <a:schemeClr val="tx1"/>
                </a:solidFill>
              </a:rPr>
              <a:t>9</a:t>
            </a:r>
            <a:r>
              <a:rPr lang="zh-CN" altLang="en-US" sz="3600" b="1" dirty="0">
                <a:solidFill>
                  <a:schemeClr val="tx1"/>
                </a:solidFill>
              </a:rPr>
              <a:t>月</a:t>
            </a:r>
            <a:r>
              <a:rPr lang="en-US" altLang="zh-CN" sz="3600" b="1" dirty="0">
                <a:solidFill>
                  <a:schemeClr val="tx1"/>
                </a:solidFill>
              </a:rPr>
              <a:t>16</a:t>
            </a:r>
            <a:r>
              <a:rPr lang="zh-CN" altLang="en-US" sz="3600" b="1" dirty="0">
                <a:solidFill>
                  <a:schemeClr val="tx1"/>
                </a:solidFill>
              </a:rPr>
              <a:t>日英格兰银行卖出</a:t>
            </a:r>
            <a:r>
              <a:rPr lang="en-US" altLang="zh-CN" sz="3600" b="1" dirty="0">
                <a:solidFill>
                  <a:schemeClr val="tx1"/>
                </a:solidFill>
              </a:rPr>
              <a:t>100</a:t>
            </a:r>
            <a:r>
              <a:rPr lang="zh-CN" altLang="en-US" sz="3600" b="1" dirty="0">
                <a:solidFill>
                  <a:schemeClr val="tx1"/>
                </a:solidFill>
              </a:rPr>
              <a:t>亿英镑外汇，相当于其外汇储备的</a:t>
            </a:r>
            <a:r>
              <a:rPr lang="en-US" altLang="zh-CN" sz="3600" b="1" dirty="0">
                <a:solidFill>
                  <a:schemeClr val="tx1"/>
                </a:solidFill>
              </a:rPr>
              <a:t>40%</a:t>
            </a:r>
            <a:r>
              <a:rPr lang="zh-CN" altLang="en-US" sz="3600" b="1" dirty="0">
                <a:solidFill>
                  <a:schemeClr val="tx1"/>
                </a:solidFill>
              </a:rPr>
              <a:t>，并将基准利率从</a:t>
            </a:r>
            <a:r>
              <a:rPr lang="en-US" altLang="zh-CN" sz="3600" b="1" dirty="0">
                <a:solidFill>
                  <a:schemeClr val="tx1"/>
                </a:solidFill>
              </a:rPr>
              <a:t>10%</a:t>
            </a:r>
            <a:r>
              <a:rPr lang="zh-CN" altLang="en-US" sz="3600" b="1" dirty="0">
                <a:solidFill>
                  <a:schemeClr val="tx1"/>
                </a:solidFill>
              </a:rPr>
              <a:t>提高到</a:t>
            </a:r>
            <a:r>
              <a:rPr lang="en-US" altLang="zh-CN" sz="3600" b="1" dirty="0">
                <a:solidFill>
                  <a:schemeClr val="tx1"/>
                </a:solidFill>
              </a:rPr>
              <a:t>12%</a:t>
            </a:r>
            <a:r>
              <a:rPr lang="zh-CN" altLang="en-US" sz="3600" b="1" dirty="0">
                <a:solidFill>
                  <a:schemeClr val="tx1"/>
                </a:solidFill>
              </a:rPr>
              <a:t>，再提高到</a:t>
            </a:r>
            <a:r>
              <a:rPr lang="en-US" altLang="zh-CN" sz="3600" b="1" dirty="0">
                <a:solidFill>
                  <a:schemeClr val="tx1"/>
                </a:solidFill>
              </a:rPr>
              <a:t>15%</a:t>
            </a:r>
            <a:r>
              <a:rPr lang="zh-CN" altLang="en-US" sz="3600" b="1" dirty="0">
                <a:solidFill>
                  <a:schemeClr val="tx1"/>
                </a:solidFill>
              </a:rPr>
              <a:t>。</a:t>
            </a:r>
            <a:br>
              <a:rPr lang="zh-CN" altLang="en-US" sz="3600" b="1" dirty="0">
                <a:solidFill>
                  <a:schemeClr val="tx1"/>
                </a:solidFill>
              </a:rPr>
            </a:br>
            <a:br>
              <a:rPr lang="zh-CN" altLang="en-US" sz="3600" b="1" dirty="0">
                <a:solidFill>
                  <a:schemeClr val="tx1"/>
                </a:solidFill>
              </a:rPr>
            </a:br>
            <a:r>
              <a:rPr lang="en-US" altLang="zh-CN" sz="3600" b="1" dirty="0">
                <a:solidFill>
                  <a:schemeClr val="tx1"/>
                </a:solidFill>
              </a:rPr>
              <a:t>9</a:t>
            </a:r>
            <a:r>
              <a:rPr lang="zh-CN" altLang="en-US" sz="3600" b="1" dirty="0">
                <a:solidFill>
                  <a:schemeClr val="tx1"/>
                </a:solidFill>
              </a:rPr>
              <a:t>月</a:t>
            </a:r>
            <a:r>
              <a:rPr lang="en-US" altLang="zh-CN" sz="3600" b="1" dirty="0">
                <a:solidFill>
                  <a:schemeClr val="tx1"/>
                </a:solidFill>
              </a:rPr>
              <a:t>17</a:t>
            </a:r>
            <a:r>
              <a:rPr lang="zh-CN" altLang="en-US" sz="3600" b="1" dirty="0">
                <a:solidFill>
                  <a:schemeClr val="tx1"/>
                </a:solidFill>
              </a:rPr>
              <a:t>日上午英格兰银行宣布退出欧洲货币体系，实行浮动汇率，并将基准汇率回复到</a:t>
            </a:r>
            <a:r>
              <a:rPr lang="en-US" altLang="zh-CN" sz="3600" b="1" dirty="0">
                <a:solidFill>
                  <a:schemeClr val="tx1"/>
                </a:solidFill>
              </a:rPr>
              <a:t>10%</a:t>
            </a:r>
            <a:r>
              <a:rPr lang="zh-CN" altLang="en-US" sz="3600" b="1" dirty="0">
                <a:solidFill>
                  <a:schemeClr val="tx1"/>
                </a:solidFill>
              </a:rPr>
              <a:t>。</a:t>
            </a:r>
            <a:br>
              <a:rPr lang="zh-CN" altLang="en-US" sz="3600" b="1" dirty="0">
                <a:solidFill>
                  <a:schemeClr val="tx1"/>
                </a:solidFill>
              </a:rPr>
            </a:br>
            <a:br>
              <a:rPr lang="zh-CN" altLang="en-US" sz="4000" b="1" dirty="0">
                <a:solidFill>
                  <a:schemeClr val="tx1"/>
                </a:solidFill>
              </a:rPr>
            </a:br>
            <a:r>
              <a:rPr lang="zh-CN" altLang="en-US" sz="3600" b="1" dirty="0">
                <a:solidFill>
                  <a:srgbClr val="FFFFFF"/>
                </a:solidFill>
                <a:hlinkClick r:id="rId1"/>
              </a:rPr>
              <a:t>中外利率比较</a:t>
            </a:r>
            <a:br>
              <a:rPr lang="zh-CN" altLang="en-US" sz="3600" b="1" dirty="0">
                <a:solidFill>
                  <a:srgbClr val="FFFFFF"/>
                </a:solidFill>
                <a:hlinkClick r:id="rId1"/>
              </a:rPr>
            </a:br>
            <a:endParaRPr lang="zh-CN" altLang="en-US" sz="3600" b="1" dirty="0">
              <a:solidFill>
                <a:srgbClr val="FFFFFF"/>
              </a:solidFill>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2800" b="1" dirty="0">
                <a:solidFill>
                  <a:schemeClr val="tx1"/>
                </a:solidFill>
              </a:rPr>
              <a:t>（二）国际收支</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	国际收支的变化也是影响汇率的重要因素。一国国际收支发生顺差，这意味着外汇收入大于支出，这在外汇市场就表现为需要卖出的外汇数量大于需要买进的外汇数量，亦即外汇供过于求，外汇汇率就会下跌。若为逆差，则该国对外国货币需求增加，外汇供不应求，外汇汇率随之上升。可见，国际收支差额及其大小对汇率有很大的影响。但是，由于国际收支差额对汇率的影响须通过外汇市场上的供求状况的变化才能逐步体现出来，这就需要一个时间过程。因此，国际收支对汇率具有中期的影响作用。</a:t>
            </a:r>
            <a:endParaRPr lang="zh-CN" altLang="en-US" sz="2800" b="1" dirty="0">
              <a:solidFill>
                <a:schemeClr val="tx1"/>
              </a:solidFill>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2818" name="Picture 6"/>
          <p:cNvPicPr>
            <a:picLocks noChangeAspect="1"/>
          </p:cNvPicPr>
          <p:nvPr/>
        </p:nvPicPr>
        <p:blipFill>
          <a:blip r:embed="rId1"/>
          <a:srcRect l="15057" t="22336" r="13544" b="13899"/>
          <a:stretch>
            <a:fillRect/>
          </a:stretch>
        </p:blipFill>
        <p:spPr>
          <a:xfrm>
            <a:off x="0" y="0"/>
            <a:ext cx="9144000" cy="7045325"/>
          </a:xfrm>
          <a:prstGeom prst="rect">
            <a:avLst/>
          </a:prstGeom>
          <a:noFill/>
          <a:ln w="9525">
            <a:noFill/>
          </a:ln>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42" name="Line 2"/>
          <p:cNvSpPr/>
          <p:nvPr/>
        </p:nvSpPr>
        <p:spPr>
          <a:xfrm flipV="1">
            <a:off x="2124075" y="765175"/>
            <a:ext cx="0" cy="4176713"/>
          </a:xfrm>
          <a:prstGeom prst="line">
            <a:avLst/>
          </a:prstGeom>
          <a:ln w="38100" cap="sq" cmpd="sng">
            <a:solidFill>
              <a:schemeClr val="tx1"/>
            </a:solidFill>
            <a:prstDash val="solid"/>
            <a:headEnd type="none" w="sm" len="sm"/>
            <a:tailEnd type="arrow" w="med" len="med"/>
          </a:ln>
        </p:spPr>
      </p:sp>
      <p:sp>
        <p:nvSpPr>
          <p:cNvPr id="163843" name="Line 3"/>
          <p:cNvSpPr/>
          <p:nvPr/>
        </p:nvSpPr>
        <p:spPr>
          <a:xfrm>
            <a:off x="2124075" y="5013325"/>
            <a:ext cx="5761038" cy="0"/>
          </a:xfrm>
          <a:prstGeom prst="line">
            <a:avLst/>
          </a:prstGeom>
          <a:ln w="38100" cap="sq" cmpd="sng">
            <a:solidFill>
              <a:schemeClr val="tx1"/>
            </a:solidFill>
            <a:prstDash val="solid"/>
            <a:headEnd type="none" w="sm" len="sm"/>
            <a:tailEnd type="arrow" w="med" len="med"/>
          </a:ln>
        </p:spPr>
      </p:sp>
      <p:sp>
        <p:nvSpPr>
          <p:cNvPr id="163844" name="Line 4"/>
          <p:cNvSpPr/>
          <p:nvPr/>
        </p:nvSpPr>
        <p:spPr>
          <a:xfrm>
            <a:off x="2771775" y="1484313"/>
            <a:ext cx="3384550" cy="2808287"/>
          </a:xfrm>
          <a:prstGeom prst="line">
            <a:avLst/>
          </a:prstGeom>
          <a:ln w="38100" cap="sq" cmpd="sng">
            <a:solidFill>
              <a:schemeClr val="tx1"/>
            </a:solidFill>
            <a:prstDash val="solid"/>
            <a:headEnd type="none" w="sm" len="sm"/>
            <a:tailEnd type="none" w="sm" len="sm"/>
          </a:ln>
        </p:spPr>
      </p:sp>
      <p:sp>
        <p:nvSpPr>
          <p:cNvPr id="163845" name="Text Box 5"/>
          <p:cNvSpPr txBox="1"/>
          <p:nvPr/>
        </p:nvSpPr>
        <p:spPr>
          <a:xfrm>
            <a:off x="1187450" y="765175"/>
            <a:ext cx="792163" cy="1066800"/>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b="1" dirty="0"/>
              <a:t>汇率</a:t>
            </a:r>
            <a:endParaRPr lang="zh-CN" altLang="en-US" b="1" dirty="0"/>
          </a:p>
        </p:txBody>
      </p:sp>
      <p:sp>
        <p:nvSpPr>
          <p:cNvPr id="163846" name="Text Box 6"/>
          <p:cNvSpPr txBox="1"/>
          <p:nvPr/>
        </p:nvSpPr>
        <p:spPr>
          <a:xfrm>
            <a:off x="6300788" y="5157788"/>
            <a:ext cx="1871662" cy="579437"/>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b="1" dirty="0"/>
              <a:t>外汇数量</a:t>
            </a:r>
            <a:endParaRPr lang="zh-CN" altLang="en-US" b="1" dirty="0"/>
          </a:p>
        </p:txBody>
      </p:sp>
      <p:sp>
        <p:nvSpPr>
          <p:cNvPr id="163847" name="Text Box 7"/>
          <p:cNvSpPr txBox="1"/>
          <p:nvPr/>
        </p:nvSpPr>
        <p:spPr>
          <a:xfrm>
            <a:off x="1547813" y="5013325"/>
            <a:ext cx="647700" cy="641350"/>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en-US" altLang="zh-CN" sz="3600" b="1" dirty="0"/>
              <a:t>0</a:t>
            </a:r>
            <a:endParaRPr lang="en-US" altLang="zh-CN" sz="3600" b="1" dirty="0"/>
          </a:p>
        </p:txBody>
      </p:sp>
      <p:sp>
        <p:nvSpPr>
          <p:cNvPr id="163848" name="Line 8"/>
          <p:cNvSpPr/>
          <p:nvPr/>
        </p:nvSpPr>
        <p:spPr>
          <a:xfrm flipV="1">
            <a:off x="2916238" y="836613"/>
            <a:ext cx="3097212" cy="2736850"/>
          </a:xfrm>
          <a:prstGeom prst="line">
            <a:avLst/>
          </a:prstGeom>
          <a:ln w="38100" cap="sq" cmpd="sng">
            <a:solidFill>
              <a:schemeClr val="tx1"/>
            </a:solidFill>
            <a:prstDash val="solid"/>
            <a:headEnd type="none" w="sm" len="sm"/>
            <a:tailEnd type="none" w="sm" len="sm"/>
          </a:ln>
        </p:spPr>
      </p:sp>
      <p:sp>
        <p:nvSpPr>
          <p:cNvPr id="163849" name="Text Box 9"/>
          <p:cNvSpPr txBox="1"/>
          <p:nvPr/>
        </p:nvSpPr>
        <p:spPr>
          <a:xfrm>
            <a:off x="5508625" y="1052513"/>
            <a:ext cx="3059113" cy="579437"/>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b="1" dirty="0"/>
              <a:t>出口（外汇供应）</a:t>
            </a:r>
            <a:endParaRPr lang="zh-CN" altLang="en-US" b="1" dirty="0"/>
          </a:p>
        </p:txBody>
      </p:sp>
      <p:sp>
        <p:nvSpPr>
          <p:cNvPr id="163850" name="Text Box 10"/>
          <p:cNvSpPr txBox="1"/>
          <p:nvPr/>
        </p:nvSpPr>
        <p:spPr>
          <a:xfrm>
            <a:off x="5724525" y="3357563"/>
            <a:ext cx="3132138" cy="579437"/>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b="1" dirty="0"/>
              <a:t>进口（外汇需求）</a:t>
            </a:r>
            <a:endParaRPr lang="zh-CN" altLang="en-US" b="1" dirty="0"/>
          </a:p>
        </p:txBody>
      </p:sp>
      <p:sp>
        <p:nvSpPr>
          <p:cNvPr id="163851" name="Text Box 11"/>
          <p:cNvSpPr txBox="1"/>
          <p:nvPr/>
        </p:nvSpPr>
        <p:spPr>
          <a:xfrm>
            <a:off x="1547813" y="5949950"/>
            <a:ext cx="7272337" cy="519113"/>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800" b="1" dirty="0"/>
              <a:t>贸易收支（进出口）对汇率的影响</a:t>
            </a:r>
            <a:endParaRPr lang="zh-CN" altLang="en-US" sz="2800" b="1" dirty="0"/>
          </a:p>
        </p:txBody>
      </p:sp>
      <p:sp>
        <p:nvSpPr>
          <p:cNvPr id="163852" name="Line 12"/>
          <p:cNvSpPr/>
          <p:nvPr/>
        </p:nvSpPr>
        <p:spPr>
          <a:xfrm flipH="1">
            <a:off x="2195513" y="2565400"/>
            <a:ext cx="1871662" cy="0"/>
          </a:xfrm>
          <a:prstGeom prst="line">
            <a:avLst/>
          </a:prstGeom>
          <a:ln w="38100" cap="flat" cmpd="sng">
            <a:solidFill>
              <a:schemeClr val="tx1"/>
            </a:solidFill>
            <a:prstDash val="dash"/>
            <a:headEnd type="none" w="sm" len="sm"/>
            <a:tailEnd type="none" w="sm" len="sm"/>
          </a:ln>
        </p:spPr>
      </p:sp>
      <p:sp>
        <p:nvSpPr>
          <p:cNvPr id="163853" name="Line 13"/>
          <p:cNvSpPr/>
          <p:nvPr/>
        </p:nvSpPr>
        <p:spPr>
          <a:xfrm>
            <a:off x="4067175" y="2636838"/>
            <a:ext cx="0" cy="2376487"/>
          </a:xfrm>
          <a:prstGeom prst="line">
            <a:avLst/>
          </a:prstGeom>
          <a:ln w="38100" cap="flat" cmpd="dbl">
            <a:solidFill>
              <a:srgbClr val="FFFFFF"/>
            </a:solidFill>
            <a:prstDash val="dash"/>
            <a:headEnd type="none" w="sm" len="sm"/>
            <a:tailEnd type="none" w="sm" len="sm"/>
          </a:ln>
        </p:spPr>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4866" name="Line 2"/>
          <p:cNvSpPr/>
          <p:nvPr/>
        </p:nvSpPr>
        <p:spPr>
          <a:xfrm flipV="1">
            <a:off x="2124075" y="765175"/>
            <a:ext cx="0" cy="4176713"/>
          </a:xfrm>
          <a:prstGeom prst="line">
            <a:avLst/>
          </a:prstGeom>
          <a:ln w="38100" cap="sq" cmpd="sng">
            <a:solidFill>
              <a:schemeClr val="tx1"/>
            </a:solidFill>
            <a:prstDash val="solid"/>
            <a:headEnd type="none" w="sm" len="sm"/>
            <a:tailEnd type="arrow" w="med" len="med"/>
          </a:ln>
        </p:spPr>
      </p:sp>
      <p:sp>
        <p:nvSpPr>
          <p:cNvPr id="164867" name="Line 3"/>
          <p:cNvSpPr/>
          <p:nvPr/>
        </p:nvSpPr>
        <p:spPr>
          <a:xfrm>
            <a:off x="2124075" y="5013325"/>
            <a:ext cx="5761038" cy="0"/>
          </a:xfrm>
          <a:prstGeom prst="line">
            <a:avLst/>
          </a:prstGeom>
          <a:ln w="38100" cap="sq" cmpd="sng">
            <a:solidFill>
              <a:schemeClr val="tx1"/>
            </a:solidFill>
            <a:prstDash val="solid"/>
            <a:headEnd type="none" w="sm" len="sm"/>
            <a:tailEnd type="arrow" w="med" len="med"/>
          </a:ln>
        </p:spPr>
      </p:sp>
      <p:sp>
        <p:nvSpPr>
          <p:cNvPr id="164868" name="Line 4"/>
          <p:cNvSpPr/>
          <p:nvPr/>
        </p:nvSpPr>
        <p:spPr>
          <a:xfrm>
            <a:off x="2771775" y="1484313"/>
            <a:ext cx="3384550" cy="2808287"/>
          </a:xfrm>
          <a:prstGeom prst="line">
            <a:avLst/>
          </a:prstGeom>
          <a:ln w="38100" cap="sq" cmpd="sng">
            <a:solidFill>
              <a:schemeClr val="tx1"/>
            </a:solidFill>
            <a:prstDash val="solid"/>
            <a:headEnd type="none" w="sm" len="sm"/>
            <a:tailEnd type="none" w="sm" len="sm"/>
          </a:ln>
        </p:spPr>
      </p:sp>
      <p:sp>
        <p:nvSpPr>
          <p:cNvPr id="164869" name="Text Box 5"/>
          <p:cNvSpPr txBox="1"/>
          <p:nvPr/>
        </p:nvSpPr>
        <p:spPr>
          <a:xfrm>
            <a:off x="1187450" y="765175"/>
            <a:ext cx="792163" cy="1066800"/>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b="1" dirty="0"/>
              <a:t>汇率</a:t>
            </a:r>
            <a:endParaRPr lang="zh-CN" altLang="en-US" b="1" dirty="0"/>
          </a:p>
        </p:txBody>
      </p:sp>
      <p:sp>
        <p:nvSpPr>
          <p:cNvPr id="164870" name="Text Box 6"/>
          <p:cNvSpPr txBox="1"/>
          <p:nvPr/>
        </p:nvSpPr>
        <p:spPr>
          <a:xfrm>
            <a:off x="6084888" y="5157788"/>
            <a:ext cx="2087562" cy="579437"/>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b="1" dirty="0"/>
              <a:t>外汇数量</a:t>
            </a:r>
            <a:endParaRPr lang="zh-CN" altLang="en-US" b="1" dirty="0"/>
          </a:p>
        </p:txBody>
      </p:sp>
      <p:sp>
        <p:nvSpPr>
          <p:cNvPr id="164871" name="Text Box 7"/>
          <p:cNvSpPr txBox="1"/>
          <p:nvPr/>
        </p:nvSpPr>
        <p:spPr>
          <a:xfrm>
            <a:off x="1547813" y="5013325"/>
            <a:ext cx="647700" cy="641350"/>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en-US" altLang="zh-CN" sz="3600" b="1" dirty="0"/>
              <a:t>0</a:t>
            </a:r>
            <a:endParaRPr lang="en-US" altLang="zh-CN" sz="3600" b="1" dirty="0"/>
          </a:p>
        </p:txBody>
      </p:sp>
      <p:sp>
        <p:nvSpPr>
          <p:cNvPr id="164872" name="Line 8"/>
          <p:cNvSpPr/>
          <p:nvPr/>
        </p:nvSpPr>
        <p:spPr>
          <a:xfrm flipV="1">
            <a:off x="2916238" y="836613"/>
            <a:ext cx="3097212" cy="2736850"/>
          </a:xfrm>
          <a:prstGeom prst="line">
            <a:avLst/>
          </a:prstGeom>
          <a:ln w="38100" cap="flat" cmpd="sng">
            <a:solidFill>
              <a:schemeClr val="tx1"/>
            </a:solidFill>
            <a:prstDash val="dash"/>
            <a:headEnd type="none" w="sm" len="sm"/>
            <a:tailEnd type="none" w="sm" len="sm"/>
          </a:ln>
        </p:spPr>
      </p:sp>
      <p:sp>
        <p:nvSpPr>
          <p:cNvPr id="164873" name="Line 9"/>
          <p:cNvSpPr/>
          <p:nvPr/>
        </p:nvSpPr>
        <p:spPr>
          <a:xfrm flipV="1">
            <a:off x="3492500" y="1484313"/>
            <a:ext cx="3097213" cy="2736850"/>
          </a:xfrm>
          <a:prstGeom prst="line">
            <a:avLst/>
          </a:prstGeom>
          <a:ln w="38100" cap="sq" cmpd="sng">
            <a:solidFill>
              <a:schemeClr val="tx1"/>
            </a:solidFill>
            <a:prstDash val="solid"/>
            <a:headEnd type="none" w="sm" len="sm"/>
            <a:tailEnd type="none" w="sm" len="sm"/>
          </a:ln>
        </p:spPr>
      </p:sp>
      <p:sp>
        <p:nvSpPr>
          <p:cNvPr id="164874" name="Text Box 10"/>
          <p:cNvSpPr txBox="1"/>
          <p:nvPr/>
        </p:nvSpPr>
        <p:spPr>
          <a:xfrm>
            <a:off x="5651500" y="908050"/>
            <a:ext cx="3059113" cy="579438"/>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b="1" dirty="0"/>
              <a:t>出口（外汇供应）</a:t>
            </a:r>
            <a:endParaRPr lang="zh-CN" altLang="en-US" b="1" dirty="0"/>
          </a:p>
        </p:txBody>
      </p:sp>
      <p:sp>
        <p:nvSpPr>
          <p:cNvPr id="164875" name="Text Box 11"/>
          <p:cNvSpPr txBox="1"/>
          <p:nvPr/>
        </p:nvSpPr>
        <p:spPr>
          <a:xfrm>
            <a:off x="5724525" y="3357563"/>
            <a:ext cx="3132138" cy="579437"/>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b="1" dirty="0"/>
              <a:t>进口（外汇需求）</a:t>
            </a:r>
            <a:endParaRPr lang="zh-CN" altLang="en-US" b="1" dirty="0"/>
          </a:p>
        </p:txBody>
      </p:sp>
      <p:sp>
        <p:nvSpPr>
          <p:cNvPr id="164876" name="Text Box 12"/>
          <p:cNvSpPr txBox="1"/>
          <p:nvPr/>
        </p:nvSpPr>
        <p:spPr>
          <a:xfrm>
            <a:off x="1547813" y="5949950"/>
            <a:ext cx="7272337" cy="519113"/>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800" b="1" dirty="0"/>
              <a:t>贸易收支顺差（出口增加）对汇率的影响</a:t>
            </a:r>
            <a:endParaRPr lang="zh-CN" altLang="en-US" sz="2800" b="1" dirty="0"/>
          </a:p>
        </p:txBody>
      </p:sp>
      <p:sp>
        <p:nvSpPr>
          <p:cNvPr id="164877" name="Line 13"/>
          <p:cNvSpPr/>
          <p:nvPr/>
        </p:nvSpPr>
        <p:spPr>
          <a:xfrm>
            <a:off x="4067175" y="2565400"/>
            <a:ext cx="0" cy="2447925"/>
          </a:xfrm>
          <a:prstGeom prst="line">
            <a:avLst/>
          </a:prstGeom>
          <a:ln w="38100" cap="flat" cmpd="sng">
            <a:solidFill>
              <a:schemeClr val="tx1"/>
            </a:solidFill>
            <a:prstDash val="dash"/>
            <a:headEnd type="none" w="sm" len="sm"/>
            <a:tailEnd type="none" w="sm" len="sm"/>
          </a:ln>
        </p:spPr>
      </p:sp>
      <p:sp>
        <p:nvSpPr>
          <p:cNvPr id="164878" name="Line 14"/>
          <p:cNvSpPr/>
          <p:nvPr/>
        </p:nvSpPr>
        <p:spPr>
          <a:xfrm>
            <a:off x="4716463" y="3141663"/>
            <a:ext cx="0" cy="1871662"/>
          </a:xfrm>
          <a:prstGeom prst="line">
            <a:avLst/>
          </a:prstGeom>
          <a:ln w="38100" cap="flat" cmpd="sng">
            <a:solidFill>
              <a:schemeClr val="tx1"/>
            </a:solidFill>
            <a:prstDash val="dash"/>
            <a:headEnd type="none" w="sm" len="sm"/>
            <a:tailEnd type="none" w="sm" len="sm"/>
          </a:ln>
        </p:spPr>
      </p:sp>
      <p:sp>
        <p:nvSpPr>
          <p:cNvPr id="164879" name="Line 15"/>
          <p:cNvSpPr/>
          <p:nvPr/>
        </p:nvSpPr>
        <p:spPr>
          <a:xfrm flipH="1">
            <a:off x="2124075" y="2492375"/>
            <a:ext cx="1871663" cy="0"/>
          </a:xfrm>
          <a:prstGeom prst="line">
            <a:avLst/>
          </a:prstGeom>
          <a:ln w="38100" cap="flat" cmpd="sng">
            <a:solidFill>
              <a:schemeClr val="tx1"/>
            </a:solidFill>
            <a:prstDash val="dash"/>
            <a:headEnd type="none" w="sm" len="sm"/>
            <a:tailEnd type="none" w="sm" len="sm"/>
          </a:ln>
        </p:spPr>
      </p:sp>
      <p:sp>
        <p:nvSpPr>
          <p:cNvPr id="164880" name="Line 16"/>
          <p:cNvSpPr/>
          <p:nvPr/>
        </p:nvSpPr>
        <p:spPr>
          <a:xfrm flipH="1">
            <a:off x="2124075" y="3141663"/>
            <a:ext cx="2592388" cy="0"/>
          </a:xfrm>
          <a:prstGeom prst="line">
            <a:avLst/>
          </a:prstGeom>
          <a:ln w="38100" cap="flat" cmpd="sng">
            <a:solidFill>
              <a:schemeClr val="tx1"/>
            </a:solidFill>
            <a:prstDash val="dash"/>
            <a:headEnd type="none" w="sm" len="sm"/>
            <a:tailEnd type="none" w="sm" len="sm"/>
          </a:ln>
        </p:spPr>
      </p:sp>
      <p:sp>
        <p:nvSpPr>
          <p:cNvPr id="164881" name="Line 17"/>
          <p:cNvSpPr/>
          <p:nvPr/>
        </p:nvSpPr>
        <p:spPr>
          <a:xfrm>
            <a:off x="4716463" y="2060575"/>
            <a:ext cx="576262" cy="504825"/>
          </a:xfrm>
          <a:prstGeom prst="line">
            <a:avLst/>
          </a:prstGeom>
          <a:ln w="38100" cap="sq" cmpd="sng">
            <a:solidFill>
              <a:schemeClr val="tx1"/>
            </a:solidFill>
            <a:prstDash val="solid"/>
            <a:headEnd type="none" w="sm" len="sm"/>
            <a:tailEnd type="arrow" w="med" len="med"/>
          </a:ln>
        </p:spPr>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5890" name="Line 2"/>
          <p:cNvSpPr/>
          <p:nvPr/>
        </p:nvSpPr>
        <p:spPr>
          <a:xfrm flipV="1">
            <a:off x="2124075" y="765175"/>
            <a:ext cx="0" cy="4176713"/>
          </a:xfrm>
          <a:prstGeom prst="line">
            <a:avLst/>
          </a:prstGeom>
          <a:ln w="38100" cap="sq" cmpd="sng">
            <a:solidFill>
              <a:schemeClr val="tx1"/>
            </a:solidFill>
            <a:prstDash val="solid"/>
            <a:headEnd type="none" w="sm" len="sm"/>
            <a:tailEnd type="arrow" w="med" len="med"/>
          </a:ln>
        </p:spPr>
      </p:sp>
      <p:sp>
        <p:nvSpPr>
          <p:cNvPr id="165891" name="Line 3"/>
          <p:cNvSpPr/>
          <p:nvPr/>
        </p:nvSpPr>
        <p:spPr>
          <a:xfrm>
            <a:off x="2124075" y="5013325"/>
            <a:ext cx="5761038" cy="0"/>
          </a:xfrm>
          <a:prstGeom prst="line">
            <a:avLst/>
          </a:prstGeom>
          <a:ln w="38100" cap="sq" cmpd="sng">
            <a:solidFill>
              <a:schemeClr val="tx1"/>
            </a:solidFill>
            <a:prstDash val="solid"/>
            <a:headEnd type="none" w="sm" len="sm"/>
            <a:tailEnd type="arrow" w="med" len="med"/>
          </a:ln>
        </p:spPr>
      </p:sp>
      <p:sp>
        <p:nvSpPr>
          <p:cNvPr id="165892" name="Line 4"/>
          <p:cNvSpPr/>
          <p:nvPr/>
        </p:nvSpPr>
        <p:spPr>
          <a:xfrm>
            <a:off x="2771775" y="1484313"/>
            <a:ext cx="3384550" cy="2808287"/>
          </a:xfrm>
          <a:prstGeom prst="line">
            <a:avLst/>
          </a:prstGeom>
          <a:ln w="38100" cap="flat" cmpd="sng">
            <a:solidFill>
              <a:schemeClr val="tx1"/>
            </a:solidFill>
            <a:prstDash val="dash"/>
            <a:headEnd type="none" w="sm" len="sm"/>
            <a:tailEnd type="none" w="sm" len="sm"/>
          </a:ln>
        </p:spPr>
      </p:sp>
      <p:sp>
        <p:nvSpPr>
          <p:cNvPr id="165893" name="Text Box 5"/>
          <p:cNvSpPr txBox="1"/>
          <p:nvPr/>
        </p:nvSpPr>
        <p:spPr>
          <a:xfrm>
            <a:off x="1187450" y="765175"/>
            <a:ext cx="792163" cy="1066800"/>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b="1" dirty="0"/>
              <a:t>汇率</a:t>
            </a:r>
            <a:endParaRPr lang="zh-CN" altLang="en-US" b="1" dirty="0"/>
          </a:p>
        </p:txBody>
      </p:sp>
      <p:sp>
        <p:nvSpPr>
          <p:cNvPr id="165894" name="Text Box 6"/>
          <p:cNvSpPr txBox="1"/>
          <p:nvPr/>
        </p:nvSpPr>
        <p:spPr>
          <a:xfrm>
            <a:off x="6877050" y="5157788"/>
            <a:ext cx="1295400" cy="579437"/>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b="1" dirty="0"/>
              <a:t>数量</a:t>
            </a:r>
            <a:endParaRPr lang="zh-CN" altLang="en-US" b="1" dirty="0"/>
          </a:p>
        </p:txBody>
      </p:sp>
      <p:sp>
        <p:nvSpPr>
          <p:cNvPr id="165895" name="Text Box 7"/>
          <p:cNvSpPr txBox="1"/>
          <p:nvPr/>
        </p:nvSpPr>
        <p:spPr>
          <a:xfrm>
            <a:off x="1547813" y="5013325"/>
            <a:ext cx="647700" cy="641350"/>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en-US" altLang="zh-CN" sz="3600" b="1" dirty="0"/>
              <a:t>0</a:t>
            </a:r>
            <a:endParaRPr lang="en-US" altLang="zh-CN" sz="3600" b="1" dirty="0"/>
          </a:p>
        </p:txBody>
      </p:sp>
      <p:sp>
        <p:nvSpPr>
          <p:cNvPr id="165896" name="Line 8"/>
          <p:cNvSpPr/>
          <p:nvPr/>
        </p:nvSpPr>
        <p:spPr>
          <a:xfrm>
            <a:off x="3563938" y="908050"/>
            <a:ext cx="3384550" cy="2808288"/>
          </a:xfrm>
          <a:prstGeom prst="line">
            <a:avLst/>
          </a:prstGeom>
          <a:ln w="38100" cap="sq" cmpd="sng">
            <a:solidFill>
              <a:schemeClr val="tx1"/>
            </a:solidFill>
            <a:prstDash val="solid"/>
            <a:headEnd type="none" w="sm" len="sm"/>
            <a:tailEnd type="none" w="sm" len="sm"/>
          </a:ln>
        </p:spPr>
      </p:sp>
      <p:sp>
        <p:nvSpPr>
          <p:cNvPr id="165897" name="Line 9"/>
          <p:cNvSpPr/>
          <p:nvPr/>
        </p:nvSpPr>
        <p:spPr>
          <a:xfrm>
            <a:off x="3563938" y="908050"/>
            <a:ext cx="3384550" cy="2808288"/>
          </a:xfrm>
          <a:prstGeom prst="line">
            <a:avLst/>
          </a:prstGeom>
          <a:ln w="38100" cap="sq" cmpd="sng">
            <a:solidFill>
              <a:schemeClr val="tx1"/>
            </a:solidFill>
            <a:prstDash val="solid"/>
            <a:headEnd type="none" w="sm" len="sm"/>
            <a:tailEnd type="none" w="sm" len="sm"/>
          </a:ln>
        </p:spPr>
      </p:sp>
      <p:sp>
        <p:nvSpPr>
          <p:cNvPr id="165898" name="Line 10"/>
          <p:cNvSpPr/>
          <p:nvPr/>
        </p:nvSpPr>
        <p:spPr>
          <a:xfrm flipV="1">
            <a:off x="2916238" y="836613"/>
            <a:ext cx="3097212" cy="2736850"/>
          </a:xfrm>
          <a:prstGeom prst="line">
            <a:avLst/>
          </a:prstGeom>
          <a:ln w="38100" cap="flat" cmpd="sng">
            <a:solidFill>
              <a:schemeClr val="tx1"/>
            </a:solidFill>
            <a:prstDash val="solid"/>
            <a:headEnd type="none" w="sm" len="sm"/>
            <a:tailEnd type="none" w="sm" len="sm"/>
          </a:ln>
        </p:spPr>
      </p:sp>
      <p:sp>
        <p:nvSpPr>
          <p:cNvPr id="165899" name="Text Box 11"/>
          <p:cNvSpPr txBox="1"/>
          <p:nvPr/>
        </p:nvSpPr>
        <p:spPr>
          <a:xfrm>
            <a:off x="5651500" y="908050"/>
            <a:ext cx="3059113" cy="579438"/>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b="1" dirty="0"/>
              <a:t>出口（外汇供应）</a:t>
            </a:r>
            <a:endParaRPr lang="zh-CN" altLang="en-US" b="1" dirty="0"/>
          </a:p>
        </p:txBody>
      </p:sp>
      <p:sp>
        <p:nvSpPr>
          <p:cNvPr id="165900" name="Text Box 12"/>
          <p:cNvSpPr txBox="1"/>
          <p:nvPr/>
        </p:nvSpPr>
        <p:spPr>
          <a:xfrm>
            <a:off x="5992813" y="3678238"/>
            <a:ext cx="3132137" cy="579437"/>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b="1" dirty="0"/>
              <a:t>进口</a:t>
            </a:r>
            <a:r>
              <a:rPr lang="en-US" altLang="zh-CN" b="1" dirty="0"/>
              <a:t>(</a:t>
            </a:r>
            <a:r>
              <a:rPr lang="zh-CN" altLang="en-US" b="1" dirty="0"/>
              <a:t>外汇需求</a:t>
            </a:r>
            <a:r>
              <a:rPr lang="en-US" altLang="zh-CN" b="1" dirty="0"/>
              <a:t>)</a:t>
            </a:r>
            <a:endParaRPr lang="en-US" altLang="zh-CN" b="1" dirty="0"/>
          </a:p>
        </p:txBody>
      </p:sp>
      <p:sp>
        <p:nvSpPr>
          <p:cNvPr id="165901" name="Text Box 13"/>
          <p:cNvSpPr txBox="1"/>
          <p:nvPr/>
        </p:nvSpPr>
        <p:spPr>
          <a:xfrm>
            <a:off x="1547813" y="5949950"/>
            <a:ext cx="7272337" cy="519113"/>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800" b="1" dirty="0"/>
              <a:t>贸易收支逆差（进口增加）对汇率的影响</a:t>
            </a:r>
            <a:endParaRPr lang="zh-CN" altLang="en-US" sz="2800" b="1" dirty="0"/>
          </a:p>
        </p:txBody>
      </p:sp>
      <p:sp>
        <p:nvSpPr>
          <p:cNvPr id="165902" name="Line 14"/>
          <p:cNvSpPr/>
          <p:nvPr/>
        </p:nvSpPr>
        <p:spPr>
          <a:xfrm>
            <a:off x="4067175" y="2565400"/>
            <a:ext cx="0" cy="2447925"/>
          </a:xfrm>
          <a:prstGeom prst="line">
            <a:avLst/>
          </a:prstGeom>
          <a:ln w="38100" cap="flat" cmpd="sng">
            <a:solidFill>
              <a:schemeClr val="tx1"/>
            </a:solidFill>
            <a:prstDash val="dash"/>
            <a:headEnd type="none" w="sm" len="sm"/>
            <a:tailEnd type="none" w="sm" len="sm"/>
          </a:ln>
        </p:spPr>
      </p:sp>
      <p:sp>
        <p:nvSpPr>
          <p:cNvPr id="165903" name="Line 15"/>
          <p:cNvSpPr/>
          <p:nvPr/>
        </p:nvSpPr>
        <p:spPr>
          <a:xfrm flipH="1">
            <a:off x="2124075" y="2492375"/>
            <a:ext cx="1871663" cy="0"/>
          </a:xfrm>
          <a:prstGeom prst="line">
            <a:avLst/>
          </a:prstGeom>
          <a:ln w="38100" cap="flat" cmpd="sng">
            <a:solidFill>
              <a:schemeClr val="tx1"/>
            </a:solidFill>
            <a:prstDash val="dash"/>
            <a:headEnd type="none" w="sm" len="sm"/>
            <a:tailEnd type="none" w="sm" len="sm"/>
          </a:ln>
        </p:spPr>
      </p:sp>
      <p:sp>
        <p:nvSpPr>
          <p:cNvPr id="165904" name="Line 16"/>
          <p:cNvSpPr/>
          <p:nvPr/>
        </p:nvSpPr>
        <p:spPr>
          <a:xfrm>
            <a:off x="4787900" y="1916113"/>
            <a:ext cx="0" cy="3097212"/>
          </a:xfrm>
          <a:prstGeom prst="line">
            <a:avLst/>
          </a:prstGeom>
          <a:ln w="38100" cap="flat" cmpd="sng">
            <a:solidFill>
              <a:schemeClr val="tx1"/>
            </a:solidFill>
            <a:prstDash val="dash"/>
            <a:headEnd type="none" w="sm" len="sm"/>
            <a:tailEnd type="none" w="sm" len="sm"/>
          </a:ln>
        </p:spPr>
      </p:sp>
      <p:sp>
        <p:nvSpPr>
          <p:cNvPr id="165905" name="Line 17"/>
          <p:cNvSpPr/>
          <p:nvPr/>
        </p:nvSpPr>
        <p:spPr>
          <a:xfrm flipH="1">
            <a:off x="2124075" y="1916113"/>
            <a:ext cx="2592388" cy="0"/>
          </a:xfrm>
          <a:prstGeom prst="line">
            <a:avLst/>
          </a:prstGeom>
          <a:ln w="38100" cap="flat" cmpd="sng">
            <a:solidFill>
              <a:schemeClr val="tx1"/>
            </a:solidFill>
            <a:prstDash val="dash"/>
            <a:headEnd type="none" w="sm" len="sm"/>
            <a:tailEnd type="none" w="sm" len="sm"/>
          </a:ln>
        </p:spPr>
      </p:sp>
      <p:sp>
        <p:nvSpPr>
          <p:cNvPr id="165906" name="Line 18"/>
          <p:cNvSpPr/>
          <p:nvPr/>
        </p:nvSpPr>
        <p:spPr>
          <a:xfrm flipV="1">
            <a:off x="5003800" y="2636838"/>
            <a:ext cx="504825" cy="576262"/>
          </a:xfrm>
          <a:prstGeom prst="line">
            <a:avLst/>
          </a:prstGeom>
          <a:ln w="38100" cap="sq" cmpd="sng">
            <a:solidFill>
              <a:schemeClr val="tx1"/>
            </a:solidFill>
            <a:prstDash val="solid"/>
            <a:headEnd type="none" w="sm" len="sm"/>
            <a:tailEnd type="arrow" w="med" len="med"/>
          </a:ln>
        </p:spPr>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2400" b="1" dirty="0">
                <a:solidFill>
                  <a:schemeClr val="tx1"/>
                </a:solidFill>
              </a:rPr>
              <a:t>	</a:t>
            </a:r>
            <a:r>
              <a:rPr lang="zh-CN" altLang="en-US" sz="3600" b="1" dirty="0">
                <a:solidFill>
                  <a:schemeClr val="tx1"/>
                </a:solidFill>
              </a:rPr>
              <a:t>在这以后很长一段时期内，国际金融界一直通行这一概念。即使在现代经济条件下，由于货物贸易仍然在国际经济往来中占有重要地位，人们有时还会以贸易收支指代国际收支，因此，狭义的国际收支就仅仅指这种贸易收支。</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贸易收支：实体经济的主要体现</a:t>
            </a:r>
            <a:endParaRPr lang="zh-CN" altLang="en-US" sz="3600" b="1" dirty="0">
              <a:solidFill>
                <a:schemeClr val="tx1"/>
              </a:solidFill>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600" b="1" dirty="0">
                <a:solidFill>
                  <a:schemeClr val="tx1"/>
                </a:solidFill>
              </a:rPr>
              <a:t>（三）价格水平</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	一国价格水平的上升，势必削弱该国商品在国际市场上的竞争能力，对出口不利，同时却会鼓励进口，这样将造成进口增加，出口减少，使国际收支出现逆差，以至外汇市场出现外汇供不应求的现象，进而导致该国货币汇率下降。</a:t>
            </a:r>
            <a:endParaRPr lang="zh-CN" altLang="en-US" sz="3600" b="1" dirty="0">
              <a:solidFill>
                <a:schemeClr val="tx1"/>
              </a:solidFill>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793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4000" b="1" dirty="0">
                <a:solidFill>
                  <a:schemeClr val="tx1"/>
                </a:solidFill>
              </a:rPr>
              <a:t>由于价格水平的变动须通过国际收支，进而是外汇供求才能对汇率产生影响，况且价格水平的变动本身具有趋势特征，因此，价格水平对汇率具有长期的影响，往往成为影响汇率变动趋势的因素。</a:t>
            </a:r>
            <a:endParaRPr lang="zh-CN" altLang="en-US" sz="4000" b="1" dirty="0">
              <a:solidFill>
                <a:schemeClr val="tx1"/>
              </a:solidFill>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896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2800" b="1" dirty="0">
                <a:solidFill>
                  <a:schemeClr val="tx1"/>
                </a:solidFill>
              </a:rPr>
              <a:t>（四）货币当局的直接干预</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	由于汇率变动对一国的进出口贸易和资本流动等有着直接的影响，并转而影响到国内的生产、投资和价格等，所以各国货</a:t>
            </a:r>
            <a:r>
              <a:rPr lang="zh-CN" altLang="zh-CN" sz="2800" b="1" dirty="0">
                <a:solidFill>
                  <a:schemeClr val="tx1"/>
                </a:solidFill>
              </a:rPr>
              <a:t>币当局</a:t>
            </a:r>
            <a:r>
              <a:rPr lang="zh-CN" altLang="en-US" sz="2800" b="1" dirty="0">
                <a:solidFill>
                  <a:schemeClr val="tx1"/>
                </a:solidFill>
              </a:rPr>
              <a:t>为了避免汇率波动，尤其是短期内的剧烈起伏波动对国内经济造成不利影响，往往对汇率进行干预，即由货</a:t>
            </a:r>
            <a:r>
              <a:rPr lang="zh-CN" altLang="zh-CN" sz="2800" b="1" dirty="0">
                <a:solidFill>
                  <a:schemeClr val="tx1"/>
                </a:solidFill>
              </a:rPr>
              <a:t>币当局</a:t>
            </a:r>
            <a:r>
              <a:rPr lang="zh-CN" altLang="en-US" sz="2800" b="1" dirty="0">
                <a:solidFill>
                  <a:schemeClr val="tx1"/>
                </a:solidFill>
              </a:rPr>
              <a:t>在外汇市场上买卖外汇，当外汇汇率过高时卖出外汇，回笼本币，而在外汇汇率过低时则买进外汇，抛售本币，使汇率变动有利于本国经济。这种干预有三种情况：一是在汇率变动剧烈时使它趋于缓和，二是使汇率稳定在某个水平上，三是使汇率上浮或下浮到某个比较合适的水平。</a:t>
            </a:r>
            <a:endParaRPr lang="zh-CN" altLang="en-US" sz="2800" b="1" dirty="0">
              <a:solidFill>
                <a:schemeClr val="tx1"/>
              </a:solidFill>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9986" name="Rectangle 2"/>
          <p:cNvSpPr>
            <a:spLocks noGrp="1"/>
          </p:cNvSpPr>
          <p:nvPr>
            <p:ph type="title"/>
          </p:nvPr>
        </p:nvSpPr>
        <p:spPr>
          <a:xfrm>
            <a:off x="1371600" y="2924175"/>
            <a:ext cx="7772400" cy="1206500"/>
          </a:xfrm>
          <a:ln/>
        </p:spPr>
        <p:txBody>
          <a:bodyPr vert="horz" wrap="square" lIns="91440" tIns="45720" rIns="91440" bIns="45720" anchor="ctr" anchorCtr="0"/>
          <a:p>
            <a:pPr eaLnBrk="1" hangingPunct="1"/>
            <a:r>
              <a:rPr lang="zh-CN" altLang="en-US" sz="4000" b="1" dirty="0">
                <a:solidFill>
                  <a:schemeClr val="tx1"/>
                </a:solidFill>
              </a:rPr>
              <a:t>货币当局的外汇干预削弱了汇率对外汇供求，进而对国际收支的调节作用，由此造成的国际收支差额则通过国际储备的增减得以弥补（即融资）。</a:t>
            </a:r>
            <a:br>
              <a:rPr lang="zh-CN" altLang="en-US" sz="4000" b="1" dirty="0">
                <a:solidFill>
                  <a:schemeClr val="tx1"/>
                </a:solidFill>
              </a:rPr>
            </a:br>
            <a:br>
              <a:rPr lang="zh-CN" altLang="en-US" sz="4000" b="1" dirty="0">
                <a:solidFill>
                  <a:schemeClr val="tx1"/>
                </a:solidFill>
              </a:rPr>
            </a:br>
            <a:r>
              <a:rPr lang="zh-CN" altLang="en-US" sz="4000" b="1" dirty="0">
                <a:solidFill>
                  <a:schemeClr val="tx1"/>
                </a:solidFill>
              </a:rPr>
              <a:t>宣告效应（</a:t>
            </a:r>
            <a:r>
              <a:rPr lang="en-US" altLang="zh-CN" sz="4000" b="1" dirty="0">
                <a:solidFill>
                  <a:schemeClr val="tx1"/>
                </a:solidFill>
              </a:rPr>
              <a:t>pronouncement effect</a:t>
            </a:r>
            <a:r>
              <a:rPr lang="zh-CN" altLang="en-US" sz="4000" b="1" dirty="0">
                <a:solidFill>
                  <a:schemeClr val="tx1"/>
                </a:solidFill>
              </a:rPr>
              <a:t>）</a:t>
            </a:r>
            <a:endParaRPr lang="zh-CN" altLang="en-US" sz="4000" b="1" dirty="0">
              <a:solidFill>
                <a:schemeClr val="tx1"/>
              </a:solidFill>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1010" name="Rectangle 2"/>
          <p:cNvSpPr>
            <a:spLocks noGrp="1"/>
          </p:cNvSpPr>
          <p:nvPr>
            <p:ph type="title"/>
          </p:nvPr>
        </p:nvSpPr>
        <p:spPr>
          <a:ln/>
        </p:spPr>
        <p:txBody>
          <a:bodyPr vert="horz" wrap="square" lIns="92075" tIns="46038" rIns="92075" bIns="46038" anchor="ctr" anchorCtr="0"/>
          <a:p>
            <a:pPr eaLnBrk="1" hangingPunct="1"/>
            <a:br>
              <a:rPr lang="en-US" altLang="zh-CN"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恶性循环（</a:t>
            </a:r>
            <a:r>
              <a:rPr lang="en-US" altLang="zh-CN" b="1" dirty="0">
                <a:solidFill>
                  <a:schemeClr val="tx1"/>
                </a:solidFill>
                <a:latin typeface="宋体" panose="02010600030101010101" pitchFamily="2" charset="-122"/>
              </a:rPr>
              <a:t>vicious circle</a:t>
            </a:r>
            <a:r>
              <a:rPr lang="zh-CN" altLang="en-US" b="1" dirty="0">
                <a:solidFill>
                  <a:schemeClr val="tx1"/>
                </a:solidFill>
                <a:latin typeface="宋体" panose="02010600030101010101" pitchFamily="2" charset="-122"/>
              </a:rPr>
              <a:t>）：</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本币贬值对价格水平的影响</a:t>
            </a:r>
            <a:br>
              <a:rPr lang="zh-CN" altLang="en-US" b="1" dirty="0">
                <a:solidFill>
                  <a:schemeClr val="tx1"/>
                </a:solidFill>
                <a:latin typeface="宋体" panose="02010600030101010101" pitchFamily="2" charset="-122"/>
              </a:rPr>
            </a:br>
            <a:endParaRPr lang="zh-CN" altLang="en-US" b="1" dirty="0">
              <a:solidFill>
                <a:schemeClr val="tx1"/>
              </a:solidFill>
              <a:latin typeface="宋体" panose="02010600030101010101" pitchFamily="2" charset="-122"/>
            </a:endParaRPr>
          </a:p>
        </p:txBody>
      </p:sp>
      <p:sp>
        <p:nvSpPr>
          <p:cNvPr id="171011" name="Rectangle 3"/>
          <p:cNvSpPr/>
          <p:nvPr/>
        </p:nvSpPr>
        <p:spPr>
          <a:xfrm>
            <a:off x="2895600" y="2819400"/>
            <a:ext cx="3200400" cy="457200"/>
          </a:xfrm>
          <a:prstGeom prst="rect">
            <a:avLst/>
          </a:prstGeom>
          <a:noFill/>
          <a:ln w="9525">
            <a:noFill/>
          </a:ln>
        </p:spPr>
        <p:txBody>
          <a:bodyPr lIns="92075" tIns="46038" rIns="92075" bIns="46038">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spcBef>
                <a:spcPct val="50000"/>
              </a:spcBef>
              <a:buClrTx/>
              <a:buSzTx/>
              <a:buFontTx/>
              <a:buNone/>
            </a:pPr>
            <a:endParaRPr lang="zh-CN" altLang="zh-CN" sz="2400" dirty="0"/>
          </a:p>
        </p:txBody>
      </p:sp>
      <p:sp>
        <p:nvSpPr>
          <p:cNvPr id="171012" name="Rectangle 4"/>
          <p:cNvSpPr/>
          <p:nvPr/>
        </p:nvSpPr>
        <p:spPr>
          <a:xfrm>
            <a:off x="3124200" y="1981200"/>
            <a:ext cx="2895600" cy="762000"/>
          </a:xfrm>
          <a:prstGeom prst="rect">
            <a:avLst/>
          </a:prstGeom>
          <a:noFill/>
          <a:ln w="9525">
            <a:noFill/>
          </a:ln>
        </p:spPr>
        <p:txBody>
          <a:bodyPr lIns="92075" tIns="46038" rIns="92075" bIns="46038">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spcBef>
                <a:spcPct val="50000"/>
              </a:spcBef>
              <a:buClrTx/>
              <a:buSzTx/>
              <a:buFontTx/>
              <a:buNone/>
            </a:pPr>
            <a:r>
              <a:rPr lang="zh-CN" altLang="en-US" sz="4400" b="1" dirty="0">
                <a:solidFill>
                  <a:srgbClr val="FF0000"/>
                </a:solidFill>
                <a:latin typeface="仿宋_GB2312" pitchFamily="49" charset="-122"/>
                <a:ea typeface="仿宋_GB2312" pitchFamily="49" charset="-122"/>
              </a:rPr>
              <a:t>本币贬值</a:t>
            </a:r>
            <a:endParaRPr lang="zh-CN" altLang="en-US" sz="4400" b="1" dirty="0">
              <a:solidFill>
                <a:srgbClr val="FF0000"/>
              </a:solidFill>
              <a:latin typeface="仿宋_GB2312" pitchFamily="49" charset="-122"/>
              <a:ea typeface="仿宋_GB2312" pitchFamily="49" charset="-122"/>
            </a:endParaRPr>
          </a:p>
        </p:txBody>
      </p:sp>
      <p:sp>
        <p:nvSpPr>
          <p:cNvPr id="171013" name="Rectangle 5"/>
          <p:cNvSpPr/>
          <p:nvPr/>
        </p:nvSpPr>
        <p:spPr>
          <a:xfrm>
            <a:off x="1143000" y="3124200"/>
            <a:ext cx="2362200" cy="1465263"/>
          </a:xfrm>
          <a:prstGeom prst="rect">
            <a:avLst/>
          </a:prstGeom>
          <a:noFill/>
          <a:ln w="9525">
            <a:noFill/>
          </a:ln>
        </p:spPr>
        <p:txBody>
          <a:bodyPr lIns="92075" tIns="46038" rIns="92075" bIns="46038">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spcBef>
                <a:spcPct val="50000"/>
              </a:spcBef>
              <a:buClrTx/>
              <a:buSzTx/>
              <a:buFontTx/>
              <a:buNone/>
            </a:pPr>
            <a:r>
              <a:rPr lang="zh-CN" altLang="en-US" sz="3600" b="1" dirty="0">
                <a:solidFill>
                  <a:srgbClr val="FF0000"/>
                </a:solidFill>
                <a:latin typeface="仿宋_GB2312" pitchFamily="49" charset="-122"/>
                <a:ea typeface="仿宋_GB2312" pitchFamily="49" charset="-122"/>
              </a:rPr>
              <a:t>出口减少</a:t>
            </a:r>
            <a:endParaRPr lang="zh-CN" altLang="en-US" sz="3600" b="1" dirty="0">
              <a:solidFill>
                <a:srgbClr val="FF0000"/>
              </a:solidFill>
              <a:latin typeface="仿宋_GB2312" pitchFamily="49" charset="-122"/>
              <a:ea typeface="仿宋_GB2312" pitchFamily="49" charset="-122"/>
            </a:endParaRPr>
          </a:p>
          <a:p>
            <a:pPr marL="0" lvl="0" indent="0">
              <a:spcBef>
                <a:spcPct val="50000"/>
              </a:spcBef>
              <a:buClrTx/>
              <a:buSzTx/>
              <a:buFontTx/>
              <a:buNone/>
            </a:pPr>
            <a:r>
              <a:rPr lang="zh-CN" altLang="en-US" sz="3600" b="1" dirty="0">
                <a:solidFill>
                  <a:srgbClr val="FF0000"/>
                </a:solidFill>
                <a:latin typeface="仿宋_GB2312" pitchFamily="49" charset="-122"/>
                <a:ea typeface="仿宋_GB2312" pitchFamily="49" charset="-122"/>
              </a:rPr>
              <a:t>进口增加</a:t>
            </a:r>
            <a:endParaRPr lang="zh-CN" altLang="en-US" sz="3600" b="1" dirty="0">
              <a:solidFill>
                <a:srgbClr val="FF0000"/>
              </a:solidFill>
              <a:latin typeface="仿宋_GB2312" pitchFamily="49" charset="-122"/>
              <a:ea typeface="仿宋_GB2312" pitchFamily="49" charset="-122"/>
            </a:endParaRPr>
          </a:p>
        </p:txBody>
      </p:sp>
      <p:sp>
        <p:nvSpPr>
          <p:cNvPr id="171014" name="Rectangle 6"/>
          <p:cNvSpPr/>
          <p:nvPr/>
        </p:nvSpPr>
        <p:spPr>
          <a:xfrm>
            <a:off x="5334000" y="3200400"/>
            <a:ext cx="2819400" cy="1465263"/>
          </a:xfrm>
          <a:prstGeom prst="rect">
            <a:avLst/>
          </a:prstGeom>
          <a:noFill/>
          <a:ln w="9525">
            <a:noFill/>
          </a:ln>
        </p:spPr>
        <p:txBody>
          <a:bodyPr lIns="92075" tIns="46038" rIns="92075" bIns="46038">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spcBef>
                <a:spcPct val="50000"/>
              </a:spcBef>
              <a:buClrTx/>
              <a:buSzTx/>
              <a:buFontTx/>
              <a:buNone/>
            </a:pPr>
            <a:r>
              <a:rPr lang="zh-CN" altLang="en-US" sz="3600" b="1" dirty="0">
                <a:solidFill>
                  <a:srgbClr val="FF0000"/>
                </a:solidFill>
                <a:latin typeface="仿宋_GB2312" pitchFamily="49" charset="-122"/>
                <a:ea typeface="仿宋_GB2312" pitchFamily="49" charset="-122"/>
              </a:rPr>
              <a:t>出口增加，</a:t>
            </a:r>
            <a:endParaRPr lang="zh-CN" altLang="en-US" sz="3600" b="1" dirty="0">
              <a:solidFill>
                <a:srgbClr val="FF0000"/>
              </a:solidFill>
              <a:latin typeface="仿宋_GB2312" pitchFamily="49" charset="-122"/>
              <a:ea typeface="仿宋_GB2312" pitchFamily="49" charset="-122"/>
            </a:endParaRPr>
          </a:p>
          <a:p>
            <a:pPr marL="0" lvl="0" indent="0">
              <a:spcBef>
                <a:spcPct val="50000"/>
              </a:spcBef>
              <a:buClrTx/>
              <a:buSzTx/>
              <a:buFontTx/>
              <a:buNone/>
            </a:pPr>
            <a:r>
              <a:rPr lang="zh-CN" altLang="en-US" sz="3600" b="1" dirty="0">
                <a:solidFill>
                  <a:srgbClr val="FF0000"/>
                </a:solidFill>
                <a:latin typeface="仿宋_GB2312" pitchFamily="49" charset="-122"/>
                <a:ea typeface="仿宋_GB2312" pitchFamily="49" charset="-122"/>
              </a:rPr>
              <a:t>进口减少</a:t>
            </a:r>
            <a:endParaRPr lang="zh-CN" altLang="en-US" sz="3600" b="1" dirty="0">
              <a:solidFill>
                <a:srgbClr val="FF0000"/>
              </a:solidFill>
              <a:latin typeface="仿宋_GB2312" pitchFamily="49" charset="-122"/>
              <a:ea typeface="仿宋_GB2312" pitchFamily="49" charset="-122"/>
            </a:endParaRPr>
          </a:p>
        </p:txBody>
      </p:sp>
      <p:sp>
        <p:nvSpPr>
          <p:cNvPr id="171015" name="Rectangle 7"/>
          <p:cNvSpPr/>
          <p:nvPr/>
        </p:nvSpPr>
        <p:spPr>
          <a:xfrm>
            <a:off x="3048000" y="4800600"/>
            <a:ext cx="2590800" cy="762000"/>
          </a:xfrm>
          <a:prstGeom prst="rect">
            <a:avLst/>
          </a:prstGeom>
          <a:noFill/>
          <a:ln w="9525">
            <a:noFill/>
          </a:ln>
        </p:spPr>
        <p:txBody>
          <a:bodyPr lIns="92075" tIns="46038" rIns="92075" bIns="46038">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spcBef>
                <a:spcPct val="50000"/>
              </a:spcBef>
              <a:buClrTx/>
              <a:buSzTx/>
              <a:buFontTx/>
              <a:buNone/>
            </a:pPr>
            <a:r>
              <a:rPr lang="zh-CN" altLang="en-US" sz="4400" b="1" dirty="0">
                <a:solidFill>
                  <a:srgbClr val="FF0000"/>
                </a:solidFill>
                <a:latin typeface="仿宋_GB2312" pitchFamily="49" charset="-122"/>
                <a:ea typeface="仿宋_GB2312" pitchFamily="49" charset="-122"/>
              </a:rPr>
              <a:t>价格上升</a:t>
            </a:r>
            <a:endParaRPr lang="zh-CN" altLang="en-US" sz="4400" b="1" dirty="0">
              <a:solidFill>
                <a:srgbClr val="FF0000"/>
              </a:solidFill>
              <a:latin typeface="仿宋_GB2312" pitchFamily="49" charset="-122"/>
              <a:ea typeface="仿宋_GB2312" pitchFamily="49" charset="-122"/>
            </a:endParaRPr>
          </a:p>
        </p:txBody>
      </p:sp>
      <p:sp>
        <p:nvSpPr>
          <p:cNvPr id="171016" name="AutoShape 8"/>
          <p:cNvSpPr/>
          <p:nvPr/>
        </p:nvSpPr>
        <p:spPr>
          <a:xfrm rot="2760000">
            <a:off x="5797550" y="2444750"/>
            <a:ext cx="825500" cy="444500"/>
          </a:xfrm>
          <a:prstGeom prst="rightArrow">
            <a:avLst>
              <a:gd name="adj1" fmla="val 50000"/>
              <a:gd name="adj2" fmla="val 91937"/>
            </a:avLst>
          </a:prstGeom>
          <a:solidFill>
            <a:schemeClr val="accent1"/>
          </a:solidFill>
          <a:ln w="12700" cap="flat" cmpd="sng">
            <a:solidFill>
              <a:schemeClr val="tx1"/>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171017" name="AutoShape 9"/>
          <p:cNvSpPr/>
          <p:nvPr/>
        </p:nvSpPr>
        <p:spPr>
          <a:xfrm rot="-1380000">
            <a:off x="1835150" y="2368550"/>
            <a:ext cx="825500" cy="444500"/>
          </a:xfrm>
          <a:prstGeom prst="rightArrow">
            <a:avLst>
              <a:gd name="adj1" fmla="val 50000"/>
              <a:gd name="adj2" fmla="val 91937"/>
            </a:avLst>
          </a:prstGeom>
          <a:solidFill>
            <a:schemeClr val="accent1"/>
          </a:solidFill>
          <a:ln w="12700" cap="flat" cmpd="sng">
            <a:solidFill>
              <a:schemeClr val="tx1"/>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171018" name="AutoShape 10"/>
          <p:cNvSpPr/>
          <p:nvPr/>
        </p:nvSpPr>
        <p:spPr>
          <a:xfrm rot="-7920000">
            <a:off x="1758950" y="4806950"/>
            <a:ext cx="825500" cy="444500"/>
          </a:xfrm>
          <a:prstGeom prst="rightArrow">
            <a:avLst>
              <a:gd name="adj1" fmla="val 50000"/>
              <a:gd name="adj2" fmla="val 91937"/>
            </a:avLst>
          </a:prstGeom>
          <a:solidFill>
            <a:schemeClr val="accent1"/>
          </a:solidFill>
          <a:ln w="12700" cap="flat" cmpd="sng">
            <a:solidFill>
              <a:schemeClr val="tx1"/>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171019" name="AutoShape 11"/>
          <p:cNvSpPr/>
          <p:nvPr/>
        </p:nvSpPr>
        <p:spPr>
          <a:xfrm rot="8220000">
            <a:off x="5568950" y="4883150"/>
            <a:ext cx="825500" cy="444500"/>
          </a:xfrm>
          <a:prstGeom prst="rightArrow">
            <a:avLst>
              <a:gd name="adj1" fmla="val 50000"/>
              <a:gd name="adj2" fmla="val 91937"/>
            </a:avLst>
          </a:prstGeom>
          <a:solidFill>
            <a:schemeClr val="accent1"/>
          </a:solidFill>
          <a:ln w="12700" cap="flat" cmpd="sng">
            <a:solidFill>
              <a:schemeClr val="tx1"/>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2034" name="Rectangle 2"/>
          <p:cNvSpPr>
            <a:spLocks noGrp="1"/>
          </p:cNvSpPr>
          <p:nvPr>
            <p:ph type="title"/>
          </p:nvPr>
        </p:nvSpPr>
        <p:spPr>
          <a:xfrm>
            <a:off x="1116013" y="692150"/>
            <a:ext cx="7772400" cy="1206500"/>
          </a:xfrm>
          <a:ln/>
        </p:spPr>
        <p:txBody>
          <a:bodyPr vert="horz" wrap="square" lIns="92075" tIns="46038" rIns="92075" bIns="46038" anchor="ctr" anchorCtr="0"/>
          <a:p>
            <a:pPr eaLnBrk="1" hangingPunct="1"/>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一、价格效应</a:t>
            </a:r>
            <a:br>
              <a:rPr lang="zh-CN" altLang="en-US" sz="3600" b="1" dirty="0">
                <a:solidFill>
                  <a:schemeClr val="tx1"/>
                </a:solidFill>
                <a:latin typeface="宋体" panose="02010600030101010101" pitchFamily="2" charset="-122"/>
              </a:rPr>
            </a:br>
            <a:br>
              <a:rPr lang="zh-CN" altLang="en-US" sz="3600" b="1" dirty="0">
                <a:solidFill>
                  <a:schemeClr val="tx1"/>
                </a:solidFill>
                <a:latin typeface="宋体" panose="02010600030101010101" pitchFamily="2" charset="-122"/>
              </a:rPr>
            </a:br>
            <a:r>
              <a:rPr lang="en-US" altLang="zh-CN" sz="3600" b="1" dirty="0">
                <a:solidFill>
                  <a:schemeClr val="tx1"/>
                </a:solidFill>
                <a:latin typeface="宋体" panose="02010600030101010101" pitchFamily="2" charset="-122"/>
              </a:rPr>
              <a:t>1</a:t>
            </a:r>
            <a:r>
              <a:rPr lang="zh-CN" altLang="en-US" sz="3600" b="1" dirty="0">
                <a:solidFill>
                  <a:schemeClr val="tx1"/>
                </a:solidFill>
                <a:latin typeface="宋体" panose="02010600030101010101" pitchFamily="2" charset="-122"/>
              </a:rPr>
              <a:t>、进口消费品价格上升形成增加工资的压力，否则就意味着实际收入下降；</a:t>
            </a:r>
            <a:br>
              <a:rPr lang="zh-CN" altLang="en-US" sz="3600" b="1" dirty="0">
                <a:solidFill>
                  <a:schemeClr val="tx1"/>
                </a:solidFill>
                <a:latin typeface="宋体" panose="02010600030101010101" pitchFamily="2" charset="-122"/>
              </a:rPr>
            </a:br>
            <a:r>
              <a:rPr lang="en-US" altLang="zh-CN" sz="3600" b="1" dirty="0">
                <a:solidFill>
                  <a:schemeClr val="tx1"/>
                </a:solidFill>
                <a:latin typeface="宋体" panose="02010600030101010101" pitchFamily="2" charset="-122"/>
              </a:rPr>
              <a:t>2</a:t>
            </a:r>
            <a:r>
              <a:rPr lang="zh-CN" altLang="en-US" sz="3600" b="1" dirty="0">
                <a:solidFill>
                  <a:schemeClr val="tx1"/>
                </a:solidFill>
                <a:latin typeface="宋体" panose="02010600030101010101" pitchFamily="2" charset="-122"/>
              </a:rPr>
              <a:t>、投资品</a:t>
            </a:r>
            <a:r>
              <a:rPr lang="en-US" altLang="zh-CN" sz="3600" b="1" dirty="0">
                <a:solidFill>
                  <a:schemeClr val="tx1"/>
                </a:solidFill>
                <a:latin typeface="宋体" panose="02010600030101010101" pitchFamily="2" charset="-122"/>
              </a:rPr>
              <a:t>investment goods</a:t>
            </a:r>
            <a:br>
              <a:rPr lang="en-US" altLang="zh-CN"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价格上升导致生产成本增加；</a:t>
            </a:r>
            <a:br>
              <a:rPr lang="zh-CN" altLang="en-US" sz="3600" b="1" dirty="0">
                <a:solidFill>
                  <a:schemeClr val="tx1"/>
                </a:solidFill>
                <a:latin typeface="宋体" panose="02010600030101010101" pitchFamily="2" charset="-122"/>
              </a:rPr>
            </a:br>
            <a:r>
              <a:rPr lang="en-US" altLang="zh-CN" sz="3600" b="1" dirty="0">
                <a:solidFill>
                  <a:schemeClr val="tx1"/>
                </a:solidFill>
                <a:latin typeface="宋体" panose="02010600030101010101" pitchFamily="2" charset="-122"/>
              </a:rPr>
              <a:t>3</a:t>
            </a:r>
            <a:r>
              <a:rPr lang="zh-CN" altLang="en-US" sz="3600" b="1" dirty="0">
                <a:solidFill>
                  <a:schemeClr val="tx1"/>
                </a:solidFill>
                <a:latin typeface="宋体" panose="02010600030101010101" pitchFamily="2" charset="-122"/>
              </a:rPr>
              <a:t>、进口替代，非进口品价格上升；</a:t>
            </a:r>
            <a:br>
              <a:rPr lang="zh-CN" altLang="en-US" sz="3600" b="1" dirty="0">
                <a:solidFill>
                  <a:schemeClr val="tx1"/>
                </a:solidFill>
                <a:latin typeface="宋体" panose="02010600030101010101" pitchFamily="2" charset="-122"/>
              </a:rPr>
            </a:br>
            <a:r>
              <a:rPr lang="en-US" altLang="zh-CN" sz="3600" b="1" dirty="0">
                <a:solidFill>
                  <a:schemeClr val="tx1"/>
                </a:solidFill>
                <a:latin typeface="宋体" panose="02010600030101010101" pitchFamily="2" charset="-122"/>
              </a:rPr>
              <a:t>4</a:t>
            </a:r>
            <a:r>
              <a:rPr lang="zh-CN" altLang="en-US" sz="3600" b="1" dirty="0">
                <a:solidFill>
                  <a:schemeClr val="tx1"/>
                </a:solidFill>
                <a:latin typeface="宋体" panose="02010600030101010101" pitchFamily="2" charset="-122"/>
              </a:rPr>
              <a:t>、通货膨胀预期导致价格上升惯性：</a:t>
            </a: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   预期的自我实现 </a:t>
            </a:r>
            <a:br>
              <a:rPr lang="zh-CN" altLang="en-US" sz="3600" b="1" dirty="0">
                <a:solidFill>
                  <a:schemeClr val="tx1"/>
                </a:solidFill>
                <a:latin typeface="宋体" panose="02010600030101010101" pitchFamily="2" charset="-122"/>
              </a:rPr>
            </a:br>
            <a:r>
              <a:rPr lang="en-US" altLang="zh-CN" sz="3600" b="1" dirty="0">
                <a:solidFill>
                  <a:schemeClr val="tx1"/>
                </a:solidFill>
                <a:latin typeface="宋体" panose="02010600030101010101" pitchFamily="2" charset="-122"/>
              </a:rPr>
              <a:t>Inflation feeds itself.</a:t>
            </a:r>
            <a:endParaRPr lang="en-US" altLang="zh-CN" sz="3600" b="1" dirty="0">
              <a:solidFill>
                <a:schemeClr val="tx1"/>
              </a:solidFill>
              <a:latin typeface="宋体" panose="02010600030101010101" pitchFamily="2" charset="-122"/>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3058" name="图片 1"/>
          <p:cNvPicPr>
            <a:picLocks noChangeAspect="1"/>
          </p:cNvPicPr>
          <p:nvPr/>
        </p:nvPicPr>
        <p:blipFill>
          <a:blip r:embed="rId1"/>
          <a:srcRect l="6926" t="14169" r="14658" b="8391"/>
          <a:stretch>
            <a:fillRect/>
          </a:stretch>
        </p:blipFill>
        <p:spPr>
          <a:xfrm>
            <a:off x="0" y="0"/>
            <a:ext cx="9144000" cy="6878638"/>
          </a:xfrm>
          <a:prstGeom prst="rect">
            <a:avLst/>
          </a:prstGeom>
          <a:noFill/>
          <a:ln w="9525">
            <a:noFill/>
          </a:ln>
        </p:spPr>
      </p:pic>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82" name="Rectangle 2"/>
          <p:cNvSpPr>
            <a:spLocks noGrp="1"/>
          </p:cNvSpPr>
          <p:nvPr>
            <p:ph type="title"/>
          </p:nvPr>
        </p:nvSpPr>
        <p:spPr>
          <a:ln/>
        </p:spPr>
        <p:txBody>
          <a:bodyPr vert="horz" wrap="square" lIns="92075" tIns="46038" rIns="92075" bIns="46038" anchor="ctr" anchorCtr="0"/>
          <a:p>
            <a:pPr eaLnBrk="1" hangingPunct="1"/>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二、数量效应</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出口增加，进口减少导致总供应减少；</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三、货币效应</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外汇储备增加导致本币投放增加。</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             </a:t>
            </a:r>
            <a:r>
              <a:rPr lang="en-US" altLang="zh-CN" sz="3200" b="1" dirty="0">
                <a:solidFill>
                  <a:schemeClr val="tx1"/>
                </a:solidFill>
              </a:rPr>
              <a:t>M</a:t>
            </a:r>
            <a:r>
              <a:rPr lang="en-US" altLang="zh-CN" sz="3200" b="1" baseline="-20000" dirty="0">
                <a:solidFill>
                  <a:schemeClr val="tx1"/>
                </a:solidFill>
              </a:rPr>
              <a:t>2</a:t>
            </a:r>
            <a:r>
              <a:rPr lang="en-US" altLang="zh-CN" sz="3200" b="1" dirty="0">
                <a:solidFill>
                  <a:schemeClr val="tx1"/>
                </a:solidFill>
              </a:rPr>
              <a:t>=mB</a:t>
            </a:r>
            <a:br>
              <a:rPr lang="en-US" altLang="zh-CN" sz="3200" b="1" dirty="0">
                <a:solidFill>
                  <a:schemeClr val="tx1"/>
                </a:solidFill>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结论：本币贬值具有扩张效应；本币升值具有紧缩效应</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hlinkClick r:id="rId1" action="ppaction://hlinkfile"/>
              </a:rPr>
              <a:t>讨论：人民币升值是否会导致资产泡沫</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5106" name="Picture 5"/>
          <p:cNvPicPr>
            <a:picLocks noChangeAspect="1"/>
          </p:cNvPicPr>
          <p:nvPr/>
        </p:nvPicPr>
        <p:blipFill>
          <a:blip r:embed="rId1"/>
          <a:srcRect l="11691" t="26698" r="25487" b="19965"/>
          <a:stretch>
            <a:fillRect/>
          </a:stretch>
        </p:blipFill>
        <p:spPr>
          <a:xfrm>
            <a:off x="0" y="0"/>
            <a:ext cx="9144000" cy="6858000"/>
          </a:xfrm>
          <a:prstGeom prst="rect">
            <a:avLst/>
          </a:prstGeom>
          <a:noFill/>
          <a:ln w="9525">
            <a:noFill/>
          </a:ln>
        </p:spPr>
      </p:pic>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6130" name="AutoShape 4" descr="https://wx.qq.com/cgi-bin/mmwebwx-bin/webwxgetmsgimg?&amp;MsgID=1767429664127954134&amp;skey=%40crypt_352c9bdd_ed9bfa15917f14a508bc1328961139b5"/>
          <p:cNvSpPr>
            <a:spLocks noChangeAspect="1"/>
          </p:cNvSpPr>
          <p:nvPr/>
        </p:nvSpPr>
        <p:spPr>
          <a:xfrm>
            <a:off x="4541838" y="-182562"/>
            <a:ext cx="304800" cy="304800"/>
          </a:xfrm>
          <a:prstGeom prst="rect">
            <a:avLst/>
          </a:prstGeom>
          <a:noFill/>
          <a:ln w="9525">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pic>
        <p:nvPicPr>
          <p:cNvPr id="176131" name="Picture 5"/>
          <p:cNvPicPr>
            <a:picLocks noChangeAspect="1"/>
          </p:cNvPicPr>
          <p:nvPr/>
        </p:nvPicPr>
        <p:blipFill>
          <a:blip r:embed="rId1"/>
          <a:srcRect l="3195" r="7344"/>
          <a:stretch>
            <a:fillRect/>
          </a:stretch>
        </p:blipFill>
        <p:spPr>
          <a:xfrm>
            <a:off x="26988" y="61913"/>
            <a:ext cx="9117012" cy="6796087"/>
          </a:xfrm>
          <a:prstGeom prst="rect">
            <a:avLst/>
          </a:prstGeom>
          <a:noFill/>
          <a:ln w="12700">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第一次世界大战以后，由大规模移民形成的侨汇和战争赔款构成的单边转移、国际投资导致的资本流动，使国际经济交易的形式明显增多。此外，金本位制度开始解体，黄金逐步退出流通领域，纸币流通日益盛行，外汇已成为国际贸易、国际结算和国际投资的主要支付手段。这使得外汇收支的重要性与日俱增，这时，各国通行的国际收支概念就由贸易收支推广到了外汇收支，即把所有涉及外汇收付的内容都包括在内。</a:t>
            </a:r>
            <a:endParaRPr lang="zh-CN" altLang="en-US" sz="3200" b="1" dirty="0">
              <a:solidFill>
                <a:schemeClr val="tx1"/>
              </a:solidFill>
            </a:endParaRP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7154" name="Rectangle 2"/>
          <p:cNvSpPr>
            <a:spLocks noGrp="1"/>
          </p:cNvSpPr>
          <p:nvPr>
            <p:ph type="title"/>
          </p:nvPr>
        </p:nvSpPr>
        <p:spPr>
          <a:xfrm>
            <a:off x="1116013" y="2708275"/>
            <a:ext cx="7772400" cy="1206500"/>
          </a:xfrm>
          <a:ln/>
        </p:spPr>
        <p:txBody>
          <a:bodyPr vert="horz" wrap="square" lIns="91440" tIns="45720" rIns="91440" bIns="45720" anchor="ctr" anchorCtr="0"/>
          <a:p>
            <a:pPr eaLnBrk="1" hangingPunct="1"/>
            <a:r>
              <a:rPr lang="en-US" altLang="zh-CN" sz="4000" dirty="0">
                <a:solidFill>
                  <a:schemeClr val="tx1"/>
                </a:solidFill>
              </a:rPr>
              <a:t>2011-02-28 </a:t>
            </a:r>
            <a:r>
              <a:rPr lang="zh-CN" altLang="en-US" sz="4000" dirty="0">
                <a:solidFill>
                  <a:schemeClr val="tx1"/>
                </a:solidFill>
                <a:hlinkClick r:id="rId1"/>
              </a:rPr>
              <a:t>上海证券报</a:t>
            </a:r>
            <a:br>
              <a:rPr lang="zh-CN" altLang="en-US" sz="4000" dirty="0">
                <a:solidFill>
                  <a:schemeClr val="tx1"/>
                </a:solidFill>
              </a:rPr>
            </a:br>
            <a:br>
              <a:rPr lang="zh-CN" altLang="en-US" sz="4000" dirty="0">
                <a:solidFill>
                  <a:schemeClr val="tx1"/>
                </a:solidFill>
              </a:rPr>
            </a:br>
            <a:r>
              <a:rPr lang="zh-CN" altLang="en-US" sz="4000" dirty="0">
                <a:solidFill>
                  <a:schemeClr val="tx1"/>
                </a:solidFill>
              </a:rPr>
              <a:t>  厦门大学、新加坡国立大学和经济参考报</a:t>
            </a:r>
            <a:r>
              <a:rPr lang="en-US" altLang="zh-CN" sz="4000" dirty="0">
                <a:solidFill>
                  <a:schemeClr val="tx1"/>
                </a:solidFill>
              </a:rPr>
              <a:t>26</a:t>
            </a:r>
            <a:r>
              <a:rPr lang="zh-CN" altLang="en-US" sz="4000" dirty="0">
                <a:solidFill>
                  <a:schemeClr val="tx1"/>
                </a:solidFill>
              </a:rPr>
              <a:t>日联合发布“中国季度宏观经济模型（</a:t>
            </a:r>
            <a:r>
              <a:rPr lang="en-US" altLang="zh-CN" sz="4000" dirty="0">
                <a:solidFill>
                  <a:schemeClr val="tx1"/>
                </a:solidFill>
              </a:rPr>
              <a:t>CQMM</a:t>
            </a:r>
            <a:r>
              <a:rPr lang="zh-CN" altLang="en-US" sz="4000" dirty="0">
                <a:solidFill>
                  <a:schemeClr val="tx1"/>
                </a:solidFill>
              </a:rPr>
              <a:t>）”</a:t>
            </a:r>
            <a:r>
              <a:rPr lang="en-US" altLang="zh-CN" sz="4000" dirty="0">
                <a:solidFill>
                  <a:schemeClr val="tx1"/>
                </a:solidFill>
              </a:rPr>
              <a:t>2011</a:t>
            </a:r>
            <a:r>
              <a:rPr lang="zh-CN" altLang="en-US" sz="4000" dirty="0">
                <a:solidFill>
                  <a:schemeClr val="tx1"/>
                </a:solidFill>
              </a:rPr>
              <a:t>年春季预测报告，模型假设人民币连续两年平均对美元升值</a:t>
            </a:r>
            <a:r>
              <a:rPr lang="en-US" altLang="zh-CN" sz="4000" dirty="0">
                <a:solidFill>
                  <a:schemeClr val="tx1"/>
                </a:solidFill>
              </a:rPr>
              <a:t>15%</a:t>
            </a:r>
            <a:r>
              <a:rPr lang="zh-CN" altLang="en-US" sz="4000" dirty="0">
                <a:solidFill>
                  <a:schemeClr val="tx1"/>
                </a:solidFill>
              </a:rPr>
              <a:t>，模拟结果，</a:t>
            </a:r>
            <a:r>
              <a:rPr lang="en-US" altLang="zh-CN" sz="4000" dirty="0">
                <a:solidFill>
                  <a:schemeClr val="tx1"/>
                </a:solidFill>
              </a:rPr>
              <a:t>CPI</a:t>
            </a:r>
            <a:r>
              <a:rPr lang="zh-CN" altLang="en-US" sz="4000" dirty="0">
                <a:solidFill>
                  <a:schemeClr val="tx1"/>
                </a:solidFill>
              </a:rPr>
              <a:t>平均每年下降</a:t>
            </a:r>
            <a:r>
              <a:rPr lang="en-US" altLang="zh-CN" sz="4000" dirty="0">
                <a:solidFill>
                  <a:schemeClr val="tx1"/>
                </a:solidFill>
              </a:rPr>
              <a:t>3%</a:t>
            </a:r>
            <a:r>
              <a:rPr lang="zh-CN" altLang="en-US" sz="4000" dirty="0">
                <a:solidFill>
                  <a:schemeClr val="tx1"/>
                </a:solidFill>
              </a:rPr>
              <a:t>左右</a:t>
            </a:r>
            <a:endParaRPr lang="zh-CN" altLang="en-US" sz="4000" dirty="0">
              <a:solidFill>
                <a:schemeClr val="tx1"/>
              </a:solidFill>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8178" name="Rectangle 4"/>
          <p:cNvSpPr>
            <a:spLocks noGrp="1"/>
          </p:cNvSpPr>
          <p:nvPr>
            <p:ph type="title"/>
          </p:nvPr>
        </p:nvSpPr>
        <p:spPr>
          <a:xfrm>
            <a:off x="1371600" y="2852738"/>
            <a:ext cx="7772400" cy="1206500"/>
          </a:xfrm>
          <a:ln/>
        </p:spPr>
        <p:txBody>
          <a:bodyPr vert="horz" wrap="square" lIns="91440" tIns="45720" rIns="91440" bIns="45720" anchor="ctr" anchorCtr="0"/>
          <a:p>
            <a:pPr eaLnBrk="1" hangingPunct="1"/>
            <a:r>
              <a:rPr lang="zh-CN" altLang="en-US" sz="3600" b="1" dirty="0">
                <a:solidFill>
                  <a:schemeClr val="tx1"/>
                </a:solidFill>
              </a:rPr>
              <a:t>东方早报 </a:t>
            </a:r>
            <a:r>
              <a:rPr lang="en-US" altLang="zh-CN" sz="3600" b="1" dirty="0">
                <a:solidFill>
                  <a:schemeClr val="tx1"/>
                </a:solidFill>
              </a:rPr>
              <a:t>2011-04-24</a:t>
            </a:r>
            <a:br>
              <a:rPr lang="en-US" altLang="zh-CN" sz="3600" b="1" dirty="0">
                <a:solidFill>
                  <a:schemeClr val="tx1"/>
                </a:solidFill>
              </a:rPr>
            </a:br>
            <a:br>
              <a:rPr lang="en-US" altLang="zh-CN" sz="3600" b="1" dirty="0">
                <a:solidFill>
                  <a:schemeClr val="tx1"/>
                </a:solidFill>
              </a:rPr>
            </a:br>
            <a:r>
              <a:rPr lang="zh-CN" altLang="en-US" sz="3600" b="1" dirty="0">
                <a:solidFill>
                  <a:schemeClr val="tx1"/>
                </a:solidFill>
              </a:rPr>
              <a:t>国务院发展研究中心金融研究所副所长巴曙松表示，未来通胀新动力将是输入型通胀，“这个时期适当地加快升值，有助于抑制输入型通胀。”</a:t>
            </a:r>
            <a:br>
              <a:rPr lang="zh-CN" altLang="en-US" sz="3600" b="1" dirty="0">
                <a:solidFill>
                  <a:schemeClr val="tx1"/>
                </a:solidFill>
              </a:rPr>
            </a:br>
            <a:r>
              <a:rPr lang="zh-CN" altLang="en-US" sz="3600" b="1" dirty="0">
                <a:solidFill>
                  <a:schemeClr val="tx1"/>
                </a:solidFill>
              </a:rPr>
              <a:t>　　中国人民银行副行长胡晓炼本周亦撰文称，“要增强汇率弹性，减缓输入型通货膨胀压力。”</a:t>
            </a:r>
            <a:endParaRPr lang="zh-CN" altLang="en-US" sz="3600" b="1" dirty="0">
              <a:solidFill>
                <a:schemeClr val="tx1"/>
              </a:solidFill>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9202" name="Rectangle 2"/>
          <p:cNvSpPr>
            <a:spLocks noGrp="1"/>
          </p:cNvSpPr>
          <p:nvPr>
            <p:ph type="title"/>
          </p:nvPr>
        </p:nvSpPr>
        <p:spPr>
          <a:xfrm>
            <a:off x="1371600" y="2708275"/>
            <a:ext cx="7772400" cy="1206500"/>
          </a:xfrm>
          <a:ln/>
        </p:spPr>
        <p:txBody>
          <a:bodyPr vert="horz" wrap="square" lIns="91440" tIns="45720" rIns="91440" bIns="45720" anchor="ctr" anchorCtr="0"/>
          <a:p>
            <a:pPr eaLnBrk="1" hangingPunct="1"/>
            <a:r>
              <a:rPr lang="zh-CN" altLang="en-US" sz="3200" b="1" dirty="0">
                <a:solidFill>
                  <a:schemeClr val="tx1"/>
                </a:solidFill>
              </a:rPr>
              <a:t>第四节  外汇管制</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强制结售汇</a:t>
            </a:r>
            <a:br>
              <a:rPr lang="zh-CN" altLang="en-US" sz="3200" b="1" dirty="0">
                <a:solidFill>
                  <a:schemeClr val="tx1"/>
                </a:solidFill>
              </a:rPr>
            </a:br>
            <a:r>
              <a:rPr lang="zh-CN" altLang="en-US" sz="3200" b="1" dirty="0">
                <a:solidFill>
                  <a:schemeClr val="tx1"/>
                </a:solidFill>
              </a:rPr>
              <a:t>        </a:t>
            </a:r>
            <a:r>
              <a:rPr lang="en-US" altLang="zh-CN" sz="3200" b="1" dirty="0">
                <a:solidFill>
                  <a:schemeClr val="tx1"/>
                </a:solidFill>
              </a:rPr>
              <a:t>1994</a:t>
            </a:r>
            <a:r>
              <a:rPr lang="zh-CN" altLang="en-US" sz="3200" b="1" dirty="0">
                <a:solidFill>
                  <a:schemeClr val="tx1"/>
                </a:solidFill>
              </a:rPr>
              <a:t>年起，中国人民银行对外汇指定银行的结售汇周转头寸，即结售汇综合头寸的外汇数量实行限额管理，若银行用于结售汇业务周转的外汇资金超过核定的区间，则必须进入银行间外汇市场进行平补，即卖出外汇；如果低于核定的区间，也可以通过银行间外汇市场进行平补，即买入外汇。如果银行间市场在整体上仍然不能平衡头寸，则可通过央行的结售汇最终平衡头寸。</a:t>
            </a:r>
            <a:endParaRPr lang="zh-CN" altLang="en-US" sz="3200" b="1" dirty="0">
              <a:solidFill>
                <a:schemeClr val="tx1"/>
              </a:solidFill>
            </a:endParaRP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0226" name="Rectangle 4"/>
          <p:cNvSpPr>
            <a:spLocks noGrp="1"/>
          </p:cNvSpPr>
          <p:nvPr>
            <p:ph type="title"/>
          </p:nvPr>
        </p:nvSpPr>
        <p:spPr>
          <a:xfrm>
            <a:off x="1192213" y="3013075"/>
            <a:ext cx="7772400" cy="1206500"/>
          </a:xfrm>
          <a:ln/>
        </p:spPr>
        <p:txBody>
          <a:bodyPr vert="horz" wrap="square" lIns="91440" tIns="45720" rIns="91440" bIns="45720" anchor="ctr" anchorCtr="0"/>
          <a:p>
            <a:pPr eaLnBrk="1" hangingPunct="1"/>
            <a:r>
              <a:rPr lang="zh-CN" altLang="en-US" sz="3600" b="1" dirty="0">
                <a:solidFill>
                  <a:schemeClr val="tx1"/>
                </a:solidFill>
              </a:rPr>
              <a:t>国家外汇管理局关于加强外汇资金流入管理有关问题的通知（</a:t>
            </a:r>
            <a:r>
              <a:rPr lang="en-US" altLang="zh-CN" sz="3600" b="1" dirty="0">
                <a:solidFill>
                  <a:schemeClr val="tx1"/>
                </a:solidFill>
              </a:rPr>
              <a:t>2013-05-09</a:t>
            </a:r>
            <a:r>
              <a:rPr lang="zh-CN" altLang="en-US" sz="3600" b="1" dirty="0">
                <a:solidFill>
                  <a:schemeClr val="tx1"/>
                </a:solidFill>
              </a:rPr>
              <a:t>）</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各银行当月结售汇综合头寸下限</a:t>
            </a:r>
            <a:r>
              <a:rPr lang="en-US" altLang="zh-CN" sz="3600" b="1" dirty="0">
                <a:solidFill>
                  <a:schemeClr val="tx1"/>
                </a:solidFill>
              </a:rPr>
              <a:t>=</a:t>
            </a:r>
            <a:r>
              <a:rPr lang="zh-CN" altLang="en-US" sz="3600" b="1" dirty="0">
                <a:solidFill>
                  <a:schemeClr val="tx1"/>
                </a:solidFill>
              </a:rPr>
              <a:t>（上月末境内外汇贷款余额 </a:t>
            </a:r>
            <a:r>
              <a:rPr lang="en-US" altLang="zh-CN" sz="4800" b="1" dirty="0">
                <a:solidFill>
                  <a:schemeClr val="tx1"/>
                </a:solidFill>
                <a:latin typeface="宋体" panose="02010600030101010101" pitchFamily="2" charset="-122"/>
              </a:rPr>
              <a:t>-</a:t>
            </a:r>
            <a:r>
              <a:rPr lang="zh-CN" altLang="en-US" sz="3600" b="1" dirty="0">
                <a:solidFill>
                  <a:schemeClr val="tx1"/>
                </a:solidFill>
              </a:rPr>
              <a:t>上月末外汇存款余额</a:t>
            </a:r>
            <a:r>
              <a:rPr lang="en-US" altLang="zh-CN" sz="3600" b="1" dirty="0">
                <a:solidFill>
                  <a:schemeClr val="tx1"/>
                </a:solidFill>
              </a:rPr>
              <a:t>×</a:t>
            </a:r>
            <a:r>
              <a:rPr lang="zh-CN" altLang="en-US" sz="3600" b="1" dirty="0">
                <a:solidFill>
                  <a:schemeClr val="tx1"/>
                </a:solidFill>
              </a:rPr>
              <a:t>参考贷存比）</a:t>
            </a:r>
            <a:r>
              <a:rPr lang="en-US" altLang="zh-CN" sz="3600" b="1" dirty="0">
                <a:solidFill>
                  <a:schemeClr val="tx1"/>
                </a:solidFill>
              </a:rPr>
              <a:t>×</a:t>
            </a:r>
            <a:r>
              <a:rPr lang="zh-CN" altLang="en-US" sz="3600" b="1" dirty="0">
                <a:solidFill>
                  <a:schemeClr val="tx1"/>
                </a:solidFill>
              </a:rPr>
              <a:t>国际收支调节系数”。其中：中资银行的参考贷存比为</a:t>
            </a:r>
            <a:r>
              <a:rPr lang="en-US" altLang="zh-CN" sz="3600" b="1" dirty="0">
                <a:solidFill>
                  <a:schemeClr val="tx1"/>
                </a:solidFill>
              </a:rPr>
              <a:t>75%</a:t>
            </a:r>
            <a:r>
              <a:rPr lang="zh-CN" altLang="en-US" sz="3600" b="1" dirty="0">
                <a:solidFill>
                  <a:schemeClr val="tx1"/>
                </a:solidFill>
              </a:rPr>
              <a:t>，外资银行的参考贷存比为</a:t>
            </a:r>
            <a:r>
              <a:rPr lang="en-US" altLang="zh-CN" sz="3600" b="1" dirty="0">
                <a:solidFill>
                  <a:schemeClr val="tx1"/>
                </a:solidFill>
              </a:rPr>
              <a:t>100%</a:t>
            </a:r>
            <a:r>
              <a:rPr lang="zh-CN" altLang="en-US" sz="3600" b="1" dirty="0">
                <a:solidFill>
                  <a:schemeClr val="tx1"/>
                </a:solidFill>
              </a:rPr>
              <a:t>，国际收支调节系数为</a:t>
            </a:r>
            <a:r>
              <a:rPr lang="en-US" altLang="zh-CN" sz="3600" b="1" dirty="0">
                <a:solidFill>
                  <a:schemeClr val="tx1"/>
                </a:solidFill>
              </a:rPr>
              <a:t>0.25</a:t>
            </a:r>
            <a:r>
              <a:rPr lang="zh-CN" altLang="en-US" sz="3600" b="1" dirty="0">
                <a:solidFill>
                  <a:schemeClr val="tx1"/>
                </a:solidFill>
              </a:rPr>
              <a:t>。</a:t>
            </a:r>
            <a:endParaRPr lang="zh-CN" altLang="en-US" sz="3600" b="1" dirty="0">
              <a:solidFill>
                <a:schemeClr val="tx1"/>
              </a:solidFill>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1250" name="Rectangle 4"/>
          <p:cNvSpPr>
            <a:spLocks noGrp="1"/>
          </p:cNvSpPr>
          <p:nvPr>
            <p:ph type="title"/>
          </p:nvPr>
        </p:nvSpPr>
        <p:spPr>
          <a:xfrm>
            <a:off x="1371600" y="2636838"/>
            <a:ext cx="7772400" cy="1206500"/>
          </a:xfrm>
          <a:ln/>
        </p:spPr>
        <p:txBody>
          <a:bodyPr vert="horz" wrap="square" lIns="91440" tIns="45720" rIns="91440" bIns="45720" anchor="ctr" anchorCtr="0"/>
          <a:p>
            <a:pPr eaLnBrk="1" hangingPunct="1"/>
            <a:r>
              <a:rPr lang="zh-CN" altLang="en-US" sz="3600" b="1" dirty="0">
                <a:solidFill>
                  <a:schemeClr val="tx1"/>
                </a:solidFill>
              </a:rPr>
              <a:t>资本管制的主要表现：</a:t>
            </a:r>
            <a:br>
              <a:rPr lang="zh-CN" altLang="en-US" sz="3600" b="1" dirty="0">
                <a:solidFill>
                  <a:schemeClr val="tx1"/>
                </a:solidFill>
              </a:rPr>
            </a:br>
            <a:br>
              <a:rPr lang="zh-CN" altLang="en-US" sz="3600" b="1" dirty="0">
                <a:solidFill>
                  <a:schemeClr val="tx1"/>
                </a:solidFill>
              </a:rPr>
            </a:br>
            <a:r>
              <a:rPr lang="en-US" altLang="zh-CN" sz="3600" b="1" dirty="0">
                <a:solidFill>
                  <a:schemeClr val="tx1"/>
                </a:solidFill>
              </a:rPr>
              <a:t>IMF</a:t>
            </a:r>
            <a:r>
              <a:rPr lang="zh-CN" altLang="en-US" sz="3600" b="1" dirty="0">
                <a:solidFill>
                  <a:schemeClr val="tx1"/>
                </a:solidFill>
              </a:rPr>
              <a:t>把涉及资本管制的现象划分为</a:t>
            </a:r>
            <a:r>
              <a:rPr lang="en-US" altLang="zh-CN" sz="3600" b="1" dirty="0">
                <a:solidFill>
                  <a:schemeClr val="tx1"/>
                </a:solidFill>
              </a:rPr>
              <a:t>43</a:t>
            </a:r>
            <a:r>
              <a:rPr lang="zh-CN" altLang="en-US" sz="3600" b="1" dirty="0">
                <a:solidFill>
                  <a:schemeClr val="tx1"/>
                </a:solidFill>
              </a:rPr>
              <a:t>个项目，我国采取严格管制的主要集中在</a:t>
            </a:r>
            <a:r>
              <a:rPr lang="en-US" altLang="zh-CN" sz="3600" b="1" dirty="0">
                <a:solidFill>
                  <a:schemeClr val="tx1"/>
                </a:solidFill>
              </a:rPr>
              <a:t>3</a:t>
            </a:r>
            <a:r>
              <a:rPr lang="zh-CN" altLang="en-US" sz="3600" b="1" dirty="0">
                <a:solidFill>
                  <a:schemeClr val="tx1"/>
                </a:solidFill>
              </a:rPr>
              <a:t>个项目：</a:t>
            </a:r>
            <a:r>
              <a:rPr lang="zh-CN" altLang="en-US" sz="3600" b="1" dirty="0">
                <a:solidFill>
                  <a:schemeClr val="tx1"/>
                </a:solidFill>
                <a:sym typeface="Wingdings" panose="05000000000000000000" pitchFamily="2" charset="2"/>
              </a:rPr>
              <a:t>（</a:t>
            </a:r>
            <a:r>
              <a:rPr lang="en-US" altLang="zh-CN" sz="3600" b="1" dirty="0">
                <a:solidFill>
                  <a:schemeClr val="tx1"/>
                </a:solidFill>
                <a:sym typeface="Wingdings" panose="05000000000000000000" pitchFamily="2" charset="2"/>
              </a:rPr>
              <a:t>1</a:t>
            </a:r>
            <a:r>
              <a:rPr lang="zh-CN" altLang="en-US" sz="3600" b="1" dirty="0">
                <a:solidFill>
                  <a:schemeClr val="tx1"/>
                </a:solidFill>
                <a:sym typeface="Wingdings" panose="05000000000000000000" pitchFamily="2" charset="2"/>
              </a:rPr>
              <a:t>）外商直接投资需要审批；（</a:t>
            </a:r>
            <a:r>
              <a:rPr lang="en-US" altLang="zh-CN" sz="3600" b="1" dirty="0">
                <a:solidFill>
                  <a:schemeClr val="tx1"/>
                </a:solidFill>
                <a:sym typeface="Wingdings" panose="05000000000000000000" pitchFamily="2" charset="2"/>
              </a:rPr>
              <a:t>2</a:t>
            </a:r>
            <a:r>
              <a:rPr lang="zh-CN" altLang="en-US" sz="3600" b="1" dirty="0">
                <a:solidFill>
                  <a:schemeClr val="tx1"/>
                </a:solidFill>
                <a:sym typeface="Wingdings" panose="05000000000000000000" pitchFamily="2" charset="2"/>
              </a:rPr>
              <a:t>）境外负债有严格限制；（</a:t>
            </a:r>
            <a:r>
              <a:rPr lang="en-US" altLang="zh-CN" sz="3600" b="1" dirty="0">
                <a:solidFill>
                  <a:schemeClr val="tx1"/>
                </a:solidFill>
                <a:sym typeface="Wingdings" panose="05000000000000000000" pitchFamily="2" charset="2"/>
              </a:rPr>
              <a:t>3</a:t>
            </a:r>
            <a:r>
              <a:rPr lang="zh-CN" altLang="en-US" sz="3600" b="1" dirty="0">
                <a:solidFill>
                  <a:schemeClr val="tx1"/>
                </a:solidFill>
                <a:sym typeface="Wingdings" panose="05000000000000000000" pitchFamily="2" charset="2"/>
              </a:rPr>
              <a:t>）跨境金融投资必须通过</a:t>
            </a:r>
            <a:r>
              <a:rPr lang="en-US" altLang="zh-CN" sz="3600" b="1" dirty="0">
                <a:solidFill>
                  <a:schemeClr val="tx1"/>
                </a:solidFill>
                <a:sym typeface="Wingdings" panose="05000000000000000000" pitchFamily="2" charset="2"/>
              </a:rPr>
              <a:t>QFII</a:t>
            </a:r>
            <a:r>
              <a:rPr lang="zh-CN" altLang="en-US" sz="3600" b="1" dirty="0">
                <a:solidFill>
                  <a:schemeClr val="tx1"/>
                </a:solidFill>
                <a:sym typeface="Wingdings" panose="05000000000000000000" pitchFamily="2" charset="2"/>
              </a:rPr>
              <a:t>和</a:t>
            </a:r>
            <a:r>
              <a:rPr lang="en-US" altLang="zh-CN" sz="3600" b="1" dirty="0">
                <a:solidFill>
                  <a:schemeClr val="tx1"/>
                </a:solidFill>
                <a:sym typeface="Wingdings" panose="05000000000000000000" pitchFamily="2" charset="2"/>
              </a:rPr>
              <a:t>QDII</a:t>
            </a:r>
            <a:r>
              <a:rPr lang="zh-CN" altLang="en-US" sz="3600" b="1" dirty="0">
                <a:solidFill>
                  <a:schemeClr val="tx1"/>
                </a:solidFill>
                <a:sym typeface="Wingdings" panose="05000000000000000000" pitchFamily="2" charset="2"/>
              </a:rPr>
              <a:t>获得配额。</a:t>
            </a:r>
            <a:endParaRPr lang="zh-CN" altLang="en-US" sz="3600" b="1" dirty="0">
              <a:solidFill>
                <a:schemeClr val="tx1"/>
              </a:solidFill>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2274" name="Rectangle 4"/>
          <p:cNvSpPr>
            <a:spLocks noGrp="1"/>
          </p:cNvSpPr>
          <p:nvPr>
            <p:ph type="title"/>
          </p:nvPr>
        </p:nvSpPr>
        <p:spPr>
          <a:xfrm>
            <a:off x="1371600" y="2708275"/>
            <a:ext cx="7772400" cy="1206500"/>
          </a:xfrm>
          <a:ln/>
        </p:spPr>
        <p:txBody>
          <a:bodyPr vert="horz" wrap="square" lIns="91440" tIns="45720" rIns="91440" bIns="45720" anchor="ctr" anchorCtr="0"/>
          <a:p>
            <a:pPr eaLnBrk="1" hangingPunct="1"/>
            <a:r>
              <a:rPr lang="zh-CN" altLang="en-US" sz="3200" b="1" dirty="0">
                <a:solidFill>
                  <a:schemeClr val="tx1"/>
                </a:solidFill>
              </a:rPr>
              <a:t>外汇管制通常与本币汇率高估有关，我国是特例。</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反向管制：限制结汇；银行以外汇缴纳存款准备金</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外汇管制的利弊</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有利方面</a:t>
            </a:r>
            <a:br>
              <a:rPr lang="zh-CN" altLang="en-US" sz="3200" b="1" dirty="0">
                <a:solidFill>
                  <a:schemeClr val="tx1"/>
                </a:solidFill>
              </a:rPr>
            </a:br>
            <a:r>
              <a:rPr lang="en-US" altLang="zh-CN" sz="3200" b="1" dirty="0">
                <a:solidFill>
                  <a:schemeClr val="tx1"/>
                </a:solidFill>
              </a:rPr>
              <a:t>(1)</a:t>
            </a:r>
            <a:r>
              <a:rPr lang="zh-CN" altLang="en-US" sz="3200" b="1" dirty="0">
                <a:solidFill>
                  <a:schemeClr val="tx1"/>
                </a:solidFill>
              </a:rPr>
              <a:t>改善国际收支和稳定汇率的效果比较明显；</a:t>
            </a:r>
            <a:br>
              <a:rPr lang="zh-CN" altLang="en-US" sz="3200" b="1" dirty="0">
                <a:solidFill>
                  <a:schemeClr val="tx1"/>
                </a:solidFill>
              </a:rPr>
            </a:br>
            <a:r>
              <a:rPr lang="en-US" altLang="zh-CN" sz="3200" b="1" dirty="0">
                <a:solidFill>
                  <a:schemeClr val="tx1"/>
                </a:solidFill>
              </a:rPr>
              <a:t>(2)</a:t>
            </a:r>
            <a:r>
              <a:rPr lang="zh-CN" altLang="en-US" sz="3200" b="1" dirty="0">
                <a:solidFill>
                  <a:schemeClr val="tx1"/>
                </a:solidFill>
              </a:rPr>
              <a:t>能充分利用供求价格弹性；</a:t>
            </a:r>
            <a:br>
              <a:rPr lang="zh-CN" altLang="en-US" sz="3200" b="1" dirty="0">
                <a:solidFill>
                  <a:schemeClr val="tx1"/>
                </a:solidFill>
              </a:rPr>
            </a:br>
            <a:r>
              <a:rPr lang="en-US" altLang="zh-CN" sz="3200" b="1" dirty="0">
                <a:solidFill>
                  <a:schemeClr val="tx1"/>
                </a:solidFill>
              </a:rPr>
              <a:t>(3)</a:t>
            </a:r>
            <a:r>
              <a:rPr lang="zh-CN" altLang="en-US" sz="3200" b="1" dirty="0">
                <a:solidFill>
                  <a:schemeClr val="tx1"/>
                </a:solidFill>
              </a:rPr>
              <a:t>保护本国婴幼行业“</a:t>
            </a:r>
            <a:r>
              <a:rPr lang="en-US" altLang="zh-CN" sz="3200" b="1" dirty="0">
                <a:solidFill>
                  <a:schemeClr val="tx1"/>
                </a:solidFill>
              </a:rPr>
              <a:t>Infant Industry”</a:t>
            </a:r>
            <a:endParaRPr lang="en-US" altLang="zh-CN" sz="3200" b="1" dirty="0">
              <a:solidFill>
                <a:schemeClr val="tx1"/>
              </a:solidFill>
            </a:endParaRP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3298" name="Rectangle 2"/>
          <p:cNvSpPr>
            <a:spLocks noGrp="1"/>
          </p:cNvSpPr>
          <p:nvPr>
            <p:ph type="title"/>
          </p:nvPr>
        </p:nvSpPr>
        <p:spPr>
          <a:ln/>
        </p:spPr>
        <p:txBody>
          <a:bodyPr vert="horz" wrap="square" lIns="92075" tIns="46038" rIns="92075" bIns="46038" anchor="ctr" anchorCtr="0"/>
          <a:p>
            <a:pPr eaLnBrk="1" hangingPunct="1"/>
            <a:br>
              <a:rPr lang="en-US" altLang="zh-CN" b="1" dirty="0">
                <a:solidFill>
                  <a:schemeClr val="tx1"/>
                </a:solidFill>
                <a:latin typeface="宋体" panose="02010600030101010101" pitchFamily="2" charset="-122"/>
              </a:rPr>
            </a:br>
            <a:endParaRPr lang="en-US" altLang="zh-CN" b="1" dirty="0">
              <a:solidFill>
                <a:schemeClr val="tx1"/>
              </a:solidFill>
              <a:latin typeface="宋体" panose="02010600030101010101" pitchFamily="2" charset="-122"/>
            </a:endParaRPr>
          </a:p>
        </p:txBody>
      </p:sp>
      <p:sp>
        <p:nvSpPr>
          <p:cNvPr id="183299" name="Rectangle 3"/>
          <p:cNvSpPr>
            <a:spLocks noGrp="1"/>
          </p:cNvSpPr>
          <p:nvPr>
            <p:ph idx="1"/>
          </p:nvPr>
        </p:nvSpPr>
        <p:spPr>
          <a:xfrm>
            <a:off x="1258888" y="692150"/>
            <a:ext cx="7772400" cy="5162550"/>
          </a:xfrm>
          <a:ln/>
        </p:spPr>
        <p:txBody>
          <a:bodyPr vert="horz" wrap="square" lIns="92075" tIns="46038" rIns="92075" bIns="46038" anchor="t" anchorCtr="0"/>
          <a:p>
            <a:pPr defTabSz="762000" eaLnBrk="1" hangingPunct="1">
              <a:lnSpc>
                <a:spcPct val="90000"/>
              </a:lnSpc>
            </a:pPr>
            <a:r>
              <a:rPr lang="zh-CN" altLang="en-US" sz="3600" b="1" dirty="0">
                <a:latin typeface="宋体" panose="02010600030101010101" pitchFamily="2" charset="-122"/>
              </a:rPr>
              <a:t>不利方面</a:t>
            </a:r>
            <a:endParaRPr lang="zh-CN" altLang="en-US" sz="3600" b="1" dirty="0">
              <a:latin typeface="宋体" panose="02010600030101010101" pitchFamily="2" charset="-122"/>
            </a:endParaRPr>
          </a:p>
          <a:p>
            <a:pPr defTabSz="762000" eaLnBrk="1" hangingPunct="1">
              <a:lnSpc>
                <a:spcPct val="90000"/>
              </a:lnSpc>
            </a:pPr>
            <a:r>
              <a:rPr lang="en-US" altLang="zh-CN" sz="3600" b="1" dirty="0">
                <a:latin typeface="宋体" panose="02010600030101010101" pitchFamily="2" charset="-122"/>
              </a:rPr>
              <a:t>(1)</a:t>
            </a:r>
            <a:r>
              <a:rPr lang="zh-CN" altLang="en-US" sz="3600" b="1" dirty="0">
                <a:latin typeface="宋体" panose="02010600030101010101" pitchFamily="2" charset="-122"/>
              </a:rPr>
              <a:t>汇率、税收和补贴的最优值难以</a:t>
            </a:r>
            <a:endParaRPr lang="zh-CN" altLang="en-US" sz="3600" b="1" dirty="0">
              <a:latin typeface="宋体" panose="02010600030101010101" pitchFamily="2" charset="-122"/>
            </a:endParaRPr>
          </a:p>
          <a:p>
            <a:pPr defTabSz="762000" eaLnBrk="1" hangingPunct="1">
              <a:lnSpc>
                <a:spcPct val="90000"/>
              </a:lnSpc>
            </a:pPr>
            <a:r>
              <a:rPr lang="zh-CN" altLang="en-US" sz="3600" b="1" dirty="0">
                <a:latin typeface="宋体" panose="02010600030101010101" pitchFamily="2" charset="-122"/>
              </a:rPr>
              <a:t>   确定；</a:t>
            </a:r>
            <a:endParaRPr lang="zh-CN" altLang="en-US" sz="3600" b="1" dirty="0">
              <a:latin typeface="宋体" panose="02010600030101010101" pitchFamily="2" charset="-122"/>
            </a:endParaRPr>
          </a:p>
          <a:p>
            <a:pPr defTabSz="762000" eaLnBrk="1" hangingPunct="1">
              <a:lnSpc>
                <a:spcPct val="90000"/>
              </a:lnSpc>
            </a:pPr>
            <a:r>
              <a:rPr lang="en-US" altLang="zh-CN" sz="3600" b="1" dirty="0">
                <a:latin typeface="宋体" panose="02010600030101010101" pitchFamily="2" charset="-122"/>
              </a:rPr>
              <a:t>(2)</a:t>
            </a:r>
            <a:r>
              <a:rPr lang="zh-CN" altLang="en-US" sz="3600" b="1" dirty="0">
                <a:latin typeface="宋体" panose="02010600030101010101" pitchFamily="2" charset="-122"/>
              </a:rPr>
              <a:t>形成额外的行政管理费用；</a:t>
            </a:r>
            <a:endParaRPr lang="zh-CN" altLang="en-US" sz="3600" b="1" dirty="0">
              <a:latin typeface="宋体" panose="02010600030101010101" pitchFamily="2" charset="-122"/>
            </a:endParaRPr>
          </a:p>
          <a:p>
            <a:pPr defTabSz="762000" eaLnBrk="1" hangingPunct="1">
              <a:lnSpc>
                <a:spcPct val="90000"/>
              </a:lnSpc>
            </a:pPr>
            <a:r>
              <a:rPr lang="en-US" altLang="zh-CN" sz="3600" b="1" dirty="0">
                <a:latin typeface="宋体" panose="02010600030101010101" pitchFamily="2" charset="-122"/>
              </a:rPr>
              <a:t>(3)</a:t>
            </a:r>
            <a:r>
              <a:rPr lang="zh-CN" altLang="en-US" sz="3600" b="1" dirty="0">
                <a:latin typeface="宋体" panose="02010600030101010101" pitchFamily="2" charset="-122"/>
              </a:rPr>
              <a:t>容易产生腐败、滥用权利和不负</a:t>
            </a:r>
            <a:endParaRPr lang="zh-CN" altLang="en-US" sz="3600" b="1" dirty="0">
              <a:latin typeface="宋体" panose="02010600030101010101" pitchFamily="2" charset="-122"/>
            </a:endParaRPr>
          </a:p>
          <a:p>
            <a:pPr defTabSz="762000" eaLnBrk="1" hangingPunct="1">
              <a:lnSpc>
                <a:spcPct val="90000"/>
              </a:lnSpc>
            </a:pPr>
            <a:r>
              <a:rPr lang="zh-CN" altLang="en-US" sz="3600" b="1" dirty="0">
                <a:latin typeface="宋体" panose="02010600030101010101" pitchFamily="2" charset="-122"/>
              </a:rPr>
              <a:t>   责任等官僚主义；</a:t>
            </a:r>
            <a:endParaRPr lang="zh-CN" altLang="en-US" sz="3600" b="1" dirty="0">
              <a:latin typeface="宋体" panose="02010600030101010101" pitchFamily="2" charset="-122"/>
            </a:endParaRPr>
          </a:p>
          <a:p>
            <a:pPr defTabSz="762000" eaLnBrk="1" hangingPunct="1">
              <a:lnSpc>
                <a:spcPct val="90000"/>
              </a:lnSpc>
            </a:pPr>
            <a:r>
              <a:rPr lang="en-US" altLang="zh-CN" sz="3600" b="1" dirty="0">
                <a:latin typeface="宋体" panose="02010600030101010101" pitchFamily="2" charset="-122"/>
              </a:rPr>
              <a:t>(4)</a:t>
            </a:r>
            <a:r>
              <a:rPr lang="zh-CN" altLang="en-US" sz="3600" b="1" dirty="0">
                <a:latin typeface="宋体" panose="02010600030101010101" pitchFamily="2" charset="-122"/>
              </a:rPr>
              <a:t>引起贸易伙伴国的报复；</a:t>
            </a:r>
            <a:endParaRPr lang="zh-CN" altLang="en-US" sz="3600" b="1" dirty="0">
              <a:latin typeface="宋体" panose="02010600030101010101" pitchFamily="2" charset="-122"/>
            </a:endParaRPr>
          </a:p>
          <a:p>
            <a:pPr defTabSz="762000" eaLnBrk="1" hangingPunct="1">
              <a:lnSpc>
                <a:spcPct val="90000"/>
              </a:lnSpc>
            </a:pPr>
            <a:r>
              <a:rPr lang="en-US" altLang="zh-CN" sz="3600" b="1" dirty="0">
                <a:latin typeface="宋体" panose="02010600030101010101" pitchFamily="2" charset="-122"/>
              </a:rPr>
              <a:t>(5)</a:t>
            </a:r>
            <a:r>
              <a:rPr lang="zh-CN" altLang="en-US" sz="3600" b="1" dirty="0">
                <a:latin typeface="宋体" panose="02010600030101010101" pitchFamily="2" charset="-122"/>
              </a:rPr>
              <a:t>市场机制扭曲；</a:t>
            </a:r>
            <a:endParaRPr lang="zh-CN" altLang="en-US" sz="3600" b="1" dirty="0">
              <a:latin typeface="宋体" panose="02010600030101010101" pitchFamily="2" charset="-122"/>
            </a:endParaRPr>
          </a:p>
          <a:p>
            <a:pPr defTabSz="762000" eaLnBrk="1" hangingPunct="1">
              <a:lnSpc>
                <a:spcPct val="90000"/>
              </a:lnSpc>
            </a:pPr>
            <a:r>
              <a:rPr lang="en-US" altLang="zh-CN" sz="3600" b="1" dirty="0">
                <a:latin typeface="宋体" panose="02010600030101010101" pitchFamily="2" charset="-122"/>
              </a:rPr>
              <a:t>(6)</a:t>
            </a:r>
            <a:r>
              <a:rPr lang="zh-CN" altLang="en-US" sz="3600" b="1" dirty="0">
                <a:latin typeface="宋体" panose="02010600030101010101" pitchFamily="2" charset="-122"/>
              </a:rPr>
              <a:t>不公平竞争。</a:t>
            </a:r>
            <a:endParaRPr lang="zh-CN" altLang="en-US" sz="3600" b="1" dirty="0">
              <a:latin typeface="宋体" panose="02010600030101010101" pitchFamily="2" charset="-122"/>
            </a:endParaRPr>
          </a:p>
          <a:p>
            <a:pPr defTabSz="762000" eaLnBrk="1" hangingPunct="1">
              <a:lnSpc>
                <a:spcPct val="90000"/>
              </a:lnSpc>
            </a:pPr>
            <a:endParaRPr lang="zh-CN" altLang="en-US" b="1" dirty="0">
              <a:latin typeface="宋体" panose="02010600030101010101" pitchFamily="2" charset="-122"/>
            </a:endParaRPr>
          </a:p>
          <a:p>
            <a:pPr defTabSz="762000" eaLnBrk="1" hangingPunct="1">
              <a:lnSpc>
                <a:spcPct val="90000"/>
              </a:lnSpc>
            </a:pPr>
            <a:endParaRPr lang="zh-CN" altLang="en-US" b="1" dirty="0"/>
          </a:p>
          <a:p>
            <a:pPr defTabSz="762000" eaLnBrk="1" hangingPunct="1">
              <a:lnSpc>
                <a:spcPct val="90000"/>
              </a:lnSpc>
            </a:pPr>
            <a:r>
              <a:rPr lang="zh-CN" altLang="en-US" sz="2800" b="1" dirty="0">
                <a:latin typeface="楷体_GB2312" charset="-122"/>
                <a:ea typeface="楷体_GB2312" charset="-122"/>
              </a:rPr>
              <a:t>  </a:t>
            </a:r>
            <a:endParaRPr lang="zh-CN" altLang="en-US" sz="2800" b="1" dirty="0">
              <a:latin typeface="楷体_GB2312" charset="-122"/>
              <a:ea typeface="楷体_GB2312" charset="-122"/>
            </a:endParaRP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22" name="Rectangle 2"/>
          <p:cNvSpPr>
            <a:spLocks noGrp="1"/>
          </p:cNvSpPr>
          <p:nvPr>
            <p:ph type="title"/>
          </p:nvPr>
        </p:nvSpPr>
        <p:spPr>
          <a:xfrm>
            <a:off x="1371600" y="1484313"/>
            <a:ext cx="7772400" cy="1206500"/>
          </a:xfrm>
          <a:ln/>
        </p:spPr>
        <p:txBody>
          <a:bodyPr vert="horz" wrap="square" lIns="91440" tIns="45720" rIns="91440" bIns="45720" anchor="ctr" anchorCtr="0"/>
          <a:p>
            <a:pPr eaLnBrk="1" hangingPunct="1"/>
            <a:br>
              <a:rPr lang="en-US" altLang="zh-CN" sz="3200" b="1" dirty="0">
                <a:solidFill>
                  <a:schemeClr val="tx1"/>
                </a:solidFill>
              </a:rPr>
            </a:br>
            <a:br>
              <a:rPr lang="en-US" altLang="zh-CN" sz="3200" b="1" dirty="0">
                <a:solidFill>
                  <a:schemeClr val="tx1"/>
                </a:solidFill>
              </a:rPr>
            </a:br>
            <a:br>
              <a:rPr lang="en-US" altLang="zh-CN" sz="3200" b="1" dirty="0">
                <a:solidFill>
                  <a:schemeClr val="tx1"/>
                </a:solidFill>
              </a:rPr>
            </a:br>
            <a:br>
              <a:rPr lang="en-US" altLang="zh-CN" sz="3200" b="1" dirty="0">
                <a:solidFill>
                  <a:schemeClr val="tx1"/>
                </a:solidFill>
              </a:rPr>
            </a:br>
            <a:br>
              <a:rPr lang="en-US" altLang="zh-CN" sz="3200" b="1" dirty="0">
                <a:solidFill>
                  <a:schemeClr val="tx1"/>
                </a:solidFill>
              </a:rPr>
            </a:br>
            <a:r>
              <a:rPr lang="zh-CN" altLang="en-US" sz="3200" b="1" dirty="0">
                <a:solidFill>
                  <a:schemeClr val="tx1"/>
                </a:solidFill>
              </a:rPr>
              <a:t>第五节  外汇风险管理</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外汇风险的涵义</a:t>
            </a:r>
            <a:br>
              <a:rPr lang="zh-CN" altLang="en-US" sz="3200" b="1" dirty="0">
                <a:solidFill>
                  <a:schemeClr val="tx1"/>
                </a:solidFill>
              </a:rPr>
            </a:br>
            <a:r>
              <a:rPr lang="zh-CN" altLang="en-US" sz="3200" b="1" dirty="0">
                <a:solidFill>
                  <a:schemeClr val="tx1"/>
                </a:solidFill>
              </a:rPr>
              <a:t>        外汇风险是指以外币定价或衡量的资产、负债、收入与支出以及未来经营活动中可能产生的净现金流量，在用本币表示其价值时因汇率波动而产生损失或收益的不确定性（</a:t>
            </a:r>
            <a:r>
              <a:rPr lang="en-US" altLang="zh-CN" sz="3200" b="1" dirty="0">
                <a:solidFill>
                  <a:schemeClr val="tx1"/>
                </a:solidFill>
              </a:rPr>
              <a:t>uncertainty</a:t>
            </a:r>
            <a:r>
              <a:rPr lang="zh-CN" altLang="en-US" sz="3200" b="1" dirty="0">
                <a:solidFill>
                  <a:schemeClr val="tx1"/>
                </a:solidFill>
              </a:rPr>
              <a:t>）。</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latin typeface="宋体" panose="02010600030101010101" pitchFamily="2" charset="-122"/>
              </a:rPr>
              <a:t>意义</a:t>
            </a:r>
            <a:r>
              <a:rPr lang="en-US" altLang="zh-CN" sz="3200" b="1" dirty="0">
                <a:solidFill>
                  <a:schemeClr val="tx1"/>
                </a:solidFill>
                <a:latin typeface="宋体" panose="02010600030101010101" pitchFamily="2" charset="-122"/>
              </a:rPr>
              <a:t>:          </a:t>
            </a:r>
            <a:br>
              <a:rPr lang="en-US" altLang="zh-CN" sz="3200" b="1" dirty="0">
                <a:solidFill>
                  <a:schemeClr val="tx1"/>
                </a:solidFill>
                <a:latin typeface="宋体" panose="02010600030101010101" pitchFamily="2" charset="-122"/>
              </a:rPr>
            </a:br>
            <a:r>
              <a:rPr lang="en-US" altLang="zh-CN" sz="3200" b="1" dirty="0">
                <a:solidFill>
                  <a:schemeClr val="tx1"/>
                </a:solidFill>
                <a:latin typeface="宋体" panose="02010600030101010101" pitchFamily="2" charset="-122"/>
              </a:rPr>
              <a:t>1</a:t>
            </a:r>
            <a:r>
              <a:rPr lang="zh-CN" altLang="en-US" sz="3200" b="1" dirty="0">
                <a:solidFill>
                  <a:schemeClr val="tx1"/>
                </a:solidFill>
                <a:latin typeface="宋体" panose="02010600030101010101" pitchFamily="2" charset="-122"/>
              </a:rPr>
              <a:t>、即使有收益也存在风险；</a:t>
            </a:r>
            <a:br>
              <a:rPr lang="zh-CN" altLang="en-US" sz="3200" b="1" dirty="0">
                <a:solidFill>
                  <a:schemeClr val="tx1"/>
                </a:solidFill>
                <a:latin typeface="宋体" panose="02010600030101010101" pitchFamily="2" charset="-122"/>
              </a:rPr>
            </a:br>
            <a:r>
              <a:rPr lang="en-US" altLang="zh-CN" sz="3200" b="1" dirty="0">
                <a:solidFill>
                  <a:schemeClr val="tx1"/>
                </a:solidFill>
                <a:latin typeface="宋体" panose="02010600030101010101" pitchFamily="2" charset="-122"/>
              </a:rPr>
              <a:t>2</a:t>
            </a:r>
            <a:r>
              <a:rPr lang="zh-CN" altLang="en-US" sz="3200" b="1" dirty="0">
                <a:solidFill>
                  <a:schemeClr val="tx1"/>
                </a:solidFill>
                <a:latin typeface="宋体" panose="02010600030101010101" pitchFamily="2" charset="-122"/>
              </a:rPr>
              <a:t>、为衡量风险提供了明确的统计尺度，如方差和标准差。</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5346" name="Rectangle 2"/>
          <p:cNvSpPr>
            <a:spLocks noGrp="1"/>
          </p:cNvSpPr>
          <p:nvPr>
            <p:ph type="title"/>
          </p:nvPr>
        </p:nvSpPr>
        <p:spPr>
          <a:xfrm>
            <a:off x="1187450" y="1196975"/>
            <a:ext cx="7772400" cy="1206500"/>
          </a:xfrm>
          <a:ln/>
        </p:spPr>
        <p:txBody>
          <a:bodyPr vert="horz" wrap="square" lIns="91440" tIns="45720" rIns="91440" bIns="45720" anchor="ctr" anchorCtr="0"/>
          <a:p>
            <a:pPr eaLnBrk="1" hangingPunct="1"/>
            <a:br>
              <a:rPr lang="en-US" altLang="zh-CN" sz="3600" b="1" dirty="0">
                <a:solidFill>
                  <a:schemeClr val="tx1"/>
                </a:solidFill>
              </a:rPr>
            </a:br>
            <a:br>
              <a:rPr lang="en-US" altLang="zh-CN" sz="3600" b="1" dirty="0">
                <a:solidFill>
                  <a:schemeClr val="tx1"/>
                </a:solidFill>
              </a:rPr>
            </a:br>
            <a:br>
              <a:rPr lang="en-US" altLang="zh-CN" sz="3600" b="1" dirty="0">
                <a:solidFill>
                  <a:schemeClr val="tx1"/>
                </a:solidFill>
              </a:rPr>
            </a:br>
            <a:br>
              <a:rPr lang="en-US" altLang="zh-CN" sz="3600" b="1" dirty="0">
                <a:solidFill>
                  <a:schemeClr val="tx1"/>
                </a:solidFill>
              </a:rPr>
            </a:br>
            <a:br>
              <a:rPr lang="en-US" altLang="zh-CN" sz="3600" b="1" dirty="0">
                <a:solidFill>
                  <a:schemeClr val="tx1"/>
                </a:solidFill>
              </a:rPr>
            </a:br>
            <a:br>
              <a:rPr lang="en-US" altLang="zh-CN" sz="3600" b="1" dirty="0">
                <a:solidFill>
                  <a:schemeClr val="tx1"/>
                </a:solidFill>
              </a:rPr>
            </a:br>
            <a:r>
              <a:rPr lang="zh-CN" altLang="en-US" sz="3600" b="1" dirty="0">
                <a:solidFill>
                  <a:schemeClr val="tx1"/>
                </a:solidFill>
              </a:rPr>
              <a:t>第三章  外汇市场与外汇交易</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第一节</a:t>
            </a:r>
            <a:r>
              <a:rPr lang="zh-CN" altLang="en-US" sz="3600" b="1" dirty="0">
                <a:solidFill>
                  <a:schemeClr val="tx1"/>
                </a:solidFill>
                <a:cs typeface="Times New Roman" panose="02020603050405020304" pitchFamily="18" charset="0"/>
              </a:rPr>
              <a:t>  </a:t>
            </a:r>
            <a:r>
              <a:rPr lang="zh-CN" altLang="en-US" sz="3600" b="1" dirty="0">
                <a:solidFill>
                  <a:schemeClr val="tx1"/>
                </a:solidFill>
              </a:rPr>
              <a:t>外汇市场概述</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外汇市场</a:t>
            </a:r>
            <a:r>
              <a:rPr lang="en-US" altLang="zh-CN" sz="3600" b="1" dirty="0">
                <a:solidFill>
                  <a:schemeClr val="tx1"/>
                </a:solidFill>
              </a:rPr>
              <a:t>(foreign exchange market)</a:t>
            </a:r>
            <a:r>
              <a:rPr lang="zh-CN" altLang="en-US" sz="3600" b="1" dirty="0">
                <a:solidFill>
                  <a:schemeClr val="tx1"/>
                </a:solidFill>
              </a:rPr>
              <a:t>是外币供求双方互相买卖不同货币的交易网络、交易设施及其组织结构和制度规则的总和。</a:t>
            </a:r>
            <a:r>
              <a:rPr lang="zh-CN" altLang="en-US" sz="3600" dirty="0"/>
              <a:t> </a:t>
            </a:r>
            <a:endParaRPr lang="zh-CN" altLang="en-US" sz="3600" dirty="0"/>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637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一、外汇市场的类型</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有形外汇市场（具体的外汇市场）</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无形外汇市场（抽象的外汇市场</a:t>
            </a:r>
            <a:r>
              <a:rPr lang="zh-CN" altLang="en-US" sz="3200" dirty="0">
                <a:solidFill>
                  <a:schemeClr val="tx1"/>
                </a:solidFill>
              </a:rPr>
              <a:t> </a:t>
            </a:r>
            <a:r>
              <a:rPr lang="zh-CN" altLang="en-US" sz="3200" b="1" dirty="0">
                <a:solidFill>
                  <a:schemeClr val="tx1"/>
                </a:solidFill>
              </a:rPr>
              <a:t>）</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外汇零售市场</a:t>
            </a:r>
            <a:br>
              <a:rPr lang="zh-CN" altLang="en-US" sz="3200" b="1" dirty="0">
                <a:solidFill>
                  <a:schemeClr val="tx1"/>
                </a:solidFill>
              </a:rPr>
            </a:br>
            <a:r>
              <a:rPr lang="zh-CN" altLang="en-US" sz="3200" b="1" dirty="0">
                <a:solidFill>
                  <a:schemeClr val="tx1"/>
                </a:solidFill>
              </a:rPr>
              <a:t>外汇批发市场（狭义的外汇市场</a:t>
            </a:r>
            <a:r>
              <a:rPr lang="zh-CN" altLang="en-US" sz="3200" dirty="0">
                <a:solidFill>
                  <a:schemeClr val="tx1"/>
                </a:solidFill>
              </a:rPr>
              <a:t> </a:t>
            </a:r>
            <a:r>
              <a:rPr lang="zh-CN" altLang="en-US" sz="3200" b="1" dirty="0">
                <a:solidFill>
                  <a:schemeClr val="tx1"/>
                </a:solidFill>
              </a:rPr>
              <a:t>）</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外汇批发市场和外汇零售市场构成广义外汇市场</a:t>
            </a:r>
            <a:r>
              <a:rPr lang="zh-CN" altLang="en-US" sz="3200" dirty="0"/>
              <a:t> </a:t>
            </a:r>
            <a:endParaRPr lang="zh-CN" altLang="en-US" sz="3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2800" b="1" dirty="0">
                <a:solidFill>
                  <a:schemeClr val="tx1"/>
                </a:solidFill>
              </a:rPr>
              <a:t>	</a:t>
            </a:r>
            <a:r>
              <a:rPr lang="zh-CN" altLang="en-US" sz="3200" b="1" dirty="0">
                <a:solidFill>
                  <a:schemeClr val="tx1"/>
                </a:solidFill>
              </a:rPr>
              <a:t>第二次世界大战之后，国际收支概念又有了新的发展。由于国与国之间政治、经济和文化等方面的往来更加频繁和广泛，贸易方式更加灵活，各种形式的对销贸易，如易货贸易、互购贸易、回购贸易、补偿贸易和记账贸易迅速发展，而这些贸易方式并不涉及外汇收支，于是，为了完整考察一国的对外经济活动，就必须把不发生外汇收支的交易也纳入国际收支的范畴，由此形成了以所有国际经济交易为外延的国际收支概念。</a:t>
            </a:r>
            <a:endParaRPr lang="zh-CN" altLang="en-US" sz="3200" b="1" dirty="0">
              <a:solidFill>
                <a:schemeClr val="tx1"/>
              </a:solidFill>
            </a:endParaRP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7394" name="Rectangle 2"/>
          <p:cNvSpPr>
            <a:spLocks noGrp="1"/>
          </p:cNvSpPr>
          <p:nvPr>
            <p:ph type="title"/>
          </p:nvPr>
        </p:nvSpPr>
        <p:spPr>
          <a:xfrm>
            <a:off x="1371600" y="1484313"/>
            <a:ext cx="7772400" cy="1206500"/>
          </a:xfrm>
          <a:ln/>
        </p:spPr>
        <p:txBody>
          <a:bodyPr vert="horz" wrap="square" lIns="92075" tIns="46038" rIns="92075" bIns="46038" anchor="ctr" anchorCtr="0"/>
          <a:p>
            <a:pPr eaLnBrk="1" hangingPunct="1"/>
            <a:br>
              <a:rPr lang="en-US" altLang="zh-CN" sz="2400" b="1" dirty="0">
                <a:solidFill>
                  <a:schemeClr val="tx1"/>
                </a:solidFill>
                <a:latin typeface="宋体" panose="02010600030101010101" pitchFamily="2" charset="-122"/>
              </a:rPr>
            </a:br>
            <a:br>
              <a:rPr lang="en-US" altLang="zh-CN" sz="2400" b="1" dirty="0">
                <a:solidFill>
                  <a:schemeClr val="tx1"/>
                </a:solidFill>
                <a:latin typeface="宋体" panose="02010600030101010101" pitchFamily="2" charset="-122"/>
              </a:rPr>
            </a:br>
            <a:br>
              <a:rPr lang="en-US" altLang="zh-CN" sz="2400" b="1" dirty="0">
                <a:solidFill>
                  <a:schemeClr val="tx1"/>
                </a:solidFill>
                <a:latin typeface="宋体" panose="02010600030101010101" pitchFamily="2" charset="-122"/>
              </a:rPr>
            </a:br>
            <a:br>
              <a:rPr lang="en-US" altLang="zh-CN" sz="2400" b="1" dirty="0">
                <a:solidFill>
                  <a:schemeClr val="tx1"/>
                </a:solidFill>
                <a:latin typeface="宋体" panose="02010600030101010101" pitchFamily="2" charset="-122"/>
              </a:rPr>
            </a:br>
            <a:br>
              <a:rPr lang="en-US" altLang="zh-CN" sz="2400" b="1" dirty="0">
                <a:solidFill>
                  <a:schemeClr val="tx1"/>
                </a:solidFill>
                <a:latin typeface="宋体" panose="02010600030101010101" pitchFamily="2" charset="-122"/>
              </a:rPr>
            </a:br>
            <a:br>
              <a:rPr lang="en-US" altLang="zh-CN" sz="2400" b="1" dirty="0">
                <a:solidFill>
                  <a:schemeClr val="tx1"/>
                </a:solidFill>
                <a:latin typeface="宋体" panose="02010600030101010101" pitchFamily="2" charset="-122"/>
              </a:rPr>
            </a:br>
            <a:br>
              <a:rPr lang="en-US" altLang="zh-CN" sz="2400" b="1" dirty="0">
                <a:solidFill>
                  <a:schemeClr val="tx1"/>
                </a:solidFill>
                <a:latin typeface="宋体" panose="02010600030101010101" pitchFamily="2" charset="-122"/>
              </a:rPr>
            </a:br>
            <a:br>
              <a:rPr lang="en-US" altLang="zh-CN" sz="2400" b="1" dirty="0">
                <a:solidFill>
                  <a:schemeClr val="tx1"/>
                </a:solidFill>
                <a:latin typeface="宋体" panose="02010600030101010101" pitchFamily="2" charset="-122"/>
              </a:rPr>
            </a:br>
            <a:br>
              <a:rPr lang="en-US" altLang="zh-CN" sz="24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头寸（</a:t>
            </a:r>
            <a:r>
              <a:rPr lang="en-US" altLang="zh-CN" sz="2800" b="1" dirty="0">
                <a:solidFill>
                  <a:schemeClr val="tx1"/>
                </a:solidFill>
                <a:latin typeface="宋体" panose="02010600030101010101" pitchFamily="2" charset="-122"/>
              </a:rPr>
              <a:t>Position</a:t>
            </a:r>
            <a:r>
              <a:rPr lang="zh-CN" altLang="en-US" sz="2800" b="1" dirty="0">
                <a:solidFill>
                  <a:schemeClr val="tx1"/>
                </a:solidFill>
                <a:latin typeface="宋体" panose="02010600030101010101" pitchFamily="2" charset="-122"/>
              </a:rPr>
              <a:t>）</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一笔有特定用途的资金及其数额大小。</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敞口头寸，</a:t>
            </a:r>
            <a:r>
              <a:rPr lang="en-US" altLang="zh-CN" sz="2800" b="1" dirty="0">
                <a:solidFill>
                  <a:schemeClr val="tx1"/>
                </a:solidFill>
                <a:latin typeface="宋体" panose="02010600030101010101" pitchFamily="2" charset="-122"/>
              </a:rPr>
              <a:t>open position</a:t>
            </a: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头寸裸露（暴露）</a:t>
            </a:r>
            <a:br>
              <a:rPr lang="zh-CN" altLang="en-US"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position exposure</a:t>
            </a:r>
            <a:br>
              <a:rPr lang="en-US" altLang="zh-CN"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          </a:t>
            </a:r>
            <a:r>
              <a:rPr lang="zh-CN" altLang="en-US" sz="2800" b="1" dirty="0">
                <a:solidFill>
                  <a:schemeClr val="tx1"/>
                </a:solidFill>
                <a:latin typeface="宋体" panose="02010600030101010101" pitchFamily="2" charset="-122"/>
              </a:rPr>
              <a:t>（</a:t>
            </a:r>
            <a:r>
              <a:rPr lang="en-US" altLang="zh-CN" sz="2800" b="1" dirty="0">
                <a:solidFill>
                  <a:schemeClr val="tx1"/>
                </a:solidFill>
                <a:latin typeface="宋体" panose="02010600030101010101" pitchFamily="2" charset="-122"/>
              </a:rPr>
              <a:t>cover</a:t>
            </a:r>
            <a:r>
              <a:rPr lang="zh-CN" altLang="en-US" sz="2800" b="1" dirty="0">
                <a:solidFill>
                  <a:schemeClr val="tx1"/>
                </a:solidFill>
                <a:latin typeface="宋体" panose="02010600030101010101" pitchFamily="2" charset="-122"/>
              </a:rPr>
              <a:t>）</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多头头寸，头寸过多</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          </a:t>
            </a:r>
            <a:r>
              <a:rPr lang="en-US" altLang="zh-CN" sz="2800" b="1" dirty="0">
                <a:solidFill>
                  <a:schemeClr val="tx1"/>
                </a:solidFill>
                <a:latin typeface="宋体" panose="02010600030101010101" pitchFamily="2" charset="-122"/>
              </a:rPr>
              <a:t>long position</a:t>
            </a: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空头头寸，头寸不足</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          </a:t>
            </a:r>
            <a:r>
              <a:rPr lang="en-US" altLang="zh-CN" sz="2800" b="1" dirty="0">
                <a:solidFill>
                  <a:schemeClr val="tx1"/>
                </a:solidFill>
                <a:latin typeface="宋体" panose="02010600030101010101" pitchFamily="2" charset="-122"/>
              </a:rPr>
              <a:t>short position</a:t>
            </a:r>
            <a:br>
              <a:rPr lang="en-US" altLang="zh-CN"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buy long,sell short</a:t>
            </a:r>
            <a:br>
              <a:rPr lang="en-US" altLang="zh-CN" sz="2800" b="1" dirty="0">
                <a:solidFill>
                  <a:schemeClr val="tx1"/>
                </a:solidFill>
                <a:latin typeface="宋体" panose="02010600030101010101" pitchFamily="2" charset="-122"/>
              </a:rPr>
            </a:br>
            <a:endParaRPr lang="en-US" altLang="zh-CN" sz="2800" b="1" dirty="0">
              <a:solidFill>
                <a:schemeClr val="tx1"/>
              </a:solidFill>
              <a:latin typeface="宋体" panose="02010600030101010101" pitchFamily="2" charset="-122"/>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8418" name="图片 1"/>
          <p:cNvPicPr>
            <a:picLocks noChangeAspect="1"/>
          </p:cNvPicPr>
          <p:nvPr/>
        </p:nvPicPr>
        <p:blipFill>
          <a:blip r:embed="rId1"/>
          <a:stretch>
            <a:fillRect/>
          </a:stretch>
        </p:blipFill>
        <p:spPr>
          <a:xfrm>
            <a:off x="0" y="60325"/>
            <a:ext cx="9144000" cy="6851650"/>
          </a:xfrm>
          <a:prstGeom prst="rect">
            <a:avLst/>
          </a:prstGeom>
          <a:noFill/>
          <a:ln w="9525">
            <a:noFill/>
          </a:ln>
        </p:spPr>
      </p:pic>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9442" name="Rectangle 2"/>
          <p:cNvSpPr>
            <a:spLocks noGrp="1"/>
          </p:cNvSpPr>
          <p:nvPr>
            <p:ph type="title"/>
          </p:nvPr>
        </p:nvSpPr>
        <p:spPr>
          <a:xfrm>
            <a:off x="1371600" y="1341438"/>
            <a:ext cx="7772400" cy="1206500"/>
          </a:xfrm>
          <a:ln/>
        </p:spPr>
        <p:txBody>
          <a:bodyPr vert="horz" wrap="square" lIns="91440" tIns="45720" rIns="91440" bIns="45720" anchor="ctr" anchorCtr="0"/>
          <a:p>
            <a:pPr eaLnBrk="1" hangingPunct="1"/>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r>
              <a:rPr lang="en-US" altLang="zh-CN" sz="2800" b="1" dirty="0">
                <a:solidFill>
                  <a:schemeClr val="tx1"/>
                </a:solidFill>
                <a:latin typeface="Wingdings" panose="05000000000000000000" pitchFamily="2" charset="2"/>
              </a:rPr>
              <a:t>l</a:t>
            </a:r>
            <a:r>
              <a:rPr lang="zh-CN" altLang="en-US" sz="2800" b="1" dirty="0">
                <a:solidFill>
                  <a:schemeClr val="tx1"/>
                </a:solidFill>
              </a:rPr>
              <a:t>自由市场</a:t>
            </a:r>
            <a:br>
              <a:rPr lang="zh-CN" altLang="en-US" sz="2800" b="1" dirty="0">
                <a:solidFill>
                  <a:schemeClr val="tx1"/>
                </a:solidFill>
              </a:rPr>
            </a:br>
            <a:r>
              <a:rPr lang="en-US" altLang="zh-CN" sz="2800" b="1" dirty="0">
                <a:solidFill>
                  <a:schemeClr val="tx1"/>
                </a:solidFill>
                <a:latin typeface="Wingdings" panose="05000000000000000000" pitchFamily="2" charset="2"/>
              </a:rPr>
              <a:t>l</a:t>
            </a:r>
            <a:r>
              <a:rPr lang="zh-CN" altLang="en-US" sz="2800" b="1" dirty="0">
                <a:solidFill>
                  <a:schemeClr val="tx1"/>
                </a:solidFill>
              </a:rPr>
              <a:t>平行市场</a:t>
            </a:r>
            <a:br>
              <a:rPr lang="zh-CN" altLang="en-US" sz="2800" b="1" dirty="0">
                <a:solidFill>
                  <a:schemeClr val="tx1"/>
                </a:solidFill>
              </a:rPr>
            </a:br>
            <a:r>
              <a:rPr lang="en-US" altLang="zh-CN" sz="2800" b="1" dirty="0">
                <a:solidFill>
                  <a:schemeClr val="tx1"/>
                </a:solidFill>
                <a:latin typeface="Wingdings" panose="05000000000000000000" pitchFamily="2" charset="2"/>
              </a:rPr>
              <a:t>l</a:t>
            </a:r>
            <a:r>
              <a:rPr lang="zh-CN" altLang="en-US" sz="2800" b="1" dirty="0">
                <a:solidFill>
                  <a:schemeClr val="tx1"/>
                </a:solidFill>
              </a:rPr>
              <a:t>外汇黑市</a:t>
            </a:r>
            <a:br>
              <a:rPr lang="zh-CN" altLang="en-US" sz="2800" b="1" dirty="0">
                <a:solidFill>
                  <a:schemeClr val="tx1"/>
                </a:solidFill>
              </a:rPr>
            </a:br>
            <a:r>
              <a:rPr lang="en-US" altLang="zh-CN" sz="2800" b="1" dirty="0">
                <a:solidFill>
                  <a:schemeClr val="tx1"/>
                </a:solidFill>
                <a:latin typeface="Wingdings" panose="05000000000000000000" pitchFamily="2" charset="2"/>
              </a:rPr>
              <a:t>l</a:t>
            </a:r>
            <a:r>
              <a:rPr lang="zh-CN" altLang="en-US" sz="2800" b="1" dirty="0">
                <a:solidFill>
                  <a:schemeClr val="tx1"/>
                </a:solidFill>
              </a:rPr>
              <a:t>全球市场和地区市场</a:t>
            </a:r>
            <a:br>
              <a:rPr lang="zh-CN" altLang="en-US" sz="2800" b="1" dirty="0">
                <a:solidFill>
                  <a:schemeClr val="tx1"/>
                </a:solidFill>
              </a:rPr>
            </a:br>
            <a:r>
              <a:rPr lang="zh-CN" altLang="en-US" sz="2800" b="1" dirty="0">
                <a:solidFill>
                  <a:schemeClr val="tx1"/>
                </a:solidFill>
              </a:rPr>
              <a:t>           二、外汇市场参与者</a:t>
            </a:r>
            <a:br>
              <a:rPr lang="zh-CN" altLang="en-US" sz="2800" b="1" dirty="0">
                <a:solidFill>
                  <a:schemeClr val="tx1"/>
                </a:solidFill>
              </a:rPr>
            </a:br>
            <a:r>
              <a:rPr lang="en-US" altLang="zh-CN" sz="2800" b="1" dirty="0">
                <a:solidFill>
                  <a:schemeClr val="tx1"/>
                </a:solidFill>
                <a:latin typeface="Wingdings" panose="05000000000000000000" pitchFamily="2" charset="2"/>
              </a:rPr>
              <a:t>l</a:t>
            </a:r>
            <a:r>
              <a:rPr lang="zh-CN" altLang="en-US" sz="2800" b="1" dirty="0">
                <a:solidFill>
                  <a:schemeClr val="tx1"/>
                </a:solidFill>
              </a:rPr>
              <a:t>外汇指定银行</a:t>
            </a:r>
            <a:br>
              <a:rPr lang="zh-CN" altLang="en-US" sz="2800" b="1" dirty="0">
                <a:solidFill>
                  <a:schemeClr val="tx1"/>
                </a:solidFill>
              </a:rPr>
            </a:br>
            <a:r>
              <a:rPr lang="en-US" altLang="zh-CN" sz="2800" b="1" dirty="0">
                <a:solidFill>
                  <a:schemeClr val="tx1"/>
                </a:solidFill>
                <a:latin typeface="Wingdings" panose="05000000000000000000" pitchFamily="2" charset="2"/>
              </a:rPr>
              <a:t>l</a:t>
            </a:r>
            <a:r>
              <a:rPr lang="zh-CN" altLang="en-US" sz="2800" b="1" dirty="0">
                <a:solidFill>
                  <a:schemeClr val="tx1"/>
                </a:solidFill>
              </a:rPr>
              <a:t>非金融机构</a:t>
            </a:r>
            <a:br>
              <a:rPr lang="zh-CN" altLang="en-US" sz="2800" b="1" dirty="0">
                <a:solidFill>
                  <a:schemeClr val="tx1"/>
                </a:solidFill>
              </a:rPr>
            </a:br>
            <a:r>
              <a:rPr lang="en-US" altLang="zh-CN" sz="2800" b="1" dirty="0">
                <a:solidFill>
                  <a:schemeClr val="tx1"/>
                </a:solidFill>
                <a:latin typeface="Wingdings" panose="05000000000000000000" pitchFamily="2" charset="2"/>
              </a:rPr>
              <a:t>l</a:t>
            </a:r>
            <a:r>
              <a:rPr lang="zh-CN" altLang="en-US" sz="2800" b="1" dirty="0">
                <a:solidFill>
                  <a:schemeClr val="tx1"/>
                </a:solidFill>
              </a:rPr>
              <a:t>个人</a:t>
            </a:r>
            <a:br>
              <a:rPr lang="zh-CN" altLang="en-US" sz="2800" b="1" dirty="0">
                <a:solidFill>
                  <a:schemeClr val="tx1"/>
                </a:solidFill>
              </a:rPr>
            </a:br>
            <a:r>
              <a:rPr lang="en-US" altLang="zh-CN" sz="2800" b="1" dirty="0">
                <a:solidFill>
                  <a:schemeClr val="tx1"/>
                </a:solidFill>
                <a:latin typeface="Wingdings" panose="05000000000000000000" pitchFamily="2" charset="2"/>
              </a:rPr>
              <a:t>l</a:t>
            </a:r>
            <a:r>
              <a:rPr lang="zh-CN" altLang="en-US" sz="2800" b="1" dirty="0">
                <a:solidFill>
                  <a:schemeClr val="tx1"/>
                </a:solidFill>
              </a:rPr>
              <a:t>经纪商</a:t>
            </a:r>
            <a:br>
              <a:rPr lang="zh-CN" altLang="en-US" sz="2800" b="1" dirty="0">
                <a:solidFill>
                  <a:schemeClr val="tx1"/>
                </a:solidFill>
              </a:rPr>
            </a:br>
            <a:r>
              <a:rPr lang="zh-CN" altLang="en-US" sz="2800" b="1" dirty="0">
                <a:solidFill>
                  <a:schemeClr val="tx1"/>
                </a:solidFill>
              </a:rPr>
              <a:t>（</a:t>
            </a:r>
            <a:r>
              <a:rPr lang="en-US" altLang="zh-CN" sz="2800" b="1" dirty="0">
                <a:solidFill>
                  <a:schemeClr val="tx1"/>
                </a:solidFill>
              </a:rPr>
              <a:t>1</a:t>
            </a:r>
            <a:r>
              <a:rPr lang="zh-CN" altLang="en-US" sz="2800" b="1" dirty="0">
                <a:solidFill>
                  <a:schemeClr val="tx1"/>
                </a:solidFill>
              </a:rPr>
              <a:t>）直接交易：无经纪商</a:t>
            </a:r>
            <a:br>
              <a:rPr lang="zh-CN" altLang="en-US" sz="2800" b="1" dirty="0">
                <a:solidFill>
                  <a:schemeClr val="tx1"/>
                </a:solidFill>
              </a:rPr>
            </a:br>
            <a:r>
              <a:rPr lang="zh-CN" altLang="en-US" sz="2800" b="1" dirty="0">
                <a:solidFill>
                  <a:schemeClr val="tx1"/>
                </a:solidFill>
              </a:rPr>
              <a:t>（</a:t>
            </a:r>
            <a:r>
              <a:rPr lang="en-US" altLang="zh-CN" sz="2800" b="1" dirty="0">
                <a:solidFill>
                  <a:schemeClr val="tx1"/>
                </a:solidFill>
              </a:rPr>
              <a:t>2</a:t>
            </a:r>
            <a:r>
              <a:rPr lang="zh-CN" altLang="en-US" sz="2800" b="1" dirty="0">
                <a:solidFill>
                  <a:schemeClr val="tx1"/>
                </a:solidFill>
              </a:rPr>
              <a:t>）间接交易：有经纪商</a:t>
            </a:r>
            <a:br>
              <a:rPr lang="zh-CN" altLang="en-US" sz="2800" b="1" dirty="0">
                <a:solidFill>
                  <a:schemeClr val="tx1"/>
                </a:solidFill>
              </a:rPr>
            </a:br>
            <a:r>
              <a:rPr lang="en-US" altLang="zh-CN" sz="2800" b="1" dirty="0">
                <a:solidFill>
                  <a:schemeClr val="tx1"/>
                </a:solidFill>
                <a:latin typeface="Wingdings" panose="05000000000000000000" pitchFamily="2" charset="2"/>
              </a:rPr>
              <a:t>l</a:t>
            </a:r>
            <a:r>
              <a:rPr lang="zh-CN" altLang="en-US" sz="2800" b="1" dirty="0">
                <a:solidFill>
                  <a:schemeClr val="tx1"/>
                </a:solidFill>
              </a:rPr>
              <a:t>非银行金融机构</a:t>
            </a:r>
            <a:br>
              <a:rPr lang="zh-CN" altLang="en-US" sz="2800" b="1" dirty="0">
                <a:solidFill>
                  <a:schemeClr val="tx1"/>
                </a:solidFill>
              </a:rPr>
            </a:br>
            <a:r>
              <a:rPr lang="en-US" altLang="zh-CN" sz="2800" b="1" dirty="0">
                <a:solidFill>
                  <a:schemeClr val="tx1"/>
                </a:solidFill>
                <a:latin typeface="Wingdings" panose="05000000000000000000" pitchFamily="2" charset="2"/>
              </a:rPr>
              <a:t>l</a:t>
            </a:r>
            <a:r>
              <a:rPr lang="zh-CN" altLang="en-US" sz="2800" b="1" dirty="0">
                <a:solidFill>
                  <a:schemeClr val="tx1"/>
                </a:solidFill>
              </a:rPr>
              <a:t>中央银行</a:t>
            </a:r>
            <a:br>
              <a:rPr lang="zh-CN" altLang="en-US" sz="2800" b="1" dirty="0">
                <a:solidFill>
                  <a:schemeClr val="tx1"/>
                </a:solidFill>
              </a:rPr>
            </a:br>
            <a:r>
              <a:rPr lang="en-US" altLang="zh-CN" sz="2800" b="1" dirty="0">
                <a:solidFill>
                  <a:schemeClr val="tx1"/>
                </a:solidFill>
                <a:latin typeface="Wingdings" panose="05000000000000000000" pitchFamily="2" charset="2"/>
              </a:rPr>
              <a:t>l</a:t>
            </a:r>
            <a:r>
              <a:rPr lang="zh-CN" altLang="en-US" sz="2800" b="1" dirty="0">
                <a:solidFill>
                  <a:schemeClr val="tx1"/>
                </a:solidFill>
              </a:rPr>
              <a:t>做市商 </a:t>
            </a:r>
            <a:endParaRPr lang="zh-CN" altLang="en-US" sz="2800" b="1" dirty="0">
              <a:solidFill>
                <a:schemeClr val="tx1"/>
              </a:solidFill>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0466" name="Rectangle 2"/>
          <p:cNvSpPr>
            <a:spLocks noGrp="1"/>
          </p:cNvSpPr>
          <p:nvPr>
            <p:ph type="title"/>
          </p:nvPr>
        </p:nvSpPr>
        <p:spPr>
          <a:xfrm>
            <a:off x="1258888" y="1844675"/>
            <a:ext cx="7772400" cy="1206500"/>
          </a:xfrm>
          <a:ln/>
        </p:spPr>
        <p:txBody>
          <a:bodyPr vert="horz" wrap="square" lIns="91440" tIns="45720" rIns="91440" bIns="45720" anchor="ctr" anchorCtr="0"/>
          <a:p>
            <a:pPr eaLnBrk="1" hangingPunct="1"/>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r>
              <a:rPr lang="en-US" altLang="zh-CN" sz="3200" b="1" dirty="0">
                <a:solidFill>
                  <a:schemeClr val="tx1"/>
                </a:solidFill>
              </a:rPr>
              <a:t>Market Maker, </a:t>
            </a:r>
            <a:r>
              <a:rPr lang="zh-CN" altLang="en-US" sz="3200" b="1" dirty="0">
                <a:solidFill>
                  <a:schemeClr val="tx1"/>
                </a:solidFill>
                <a:latin typeface="宋体" panose="02010600030101010101" pitchFamily="2" charset="-122"/>
              </a:rPr>
              <a:t>又称</a:t>
            </a:r>
            <a:r>
              <a:rPr lang="zh-CN" altLang="en-US" sz="3200" b="1" dirty="0">
                <a:solidFill>
                  <a:schemeClr val="tx1"/>
                </a:solidFill>
              </a:rPr>
              <a:t> </a:t>
            </a:r>
            <a:r>
              <a:rPr lang="en-US" altLang="zh-CN" sz="3200" b="1" dirty="0">
                <a:solidFill>
                  <a:schemeClr val="tx1"/>
                </a:solidFill>
              </a:rPr>
              <a:t>Jobber</a:t>
            </a:r>
            <a:br>
              <a:rPr lang="en-US" altLang="zh-CN" sz="3200" b="1" dirty="0">
                <a:solidFill>
                  <a:schemeClr val="tx1"/>
                </a:solidFill>
              </a:rPr>
            </a:br>
            <a:br>
              <a:rPr lang="en-US" altLang="zh-CN" sz="3200" b="1" dirty="0">
                <a:solidFill>
                  <a:schemeClr val="tx1"/>
                </a:solidFill>
              </a:rPr>
            </a:br>
            <a:r>
              <a:rPr lang="en-US" altLang="zh-CN" sz="3200" b="1" dirty="0">
                <a:solidFill>
                  <a:schemeClr val="tx1"/>
                </a:solidFill>
              </a:rPr>
              <a:t> </a:t>
            </a:r>
            <a:r>
              <a:rPr lang="zh-CN" altLang="en-US" sz="3200" b="1" dirty="0">
                <a:solidFill>
                  <a:schemeClr val="tx1"/>
                </a:solidFill>
                <a:latin typeface="宋体" panose="02010600030101010101" pitchFamily="2" charset="-122"/>
              </a:rPr>
              <a:t>做市商，或坐市商，错误的翻译：造市商</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cs typeface="Times New Roman" panose="02020603050405020304" pitchFamily="18" charset="0"/>
              </a:rPr>
              <a:t> 三、</a:t>
            </a:r>
            <a:r>
              <a:rPr lang="zh-CN" altLang="en-US" sz="3200" b="1" dirty="0">
                <a:solidFill>
                  <a:schemeClr val="tx1"/>
                </a:solidFill>
              </a:rPr>
              <a:t>外汇市场的交易模式</a:t>
            </a:r>
            <a:br>
              <a:rPr lang="zh-CN" altLang="en-US" sz="3200" b="1" dirty="0">
                <a:solidFill>
                  <a:schemeClr val="tx1"/>
                </a:solidFill>
              </a:rPr>
            </a:br>
            <a:r>
              <a:rPr lang="zh-CN" altLang="en-US" sz="3200" b="1" dirty="0">
                <a:solidFill>
                  <a:schemeClr val="tx1"/>
                </a:solidFill>
                <a:cs typeface="Times New Roman" panose="02020603050405020304" pitchFamily="18" charset="0"/>
              </a:rPr>
              <a:t> </a:t>
            </a:r>
            <a:br>
              <a:rPr lang="zh-CN" altLang="en-US" sz="3200" b="1" dirty="0">
                <a:solidFill>
                  <a:schemeClr val="tx1"/>
                </a:solidFill>
                <a:cs typeface="Times New Roman" panose="02020603050405020304" pitchFamily="18" charset="0"/>
              </a:rPr>
            </a:br>
            <a:r>
              <a:rPr lang="zh-CN" altLang="en-US" sz="3200" b="1" dirty="0">
                <a:solidFill>
                  <a:schemeClr val="tx1"/>
                </a:solidFill>
              </a:rPr>
              <a:t>竞价驱动（指令驱动</a:t>
            </a:r>
            <a:r>
              <a:rPr lang="en-US" altLang="zh-CN" sz="3200" b="1" dirty="0">
                <a:solidFill>
                  <a:schemeClr val="tx1"/>
                </a:solidFill>
              </a:rPr>
              <a:t>)</a:t>
            </a:r>
            <a:r>
              <a:rPr lang="en-US" altLang="zh-CN" sz="3200" dirty="0">
                <a:solidFill>
                  <a:schemeClr val="tx1"/>
                </a:solidFill>
              </a:rPr>
              <a:t> </a:t>
            </a:r>
            <a:r>
              <a:rPr lang="zh-CN" altLang="en-US" sz="3200" dirty="0">
                <a:solidFill>
                  <a:schemeClr val="tx1"/>
                </a:solidFill>
              </a:rPr>
              <a:t>：      </a:t>
            </a:r>
            <a:r>
              <a:rPr lang="zh-CN" altLang="en-US" sz="3200" b="1" dirty="0">
                <a:solidFill>
                  <a:schemeClr val="tx1"/>
                </a:solidFill>
              </a:rPr>
              <a:t>集中交易</a:t>
            </a:r>
            <a:br>
              <a:rPr lang="zh-CN" altLang="en-US" sz="3200" b="1" dirty="0">
                <a:solidFill>
                  <a:schemeClr val="tx1"/>
                </a:solidFill>
              </a:rPr>
            </a:br>
            <a:r>
              <a:rPr lang="zh-CN" altLang="en-US" sz="3200" b="1" dirty="0">
                <a:solidFill>
                  <a:schemeClr val="tx1"/>
                </a:solidFill>
              </a:rPr>
              <a:t>                                场内交易（共同动手方）</a:t>
            </a:r>
            <a:br>
              <a:rPr lang="zh-CN" altLang="en-US" sz="3200" b="1" dirty="0">
                <a:solidFill>
                  <a:schemeClr val="tx1"/>
                </a:solidFill>
              </a:rPr>
            </a:br>
            <a:r>
              <a:rPr lang="zh-CN" altLang="en-US" sz="3200" b="1" dirty="0">
                <a:solidFill>
                  <a:schemeClr val="tx1"/>
                </a:solidFill>
              </a:rPr>
              <a:t>                     与交易所办理清算和交割</a:t>
            </a:r>
            <a:br>
              <a:rPr lang="zh-CN" altLang="en-US" sz="3200" dirty="0">
                <a:solidFill>
                  <a:schemeClr val="tx1"/>
                </a:solidFill>
              </a:rPr>
            </a:br>
            <a:r>
              <a:rPr lang="zh-CN" altLang="en-US" sz="3200" b="1" dirty="0">
                <a:solidFill>
                  <a:schemeClr val="tx1"/>
                </a:solidFill>
              </a:rPr>
              <a:t>询价驱动（报价驱动）：场外交易（</a:t>
            </a:r>
            <a:r>
              <a:rPr lang="en-US" altLang="zh-CN" sz="3200" b="1" dirty="0">
                <a:solidFill>
                  <a:schemeClr val="tx1"/>
                </a:solidFill>
              </a:rPr>
              <a:t>OTC</a:t>
            </a:r>
            <a:r>
              <a:rPr lang="zh-CN" altLang="en-US" sz="3200" b="1" dirty="0">
                <a:solidFill>
                  <a:schemeClr val="tx1"/>
                </a:solidFill>
              </a:rPr>
              <a:t>）</a:t>
            </a:r>
            <a:br>
              <a:rPr lang="zh-CN" altLang="en-US" sz="3200" b="1" dirty="0">
                <a:solidFill>
                  <a:schemeClr val="tx1"/>
                </a:solidFill>
              </a:rPr>
            </a:br>
            <a:r>
              <a:rPr lang="zh-CN" altLang="en-US" sz="3200" b="1" dirty="0">
                <a:solidFill>
                  <a:schemeClr val="tx1"/>
                </a:solidFill>
              </a:rPr>
              <a:t>                                    （ 一对一交易）</a:t>
            </a:r>
            <a:br>
              <a:rPr lang="zh-CN" altLang="en-US" sz="3200" b="1" dirty="0">
                <a:solidFill>
                  <a:schemeClr val="tx1"/>
                </a:solidFill>
              </a:rPr>
            </a:br>
            <a:r>
              <a:rPr lang="zh-CN" altLang="en-US" sz="3200" b="1" dirty="0">
                <a:solidFill>
                  <a:schemeClr val="tx1"/>
                </a:solidFill>
              </a:rPr>
              <a:t>                  不与交易所办理清算和交割</a:t>
            </a:r>
            <a:endParaRPr lang="zh-CN" altLang="en-US" sz="3200" b="1" dirty="0">
              <a:solidFill>
                <a:schemeClr val="tx1"/>
              </a:solidFill>
            </a:endParaRPr>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1490" name="Text Box 6"/>
          <p:cNvSpPr txBox="1"/>
          <p:nvPr/>
        </p:nvSpPr>
        <p:spPr>
          <a:xfrm>
            <a:off x="0" y="69850"/>
            <a:ext cx="9144000" cy="6788150"/>
          </a:xfrm>
          <a:prstGeom prst="rect">
            <a:avLst/>
          </a:prstGeom>
          <a:solidFill>
            <a:srgbClr val="FFFFFF"/>
          </a:solidFill>
          <a:ln w="1905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just">
              <a:spcBef>
                <a:spcPct val="0"/>
              </a:spcBef>
              <a:buClrTx/>
              <a:buSzTx/>
              <a:buFontTx/>
              <a:buNone/>
            </a:pPr>
            <a:r>
              <a:rPr lang="zh-CN" altLang="en-US" dirty="0">
                <a:solidFill>
                  <a:srgbClr val="000000"/>
                </a:solidFill>
                <a:latin typeface="Arial" panose="020B0604020202020204" pitchFamily="34" charset="0"/>
              </a:rPr>
              <a:t>询价交易过程</a:t>
            </a:r>
            <a:endParaRPr lang="zh-CN" altLang="en-US" dirty="0">
              <a:solidFill>
                <a:srgbClr val="000000"/>
              </a:solidFill>
              <a:latin typeface="Arial" panose="020B0604020202020204" pitchFamily="34" charset="0"/>
            </a:endParaRPr>
          </a:p>
          <a:p>
            <a:pPr marL="0" lvl="0" indent="0" algn="just">
              <a:spcBef>
                <a:spcPct val="0"/>
              </a:spcBef>
              <a:buClrTx/>
              <a:buSzTx/>
              <a:buFontTx/>
              <a:buNone/>
            </a:pPr>
            <a:r>
              <a:rPr lang="zh-CN" altLang="en-US" sz="2400" dirty="0">
                <a:solidFill>
                  <a:srgbClr val="000000"/>
                </a:solidFill>
                <a:latin typeface="Arial" panose="020B0604020202020204" pitchFamily="34" charset="0"/>
              </a:rPr>
              <a:t>     </a:t>
            </a:r>
            <a:r>
              <a:rPr lang="en-US" altLang="zh-CN" sz="2400" dirty="0">
                <a:solidFill>
                  <a:srgbClr val="000000"/>
                </a:solidFill>
                <a:latin typeface="Arial" panose="020B0604020202020204" pitchFamily="34" charset="0"/>
              </a:rPr>
              <a:t>A: GBP  5   Mio         A</a:t>
            </a:r>
            <a:r>
              <a:rPr lang="zh-CN" altLang="en-US" sz="2400" dirty="0">
                <a:solidFill>
                  <a:srgbClr val="000000"/>
                </a:solidFill>
                <a:latin typeface="Arial" panose="020B0604020202020204" pitchFamily="34" charset="0"/>
              </a:rPr>
              <a:t>（银行）询价：</a:t>
            </a:r>
            <a:r>
              <a:rPr lang="en-US" altLang="zh-CN" sz="2400" dirty="0">
                <a:solidFill>
                  <a:srgbClr val="000000"/>
                </a:solidFill>
                <a:latin typeface="Arial" panose="020B0604020202020204" pitchFamily="34" charset="0"/>
              </a:rPr>
              <a:t>GBP</a:t>
            </a:r>
            <a:r>
              <a:rPr lang="zh-CN" altLang="en-US" sz="2400" dirty="0">
                <a:solidFill>
                  <a:srgbClr val="000000"/>
                </a:solidFill>
                <a:latin typeface="Arial" panose="020B0604020202020204" pitchFamily="34" charset="0"/>
              </a:rPr>
              <a:t>兑</a:t>
            </a:r>
            <a:r>
              <a:rPr lang="en-US" altLang="zh-CN" sz="2400" dirty="0">
                <a:solidFill>
                  <a:srgbClr val="000000"/>
                </a:solidFill>
                <a:latin typeface="Arial" panose="020B0604020202020204" pitchFamily="34" charset="0"/>
              </a:rPr>
              <a:t>USD</a:t>
            </a:r>
            <a:r>
              <a:rPr lang="zh-CN" altLang="en-US" sz="2400" dirty="0">
                <a:solidFill>
                  <a:srgbClr val="000000"/>
                </a:solidFill>
                <a:latin typeface="Arial" panose="020B0604020202020204" pitchFamily="34" charset="0"/>
              </a:rPr>
              <a:t>，金额</a:t>
            </a:r>
            <a:r>
              <a:rPr lang="en-US" altLang="zh-CN" sz="2400" dirty="0">
                <a:solidFill>
                  <a:srgbClr val="000000"/>
                </a:solidFill>
                <a:latin typeface="Arial" panose="020B0604020202020204" pitchFamily="34" charset="0"/>
              </a:rPr>
              <a:t>500</a:t>
            </a:r>
            <a:r>
              <a:rPr lang="zh-CN" altLang="en-US" sz="2400" dirty="0">
                <a:solidFill>
                  <a:srgbClr val="000000"/>
                </a:solidFill>
                <a:latin typeface="Arial" panose="020B0604020202020204" pitchFamily="34" charset="0"/>
              </a:rPr>
              <a:t>万</a:t>
            </a:r>
            <a:endParaRPr lang="zh-CN" altLang="en-US" sz="2400" dirty="0">
              <a:solidFill>
                <a:srgbClr val="000000"/>
              </a:solidFill>
              <a:latin typeface="Arial" panose="020B0604020202020204" pitchFamily="34" charset="0"/>
            </a:endParaRPr>
          </a:p>
          <a:p>
            <a:pPr marL="0" lvl="0" indent="0" algn="just">
              <a:spcBef>
                <a:spcPct val="0"/>
              </a:spcBef>
              <a:buClrTx/>
              <a:buSzTx/>
              <a:buFontTx/>
              <a:buNone/>
            </a:pPr>
            <a:r>
              <a:rPr lang="zh-CN" altLang="en-US" sz="2400" dirty="0">
                <a:solidFill>
                  <a:srgbClr val="000000"/>
                </a:solidFill>
                <a:latin typeface="Arial" panose="020B0604020202020204" pitchFamily="34" charset="0"/>
              </a:rPr>
              <a:t>     </a:t>
            </a:r>
            <a:r>
              <a:rPr lang="en-US" altLang="zh-CN" sz="2400" dirty="0">
                <a:solidFill>
                  <a:srgbClr val="000000"/>
                </a:solidFill>
                <a:latin typeface="Arial" panose="020B0604020202020204" pitchFamily="34" charset="0"/>
              </a:rPr>
              <a:t>B: 1.6773/78             B</a:t>
            </a:r>
            <a:r>
              <a:rPr lang="zh-CN" altLang="en-US" sz="2400" dirty="0">
                <a:solidFill>
                  <a:srgbClr val="000000"/>
                </a:solidFill>
                <a:latin typeface="Arial" panose="020B0604020202020204" pitchFamily="34" charset="0"/>
              </a:rPr>
              <a:t>（银行）报价：</a:t>
            </a:r>
            <a:endParaRPr lang="zh-CN" altLang="en-US" sz="2400" dirty="0">
              <a:solidFill>
                <a:srgbClr val="000000"/>
              </a:solidFill>
              <a:latin typeface="Arial" panose="020B0604020202020204" pitchFamily="34" charset="0"/>
            </a:endParaRPr>
          </a:p>
          <a:p>
            <a:pPr marL="0" lvl="0" indent="0" algn="just">
              <a:spcBef>
                <a:spcPct val="0"/>
              </a:spcBef>
              <a:buClrTx/>
              <a:buSzTx/>
              <a:buFontTx/>
              <a:buNone/>
            </a:pPr>
            <a:r>
              <a:rPr lang="zh-CN" altLang="en-US" sz="2000" dirty="0">
                <a:solidFill>
                  <a:srgbClr val="000000"/>
                </a:solidFill>
                <a:latin typeface="Arial" panose="020B0604020202020204" pitchFamily="34" charset="0"/>
              </a:rPr>
              <a:t>                                                          </a:t>
            </a:r>
            <a:r>
              <a:rPr lang="zh-CN" altLang="en-US" sz="2400" dirty="0">
                <a:solidFill>
                  <a:srgbClr val="000000"/>
                </a:solidFill>
                <a:latin typeface="Arial" panose="020B0604020202020204" pitchFamily="34" charset="0"/>
              </a:rPr>
              <a:t>价格为：</a:t>
            </a:r>
            <a:r>
              <a:rPr lang="en-US" altLang="zh-CN" sz="2400" dirty="0">
                <a:solidFill>
                  <a:srgbClr val="000000"/>
                </a:solidFill>
                <a:latin typeface="Arial" panose="020B0604020202020204" pitchFamily="34" charset="0"/>
              </a:rPr>
              <a:t>GBP1</a:t>
            </a:r>
            <a:r>
              <a:rPr lang="zh-CN" altLang="en-US" sz="2400" dirty="0">
                <a:solidFill>
                  <a:srgbClr val="000000"/>
                </a:solidFill>
                <a:latin typeface="Arial" panose="020B0604020202020204" pitchFamily="34" charset="0"/>
              </a:rPr>
              <a:t>＝</a:t>
            </a:r>
            <a:r>
              <a:rPr lang="en-US" altLang="zh-CN" sz="2400" dirty="0">
                <a:solidFill>
                  <a:srgbClr val="000000"/>
                </a:solidFill>
                <a:latin typeface="Arial" panose="020B0604020202020204" pitchFamily="34" charset="0"/>
              </a:rPr>
              <a:t>USD1.6773/78                                 </a:t>
            </a:r>
            <a:endParaRPr lang="en-US" altLang="zh-CN" sz="2400" dirty="0">
              <a:solidFill>
                <a:srgbClr val="000000"/>
              </a:solidFill>
              <a:latin typeface="Arial" panose="020B0604020202020204" pitchFamily="34" charset="0"/>
            </a:endParaRPr>
          </a:p>
          <a:p>
            <a:pPr marL="0" lvl="0" indent="0" algn="just">
              <a:spcBef>
                <a:spcPct val="0"/>
              </a:spcBef>
              <a:buClrTx/>
              <a:buSzTx/>
              <a:buFontTx/>
              <a:buNone/>
            </a:pPr>
            <a:r>
              <a:rPr lang="en-US" altLang="zh-CN" sz="2400" dirty="0">
                <a:solidFill>
                  <a:srgbClr val="000000"/>
                </a:solidFill>
                <a:latin typeface="Arial" panose="020B0604020202020204" pitchFamily="34" charset="0"/>
              </a:rPr>
              <a:t>     A: My Risk                 A</a:t>
            </a:r>
            <a:r>
              <a:rPr lang="zh-CN" altLang="en-US" sz="2400" dirty="0">
                <a:solidFill>
                  <a:srgbClr val="000000"/>
                </a:solidFill>
                <a:latin typeface="Arial" panose="020B0604020202020204" pitchFamily="34" charset="0"/>
              </a:rPr>
              <a:t>不满意</a:t>
            </a:r>
            <a:r>
              <a:rPr lang="en-US" altLang="zh-CN" sz="2400" dirty="0">
                <a:solidFill>
                  <a:srgbClr val="000000"/>
                </a:solidFill>
                <a:latin typeface="Arial" panose="020B0604020202020204" pitchFamily="34" charset="0"/>
              </a:rPr>
              <a:t>B</a:t>
            </a:r>
            <a:r>
              <a:rPr lang="zh-CN" altLang="en-US" sz="2400" dirty="0">
                <a:solidFill>
                  <a:srgbClr val="000000"/>
                </a:solidFill>
                <a:latin typeface="Arial" panose="020B0604020202020204" pitchFamily="34" charset="0"/>
              </a:rPr>
              <a:t>的报价，在此价格下不作交易，</a:t>
            </a:r>
            <a:endParaRPr lang="zh-CN" altLang="en-US" sz="2400" dirty="0">
              <a:solidFill>
                <a:srgbClr val="000000"/>
              </a:solidFill>
              <a:latin typeface="Arial" panose="020B0604020202020204" pitchFamily="34" charset="0"/>
            </a:endParaRPr>
          </a:p>
          <a:p>
            <a:pPr marL="0" lvl="0" indent="0" algn="just">
              <a:spcBef>
                <a:spcPct val="0"/>
              </a:spcBef>
              <a:buClrTx/>
              <a:buSzTx/>
              <a:buFontTx/>
              <a:buNone/>
            </a:pPr>
            <a:r>
              <a:rPr lang="zh-CN" altLang="en-US" sz="1800" dirty="0">
                <a:solidFill>
                  <a:srgbClr val="000000"/>
                </a:solidFill>
                <a:latin typeface="Arial" panose="020B0604020202020204" pitchFamily="34" charset="0"/>
              </a:rPr>
              <a:t>                                                         </a:t>
            </a:r>
            <a:r>
              <a:rPr lang="en-US" altLang="zh-CN" sz="2400" dirty="0">
                <a:solidFill>
                  <a:srgbClr val="000000"/>
                </a:solidFill>
                <a:latin typeface="Arial" panose="020B0604020202020204" pitchFamily="34" charset="0"/>
              </a:rPr>
              <a:t>A</a:t>
            </a:r>
            <a:r>
              <a:rPr lang="zh-CN" altLang="en-US" sz="2400" dirty="0">
                <a:solidFill>
                  <a:srgbClr val="000000"/>
                </a:solidFill>
                <a:latin typeface="Arial" panose="020B0604020202020204" pitchFamily="34" charset="0"/>
              </a:rPr>
              <a:t>可以在数秒内再次向</a:t>
            </a:r>
            <a:r>
              <a:rPr lang="en-US" altLang="zh-CN" sz="2400" dirty="0">
                <a:solidFill>
                  <a:srgbClr val="000000"/>
                </a:solidFill>
                <a:latin typeface="Arial" panose="020B0604020202020204" pitchFamily="34" charset="0"/>
              </a:rPr>
              <a:t>B</a:t>
            </a:r>
            <a:r>
              <a:rPr lang="zh-CN" altLang="en-US" sz="2400" dirty="0">
                <a:solidFill>
                  <a:srgbClr val="000000"/>
                </a:solidFill>
                <a:latin typeface="Arial" panose="020B0604020202020204" pitchFamily="34" charset="0"/>
              </a:rPr>
              <a:t>询价。</a:t>
            </a:r>
            <a:r>
              <a:rPr lang="zh-CN" altLang="en-US" sz="2000" dirty="0">
                <a:solidFill>
                  <a:srgbClr val="000000"/>
                </a:solidFill>
                <a:latin typeface="Arial" panose="020B0604020202020204" pitchFamily="34" charset="0"/>
              </a:rPr>
              <a:t> </a:t>
            </a:r>
            <a:endParaRPr lang="zh-CN" altLang="en-US" sz="2000" dirty="0">
              <a:solidFill>
                <a:srgbClr val="000000"/>
              </a:solidFill>
              <a:latin typeface="Arial" panose="020B0604020202020204" pitchFamily="34" charset="0"/>
            </a:endParaRPr>
          </a:p>
          <a:p>
            <a:pPr marL="0" lvl="0" indent="0" algn="just">
              <a:spcBef>
                <a:spcPct val="0"/>
              </a:spcBef>
              <a:buClrTx/>
              <a:buSzTx/>
              <a:buFontTx/>
              <a:buNone/>
            </a:pPr>
            <a:r>
              <a:rPr lang="zh-CN" altLang="en-US" sz="2400" dirty="0">
                <a:solidFill>
                  <a:srgbClr val="000000"/>
                </a:solidFill>
                <a:latin typeface="Arial" panose="020B0604020202020204" pitchFamily="34" charset="0"/>
              </a:rPr>
              <a:t>     </a:t>
            </a:r>
            <a:r>
              <a:rPr lang="en-US" altLang="zh-CN" sz="2400" dirty="0">
                <a:solidFill>
                  <a:srgbClr val="000000"/>
                </a:solidFill>
                <a:latin typeface="Arial" panose="020B0604020202020204" pitchFamily="34" charset="0"/>
              </a:rPr>
              <a:t>A: NOW  PLS</a:t>
            </a:r>
            <a:r>
              <a:rPr lang="en-US" altLang="zh-CN" sz="1800" dirty="0">
                <a:solidFill>
                  <a:srgbClr val="000000"/>
                </a:solidFill>
                <a:latin typeface="Arial" panose="020B0604020202020204" pitchFamily="34" charset="0"/>
              </a:rPr>
              <a:t>                </a:t>
            </a:r>
            <a:r>
              <a:rPr lang="en-US" altLang="zh-CN" sz="2400" dirty="0">
                <a:solidFill>
                  <a:srgbClr val="000000"/>
                </a:solidFill>
                <a:latin typeface="Arial" panose="020B0604020202020204" pitchFamily="34" charset="0"/>
              </a:rPr>
              <a:t>A</a:t>
            </a:r>
            <a:r>
              <a:rPr lang="zh-CN" altLang="en-US" sz="2400" dirty="0">
                <a:solidFill>
                  <a:srgbClr val="000000"/>
                </a:solidFill>
                <a:latin typeface="Arial" panose="020B0604020202020204" pitchFamily="34" charset="0"/>
              </a:rPr>
              <a:t>：再次询价 </a:t>
            </a:r>
            <a:endParaRPr lang="zh-CN" altLang="en-US" sz="2400" dirty="0">
              <a:solidFill>
                <a:srgbClr val="000000"/>
              </a:solidFill>
              <a:latin typeface="Arial" panose="020B0604020202020204" pitchFamily="34" charset="0"/>
            </a:endParaRPr>
          </a:p>
          <a:p>
            <a:pPr marL="0" lvl="0" indent="0" algn="just">
              <a:spcBef>
                <a:spcPct val="0"/>
              </a:spcBef>
              <a:buClrTx/>
              <a:buSzTx/>
              <a:buFontTx/>
              <a:buNone/>
            </a:pPr>
            <a:r>
              <a:rPr lang="zh-CN" altLang="en-US" sz="2400" dirty="0">
                <a:solidFill>
                  <a:srgbClr val="000000"/>
                </a:solidFill>
                <a:latin typeface="Arial" panose="020B0604020202020204" pitchFamily="34" charset="0"/>
              </a:rPr>
              <a:t>     </a:t>
            </a:r>
            <a:r>
              <a:rPr lang="en-US" altLang="zh-CN" sz="2400" dirty="0">
                <a:solidFill>
                  <a:srgbClr val="000000"/>
                </a:solidFill>
                <a:latin typeface="Arial" panose="020B0604020202020204" pitchFamily="34" charset="0"/>
              </a:rPr>
              <a:t>B: 1.6775  Choice     B</a:t>
            </a:r>
            <a:r>
              <a:rPr lang="zh-CN" altLang="en-US" sz="2400" dirty="0">
                <a:solidFill>
                  <a:srgbClr val="000000"/>
                </a:solidFill>
                <a:latin typeface="Arial" panose="020B0604020202020204" pitchFamily="34" charset="0"/>
              </a:rPr>
              <a:t>：</a:t>
            </a:r>
            <a:r>
              <a:rPr lang="en-US" altLang="zh-CN" sz="2400" dirty="0">
                <a:solidFill>
                  <a:srgbClr val="000000"/>
                </a:solidFill>
                <a:latin typeface="Arial" panose="020B0604020202020204" pitchFamily="34" charset="0"/>
              </a:rPr>
              <a:t>1.6775 </a:t>
            </a:r>
            <a:r>
              <a:rPr lang="zh-CN" altLang="en-US" sz="2400" dirty="0">
                <a:solidFill>
                  <a:srgbClr val="000000"/>
                </a:solidFill>
                <a:latin typeface="Arial" panose="020B0604020202020204" pitchFamily="34" charset="0"/>
              </a:rPr>
              <a:t>请选择买入还是卖出 </a:t>
            </a:r>
            <a:endParaRPr lang="zh-CN" altLang="en-US" sz="2400" dirty="0">
              <a:solidFill>
                <a:srgbClr val="000000"/>
              </a:solidFill>
              <a:latin typeface="Arial" panose="020B0604020202020204" pitchFamily="34" charset="0"/>
            </a:endParaRPr>
          </a:p>
          <a:p>
            <a:pPr marL="0" lvl="0" indent="0" algn="just">
              <a:spcBef>
                <a:spcPct val="0"/>
              </a:spcBef>
              <a:buClrTx/>
              <a:buSzTx/>
              <a:buFontTx/>
              <a:buNone/>
            </a:pPr>
            <a:r>
              <a:rPr lang="zh-CN" altLang="en-US" sz="2400" dirty="0">
                <a:solidFill>
                  <a:srgbClr val="000000"/>
                </a:solidFill>
                <a:latin typeface="Arial" panose="020B0604020202020204" pitchFamily="34" charset="0"/>
              </a:rPr>
              <a:t>                                       </a:t>
            </a:r>
            <a:r>
              <a:rPr lang="zh-CN" altLang="en-US" sz="2000" dirty="0">
                <a:solidFill>
                  <a:srgbClr val="000000"/>
                </a:solidFill>
                <a:latin typeface="Arial" panose="020B0604020202020204" pitchFamily="34" charset="0"/>
              </a:rPr>
              <a:t>（</a:t>
            </a:r>
            <a:r>
              <a:rPr lang="zh-CN" altLang="en-US" sz="2400" dirty="0">
                <a:solidFill>
                  <a:srgbClr val="000000"/>
                </a:solidFill>
                <a:latin typeface="Arial" panose="020B0604020202020204" pitchFamily="34" charset="0"/>
              </a:rPr>
              <a:t>当银行报出 </a:t>
            </a:r>
            <a:r>
              <a:rPr lang="en-US" altLang="zh-CN" sz="2400" dirty="0">
                <a:solidFill>
                  <a:srgbClr val="000000"/>
                </a:solidFill>
                <a:latin typeface="Arial" panose="020B0604020202020204" pitchFamily="34" charset="0"/>
              </a:rPr>
              <a:t>choice </a:t>
            </a:r>
            <a:r>
              <a:rPr lang="zh-CN" altLang="en-US" sz="2400" dirty="0">
                <a:solidFill>
                  <a:srgbClr val="000000"/>
                </a:solidFill>
                <a:latin typeface="Arial" panose="020B0604020202020204" pitchFamily="34" charset="0"/>
              </a:rPr>
              <a:t>时，一定要做交易） </a:t>
            </a:r>
            <a:endParaRPr lang="zh-CN" altLang="en-US" sz="2400" dirty="0">
              <a:solidFill>
                <a:srgbClr val="000000"/>
              </a:solidFill>
              <a:latin typeface="Arial" panose="020B0604020202020204" pitchFamily="34" charset="0"/>
            </a:endParaRPr>
          </a:p>
          <a:p>
            <a:pPr marL="0" lvl="0" indent="0" algn="just">
              <a:spcBef>
                <a:spcPct val="0"/>
              </a:spcBef>
              <a:buClrTx/>
              <a:buSzTx/>
              <a:buFontTx/>
              <a:buNone/>
            </a:pPr>
            <a:r>
              <a:rPr lang="zh-CN" altLang="en-US" sz="2400" dirty="0">
                <a:solidFill>
                  <a:srgbClr val="000000"/>
                </a:solidFill>
                <a:latin typeface="Arial" panose="020B0604020202020204" pitchFamily="34" charset="0"/>
              </a:rPr>
              <a:t>     </a:t>
            </a:r>
            <a:r>
              <a:rPr lang="en-US" altLang="zh-CN" sz="2400" dirty="0">
                <a:solidFill>
                  <a:srgbClr val="000000"/>
                </a:solidFill>
                <a:latin typeface="Arial" panose="020B0604020202020204" pitchFamily="34" charset="0"/>
              </a:rPr>
              <a:t>A: Sell  PLS              </a:t>
            </a:r>
            <a:r>
              <a:rPr lang="en-US" altLang="zh-CN" sz="1800" dirty="0">
                <a:solidFill>
                  <a:srgbClr val="000000"/>
                </a:solidFill>
                <a:latin typeface="Arial" panose="020B0604020202020204" pitchFamily="34" charset="0"/>
              </a:rPr>
              <a:t> </a:t>
            </a:r>
            <a:r>
              <a:rPr lang="en-US" altLang="zh-CN" sz="2400" dirty="0">
                <a:solidFill>
                  <a:srgbClr val="000000"/>
                </a:solidFill>
                <a:latin typeface="Arial" panose="020B0604020202020204" pitchFamily="34" charset="0"/>
              </a:rPr>
              <a:t>A</a:t>
            </a:r>
            <a:r>
              <a:rPr lang="zh-CN" altLang="en-US" sz="2400" dirty="0">
                <a:solidFill>
                  <a:srgbClr val="000000"/>
                </a:solidFill>
                <a:latin typeface="Arial" panose="020B0604020202020204" pitchFamily="34" charset="0"/>
              </a:rPr>
              <a:t>：选择卖出英镑，金额</a:t>
            </a:r>
            <a:r>
              <a:rPr lang="en-US" altLang="zh-CN" sz="2400" dirty="0">
                <a:solidFill>
                  <a:srgbClr val="000000"/>
                </a:solidFill>
                <a:latin typeface="Arial" panose="020B0604020202020204" pitchFamily="34" charset="0"/>
              </a:rPr>
              <a:t>500</a:t>
            </a:r>
            <a:r>
              <a:rPr lang="zh-CN" altLang="en-US" sz="2400" dirty="0">
                <a:solidFill>
                  <a:srgbClr val="000000"/>
                </a:solidFill>
                <a:latin typeface="Arial" panose="020B0604020202020204" pitchFamily="34" charset="0"/>
              </a:rPr>
              <a:t>万</a:t>
            </a:r>
            <a:endParaRPr lang="zh-CN" altLang="en-US" sz="2400" dirty="0">
              <a:solidFill>
                <a:srgbClr val="000000"/>
              </a:solidFill>
              <a:latin typeface="Arial" panose="020B0604020202020204" pitchFamily="34" charset="0"/>
            </a:endParaRPr>
          </a:p>
          <a:p>
            <a:pPr marL="0" lvl="0" indent="0" algn="just">
              <a:spcBef>
                <a:spcPct val="0"/>
              </a:spcBef>
              <a:buClrTx/>
              <a:buSzTx/>
              <a:buFontTx/>
              <a:buNone/>
            </a:pPr>
            <a:r>
              <a:rPr lang="zh-CN" altLang="en-US" sz="2400" dirty="0">
                <a:solidFill>
                  <a:srgbClr val="000000"/>
                </a:solidFill>
                <a:latin typeface="Arial" panose="020B0604020202020204" pitchFamily="34" charset="0"/>
              </a:rPr>
              <a:t>        </a:t>
            </a:r>
            <a:r>
              <a:rPr lang="en-US" altLang="zh-CN" sz="2400" dirty="0">
                <a:solidFill>
                  <a:srgbClr val="000000"/>
                </a:solidFill>
                <a:latin typeface="Arial" panose="020B0604020202020204" pitchFamily="34" charset="0"/>
              </a:rPr>
              <a:t>My USD To ANY      </a:t>
            </a:r>
            <a:r>
              <a:rPr lang="zh-CN" altLang="en-US" sz="2400" dirty="0">
                <a:solidFill>
                  <a:srgbClr val="000000"/>
                </a:solidFill>
                <a:latin typeface="Arial" panose="020B0604020202020204" pitchFamily="34" charset="0"/>
              </a:rPr>
              <a:t>我的美元请汇入</a:t>
            </a:r>
            <a:r>
              <a:rPr lang="en-US" altLang="zh-CN" sz="2400" dirty="0">
                <a:solidFill>
                  <a:srgbClr val="000000"/>
                </a:solidFill>
                <a:latin typeface="Arial" panose="020B0604020202020204" pitchFamily="34" charset="0"/>
              </a:rPr>
              <a:t>A</a:t>
            </a:r>
            <a:r>
              <a:rPr lang="zh-CN" altLang="en-US" sz="2400" dirty="0">
                <a:solidFill>
                  <a:srgbClr val="000000"/>
                </a:solidFill>
                <a:latin typeface="Arial" panose="020B0604020202020204" pitchFamily="34" charset="0"/>
              </a:rPr>
              <a:t>（银行）的纽约帐户 </a:t>
            </a:r>
            <a:endParaRPr lang="zh-CN" altLang="en-US" sz="2400" dirty="0">
              <a:solidFill>
                <a:srgbClr val="000000"/>
              </a:solidFill>
              <a:latin typeface="Arial" panose="020B0604020202020204" pitchFamily="34" charset="0"/>
            </a:endParaRPr>
          </a:p>
          <a:p>
            <a:pPr marL="0" lvl="0" indent="0" algn="just">
              <a:spcBef>
                <a:spcPct val="0"/>
              </a:spcBef>
              <a:buClrTx/>
              <a:buSzTx/>
              <a:buFontTx/>
              <a:buNone/>
            </a:pPr>
            <a:r>
              <a:rPr lang="zh-CN" altLang="en-US" sz="2400" dirty="0">
                <a:solidFill>
                  <a:srgbClr val="000000"/>
                </a:solidFill>
                <a:latin typeface="Arial" panose="020B0604020202020204" pitchFamily="34" charset="0"/>
              </a:rPr>
              <a:t>     </a:t>
            </a:r>
            <a:r>
              <a:rPr lang="en-US" altLang="zh-CN" sz="2400" dirty="0">
                <a:solidFill>
                  <a:srgbClr val="000000"/>
                </a:solidFill>
                <a:latin typeface="Arial" panose="020B0604020202020204" pitchFamily="34" charset="0"/>
              </a:rPr>
              <a:t>B: Ok  Done              </a:t>
            </a:r>
            <a:r>
              <a:rPr lang="en-US" altLang="zh-CN" sz="1800" dirty="0">
                <a:solidFill>
                  <a:srgbClr val="000000"/>
                </a:solidFill>
                <a:latin typeface="Arial" panose="020B0604020202020204" pitchFamily="34" charset="0"/>
              </a:rPr>
              <a:t> </a:t>
            </a:r>
            <a:r>
              <a:rPr lang="en-US" altLang="zh-CN" sz="2400" dirty="0">
                <a:solidFill>
                  <a:srgbClr val="000000"/>
                </a:solidFill>
                <a:latin typeface="Arial" panose="020B0604020202020204" pitchFamily="34" charset="0"/>
              </a:rPr>
              <a:t>B</a:t>
            </a:r>
            <a:r>
              <a:rPr lang="zh-CN" altLang="en-US" sz="2400" dirty="0">
                <a:solidFill>
                  <a:srgbClr val="000000"/>
                </a:solidFill>
                <a:latin typeface="Arial" panose="020B0604020202020204" pitchFamily="34" charset="0"/>
              </a:rPr>
              <a:t>：此交易达成</a:t>
            </a:r>
            <a:endParaRPr lang="zh-CN" altLang="en-US" sz="2400" dirty="0">
              <a:solidFill>
                <a:srgbClr val="000000"/>
              </a:solidFill>
              <a:latin typeface="Arial" panose="020B0604020202020204" pitchFamily="34" charset="0"/>
            </a:endParaRPr>
          </a:p>
          <a:p>
            <a:pPr marL="0" lvl="0" indent="0" algn="just">
              <a:spcBef>
                <a:spcPct val="0"/>
              </a:spcBef>
              <a:buClrTx/>
              <a:buSzTx/>
              <a:buFontTx/>
              <a:buNone/>
            </a:pPr>
            <a:r>
              <a:rPr lang="zh-CN" altLang="en-US" sz="2400" dirty="0">
                <a:solidFill>
                  <a:srgbClr val="000000"/>
                </a:solidFill>
                <a:latin typeface="Arial" panose="020B0604020202020204" pitchFamily="34" charset="0"/>
              </a:rPr>
              <a:t>        </a:t>
            </a:r>
            <a:r>
              <a:rPr lang="en-US" altLang="zh-CN" sz="2400" dirty="0">
                <a:solidFill>
                  <a:srgbClr val="000000"/>
                </a:solidFill>
                <a:latin typeface="Arial" panose="020B0604020202020204" pitchFamily="34" charset="0"/>
              </a:rPr>
              <a:t>At 1.6775 We Buy       </a:t>
            </a:r>
            <a:r>
              <a:rPr lang="zh-CN" altLang="en-US" sz="2400" dirty="0">
                <a:solidFill>
                  <a:srgbClr val="000000"/>
                </a:solidFill>
                <a:latin typeface="Arial" panose="020B0604020202020204" pitchFamily="34" charset="0"/>
              </a:rPr>
              <a:t>在</a:t>
            </a:r>
            <a:r>
              <a:rPr lang="en-US" altLang="zh-CN" sz="2400" dirty="0">
                <a:solidFill>
                  <a:srgbClr val="000000"/>
                </a:solidFill>
                <a:latin typeface="Arial" panose="020B0604020202020204" pitchFamily="34" charset="0"/>
              </a:rPr>
              <a:t>1.6775</a:t>
            </a:r>
            <a:r>
              <a:rPr lang="zh-CN" altLang="en-US" sz="2400" dirty="0">
                <a:solidFill>
                  <a:srgbClr val="000000"/>
                </a:solidFill>
                <a:latin typeface="Arial" panose="020B0604020202020204" pitchFamily="34" charset="0"/>
              </a:rPr>
              <a:t>我买入英镑</a:t>
            </a:r>
            <a:r>
              <a:rPr lang="en-US" altLang="zh-CN" sz="2400" dirty="0">
                <a:solidFill>
                  <a:srgbClr val="000000"/>
                </a:solidFill>
                <a:latin typeface="Arial" panose="020B0604020202020204" pitchFamily="34" charset="0"/>
              </a:rPr>
              <a:t>500</a:t>
            </a:r>
            <a:r>
              <a:rPr lang="zh-CN" altLang="en-US" sz="2400" dirty="0">
                <a:solidFill>
                  <a:srgbClr val="000000"/>
                </a:solidFill>
                <a:latin typeface="Arial" panose="020B0604020202020204" pitchFamily="34" charset="0"/>
              </a:rPr>
              <a:t>万，  </a:t>
            </a:r>
            <a:endParaRPr lang="zh-CN" altLang="en-US" sz="2400" dirty="0">
              <a:solidFill>
                <a:srgbClr val="000000"/>
              </a:solidFill>
              <a:latin typeface="Arial" panose="020B0604020202020204" pitchFamily="34" charset="0"/>
            </a:endParaRPr>
          </a:p>
          <a:p>
            <a:pPr marL="0" lvl="0" indent="0" algn="just">
              <a:spcBef>
                <a:spcPct val="0"/>
              </a:spcBef>
              <a:buClrTx/>
              <a:buSzTx/>
              <a:buFontTx/>
              <a:buNone/>
            </a:pPr>
            <a:r>
              <a:rPr lang="zh-CN" altLang="en-US" sz="2400" dirty="0">
                <a:solidFill>
                  <a:srgbClr val="000000"/>
                </a:solidFill>
                <a:latin typeface="Arial" panose="020B0604020202020204" pitchFamily="34" charset="0"/>
              </a:rPr>
              <a:t>        </a:t>
            </a:r>
            <a:r>
              <a:rPr lang="en-US" altLang="zh-CN" sz="2400" dirty="0">
                <a:solidFill>
                  <a:srgbClr val="000000"/>
                </a:solidFill>
                <a:latin typeface="Arial" panose="020B0604020202020204" pitchFamily="34" charset="0"/>
              </a:rPr>
              <a:t>GBP 5 Mio AGUSD     </a:t>
            </a:r>
            <a:r>
              <a:rPr lang="zh-CN" altLang="en-US" sz="2400" dirty="0">
                <a:solidFill>
                  <a:srgbClr val="000000"/>
                </a:solidFill>
                <a:latin typeface="Arial" panose="020B0604020202020204" pitchFamily="34" charset="0"/>
              </a:rPr>
              <a:t>美元支付 </a:t>
            </a:r>
            <a:endParaRPr lang="zh-CN" altLang="en-US" sz="2400" dirty="0">
              <a:solidFill>
                <a:srgbClr val="000000"/>
              </a:solidFill>
              <a:latin typeface="Arial" panose="020B0604020202020204" pitchFamily="34" charset="0"/>
            </a:endParaRPr>
          </a:p>
          <a:p>
            <a:pPr marL="0" lvl="0" indent="0" algn="just">
              <a:spcBef>
                <a:spcPct val="0"/>
              </a:spcBef>
              <a:buClrTx/>
              <a:buSzTx/>
              <a:buFontTx/>
              <a:buNone/>
            </a:pPr>
            <a:r>
              <a:rPr lang="zh-CN" altLang="en-US" sz="2400" dirty="0">
                <a:solidFill>
                  <a:srgbClr val="000000"/>
                </a:solidFill>
                <a:latin typeface="Arial" panose="020B0604020202020204" pitchFamily="34" charset="0"/>
              </a:rPr>
              <a:t>        </a:t>
            </a:r>
            <a:r>
              <a:rPr lang="en-US" altLang="zh-CN" sz="2400" dirty="0">
                <a:solidFill>
                  <a:srgbClr val="000000"/>
                </a:solidFill>
                <a:latin typeface="Arial" panose="020B0604020202020204" pitchFamily="34" charset="0"/>
              </a:rPr>
              <a:t>Val May—20                </a:t>
            </a:r>
            <a:r>
              <a:rPr lang="zh-CN" altLang="en-US" sz="2400" dirty="0">
                <a:solidFill>
                  <a:srgbClr val="000000"/>
                </a:solidFill>
                <a:latin typeface="Arial" panose="020B0604020202020204" pitchFamily="34" charset="0"/>
              </a:rPr>
              <a:t>交割日为</a:t>
            </a:r>
            <a:r>
              <a:rPr lang="en-US" altLang="zh-CN" sz="2400" dirty="0">
                <a:solidFill>
                  <a:srgbClr val="000000"/>
                </a:solidFill>
                <a:latin typeface="Arial" panose="020B0604020202020204" pitchFamily="34" charset="0"/>
              </a:rPr>
              <a:t>5</a:t>
            </a:r>
            <a:r>
              <a:rPr lang="zh-CN" altLang="en-US" sz="2400" dirty="0">
                <a:solidFill>
                  <a:srgbClr val="000000"/>
                </a:solidFill>
                <a:latin typeface="Arial" panose="020B0604020202020204" pitchFamily="34" charset="0"/>
              </a:rPr>
              <a:t>月</a:t>
            </a:r>
            <a:r>
              <a:rPr lang="en-US" altLang="zh-CN" sz="2400" dirty="0">
                <a:solidFill>
                  <a:srgbClr val="000000"/>
                </a:solidFill>
                <a:latin typeface="Arial" panose="020B0604020202020204" pitchFamily="34" charset="0"/>
              </a:rPr>
              <a:t>20</a:t>
            </a:r>
            <a:r>
              <a:rPr lang="zh-CN" altLang="en-US" sz="2400" dirty="0">
                <a:solidFill>
                  <a:srgbClr val="000000"/>
                </a:solidFill>
                <a:latin typeface="Arial" panose="020B0604020202020204" pitchFamily="34" charset="0"/>
              </a:rPr>
              <a:t>日 </a:t>
            </a:r>
            <a:endParaRPr lang="zh-CN" altLang="en-US" sz="2400" dirty="0">
              <a:solidFill>
                <a:srgbClr val="000000"/>
              </a:solidFill>
              <a:latin typeface="Arial" panose="020B0604020202020204" pitchFamily="34" charset="0"/>
            </a:endParaRPr>
          </a:p>
          <a:p>
            <a:pPr marL="0" lvl="0" indent="0" algn="just">
              <a:spcBef>
                <a:spcPct val="0"/>
              </a:spcBef>
              <a:buClrTx/>
              <a:buSzTx/>
              <a:buFontTx/>
              <a:buNone/>
            </a:pPr>
            <a:r>
              <a:rPr lang="zh-CN" altLang="en-US" sz="2400" dirty="0">
                <a:solidFill>
                  <a:srgbClr val="000000"/>
                </a:solidFill>
                <a:latin typeface="Arial" panose="020B0604020202020204" pitchFamily="34" charset="0"/>
              </a:rPr>
              <a:t>        </a:t>
            </a:r>
            <a:r>
              <a:rPr lang="en-US" altLang="zh-CN" sz="2400" dirty="0">
                <a:solidFill>
                  <a:srgbClr val="000000"/>
                </a:solidFill>
                <a:latin typeface="Arial" panose="020B0604020202020204" pitchFamily="34" charset="0"/>
              </a:rPr>
              <a:t>GBP To MY                 </a:t>
            </a:r>
            <a:r>
              <a:rPr lang="zh-CN" altLang="en-US" sz="2400" dirty="0">
                <a:solidFill>
                  <a:srgbClr val="000000"/>
                </a:solidFill>
                <a:latin typeface="Arial" panose="020B0604020202020204" pitchFamily="34" charset="0"/>
              </a:rPr>
              <a:t>我的英镑存入</a:t>
            </a:r>
            <a:r>
              <a:rPr lang="en-US" altLang="zh-CN" sz="2400" dirty="0">
                <a:solidFill>
                  <a:srgbClr val="000000"/>
                </a:solidFill>
                <a:latin typeface="Arial" panose="020B0604020202020204" pitchFamily="34" charset="0"/>
              </a:rPr>
              <a:t>B</a:t>
            </a:r>
            <a:r>
              <a:rPr lang="zh-CN" altLang="en-US" sz="2400" dirty="0">
                <a:solidFill>
                  <a:srgbClr val="000000"/>
                </a:solidFill>
                <a:latin typeface="Arial" panose="020B0604020202020204" pitchFamily="34" charset="0"/>
              </a:rPr>
              <a:t>银行伦敦的英镑帐户 </a:t>
            </a:r>
            <a:endParaRPr lang="zh-CN" altLang="en-US" sz="2400" dirty="0">
              <a:solidFill>
                <a:srgbClr val="000000"/>
              </a:solidFill>
              <a:latin typeface="Arial" panose="020B0604020202020204" pitchFamily="34" charset="0"/>
            </a:endParaRPr>
          </a:p>
          <a:p>
            <a:pPr marL="0" lvl="0" indent="0" algn="just">
              <a:spcBef>
                <a:spcPct val="0"/>
              </a:spcBef>
              <a:buClrTx/>
              <a:buSzTx/>
              <a:buFontTx/>
              <a:buNone/>
            </a:pPr>
            <a:r>
              <a:rPr lang="zh-CN" altLang="en-US" sz="2400" dirty="0">
                <a:solidFill>
                  <a:srgbClr val="000000"/>
                </a:solidFill>
                <a:latin typeface="Arial" panose="020B0604020202020204" pitchFamily="34" charset="0"/>
              </a:rPr>
              <a:t>        </a:t>
            </a:r>
            <a:r>
              <a:rPr lang="en-US" altLang="zh-CN" sz="2400" dirty="0">
                <a:solidFill>
                  <a:srgbClr val="000000"/>
                </a:solidFill>
                <a:latin typeface="Arial" panose="020B0604020202020204" pitchFamily="34" charset="0"/>
              </a:rPr>
              <a:t>London TKS for Deal,</a:t>
            </a:r>
            <a:endParaRPr lang="en-US" altLang="zh-CN" sz="2400" dirty="0">
              <a:solidFill>
                <a:srgbClr val="000000"/>
              </a:solidFill>
              <a:latin typeface="Arial" panose="020B0604020202020204" pitchFamily="34" charset="0"/>
            </a:endParaRPr>
          </a:p>
          <a:p>
            <a:pPr marL="0" lvl="0" indent="0" algn="just">
              <a:lnSpc>
                <a:spcPct val="50000"/>
              </a:lnSpc>
              <a:spcBef>
                <a:spcPct val="0"/>
              </a:spcBef>
              <a:buClrTx/>
              <a:buSzTx/>
              <a:buFontTx/>
              <a:buNone/>
            </a:pPr>
            <a:r>
              <a:rPr lang="en-US" altLang="zh-CN" sz="2400" dirty="0">
                <a:solidFill>
                  <a:srgbClr val="000000"/>
                </a:solidFill>
                <a:latin typeface="Arial" panose="020B0604020202020204" pitchFamily="34" charset="0"/>
              </a:rPr>
              <a:t>        Bye                       </a:t>
            </a:r>
            <a:r>
              <a:rPr lang="en-US" altLang="zh-CN" sz="4600" dirty="0">
                <a:solidFill>
                  <a:srgbClr val="000000"/>
                </a:solidFill>
                <a:latin typeface="Arial" panose="020B0604020202020204" pitchFamily="34" charset="0"/>
              </a:rPr>
              <a:t>   </a:t>
            </a:r>
            <a:r>
              <a:rPr lang="en-US" altLang="zh-CN" sz="3600" dirty="0">
                <a:solidFill>
                  <a:srgbClr val="000000"/>
                </a:solidFill>
                <a:latin typeface="Arial" panose="020B0604020202020204" pitchFamily="34" charset="0"/>
              </a:rPr>
              <a:t> </a:t>
            </a:r>
            <a:r>
              <a:rPr lang="en-US" altLang="zh-CN" sz="4600" dirty="0">
                <a:solidFill>
                  <a:srgbClr val="000000"/>
                </a:solidFill>
                <a:latin typeface="Arial" panose="020B0604020202020204" pitchFamily="34" charset="0"/>
              </a:rPr>
              <a:t>          </a:t>
            </a:r>
            <a:r>
              <a:rPr lang="en-US" altLang="zh-CN" sz="4400" dirty="0">
                <a:solidFill>
                  <a:srgbClr val="000000"/>
                </a:solidFill>
                <a:latin typeface="Arial" panose="020B0604020202020204" pitchFamily="34" charset="0"/>
              </a:rPr>
              <a:t>    </a:t>
            </a:r>
            <a:r>
              <a:rPr lang="en-US" altLang="zh-CN" sz="4800" dirty="0">
                <a:solidFill>
                  <a:srgbClr val="000000"/>
                </a:solidFill>
                <a:latin typeface="Arial" panose="020B0604020202020204" pitchFamily="34" charset="0"/>
              </a:rPr>
              <a:t>                                             </a:t>
            </a:r>
            <a:endParaRPr lang="en-US" altLang="zh-CN" sz="4000" dirty="0">
              <a:solidFill>
                <a:srgbClr val="000000"/>
              </a:solidFill>
              <a:latin typeface="Arial" panose="020B0604020202020204" pitchFamily="34" charset="0"/>
            </a:endParaRP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2514" name="Rectangle 4"/>
          <p:cNvSpPr>
            <a:spLocks noGrp="1"/>
          </p:cNvSpPr>
          <p:nvPr>
            <p:ph type="title"/>
          </p:nvPr>
        </p:nvSpPr>
        <p:spPr>
          <a:xfrm>
            <a:off x="1371600" y="2708275"/>
            <a:ext cx="7772400" cy="1206500"/>
          </a:xfrm>
          <a:ln/>
        </p:spPr>
        <p:txBody>
          <a:bodyPr vert="horz" wrap="square" lIns="91440" tIns="45720" rIns="91440" bIns="45720" anchor="ctr" anchorCtr="0"/>
          <a:p>
            <a:pPr eaLnBrk="1" hangingPunct="1"/>
            <a:r>
              <a:rPr lang="zh-CN" altLang="en-US" sz="2800" b="1" dirty="0">
                <a:solidFill>
                  <a:schemeClr val="tx1"/>
                </a:solidFill>
              </a:rPr>
              <a:t>第二节  外汇市场交易</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套汇交易：在不同市场、不同货币、不同期限之间进行外汇买卖，以获取买卖差价的行为。</a:t>
            </a:r>
            <a:br>
              <a:rPr lang="zh-CN" altLang="en-US" sz="2800" b="1" dirty="0">
                <a:solidFill>
                  <a:schemeClr val="tx1"/>
                </a:solidFill>
              </a:rPr>
            </a:br>
            <a:br>
              <a:rPr lang="zh-CN" altLang="en-US" sz="2800" b="1" dirty="0">
                <a:solidFill>
                  <a:schemeClr val="tx1"/>
                </a:solidFill>
              </a:rPr>
            </a:br>
            <a:r>
              <a:rPr lang="en-US" altLang="zh-CN" sz="2800" b="1" dirty="0">
                <a:solidFill>
                  <a:schemeClr val="tx1"/>
                </a:solidFill>
                <a:latin typeface="Wingdings" panose="05000000000000000000" pitchFamily="2" charset="2"/>
              </a:rPr>
              <a:t>l</a:t>
            </a:r>
            <a:r>
              <a:rPr lang="zh-CN" altLang="en-US" sz="2800" b="1" dirty="0">
                <a:solidFill>
                  <a:schemeClr val="tx1"/>
                </a:solidFill>
              </a:rPr>
              <a:t>地点套汇：在汇率较低的市场买进，同时在汇率较高的市场卖出的牟利行为。</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直接套汇</a:t>
            </a:r>
            <a:br>
              <a:rPr lang="zh-CN" altLang="en-US" sz="2800" b="1" dirty="0">
                <a:solidFill>
                  <a:schemeClr val="tx1"/>
                </a:solidFill>
              </a:rPr>
            </a:br>
            <a:br>
              <a:rPr lang="zh-CN" altLang="en-US" sz="2800" b="1" dirty="0">
                <a:solidFill>
                  <a:schemeClr val="tx1"/>
                </a:solidFill>
              </a:rPr>
            </a:br>
            <a:r>
              <a:rPr lang="en-US" altLang="zh-CN" sz="2800" b="1" dirty="0">
                <a:solidFill>
                  <a:schemeClr val="tx1"/>
                </a:solidFill>
              </a:rPr>
              <a:t>USD1 = JPY121.72/</a:t>
            </a:r>
            <a:r>
              <a:rPr lang="en-US" altLang="zh-CN" sz="2800" b="1" dirty="0">
                <a:solidFill>
                  <a:srgbClr val="FF0000"/>
                </a:solidFill>
              </a:rPr>
              <a:t>76</a:t>
            </a:r>
            <a:r>
              <a:rPr lang="zh-CN" altLang="en-US" sz="2800" b="1" dirty="0">
                <a:solidFill>
                  <a:schemeClr val="tx1"/>
                </a:solidFill>
              </a:rPr>
              <a:t>（纽约，</a:t>
            </a:r>
            <a:r>
              <a:rPr lang="zh-CN" altLang="en-US" sz="2800" b="1" dirty="0">
                <a:solidFill>
                  <a:srgbClr val="FF3300"/>
                </a:solidFill>
              </a:rPr>
              <a:t>日元买入价</a:t>
            </a:r>
            <a:r>
              <a:rPr lang="zh-CN" altLang="en-US" sz="2800" b="1" dirty="0">
                <a:solidFill>
                  <a:schemeClr val="tx1"/>
                </a:solidFill>
              </a:rPr>
              <a:t>）</a:t>
            </a:r>
            <a:br>
              <a:rPr lang="zh-CN" altLang="en-US" sz="2800" b="1" dirty="0">
                <a:solidFill>
                  <a:schemeClr val="tx1"/>
                </a:solidFill>
              </a:rPr>
            </a:br>
            <a:r>
              <a:rPr lang="en-US" altLang="zh-CN" sz="2800" b="1" dirty="0">
                <a:solidFill>
                  <a:schemeClr val="tx1"/>
                </a:solidFill>
              </a:rPr>
              <a:t>USD1 = JPY121.</a:t>
            </a:r>
            <a:r>
              <a:rPr lang="en-US" altLang="zh-CN" sz="2800" b="1" dirty="0">
                <a:solidFill>
                  <a:srgbClr val="FF0000"/>
                </a:solidFill>
              </a:rPr>
              <a:t>78</a:t>
            </a:r>
            <a:r>
              <a:rPr lang="en-US" altLang="zh-CN" sz="2800" b="1" dirty="0">
                <a:solidFill>
                  <a:schemeClr val="tx1"/>
                </a:solidFill>
              </a:rPr>
              <a:t>/81</a:t>
            </a:r>
            <a:r>
              <a:rPr lang="zh-CN" altLang="en-US" sz="2800" b="1" dirty="0">
                <a:solidFill>
                  <a:schemeClr val="tx1"/>
                </a:solidFill>
              </a:rPr>
              <a:t>（伦敦，</a:t>
            </a:r>
            <a:r>
              <a:rPr lang="zh-CN" altLang="en-US" sz="2800" b="1" dirty="0">
                <a:solidFill>
                  <a:srgbClr val="FF3300"/>
                </a:solidFill>
              </a:rPr>
              <a:t>日元买入价</a:t>
            </a:r>
            <a:r>
              <a:rPr lang="zh-CN" altLang="en-US" sz="2800" b="1" dirty="0">
                <a:solidFill>
                  <a:schemeClr val="tx1"/>
                </a:solidFill>
              </a:rPr>
              <a:t>）</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间接标价：低的是卖出价，高的是买入价或经过倒数换算来判断买入价和卖出价</a:t>
            </a:r>
            <a:endParaRPr lang="zh-CN" altLang="en-US" sz="2800" b="1" dirty="0">
              <a:solidFill>
                <a:schemeClr val="tx1"/>
              </a:solidFill>
            </a:endParaRP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3538" name="Rectangle 4"/>
          <p:cNvSpPr>
            <a:spLocks noGrp="1"/>
          </p:cNvSpPr>
          <p:nvPr>
            <p:ph type="title"/>
          </p:nvPr>
        </p:nvSpPr>
        <p:spPr>
          <a:xfrm>
            <a:off x="1371600" y="2636838"/>
            <a:ext cx="7772400" cy="1206500"/>
          </a:xfrm>
          <a:ln/>
        </p:spPr>
        <p:txBody>
          <a:bodyPr vert="horz" wrap="square" lIns="91440" tIns="45720" rIns="91440" bIns="45720" anchor="ctr" anchorCtr="0"/>
          <a:p>
            <a:pPr eaLnBrk="1" hangingPunct="1"/>
            <a:br>
              <a:rPr lang="en-US" altLang="zh-CN" sz="3600" b="1" dirty="0">
                <a:solidFill>
                  <a:schemeClr val="tx1"/>
                </a:solidFill>
              </a:rPr>
            </a:br>
            <a:br>
              <a:rPr lang="en-US" altLang="zh-CN" sz="3600" b="1" dirty="0">
                <a:solidFill>
                  <a:schemeClr val="tx1"/>
                </a:solidFill>
              </a:rPr>
            </a:br>
            <a:r>
              <a:rPr lang="zh-CN" altLang="en-US" sz="3600" b="1" dirty="0">
                <a:solidFill>
                  <a:schemeClr val="tx1"/>
                </a:solidFill>
              </a:rPr>
              <a:t>间接套汇</a:t>
            </a:r>
            <a:br>
              <a:rPr lang="zh-CN" altLang="en-US" sz="3600" b="1" dirty="0">
                <a:solidFill>
                  <a:schemeClr val="tx1"/>
                </a:solidFill>
              </a:rPr>
            </a:br>
            <a:br>
              <a:rPr lang="zh-CN" altLang="en-US" sz="3600" b="1" dirty="0">
                <a:solidFill>
                  <a:schemeClr val="tx1"/>
                </a:solidFill>
              </a:rPr>
            </a:br>
            <a:r>
              <a:rPr lang="zh-CN" altLang="en-US" sz="3200" b="1" dirty="0">
                <a:solidFill>
                  <a:schemeClr val="tx1"/>
                </a:solidFill>
              </a:rPr>
              <a:t>伦敦： </a:t>
            </a:r>
            <a:r>
              <a:rPr lang="en-US" altLang="zh-CN" sz="3200" b="1" dirty="0">
                <a:solidFill>
                  <a:schemeClr val="tx1"/>
                </a:solidFill>
              </a:rPr>
              <a:t>GBP/EUR=1.4702</a:t>
            </a:r>
            <a:r>
              <a:rPr lang="en-US" altLang="zh-CN" sz="3200" b="1" dirty="0">
                <a:solidFill>
                  <a:schemeClr val="tx1"/>
                </a:solidFill>
                <a:latin typeface="宋体" panose="02010600030101010101" pitchFamily="2" charset="-122"/>
              </a:rPr>
              <a:t>-</a:t>
            </a:r>
            <a:r>
              <a:rPr lang="en-US" altLang="zh-CN" sz="3200" b="1" dirty="0">
                <a:solidFill>
                  <a:srgbClr val="FF0000"/>
                </a:solidFill>
              </a:rPr>
              <a:t>1.4706           </a:t>
            </a:r>
            <a:r>
              <a:rPr lang="en-US" altLang="zh-CN" sz="3200" b="1" dirty="0">
                <a:solidFill>
                  <a:schemeClr val="tx1"/>
                </a:solidFill>
              </a:rPr>
              <a:t> (2)</a:t>
            </a:r>
            <a:br>
              <a:rPr lang="en-US" altLang="zh-CN" sz="3200" b="1" dirty="0">
                <a:solidFill>
                  <a:schemeClr val="tx1"/>
                </a:solidFill>
              </a:rPr>
            </a:br>
            <a:r>
              <a:rPr lang="zh-CN" altLang="en-US" sz="3200" b="1" dirty="0">
                <a:solidFill>
                  <a:schemeClr val="tx1"/>
                </a:solidFill>
              </a:rPr>
              <a:t>纽约： </a:t>
            </a:r>
            <a:r>
              <a:rPr lang="en-US" altLang="zh-CN" sz="3200" b="1" dirty="0">
                <a:solidFill>
                  <a:schemeClr val="tx1"/>
                </a:solidFill>
              </a:rPr>
              <a:t>GBP/USD=</a:t>
            </a:r>
            <a:r>
              <a:rPr lang="en-US" altLang="zh-CN" sz="3200" b="1" dirty="0">
                <a:solidFill>
                  <a:srgbClr val="FF0000"/>
                </a:solidFill>
              </a:rPr>
              <a:t>1.9699</a:t>
            </a:r>
            <a:r>
              <a:rPr lang="en-US" altLang="zh-CN" sz="3200" b="1" dirty="0">
                <a:solidFill>
                  <a:schemeClr val="tx1"/>
                </a:solidFill>
                <a:latin typeface="宋体" panose="02010600030101010101" pitchFamily="2" charset="-122"/>
              </a:rPr>
              <a:t>-</a:t>
            </a:r>
            <a:r>
              <a:rPr lang="en-US" altLang="zh-CN" sz="3200" b="1" dirty="0">
                <a:solidFill>
                  <a:schemeClr val="tx1"/>
                </a:solidFill>
              </a:rPr>
              <a:t>1.9703            (3)</a:t>
            </a:r>
            <a:br>
              <a:rPr lang="en-US" altLang="zh-CN" sz="3200" b="1" dirty="0">
                <a:solidFill>
                  <a:schemeClr val="tx1"/>
                </a:solidFill>
              </a:rPr>
            </a:br>
            <a:r>
              <a:rPr lang="zh-CN" altLang="en-US" sz="3200" b="1" dirty="0">
                <a:solidFill>
                  <a:schemeClr val="tx1"/>
                </a:solidFill>
              </a:rPr>
              <a:t>法兰克福：</a:t>
            </a:r>
            <a:r>
              <a:rPr lang="en-US" altLang="zh-CN" sz="3200" b="1" dirty="0">
                <a:solidFill>
                  <a:schemeClr val="tx1"/>
                </a:solidFill>
              </a:rPr>
              <a:t>EUR/USD=1.3372</a:t>
            </a:r>
            <a:r>
              <a:rPr lang="en-US" altLang="zh-CN" sz="3200" b="1" dirty="0">
                <a:solidFill>
                  <a:schemeClr val="tx1"/>
                </a:solidFill>
                <a:latin typeface="宋体" panose="02010600030101010101" pitchFamily="2" charset="-122"/>
              </a:rPr>
              <a:t>-</a:t>
            </a:r>
            <a:r>
              <a:rPr lang="en-US" altLang="zh-CN" sz="3200" b="1" dirty="0">
                <a:solidFill>
                  <a:srgbClr val="FF0000"/>
                </a:solidFill>
              </a:rPr>
              <a:t>1.3374     </a:t>
            </a:r>
            <a:r>
              <a:rPr lang="en-US" altLang="zh-CN" sz="3200" b="1" dirty="0">
                <a:solidFill>
                  <a:schemeClr val="tx1"/>
                </a:solidFill>
              </a:rPr>
              <a:t>(1)</a:t>
            </a:r>
            <a:br>
              <a:rPr lang="en-US" altLang="zh-CN" sz="3200" dirty="0"/>
            </a:br>
            <a:br>
              <a:rPr lang="en-US" altLang="zh-CN" sz="3600" dirty="0"/>
            </a:br>
            <a:r>
              <a:rPr lang="en-US" altLang="zh-CN" dirty="0"/>
              <a:t> </a:t>
            </a:r>
            <a:br>
              <a:rPr lang="en-US" altLang="zh-CN" dirty="0"/>
            </a:br>
            <a:br>
              <a:rPr lang="en-US" altLang="zh-CN" dirty="0"/>
            </a:br>
            <a:r>
              <a:rPr lang="zh-CN" altLang="en-US" sz="3600" b="1" dirty="0">
                <a:solidFill>
                  <a:schemeClr val="tx1"/>
                </a:solidFill>
              </a:rPr>
              <a:t>伦敦是间接标价；</a:t>
            </a:r>
            <a:br>
              <a:rPr lang="zh-CN" altLang="en-US" sz="3600" b="1" dirty="0">
                <a:solidFill>
                  <a:schemeClr val="tx1"/>
                </a:solidFill>
              </a:rPr>
            </a:br>
            <a:r>
              <a:rPr lang="zh-CN" altLang="en-US" sz="3600" b="1" dirty="0">
                <a:solidFill>
                  <a:schemeClr val="tx1"/>
                </a:solidFill>
              </a:rPr>
              <a:t>法兰克福的欧元较低</a:t>
            </a:r>
            <a:endParaRPr lang="zh-CN" altLang="en-US" sz="3600" dirty="0"/>
          </a:p>
        </p:txBody>
      </p:sp>
      <p:pic>
        <p:nvPicPr>
          <p:cNvPr id="193539" name="Picture 6"/>
          <p:cNvPicPr>
            <a:picLocks noChangeAspect="1"/>
          </p:cNvPicPr>
          <p:nvPr/>
        </p:nvPicPr>
        <p:blipFill>
          <a:blip r:embed="rId1"/>
          <a:srcRect l="8672" t="57298" r="13284" b="23924"/>
          <a:stretch>
            <a:fillRect/>
          </a:stretch>
        </p:blipFill>
        <p:spPr>
          <a:xfrm>
            <a:off x="1116013" y="4005263"/>
            <a:ext cx="8027987" cy="1450975"/>
          </a:xfrm>
          <a:prstGeom prst="rect">
            <a:avLst/>
          </a:prstGeom>
          <a:noFill/>
          <a:ln w="9525">
            <a:noFill/>
          </a:ln>
        </p:spPr>
      </p:pic>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62" name="Rectangle 2"/>
          <p:cNvSpPr>
            <a:spLocks noGrp="1"/>
          </p:cNvSpPr>
          <p:nvPr>
            <p:ph type="title"/>
          </p:nvPr>
        </p:nvSpPr>
        <p:spPr>
          <a:ln/>
        </p:spPr>
        <p:txBody>
          <a:bodyPr vert="horz" wrap="square" lIns="91440" tIns="45720" rIns="91440" bIns="45720" anchor="ctr" anchorCtr="0"/>
          <a:p>
            <a:pPr eaLnBrk="1" hangingPunct="1"/>
            <a:br>
              <a:rPr lang="en-US" altLang="zh-CN" sz="4000" b="1" dirty="0">
                <a:solidFill>
                  <a:schemeClr val="tx1"/>
                </a:solidFill>
              </a:rPr>
            </a:br>
            <a:br>
              <a:rPr lang="en-US" altLang="zh-CN" sz="4000" b="1" dirty="0">
                <a:solidFill>
                  <a:schemeClr val="tx1"/>
                </a:solidFill>
              </a:rPr>
            </a:br>
            <a:br>
              <a:rPr lang="en-US" altLang="zh-CN" sz="4000" b="1" dirty="0">
                <a:solidFill>
                  <a:schemeClr val="tx1"/>
                </a:solidFill>
              </a:rPr>
            </a:br>
            <a:br>
              <a:rPr lang="en-US" altLang="zh-CN" sz="4000" b="1" dirty="0">
                <a:solidFill>
                  <a:schemeClr val="tx1"/>
                </a:solidFill>
              </a:rPr>
            </a:br>
            <a:br>
              <a:rPr lang="en-US" altLang="zh-CN" sz="4000" b="1" dirty="0">
                <a:solidFill>
                  <a:schemeClr val="tx1"/>
                </a:solidFill>
              </a:rPr>
            </a:br>
            <a:br>
              <a:rPr lang="en-US" altLang="zh-CN" sz="4000" b="1" dirty="0">
                <a:solidFill>
                  <a:schemeClr val="tx1"/>
                </a:solidFill>
              </a:rPr>
            </a:br>
            <a:br>
              <a:rPr lang="en-US" altLang="zh-CN" sz="4000" b="1" dirty="0">
                <a:solidFill>
                  <a:schemeClr val="tx1"/>
                </a:solidFill>
              </a:rPr>
            </a:br>
            <a:br>
              <a:rPr lang="en-US" altLang="zh-CN" sz="4000" b="1" dirty="0">
                <a:solidFill>
                  <a:schemeClr val="tx1"/>
                </a:solidFill>
              </a:rPr>
            </a:br>
            <a:br>
              <a:rPr lang="en-US" altLang="zh-CN" sz="4000" b="1" dirty="0">
                <a:solidFill>
                  <a:schemeClr val="tx1"/>
                </a:solidFill>
              </a:rPr>
            </a:br>
            <a:r>
              <a:rPr lang="zh-CN" altLang="en-US" sz="3200" b="1" dirty="0">
                <a:solidFill>
                  <a:schemeClr val="tx1"/>
                </a:solidFill>
              </a:rPr>
              <a:t>远期外汇交易：以将来约定的时间办理交割的外汇交易</a:t>
            </a:r>
            <a:br>
              <a:rPr lang="zh-CN" altLang="en-US" sz="3200" b="1" dirty="0">
                <a:solidFill>
                  <a:schemeClr val="tx1"/>
                </a:solidFill>
              </a:rPr>
            </a:br>
            <a:br>
              <a:rPr lang="zh-CN" altLang="en-US" sz="3200" b="1" dirty="0">
                <a:solidFill>
                  <a:schemeClr val="tx1"/>
                </a:solidFill>
              </a:rPr>
            </a:br>
            <a:r>
              <a:rPr lang="en-US" altLang="zh-CN" sz="3200" b="1" dirty="0">
                <a:solidFill>
                  <a:schemeClr val="tx1"/>
                </a:solidFill>
                <a:latin typeface="Wingdings" panose="05000000000000000000" pitchFamily="2" charset="2"/>
              </a:rPr>
              <a:t>l</a:t>
            </a:r>
            <a:r>
              <a:rPr lang="en-US" altLang="zh-CN" sz="3200" b="1" dirty="0">
                <a:solidFill>
                  <a:schemeClr val="tx1"/>
                </a:solidFill>
                <a:cs typeface="Times New Roman" panose="02020603050405020304" pitchFamily="18" charset="0"/>
              </a:rPr>
              <a:t> </a:t>
            </a:r>
            <a:r>
              <a:rPr lang="zh-CN" altLang="en-US" sz="3200" b="1" dirty="0">
                <a:solidFill>
                  <a:schemeClr val="tx1"/>
                </a:solidFill>
              </a:rPr>
              <a:t>特点：场外交易</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掉期（时间套汇）：同时买进和卖出数量相等，币种相同，但交割期限不同的货币。</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根据第一笔交易的交割时间，掉期可分为即期对远期（</a:t>
            </a:r>
            <a:r>
              <a:rPr lang="en-US" altLang="zh-CN" sz="3200" b="1" dirty="0">
                <a:solidFill>
                  <a:schemeClr val="tx1"/>
                </a:solidFill>
              </a:rPr>
              <a:t>spot against forward</a:t>
            </a:r>
            <a:r>
              <a:rPr lang="zh-CN" altLang="en-US" sz="3200" b="1" dirty="0">
                <a:solidFill>
                  <a:schemeClr val="tx1"/>
                </a:solidFill>
              </a:rPr>
              <a:t>）和远期（近期）对远期。</a:t>
            </a:r>
            <a:endParaRPr lang="zh-CN" altLang="en-US" sz="3200" b="1" dirty="0">
              <a:solidFill>
                <a:schemeClr val="tx1"/>
              </a:solidFill>
            </a:endParaRP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558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套期保值：买进或卖出一笔将来交割，且价值等于未到期的外币负债或资产的外汇。</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多头套期保值</a:t>
            </a:r>
            <a:br>
              <a:rPr lang="zh-CN" altLang="en-US" sz="3200" b="1" dirty="0">
                <a:solidFill>
                  <a:schemeClr val="tx1"/>
                </a:solidFill>
              </a:rPr>
            </a:br>
            <a:r>
              <a:rPr lang="zh-CN" altLang="en-US" sz="3200" b="1" dirty="0">
                <a:solidFill>
                  <a:schemeClr val="tx1"/>
                </a:solidFill>
              </a:rPr>
              <a:t>空头套期保值</a:t>
            </a:r>
            <a:br>
              <a:rPr lang="zh-CN" altLang="en-US" sz="3200" b="1" dirty="0">
                <a:solidFill>
                  <a:schemeClr val="tx1"/>
                </a:solidFill>
              </a:rPr>
            </a:br>
            <a:br>
              <a:rPr lang="zh-CN" altLang="en-US" sz="3200" b="1" dirty="0">
                <a:solidFill>
                  <a:schemeClr val="tx1"/>
                </a:solidFill>
              </a:rPr>
            </a:br>
            <a:r>
              <a:rPr lang="en-US" altLang="zh-CN" sz="3200" b="1" dirty="0">
                <a:solidFill>
                  <a:schemeClr val="tx1"/>
                </a:solidFill>
              </a:rPr>
              <a:t>4</a:t>
            </a:r>
            <a:r>
              <a:rPr lang="zh-CN" altLang="en-US" sz="3200" b="1" dirty="0">
                <a:solidFill>
                  <a:schemeClr val="tx1"/>
                </a:solidFill>
              </a:rPr>
              <a:t>项原则</a:t>
            </a:r>
            <a:br>
              <a:rPr lang="zh-CN" altLang="en-US" sz="3200" b="1" dirty="0">
                <a:solidFill>
                  <a:schemeClr val="tx1"/>
                </a:solidFill>
              </a:rPr>
            </a:br>
            <a:r>
              <a:rPr lang="zh-CN" altLang="en-US" sz="3200" b="1" dirty="0">
                <a:solidFill>
                  <a:schemeClr val="tx1"/>
                </a:solidFill>
              </a:rPr>
              <a:t>（</a:t>
            </a:r>
            <a:r>
              <a:rPr lang="en-US" altLang="zh-CN" sz="3200" b="1" dirty="0">
                <a:solidFill>
                  <a:schemeClr val="tx1"/>
                </a:solidFill>
              </a:rPr>
              <a:t>1</a:t>
            </a:r>
            <a:r>
              <a:rPr lang="zh-CN" altLang="en-US" sz="3200" b="1" dirty="0">
                <a:solidFill>
                  <a:schemeClr val="tx1"/>
                </a:solidFill>
              </a:rPr>
              <a:t>）币种相同或相近</a:t>
            </a:r>
            <a:br>
              <a:rPr lang="zh-CN" altLang="en-US" sz="3200" b="1" dirty="0">
                <a:solidFill>
                  <a:schemeClr val="tx1"/>
                </a:solidFill>
              </a:rPr>
            </a:br>
            <a:r>
              <a:rPr lang="zh-CN" altLang="en-US" sz="3200" b="1" dirty="0">
                <a:solidFill>
                  <a:schemeClr val="tx1"/>
                </a:solidFill>
              </a:rPr>
              <a:t>（</a:t>
            </a:r>
            <a:r>
              <a:rPr lang="en-US" altLang="zh-CN" sz="3200" b="1" dirty="0">
                <a:solidFill>
                  <a:schemeClr val="tx1"/>
                </a:solidFill>
              </a:rPr>
              <a:t>2</a:t>
            </a:r>
            <a:r>
              <a:rPr lang="zh-CN" altLang="en-US" sz="3200" b="1" dirty="0">
                <a:solidFill>
                  <a:schemeClr val="tx1"/>
                </a:solidFill>
              </a:rPr>
              <a:t>）期限相同或相近</a:t>
            </a:r>
            <a:br>
              <a:rPr lang="zh-CN" altLang="en-US" sz="3200" b="1" dirty="0">
                <a:solidFill>
                  <a:schemeClr val="tx1"/>
                </a:solidFill>
              </a:rPr>
            </a:br>
            <a:r>
              <a:rPr lang="zh-CN" altLang="en-US" sz="3200" b="1" dirty="0">
                <a:solidFill>
                  <a:schemeClr val="tx1"/>
                </a:solidFill>
              </a:rPr>
              <a:t>（</a:t>
            </a:r>
            <a:r>
              <a:rPr lang="en-US" altLang="zh-CN" sz="3200" b="1" dirty="0">
                <a:solidFill>
                  <a:schemeClr val="tx1"/>
                </a:solidFill>
              </a:rPr>
              <a:t>3</a:t>
            </a:r>
            <a:r>
              <a:rPr lang="zh-CN" altLang="en-US" sz="3200" b="1" dirty="0">
                <a:solidFill>
                  <a:schemeClr val="tx1"/>
                </a:solidFill>
              </a:rPr>
              <a:t>）方向相反</a:t>
            </a:r>
            <a:br>
              <a:rPr lang="zh-CN" altLang="en-US" sz="3200" b="1" dirty="0">
                <a:solidFill>
                  <a:schemeClr val="tx1"/>
                </a:solidFill>
              </a:rPr>
            </a:br>
            <a:r>
              <a:rPr lang="zh-CN" altLang="en-US" sz="3200" b="1" dirty="0">
                <a:solidFill>
                  <a:schemeClr val="tx1"/>
                </a:solidFill>
              </a:rPr>
              <a:t>（</a:t>
            </a:r>
            <a:r>
              <a:rPr lang="en-US" altLang="zh-CN" sz="3200" b="1" dirty="0">
                <a:solidFill>
                  <a:schemeClr val="tx1"/>
                </a:solidFill>
              </a:rPr>
              <a:t>4</a:t>
            </a:r>
            <a:r>
              <a:rPr lang="zh-CN" altLang="en-US" sz="3200" b="1" dirty="0">
                <a:solidFill>
                  <a:schemeClr val="tx1"/>
                </a:solidFill>
              </a:rPr>
              <a:t>）数量相当</a:t>
            </a:r>
            <a:endParaRPr lang="zh-CN" altLang="en-US" sz="3200" b="1" dirty="0">
              <a:solidFill>
                <a:schemeClr val="tx1"/>
              </a:solidFill>
            </a:endParaRP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6610" name="Rectangle 4"/>
          <p:cNvSpPr>
            <a:spLocks noGrp="1"/>
          </p:cNvSpPr>
          <p:nvPr>
            <p:ph type="title"/>
          </p:nvPr>
        </p:nvSpPr>
        <p:spPr>
          <a:xfrm>
            <a:off x="1371600" y="2852738"/>
            <a:ext cx="7772400" cy="1206500"/>
          </a:xfrm>
          <a:ln/>
        </p:spPr>
        <p:txBody>
          <a:bodyPr vert="horz" wrap="square" lIns="91440" tIns="45720" rIns="91440" bIns="45720" anchor="ctr" anchorCtr="0"/>
          <a:p>
            <a:pPr eaLnBrk="1" hangingPunct="1"/>
            <a:r>
              <a:rPr lang="zh-CN" altLang="en-US" sz="3600" b="1" dirty="0">
                <a:solidFill>
                  <a:schemeClr val="tx1"/>
                </a:solidFill>
              </a:rPr>
              <a:t>外汇期货：约期交割的标准化外币合约的交易</a:t>
            </a:r>
            <a:br>
              <a:rPr lang="zh-CN" altLang="en-US" sz="3600" b="1" dirty="0">
                <a:solidFill>
                  <a:schemeClr val="tx1"/>
                </a:solidFill>
              </a:rPr>
            </a:br>
            <a:br>
              <a:rPr lang="zh-CN" altLang="en-US" sz="3600" b="1" dirty="0">
                <a:solidFill>
                  <a:schemeClr val="tx1"/>
                </a:solidFill>
              </a:rPr>
            </a:br>
            <a:r>
              <a:rPr lang="en-US" altLang="zh-CN" sz="3600" b="1" dirty="0">
                <a:solidFill>
                  <a:schemeClr val="tx1"/>
                </a:solidFill>
                <a:latin typeface="Wingdings" panose="05000000000000000000" pitchFamily="2" charset="2"/>
              </a:rPr>
              <a:t>l</a:t>
            </a:r>
            <a:r>
              <a:rPr lang="zh-CN" altLang="en-US" sz="3600" b="1" dirty="0">
                <a:solidFill>
                  <a:schemeClr val="tx1"/>
                </a:solidFill>
                <a:latin typeface="Wingdings" panose="05000000000000000000" pitchFamily="2" charset="2"/>
                <a:hlinkClick r:id="rId1" action="ppaction://hlinkfile"/>
              </a:rPr>
              <a:t>标准化合约</a:t>
            </a:r>
            <a:br>
              <a:rPr lang="zh-CN" altLang="en-US" sz="3600" b="1" dirty="0">
                <a:solidFill>
                  <a:schemeClr val="tx1"/>
                </a:solidFill>
                <a:latin typeface="Wingdings" panose="05000000000000000000" pitchFamily="2" charset="2"/>
              </a:rPr>
            </a:br>
            <a:r>
              <a:rPr lang="zh-CN" altLang="en-US" sz="3600" b="1" dirty="0">
                <a:solidFill>
                  <a:schemeClr val="tx1"/>
                </a:solidFill>
                <a:cs typeface="Times New Roman" panose="02020603050405020304" pitchFamily="18" charset="0"/>
              </a:rPr>
              <a:t> </a:t>
            </a:r>
            <a:br>
              <a:rPr lang="zh-CN" altLang="en-US" sz="3600" b="1" dirty="0">
                <a:solidFill>
                  <a:schemeClr val="tx1"/>
                </a:solidFill>
                <a:cs typeface="Times New Roman" panose="02020603050405020304" pitchFamily="18" charset="0"/>
              </a:rPr>
            </a:br>
            <a:r>
              <a:rPr lang="en-US" altLang="zh-CN" sz="3600" b="1" dirty="0">
                <a:solidFill>
                  <a:schemeClr val="tx1"/>
                </a:solidFill>
                <a:latin typeface="Wingdings" panose="05000000000000000000" pitchFamily="2" charset="2"/>
              </a:rPr>
              <a:t>l</a:t>
            </a:r>
            <a:r>
              <a:rPr lang="zh-CN" altLang="en-US" sz="3600" b="1" dirty="0">
                <a:solidFill>
                  <a:schemeClr val="tx1"/>
                </a:solidFill>
                <a:latin typeface="Wingdings" panose="05000000000000000000" pitchFamily="2" charset="2"/>
              </a:rPr>
              <a:t>保证金制度</a:t>
            </a:r>
            <a:br>
              <a:rPr lang="zh-CN" altLang="en-US" sz="3600" b="1" dirty="0">
                <a:solidFill>
                  <a:schemeClr val="tx1"/>
                </a:solidFill>
                <a:latin typeface="Wingdings" panose="05000000000000000000" pitchFamily="2" charset="2"/>
              </a:rPr>
            </a:br>
            <a:br>
              <a:rPr lang="zh-CN" altLang="en-US" sz="3600" b="1" dirty="0">
                <a:solidFill>
                  <a:schemeClr val="tx1"/>
                </a:solidFill>
                <a:latin typeface="Wingdings" panose="05000000000000000000" pitchFamily="2" charset="2"/>
              </a:rPr>
            </a:br>
            <a:r>
              <a:rPr lang="en-US" altLang="zh-CN" sz="3600" b="1" dirty="0">
                <a:solidFill>
                  <a:schemeClr val="tx1"/>
                </a:solidFill>
                <a:latin typeface="Wingdings" panose="05000000000000000000" pitchFamily="2" charset="2"/>
              </a:rPr>
              <a:t>l</a:t>
            </a:r>
            <a:r>
              <a:rPr lang="zh-CN" altLang="en-US" sz="3600" b="1" dirty="0">
                <a:solidFill>
                  <a:schemeClr val="tx1"/>
                </a:solidFill>
                <a:latin typeface="Wingdings" panose="05000000000000000000" pitchFamily="2" charset="2"/>
                <a:hlinkClick r:id="rId2" action="ppaction://hlinkfile"/>
              </a:rPr>
              <a:t>逐日盯市</a:t>
            </a:r>
            <a:br>
              <a:rPr lang="zh-CN" altLang="en-US" sz="3600" b="1" dirty="0">
                <a:solidFill>
                  <a:schemeClr val="tx1"/>
                </a:solidFill>
                <a:latin typeface="Wingdings" panose="05000000000000000000" pitchFamily="2" charset="2"/>
              </a:rPr>
            </a:br>
            <a:br>
              <a:rPr lang="zh-CN" altLang="en-US" sz="3600" b="1" dirty="0">
                <a:solidFill>
                  <a:schemeClr val="tx1"/>
                </a:solidFill>
                <a:latin typeface="Wingdings" panose="05000000000000000000" pitchFamily="2" charset="2"/>
              </a:rPr>
            </a:br>
            <a:r>
              <a:rPr lang="en-US" altLang="zh-CN" sz="3600" b="1" dirty="0">
                <a:solidFill>
                  <a:schemeClr val="tx1"/>
                </a:solidFill>
                <a:latin typeface="Wingdings" panose="05000000000000000000" pitchFamily="2" charset="2"/>
              </a:rPr>
              <a:t>l</a:t>
            </a:r>
            <a:r>
              <a:rPr lang="zh-CN" altLang="en-US" sz="3600" b="1" dirty="0">
                <a:solidFill>
                  <a:schemeClr val="tx1"/>
                </a:solidFill>
                <a:latin typeface="Wingdings" panose="05000000000000000000" pitchFamily="2" charset="2"/>
              </a:rPr>
              <a:t>看准行情仍然可能损失</a:t>
            </a:r>
            <a:endParaRPr lang="zh-CN" altLang="en-US" sz="3600" b="1" dirty="0">
              <a:solidFill>
                <a:schemeClr val="tx1"/>
              </a:solidFill>
              <a:latin typeface="Wingdings" panose="05000000000000000000" pitchFamily="2" charset="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4000" b="1" dirty="0">
                <a:solidFill>
                  <a:schemeClr val="tx1"/>
                </a:solidFill>
              </a:rPr>
              <a:t>按照国际货币基金组织的定义，国际收支是在一定时期内，一个经济实体（</a:t>
            </a:r>
            <a:r>
              <a:rPr lang="en-US" altLang="zh-CN" sz="4000" b="1" dirty="0">
                <a:solidFill>
                  <a:schemeClr val="tx1"/>
                </a:solidFill>
              </a:rPr>
              <a:t>economic entity, economy</a:t>
            </a:r>
            <a:r>
              <a:rPr lang="zh-CN" altLang="en-US" sz="4000" b="1" dirty="0">
                <a:solidFill>
                  <a:schemeClr val="tx1"/>
                </a:solidFill>
              </a:rPr>
              <a:t>）的居民同非居民之间所发生的全部经济往来的系统记录。</a:t>
            </a:r>
            <a:endParaRPr lang="zh-CN" altLang="en-US" sz="4000" b="1" dirty="0">
              <a:solidFill>
                <a:schemeClr val="tx1"/>
              </a:solidFill>
            </a:endParaRPr>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7634" name="Rectangle 2"/>
          <p:cNvSpPr>
            <a:spLocks noGrp="1"/>
          </p:cNvSpPr>
          <p:nvPr>
            <p:ph type="title"/>
          </p:nvPr>
        </p:nvSpPr>
        <p:spPr>
          <a:xfrm>
            <a:off x="1371600" y="333375"/>
            <a:ext cx="7772400" cy="1206500"/>
          </a:xfrm>
          <a:ln/>
        </p:spPr>
        <p:txBody>
          <a:bodyPr vert="horz" wrap="square" lIns="91440" tIns="45720" rIns="91440" bIns="45720" anchor="ctr" anchorCtr="0"/>
          <a:p>
            <a:pPr eaLnBrk="1" hangingPunct="1"/>
            <a:r>
              <a:rPr lang="zh-CN" altLang="en-US" b="1" dirty="0">
                <a:solidFill>
                  <a:srgbClr val="FFFDF7"/>
                </a:solidFill>
              </a:rPr>
              <a:t>芝加哥交易所外汇期货合约</a:t>
            </a:r>
            <a:endParaRPr lang="zh-CN" altLang="en-US" b="1" dirty="0">
              <a:solidFill>
                <a:srgbClr val="FFFDF7"/>
              </a:solidFill>
            </a:endParaRPr>
          </a:p>
        </p:txBody>
      </p:sp>
      <p:graphicFrame>
        <p:nvGraphicFramePr>
          <p:cNvPr id="1645571" name="Group 3"/>
          <p:cNvGraphicFramePr>
            <a:graphicFrameLocks noGrp="1"/>
          </p:cNvGraphicFramePr>
          <p:nvPr>
            <p:ph type="tbl" idx="1"/>
          </p:nvPr>
        </p:nvGraphicFramePr>
        <p:xfrm>
          <a:off x="1219200" y="1600200"/>
          <a:ext cx="7456488" cy="4495800"/>
        </p:xfrm>
        <a:graphic>
          <a:graphicData uri="http://schemas.openxmlformats.org/drawingml/2006/table">
            <a:tbl>
              <a:tblPr/>
              <a:tblGrid>
                <a:gridCol w="1344475"/>
                <a:gridCol w="1950836"/>
                <a:gridCol w="1507970"/>
                <a:gridCol w="2653208"/>
              </a:tblGrid>
              <a:tr h="1498600">
                <a:tc>
                  <a:txBody>
                    <a:bodyPr/>
                    <a:lstStyle>
                      <a:lvl1pPr algn="l" defTabSz="762000">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marL="571500" algn="l" defTabSz="762000">
                        <a:spcBef>
                          <a:spcPct val="20000"/>
                        </a:spcBef>
                        <a:defRPr kumimoji="1" sz="2400">
                          <a:solidFill>
                            <a:schemeClr val="tx1"/>
                          </a:solidFill>
                          <a:latin typeface="Times New Roman" panose="02020603050405020304" pitchFamily="18" charset="0"/>
                          <a:ea typeface="宋体" panose="02010600030101010101" pitchFamily="2" charset="-122"/>
                        </a:defRPr>
                      </a:lvl2pPr>
                      <a:lvl3pPr marL="1143000" algn="l" defTabSz="762000">
                        <a:spcBef>
                          <a:spcPct val="20000"/>
                        </a:spcBef>
                        <a:defRPr kumimoji="1" sz="2000">
                          <a:solidFill>
                            <a:schemeClr val="tx1"/>
                          </a:solidFill>
                          <a:latin typeface="Times New Roman" panose="02020603050405020304" pitchFamily="18" charset="0"/>
                          <a:ea typeface="宋体" panose="02010600030101010101" pitchFamily="2" charset="-122"/>
                        </a:defRPr>
                      </a:lvl3pPr>
                      <a:lvl4pPr marL="1714500" algn="l" defTabSz="762000">
                        <a:spcBef>
                          <a:spcPct val="20000"/>
                        </a:spcBef>
                        <a:defRPr kumimoji="1">
                          <a:solidFill>
                            <a:schemeClr val="tx1"/>
                          </a:solidFill>
                          <a:latin typeface="Times New Roman" panose="02020603050405020304" pitchFamily="18" charset="0"/>
                          <a:ea typeface="宋体" panose="02010600030101010101" pitchFamily="2" charset="-122"/>
                        </a:defRPr>
                      </a:lvl4pPr>
                      <a:lvl5pPr marL="2286000" algn="l" defTabSz="762000">
                        <a:spcBef>
                          <a:spcPct val="20000"/>
                        </a:spcBef>
                        <a:defRPr kumimoji="1">
                          <a:solidFill>
                            <a:schemeClr val="tx1"/>
                          </a:solidFill>
                          <a:latin typeface="Times New Roman" panose="02020603050405020304" pitchFamily="18" charset="0"/>
                          <a:ea typeface="宋体" panose="02010600030101010101" pitchFamily="2" charset="-122"/>
                        </a:defRPr>
                      </a:lvl5pPr>
                      <a:lvl6pPr marL="27432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marL="32004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marL="36576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marL="41148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762000" rtl="0" eaLnBrk="1" fontAlgn="base" latinLnBrk="0" hangingPunct="1">
                        <a:lnSpc>
                          <a:spcPct val="100000"/>
                        </a:lnSpc>
                        <a:spcBef>
                          <a:spcPct val="0"/>
                        </a:spcBef>
                        <a:spcAft>
                          <a:spcPct val="0"/>
                        </a:spcAft>
                        <a:buClrTx/>
                        <a:buSzTx/>
                        <a:buFontTx/>
                        <a:buNone/>
                      </a:pPr>
                      <a:r>
                        <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币种</a:t>
                      </a:r>
                      <a:endPar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1431" marR="91431" anchor="ctr" horzOverflow="overflow">
                    <a:lnL w="25400" cap="flat" cmpd="sng" algn="ctr">
                      <a:solidFill>
                        <a:srgbClr val="EAEAEA"/>
                      </a:solidFill>
                      <a:prstDash val="solid"/>
                      <a:round/>
                      <a:headEnd type="none" w="sm" len="sm"/>
                      <a:tailEnd type="none" w="sm" len="sm"/>
                    </a:lnL>
                    <a:lnR w="12700" cap="flat" cmpd="sng" algn="ctr">
                      <a:solidFill>
                        <a:srgbClr val="EAEAEA"/>
                      </a:solidFill>
                      <a:prstDash val="solid"/>
                      <a:round/>
                      <a:headEnd type="none" w="sm" len="sm"/>
                      <a:tailEnd type="none" w="sm" len="sm"/>
                    </a:lnR>
                    <a:lnT w="25400" cap="flat" cmpd="sng" algn="ctr">
                      <a:solidFill>
                        <a:srgbClr val="EAEAEA"/>
                      </a:solidFill>
                      <a:prstDash val="solid"/>
                      <a:round/>
                      <a:headEnd type="none" w="sm" len="sm"/>
                      <a:tailEnd type="none" w="sm" len="sm"/>
                    </a:lnT>
                    <a:lnB w="12700" cap="flat" cmpd="sng" algn="ctr">
                      <a:solidFill>
                        <a:srgbClr val="EAEAEA"/>
                      </a:solidFill>
                      <a:prstDash val="solid"/>
                      <a:round/>
                      <a:headEnd type="none" w="sm" len="sm"/>
                      <a:tailEnd type="none" w="sm" len="sm"/>
                    </a:lnB>
                    <a:lnTlToBr>
                      <a:noFill/>
                    </a:lnTlToBr>
                    <a:lnBlToTr>
                      <a:noFill/>
                    </a:lnBlToTr>
                    <a:noFill/>
                  </a:tcPr>
                </a:tc>
                <a:tc>
                  <a:txBody>
                    <a:bodyPr/>
                    <a:lstStyle>
                      <a:lvl1pPr algn="l" defTabSz="762000">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marL="571500" algn="l" defTabSz="762000">
                        <a:spcBef>
                          <a:spcPct val="20000"/>
                        </a:spcBef>
                        <a:defRPr kumimoji="1" sz="2400">
                          <a:solidFill>
                            <a:schemeClr val="tx1"/>
                          </a:solidFill>
                          <a:latin typeface="Times New Roman" panose="02020603050405020304" pitchFamily="18" charset="0"/>
                          <a:ea typeface="宋体" panose="02010600030101010101" pitchFamily="2" charset="-122"/>
                        </a:defRPr>
                      </a:lvl2pPr>
                      <a:lvl3pPr marL="1143000" algn="l" defTabSz="762000">
                        <a:spcBef>
                          <a:spcPct val="20000"/>
                        </a:spcBef>
                        <a:defRPr kumimoji="1" sz="2000">
                          <a:solidFill>
                            <a:schemeClr val="tx1"/>
                          </a:solidFill>
                          <a:latin typeface="Times New Roman" panose="02020603050405020304" pitchFamily="18" charset="0"/>
                          <a:ea typeface="宋体" panose="02010600030101010101" pitchFamily="2" charset="-122"/>
                        </a:defRPr>
                      </a:lvl3pPr>
                      <a:lvl4pPr marL="1714500" algn="l" defTabSz="762000">
                        <a:spcBef>
                          <a:spcPct val="20000"/>
                        </a:spcBef>
                        <a:defRPr kumimoji="1">
                          <a:solidFill>
                            <a:schemeClr val="tx1"/>
                          </a:solidFill>
                          <a:latin typeface="Times New Roman" panose="02020603050405020304" pitchFamily="18" charset="0"/>
                          <a:ea typeface="宋体" panose="02010600030101010101" pitchFamily="2" charset="-122"/>
                        </a:defRPr>
                      </a:lvl4pPr>
                      <a:lvl5pPr marL="2286000" algn="l" defTabSz="762000">
                        <a:spcBef>
                          <a:spcPct val="20000"/>
                        </a:spcBef>
                        <a:defRPr kumimoji="1">
                          <a:solidFill>
                            <a:schemeClr val="tx1"/>
                          </a:solidFill>
                          <a:latin typeface="Times New Roman" panose="02020603050405020304" pitchFamily="18" charset="0"/>
                          <a:ea typeface="宋体" panose="02010600030101010101" pitchFamily="2" charset="-122"/>
                        </a:defRPr>
                      </a:lvl5pPr>
                      <a:lvl6pPr marL="27432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marL="32004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marL="36576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marL="41148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762000" rtl="0" eaLnBrk="1" fontAlgn="base" latinLnBrk="0" hangingPunct="1">
                        <a:lnSpc>
                          <a:spcPct val="100000"/>
                        </a:lnSpc>
                        <a:spcBef>
                          <a:spcPct val="0"/>
                        </a:spcBef>
                        <a:spcAft>
                          <a:spcPct val="0"/>
                        </a:spcAft>
                        <a:buClrTx/>
                        <a:buSzTx/>
                        <a:buFontTx/>
                        <a:buNone/>
                      </a:pPr>
                      <a:r>
                        <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交易</a:t>
                      </a:r>
                      <a:endPar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762000" rtl="0" eaLnBrk="0" fontAlgn="base" latinLnBrk="0" hangingPunct="0">
                        <a:lnSpc>
                          <a:spcPct val="100000"/>
                        </a:lnSpc>
                        <a:spcBef>
                          <a:spcPct val="0"/>
                        </a:spcBef>
                        <a:spcAft>
                          <a:spcPct val="0"/>
                        </a:spcAft>
                        <a:buClrTx/>
                        <a:buSzTx/>
                        <a:buFontTx/>
                        <a:buNone/>
                      </a:pPr>
                      <a:r>
                        <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单位</a:t>
                      </a:r>
                      <a:endPar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1431" marR="91431" anchor="ctr" horzOverflow="overflow">
                    <a:lnL w="12700" cap="flat" cmpd="sng" algn="ctr">
                      <a:solidFill>
                        <a:srgbClr val="EAEAEA"/>
                      </a:solidFill>
                      <a:prstDash val="solid"/>
                      <a:round/>
                      <a:headEnd type="none" w="sm" len="sm"/>
                      <a:tailEnd type="none" w="sm" len="sm"/>
                    </a:lnL>
                    <a:lnR w="12700" cap="flat" cmpd="sng" algn="ctr">
                      <a:solidFill>
                        <a:srgbClr val="EAEAEA"/>
                      </a:solidFill>
                      <a:prstDash val="solid"/>
                      <a:round/>
                      <a:headEnd type="none" w="sm" len="sm"/>
                      <a:tailEnd type="none" w="sm" len="sm"/>
                    </a:lnR>
                    <a:lnT w="25400" cap="flat" cmpd="sng" algn="ctr">
                      <a:solidFill>
                        <a:srgbClr val="EAEAEA"/>
                      </a:solidFill>
                      <a:prstDash val="solid"/>
                      <a:round/>
                      <a:headEnd type="none" w="sm" len="sm"/>
                      <a:tailEnd type="none" w="sm" len="sm"/>
                    </a:lnT>
                    <a:lnB w="12700" cap="flat" cmpd="sng" algn="ctr">
                      <a:solidFill>
                        <a:srgbClr val="EAEAEA"/>
                      </a:solidFill>
                      <a:prstDash val="solid"/>
                      <a:round/>
                      <a:headEnd type="none" w="sm" len="sm"/>
                      <a:tailEnd type="none" w="sm" len="sm"/>
                    </a:lnB>
                    <a:lnTlToBr>
                      <a:noFill/>
                    </a:lnTlToBr>
                    <a:lnBlToTr>
                      <a:noFill/>
                    </a:lnBlToTr>
                    <a:noFill/>
                  </a:tcPr>
                </a:tc>
                <a:tc>
                  <a:txBody>
                    <a:bodyPr/>
                    <a:lstStyle>
                      <a:lvl1pPr algn="l" defTabSz="762000">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marL="571500" algn="l" defTabSz="762000">
                        <a:spcBef>
                          <a:spcPct val="20000"/>
                        </a:spcBef>
                        <a:defRPr kumimoji="1" sz="2400">
                          <a:solidFill>
                            <a:schemeClr val="tx1"/>
                          </a:solidFill>
                          <a:latin typeface="Times New Roman" panose="02020603050405020304" pitchFamily="18" charset="0"/>
                          <a:ea typeface="宋体" panose="02010600030101010101" pitchFamily="2" charset="-122"/>
                        </a:defRPr>
                      </a:lvl2pPr>
                      <a:lvl3pPr marL="1143000" algn="l" defTabSz="762000">
                        <a:spcBef>
                          <a:spcPct val="20000"/>
                        </a:spcBef>
                        <a:defRPr kumimoji="1" sz="2000">
                          <a:solidFill>
                            <a:schemeClr val="tx1"/>
                          </a:solidFill>
                          <a:latin typeface="Times New Roman" panose="02020603050405020304" pitchFamily="18" charset="0"/>
                          <a:ea typeface="宋体" panose="02010600030101010101" pitchFamily="2" charset="-122"/>
                        </a:defRPr>
                      </a:lvl3pPr>
                      <a:lvl4pPr marL="1714500" algn="l" defTabSz="762000">
                        <a:spcBef>
                          <a:spcPct val="20000"/>
                        </a:spcBef>
                        <a:defRPr kumimoji="1">
                          <a:solidFill>
                            <a:schemeClr val="tx1"/>
                          </a:solidFill>
                          <a:latin typeface="Times New Roman" panose="02020603050405020304" pitchFamily="18" charset="0"/>
                          <a:ea typeface="宋体" panose="02010600030101010101" pitchFamily="2" charset="-122"/>
                        </a:defRPr>
                      </a:lvl4pPr>
                      <a:lvl5pPr marL="2286000" algn="l" defTabSz="762000">
                        <a:spcBef>
                          <a:spcPct val="20000"/>
                        </a:spcBef>
                        <a:defRPr kumimoji="1">
                          <a:solidFill>
                            <a:schemeClr val="tx1"/>
                          </a:solidFill>
                          <a:latin typeface="Times New Roman" panose="02020603050405020304" pitchFamily="18" charset="0"/>
                          <a:ea typeface="宋体" panose="02010600030101010101" pitchFamily="2" charset="-122"/>
                        </a:defRPr>
                      </a:lvl5pPr>
                      <a:lvl6pPr marL="27432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marL="32004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marL="36576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marL="41148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762000" rtl="0" eaLnBrk="1" fontAlgn="base" latinLnBrk="0" hangingPunct="1">
                        <a:lnSpc>
                          <a:spcPct val="100000"/>
                        </a:lnSpc>
                        <a:spcBef>
                          <a:spcPct val="0"/>
                        </a:spcBef>
                        <a:spcAft>
                          <a:spcPct val="0"/>
                        </a:spcAft>
                        <a:buClrTx/>
                        <a:buSzTx/>
                        <a:buFontTx/>
                        <a:buNone/>
                      </a:pPr>
                      <a:r>
                        <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币种</a:t>
                      </a:r>
                      <a:endPar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1431" marR="91431" anchor="ctr" horzOverflow="overflow">
                    <a:lnL w="12700" cap="flat" cmpd="sng" algn="ctr">
                      <a:solidFill>
                        <a:srgbClr val="EAEAEA"/>
                      </a:solidFill>
                      <a:prstDash val="solid"/>
                      <a:round/>
                      <a:headEnd type="none" w="sm" len="sm"/>
                      <a:tailEnd type="none" w="sm" len="sm"/>
                    </a:lnL>
                    <a:lnR w="12700" cap="flat" cmpd="sng" algn="ctr">
                      <a:solidFill>
                        <a:srgbClr val="EAEAEA"/>
                      </a:solidFill>
                      <a:prstDash val="solid"/>
                      <a:round/>
                      <a:headEnd type="none" w="sm" len="sm"/>
                      <a:tailEnd type="none" w="sm" len="sm"/>
                    </a:lnR>
                    <a:lnT w="25400" cap="flat" cmpd="sng" algn="ctr">
                      <a:solidFill>
                        <a:srgbClr val="EAEAEA"/>
                      </a:solidFill>
                      <a:prstDash val="solid"/>
                      <a:round/>
                      <a:headEnd type="none" w="sm" len="sm"/>
                      <a:tailEnd type="none" w="sm" len="sm"/>
                    </a:lnT>
                    <a:lnB w="12700" cap="flat" cmpd="sng" algn="ctr">
                      <a:solidFill>
                        <a:srgbClr val="EAEAEA"/>
                      </a:solidFill>
                      <a:prstDash val="solid"/>
                      <a:round/>
                      <a:headEnd type="none" w="sm" len="sm"/>
                      <a:tailEnd type="none" w="sm" len="sm"/>
                    </a:lnB>
                    <a:lnTlToBr>
                      <a:noFill/>
                    </a:lnTlToBr>
                    <a:lnBlToTr>
                      <a:noFill/>
                    </a:lnBlToTr>
                    <a:noFill/>
                  </a:tcPr>
                </a:tc>
                <a:tc>
                  <a:txBody>
                    <a:bodyPr/>
                    <a:lstStyle>
                      <a:lvl1pPr algn="l" defTabSz="762000">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marL="571500" algn="l" defTabSz="762000">
                        <a:spcBef>
                          <a:spcPct val="20000"/>
                        </a:spcBef>
                        <a:defRPr kumimoji="1" sz="2400">
                          <a:solidFill>
                            <a:schemeClr val="tx1"/>
                          </a:solidFill>
                          <a:latin typeface="Times New Roman" panose="02020603050405020304" pitchFamily="18" charset="0"/>
                          <a:ea typeface="宋体" panose="02010600030101010101" pitchFamily="2" charset="-122"/>
                        </a:defRPr>
                      </a:lvl2pPr>
                      <a:lvl3pPr marL="1143000" algn="l" defTabSz="762000">
                        <a:spcBef>
                          <a:spcPct val="20000"/>
                        </a:spcBef>
                        <a:defRPr kumimoji="1" sz="2000">
                          <a:solidFill>
                            <a:schemeClr val="tx1"/>
                          </a:solidFill>
                          <a:latin typeface="Times New Roman" panose="02020603050405020304" pitchFamily="18" charset="0"/>
                          <a:ea typeface="宋体" panose="02010600030101010101" pitchFamily="2" charset="-122"/>
                        </a:defRPr>
                      </a:lvl3pPr>
                      <a:lvl4pPr marL="1714500" algn="l" defTabSz="762000">
                        <a:spcBef>
                          <a:spcPct val="20000"/>
                        </a:spcBef>
                        <a:defRPr kumimoji="1">
                          <a:solidFill>
                            <a:schemeClr val="tx1"/>
                          </a:solidFill>
                          <a:latin typeface="Times New Roman" panose="02020603050405020304" pitchFamily="18" charset="0"/>
                          <a:ea typeface="宋体" panose="02010600030101010101" pitchFamily="2" charset="-122"/>
                        </a:defRPr>
                      </a:lvl4pPr>
                      <a:lvl5pPr marL="2286000" algn="l" defTabSz="762000">
                        <a:spcBef>
                          <a:spcPct val="20000"/>
                        </a:spcBef>
                        <a:defRPr kumimoji="1">
                          <a:solidFill>
                            <a:schemeClr val="tx1"/>
                          </a:solidFill>
                          <a:latin typeface="Times New Roman" panose="02020603050405020304" pitchFamily="18" charset="0"/>
                          <a:ea typeface="宋体" panose="02010600030101010101" pitchFamily="2" charset="-122"/>
                        </a:defRPr>
                      </a:lvl5pPr>
                      <a:lvl6pPr marL="27432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marL="32004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marL="36576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marL="41148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762000" rtl="0" eaLnBrk="1" fontAlgn="base" latinLnBrk="0" hangingPunct="1">
                        <a:lnSpc>
                          <a:spcPct val="100000"/>
                        </a:lnSpc>
                        <a:spcBef>
                          <a:spcPct val="0"/>
                        </a:spcBef>
                        <a:spcAft>
                          <a:spcPct val="0"/>
                        </a:spcAft>
                        <a:buClrTx/>
                        <a:buSzTx/>
                        <a:buFontTx/>
                        <a:buNone/>
                      </a:pPr>
                      <a:r>
                        <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交易</a:t>
                      </a:r>
                      <a:endPar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762000" rtl="0" eaLnBrk="0" fontAlgn="base" latinLnBrk="0" hangingPunct="0">
                        <a:lnSpc>
                          <a:spcPct val="100000"/>
                        </a:lnSpc>
                        <a:spcBef>
                          <a:spcPct val="0"/>
                        </a:spcBef>
                        <a:spcAft>
                          <a:spcPct val="0"/>
                        </a:spcAft>
                        <a:buClrTx/>
                        <a:buSzTx/>
                        <a:buFontTx/>
                        <a:buNone/>
                      </a:pPr>
                      <a:r>
                        <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单位</a:t>
                      </a:r>
                      <a:endPar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1431" marR="91431" anchor="ctr" horzOverflow="overflow">
                    <a:lnL w="12700" cap="flat" cmpd="sng" algn="ctr">
                      <a:solidFill>
                        <a:srgbClr val="EAEAEA"/>
                      </a:solidFill>
                      <a:prstDash val="solid"/>
                      <a:round/>
                      <a:headEnd type="none" w="sm" len="sm"/>
                      <a:tailEnd type="none" w="sm" len="sm"/>
                    </a:lnL>
                    <a:lnR w="25400" cap="flat" cmpd="sng" algn="ctr">
                      <a:solidFill>
                        <a:srgbClr val="EAEAEA"/>
                      </a:solidFill>
                      <a:prstDash val="solid"/>
                      <a:round/>
                      <a:headEnd type="none" w="sm" len="sm"/>
                      <a:tailEnd type="none" w="sm" len="sm"/>
                    </a:lnR>
                    <a:lnT w="25400" cap="flat" cmpd="sng" algn="ctr">
                      <a:solidFill>
                        <a:srgbClr val="EAEAEA"/>
                      </a:solidFill>
                      <a:prstDash val="solid"/>
                      <a:round/>
                      <a:headEnd type="none" w="sm" len="sm"/>
                      <a:tailEnd type="none" w="sm" len="sm"/>
                    </a:lnT>
                    <a:lnB w="12700" cap="flat" cmpd="sng" algn="ctr">
                      <a:solidFill>
                        <a:srgbClr val="EAEAEA"/>
                      </a:solidFill>
                      <a:prstDash val="solid"/>
                      <a:round/>
                      <a:headEnd type="none" w="sm" len="sm"/>
                      <a:tailEnd type="none" w="sm" len="sm"/>
                    </a:lnB>
                    <a:lnTlToBr>
                      <a:noFill/>
                    </a:lnTlToBr>
                    <a:lnBlToTr>
                      <a:noFill/>
                    </a:lnBlToTr>
                    <a:noFill/>
                  </a:tcPr>
                </a:tc>
              </a:tr>
              <a:tr h="1498600">
                <a:tc>
                  <a:txBody>
                    <a:bodyPr/>
                    <a:lstStyle>
                      <a:lvl1pPr algn="l" defTabSz="762000">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marL="571500" algn="l" defTabSz="762000">
                        <a:spcBef>
                          <a:spcPct val="20000"/>
                        </a:spcBef>
                        <a:defRPr kumimoji="1" sz="2400">
                          <a:solidFill>
                            <a:schemeClr val="tx1"/>
                          </a:solidFill>
                          <a:latin typeface="Times New Roman" panose="02020603050405020304" pitchFamily="18" charset="0"/>
                          <a:ea typeface="宋体" panose="02010600030101010101" pitchFamily="2" charset="-122"/>
                        </a:defRPr>
                      </a:lvl2pPr>
                      <a:lvl3pPr marL="1143000" algn="l" defTabSz="762000">
                        <a:spcBef>
                          <a:spcPct val="20000"/>
                        </a:spcBef>
                        <a:defRPr kumimoji="1" sz="2000">
                          <a:solidFill>
                            <a:schemeClr val="tx1"/>
                          </a:solidFill>
                          <a:latin typeface="Times New Roman" panose="02020603050405020304" pitchFamily="18" charset="0"/>
                          <a:ea typeface="宋体" panose="02010600030101010101" pitchFamily="2" charset="-122"/>
                        </a:defRPr>
                      </a:lvl3pPr>
                      <a:lvl4pPr marL="1714500" algn="l" defTabSz="762000">
                        <a:spcBef>
                          <a:spcPct val="20000"/>
                        </a:spcBef>
                        <a:defRPr kumimoji="1">
                          <a:solidFill>
                            <a:schemeClr val="tx1"/>
                          </a:solidFill>
                          <a:latin typeface="Times New Roman" panose="02020603050405020304" pitchFamily="18" charset="0"/>
                          <a:ea typeface="宋体" panose="02010600030101010101" pitchFamily="2" charset="-122"/>
                        </a:defRPr>
                      </a:lvl4pPr>
                      <a:lvl5pPr marL="2286000" algn="l" defTabSz="762000">
                        <a:spcBef>
                          <a:spcPct val="20000"/>
                        </a:spcBef>
                        <a:defRPr kumimoji="1">
                          <a:solidFill>
                            <a:schemeClr val="tx1"/>
                          </a:solidFill>
                          <a:latin typeface="Times New Roman" panose="02020603050405020304" pitchFamily="18" charset="0"/>
                          <a:ea typeface="宋体" panose="02010600030101010101" pitchFamily="2" charset="-122"/>
                        </a:defRPr>
                      </a:lvl5pPr>
                      <a:lvl6pPr marL="27432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marL="32004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marL="36576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marL="41148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762000" rtl="0" eaLnBrk="1" fontAlgn="base" latinLnBrk="0" hangingPunct="1">
                        <a:lnSpc>
                          <a:spcPct val="100000"/>
                        </a:lnSpc>
                        <a:spcBef>
                          <a:spcPct val="0"/>
                        </a:spcBef>
                        <a:spcAft>
                          <a:spcPct val="0"/>
                        </a:spcAft>
                        <a:buClrTx/>
                        <a:buSzTx/>
                        <a:buFontTx/>
                        <a:buNone/>
                      </a:pPr>
                      <a:r>
                        <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英镑</a:t>
                      </a:r>
                      <a:endPar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1431" marR="91431" anchor="ctr" horzOverflow="overflow">
                    <a:lnL w="25400" cap="flat" cmpd="sng" algn="ctr">
                      <a:solidFill>
                        <a:srgbClr val="EAEAEA"/>
                      </a:solidFill>
                      <a:prstDash val="solid"/>
                      <a:round/>
                      <a:headEnd type="none" w="sm" len="sm"/>
                      <a:tailEnd type="none" w="sm" len="sm"/>
                    </a:lnL>
                    <a:lnR w="12700" cap="flat" cmpd="sng" algn="ctr">
                      <a:solidFill>
                        <a:srgbClr val="EAEAEA"/>
                      </a:solidFill>
                      <a:prstDash val="solid"/>
                      <a:round/>
                      <a:headEnd type="none" w="sm" len="sm"/>
                      <a:tailEnd type="none" w="sm" len="sm"/>
                    </a:lnR>
                    <a:lnT w="12700" cap="flat" cmpd="sng" algn="ctr">
                      <a:solidFill>
                        <a:srgbClr val="EAEAEA"/>
                      </a:solidFill>
                      <a:prstDash val="solid"/>
                      <a:round/>
                      <a:headEnd type="none" w="sm" len="sm"/>
                      <a:tailEnd type="none" w="sm" len="sm"/>
                    </a:lnT>
                    <a:lnB w="12700" cap="flat" cmpd="sng" algn="ctr">
                      <a:solidFill>
                        <a:srgbClr val="EAEAEA"/>
                      </a:solidFill>
                      <a:prstDash val="solid"/>
                      <a:round/>
                      <a:headEnd type="none" w="sm" len="sm"/>
                      <a:tailEnd type="none" w="sm" len="sm"/>
                    </a:lnB>
                    <a:lnTlToBr>
                      <a:noFill/>
                    </a:lnTlToBr>
                    <a:lnBlToTr>
                      <a:noFill/>
                    </a:lnBlToTr>
                    <a:noFill/>
                  </a:tcPr>
                </a:tc>
                <a:tc>
                  <a:txBody>
                    <a:bodyPr/>
                    <a:lstStyle>
                      <a:lvl1pPr algn="l" defTabSz="762000">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marL="571500" algn="l" defTabSz="762000">
                        <a:spcBef>
                          <a:spcPct val="20000"/>
                        </a:spcBef>
                        <a:defRPr kumimoji="1" sz="2400">
                          <a:solidFill>
                            <a:schemeClr val="tx1"/>
                          </a:solidFill>
                          <a:latin typeface="Times New Roman" panose="02020603050405020304" pitchFamily="18" charset="0"/>
                          <a:ea typeface="宋体" panose="02010600030101010101" pitchFamily="2" charset="-122"/>
                        </a:defRPr>
                      </a:lvl2pPr>
                      <a:lvl3pPr marL="1143000" algn="l" defTabSz="762000">
                        <a:spcBef>
                          <a:spcPct val="20000"/>
                        </a:spcBef>
                        <a:defRPr kumimoji="1" sz="2000">
                          <a:solidFill>
                            <a:schemeClr val="tx1"/>
                          </a:solidFill>
                          <a:latin typeface="Times New Roman" panose="02020603050405020304" pitchFamily="18" charset="0"/>
                          <a:ea typeface="宋体" panose="02010600030101010101" pitchFamily="2" charset="-122"/>
                        </a:defRPr>
                      </a:lvl3pPr>
                      <a:lvl4pPr marL="1714500" algn="l" defTabSz="762000">
                        <a:spcBef>
                          <a:spcPct val="20000"/>
                        </a:spcBef>
                        <a:defRPr kumimoji="1">
                          <a:solidFill>
                            <a:schemeClr val="tx1"/>
                          </a:solidFill>
                          <a:latin typeface="Times New Roman" panose="02020603050405020304" pitchFamily="18" charset="0"/>
                          <a:ea typeface="宋体" panose="02010600030101010101" pitchFamily="2" charset="-122"/>
                        </a:defRPr>
                      </a:lvl4pPr>
                      <a:lvl5pPr marL="2286000" algn="l" defTabSz="762000">
                        <a:spcBef>
                          <a:spcPct val="20000"/>
                        </a:spcBef>
                        <a:defRPr kumimoji="1">
                          <a:solidFill>
                            <a:schemeClr val="tx1"/>
                          </a:solidFill>
                          <a:latin typeface="Times New Roman" panose="02020603050405020304" pitchFamily="18" charset="0"/>
                          <a:ea typeface="宋体" panose="02010600030101010101" pitchFamily="2" charset="-122"/>
                        </a:defRPr>
                      </a:lvl5pPr>
                      <a:lvl6pPr marL="27432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marL="32004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marL="36576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marL="41148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762000" rtl="0" eaLnBrk="1" fontAlgn="base" latinLnBrk="0" hangingPunct="1">
                        <a:lnSpc>
                          <a:spcPct val="100000"/>
                        </a:lnSpc>
                        <a:spcBef>
                          <a:spcPct val="0"/>
                        </a:spcBef>
                        <a:spcAft>
                          <a:spcPct val="0"/>
                        </a:spcAft>
                        <a:buClrTx/>
                        <a:buSzTx/>
                        <a:buFontTx/>
                        <a:buNone/>
                      </a:pPr>
                      <a:r>
                        <a:rPr kumimoji="1" lang="en-US" altLang="zh-CN"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62 500</a:t>
                      </a:r>
                      <a:endParaRPr kumimoji="1" lang="en-US" altLang="zh-CN"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1431" marR="91431" anchor="ctr" horzOverflow="overflow">
                    <a:lnL w="12700" cap="flat" cmpd="sng" algn="ctr">
                      <a:solidFill>
                        <a:srgbClr val="EAEAEA"/>
                      </a:solidFill>
                      <a:prstDash val="solid"/>
                      <a:round/>
                      <a:headEnd type="none" w="sm" len="sm"/>
                      <a:tailEnd type="none" w="sm" len="sm"/>
                    </a:lnL>
                    <a:lnR w="12700" cap="flat" cmpd="sng" algn="ctr">
                      <a:solidFill>
                        <a:srgbClr val="EAEAEA"/>
                      </a:solidFill>
                      <a:prstDash val="solid"/>
                      <a:round/>
                      <a:headEnd type="none" w="sm" len="sm"/>
                      <a:tailEnd type="none" w="sm" len="sm"/>
                    </a:lnR>
                    <a:lnT w="12700" cap="flat" cmpd="sng" algn="ctr">
                      <a:solidFill>
                        <a:srgbClr val="EAEAEA"/>
                      </a:solidFill>
                      <a:prstDash val="solid"/>
                      <a:round/>
                      <a:headEnd type="none" w="sm" len="sm"/>
                      <a:tailEnd type="none" w="sm" len="sm"/>
                    </a:lnT>
                    <a:lnB w="12700" cap="flat" cmpd="sng" algn="ctr">
                      <a:solidFill>
                        <a:srgbClr val="EAEAEA"/>
                      </a:solidFill>
                      <a:prstDash val="solid"/>
                      <a:round/>
                      <a:headEnd type="none" w="sm" len="sm"/>
                      <a:tailEnd type="none" w="sm" len="sm"/>
                    </a:lnB>
                    <a:lnTlToBr>
                      <a:noFill/>
                    </a:lnTlToBr>
                    <a:lnBlToTr>
                      <a:noFill/>
                    </a:lnBlToTr>
                    <a:noFill/>
                  </a:tcPr>
                </a:tc>
                <a:tc>
                  <a:txBody>
                    <a:bodyPr/>
                    <a:lstStyle>
                      <a:lvl1pPr algn="l" defTabSz="762000">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marL="571500" algn="l" defTabSz="762000">
                        <a:spcBef>
                          <a:spcPct val="20000"/>
                        </a:spcBef>
                        <a:defRPr kumimoji="1" sz="2400">
                          <a:solidFill>
                            <a:schemeClr val="tx1"/>
                          </a:solidFill>
                          <a:latin typeface="Times New Roman" panose="02020603050405020304" pitchFamily="18" charset="0"/>
                          <a:ea typeface="宋体" panose="02010600030101010101" pitchFamily="2" charset="-122"/>
                        </a:defRPr>
                      </a:lvl2pPr>
                      <a:lvl3pPr marL="1143000" algn="l" defTabSz="762000">
                        <a:spcBef>
                          <a:spcPct val="20000"/>
                        </a:spcBef>
                        <a:defRPr kumimoji="1" sz="2000">
                          <a:solidFill>
                            <a:schemeClr val="tx1"/>
                          </a:solidFill>
                          <a:latin typeface="Times New Roman" panose="02020603050405020304" pitchFamily="18" charset="0"/>
                          <a:ea typeface="宋体" panose="02010600030101010101" pitchFamily="2" charset="-122"/>
                        </a:defRPr>
                      </a:lvl3pPr>
                      <a:lvl4pPr marL="1714500" algn="l" defTabSz="762000">
                        <a:spcBef>
                          <a:spcPct val="20000"/>
                        </a:spcBef>
                        <a:defRPr kumimoji="1">
                          <a:solidFill>
                            <a:schemeClr val="tx1"/>
                          </a:solidFill>
                          <a:latin typeface="Times New Roman" panose="02020603050405020304" pitchFamily="18" charset="0"/>
                          <a:ea typeface="宋体" panose="02010600030101010101" pitchFamily="2" charset="-122"/>
                        </a:defRPr>
                      </a:lvl4pPr>
                      <a:lvl5pPr marL="2286000" algn="l" defTabSz="762000">
                        <a:spcBef>
                          <a:spcPct val="20000"/>
                        </a:spcBef>
                        <a:defRPr kumimoji="1">
                          <a:solidFill>
                            <a:schemeClr val="tx1"/>
                          </a:solidFill>
                          <a:latin typeface="Times New Roman" panose="02020603050405020304" pitchFamily="18" charset="0"/>
                          <a:ea typeface="宋体" panose="02010600030101010101" pitchFamily="2" charset="-122"/>
                        </a:defRPr>
                      </a:lvl5pPr>
                      <a:lvl6pPr marL="27432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marL="32004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marL="36576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marL="41148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762000" rtl="0" eaLnBrk="1" fontAlgn="base" latinLnBrk="0" hangingPunct="1">
                        <a:lnSpc>
                          <a:spcPct val="100000"/>
                        </a:lnSpc>
                        <a:spcBef>
                          <a:spcPct val="0"/>
                        </a:spcBef>
                        <a:spcAft>
                          <a:spcPct val="0"/>
                        </a:spcAft>
                        <a:buClrTx/>
                        <a:buSzTx/>
                        <a:buFontTx/>
                        <a:buNone/>
                      </a:pPr>
                      <a:r>
                        <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日元</a:t>
                      </a:r>
                      <a:endPar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1431" marR="91431" anchor="ctr" horzOverflow="overflow">
                    <a:lnL w="12700" cap="flat" cmpd="sng" algn="ctr">
                      <a:solidFill>
                        <a:srgbClr val="EAEAEA"/>
                      </a:solidFill>
                      <a:prstDash val="solid"/>
                      <a:round/>
                      <a:headEnd type="none" w="sm" len="sm"/>
                      <a:tailEnd type="none" w="sm" len="sm"/>
                    </a:lnL>
                    <a:lnR w="12700" cap="flat" cmpd="sng" algn="ctr">
                      <a:solidFill>
                        <a:srgbClr val="EAEAEA"/>
                      </a:solidFill>
                      <a:prstDash val="solid"/>
                      <a:round/>
                      <a:headEnd type="none" w="sm" len="sm"/>
                      <a:tailEnd type="none" w="sm" len="sm"/>
                    </a:lnR>
                    <a:lnT w="12700" cap="flat" cmpd="sng" algn="ctr">
                      <a:solidFill>
                        <a:srgbClr val="EAEAEA"/>
                      </a:solidFill>
                      <a:prstDash val="solid"/>
                      <a:round/>
                      <a:headEnd type="none" w="sm" len="sm"/>
                      <a:tailEnd type="none" w="sm" len="sm"/>
                    </a:lnT>
                    <a:lnB w="12700" cap="flat" cmpd="sng" algn="ctr">
                      <a:solidFill>
                        <a:srgbClr val="EAEAEA"/>
                      </a:solidFill>
                      <a:prstDash val="solid"/>
                      <a:round/>
                      <a:headEnd type="none" w="sm" len="sm"/>
                      <a:tailEnd type="none" w="sm" len="sm"/>
                    </a:lnB>
                    <a:lnTlToBr>
                      <a:noFill/>
                    </a:lnTlToBr>
                    <a:lnBlToTr>
                      <a:noFill/>
                    </a:lnBlToTr>
                    <a:noFill/>
                  </a:tcPr>
                </a:tc>
                <a:tc>
                  <a:txBody>
                    <a:bodyPr/>
                    <a:lstStyle>
                      <a:lvl1pPr algn="l" defTabSz="762000">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marL="571500" algn="l" defTabSz="762000">
                        <a:spcBef>
                          <a:spcPct val="20000"/>
                        </a:spcBef>
                        <a:defRPr kumimoji="1" sz="2400">
                          <a:solidFill>
                            <a:schemeClr val="tx1"/>
                          </a:solidFill>
                          <a:latin typeface="Times New Roman" panose="02020603050405020304" pitchFamily="18" charset="0"/>
                          <a:ea typeface="宋体" panose="02010600030101010101" pitchFamily="2" charset="-122"/>
                        </a:defRPr>
                      </a:lvl2pPr>
                      <a:lvl3pPr marL="1143000" algn="l" defTabSz="762000">
                        <a:spcBef>
                          <a:spcPct val="20000"/>
                        </a:spcBef>
                        <a:defRPr kumimoji="1" sz="2000">
                          <a:solidFill>
                            <a:schemeClr val="tx1"/>
                          </a:solidFill>
                          <a:latin typeface="Times New Roman" panose="02020603050405020304" pitchFamily="18" charset="0"/>
                          <a:ea typeface="宋体" panose="02010600030101010101" pitchFamily="2" charset="-122"/>
                        </a:defRPr>
                      </a:lvl3pPr>
                      <a:lvl4pPr marL="1714500" algn="l" defTabSz="762000">
                        <a:spcBef>
                          <a:spcPct val="20000"/>
                        </a:spcBef>
                        <a:defRPr kumimoji="1">
                          <a:solidFill>
                            <a:schemeClr val="tx1"/>
                          </a:solidFill>
                          <a:latin typeface="Times New Roman" panose="02020603050405020304" pitchFamily="18" charset="0"/>
                          <a:ea typeface="宋体" panose="02010600030101010101" pitchFamily="2" charset="-122"/>
                        </a:defRPr>
                      </a:lvl4pPr>
                      <a:lvl5pPr marL="2286000" algn="l" defTabSz="762000">
                        <a:spcBef>
                          <a:spcPct val="20000"/>
                        </a:spcBef>
                        <a:defRPr kumimoji="1">
                          <a:solidFill>
                            <a:schemeClr val="tx1"/>
                          </a:solidFill>
                          <a:latin typeface="Times New Roman" panose="02020603050405020304" pitchFamily="18" charset="0"/>
                          <a:ea typeface="宋体" panose="02010600030101010101" pitchFamily="2" charset="-122"/>
                        </a:defRPr>
                      </a:lvl5pPr>
                      <a:lvl6pPr marL="27432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marL="32004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marL="36576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marL="41148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762000" rtl="0" eaLnBrk="1" fontAlgn="base" latinLnBrk="0" hangingPunct="1">
                        <a:lnSpc>
                          <a:spcPct val="100000"/>
                        </a:lnSpc>
                        <a:spcBef>
                          <a:spcPct val="0"/>
                        </a:spcBef>
                        <a:spcAft>
                          <a:spcPct val="0"/>
                        </a:spcAft>
                        <a:buClrTx/>
                        <a:buSzTx/>
                        <a:buFontTx/>
                        <a:buNone/>
                      </a:pPr>
                      <a:r>
                        <a:rPr kumimoji="1" lang="en-US" altLang="zh-CN"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12 500 000</a:t>
                      </a:r>
                      <a:endParaRPr kumimoji="1" lang="en-US" altLang="zh-CN"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1431" marR="91431" anchor="ctr" horzOverflow="overflow">
                    <a:lnL w="12700" cap="flat" cmpd="sng" algn="ctr">
                      <a:solidFill>
                        <a:srgbClr val="EAEAEA"/>
                      </a:solidFill>
                      <a:prstDash val="solid"/>
                      <a:round/>
                      <a:headEnd type="none" w="sm" len="sm"/>
                      <a:tailEnd type="none" w="sm" len="sm"/>
                    </a:lnL>
                    <a:lnR w="25400" cap="flat" cmpd="sng" algn="ctr">
                      <a:solidFill>
                        <a:srgbClr val="EAEAEA"/>
                      </a:solidFill>
                      <a:prstDash val="solid"/>
                      <a:round/>
                      <a:headEnd type="none" w="sm" len="sm"/>
                      <a:tailEnd type="none" w="sm" len="sm"/>
                    </a:lnR>
                    <a:lnT w="12700" cap="flat" cmpd="sng" algn="ctr">
                      <a:solidFill>
                        <a:srgbClr val="EAEAEA"/>
                      </a:solidFill>
                      <a:prstDash val="solid"/>
                      <a:round/>
                      <a:headEnd type="none" w="sm" len="sm"/>
                      <a:tailEnd type="none" w="sm" len="sm"/>
                    </a:lnT>
                    <a:lnB w="12700" cap="flat" cmpd="sng" algn="ctr">
                      <a:solidFill>
                        <a:srgbClr val="EAEAEA"/>
                      </a:solidFill>
                      <a:prstDash val="solid"/>
                      <a:round/>
                      <a:headEnd type="none" w="sm" len="sm"/>
                      <a:tailEnd type="none" w="sm" len="sm"/>
                    </a:lnB>
                    <a:lnTlToBr>
                      <a:noFill/>
                    </a:lnTlToBr>
                    <a:lnBlToTr>
                      <a:noFill/>
                    </a:lnBlToTr>
                    <a:noFill/>
                  </a:tcPr>
                </a:tc>
              </a:tr>
              <a:tr h="1498600">
                <a:tc>
                  <a:txBody>
                    <a:bodyPr/>
                    <a:lstStyle>
                      <a:lvl1pPr algn="l" defTabSz="762000">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marL="571500" algn="l" defTabSz="762000">
                        <a:spcBef>
                          <a:spcPct val="20000"/>
                        </a:spcBef>
                        <a:defRPr kumimoji="1" sz="2400">
                          <a:solidFill>
                            <a:schemeClr val="tx1"/>
                          </a:solidFill>
                          <a:latin typeface="Times New Roman" panose="02020603050405020304" pitchFamily="18" charset="0"/>
                          <a:ea typeface="宋体" panose="02010600030101010101" pitchFamily="2" charset="-122"/>
                        </a:defRPr>
                      </a:lvl2pPr>
                      <a:lvl3pPr marL="1143000" algn="l" defTabSz="762000">
                        <a:spcBef>
                          <a:spcPct val="20000"/>
                        </a:spcBef>
                        <a:defRPr kumimoji="1" sz="2000">
                          <a:solidFill>
                            <a:schemeClr val="tx1"/>
                          </a:solidFill>
                          <a:latin typeface="Times New Roman" panose="02020603050405020304" pitchFamily="18" charset="0"/>
                          <a:ea typeface="宋体" panose="02010600030101010101" pitchFamily="2" charset="-122"/>
                        </a:defRPr>
                      </a:lvl3pPr>
                      <a:lvl4pPr marL="1714500" algn="l" defTabSz="762000">
                        <a:spcBef>
                          <a:spcPct val="20000"/>
                        </a:spcBef>
                        <a:defRPr kumimoji="1">
                          <a:solidFill>
                            <a:schemeClr val="tx1"/>
                          </a:solidFill>
                          <a:latin typeface="Times New Roman" panose="02020603050405020304" pitchFamily="18" charset="0"/>
                          <a:ea typeface="宋体" panose="02010600030101010101" pitchFamily="2" charset="-122"/>
                        </a:defRPr>
                      </a:lvl4pPr>
                      <a:lvl5pPr marL="2286000" algn="l" defTabSz="762000">
                        <a:spcBef>
                          <a:spcPct val="20000"/>
                        </a:spcBef>
                        <a:defRPr kumimoji="1">
                          <a:solidFill>
                            <a:schemeClr val="tx1"/>
                          </a:solidFill>
                          <a:latin typeface="Times New Roman" panose="02020603050405020304" pitchFamily="18" charset="0"/>
                          <a:ea typeface="宋体" panose="02010600030101010101" pitchFamily="2" charset="-122"/>
                        </a:defRPr>
                      </a:lvl5pPr>
                      <a:lvl6pPr marL="27432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marL="32004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marL="36576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marL="41148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762000" rtl="0" eaLnBrk="1" fontAlgn="base" latinLnBrk="0" hangingPunct="1">
                        <a:lnSpc>
                          <a:spcPct val="100000"/>
                        </a:lnSpc>
                        <a:spcBef>
                          <a:spcPct val="0"/>
                        </a:spcBef>
                        <a:spcAft>
                          <a:spcPct val="0"/>
                        </a:spcAft>
                        <a:buClrTx/>
                        <a:buSzTx/>
                        <a:buFontTx/>
                        <a:buNone/>
                      </a:pPr>
                      <a:r>
                        <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瑞郎</a:t>
                      </a:r>
                      <a:endPar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1431" marR="91431" anchor="ctr" horzOverflow="overflow">
                    <a:lnL w="25400" cap="flat" cmpd="sng" algn="ctr">
                      <a:solidFill>
                        <a:srgbClr val="EAEAEA"/>
                      </a:solidFill>
                      <a:prstDash val="solid"/>
                      <a:round/>
                      <a:headEnd type="none" w="sm" len="sm"/>
                      <a:tailEnd type="none" w="sm" len="sm"/>
                    </a:lnL>
                    <a:lnR w="12700" cap="flat" cmpd="sng" algn="ctr">
                      <a:solidFill>
                        <a:srgbClr val="EAEAEA"/>
                      </a:solidFill>
                      <a:prstDash val="solid"/>
                      <a:round/>
                      <a:headEnd type="none" w="sm" len="sm"/>
                      <a:tailEnd type="none" w="sm" len="sm"/>
                    </a:lnR>
                    <a:lnT w="12700" cap="flat" cmpd="sng" algn="ctr">
                      <a:solidFill>
                        <a:srgbClr val="EAEAEA"/>
                      </a:solidFill>
                      <a:prstDash val="solid"/>
                      <a:round/>
                      <a:headEnd type="none" w="sm" len="sm"/>
                      <a:tailEnd type="none" w="sm" len="sm"/>
                    </a:lnT>
                    <a:lnB w="25400" cap="flat" cmpd="sng" algn="ctr">
                      <a:solidFill>
                        <a:srgbClr val="EAEAEA"/>
                      </a:solidFill>
                      <a:prstDash val="solid"/>
                      <a:round/>
                      <a:headEnd type="none" w="sm" len="sm"/>
                      <a:tailEnd type="none" w="sm" len="sm"/>
                    </a:lnB>
                    <a:lnTlToBr>
                      <a:noFill/>
                    </a:lnTlToBr>
                    <a:lnBlToTr>
                      <a:noFill/>
                    </a:lnBlToTr>
                    <a:noFill/>
                  </a:tcPr>
                </a:tc>
                <a:tc>
                  <a:txBody>
                    <a:bodyPr/>
                    <a:lstStyle>
                      <a:lvl1pPr algn="l" defTabSz="762000">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marL="571500" algn="l" defTabSz="762000">
                        <a:spcBef>
                          <a:spcPct val="20000"/>
                        </a:spcBef>
                        <a:defRPr kumimoji="1" sz="2400">
                          <a:solidFill>
                            <a:schemeClr val="tx1"/>
                          </a:solidFill>
                          <a:latin typeface="Times New Roman" panose="02020603050405020304" pitchFamily="18" charset="0"/>
                          <a:ea typeface="宋体" panose="02010600030101010101" pitchFamily="2" charset="-122"/>
                        </a:defRPr>
                      </a:lvl2pPr>
                      <a:lvl3pPr marL="1143000" algn="l" defTabSz="762000">
                        <a:spcBef>
                          <a:spcPct val="20000"/>
                        </a:spcBef>
                        <a:defRPr kumimoji="1" sz="2000">
                          <a:solidFill>
                            <a:schemeClr val="tx1"/>
                          </a:solidFill>
                          <a:latin typeface="Times New Roman" panose="02020603050405020304" pitchFamily="18" charset="0"/>
                          <a:ea typeface="宋体" panose="02010600030101010101" pitchFamily="2" charset="-122"/>
                        </a:defRPr>
                      </a:lvl3pPr>
                      <a:lvl4pPr marL="1714500" algn="l" defTabSz="762000">
                        <a:spcBef>
                          <a:spcPct val="20000"/>
                        </a:spcBef>
                        <a:defRPr kumimoji="1">
                          <a:solidFill>
                            <a:schemeClr val="tx1"/>
                          </a:solidFill>
                          <a:latin typeface="Times New Roman" panose="02020603050405020304" pitchFamily="18" charset="0"/>
                          <a:ea typeface="宋体" panose="02010600030101010101" pitchFamily="2" charset="-122"/>
                        </a:defRPr>
                      </a:lvl4pPr>
                      <a:lvl5pPr marL="2286000" algn="l" defTabSz="762000">
                        <a:spcBef>
                          <a:spcPct val="20000"/>
                        </a:spcBef>
                        <a:defRPr kumimoji="1">
                          <a:solidFill>
                            <a:schemeClr val="tx1"/>
                          </a:solidFill>
                          <a:latin typeface="Times New Roman" panose="02020603050405020304" pitchFamily="18" charset="0"/>
                          <a:ea typeface="宋体" panose="02010600030101010101" pitchFamily="2" charset="-122"/>
                        </a:defRPr>
                      </a:lvl5pPr>
                      <a:lvl6pPr marL="27432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marL="32004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marL="36576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marL="41148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762000" rtl="0" eaLnBrk="1" fontAlgn="base" latinLnBrk="0" hangingPunct="1">
                        <a:lnSpc>
                          <a:spcPct val="100000"/>
                        </a:lnSpc>
                        <a:spcBef>
                          <a:spcPct val="0"/>
                        </a:spcBef>
                        <a:spcAft>
                          <a:spcPct val="0"/>
                        </a:spcAft>
                        <a:buClrTx/>
                        <a:buSzTx/>
                        <a:buFontTx/>
                        <a:buNone/>
                      </a:pPr>
                      <a:r>
                        <a:rPr kumimoji="1" lang="en-US" altLang="zh-CN"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125 000</a:t>
                      </a:r>
                      <a:endParaRPr kumimoji="1" lang="en-US" altLang="zh-CN"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1431" marR="91431" anchor="ctr" horzOverflow="overflow">
                    <a:lnL w="12700" cap="flat" cmpd="sng" algn="ctr">
                      <a:solidFill>
                        <a:srgbClr val="EAEAEA"/>
                      </a:solidFill>
                      <a:prstDash val="solid"/>
                      <a:round/>
                      <a:headEnd type="none" w="sm" len="sm"/>
                      <a:tailEnd type="none" w="sm" len="sm"/>
                    </a:lnL>
                    <a:lnR w="12700" cap="flat" cmpd="sng" algn="ctr">
                      <a:solidFill>
                        <a:srgbClr val="EAEAEA"/>
                      </a:solidFill>
                      <a:prstDash val="solid"/>
                      <a:round/>
                      <a:headEnd type="none" w="sm" len="sm"/>
                      <a:tailEnd type="none" w="sm" len="sm"/>
                    </a:lnR>
                    <a:lnT w="12700" cap="flat" cmpd="sng" algn="ctr">
                      <a:solidFill>
                        <a:srgbClr val="EAEAEA"/>
                      </a:solidFill>
                      <a:prstDash val="solid"/>
                      <a:round/>
                      <a:headEnd type="none" w="sm" len="sm"/>
                      <a:tailEnd type="none" w="sm" len="sm"/>
                    </a:lnT>
                    <a:lnB w="25400" cap="flat" cmpd="sng" algn="ctr">
                      <a:solidFill>
                        <a:srgbClr val="EAEAEA"/>
                      </a:solidFill>
                      <a:prstDash val="solid"/>
                      <a:round/>
                      <a:headEnd type="none" w="sm" len="sm"/>
                      <a:tailEnd type="none" w="sm" len="sm"/>
                    </a:lnB>
                    <a:lnTlToBr>
                      <a:noFill/>
                    </a:lnTlToBr>
                    <a:lnBlToTr>
                      <a:noFill/>
                    </a:lnBlToTr>
                    <a:noFill/>
                  </a:tcPr>
                </a:tc>
                <a:tc>
                  <a:txBody>
                    <a:bodyPr/>
                    <a:lstStyle>
                      <a:lvl1pPr algn="l" defTabSz="762000">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marL="571500" algn="l" defTabSz="762000">
                        <a:spcBef>
                          <a:spcPct val="20000"/>
                        </a:spcBef>
                        <a:defRPr kumimoji="1" sz="2400">
                          <a:solidFill>
                            <a:schemeClr val="tx1"/>
                          </a:solidFill>
                          <a:latin typeface="Times New Roman" panose="02020603050405020304" pitchFamily="18" charset="0"/>
                          <a:ea typeface="宋体" panose="02010600030101010101" pitchFamily="2" charset="-122"/>
                        </a:defRPr>
                      </a:lvl2pPr>
                      <a:lvl3pPr marL="1143000" algn="l" defTabSz="762000">
                        <a:spcBef>
                          <a:spcPct val="20000"/>
                        </a:spcBef>
                        <a:defRPr kumimoji="1" sz="2000">
                          <a:solidFill>
                            <a:schemeClr val="tx1"/>
                          </a:solidFill>
                          <a:latin typeface="Times New Roman" panose="02020603050405020304" pitchFamily="18" charset="0"/>
                          <a:ea typeface="宋体" panose="02010600030101010101" pitchFamily="2" charset="-122"/>
                        </a:defRPr>
                      </a:lvl3pPr>
                      <a:lvl4pPr marL="1714500" algn="l" defTabSz="762000">
                        <a:spcBef>
                          <a:spcPct val="20000"/>
                        </a:spcBef>
                        <a:defRPr kumimoji="1">
                          <a:solidFill>
                            <a:schemeClr val="tx1"/>
                          </a:solidFill>
                          <a:latin typeface="Times New Roman" panose="02020603050405020304" pitchFamily="18" charset="0"/>
                          <a:ea typeface="宋体" panose="02010600030101010101" pitchFamily="2" charset="-122"/>
                        </a:defRPr>
                      </a:lvl4pPr>
                      <a:lvl5pPr marL="2286000" algn="l" defTabSz="762000">
                        <a:spcBef>
                          <a:spcPct val="20000"/>
                        </a:spcBef>
                        <a:defRPr kumimoji="1">
                          <a:solidFill>
                            <a:schemeClr val="tx1"/>
                          </a:solidFill>
                          <a:latin typeface="Times New Roman" panose="02020603050405020304" pitchFamily="18" charset="0"/>
                          <a:ea typeface="宋体" panose="02010600030101010101" pitchFamily="2" charset="-122"/>
                        </a:defRPr>
                      </a:lvl5pPr>
                      <a:lvl6pPr marL="27432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marL="32004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marL="36576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marL="41148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762000" rtl="0" eaLnBrk="1" fontAlgn="base" latinLnBrk="0" hangingPunct="1">
                        <a:lnSpc>
                          <a:spcPct val="100000"/>
                        </a:lnSpc>
                        <a:spcBef>
                          <a:spcPct val="0"/>
                        </a:spcBef>
                        <a:spcAft>
                          <a:spcPct val="0"/>
                        </a:spcAft>
                        <a:buClrTx/>
                        <a:buSzTx/>
                        <a:buFontTx/>
                        <a:buNone/>
                      </a:pPr>
                      <a:r>
                        <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澳元</a:t>
                      </a:r>
                      <a:endParaRPr kumimoji="1" lang="zh-CN" altLang="en-US" sz="4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1431" marR="91431" anchor="ctr" horzOverflow="overflow">
                    <a:lnL w="12700" cap="flat" cmpd="sng" algn="ctr">
                      <a:solidFill>
                        <a:srgbClr val="EAEAEA"/>
                      </a:solidFill>
                      <a:prstDash val="solid"/>
                      <a:round/>
                      <a:headEnd type="none" w="sm" len="sm"/>
                      <a:tailEnd type="none" w="sm" len="sm"/>
                    </a:lnL>
                    <a:lnR w="12700" cap="flat" cmpd="sng" algn="ctr">
                      <a:solidFill>
                        <a:srgbClr val="EAEAEA"/>
                      </a:solidFill>
                      <a:prstDash val="solid"/>
                      <a:round/>
                      <a:headEnd type="none" w="sm" len="sm"/>
                      <a:tailEnd type="none" w="sm" len="sm"/>
                    </a:lnR>
                    <a:lnT w="12700" cap="flat" cmpd="sng" algn="ctr">
                      <a:solidFill>
                        <a:srgbClr val="EAEAEA"/>
                      </a:solidFill>
                      <a:prstDash val="solid"/>
                      <a:round/>
                      <a:headEnd type="none" w="sm" len="sm"/>
                      <a:tailEnd type="none" w="sm" len="sm"/>
                    </a:lnT>
                    <a:lnB w="25400" cap="flat" cmpd="sng" algn="ctr">
                      <a:solidFill>
                        <a:srgbClr val="EAEAEA"/>
                      </a:solidFill>
                      <a:prstDash val="solid"/>
                      <a:round/>
                      <a:headEnd type="none" w="sm" len="sm"/>
                      <a:tailEnd type="none" w="sm" len="sm"/>
                    </a:lnB>
                    <a:lnTlToBr>
                      <a:noFill/>
                    </a:lnTlToBr>
                    <a:lnBlToTr>
                      <a:noFill/>
                    </a:lnBlToTr>
                    <a:noFill/>
                  </a:tcPr>
                </a:tc>
                <a:tc>
                  <a:txBody>
                    <a:bodyPr/>
                    <a:lstStyle>
                      <a:lvl1pPr algn="l" defTabSz="762000">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marL="571500" algn="l" defTabSz="762000">
                        <a:spcBef>
                          <a:spcPct val="20000"/>
                        </a:spcBef>
                        <a:defRPr kumimoji="1" sz="2400">
                          <a:solidFill>
                            <a:schemeClr val="tx1"/>
                          </a:solidFill>
                          <a:latin typeface="Times New Roman" panose="02020603050405020304" pitchFamily="18" charset="0"/>
                          <a:ea typeface="宋体" panose="02010600030101010101" pitchFamily="2" charset="-122"/>
                        </a:defRPr>
                      </a:lvl2pPr>
                      <a:lvl3pPr marL="1143000" algn="l" defTabSz="762000">
                        <a:spcBef>
                          <a:spcPct val="20000"/>
                        </a:spcBef>
                        <a:defRPr kumimoji="1" sz="2000">
                          <a:solidFill>
                            <a:schemeClr val="tx1"/>
                          </a:solidFill>
                          <a:latin typeface="Times New Roman" panose="02020603050405020304" pitchFamily="18" charset="0"/>
                          <a:ea typeface="宋体" panose="02010600030101010101" pitchFamily="2" charset="-122"/>
                        </a:defRPr>
                      </a:lvl3pPr>
                      <a:lvl4pPr marL="1714500" algn="l" defTabSz="762000">
                        <a:spcBef>
                          <a:spcPct val="20000"/>
                        </a:spcBef>
                        <a:defRPr kumimoji="1">
                          <a:solidFill>
                            <a:schemeClr val="tx1"/>
                          </a:solidFill>
                          <a:latin typeface="Times New Roman" panose="02020603050405020304" pitchFamily="18" charset="0"/>
                          <a:ea typeface="宋体" panose="02010600030101010101" pitchFamily="2" charset="-122"/>
                        </a:defRPr>
                      </a:lvl4pPr>
                      <a:lvl5pPr marL="2286000" algn="l" defTabSz="762000">
                        <a:spcBef>
                          <a:spcPct val="20000"/>
                        </a:spcBef>
                        <a:defRPr kumimoji="1">
                          <a:solidFill>
                            <a:schemeClr val="tx1"/>
                          </a:solidFill>
                          <a:latin typeface="Times New Roman" panose="02020603050405020304" pitchFamily="18" charset="0"/>
                          <a:ea typeface="宋体" panose="02010600030101010101" pitchFamily="2" charset="-122"/>
                        </a:defRPr>
                      </a:lvl5pPr>
                      <a:lvl6pPr marL="27432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marL="32004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marL="36576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marL="4114800" defTabSz="762000"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762000" rtl="0" eaLnBrk="1" fontAlgn="base" latinLnBrk="0" hangingPunct="1">
                        <a:lnSpc>
                          <a:spcPct val="100000"/>
                        </a:lnSpc>
                        <a:spcBef>
                          <a:spcPct val="0"/>
                        </a:spcBef>
                        <a:spcAft>
                          <a:spcPct val="0"/>
                        </a:spcAft>
                        <a:buClrTx/>
                        <a:buSzTx/>
                        <a:buFontTx/>
                        <a:buNone/>
                      </a:pPr>
                      <a:r>
                        <a:rPr kumimoji="1" lang="en-US" altLang="zh-CN" sz="4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100 000</a:t>
                      </a:r>
                      <a:endParaRPr kumimoji="1" lang="en-US" altLang="zh-CN" sz="4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marL="91431" marR="91431" anchor="ctr" horzOverflow="overflow">
                    <a:lnL w="12700" cap="flat" cmpd="sng" algn="ctr">
                      <a:solidFill>
                        <a:srgbClr val="EAEAEA"/>
                      </a:solidFill>
                      <a:prstDash val="solid"/>
                      <a:round/>
                      <a:headEnd type="none" w="sm" len="sm"/>
                      <a:tailEnd type="none" w="sm" len="sm"/>
                    </a:lnL>
                    <a:lnR w="25400" cap="flat" cmpd="sng" algn="ctr">
                      <a:solidFill>
                        <a:srgbClr val="EAEAEA"/>
                      </a:solidFill>
                      <a:prstDash val="solid"/>
                      <a:round/>
                      <a:headEnd type="none" w="sm" len="sm"/>
                      <a:tailEnd type="none" w="sm" len="sm"/>
                    </a:lnR>
                    <a:lnT w="12700" cap="flat" cmpd="sng" algn="ctr">
                      <a:solidFill>
                        <a:srgbClr val="EAEAEA"/>
                      </a:solidFill>
                      <a:prstDash val="solid"/>
                      <a:round/>
                      <a:headEnd type="none" w="sm" len="sm"/>
                      <a:tailEnd type="none" w="sm" len="sm"/>
                    </a:lnT>
                    <a:lnB w="25400" cap="flat" cmpd="sng" algn="ctr">
                      <a:solidFill>
                        <a:srgbClr val="EAEAEA"/>
                      </a:solidFill>
                      <a:prstDash val="solid"/>
                      <a:round/>
                      <a:headEnd type="none" w="sm" len="sm"/>
                      <a:tailEnd type="none" w="sm" len="sm"/>
                    </a:lnB>
                    <a:lnTlToBr>
                      <a:noFill/>
                    </a:lnTlToBr>
                    <a:lnBlToTr>
                      <a:noFill/>
                    </a:lnBlToTr>
                    <a:noFill/>
                  </a:tcPr>
                </a:tc>
              </a:tr>
            </a:tbl>
          </a:graphicData>
        </a:graphic>
      </p:graphicFrame>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8658" name="Rectangle 2"/>
          <p:cNvSpPr>
            <a:spLocks noGrp="1"/>
          </p:cNvSpPr>
          <p:nvPr>
            <p:ph type="title"/>
          </p:nvPr>
        </p:nvSpPr>
        <p:spPr>
          <a:xfrm>
            <a:off x="1371600" y="2708275"/>
            <a:ext cx="7772400" cy="1206500"/>
          </a:xfrm>
          <a:ln/>
        </p:spPr>
        <p:txBody>
          <a:bodyPr vert="horz" wrap="square" lIns="91440" tIns="45720" rIns="91440" bIns="45720" anchor="ctr" anchorCtr="0"/>
          <a:p>
            <a:pPr eaLnBrk="1" hangingPunct="1"/>
            <a:r>
              <a:rPr lang="zh-CN" altLang="en-US" sz="3200" b="1" dirty="0">
                <a:solidFill>
                  <a:schemeClr val="tx1"/>
                </a:solidFill>
              </a:rPr>
              <a:t>套利</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期货价格一般以现货价格为基础，不能无限偏离现货价格。但是如果现货市场规模不够大，现货价格不能对期货价格产生有效制约，期货价格就可能极度偏离现货价格。</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期货价格与现货价格或不同期限的期货价格之间的关系可以用基差来表示，即</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基差＝现货价格－期货价格</a:t>
            </a:r>
            <a:br>
              <a:rPr lang="zh-CN" altLang="en-US" sz="3200" b="1" dirty="0">
                <a:solidFill>
                  <a:schemeClr val="tx1"/>
                </a:solidFill>
              </a:rPr>
            </a:br>
            <a:r>
              <a:rPr lang="zh-CN" altLang="en-US" sz="3200" b="1" dirty="0">
                <a:solidFill>
                  <a:schemeClr val="tx1"/>
                </a:solidFill>
              </a:rPr>
              <a:t>        ＝近期价格－远期价格</a:t>
            </a:r>
            <a:endParaRPr lang="zh-CN" altLang="en-US" sz="3200" b="1" dirty="0">
              <a:solidFill>
                <a:schemeClr val="tx1"/>
              </a:solidFill>
            </a:endParaRP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9682" name="Rectangle 2"/>
          <p:cNvSpPr>
            <a:spLocks noGrp="1"/>
          </p:cNvSpPr>
          <p:nvPr>
            <p:ph type="title"/>
          </p:nvPr>
        </p:nvSpPr>
        <p:spPr>
          <a:xfrm>
            <a:off x="1371600" y="2708275"/>
            <a:ext cx="7772400" cy="1206500"/>
          </a:xfrm>
          <a:ln/>
        </p:spPr>
        <p:txBody>
          <a:bodyPr vert="horz" wrap="square" lIns="91440" tIns="45720" rIns="91440" bIns="45720" anchor="ctr" anchorCtr="0"/>
          <a:p>
            <a:pPr eaLnBrk="1" hangingPunct="1"/>
            <a:r>
              <a:rPr lang="zh-CN" altLang="en-US" sz="3200" b="1" dirty="0">
                <a:solidFill>
                  <a:schemeClr val="tx1"/>
                </a:solidFill>
              </a:rPr>
              <a:t>随着到期日的临近，期货价格应收敛于现货价格，即基差的绝对值应随着到期日的临近有逐步减少的趋势。并且，在期货合约的到期日，基差应为零。这是由套利行为决定的。如果在合约到期日，期货价格高于现货价格，套利者就可以买入现货资产、卖出期货合约来获利，从而现货价格上升，期货价格下降，直到基差逐步缩小为零。同理，当期货价格小于现货价格，套利者就可以买入期货合约、卖出现货资产来获利，从而使基差缩小为零。</a:t>
            </a:r>
            <a:endParaRPr lang="zh-CN" altLang="en-US" sz="3200" b="1" dirty="0">
              <a:solidFill>
                <a:schemeClr val="tx1"/>
              </a:solidFill>
            </a:endParaRP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0706" name="Group 10"/>
          <p:cNvGrpSpPr/>
          <p:nvPr/>
        </p:nvGrpSpPr>
        <p:grpSpPr>
          <a:xfrm>
            <a:off x="1476375" y="2852738"/>
            <a:ext cx="7199313" cy="3384550"/>
            <a:chOff x="930" y="981"/>
            <a:chExt cx="4535" cy="2132"/>
          </a:xfrm>
        </p:grpSpPr>
        <p:sp>
          <p:nvSpPr>
            <p:cNvPr id="200714" name="Line 4"/>
            <p:cNvSpPr/>
            <p:nvPr/>
          </p:nvSpPr>
          <p:spPr>
            <a:xfrm>
              <a:off x="975" y="1480"/>
              <a:ext cx="1270" cy="0"/>
            </a:xfrm>
            <a:prstGeom prst="line">
              <a:avLst/>
            </a:prstGeom>
            <a:ln w="76200" cap="sq" cmpd="sng">
              <a:solidFill>
                <a:schemeClr val="tx1"/>
              </a:solidFill>
              <a:prstDash val="solid"/>
              <a:headEnd type="none" w="sm" len="sm"/>
              <a:tailEnd type="none" w="sm" len="sm"/>
            </a:ln>
          </p:spPr>
        </p:sp>
        <p:sp>
          <p:nvSpPr>
            <p:cNvPr id="200715" name="Line 5"/>
            <p:cNvSpPr/>
            <p:nvPr/>
          </p:nvSpPr>
          <p:spPr>
            <a:xfrm>
              <a:off x="930" y="2614"/>
              <a:ext cx="1270" cy="0"/>
            </a:xfrm>
            <a:prstGeom prst="line">
              <a:avLst/>
            </a:prstGeom>
            <a:ln w="76200" cap="sq" cmpd="sng">
              <a:solidFill>
                <a:schemeClr val="tx1"/>
              </a:solidFill>
              <a:prstDash val="solid"/>
              <a:headEnd type="none" w="sm" len="sm"/>
              <a:tailEnd type="none" w="sm" len="sm"/>
            </a:ln>
          </p:spPr>
        </p:sp>
        <p:sp>
          <p:nvSpPr>
            <p:cNvPr id="200716" name="Line 6"/>
            <p:cNvSpPr/>
            <p:nvPr/>
          </p:nvSpPr>
          <p:spPr>
            <a:xfrm>
              <a:off x="2562" y="3113"/>
              <a:ext cx="1270" cy="0"/>
            </a:xfrm>
            <a:prstGeom prst="line">
              <a:avLst/>
            </a:prstGeom>
            <a:ln w="76200" cap="sq" cmpd="sng">
              <a:solidFill>
                <a:schemeClr val="tx1"/>
              </a:solidFill>
              <a:prstDash val="solid"/>
              <a:headEnd type="none" w="sm" len="sm"/>
              <a:tailEnd type="none" w="sm" len="sm"/>
            </a:ln>
          </p:spPr>
        </p:sp>
        <p:sp>
          <p:nvSpPr>
            <p:cNvPr id="200717" name="Line 7"/>
            <p:cNvSpPr/>
            <p:nvPr/>
          </p:nvSpPr>
          <p:spPr>
            <a:xfrm>
              <a:off x="2562" y="981"/>
              <a:ext cx="1270" cy="0"/>
            </a:xfrm>
            <a:prstGeom prst="line">
              <a:avLst/>
            </a:prstGeom>
            <a:ln w="76200" cap="sq" cmpd="sng">
              <a:solidFill>
                <a:schemeClr val="tx1"/>
              </a:solidFill>
              <a:prstDash val="solid"/>
              <a:headEnd type="none" w="sm" len="sm"/>
              <a:tailEnd type="none" w="sm" len="sm"/>
            </a:ln>
          </p:spPr>
        </p:sp>
        <p:sp>
          <p:nvSpPr>
            <p:cNvPr id="200718" name="Line 8"/>
            <p:cNvSpPr/>
            <p:nvPr/>
          </p:nvSpPr>
          <p:spPr>
            <a:xfrm>
              <a:off x="4195" y="2341"/>
              <a:ext cx="1270" cy="0"/>
            </a:xfrm>
            <a:prstGeom prst="line">
              <a:avLst/>
            </a:prstGeom>
            <a:ln w="76200" cap="sq" cmpd="sng">
              <a:solidFill>
                <a:schemeClr val="tx1"/>
              </a:solidFill>
              <a:prstDash val="solid"/>
              <a:headEnd type="none" w="sm" len="sm"/>
              <a:tailEnd type="none" w="sm" len="sm"/>
            </a:ln>
          </p:spPr>
        </p:sp>
        <p:sp>
          <p:nvSpPr>
            <p:cNvPr id="200719" name="Line 9"/>
            <p:cNvSpPr/>
            <p:nvPr/>
          </p:nvSpPr>
          <p:spPr>
            <a:xfrm>
              <a:off x="4195" y="1752"/>
              <a:ext cx="1270" cy="0"/>
            </a:xfrm>
            <a:prstGeom prst="line">
              <a:avLst/>
            </a:prstGeom>
            <a:ln w="76200" cap="sq" cmpd="sng">
              <a:solidFill>
                <a:schemeClr val="tx1"/>
              </a:solidFill>
              <a:prstDash val="solid"/>
              <a:headEnd type="none" w="sm" len="sm"/>
              <a:tailEnd type="none" w="sm" len="sm"/>
            </a:ln>
          </p:spPr>
        </p:sp>
      </p:grpSp>
      <p:sp>
        <p:nvSpPr>
          <p:cNvPr id="200707" name="Text Box 11"/>
          <p:cNvSpPr txBox="1"/>
          <p:nvPr/>
        </p:nvSpPr>
        <p:spPr>
          <a:xfrm>
            <a:off x="1979613" y="549275"/>
            <a:ext cx="6840537" cy="1311275"/>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b="1" dirty="0"/>
              <a:t>正常                 基差                  基差</a:t>
            </a:r>
            <a:endParaRPr lang="zh-CN" altLang="en-US" b="1" dirty="0"/>
          </a:p>
          <a:p>
            <a:pPr marL="0" lvl="0" indent="0" eaLnBrk="1" hangingPunct="1">
              <a:spcBef>
                <a:spcPct val="50000"/>
              </a:spcBef>
              <a:buClrTx/>
              <a:buSzTx/>
              <a:buFontTx/>
              <a:buNone/>
            </a:pPr>
            <a:r>
              <a:rPr lang="zh-CN" altLang="en-US" b="1" dirty="0"/>
              <a:t>基差                 过大                  过小</a:t>
            </a:r>
            <a:endParaRPr lang="zh-CN" altLang="en-US" b="1" dirty="0"/>
          </a:p>
        </p:txBody>
      </p:sp>
      <p:sp>
        <p:nvSpPr>
          <p:cNvPr id="200708" name="Text Box 12"/>
          <p:cNvSpPr txBox="1"/>
          <p:nvPr/>
        </p:nvSpPr>
        <p:spPr>
          <a:xfrm>
            <a:off x="4140200" y="3213100"/>
            <a:ext cx="1944688" cy="2774950"/>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b="1" dirty="0"/>
              <a:t>卖出</a:t>
            </a:r>
            <a:endParaRPr lang="zh-CN" altLang="en-US" b="1" dirty="0"/>
          </a:p>
          <a:p>
            <a:pPr marL="0" lvl="0" indent="0" algn="ctr" eaLnBrk="1" hangingPunct="1">
              <a:spcBef>
                <a:spcPct val="50000"/>
              </a:spcBef>
              <a:buClrTx/>
              <a:buSzTx/>
              <a:buFontTx/>
              <a:buNone/>
            </a:pPr>
            <a:endParaRPr lang="zh-CN" altLang="en-US" b="1" dirty="0"/>
          </a:p>
          <a:p>
            <a:pPr marL="0" lvl="0" indent="0" algn="ctr" eaLnBrk="1" hangingPunct="1">
              <a:spcBef>
                <a:spcPct val="50000"/>
              </a:spcBef>
              <a:buClrTx/>
              <a:buSzTx/>
              <a:buFontTx/>
              <a:buNone/>
            </a:pPr>
            <a:endParaRPr lang="zh-CN" altLang="en-US" b="1" dirty="0"/>
          </a:p>
          <a:p>
            <a:pPr marL="0" lvl="0" indent="0" algn="ctr" eaLnBrk="1" hangingPunct="1">
              <a:spcBef>
                <a:spcPct val="50000"/>
              </a:spcBef>
              <a:buClrTx/>
              <a:buSzTx/>
              <a:buFontTx/>
              <a:buNone/>
            </a:pPr>
            <a:r>
              <a:rPr lang="zh-CN" altLang="en-US" b="1" dirty="0"/>
              <a:t>买进</a:t>
            </a:r>
            <a:endParaRPr lang="zh-CN" altLang="en-US" b="1" dirty="0"/>
          </a:p>
        </p:txBody>
      </p:sp>
      <p:sp>
        <p:nvSpPr>
          <p:cNvPr id="200709" name="Text Box 13"/>
          <p:cNvSpPr txBox="1"/>
          <p:nvPr/>
        </p:nvSpPr>
        <p:spPr>
          <a:xfrm>
            <a:off x="6804025" y="5300663"/>
            <a:ext cx="1728788" cy="579437"/>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b="1" dirty="0"/>
              <a:t>卖出</a:t>
            </a:r>
            <a:endParaRPr lang="zh-CN" altLang="en-US" b="1" dirty="0"/>
          </a:p>
        </p:txBody>
      </p:sp>
      <p:sp>
        <p:nvSpPr>
          <p:cNvPr id="200710" name="Text Box 14"/>
          <p:cNvSpPr txBox="1"/>
          <p:nvPr/>
        </p:nvSpPr>
        <p:spPr>
          <a:xfrm>
            <a:off x="6804025" y="3357563"/>
            <a:ext cx="1728788" cy="579437"/>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b="1" dirty="0"/>
              <a:t>买进</a:t>
            </a:r>
            <a:endParaRPr lang="zh-CN" altLang="en-US" b="1" dirty="0"/>
          </a:p>
        </p:txBody>
      </p:sp>
      <p:sp>
        <p:nvSpPr>
          <p:cNvPr id="200711" name="Rectangle 15"/>
          <p:cNvSpPr/>
          <p:nvPr/>
        </p:nvSpPr>
        <p:spPr>
          <a:xfrm>
            <a:off x="1403350" y="404813"/>
            <a:ext cx="2232025" cy="6192837"/>
          </a:xfrm>
          <a:prstGeom prst="rect">
            <a:avLst/>
          </a:prstGeom>
          <a:noFill/>
          <a:ln w="12700" cap="sq" cmpd="sng">
            <a:solidFill>
              <a:schemeClr val="tx1"/>
            </a:solidFill>
            <a:prstDash val="solid"/>
            <a:miter/>
            <a:headEnd type="none" w="sm" len="sm"/>
            <a:tailEnd type="none" w="sm" len="sm"/>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200712" name="Rectangle 16"/>
          <p:cNvSpPr/>
          <p:nvPr/>
        </p:nvSpPr>
        <p:spPr>
          <a:xfrm>
            <a:off x="3924300" y="404813"/>
            <a:ext cx="2232025" cy="6192837"/>
          </a:xfrm>
          <a:prstGeom prst="rect">
            <a:avLst/>
          </a:prstGeom>
          <a:noFill/>
          <a:ln w="12700" cap="sq" cmpd="sng">
            <a:solidFill>
              <a:schemeClr val="tx1"/>
            </a:solidFill>
            <a:prstDash val="solid"/>
            <a:miter/>
            <a:headEnd type="none" w="sm" len="sm"/>
            <a:tailEnd type="none" w="sm" len="sm"/>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200713" name="Rectangle 19"/>
          <p:cNvSpPr/>
          <p:nvPr/>
        </p:nvSpPr>
        <p:spPr>
          <a:xfrm>
            <a:off x="6588125" y="404813"/>
            <a:ext cx="2232025" cy="6192837"/>
          </a:xfrm>
          <a:prstGeom prst="rect">
            <a:avLst/>
          </a:prstGeom>
          <a:noFill/>
          <a:ln w="12700" cap="sq" cmpd="sng">
            <a:solidFill>
              <a:schemeClr val="tx1"/>
            </a:solidFill>
            <a:prstDash val="solid"/>
            <a:miter/>
            <a:headEnd type="none" w="sm" len="sm"/>
            <a:tailEnd type="none" w="sm" len="sm"/>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1730" name="Rectangle 2"/>
          <p:cNvSpPr>
            <a:spLocks noGrp="1"/>
          </p:cNvSpPr>
          <p:nvPr>
            <p:ph type="title"/>
          </p:nvPr>
        </p:nvSpPr>
        <p:spPr>
          <a:xfrm>
            <a:off x="1371600" y="2924175"/>
            <a:ext cx="7772400" cy="1206500"/>
          </a:xfrm>
          <a:ln/>
        </p:spPr>
        <p:txBody>
          <a:bodyPr vert="horz" wrap="square" lIns="91440" tIns="45720" rIns="91440" bIns="45720" anchor="ctr" anchorCtr="0"/>
          <a:p>
            <a:pPr eaLnBrk="1" hangingPunct="1"/>
            <a:r>
              <a:rPr lang="zh-CN" altLang="en-US" sz="2800" b="1" dirty="0">
                <a:solidFill>
                  <a:schemeClr val="tx1"/>
                </a:solidFill>
              </a:rPr>
              <a:t>金融套利的原理可运用于所有价格联动的金融品种：</a:t>
            </a:r>
            <a:br>
              <a:rPr lang="zh-CN" altLang="en-US" sz="2800" b="1" dirty="0">
                <a:solidFill>
                  <a:schemeClr val="tx1"/>
                </a:solidFill>
              </a:rPr>
            </a:br>
            <a:br>
              <a:rPr lang="zh-CN" altLang="en-US" sz="2800" b="1" dirty="0">
                <a:solidFill>
                  <a:schemeClr val="tx1"/>
                </a:solidFill>
              </a:rPr>
            </a:br>
            <a:r>
              <a:rPr lang="en-US" altLang="zh-CN" sz="2800" b="1" dirty="0">
                <a:solidFill>
                  <a:schemeClr val="tx1"/>
                </a:solidFill>
              </a:rPr>
              <a:t>1.</a:t>
            </a:r>
            <a:r>
              <a:rPr lang="zh-CN" altLang="en-US" sz="2800" b="1" dirty="0">
                <a:solidFill>
                  <a:schemeClr val="tx1"/>
                </a:solidFill>
              </a:rPr>
              <a:t>同一物品的不同市场（巴林银行），即</a:t>
            </a:r>
            <a:r>
              <a:rPr lang="zh-CN" altLang="en-US" sz="2800" b="1" dirty="0">
                <a:solidFill>
                  <a:srgbClr val="FF0000"/>
                </a:solidFill>
              </a:rPr>
              <a:t>跨市套利</a:t>
            </a:r>
            <a:r>
              <a:rPr lang="zh-CN" altLang="en-US" sz="2800" b="1" dirty="0">
                <a:solidFill>
                  <a:schemeClr val="tx1"/>
                </a:solidFill>
              </a:rPr>
              <a:t>；</a:t>
            </a:r>
            <a:br>
              <a:rPr lang="zh-CN" altLang="en-US" sz="2800" b="1" dirty="0">
                <a:solidFill>
                  <a:schemeClr val="tx1"/>
                </a:solidFill>
              </a:rPr>
            </a:br>
            <a:br>
              <a:rPr lang="zh-CN" altLang="en-US" sz="2800" b="1" dirty="0">
                <a:solidFill>
                  <a:schemeClr val="tx1"/>
                </a:solidFill>
              </a:rPr>
            </a:br>
            <a:r>
              <a:rPr lang="en-US" altLang="zh-CN" sz="2800" b="1" dirty="0">
                <a:solidFill>
                  <a:schemeClr val="tx1"/>
                </a:solidFill>
              </a:rPr>
              <a:t>2.</a:t>
            </a:r>
            <a:r>
              <a:rPr lang="zh-CN" altLang="en-US" sz="2800" b="1" dirty="0">
                <a:solidFill>
                  <a:schemeClr val="tx1"/>
                </a:solidFill>
              </a:rPr>
              <a:t>同一市场的关联品种（股票与权证或转债） ，即</a:t>
            </a:r>
            <a:r>
              <a:rPr lang="zh-CN" altLang="en-US" sz="2800" b="1" dirty="0">
                <a:solidFill>
                  <a:srgbClr val="FF0000"/>
                </a:solidFill>
              </a:rPr>
              <a:t>跨品种套利</a:t>
            </a:r>
            <a:r>
              <a:rPr lang="zh-CN" altLang="en-US" sz="2800" b="1" dirty="0">
                <a:solidFill>
                  <a:schemeClr val="tx1"/>
                </a:solidFill>
              </a:rPr>
              <a:t>；</a:t>
            </a:r>
            <a:br>
              <a:rPr lang="zh-CN" altLang="en-US" sz="2800" b="1" dirty="0">
                <a:solidFill>
                  <a:schemeClr val="tx1"/>
                </a:solidFill>
              </a:rPr>
            </a:br>
            <a:br>
              <a:rPr lang="zh-CN" altLang="en-US" sz="2800" b="1" dirty="0">
                <a:solidFill>
                  <a:schemeClr val="tx1"/>
                </a:solidFill>
              </a:rPr>
            </a:br>
            <a:r>
              <a:rPr lang="en-US" altLang="zh-CN" sz="2800" b="1" dirty="0">
                <a:solidFill>
                  <a:schemeClr val="tx1"/>
                </a:solidFill>
              </a:rPr>
              <a:t>3.</a:t>
            </a:r>
            <a:r>
              <a:rPr lang="zh-CN" altLang="en-US" sz="2800" b="1" dirty="0">
                <a:solidFill>
                  <a:schemeClr val="tx1"/>
                </a:solidFill>
              </a:rPr>
              <a:t>不同期限的交易品种，</a:t>
            </a:r>
            <a:r>
              <a:rPr lang="zh-CN" altLang="en-US" sz="2800" b="1" dirty="0">
                <a:solidFill>
                  <a:srgbClr val="FF0000"/>
                </a:solidFill>
              </a:rPr>
              <a:t>跨期套利</a:t>
            </a:r>
            <a:r>
              <a:rPr lang="zh-CN" altLang="en-US" sz="2800" b="1" dirty="0">
                <a:solidFill>
                  <a:schemeClr val="tx1"/>
                </a:solidFill>
              </a:rPr>
              <a:t>，如股票现货与股指期货。</a:t>
            </a:r>
            <a:br>
              <a:rPr lang="en-US" altLang="zh-CN" sz="2800" b="1" dirty="0">
                <a:solidFill>
                  <a:schemeClr val="tx1"/>
                </a:solidFill>
              </a:rPr>
            </a:br>
            <a:br>
              <a:rPr lang="en-US" altLang="zh-CN" sz="2800" b="1" dirty="0">
                <a:solidFill>
                  <a:schemeClr val="tx1"/>
                </a:solidFill>
              </a:rPr>
            </a:br>
            <a:r>
              <a:rPr lang="zh-CN" altLang="en-US" sz="2800" b="1" dirty="0">
                <a:solidFill>
                  <a:schemeClr val="tx1"/>
                </a:solidFill>
              </a:rPr>
              <a:t>需要考虑的因素：交易成本；基差扩大</a:t>
            </a:r>
            <a:endParaRPr lang="zh-CN" altLang="en-US" sz="2800" b="1" dirty="0">
              <a:solidFill>
                <a:schemeClr val="tx1"/>
              </a:solidFill>
            </a:endParaRP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4" name="Rectangle 4"/>
          <p:cNvSpPr>
            <a:spLocks noGrp="1"/>
          </p:cNvSpPr>
          <p:nvPr>
            <p:ph type="title"/>
          </p:nvPr>
        </p:nvSpPr>
        <p:spPr>
          <a:xfrm>
            <a:off x="1371600" y="981075"/>
            <a:ext cx="7772400" cy="1206500"/>
          </a:xfrm>
          <a:ln/>
        </p:spPr>
        <p:txBody>
          <a:bodyPr vert="horz" wrap="square" lIns="91440" tIns="45720" rIns="91440" bIns="45720" anchor="ctr" anchorCtr="0"/>
          <a:p>
            <a:pPr eaLnBrk="1" hangingPunct="1"/>
            <a:r>
              <a:rPr lang="zh-CN" altLang="en-US" sz="3600" b="1" dirty="0">
                <a:solidFill>
                  <a:schemeClr val="tx1"/>
                </a:solidFill>
              </a:rPr>
              <a:t>外汇期权：</a:t>
            </a:r>
            <a:br>
              <a:rPr lang="zh-CN" altLang="en-US" sz="3600" b="1" dirty="0">
                <a:solidFill>
                  <a:schemeClr val="tx1"/>
                </a:solidFill>
              </a:rPr>
            </a:br>
            <a:br>
              <a:rPr lang="zh-CN" altLang="en-US" sz="3600" b="1" dirty="0">
                <a:solidFill>
                  <a:schemeClr val="tx1"/>
                </a:solidFill>
              </a:rPr>
            </a:br>
            <a:r>
              <a:rPr lang="zh-CN" altLang="en-US" sz="3200" b="1" dirty="0">
                <a:solidFill>
                  <a:schemeClr val="tx1"/>
                </a:solidFill>
              </a:rPr>
              <a:t>在某一特定的时间按合约确定的汇率买进或卖出一定数量外币的权利的交易。</a:t>
            </a:r>
            <a:endParaRPr lang="zh-CN" altLang="en-US" sz="3200" b="1" dirty="0">
              <a:solidFill>
                <a:schemeClr val="tx1"/>
              </a:solidFill>
            </a:endParaRPr>
          </a:p>
        </p:txBody>
      </p:sp>
      <p:graphicFrame>
        <p:nvGraphicFramePr>
          <p:cNvPr id="1208379" name="Group 59"/>
          <p:cNvGraphicFramePr>
            <a:graphicFrameLocks noGrp="1"/>
          </p:cNvGraphicFramePr>
          <p:nvPr>
            <p:ph idx="1"/>
          </p:nvPr>
        </p:nvGraphicFramePr>
        <p:xfrm>
          <a:off x="1187450" y="3141663"/>
          <a:ext cx="7732713" cy="3371850"/>
        </p:xfrm>
        <a:graphic>
          <a:graphicData uri="http://schemas.openxmlformats.org/drawingml/2006/table">
            <a:tbl>
              <a:tblPr/>
              <a:tblGrid>
                <a:gridCol w="1692275"/>
                <a:gridCol w="3276600"/>
                <a:gridCol w="2763838"/>
              </a:tblGrid>
              <a:tr h="774758">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交易方</a:t>
                      </a:r>
                      <a:endPar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买方</a:t>
                      </a:r>
                      <a:endPar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3" marB="4572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卖方</a:t>
                      </a:r>
                      <a:endPar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298546">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权利</a:t>
                      </a:r>
                      <a:endPar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买进或卖出</a:t>
                      </a:r>
                      <a:endPar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外汇</a:t>
                      </a:r>
                      <a:endPar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3" marB="4572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收入期权费</a:t>
                      </a:r>
                      <a:endParaRPr kumimoji="1" lang="en-US" altLang="zh-CN"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（权利金）</a:t>
                      </a:r>
                      <a:endPar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298546">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义务</a:t>
                      </a:r>
                      <a:endPar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defRPr/>
                      </a:pPr>
                      <a:r>
                        <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付出期权费（权利金）</a:t>
                      </a:r>
                      <a:endPar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3" marB="4572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卖出或买进</a:t>
                      </a:r>
                      <a:endPar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外汇</a:t>
                      </a:r>
                      <a:endParaRPr kumimoji="1" lang="zh-CN" altLang="en-US"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3778" name="Rectangle 4"/>
          <p:cNvSpPr>
            <a:spLocks noGrp="1"/>
          </p:cNvSpPr>
          <p:nvPr>
            <p:ph type="title"/>
          </p:nvPr>
        </p:nvSpPr>
        <p:spPr>
          <a:xfrm>
            <a:off x="1371600" y="2852738"/>
            <a:ext cx="7772400" cy="1206500"/>
          </a:xfrm>
          <a:ln/>
        </p:spPr>
        <p:txBody>
          <a:bodyPr vert="horz" wrap="square" lIns="91440" tIns="45720" rIns="91440" bIns="45720" anchor="ctr" anchorCtr="0"/>
          <a:p>
            <a:pPr eaLnBrk="1" hangingPunct="1">
              <a:buFont typeface="Wingdings" panose="05000000000000000000" pitchFamily="2" charset="2"/>
              <a:buChar char="l"/>
            </a:pPr>
            <a:r>
              <a:rPr lang="zh-CN" altLang="en-US" sz="3200" b="1" dirty="0">
                <a:solidFill>
                  <a:schemeClr val="tx1"/>
                </a:solidFill>
              </a:rPr>
              <a:t>看涨期权（认购期权）</a:t>
            </a:r>
            <a:br>
              <a:rPr lang="en-US" altLang="zh-CN" sz="3200" b="1" dirty="0">
                <a:solidFill>
                  <a:schemeClr val="tx1"/>
                </a:solidFill>
              </a:rPr>
            </a:br>
            <a:r>
              <a:rPr lang="en-US" altLang="zh-CN" sz="3200" b="1" dirty="0">
                <a:solidFill>
                  <a:schemeClr val="tx1"/>
                </a:solidFill>
                <a:latin typeface="Wingdings" panose="05000000000000000000" pitchFamily="2" charset="2"/>
              </a:rPr>
              <a:t>l</a:t>
            </a:r>
            <a:r>
              <a:rPr lang="zh-CN" altLang="en-US" sz="3200" b="1" dirty="0">
                <a:solidFill>
                  <a:schemeClr val="tx1"/>
                </a:solidFill>
              </a:rPr>
              <a:t>看跌期权（认沽期权）；</a:t>
            </a:r>
            <a:br>
              <a:rPr lang="zh-CN" altLang="en-US" sz="3200" b="1" dirty="0">
                <a:solidFill>
                  <a:schemeClr val="tx1"/>
                </a:solidFill>
              </a:rPr>
            </a:br>
            <a:r>
              <a:rPr lang="en-US" altLang="zh-CN" sz="3200" b="1" dirty="0">
                <a:solidFill>
                  <a:schemeClr val="tx1"/>
                </a:solidFill>
                <a:latin typeface="Wingdings" panose="05000000000000000000" pitchFamily="2" charset="2"/>
              </a:rPr>
              <a:t>l</a:t>
            </a:r>
            <a:r>
              <a:rPr lang="zh-CN" altLang="en-US" sz="3200" b="1" dirty="0">
                <a:solidFill>
                  <a:schemeClr val="tx1"/>
                </a:solidFill>
                <a:cs typeface="Times New Roman" panose="02020603050405020304" pitchFamily="18" charset="0"/>
              </a:rPr>
              <a:t>欧式期权；</a:t>
            </a:r>
            <a:r>
              <a:rPr lang="en-US" altLang="zh-CN" sz="3200" b="1" dirty="0">
                <a:solidFill>
                  <a:schemeClr val="tx1"/>
                </a:solidFill>
                <a:latin typeface="Wingdings" panose="05000000000000000000" pitchFamily="2" charset="2"/>
              </a:rPr>
              <a:t>l</a:t>
            </a:r>
            <a:r>
              <a:rPr lang="zh-CN" altLang="en-US" sz="3200" b="1" dirty="0">
                <a:solidFill>
                  <a:schemeClr val="tx1"/>
                </a:solidFill>
              </a:rPr>
              <a:t>美式期权</a:t>
            </a:r>
            <a:br>
              <a:rPr lang="zh-CN" altLang="en-US" sz="3200" b="1" dirty="0">
                <a:solidFill>
                  <a:schemeClr val="tx1"/>
                </a:solidFill>
              </a:rPr>
            </a:br>
            <a:r>
              <a:rPr lang="zh-CN" altLang="en-US" sz="3200" b="1" dirty="0">
                <a:solidFill>
                  <a:schemeClr val="tx1"/>
                </a:solidFill>
              </a:rPr>
              <a:t> </a:t>
            </a:r>
            <a:br>
              <a:rPr lang="zh-CN" altLang="en-US" sz="3200" b="1" dirty="0">
                <a:solidFill>
                  <a:schemeClr val="tx1"/>
                </a:solidFill>
              </a:rPr>
            </a:br>
            <a:r>
              <a:rPr lang="zh-CN" altLang="en-US" sz="3200" b="1" dirty="0">
                <a:solidFill>
                  <a:schemeClr val="tx1"/>
                </a:solidFill>
              </a:rPr>
              <a:t>美式期权的优势：在套期保值方面具有时间选择的灵活性，弥补外汇收付时间的不确定性形成的风险。</a:t>
            </a:r>
            <a:br>
              <a:rPr lang="zh-CN" altLang="en-US" sz="3200" b="1" dirty="0">
                <a:solidFill>
                  <a:schemeClr val="tx1"/>
                </a:solidFill>
              </a:rPr>
            </a:br>
            <a:br>
              <a:rPr lang="zh-CN" altLang="en-US" sz="3200" b="1" dirty="0">
                <a:solidFill>
                  <a:schemeClr val="tx1"/>
                </a:solidFill>
              </a:rPr>
            </a:br>
            <a:r>
              <a:rPr lang="en-US" altLang="zh-CN" sz="3200" b="1" dirty="0">
                <a:solidFill>
                  <a:schemeClr val="tx1"/>
                </a:solidFill>
                <a:latin typeface="Wingdings" panose="05000000000000000000" pitchFamily="2" charset="2"/>
              </a:rPr>
              <a:t>l</a:t>
            </a:r>
            <a:r>
              <a:rPr lang="zh-CN" altLang="en-US" sz="3200" b="1" dirty="0">
                <a:solidFill>
                  <a:schemeClr val="tx1"/>
                </a:solidFill>
              </a:rPr>
              <a:t>场内期权；</a:t>
            </a:r>
            <a:r>
              <a:rPr lang="en-US" altLang="zh-CN" sz="3200" b="1" dirty="0">
                <a:solidFill>
                  <a:schemeClr val="tx1"/>
                </a:solidFill>
                <a:latin typeface="Wingdings" panose="05000000000000000000" pitchFamily="2" charset="2"/>
              </a:rPr>
              <a:t>l</a:t>
            </a:r>
            <a:r>
              <a:rPr lang="zh-CN" altLang="en-US" sz="3200" b="1" dirty="0">
                <a:solidFill>
                  <a:schemeClr val="tx1"/>
                </a:solidFill>
              </a:rPr>
              <a:t>场外期权 </a:t>
            </a:r>
            <a:br>
              <a:rPr lang="zh-CN" altLang="en-US" sz="3200" b="1" dirty="0">
                <a:solidFill>
                  <a:schemeClr val="tx1"/>
                </a:solidFill>
              </a:rPr>
            </a:br>
            <a:r>
              <a:rPr lang="en-US" altLang="zh-CN" sz="3200" b="1" dirty="0">
                <a:solidFill>
                  <a:schemeClr val="tx1"/>
                </a:solidFill>
                <a:latin typeface="Wingdings" panose="05000000000000000000" pitchFamily="2" charset="2"/>
              </a:rPr>
              <a:t>l</a:t>
            </a:r>
            <a:r>
              <a:rPr lang="zh-CN" altLang="en-US" sz="3200" b="1" dirty="0">
                <a:solidFill>
                  <a:schemeClr val="tx1"/>
                </a:solidFill>
              </a:rPr>
              <a:t>标准期权；</a:t>
            </a:r>
            <a:r>
              <a:rPr lang="en-US" altLang="zh-CN" sz="3200" b="1" dirty="0">
                <a:solidFill>
                  <a:schemeClr val="tx1"/>
                </a:solidFill>
                <a:latin typeface="Wingdings" panose="05000000000000000000" pitchFamily="2" charset="2"/>
              </a:rPr>
              <a:t>l</a:t>
            </a:r>
            <a:r>
              <a:rPr lang="zh-CN" altLang="en-US" sz="3200" b="1" dirty="0">
                <a:solidFill>
                  <a:schemeClr val="tx1"/>
                </a:solidFill>
              </a:rPr>
              <a:t>内嵌（隐含）期权</a:t>
            </a:r>
            <a:br>
              <a:rPr lang="en-US" altLang="zh-CN" sz="3200" b="1" dirty="0">
                <a:solidFill>
                  <a:schemeClr val="tx1"/>
                </a:solidFill>
              </a:rPr>
            </a:br>
            <a:r>
              <a:rPr lang="en-US" altLang="zh-CN" sz="3200" b="1" dirty="0">
                <a:solidFill>
                  <a:schemeClr val="tx1"/>
                </a:solidFill>
              </a:rPr>
              <a:t>                           (embedded option)</a:t>
            </a:r>
            <a:br>
              <a:rPr lang="en-US" altLang="zh-CN" sz="3200" b="1" dirty="0">
                <a:solidFill>
                  <a:schemeClr val="tx1"/>
                </a:solidFill>
              </a:rPr>
            </a:br>
            <a:r>
              <a:rPr lang="zh-CN" altLang="en-US" sz="3200" b="1" dirty="0">
                <a:solidFill>
                  <a:schemeClr val="tx1"/>
                </a:solidFill>
              </a:rPr>
              <a:t>期权的优势：</a:t>
            </a:r>
            <a:br>
              <a:rPr lang="zh-CN" altLang="en-US" sz="3200" b="1" dirty="0">
                <a:solidFill>
                  <a:schemeClr val="tx1"/>
                </a:solidFill>
              </a:rPr>
            </a:br>
            <a:r>
              <a:rPr lang="zh-CN" altLang="en-US" sz="3200" b="1" dirty="0">
                <a:solidFill>
                  <a:schemeClr val="tx1"/>
                </a:solidFill>
              </a:rPr>
              <a:t>            对不确定的外汇头寸进行套期保值</a:t>
            </a:r>
            <a:endParaRPr lang="zh-CN" altLang="en-US" sz="3200" b="1" dirty="0">
              <a:solidFill>
                <a:schemeClr val="tx1"/>
              </a:solidFill>
            </a:endParaRP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02" name="Picture 4"/>
          <p:cNvPicPr>
            <a:picLocks noChangeAspect="1"/>
          </p:cNvPicPr>
          <p:nvPr/>
        </p:nvPicPr>
        <p:blipFill>
          <a:blip r:embed="rId1"/>
          <a:srcRect l="7283" t="12769" b="28162"/>
          <a:stretch>
            <a:fillRect/>
          </a:stretch>
        </p:blipFill>
        <p:spPr>
          <a:xfrm>
            <a:off x="0" y="66675"/>
            <a:ext cx="9144000" cy="6791325"/>
          </a:xfrm>
          <a:prstGeom prst="rect">
            <a:avLst/>
          </a:prstGeom>
          <a:noFill/>
          <a:ln w="9525">
            <a:noFill/>
          </a:ln>
        </p:spPr>
      </p:pic>
      <p:sp>
        <p:nvSpPr>
          <p:cNvPr id="204803" name="Text Box 5"/>
          <p:cNvSpPr txBox="1"/>
          <p:nvPr/>
        </p:nvSpPr>
        <p:spPr>
          <a:xfrm>
            <a:off x="971550" y="476250"/>
            <a:ext cx="3529013" cy="1552575"/>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0"/>
              </a:spcBef>
              <a:buClrTx/>
              <a:buSzTx/>
              <a:buFontTx/>
              <a:buNone/>
            </a:pPr>
            <a:r>
              <a:rPr lang="en-US" altLang="zh-CN" sz="2400" b="1" dirty="0">
                <a:solidFill>
                  <a:srgbClr val="000000"/>
                </a:solidFill>
              </a:rPr>
              <a:t>X</a:t>
            </a:r>
            <a:r>
              <a:rPr lang="zh-CN" altLang="en-US" sz="2400" b="1" dirty="0">
                <a:solidFill>
                  <a:srgbClr val="000000"/>
                </a:solidFill>
              </a:rPr>
              <a:t>：执行汇率</a:t>
            </a:r>
            <a:endParaRPr lang="zh-CN" altLang="en-US" sz="2400" b="1" dirty="0">
              <a:solidFill>
                <a:srgbClr val="000000"/>
              </a:solidFill>
            </a:endParaRPr>
          </a:p>
          <a:p>
            <a:pPr marL="0" lvl="0" indent="0" eaLnBrk="1" hangingPunct="1">
              <a:spcBef>
                <a:spcPct val="0"/>
              </a:spcBef>
              <a:buClrTx/>
              <a:buSzTx/>
              <a:buFontTx/>
              <a:buNone/>
            </a:pPr>
            <a:r>
              <a:rPr lang="en-US" altLang="zh-CN" sz="2400" b="1" dirty="0">
                <a:solidFill>
                  <a:srgbClr val="000000"/>
                </a:solidFill>
              </a:rPr>
              <a:t>E</a:t>
            </a:r>
            <a:r>
              <a:rPr lang="zh-CN" altLang="en-US" sz="2400" b="1" dirty="0">
                <a:solidFill>
                  <a:srgbClr val="000000"/>
                </a:solidFill>
              </a:rPr>
              <a:t>：盈亏平衡点</a:t>
            </a:r>
            <a:endParaRPr lang="zh-CN" altLang="en-US" sz="2400" b="1" dirty="0">
              <a:solidFill>
                <a:srgbClr val="000000"/>
              </a:solidFill>
            </a:endParaRPr>
          </a:p>
          <a:p>
            <a:pPr marL="0" lvl="0" indent="0" eaLnBrk="1" hangingPunct="1">
              <a:spcBef>
                <a:spcPct val="0"/>
              </a:spcBef>
              <a:buClrTx/>
              <a:buSzTx/>
              <a:buFontTx/>
              <a:buNone/>
            </a:pPr>
            <a:r>
              <a:rPr lang="en-US" altLang="zh-CN" sz="2400" b="1" dirty="0">
                <a:solidFill>
                  <a:srgbClr val="000000"/>
                </a:solidFill>
              </a:rPr>
              <a:t>S</a:t>
            </a:r>
            <a:r>
              <a:rPr lang="zh-CN" altLang="en-US" sz="2400" b="1" dirty="0">
                <a:solidFill>
                  <a:srgbClr val="000000"/>
                </a:solidFill>
              </a:rPr>
              <a:t>：执行合同时的即期汇率（动态变量）</a:t>
            </a:r>
            <a:endParaRPr lang="zh-CN" altLang="en-US" sz="2400" b="1" dirty="0">
              <a:solidFill>
                <a:srgbClr val="000000"/>
              </a:solidFill>
            </a:endParaRP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5826" name="Picture 4"/>
          <p:cNvPicPr>
            <a:picLocks noChangeAspect="1"/>
          </p:cNvPicPr>
          <p:nvPr/>
        </p:nvPicPr>
        <p:blipFill>
          <a:blip r:embed="rId1"/>
          <a:srcRect l="7283" t="4253" b="28539"/>
          <a:stretch>
            <a:fillRect/>
          </a:stretch>
        </p:blipFill>
        <p:spPr>
          <a:xfrm>
            <a:off x="0" y="0"/>
            <a:ext cx="9144000" cy="6858000"/>
          </a:xfrm>
          <a:prstGeom prst="rect">
            <a:avLst/>
          </a:prstGeom>
          <a:noFill/>
          <a:ln w="9525">
            <a:noFill/>
          </a:ln>
        </p:spPr>
      </p:pic>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6850" name="Rectangle 2"/>
          <p:cNvSpPr>
            <a:spLocks noGrp="1"/>
          </p:cNvSpPr>
          <p:nvPr>
            <p:ph type="title"/>
          </p:nvPr>
        </p:nvSpPr>
        <p:spPr>
          <a:ln/>
        </p:spPr>
        <p:txBody>
          <a:bodyPr vert="horz" wrap="square" lIns="92075" tIns="46038" rIns="92075" bIns="46038" anchor="ctr" anchorCtr="0"/>
          <a:p>
            <a:pPr eaLnBrk="1" hangingPunct="1"/>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投机（</a:t>
            </a:r>
            <a:r>
              <a:rPr lang="en-US" altLang="zh-CN" b="1" dirty="0">
                <a:solidFill>
                  <a:schemeClr val="tx1"/>
                </a:solidFill>
                <a:latin typeface="宋体" panose="02010600030101010101" pitchFamily="2" charset="-122"/>
              </a:rPr>
              <a:t>speculation</a:t>
            </a:r>
            <a:r>
              <a:rPr lang="zh-CN" altLang="en-US" b="1" dirty="0">
                <a:solidFill>
                  <a:schemeClr val="tx1"/>
                </a:solidFill>
                <a:latin typeface="宋体" panose="02010600030101010101" pitchFamily="2" charset="-122"/>
              </a:rPr>
              <a:t>）的要素</a:t>
            </a:r>
            <a:br>
              <a:rPr lang="zh-CN" altLang="en-US" b="1" dirty="0">
                <a:solidFill>
                  <a:schemeClr val="tx1"/>
                </a:solidFill>
                <a:latin typeface="宋体" panose="02010600030101010101" pitchFamily="2" charset="-122"/>
              </a:rPr>
            </a:br>
            <a:br>
              <a:rPr lang="zh-CN" altLang="en-US" b="1" dirty="0">
                <a:solidFill>
                  <a:schemeClr val="tx1"/>
                </a:solidFill>
                <a:latin typeface="宋体" panose="02010600030101010101" pitchFamily="2" charset="-122"/>
              </a:rPr>
            </a:br>
            <a:r>
              <a:rPr lang="en-US" altLang="zh-CN" b="1" dirty="0">
                <a:solidFill>
                  <a:schemeClr val="tx1"/>
                </a:solidFill>
                <a:latin typeface="宋体" panose="02010600030101010101" pitchFamily="2" charset="-122"/>
              </a:rPr>
              <a:t>1</a:t>
            </a:r>
            <a:r>
              <a:rPr lang="zh-CN" altLang="en-US" b="1" dirty="0">
                <a:solidFill>
                  <a:schemeClr val="tx1"/>
                </a:solidFill>
                <a:latin typeface="宋体" panose="02010600030101010101" pitchFamily="2" charset="-122"/>
              </a:rPr>
              <a:t>、需要对行情变动作出预测；</a:t>
            </a:r>
            <a:br>
              <a:rPr lang="zh-CN" altLang="en-US" b="1" dirty="0">
                <a:solidFill>
                  <a:schemeClr val="tx1"/>
                </a:solidFill>
                <a:latin typeface="宋体" panose="02010600030101010101" pitchFamily="2" charset="-122"/>
              </a:rPr>
            </a:br>
            <a:r>
              <a:rPr lang="en-US" altLang="zh-CN" b="1" dirty="0">
                <a:solidFill>
                  <a:schemeClr val="tx1"/>
                </a:solidFill>
                <a:latin typeface="宋体" panose="02010600030101010101" pitchFamily="2" charset="-122"/>
              </a:rPr>
              <a:t>2</a:t>
            </a:r>
            <a:r>
              <a:rPr lang="zh-CN" altLang="en-US" b="1" dirty="0">
                <a:solidFill>
                  <a:schemeClr val="tx1"/>
                </a:solidFill>
                <a:latin typeface="宋体" panose="02010600030101010101" pitchFamily="2" charset="-122"/>
              </a:rPr>
              <a:t>、需要对交易行为承担风险：</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 如果行情判断正确，就可能</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获利，反之，则会发生亏损。</a:t>
            </a:r>
            <a:br>
              <a:rPr lang="zh-CN" altLang="en-US" b="1" dirty="0">
                <a:solidFill>
                  <a:schemeClr val="tx1"/>
                </a:solidFill>
                <a:latin typeface="宋体" panose="02010600030101010101" pitchFamily="2" charset="-122"/>
              </a:rPr>
            </a:b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结论：投机是以承受风险为代</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价试图获取风险收益的行为。</a:t>
            </a:r>
            <a:endParaRPr lang="zh-CN" altLang="en-US" b="1" dirty="0">
              <a:solidFill>
                <a:schemeClr val="tx1"/>
              </a:solidFill>
              <a:latin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2800" b="1" dirty="0"/>
              <a:t>●</a:t>
            </a:r>
            <a:r>
              <a:rPr lang="zh-CN" altLang="en-US" sz="2800" b="1" dirty="0">
                <a:solidFill>
                  <a:schemeClr val="tx1"/>
                </a:solidFill>
              </a:rPr>
              <a:t>答疑时间：每周二下午</a:t>
            </a:r>
            <a:br>
              <a:rPr lang="zh-CN" altLang="en-US" sz="2800" b="1" dirty="0">
                <a:solidFill>
                  <a:schemeClr val="tx1"/>
                </a:solidFill>
              </a:rPr>
            </a:br>
            <a:r>
              <a:rPr lang="zh-CN" altLang="en-US" sz="2800" b="1" dirty="0">
                <a:solidFill>
                  <a:schemeClr val="tx1"/>
                </a:solidFill>
              </a:rPr>
              <a:t>地点：金融学院（毓秀楼</a:t>
            </a:r>
            <a:r>
              <a:rPr lang="en-US" altLang="zh-CN" sz="2800" b="1" dirty="0">
                <a:solidFill>
                  <a:schemeClr val="tx1"/>
                </a:solidFill>
              </a:rPr>
              <a:t>322</a:t>
            </a:r>
            <a:r>
              <a:rPr lang="zh-CN" altLang="en-US" sz="2800" b="1" dirty="0">
                <a:solidFill>
                  <a:schemeClr val="tx1"/>
                </a:solidFill>
              </a:rPr>
              <a:t>室）</a:t>
            </a:r>
            <a:br>
              <a:rPr lang="zh-CN" altLang="en-US" sz="2800" b="1" dirty="0">
                <a:solidFill>
                  <a:schemeClr val="tx1"/>
                </a:solidFill>
              </a:rPr>
            </a:br>
            <a:r>
              <a:rPr lang="en-US" altLang="zh-CN" sz="2800" b="1" dirty="0">
                <a:solidFill>
                  <a:schemeClr val="tx1"/>
                </a:solidFill>
              </a:rPr>
              <a:t>Email: junyang@shufe.edu.cn</a:t>
            </a:r>
            <a:br>
              <a:rPr lang="en-US" altLang="zh-CN" sz="2800" b="1" dirty="0">
                <a:solidFill>
                  <a:schemeClr val="tx1"/>
                </a:solidFill>
              </a:rPr>
            </a:br>
            <a:r>
              <a:rPr lang="en-US" altLang="zh-CN" sz="2800" b="1" dirty="0">
                <a:solidFill>
                  <a:schemeClr val="tx1"/>
                </a:solidFill>
              </a:rPr>
              <a:t> </a:t>
            </a:r>
            <a:r>
              <a:rPr lang="en-US" altLang="zh-CN" sz="2800" b="1" dirty="0"/>
              <a:t>●</a:t>
            </a:r>
            <a:r>
              <a:rPr lang="zh-CN" altLang="en-US" sz="2800" b="1" dirty="0">
                <a:solidFill>
                  <a:schemeClr val="tx1"/>
                </a:solidFill>
              </a:rPr>
              <a:t>指定教材：</a:t>
            </a:r>
            <a:br>
              <a:rPr lang="zh-CN" altLang="en-US" sz="2800" b="1" dirty="0">
                <a:solidFill>
                  <a:schemeClr val="tx1"/>
                </a:solidFill>
              </a:rPr>
            </a:br>
            <a:r>
              <a:rPr lang="zh-CN" altLang="en-US" sz="2800" b="1" dirty="0">
                <a:solidFill>
                  <a:schemeClr val="tx1"/>
                </a:solidFill>
              </a:rPr>
              <a:t>奚君羊主编：</a:t>
            </a:r>
            <a:r>
              <a:rPr lang="en-US" altLang="zh-CN" sz="2800" b="1" dirty="0">
                <a:solidFill>
                  <a:schemeClr val="tx1"/>
                </a:solidFill>
              </a:rPr>
              <a:t>《</a:t>
            </a:r>
            <a:r>
              <a:rPr lang="zh-CN" altLang="en-US" sz="2800" b="1" dirty="0">
                <a:solidFill>
                  <a:schemeClr val="tx1"/>
                </a:solidFill>
              </a:rPr>
              <a:t>国际金融学</a:t>
            </a:r>
            <a:r>
              <a:rPr lang="en-US" altLang="zh-CN" sz="2800" b="1" dirty="0">
                <a:solidFill>
                  <a:schemeClr val="tx1"/>
                </a:solidFill>
              </a:rPr>
              <a:t>》</a:t>
            </a:r>
            <a:r>
              <a:rPr lang="zh-CN" altLang="en-US" sz="2800" b="1" dirty="0">
                <a:solidFill>
                  <a:schemeClr val="tx1"/>
                </a:solidFill>
              </a:rPr>
              <a:t>，上海财经大学出版社。</a:t>
            </a:r>
            <a:br>
              <a:rPr lang="zh-CN" altLang="en-US" sz="2800" b="1" dirty="0">
                <a:solidFill>
                  <a:schemeClr val="tx1"/>
                </a:solidFill>
              </a:rPr>
            </a:br>
            <a:r>
              <a:rPr lang="zh-CN" altLang="en-US" sz="2800" b="1" dirty="0">
                <a:solidFill>
                  <a:schemeClr val="tx1"/>
                </a:solidFill>
              </a:rPr>
              <a:t> </a:t>
            </a:r>
            <a:r>
              <a:rPr lang="zh-CN" altLang="en-US" sz="2800" b="1" dirty="0"/>
              <a:t>●</a:t>
            </a:r>
            <a:r>
              <a:rPr lang="zh-CN" altLang="en-US" sz="2800" b="1" dirty="0">
                <a:solidFill>
                  <a:schemeClr val="tx1"/>
                </a:solidFill>
              </a:rPr>
              <a:t>课程网址：</a:t>
            </a:r>
            <a:br>
              <a:rPr lang="zh-CN" altLang="en-US" sz="2800" b="1" dirty="0">
                <a:solidFill>
                  <a:schemeClr val="tx1"/>
                </a:solidFill>
              </a:rPr>
            </a:br>
            <a:r>
              <a:rPr lang="en-US" altLang="zh-CN" sz="2800" b="1" dirty="0">
                <a:solidFill>
                  <a:schemeClr val="tx1"/>
                </a:solidFill>
                <a:hlinkClick r:id="rId1"/>
              </a:rPr>
              <a:t>http://newfin.shufe.edu.cn:888/Home/Course</a:t>
            </a:r>
            <a:br>
              <a:rPr lang="en-US" altLang="zh-CN" sz="2800" b="1" dirty="0">
                <a:solidFill>
                  <a:schemeClr val="tx1"/>
                </a:solidFill>
              </a:rPr>
            </a:br>
            <a:r>
              <a:rPr lang="en-US" altLang="zh-CN" sz="2800" b="1" dirty="0">
                <a:solidFill>
                  <a:schemeClr val="tx1"/>
                </a:solidFill>
              </a:rPr>
              <a:t> </a:t>
            </a:r>
            <a:r>
              <a:rPr lang="en-US" altLang="zh-CN" sz="2800" b="1" dirty="0"/>
              <a:t>●</a:t>
            </a:r>
            <a:r>
              <a:rPr lang="zh-CN" altLang="en-US" sz="2800" b="1" dirty="0">
                <a:solidFill>
                  <a:schemeClr val="tx1"/>
                </a:solidFill>
              </a:rPr>
              <a:t>超星网址：</a:t>
            </a:r>
            <a:br>
              <a:rPr lang="zh-CN" altLang="en-US" sz="2800" b="1" dirty="0">
                <a:solidFill>
                  <a:schemeClr val="tx1"/>
                </a:solidFill>
              </a:rPr>
            </a:br>
            <a:r>
              <a:rPr lang="en-US" altLang="zh-CN" sz="2800" b="1" dirty="0">
                <a:solidFill>
                  <a:schemeClr val="tx1"/>
                </a:solidFill>
                <a:hlinkClick r:id="rId2"/>
              </a:rPr>
              <a:t>http://video.chaoxing.com/serie_400006259.shtml</a:t>
            </a:r>
            <a:br>
              <a:rPr lang="en-US" altLang="zh-CN" sz="2800" b="1" dirty="0">
                <a:solidFill>
                  <a:schemeClr val="tx1"/>
                </a:solidFill>
              </a:rPr>
            </a:br>
            <a:r>
              <a:rPr lang="en-US" altLang="en-US" sz="2800" b="1" dirty="0">
                <a:solidFill>
                  <a:schemeClr val="tx1"/>
                </a:solidFill>
                <a:hlinkClick r:id="rId3"/>
              </a:rPr>
              <a:t>http://fanya.chaoxing.com/coursecontroller/visitcoursehome?courseId=183411</a:t>
            </a:r>
            <a:br>
              <a:rPr lang="en-US" altLang="en-US" sz="2800" b="1" dirty="0">
                <a:solidFill>
                  <a:schemeClr val="tx1"/>
                </a:solidFill>
              </a:rPr>
            </a:br>
            <a:r>
              <a:rPr lang="en-US" altLang="en-US" sz="2800" b="1" dirty="0">
                <a:solidFill>
                  <a:schemeClr val="tx1"/>
                </a:solidFill>
                <a:hlinkClick r:id="rId4"/>
              </a:rPr>
              <a:t>http://www.icourses.cn/viewVCourse.action?courseCode=10272V005</a:t>
            </a:r>
            <a:br>
              <a:rPr lang="en-US" altLang="en-US" sz="2800" b="1" dirty="0">
                <a:solidFill>
                  <a:schemeClr val="tx1"/>
                </a:solidFill>
              </a:rPr>
            </a:br>
            <a:endParaRPr lang="zh-CN" altLang="en-US" sz="2800" b="1" dirty="0">
              <a:solidFill>
                <a:schemeClr val="tx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在这里，“经济实体”是指作为单独财政结算单位的国家或地区；“居民”（</a:t>
            </a:r>
            <a:r>
              <a:rPr lang="en-US" altLang="zh-CN" sz="3200" b="1" dirty="0">
                <a:solidFill>
                  <a:schemeClr val="tx1"/>
                </a:solidFill>
              </a:rPr>
              <a:t>Resident</a:t>
            </a:r>
            <a:r>
              <a:rPr lang="zh-CN" altLang="en-US" sz="3200" b="1" dirty="0">
                <a:solidFill>
                  <a:schemeClr val="tx1"/>
                </a:solidFill>
              </a:rPr>
              <a:t>）是指在这个经济实体的境内居住</a:t>
            </a:r>
            <a:r>
              <a:rPr lang="en-US" altLang="zh-CN" sz="3200" b="1" dirty="0">
                <a:solidFill>
                  <a:schemeClr val="tx1"/>
                </a:solidFill>
              </a:rPr>
              <a:t>1</a:t>
            </a:r>
            <a:r>
              <a:rPr lang="zh-CN" altLang="en-US" sz="3200" b="1" dirty="0">
                <a:solidFill>
                  <a:schemeClr val="tx1"/>
                </a:solidFill>
              </a:rPr>
              <a:t>年以上的政府机构、个人、企业和事业单位，否则即为非居民（</a:t>
            </a:r>
            <a:r>
              <a:rPr lang="en-US" altLang="zh-CN" sz="3200" b="1" dirty="0">
                <a:solidFill>
                  <a:schemeClr val="tx1"/>
                </a:solidFill>
              </a:rPr>
              <a:t>Non-resident</a:t>
            </a:r>
            <a:r>
              <a:rPr lang="zh-CN" altLang="en-US" sz="3200" b="1" dirty="0">
                <a:solidFill>
                  <a:schemeClr val="tx1"/>
                </a:solidFill>
              </a:rPr>
              <a:t>）。但是一个国家的外交使节、驻外军事人员，尽管在另一个国家居住</a:t>
            </a:r>
            <a:r>
              <a:rPr lang="en-US" altLang="zh-CN" sz="3200" b="1" dirty="0">
                <a:solidFill>
                  <a:schemeClr val="tx1"/>
                </a:solidFill>
              </a:rPr>
              <a:t>1</a:t>
            </a:r>
            <a:r>
              <a:rPr lang="zh-CN" altLang="en-US" sz="3200" b="1" dirty="0">
                <a:solidFill>
                  <a:schemeClr val="tx1"/>
                </a:solidFill>
              </a:rPr>
              <a:t>年以上，仍是派出国的居民，是居住国的非居民，因为其收入来源主要是派出国而不是居住国。一个企业的国外子公司是其所在国的居民，是其母公司所在国的非居民。</a:t>
            </a:r>
            <a:endParaRPr lang="zh-CN" altLang="en-US" sz="3200" b="1" dirty="0">
              <a:solidFill>
                <a:schemeClr val="tx1"/>
              </a:solidFill>
            </a:endParaRPr>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7874" name="Rectangle 2"/>
          <p:cNvSpPr>
            <a:spLocks noGrp="1"/>
          </p:cNvSpPr>
          <p:nvPr>
            <p:ph type="title"/>
          </p:nvPr>
        </p:nvSpPr>
        <p:spPr>
          <a:ln/>
        </p:spPr>
        <p:txBody>
          <a:bodyPr vert="horz" wrap="square" lIns="92075" tIns="46038" rIns="92075" bIns="46038" anchor="ctr" anchorCtr="0"/>
          <a:p>
            <a:pPr eaLnBrk="1" hangingPunct="1"/>
            <a:r>
              <a:rPr lang="zh-CN" altLang="en-US" b="1" dirty="0">
                <a:solidFill>
                  <a:schemeClr val="tx1"/>
                </a:solidFill>
                <a:latin typeface="宋体" panose="02010600030101010101" pitchFamily="2" charset="-122"/>
              </a:rPr>
              <a:t>稳定性投机与非稳定性投机</a:t>
            </a:r>
            <a:br>
              <a:rPr lang="zh-CN" altLang="en-US" b="1" dirty="0">
                <a:solidFill>
                  <a:schemeClr val="tx1"/>
                </a:solidFill>
                <a:latin typeface="宋体" panose="02010600030101010101" pitchFamily="2" charset="-122"/>
              </a:rPr>
            </a:br>
            <a:endParaRPr lang="zh-CN" altLang="en-US" b="1" dirty="0">
              <a:solidFill>
                <a:schemeClr val="tx1"/>
              </a:solidFill>
              <a:latin typeface="宋体" panose="02010600030101010101" pitchFamily="2" charset="-122"/>
            </a:endParaRPr>
          </a:p>
        </p:txBody>
      </p:sp>
      <p:graphicFrame>
        <p:nvGraphicFramePr>
          <p:cNvPr id="207875" name="Object 3"/>
          <p:cNvGraphicFramePr/>
          <p:nvPr>
            <p:ph type="chart" idx="1"/>
          </p:nvPr>
        </p:nvGraphicFramePr>
        <p:xfrm>
          <a:off x="0" y="1447800"/>
          <a:ext cx="9142413" cy="5408613"/>
        </p:xfrm>
        <a:graphic>
          <a:graphicData uri="http://schemas.openxmlformats.org/presentationml/2006/ole">
            <mc:AlternateContent xmlns:mc="http://schemas.openxmlformats.org/markup-compatibility/2006">
              <mc:Choice xmlns:v="urn:schemas-microsoft-com:vml" Requires="v">
                <p:oleObj spid="_x0000_s3080" name="" r:id="rId1" imgW="3105150" imgH="2095500" progId="Word.Document.6">
                  <p:embed/>
                </p:oleObj>
              </mc:Choice>
              <mc:Fallback>
                <p:oleObj name="" r:id="rId1" imgW="3105150" imgH="2095500" progId="Word.Document.6">
                  <p:embed/>
                  <p:pic>
                    <p:nvPicPr>
                      <p:cNvPr id="0" name="图片 3079"/>
                      <p:cNvPicPr/>
                      <p:nvPr/>
                    </p:nvPicPr>
                    <p:blipFill>
                      <a:blip r:embed="rId2"/>
                      <a:srcRect/>
                      <a:stretch>
                        <a:fillRect/>
                      </a:stretch>
                    </p:blipFill>
                    <p:spPr>
                      <a:xfrm>
                        <a:off x="0" y="1447800"/>
                        <a:ext cx="9142413" cy="5408613"/>
                      </a:xfrm>
                      <a:prstGeom prst="rect">
                        <a:avLst/>
                      </a:prstGeom>
                      <a:noFill/>
                      <a:ln w="38100">
                        <a:miter/>
                      </a:ln>
                    </p:spPr>
                  </p:pic>
                </p:oleObj>
              </mc:Fallback>
            </mc:AlternateContent>
          </a:graphicData>
        </a:graphic>
      </p:graphicFrame>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8898" name="Rectangle 2"/>
          <p:cNvSpPr>
            <a:spLocks noGrp="1"/>
          </p:cNvSpPr>
          <p:nvPr>
            <p:ph type="title"/>
          </p:nvPr>
        </p:nvSpPr>
        <p:spPr>
          <a:xfrm>
            <a:off x="1371600" y="692150"/>
            <a:ext cx="7772400" cy="1206500"/>
          </a:xfrm>
          <a:ln/>
        </p:spPr>
        <p:txBody>
          <a:bodyPr vert="horz" wrap="square" lIns="91440" tIns="45720" rIns="91440" bIns="45720" anchor="ctr" anchorCtr="0"/>
          <a:p>
            <a:pPr eaLnBrk="1" hangingPunct="1"/>
            <a:br>
              <a:rPr lang="en-US" altLang="zh-CN" sz="3600" b="1" dirty="0">
                <a:solidFill>
                  <a:schemeClr val="tx1"/>
                </a:solidFill>
              </a:rPr>
            </a:br>
            <a:r>
              <a:rPr lang="zh-CN" altLang="en-US" sz="4000" b="1" dirty="0">
                <a:solidFill>
                  <a:schemeClr val="tx1"/>
                </a:solidFill>
              </a:rPr>
              <a:t>金融互换：货币互换和利率互换</a:t>
            </a:r>
            <a:br>
              <a:rPr lang="zh-CN" altLang="en-US" sz="4000" b="1" dirty="0">
                <a:solidFill>
                  <a:schemeClr val="tx1"/>
                </a:solidFill>
              </a:rPr>
            </a:br>
            <a:br>
              <a:rPr lang="zh-CN" altLang="en-US" sz="4000" b="1" dirty="0">
                <a:solidFill>
                  <a:schemeClr val="tx1"/>
                </a:solidFill>
              </a:rPr>
            </a:br>
            <a:r>
              <a:rPr lang="zh-CN" altLang="en-US" sz="3600" b="1" dirty="0">
                <a:solidFill>
                  <a:schemeClr val="tx1"/>
                </a:solidFill>
              </a:rPr>
              <a:t>利率互换：</a:t>
            </a:r>
            <a:br>
              <a:rPr lang="zh-CN" altLang="en-US" sz="3600" b="1" dirty="0">
                <a:solidFill>
                  <a:schemeClr val="tx1"/>
                </a:solidFill>
              </a:rPr>
            </a:br>
            <a:r>
              <a:rPr lang="zh-CN" altLang="en-US" sz="3600" b="1" dirty="0">
                <a:solidFill>
                  <a:schemeClr val="tx1"/>
                </a:solidFill>
              </a:rPr>
              <a:t>        </a:t>
            </a:r>
            <a:r>
              <a:rPr lang="en-US" altLang="zh-CN" sz="3600" b="1" dirty="0">
                <a:solidFill>
                  <a:schemeClr val="tx1"/>
                </a:solidFill>
              </a:rPr>
              <a:t>A</a:t>
            </a:r>
            <a:r>
              <a:rPr lang="zh-CN" altLang="en-US" sz="3600" b="1" dirty="0">
                <a:solidFill>
                  <a:schemeClr val="tx1"/>
                </a:solidFill>
              </a:rPr>
              <a:t>公司和</a:t>
            </a:r>
            <a:r>
              <a:rPr lang="en-US" altLang="zh-CN" sz="3600" b="1" dirty="0">
                <a:solidFill>
                  <a:schemeClr val="tx1"/>
                </a:solidFill>
              </a:rPr>
              <a:t>B</a:t>
            </a:r>
            <a:r>
              <a:rPr lang="zh-CN" altLang="en-US" sz="3600" b="1" dirty="0">
                <a:solidFill>
                  <a:schemeClr val="tx1"/>
                </a:solidFill>
              </a:rPr>
              <a:t>公司的融资成本</a:t>
            </a:r>
            <a:endParaRPr lang="zh-CN" altLang="en-US" sz="3600" b="1" dirty="0">
              <a:solidFill>
                <a:schemeClr val="tx1"/>
              </a:solidFill>
            </a:endParaRPr>
          </a:p>
        </p:txBody>
      </p:sp>
      <p:graphicFrame>
        <p:nvGraphicFramePr>
          <p:cNvPr id="1203246" name="Group 46"/>
          <p:cNvGraphicFramePr>
            <a:graphicFrameLocks noGrp="1"/>
          </p:cNvGraphicFramePr>
          <p:nvPr>
            <p:ph type="tbl" idx="1"/>
          </p:nvPr>
        </p:nvGraphicFramePr>
        <p:xfrm>
          <a:off x="1371600" y="2924175"/>
          <a:ext cx="7772400" cy="3529013"/>
        </p:xfrm>
        <a:graphic>
          <a:graphicData uri="http://schemas.openxmlformats.org/drawingml/2006/table">
            <a:tbl>
              <a:tblPr/>
              <a:tblGrid>
                <a:gridCol w="2254250"/>
                <a:gridCol w="1631950"/>
                <a:gridCol w="2516188"/>
                <a:gridCol w="1370012"/>
              </a:tblGrid>
              <a:tr h="720725">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a:t>
                      </a:r>
                      <a:r>
                        <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公司</a:t>
                      </a:r>
                      <a:endPar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B</a:t>
                      </a:r>
                      <a:r>
                        <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公司</a:t>
                      </a:r>
                      <a:endPar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利差</a:t>
                      </a:r>
                      <a:endPar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700">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信用等级</a:t>
                      </a:r>
                      <a:endPar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AAA</a:t>
                      </a:r>
                      <a:endPar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BBB</a:t>
                      </a:r>
                      <a:endPar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2163">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固定利率</a:t>
                      </a:r>
                      <a:endPar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11.5%</a:t>
                      </a:r>
                      <a:endPar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14%</a:t>
                      </a:r>
                      <a:endPar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2.5%</a:t>
                      </a:r>
                      <a:endPar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0725">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浮动利率</a:t>
                      </a:r>
                      <a:endPar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Libor</a:t>
                      </a:r>
                      <a:endPar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Libor+1</a:t>
                      </a:r>
                      <a:r>
                        <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a:t>
                      </a:r>
                      <a:endPar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700">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差额</a:t>
                      </a:r>
                      <a:endParaRPr kumimoji="1" lang="zh-CN" altLang="en-US"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ctr"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1.5%</a:t>
                      </a:r>
                      <a:endParaRPr kumimoji="1" lang="en-US" altLang="zh-CN" sz="3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9922" name="Rectangle 2"/>
          <p:cNvSpPr>
            <a:spLocks noGrp="1"/>
          </p:cNvSpPr>
          <p:nvPr>
            <p:ph type="title"/>
          </p:nvPr>
        </p:nvSpPr>
        <p:spPr>
          <a:xfrm>
            <a:off x="1371600" y="476250"/>
            <a:ext cx="7772400" cy="746125"/>
          </a:xfrm>
          <a:ln/>
        </p:spPr>
        <p:txBody>
          <a:bodyPr vert="horz" wrap="square" lIns="91440" tIns="45720" rIns="91440" bIns="45720" anchor="ctr" anchorCtr="0"/>
          <a:p>
            <a:pPr eaLnBrk="1" hangingPunct="1"/>
            <a:r>
              <a:rPr lang="zh-CN" altLang="en-US" sz="4000" b="1" dirty="0">
                <a:solidFill>
                  <a:schemeClr val="tx1"/>
                </a:solidFill>
                <a:latin typeface="宋体" panose="02010600030101010101" pitchFamily="2" charset="-122"/>
              </a:rPr>
              <a:t>货币互换</a:t>
            </a:r>
            <a:br>
              <a:rPr lang="zh-CN" altLang="en-US" sz="4000" b="1" dirty="0">
                <a:solidFill>
                  <a:schemeClr val="tx1"/>
                </a:solidFill>
                <a:latin typeface="宋体" panose="02010600030101010101" pitchFamily="2" charset="-122"/>
              </a:rPr>
            </a:br>
            <a:r>
              <a:rPr lang="zh-CN" altLang="en-US" sz="4000" b="1" dirty="0">
                <a:solidFill>
                  <a:schemeClr val="tx1"/>
                </a:solidFill>
                <a:latin typeface="宋体" panose="02010600030101010101" pitchFamily="2" charset="-122"/>
              </a:rPr>
              <a:t>   </a:t>
            </a:r>
            <a:r>
              <a:rPr lang="en-US" altLang="zh-CN" sz="3600" b="1" dirty="0">
                <a:solidFill>
                  <a:schemeClr val="tx1"/>
                </a:solidFill>
                <a:latin typeface="宋体" panose="02010600030101010101" pitchFamily="2" charset="-122"/>
              </a:rPr>
              <a:t>A</a:t>
            </a:r>
            <a:r>
              <a:rPr lang="zh-CN" altLang="en-US" sz="3600" b="1" dirty="0">
                <a:solidFill>
                  <a:schemeClr val="tx1"/>
                </a:solidFill>
                <a:latin typeface="宋体" panose="02010600030101010101" pitchFamily="2" charset="-122"/>
              </a:rPr>
              <a:t>公司和</a:t>
            </a:r>
            <a:r>
              <a:rPr lang="en-US" altLang="zh-CN" sz="3600" b="1" dirty="0">
                <a:solidFill>
                  <a:schemeClr val="tx1"/>
                </a:solidFill>
                <a:latin typeface="宋体" panose="02010600030101010101" pitchFamily="2" charset="-122"/>
              </a:rPr>
              <a:t>B</a:t>
            </a:r>
            <a:r>
              <a:rPr lang="zh-CN" altLang="en-US" sz="3600" b="1" dirty="0">
                <a:solidFill>
                  <a:schemeClr val="tx1"/>
                </a:solidFill>
                <a:latin typeface="宋体" panose="02010600030101010101" pitchFamily="2" charset="-122"/>
              </a:rPr>
              <a:t>公司的融资成本</a:t>
            </a:r>
            <a:endParaRPr lang="zh-CN" altLang="en-US" sz="3600" b="1" dirty="0">
              <a:solidFill>
                <a:schemeClr val="tx1"/>
              </a:solidFill>
              <a:latin typeface="宋体" panose="02010600030101010101" pitchFamily="2" charset="-122"/>
            </a:endParaRPr>
          </a:p>
        </p:txBody>
      </p:sp>
      <p:graphicFrame>
        <p:nvGraphicFramePr>
          <p:cNvPr id="1598503" name="Group 39"/>
          <p:cNvGraphicFramePr>
            <a:graphicFrameLocks noGrp="1"/>
          </p:cNvGraphicFramePr>
          <p:nvPr>
            <p:ph type="tbl" idx="1"/>
          </p:nvPr>
        </p:nvGraphicFramePr>
        <p:xfrm>
          <a:off x="1331913" y="1773238"/>
          <a:ext cx="7366000" cy="2524125"/>
        </p:xfrm>
        <a:graphic>
          <a:graphicData uri="http://schemas.openxmlformats.org/drawingml/2006/table">
            <a:tbl>
              <a:tblPr/>
              <a:tblGrid>
                <a:gridCol w="1871662"/>
                <a:gridCol w="1728788"/>
                <a:gridCol w="1871662"/>
                <a:gridCol w="1893888"/>
              </a:tblGrid>
              <a:tr h="604914">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a:t>
                      </a: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公司</a:t>
                      </a:r>
                      <a:endPar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B</a:t>
                      </a: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公司</a:t>
                      </a:r>
                      <a:endPar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利差</a:t>
                      </a:r>
                      <a:endPar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781">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美元利率</a:t>
                      </a:r>
                      <a:endPar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10%</a:t>
                      </a:r>
                      <a:endPar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11.5%</a:t>
                      </a:r>
                      <a:endPar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1.5%</a:t>
                      </a:r>
                      <a:endPar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2237">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瑞郎利率</a:t>
                      </a:r>
                      <a:endPar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a:t>
                      </a:r>
                      <a:endPar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6%</a:t>
                      </a:r>
                      <a:endPar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a:t>
                      </a:r>
                      <a:endPar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93">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差额</a:t>
                      </a:r>
                      <a:endPar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0.5%</a:t>
                      </a:r>
                      <a:endPar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09950" name="Rectangle 30"/>
          <p:cNvSpPr/>
          <p:nvPr/>
        </p:nvSpPr>
        <p:spPr>
          <a:xfrm>
            <a:off x="1476375" y="4652963"/>
            <a:ext cx="7667625" cy="863600"/>
          </a:xfrm>
          <a:prstGeom prst="rect">
            <a:avLst/>
          </a:prstGeom>
          <a:noFill/>
          <a:ln w="9525">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342900" lvl="0" indent="-342900" eaLnBrk="1" hangingPunct="1">
              <a:lnSpc>
                <a:spcPct val="80000"/>
              </a:lnSpc>
              <a:buNone/>
            </a:pPr>
            <a:r>
              <a:rPr lang="en-US" altLang="zh-CN" b="1" dirty="0"/>
              <a:t>B</a:t>
            </a:r>
            <a:r>
              <a:rPr lang="zh-CN" altLang="en-US" b="1" dirty="0"/>
              <a:t>公司为</a:t>
            </a:r>
            <a:r>
              <a:rPr lang="en-US" altLang="zh-CN" b="1" dirty="0"/>
              <a:t>A</a:t>
            </a:r>
            <a:r>
              <a:rPr lang="zh-CN" altLang="en-US" b="1" dirty="0"/>
              <a:t>公司筹措瑞郎，</a:t>
            </a:r>
            <a:endParaRPr lang="zh-CN" altLang="en-US" b="1" dirty="0"/>
          </a:p>
          <a:p>
            <a:pPr marL="342900" lvl="0" indent="-342900" eaLnBrk="1" hangingPunct="1">
              <a:lnSpc>
                <a:spcPct val="80000"/>
              </a:lnSpc>
              <a:buNone/>
            </a:pPr>
            <a:r>
              <a:rPr lang="zh-CN" altLang="en-US" b="1" dirty="0"/>
              <a:t>                                 </a:t>
            </a:r>
            <a:r>
              <a:rPr lang="en-US" altLang="zh-CN" b="1" dirty="0"/>
              <a:t>A</a:t>
            </a:r>
            <a:r>
              <a:rPr lang="zh-CN" altLang="en-US" b="1" dirty="0"/>
              <a:t>公司支付利率</a:t>
            </a:r>
            <a:r>
              <a:rPr lang="en-US" altLang="zh-CN" b="1" dirty="0"/>
              <a:t>5.5%</a:t>
            </a:r>
            <a:r>
              <a:rPr lang="zh-CN" altLang="en-US" b="1" dirty="0"/>
              <a:t>；</a:t>
            </a:r>
            <a:endParaRPr lang="zh-CN" altLang="en-US" b="1" dirty="0"/>
          </a:p>
          <a:p>
            <a:pPr marL="342900" lvl="0" indent="-342900" eaLnBrk="1" hangingPunct="1">
              <a:lnSpc>
                <a:spcPct val="80000"/>
              </a:lnSpc>
              <a:buNone/>
            </a:pPr>
            <a:r>
              <a:rPr lang="en-US" altLang="zh-CN" b="1" dirty="0"/>
              <a:t>A</a:t>
            </a:r>
            <a:r>
              <a:rPr lang="zh-CN" altLang="en-US" b="1" dirty="0"/>
              <a:t>公司为</a:t>
            </a:r>
            <a:r>
              <a:rPr lang="en-US" altLang="zh-CN" b="1" dirty="0"/>
              <a:t>B</a:t>
            </a:r>
            <a:r>
              <a:rPr lang="zh-CN" altLang="en-US" b="1" dirty="0"/>
              <a:t>公司筹措美元，</a:t>
            </a:r>
            <a:endParaRPr lang="zh-CN" altLang="en-US" b="1" dirty="0"/>
          </a:p>
          <a:p>
            <a:pPr marL="342900" lvl="0" indent="-342900" eaLnBrk="1" hangingPunct="1">
              <a:lnSpc>
                <a:spcPct val="80000"/>
              </a:lnSpc>
              <a:buNone/>
            </a:pPr>
            <a:r>
              <a:rPr lang="zh-CN" altLang="en-US" b="1" dirty="0"/>
              <a:t>                           </a:t>
            </a:r>
            <a:r>
              <a:rPr lang="en-US" altLang="zh-CN" b="1" dirty="0"/>
              <a:t>B</a:t>
            </a:r>
            <a:r>
              <a:rPr lang="zh-CN" altLang="en-US" b="1" dirty="0"/>
              <a:t>公司支付利率</a:t>
            </a:r>
            <a:r>
              <a:rPr lang="en-US" altLang="zh-CN" b="1" dirty="0"/>
              <a:t>10.75 % </a:t>
            </a:r>
            <a:r>
              <a:rPr lang="zh-CN" altLang="en-US" b="1" dirty="0"/>
              <a:t>。</a:t>
            </a:r>
            <a:endParaRPr lang="zh-CN" altLang="en-US" b="1" dirty="0"/>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0946" name="Rectangle 2"/>
          <p:cNvSpPr>
            <a:spLocks noGrp="1"/>
          </p:cNvSpPr>
          <p:nvPr>
            <p:ph idx="1"/>
          </p:nvPr>
        </p:nvSpPr>
        <p:spPr>
          <a:xfrm>
            <a:off x="1509713" y="404813"/>
            <a:ext cx="7634287" cy="2663825"/>
          </a:xfrm>
          <a:ln/>
        </p:spPr>
        <p:txBody>
          <a:bodyPr vert="horz" wrap="square" lIns="91440" tIns="45720" rIns="91440" bIns="45720" anchor="t" anchorCtr="0"/>
          <a:p>
            <a:pPr eaLnBrk="1" hangingPunct="1">
              <a:buNone/>
            </a:pPr>
            <a:r>
              <a:rPr lang="en-US" altLang="zh-CN" b="1" dirty="0">
                <a:ea typeface="黑体" panose="02010609060101010101" pitchFamily="2" charset="-122"/>
              </a:rPr>
              <a:t>A</a:t>
            </a:r>
            <a:r>
              <a:rPr lang="zh-CN" altLang="en-US" b="1" dirty="0">
                <a:ea typeface="黑体" panose="02010609060101010101" pitchFamily="2" charset="-122"/>
              </a:rPr>
              <a:t>公司瑞郎融资成本：</a:t>
            </a:r>
            <a:r>
              <a:rPr lang="en-US" altLang="zh-CN" b="1" dirty="0">
                <a:ea typeface="黑体" panose="02010609060101010101" pitchFamily="2" charset="-122"/>
              </a:rPr>
              <a:t>5.5%</a:t>
            </a:r>
            <a:r>
              <a:rPr lang="zh-CN" altLang="en-US" b="1" dirty="0">
                <a:ea typeface="黑体" panose="02010609060101010101" pitchFamily="2" charset="-122"/>
              </a:rPr>
              <a:t>瑞郎利率</a:t>
            </a:r>
            <a:r>
              <a:rPr lang="en-US" altLang="zh-CN" b="1" dirty="0">
                <a:ea typeface="黑体" panose="02010609060101010101" pitchFamily="2" charset="-122"/>
              </a:rPr>
              <a:t>+ 10%</a:t>
            </a:r>
            <a:r>
              <a:rPr lang="zh-CN" altLang="en-US" b="1" dirty="0">
                <a:ea typeface="黑体" panose="02010609060101010101" pitchFamily="2" charset="-122"/>
              </a:rPr>
              <a:t>美元利率</a:t>
            </a:r>
            <a:r>
              <a:rPr lang="en-US" altLang="zh-CN" b="1" dirty="0">
                <a:ea typeface="黑体" panose="02010609060101010101" pitchFamily="2" charset="-122"/>
              </a:rPr>
              <a:t>-10.75%</a:t>
            </a:r>
            <a:r>
              <a:rPr lang="zh-CN" altLang="en-US" b="1" dirty="0">
                <a:ea typeface="黑体" panose="02010609060101010101" pitchFamily="2" charset="-122"/>
              </a:rPr>
              <a:t>获得</a:t>
            </a:r>
            <a:r>
              <a:rPr lang="en-US" altLang="zh-CN" b="1" dirty="0">
                <a:ea typeface="黑体" panose="02010609060101010101" pitchFamily="2" charset="-122"/>
              </a:rPr>
              <a:t>B</a:t>
            </a:r>
            <a:r>
              <a:rPr lang="zh-CN" altLang="en-US" b="1" dirty="0">
                <a:ea typeface="黑体" panose="02010609060101010101" pitchFamily="2" charset="-122"/>
              </a:rPr>
              <a:t>公司支付</a:t>
            </a:r>
            <a:r>
              <a:rPr lang="en-US" altLang="zh-CN" b="1" dirty="0">
                <a:ea typeface="黑体" panose="02010609060101010101" pitchFamily="2" charset="-122"/>
              </a:rPr>
              <a:t>=4.75% </a:t>
            </a:r>
            <a:endParaRPr lang="en-US" altLang="zh-CN" b="1" dirty="0">
              <a:ea typeface="黑体" panose="02010609060101010101" pitchFamily="2" charset="-122"/>
            </a:endParaRPr>
          </a:p>
          <a:p>
            <a:pPr eaLnBrk="1" hangingPunct="1">
              <a:buNone/>
            </a:pPr>
            <a:r>
              <a:rPr lang="en-US" altLang="zh-CN" b="1" dirty="0">
                <a:ea typeface="黑体" panose="02010609060101010101" pitchFamily="2" charset="-122"/>
              </a:rPr>
              <a:t>B</a:t>
            </a:r>
            <a:r>
              <a:rPr lang="zh-CN" altLang="en-US" b="1" dirty="0">
                <a:ea typeface="黑体" panose="02010609060101010101" pitchFamily="2" charset="-122"/>
              </a:rPr>
              <a:t>公司美元融资成本： </a:t>
            </a:r>
            <a:r>
              <a:rPr lang="en-US" altLang="zh-CN" b="1" dirty="0">
                <a:ea typeface="黑体" panose="02010609060101010101" pitchFamily="2" charset="-122"/>
              </a:rPr>
              <a:t>10.75%</a:t>
            </a:r>
            <a:r>
              <a:rPr lang="zh-CN" altLang="en-US" b="1" dirty="0">
                <a:ea typeface="黑体" panose="02010609060101010101" pitchFamily="2" charset="-122"/>
              </a:rPr>
              <a:t>美元利率</a:t>
            </a:r>
            <a:r>
              <a:rPr lang="en-US" altLang="zh-CN" b="1" dirty="0">
                <a:ea typeface="黑体" panose="02010609060101010101" pitchFamily="2" charset="-122"/>
              </a:rPr>
              <a:t>+ 6%</a:t>
            </a:r>
            <a:r>
              <a:rPr lang="zh-CN" altLang="en-US" b="1" dirty="0">
                <a:ea typeface="黑体" panose="02010609060101010101" pitchFamily="2" charset="-122"/>
              </a:rPr>
              <a:t>瑞郎利率</a:t>
            </a:r>
            <a:r>
              <a:rPr lang="en-US" altLang="zh-CN" b="1" dirty="0">
                <a:ea typeface="黑体" panose="02010609060101010101" pitchFamily="2" charset="-122"/>
              </a:rPr>
              <a:t>-5.5%</a:t>
            </a:r>
            <a:r>
              <a:rPr lang="zh-CN" altLang="en-US" b="1" dirty="0">
                <a:ea typeface="黑体" panose="02010609060101010101" pitchFamily="2" charset="-122"/>
              </a:rPr>
              <a:t>获得</a:t>
            </a:r>
            <a:r>
              <a:rPr lang="en-US" altLang="zh-CN" b="1" dirty="0">
                <a:ea typeface="黑体" panose="02010609060101010101" pitchFamily="2" charset="-122"/>
              </a:rPr>
              <a:t>A</a:t>
            </a:r>
            <a:r>
              <a:rPr lang="zh-CN" altLang="en-US" b="1" dirty="0">
                <a:ea typeface="黑体" panose="02010609060101010101" pitchFamily="2" charset="-122"/>
              </a:rPr>
              <a:t>公司支付</a:t>
            </a:r>
            <a:r>
              <a:rPr lang="en-US" altLang="zh-CN" b="1" dirty="0">
                <a:ea typeface="黑体" panose="02010609060101010101" pitchFamily="2" charset="-122"/>
              </a:rPr>
              <a:t>=11.25%</a:t>
            </a:r>
            <a:endParaRPr lang="en-US" altLang="zh-CN" b="1" dirty="0">
              <a:ea typeface="黑体" panose="02010609060101010101" pitchFamily="2" charset="-122"/>
            </a:endParaRPr>
          </a:p>
        </p:txBody>
      </p:sp>
      <p:grpSp>
        <p:nvGrpSpPr>
          <p:cNvPr id="210947" name="Group 15"/>
          <p:cNvGrpSpPr/>
          <p:nvPr/>
        </p:nvGrpSpPr>
        <p:grpSpPr>
          <a:xfrm>
            <a:off x="1547813" y="3789363"/>
            <a:ext cx="7273925" cy="2457450"/>
            <a:chOff x="521" y="2387"/>
            <a:chExt cx="4582" cy="1548"/>
          </a:xfrm>
        </p:grpSpPr>
        <p:grpSp>
          <p:nvGrpSpPr>
            <p:cNvPr id="210948" name="Group 3"/>
            <p:cNvGrpSpPr/>
            <p:nvPr/>
          </p:nvGrpSpPr>
          <p:grpSpPr>
            <a:xfrm>
              <a:off x="567" y="2432"/>
              <a:ext cx="1044" cy="907"/>
              <a:chOff x="2064" y="2251"/>
              <a:chExt cx="1044" cy="907"/>
            </a:xfrm>
          </p:grpSpPr>
          <p:sp>
            <p:nvSpPr>
              <p:cNvPr id="210958" name="Rectangle 4"/>
              <p:cNvSpPr/>
              <p:nvPr/>
            </p:nvSpPr>
            <p:spPr>
              <a:xfrm>
                <a:off x="2064" y="2251"/>
                <a:ext cx="1044" cy="907"/>
              </a:xfrm>
              <a:prstGeom prst="rect">
                <a:avLst/>
              </a:prstGeom>
              <a:solidFill>
                <a:srgbClr val="800000"/>
              </a:solidFill>
              <a:ln w="9525" cap="flat" cmpd="sng">
                <a:solidFill>
                  <a:schemeClr val="tx1"/>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210959" name="Text Box 5"/>
              <p:cNvSpPr txBox="1"/>
              <p:nvPr/>
            </p:nvSpPr>
            <p:spPr>
              <a:xfrm>
                <a:off x="2381" y="2523"/>
                <a:ext cx="363" cy="36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en-US" altLang="zh-CN" b="1" dirty="0">
                    <a:latin typeface="Arial" panose="020B0604020202020204" pitchFamily="34" charset="0"/>
                  </a:rPr>
                  <a:t>A</a:t>
                </a:r>
                <a:endParaRPr lang="en-US" altLang="zh-CN" b="1" dirty="0">
                  <a:latin typeface="Arial" panose="020B0604020202020204" pitchFamily="34" charset="0"/>
                </a:endParaRPr>
              </a:p>
            </p:txBody>
          </p:sp>
        </p:grpSp>
        <p:grpSp>
          <p:nvGrpSpPr>
            <p:cNvPr id="210949" name="Group 6"/>
            <p:cNvGrpSpPr/>
            <p:nvPr/>
          </p:nvGrpSpPr>
          <p:grpSpPr>
            <a:xfrm>
              <a:off x="3742" y="2432"/>
              <a:ext cx="1044" cy="907"/>
              <a:chOff x="2064" y="2251"/>
              <a:chExt cx="1044" cy="907"/>
            </a:xfrm>
          </p:grpSpPr>
          <p:sp>
            <p:nvSpPr>
              <p:cNvPr id="210956" name="Rectangle 7"/>
              <p:cNvSpPr/>
              <p:nvPr/>
            </p:nvSpPr>
            <p:spPr>
              <a:xfrm>
                <a:off x="2064" y="2251"/>
                <a:ext cx="1044" cy="907"/>
              </a:xfrm>
              <a:prstGeom prst="rect">
                <a:avLst/>
              </a:prstGeom>
              <a:solidFill>
                <a:srgbClr val="800000"/>
              </a:solidFill>
              <a:ln w="9525" cap="flat" cmpd="sng">
                <a:solidFill>
                  <a:schemeClr val="tx1"/>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210957" name="Text Box 8"/>
              <p:cNvSpPr txBox="1"/>
              <p:nvPr/>
            </p:nvSpPr>
            <p:spPr>
              <a:xfrm>
                <a:off x="2381" y="2523"/>
                <a:ext cx="363" cy="36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en-US" altLang="zh-CN" b="1" dirty="0">
                    <a:latin typeface="Arial" panose="020B0604020202020204" pitchFamily="34" charset="0"/>
                  </a:rPr>
                  <a:t>B</a:t>
                </a:r>
                <a:endParaRPr lang="en-US" altLang="zh-CN" b="1" dirty="0">
                  <a:latin typeface="Arial" panose="020B0604020202020204" pitchFamily="34" charset="0"/>
                </a:endParaRPr>
              </a:p>
            </p:txBody>
          </p:sp>
        </p:grpSp>
        <p:sp>
          <p:nvSpPr>
            <p:cNvPr id="210950" name="Line 9"/>
            <p:cNvSpPr/>
            <p:nvPr/>
          </p:nvSpPr>
          <p:spPr>
            <a:xfrm flipH="1">
              <a:off x="1746" y="2750"/>
              <a:ext cx="1860" cy="0"/>
            </a:xfrm>
            <a:prstGeom prst="line">
              <a:avLst/>
            </a:prstGeom>
            <a:ln w="50800" cap="flat" cmpd="sng">
              <a:solidFill>
                <a:srgbClr val="FFFFFF"/>
              </a:solidFill>
              <a:prstDash val="sysDot"/>
              <a:headEnd type="none" w="med" len="med"/>
              <a:tailEnd type="triangle" w="med" len="med"/>
            </a:ln>
          </p:spPr>
        </p:sp>
        <p:sp>
          <p:nvSpPr>
            <p:cNvPr id="210951" name="Text Box 10"/>
            <p:cNvSpPr txBox="1"/>
            <p:nvPr/>
          </p:nvSpPr>
          <p:spPr>
            <a:xfrm>
              <a:off x="1927" y="2387"/>
              <a:ext cx="1678" cy="32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en-US" altLang="zh-CN" sz="2800" dirty="0">
                  <a:latin typeface="Arial" panose="020B0604020202020204" pitchFamily="34" charset="0"/>
                  <a:ea typeface="黑体" panose="02010609060101010101" pitchFamily="2" charset="-122"/>
                </a:rPr>
                <a:t>10.75%</a:t>
              </a:r>
              <a:r>
                <a:rPr lang="zh-CN" altLang="en-US" sz="2800" dirty="0">
                  <a:latin typeface="Arial" panose="020B0604020202020204" pitchFamily="34" charset="0"/>
                  <a:ea typeface="黑体" panose="02010609060101010101" pitchFamily="2" charset="-122"/>
                </a:rPr>
                <a:t>（美元）</a:t>
              </a:r>
              <a:endParaRPr lang="zh-CN" altLang="en-US" sz="2800" dirty="0">
                <a:latin typeface="Arial" panose="020B0604020202020204" pitchFamily="34" charset="0"/>
                <a:ea typeface="黑体" panose="02010609060101010101" pitchFamily="2" charset="-122"/>
              </a:endParaRPr>
            </a:p>
          </p:txBody>
        </p:sp>
        <p:sp>
          <p:nvSpPr>
            <p:cNvPr id="210952" name="Line 11"/>
            <p:cNvSpPr/>
            <p:nvPr/>
          </p:nvSpPr>
          <p:spPr>
            <a:xfrm>
              <a:off x="1791" y="3158"/>
              <a:ext cx="1860" cy="0"/>
            </a:xfrm>
            <a:prstGeom prst="line">
              <a:avLst/>
            </a:prstGeom>
            <a:ln w="50800" cap="flat" cmpd="sng">
              <a:solidFill>
                <a:srgbClr val="FFFFFF"/>
              </a:solidFill>
              <a:prstDash val="sysDot"/>
              <a:headEnd type="none" w="med" len="med"/>
              <a:tailEnd type="triangle" w="med" len="med"/>
            </a:ln>
          </p:spPr>
        </p:sp>
        <p:sp>
          <p:nvSpPr>
            <p:cNvPr id="210953" name="Text Box 12"/>
            <p:cNvSpPr txBox="1"/>
            <p:nvPr/>
          </p:nvSpPr>
          <p:spPr>
            <a:xfrm>
              <a:off x="1927" y="3249"/>
              <a:ext cx="1678" cy="32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en-US" altLang="zh-CN" sz="2800" dirty="0">
                  <a:latin typeface="Arial" panose="020B0604020202020204" pitchFamily="34" charset="0"/>
                  <a:ea typeface="黑体" panose="02010609060101010101" pitchFamily="2" charset="-122"/>
                </a:rPr>
                <a:t>5. 5%</a:t>
              </a:r>
              <a:r>
                <a:rPr lang="zh-CN" altLang="en-US" sz="2800" dirty="0">
                  <a:latin typeface="Arial" panose="020B0604020202020204" pitchFamily="34" charset="0"/>
                  <a:ea typeface="黑体" panose="02010609060101010101" pitchFamily="2" charset="-122"/>
                </a:rPr>
                <a:t>（瑞郎）</a:t>
              </a:r>
              <a:endParaRPr lang="zh-CN" altLang="en-US" sz="2800" dirty="0">
                <a:latin typeface="Arial" panose="020B0604020202020204" pitchFamily="34" charset="0"/>
                <a:ea typeface="黑体" panose="02010609060101010101" pitchFamily="2" charset="-122"/>
              </a:endParaRPr>
            </a:p>
          </p:txBody>
        </p:sp>
        <p:sp>
          <p:nvSpPr>
            <p:cNvPr id="210954" name="Text Box 13"/>
            <p:cNvSpPr txBox="1"/>
            <p:nvPr/>
          </p:nvSpPr>
          <p:spPr>
            <a:xfrm>
              <a:off x="521" y="3339"/>
              <a:ext cx="1361" cy="596"/>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dirty="0">
                  <a:latin typeface="Arial" panose="020B0604020202020204" pitchFamily="34" charset="0"/>
                  <a:ea typeface="黑体" panose="02010609060101010101" pitchFamily="2" charset="-122"/>
                </a:rPr>
                <a:t>以</a:t>
              </a:r>
              <a:r>
                <a:rPr lang="en-US" altLang="zh-CN" sz="2800" dirty="0">
                  <a:latin typeface="Arial" panose="020B0604020202020204" pitchFamily="34" charset="0"/>
                  <a:ea typeface="黑体" panose="02010609060101010101" pitchFamily="2" charset="-122"/>
                </a:rPr>
                <a:t>10%</a:t>
              </a:r>
              <a:r>
                <a:rPr lang="zh-CN" altLang="en-US" sz="2800" dirty="0">
                  <a:latin typeface="Arial" panose="020B0604020202020204" pitchFamily="34" charset="0"/>
                  <a:ea typeface="黑体" panose="02010609060101010101" pitchFamily="2" charset="-122"/>
                </a:rPr>
                <a:t>利率借入美元</a:t>
              </a:r>
              <a:endParaRPr lang="zh-CN" altLang="en-US" sz="2800" dirty="0">
                <a:latin typeface="Arial" panose="020B0604020202020204" pitchFamily="34" charset="0"/>
                <a:ea typeface="黑体" panose="02010609060101010101" pitchFamily="2" charset="-122"/>
              </a:endParaRPr>
            </a:p>
          </p:txBody>
        </p:sp>
        <p:sp>
          <p:nvSpPr>
            <p:cNvPr id="210955" name="Text Box 14"/>
            <p:cNvSpPr txBox="1"/>
            <p:nvPr/>
          </p:nvSpPr>
          <p:spPr>
            <a:xfrm>
              <a:off x="3787" y="3339"/>
              <a:ext cx="1316" cy="596"/>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dirty="0">
                  <a:latin typeface="Arial" panose="020B0604020202020204" pitchFamily="34" charset="0"/>
                  <a:ea typeface="黑体" panose="02010609060101010101" pitchFamily="2" charset="-122"/>
                </a:rPr>
                <a:t>以</a:t>
              </a:r>
              <a:r>
                <a:rPr lang="en-US" altLang="zh-CN" sz="2800" dirty="0">
                  <a:latin typeface="Arial" panose="020B0604020202020204" pitchFamily="34" charset="0"/>
                  <a:ea typeface="黑体" panose="02010609060101010101" pitchFamily="2" charset="-122"/>
                </a:rPr>
                <a:t>6%</a:t>
              </a:r>
              <a:r>
                <a:rPr lang="zh-CN" altLang="en-US" sz="2800" dirty="0">
                  <a:latin typeface="Arial" panose="020B0604020202020204" pitchFamily="34" charset="0"/>
                  <a:ea typeface="黑体" panose="02010609060101010101" pitchFamily="2" charset="-122"/>
                </a:rPr>
                <a:t>利率借入瑞郎</a:t>
              </a:r>
              <a:endParaRPr lang="zh-CN" altLang="en-US" sz="2800" dirty="0">
                <a:latin typeface="Arial" panose="020B0604020202020204" pitchFamily="34" charset="0"/>
                <a:ea typeface="黑体" panose="02010609060101010101" pitchFamily="2" charset="-122"/>
              </a:endParaRPr>
            </a:p>
          </p:txBody>
        </p:sp>
      </p:gr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1970" name="Rectangle 4"/>
          <p:cNvSpPr>
            <a:spLocks noGrp="1"/>
          </p:cNvSpPr>
          <p:nvPr>
            <p:ph type="title"/>
          </p:nvPr>
        </p:nvSpPr>
        <p:spPr>
          <a:xfrm>
            <a:off x="1187450" y="2781300"/>
            <a:ext cx="7772400" cy="1206500"/>
          </a:xfrm>
          <a:ln/>
        </p:spPr>
        <p:txBody>
          <a:bodyPr vert="horz" wrap="square" lIns="91440" tIns="45720" rIns="91440" bIns="45720" anchor="ctr" anchorCtr="0"/>
          <a:p>
            <a:pPr eaLnBrk="1" hangingPunct="1"/>
            <a:r>
              <a:rPr lang="zh-CN" altLang="en-US" sz="3200" b="1" dirty="0">
                <a:solidFill>
                  <a:schemeClr val="tx1"/>
                </a:solidFill>
              </a:rPr>
              <a:t>第三节  中国的外汇市场</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外汇市场的会员</a:t>
            </a:r>
            <a:br>
              <a:rPr lang="zh-CN" altLang="en-US" sz="3200" dirty="0"/>
            </a:br>
            <a:r>
              <a:rPr lang="en-US" altLang="zh-CN" sz="3200" dirty="0">
                <a:hlinkClick r:id="rId1"/>
              </a:rPr>
              <a:t>http://www.chinamoney.com.cn/fe/Channel/22308</a:t>
            </a:r>
            <a:br>
              <a:rPr lang="en-US" altLang="zh-CN" sz="3200" dirty="0"/>
            </a:br>
            <a:r>
              <a:rPr lang="en-US" altLang="zh-CN" sz="3200" b="1" dirty="0">
                <a:solidFill>
                  <a:schemeClr val="tx1"/>
                </a:solidFill>
              </a:rPr>
              <a:t>1994</a:t>
            </a:r>
            <a:r>
              <a:rPr lang="zh-CN" altLang="en-US" sz="3200" b="1" dirty="0">
                <a:solidFill>
                  <a:schemeClr val="tx1"/>
                </a:solidFill>
              </a:rPr>
              <a:t>年，我国设立银行间外汇市场，启动集中交易（竞价驱动）模式。</a:t>
            </a:r>
            <a:br>
              <a:rPr lang="zh-CN" altLang="en-US" sz="3200" b="1" dirty="0">
                <a:solidFill>
                  <a:schemeClr val="tx1"/>
                </a:solidFill>
              </a:rPr>
            </a:br>
            <a:br>
              <a:rPr lang="zh-CN" altLang="en-US" sz="3200" dirty="0"/>
            </a:br>
            <a:r>
              <a:rPr lang="en-US" altLang="zh-CN" sz="3200" b="1" dirty="0">
                <a:solidFill>
                  <a:schemeClr val="tx1"/>
                </a:solidFill>
              </a:rPr>
              <a:t>2006</a:t>
            </a:r>
            <a:r>
              <a:rPr lang="zh-CN" altLang="en-US" sz="3200" b="1" dirty="0">
                <a:solidFill>
                  <a:schemeClr val="tx1"/>
                </a:solidFill>
              </a:rPr>
              <a:t>年引入 </a:t>
            </a:r>
            <a:r>
              <a:rPr lang="zh-CN" altLang="en-US" sz="3200" b="1" dirty="0">
                <a:solidFill>
                  <a:schemeClr val="tx1"/>
                </a:solidFill>
                <a:latin typeface="宋体" panose="02010600030101010101" pitchFamily="2" charset="-122"/>
              </a:rPr>
              <a:t>做市商制度，形成</a:t>
            </a:r>
            <a:r>
              <a:rPr lang="zh-CN" altLang="en-US" sz="3200" b="1" dirty="0">
                <a:solidFill>
                  <a:schemeClr val="tx1"/>
                </a:solidFill>
              </a:rPr>
              <a:t>询价驱动模式，同时</a:t>
            </a:r>
            <a:r>
              <a:rPr lang="zh-CN" altLang="en-US" sz="3200" b="1" dirty="0">
                <a:solidFill>
                  <a:schemeClr val="tx1"/>
                </a:solidFill>
                <a:latin typeface="宋体" panose="02010600030101010101" pitchFamily="2" charset="-122"/>
              </a:rPr>
              <a:t>改进人民币汇率</a:t>
            </a:r>
            <a:r>
              <a:rPr lang="zh-CN" altLang="en-US" sz="3200" b="1" dirty="0">
                <a:solidFill>
                  <a:schemeClr val="tx1"/>
                </a:solidFill>
                <a:hlinkClick r:id="rId2"/>
              </a:rPr>
              <a:t>中间价</a:t>
            </a:r>
            <a:r>
              <a:rPr lang="zh-CN" altLang="en-US" sz="3200" b="1" dirty="0">
                <a:solidFill>
                  <a:schemeClr val="tx1"/>
                </a:solidFill>
                <a:latin typeface="宋体" panose="02010600030101010101" pitchFamily="2" charset="-122"/>
              </a:rPr>
              <a:t>的形成方式，波动幅度</a:t>
            </a:r>
            <a:r>
              <a:rPr lang="en-US" altLang="zh-CN" sz="3200" b="1" dirty="0">
                <a:solidFill>
                  <a:schemeClr val="tx1"/>
                </a:solidFill>
              </a:rPr>
              <a:t>1%</a:t>
            </a:r>
            <a:r>
              <a:rPr lang="zh-CN" altLang="en-US" sz="3200" b="1" dirty="0">
                <a:solidFill>
                  <a:schemeClr val="tx1"/>
                </a:solidFill>
              </a:rPr>
              <a:t>。</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竞价交易和询价交易同时进行</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2994" name="Rectangle 4"/>
          <p:cNvSpPr>
            <a:spLocks noGrp="1"/>
          </p:cNvSpPr>
          <p:nvPr>
            <p:ph type="title"/>
          </p:nvPr>
        </p:nvSpPr>
        <p:spPr>
          <a:xfrm>
            <a:off x="1371600" y="620713"/>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银行间外汇市场</a:t>
            </a:r>
            <a:br>
              <a:rPr lang="zh-CN" altLang="en-US" sz="3200" b="1" dirty="0">
                <a:solidFill>
                  <a:schemeClr val="tx1"/>
                </a:solidFill>
              </a:rPr>
            </a:br>
            <a:r>
              <a:rPr lang="zh-CN" altLang="en-US" sz="3200" b="1" dirty="0">
                <a:solidFill>
                  <a:schemeClr val="tx1"/>
                </a:solidFill>
              </a:rPr>
              <a:t>人民币对外币的即期交易：</a:t>
            </a:r>
            <a:br>
              <a:rPr lang="zh-CN" altLang="en-US" sz="3200" b="1" dirty="0">
                <a:solidFill>
                  <a:schemeClr val="tx1"/>
                </a:solidFill>
              </a:rPr>
            </a:br>
            <a:r>
              <a:rPr lang="zh-CN" altLang="en-US" sz="3200" b="1" dirty="0">
                <a:solidFill>
                  <a:schemeClr val="tx1"/>
                </a:solidFill>
              </a:rPr>
              <a:t>           美元、港币、日元、欧元、英镑、</a:t>
            </a:r>
            <a:r>
              <a:rPr lang="zh-CN" altLang="en-US" sz="3200" b="1" dirty="0">
                <a:solidFill>
                  <a:srgbClr val="FFFFFF"/>
                </a:solidFill>
              </a:rPr>
              <a:t>林吉特、卢布、澳元、加元</a:t>
            </a:r>
            <a:endParaRPr lang="zh-CN" altLang="en-US" sz="3200" b="1" dirty="0">
              <a:solidFill>
                <a:srgbClr val="FFFFFF"/>
              </a:solidFill>
            </a:endParaRPr>
          </a:p>
        </p:txBody>
      </p:sp>
      <p:pic>
        <p:nvPicPr>
          <p:cNvPr id="212995" name="Picture 6"/>
          <p:cNvPicPr>
            <a:picLocks noChangeAspect="1"/>
          </p:cNvPicPr>
          <p:nvPr/>
        </p:nvPicPr>
        <p:blipFill>
          <a:blip r:embed="rId1"/>
          <a:srcRect l="15063" t="17329" r="20033" b="20738"/>
          <a:stretch>
            <a:fillRect/>
          </a:stretch>
        </p:blipFill>
        <p:spPr>
          <a:xfrm>
            <a:off x="1908175" y="2373313"/>
            <a:ext cx="6300788" cy="4484687"/>
          </a:xfrm>
          <a:prstGeom prst="rect">
            <a:avLst/>
          </a:prstGeom>
          <a:noFill/>
          <a:ln w="9525">
            <a:noFill/>
          </a:ln>
        </p:spPr>
      </p:pic>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4018" name="Rectangle 4"/>
          <p:cNvSpPr>
            <a:spLocks noGrp="1"/>
          </p:cNvSpPr>
          <p:nvPr>
            <p:ph type="title"/>
          </p:nvPr>
        </p:nvSpPr>
        <p:spPr>
          <a:ln/>
        </p:spPr>
        <p:txBody>
          <a:bodyPr vert="horz" wrap="square" lIns="91440" tIns="45720" rIns="91440" bIns="45720" anchor="ctr" anchorCtr="0"/>
          <a:p>
            <a:pPr eaLnBrk="1" hangingPunct="1"/>
            <a:r>
              <a:rPr lang="zh-CN" altLang="en-US" sz="3600" b="1" dirty="0">
                <a:solidFill>
                  <a:schemeClr val="tx1"/>
                </a:solidFill>
              </a:rPr>
              <a:t>外币对外币即期交易</a:t>
            </a:r>
            <a:endParaRPr lang="zh-CN" altLang="en-US" sz="3600" b="1" dirty="0">
              <a:solidFill>
                <a:schemeClr val="tx1"/>
              </a:solidFill>
            </a:endParaRPr>
          </a:p>
        </p:txBody>
      </p:sp>
      <p:pic>
        <p:nvPicPr>
          <p:cNvPr id="214019" name="Picture 5"/>
          <p:cNvPicPr>
            <a:picLocks noChangeAspect="1"/>
          </p:cNvPicPr>
          <p:nvPr/>
        </p:nvPicPr>
        <p:blipFill>
          <a:blip r:embed="rId1"/>
          <a:srcRect l="12897" t="25385" r="13544" b="12227"/>
          <a:stretch>
            <a:fillRect/>
          </a:stretch>
        </p:blipFill>
        <p:spPr>
          <a:xfrm>
            <a:off x="0" y="1484313"/>
            <a:ext cx="9144000" cy="5432425"/>
          </a:xfrm>
          <a:prstGeom prst="rect">
            <a:avLst/>
          </a:prstGeom>
          <a:noFill/>
          <a:ln w="9525">
            <a:noFill/>
          </a:ln>
        </p:spPr>
      </p:pic>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Rectangle 4"/>
          <p:cNvSpPr>
            <a:spLocks noGrp="1"/>
          </p:cNvSpPr>
          <p:nvPr>
            <p:ph type="title"/>
          </p:nvPr>
        </p:nvSpPr>
        <p:spPr>
          <a:xfrm>
            <a:off x="1371600" y="2420938"/>
            <a:ext cx="7772400" cy="1206500"/>
          </a:xfrm>
          <a:ln/>
        </p:spPr>
        <p:txBody>
          <a:bodyPr vert="horz" wrap="square" lIns="91440" tIns="45720" rIns="91440" bIns="45720" anchor="ctr" anchorCtr="0"/>
          <a:p>
            <a:pPr eaLnBrk="1" hangingPunct="1"/>
            <a:r>
              <a:rPr lang="zh-CN" altLang="en-US" sz="3200" b="1" dirty="0">
                <a:solidFill>
                  <a:schemeClr val="tx1"/>
                </a:solidFill>
              </a:rPr>
              <a:t>人民币对外币远期交易</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人民币对外币掉期交易：即期和远期</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人民币对外汇货币掉期交易：货币互换</a:t>
            </a:r>
            <a:br>
              <a:rPr lang="zh-CN" altLang="en-US" sz="3200" b="1" dirty="0">
                <a:solidFill>
                  <a:schemeClr val="tx1"/>
                </a:solidFill>
              </a:rPr>
            </a:br>
            <a:r>
              <a:rPr lang="zh-CN" altLang="en-US" sz="3200" b="1" dirty="0">
                <a:solidFill>
                  <a:schemeClr val="tx1"/>
                </a:solidFill>
              </a:rPr>
              <a:t>                                                （利率互换）</a:t>
            </a:r>
            <a:br>
              <a:rPr lang="zh-CN" altLang="en-US" sz="3200" b="1" dirty="0">
                <a:solidFill>
                  <a:schemeClr val="tx1"/>
                </a:solidFill>
              </a:rPr>
            </a:br>
            <a:r>
              <a:rPr lang="zh-CN" altLang="en-US" sz="3200" b="1" dirty="0">
                <a:solidFill>
                  <a:schemeClr val="tx1"/>
                </a:solidFill>
              </a:rPr>
              <a:t>人民币对外币期权交易</a:t>
            </a:r>
            <a:br>
              <a:rPr lang="zh-CN" altLang="en-US" sz="3200" b="1" dirty="0">
                <a:solidFill>
                  <a:schemeClr val="tx1"/>
                </a:solidFill>
              </a:rPr>
            </a:br>
            <a:br>
              <a:rPr lang="zh-CN" altLang="en-US" sz="3200" b="1" dirty="0">
                <a:solidFill>
                  <a:schemeClr val="tx1"/>
                </a:solidFill>
              </a:rPr>
            </a:br>
            <a:r>
              <a:rPr lang="zh-CN" altLang="en-US" sz="3200" b="1" dirty="0">
                <a:solidFill>
                  <a:srgbClr val="FF3300"/>
                </a:solidFill>
              </a:rPr>
              <a:t>没有期货交易</a:t>
            </a:r>
            <a:endParaRPr lang="zh-CN" altLang="en-US" sz="3200" b="1" dirty="0">
              <a:solidFill>
                <a:srgbClr val="FF3300"/>
              </a:solidFill>
            </a:endParaRP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6066" name="Rectangle 2"/>
          <p:cNvSpPr>
            <a:spLocks noGrp="1"/>
          </p:cNvSpPr>
          <p:nvPr>
            <p:ph type="title"/>
          </p:nvPr>
        </p:nvSpPr>
        <p:spPr>
          <a:xfrm>
            <a:off x="1371600" y="2708275"/>
            <a:ext cx="7772400" cy="1206500"/>
          </a:xfrm>
          <a:ln/>
        </p:spPr>
        <p:txBody>
          <a:bodyPr vert="horz" wrap="square" lIns="91440" tIns="45720" rIns="91440" bIns="45720" anchor="ctr" anchorCtr="0"/>
          <a:p>
            <a:pPr eaLnBrk="1" hangingPunct="1"/>
            <a:r>
              <a:rPr lang="en-US" altLang="zh-CN" sz="3200" b="1" dirty="0">
                <a:solidFill>
                  <a:schemeClr val="tx1"/>
                </a:solidFill>
              </a:rPr>
              <a:t>2011</a:t>
            </a:r>
            <a:r>
              <a:rPr lang="zh-CN" altLang="en-US" sz="3200" b="1" dirty="0">
                <a:solidFill>
                  <a:schemeClr val="tx1"/>
                </a:solidFill>
              </a:rPr>
              <a:t>年</a:t>
            </a:r>
            <a:r>
              <a:rPr lang="en-US" altLang="zh-CN" sz="3200" b="1" dirty="0">
                <a:solidFill>
                  <a:schemeClr val="tx1"/>
                </a:solidFill>
              </a:rPr>
              <a:t>2</a:t>
            </a:r>
            <a:r>
              <a:rPr lang="zh-CN" altLang="en-US" sz="3200" b="1" dirty="0">
                <a:solidFill>
                  <a:schemeClr val="tx1"/>
                </a:solidFill>
              </a:rPr>
              <a:t>月</a:t>
            </a:r>
            <a:r>
              <a:rPr lang="en-US" altLang="zh-CN" sz="3200" b="1" dirty="0">
                <a:solidFill>
                  <a:schemeClr val="tx1"/>
                </a:solidFill>
              </a:rPr>
              <a:t>16</a:t>
            </a:r>
            <a:r>
              <a:rPr lang="zh-CN" altLang="en-US" sz="3200" b="1" dirty="0">
                <a:solidFill>
                  <a:schemeClr val="tx1"/>
                </a:solidFill>
              </a:rPr>
              <a:t>日国家外汇管理局发布</a:t>
            </a:r>
            <a:r>
              <a:rPr lang="en-US" altLang="zh-CN" sz="3200" b="1" dirty="0">
                <a:solidFill>
                  <a:schemeClr val="tx1"/>
                </a:solidFill>
              </a:rPr>
              <a:t>《</a:t>
            </a:r>
            <a:r>
              <a:rPr lang="zh-CN" altLang="en-US" sz="3200" b="1" dirty="0">
                <a:solidFill>
                  <a:schemeClr val="tx1"/>
                </a:solidFill>
              </a:rPr>
              <a:t>关于人民币对外汇期权交易有关问题的通知</a:t>
            </a:r>
            <a:r>
              <a:rPr lang="en-US" altLang="zh-CN" sz="3200" b="1" dirty="0">
                <a:solidFill>
                  <a:schemeClr val="tx1"/>
                </a:solidFill>
              </a:rPr>
              <a:t>》</a:t>
            </a:r>
            <a:r>
              <a:rPr lang="zh-CN" altLang="en-US" sz="3200" b="1" dirty="0">
                <a:solidFill>
                  <a:schemeClr val="tx1"/>
                </a:solidFill>
              </a:rPr>
              <a:t>，批准中国外汇交易中心在银行间外汇市场组织开展人民币对外汇期权交易，自</a:t>
            </a:r>
            <a:r>
              <a:rPr lang="en-US" altLang="zh-CN" sz="3200" b="1" dirty="0">
                <a:solidFill>
                  <a:schemeClr val="tx1"/>
                </a:solidFill>
              </a:rPr>
              <a:t>2011</a:t>
            </a:r>
            <a:r>
              <a:rPr lang="zh-CN" altLang="en-US" sz="3200" b="1" dirty="0">
                <a:solidFill>
                  <a:schemeClr val="tx1"/>
                </a:solidFill>
              </a:rPr>
              <a:t>年</a:t>
            </a:r>
            <a:r>
              <a:rPr lang="en-US" altLang="zh-CN" sz="3200" b="1" dirty="0">
                <a:solidFill>
                  <a:schemeClr val="tx1"/>
                </a:solidFill>
              </a:rPr>
              <a:t>4</a:t>
            </a:r>
            <a:r>
              <a:rPr lang="zh-CN" altLang="en-US" sz="3200" b="1" dirty="0">
                <a:solidFill>
                  <a:schemeClr val="tx1"/>
                </a:solidFill>
              </a:rPr>
              <a:t>月</a:t>
            </a:r>
            <a:r>
              <a:rPr lang="en-US" altLang="zh-CN" sz="3200" b="1" dirty="0">
                <a:solidFill>
                  <a:schemeClr val="tx1"/>
                </a:solidFill>
              </a:rPr>
              <a:t>1</a:t>
            </a:r>
            <a:r>
              <a:rPr lang="zh-CN" altLang="en-US" sz="3200" b="1" dirty="0">
                <a:solidFill>
                  <a:schemeClr val="tx1"/>
                </a:solidFill>
              </a:rPr>
              <a:t>日起施行。为了严防风险，</a:t>
            </a:r>
            <a:r>
              <a:rPr lang="en-US" altLang="zh-CN" sz="3200" b="1" dirty="0">
                <a:solidFill>
                  <a:schemeClr val="tx1"/>
                </a:solidFill>
              </a:rPr>
              <a:t>《</a:t>
            </a:r>
            <a:r>
              <a:rPr lang="zh-CN" altLang="en-US" sz="3200" b="1" dirty="0">
                <a:solidFill>
                  <a:schemeClr val="tx1"/>
                </a:solidFill>
              </a:rPr>
              <a:t>通知</a:t>
            </a:r>
            <a:r>
              <a:rPr lang="en-US" altLang="zh-CN" sz="3200" b="1" dirty="0">
                <a:solidFill>
                  <a:schemeClr val="tx1"/>
                </a:solidFill>
              </a:rPr>
              <a:t>》</a:t>
            </a:r>
            <a:r>
              <a:rPr lang="zh-CN" altLang="en-US" sz="3200" b="1" dirty="0">
                <a:solidFill>
                  <a:schemeClr val="tx1"/>
                </a:solidFill>
              </a:rPr>
              <a:t>规定，人民币对外汇期权只有</a:t>
            </a:r>
            <a:r>
              <a:rPr lang="zh-CN" altLang="en-US" sz="3200" b="1" dirty="0">
                <a:solidFill>
                  <a:srgbClr val="FF3300"/>
                </a:solidFill>
              </a:rPr>
              <a:t>到期</a:t>
            </a:r>
            <a:r>
              <a:rPr lang="zh-CN" altLang="en-US" sz="3200" b="1" dirty="0">
                <a:solidFill>
                  <a:schemeClr val="tx1"/>
                </a:solidFill>
              </a:rPr>
              <a:t>才能交割，且不允许客户</a:t>
            </a:r>
            <a:r>
              <a:rPr lang="zh-CN" altLang="en-US" sz="3200" b="1" dirty="0">
                <a:solidFill>
                  <a:srgbClr val="FF3300"/>
                </a:solidFill>
              </a:rPr>
              <a:t>卖出</a:t>
            </a:r>
            <a:r>
              <a:rPr lang="zh-CN" altLang="en-US" sz="3200" b="1" dirty="0">
                <a:solidFill>
                  <a:schemeClr val="tx1"/>
                </a:solidFill>
              </a:rPr>
              <a:t>期权。</a:t>
            </a:r>
            <a:br>
              <a:rPr lang="zh-CN" altLang="en-US" sz="3200" b="1" dirty="0">
                <a:solidFill>
                  <a:schemeClr val="tx1"/>
                </a:solidFill>
              </a:rPr>
            </a:br>
            <a:r>
              <a:rPr lang="zh-CN" altLang="en-US" sz="3200" b="1" dirty="0">
                <a:solidFill>
                  <a:schemeClr val="tx1"/>
                </a:solidFill>
              </a:rPr>
              <a:t> </a:t>
            </a:r>
            <a:r>
              <a:rPr lang="en-US" altLang="zh-CN" sz="3200" b="1" dirty="0">
                <a:solidFill>
                  <a:schemeClr val="tx1"/>
                </a:solidFill>
              </a:rPr>
              <a:t>《</a:t>
            </a:r>
            <a:r>
              <a:rPr lang="zh-CN" altLang="en-US" sz="3200" b="1" dirty="0">
                <a:solidFill>
                  <a:schemeClr val="tx1"/>
                </a:solidFill>
              </a:rPr>
              <a:t>通知</a:t>
            </a:r>
            <a:r>
              <a:rPr lang="en-US" altLang="zh-CN" sz="3200" b="1" dirty="0">
                <a:solidFill>
                  <a:schemeClr val="tx1"/>
                </a:solidFill>
              </a:rPr>
              <a:t>》</a:t>
            </a:r>
            <a:r>
              <a:rPr lang="zh-CN" altLang="en-US" sz="3200" b="1" dirty="0">
                <a:solidFill>
                  <a:schemeClr val="tx1"/>
                </a:solidFill>
              </a:rPr>
              <a:t>主要内容包括：一是明确产品类型为普通</a:t>
            </a:r>
            <a:r>
              <a:rPr lang="zh-CN" altLang="en-US" sz="3200" b="1" dirty="0">
                <a:solidFill>
                  <a:srgbClr val="FF3300"/>
                </a:solidFill>
              </a:rPr>
              <a:t>欧式</a:t>
            </a:r>
            <a:r>
              <a:rPr lang="zh-CN" altLang="en-US" sz="3200" b="1" dirty="0">
                <a:solidFill>
                  <a:schemeClr val="tx1"/>
                </a:solidFill>
              </a:rPr>
              <a:t>期权。二是规定客户办理期权业务应符合</a:t>
            </a:r>
            <a:r>
              <a:rPr lang="zh-CN" altLang="en-US" sz="3200" b="1" dirty="0">
                <a:solidFill>
                  <a:srgbClr val="FF3300"/>
                </a:solidFill>
              </a:rPr>
              <a:t>实需</a:t>
            </a:r>
            <a:r>
              <a:rPr lang="zh-CN" altLang="en-US" sz="3200" b="1" dirty="0">
                <a:solidFill>
                  <a:schemeClr val="tx1"/>
                </a:solidFill>
              </a:rPr>
              <a:t>原则</a:t>
            </a:r>
            <a:r>
              <a:rPr lang="zh-CN" altLang="en-US" sz="3200" b="1" dirty="0">
                <a:solidFill>
                  <a:srgbClr val="FF3300"/>
                </a:solidFill>
              </a:rPr>
              <a:t>（套期保值）</a:t>
            </a:r>
            <a:r>
              <a:rPr lang="zh-CN" altLang="en-US" sz="3200" b="1" dirty="0">
                <a:solidFill>
                  <a:schemeClr val="tx1"/>
                </a:solidFill>
              </a:rPr>
              <a:t>。三是对银行开办期权业务实行备案管理，不设置非市场化的准入条件。</a:t>
            </a:r>
            <a:endParaRPr lang="zh-CN" altLang="en-US" sz="3200" b="1" dirty="0">
              <a:solidFill>
                <a:schemeClr val="tx1"/>
              </a:solidFill>
            </a:endParaRPr>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7090" name="Rectangle 2"/>
          <p:cNvSpPr>
            <a:spLocks noGrp="1"/>
          </p:cNvSpPr>
          <p:nvPr>
            <p:ph type="title"/>
          </p:nvPr>
        </p:nvSpPr>
        <p:spPr>
          <a:xfrm>
            <a:off x="1371600" y="2852738"/>
            <a:ext cx="7772400" cy="1206500"/>
          </a:xfrm>
          <a:ln/>
        </p:spPr>
        <p:txBody>
          <a:bodyPr vert="horz" wrap="square" lIns="91440" tIns="45720" rIns="91440" bIns="45720" anchor="ctr" anchorCtr="0"/>
          <a:p>
            <a:pPr eaLnBrk="1" hangingPunct="1"/>
            <a:r>
              <a:rPr lang="en-US" altLang="zh-CN" sz="3200" b="1" dirty="0">
                <a:solidFill>
                  <a:schemeClr val="tx1"/>
                </a:solidFill>
              </a:rPr>
              <a:t>2011</a:t>
            </a:r>
            <a:r>
              <a:rPr lang="zh-CN" altLang="en-US" sz="3200" b="1" dirty="0">
                <a:solidFill>
                  <a:schemeClr val="tx1"/>
                </a:solidFill>
              </a:rPr>
              <a:t>年</a:t>
            </a:r>
            <a:r>
              <a:rPr lang="en-US" altLang="zh-CN" sz="3200" b="1" dirty="0">
                <a:solidFill>
                  <a:schemeClr val="tx1"/>
                </a:solidFill>
              </a:rPr>
              <a:t>11</a:t>
            </a:r>
            <a:r>
              <a:rPr lang="zh-CN" altLang="en-US" sz="3200" b="1" dirty="0">
                <a:solidFill>
                  <a:schemeClr val="tx1"/>
                </a:solidFill>
              </a:rPr>
              <a:t>月外管局发布了</a:t>
            </a:r>
            <a:r>
              <a:rPr lang="en-US" altLang="zh-CN" sz="3200" b="1" dirty="0">
                <a:solidFill>
                  <a:schemeClr val="tx1"/>
                </a:solidFill>
              </a:rPr>
              <a:t>《</a:t>
            </a:r>
            <a:r>
              <a:rPr lang="zh-CN" altLang="en-US" sz="3200" b="1" dirty="0">
                <a:solidFill>
                  <a:schemeClr val="tx1"/>
                </a:solidFill>
              </a:rPr>
              <a:t>关于银行办理人民币对外汇期权组合业务有关问题的通知</a:t>
            </a:r>
            <a:r>
              <a:rPr lang="en-US" altLang="zh-CN" sz="3200" b="1" dirty="0">
                <a:solidFill>
                  <a:schemeClr val="tx1"/>
                </a:solidFill>
              </a:rPr>
              <a:t>》</a:t>
            </a:r>
            <a:r>
              <a:rPr lang="zh-CN" altLang="en-US" sz="3200" b="1" dirty="0">
                <a:solidFill>
                  <a:schemeClr val="tx1"/>
                </a:solidFill>
              </a:rPr>
              <a:t>，允许银行办理人民币对外汇看跌和看涨两类风险逆转期权组合业务自２０１１年１２月１日起施行。</a:t>
            </a:r>
            <a:br>
              <a:rPr lang="zh-CN" altLang="en-US" sz="3200" b="1" dirty="0">
                <a:solidFill>
                  <a:schemeClr val="tx1"/>
                </a:solidFill>
              </a:rPr>
            </a:br>
            <a:r>
              <a:rPr lang="zh-CN" altLang="en-US" sz="3200" b="1" dirty="0">
                <a:solidFill>
                  <a:schemeClr val="tx1"/>
                </a:solidFill>
              </a:rPr>
              <a:t>　　期权组合是指客户同时买入和卖出一个币种、期限、合约本金相同的人民币对外汇普通欧式期权所形成的组合，包括看跌和看涨两类风险逆转期权组合业务。</a:t>
            </a:r>
            <a:br>
              <a:rPr lang="zh-CN" altLang="en-US" sz="3200" b="1" dirty="0">
                <a:solidFill>
                  <a:schemeClr val="tx1"/>
                </a:solidFill>
              </a:rPr>
            </a:br>
            <a:r>
              <a:rPr lang="zh-CN" altLang="en-US" sz="3200" b="1" dirty="0">
                <a:solidFill>
                  <a:schemeClr val="tx1"/>
                </a:solidFill>
              </a:rPr>
              <a:t>　　通知规定，银行对客户办理期权组合业务应遵循</a:t>
            </a:r>
            <a:r>
              <a:rPr lang="zh-CN" altLang="en-US" sz="3200" b="1" dirty="0">
                <a:solidFill>
                  <a:srgbClr val="FF3300"/>
                </a:solidFill>
              </a:rPr>
              <a:t>实需交易</a:t>
            </a:r>
            <a:r>
              <a:rPr lang="zh-CN" altLang="en-US" sz="3200" b="1" dirty="0">
                <a:solidFill>
                  <a:schemeClr val="tx1"/>
                </a:solidFill>
              </a:rPr>
              <a:t>和整体性管理等监管要求。</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零售市场：远期结售汇</a:t>
            </a:r>
            <a:endParaRPr lang="zh-CN" altLang="en-US" sz="3200" b="1" dirty="0">
              <a:solidFill>
                <a:schemeClr val="tx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4"/>
          <p:cNvSpPr>
            <a:spLocks noGrp="1"/>
          </p:cNvSpPr>
          <p:nvPr>
            <p:ph type="title"/>
          </p:nvPr>
        </p:nvSpPr>
        <p:spPr>
          <a:xfrm>
            <a:off x="1371600" y="2636838"/>
            <a:ext cx="7772400" cy="1206500"/>
          </a:xfrm>
          <a:ln/>
        </p:spPr>
        <p:txBody>
          <a:bodyPr vert="horz" wrap="square" lIns="91440" tIns="45720" rIns="91440" bIns="45720" anchor="ctr" anchorCtr="0"/>
          <a:p>
            <a:pPr eaLnBrk="1" hangingPunct="1"/>
            <a:r>
              <a:rPr lang="zh-CN" altLang="en-US" sz="2800" b="1" dirty="0">
                <a:solidFill>
                  <a:schemeClr val="tx1"/>
                </a:solidFill>
              </a:rPr>
              <a:t>外管局定义：</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中国居民是指：</a:t>
            </a:r>
            <a:r>
              <a:rPr lang="en-US" altLang="zh-CN" sz="2800" b="1" dirty="0">
                <a:solidFill>
                  <a:schemeClr val="tx1"/>
                </a:solidFill>
              </a:rPr>
              <a:t>(</a:t>
            </a:r>
            <a:r>
              <a:rPr lang="zh-CN" altLang="en-US" sz="2800" b="1" dirty="0">
                <a:solidFill>
                  <a:schemeClr val="tx1"/>
                </a:solidFill>
              </a:rPr>
              <a:t>一</a:t>
            </a:r>
            <a:r>
              <a:rPr lang="en-US" altLang="zh-CN" sz="2800" b="1" dirty="0">
                <a:solidFill>
                  <a:schemeClr val="tx1"/>
                </a:solidFill>
              </a:rPr>
              <a:t>)</a:t>
            </a:r>
            <a:r>
              <a:rPr lang="zh-CN" altLang="en-US" sz="2800" b="1" dirty="0">
                <a:solidFill>
                  <a:schemeClr val="tx1"/>
                </a:solidFill>
              </a:rPr>
              <a:t>在中国境内居留</a:t>
            </a:r>
            <a:r>
              <a:rPr lang="en-US" altLang="zh-CN" sz="2800" b="1" dirty="0">
                <a:solidFill>
                  <a:schemeClr val="tx1"/>
                </a:solidFill>
              </a:rPr>
              <a:t>1</a:t>
            </a:r>
            <a:r>
              <a:rPr lang="zh-CN" altLang="en-US" sz="2800" b="1" dirty="0">
                <a:solidFill>
                  <a:schemeClr val="tx1"/>
                </a:solidFill>
              </a:rPr>
              <a:t>年以上的自然人，外国及香港、澳门、台湾地区在境内的留学生、就医人员、外国驻华使馆领馆外籍工作人员及其家属除外；</a:t>
            </a:r>
            <a:r>
              <a:rPr lang="en-US" altLang="zh-CN" sz="2800" b="1" dirty="0">
                <a:solidFill>
                  <a:schemeClr val="tx1"/>
                </a:solidFill>
              </a:rPr>
              <a:t>(</a:t>
            </a:r>
            <a:r>
              <a:rPr lang="zh-CN" altLang="en-US" sz="2800" b="1" dirty="0">
                <a:solidFill>
                  <a:schemeClr val="tx1"/>
                </a:solidFill>
              </a:rPr>
              <a:t>二</a:t>
            </a:r>
            <a:r>
              <a:rPr lang="en-US" altLang="zh-CN" sz="2800" b="1" dirty="0">
                <a:solidFill>
                  <a:schemeClr val="tx1"/>
                </a:solidFill>
              </a:rPr>
              <a:t>)</a:t>
            </a:r>
            <a:r>
              <a:rPr lang="zh-CN" altLang="en-US" sz="2800" b="1" dirty="0">
                <a:solidFill>
                  <a:schemeClr val="tx1"/>
                </a:solidFill>
              </a:rPr>
              <a:t>中国短期出国人员</a:t>
            </a:r>
            <a:r>
              <a:rPr lang="en-US" altLang="zh-CN" sz="2800" b="1" dirty="0">
                <a:solidFill>
                  <a:schemeClr val="tx1"/>
                </a:solidFill>
              </a:rPr>
              <a:t>(</a:t>
            </a:r>
            <a:r>
              <a:rPr lang="zh-CN" altLang="en-US" sz="2800" b="1" dirty="0">
                <a:solidFill>
                  <a:schemeClr val="tx1"/>
                </a:solidFill>
              </a:rPr>
              <a:t>在境外居留时间不满</a:t>
            </a:r>
            <a:r>
              <a:rPr lang="en-US" altLang="zh-CN" sz="2800" b="1" dirty="0">
                <a:solidFill>
                  <a:schemeClr val="tx1"/>
                </a:solidFill>
              </a:rPr>
              <a:t>1</a:t>
            </a:r>
            <a:r>
              <a:rPr lang="zh-CN" altLang="en-US" sz="2800" b="1" dirty="0">
                <a:solidFill>
                  <a:schemeClr val="tx1"/>
                </a:solidFill>
              </a:rPr>
              <a:t>年</a:t>
            </a:r>
            <a:r>
              <a:rPr lang="en-US" altLang="zh-CN" sz="2800" b="1" dirty="0">
                <a:solidFill>
                  <a:schemeClr val="tx1"/>
                </a:solidFill>
              </a:rPr>
              <a:t>)</a:t>
            </a:r>
            <a:r>
              <a:rPr lang="zh-CN" altLang="en-US" sz="2800" b="1" dirty="0">
                <a:solidFill>
                  <a:schemeClr val="tx1"/>
                </a:solidFill>
              </a:rPr>
              <a:t>、在境外留学人员、就医人员及中国驻外使馆领馆工作人员及其家属：</a:t>
            </a:r>
            <a:r>
              <a:rPr lang="en-US" altLang="zh-CN" sz="2800" b="1" dirty="0">
                <a:solidFill>
                  <a:schemeClr val="tx1"/>
                </a:solidFill>
              </a:rPr>
              <a:t>(</a:t>
            </a:r>
            <a:r>
              <a:rPr lang="zh-CN" altLang="en-US" sz="2800" b="1" dirty="0">
                <a:solidFill>
                  <a:schemeClr val="tx1"/>
                </a:solidFill>
              </a:rPr>
              <a:t>三</a:t>
            </a:r>
            <a:r>
              <a:rPr lang="en-US" altLang="zh-CN" sz="2800" b="1" dirty="0">
                <a:solidFill>
                  <a:schemeClr val="tx1"/>
                </a:solidFill>
              </a:rPr>
              <a:t>)</a:t>
            </a:r>
            <a:r>
              <a:rPr lang="zh-CN" altLang="en-US" sz="2800" b="1" dirty="0">
                <a:solidFill>
                  <a:schemeClr val="tx1"/>
                </a:solidFill>
              </a:rPr>
              <a:t>在中国境内依法成立的企业事业法人</a:t>
            </a:r>
            <a:r>
              <a:rPr lang="en-US" altLang="zh-CN" sz="2800" b="1" dirty="0">
                <a:solidFill>
                  <a:schemeClr val="tx1"/>
                </a:solidFill>
              </a:rPr>
              <a:t>(</a:t>
            </a:r>
            <a:r>
              <a:rPr lang="zh-CN" altLang="en-US" sz="2800" b="1" dirty="0">
                <a:solidFill>
                  <a:schemeClr val="tx1"/>
                </a:solidFill>
              </a:rPr>
              <a:t>含外商投资企业及外资金融机构</a:t>
            </a:r>
            <a:r>
              <a:rPr lang="en-US" altLang="zh-CN" sz="2800" b="1" dirty="0">
                <a:solidFill>
                  <a:schemeClr val="tx1"/>
                </a:solidFill>
              </a:rPr>
              <a:t>)</a:t>
            </a:r>
            <a:r>
              <a:rPr lang="zh-CN" altLang="en-US" sz="2800" b="1" dirty="0">
                <a:solidFill>
                  <a:schemeClr val="tx1"/>
                </a:solidFill>
              </a:rPr>
              <a:t>及境外法人的驻华机构</a:t>
            </a:r>
            <a:r>
              <a:rPr lang="en-US" altLang="zh-CN" sz="2800" b="1" dirty="0">
                <a:solidFill>
                  <a:schemeClr val="tx1"/>
                </a:solidFill>
              </a:rPr>
              <a:t>(</a:t>
            </a:r>
            <a:r>
              <a:rPr lang="zh-CN" altLang="en-US" sz="2800" b="1" dirty="0">
                <a:solidFill>
                  <a:schemeClr val="tx1"/>
                </a:solidFill>
              </a:rPr>
              <a:t>不含国际组织驻华机构、外国驻华使馆领馆</a:t>
            </a:r>
            <a:r>
              <a:rPr lang="en-US" altLang="zh-CN" sz="2800" b="1" dirty="0">
                <a:solidFill>
                  <a:schemeClr val="tx1"/>
                </a:solidFill>
              </a:rPr>
              <a:t>)</a:t>
            </a:r>
            <a:r>
              <a:rPr lang="zh-CN" altLang="en-US" sz="2800" b="1" dirty="0">
                <a:solidFill>
                  <a:schemeClr val="tx1"/>
                </a:solidFill>
              </a:rPr>
              <a:t>；</a:t>
            </a:r>
            <a:r>
              <a:rPr lang="en-US" altLang="zh-CN" sz="2800" b="1" dirty="0">
                <a:solidFill>
                  <a:schemeClr val="tx1"/>
                </a:solidFill>
              </a:rPr>
              <a:t>(</a:t>
            </a:r>
            <a:r>
              <a:rPr lang="zh-CN" altLang="en-US" sz="2800" b="1" dirty="0">
                <a:solidFill>
                  <a:schemeClr val="tx1"/>
                </a:solidFill>
              </a:rPr>
              <a:t>四</a:t>
            </a:r>
            <a:r>
              <a:rPr lang="en-US" altLang="zh-CN" sz="2800" b="1" dirty="0">
                <a:solidFill>
                  <a:schemeClr val="tx1"/>
                </a:solidFill>
              </a:rPr>
              <a:t>)</a:t>
            </a:r>
            <a:r>
              <a:rPr lang="zh-CN" altLang="en-US" sz="2800" b="1" dirty="0">
                <a:solidFill>
                  <a:schemeClr val="tx1"/>
                </a:solidFill>
              </a:rPr>
              <a:t>中国国家机关</a:t>
            </a:r>
            <a:r>
              <a:rPr lang="en-US" altLang="zh-CN" sz="2800" b="1" dirty="0">
                <a:solidFill>
                  <a:schemeClr val="tx1"/>
                </a:solidFill>
              </a:rPr>
              <a:t>(</a:t>
            </a:r>
            <a:r>
              <a:rPr lang="zh-CN" altLang="en-US" sz="2800" b="1" dirty="0">
                <a:solidFill>
                  <a:schemeClr val="tx1"/>
                </a:solidFill>
              </a:rPr>
              <a:t>含中国驻外使馆领馆</a:t>
            </a:r>
            <a:r>
              <a:rPr lang="en-US" altLang="zh-CN" sz="2800" b="1" dirty="0">
                <a:solidFill>
                  <a:schemeClr val="tx1"/>
                </a:solidFill>
              </a:rPr>
              <a:t>)</a:t>
            </a:r>
            <a:r>
              <a:rPr lang="zh-CN" altLang="en-US" sz="2800" b="1" dirty="0">
                <a:solidFill>
                  <a:schemeClr val="tx1"/>
                </a:solidFill>
              </a:rPr>
              <a:t>、团体、部队。</a:t>
            </a:r>
            <a:endParaRPr lang="zh-CN" altLang="en-US" sz="2800" b="1" dirty="0">
              <a:solidFill>
                <a:schemeClr val="tx1"/>
              </a:solidFill>
            </a:endParaRPr>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8114" name="Rectangle 2"/>
          <p:cNvSpPr>
            <a:spLocks noGrp="1"/>
          </p:cNvSpPr>
          <p:nvPr>
            <p:ph type="title"/>
          </p:nvPr>
        </p:nvSpPr>
        <p:spPr>
          <a:xfrm>
            <a:off x="1371600" y="2852738"/>
            <a:ext cx="7772400" cy="1206500"/>
          </a:xfrm>
          <a:ln/>
        </p:spPr>
        <p:txBody>
          <a:bodyPr vert="horz" wrap="square" lIns="91440" tIns="45720" rIns="91440" bIns="45720" anchor="ctr" anchorCtr="0"/>
          <a:p>
            <a:pPr eaLnBrk="1" hangingPunct="1"/>
            <a:r>
              <a:rPr lang="en-US" altLang="zh-CN" sz="4000" b="1" dirty="0">
                <a:solidFill>
                  <a:schemeClr val="tx1"/>
                </a:solidFill>
              </a:rPr>
              <a:t>2011-01-31 </a:t>
            </a:r>
            <a:r>
              <a:rPr lang="zh-CN" altLang="en-US" sz="4000" b="1" dirty="0">
                <a:solidFill>
                  <a:schemeClr val="tx1"/>
                </a:solidFill>
              </a:rPr>
              <a:t>上海证券报</a:t>
            </a:r>
            <a:br>
              <a:rPr lang="zh-CN" altLang="en-US" sz="4000" b="1" dirty="0">
                <a:solidFill>
                  <a:schemeClr val="tx1"/>
                </a:solidFill>
              </a:rPr>
            </a:br>
            <a:br>
              <a:rPr lang="zh-CN" altLang="en-US" sz="4000" b="1" dirty="0">
                <a:solidFill>
                  <a:schemeClr val="tx1"/>
                </a:solidFill>
              </a:rPr>
            </a:br>
            <a:r>
              <a:rPr lang="zh-CN" altLang="en-US" sz="4000" b="1" dirty="0">
                <a:solidFill>
                  <a:schemeClr val="tx1"/>
                </a:solidFill>
              </a:rPr>
              <a:t>        国家外汇管理局发布</a:t>
            </a:r>
            <a:r>
              <a:rPr lang="en-US" altLang="zh-CN" sz="4000" b="1" dirty="0">
                <a:solidFill>
                  <a:schemeClr val="tx1"/>
                </a:solidFill>
              </a:rPr>
              <a:t>《</a:t>
            </a:r>
            <a:r>
              <a:rPr lang="zh-CN" altLang="en-US" sz="4000" b="1" dirty="0">
                <a:solidFill>
                  <a:schemeClr val="tx1"/>
                </a:solidFill>
              </a:rPr>
              <a:t>关于外汇指定</a:t>
            </a:r>
            <a:r>
              <a:rPr lang="zh-CN" altLang="en-US" sz="4000" b="1" dirty="0">
                <a:solidFill>
                  <a:srgbClr val="FF3300"/>
                </a:solidFill>
              </a:rPr>
              <a:t>银行对客户</a:t>
            </a:r>
            <a:r>
              <a:rPr lang="zh-CN" altLang="en-US" sz="4000" b="1" dirty="0">
                <a:solidFill>
                  <a:schemeClr val="tx1"/>
                </a:solidFill>
              </a:rPr>
              <a:t>人民币外汇货币掉期业务有关外汇管理问题的通知</a:t>
            </a:r>
            <a:r>
              <a:rPr lang="en-US" altLang="zh-CN" sz="4000" b="1" dirty="0">
                <a:solidFill>
                  <a:schemeClr val="tx1"/>
                </a:solidFill>
              </a:rPr>
              <a:t>》,3</a:t>
            </a:r>
            <a:r>
              <a:rPr lang="zh-CN" altLang="en-US" sz="4000" b="1" dirty="0">
                <a:solidFill>
                  <a:schemeClr val="tx1"/>
                </a:solidFill>
              </a:rPr>
              <a:t>月</a:t>
            </a:r>
            <a:r>
              <a:rPr lang="en-US" altLang="zh-CN" sz="4000" b="1" dirty="0">
                <a:solidFill>
                  <a:schemeClr val="tx1"/>
                </a:solidFill>
              </a:rPr>
              <a:t>1</a:t>
            </a:r>
            <a:r>
              <a:rPr lang="zh-CN" altLang="en-US" sz="4000" b="1" dirty="0">
                <a:solidFill>
                  <a:schemeClr val="tx1"/>
                </a:solidFill>
              </a:rPr>
              <a:t>日起企业可参与人民币</a:t>
            </a:r>
            <a:r>
              <a:rPr lang="zh-CN" altLang="en-US" sz="4000" b="1" dirty="0">
                <a:solidFill>
                  <a:srgbClr val="FF3300"/>
                </a:solidFill>
              </a:rPr>
              <a:t>外汇货币掉期</a:t>
            </a:r>
            <a:endParaRPr lang="zh-CN" altLang="en-US" sz="4000" b="1" dirty="0">
              <a:solidFill>
                <a:srgbClr val="FF3300"/>
              </a:solidFill>
            </a:endParaRP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9138" name="Rectangle 4"/>
          <p:cNvSpPr>
            <a:spLocks noGrp="1"/>
          </p:cNvSpPr>
          <p:nvPr>
            <p:ph type="title"/>
          </p:nvPr>
        </p:nvSpPr>
        <p:spPr>
          <a:xfrm>
            <a:off x="1371600" y="2708275"/>
            <a:ext cx="7772400" cy="1206500"/>
          </a:xfrm>
          <a:ln/>
        </p:spPr>
        <p:txBody>
          <a:bodyPr vert="horz" wrap="square" lIns="91440" tIns="45720" rIns="91440" bIns="45720" anchor="ctr" anchorCtr="0"/>
          <a:p>
            <a:pPr eaLnBrk="1" hangingPunct="1"/>
            <a:r>
              <a:rPr lang="zh-CN" altLang="en-US" sz="3200" b="1" dirty="0">
                <a:solidFill>
                  <a:schemeClr val="tx1"/>
                </a:solidFill>
              </a:rPr>
              <a:t>人民币离岸交易</a:t>
            </a:r>
            <a:br>
              <a:rPr lang="zh-CN" altLang="en-US" sz="3200" b="1" dirty="0">
                <a:solidFill>
                  <a:schemeClr val="tx1"/>
                </a:solidFill>
              </a:rPr>
            </a:br>
            <a:br>
              <a:rPr lang="zh-CN" altLang="en-US" sz="3200" b="1" dirty="0">
                <a:solidFill>
                  <a:schemeClr val="tx1"/>
                </a:solidFill>
              </a:rPr>
            </a:br>
            <a:r>
              <a:rPr lang="en-US" altLang="zh-CN" sz="3200" b="1" dirty="0">
                <a:solidFill>
                  <a:schemeClr val="tx1"/>
                </a:solidFill>
              </a:rPr>
              <a:t>1.</a:t>
            </a:r>
            <a:r>
              <a:rPr lang="zh-CN" altLang="en-US" sz="3200" b="1" dirty="0">
                <a:solidFill>
                  <a:schemeClr val="tx1"/>
                </a:solidFill>
              </a:rPr>
              <a:t>香港</a:t>
            </a:r>
            <a:r>
              <a:rPr lang="en-US" altLang="zh-CN" sz="3200" b="1" dirty="0">
                <a:solidFill>
                  <a:schemeClr val="tx1"/>
                </a:solidFill>
              </a:rPr>
              <a:t>CNY</a:t>
            </a:r>
            <a:r>
              <a:rPr lang="en-US" altLang="en-US" sz="3200" b="1" dirty="0">
                <a:solidFill>
                  <a:schemeClr val="tx1"/>
                </a:solidFill>
              </a:rPr>
              <a:t> NDF（</a:t>
            </a:r>
            <a:r>
              <a:rPr lang="zh-CN" altLang="en-US" sz="3200" b="1" dirty="0">
                <a:solidFill>
                  <a:schemeClr val="tx1"/>
                </a:solidFill>
              </a:rPr>
              <a:t>无人民币</a:t>
            </a:r>
            <a:r>
              <a:rPr lang="en-US" altLang="en-US" sz="3200" b="1" dirty="0">
                <a:solidFill>
                  <a:schemeClr val="tx1"/>
                </a:solidFill>
              </a:rPr>
              <a:t>交割远期）</a:t>
            </a:r>
            <a:br>
              <a:rPr lang="zh-CN" altLang="en-US" sz="3200" b="1" dirty="0">
                <a:solidFill>
                  <a:schemeClr val="tx1"/>
                </a:solidFill>
              </a:rPr>
            </a:br>
            <a:r>
              <a:rPr lang="en-US" altLang="zh-CN" sz="3200" b="1" dirty="0">
                <a:solidFill>
                  <a:schemeClr val="tx1"/>
                </a:solidFill>
              </a:rPr>
              <a:t>2.</a:t>
            </a:r>
            <a:r>
              <a:rPr lang="zh-CN" altLang="en-US" sz="3200" b="1" dirty="0">
                <a:solidFill>
                  <a:schemeClr val="tx1"/>
                </a:solidFill>
              </a:rPr>
              <a:t>香港人民币即期交易（</a:t>
            </a:r>
            <a:r>
              <a:rPr lang="en-US" altLang="zh-CN" sz="3200" b="1" dirty="0">
                <a:solidFill>
                  <a:schemeClr val="tx1"/>
                </a:solidFill>
              </a:rPr>
              <a:t>CNH spot</a:t>
            </a:r>
            <a:r>
              <a:rPr lang="zh-CN" altLang="en-US" sz="3200" b="1" dirty="0">
                <a:solidFill>
                  <a:schemeClr val="tx1"/>
                </a:solidFill>
              </a:rPr>
              <a:t>）和（有人民币交割）远期交易（</a:t>
            </a:r>
            <a:r>
              <a:rPr lang="en-US" altLang="en-US" sz="3200" b="1" dirty="0">
                <a:solidFill>
                  <a:schemeClr val="tx1"/>
                </a:solidFill>
              </a:rPr>
              <a:t>CNH forward 或CNH DF</a:t>
            </a:r>
            <a:r>
              <a:rPr lang="zh-CN" altLang="en-US" sz="3200" b="1" dirty="0">
                <a:solidFill>
                  <a:schemeClr val="tx1"/>
                </a:solidFill>
              </a:rPr>
              <a:t>）</a:t>
            </a:r>
            <a:br>
              <a:rPr lang="zh-CN" altLang="en-US" sz="3200" b="1" dirty="0">
                <a:solidFill>
                  <a:schemeClr val="tx1"/>
                </a:solidFill>
              </a:rPr>
            </a:br>
            <a:br>
              <a:rPr lang="zh-CN" altLang="en-US" sz="3200" b="1" dirty="0">
                <a:solidFill>
                  <a:schemeClr val="tx1"/>
                </a:solidFill>
              </a:rPr>
            </a:br>
            <a:r>
              <a:rPr lang="en-US" altLang="zh-CN" sz="3200" b="1" dirty="0">
                <a:solidFill>
                  <a:schemeClr val="tx1"/>
                </a:solidFill>
              </a:rPr>
              <a:t>2010</a:t>
            </a:r>
            <a:r>
              <a:rPr lang="zh-CN" altLang="en-US" sz="3200" b="1" dirty="0">
                <a:solidFill>
                  <a:schemeClr val="tx1"/>
                </a:solidFill>
              </a:rPr>
              <a:t>年</a:t>
            </a:r>
            <a:r>
              <a:rPr lang="en-US" altLang="zh-CN" sz="3200" b="1" dirty="0">
                <a:solidFill>
                  <a:schemeClr val="tx1"/>
                </a:solidFill>
              </a:rPr>
              <a:t>7</a:t>
            </a:r>
            <a:r>
              <a:rPr lang="zh-CN" altLang="en-US" sz="3200" b="1" dirty="0">
                <a:solidFill>
                  <a:schemeClr val="tx1"/>
                </a:solidFill>
              </a:rPr>
              <a:t>月香港建立离岸人民币可交割市场。 </a:t>
            </a:r>
            <a:br>
              <a:rPr lang="zh-CN" altLang="en-US" sz="3200" b="1" dirty="0">
                <a:solidFill>
                  <a:schemeClr val="tx1"/>
                </a:solidFill>
              </a:rPr>
            </a:br>
            <a:r>
              <a:rPr lang="zh-CN" altLang="en-US" sz="3200" b="1" dirty="0">
                <a:solidFill>
                  <a:schemeClr val="tx1"/>
                </a:solidFill>
              </a:rPr>
              <a:t>恒生银行执行董事冯孝忠透露，</a:t>
            </a:r>
            <a:r>
              <a:rPr lang="en-US" altLang="zh-CN" sz="3200" b="1" dirty="0">
                <a:solidFill>
                  <a:schemeClr val="tx1"/>
                </a:solidFill>
              </a:rPr>
              <a:t>CNH</a:t>
            </a:r>
            <a:r>
              <a:rPr lang="zh-CN" altLang="en-US" sz="3200" b="1" dirty="0">
                <a:solidFill>
                  <a:schemeClr val="tx1"/>
                </a:solidFill>
              </a:rPr>
              <a:t>的日均交易量节节攀升，目前已达至</a:t>
            </a:r>
            <a:r>
              <a:rPr lang="en-US" altLang="zh-CN" sz="3200" b="1" dirty="0">
                <a:solidFill>
                  <a:schemeClr val="tx1"/>
                </a:solidFill>
              </a:rPr>
              <a:t>30</a:t>
            </a:r>
            <a:r>
              <a:rPr lang="zh-CN" altLang="en-US" sz="3200" b="1" dirty="0">
                <a:solidFill>
                  <a:schemeClr val="tx1"/>
                </a:solidFill>
              </a:rPr>
              <a:t>亿至</a:t>
            </a:r>
            <a:r>
              <a:rPr lang="en-US" altLang="zh-CN" sz="3200" b="1" dirty="0">
                <a:solidFill>
                  <a:schemeClr val="tx1"/>
                </a:solidFill>
              </a:rPr>
              <a:t>50</a:t>
            </a:r>
            <a:r>
              <a:rPr lang="zh-CN" altLang="en-US" sz="3200" b="1" dirty="0">
                <a:solidFill>
                  <a:schemeClr val="tx1"/>
                </a:solidFill>
              </a:rPr>
              <a:t>亿美元，约等于美元和港元之间的日均外汇交易量（</a:t>
            </a:r>
            <a:r>
              <a:rPr lang="en-US" altLang="zh-CN" sz="3200" b="1" dirty="0">
                <a:solidFill>
                  <a:schemeClr val="tx1"/>
                </a:solidFill>
              </a:rPr>
              <a:t>2011</a:t>
            </a:r>
            <a:r>
              <a:rPr lang="zh-CN" altLang="en-US" sz="3200" b="1" dirty="0">
                <a:solidFill>
                  <a:schemeClr val="tx1"/>
                </a:solidFill>
              </a:rPr>
              <a:t>年</a:t>
            </a:r>
            <a:r>
              <a:rPr lang="en-US" altLang="zh-CN" sz="3200" b="1" dirty="0">
                <a:solidFill>
                  <a:schemeClr val="tx1"/>
                </a:solidFill>
              </a:rPr>
              <a:t>12</a:t>
            </a:r>
            <a:r>
              <a:rPr lang="zh-CN" altLang="en-US" sz="3200" b="1" dirty="0">
                <a:solidFill>
                  <a:schemeClr val="tx1"/>
                </a:solidFill>
              </a:rPr>
              <a:t>月</a:t>
            </a:r>
            <a:r>
              <a:rPr lang="en-US" altLang="zh-CN" sz="3200" b="1" dirty="0">
                <a:solidFill>
                  <a:schemeClr val="tx1"/>
                </a:solidFill>
              </a:rPr>
              <a:t>22</a:t>
            </a:r>
            <a:r>
              <a:rPr lang="zh-CN" altLang="en-US" sz="3200" b="1" dirty="0">
                <a:solidFill>
                  <a:schemeClr val="tx1"/>
                </a:solidFill>
              </a:rPr>
              <a:t>日中国新闻网） </a:t>
            </a:r>
            <a:endParaRPr lang="zh-CN" altLang="en-US" sz="3200" b="1" dirty="0">
              <a:solidFill>
                <a:schemeClr val="tx1"/>
              </a:solidFill>
            </a:endParaRPr>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16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b="1" dirty="0">
                <a:solidFill>
                  <a:schemeClr val="tx1"/>
                </a:solidFill>
              </a:rPr>
              <a:t>2006</a:t>
            </a:r>
            <a:r>
              <a:rPr lang="zh-CN" altLang="en-US" b="1" dirty="0">
                <a:solidFill>
                  <a:schemeClr val="tx1"/>
                </a:solidFill>
              </a:rPr>
              <a:t>年</a:t>
            </a:r>
            <a:r>
              <a:rPr lang="en-US" altLang="zh-CN" b="1" dirty="0">
                <a:solidFill>
                  <a:schemeClr val="tx1"/>
                </a:solidFill>
              </a:rPr>
              <a:t>8</a:t>
            </a:r>
            <a:r>
              <a:rPr lang="zh-CN" altLang="en-US" b="1" dirty="0">
                <a:solidFill>
                  <a:schemeClr val="tx1"/>
                </a:solidFill>
              </a:rPr>
              <a:t>月</a:t>
            </a:r>
            <a:r>
              <a:rPr lang="en-US" altLang="zh-CN" b="1" dirty="0">
                <a:solidFill>
                  <a:schemeClr val="tx1"/>
                </a:solidFill>
              </a:rPr>
              <a:t>28</a:t>
            </a:r>
            <a:r>
              <a:rPr lang="zh-CN" altLang="en-US" b="1" dirty="0">
                <a:solidFill>
                  <a:schemeClr val="tx1"/>
                </a:solidFill>
              </a:rPr>
              <a:t>日（中国时间）美国芝加哥商品交易所推出了人民币对美元、欧元及日元的期货和期权交易。该交易以美元结算差价，不办理人民币交割，故也称</a:t>
            </a:r>
            <a:r>
              <a:rPr lang="en-US" altLang="zh-CN" b="1" dirty="0">
                <a:solidFill>
                  <a:srgbClr val="FF0000"/>
                </a:solidFill>
              </a:rPr>
              <a:t>NDF</a:t>
            </a:r>
            <a:r>
              <a:rPr lang="zh-CN" altLang="en-US" b="1" dirty="0">
                <a:solidFill>
                  <a:schemeClr val="tx1"/>
                </a:solidFill>
              </a:rPr>
              <a:t>（</a:t>
            </a:r>
            <a:r>
              <a:rPr lang="en-US" altLang="zh-CN" b="1" dirty="0">
                <a:solidFill>
                  <a:schemeClr val="tx1"/>
                </a:solidFill>
              </a:rPr>
              <a:t>futures</a:t>
            </a:r>
            <a:r>
              <a:rPr lang="zh-CN" altLang="en-US" b="1" dirty="0">
                <a:solidFill>
                  <a:schemeClr val="tx1"/>
                </a:solidFill>
              </a:rPr>
              <a:t>）。</a:t>
            </a:r>
            <a:br>
              <a:rPr lang="zh-CN" altLang="en-US" b="1" dirty="0">
                <a:solidFill>
                  <a:schemeClr val="tx1"/>
                </a:solidFill>
              </a:rPr>
            </a:br>
            <a:br>
              <a:rPr lang="zh-CN" altLang="en-US" b="1" dirty="0">
                <a:solidFill>
                  <a:schemeClr val="tx1"/>
                </a:solidFill>
              </a:rPr>
            </a:br>
            <a:r>
              <a:rPr lang="zh-CN" altLang="en-US" b="1" dirty="0">
                <a:solidFill>
                  <a:schemeClr val="tx1"/>
                </a:solidFill>
                <a:hlinkClick r:id="rId1"/>
              </a:rPr>
              <a:t>中国外汇交易中心的外汇交易</a:t>
            </a:r>
            <a:endParaRPr lang="zh-CN" altLang="en-US" b="1" dirty="0">
              <a:solidFill>
                <a:schemeClr val="tx1"/>
              </a:solidFill>
            </a:endParaRP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1186" name="Oval 2"/>
          <p:cNvSpPr/>
          <p:nvPr/>
        </p:nvSpPr>
        <p:spPr>
          <a:xfrm>
            <a:off x="174625" y="2914650"/>
            <a:ext cx="1752600" cy="1447800"/>
          </a:xfrm>
          <a:prstGeom prst="ellipse">
            <a:avLst/>
          </a:prstGeom>
          <a:solidFill>
            <a:srgbClr val="CC99FF"/>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221187" name="Oval 3"/>
          <p:cNvSpPr/>
          <p:nvPr/>
        </p:nvSpPr>
        <p:spPr>
          <a:xfrm>
            <a:off x="3635375" y="4652963"/>
            <a:ext cx="1752600" cy="1447800"/>
          </a:xfrm>
          <a:prstGeom prst="ellipse">
            <a:avLst/>
          </a:prstGeom>
          <a:solidFill>
            <a:srgbClr val="FF0066"/>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221188" name="Oval 4"/>
          <p:cNvSpPr/>
          <p:nvPr/>
        </p:nvSpPr>
        <p:spPr>
          <a:xfrm>
            <a:off x="7332663" y="2841625"/>
            <a:ext cx="1676400" cy="1304925"/>
          </a:xfrm>
          <a:prstGeom prst="ellipse">
            <a:avLst/>
          </a:prstGeom>
          <a:solidFill>
            <a:srgbClr val="CC99FF"/>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221189" name="Oval 5"/>
          <p:cNvSpPr/>
          <p:nvPr/>
        </p:nvSpPr>
        <p:spPr>
          <a:xfrm>
            <a:off x="3810000" y="3048000"/>
            <a:ext cx="1600200" cy="9144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221190" name="Rectangle 6"/>
          <p:cNvSpPr/>
          <p:nvPr/>
        </p:nvSpPr>
        <p:spPr>
          <a:xfrm>
            <a:off x="6019800" y="3352800"/>
            <a:ext cx="762000" cy="3810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221191" name="Rectangle 7"/>
          <p:cNvSpPr/>
          <p:nvPr/>
        </p:nvSpPr>
        <p:spPr>
          <a:xfrm>
            <a:off x="2438400" y="3352800"/>
            <a:ext cx="762000" cy="4572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221192" name="Rectangle 8"/>
          <p:cNvSpPr/>
          <p:nvPr/>
        </p:nvSpPr>
        <p:spPr>
          <a:xfrm>
            <a:off x="4186238" y="1981200"/>
            <a:ext cx="762000" cy="4572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221193" name="Oval 9"/>
          <p:cNvSpPr/>
          <p:nvPr/>
        </p:nvSpPr>
        <p:spPr>
          <a:xfrm>
            <a:off x="3694113" y="219075"/>
            <a:ext cx="1676400" cy="1304925"/>
          </a:xfrm>
          <a:prstGeom prst="ellipse">
            <a:avLst/>
          </a:prstGeom>
          <a:solidFill>
            <a:srgbClr val="CC99FF"/>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221194" name="Text Box 10"/>
          <p:cNvSpPr txBox="1"/>
          <p:nvPr/>
        </p:nvSpPr>
        <p:spPr>
          <a:xfrm>
            <a:off x="3810000" y="3124200"/>
            <a:ext cx="1524000" cy="77946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1800" b="1" dirty="0">
                <a:solidFill>
                  <a:srgbClr val="FF0000"/>
                </a:solidFill>
              </a:rPr>
              <a:t>中国外汇</a:t>
            </a:r>
            <a:endParaRPr lang="zh-CN" altLang="en-US" sz="1800" b="1" dirty="0">
              <a:solidFill>
                <a:srgbClr val="FF0000"/>
              </a:solidFill>
            </a:endParaRPr>
          </a:p>
          <a:p>
            <a:pPr marL="0" lvl="0" indent="0" algn="ctr" eaLnBrk="1" hangingPunct="1">
              <a:spcBef>
                <a:spcPct val="50000"/>
              </a:spcBef>
              <a:buClrTx/>
              <a:buSzTx/>
              <a:buFontTx/>
              <a:buNone/>
            </a:pPr>
            <a:r>
              <a:rPr lang="zh-CN" altLang="en-US" sz="1800" b="1" dirty="0">
                <a:solidFill>
                  <a:srgbClr val="FF0000"/>
                </a:solidFill>
              </a:rPr>
              <a:t>交易中心</a:t>
            </a:r>
            <a:endParaRPr lang="zh-CN" altLang="en-US" sz="1800" b="1" dirty="0">
              <a:solidFill>
                <a:srgbClr val="FF0000"/>
              </a:solidFill>
            </a:endParaRPr>
          </a:p>
        </p:txBody>
      </p:sp>
      <p:sp>
        <p:nvSpPr>
          <p:cNvPr id="221195" name="Text Box 11"/>
          <p:cNvSpPr txBox="1"/>
          <p:nvPr/>
        </p:nvSpPr>
        <p:spPr>
          <a:xfrm>
            <a:off x="4186238" y="1981200"/>
            <a:ext cx="10668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400" b="1" dirty="0">
                <a:solidFill>
                  <a:srgbClr val="FF0000"/>
                </a:solidFill>
              </a:rPr>
              <a:t>银行</a:t>
            </a:r>
            <a:endParaRPr lang="zh-CN" altLang="en-US" sz="2400" b="1" dirty="0">
              <a:solidFill>
                <a:srgbClr val="FF0000"/>
              </a:solidFill>
            </a:endParaRPr>
          </a:p>
        </p:txBody>
      </p:sp>
      <p:sp>
        <p:nvSpPr>
          <p:cNvPr id="221196" name="Text Box 12"/>
          <p:cNvSpPr txBox="1"/>
          <p:nvPr/>
        </p:nvSpPr>
        <p:spPr>
          <a:xfrm>
            <a:off x="2438400" y="3352800"/>
            <a:ext cx="9906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400" b="1" dirty="0">
                <a:solidFill>
                  <a:srgbClr val="FF0000"/>
                </a:solidFill>
              </a:rPr>
              <a:t>银行</a:t>
            </a:r>
            <a:endParaRPr lang="zh-CN" altLang="en-US" sz="2400" b="1" dirty="0">
              <a:solidFill>
                <a:srgbClr val="FF0000"/>
              </a:solidFill>
            </a:endParaRPr>
          </a:p>
        </p:txBody>
      </p:sp>
      <p:sp>
        <p:nvSpPr>
          <p:cNvPr id="221197" name="Text Box 13"/>
          <p:cNvSpPr txBox="1"/>
          <p:nvPr/>
        </p:nvSpPr>
        <p:spPr>
          <a:xfrm>
            <a:off x="6019800" y="3276600"/>
            <a:ext cx="9144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400" b="1" dirty="0">
                <a:solidFill>
                  <a:srgbClr val="FF0000"/>
                </a:solidFill>
              </a:rPr>
              <a:t>银行</a:t>
            </a:r>
            <a:endParaRPr lang="zh-CN" altLang="en-US" sz="2400" b="1" dirty="0">
              <a:solidFill>
                <a:srgbClr val="FF0000"/>
              </a:solidFill>
            </a:endParaRPr>
          </a:p>
        </p:txBody>
      </p:sp>
      <p:sp>
        <p:nvSpPr>
          <p:cNvPr id="221198" name="Text Box 14"/>
          <p:cNvSpPr txBox="1"/>
          <p:nvPr/>
        </p:nvSpPr>
        <p:spPr>
          <a:xfrm>
            <a:off x="3819525" y="412750"/>
            <a:ext cx="1828800" cy="10048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  </a:t>
            </a:r>
            <a:r>
              <a:rPr lang="zh-CN" altLang="en-US" sz="2400" b="1" dirty="0">
                <a:solidFill>
                  <a:srgbClr val="FF0000"/>
                </a:solidFill>
              </a:rPr>
              <a:t>企业和</a:t>
            </a:r>
            <a:endParaRPr lang="zh-CN" altLang="en-US" sz="2400" b="1" dirty="0">
              <a:solidFill>
                <a:srgbClr val="FF0000"/>
              </a:solidFill>
            </a:endParaRPr>
          </a:p>
          <a:p>
            <a:pPr marL="0" lvl="0" indent="0" eaLnBrk="1" hangingPunct="1">
              <a:spcBef>
                <a:spcPct val="50000"/>
              </a:spcBef>
              <a:buClrTx/>
              <a:buSzTx/>
              <a:buFontTx/>
              <a:buNone/>
            </a:pPr>
            <a:r>
              <a:rPr lang="zh-CN" altLang="en-US" sz="2400" b="1" dirty="0">
                <a:solidFill>
                  <a:srgbClr val="FF0000"/>
                </a:solidFill>
              </a:rPr>
              <a:t>    个人</a:t>
            </a:r>
            <a:endParaRPr lang="zh-CN" altLang="en-US" sz="2400" b="1" dirty="0">
              <a:solidFill>
                <a:srgbClr val="FF0000"/>
              </a:solidFill>
            </a:endParaRPr>
          </a:p>
        </p:txBody>
      </p:sp>
      <p:sp>
        <p:nvSpPr>
          <p:cNvPr id="221199" name="Text Box 15"/>
          <p:cNvSpPr txBox="1"/>
          <p:nvPr/>
        </p:nvSpPr>
        <p:spPr>
          <a:xfrm>
            <a:off x="7467600" y="2971800"/>
            <a:ext cx="1676400" cy="13700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0"/>
              </a:spcBef>
              <a:buClrTx/>
              <a:buSzTx/>
              <a:buFontTx/>
              <a:buNone/>
            </a:pPr>
            <a:r>
              <a:rPr lang="en-US" altLang="zh-CN" sz="2400" b="1" dirty="0">
                <a:solidFill>
                  <a:srgbClr val="FF0000"/>
                </a:solidFill>
              </a:rPr>
              <a:t>  </a:t>
            </a:r>
            <a:r>
              <a:rPr lang="zh-CN" altLang="en-US" sz="2400" b="1" dirty="0">
                <a:solidFill>
                  <a:srgbClr val="FF0000"/>
                </a:solidFill>
              </a:rPr>
              <a:t>企业和</a:t>
            </a:r>
            <a:endParaRPr lang="zh-CN" altLang="en-US" sz="2400" b="1" dirty="0">
              <a:solidFill>
                <a:srgbClr val="FF0000"/>
              </a:solidFill>
            </a:endParaRPr>
          </a:p>
          <a:p>
            <a:pPr marL="0" lvl="0" indent="0" eaLnBrk="1" hangingPunct="1">
              <a:spcBef>
                <a:spcPct val="0"/>
              </a:spcBef>
              <a:buClrTx/>
              <a:buSzTx/>
              <a:buFontTx/>
              <a:buNone/>
            </a:pPr>
            <a:r>
              <a:rPr lang="zh-CN" altLang="en-US" sz="2400" b="1" dirty="0">
                <a:solidFill>
                  <a:srgbClr val="FF0000"/>
                </a:solidFill>
              </a:rPr>
              <a:t>    个人</a:t>
            </a:r>
            <a:endParaRPr lang="zh-CN" altLang="en-US" sz="2400" b="1" dirty="0">
              <a:solidFill>
                <a:srgbClr val="FF0000"/>
              </a:solidFill>
            </a:endParaRPr>
          </a:p>
          <a:p>
            <a:pPr marL="0" lvl="0" indent="0" eaLnBrk="1" hangingPunct="1">
              <a:spcBef>
                <a:spcPct val="50000"/>
              </a:spcBef>
              <a:buClrTx/>
              <a:buSzTx/>
              <a:buFontTx/>
              <a:buNone/>
            </a:pPr>
            <a:endParaRPr lang="en-US" altLang="zh-CN" sz="2400" dirty="0"/>
          </a:p>
        </p:txBody>
      </p:sp>
      <p:sp>
        <p:nvSpPr>
          <p:cNvPr id="221200" name="Text Box 16"/>
          <p:cNvSpPr txBox="1"/>
          <p:nvPr/>
        </p:nvSpPr>
        <p:spPr>
          <a:xfrm>
            <a:off x="304800" y="3124200"/>
            <a:ext cx="1828800" cy="13700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0"/>
              </a:spcBef>
              <a:buClrTx/>
              <a:buSzTx/>
              <a:buFontTx/>
              <a:buNone/>
            </a:pPr>
            <a:r>
              <a:rPr lang="en-US" altLang="zh-CN" sz="2400" b="1" dirty="0">
                <a:solidFill>
                  <a:srgbClr val="FF0000"/>
                </a:solidFill>
              </a:rPr>
              <a:t>  </a:t>
            </a:r>
            <a:r>
              <a:rPr lang="zh-CN" altLang="en-US" sz="2400" b="1" dirty="0">
                <a:solidFill>
                  <a:srgbClr val="FF0000"/>
                </a:solidFill>
              </a:rPr>
              <a:t>企业和</a:t>
            </a:r>
            <a:endParaRPr lang="zh-CN" altLang="en-US" sz="2400" b="1" dirty="0">
              <a:solidFill>
                <a:srgbClr val="FF0000"/>
              </a:solidFill>
            </a:endParaRPr>
          </a:p>
          <a:p>
            <a:pPr marL="0" lvl="0" indent="0" eaLnBrk="1" hangingPunct="1">
              <a:spcBef>
                <a:spcPct val="0"/>
              </a:spcBef>
              <a:buClrTx/>
              <a:buSzTx/>
              <a:buFontTx/>
              <a:buNone/>
            </a:pPr>
            <a:r>
              <a:rPr lang="zh-CN" altLang="en-US" sz="2400" b="1" dirty="0">
                <a:solidFill>
                  <a:srgbClr val="FF0000"/>
                </a:solidFill>
              </a:rPr>
              <a:t>    个人</a:t>
            </a:r>
            <a:endParaRPr lang="zh-CN" altLang="en-US" sz="2400" b="1" dirty="0">
              <a:solidFill>
                <a:srgbClr val="FF0000"/>
              </a:solidFill>
            </a:endParaRPr>
          </a:p>
          <a:p>
            <a:pPr marL="0" lvl="0" indent="0" eaLnBrk="1" hangingPunct="1">
              <a:spcBef>
                <a:spcPct val="50000"/>
              </a:spcBef>
              <a:buClrTx/>
              <a:buSzTx/>
              <a:buFontTx/>
              <a:buNone/>
            </a:pPr>
            <a:endParaRPr lang="en-US" altLang="zh-CN" sz="2400" dirty="0"/>
          </a:p>
        </p:txBody>
      </p:sp>
      <p:sp>
        <p:nvSpPr>
          <p:cNvPr id="221201" name="Text Box 17"/>
          <p:cNvSpPr txBox="1"/>
          <p:nvPr/>
        </p:nvSpPr>
        <p:spPr>
          <a:xfrm>
            <a:off x="3779838" y="4797425"/>
            <a:ext cx="1828800" cy="10048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en-US" altLang="zh-CN" sz="2400" dirty="0"/>
              <a:t>  </a:t>
            </a:r>
            <a:r>
              <a:rPr lang="zh-CN" altLang="en-US" sz="2400" b="1" dirty="0">
                <a:solidFill>
                  <a:srgbClr val="33CC33"/>
                </a:solidFill>
              </a:rPr>
              <a:t>中国人</a:t>
            </a:r>
            <a:endParaRPr lang="zh-CN" altLang="en-US" sz="2400" b="1" dirty="0">
              <a:solidFill>
                <a:srgbClr val="33CC33"/>
              </a:solidFill>
            </a:endParaRPr>
          </a:p>
          <a:p>
            <a:pPr marL="0" lvl="0" indent="0" eaLnBrk="1" hangingPunct="1">
              <a:spcBef>
                <a:spcPct val="50000"/>
              </a:spcBef>
              <a:buClrTx/>
              <a:buSzTx/>
              <a:buFontTx/>
              <a:buNone/>
            </a:pPr>
            <a:r>
              <a:rPr lang="zh-CN" altLang="en-US" sz="2400" b="1" dirty="0">
                <a:solidFill>
                  <a:srgbClr val="33CC33"/>
                </a:solidFill>
              </a:rPr>
              <a:t>  民银行</a:t>
            </a:r>
            <a:endParaRPr lang="zh-CN" altLang="en-US" sz="2400" b="1" dirty="0">
              <a:solidFill>
                <a:srgbClr val="33CC33"/>
              </a:solidFill>
            </a:endParaRPr>
          </a:p>
        </p:txBody>
      </p:sp>
      <p:sp>
        <p:nvSpPr>
          <p:cNvPr id="221202" name="Line 18"/>
          <p:cNvSpPr/>
          <p:nvPr/>
        </p:nvSpPr>
        <p:spPr>
          <a:xfrm flipV="1">
            <a:off x="4419600" y="2514600"/>
            <a:ext cx="0" cy="533400"/>
          </a:xfrm>
          <a:prstGeom prst="line">
            <a:avLst/>
          </a:prstGeom>
          <a:ln w="38100" cap="flat" cmpd="sng">
            <a:solidFill>
              <a:schemeClr val="tx1"/>
            </a:solidFill>
            <a:prstDash val="solid"/>
            <a:headEnd type="triangle" w="med" len="med"/>
            <a:tailEnd type="none" w="med" len="med"/>
          </a:ln>
        </p:spPr>
      </p:sp>
      <p:sp>
        <p:nvSpPr>
          <p:cNvPr id="221203" name="Line 19"/>
          <p:cNvSpPr/>
          <p:nvPr/>
        </p:nvSpPr>
        <p:spPr>
          <a:xfrm>
            <a:off x="5410200" y="3657600"/>
            <a:ext cx="533400" cy="0"/>
          </a:xfrm>
          <a:prstGeom prst="line">
            <a:avLst/>
          </a:prstGeom>
          <a:ln w="38100" cap="flat" cmpd="sng">
            <a:solidFill>
              <a:schemeClr val="tx1"/>
            </a:solidFill>
            <a:prstDash val="solid"/>
            <a:headEnd type="triangle" w="med" len="med"/>
            <a:tailEnd type="none" w="med" len="med"/>
          </a:ln>
        </p:spPr>
      </p:sp>
      <p:sp>
        <p:nvSpPr>
          <p:cNvPr id="221204" name="Line 20"/>
          <p:cNvSpPr/>
          <p:nvPr/>
        </p:nvSpPr>
        <p:spPr>
          <a:xfrm flipV="1">
            <a:off x="4419600" y="4038600"/>
            <a:ext cx="0" cy="457200"/>
          </a:xfrm>
          <a:prstGeom prst="line">
            <a:avLst/>
          </a:prstGeom>
          <a:ln w="38100" cap="flat" cmpd="sng">
            <a:solidFill>
              <a:schemeClr val="tx1"/>
            </a:solidFill>
            <a:prstDash val="solid"/>
            <a:headEnd type="none" w="med" len="med"/>
            <a:tailEnd type="triangle" w="med" len="med"/>
          </a:ln>
        </p:spPr>
      </p:sp>
      <p:sp>
        <p:nvSpPr>
          <p:cNvPr id="221205" name="Line 21"/>
          <p:cNvSpPr/>
          <p:nvPr/>
        </p:nvSpPr>
        <p:spPr>
          <a:xfrm>
            <a:off x="1905000" y="3733800"/>
            <a:ext cx="533400" cy="0"/>
          </a:xfrm>
          <a:prstGeom prst="line">
            <a:avLst/>
          </a:prstGeom>
          <a:ln w="38100" cap="flat" cmpd="sng">
            <a:solidFill>
              <a:schemeClr val="tx1"/>
            </a:solidFill>
            <a:prstDash val="solid"/>
            <a:headEnd type="none" w="med" len="med"/>
            <a:tailEnd type="triangle" w="med" len="med"/>
          </a:ln>
        </p:spPr>
      </p:sp>
      <p:sp>
        <p:nvSpPr>
          <p:cNvPr id="221206" name="Line 22"/>
          <p:cNvSpPr/>
          <p:nvPr/>
        </p:nvSpPr>
        <p:spPr>
          <a:xfrm>
            <a:off x="3276600" y="3657600"/>
            <a:ext cx="533400" cy="0"/>
          </a:xfrm>
          <a:prstGeom prst="line">
            <a:avLst/>
          </a:prstGeom>
          <a:ln w="38100" cap="flat" cmpd="sng">
            <a:solidFill>
              <a:schemeClr val="tx1"/>
            </a:solidFill>
            <a:prstDash val="solid"/>
            <a:headEnd type="none" w="med" len="med"/>
            <a:tailEnd type="triangle" w="med" len="med"/>
          </a:ln>
        </p:spPr>
      </p:sp>
      <p:sp>
        <p:nvSpPr>
          <p:cNvPr id="221207" name="Line 23"/>
          <p:cNvSpPr/>
          <p:nvPr/>
        </p:nvSpPr>
        <p:spPr>
          <a:xfrm>
            <a:off x="4419600" y="1600200"/>
            <a:ext cx="0" cy="381000"/>
          </a:xfrm>
          <a:prstGeom prst="line">
            <a:avLst/>
          </a:prstGeom>
          <a:ln w="38100" cap="flat" cmpd="sng">
            <a:solidFill>
              <a:schemeClr val="tx1"/>
            </a:solidFill>
            <a:prstDash val="solid"/>
            <a:headEnd type="none" w="med" len="med"/>
            <a:tailEnd type="triangle" w="med" len="med"/>
          </a:ln>
        </p:spPr>
      </p:sp>
      <p:sp>
        <p:nvSpPr>
          <p:cNvPr id="221208" name="Line 24"/>
          <p:cNvSpPr/>
          <p:nvPr/>
        </p:nvSpPr>
        <p:spPr>
          <a:xfrm flipH="1">
            <a:off x="6858000" y="3657600"/>
            <a:ext cx="457200" cy="0"/>
          </a:xfrm>
          <a:prstGeom prst="line">
            <a:avLst/>
          </a:prstGeom>
          <a:ln w="38100" cap="flat" cmpd="sng">
            <a:solidFill>
              <a:schemeClr val="tx1"/>
            </a:solidFill>
            <a:prstDash val="solid"/>
            <a:headEnd type="none" w="med" len="med"/>
            <a:tailEnd type="triangle" w="med" len="med"/>
          </a:ln>
        </p:spPr>
      </p:sp>
      <p:sp>
        <p:nvSpPr>
          <p:cNvPr id="221209" name="Line 25"/>
          <p:cNvSpPr/>
          <p:nvPr/>
        </p:nvSpPr>
        <p:spPr>
          <a:xfrm flipV="1">
            <a:off x="4724400" y="2590800"/>
            <a:ext cx="0" cy="457200"/>
          </a:xfrm>
          <a:prstGeom prst="line">
            <a:avLst/>
          </a:prstGeom>
          <a:ln w="38100" cap="flat" cmpd="sng">
            <a:solidFill>
              <a:schemeClr val="tx1"/>
            </a:solidFill>
            <a:prstDash val="solid"/>
            <a:headEnd type="none" w="med" len="med"/>
            <a:tailEnd type="triangle" w="med" len="med"/>
          </a:ln>
        </p:spPr>
      </p:sp>
      <p:sp>
        <p:nvSpPr>
          <p:cNvPr id="221210" name="Line 26"/>
          <p:cNvSpPr/>
          <p:nvPr/>
        </p:nvSpPr>
        <p:spPr>
          <a:xfrm flipV="1">
            <a:off x="4648200" y="1600200"/>
            <a:ext cx="0" cy="381000"/>
          </a:xfrm>
          <a:prstGeom prst="line">
            <a:avLst/>
          </a:prstGeom>
          <a:ln w="38100" cap="flat" cmpd="sng">
            <a:solidFill>
              <a:schemeClr val="tx1"/>
            </a:solidFill>
            <a:prstDash val="solid"/>
            <a:headEnd type="none" w="med" len="med"/>
            <a:tailEnd type="triangle" w="med" len="med"/>
          </a:ln>
        </p:spPr>
      </p:sp>
      <p:sp>
        <p:nvSpPr>
          <p:cNvPr id="221211" name="Line 27"/>
          <p:cNvSpPr/>
          <p:nvPr/>
        </p:nvSpPr>
        <p:spPr>
          <a:xfrm>
            <a:off x="4724400" y="4038600"/>
            <a:ext cx="0" cy="381000"/>
          </a:xfrm>
          <a:prstGeom prst="line">
            <a:avLst/>
          </a:prstGeom>
          <a:ln w="38100" cap="flat" cmpd="sng">
            <a:solidFill>
              <a:schemeClr val="tx1"/>
            </a:solidFill>
            <a:prstDash val="solid"/>
            <a:headEnd type="none" w="med" len="med"/>
            <a:tailEnd type="triangle" w="med" len="med"/>
          </a:ln>
        </p:spPr>
      </p:sp>
      <p:sp>
        <p:nvSpPr>
          <p:cNvPr id="221212" name="Line 28"/>
          <p:cNvSpPr/>
          <p:nvPr/>
        </p:nvSpPr>
        <p:spPr>
          <a:xfrm flipH="1">
            <a:off x="3276600" y="3429000"/>
            <a:ext cx="457200" cy="0"/>
          </a:xfrm>
          <a:prstGeom prst="line">
            <a:avLst/>
          </a:prstGeom>
          <a:ln w="38100" cap="flat" cmpd="sng">
            <a:solidFill>
              <a:schemeClr val="tx1"/>
            </a:solidFill>
            <a:prstDash val="solid"/>
            <a:headEnd type="none" w="med" len="med"/>
            <a:tailEnd type="triangle" w="med" len="med"/>
          </a:ln>
        </p:spPr>
      </p:sp>
      <p:sp>
        <p:nvSpPr>
          <p:cNvPr id="221213" name="Line 29"/>
          <p:cNvSpPr/>
          <p:nvPr/>
        </p:nvSpPr>
        <p:spPr>
          <a:xfrm flipH="1">
            <a:off x="1981200" y="3505200"/>
            <a:ext cx="457200" cy="0"/>
          </a:xfrm>
          <a:prstGeom prst="line">
            <a:avLst/>
          </a:prstGeom>
          <a:ln w="38100" cap="flat" cmpd="sng">
            <a:solidFill>
              <a:schemeClr val="tx1"/>
            </a:solidFill>
            <a:prstDash val="solid"/>
            <a:headEnd type="none" w="med" len="med"/>
            <a:tailEnd type="triangle" w="med" len="med"/>
          </a:ln>
        </p:spPr>
      </p:sp>
      <p:sp>
        <p:nvSpPr>
          <p:cNvPr id="221214" name="Line 30"/>
          <p:cNvSpPr/>
          <p:nvPr/>
        </p:nvSpPr>
        <p:spPr>
          <a:xfrm>
            <a:off x="5410200" y="3429000"/>
            <a:ext cx="533400" cy="0"/>
          </a:xfrm>
          <a:prstGeom prst="line">
            <a:avLst/>
          </a:prstGeom>
          <a:ln w="38100" cap="flat" cmpd="sng">
            <a:solidFill>
              <a:schemeClr val="tx1"/>
            </a:solidFill>
            <a:prstDash val="solid"/>
            <a:headEnd type="none" w="med" len="med"/>
            <a:tailEnd type="triangle" w="med" len="med"/>
          </a:ln>
        </p:spPr>
      </p:sp>
      <p:sp>
        <p:nvSpPr>
          <p:cNvPr id="221215" name="Line 31"/>
          <p:cNvSpPr/>
          <p:nvPr/>
        </p:nvSpPr>
        <p:spPr>
          <a:xfrm>
            <a:off x="6858000" y="3429000"/>
            <a:ext cx="381000" cy="0"/>
          </a:xfrm>
          <a:prstGeom prst="line">
            <a:avLst/>
          </a:prstGeom>
          <a:ln w="38100" cap="flat" cmpd="sng">
            <a:solidFill>
              <a:schemeClr val="tx1"/>
            </a:solidFill>
            <a:prstDash val="solid"/>
            <a:headEnd type="none" w="med" len="med"/>
            <a:tailEnd type="triangle" w="med" len="med"/>
          </a:ln>
        </p:spPr>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221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2800" b="1" dirty="0">
                <a:solidFill>
                  <a:schemeClr val="tx1"/>
                </a:solidFill>
              </a:rPr>
              <a:t>第四章  汇率理论与学说</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第一节  国际金本位制度下汇率的决定基础	</a:t>
            </a:r>
            <a:br>
              <a:rPr lang="zh-CN" altLang="en-US" sz="2800" b="1" dirty="0">
                <a:solidFill>
                  <a:schemeClr val="tx1"/>
                </a:solidFill>
              </a:rPr>
            </a:br>
            <a:r>
              <a:rPr lang="zh-CN" altLang="en-US" sz="2800" b="1" dirty="0">
                <a:solidFill>
                  <a:schemeClr val="tx1"/>
                </a:solidFill>
              </a:rPr>
              <a:t> </a:t>
            </a:r>
            <a:br>
              <a:rPr lang="zh-CN" altLang="en-US" sz="2800" b="1" dirty="0">
                <a:solidFill>
                  <a:schemeClr val="tx1"/>
                </a:solidFill>
              </a:rPr>
            </a:br>
            <a:r>
              <a:rPr lang="en-US" altLang="zh-CN" sz="2800" b="1" dirty="0">
                <a:solidFill>
                  <a:schemeClr val="tx1"/>
                </a:solidFill>
              </a:rPr>
              <a:t>19</a:t>
            </a:r>
            <a:r>
              <a:rPr lang="zh-CN" altLang="en-US" sz="2800" b="1" dirty="0">
                <a:solidFill>
                  <a:schemeClr val="tx1"/>
                </a:solidFill>
              </a:rPr>
              <a:t>世纪初，英国确立了金本位制度，接着，其他西方国家也纷纷效尤。由于各国金本位制度之间存在完全的一致性，在这种共同的基础上就形成了所谓的国际金本位制度。在国际金本位制度，尤其是金币本位制度下，各国均规定了每一单位货币所包含的黄金重量与成色，即含金量（</a:t>
            </a:r>
            <a:r>
              <a:rPr lang="en-US" altLang="zh-CN" sz="2800" b="1" dirty="0">
                <a:solidFill>
                  <a:schemeClr val="tx1"/>
                </a:solidFill>
              </a:rPr>
              <a:t>Gold Content</a:t>
            </a:r>
            <a:r>
              <a:rPr lang="zh-CN" altLang="en-US" sz="2800" b="1" dirty="0">
                <a:solidFill>
                  <a:schemeClr val="tx1"/>
                </a:solidFill>
              </a:rPr>
              <a:t>）。这样，两国货币间的价值就可以用共同的尺度，即各自的含金量多寡来进行比较。</a:t>
            </a:r>
            <a:endParaRPr lang="zh-CN" altLang="en-US" sz="2800" b="1" dirty="0">
              <a:solidFill>
                <a:schemeClr val="tx1"/>
              </a:solidFill>
            </a:endParaRPr>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323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金本位条件下的两种货币的含金量对比叫铸币平价（</a:t>
            </a:r>
            <a:r>
              <a:rPr lang="en-US" altLang="zh-CN" sz="3200" b="1" dirty="0">
                <a:solidFill>
                  <a:schemeClr val="tx1"/>
                </a:solidFill>
              </a:rPr>
              <a:t>Mint Par</a:t>
            </a:r>
            <a:r>
              <a:rPr lang="zh-CN" altLang="en-US" sz="3200" b="1" dirty="0">
                <a:solidFill>
                  <a:schemeClr val="tx1"/>
                </a:solidFill>
              </a:rPr>
              <a:t>）。铸币平价是决定两种货币汇率的基础。例如，在</a:t>
            </a:r>
            <a:r>
              <a:rPr lang="en-US" altLang="zh-CN" sz="3200" b="1" dirty="0">
                <a:solidFill>
                  <a:schemeClr val="tx1"/>
                </a:solidFill>
              </a:rPr>
              <a:t>1929</a:t>
            </a:r>
            <a:r>
              <a:rPr lang="zh-CN" altLang="en-US" sz="3200" b="1" dirty="0">
                <a:solidFill>
                  <a:schemeClr val="tx1"/>
                </a:solidFill>
              </a:rPr>
              <a:t>年的“大萧条”（</a:t>
            </a:r>
            <a:r>
              <a:rPr lang="en-US" altLang="zh-CN" sz="3200" b="1" dirty="0">
                <a:solidFill>
                  <a:schemeClr val="tx1"/>
                </a:solidFill>
              </a:rPr>
              <a:t>Great Depression</a:t>
            </a:r>
            <a:r>
              <a:rPr lang="zh-CN" altLang="en-US" sz="3200" b="1" dirty="0">
                <a:solidFill>
                  <a:schemeClr val="tx1"/>
                </a:solidFill>
              </a:rPr>
              <a:t>）之前，英国规定每</a:t>
            </a:r>
            <a:r>
              <a:rPr lang="en-US" altLang="zh-CN" sz="3200" b="1" dirty="0">
                <a:solidFill>
                  <a:schemeClr val="tx1"/>
                </a:solidFill>
              </a:rPr>
              <a:t>1</a:t>
            </a:r>
            <a:r>
              <a:rPr lang="zh-CN" altLang="en-US" sz="3200" b="1" dirty="0">
                <a:solidFill>
                  <a:schemeClr val="tx1"/>
                </a:solidFill>
              </a:rPr>
              <a:t>英镑含纯金</a:t>
            </a:r>
            <a:r>
              <a:rPr lang="en-US" altLang="zh-CN" sz="3200" b="1" dirty="0">
                <a:solidFill>
                  <a:schemeClr val="tx1"/>
                </a:solidFill>
              </a:rPr>
              <a:t>7.322 4</a:t>
            </a:r>
            <a:r>
              <a:rPr lang="zh-CN" altLang="en-US" sz="3200" b="1" dirty="0">
                <a:solidFill>
                  <a:schemeClr val="tx1"/>
                </a:solidFill>
              </a:rPr>
              <a:t>克，美国规定每</a:t>
            </a:r>
            <a:r>
              <a:rPr lang="en-US" altLang="zh-CN" sz="3200" b="1" dirty="0">
                <a:solidFill>
                  <a:schemeClr val="tx1"/>
                </a:solidFill>
              </a:rPr>
              <a:t>1</a:t>
            </a:r>
            <a:r>
              <a:rPr lang="zh-CN" altLang="en-US" sz="3200" b="1" dirty="0">
                <a:solidFill>
                  <a:schemeClr val="tx1"/>
                </a:solidFill>
              </a:rPr>
              <a:t>美元含纯金</a:t>
            </a:r>
            <a:r>
              <a:rPr lang="en-US" altLang="zh-CN" sz="3200" b="1" dirty="0">
                <a:solidFill>
                  <a:schemeClr val="tx1"/>
                </a:solidFill>
              </a:rPr>
              <a:t>1.504 656</a:t>
            </a:r>
            <a:r>
              <a:rPr lang="zh-CN" altLang="en-US" sz="3200" b="1" dirty="0">
                <a:solidFill>
                  <a:schemeClr val="tx1"/>
                </a:solidFill>
              </a:rPr>
              <a:t>克，这样按含金量对比，英镑与美元的铸币平价为</a:t>
            </a:r>
            <a:r>
              <a:rPr lang="en-US" altLang="zh-CN" sz="3200" b="1" dirty="0">
                <a:solidFill>
                  <a:schemeClr val="tx1"/>
                </a:solidFill>
              </a:rPr>
              <a:t>7.322 4</a:t>
            </a:r>
            <a:r>
              <a:rPr lang="zh-CN" altLang="en-US" sz="3200" b="1" dirty="0">
                <a:solidFill>
                  <a:schemeClr val="tx1"/>
                </a:solidFill>
              </a:rPr>
              <a:t>／</a:t>
            </a:r>
            <a:r>
              <a:rPr lang="en-US" altLang="zh-CN" sz="3200" b="1" dirty="0">
                <a:solidFill>
                  <a:schemeClr val="tx1"/>
                </a:solidFill>
              </a:rPr>
              <a:t>1.504 656 = 4.866 5</a:t>
            </a:r>
            <a:r>
              <a:rPr lang="zh-CN" altLang="en-US" sz="3200" b="1" dirty="0">
                <a:solidFill>
                  <a:schemeClr val="tx1"/>
                </a:solidFill>
              </a:rPr>
              <a:t>，即</a:t>
            </a:r>
            <a:r>
              <a:rPr lang="en-US" altLang="zh-CN" sz="3200" b="1" dirty="0">
                <a:solidFill>
                  <a:schemeClr val="tx1"/>
                </a:solidFill>
              </a:rPr>
              <a:t>1</a:t>
            </a:r>
            <a:r>
              <a:rPr lang="zh-CN" altLang="en-US" sz="3200" b="1" dirty="0">
                <a:solidFill>
                  <a:schemeClr val="tx1"/>
                </a:solidFill>
              </a:rPr>
              <a:t>英镑 </a:t>
            </a:r>
            <a:r>
              <a:rPr lang="en-US" altLang="zh-CN" sz="3200" b="1" dirty="0">
                <a:solidFill>
                  <a:schemeClr val="tx1"/>
                </a:solidFill>
              </a:rPr>
              <a:t>= 4.866 5</a:t>
            </a:r>
            <a:r>
              <a:rPr lang="zh-CN" altLang="en-US" sz="3200" b="1" dirty="0">
                <a:solidFill>
                  <a:schemeClr val="tx1"/>
                </a:solidFill>
              </a:rPr>
              <a:t>美元。这一铸币平价就构成了英镑与美元汇率的决定基础。</a:t>
            </a:r>
            <a:endParaRPr lang="zh-CN" altLang="en-US" sz="3200" b="1" dirty="0">
              <a:solidFill>
                <a:schemeClr val="tx1"/>
              </a:solidFill>
            </a:endParaRPr>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4258" name="Rectangle 2"/>
          <p:cNvSpPr>
            <a:spLocks noGrp="1"/>
          </p:cNvSpPr>
          <p:nvPr>
            <p:ph type="title"/>
          </p:nvPr>
        </p:nvSpPr>
        <p:spPr>
          <a:ln/>
        </p:spPr>
        <p:txBody>
          <a:bodyPr vert="horz" wrap="square" lIns="92075" tIns="46038" rIns="92075" bIns="46038" anchor="ctr" anchorCtr="0"/>
          <a:p>
            <a:pPr eaLnBrk="1" hangingPunct="1"/>
            <a:r>
              <a:rPr lang="zh-CN" altLang="en-US" b="1" dirty="0">
                <a:solidFill>
                  <a:schemeClr val="tx1"/>
                </a:solidFill>
                <a:latin typeface="宋体" panose="02010600030101010101" pitchFamily="2" charset="-122"/>
              </a:rPr>
              <a:t>金本位条件下的汇率决定</a:t>
            </a:r>
            <a:endParaRPr lang="zh-CN" altLang="en-US" b="1" dirty="0">
              <a:solidFill>
                <a:schemeClr val="tx1"/>
              </a:solidFill>
              <a:latin typeface="宋体" panose="02010600030101010101" pitchFamily="2" charset="-122"/>
            </a:endParaRPr>
          </a:p>
        </p:txBody>
      </p:sp>
      <p:graphicFrame>
        <p:nvGraphicFramePr>
          <p:cNvPr id="224259" name="Object 3"/>
          <p:cNvGraphicFramePr/>
          <p:nvPr>
            <p:ph type="tbl" idx="1"/>
          </p:nvPr>
        </p:nvGraphicFramePr>
        <p:xfrm>
          <a:off x="1219200" y="1600200"/>
          <a:ext cx="7762875" cy="4484688"/>
        </p:xfrm>
        <a:graphic>
          <a:graphicData uri="http://schemas.openxmlformats.org/presentationml/2006/ole">
            <mc:AlternateContent xmlns:mc="http://schemas.openxmlformats.org/markup-compatibility/2006">
              <mc:Choice xmlns:v="urn:schemas-microsoft-com:vml" Requires="v">
                <p:oleObj spid="_x0000_s3081" name="" r:id="rId1" imgW="7772400" imgH="4114800" progId="MSGraph.Chart.5">
                  <p:embed/>
                </p:oleObj>
              </mc:Choice>
              <mc:Fallback>
                <p:oleObj name="" r:id="rId1" imgW="7772400" imgH="4114800" progId="MSGraph.Chart.5">
                  <p:embed/>
                  <p:pic>
                    <p:nvPicPr>
                      <p:cNvPr id="0" name="图片 3080"/>
                      <p:cNvPicPr/>
                      <p:nvPr/>
                    </p:nvPicPr>
                    <p:blipFill>
                      <a:blip r:embed="rId2"/>
                      <a:srcRect/>
                      <a:stretch>
                        <a:fillRect/>
                      </a:stretch>
                    </p:blipFill>
                    <p:spPr>
                      <a:xfrm>
                        <a:off x="1219200" y="1600200"/>
                        <a:ext cx="7762875" cy="4484688"/>
                      </a:xfrm>
                      <a:prstGeom prst="rect">
                        <a:avLst/>
                      </a:prstGeom>
                      <a:noFill/>
                      <a:ln w="38100">
                        <a:miter/>
                      </a:ln>
                    </p:spPr>
                  </p:pic>
                </p:oleObj>
              </mc:Fallback>
            </mc:AlternateContent>
          </a:graphicData>
        </a:graphic>
      </p:graphicFrame>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8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第二节  </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国际借贷（国际收支）论和汇兑心理论 </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一、国际借贷论</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英国学者乔治</a:t>
            </a:r>
            <a:r>
              <a:rPr lang="en-US" altLang="zh-CN" sz="3200" b="1" dirty="0">
                <a:solidFill>
                  <a:schemeClr val="tx1"/>
                </a:solidFill>
              </a:rPr>
              <a:t>·</a:t>
            </a:r>
            <a:r>
              <a:rPr lang="zh-CN" altLang="en-US" sz="3200" b="1" dirty="0">
                <a:solidFill>
                  <a:schemeClr val="tx1"/>
                </a:solidFill>
              </a:rPr>
              <a:t>葛逊认为，外汇汇率由外汇的供求关系决定，而外汇的供求又是由国际借贷引起的。商品的进出口、债券的买卖、利润与捐赠的收付、旅游支出和资本交易等都会引起国际借贷关系。</a:t>
            </a:r>
            <a:endParaRPr lang="zh-CN" altLang="en-US" sz="3200" b="1" dirty="0">
              <a:solidFill>
                <a:schemeClr val="tx1"/>
              </a:solidFill>
            </a:endParaRPr>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2800" b="1" dirty="0">
                <a:solidFill>
                  <a:schemeClr val="tx1"/>
                </a:solidFill>
              </a:rPr>
              <a:t>在国际借贷关系中，只有已经进入支付阶段的借贷，即流动借贷，才会影响外汇的供求关系。至于尚未进入支付阶段的借贷，即固定借贷则不会影响当前的外汇供求。</a:t>
            </a:r>
            <a:br>
              <a:rPr lang="zh-CN" altLang="en-US" sz="2800" b="1" dirty="0">
                <a:solidFill>
                  <a:schemeClr val="tx1"/>
                </a:solidFill>
              </a:rPr>
            </a:br>
            <a:r>
              <a:rPr lang="zh-CN" altLang="en-US" sz="2800" b="1" dirty="0">
                <a:solidFill>
                  <a:schemeClr val="tx1"/>
                </a:solidFill>
              </a:rPr>
              <a:t>        当一国的流动债权（外汇收入）大于流动债务（外汇支出）时，外汇的供应大于需求，因而外汇汇率下降。一国的流动债务大于流动债权时，外汇的需求大于供应，因而外汇汇率上升。</a:t>
            </a:r>
            <a:br>
              <a:rPr lang="zh-CN" altLang="en-US" sz="2800" b="1" dirty="0">
                <a:solidFill>
                  <a:schemeClr val="tx1"/>
                </a:solidFill>
              </a:rPr>
            </a:br>
            <a:r>
              <a:rPr lang="zh-CN" altLang="en-US" sz="2800" b="1" dirty="0">
                <a:solidFill>
                  <a:schemeClr val="tx1"/>
                </a:solidFill>
              </a:rPr>
              <a:t>        一国的流动借贷平衡时，外汇收支相等，于是汇率处于均衡状态，不会发生变动。</a:t>
            </a:r>
            <a:br>
              <a:rPr lang="zh-CN" altLang="en-US" sz="2800" b="1" dirty="0">
                <a:solidFill>
                  <a:schemeClr val="tx1"/>
                </a:solidFill>
              </a:rPr>
            </a:br>
            <a:r>
              <a:rPr lang="zh-CN" altLang="en-US" sz="2800" b="1" dirty="0">
                <a:solidFill>
                  <a:schemeClr val="tx1"/>
                </a:solidFill>
              </a:rPr>
              <a:t>        葛逊所说的流动债权和流动债务实际上就是国际收支，所以该理论是国际收支论的雏形。</a:t>
            </a:r>
            <a:br>
              <a:rPr lang="zh-CN" altLang="en-US" sz="2800" b="1" dirty="0">
                <a:solidFill>
                  <a:schemeClr val="tx1"/>
                </a:solidFill>
              </a:rPr>
            </a:br>
            <a:r>
              <a:rPr lang="zh-CN" altLang="en-US" sz="2800" b="1" dirty="0">
                <a:solidFill>
                  <a:schemeClr val="tx1"/>
                </a:solidFill>
              </a:rPr>
              <a:t>        该理论的缺陷在于没有说明影响汇率的具体因素。</a:t>
            </a:r>
            <a:endParaRPr lang="zh-CN" altLang="en-US" sz="2800" b="1" dirty="0">
              <a:solidFill>
                <a:schemeClr val="tx1"/>
              </a:solidFill>
            </a:endParaRPr>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1779" name="Rectangle 3"/>
          <p:cNvSpPr>
            <a:spLocks noGrp="1"/>
          </p:cNvSpPr>
          <p:nvPr>
            <p:ph idx="1"/>
          </p:nvPr>
        </p:nvSpPr>
        <p:spPr>
          <a:xfrm>
            <a:off x="971550" y="188913"/>
            <a:ext cx="8172450" cy="6221412"/>
          </a:xfrm>
          <a:ln/>
        </p:spPr>
        <p:txBody>
          <a:bodyPr vert="horz" wrap="square" lIns="91440" tIns="45720" rIns="91440" bIns="45720" anchor="t" anchorCtr="0"/>
          <a:p>
            <a:pPr eaLnBrk="1" hangingPunct="1">
              <a:lnSpc>
                <a:spcPct val="90000"/>
              </a:lnSpc>
              <a:buNone/>
            </a:pPr>
            <a:r>
              <a:rPr lang="en-US" altLang="zh-CN" dirty="0">
                <a:ea typeface="黑体" panose="02010609060101010101" pitchFamily="2" charset="-122"/>
              </a:rPr>
              <a:t>	</a:t>
            </a:r>
            <a:endParaRPr lang="en-US" altLang="zh-CN" dirty="0">
              <a:ea typeface="黑体" panose="02010609060101010101" pitchFamily="2" charset="-122"/>
            </a:endParaRPr>
          </a:p>
          <a:p>
            <a:pPr eaLnBrk="1" hangingPunct="1">
              <a:lnSpc>
                <a:spcPct val="90000"/>
              </a:lnSpc>
              <a:buNone/>
            </a:pPr>
            <a:r>
              <a:rPr lang="en-US" altLang="zh-CN" b="1" dirty="0"/>
              <a:t>  </a:t>
            </a:r>
            <a:r>
              <a:rPr lang="zh-CN" altLang="en-US" b="1" dirty="0"/>
              <a:t>二、国际收支论</a:t>
            </a:r>
            <a:endParaRPr lang="zh-CN" altLang="en-US" b="1" dirty="0"/>
          </a:p>
          <a:p>
            <a:pPr eaLnBrk="1" hangingPunct="1">
              <a:lnSpc>
                <a:spcPct val="90000"/>
              </a:lnSpc>
              <a:buNone/>
            </a:pPr>
            <a:endParaRPr lang="zh-CN" altLang="en-US" b="1" dirty="0"/>
          </a:p>
          <a:p>
            <a:pPr algn="ctr" eaLnBrk="1" hangingPunct="1">
              <a:lnSpc>
                <a:spcPct val="90000"/>
              </a:lnSpc>
              <a:buNone/>
            </a:pPr>
            <a:r>
              <a:rPr lang="en-US" altLang="zh-CN" b="1" dirty="0"/>
              <a:t>CA</a:t>
            </a:r>
            <a:r>
              <a:rPr lang="zh-CN" altLang="en-US" b="1" dirty="0"/>
              <a:t>＋</a:t>
            </a:r>
            <a:r>
              <a:rPr lang="en-US" altLang="zh-CN" b="1" dirty="0"/>
              <a:t>KA</a:t>
            </a:r>
            <a:r>
              <a:rPr lang="zh-CN" altLang="en-US" b="1" dirty="0"/>
              <a:t>＝</a:t>
            </a:r>
            <a:r>
              <a:rPr lang="en-US" altLang="zh-CN" b="1" dirty="0"/>
              <a:t>0</a:t>
            </a:r>
            <a:endParaRPr lang="en-US" altLang="zh-CN" b="1" dirty="0"/>
          </a:p>
          <a:p>
            <a:pPr eaLnBrk="1" hangingPunct="1">
              <a:lnSpc>
                <a:spcPct val="90000"/>
              </a:lnSpc>
              <a:buNone/>
            </a:pPr>
            <a:r>
              <a:rPr lang="en-US" altLang="zh-CN" b="1" dirty="0"/>
              <a:t>  </a:t>
            </a:r>
            <a:r>
              <a:rPr lang="zh-CN" altLang="en-US" b="1" dirty="0"/>
              <a:t>进口主要是由本国国民收入（</a:t>
            </a:r>
            <a:r>
              <a:rPr lang="en-US" altLang="zh-CN" b="1" dirty="0"/>
              <a:t>Y</a:t>
            </a:r>
            <a:r>
              <a:rPr lang="zh-CN" altLang="en-US" b="1" dirty="0"/>
              <a:t>）、汇率（</a:t>
            </a:r>
            <a:r>
              <a:rPr lang="en-US" altLang="zh-CN" b="1" dirty="0"/>
              <a:t>S</a:t>
            </a:r>
            <a:r>
              <a:rPr lang="zh-CN" altLang="en-US" b="1" dirty="0"/>
              <a:t>）、相对价格（</a:t>
            </a:r>
            <a:r>
              <a:rPr lang="en-US" altLang="zh-CN" b="1" dirty="0"/>
              <a:t>P</a:t>
            </a:r>
            <a:r>
              <a:rPr lang="zh-CN" altLang="en-US" b="1" dirty="0"/>
              <a:t>、</a:t>
            </a:r>
            <a:r>
              <a:rPr lang="en-US" altLang="zh-CN" b="1" dirty="0"/>
              <a:t>P*</a:t>
            </a:r>
            <a:r>
              <a:rPr lang="zh-CN" altLang="en-US" b="1" dirty="0"/>
              <a:t>）决定的；</a:t>
            </a:r>
            <a:endParaRPr lang="zh-CN" altLang="en-US" b="1" dirty="0"/>
          </a:p>
          <a:p>
            <a:pPr eaLnBrk="1" hangingPunct="1">
              <a:lnSpc>
                <a:spcPct val="90000"/>
              </a:lnSpc>
              <a:buNone/>
            </a:pPr>
            <a:endParaRPr lang="zh-CN" altLang="en-US" b="1" dirty="0"/>
          </a:p>
          <a:p>
            <a:pPr eaLnBrk="1" hangingPunct="1">
              <a:lnSpc>
                <a:spcPct val="90000"/>
              </a:lnSpc>
              <a:buNone/>
            </a:pPr>
            <a:r>
              <a:rPr lang="zh-CN" altLang="en-US" b="1" dirty="0"/>
              <a:t>  出口主要是由外国国民收入（</a:t>
            </a:r>
            <a:r>
              <a:rPr lang="en-US" altLang="zh-CN" b="1" dirty="0"/>
              <a:t>Y*</a:t>
            </a:r>
            <a:r>
              <a:rPr lang="zh-CN" altLang="en-US" b="1" dirty="0"/>
              <a:t>）、汇率（</a:t>
            </a:r>
            <a:r>
              <a:rPr lang="en-US" altLang="zh-CN" b="1" dirty="0"/>
              <a:t>S</a:t>
            </a:r>
            <a:r>
              <a:rPr lang="zh-CN" altLang="en-US" b="1" dirty="0"/>
              <a:t>）、相对价格（</a:t>
            </a:r>
            <a:r>
              <a:rPr lang="en-US" altLang="zh-CN" b="1" dirty="0"/>
              <a:t>P</a:t>
            </a:r>
            <a:r>
              <a:rPr lang="zh-CN" altLang="en-US" b="1" dirty="0"/>
              <a:t>、</a:t>
            </a:r>
            <a:r>
              <a:rPr lang="en-US" altLang="zh-CN" b="1" dirty="0"/>
              <a:t>P*</a:t>
            </a:r>
            <a:r>
              <a:rPr lang="zh-CN" altLang="en-US" b="1" dirty="0"/>
              <a:t>）决定的。</a:t>
            </a:r>
            <a:endParaRPr lang="zh-CN" altLang="en-US" b="1" dirty="0"/>
          </a:p>
          <a:p>
            <a:pPr eaLnBrk="1" hangingPunct="1">
              <a:lnSpc>
                <a:spcPct val="90000"/>
              </a:lnSpc>
              <a:buNone/>
            </a:pPr>
            <a:r>
              <a:rPr lang="zh-CN" altLang="en-US" b="1" dirty="0"/>
              <a:t>  </a:t>
            </a:r>
            <a:endParaRPr lang="zh-CN" altLang="en-US" b="1" dirty="0"/>
          </a:p>
          <a:p>
            <a:pPr eaLnBrk="1" hangingPunct="1">
              <a:lnSpc>
                <a:spcPct val="90000"/>
              </a:lnSpc>
              <a:buNone/>
            </a:pPr>
            <a:r>
              <a:rPr lang="zh-CN" altLang="en-US" b="1" dirty="0"/>
              <a:t>  因此：</a:t>
            </a:r>
            <a:endParaRPr lang="zh-CN" altLang="en-US" b="1" dirty="0"/>
          </a:p>
          <a:p>
            <a:pPr eaLnBrk="1" hangingPunct="1">
              <a:lnSpc>
                <a:spcPct val="90000"/>
              </a:lnSpc>
              <a:buNone/>
            </a:pPr>
            <a:r>
              <a:rPr lang="zh-CN" altLang="en-US" b="1" dirty="0"/>
              <a:t>		</a:t>
            </a:r>
            <a:r>
              <a:rPr lang="en-US" altLang="zh-CN" b="1" dirty="0"/>
              <a:t>CA</a:t>
            </a:r>
            <a:r>
              <a:rPr lang="zh-CN" altLang="en-US" b="1" dirty="0"/>
              <a:t>＝</a:t>
            </a:r>
            <a:r>
              <a:rPr lang="en-US" altLang="zh-CN" b="1" dirty="0"/>
              <a:t>f</a:t>
            </a:r>
            <a:r>
              <a:rPr lang="zh-CN" altLang="en-US" b="1" dirty="0"/>
              <a:t>（</a:t>
            </a:r>
            <a:r>
              <a:rPr lang="en-US" altLang="zh-CN" b="1" dirty="0"/>
              <a:t>Y</a:t>
            </a:r>
            <a:r>
              <a:rPr lang="zh-CN" altLang="en-US" b="1" dirty="0"/>
              <a:t>，</a:t>
            </a:r>
            <a:r>
              <a:rPr lang="en-US" altLang="zh-CN" b="1" dirty="0"/>
              <a:t>Y*</a:t>
            </a:r>
            <a:r>
              <a:rPr lang="zh-CN" altLang="en-US" b="1" dirty="0"/>
              <a:t>，</a:t>
            </a:r>
            <a:r>
              <a:rPr lang="en-US" altLang="zh-CN" b="1" dirty="0"/>
              <a:t>P</a:t>
            </a:r>
            <a:r>
              <a:rPr lang="zh-CN" altLang="en-US" b="1" dirty="0"/>
              <a:t>，</a:t>
            </a:r>
            <a:r>
              <a:rPr lang="en-US" altLang="zh-CN" b="1" dirty="0"/>
              <a:t>P*</a:t>
            </a:r>
            <a:r>
              <a:rPr lang="zh-CN" altLang="en-US" b="1" dirty="0"/>
              <a:t>，</a:t>
            </a:r>
            <a:r>
              <a:rPr lang="en-US" altLang="zh-CN" b="1" dirty="0"/>
              <a:t>S</a:t>
            </a:r>
            <a:r>
              <a:rPr lang="zh-CN" altLang="en-US" b="1" dirty="0"/>
              <a:t>）</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11779">
                                            <p:txEl>
                                              <p:charRg st="13" end="2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11779">
                                            <p:txEl>
                                              <p:charRg st="21" end="6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11779">
                                            <p:txEl>
                                              <p:charRg st="61" end="10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11779">
                                            <p:txEl>
                                              <p:charRg st="101" end="10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11779">
                                            <p:txEl>
                                              <p:charRg st="104" end="1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11779">
                                            <p:txEl>
                                              <p:charRg st="110" end="13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例如，美国通用电气公司在新加坡的子公司是新加坡的居民、美国的非居民。该子公司与母公司的业务往来是新加坡和美国之间的国际经济交易，因而须纳入国际收支范畴。国际性机构如世界银行、国际货币基金组织等不属于任何国家的居民，而是所有国家的非居民。居民与非居民身份的划分以</a:t>
            </a:r>
            <a:r>
              <a:rPr lang="en-US" altLang="zh-CN" sz="3200" b="1" dirty="0">
                <a:solidFill>
                  <a:schemeClr val="tx1"/>
                </a:solidFill>
              </a:rPr>
              <a:t>1</a:t>
            </a:r>
            <a:r>
              <a:rPr lang="zh-CN" altLang="en-US" sz="3200" b="1" dirty="0">
                <a:solidFill>
                  <a:schemeClr val="tx1"/>
                </a:solidFill>
              </a:rPr>
              <a:t>年作为期限并无严格的理论依据，是人为的设定。其出发点是，在一个经济实体长期存在的个人和法人，其主要的经济交易都发生在该实体之内，因而不能视为国际经济交易。	</a:t>
            </a:r>
            <a:endParaRPr lang="zh-CN" altLang="en-US" sz="3200" b="1" dirty="0">
              <a:solidFill>
                <a:schemeClr val="tx1"/>
              </a:solidFill>
            </a:endParaRPr>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2803" name="Rectangle 3"/>
          <p:cNvSpPr>
            <a:spLocks noGrp="1"/>
          </p:cNvSpPr>
          <p:nvPr>
            <p:ph idx="1"/>
          </p:nvPr>
        </p:nvSpPr>
        <p:spPr>
          <a:xfrm>
            <a:off x="900113" y="1125538"/>
            <a:ext cx="7993062" cy="4852987"/>
          </a:xfrm>
          <a:ln/>
        </p:spPr>
        <p:txBody>
          <a:bodyPr vert="horz" wrap="square" lIns="91440" tIns="45720" rIns="91440" bIns="45720" anchor="t" anchorCtr="0"/>
          <a:p>
            <a:pPr eaLnBrk="1" hangingPunct="1">
              <a:lnSpc>
                <a:spcPct val="90000"/>
              </a:lnSpc>
              <a:buNone/>
            </a:pPr>
            <a:r>
              <a:rPr lang="en-US" altLang="zh-CN" sz="2400" dirty="0">
                <a:ea typeface="黑体" panose="02010609060101010101" pitchFamily="2" charset="-122"/>
              </a:rPr>
              <a:t>    </a:t>
            </a:r>
            <a:r>
              <a:rPr lang="zh-CN" altLang="en-US" sz="2800" b="1" dirty="0"/>
              <a:t>资本项目取决于本国利率（</a:t>
            </a:r>
            <a:r>
              <a:rPr lang="en-US" altLang="zh-CN" sz="2800" b="1" dirty="0"/>
              <a:t>i</a:t>
            </a:r>
            <a:r>
              <a:rPr lang="zh-CN" altLang="en-US" sz="2800" b="1" dirty="0"/>
              <a:t>）、外国利率（</a:t>
            </a:r>
            <a:r>
              <a:rPr lang="en-US" altLang="zh-CN" sz="2800" b="1" dirty="0"/>
              <a:t>i*</a:t>
            </a:r>
            <a:r>
              <a:rPr lang="zh-CN" altLang="en-US" sz="2800" b="1" dirty="0"/>
              <a:t>）、对未来汇率的预期（</a:t>
            </a:r>
            <a:r>
              <a:rPr lang="en-US" altLang="zh-CN" sz="2800" b="1" dirty="0"/>
              <a:t>S</a:t>
            </a:r>
            <a:r>
              <a:rPr lang="en-US" altLang="zh-CN" sz="2800" b="1" baseline="30000" dirty="0"/>
              <a:t>e</a:t>
            </a:r>
            <a:r>
              <a:rPr lang="zh-CN" altLang="en-US" sz="2800" b="1" dirty="0"/>
              <a:t>）。</a:t>
            </a:r>
            <a:endParaRPr lang="zh-CN" altLang="en-US" sz="2800" b="1" dirty="0"/>
          </a:p>
          <a:p>
            <a:pPr eaLnBrk="1" hangingPunct="1">
              <a:lnSpc>
                <a:spcPct val="90000"/>
              </a:lnSpc>
              <a:buNone/>
            </a:pPr>
            <a:r>
              <a:rPr lang="zh-CN" altLang="en-US" sz="2800" b="1" dirty="0"/>
              <a:t>   即：</a:t>
            </a:r>
            <a:endParaRPr lang="zh-CN" altLang="en-US" sz="2800" b="1" dirty="0"/>
          </a:p>
          <a:p>
            <a:pPr eaLnBrk="1" hangingPunct="1">
              <a:lnSpc>
                <a:spcPct val="90000"/>
              </a:lnSpc>
              <a:buNone/>
            </a:pPr>
            <a:r>
              <a:rPr lang="zh-CN" altLang="en-US" sz="2800" b="1" dirty="0"/>
              <a:t>		</a:t>
            </a:r>
            <a:r>
              <a:rPr lang="en-US" altLang="zh-CN" sz="2800" b="1" dirty="0"/>
              <a:t>KA</a:t>
            </a:r>
            <a:r>
              <a:rPr lang="zh-CN" altLang="en-US" sz="2800" b="1" dirty="0"/>
              <a:t>＝</a:t>
            </a:r>
            <a:r>
              <a:rPr lang="en-US" altLang="zh-CN" sz="2800" b="1" dirty="0"/>
              <a:t>g</a:t>
            </a:r>
            <a:r>
              <a:rPr lang="zh-CN" altLang="en-US" sz="2800" b="1" dirty="0"/>
              <a:t>（</a:t>
            </a:r>
            <a:r>
              <a:rPr lang="en-US" altLang="zh-CN" sz="2800" b="1" dirty="0"/>
              <a:t>i</a:t>
            </a:r>
            <a:r>
              <a:rPr lang="zh-CN" altLang="en-US" sz="2800" b="1" dirty="0"/>
              <a:t>，</a:t>
            </a:r>
            <a:r>
              <a:rPr lang="en-US" altLang="zh-CN" sz="2800" b="1" dirty="0"/>
              <a:t>i*</a:t>
            </a:r>
            <a:r>
              <a:rPr lang="zh-CN" altLang="en-US" sz="2800" b="1" dirty="0"/>
              <a:t>， </a:t>
            </a:r>
            <a:r>
              <a:rPr lang="en-US" altLang="zh-CN" sz="2800" b="1" dirty="0"/>
              <a:t>S</a:t>
            </a:r>
            <a:r>
              <a:rPr lang="en-US" altLang="zh-CN" sz="2800" b="1" baseline="30000" dirty="0"/>
              <a:t>e</a:t>
            </a:r>
            <a:r>
              <a:rPr lang="en-US" altLang="zh-CN" sz="2800" b="1" baseline="-25000" dirty="0"/>
              <a:t> </a:t>
            </a:r>
            <a:r>
              <a:rPr lang="zh-CN" altLang="en-US" sz="2800" b="1" dirty="0"/>
              <a:t>）</a:t>
            </a:r>
            <a:endParaRPr lang="zh-CN" altLang="en-US" sz="2800" b="1" dirty="0"/>
          </a:p>
          <a:p>
            <a:pPr eaLnBrk="1" hangingPunct="1">
              <a:lnSpc>
                <a:spcPct val="90000"/>
              </a:lnSpc>
              <a:buNone/>
            </a:pPr>
            <a:r>
              <a:rPr lang="zh-CN" altLang="en-US" sz="2800" b="1" dirty="0"/>
              <a:t>		国际收支均衡条件为：</a:t>
            </a:r>
            <a:endParaRPr lang="zh-CN" altLang="en-US" sz="2800" b="1" dirty="0"/>
          </a:p>
          <a:p>
            <a:pPr eaLnBrk="1" hangingPunct="1">
              <a:lnSpc>
                <a:spcPct val="90000"/>
              </a:lnSpc>
              <a:buNone/>
            </a:pPr>
            <a:endParaRPr lang="zh-CN" altLang="en-US" sz="2800" b="1" dirty="0"/>
          </a:p>
          <a:p>
            <a:pPr eaLnBrk="1" hangingPunct="1">
              <a:lnSpc>
                <a:spcPct val="90000"/>
              </a:lnSpc>
              <a:buNone/>
            </a:pPr>
            <a:r>
              <a:rPr lang="zh-CN" altLang="en-US" sz="2800" b="1" dirty="0"/>
              <a:t>	</a:t>
            </a:r>
            <a:r>
              <a:rPr lang="en-US" altLang="zh-CN" sz="2800" b="1" dirty="0"/>
              <a:t>BP</a:t>
            </a:r>
            <a:r>
              <a:rPr lang="zh-CN" altLang="en-US" sz="2800" b="1" dirty="0"/>
              <a:t>＝</a:t>
            </a:r>
            <a:r>
              <a:rPr lang="en-US" altLang="zh-CN" sz="2800" b="1" dirty="0"/>
              <a:t>h</a:t>
            </a:r>
            <a:r>
              <a:rPr lang="zh-CN" altLang="en-US" sz="2800" b="1" dirty="0"/>
              <a:t>（</a:t>
            </a:r>
            <a:r>
              <a:rPr lang="en-US" altLang="zh-CN" sz="2800" b="1" dirty="0"/>
              <a:t>Y</a:t>
            </a:r>
            <a:r>
              <a:rPr lang="zh-CN" altLang="en-US" sz="2800" b="1" dirty="0"/>
              <a:t>，</a:t>
            </a:r>
            <a:r>
              <a:rPr lang="en-US" altLang="zh-CN" sz="2800" b="1" dirty="0"/>
              <a:t>Y*</a:t>
            </a:r>
            <a:r>
              <a:rPr lang="zh-CN" altLang="en-US" sz="2800" b="1" dirty="0"/>
              <a:t>，</a:t>
            </a:r>
            <a:r>
              <a:rPr lang="en-US" altLang="zh-CN" sz="2800" b="1" dirty="0"/>
              <a:t>P</a:t>
            </a:r>
            <a:r>
              <a:rPr lang="zh-CN" altLang="en-US" sz="2800" b="1" dirty="0"/>
              <a:t>，</a:t>
            </a:r>
            <a:r>
              <a:rPr lang="en-US" altLang="zh-CN" sz="2800" b="1" dirty="0"/>
              <a:t>P*</a:t>
            </a:r>
            <a:r>
              <a:rPr lang="zh-CN" altLang="en-US" sz="2800" b="1" dirty="0"/>
              <a:t>，</a:t>
            </a:r>
            <a:r>
              <a:rPr lang="en-US" altLang="zh-CN" sz="2800" b="1" dirty="0"/>
              <a:t>i</a:t>
            </a:r>
            <a:r>
              <a:rPr lang="zh-CN" altLang="en-US" sz="2800" b="1" dirty="0"/>
              <a:t>，</a:t>
            </a:r>
            <a:r>
              <a:rPr lang="en-US" altLang="zh-CN" sz="2800" b="1" dirty="0"/>
              <a:t>i*</a:t>
            </a:r>
            <a:r>
              <a:rPr lang="zh-CN" altLang="en-US" sz="2800" b="1" dirty="0"/>
              <a:t>，</a:t>
            </a:r>
            <a:r>
              <a:rPr lang="en-US" altLang="zh-CN" sz="2800" b="1" dirty="0"/>
              <a:t>S</a:t>
            </a:r>
            <a:r>
              <a:rPr lang="zh-CN" altLang="en-US" sz="2800" b="1" dirty="0"/>
              <a:t>， </a:t>
            </a:r>
            <a:r>
              <a:rPr lang="en-US" altLang="zh-CN" sz="2800" b="1" dirty="0"/>
              <a:t>S</a:t>
            </a:r>
            <a:r>
              <a:rPr lang="en-US" altLang="zh-CN" sz="2800" b="1" baseline="30000" dirty="0"/>
              <a:t>e</a:t>
            </a:r>
            <a:r>
              <a:rPr lang="en-US" altLang="zh-CN" sz="2800" b="1" baseline="-25000" dirty="0"/>
              <a:t> </a:t>
            </a:r>
            <a:r>
              <a:rPr lang="zh-CN" altLang="en-US" sz="2800" b="1" dirty="0"/>
              <a:t>）＝</a:t>
            </a:r>
            <a:r>
              <a:rPr lang="en-US" altLang="zh-CN" sz="2800" b="1" dirty="0"/>
              <a:t>0</a:t>
            </a:r>
            <a:endParaRPr lang="en-US" altLang="zh-CN" sz="2800" b="1" dirty="0"/>
          </a:p>
          <a:p>
            <a:pPr eaLnBrk="1" hangingPunct="1">
              <a:lnSpc>
                <a:spcPct val="90000"/>
              </a:lnSpc>
              <a:buNone/>
            </a:pPr>
            <a:r>
              <a:rPr lang="en-US" altLang="zh-CN" sz="2800" b="1" dirty="0"/>
              <a:t>	</a:t>
            </a:r>
            <a:endParaRPr lang="en-US" altLang="zh-CN" sz="2800" b="1" dirty="0"/>
          </a:p>
          <a:p>
            <a:pPr eaLnBrk="1" hangingPunct="1">
              <a:lnSpc>
                <a:spcPct val="90000"/>
              </a:lnSpc>
              <a:buNone/>
            </a:pPr>
            <a:r>
              <a:rPr lang="en-US" altLang="zh-CN" sz="2800" b="1" dirty="0"/>
              <a:t>   </a:t>
            </a:r>
            <a:r>
              <a:rPr lang="zh-CN" altLang="en-US" sz="2800" b="1" dirty="0"/>
              <a:t>从而均衡汇率为：</a:t>
            </a:r>
            <a:endParaRPr lang="zh-CN" altLang="en-US" sz="2800" b="1" dirty="0"/>
          </a:p>
          <a:p>
            <a:pPr eaLnBrk="1" hangingPunct="1">
              <a:lnSpc>
                <a:spcPct val="90000"/>
              </a:lnSpc>
              <a:buNone/>
            </a:pPr>
            <a:r>
              <a:rPr lang="zh-CN" altLang="en-US" sz="2800" b="1" dirty="0"/>
              <a:t>		</a:t>
            </a:r>
            <a:r>
              <a:rPr lang="en-US" altLang="zh-CN" sz="2800" b="1" dirty="0"/>
              <a:t>S</a:t>
            </a:r>
            <a:r>
              <a:rPr lang="zh-CN" altLang="en-US" sz="2800" b="1" dirty="0"/>
              <a:t>＝</a:t>
            </a:r>
            <a:r>
              <a:rPr lang="en-US" altLang="zh-CN" sz="2800" b="1" dirty="0"/>
              <a:t>k</a:t>
            </a:r>
            <a:r>
              <a:rPr lang="zh-CN" altLang="en-US" sz="2800" b="1" dirty="0"/>
              <a:t>（ </a:t>
            </a:r>
            <a:r>
              <a:rPr lang="en-US" altLang="zh-CN" sz="2800" b="1" dirty="0"/>
              <a:t>Y</a:t>
            </a:r>
            <a:r>
              <a:rPr lang="zh-CN" altLang="en-US" sz="2800" b="1" dirty="0"/>
              <a:t>，</a:t>
            </a:r>
            <a:r>
              <a:rPr lang="en-US" altLang="zh-CN" sz="2800" b="1" dirty="0"/>
              <a:t>Y*</a:t>
            </a:r>
            <a:r>
              <a:rPr lang="zh-CN" altLang="en-US" sz="2800" b="1" dirty="0"/>
              <a:t>，</a:t>
            </a:r>
            <a:r>
              <a:rPr lang="en-US" altLang="zh-CN" sz="2800" b="1" dirty="0"/>
              <a:t>P</a:t>
            </a:r>
            <a:r>
              <a:rPr lang="zh-CN" altLang="en-US" sz="2800" b="1" dirty="0"/>
              <a:t>，</a:t>
            </a:r>
            <a:r>
              <a:rPr lang="en-US" altLang="zh-CN" sz="2800" b="1" dirty="0"/>
              <a:t>P*</a:t>
            </a:r>
            <a:r>
              <a:rPr lang="zh-CN" altLang="en-US" sz="2800" b="1" dirty="0"/>
              <a:t>，</a:t>
            </a:r>
            <a:r>
              <a:rPr lang="en-US" altLang="zh-CN" sz="2800" b="1" dirty="0"/>
              <a:t>i</a:t>
            </a:r>
            <a:r>
              <a:rPr lang="zh-CN" altLang="en-US" sz="2800" b="1" dirty="0"/>
              <a:t>，</a:t>
            </a:r>
            <a:r>
              <a:rPr lang="en-US" altLang="zh-CN" sz="2800" b="1" dirty="0"/>
              <a:t>i*</a:t>
            </a:r>
            <a:r>
              <a:rPr lang="zh-CN" altLang="en-US" sz="2800" b="1" dirty="0"/>
              <a:t>， </a:t>
            </a:r>
            <a:r>
              <a:rPr lang="en-US" altLang="zh-CN" sz="2800" b="1" dirty="0"/>
              <a:t>S</a:t>
            </a:r>
            <a:r>
              <a:rPr lang="en-US" altLang="zh-CN" sz="2800" b="1" baseline="30000" dirty="0"/>
              <a:t>e</a:t>
            </a:r>
            <a:r>
              <a:rPr lang="en-US" altLang="zh-CN" sz="2800" b="1" dirty="0"/>
              <a:t> </a:t>
            </a:r>
            <a:r>
              <a:rPr lang="zh-CN" altLang="en-US" sz="2800" b="1" dirty="0"/>
              <a:t>）</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12803">
                                            <p:txEl>
                                              <p:charRg st="0" end="4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12803">
                                            <p:txEl>
                                              <p:charRg st="42" end="4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12803">
                                            <p:txEl>
                                              <p:charRg st="48" end="6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12803">
                                            <p:txEl>
                                              <p:charRg st="66" end="7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12803">
                                            <p:txEl>
                                              <p:charRg st="80" end="11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12803">
                                            <p:txEl>
                                              <p:charRg st="111" end="11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12803">
                                            <p:txEl>
                                              <p:charRg st="113" end="12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12803">
                                            <p:txEl>
                                              <p:charRg st="125" end="15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3827" name="Rectangle 3"/>
          <p:cNvSpPr>
            <a:spLocks noGrp="1"/>
          </p:cNvSpPr>
          <p:nvPr>
            <p:ph idx="1"/>
          </p:nvPr>
        </p:nvSpPr>
        <p:spPr>
          <a:xfrm>
            <a:off x="900113" y="404813"/>
            <a:ext cx="8243887" cy="4852987"/>
          </a:xfrm>
          <a:ln/>
        </p:spPr>
        <p:txBody>
          <a:bodyPr vert="horz" wrap="square" lIns="91440" tIns="45720" rIns="91440" bIns="45720" anchor="t" anchorCtr="0"/>
          <a:p>
            <a:pPr eaLnBrk="1" hangingPunct="1">
              <a:buNone/>
            </a:pPr>
            <a:r>
              <a:rPr lang="en-US" altLang="zh-CN" sz="2800" dirty="0">
                <a:ea typeface="黑体" panose="02010609060101010101" pitchFamily="2" charset="-122"/>
              </a:rPr>
              <a:t>     </a:t>
            </a:r>
            <a:r>
              <a:rPr lang="zh-CN" altLang="en-US" sz="2800" b="1" dirty="0"/>
              <a:t>各变量变动对汇率的影响</a:t>
            </a:r>
            <a:endParaRPr lang="zh-CN" altLang="en-US" sz="2800" b="1" dirty="0"/>
          </a:p>
          <a:p>
            <a:pPr eaLnBrk="1" hangingPunct="1">
              <a:buNone/>
            </a:pPr>
            <a:endParaRPr lang="zh-CN" altLang="en-US" sz="2800" b="1" dirty="0"/>
          </a:p>
          <a:p>
            <a:pPr lvl="1" eaLnBrk="1" hangingPunct="1">
              <a:buFont typeface="Wingdings" panose="05000000000000000000" pitchFamily="2" charset="2"/>
              <a:buChar char="l"/>
            </a:pPr>
            <a:r>
              <a:rPr lang="zh-CN" altLang="en-US" b="1" dirty="0"/>
              <a:t>	国民收入的变动</a:t>
            </a:r>
            <a:endParaRPr lang="zh-CN" altLang="en-US" b="1" dirty="0"/>
          </a:p>
          <a:p>
            <a:pPr lvl="1" eaLnBrk="1" hangingPunct="1">
              <a:buFont typeface="Wingdings" panose="05000000000000000000" pitchFamily="2" charset="2"/>
              <a:buNone/>
            </a:pPr>
            <a:r>
              <a:rPr lang="zh-CN" altLang="en-US" b="1" dirty="0"/>
              <a:t>   </a:t>
            </a:r>
            <a:r>
              <a:rPr lang="en-US" altLang="zh-CN" b="1" dirty="0"/>
              <a:t>Y</a:t>
            </a:r>
            <a:r>
              <a:rPr lang="en-US" altLang="zh-CN" b="1" dirty="0">
                <a:cs typeface="Arial" panose="020B0604020202020204" pitchFamily="34" charset="0"/>
              </a:rPr>
              <a:t>↑→M↑→</a:t>
            </a:r>
            <a:r>
              <a:rPr lang="zh-CN" altLang="en-US" b="1" dirty="0">
                <a:cs typeface="Arial" panose="020B0604020202020204" pitchFamily="34" charset="0"/>
              </a:rPr>
              <a:t>外汇需求↑→</a:t>
            </a:r>
            <a:r>
              <a:rPr lang="en-US" altLang="zh-CN" b="1" dirty="0">
                <a:cs typeface="Arial" panose="020B0604020202020204" pitchFamily="34" charset="0"/>
              </a:rPr>
              <a:t>S↑</a:t>
            </a:r>
            <a:r>
              <a:rPr lang="zh-CN" altLang="en-US" b="1" dirty="0">
                <a:cs typeface="Arial" panose="020B0604020202020204" pitchFamily="34" charset="0"/>
              </a:rPr>
              <a:t>；     </a:t>
            </a:r>
            <a:r>
              <a:rPr lang="en-US" altLang="zh-CN" b="1" dirty="0">
                <a:cs typeface="Arial" panose="020B0604020202020204" pitchFamily="34" charset="0"/>
              </a:rPr>
              <a:t>Y*↑→X↑→</a:t>
            </a:r>
            <a:r>
              <a:rPr lang="zh-CN" altLang="en-US" b="1" dirty="0">
                <a:cs typeface="Arial" panose="020B0604020202020204" pitchFamily="34" charset="0"/>
              </a:rPr>
              <a:t>外汇供应↑→</a:t>
            </a:r>
            <a:r>
              <a:rPr lang="en-US" altLang="zh-CN" b="1" dirty="0">
                <a:cs typeface="Arial" panose="020B0604020202020204" pitchFamily="34" charset="0"/>
              </a:rPr>
              <a:t>S↓</a:t>
            </a:r>
            <a:r>
              <a:rPr lang="zh-CN" altLang="en-US" b="1" dirty="0">
                <a:cs typeface="Arial" panose="020B0604020202020204" pitchFamily="34" charset="0"/>
              </a:rPr>
              <a:t>。</a:t>
            </a:r>
            <a:endParaRPr lang="zh-CN" altLang="en-US" b="1" dirty="0">
              <a:cs typeface="Arial" panose="020B0604020202020204" pitchFamily="34" charset="0"/>
            </a:endParaRPr>
          </a:p>
          <a:p>
            <a:pPr lvl="1" eaLnBrk="1" hangingPunct="1">
              <a:buFont typeface="Wingdings" panose="05000000000000000000" pitchFamily="2" charset="2"/>
              <a:buChar char="l"/>
            </a:pPr>
            <a:r>
              <a:rPr lang="zh-CN" altLang="en-US" b="1" dirty="0">
                <a:cs typeface="Arial" panose="020B0604020202020204" pitchFamily="34" charset="0"/>
              </a:rPr>
              <a:t>	价格水平的变动</a:t>
            </a:r>
            <a:endParaRPr lang="zh-CN" altLang="en-US" b="1" dirty="0">
              <a:cs typeface="Arial" panose="020B0604020202020204" pitchFamily="34" charset="0"/>
            </a:endParaRPr>
          </a:p>
          <a:p>
            <a:pPr lvl="1" eaLnBrk="1" hangingPunct="1">
              <a:buFont typeface="Wingdings" panose="05000000000000000000" pitchFamily="2" charset="2"/>
              <a:buNone/>
            </a:pPr>
            <a:r>
              <a:rPr lang="zh-CN" altLang="en-US" b="1" dirty="0">
                <a:cs typeface="Arial" panose="020B0604020202020204" pitchFamily="34" charset="0"/>
              </a:rPr>
              <a:t>   </a:t>
            </a:r>
            <a:r>
              <a:rPr lang="en-US" altLang="zh-CN" b="1" dirty="0">
                <a:cs typeface="Arial" panose="020B0604020202020204" pitchFamily="34" charset="0"/>
              </a:rPr>
              <a:t>P↑→</a:t>
            </a:r>
            <a:r>
              <a:rPr lang="zh-CN" altLang="en-US" b="1" dirty="0">
                <a:cs typeface="Arial" panose="020B0604020202020204" pitchFamily="34" charset="0"/>
              </a:rPr>
              <a:t>本国产品竞争力↓→</a:t>
            </a:r>
            <a:r>
              <a:rPr lang="en-US" altLang="zh-CN" b="1" dirty="0">
                <a:cs typeface="Arial" panose="020B0604020202020204" pitchFamily="34" charset="0"/>
              </a:rPr>
              <a:t>CA</a:t>
            </a:r>
            <a:r>
              <a:rPr lang="zh-CN" altLang="en-US" b="1" dirty="0">
                <a:cs typeface="Arial" panose="020B0604020202020204" pitchFamily="34" charset="0"/>
              </a:rPr>
              <a:t>恶化→</a:t>
            </a:r>
            <a:r>
              <a:rPr lang="en-US" altLang="zh-CN" b="1" dirty="0">
                <a:cs typeface="Arial" panose="020B0604020202020204" pitchFamily="34" charset="0"/>
              </a:rPr>
              <a:t>S↑</a:t>
            </a:r>
            <a:r>
              <a:rPr lang="zh-CN" altLang="en-US" b="1" dirty="0">
                <a:cs typeface="Arial" panose="020B0604020202020204" pitchFamily="34" charset="0"/>
              </a:rPr>
              <a:t>；</a:t>
            </a:r>
            <a:r>
              <a:rPr lang="en-US" altLang="zh-CN" b="1" dirty="0">
                <a:cs typeface="Arial" panose="020B0604020202020204" pitchFamily="34" charset="0"/>
              </a:rPr>
              <a:t>P*↑ →</a:t>
            </a:r>
            <a:r>
              <a:rPr lang="zh-CN" altLang="en-US" b="1" dirty="0">
                <a:cs typeface="Arial" panose="020B0604020202020204" pitchFamily="34" charset="0"/>
              </a:rPr>
              <a:t>本国产品竞争力↑→</a:t>
            </a:r>
            <a:r>
              <a:rPr lang="en-US" altLang="zh-CN" b="1" dirty="0">
                <a:cs typeface="Arial" panose="020B0604020202020204" pitchFamily="34" charset="0"/>
              </a:rPr>
              <a:t>CA</a:t>
            </a:r>
            <a:r>
              <a:rPr lang="zh-CN" altLang="en-US" b="1" dirty="0">
                <a:cs typeface="Arial" panose="020B0604020202020204" pitchFamily="34" charset="0"/>
              </a:rPr>
              <a:t>改善→</a:t>
            </a:r>
            <a:r>
              <a:rPr lang="en-US" altLang="zh-CN" b="1" dirty="0">
                <a:cs typeface="Arial" panose="020B0604020202020204" pitchFamily="34" charset="0"/>
              </a:rPr>
              <a:t>S ↓</a:t>
            </a:r>
            <a:r>
              <a:rPr lang="zh-CN" altLang="en-US" b="1" dirty="0">
                <a:cs typeface="Arial" panose="020B0604020202020204" pitchFamily="34" charset="0"/>
              </a:rPr>
              <a:t>。</a:t>
            </a:r>
            <a:endParaRPr lang="zh-CN" altLang="en-US" sz="2400" b="1" dirty="0"/>
          </a:p>
          <a:p>
            <a:pPr lvl="1" eaLnBrk="1" hangingPunct="1">
              <a:buFont typeface="Wingdings" panose="05000000000000000000" pitchFamily="2" charset="2"/>
              <a:buChar char="l"/>
            </a:pPr>
            <a:r>
              <a:rPr lang="zh-CN" altLang="en-US" b="1" dirty="0"/>
              <a:t>	利率水平的变动</a:t>
            </a:r>
            <a:endParaRPr lang="zh-CN" altLang="en-US" b="1" dirty="0"/>
          </a:p>
          <a:p>
            <a:pPr lvl="1" eaLnBrk="1" hangingPunct="1">
              <a:buFont typeface="Wingdings" panose="05000000000000000000" pitchFamily="2" charset="2"/>
              <a:buNone/>
            </a:pPr>
            <a:r>
              <a:rPr lang="zh-CN" altLang="en-US" b="1" dirty="0"/>
              <a:t>    </a:t>
            </a:r>
            <a:r>
              <a:rPr lang="en-US" altLang="zh-CN" b="1" dirty="0"/>
              <a:t>i</a:t>
            </a:r>
            <a:r>
              <a:rPr lang="en-US" altLang="zh-CN" b="1" dirty="0">
                <a:cs typeface="Arial" panose="020B0604020202020204" pitchFamily="34" charset="0"/>
              </a:rPr>
              <a:t>↑→</a:t>
            </a:r>
            <a:r>
              <a:rPr lang="zh-CN" altLang="en-US" b="1" dirty="0">
                <a:cs typeface="Arial" panose="020B0604020202020204" pitchFamily="34" charset="0"/>
              </a:rPr>
              <a:t>资本↑→外汇供应↑→</a:t>
            </a:r>
            <a:r>
              <a:rPr lang="en-US" altLang="zh-CN" b="1" dirty="0">
                <a:cs typeface="Arial" panose="020B0604020202020204" pitchFamily="34" charset="0"/>
              </a:rPr>
              <a:t>S↓</a:t>
            </a:r>
            <a:r>
              <a:rPr lang="zh-CN" altLang="en-US" b="1" dirty="0">
                <a:cs typeface="Arial" panose="020B0604020202020204" pitchFamily="34" charset="0"/>
              </a:rPr>
              <a:t>；</a:t>
            </a:r>
            <a:endParaRPr lang="zh-CN" altLang="en-US" b="1" dirty="0">
              <a:cs typeface="Arial" panose="020B0604020202020204" pitchFamily="34" charset="0"/>
            </a:endParaRPr>
          </a:p>
          <a:p>
            <a:pPr lvl="1" eaLnBrk="1" hangingPunct="1">
              <a:buFont typeface="Wingdings" panose="05000000000000000000" pitchFamily="2" charset="2"/>
              <a:buNone/>
            </a:pPr>
            <a:r>
              <a:rPr lang="zh-CN" altLang="en-US" b="1" dirty="0">
                <a:cs typeface="Arial" panose="020B0604020202020204" pitchFamily="34" charset="0"/>
              </a:rPr>
              <a:t>    </a:t>
            </a:r>
            <a:r>
              <a:rPr lang="en-US" altLang="zh-CN" b="1" dirty="0">
                <a:cs typeface="Arial" panose="020B0604020202020204" pitchFamily="34" charset="0"/>
              </a:rPr>
              <a:t>i*↑→</a:t>
            </a:r>
            <a:r>
              <a:rPr lang="zh-CN" altLang="en-US" b="1" dirty="0">
                <a:cs typeface="Arial" panose="020B0604020202020204" pitchFamily="34" charset="0"/>
              </a:rPr>
              <a:t>资本↓ →外汇需求↑→</a:t>
            </a:r>
            <a:r>
              <a:rPr lang="en-US" altLang="zh-CN" b="1" dirty="0">
                <a:cs typeface="Arial" panose="020B0604020202020204" pitchFamily="34" charset="0"/>
              </a:rPr>
              <a:t>S↑</a:t>
            </a:r>
            <a:r>
              <a:rPr lang="zh-CN" altLang="en-US" b="1" dirty="0">
                <a:cs typeface="Arial" panose="020B0604020202020204" pitchFamily="34" charset="0"/>
              </a:rPr>
              <a:t>。</a:t>
            </a:r>
            <a:endParaRPr lang="zh-CN" altLang="en-US" b="1" dirty="0">
              <a:cs typeface="Arial" panose="020B0604020202020204" pitchFamily="34" charset="0"/>
            </a:endParaRPr>
          </a:p>
          <a:p>
            <a:pPr lvl="1" eaLnBrk="1" hangingPunct="1">
              <a:buFont typeface="Wingdings" panose="05000000000000000000" pitchFamily="2" charset="2"/>
              <a:buChar char="l"/>
            </a:pPr>
            <a:r>
              <a:rPr lang="zh-CN" altLang="en-US" b="1" dirty="0">
                <a:cs typeface="Arial" panose="020B0604020202020204" pitchFamily="34" charset="0"/>
              </a:rPr>
              <a:t>	</a:t>
            </a:r>
            <a:r>
              <a:rPr lang="en-US" altLang="zh-CN" b="1" dirty="0">
                <a:cs typeface="Arial" panose="020B0604020202020204" pitchFamily="34" charset="0"/>
              </a:rPr>
              <a:t>S</a:t>
            </a:r>
            <a:r>
              <a:rPr lang="en-US" altLang="zh-CN" b="1" baseline="30000" dirty="0">
                <a:cs typeface="Arial" panose="020B0604020202020204" pitchFamily="34" charset="0"/>
              </a:rPr>
              <a:t>e</a:t>
            </a:r>
            <a:r>
              <a:rPr lang="en-US" altLang="zh-CN" b="1" dirty="0">
                <a:cs typeface="Arial" panose="020B0604020202020204" pitchFamily="34" charset="0"/>
              </a:rPr>
              <a:t>↑→</a:t>
            </a:r>
            <a:r>
              <a:rPr lang="zh-CN" altLang="en-US" b="1" dirty="0">
                <a:cs typeface="Arial" panose="020B0604020202020204" pitchFamily="34" charset="0"/>
              </a:rPr>
              <a:t>资本↓ →外汇需求↑ →</a:t>
            </a:r>
            <a:r>
              <a:rPr lang="en-US" altLang="zh-CN" b="1" dirty="0">
                <a:cs typeface="Arial" panose="020B0604020202020204" pitchFamily="34" charset="0"/>
              </a:rPr>
              <a:t>S ↑</a:t>
            </a:r>
            <a:r>
              <a:rPr lang="en-US" altLang="zh-CN" sz="2400" b="1" dirty="0">
                <a:cs typeface="Arial" panose="020B0604020202020204" pitchFamily="34" charset="0"/>
              </a:rPr>
              <a:t>	</a:t>
            </a:r>
            <a:r>
              <a:rPr lang="en-US" altLang="zh-CN" sz="2400" b="1" dirty="0">
                <a:latin typeface="宋体" panose="02010600030101010101" pitchFamily="2" charset="-122"/>
                <a:cs typeface="Arial" panose="020B0604020202020204" pitchFamily="34" charset="0"/>
              </a:rPr>
              <a:t>	</a:t>
            </a:r>
            <a:endParaRPr lang="en-US" altLang="zh-CN" sz="2400" b="1" dirty="0">
              <a:latin typeface="宋体" panose="02010600030101010101" pitchFamily="2" charset="-122"/>
              <a:ea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13827">
                                            <p:txEl>
                                              <p:charRg st="0" end="1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13827">
                                            <p:txEl>
                                              <p:charRg st="18" end="2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13827">
                                            <p:txEl>
                                              <p:charRg st="27" end="6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13827">
                                            <p:txEl>
                                              <p:charRg st="67" end="7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13827">
                                            <p:txEl>
                                              <p:charRg st="76" end="12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13827">
                                            <p:txEl>
                                              <p:charRg st="176" end="19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13827">
                                            <p:txEl>
                                              <p:charRg st="123" end="13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13827">
                                            <p:txEl>
                                              <p:charRg st="132" end="15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13827">
                                            <p:txEl>
                                              <p:charRg st="153" end="17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5875" name="Rectangle 3"/>
          <p:cNvSpPr>
            <a:spLocks noGrp="1"/>
          </p:cNvSpPr>
          <p:nvPr>
            <p:ph idx="1"/>
          </p:nvPr>
        </p:nvSpPr>
        <p:spPr>
          <a:xfrm>
            <a:off x="827088" y="404813"/>
            <a:ext cx="8316912" cy="6453187"/>
          </a:xfrm>
          <a:ln/>
        </p:spPr>
        <p:txBody>
          <a:bodyPr vert="horz" wrap="square" lIns="91440" tIns="45720" rIns="91440" bIns="45720" anchor="t" anchorCtr="0"/>
          <a:p>
            <a:pPr eaLnBrk="1" hangingPunct="1">
              <a:spcBef>
                <a:spcPct val="0"/>
              </a:spcBef>
              <a:buNone/>
            </a:pPr>
            <a:r>
              <a:rPr lang="en-US" altLang="zh-CN" sz="1800" dirty="0">
                <a:ea typeface="黑体" panose="02010609060101010101" pitchFamily="2" charset="-122"/>
              </a:rPr>
              <a:t>		</a:t>
            </a:r>
            <a:r>
              <a:rPr lang="zh-CN" altLang="en-US" b="1" dirty="0">
                <a:latin typeface="宋体" panose="02010600030101010101" pitchFamily="2" charset="-122"/>
              </a:rPr>
              <a:t>因此，国际收支论的基本原理可以概括为：</a:t>
            </a:r>
            <a:endParaRPr lang="zh-CN" altLang="en-US" b="1" dirty="0">
              <a:latin typeface="宋体" panose="02010600030101010101" pitchFamily="2" charset="-122"/>
            </a:endParaRPr>
          </a:p>
          <a:p>
            <a:pPr eaLnBrk="1" hangingPunct="1">
              <a:spcBef>
                <a:spcPct val="0"/>
              </a:spcBef>
              <a:buNone/>
            </a:pPr>
            <a:endParaRPr lang="zh-CN" altLang="en-US" b="1" dirty="0">
              <a:latin typeface="宋体" panose="02010600030101010101" pitchFamily="2" charset="-122"/>
            </a:endParaRPr>
          </a:p>
          <a:p>
            <a:pPr eaLnBrk="1" hangingPunct="1">
              <a:spcBef>
                <a:spcPct val="0"/>
              </a:spcBef>
              <a:buNone/>
            </a:pPr>
            <a:endParaRPr lang="zh-CN" altLang="en-US" b="1" dirty="0">
              <a:latin typeface="宋体" panose="02010600030101010101" pitchFamily="2" charset="-122"/>
            </a:endParaRPr>
          </a:p>
          <a:p>
            <a:pPr eaLnBrk="1" hangingPunct="1">
              <a:spcBef>
                <a:spcPct val="0"/>
              </a:spcBef>
              <a:buNone/>
            </a:pPr>
            <a:endParaRPr lang="zh-CN" altLang="en-US" b="1" dirty="0">
              <a:latin typeface="宋体" panose="02010600030101010101" pitchFamily="2" charset="-122"/>
            </a:endParaRPr>
          </a:p>
          <a:p>
            <a:pPr eaLnBrk="1" hangingPunct="1">
              <a:spcBef>
                <a:spcPct val="0"/>
              </a:spcBef>
              <a:buNone/>
            </a:pPr>
            <a:r>
              <a:rPr lang="zh-CN" altLang="en-US" b="1" dirty="0">
                <a:latin typeface="宋体" panose="02010600030101010101" pitchFamily="2" charset="-122"/>
              </a:rPr>
              <a:t>  各变量变动对汇率的影响以其他条件不变下为基础。而实际上，这些变量之间本身存在着复杂的关系。</a:t>
            </a:r>
            <a:endParaRPr lang="zh-CN" altLang="en-US" b="1" dirty="0">
              <a:latin typeface="宋体" panose="02010600030101010101" pitchFamily="2" charset="-122"/>
            </a:endParaRPr>
          </a:p>
          <a:p>
            <a:pPr eaLnBrk="1" hangingPunct="1">
              <a:spcBef>
                <a:spcPct val="0"/>
              </a:spcBef>
              <a:buNone/>
            </a:pPr>
            <a:r>
              <a:rPr lang="zh-CN" altLang="en-US" b="1" dirty="0">
                <a:latin typeface="宋体" panose="02010600030101010101" pitchFamily="2" charset="-122"/>
              </a:rPr>
              <a:t>  例如：本国国民收入的增加，</a:t>
            </a:r>
            <a:endParaRPr lang="zh-CN" altLang="en-US" b="1" dirty="0">
              <a:latin typeface="宋体" panose="02010600030101010101" pitchFamily="2" charset="-122"/>
            </a:endParaRPr>
          </a:p>
          <a:p>
            <a:pPr lvl="2" eaLnBrk="1" hangingPunct="1">
              <a:spcBef>
                <a:spcPct val="0"/>
              </a:spcBef>
              <a:buFont typeface="Wingdings" panose="05000000000000000000" pitchFamily="2" charset="2"/>
              <a:buChar char="Ø"/>
            </a:pPr>
            <a:r>
              <a:rPr lang="zh-CN" altLang="en-US" sz="3200" b="1" dirty="0">
                <a:latin typeface="宋体" panose="02010600030101010101" pitchFamily="2" charset="-122"/>
              </a:rPr>
              <a:t>导致进口增加；</a:t>
            </a:r>
            <a:endParaRPr lang="zh-CN" altLang="en-US" sz="3200" b="1" dirty="0">
              <a:latin typeface="宋体" panose="02010600030101010101" pitchFamily="2" charset="-122"/>
            </a:endParaRPr>
          </a:p>
          <a:p>
            <a:pPr lvl="2" eaLnBrk="1" hangingPunct="1">
              <a:spcBef>
                <a:spcPct val="0"/>
              </a:spcBef>
              <a:buFont typeface="Wingdings" panose="05000000000000000000" pitchFamily="2" charset="2"/>
              <a:buChar char="Ø"/>
            </a:pPr>
            <a:r>
              <a:rPr lang="zh-CN" altLang="en-US" sz="3200" b="1" dirty="0">
                <a:latin typeface="宋体" panose="02010600030101010101" pitchFamily="2" charset="-122"/>
              </a:rPr>
              <a:t>造成货币需求的上升而造成利率上升，这又带来了资本流入；</a:t>
            </a:r>
            <a:endParaRPr lang="zh-CN" altLang="en-US" sz="3200" b="1" dirty="0">
              <a:latin typeface="宋体" panose="02010600030101010101" pitchFamily="2" charset="-122"/>
            </a:endParaRPr>
          </a:p>
          <a:p>
            <a:pPr lvl="2" eaLnBrk="1" hangingPunct="1">
              <a:spcBef>
                <a:spcPct val="0"/>
              </a:spcBef>
              <a:buFont typeface="Wingdings" panose="05000000000000000000" pitchFamily="2" charset="2"/>
              <a:buChar char="Ø"/>
            </a:pPr>
            <a:r>
              <a:rPr lang="zh-CN" altLang="en-US" sz="3200" b="1" dirty="0">
                <a:latin typeface="宋体" panose="02010600030101010101" pitchFamily="2" charset="-122"/>
              </a:rPr>
              <a:t>可能导致对未来汇率预期的改变。</a:t>
            </a:r>
            <a:endParaRPr lang="zh-CN" altLang="en-US" sz="3200" b="1" dirty="0">
              <a:latin typeface="宋体" panose="02010600030101010101" pitchFamily="2" charset="-122"/>
            </a:endParaRPr>
          </a:p>
        </p:txBody>
      </p:sp>
      <p:sp>
        <p:nvSpPr>
          <p:cNvPr id="230403" name="Rectangle 4"/>
          <p:cNvSpPr/>
          <p:nvPr/>
        </p:nvSpPr>
        <p:spPr>
          <a:xfrm>
            <a:off x="4365625" y="3246438"/>
            <a:ext cx="412750" cy="366712"/>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0"/>
              </a:spcBef>
              <a:buClrTx/>
              <a:buSzTx/>
              <a:buFontTx/>
              <a:buNone/>
            </a:pPr>
            <a:r>
              <a:rPr lang="en-US" altLang="zh-CN" sz="1800" dirty="0">
                <a:solidFill>
                  <a:schemeClr val="bg1"/>
                </a:solidFill>
                <a:latin typeface="Arial" panose="020B0604020202020204" pitchFamily="34" charset="0"/>
              </a:rPr>
              <a:t>↑</a:t>
            </a:r>
            <a:endParaRPr lang="en-US" altLang="zh-CN" sz="1800" dirty="0">
              <a:solidFill>
                <a:schemeClr val="bg1"/>
              </a:solidFill>
              <a:latin typeface="Arial" panose="020B0604020202020204" pitchFamily="34" charset="0"/>
            </a:endParaRPr>
          </a:p>
        </p:txBody>
      </p:sp>
      <p:sp>
        <p:nvSpPr>
          <p:cNvPr id="230404" name="Rectangle 5"/>
          <p:cNvSpPr/>
          <p:nvPr/>
        </p:nvSpPr>
        <p:spPr>
          <a:xfrm>
            <a:off x="0" y="0"/>
            <a:ext cx="9144000" cy="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aphicFrame>
        <p:nvGraphicFramePr>
          <p:cNvPr id="1615878" name="Object 6"/>
          <p:cNvGraphicFramePr>
            <a:graphicFrameLocks noChangeAspect="1"/>
          </p:cNvGraphicFramePr>
          <p:nvPr/>
        </p:nvGraphicFramePr>
        <p:xfrm>
          <a:off x="2484438" y="1341438"/>
          <a:ext cx="5140325" cy="1031875"/>
        </p:xfrm>
        <a:graphic>
          <a:graphicData uri="http://schemas.openxmlformats.org/presentationml/2006/ole">
            <mc:AlternateContent xmlns:mc="http://schemas.openxmlformats.org/markup-compatibility/2006">
              <mc:Choice xmlns:v="urn:schemas-microsoft-com:vml" Requires="v">
                <p:oleObj spid="_x0000_s3082" name="" r:id="rId1" imgW="1828800" imgH="342900" progId="Equation.3">
                  <p:embed/>
                </p:oleObj>
              </mc:Choice>
              <mc:Fallback>
                <p:oleObj name="" r:id="rId1" imgW="1828800" imgH="342900" progId="Equation.3">
                  <p:embed/>
                  <p:pic>
                    <p:nvPicPr>
                      <p:cNvPr id="0" name="图片 3081"/>
                      <p:cNvPicPr/>
                      <p:nvPr/>
                    </p:nvPicPr>
                    <p:blipFill>
                      <a:blip r:embed="rId2"/>
                      <a:stretch>
                        <a:fillRect/>
                      </a:stretch>
                    </p:blipFill>
                    <p:spPr>
                      <a:xfrm>
                        <a:off x="2484438" y="1341438"/>
                        <a:ext cx="5140325" cy="1031875"/>
                      </a:xfrm>
                      <a:prstGeom prst="rect">
                        <a:avLst/>
                      </a:prstGeom>
                      <a:solidFill>
                        <a:srgbClr val="FFFFFF"/>
                      </a:solidFill>
                      <a:ln w="9525" cap="flat" cmpd="sng">
                        <a:solidFill>
                          <a:schemeClr val="tx1"/>
                        </a:solidFill>
                        <a:prstDash val="solid"/>
                        <a:miter/>
                        <a:headEnd type="none" w="med" len="med"/>
                        <a:tailEnd type="none" w="med" len="med"/>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1587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15875">
                                            <p:txEl>
                                              <p:charRg st="25" end="7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15875">
                                            <p:txEl>
                                              <p:charRg st="73" end="8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15875">
                                            <p:txEl>
                                              <p:charRg st="89" end="9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15875">
                                            <p:txEl>
                                              <p:charRg st="97" end="12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15875">
                                            <p:txEl>
                                              <p:charRg st="125" end="14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1426" name="Rectangle 4"/>
          <p:cNvSpPr>
            <a:spLocks noGrp="1"/>
          </p:cNvSpPr>
          <p:nvPr>
            <p:ph type="title"/>
          </p:nvPr>
        </p:nvSpPr>
        <p:spPr>
          <a:xfrm>
            <a:off x="1371600" y="2781300"/>
            <a:ext cx="7772400" cy="1206500"/>
          </a:xfrm>
          <a:ln/>
        </p:spPr>
        <p:txBody>
          <a:bodyPr vert="horz" wrap="square" lIns="91440" tIns="45720" rIns="91440" bIns="45720" anchor="ctr" anchorCtr="0"/>
          <a:p>
            <a:pPr eaLnBrk="1" hangingPunct="1">
              <a:lnSpc>
                <a:spcPct val="130000"/>
              </a:lnSpc>
            </a:pPr>
            <a:r>
              <a:rPr lang="zh-CN" altLang="en-US" sz="3200" b="1" dirty="0">
                <a:solidFill>
                  <a:schemeClr val="tx1"/>
                </a:solidFill>
              </a:rPr>
              <a:t>国际收支论在国际借贷论基础上进一步考察了影响国际收支（国际借贷）的具体因素，更完整地解释了相关因素对汇率的影响，因而比国际借贷论具有更重要的学术价值。</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但国际收支论仍然只能解释汇率的短期变动，无法揭示国际收支平衡时汇率为什么会有不同点位。</a:t>
            </a:r>
            <a:endParaRPr lang="zh-CN" altLang="en-US" sz="3200" b="1" dirty="0">
              <a:solidFill>
                <a:schemeClr val="tx1"/>
              </a:solidFill>
            </a:endParaRPr>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245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三、汇兑心理论</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法国学者阿夫达里昂认为，人们之所以需要外国货币，除了需要购买外国商品之外，还有满足支付、投资、外汇投机、资本外逃等需要，这种外国货币所带来的效用构成了其价值基础。因此，外国货币的价值决定于外汇供求双方对外币所作的主观评价，即外币价值的高低是以人们主观评价中边际效用的大小为转移的。</a:t>
            </a:r>
            <a:endParaRPr lang="zh-CN" altLang="en-US" sz="3200" b="1" dirty="0">
              <a:solidFill>
                <a:schemeClr val="tx1"/>
              </a:solidFill>
            </a:endParaRPr>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347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外汇的边际效用递减，而购买外汇的边际成本递增，市场上的外汇汇率取决于外汇的边际效用与边际成本之比。在一定的汇率水平上，如果人们认为外汇提供的边际效用大于边际成本，就会大量购买外汇，导致外汇汇率的上升，直至边际效用等于边际成本。反之，当人们认为外汇的边际效用小于边际成本时，就会抛售外汇，促使外汇汇率下降。由于人们对外汇的效用和成本所作的主观评价会随各种情况而不断变化，因而汇率也会相应变动。</a:t>
            </a:r>
            <a:endParaRPr lang="zh-CN" altLang="en-US" sz="3200" b="1" dirty="0">
              <a:solidFill>
                <a:schemeClr val="tx1"/>
              </a:solidFill>
            </a:endParaRPr>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449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汇兑心理论揭示了学术界以前所忽视的人们的主观心理活动和预期对汇率的影响作用，因而有其合理性。由该理论演变而来的心理预期论至今还有很大的影响。尤其是在解释外汇投机、资本外逃等因素对汇率的影响方面该理论有很强的说服力，故而特别适用于国际金融动荡时期。但汇兑心理论也只能说明短期汇率，而不是长期汇率的影响因素，且无法据以从数量上确定汇率的实际水平。</a:t>
            </a:r>
            <a:endParaRPr lang="zh-CN" altLang="en-US" sz="3200" b="1" dirty="0">
              <a:solidFill>
                <a:schemeClr val="tx1"/>
              </a:solidFill>
            </a:endParaRPr>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2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2800" b="1" dirty="0">
                <a:solidFill>
                  <a:schemeClr val="tx1"/>
                </a:solidFill>
              </a:rPr>
              <a:t>	</a:t>
            </a:r>
            <a:r>
              <a:rPr lang="zh-CN" altLang="en-US" sz="2800" b="1" dirty="0">
                <a:solidFill>
                  <a:schemeClr val="tx1"/>
                </a:solidFill>
              </a:rPr>
              <a:t>第三节  购买力平价论</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理论要点：人们之所以需要外国货币，是因为它在外国具有商品的购买力，因此，两种货币的汇率，主要是由这两国货币各自在本国的购买力之比，即购买力平价决定的。</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假定一组商品，在英国购买时需要</a:t>
            </a:r>
            <a:r>
              <a:rPr lang="en-US" altLang="zh-CN" sz="2800" b="1" dirty="0">
                <a:solidFill>
                  <a:schemeClr val="tx1"/>
                </a:solidFill>
              </a:rPr>
              <a:t>1</a:t>
            </a:r>
            <a:r>
              <a:rPr lang="zh-CN" altLang="en-US" sz="2800" b="1" dirty="0">
                <a:solidFill>
                  <a:schemeClr val="tx1"/>
                </a:solidFill>
              </a:rPr>
              <a:t>英镑，在美国需要</a:t>
            </a:r>
            <a:r>
              <a:rPr lang="en-US" altLang="zh-CN" sz="2800" b="1" dirty="0">
                <a:solidFill>
                  <a:schemeClr val="tx1"/>
                </a:solidFill>
              </a:rPr>
              <a:t>2</a:t>
            </a:r>
            <a:r>
              <a:rPr lang="zh-CN" altLang="en-US" sz="2800" b="1" dirty="0">
                <a:solidFill>
                  <a:schemeClr val="tx1"/>
                </a:solidFill>
              </a:rPr>
              <a:t>美元，两国的货币购买力之比为</a:t>
            </a:r>
            <a:r>
              <a:rPr lang="en-US" altLang="zh-CN" sz="2800" b="1" dirty="0">
                <a:solidFill>
                  <a:schemeClr val="tx1"/>
                </a:solidFill>
              </a:rPr>
              <a:t>2</a:t>
            </a:r>
            <a:r>
              <a:rPr lang="zh-CN" altLang="en-US" sz="2800" b="1" dirty="0">
                <a:solidFill>
                  <a:schemeClr val="tx1"/>
                </a:solidFill>
              </a:rPr>
              <a:t>：</a:t>
            </a:r>
            <a:r>
              <a:rPr lang="en-US" altLang="zh-CN" sz="2800" b="1" dirty="0">
                <a:solidFill>
                  <a:schemeClr val="tx1"/>
                </a:solidFill>
              </a:rPr>
              <a:t>l</a:t>
            </a:r>
            <a:r>
              <a:rPr lang="zh-CN" altLang="en-US" sz="2800" b="1" dirty="0">
                <a:solidFill>
                  <a:schemeClr val="tx1"/>
                </a:solidFill>
              </a:rPr>
              <a:t>，那么这两种货币的汇率就应该是</a:t>
            </a:r>
            <a:r>
              <a:rPr lang="en-US" altLang="zh-CN" sz="2800" b="1" dirty="0">
                <a:solidFill>
                  <a:schemeClr val="tx1"/>
                </a:solidFill>
              </a:rPr>
              <a:t>1</a:t>
            </a:r>
            <a:r>
              <a:rPr lang="zh-CN" altLang="en-US" sz="2800" b="1" dirty="0">
                <a:solidFill>
                  <a:schemeClr val="tx1"/>
                </a:solidFill>
              </a:rPr>
              <a:t>英镑 </a:t>
            </a:r>
            <a:r>
              <a:rPr lang="en-US" altLang="zh-CN" sz="2800" b="1" dirty="0">
                <a:solidFill>
                  <a:schemeClr val="tx1"/>
                </a:solidFill>
              </a:rPr>
              <a:t>= 2</a:t>
            </a:r>
            <a:r>
              <a:rPr lang="zh-CN" altLang="en-US" sz="2800" b="1" dirty="0">
                <a:solidFill>
                  <a:schemeClr val="tx1"/>
                </a:solidFill>
              </a:rPr>
              <a:t>美元。由于货币的购买力主要体现在价格水平上，即货币购买力是价格水平的倒数，因此，购买力平价可以下式表示：</a:t>
            </a:r>
            <a:endParaRPr lang="zh-CN" altLang="en-US" sz="2800" b="1" dirty="0">
              <a:solidFill>
                <a:schemeClr val="tx1"/>
              </a:solidFill>
            </a:endParaRPr>
          </a:p>
        </p:txBody>
      </p:sp>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6546" name="Rectangle 2"/>
          <p:cNvSpPr/>
          <p:nvPr/>
        </p:nvSpPr>
        <p:spPr>
          <a:xfrm>
            <a:off x="2286000" y="2733675"/>
            <a:ext cx="9144000" cy="0"/>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pic>
        <p:nvPicPr>
          <p:cNvPr id="236547" name="Picture 3"/>
          <p:cNvPicPr>
            <a:picLocks noChangeAspect="1"/>
          </p:cNvPicPr>
          <p:nvPr/>
        </p:nvPicPr>
        <p:blipFill>
          <a:blip r:embed="rId1"/>
          <a:srcRect l="4254" t="34853" r="9290" b="30054"/>
          <a:stretch>
            <a:fillRect/>
          </a:stretch>
        </p:blipFill>
        <p:spPr>
          <a:xfrm>
            <a:off x="0" y="2133600"/>
            <a:ext cx="9144000" cy="2781300"/>
          </a:xfrm>
          <a:prstGeom prst="rect">
            <a:avLst/>
          </a:prstGeom>
          <a:noFill/>
          <a:ln w="9525">
            <a:noFill/>
          </a:ln>
        </p:spPr>
      </p:pic>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57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4000" b="1" dirty="0">
                <a:solidFill>
                  <a:schemeClr val="tx1"/>
                </a:solidFill>
              </a:rPr>
              <a:t>上述购买力平价表达式有一个重要缺陷，即一国的价格水平无法用精确的数量来表示。为此，卡塞尔又推导出了另一个表达式，并将其称作相对购买力平价，而将上述的等式称作绝对购买力平价：</a:t>
            </a:r>
            <a:endParaRPr lang="zh-CN" altLang="en-US" sz="4000" b="1" dirty="0">
              <a:solidFill>
                <a:schemeClr val="tx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2800" b="1" dirty="0">
                <a:solidFill>
                  <a:schemeClr val="tx1"/>
                </a:solidFill>
              </a:rPr>
              <a:t>二、国际收支的重要性</a:t>
            </a:r>
            <a:br>
              <a:rPr lang="zh-CN" altLang="en-US" sz="2800" b="1" dirty="0">
                <a:solidFill>
                  <a:schemeClr val="tx1"/>
                </a:solidFill>
              </a:rPr>
            </a:br>
            <a:r>
              <a:rPr lang="zh-CN" altLang="en-US" sz="2800" b="1" dirty="0">
                <a:solidFill>
                  <a:schemeClr val="tx1"/>
                </a:solidFill>
              </a:rPr>
              <a:t>	</a:t>
            </a:r>
            <a:br>
              <a:rPr lang="zh-CN" altLang="en-US" sz="2800" b="1" dirty="0">
                <a:solidFill>
                  <a:schemeClr val="tx1"/>
                </a:solidFill>
              </a:rPr>
            </a:br>
            <a:r>
              <a:rPr lang="zh-CN" altLang="en-US" sz="2800" b="1" dirty="0">
                <a:solidFill>
                  <a:schemeClr val="tx1"/>
                </a:solidFill>
              </a:rPr>
              <a:t>	国际收支概念从仅仅指简单的贸易收支发展到把全部国际经济交易都包括在内，充分说明了国际收支的重要性与日俱增。</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早期的重商学派认为，一国的出口若大于进口，由此产生的贸易顺差可导致对外净收入，作为货币的金银就会流入，货币供应量相应增加，利率随之下跌，这有助于促进投资和经济增长。在这一理论的指导下，各国政府都比较重视国际收支，并以争取国际收支顺差作为制定贸易政策的出发点。</a:t>
            </a:r>
            <a:br>
              <a:rPr lang="zh-CN" altLang="en-US" sz="2800" b="1" dirty="0">
                <a:solidFill>
                  <a:schemeClr val="tx1"/>
                </a:solidFill>
              </a:rPr>
            </a:br>
            <a:endParaRPr lang="zh-CN" altLang="en-US" sz="2800" b="1" dirty="0">
              <a:solidFill>
                <a:schemeClr val="tx1"/>
              </a:solidFill>
            </a:endParaRPr>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8594" name="Rectangle 2"/>
          <p:cNvSpPr/>
          <p:nvPr/>
        </p:nvSpPr>
        <p:spPr>
          <a:xfrm>
            <a:off x="2224088" y="2614613"/>
            <a:ext cx="9144000" cy="0"/>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pic>
        <p:nvPicPr>
          <p:cNvPr id="238595" name="Picture 5"/>
          <p:cNvPicPr>
            <a:picLocks noChangeAspect="1"/>
          </p:cNvPicPr>
          <p:nvPr/>
        </p:nvPicPr>
        <p:blipFill>
          <a:blip r:embed="rId1"/>
          <a:srcRect t="4816" r="15422"/>
          <a:stretch>
            <a:fillRect/>
          </a:stretch>
        </p:blipFill>
        <p:spPr>
          <a:xfrm>
            <a:off x="0" y="0"/>
            <a:ext cx="9144000" cy="6843713"/>
          </a:xfrm>
          <a:prstGeom prst="rect">
            <a:avLst/>
          </a:prstGeom>
          <a:noFill/>
          <a:ln w="9525">
            <a:noFill/>
          </a:ln>
        </p:spPr>
      </p:pic>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9618" name="Rectangle 9"/>
          <p:cNvSpPr>
            <a:spLocks noGrp="1"/>
          </p:cNvSpPr>
          <p:nvPr>
            <p:ph type="title"/>
          </p:nvPr>
        </p:nvSpPr>
        <p:spPr>
          <a:xfrm>
            <a:off x="1371600" y="0"/>
            <a:ext cx="7772400" cy="1206500"/>
          </a:xfrm>
          <a:ln/>
        </p:spPr>
        <p:txBody>
          <a:bodyPr vert="horz" wrap="square" lIns="91440" tIns="45720" rIns="91440" bIns="45720" anchor="ctr" anchorCtr="0"/>
          <a:p>
            <a:pPr eaLnBrk="1" hangingPunct="1"/>
            <a:r>
              <a:rPr lang="zh-CN" altLang="en-US" sz="3600" b="1" dirty="0">
                <a:solidFill>
                  <a:schemeClr val="tx1"/>
                </a:solidFill>
              </a:rPr>
              <a:t>数学推导</a:t>
            </a:r>
            <a:endParaRPr lang="zh-CN" altLang="en-US" sz="3600" b="1" dirty="0">
              <a:solidFill>
                <a:schemeClr val="tx1"/>
              </a:solidFill>
            </a:endParaRPr>
          </a:p>
        </p:txBody>
      </p:sp>
      <p:sp>
        <p:nvSpPr>
          <p:cNvPr id="239619" name="Text Box 11"/>
          <p:cNvSpPr txBox="1"/>
          <p:nvPr/>
        </p:nvSpPr>
        <p:spPr>
          <a:xfrm>
            <a:off x="1331913" y="2708275"/>
            <a:ext cx="5761037" cy="641350"/>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3600" b="1" dirty="0"/>
              <a:t>求导数：</a:t>
            </a:r>
            <a:endParaRPr lang="zh-CN" altLang="en-US" sz="3600" b="1" dirty="0"/>
          </a:p>
        </p:txBody>
      </p:sp>
      <p:sp>
        <p:nvSpPr>
          <p:cNvPr id="239620" name="Text Box 12"/>
          <p:cNvSpPr txBox="1"/>
          <p:nvPr/>
        </p:nvSpPr>
        <p:spPr>
          <a:xfrm>
            <a:off x="1619250" y="5229225"/>
            <a:ext cx="7200900" cy="1190625"/>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3600" b="1" dirty="0"/>
              <a:t>如果</a:t>
            </a:r>
            <a:r>
              <a:rPr lang="en-US" altLang="zh-CN" sz="3600" b="1" i="1" dirty="0">
                <a:sym typeface="Symbol" panose="05050102010706020507" pitchFamily="18" charset="2"/>
              </a:rPr>
              <a:t>K</a:t>
            </a:r>
            <a:r>
              <a:rPr lang="en-US" altLang="zh-CN" sz="3600" b="1" dirty="0"/>
              <a:t>=1</a:t>
            </a:r>
            <a:r>
              <a:rPr lang="zh-CN" altLang="en-US" sz="3600" b="1" dirty="0"/>
              <a:t>，则绝对购买力平价成立；否则，相对购买力平价成立</a:t>
            </a:r>
            <a:endParaRPr lang="zh-CN" altLang="en-US" sz="3600" b="1" dirty="0"/>
          </a:p>
        </p:txBody>
      </p:sp>
      <p:pic>
        <p:nvPicPr>
          <p:cNvPr id="239621" name="Picture 17"/>
          <p:cNvPicPr>
            <a:picLocks noChangeAspect="1"/>
          </p:cNvPicPr>
          <p:nvPr/>
        </p:nvPicPr>
        <p:blipFill>
          <a:blip r:embed="rId1"/>
          <a:stretch>
            <a:fillRect/>
          </a:stretch>
        </p:blipFill>
        <p:spPr>
          <a:xfrm>
            <a:off x="3419475" y="1268413"/>
            <a:ext cx="2233613" cy="1325562"/>
          </a:xfrm>
          <a:prstGeom prst="rect">
            <a:avLst/>
          </a:prstGeom>
          <a:solidFill>
            <a:schemeClr val="tx1"/>
          </a:solidFill>
          <a:ln w="9525">
            <a:noFill/>
          </a:ln>
        </p:spPr>
      </p:pic>
      <p:pic>
        <p:nvPicPr>
          <p:cNvPr id="239622" name="Picture 19"/>
          <p:cNvPicPr>
            <a:picLocks noChangeAspect="1"/>
          </p:cNvPicPr>
          <p:nvPr/>
        </p:nvPicPr>
        <p:blipFill>
          <a:blip r:embed="rId2"/>
          <a:stretch>
            <a:fillRect/>
          </a:stretch>
        </p:blipFill>
        <p:spPr>
          <a:xfrm>
            <a:off x="2916238" y="3716338"/>
            <a:ext cx="4465637" cy="1060450"/>
          </a:xfrm>
          <a:prstGeom prst="rect">
            <a:avLst/>
          </a:prstGeom>
          <a:solidFill>
            <a:schemeClr val="tx1"/>
          </a:solidFill>
          <a:ln w="9525">
            <a:noFill/>
          </a:ln>
        </p:spPr>
      </p:pic>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064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绝对购买力平价考察的是时点现象；相对购买力平价考察的时期现象。结论：</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a:t>
            </a:r>
            <a:r>
              <a:rPr lang="en-US" altLang="zh-CN" sz="3200" b="1" dirty="0">
                <a:solidFill>
                  <a:schemeClr val="tx1"/>
                </a:solidFill>
              </a:rPr>
              <a:t>1</a:t>
            </a:r>
            <a:r>
              <a:rPr lang="zh-CN" altLang="en-US" sz="3200" b="1" dirty="0">
                <a:solidFill>
                  <a:schemeClr val="tx1"/>
                </a:solidFill>
              </a:rPr>
              <a:t>）如果能找到一个历史上符合</a:t>
            </a:r>
            <a:r>
              <a:rPr lang="en-US" altLang="zh-CN" sz="3200" b="1" dirty="0">
                <a:solidFill>
                  <a:schemeClr val="tx1"/>
                </a:solidFill>
              </a:rPr>
              <a:t>A</a:t>
            </a:r>
            <a:r>
              <a:rPr lang="zh-CN" altLang="en-US" sz="3200" b="1" dirty="0">
                <a:solidFill>
                  <a:schemeClr val="tx1"/>
                </a:solidFill>
              </a:rPr>
              <a:t>、</a:t>
            </a:r>
            <a:r>
              <a:rPr lang="en-US" altLang="zh-CN" sz="3200" b="1" dirty="0">
                <a:solidFill>
                  <a:schemeClr val="tx1"/>
                </a:solidFill>
              </a:rPr>
              <a:t>B</a:t>
            </a:r>
            <a:r>
              <a:rPr lang="zh-CN" altLang="en-US" sz="3200" b="1" dirty="0">
                <a:solidFill>
                  <a:schemeClr val="tx1"/>
                </a:solidFill>
              </a:rPr>
              <a:t>两国绝对购买力平价的汇率，即绝对购买力平价成立，并将其作为基期汇率，那么就可以根据以后一段时期里这两个国家的价格指数变动情况推算出这两国货币的当前的购买力平价。（</a:t>
            </a:r>
            <a:r>
              <a:rPr lang="en-US" altLang="zh-CN" sz="3200" b="1" dirty="0">
                <a:solidFill>
                  <a:schemeClr val="tx1"/>
                </a:solidFill>
              </a:rPr>
              <a:t>2</a:t>
            </a:r>
            <a:r>
              <a:rPr lang="zh-CN" altLang="en-US" sz="3200" b="1" dirty="0">
                <a:solidFill>
                  <a:schemeClr val="tx1"/>
                </a:solidFill>
              </a:rPr>
              <a:t>）如果绝对购买力平价不成立，只要导致汇率与绝对购买力平价偏差的因素具有稳定性，则相对购买力平价依然成立。</a:t>
            </a:r>
            <a:endParaRPr lang="zh-CN" altLang="en-US" sz="3200" b="1" dirty="0">
              <a:solidFill>
                <a:schemeClr val="tx1"/>
              </a:solidFill>
            </a:endParaRPr>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166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600" b="1" dirty="0">
                <a:solidFill>
                  <a:schemeClr val="tx1"/>
                </a:solidFill>
              </a:rPr>
              <a:t>购买力平价论由于抓住了货币内在的特性──货币的购买力，即价格水平这一影响汇率的核心因素，并首次使理论汇率的确定得到了量化的尺度，因而长期以来一直深受学术界的推崇，占据主流地位，至今仍有极大影响。尤其是在严重的通货膨胀时期，购买力平价论的可靠性更为突出。</a:t>
            </a:r>
            <a:endParaRPr lang="zh-CN" altLang="en-US" sz="3600" b="1" dirty="0">
              <a:solidFill>
                <a:schemeClr val="tx1"/>
              </a:solidFill>
            </a:endParaRPr>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2690" name="Rectangle 2"/>
          <p:cNvSpPr>
            <a:spLocks noGrp="1"/>
          </p:cNvSpPr>
          <p:nvPr>
            <p:ph type="title"/>
          </p:nvPr>
        </p:nvSpPr>
        <p:spPr>
          <a:xfrm>
            <a:off x="1371600" y="3213100"/>
            <a:ext cx="7772400" cy="1206500"/>
          </a:xfrm>
          <a:ln/>
        </p:spPr>
        <p:txBody>
          <a:bodyPr vert="horz" wrap="square" lIns="91440" tIns="45720" rIns="91440" bIns="45720" anchor="ctr" anchorCtr="0"/>
          <a:p>
            <a:pPr eaLnBrk="1" hangingPunct="1"/>
            <a:r>
              <a:rPr lang="zh-CN" altLang="en-US" sz="3600" b="1" dirty="0">
                <a:solidFill>
                  <a:schemeClr val="tx1"/>
                </a:solidFill>
              </a:rPr>
              <a:t>罗纳德</a:t>
            </a:r>
            <a:r>
              <a:rPr lang="en-US" altLang="zh-CN" sz="3600" b="1" dirty="0">
                <a:solidFill>
                  <a:schemeClr val="tx1"/>
                </a:solidFill>
                <a:latin typeface="宋体" panose="02010600030101010101" pitchFamily="2" charset="-122"/>
              </a:rPr>
              <a:t>·</a:t>
            </a:r>
            <a:r>
              <a:rPr lang="zh-CN" altLang="en-US" sz="3600" b="1" dirty="0">
                <a:solidFill>
                  <a:schemeClr val="tx1"/>
                </a:solidFill>
              </a:rPr>
              <a:t>麦金农：</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自</a:t>
            </a:r>
            <a:r>
              <a:rPr lang="en-US" altLang="zh-CN" sz="3600" b="1" dirty="0">
                <a:solidFill>
                  <a:schemeClr val="tx1"/>
                </a:solidFill>
              </a:rPr>
              <a:t>2005</a:t>
            </a:r>
            <a:r>
              <a:rPr lang="zh-CN" altLang="en-US" sz="3600" b="1" dirty="0">
                <a:solidFill>
                  <a:schemeClr val="tx1"/>
                </a:solidFill>
              </a:rPr>
              <a:t>年</a:t>
            </a:r>
            <a:r>
              <a:rPr lang="en-US" altLang="zh-CN" sz="3600" b="1" dirty="0">
                <a:solidFill>
                  <a:schemeClr val="tx1"/>
                </a:solidFill>
              </a:rPr>
              <a:t>7</a:t>
            </a:r>
            <a:r>
              <a:rPr lang="zh-CN" altLang="en-US" sz="3600" b="1" dirty="0">
                <a:solidFill>
                  <a:schemeClr val="tx1"/>
                </a:solidFill>
              </a:rPr>
              <a:t>月到</a:t>
            </a:r>
            <a:r>
              <a:rPr lang="en-US" altLang="zh-CN" sz="3600" b="1" dirty="0">
                <a:solidFill>
                  <a:schemeClr val="tx1"/>
                </a:solidFill>
              </a:rPr>
              <a:t>2006</a:t>
            </a:r>
            <a:r>
              <a:rPr lang="zh-CN" altLang="en-US" sz="3600" b="1" dirty="0">
                <a:solidFill>
                  <a:schemeClr val="tx1"/>
                </a:solidFill>
              </a:rPr>
              <a:t>年年中，中国的物价水平只上涨了</a:t>
            </a:r>
            <a:r>
              <a:rPr lang="en-US" altLang="zh-CN" sz="3600" b="1" dirty="0">
                <a:solidFill>
                  <a:schemeClr val="tx1"/>
                </a:solidFill>
              </a:rPr>
              <a:t>1%</a:t>
            </a:r>
            <a:r>
              <a:rPr lang="zh-CN" altLang="en-US" sz="3600" b="1" dirty="0">
                <a:solidFill>
                  <a:schemeClr val="tx1"/>
                </a:solidFill>
              </a:rPr>
              <a:t>，而美国上涨了</a:t>
            </a:r>
            <a:r>
              <a:rPr lang="en-US" altLang="zh-CN" sz="3600" b="1" dirty="0">
                <a:solidFill>
                  <a:schemeClr val="tx1"/>
                </a:solidFill>
              </a:rPr>
              <a:t>4.1%</a:t>
            </a:r>
            <a:r>
              <a:rPr lang="zh-CN" altLang="en-US" sz="3600" b="1" dirty="0">
                <a:solidFill>
                  <a:schemeClr val="tx1"/>
                </a:solidFill>
              </a:rPr>
              <a:t>，其中</a:t>
            </a:r>
            <a:r>
              <a:rPr lang="en-US" altLang="zh-CN" sz="3600" b="1" dirty="0">
                <a:solidFill>
                  <a:schemeClr val="tx1"/>
                </a:solidFill>
              </a:rPr>
              <a:t>3.1%</a:t>
            </a:r>
            <a:r>
              <a:rPr lang="zh-CN" altLang="en-US" sz="3600" b="1" dirty="0">
                <a:solidFill>
                  <a:schemeClr val="tx1"/>
                </a:solidFill>
              </a:rPr>
              <a:t>的差异刚好接近人民币对美元汇率的年度增幅</a:t>
            </a:r>
            <a:r>
              <a:rPr lang="en-US" altLang="zh-CN" sz="3600" b="1" dirty="0">
                <a:solidFill>
                  <a:schemeClr val="tx1"/>
                </a:solidFill>
              </a:rPr>
              <a:t>3.3%</a:t>
            </a:r>
            <a:r>
              <a:rPr lang="zh-CN" altLang="en-US" sz="3600" b="1" dirty="0">
                <a:solidFill>
                  <a:schemeClr val="tx1"/>
                </a:solidFill>
              </a:rPr>
              <a:t>。</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中国应当保持人民币汇率的平稳上升，上升幅度为美国通货膨胀率与中国设定的通货膨胀率目标值之差。</a:t>
            </a:r>
            <a:br>
              <a:rPr lang="zh-CN" altLang="en-US" sz="3600" b="1" dirty="0">
                <a:solidFill>
                  <a:schemeClr val="tx1"/>
                </a:solidFill>
              </a:rPr>
            </a:br>
            <a:br>
              <a:rPr lang="zh-CN" altLang="en-US" sz="3600" b="1" dirty="0">
                <a:solidFill>
                  <a:schemeClr val="tx1"/>
                </a:solidFill>
              </a:rPr>
            </a:br>
            <a:r>
              <a:rPr lang="en-US" altLang="zh-CN" sz="3600" b="1" dirty="0">
                <a:solidFill>
                  <a:schemeClr val="tx1"/>
                </a:solidFill>
              </a:rPr>
              <a:t>——《</a:t>
            </a:r>
            <a:r>
              <a:rPr lang="zh-CN" altLang="en-US" sz="3600" b="1" dirty="0">
                <a:solidFill>
                  <a:schemeClr val="tx1"/>
                </a:solidFill>
              </a:rPr>
              <a:t>中国金融</a:t>
            </a:r>
            <a:r>
              <a:rPr lang="en-US" altLang="zh-CN" sz="3600" b="1" dirty="0">
                <a:solidFill>
                  <a:schemeClr val="tx1"/>
                </a:solidFill>
              </a:rPr>
              <a:t>》</a:t>
            </a:r>
            <a:r>
              <a:rPr lang="zh-CN" altLang="en-US" sz="3600" b="1" dirty="0">
                <a:solidFill>
                  <a:schemeClr val="tx1"/>
                </a:solidFill>
              </a:rPr>
              <a:t>，</a:t>
            </a:r>
            <a:r>
              <a:rPr lang="en-US" altLang="zh-CN" sz="3600" b="1" dirty="0">
                <a:solidFill>
                  <a:schemeClr val="tx1"/>
                </a:solidFill>
              </a:rPr>
              <a:t>2007.6</a:t>
            </a:r>
            <a:br>
              <a:rPr lang="en-US" altLang="zh-CN" sz="3600" b="1" dirty="0">
                <a:solidFill>
                  <a:schemeClr val="tx1"/>
                </a:solidFill>
              </a:rPr>
            </a:br>
            <a:endParaRPr lang="en-US" altLang="zh-CN" sz="3600" b="1" dirty="0">
              <a:solidFill>
                <a:schemeClr val="tx1"/>
              </a:solidFill>
            </a:endParaRPr>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3714" name="Rectangle 2"/>
          <p:cNvSpPr>
            <a:spLocks noGrp="1"/>
          </p:cNvSpPr>
          <p:nvPr>
            <p:ph type="title"/>
          </p:nvPr>
        </p:nvSpPr>
        <p:spPr>
          <a:xfrm>
            <a:off x="1371600" y="27813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尽管如此，购买力平价论也存在许多缺陷。</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首先，该理论的成立需要具备以下假设条件：（</a:t>
            </a:r>
            <a:r>
              <a:rPr lang="en-US" altLang="zh-CN" sz="3200" b="1" dirty="0">
                <a:solidFill>
                  <a:schemeClr val="tx1"/>
                </a:solidFill>
              </a:rPr>
              <a:t>1</a:t>
            </a:r>
            <a:r>
              <a:rPr lang="zh-CN" altLang="en-US" sz="3200" b="1" dirty="0">
                <a:solidFill>
                  <a:schemeClr val="tx1"/>
                </a:solidFill>
              </a:rPr>
              <a:t>）所有的货物和服务都可以进行国际贸易；（</a:t>
            </a:r>
            <a:r>
              <a:rPr lang="en-US" altLang="zh-CN" sz="3200" b="1" dirty="0">
                <a:solidFill>
                  <a:schemeClr val="tx1"/>
                </a:solidFill>
              </a:rPr>
              <a:t>2</a:t>
            </a:r>
            <a:r>
              <a:rPr lang="zh-CN" altLang="en-US" sz="3200" b="1" dirty="0">
                <a:solidFill>
                  <a:schemeClr val="tx1"/>
                </a:solidFill>
              </a:rPr>
              <a:t>）国际贸易可自由进行，不受任何限制；（</a:t>
            </a:r>
            <a:r>
              <a:rPr lang="en-US" altLang="zh-CN" sz="3200" b="1" dirty="0">
                <a:solidFill>
                  <a:schemeClr val="tx1"/>
                </a:solidFill>
              </a:rPr>
              <a:t>3</a:t>
            </a:r>
            <a:r>
              <a:rPr lang="zh-CN" altLang="en-US" sz="3200" b="1" dirty="0">
                <a:solidFill>
                  <a:schemeClr val="tx1"/>
                </a:solidFill>
              </a:rPr>
              <a:t>）国际贸易的交易成本，如运费和关税为</a:t>
            </a:r>
            <a:r>
              <a:rPr lang="en-US" altLang="zh-CN" sz="3200" b="1" dirty="0">
                <a:solidFill>
                  <a:schemeClr val="tx1"/>
                </a:solidFill>
              </a:rPr>
              <a:t>0</a:t>
            </a:r>
            <a:r>
              <a:rPr lang="zh-CN" altLang="en-US" sz="3200" b="1" dirty="0">
                <a:solidFill>
                  <a:schemeClr val="tx1"/>
                </a:solidFill>
              </a:rPr>
              <a:t>。在满足以上条件时，如果外汇交易的汇率明显偏离购买力平价，则经汇率换算以后，一国的相对价格水平就会与另一国出现极大偏差，这就为商品套购（</a:t>
            </a:r>
            <a:r>
              <a:rPr lang="en-US" altLang="zh-CN" sz="3200" b="1" dirty="0">
                <a:solidFill>
                  <a:schemeClr val="tx1"/>
                </a:solidFill>
              </a:rPr>
              <a:t>commodity arbitrage</a:t>
            </a:r>
            <a:r>
              <a:rPr lang="zh-CN" altLang="en-US" sz="3200" b="1" dirty="0">
                <a:solidFill>
                  <a:schemeClr val="tx1"/>
                </a:solidFill>
              </a:rPr>
              <a:t>）提供了机会，</a:t>
            </a:r>
            <a:r>
              <a:rPr lang="zh-CN" altLang="en-US" sz="3200" b="1" dirty="0">
                <a:solidFill>
                  <a:srgbClr val="FF3300"/>
                </a:solidFill>
              </a:rPr>
              <a:t>进而实现一价定律</a:t>
            </a:r>
            <a:r>
              <a:rPr lang="zh-CN" altLang="en-US" sz="3200" b="1" dirty="0">
                <a:solidFill>
                  <a:schemeClr val="tx1"/>
                </a:solidFill>
              </a:rPr>
              <a:t>。</a:t>
            </a:r>
            <a:endParaRPr lang="zh-CN" altLang="en-US" sz="3200" b="1" dirty="0">
              <a:solidFill>
                <a:schemeClr val="tx1"/>
              </a:solidFill>
            </a:endParaRPr>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4738" name="Rectangle 2"/>
          <p:cNvSpPr>
            <a:spLocks noGrp="1"/>
          </p:cNvSpPr>
          <p:nvPr>
            <p:ph type="title"/>
          </p:nvPr>
        </p:nvSpPr>
        <p:spPr>
          <a:ln/>
        </p:spPr>
        <p:txBody>
          <a:bodyPr vert="horz" wrap="square" lIns="92075" tIns="46038" rIns="92075" bIns="46038" anchor="ctr" anchorCtr="0"/>
          <a:p>
            <a:pPr eaLnBrk="1" hangingPunct="1"/>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黄金套购</a:t>
            </a:r>
            <a:br>
              <a:rPr lang="zh-CN" altLang="en-US" sz="3600" b="1" dirty="0">
                <a:solidFill>
                  <a:schemeClr val="tx1"/>
                </a:solidFill>
                <a:latin typeface="宋体" panose="02010600030101010101" pitchFamily="2" charset="-122"/>
              </a:rPr>
            </a:br>
            <a:r>
              <a:rPr lang="en-US" altLang="zh-CN" sz="3600" b="1" dirty="0">
                <a:solidFill>
                  <a:schemeClr val="tx1"/>
                </a:solidFill>
                <a:latin typeface="宋体" panose="02010600030101010101" pitchFamily="2" charset="-122"/>
              </a:rPr>
              <a:t>gold arbitrage</a:t>
            </a: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利息套购，简称套利</a:t>
            </a:r>
            <a:br>
              <a:rPr lang="zh-CN" altLang="en-US" sz="3600" b="1" dirty="0">
                <a:solidFill>
                  <a:schemeClr val="tx1"/>
                </a:solidFill>
                <a:latin typeface="宋体" panose="02010600030101010101" pitchFamily="2" charset="-122"/>
              </a:rPr>
            </a:br>
            <a:r>
              <a:rPr lang="en-US" altLang="zh-CN" sz="3600" b="1" dirty="0">
                <a:solidFill>
                  <a:schemeClr val="tx1"/>
                </a:solidFill>
                <a:latin typeface="宋体" panose="02010600030101010101" pitchFamily="2" charset="-122"/>
              </a:rPr>
              <a:t>interest arbitrage</a:t>
            </a: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外汇套购，简称套汇</a:t>
            </a:r>
            <a:br>
              <a:rPr lang="zh-CN" altLang="en-US" sz="3600" b="1" dirty="0">
                <a:solidFill>
                  <a:schemeClr val="tx1"/>
                </a:solidFill>
                <a:latin typeface="宋体" panose="02010600030101010101" pitchFamily="2" charset="-122"/>
              </a:rPr>
            </a:br>
            <a:r>
              <a:rPr lang="en-US" altLang="zh-CN" sz="3600" b="1" dirty="0">
                <a:solidFill>
                  <a:schemeClr val="tx1"/>
                </a:solidFill>
                <a:latin typeface="宋体" panose="02010600030101010101" pitchFamily="2" charset="-122"/>
              </a:rPr>
              <a:t>foreign exchange arbitrage</a:t>
            </a: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r>
              <a:rPr lang="en-US" altLang="zh-CN" sz="3600" b="1" dirty="0">
                <a:solidFill>
                  <a:schemeClr val="tx1"/>
                </a:solidFill>
                <a:latin typeface="宋体" panose="02010600030101010101" pitchFamily="2" charset="-122"/>
              </a:rPr>
              <a:t> arbitrage</a:t>
            </a:r>
            <a:r>
              <a:rPr lang="zh-CN" altLang="en-US" sz="3600" b="1" dirty="0">
                <a:solidFill>
                  <a:schemeClr val="tx1"/>
                </a:solidFill>
                <a:latin typeface="宋体" panose="02010600030101010101" pitchFamily="2" charset="-122"/>
              </a:rPr>
              <a:t>不宜翻译成套利</a:t>
            </a:r>
            <a:endParaRPr lang="zh-CN" altLang="en-US" sz="3600" b="1" dirty="0">
              <a:solidFill>
                <a:schemeClr val="tx1"/>
              </a:solidFill>
              <a:latin typeface="宋体" panose="02010600030101010101" pitchFamily="2" charset="-122"/>
            </a:endParaRPr>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6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例如，假定外汇市场上的汇率是</a:t>
            </a:r>
            <a:r>
              <a:rPr lang="en-US" altLang="zh-CN" sz="3200" b="1" dirty="0">
                <a:solidFill>
                  <a:schemeClr val="tx1"/>
                </a:solidFill>
              </a:rPr>
              <a:t>1</a:t>
            </a:r>
            <a:r>
              <a:rPr lang="zh-CN" altLang="en-US" sz="3200" b="1" dirty="0">
                <a:solidFill>
                  <a:schemeClr val="tx1"/>
                </a:solidFill>
              </a:rPr>
              <a:t>英镑 </a:t>
            </a:r>
            <a:r>
              <a:rPr lang="en-US" altLang="zh-CN" sz="3200" b="1" dirty="0">
                <a:solidFill>
                  <a:schemeClr val="tx1"/>
                </a:solidFill>
              </a:rPr>
              <a:t>= 1</a:t>
            </a:r>
            <a:r>
              <a:rPr lang="zh-CN" altLang="en-US" sz="3200" b="1" dirty="0">
                <a:solidFill>
                  <a:schemeClr val="tx1"/>
                </a:solidFill>
              </a:rPr>
              <a:t>美元，偏离了上述的购买力平价，人们就会用英镑从英国购买大量的商品，并出口到美国，并把获取的美元在外汇市场上抛出，兑换成英镑。结果，英镑的汇率随之上升，而美元的汇率相应下降，直到与购买力平价相一致。这种现象就是所谓的“单价法则”，又称“一价定律”（</a:t>
            </a:r>
            <a:r>
              <a:rPr lang="en-US" altLang="zh-CN" sz="3200" b="1" dirty="0">
                <a:solidFill>
                  <a:schemeClr val="tx1"/>
                </a:solidFill>
              </a:rPr>
              <a:t>the law of one price</a:t>
            </a:r>
            <a:r>
              <a:rPr lang="zh-CN" altLang="en-US" sz="3200" b="1" dirty="0">
                <a:solidFill>
                  <a:schemeClr val="tx1"/>
                </a:solidFill>
              </a:rPr>
              <a:t>或</a:t>
            </a:r>
            <a:r>
              <a:rPr lang="en-US" altLang="zh-CN" sz="3200" b="1" dirty="0">
                <a:solidFill>
                  <a:schemeClr val="tx1"/>
                </a:solidFill>
              </a:rPr>
              <a:t>the law of single price</a:t>
            </a:r>
            <a:r>
              <a:rPr lang="zh-CN" altLang="en-US" sz="3200" b="1" dirty="0">
                <a:solidFill>
                  <a:schemeClr val="tx1"/>
                </a:solidFill>
              </a:rPr>
              <a:t>），即在自由交易条件下，由于存在商品套购，任一商品在不同地方都只能是同样的价格。</a:t>
            </a:r>
            <a:endParaRPr lang="zh-CN" altLang="en-US" sz="3200" b="1" dirty="0">
              <a:solidFill>
                <a:schemeClr val="tx1"/>
              </a:solidFill>
            </a:endParaRPr>
          </a:p>
        </p:txBody>
      </p:sp>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678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600" b="1" dirty="0">
                <a:solidFill>
                  <a:schemeClr val="tx1"/>
                </a:solidFill>
              </a:rPr>
              <a:t>事实上，上述假设条件并不存在。由于有些物品，如旅游资源是非贸易品（</a:t>
            </a:r>
            <a:r>
              <a:rPr lang="en-US" altLang="zh-CN" sz="3600" b="1" dirty="0">
                <a:solidFill>
                  <a:schemeClr val="tx1"/>
                </a:solidFill>
              </a:rPr>
              <a:t>non-tradable</a:t>
            </a:r>
            <a:r>
              <a:rPr lang="zh-CN" altLang="en-US" sz="3600" b="1" dirty="0">
                <a:solidFill>
                  <a:schemeClr val="tx1"/>
                </a:solidFill>
              </a:rPr>
              <a:t>），劳动力在国际间不能自由转移，再加上高昂的交易成本，使得许多物品的套购无法进行，这就导致汇率经常会偏离购买力平价。</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例如，墨西哥的理发费用很低，但美国人依然在美国理发。</a:t>
            </a:r>
            <a:endParaRPr lang="zh-CN" altLang="en-US" sz="3600" b="1" dirty="0">
              <a:solidFill>
                <a:schemeClr val="tx1"/>
              </a:solidFill>
            </a:endParaRPr>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781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其次，相对购买力平价的基期汇率难以确定，无可靠的标准可依。如果选定的基期汇率本身已经偏离绝对购买力平价，则由此算出的相对购买力平价必有很大误差。</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第三，价格指数的选择亦无严格的标准，究竟应该以国内生产总值消胀指数（</a:t>
            </a:r>
            <a:r>
              <a:rPr lang="en-US" altLang="zh-CN" sz="3200" b="1" dirty="0">
                <a:solidFill>
                  <a:schemeClr val="tx1"/>
                </a:solidFill>
              </a:rPr>
              <a:t>GDP Deflator</a:t>
            </a:r>
            <a:r>
              <a:rPr lang="zh-CN" altLang="en-US" sz="3200" b="1" dirty="0">
                <a:solidFill>
                  <a:schemeClr val="tx1"/>
                </a:solidFill>
              </a:rPr>
              <a:t>）、批发价格指数、</a:t>
            </a:r>
            <a:r>
              <a:rPr lang="zh-CN" altLang="en-US" sz="3200" b="1" dirty="0">
                <a:solidFill>
                  <a:srgbClr val="FF3300"/>
                </a:solidFill>
              </a:rPr>
              <a:t>生产价格指数（</a:t>
            </a:r>
            <a:r>
              <a:rPr lang="en-US" altLang="zh-CN" sz="3200" b="1" dirty="0">
                <a:solidFill>
                  <a:srgbClr val="FF3300"/>
                </a:solidFill>
              </a:rPr>
              <a:t>PPI</a:t>
            </a:r>
            <a:r>
              <a:rPr lang="zh-CN" altLang="en-US" sz="3200" b="1" dirty="0">
                <a:solidFill>
                  <a:srgbClr val="FF3300"/>
                </a:solidFill>
              </a:rPr>
              <a:t>）</a:t>
            </a:r>
            <a:r>
              <a:rPr lang="zh-CN" altLang="en-US" sz="3200" b="1" dirty="0">
                <a:solidFill>
                  <a:schemeClr val="tx1"/>
                </a:solidFill>
              </a:rPr>
              <a:t>还是消费价格指数（</a:t>
            </a:r>
            <a:r>
              <a:rPr lang="en-US" altLang="zh-CN" sz="3200" b="1" dirty="0">
                <a:solidFill>
                  <a:schemeClr val="tx1"/>
                </a:solidFill>
              </a:rPr>
              <a:t>CPI</a:t>
            </a:r>
            <a:r>
              <a:rPr lang="zh-CN" altLang="en-US" sz="3200" b="1" dirty="0">
                <a:solidFill>
                  <a:schemeClr val="tx1"/>
                </a:solidFill>
              </a:rPr>
              <a:t>），这很难从理论上提出科学的依据。</a:t>
            </a:r>
            <a:endParaRPr lang="zh-CN" altLang="en-US" sz="3200" b="1" dirty="0">
              <a:solidFill>
                <a:schemeClr val="tx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2800" b="1" dirty="0">
                <a:solidFill>
                  <a:schemeClr val="tx1"/>
                </a:solidFill>
              </a:rPr>
              <a:t>	</a:t>
            </a:r>
            <a:r>
              <a:rPr lang="zh-CN" altLang="en-US" sz="2800" b="1" dirty="0">
                <a:solidFill>
                  <a:schemeClr val="tx1"/>
                </a:solidFill>
              </a:rPr>
              <a:t>后来，古典学派强调在金本位制度下，黄金的流入和流出可对国际收支起自动调节作用，政府无需对国际收支进行调节。而且这一时期盛行自由贸易，一些西方国家通过对殖民地及附属国的出口使其国际收支始终处于顺差，因而对国际收支问题不予重视。</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第一次世界大战后，国际收支问题再度引起人们的关注，因为大规模短期资金流动与巨额战争赔款转移，由此造成的国际收支严重失衡对各国经济产生了十分不利的影响。此外，</a:t>
            </a:r>
            <a:r>
              <a:rPr lang="en-US" altLang="zh-CN" sz="2800" b="1" dirty="0">
                <a:solidFill>
                  <a:schemeClr val="tx1"/>
                </a:solidFill>
              </a:rPr>
              <a:t>1929</a:t>
            </a:r>
            <a:r>
              <a:rPr lang="zh-CN" altLang="en-US" sz="2800" b="1" dirty="0">
                <a:solidFill>
                  <a:schemeClr val="tx1"/>
                </a:solidFill>
              </a:rPr>
              <a:t>～</a:t>
            </a:r>
            <a:r>
              <a:rPr lang="en-US" altLang="zh-CN" sz="2800" b="1" dirty="0">
                <a:solidFill>
                  <a:schemeClr val="tx1"/>
                </a:solidFill>
              </a:rPr>
              <a:t>1933</a:t>
            </a:r>
            <a:r>
              <a:rPr lang="zh-CN" altLang="en-US" sz="2800" b="1" dirty="0">
                <a:solidFill>
                  <a:schemeClr val="tx1"/>
                </a:solidFill>
              </a:rPr>
              <a:t>年世界性的经济大萧条，迫使各国相继放弃金本位制度，国际经济关系陷入了极度的混乱之中。各国为了维护本国利益，竞相实行贸易管制、复汇率制度、货币贬值等措施，以实现国际收支平衡。</a:t>
            </a:r>
            <a:endParaRPr lang="zh-CN" altLang="en-US" sz="2800" b="1" dirty="0">
              <a:solidFill>
                <a:schemeClr val="tx1"/>
              </a:solidFill>
            </a:endParaRPr>
          </a:p>
        </p:txBody>
      </p:sp>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883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600" b="1" dirty="0">
                <a:solidFill>
                  <a:schemeClr val="tx1"/>
                </a:solidFill>
              </a:rPr>
              <a:t>第四，购买力平价论把价格与汇率的关系完全看作是单向的因果关系（</a:t>
            </a:r>
            <a:r>
              <a:rPr lang="en-US" altLang="zh-CN" sz="3600" b="1" dirty="0">
                <a:solidFill>
                  <a:schemeClr val="tx1"/>
                </a:solidFill>
              </a:rPr>
              <a:t>causal relation</a:t>
            </a:r>
            <a:r>
              <a:rPr lang="zh-CN" altLang="en-US" sz="3600" b="1" dirty="0">
                <a:solidFill>
                  <a:schemeClr val="tx1"/>
                </a:solidFill>
              </a:rPr>
              <a:t>），其中价格是因，汇率是果，这也有悖现实。实际上，价格与汇率之间是一种互为因果关系（</a:t>
            </a:r>
            <a:r>
              <a:rPr lang="en-US" altLang="zh-CN" sz="3600" b="1" dirty="0">
                <a:solidFill>
                  <a:schemeClr val="tx1"/>
                </a:solidFill>
              </a:rPr>
              <a:t>interrelation</a:t>
            </a:r>
            <a:r>
              <a:rPr lang="zh-CN" altLang="en-US" sz="3600" b="1" dirty="0">
                <a:solidFill>
                  <a:schemeClr val="tx1"/>
                </a:solidFill>
              </a:rPr>
              <a:t>），两者相互影响，汇率的变动反过来也会影响价格水平。例如外汇汇率上升以后，进口消费品和投资品的价格相应上扬，由此会推动国内价格水平的涨升。</a:t>
            </a:r>
            <a:endParaRPr lang="zh-CN" altLang="en-US" sz="3600" b="1" dirty="0">
              <a:solidFill>
                <a:schemeClr val="tx1"/>
              </a:solidFill>
            </a:endParaRPr>
          </a:p>
        </p:txBody>
      </p:sp>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985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最后，购买力平价论受到的最致命的抨击是其完全忽略了资本项目差额对汇率的影响。二次大战以来，随着整个世界货币化程度和经济一体化程度的提高，国际间的资本往来和金融交易的金额不断增长，其增长速度已远远超过了经常项目交易额的增长速度。因此，资本项目差额对汇率的影响作用正在日益增强。从发展趋势来看，购买力平价论作为一种传统的汇率理论，其有效性将会不断减弱。</a:t>
            </a:r>
            <a:endParaRPr lang="zh-CN" altLang="en-US" sz="3200" b="1" dirty="0">
              <a:solidFill>
                <a:schemeClr val="tx1"/>
              </a:solidFill>
            </a:endParaRPr>
          </a:p>
        </p:txBody>
      </p:sp>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088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综上所述，按照购买力平价论，在一定条件下，市场汇率会自然地向购买力平价这一理论汇率靠拢，换言之，两种货币的汇率的变动趋势会追随这两国的价格水平的变动趋势。但现实生活中经常有人本末倒置，试图通过精确计算购买力平价来人为地“发现”并以此确定一个“合理”的汇率水平。然而，由于绝对购买力平价根本无法精确计算，因此，迄今为止世界上没有一个国家能成功地用购买力平价来确定其货币的汇率。</a:t>
            </a:r>
            <a:endParaRPr lang="zh-CN" altLang="en-US" sz="3200" b="1" dirty="0">
              <a:solidFill>
                <a:schemeClr val="tx1"/>
              </a:solidFill>
            </a:endParaRPr>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1906" name="Rectangle 2"/>
          <p:cNvSpPr>
            <a:spLocks noGrp="1"/>
          </p:cNvSpPr>
          <p:nvPr>
            <p:ph type="title"/>
          </p:nvPr>
        </p:nvSpPr>
        <p:spPr>
          <a:ln/>
        </p:spPr>
        <p:txBody>
          <a:bodyPr vert="horz" wrap="square" lIns="92075" tIns="46038" rIns="92075" bIns="46038" anchor="ctr" anchorCtr="0"/>
          <a:p>
            <a:pPr eaLnBrk="1" hangingPunct="1">
              <a:lnSpc>
                <a:spcPct val="90000"/>
              </a:lnSpc>
            </a:pP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购买力平价与实际汇率的关系</a:t>
            </a:r>
            <a:r>
              <a:rPr lang="en-US" altLang="zh-CN" sz="3200" b="1" dirty="0">
                <a:solidFill>
                  <a:schemeClr val="tx1"/>
                </a:solidFill>
                <a:latin typeface="宋体" panose="02010600030101010101" pitchFamily="2" charset="-122"/>
              </a:rPr>
              <a:t>:</a:t>
            </a: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若绝对</a:t>
            </a:r>
            <a:r>
              <a:rPr lang="zh-CN" altLang="en-US" sz="3200" b="1" dirty="0">
                <a:solidFill>
                  <a:srgbClr val="FF3300"/>
                </a:solidFill>
                <a:latin typeface="宋体" panose="02010600030101010101" pitchFamily="2" charset="-122"/>
              </a:rPr>
              <a:t>（相对）</a:t>
            </a:r>
            <a:r>
              <a:rPr lang="zh-CN" altLang="en-US" sz="3200" b="1" dirty="0">
                <a:solidFill>
                  <a:schemeClr val="tx1"/>
                </a:solidFill>
                <a:latin typeface="宋体" panose="02010600030101010101" pitchFamily="2" charset="-122"/>
              </a:rPr>
              <a:t>购买力平价成立，则两国价格水平的变动会等比例地导致名义汇率（</a:t>
            </a:r>
            <a:r>
              <a:rPr lang="en-US" altLang="zh-CN" sz="3200" b="1" dirty="0">
                <a:solidFill>
                  <a:schemeClr val="tx1"/>
                </a:solidFill>
                <a:latin typeface="宋体" panose="02010600030101010101" pitchFamily="2" charset="-122"/>
              </a:rPr>
              <a:t>S</a:t>
            </a:r>
            <a:r>
              <a:rPr lang="zh-CN" altLang="en-US" sz="3200" b="1" dirty="0">
                <a:solidFill>
                  <a:schemeClr val="tx1"/>
                </a:solidFill>
                <a:latin typeface="宋体" panose="02010600030101010101" pitchFamily="2" charset="-122"/>
              </a:rPr>
              <a:t>）的变动，因此实际汇率（</a:t>
            </a:r>
            <a:r>
              <a:rPr lang="en-US" altLang="zh-CN" sz="3200" b="1" dirty="0">
                <a:solidFill>
                  <a:schemeClr val="tx1"/>
                </a:solidFill>
              </a:rPr>
              <a:t>Q</a:t>
            </a:r>
            <a:r>
              <a:rPr lang="zh-CN" altLang="en-US" sz="3200" b="1" dirty="0">
                <a:solidFill>
                  <a:schemeClr val="tx1"/>
                </a:solidFill>
                <a:latin typeface="宋体" panose="02010600030101010101" pitchFamily="2" charset="-122"/>
              </a:rPr>
              <a:t>）恒等于</a:t>
            </a:r>
            <a:r>
              <a:rPr lang="en-US" altLang="zh-CN" sz="3200" b="1" dirty="0">
                <a:solidFill>
                  <a:schemeClr val="tx1"/>
                </a:solidFill>
                <a:latin typeface="宋体" panose="02010600030101010101" pitchFamily="2" charset="-122"/>
              </a:rPr>
              <a:t>1</a:t>
            </a:r>
            <a:r>
              <a:rPr lang="zh-CN" altLang="en-US" sz="3200" b="1" dirty="0">
                <a:solidFill>
                  <a:srgbClr val="FF3300"/>
                </a:solidFill>
                <a:latin typeface="宋体" panose="02010600030101010101" pitchFamily="2" charset="-122"/>
              </a:rPr>
              <a:t>（或常数）</a:t>
            </a:r>
            <a:r>
              <a:rPr lang="en-US" altLang="zh-CN" sz="3200" b="1" dirty="0">
                <a:solidFill>
                  <a:schemeClr val="tx1"/>
                </a:solidFill>
                <a:latin typeface="宋体" panose="02010600030101010101" pitchFamily="2" charset="-122"/>
              </a:rPr>
              <a:t>,</a:t>
            </a:r>
            <a:r>
              <a:rPr lang="zh-CN" altLang="en-US" sz="3200" b="1" dirty="0">
                <a:solidFill>
                  <a:schemeClr val="tx1"/>
                </a:solidFill>
                <a:latin typeface="宋体" panose="02010600030101010101" pitchFamily="2" charset="-122"/>
              </a:rPr>
              <a:t>换言之，一价定律成立。</a:t>
            </a:r>
            <a:br>
              <a:rPr lang="zh-CN" altLang="en-US" sz="3200" b="1" dirty="0">
                <a:solidFill>
                  <a:schemeClr val="tx1"/>
                </a:solidFill>
                <a:latin typeface="宋体" panose="02010600030101010101" pitchFamily="2" charset="-122"/>
              </a:rPr>
            </a:br>
            <a:r>
              <a:rPr lang="zh-CN" altLang="en-US" b="1" dirty="0">
                <a:solidFill>
                  <a:schemeClr val="tx1"/>
                </a:solidFill>
              </a:rPr>
              <a:t>                     </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 </a:t>
            </a:r>
            <a:r>
              <a:rPr lang="zh-CN" altLang="en-US" sz="3200" b="1" dirty="0">
                <a:solidFill>
                  <a:schemeClr val="tx1"/>
                </a:solidFill>
              </a:rPr>
              <a:t>                          </a:t>
            </a:r>
            <a:r>
              <a:rPr lang="en-US" altLang="zh-CN" sz="3200" b="1" dirty="0">
                <a:solidFill>
                  <a:schemeClr val="tx1"/>
                </a:solidFill>
              </a:rPr>
              <a:t>P*</a:t>
            </a:r>
            <a:br>
              <a:rPr lang="en-US" altLang="zh-CN" sz="3200" b="1" dirty="0">
                <a:solidFill>
                  <a:schemeClr val="tx1"/>
                </a:solidFill>
              </a:rPr>
            </a:br>
            <a:r>
              <a:rPr lang="en-US" altLang="zh-CN" sz="3200" b="1" dirty="0">
                <a:solidFill>
                  <a:schemeClr val="tx1"/>
                </a:solidFill>
              </a:rPr>
              <a:t>                  Q= S</a:t>
            </a:r>
            <a:r>
              <a:rPr lang="en-US" altLang="zh-CN" sz="3200" b="1" dirty="0">
                <a:solidFill>
                  <a:schemeClr val="tx1"/>
                </a:solidFill>
                <a:latin typeface="宋体" panose="02010600030101010101" pitchFamily="2" charset="-122"/>
              </a:rPr>
              <a:t>──</a:t>
            </a:r>
            <a:br>
              <a:rPr lang="en-US" altLang="zh-CN" sz="3200" b="1" dirty="0">
                <a:solidFill>
                  <a:schemeClr val="tx1"/>
                </a:solidFill>
                <a:latin typeface="宋体" panose="02010600030101010101" pitchFamily="2" charset="-122"/>
              </a:rPr>
            </a:br>
            <a:r>
              <a:rPr lang="en-US" altLang="zh-CN" sz="3200" b="1" dirty="0">
                <a:solidFill>
                  <a:schemeClr val="tx1"/>
                </a:solidFill>
              </a:rPr>
              <a:t>                            P</a:t>
            </a:r>
            <a:br>
              <a:rPr lang="en-US" altLang="zh-CN" sz="3200" b="1" dirty="0">
                <a:solidFill>
                  <a:schemeClr val="tx1"/>
                </a:solidFill>
              </a:rPr>
            </a:br>
            <a:br>
              <a:rPr lang="en-US" altLang="zh-CN" b="1" dirty="0">
                <a:solidFill>
                  <a:schemeClr val="tx1"/>
                </a:solidFill>
                <a:latin typeface="宋体" panose="02010600030101010101" pitchFamily="2" charset="-122"/>
              </a:rPr>
            </a:br>
            <a:r>
              <a:rPr lang="zh-CN" altLang="en-US" sz="3200" b="1" dirty="0">
                <a:solidFill>
                  <a:schemeClr val="tx1"/>
                </a:solidFill>
              </a:rPr>
              <a:t>若实际汇率和名义汇率的变动出现背离，这意味着购买力平价并不成立。</a:t>
            </a:r>
            <a:endParaRPr lang="zh-CN" altLang="en-US" sz="3200" b="1" dirty="0">
              <a:solidFill>
                <a:schemeClr val="tx1"/>
              </a:solidFill>
            </a:endParaRPr>
          </a:p>
        </p:txBody>
      </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2930" name="Rectangle 2"/>
          <p:cNvSpPr>
            <a:spLocks noGrp="1"/>
          </p:cNvSpPr>
          <p:nvPr>
            <p:ph type="title"/>
          </p:nvPr>
        </p:nvSpPr>
        <p:spPr>
          <a:xfrm>
            <a:off x="1116013" y="1125538"/>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           </a:t>
            </a:r>
            <a:r>
              <a:rPr lang="zh-CN" altLang="en-US" sz="2800" b="1" dirty="0">
                <a:solidFill>
                  <a:schemeClr val="tx1"/>
                </a:solidFill>
                <a:latin typeface="宋体" panose="02010600030101010101" pitchFamily="2" charset="-122"/>
              </a:rPr>
              <a:t>第四节  利率平价论</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抵补利率平价：远期差价由利差决定</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设初始时		英镑的利率为</a:t>
            </a:r>
            <a:r>
              <a:rPr lang="en-US" altLang="zh-CN" sz="2800" b="1" dirty="0">
                <a:solidFill>
                  <a:schemeClr val="tx1"/>
                </a:solidFill>
              </a:rPr>
              <a:t>10%</a:t>
            </a:r>
            <a:r>
              <a:rPr lang="zh-CN" altLang="en-US" sz="2800" b="1" dirty="0">
                <a:solidFill>
                  <a:schemeClr val="tx1"/>
                </a:solidFill>
                <a:latin typeface="宋体" panose="02010600030101010101" pitchFamily="2" charset="-122"/>
              </a:rPr>
              <a:t>；</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		     美元的利率为</a:t>
            </a:r>
            <a:r>
              <a:rPr lang="en-US" altLang="zh-CN" sz="2800" b="1" dirty="0">
                <a:solidFill>
                  <a:schemeClr val="tx1"/>
                </a:solidFill>
              </a:rPr>
              <a:t>8%</a:t>
            </a:r>
            <a:r>
              <a:rPr lang="zh-CN" altLang="en-US" sz="2800" b="1" dirty="0">
                <a:solidFill>
                  <a:schemeClr val="tx1"/>
                </a:solidFill>
                <a:latin typeface="宋体" panose="02010600030101010101" pitchFamily="2" charset="-122"/>
              </a:rPr>
              <a:t>；	</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外汇市场上的即期汇率为￡</a:t>
            </a:r>
            <a:r>
              <a:rPr lang="en-US" altLang="zh-CN" sz="2800" b="1" dirty="0">
                <a:solidFill>
                  <a:schemeClr val="tx1"/>
                </a:solidFill>
              </a:rPr>
              <a:t>1=$2; </a:t>
            </a:r>
            <a:r>
              <a:rPr lang="zh-CN" altLang="en-US" sz="2800" b="1" dirty="0">
                <a:solidFill>
                  <a:schemeClr val="tx1"/>
                </a:solidFill>
                <a:latin typeface="宋体" panose="02010600030101010101" pitchFamily="2" charset="-122"/>
              </a:rPr>
              <a:t>远期差价为平价</a:t>
            </a:r>
            <a:r>
              <a:rPr lang="zh-CN" altLang="en-US" sz="2800" b="1" dirty="0">
                <a:solidFill>
                  <a:schemeClr val="tx1"/>
                </a:solidFill>
              </a:rPr>
              <a:t>，远期汇率</a:t>
            </a:r>
            <a:r>
              <a:rPr lang="zh-CN" altLang="en-US" sz="2800" b="1" dirty="0">
                <a:solidFill>
                  <a:schemeClr val="tx1"/>
                </a:solidFill>
                <a:latin typeface="宋体" panose="02010600030101010101" pitchFamily="2" charset="-122"/>
              </a:rPr>
              <a:t>也是￡</a:t>
            </a:r>
            <a:r>
              <a:rPr lang="en-US" altLang="zh-CN" sz="2800" b="1" dirty="0">
                <a:solidFill>
                  <a:schemeClr val="tx1"/>
                </a:solidFill>
              </a:rPr>
              <a:t>1=$2</a:t>
            </a:r>
            <a:r>
              <a:rPr lang="zh-CN" altLang="en-US" sz="2800" b="1" dirty="0">
                <a:solidFill>
                  <a:schemeClr val="tx1"/>
                </a:solidFill>
                <a:latin typeface="宋体" panose="02010600030101010101" pitchFamily="2" charset="-122"/>
              </a:rPr>
              <a:t>。</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    </a:t>
            </a:r>
            <a:r>
              <a:rPr lang="zh-CN" altLang="en-US" sz="2800" b="1" dirty="0">
                <a:solidFill>
                  <a:schemeClr val="tx1"/>
                </a:solidFill>
                <a:latin typeface="宋体" panose="02010600030101010101" pitchFamily="2" charset="-122"/>
                <a:cs typeface="Times New Roman" panose="02020603050405020304" pitchFamily="18" charset="0"/>
              </a:rPr>
              <a:t>由于英镑的利率较高，由此就会形成获取利差为目的的资金从美国流向英国的套利现象。即期外汇市场上表现为抛售美元，争购英镑，导致英镑的即期汇率上升。为防止日后收回英镑本息时英镑汇率下跌，兑换成美元时发生亏损，套利者就会在远期外汇市场上将英镑兑换成美元。</a:t>
            </a:r>
            <a:endParaRPr lang="zh-CN" altLang="en-US" sz="2800" b="1" dirty="0">
              <a:solidFill>
                <a:schemeClr val="tx1"/>
              </a:solidFill>
              <a:latin typeface="宋体" panose="02010600030101010101" pitchFamily="2" charset="-122"/>
              <a:ea typeface="Times New Roman" panose="02020603050405020304" pitchFamily="18" charset="0"/>
            </a:endParaRPr>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3954" name="Rectangle 2"/>
          <p:cNvSpPr>
            <a:spLocks noGrp="1"/>
          </p:cNvSpPr>
          <p:nvPr>
            <p:ph type="title"/>
          </p:nvPr>
        </p:nvSpPr>
        <p:spPr>
          <a:xfrm>
            <a:off x="1116013" y="1052513"/>
            <a:ext cx="7772400" cy="1206500"/>
          </a:xfrm>
          <a:ln/>
        </p:spPr>
        <p:txBody>
          <a:bodyPr vert="horz" wrap="square" lIns="91440" tIns="45720" rIns="91440" bIns="45720" anchor="ctr" anchorCtr="0"/>
          <a:p>
            <a:pPr eaLnBrk="1" hangingPunct="1"/>
            <a:br>
              <a:rPr lang="en-US" altLang="zh-CN" sz="3600" b="1" dirty="0">
                <a:solidFill>
                  <a:schemeClr val="tx1"/>
                </a:solidFill>
              </a:rPr>
            </a:br>
            <a:br>
              <a:rPr lang="en-US" altLang="zh-CN" sz="3600" b="1" dirty="0">
                <a:solidFill>
                  <a:schemeClr val="tx1"/>
                </a:solidFill>
              </a:rPr>
            </a:br>
            <a:br>
              <a:rPr lang="en-US" altLang="zh-CN" sz="3600" b="1" dirty="0">
                <a:solidFill>
                  <a:schemeClr val="tx1"/>
                </a:solidFill>
              </a:rPr>
            </a:br>
            <a:br>
              <a:rPr lang="en-US" altLang="zh-CN" sz="3600" b="1" dirty="0">
                <a:solidFill>
                  <a:schemeClr val="tx1"/>
                </a:solidFill>
              </a:rPr>
            </a:br>
            <a:br>
              <a:rPr lang="en-US" altLang="zh-CN" sz="3600" b="1" dirty="0">
                <a:solidFill>
                  <a:schemeClr val="tx1"/>
                </a:solidFill>
              </a:rPr>
            </a:br>
            <a:br>
              <a:rPr lang="en-US" altLang="zh-CN" sz="3600" b="1" dirty="0">
                <a:solidFill>
                  <a:schemeClr val="tx1"/>
                </a:solidFill>
              </a:rPr>
            </a:br>
            <a:r>
              <a:rPr lang="zh-CN" altLang="en-US" sz="3600" b="1" dirty="0">
                <a:solidFill>
                  <a:schemeClr val="tx1"/>
                </a:solidFill>
              </a:rPr>
              <a:t>结果，英镑的即期汇率上升，远期汇率下跌，直至远期汇率与即期汇率之比与这两种货币的利率之比恰好相等，套利者的无风险收益等于</a:t>
            </a:r>
            <a:r>
              <a:rPr lang="en-US" altLang="zh-CN" sz="3600" b="1" dirty="0">
                <a:solidFill>
                  <a:schemeClr val="tx1"/>
                </a:solidFill>
              </a:rPr>
              <a:t>0</a:t>
            </a:r>
            <a:r>
              <a:rPr lang="zh-CN" altLang="en-US" sz="3600" b="1" dirty="0">
                <a:solidFill>
                  <a:schemeClr val="tx1"/>
                </a:solidFill>
              </a:rPr>
              <a:t>，市场即恢复均衡。由此可使下列等式成立</a:t>
            </a:r>
            <a:r>
              <a:rPr lang="en-US" altLang="zh-CN" sz="3600" b="1" dirty="0">
                <a:solidFill>
                  <a:schemeClr val="tx1"/>
                </a:solidFill>
              </a:rPr>
              <a:t>:</a:t>
            </a:r>
            <a:br>
              <a:rPr lang="en-US" altLang="zh-CN" sz="3600" b="1" dirty="0">
                <a:solidFill>
                  <a:schemeClr val="tx1"/>
                </a:solidFill>
              </a:rPr>
            </a:br>
            <a:br>
              <a:rPr lang="en-US" altLang="zh-CN" sz="3600" b="1" dirty="0">
                <a:solidFill>
                  <a:schemeClr val="tx1"/>
                </a:solidFill>
              </a:rPr>
            </a:br>
            <a:r>
              <a:rPr lang="en-US" altLang="zh-CN" sz="3600" b="1" dirty="0">
                <a:solidFill>
                  <a:schemeClr val="tx1"/>
                </a:solidFill>
              </a:rPr>
              <a:t> (</a:t>
            </a:r>
            <a:r>
              <a:rPr lang="zh-CN" altLang="en-US" sz="3600" b="1" dirty="0">
                <a:solidFill>
                  <a:schemeClr val="tx1"/>
                </a:solidFill>
                <a:latin typeface="宋体" panose="02010600030101010101" pitchFamily="2" charset="-122"/>
              </a:rPr>
              <a:t>远期汇率</a:t>
            </a:r>
            <a:r>
              <a:rPr lang="en-US" altLang="zh-CN" sz="3600" b="1" dirty="0">
                <a:solidFill>
                  <a:schemeClr val="tx1"/>
                </a:solidFill>
              </a:rPr>
              <a:t>/</a:t>
            </a:r>
            <a:r>
              <a:rPr lang="zh-CN" altLang="en-US" sz="3600" b="1" dirty="0">
                <a:solidFill>
                  <a:schemeClr val="tx1"/>
                </a:solidFill>
                <a:latin typeface="宋体" panose="02010600030101010101" pitchFamily="2" charset="-122"/>
              </a:rPr>
              <a:t>即期汇率</a:t>
            </a:r>
            <a:r>
              <a:rPr lang="en-US" altLang="zh-CN" sz="3600" b="1" dirty="0">
                <a:solidFill>
                  <a:schemeClr val="tx1"/>
                </a:solidFill>
              </a:rPr>
              <a:t>)</a:t>
            </a:r>
            <a:br>
              <a:rPr lang="en-US" altLang="zh-CN" sz="3600" b="1" dirty="0">
                <a:solidFill>
                  <a:schemeClr val="tx1"/>
                </a:solidFill>
              </a:rPr>
            </a:br>
            <a:br>
              <a:rPr lang="en-US" altLang="zh-CN" sz="3600" b="1" dirty="0">
                <a:solidFill>
                  <a:schemeClr val="tx1"/>
                </a:solidFill>
              </a:rPr>
            </a:br>
            <a:r>
              <a:rPr lang="en-US" altLang="zh-CN" sz="3600" b="1" dirty="0">
                <a:solidFill>
                  <a:schemeClr val="tx1"/>
                </a:solidFill>
              </a:rPr>
              <a:t>=1+</a:t>
            </a:r>
            <a:r>
              <a:rPr lang="zh-CN" altLang="en-US" sz="3600" b="1" dirty="0">
                <a:solidFill>
                  <a:schemeClr val="tx1"/>
                </a:solidFill>
                <a:latin typeface="宋体" panose="02010600030101010101" pitchFamily="2" charset="-122"/>
              </a:rPr>
              <a:t>美元利率</a:t>
            </a:r>
            <a:r>
              <a:rPr lang="en-US" altLang="zh-CN" sz="3600" b="1" dirty="0">
                <a:solidFill>
                  <a:schemeClr val="tx1"/>
                </a:solidFill>
              </a:rPr>
              <a:t>/1+</a:t>
            </a:r>
            <a:r>
              <a:rPr lang="zh-CN" altLang="en-US" sz="3600" b="1" dirty="0">
                <a:solidFill>
                  <a:schemeClr val="tx1"/>
                </a:solidFill>
                <a:latin typeface="宋体" panose="02010600030101010101" pitchFamily="2" charset="-122"/>
              </a:rPr>
              <a:t>英镑利率</a:t>
            </a:r>
            <a:br>
              <a:rPr lang="zh-CN" altLang="en-US" sz="3600" b="1" dirty="0">
                <a:solidFill>
                  <a:schemeClr val="tx1"/>
                </a:solidFill>
                <a:latin typeface="宋体" panose="02010600030101010101" pitchFamily="2" charset="-122"/>
              </a:rPr>
            </a:br>
            <a:br>
              <a:rPr lang="zh-CN" altLang="en-US" sz="3600" b="1" dirty="0">
                <a:solidFill>
                  <a:schemeClr val="tx1"/>
                </a:solidFill>
                <a:latin typeface="宋体" panose="02010600030101010101" pitchFamily="2" charset="-122"/>
              </a:rPr>
            </a:br>
            <a:r>
              <a:rPr lang="en-US" altLang="zh-CN" sz="3600" b="1" dirty="0">
                <a:solidFill>
                  <a:schemeClr val="tx1"/>
                </a:solidFill>
              </a:rPr>
              <a:t>=</a:t>
            </a:r>
            <a:r>
              <a:rPr lang="zh-CN" altLang="en-US" sz="3600" b="1" dirty="0">
                <a:solidFill>
                  <a:schemeClr val="tx1"/>
                </a:solidFill>
                <a:latin typeface="宋体" panose="02010600030101010101" pitchFamily="2" charset="-122"/>
              </a:rPr>
              <a:t>美元到期本利</a:t>
            </a:r>
            <a:r>
              <a:rPr lang="en-US" altLang="zh-CN" sz="3600" b="1" dirty="0">
                <a:solidFill>
                  <a:schemeClr val="tx1"/>
                </a:solidFill>
              </a:rPr>
              <a:t>/</a:t>
            </a:r>
            <a:r>
              <a:rPr lang="zh-CN" altLang="en-US" sz="3600" b="1" dirty="0">
                <a:solidFill>
                  <a:schemeClr val="tx1"/>
                </a:solidFill>
                <a:latin typeface="宋体" panose="02010600030101010101" pitchFamily="2" charset="-122"/>
              </a:rPr>
              <a:t>英镑到期本利</a:t>
            </a:r>
            <a:endParaRPr lang="zh-CN" altLang="en-US" sz="3600" b="1" dirty="0">
              <a:solidFill>
                <a:schemeClr val="tx1"/>
              </a:solidFill>
              <a:latin typeface="宋体" panose="02010600030101010101" pitchFamily="2" charset="-122"/>
            </a:endParaRPr>
          </a:p>
        </p:txBody>
      </p: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4978" name="Rectangle 2"/>
          <p:cNvSpPr>
            <a:spLocks noGrp="1"/>
          </p:cNvSpPr>
          <p:nvPr>
            <p:ph type="title"/>
          </p:nvPr>
        </p:nvSpPr>
        <p:spPr>
          <a:xfrm>
            <a:off x="1187450" y="1268413"/>
            <a:ext cx="7772400" cy="1206500"/>
          </a:xfrm>
          <a:ln/>
        </p:spPr>
        <p:txBody>
          <a:bodyPr vert="horz" wrap="square" lIns="92075" tIns="46038" rIns="92075" bIns="46038" anchor="ctr" anchorCtr="0"/>
          <a:p>
            <a:pPr eaLnBrk="1" hangingPunct="1"/>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若英镑的即期汇率上升至￡</a:t>
            </a:r>
            <a:r>
              <a:rPr lang="en-US" altLang="zh-CN" sz="3600" b="1" dirty="0">
                <a:solidFill>
                  <a:schemeClr val="tx1"/>
                </a:solidFill>
              </a:rPr>
              <a:t>1=$2.02</a:t>
            </a:r>
            <a:r>
              <a:rPr lang="zh-CN" altLang="en-US" sz="3600" b="1" dirty="0">
                <a:solidFill>
                  <a:schemeClr val="tx1"/>
                </a:solidFill>
              </a:rPr>
              <a:t>，</a:t>
            </a:r>
            <a:r>
              <a:rPr lang="zh-CN" altLang="en-US" sz="3600" b="1" dirty="0">
                <a:solidFill>
                  <a:schemeClr val="tx1"/>
                </a:solidFill>
                <a:latin typeface="宋体" panose="02010600030101010101" pitchFamily="2" charset="-122"/>
              </a:rPr>
              <a:t>且套利的期限为</a:t>
            </a:r>
            <a:r>
              <a:rPr lang="en-US" altLang="zh-CN" sz="3600" b="1" dirty="0">
                <a:solidFill>
                  <a:schemeClr val="tx1"/>
                </a:solidFill>
              </a:rPr>
              <a:t>1</a:t>
            </a:r>
            <a:r>
              <a:rPr lang="zh-CN" altLang="en-US" sz="3600" b="1" dirty="0">
                <a:solidFill>
                  <a:schemeClr val="tx1"/>
                </a:solidFill>
                <a:latin typeface="宋体" panose="02010600030101010101" pitchFamily="2" charset="-122"/>
              </a:rPr>
              <a:t>年</a:t>
            </a:r>
            <a:r>
              <a:rPr lang="zh-CN" altLang="en-US" sz="3600" b="1" dirty="0">
                <a:solidFill>
                  <a:schemeClr val="tx1"/>
                </a:solidFill>
              </a:rPr>
              <a:t>，</a:t>
            </a:r>
            <a:r>
              <a:rPr lang="zh-CN" altLang="en-US" sz="3600" b="1" dirty="0">
                <a:solidFill>
                  <a:schemeClr val="tx1"/>
                </a:solidFill>
                <a:latin typeface="宋体" panose="02010600030101010101" pitchFamily="2" charset="-122"/>
              </a:rPr>
              <a:t>按上述公式，</a:t>
            </a:r>
            <a:r>
              <a:rPr lang="en-US" altLang="zh-CN" sz="3600" b="1" dirty="0">
                <a:solidFill>
                  <a:schemeClr val="tx1"/>
                </a:solidFill>
              </a:rPr>
              <a:t>1</a:t>
            </a:r>
            <a:r>
              <a:rPr lang="zh-CN" altLang="en-US" sz="3600" b="1" dirty="0">
                <a:solidFill>
                  <a:schemeClr val="tx1"/>
                </a:solidFill>
                <a:latin typeface="宋体" panose="02010600030101010101" pitchFamily="2" charset="-122"/>
              </a:rPr>
              <a:t>年期的远期汇率应为</a:t>
            </a:r>
            <a:br>
              <a:rPr lang="zh-CN" altLang="en-US" sz="3600" b="1" dirty="0">
                <a:solidFill>
                  <a:schemeClr val="tx1"/>
                </a:solidFill>
                <a:latin typeface="宋体" panose="02010600030101010101" pitchFamily="2" charset="-122"/>
              </a:rPr>
            </a:br>
            <a:br>
              <a:rPr lang="zh-CN" altLang="en-US" sz="3600" b="1" dirty="0">
                <a:solidFill>
                  <a:schemeClr val="tx1"/>
                </a:solidFill>
                <a:latin typeface="宋体" panose="02010600030101010101" pitchFamily="2" charset="-122"/>
              </a:rPr>
            </a:br>
            <a:r>
              <a:rPr lang="en-US" altLang="zh-CN" sz="3600" b="1" dirty="0">
                <a:solidFill>
                  <a:schemeClr val="tx1"/>
                </a:solidFill>
              </a:rPr>
              <a:t>2.02</a:t>
            </a:r>
            <a:r>
              <a:rPr lang="en-US" altLang="zh-CN" sz="3600" b="1" dirty="0">
                <a:solidFill>
                  <a:schemeClr val="tx1"/>
                </a:solidFill>
                <a:latin typeface="宋体" panose="02010600030101010101" pitchFamily="2" charset="-122"/>
              </a:rPr>
              <a:t>×</a:t>
            </a:r>
            <a:r>
              <a:rPr lang="en-US" altLang="zh-CN" sz="3600" b="1" dirty="0">
                <a:solidFill>
                  <a:schemeClr val="tx1"/>
                </a:solidFill>
              </a:rPr>
              <a:t>(1.08/1.10) = 1.98</a:t>
            </a:r>
            <a:br>
              <a:rPr lang="en-US" altLang="zh-CN" sz="3600" b="1" dirty="0">
                <a:solidFill>
                  <a:schemeClr val="tx1"/>
                </a:solidFill>
              </a:rPr>
            </a:br>
            <a:br>
              <a:rPr lang="en-US" altLang="zh-CN" sz="3600" b="1" dirty="0">
                <a:solidFill>
                  <a:schemeClr val="tx1"/>
                </a:solidFill>
              </a:rPr>
            </a:br>
            <a:r>
              <a:rPr lang="zh-CN" altLang="en-US" sz="3600" b="1" dirty="0">
                <a:solidFill>
                  <a:schemeClr val="tx1"/>
                </a:solidFill>
                <a:latin typeface="宋体" panose="02010600030101010101" pitchFamily="2" charset="-122"/>
              </a:rPr>
              <a:t>结论：</a:t>
            </a:r>
            <a:br>
              <a:rPr lang="zh-CN" altLang="en-US" sz="3600" b="1" dirty="0">
                <a:solidFill>
                  <a:schemeClr val="tx1"/>
                </a:solidFill>
                <a:latin typeface="宋体" panose="02010600030101010101" pitchFamily="2" charset="-122"/>
              </a:rPr>
            </a:b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利率较高的货币的远期差价应为贴水</a:t>
            </a:r>
            <a:r>
              <a:rPr lang="en-US" altLang="zh-CN" sz="3600" b="1" dirty="0">
                <a:solidFill>
                  <a:schemeClr val="tx1"/>
                </a:solidFill>
              </a:rPr>
              <a:t>,</a:t>
            </a:r>
            <a:r>
              <a:rPr lang="zh-CN" altLang="en-US" sz="3600" b="1" dirty="0">
                <a:solidFill>
                  <a:schemeClr val="tx1"/>
                </a:solidFill>
                <a:latin typeface="宋体" panose="02010600030101010101" pitchFamily="2" charset="-122"/>
              </a:rPr>
              <a:t>利率较低的货币的远期差价应为升水。</a:t>
            </a:r>
            <a:endParaRPr lang="zh-CN" altLang="en-US" sz="3600" b="1" dirty="0">
              <a:solidFill>
                <a:schemeClr val="tx1"/>
              </a:solidFill>
              <a:latin typeface="宋体" panose="02010600030101010101" pitchFamily="2" charset="-122"/>
            </a:endParaRPr>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02" name="Rectangle 4"/>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latin typeface="宋体" panose="02010600030101010101" pitchFamily="2" charset="-122"/>
                <a:hlinkClick r:id="rId1" action="ppaction://hlinkfile"/>
              </a:rPr>
              <a:t>利率平价论的数学推导</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rgbClr val="FF3300"/>
                </a:solidFill>
                <a:latin typeface="宋体" panose="02010600030101010101" pitchFamily="2" charset="-122"/>
              </a:rPr>
              <a:t>注意汇率的标价法</a:t>
            </a:r>
            <a:br>
              <a:rPr lang="zh-CN" altLang="en-US" sz="3200" b="1" dirty="0">
                <a:solidFill>
                  <a:srgbClr val="FF3300"/>
                </a:solidFill>
                <a:latin typeface="宋体" panose="02010600030101010101" pitchFamily="2" charset="-122"/>
              </a:rPr>
            </a:br>
            <a:br>
              <a:rPr lang="zh-CN" altLang="en-US" sz="3200" b="1" dirty="0">
                <a:solidFill>
                  <a:srgbClr val="FF3300"/>
                </a:solidFill>
                <a:latin typeface="宋体" panose="02010600030101010101" pitchFamily="2" charset="-122"/>
              </a:rPr>
            </a:br>
            <a:r>
              <a:rPr lang="zh-CN" altLang="en-US" sz="3200" b="1" dirty="0">
                <a:solidFill>
                  <a:schemeClr val="tx1"/>
                </a:solidFill>
              </a:rPr>
              <a:t>利息套购（套利）：在利率较低的市场获得资金，同时在利率较高的市场投放资金以获取利差收益的行为。</a:t>
            </a:r>
            <a:br>
              <a:rPr lang="zh-CN" altLang="en-US" sz="3200" b="1" dirty="0">
                <a:solidFill>
                  <a:schemeClr val="tx1"/>
                </a:solidFill>
              </a:rPr>
            </a:br>
            <a:r>
              <a:rPr lang="zh-CN" altLang="en-US" sz="3200" b="1" dirty="0">
                <a:solidFill>
                  <a:schemeClr val="tx1"/>
                </a:solidFill>
              </a:rPr>
              <a:t>                              （</a:t>
            </a:r>
            <a:r>
              <a:rPr lang="en-US" altLang="zh-CN" sz="3200" b="1" dirty="0">
                <a:solidFill>
                  <a:schemeClr val="tx1"/>
                </a:solidFill>
              </a:rPr>
              <a:t>1</a:t>
            </a:r>
            <a:r>
              <a:rPr lang="zh-CN" altLang="en-US" sz="3200" b="1" dirty="0">
                <a:solidFill>
                  <a:schemeClr val="tx1"/>
                </a:solidFill>
              </a:rPr>
              <a:t>）抵补套利</a:t>
            </a:r>
            <a:br>
              <a:rPr lang="zh-CN" altLang="en-US" sz="3200" b="1" dirty="0">
                <a:solidFill>
                  <a:schemeClr val="tx1"/>
                </a:solidFill>
              </a:rPr>
            </a:br>
            <a:r>
              <a:rPr lang="zh-CN" altLang="en-US" sz="3200" b="1" dirty="0">
                <a:solidFill>
                  <a:schemeClr val="tx1"/>
                </a:solidFill>
              </a:rPr>
              <a:t>                              （</a:t>
            </a:r>
            <a:r>
              <a:rPr lang="en-US" altLang="zh-CN" sz="3200" b="1" dirty="0">
                <a:solidFill>
                  <a:schemeClr val="tx1"/>
                </a:solidFill>
              </a:rPr>
              <a:t>2</a:t>
            </a:r>
            <a:r>
              <a:rPr lang="zh-CN" altLang="en-US" sz="3200" b="1" dirty="0">
                <a:solidFill>
                  <a:schemeClr val="tx1"/>
                </a:solidFill>
              </a:rPr>
              <a:t>）无抵补套利</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抵补套利是利息套购与掉期业务的结合</a:t>
            </a:r>
            <a:endParaRPr lang="zh-CN" altLang="en-US" sz="3200" b="1" dirty="0">
              <a:solidFill>
                <a:schemeClr val="tx1"/>
              </a:solidFill>
            </a:endParaRPr>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7026" name="Rectangle 2"/>
          <p:cNvSpPr>
            <a:spLocks noGrp="1"/>
          </p:cNvSpPr>
          <p:nvPr>
            <p:ph type="title"/>
          </p:nvPr>
        </p:nvSpPr>
        <p:spPr>
          <a:ln/>
        </p:spPr>
        <p:txBody>
          <a:bodyPr vert="horz" wrap="square" lIns="91440" tIns="45720" rIns="91440" bIns="45720" anchor="ctr" anchorCtr="0"/>
          <a:p>
            <a:pPr eaLnBrk="1" hangingPunct="1"/>
            <a:br>
              <a:rPr lang="en-US" altLang="zh-CN" sz="4000" b="1" dirty="0">
                <a:solidFill>
                  <a:schemeClr val="tx1"/>
                </a:solidFill>
              </a:rPr>
            </a:br>
            <a:r>
              <a:rPr lang="zh-CN" altLang="en-US" sz="2800" b="1" dirty="0">
                <a:solidFill>
                  <a:schemeClr val="tx1"/>
                </a:solidFill>
              </a:rPr>
              <a:t>上述讨论的是抵补利率平价（</a:t>
            </a:r>
            <a:r>
              <a:rPr lang="en-US" altLang="zh-CN" sz="2800" b="1" dirty="0">
                <a:solidFill>
                  <a:schemeClr val="tx1"/>
                </a:solidFill>
              </a:rPr>
              <a:t>covered interest rate parity, CIP</a:t>
            </a:r>
            <a:r>
              <a:rPr lang="zh-CN" altLang="en-US" sz="2800" b="1" dirty="0">
                <a:solidFill>
                  <a:schemeClr val="tx1"/>
                </a:solidFill>
              </a:rPr>
              <a:t>），其理论上的数学表达式为：</a:t>
            </a:r>
            <a:br>
              <a:rPr lang="zh-CN" altLang="en-US" sz="4000" b="1" dirty="0">
                <a:solidFill>
                  <a:schemeClr val="tx1"/>
                </a:solidFill>
              </a:rPr>
            </a:br>
            <a:endParaRPr lang="zh-CN" altLang="en-US" sz="4000" b="1" dirty="0">
              <a:solidFill>
                <a:schemeClr val="tx1"/>
              </a:solidFill>
            </a:endParaRPr>
          </a:p>
        </p:txBody>
      </p:sp>
      <p:graphicFrame>
        <p:nvGraphicFramePr>
          <p:cNvPr id="257027" name="Object 3"/>
          <p:cNvGraphicFramePr>
            <a:graphicFrameLocks noChangeAspect="1"/>
          </p:cNvGraphicFramePr>
          <p:nvPr>
            <p:ph idx="1"/>
          </p:nvPr>
        </p:nvGraphicFramePr>
        <p:xfrm>
          <a:off x="4029075" y="1816100"/>
          <a:ext cx="2151063" cy="4064000"/>
        </p:xfrm>
        <a:graphic>
          <a:graphicData uri="http://schemas.openxmlformats.org/presentationml/2006/ole">
            <mc:AlternateContent xmlns:mc="http://schemas.openxmlformats.org/markup-compatibility/2006">
              <mc:Choice xmlns:v="urn:schemas-microsoft-com:vml" Requires="v">
                <p:oleObj spid="_x0000_s3083" name="" r:id="rId1" imgW="114300" imgH="215900" progId="Equation.3">
                  <p:embed/>
                </p:oleObj>
              </mc:Choice>
              <mc:Fallback>
                <p:oleObj name="" r:id="rId1" imgW="114300" imgH="215900" progId="Equation.3">
                  <p:embed/>
                  <p:pic>
                    <p:nvPicPr>
                      <p:cNvPr id="0" name="图片 3082"/>
                      <p:cNvPicPr/>
                      <p:nvPr/>
                    </p:nvPicPr>
                    <p:blipFill>
                      <a:blip r:embed="rId2"/>
                      <a:srcRect/>
                      <a:stretch>
                        <a:fillRect/>
                      </a:stretch>
                    </p:blipFill>
                    <p:spPr>
                      <a:xfrm>
                        <a:off x="4029075" y="1816100"/>
                        <a:ext cx="2151063" cy="4064000"/>
                      </a:xfrm>
                      <a:prstGeom prst="rect">
                        <a:avLst/>
                      </a:prstGeom>
                      <a:noFill/>
                      <a:ln w="38100">
                        <a:miter/>
                      </a:ln>
                    </p:spPr>
                  </p:pic>
                </p:oleObj>
              </mc:Fallback>
            </mc:AlternateContent>
          </a:graphicData>
        </a:graphic>
      </p:graphicFrame>
      <p:pic>
        <p:nvPicPr>
          <p:cNvPr id="257028" name="Picture 4"/>
          <p:cNvPicPr>
            <a:picLocks noChangeAspect="1"/>
          </p:cNvPicPr>
          <p:nvPr/>
        </p:nvPicPr>
        <p:blipFill>
          <a:blip r:embed="rId3"/>
          <a:srcRect l="15936" t="31851" r="20575" b="44572"/>
          <a:stretch>
            <a:fillRect/>
          </a:stretch>
        </p:blipFill>
        <p:spPr>
          <a:xfrm>
            <a:off x="2555875" y="1484313"/>
            <a:ext cx="4752975" cy="1317625"/>
          </a:xfrm>
          <a:prstGeom prst="rect">
            <a:avLst/>
          </a:prstGeom>
          <a:noFill/>
          <a:ln w="9525">
            <a:noFill/>
          </a:ln>
        </p:spPr>
      </p:pic>
      <p:sp>
        <p:nvSpPr>
          <p:cNvPr id="257029" name="Rectangle 5"/>
          <p:cNvSpPr/>
          <p:nvPr/>
        </p:nvSpPr>
        <p:spPr>
          <a:xfrm>
            <a:off x="1371600" y="3357563"/>
            <a:ext cx="7772400" cy="1206500"/>
          </a:xfrm>
          <a:prstGeom prst="rect">
            <a:avLst/>
          </a:prstGeom>
          <a:noFill/>
          <a:ln w="12700">
            <a:noFill/>
          </a:ln>
        </p:spPr>
        <p:txBody>
          <a:bodyPr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0"/>
              </a:spcBef>
              <a:buClrTx/>
              <a:buSzTx/>
              <a:buFontTx/>
              <a:buNone/>
            </a:pPr>
            <a:r>
              <a:rPr lang="zh-CN" altLang="en-US" sz="2800" b="1" dirty="0"/>
              <a:t>有些经济学家认为，即使用预期汇率取代远期汇率，在无抵补</a:t>
            </a:r>
            <a:r>
              <a:rPr lang="zh-CN" altLang="en-US" sz="2800" b="1" dirty="0">
                <a:solidFill>
                  <a:srgbClr val="FF3300"/>
                </a:solidFill>
              </a:rPr>
              <a:t>（风险中立或中性）</a:t>
            </a:r>
            <a:r>
              <a:rPr lang="zh-CN" altLang="en-US" sz="2800" b="1" dirty="0"/>
              <a:t>的利息套购作用下，这种平价关系同样成立，这就是所谓的无抵补利率平价（</a:t>
            </a:r>
            <a:r>
              <a:rPr lang="en-US" altLang="zh-CN" sz="2800" b="1" dirty="0"/>
              <a:t>uncovered interest rate parity, UIP</a:t>
            </a:r>
            <a:r>
              <a:rPr lang="zh-CN" altLang="en-US" sz="2800" b="1" dirty="0"/>
              <a:t>），即</a:t>
            </a:r>
            <a:endParaRPr lang="zh-CN" altLang="en-US" sz="2800" b="1" dirty="0"/>
          </a:p>
        </p:txBody>
      </p:sp>
      <p:pic>
        <p:nvPicPr>
          <p:cNvPr id="257030" name="Picture 6"/>
          <p:cNvPicPr>
            <a:picLocks noChangeAspect="1"/>
          </p:cNvPicPr>
          <p:nvPr/>
        </p:nvPicPr>
        <p:blipFill>
          <a:blip r:embed="rId4"/>
          <a:srcRect l="7283" t="29332" r="44359" b="51118"/>
          <a:stretch>
            <a:fillRect/>
          </a:stretch>
        </p:blipFill>
        <p:spPr>
          <a:xfrm>
            <a:off x="2843213" y="5157788"/>
            <a:ext cx="4464050" cy="1344612"/>
          </a:xfrm>
          <a:prstGeom prst="rect">
            <a:avLst/>
          </a:prstGeom>
          <a:noFill/>
          <a:ln w="9525">
            <a:noFill/>
          </a:ln>
        </p:spPr>
      </p:pic>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8050" name="Rectangle 2"/>
          <p:cNvSpPr>
            <a:spLocks noGrp="1"/>
          </p:cNvSpPr>
          <p:nvPr>
            <p:ph type="title"/>
          </p:nvPr>
        </p:nvSpPr>
        <p:spPr>
          <a:xfrm>
            <a:off x="1116013" y="1844675"/>
            <a:ext cx="7772400" cy="1206500"/>
          </a:xfrm>
          <a:ln/>
        </p:spPr>
        <p:txBody>
          <a:bodyPr vert="horz" wrap="square" lIns="91440" tIns="45720" rIns="91440" bIns="45720" anchor="ctr" anchorCtr="0"/>
          <a:p>
            <a:pPr eaLnBrk="1" hangingPunct="1"/>
            <a:br>
              <a:rPr lang="en-US" altLang="zh-CN" sz="3200" b="1" dirty="0">
                <a:solidFill>
                  <a:schemeClr val="tx1"/>
                </a:solidFill>
              </a:rPr>
            </a:br>
            <a:br>
              <a:rPr lang="en-US" altLang="zh-CN" sz="3200" b="1" dirty="0">
                <a:solidFill>
                  <a:schemeClr val="tx1"/>
                </a:solidFill>
              </a:rPr>
            </a:br>
            <a:br>
              <a:rPr lang="en-US" altLang="zh-CN" sz="3200" b="1" dirty="0">
                <a:solidFill>
                  <a:schemeClr val="tx1"/>
                </a:solidFill>
              </a:rPr>
            </a:br>
            <a:br>
              <a:rPr lang="en-US" altLang="zh-CN" sz="3200" b="1" dirty="0">
                <a:solidFill>
                  <a:schemeClr val="tx1"/>
                </a:solidFill>
              </a:rPr>
            </a:br>
            <a:r>
              <a:rPr lang="zh-CN" altLang="en-US" sz="3200" b="1" dirty="0">
                <a:solidFill>
                  <a:schemeClr val="tx1"/>
                </a:solidFill>
              </a:rPr>
              <a:t>若再将风险溢价因素纳入</a:t>
            </a:r>
            <a:r>
              <a:rPr lang="en-US" altLang="zh-CN" sz="3200" b="1" dirty="0">
                <a:solidFill>
                  <a:schemeClr val="tx1"/>
                </a:solidFill>
              </a:rPr>
              <a:t>UIP</a:t>
            </a:r>
            <a:r>
              <a:rPr lang="zh-CN" altLang="en-US" sz="3200" b="1" dirty="0">
                <a:solidFill>
                  <a:schemeClr val="tx1"/>
                </a:solidFill>
              </a:rPr>
              <a:t>，就成为</a:t>
            </a:r>
            <a:r>
              <a:rPr lang="zh-CN" altLang="en-US" sz="3200" b="1" dirty="0">
                <a:solidFill>
                  <a:srgbClr val="FF0000"/>
                </a:solidFill>
              </a:rPr>
              <a:t>修正的</a:t>
            </a:r>
            <a:r>
              <a:rPr lang="zh-CN" altLang="en-US" sz="3200" b="1" dirty="0">
                <a:solidFill>
                  <a:schemeClr val="tx1"/>
                </a:solidFill>
              </a:rPr>
              <a:t>无抵补利率平价。</a:t>
            </a:r>
            <a:br>
              <a:rPr lang="zh-CN" altLang="en-US" sz="3200" b="1" dirty="0">
                <a:solidFill>
                  <a:schemeClr val="tx1"/>
                </a:solidFill>
              </a:rPr>
            </a:br>
            <a:br>
              <a:rPr lang="zh-CN" altLang="en-US" sz="3200" b="1" dirty="0">
                <a:solidFill>
                  <a:schemeClr val="tx1"/>
                </a:solidFill>
              </a:rPr>
            </a:br>
            <a:br>
              <a:rPr lang="zh-CN" altLang="en-US" sz="3200" b="1" dirty="0">
                <a:solidFill>
                  <a:schemeClr val="tx1"/>
                </a:solidFill>
              </a:rPr>
            </a:br>
            <a:br>
              <a:rPr lang="zh-CN" altLang="en-US" sz="3200" b="1" dirty="0">
                <a:solidFill>
                  <a:schemeClr val="tx1"/>
                </a:solidFill>
              </a:rPr>
            </a:b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利率平价论的成立意味着远期汇率的无偏性（</a:t>
            </a:r>
            <a:r>
              <a:rPr lang="en-US" altLang="zh-CN" sz="3200" b="1" dirty="0">
                <a:solidFill>
                  <a:schemeClr val="tx1"/>
                </a:solidFill>
              </a:rPr>
              <a:t>forward rate unbiasness</a:t>
            </a:r>
            <a:r>
              <a:rPr lang="zh-CN" altLang="en-US" sz="3200" b="1" dirty="0">
                <a:solidFill>
                  <a:schemeClr val="tx1"/>
                </a:solidFill>
              </a:rPr>
              <a:t>）</a:t>
            </a:r>
            <a:br>
              <a:rPr lang="zh-CN" altLang="en-US" sz="3200" b="1" dirty="0">
                <a:solidFill>
                  <a:schemeClr val="tx1"/>
                </a:solidFill>
              </a:rPr>
            </a:br>
            <a:br>
              <a:rPr lang="zh-CN" altLang="en-US" sz="3200" b="1" dirty="0">
                <a:solidFill>
                  <a:schemeClr val="tx1"/>
                </a:solidFill>
              </a:rPr>
            </a:br>
            <a:r>
              <a:rPr lang="zh-CN" altLang="en-US" sz="3200" b="1" dirty="0">
                <a:hlinkClick r:id="rId1" action="ppaction://hlinkfile"/>
              </a:rPr>
              <a:t>人民币升值可以降低当前的通胀压力吗</a:t>
            </a:r>
            <a:r>
              <a:rPr lang="zh-CN" altLang="en-US" sz="3200" dirty="0"/>
              <a:t> </a:t>
            </a:r>
            <a:endParaRPr lang="zh-CN" altLang="en-US" sz="3200" dirty="0"/>
          </a:p>
        </p:txBody>
      </p:sp>
      <p:pic>
        <p:nvPicPr>
          <p:cNvPr id="258051" name="Picture 3"/>
          <p:cNvPicPr>
            <a:picLocks noChangeAspect="1"/>
          </p:cNvPicPr>
          <p:nvPr/>
        </p:nvPicPr>
        <p:blipFill>
          <a:blip r:embed="rId2"/>
          <a:srcRect l="11606" t="26909" r="19168" b="49637"/>
          <a:stretch>
            <a:fillRect/>
          </a:stretch>
        </p:blipFill>
        <p:spPr>
          <a:xfrm>
            <a:off x="2195513" y="2133600"/>
            <a:ext cx="5903912" cy="1498600"/>
          </a:xfrm>
          <a:prstGeom prst="rect">
            <a:avLst/>
          </a:prstGeom>
          <a:noFill/>
          <a:ln w="9525">
            <a:noFill/>
          </a:ln>
        </p:spPr>
      </p:pic>
      <p:sp>
        <p:nvSpPr>
          <p:cNvPr id="258052" name="Rectangle 4"/>
          <p:cNvSpPr/>
          <p:nvPr/>
        </p:nvSpPr>
        <p:spPr>
          <a:xfrm>
            <a:off x="0" y="0"/>
            <a:ext cx="9144000" cy="0"/>
          </a:xfrm>
          <a:prstGeom prst="rect">
            <a:avLst/>
          </a:prstGeom>
          <a:noFill/>
          <a:ln w="12700">
            <a:noFill/>
          </a:ln>
        </p:spPr>
        <p:txBody>
          <a:bodyPr wrap="none" anchor="ctr" anchorCtr="0">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aphicFrame>
        <p:nvGraphicFramePr>
          <p:cNvPr id="258053" name="Object 5"/>
          <p:cNvGraphicFramePr/>
          <p:nvPr/>
        </p:nvGraphicFramePr>
        <p:xfrm>
          <a:off x="0" y="0"/>
          <a:ext cx="180975" cy="228600"/>
        </p:xfrm>
        <a:graphic>
          <a:graphicData uri="http://schemas.openxmlformats.org/presentationml/2006/ole">
            <mc:AlternateContent xmlns:mc="http://schemas.openxmlformats.org/markup-compatibility/2006">
              <mc:Choice xmlns:v="urn:schemas-microsoft-com:vml" Requires="v">
                <p:oleObj spid="_x0000_s3085" name="" r:id="rId3" imgW="177800" imgH="228600" progId="Equation.3">
                  <p:embed/>
                </p:oleObj>
              </mc:Choice>
              <mc:Fallback>
                <p:oleObj name="" r:id="rId3" imgW="177800" imgH="228600" progId="Equation.3">
                  <p:embed/>
                  <p:pic>
                    <p:nvPicPr>
                      <p:cNvPr id="0" name="图片 3084"/>
                      <p:cNvPicPr/>
                      <p:nvPr/>
                    </p:nvPicPr>
                    <p:blipFill>
                      <a:blip r:embed="rId4"/>
                      <a:stretch>
                        <a:fillRect/>
                      </a:stretch>
                    </p:blipFill>
                    <p:spPr>
                      <a:xfrm>
                        <a:off x="0" y="0"/>
                        <a:ext cx="180975" cy="228600"/>
                      </a:xfrm>
                      <a:prstGeom prst="rect">
                        <a:avLst/>
                      </a:prstGeom>
                      <a:noFill/>
                      <a:ln w="38100">
                        <a:noFill/>
                        <a:miter/>
                      </a:ln>
                    </p:spPr>
                  </p:pic>
                </p:oleObj>
              </mc:Fallback>
            </mc:AlternateContent>
          </a:graphicData>
        </a:graphic>
      </p:graphicFrame>
      <p:sp>
        <p:nvSpPr>
          <p:cNvPr id="258054" name="Rectangle 6"/>
          <p:cNvSpPr/>
          <p:nvPr/>
        </p:nvSpPr>
        <p:spPr>
          <a:xfrm>
            <a:off x="0" y="0"/>
            <a:ext cx="9144000" cy="0"/>
          </a:xfrm>
          <a:prstGeom prst="rect">
            <a:avLst/>
          </a:prstGeom>
          <a:noFill/>
          <a:ln w="12700">
            <a:noFill/>
          </a:ln>
        </p:spPr>
        <p:txBody>
          <a:bodyPr wrap="none" anchor="ctr" anchorCtr="0">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aphicFrame>
        <p:nvGraphicFramePr>
          <p:cNvPr id="258055" name="Object 7"/>
          <p:cNvGraphicFramePr/>
          <p:nvPr/>
        </p:nvGraphicFramePr>
        <p:xfrm>
          <a:off x="0" y="0"/>
          <a:ext cx="180975" cy="228600"/>
        </p:xfrm>
        <a:graphic>
          <a:graphicData uri="http://schemas.openxmlformats.org/presentationml/2006/ole">
            <mc:AlternateContent xmlns:mc="http://schemas.openxmlformats.org/markup-compatibility/2006">
              <mc:Choice xmlns:v="urn:schemas-microsoft-com:vml" Requires="v">
                <p:oleObj spid="_x0000_s3084" name="" r:id="rId5" imgW="177800" imgH="228600" progId="Equation.3">
                  <p:embed/>
                </p:oleObj>
              </mc:Choice>
              <mc:Fallback>
                <p:oleObj name="" r:id="rId5" imgW="177800" imgH="228600" progId="Equation.3">
                  <p:embed/>
                  <p:pic>
                    <p:nvPicPr>
                      <p:cNvPr id="0" name="图片 3083"/>
                      <p:cNvPicPr/>
                      <p:nvPr/>
                    </p:nvPicPr>
                    <p:blipFill>
                      <a:blip r:embed="rId4"/>
                      <a:stretch>
                        <a:fillRect/>
                      </a:stretch>
                    </p:blipFill>
                    <p:spPr>
                      <a:xfrm>
                        <a:off x="0" y="0"/>
                        <a:ext cx="180975" cy="228600"/>
                      </a:xfrm>
                      <a:prstGeom prst="rect">
                        <a:avLst/>
                      </a:prstGeom>
                      <a:noFill/>
                      <a:ln w="38100">
                        <a:noFill/>
                        <a:miter/>
                      </a:ln>
                    </p:spPr>
                  </p:pic>
                </p:oleObj>
              </mc:Fallback>
            </mc:AlternateContent>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二次大战以后，由于国际经济的一体化趋势日趋增强，各国之间的经济关系日益密切，国内经济对国际经济的依赖也更为突出，国际收支状况对国内经济的影响愈益显现。同时，随着凯恩斯主义的流行，西方国家加强了政府对宏观经济的管理，国际收支成为宏观经济管理的主要目标之一。</a:t>
            </a:r>
            <a:r>
              <a:rPr lang="en-US" altLang="zh-CN" sz="3200" b="1" dirty="0">
                <a:solidFill>
                  <a:schemeClr val="tx1"/>
                </a:solidFill>
              </a:rPr>
              <a:t>1960</a:t>
            </a:r>
            <a:r>
              <a:rPr lang="zh-CN" altLang="en-US" sz="3200" b="1" dirty="0">
                <a:solidFill>
                  <a:schemeClr val="tx1"/>
                </a:solidFill>
              </a:rPr>
              <a:t>年代后，美元与英镑不断发生危机，国际间投机性短期资金流动频繁，再加上</a:t>
            </a:r>
            <a:r>
              <a:rPr lang="en-US" altLang="zh-CN" sz="3200" b="1" dirty="0">
                <a:solidFill>
                  <a:schemeClr val="tx1"/>
                </a:solidFill>
              </a:rPr>
              <a:t>1970</a:t>
            </a:r>
            <a:r>
              <a:rPr lang="zh-CN" altLang="en-US" sz="3200" b="1" dirty="0">
                <a:solidFill>
                  <a:schemeClr val="tx1"/>
                </a:solidFill>
              </a:rPr>
              <a:t>年代的两次石油危机，导致西方国家不断出现国际收支危机。所有这一切使得当今各国对国际收支重要性的认识达到了前所未有的高度。</a:t>
            </a:r>
            <a:endParaRPr lang="zh-CN" altLang="en-US" sz="3200" b="1" dirty="0">
              <a:solidFill>
                <a:schemeClr val="tx1"/>
              </a:solidFill>
            </a:endParaRPr>
          </a:p>
        </p:txBody>
      </p:sp>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9074" name="Picture 3"/>
          <p:cNvPicPr>
            <a:picLocks noChangeAspect="1"/>
          </p:cNvPicPr>
          <p:nvPr/>
        </p:nvPicPr>
        <p:blipFill>
          <a:blip r:embed="rId1"/>
          <a:srcRect t="9373" r="16724" b="18318"/>
          <a:stretch>
            <a:fillRect/>
          </a:stretch>
        </p:blipFill>
        <p:spPr>
          <a:xfrm>
            <a:off x="0" y="0"/>
            <a:ext cx="9144000" cy="6858000"/>
          </a:xfrm>
          <a:prstGeom prst="rect">
            <a:avLst/>
          </a:prstGeom>
          <a:noFill/>
          <a:ln w="9525">
            <a:noFill/>
          </a:ln>
        </p:spPr>
      </p:pic>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0098" name="Rectangle 4"/>
          <p:cNvSpPr>
            <a:spLocks noGrp="1"/>
          </p:cNvSpPr>
          <p:nvPr>
            <p:ph type="title"/>
          </p:nvPr>
        </p:nvSpPr>
        <p:spPr>
          <a:xfrm>
            <a:off x="1371600" y="3573463"/>
            <a:ext cx="7772400" cy="1206500"/>
          </a:xfrm>
          <a:ln/>
        </p:spPr>
        <p:txBody>
          <a:bodyPr vert="horz" wrap="square" lIns="91440" tIns="45720" rIns="91440" bIns="45720" anchor="ctr" anchorCtr="0"/>
          <a:p>
            <a:pPr eaLnBrk="1" hangingPunct="1"/>
            <a:br>
              <a:rPr lang="en-US" altLang="zh-CN" sz="2800" dirty="0">
                <a:solidFill>
                  <a:schemeClr val="tx1"/>
                </a:solidFill>
                <a:ea typeface="黑体" panose="02010609060101010101" pitchFamily="2" charset="-122"/>
              </a:rPr>
            </a:br>
            <a:r>
              <a:rPr lang="zh-CN" altLang="en-US" sz="3200" b="1" dirty="0">
                <a:solidFill>
                  <a:schemeClr val="tx1"/>
                </a:solidFill>
                <a:latin typeface="宋体" panose="02010600030101010101" pitchFamily="2" charset="-122"/>
              </a:rPr>
              <a:t>外汇汇率与本国货币供应量成正比，与外国货币供</a:t>
            </a:r>
            <a:r>
              <a:rPr lang="zh-CN" altLang="zh-CN" sz="3200" b="1" dirty="0">
                <a:solidFill>
                  <a:schemeClr val="tx1"/>
                </a:solidFill>
                <a:latin typeface="宋体" panose="02010600030101010101" pitchFamily="2" charset="-122"/>
              </a:rPr>
              <a:t>应量</a:t>
            </a:r>
            <a:r>
              <a:rPr lang="zh-CN" altLang="en-US" sz="3200" b="1" dirty="0">
                <a:solidFill>
                  <a:schemeClr val="tx1"/>
                </a:solidFill>
                <a:latin typeface="宋体" panose="02010600030101010101" pitchFamily="2" charset="-122"/>
              </a:rPr>
              <a:t>成反比；</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	</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外汇汇率与本国国民收入成反比，与外国国民收入成正比；	</a:t>
            </a:r>
            <a:endParaRPr lang="zh-CN" altLang="en-US" sz="3200" b="1" dirty="0">
              <a:solidFill>
                <a:schemeClr val="tx1"/>
              </a:solidFill>
              <a:latin typeface="宋体" panose="02010600030101010101" pitchFamily="2" charset="-122"/>
            </a:endParaRPr>
          </a:p>
        </p:txBody>
      </p:sp>
      <p:grpSp>
        <p:nvGrpSpPr>
          <p:cNvPr id="260099" name="Group 10"/>
          <p:cNvGrpSpPr/>
          <p:nvPr/>
        </p:nvGrpSpPr>
        <p:grpSpPr>
          <a:xfrm>
            <a:off x="2916238" y="1341438"/>
            <a:ext cx="3705225" cy="1397000"/>
            <a:chOff x="1837" y="845"/>
            <a:chExt cx="2334" cy="880"/>
          </a:xfrm>
        </p:grpSpPr>
        <p:pic>
          <p:nvPicPr>
            <p:cNvPr id="260102" name="Picture 6"/>
            <p:cNvPicPr>
              <a:picLocks noChangeAspect="1"/>
            </p:cNvPicPr>
            <p:nvPr/>
          </p:nvPicPr>
          <p:blipFill>
            <a:blip r:embed="rId1"/>
            <a:stretch>
              <a:fillRect/>
            </a:stretch>
          </p:blipFill>
          <p:spPr>
            <a:xfrm>
              <a:off x="1837" y="845"/>
              <a:ext cx="1067" cy="880"/>
            </a:xfrm>
            <a:prstGeom prst="rect">
              <a:avLst/>
            </a:prstGeom>
            <a:solidFill>
              <a:srgbClr val="FFFFFF"/>
            </a:solidFill>
            <a:ln w="9525">
              <a:noFill/>
            </a:ln>
          </p:spPr>
        </p:pic>
        <p:pic>
          <p:nvPicPr>
            <p:cNvPr id="260103" name="Picture 5"/>
            <p:cNvPicPr>
              <a:picLocks noChangeAspect="1"/>
            </p:cNvPicPr>
            <p:nvPr/>
          </p:nvPicPr>
          <p:blipFill>
            <a:blip r:embed="rId2"/>
            <a:stretch>
              <a:fillRect/>
            </a:stretch>
          </p:blipFill>
          <p:spPr>
            <a:xfrm>
              <a:off x="2879" y="845"/>
              <a:ext cx="1292" cy="873"/>
            </a:xfrm>
            <a:prstGeom prst="rect">
              <a:avLst/>
            </a:prstGeom>
            <a:solidFill>
              <a:srgbClr val="FFFFFF"/>
            </a:solidFill>
            <a:ln w="9525">
              <a:noFill/>
            </a:ln>
          </p:spPr>
        </p:pic>
      </p:grpSp>
      <p:sp>
        <p:nvSpPr>
          <p:cNvPr id="260100" name="Rectangle 7"/>
          <p:cNvSpPr/>
          <p:nvPr/>
        </p:nvSpPr>
        <p:spPr>
          <a:xfrm>
            <a:off x="0" y="2840038"/>
            <a:ext cx="9144000" cy="0"/>
          </a:xfrm>
          <a:prstGeom prst="rect">
            <a:avLst/>
          </a:prstGeom>
          <a:noFill/>
          <a:ln w="12700">
            <a:noFill/>
          </a:ln>
        </p:spPr>
        <p:txBody>
          <a:bodyPr wrap="none" anchor="ctr" anchorCtr="0">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260101" name="Rectangle 8"/>
          <p:cNvSpPr/>
          <p:nvPr/>
        </p:nvSpPr>
        <p:spPr>
          <a:xfrm>
            <a:off x="0" y="3744913"/>
            <a:ext cx="336550" cy="274637"/>
          </a:xfrm>
          <a:prstGeom prst="rect">
            <a:avLst/>
          </a:prstGeom>
          <a:noFill/>
          <a:ln w="12700">
            <a:noFill/>
          </a:ln>
        </p:spPr>
        <p:txBody>
          <a:bodyPr wrap="none" anchor="ctr" anchorCtr="0">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0"/>
              </a:spcBef>
              <a:buClrTx/>
              <a:buSzTx/>
              <a:buFontTx/>
              <a:buNone/>
            </a:pPr>
            <a:r>
              <a:rPr lang="en-US" altLang="zh-CN" sz="1200" dirty="0">
                <a:cs typeface="Times New Roman" panose="02020603050405020304" pitchFamily="18" charset="0"/>
              </a:rPr>
              <a:t>    </a:t>
            </a:r>
            <a:endParaRPr lang="en-US" altLang="zh-CN" sz="2400" dirty="0"/>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1122" name="Rectangle 4"/>
          <p:cNvSpPr>
            <a:spLocks noGrp="1"/>
          </p:cNvSpPr>
          <p:nvPr>
            <p:ph type="title"/>
          </p:nvPr>
        </p:nvSpPr>
        <p:spPr>
          <a:xfrm>
            <a:off x="1371600" y="2852738"/>
            <a:ext cx="7772400" cy="1206500"/>
          </a:xfrm>
          <a:ln/>
        </p:spPr>
        <p:txBody>
          <a:bodyPr vert="horz" wrap="square" lIns="91440" tIns="45720" rIns="91440" bIns="45720" anchor="ctr" anchorCtr="0"/>
          <a:p>
            <a:pPr eaLnBrk="1" hangingPunct="1"/>
            <a:r>
              <a:rPr lang="zh-CN" altLang="en-US" sz="3200" b="1" dirty="0">
                <a:solidFill>
                  <a:schemeClr val="tx1"/>
                </a:solidFill>
              </a:rPr>
              <a:t>结论</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灵活价格货币论是对购买力平价论的推广，即汇率由两国的价格水平决定，而价格水平则取决于两国的实际货币余额。</a:t>
            </a:r>
            <a:br>
              <a:rPr lang="zh-CN" altLang="en-US" sz="3200" b="1" dirty="0">
                <a:solidFill>
                  <a:schemeClr val="tx1"/>
                </a:solidFill>
              </a:rPr>
            </a:br>
            <a:r>
              <a:rPr lang="zh-CN" altLang="en-US" sz="3200" b="1" dirty="0">
                <a:solidFill>
                  <a:schemeClr val="tx1"/>
                </a:solidFill>
              </a:rPr>
              <a:t>影响经济的因素并非名义货币供应和需求，因为即使货币的名义供求数量不变，但若价格上升，则原有的货币数量就会相对不足，因此，在考察货币数量的实际变化时，必须将货币数量与价格水平进行比较，由此形成实际货币余额（即</a:t>
            </a:r>
            <a:r>
              <a:rPr lang="en-US" altLang="zh-CN" sz="3200" b="1" i="1" dirty="0">
                <a:solidFill>
                  <a:schemeClr val="tx1"/>
                </a:solidFill>
              </a:rPr>
              <a:t>M</a:t>
            </a:r>
            <a:r>
              <a:rPr lang="en-US" altLang="zh-CN" sz="3200" b="1" dirty="0">
                <a:solidFill>
                  <a:schemeClr val="tx1"/>
                </a:solidFill>
              </a:rPr>
              <a:t>/</a:t>
            </a:r>
            <a:r>
              <a:rPr lang="en-US" altLang="zh-CN" sz="3200" b="1" i="1" dirty="0">
                <a:solidFill>
                  <a:schemeClr val="tx1"/>
                </a:solidFill>
              </a:rPr>
              <a:t>P</a:t>
            </a:r>
            <a:r>
              <a:rPr lang="zh-CN" altLang="en-US" sz="3200" b="1" dirty="0">
                <a:solidFill>
                  <a:schemeClr val="tx1"/>
                </a:solidFill>
              </a:rPr>
              <a:t>）以及相应的实际货币余额的供应和需求。</a:t>
            </a:r>
            <a:endParaRPr lang="zh-CN" altLang="en-US" sz="3200" b="1" dirty="0">
              <a:solidFill>
                <a:schemeClr val="tx1"/>
              </a:solidFill>
            </a:endParaRPr>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2146" name="Rectangle 4"/>
          <p:cNvSpPr>
            <a:spLocks noGrp="1"/>
          </p:cNvSpPr>
          <p:nvPr>
            <p:ph type="title"/>
          </p:nvPr>
        </p:nvSpPr>
        <p:spPr>
          <a:xfrm>
            <a:off x="1187450" y="2636838"/>
            <a:ext cx="7700963" cy="1206500"/>
          </a:xfrm>
          <a:ln/>
        </p:spPr>
        <p:txBody>
          <a:bodyPr vert="horz" wrap="square" lIns="91440" tIns="45720" rIns="91440" bIns="45720" anchor="ctr" anchorCtr="0"/>
          <a:p>
            <a:pPr eaLnBrk="1" hangingPunct="1"/>
            <a:r>
              <a:rPr lang="en-US" altLang="zh-CN" sz="2800" b="1" dirty="0">
                <a:solidFill>
                  <a:schemeClr val="tx1"/>
                </a:solidFill>
              </a:rPr>
              <a:t>                     </a:t>
            </a:r>
            <a:br>
              <a:rPr lang="en-US" altLang="zh-CN" sz="2800" b="1" dirty="0">
                <a:solidFill>
                  <a:schemeClr val="tx1"/>
                </a:solidFill>
              </a:rPr>
            </a:br>
            <a:r>
              <a:rPr lang="zh-CN" altLang="en-US" sz="2800" b="1" dirty="0">
                <a:solidFill>
                  <a:schemeClr val="tx1"/>
                </a:solidFill>
              </a:rPr>
              <a:t>粘性价格货币模型：假定资本可以充分流动</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cs typeface="Times New Roman" panose="02020603050405020304" pitchFamily="18" charset="0"/>
              </a:rPr>
              <a:t>●</a:t>
            </a:r>
            <a:r>
              <a:rPr lang="zh-CN" altLang="en-US" sz="2800" b="1" dirty="0">
                <a:solidFill>
                  <a:schemeClr val="tx1"/>
                </a:solidFill>
              </a:rPr>
              <a:t>货币市场均衡：价格与本币汇率正数相关</a:t>
            </a:r>
            <a:br>
              <a:rPr lang="zh-CN" altLang="en-US" sz="2800" b="1" dirty="0">
                <a:solidFill>
                  <a:schemeClr val="tx1"/>
                </a:solidFill>
              </a:rPr>
            </a:br>
            <a:br>
              <a:rPr lang="zh-CN" altLang="en-US" sz="2800" b="1" dirty="0">
                <a:solidFill>
                  <a:schemeClr val="tx1"/>
                </a:solidFill>
              </a:rPr>
            </a:br>
            <a:r>
              <a:rPr lang="zh-CN" altLang="en-US" sz="2800" b="1" dirty="0">
                <a:solidFill>
                  <a:srgbClr val="FF3300"/>
                </a:solidFill>
              </a:rPr>
              <a:t>价格上升</a:t>
            </a:r>
            <a:r>
              <a:rPr lang="zh-CN" altLang="en-US" sz="2800" b="1" dirty="0">
                <a:solidFill>
                  <a:schemeClr val="tx1"/>
                </a:solidFill>
              </a:rPr>
              <a:t>→实际货币余额下降→利率上升→资本流入→</a:t>
            </a:r>
            <a:r>
              <a:rPr lang="zh-CN" altLang="en-US" sz="2800" b="1" dirty="0">
                <a:solidFill>
                  <a:srgbClr val="FF3300"/>
                </a:solidFill>
              </a:rPr>
              <a:t>本币汇率上升</a:t>
            </a:r>
            <a:r>
              <a:rPr lang="zh-CN" altLang="en-US" sz="2800" b="1" dirty="0">
                <a:solidFill>
                  <a:schemeClr val="tx1"/>
                </a:solidFill>
              </a:rPr>
              <a:t> </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cs typeface="Times New Roman" panose="02020603050405020304" pitchFamily="18" charset="0"/>
              </a:rPr>
              <a:t>●</a:t>
            </a:r>
            <a:r>
              <a:rPr lang="zh-CN" altLang="en-US" sz="2800" b="1" dirty="0">
                <a:solidFill>
                  <a:schemeClr val="tx1"/>
                </a:solidFill>
              </a:rPr>
              <a:t>商品市场均衡：价格与本币汇率负数相关</a:t>
            </a:r>
            <a:br>
              <a:rPr lang="zh-CN" altLang="en-US" sz="2800" b="1" dirty="0">
                <a:solidFill>
                  <a:schemeClr val="tx1"/>
                </a:solidFill>
              </a:rPr>
            </a:br>
            <a:br>
              <a:rPr lang="zh-CN" altLang="en-US" sz="2800" b="1" dirty="0">
                <a:solidFill>
                  <a:schemeClr val="tx1"/>
                </a:solidFill>
              </a:rPr>
            </a:br>
            <a:r>
              <a:rPr lang="zh-CN" altLang="en-US" sz="2800" b="1" dirty="0">
                <a:solidFill>
                  <a:srgbClr val="FF3300"/>
                </a:solidFill>
              </a:rPr>
              <a:t>价格上升</a:t>
            </a:r>
            <a:r>
              <a:rPr lang="zh-CN" altLang="en-US" sz="2800" b="1" dirty="0">
                <a:solidFill>
                  <a:schemeClr val="tx1"/>
                </a:solidFill>
              </a:rPr>
              <a:t>→需求减少</a:t>
            </a:r>
            <a:br>
              <a:rPr lang="zh-CN" altLang="en-US" sz="2800" b="1" dirty="0">
                <a:solidFill>
                  <a:schemeClr val="tx1"/>
                </a:solidFill>
              </a:rPr>
            </a:br>
            <a:r>
              <a:rPr lang="zh-CN" altLang="en-US" sz="2800" b="1" dirty="0">
                <a:solidFill>
                  <a:srgbClr val="FF3300"/>
                </a:solidFill>
              </a:rPr>
              <a:t>本币汇率下跌</a:t>
            </a:r>
            <a:r>
              <a:rPr lang="zh-CN" altLang="en-US" sz="2800" b="1" dirty="0">
                <a:solidFill>
                  <a:schemeClr val="tx1"/>
                </a:solidFill>
              </a:rPr>
              <a:t>→ 需求上升</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实际汇率不变，商品市场均衡</a:t>
            </a:r>
            <a:r>
              <a:rPr lang="zh-CN" altLang="en-US" sz="2800" b="1" dirty="0"/>
              <a:t> </a:t>
            </a:r>
            <a:endParaRPr lang="zh-CN" altLang="en-US" sz="2800" b="1" dirty="0"/>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3170" name="Picture 40"/>
          <p:cNvPicPr>
            <a:picLocks noChangeAspect="1"/>
          </p:cNvPicPr>
          <p:nvPr/>
        </p:nvPicPr>
        <p:blipFill>
          <a:blip r:embed="rId1"/>
          <a:srcRect l="7373" r="5035" b="5554"/>
          <a:stretch>
            <a:fillRect/>
          </a:stretch>
        </p:blipFill>
        <p:spPr>
          <a:xfrm>
            <a:off x="0" y="0"/>
            <a:ext cx="9144000" cy="6853238"/>
          </a:xfrm>
          <a:prstGeom prst="rect">
            <a:avLst/>
          </a:prstGeom>
          <a:noFill/>
          <a:ln w="9525">
            <a:noFill/>
          </a:ln>
        </p:spPr>
      </p:pic>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4194" name="Picture 57"/>
          <p:cNvPicPr>
            <a:picLocks noChangeAspect="1"/>
          </p:cNvPicPr>
          <p:nvPr/>
        </p:nvPicPr>
        <p:blipFill>
          <a:blip r:embed="rId1"/>
          <a:srcRect l="2090" t="14842" b="5243"/>
          <a:stretch>
            <a:fillRect/>
          </a:stretch>
        </p:blipFill>
        <p:spPr>
          <a:xfrm>
            <a:off x="0" y="0"/>
            <a:ext cx="9144000" cy="5734050"/>
          </a:xfrm>
          <a:prstGeom prst="rect">
            <a:avLst/>
          </a:prstGeom>
          <a:noFill/>
          <a:ln w="9525">
            <a:noFill/>
          </a:ln>
        </p:spPr>
      </p:pic>
      <p:sp>
        <p:nvSpPr>
          <p:cNvPr id="264195" name="Text Box 58"/>
          <p:cNvSpPr txBox="1"/>
          <p:nvPr/>
        </p:nvSpPr>
        <p:spPr>
          <a:xfrm>
            <a:off x="1835150" y="5876925"/>
            <a:ext cx="5832475" cy="762000"/>
          </a:xfrm>
          <a:prstGeom prst="rect">
            <a:avLst/>
          </a:prstGeom>
          <a:solidFill>
            <a:srgbClr val="FFFFFF"/>
          </a:solid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3600" b="1" dirty="0">
                <a:solidFill>
                  <a:schemeClr val="bg2"/>
                </a:solidFill>
              </a:rPr>
              <a:t>粘性价格与汇率过调现象</a:t>
            </a:r>
            <a:r>
              <a:rPr lang="zh-CN" altLang="en-US" sz="4400" b="1" dirty="0">
                <a:solidFill>
                  <a:schemeClr val="bg2"/>
                </a:solidFill>
              </a:rPr>
              <a:t> </a:t>
            </a:r>
            <a:endParaRPr lang="zh-CN" altLang="en-US" sz="4400" b="1" dirty="0">
              <a:solidFill>
                <a:schemeClr val="bg2"/>
              </a:solidFill>
            </a:endParaRPr>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5218" name="Rectangle 4"/>
          <p:cNvSpPr>
            <a:spLocks noGrp="1"/>
          </p:cNvSpPr>
          <p:nvPr>
            <p:ph type="title"/>
          </p:nvPr>
        </p:nvSpPr>
        <p:spPr>
          <a:xfrm>
            <a:off x="1371600" y="2781300"/>
            <a:ext cx="7772400" cy="1206500"/>
          </a:xfrm>
          <a:ln/>
        </p:spPr>
        <p:txBody>
          <a:bodyPr vert="horz" wrap="square" lIns="91440" tIns="45720" rIns="91440" bIns="45720" anchor="ctr" anchorCtr="0"/>
          <a:p>
            <a:pPr eaLnBrk="1" hangingPunct="1"/>
            <a:r>
              <a:rPr lang="zh-CN" altLang="en-US" sz="3200" b="1" dirty="0">
                <a:solidFill>
                  <a:schemeClr val="tx1"/>
                </a:solidFill>
              </a:rPr>
              <a:t>粘性价格货币模型的启示：</a:t>
            </a:r>
            <a:br>
              <a:rPr lang="zh-CN" altLang="en-US" sz="3200" b="1" dirty="0">
                <a:solidFill>
                  <a:schemeClr val="tx1"/>
                </a:solidFill>
              </a:rPr>
            </a:br>
            <a:br>
              <a:rPr lang="zh-CN" altLang="en-US" sz="3200" b="1" dirty="0">
                <a:solidFill>
                  <a:schemeClr val="tx1"/>
                </a:solidFill>
              </a:rPr>
            </a:br>
            <a:r>
              <a:rPr lang="en-US" altLang="zh-CN" sz="3200" b="1" dirty="0">
                <a:solidFill>
                  <a:schemeClr val="tx1"/>
                </a:solidFill>
              </a:rPr>
              <a:t>1. </a:t>
            </a:r>
            <a:r>
              <a:rPr lang="zh-CN" altLang="en-US" sz="3200" b="1" dirty="0">
                <a:solidFill>
                  <a:schemeClr val="tx1"/>
                </a:solidFill>
              </a:rPr>
              <a:t>解释了汇率在短期里过度波动的原因；</a:t>
            </a:r>
            <a:br>
              <a:rPr lang="zh-CN" altLang="en-US" sz="3200" b="1" dirty="0">
                <a:solidFill>
                  <a:schemeClr val="tx1"/>
                </a:solidFill>
              </a:rPr>
            </a:br>
            <a:br>
              <a:rPr lang="zh-CN" altLang="en-US" sz="3200" b="1" dirty="0">
                <a:solidFill>
                  <a:schemeClr val="tx1"/>
                </a:solidFill>
              </a:rPr>
            </a:br>
            <a:r>
              <a:rPr lang="en-US" altLang="zh-CN" sz="3200" b="1" dirty="0">
                <a:solidFill>
                  <a:schemeClr val="tx1"/>
                </a:solidFill>
              </a:rPr>
              <a:t>2. </a:t>
            </a:r>
            <a:r>
              <a:rPr lang="zh-CN" altLang="en-US" sz="3200" b="1" dirty="0">
                <a:solidFill>
                  <a:schemeClr val="tx1"/>
                </a:solidFill>
              </a:rPr>
              <a:t>汇率在短期里可能偏离长期均衡点；</a:t>
            </a:r>
            <a:br>
              <a:rPr lang="zh-CN" altLang="en-US" sz="3200" b="1" dirty="0">
                <a:solidFill>
                  <a:schemeClr val="tx1"/>
                </a:solidFill>
              </a:rPr>
            </a:br>
            <a:br>
              <a:rPr lang="zh-CN" altLang="en-US" sz="3200" b="1" dirty="0">
                <a:solidFill>
                  <a:schemeClr val="tx1"/>
                </a:solidFill>
              </a:rPr>
            </a:br>
            <a:r>
              <a:rPr lang="en-US" altLang="zh-CN" sz="3200" b="1" dirty="0">
                <a:solidFill>
                  <a:schemeClr val="tx1"/>
                </a:solidFill>
              </a:rPr>
              <a:t>3. </a:t>
            </a:r>
            <a:r>
              <a:rPr lang="zh-CN" altLang="en-US" sz="3200" b="1" dirty="0">
                <a:solidFill>
                  <a:schemeClr val="tx1"/>
                </a:solidFill>
              </a:rPr>
              <a:t>汇率在短期里受货币供求（利率变动、资本流动）影响较大，而货币供求又缺乏稳定性，故汇率在短期里容易出现过度波动。</a:t>
            </a:r>
            <a:endParaRPr lang="zh-CN" altLang="en-US" sz="3200" b="1" dirty="0">
              <a:solidFill>
                <a:schemeClr val="tx1"/>
              </a:solidFill>
            </a:endParaRPr>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4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b="1" dirty="0">
                <a:solidFill>
                  <a:srgbClr val="FFFFFF"/>
                </a:solidFill>
              </a:rPr>
              <a:t>第六节  汇率的资产组合论</a:t>
            </a:r>
            <a:br>
              <a:rPr lang="zh-CN" altLang="en-US" b="1" dirty="0">
                <a:solidFill>
                  <a:srgbClr val="FFFFFF"/>
                </a:solidFill>
              </a:rPr>
            </a:br>
            <a:br>
              <a:rPr lang="zh-CN" altLang="en-US" dirty="0">
                <a:solidFill>
                  <a:srgbClr val="FFFFFF"/>
                </a:solidFill>
              </a:rPr>
            </a:br>
            <a:r>
              <a:rPr lang="zh-CN" altLang="en-US" dirty="0">
                <a:solidFill>
                  <a:srgbClr val="FFFFFF"/>
                </a:solidFill>
              </a:rPr>
              <a:t>一、资产组合论概述</a:t>
            </a:r>
            <a:br>
              <a:rPr lang="zh-CN" altLang="en-US" dirty="0">
                <a:solidFill>
                  <a:srgbClr val="FFFFFF"/>
                </a:solidFill>
              </a:rPr>
            </a:br>
            <a:r>
              <a:rPr lang="zh-CN" altLang="en-US" dirty="0">
                <a:solidFill>
                  <a:srgbClr val="FFFFFF"/>
                </a:solidFill>
              </a:rPr>
              <a:t>二、资产组合论的基本模型</a:t>
            </a:r>
            <a:br>
              <a:rPr lang="zh-CN" altLang="en-US" dirty="0">
                <a:solidFill>
                  <a:srgbClr val="FFFFFF"/>
                </a:solidFill>
              </a:rPr>
            </a:br>
            <a:r>
              <a:rPr lang="zh-CN" altLang="en-US" dirty="0">
                <a:solidFill>
                  <a:srgbClr val="FFFFFF"/>
                </a:solidFill>
              </a:rPr>
              <a:t>三、对资产组合论的检验与评价</a:t>
            </a:r>
            <a:endParaRPr lang="zh-CN" altLang="en-US" dirty="0">
              <a:solidFill>
                <a:srgbClr val="FFFFFF"/>
              </a:solidFill>
            </a:endParaRPr>
          </a:p>
        </p:txBody>
      </p:sp>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7266" name="Rectangle 4"/>
          <p:cNvSpPr>
            <a:spLocks noGrp="1"/>
          </p:cNvSpPr>
          <p:nvPr>
            <p:ph type="title"/>
          </p:nvPr>
        </p:nvSpPr>
        <p:spPr>
          <a:xfrm>
            <a:off x="1371600" y="2781300"/>
            <a:ext cx="7772400" cy="1206500"/>
          </a:xfrm>
          <a:ln/>
        </p:spPr>
        <p:txBody>
          <a:bodyPr vert="horz" wrap="square" lIns="91440" tIns="45720" rIns="91440" bIns="45720" anchor="ctr" anchorCtr="0"/>
          <a:p>
            <a:pPr eaLnBrk="1" hangingPunct="1"/>
            <a:r>
              <a:rPr lang="zh-CN" altLang="en-US" sz="4000" b="1" dirty="0">
                <a:solidFill>
                  <a:srgbClr val="FFFFFF"/>
                </a:solidFill>
              </a:rPr>
              <a:t>第七节  </a:t>
            </a:r>
            <a:br>
              <a:rPr lang="zh-CN" altLang="en-US" sz="4000" b="1" dirty="0">
                <a:solidFill>
                  <a:srgbClr val="FFFFFF"/>
                </a:solidFill>
              </a:rPr>
            </a:br>
            <a:r>
              <a:rPr lang="zh-CN" altLang="en-US" sz="4000" b="1" dirty="0">
                <a:solidFill>
                  <a:srgbClr val="FFFFFF"/>
                </a:solidFill>
              </a:rPr>
              <a:t>新开放宏观经济学的汇率理论</a:t>
            </a:r>
            <a:br>
              <a:rPr lang="zh-CN" altLang="en-US" sz="4000" b="1" dirty="0">
                <a:solidFill>
                  <a:srgbClr val="FFFFFF"/>
                </a:solidFill>
              </a:rPr>
            </a:br>
            <a:br>
              <a:rPr lang="zh-CN" altLang="en-US" sz="4000" b="1" dirty="0">
                <a:solidFill>
                  <a:srgbClr val="FFFFFF"/>
                </a:solidFill>
              </a:rPr>
            </a:br>
            <a:r>
              <a:rPr lang="zh-CN" altLang="en-US" sz="4000" b="1" dirty="0">
                <a:solidFill>
                  <a:srgbClr val="FFFFFF"/>
                </a:solidFill>
              </a:rPr>
              <a:t>一、新开放宏观经济学的创新点二、新开放宏观经济学的汇率理论创新</a:t>
            </a:r>
            <a:br>
              <a:rPr lang="zh-CN" altLang="en-US" sz="4000" b="1" dirty="0">
                <a:solidFill>
                  <a:srgbClr val="FFFFFF"/>
                </a:solidFill>
              </a:rPr>
            </a:br>
            <a:r>
              <a:rPr lang="zh-CN" altLang="en-US" sz="4000" b="1" dirty="0">
                <a:solidFill>
                  <a:srgbClr val="FFFFFF"/>
                </a:solidFill>
              </a:rPr>
              <a:t>三、新开放宏观经济学面临的主要问题</a:t>
            </a:r>
            <a:endParaRPr lang="zh-CN" altLang="en-US" sz="4000" b="1" dirty="0">
              <a:solidFill>
                <a:srgbClr val="FFFFFF"/>
              </a:solidFill>
            </a:endParaRPr>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829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2800" b="1" dirty="0">
                <a:solidFill>
                  <a:schemeClr val="tx1"/>
                </a:solidFill>
              </a:rPr>
              <a:t>                    </a:t>
            </a:r>
            <a:r>
              <a:rPr lang="zh-CN" altLang="en-US" sz="2800" b="1" dirty="0">
                <a:solidFill>
                  <a:schemeClr val="tx1"/>
                </a:solidFill>
              </a:rPr>
              <a:t>第八节  汇率的微观分析</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一、宏观汇率理论的缺憾</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 </a:t>
            </a:r>
            <a:r>
              <a:rPr lang="zh-CN" altLang="en-US" sz="3200" b="1" dirty="0">
                <a:solidFill>
                  <a:schemeClr val="tx1"/>
                </a:solidFill>
              </a:rPr>
              <a:t>⊙</a:t>
            </a:r>
            <a:r>
              <a:rPr lang="zh-CN" altLang="en-US" sz="3200" dirty="0">
                <a:solidFill>
                  <a:schemeClr val="tx1"/>
                </a:solidFill>
              </a:rPr>
              <a:t> </a:t>
            </a:r>
            <a:r>
              <a:rPr lang="zh-CN" altLang="en-US" sz="2800" b="1" dirty="0">
                <a:solidFill>
                  <a:schemeClr val="tx1"/>
                </a:solidFill>
              </a:rPr>
              <a:t>“完</a:t>
            </a:r>
            <a:r>
              <a:rPr lang="zh-CN" altLang="en-US" sz="2800" b="1" dirty="0">
                <a:solidFill>
                  <a:srgbClr val="FFFFFF"/>
                </a:solidFill>
              </a:rPr>
              <a:t>全信息</a:t>
            </a:r>
            <a:r>
              <a:rPr lang="zh-CN" altLang="en-US" sz="2800" b="1" dirty="0">
                <a:solidFill>
                  <a:schemeClr val="tx1"/>
                </a:solidFill>
              </a:rPr>
              <a:t>” 和共识信息；</a:t>
            </a:r>
            <a:br>
              <a:rPr lang="zh-CN" altLang="en-US" sz="2800" b="1" dirty="0">
                <a:solidFill>
                  <a:schemeClr val="tx1"/>
                </a:solidFill>
              </a:rPr>
            </a:br>
            <a:r>
              <a:rPr lang="zh-CN" altLang="en-US" sz="2800" b="1" dirty="0">
                <a:solidFill>
                  <a:schemeClr val="tx1"/>
                </a:solidFill>
              </a:rPr>
              <a:t> </a:t>
            </a:r>
            <a:r>
              <a:rPr lang="zh-CN" altLang="en-US" sz="3200" b="1" dirty="0">
                <a:solidFill>
                  <a:schemeClr val="tx1"/>
                </a:solidFill>
              </a:rPr>
              <a:t>⊙</a:t>
            </a:r>
            <a:r>
              <a:rPr lang="zh-CN" altLang="en-US" sz="2800" b="1" dirty="0">
                <a:solidFill>
                  <a:schemeClr val="tx1"/>
                </a:solidFill>
              </a:rPr>
              <a:t>信息融入汇率的过程是 “黑箱” ；</a:t>
            </a:r>
            <a:br>
              <a:rPr lang="zh-CN" altLang="en-US" sz="2800" b="1" dirty="0">
                <a:solidFill>
                  <a:schemeClr val="tx1"/>
                </a:solidFill>
              </a:rPr>
            </a:br>
            <a:r>
              <a:rPr lang="zh-CN" altLang="en-US" sz="2800" b="1" dirty="0">
                <a:solidFill>
                  <a:schemeClr val="tx1"/>
                </a:solidFill>
              </a:rPr>
              <a:t> </a:t>
            </a:r>
            <a:r>
              <a:rPr lang="zh-CN" altLang="en-US" sz="3200" b="1" dirty="0">
                <a:solidFill>
                  <a:schemeClr val="tx1"/>
                </a:solidFill>
              </a:rPr>
              <a:t>⊙</a:t>
            </a:r>
            <a:r>
              <a:rPr lang="zh-CN" altLang="en-US" sz="3200" dirty="0">
                <a:solidFill>
                  <a:schemeClr val="tx1"/>
                </a:solidFill>
              </a:rPr>
              <a:t> </a:t>
            </a:r>
            <a:r>
              <a:rPr lang="zh-CN" altLang="en-US" sz="2800" b="1" dirty="0">
                <a:solidFill>
                  <a:schemeClr val="tx1"/>
                </a:solidFill>
              </a:rPr>
              <a:t>“交易量谜团” ⊙“汇率制度谜团”，又称“过度波动谜团”；</a:t>
            </a:r>
            <a:br>
              <a:rPr lang="zh-CN" altLang="en-US" sz="2800" b="1" dirty="0">
                <a:solidFill>
                  <a:schemeClr val="tx1"/>
                </a:solidFill>
              </a:rPr>
            </a:br>
            <a:r>
              <a:rPr lang="zh-CN" altLang="en-US" sz="2800" b="1" dirty="0">
                <a:solidFill>
                  <a:schemeClr val="tx1"/>
                </a:solidFill>
              </a:rPr>
              <a:t> ⊙假设无抵补利率平价成立，远期汇率无偏性；</a:t>
            </a:r>
            <a:br>
              <a:rPr lang="zh-CN" altLang="en-US" sz="2800" b="1" dirty="0">
                <a:solidFill>
                  <a:schemeClr val="tx1"/>
                </a:solidFill>
              </a:rPr>
            </a:br>
            <a:r>
              <a:rPr lang="zh-CN" altLang="en-US" sz="2800" b="1" dirty="0">
                <a:solidFill>
                  <a:schemeClr val="tx1"/>
                </a:solidFill>
              </a:rPr>
              <a:t> ⊙远期差价谜团、远期汇率无偏性谜团、远期升水谜团或远期贴水谜团、“</a:t>
            </a:r>
            <a:r>
              <a:rPr lang="en-US" altLang="zh-CN" sz="2800" b="1" dirty="0">
                <a:solidFill>
                  <a:schemeClr val="tx1"/>
                </a:solidFill>
              </a:rPr>
              <a:t>Fama</a:t>
            </a:r>
            <a:r>
              <a:rPr lang="zh-CN" altLang="en-US" sz="2800" b="1" dirty="0">
                <a:solidFill>
                  <a:schemeClr val="tx1"/>
                </a:solidFill>
              </a:rPr>
              <a:t>谜团”</a:t>
            </a:r>
            <a:endParaRPr lang="zh-CN" altLang="en-US" sz="2800" b="1" dirty="0">
              <a:solidFill>
                <a:schemeClr val="tx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一个国家的国际收支情况只有通过具体的统计数字才能得到切实的体现，这就涉及到国际收支平衡表（</a:t>
            </a:r>
            <a:r>
              <a:rPr lang="en-US" altLang="zh-CN" sz="3200" b="1" dirty="0">
                <a:solidFill>
                  <a:schemeClr val="tx1"/>
                </a:solidFill>
              </a:rPr>
              <a:t>Balance of Payments Statement</a:t>
            </a:r>
            <a:r>
              <a:rPr lang="zh-CN" altLang="en-US" sz="3200" b="1" dirty="0">
                <a:solidFill>
                  <a:schemeClr val="tx1"/>
                </a:solidFill>
              </a:rPr>
              <a:t>）。国际收支平衡表是反映一个经济实体在一定时期内（如年度、半年度或季度）以货币单位表示的全部对外经济往来的一种统计表。所以，国际收支平衡表实际上是国际收支的外在表现形式。</a:t>
            </a:r>
            <a:endParaRPr lang="zh-CN" altLang="en-US" sz="3200" b="1" dirty="0">
              <a:solidFill>
                <a:schemeClr val="tx1"/>
              </a:solidFill>
            </a:endParaRPr>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931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4000" b="1" dirty="0">
                <a:solidFill>
                  <a:schemeClr val="tx1"/>
                </a:solidFill>
              </a:rPr>
              <a:t>二、微观分析的基本思路</a:t>
            </a:r>
            <a:br>
              <a:rPr lang="zh-CN" altLang="en-US" sz="4000" b="1" dirty="0">
                <a:solidFill>
                  <a:schemeClr val="tx1"/>
                </a:solidFill>
              </a:rPr>
            </a:br>
            <a:br>
              <a:rPr lang="zh-CN" altLang="en-US" sz="4000" b="1" dirty="0">
                <a:solidFill>
                  <a:schemeClr val="tx1"/>
                </a:solidFill>
              </a:rPr>
            </a:br>
            <a:r>
              <a:rPr lang="zh-CN" altLang="en-US" sz="4000" b="1" dirty="0">
                <a:solidFill>
                  <a:schemeClr val="tx1"/>
                </a:solidFill>
              </a:rPr>
              <a:t>（一）外汇市场的层次</a:t>
            </a:r>
            <a:br>
              <a:rPr lang="zh-CN" altLang="en-US" sz="4000" b="1" dirty="0">
                <a:solidFill>
                  <a:schemeClr val="tx1"/>
                </a:solidFill>
              </a:rPr>
            </a:br>
            <a:r>
              <a:rPr lang="zh-CN" altLang="en-US" sz="4000" b="1" dirty="0">
                <a:solidFill>
                  <a:schemeClr val="tx1"/>
                </a:solidFill>
              </a:rPr>
              <a:t>（二）指令流</a:t>
            </a:r>
            <a:br>
              <a:rPr lang="zh-CN" altLang="en-US" sz="4000" b="1" dirty="0">
                <a:solidFill>
                  <a:schemeClr val="tx1"/>
                </a:solidFill>
              </a:rPr>
            </a:br>
            <a:r>
              <a:rPr lang="zh-CN" altLang="en-US" sz="4000" b="1" dirty="0">
                <a:solidFill>
                  <a:schemeClr val="tx1"/>
                </a:solidFill>
              </a:rPr>
              <a:t>（三）三回合交易模型</a:t>
            </a:r>
            <a:br>
              <a:rPr lang="zh-CN" altLang="en-US" sz="4000" b="1" dirty="0">
                <a:solidFill>
                  <a:schemeClr val="tx1"/>
                </a:solidFill>
              </a:rPr>
            </a:br>
            <a:r>
              <a:rPr lang="zh-CN" altLang="en-US" sz="4000" b="1" dirty="0">
                <a:solidFill>
                  <a:schemeClr val="tx1"/>
                </a:solidFill>
              </a:rPr>
              <a:t>（四）信息融入即期汇率的机制</a:t>
            </a:r>
            <a:br>
              <a:rPr lang="zh-CN" altLang="en-US" sz="4000" b="1" dirty="0">
                <a:solidFill>
                  <a:schemeClr val="tx1"/>
                </a:solidFill>
              </a:rPr>
            </a:br>
            <a:br>
              <a:rPr lang="zh-CN" altLang="en-US" sz="4000" b="1" dirty="0">
                <a:solidFill>
                  <a:schemeClr val="tx1"/>
                </a:solidFill>
              </a:rPr>
            </a:br>
            <a:r>
              <a:rPr lang="zh-CN" altLang="en-US" sz="4000" b="1" dirty="0">
                <a:solidFill>
                  <a:schemeClr val="tx1"/>
                </a:solidFill>
                <a:hlinkClick r:id="rId1" action="ppaction://hlinkfile"/>
              </a:rPr>
              <a:t>人民币升值对证券市场的影响</a:t>
            </a:r>
            <a:endParaRPr lang="zh-CN" altLang="en-US" sz="4000" b="1" dirty="0">
              <a:solidFill>
                <a:schemeClr val="tx1"/>
              </a:solidFill>
            </a:endParaRPr>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0338" name="Rectangle 4"/>
          <p:cNvSpPr>
            <a:spLocks noGrp="1"/>
          </p:cNvSpPr>
          <p:nvPr>
            <p:ph type="title"/>
          </p:nvPr>
        </p:nvSpPr>
        <p:spPr>
          <a:xfrm>
            <a:off x="1371600" y="2781300"/>
            <a:ext cx="7772400" cy="1206500"/>
          </a:xfrm>
          <a:ln/>
        </p:spPr>
        <p:txBody>
          <a:bodyPr vert="horz" wrap="square" lIns="91440" tIns="45720" rIns="91440" bIns="45720" anchor="ctr" anchorCtr="0"/>
          <a:p>
            <a:pPr algn="ctr" eaLnBrk="1" hangingPunct="1"/>
            <a:r>
              <a:rPr lang="zh-CN" altLang="en-US" sz="5400" b="1" dirty="0">
                <a:solidFill>
                  <a:schemeClr val="tx1"/>
                </a:solidFill>
              </a:rPr>
              <a:t>第五章  </a:t>
            </a:r>
            <a:br>
              <a:rPr lang="zh-CN" altLang="en-US" sz="5400" b="1" dirty="0">
                <a:solidFill>
                  <a:schemeClr val="tx1"/>
                </a:solidFill>
              </a:rPr>
            </a:br>
            <a:br>
              <a:rPr lang="zh-CN" altLang="en-US" sz="5400" b="1" dirty="0">
                <a:solidFill>
                  <a:schemeClr val="tx1"/>
                </a:solidFill>
              </a:rPr>
            </a:br>
            <a:r>
              <a:rPr lang="zh-CN" altLang="en-US" sz="5400" b="1" dirty="0">
                <a:solidFill>
                  <a:schemeClr val="tx1"/>
                </a:solidFill>
              </a:rPr>
              <a:t>国际收支理论与学说</a:t>
            </a:r>
            <a:br>
              <a:rPr lang="zh-CN" altLang="en-US" sz="5400" b="1" dirty="0">
                <a:solidFill>
                  <a:schemeClr val="tx1"/>
                </a:solidFill>
              </a:rPr>
            </a:br>
            <a:br>
              <a:rPr lang="zh-CN" altLang="en-US" sz="5400" b="1" dirty="0">
                <a:solidFill>
                  <a:schemeClr val="tx1"/>
                </a:solidFill>
              </a:rPr>
            </a:br>
            <a:r>
              <a:rPr lang="zh-CN" altLang="en-US" sz="5400" b="1" dirty="0">
                <a:solidFill>
                  <a:schemeClr val="tx1"/>
                </a:solidFill>
              </a:rPr>
              <a:t>第一节  弹性论</a:t>
            </a:r>
            <a:endParaRPr lang="zh-CN" altLang="en-US" sz="5400" b="1" dirty="0">
              <a:solidFill>
                <a:schemeClr val="tx1"/>
              </a:solidFill>
            </a:endParaRPr>
          </a:p>
        </p:txBody>
      </p:sp>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1362" name="Picture 4"/>
          <p:cNvPicPr>
            <a:picLocks noChangeAspect="1"/>
          </p:cNvPicPr>
          <p:nvPr/>
        </p:nvPicPr>
        <p:blipFill>
          <a:blip r:embed="rId1"/>
          <a:srcRect l="19067" t="11662"/>
          <a:stretch>
            <a:fillRect/>
          </a:stretch>
        </p:blipFill>
        <p:spPr>
          <a:xfrm>
            <a:off x="0" y="0"/>
            <a:ext cx="9144000" cy="6840538"/>
          </a:xfrm>
          <a:prstGeom prst="rect">
            <a:avLst/>
          </a:prstGeom>
          <a:noFill/>
          <a:ln w="9525">
            <a:noFill/>
          </a:ln>
        </p:spPr>
      </p:pic>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2386" name="Rectangle 2"/>
          <p:cNvSpPr>
            <a:spLocks noGrp="1"/>
          </p:cNvSpPr>
          <p:nvPr>
            <p:ph type="title"/>
          </p:nvPr>
        </p:nvSpPr>
        <p:spPr>
          <a:ln/>
        </p:spPr>
        <p:txBody>
          <a:bodyPr vert="horz" wrap="square" lIns="92075" tIns="46038" rIns="92075" bIns="46038" anchor="ctr" anchorCtr="0"/>
          <a:p>
            <a:pPr eaLnBrk="1" hangingPunct="1"/>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en-US" altLang="zh-CN" sz="3200" b="1" dirty="0">
                <a:solidFill>
                  <a:schemeClr val="tx1"/>
                </a:solidFill>
                <a:latin typeface="宋体" panose="02010600030101010101" pitchFamily="2" charset="-122"/>
              </a:rPr>
              <a:t>         </a:t>
            </a:r>
            <a:r>
              <a:rPr lang="zh-CN" altLang="en-US" sz="4000" b="1" dirty="0">
                <a:solidFill>
                  <a:schemeClr val="tx1"/>
                </a:solidFill>
                <a:latin typeface="宋体" panose="02010600030101010101" pitchFamily="2" charset="-122"/>
              </a:rPr>
              <a:t>弹性分析法示例</a:t>
            </a:r>
            <a:br>
              <a:rPr lang="zh-CN" altLang="en-US" sz="4000" b="1" dirty="0">
                <a:solidFill>
                  <a:schemeClr val="tx1"/>
                </a:solidFill>
                <a:latin typeface="宋体" panose="02010600030101010101" pitchFamily="2" charset="-122"/>
              </a:rPr>
            </a:br>
            <a:br>
              <a:rPr lang="zh-CN" altLang="en-US" sz="4000" b="1" dirty="0">
                <a:solidFill>
                  <a:schemeClr val="tx1"/>
                </a:solidFill>
                <a:latin typeface="宋体" panose="02010600030101010101" pitchFamily="2" charset="-122"/>
              </a:rPr>
            </a:br>
            <a:r>
              <a:rPr lang="zh-CN" altLang="en-US" sz="4000" b="1" dirty="0">
                <a:solidFill>
                  <a:schemeClr val="tx1"/>
                </a:solidFill>
                <a:latin typeface="宋体" panose="02010600030101010101" pitchFamily="2" charset="-122"/>
              </a:rPr>
              <a:t>假定：  本币贬值</a:t>
            </a:r>
            <a:r>
              <a:rPr lang="en-US" altLang="zh-CN" sz="4000" b="1" dirty="0">
                <a:solidFill>
                  <a:schemeClr val="tx1"/>
                </a:solidFill>
              </a:rPr>
              <a:t>10%</a:t>
            </a:r>
            <a:r>
              <a:rPr lang="zh-CN" altLang="en-US" sz="4000" b="1" dirty="0">
                <a:solidFill>
                  <a:schemeClr val="tx1"/>
                </a:solidFill>
                <a:latin typeface="宋体" panose="02010600030101010101" pitchFamily="2" charset="-122"/>
              </a:rPr>
              <a:t>；</a:t>
            </a:r>
            <a:br>
              <a:rPr lang="zh-CN" altLang="en-US" sz="4000" b="1" dirty="0">
                <a:solidFill>
                  <a:schemeClr val="tx1"/>
                </a:solidFill>
                <a:latin typeface="宋体" panose="02010600030101010101" pitchFamily="2" charset="-122"/>
              </a:rPr>
            </a:br>
            <a:r>
              <a:rPr lang="zh-CN" altLang="en-US" sz="4000" b="1" dirty="0">
                <a:solidFill>
                  <a:schemeClr val="tx1"/>
                </a:solidFill>
                <a:latin typeface="宋体" panose="02010600030101010101" pitchFamily="2" charset="-122"/>
              </a:rPr>
              <a:t>  进出口价格均以本币计值；</a:t>
            </a:r>
            <a:br>
              <a:rPr lang="zh-CN" altLang="en-US" sz="4000" b="1" dirty="0">
                <a:solidFill>
                  <a:schemeClr val="tx1"/>
                </a:solidFill>
                <a:latin typeface="宋体" panose="02010600030101010101" pitchFamily="2" charset="-122"/>
              </a:rPr>
            </a:br>
            <a:r>
              <a:rPr lang="zh-CN" altLang="en-US" sz="4000" b="1" dirty="0">
                <a:solidFill>
                  <a:schemeClr val="tx1"/>
                </a:solidFill>
                <a:latin typeface="宋体" panose="02010600030101010101" pitchFamily="2" charset="-122"/>
              </a:rPr>
              <a:t>  </a:t>
            </a:r>
            <a:r>
              <a:rPr lang="en-US" altLang="zh-CN" sz="4000" b="1" dirty="0">
                <a:solidFill>
                  <a:schemeClr val="tx1"/>
                </a:solidFill>
              </a:rPr>
              <a:t>E</a:t>
            </a:r>
            <a:r>
              <a:rPr lang="en-US" altLang="zh-CN" sz="2400" b="1" dirty="0">
                <a:solidFill>
                  <a:schemeClr val="tx1"/>
                </a:solidFill>
              </a:rPr>
              <a:t>M</a:t>
            </a:r>
            <a:r>
              <a:rPr lang="zh-CN" altLang="en-US" sz="4000" b="1" dirty="0">
                <a:solidFill>
                  <a:schemeClr val="tx1"/>
                </a:solidFill>
                <a:latin typeface="宋体" panose="02010600030101010101" pitchFamily="2" charset="-122"/>
              </a:rPr>
              <a:t>表示进口需求的价格弹性；</a:t>
            </a:r>
            <a:br>
              <a:rPr lang="zh-CN" altLang="en-US" sz="4000" b="1" dirty="0">
                <a:solidFill>
                  <a:schemeClr val="tx1"/>
                </a:solidFill>
                <a:latin typeface="宋体" panose="02010600030101010101" pitchFamily="2" charset="-122"/>
              </a:rPr>
            </a:br>
            <a:r>
              <a:rPr lang="zh-CN" altLang="en-US" sz="4000" b="1" dirty="0">
                <a:solidFill>
                  <a:schemeClr val="tx1"/>
                </a:solidFill>
                <a:latin typeface="宋体" panose="02010600030101010101" pitchFamily="2" charset="-122"/>
              </a:rPr>
              <a:t>  </a:t>
            </a:r>
            <a:r>
              <a:rPr lang="en-US" altLang="zh-CN" sz="4000" b="1" dirty="0">
                <a:solidFill>
                  <a:schemeClr val="tx1"/>
                </a:solidFill>
              </a:rPr>
              <a:t>Ex</a:t>
            </a:r>
            <a:r>
              <a:rPr lang="zh-CN" altLang="en-US" sz="4000" b="1" dirty="0">
                <a:solidFill>
                  <a:schemeClr val="tx1"/>
                </a:solidFill>
                <a:latin typeface="宋体" panose="02010600030101010101" pitchFamily="2" charset="-122"/>
              </a:rPr>
              <a:t>表示出口需求的价格弹性</a:t>
            </a:r>
            <a:r>
              <a:rPr lang="zh-CN" altLang="en-US" sz="4000" b="1" dirty="0">
                <a:solidFill>
                  <a:schemeClr val="tx1"/>
                </a:solidFill>
                <a:latin typeface="楷体_GB2312" charset="-122"/>
                <a:ea typeface="楷体_GB2312" charset="-122"/>
              </a:rPr>
              <a:t>。</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br>
              <a:rPr lang="zh-CN" altLang="en-US" b="1" dirty="0">
                <a:solidFill>
                  <a:schemeClr val="tx1"/>
                </a:solidFill>
                <a:latin typeface="宋体" panose="02010600030101010101" pitchFamily="2" charset="-122"/>
              </a:rPr>
            </a:br>
            <a:br>
              <a:rPr lang="zh-CN" altLang="en-US" b="1" dirty="0">
                <a:solidFill>
                  <a:schemeClr val="tx1"/>
                </a:solidFill>
                <a:latin typeface="宋体" panose="02010600030101010101" pitchFamily="2" charset="-122"/>
              </a:rPr>
            </a:br>
            <a:br>
              <a:rPr lang="zh-CN" altLang="en-US" b="1" dirty="0">
                <a:solidFill>
                  <a:schemeClr val="tx1"/>
                </a:solidFill>
                <a:latin typeface="宋体" panose="02010600030101010101" pitchFamily="2" charset="-122"/>
              </a:rPr>
            </a:br>
            <a:br>
              <a:rPr lang="zh-CN" altLang="en-US" b="1" dirty="0">
                <a:solidFill>
                  <a:schemeClr val="tx1"/>
                </a:solidFill>
                <a:latin typeface="宋体" panose="02010600030101010101" pitchFamily="2" charset="-122"/>
              </a:rPr>
            </a:br>
            <a:br>
              <a:rPr lang="zh-CN" altLang="en-US" b="1" dirty="0">
                <a:solidFill>
                  <a:schemeClr val="tx1"/>
                </a:solidFill>
                <a:latin typeface="宋体" panose="02010600030101010101" pitchFamily="2" charset="-122"/>
              </a:rPr>
            </a:br>
            <a:endParaRPr lang="zh-CN" altLang="en-US" b="1" dirty="0">
              <a:solidFill>
                <a:schemeClr val="tx1"/>
              </a:solidFill>
              <a:latin typeface="宋体" panose="02010600030101010101" pitchFamily="2" charset="-122"/>
            </a:endParaRPr>
          </a:p>
        </p:txBody>
      </p:sp>
      <p:graphicFrame>
        <p:nvGraphicFramePr>
          <p:cNvPr id="272387" name="Object 3"/>
          <p:cNvGraphicFramePr/>
          <p:nvPr>
            <p:ph type="tbl" idx="1"/>
          </p:nvPr>
        </p:nvGraphicFramePr>
        <p:xfrm>
          <a:off x="-1714500" y="3622675"/>
          <a:ext cx="1714500" cy="1857375"/>
        </p:xfrm>
        <a:graphic>
          <a:graphicData uri="http://schemas.openxmlformats.org/presentationml/2006/ole">
            <mc:AlternateContent xmlns:mc="http://schemas.openxmlformats.org/markup-compatibility/2006">
              <mc:Choice xmlns:v="urn:schemas-microsoft-com:vml" Requires="v">
                <p:oleObj spid="_x0000_s3086" name="" r:id="rId1" imgW="819150" imgH="895350" progId="Word.Document.6">
                  <p:embed/>
                </p:oleObj>
              </mc:Choice>
              <mc:Fallback>
                <p:oleObj name="" r:id="rId1" imgW="819150" imgH="895350" progId="Word.Document.6">
                  <p:embed/>
                  <p:pic>
                    <p:nvPicPr>
                      <p:cNvPr id="0" name="图片 3085"/>
                      <p:cNvPicPr/>
                      <p:nvPr/>
                    </p:nvPicPr>
                    <p:blipFill>
                      <a:blip r:embed="rId2"/>
                      <a:srcRect/>
                      <a:stretch>
                        <a:fillRect/>
                      </a:stretch>
                    </p:blipFill>
                    <p:spPr>
                      <a:xfrm>
                        <a:off x="-1714500" y="3622675"/>
                        <a:ext cx="1714500" cy="1857375"/>
                      </a:xfrm>
                      <a:prstGeom prst="rect">
                        <a:avLst/>
                      </a:prstGeom>
                      <a:noFill/>
                      <a:ln w="38100">
                        <a:miter/>
                      </a:ln>
                    </p:spPr>
                  </p:pic>
                </p:oleObj>
              </mc:Fallback>
            </mc:AlternateContent>
          </a:graphicData>
        </a:graphic>
      </p:graphicFrame>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3410" name="Rectangle 2"/>
          <p:cNvSpPr>
            <a:spLocks noGrp="1"/>
          </p:cNvSpPr>
          <p:nvPr>
            <p:ph type="title"/>
          </p:nvPr>
        </p:nvSpPr>
        <p:spPr>
          <a:ln/>
        </p:spPr>
        <p:txBody>
          <a:bodyPr vert="horz" wrap="square" lIns="92075" tIns="46038" rIns="92075" bIns="46038" anchor="ctr" anchorCtr="0"/>
          <a:p>
            <a:pPr eaLnBrk="1" hangingPunct="1"/>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en-US" altLang="zh-CN" sz="3200" b="1" dirty="0">
                <a:solidFill>
                  <a:schemeClr val="tx1"/>
                </a:solidFill>
                <a:latin typeface="宋体" panose="02010600030101010101" pitchFamily="2" charset="-122"/>
              </a:rPr>
              <a:t>      </a:t>
            </a: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en-US" altLang="zh-CN" sz="3200" b="1" dirty="0">
                <a:solidFill>
                  <a:schemeClr val="tx1"/>
                </a:solidFill>
                <a:latin typeface="宋体" panose="02010600030101010101" pitchFamily="2" charset="-122"/>
              </a:rPr>
              <a:t>      </a:t>
            </a:r>
            <a:r>
              <a:rPr lang="zh-CN" altLang="en-US" sz="4000" b="1" dirty="0">
                <a:solidFill>
                  <a:schemeClr val="tx1"/>
                </a:solidFill>
                <a:latin typeface="宋体" panose="02010600030101010101" pitchFamily="2" charset="-122"/>
              </a:rPr>
              <a:t>例</a:t>
            </a:r>
            <a:r>
              <a:rPr lang="en-US" altLang="zh-CN" sz="4000" b="1" dirty="0">
                <a:solidFill>
                  <a:schemeClr val="tx1"/>
                </a:solidFill>
              </a:rPr>
              <a:t>1  E</a:t>
            </a:r>
            <a:r>
              <a:rPr lang="en-US" altLang="zh-CN" sz="2400" b="1" dirty="0">
                <a:solidFill>
                  <a:schemeClr val="tx1"/>
                </a:solidFill>
              </a:rPr>
              <a:t>M</a:t>
            </a:r>
            <a:r>
              <a:rPr lang="en-US" altLang="zh-CN" sz="4000" b="1" dirty="0">
                <a:solidFill>
                  <a:schemeClr val="tx1"/>
                </a:solidFill>
              </a:rPr>
              <a:t> + Ex = 0.5 + 0.5 = 1</a:t>
            </a:r>
            <a:br>
              <a:rPr lang="en-US" altLang="zh-CN" sz="3600" b="1" dirty="0">
                <a:solidFill>
                  <a:schemeClr val="tx1"/>
                </a:solidFill>
              </a:rPr>
            </a:br>
            <a:br>
              <a:rPr lang="en-US" altLang="zh-CN" sz="3600" b="1" dirty="0">
                <a:solidFill>
                  <a:schemeClr val="tx1"/>
                </a:solidFill>
              </a:rPr>
            </a:br>
            <a:r>
              <a:rPr lang="en-US" altLang="zh-CN" sz="3600" b="1" dirty="0">
                <a:solidFill>
                  <a:schemeClr val="tx1"/>
                </a:solidFill>
                <a:latin typeface="宋体" panose="02010600030101010101" pitchFamily="2" charset="-122"/>
              </a:rPr>
              <a:t>	</a:t>
            </a:r>
            <a:r>
              <a:rPr lang="en-US" altLang="zh-CN" sz="4000" b="1" dirty="0">
                <a:solidFill>
                  <a:schemeClr val="tx1"/>
                </a:solidFill>
                <a:latin typeface="宋体" panose="02010600030101010101" pitchFamily="2" charset="-122"/>
              </a:rPr>
              <a:t> </a:t>
            </a:r>
            <a:r>
              <a:rPr lang="zh-CN" altLang="en-US" sz="4000" b="1" dirty="0">
                <a:solidFill>
                  <a:schemeClr val="tx1"/>
                </a:solidFill>
                <a:latin typeface="宋体" panose="02010600030101010101" pitchFamily="2" charset="-122"/>
              </a:rPr>
              <a:t>相对价格  数量变动  差额 </a:t>
            </a:r>
            <a:br>
              <a:rPr lang="zh-CN" altLang="en-US" sz="3600" b="1" dirty="0">
                <a:solidFill>
                  <a:schemeClr val="tx1"/>
                </a:solidFill>
                <a:latin typeface="宋体" panose="02010600030101010101" pitchFamily="2" charset="-122"/>
              </a:rPr>
            </a:br>
            <a:r>
              <a:rPr lang="zh-CN" altLang="en-US" sz="4000" b="1" dirty="0">
                <a:solidFill>
                  <a:schemeClr val="tx1"/>
                </a:solidFill>
                <a:latin typeface="宋体" panose="02010600030101010101" pitchFamily="2" charset="-122"/>
              </a:rPr>
              <a:t>进口  </a:t>
            </a:r>
            <a:r>
              <a:rPr lang="en-US" altLang="zh-CN" sz="4000" b="1" dirty="0">
                <a:solidFill>
                  <a:schemeClr val="tx1"/>
                </a:solidFill>
              </a:rPr>
              <a:t>+10%          -5%      </a:t>
            </a:r>
            <a:r>
              <a:rPr lang="zh-CN" altLang="en-US" sz="4000" b="1" dirty="0">
                <a:solidFill>
                  <a:schemeClr val="tx1"/>
                </a:solidFill>
                <a:latin typeface="宋体" panose="02010600030101010101" pitchFamily="2" charset="-122"/>
              </a:rPr>
              <a:t>支出</a:t>
            </a:r>
            <a:r>
              <a:rPr lang="en-US" altLang="zh-CN" sz="4000" b="1" dirty="0">
                <a:solidFill>
                  <a:schemeClr val="tx1"/>
                </a:solidFill>
              </a:rPr>
              <a:t>5%</a:t>
            </a:r>
            <a:br>
              <a:rPr lang="en-US" altLang="zh-CN" sz="4000" b="1" dirty="0">
                <a:solidFill>
                  <a:schemeClr val="tx1"/>
                </a:solidFill>
              </a:rPr>
            </a:br>
            <a:r>
              <a:rPr lang="zh-CN" altLang="en-US" sz="4000" b="1" dirty="0">
                <a:solidFill>
                  <a:schemeClr val="tx1"/>
                </a:solidFill>
                <a:latin typeface="宋体" panose="02010600030101010101" pitchFamily="2" charset="-122"/>
              </a:rPr>
              <a:t>出口    </a:t>
            </a:r>
            <a:r>
              <a:rPr lang="en-US" altLang="zh-CN" sz="4000" b="1" dirty="0">
                <a:solidFill>
                  <a:schemeClr val="tx1"/>
                </a:solidFill>
              </a:rPr>
              <a:t>0	            5%      </a:t>
            </a:r>
            <a:r>
              <a:rPr lang="zh-CN" altLang="en-US" sz="4000" b="1" dirty="0">
                <a:solidFill>
                  <a:schemeClr val="tx1"/>
                </a:solidFill>
                <a:latin typeface="宋体" panose="02010600030101010101" pitchFamily="2" charset="-122"/>
              </a:rPr>
              <a:t>收入</a:t>
            </a:r>
            <a:r>
              <a:rPr lang="en-US" altLang="zh-CN" sz="4000" b="1" dirty="0">
                <a:solidFill>
                  <a:schemeClr val="tx1"/>
                </a:solidFill>
              </a:rPr>
              <a:t>5%</a:t>
            </a:r>
            <a:br>
              <a:rPr lang="en-US" altLang="zh-CN" sz="4000" b="1" dirty="0">
                <a:solidFill>
                  <a:schemeClr val="tx1"/>
                </a:solidFill>
              </a:rPr>
            </a:br>
            <a:r>
              <a:rPr lang="zh-CN" altLang="en-US" sz="4000" b="1" dirty="0">
                <a:solidFill>
                  <a:schemeClr val="tx1"/>
                </a:solidFill>
                <a:latin typeface="宋体" panose="02010600030101010101" pitchFamily="2" charset="-122"/>
              </a:rPr>
              <a:t>合计</a:t>
            </a:r>
            <a:r>
              <a:rPr lang="zh-CN" altLang="en-US" sz="4000" b="1" dirty="0">
                <a:solidFill>
                  <a:schemeClr val="tx1"/>
                </a:solidFill>
              </a:rPr>
              <a:t>      </a:t>
            </a:r>
            <a:r>
              <a:rPr lang="zh-CN" altLang="en-US" sz="4000" b="1" dirty="0">
                <a:solidFill>
                  <a:schemeClr val="tx1"/>
                </a:solidFill>
                <a:latin typeface="宋体" panose="02010600030101010101" pitchFamily="2" charset="-122"/>
              </a:rPr>
              <a:t>			            </a:t>
            </a:r>
            <a:r>
              <a:rPr lang="en-US" altLang="zh-CN" sz="4000" b="1" dirty="0">
                <a:solidFill>
                  <a:schemeClr val="tx1"/>
                </a:solidFill>
              </a:rPr>
              <a:t>0	</a:t>
            </a:r>
            <a:br>
              <a:rPr lang="en-US" altLang="zh-CN" sz="5400" b="1" dirty="0">
                <a:solidFill>
                  <a:schemeClr val="tx1"/>
                </a:solidFill>
                <a:latin typeface="宋体" panose="02010600030101010101" pitchFamily="2" charset="-122"/>
              </a:rPr>
            </a:br>
            <a:r>
              <a:rPr lang="en-US" altLang="zh-CN" sz="5400" b="1" dirty="0">
                <a:solidFill>
                  <a:schemeClr val="tx1"/>
                </a:solidFill>
                <a:latin typeface="宋体" panose="02010600030101010101" pitchFamily="2" charset="-122"/>
              </a:rPr>
              <a:t>     </a:t>
            </a:r>
            <a:r>
              <a:rPr lang="zh-CN" altLang="en-US" sz="4000" b="1" dirty="0">
                <a:solidFill>
                  <a:schemeClr val="tx1"/>
                </a:solidFill>
                <a:latin typeface="宋体" panose="02010600030101010101" pitchFamily="2" charset="-122"/>
              </a:rPr>
              <a:t>结果</a:t>
            </a:r>
            <a:r>
              <a:rPr lang="en-US" altLang="zh-CN" sz="4000" b="1" dirty="0">
                <a:solidFill>
                  <a:schemeClr val="tx1"/>
                </a:solidFill>
                <a:latin typeface="宋体" panose="02010600030101010101" pitchFamily="2" charset="-122"/>
              </a:rPr>
              <a:t>:</a:t>
            </a:r>
            <a:r>
              <a:rPr lang="zh-CN" altLang="en-US" sz="4000" b="1" dirty="0">
                <a:solidFill>
                  <a:schemeClr val="tx1"/>
                </a:solidFill>
                <a:latin typeface="宋体" panose="02010600030101010101" pitchFamily="2" charset="-122"/>
              </a:rPr>
              <a:t>贸易收支不变</a:t>
            </a:r>
            <a:br>
              <a:rPr lang="zh-CN" altLang="en-US" sz="3600" b="1" dirty="0">
                <a:solidFill>
                  <a:schemeClr val="tx1"/>
                </a:solidFill>
                <a:latin typeface="宋体" panose="02010600030101010101" pitchFamily="2" charset="-122"/>
              </a:rPr>
            </a:br>
            <a:endParaRPr lang="zh-CN" altLang="en-US" sz="3600" b="1" dirty="0">
              <a:solidFill>
                <a:schemeClr val="tx1"/>
              </a:solidFill>
              <a:latin typeface="宋体" panose="02010600030101010101" pitchFamily="2" charset="-122"/>
            </a:endParaRPr>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4434" name="Rectangle 2"/>
          <p:cNvSpPr>
            <a:spLocks noGrp="1"/>
          </p:cNvSpPr>
          <p:nvPr>
            <p:ph type="title"/>
          </p:nvPr>
        </p:nvSpPr>
        <p:spPr>
          <a:xfrm>
            <a:off x="228600" y="152400"/>
            <a:ext cx="8763000" cy="6248400"/>
          </a:xfrm>
          <a:ln/>
        </p:spPr>
        <p:txBody>
          <a:bodyPr vert="horz" wrap="square" lIns="92075" tIns="46038" rIns="92075" bIns="46038" anchor="ctr" anchorCtr="0"/>
          <a:p>
            <a:pPr eaLnBrk="1" hangingPunct="1"/>
            <a:r>
              <a:rPr lang="en-US" altLang="zh-CN" sz="3200" b="1" dirty="0">
                <a:solidFill>
                  <a:schemeClr val="tx1"/>
                </a:solidFill>
                <a:latin typeface="宋体" panose="02010600030101010101" pitchFamily="2" charset="-122"/>
              </a:rPr>
              <a:t>     </a:t>
            </a:r>
            <a:r>
              <a:rPr lang="en-US" altLang="zh-CN" sz="4000" b="1" dirty="0">
                <a:solidFill>
                  <a:schemeClr val="tx1"/>
                </a:solidFill>
                <a:latin typeface="宋体" panose="02010600030101010101" pitchFamily="2" charset="-122"/>
              </a:rPr>
              <a:t> </a:t>
            </a:r>
            <a:br>
              <a:rPr lang="en-US" altLang="zh-CN" sz="4000" b="1" dirty="0">
                <a:solidFill>
                  <a:schemeClr val="tx1"/>
                </a:solidFill>
                <a:latin typeface="宋体" panose="02010600030101010101" pitchFamily="2" charset="-122"/>
              </a:rPr>
            </a:br>
            <a:r>
              <a:rPr lang="en-US" altLang="zh-CN" sz="4000" b="1" dirty="0">
                <a:solidFill>
                  <a:schemeClr val="tx1"/>
                </a:solidFill>
                <a:latin typeface="宋体" panose="02010600030101010101" pitchFamily="2" charset="-122"/>
              </a:rPr>
              <a:t>     </a:t>
            </a:r>
            <a:r>
              <a:rPr lang="zh-CN" altLang="en-US" sz="4000" b="1" dirty="0">
                <a:solidFill>
                  <a:schemeClr val="tx1"/>
                </a:solidFill>
                <a:latin typeface="宋体" panose="02010600030101010101" pitchFamily="2" charset="-122"/>
              </a:rPr>
              <a:t>例</a:t>
            </a:r>
            <a:r>
              <a:rPr lang="en-US" altLang="zh-CN" sz="4000" b="1" dirty="0">
                <a:solidFill>
                  <a:schemeClr val="tx1"/>
                </a:solidFill>
              </a:rPr>
              <a:t>2      Em + Ex = 0.6 + 0.5 = 1.1</a:t>
            </a:r>
            <a:br>
              <a:rPr lang="en-US" altLang="zh-CN" sz="4000" b="1" dirty="0">
                <a:solidFill>
                  <a:schemeClr val="tx1"/>
                </a:solidFill>
              </a:rPr>
            </a:br>
            <a:br>
              <a:rPr lang="en-US" altLang="zh-CN" sz="4000" b="1" dirty="0">
                <a:solidFill>
                  <a:schemeClr val="tx1"/>
                </a:solidFill>
              </a:rPr>
            </a:br>
            <a:r>
              <a:rPr lang="en-US" altLang="zh-CN" sz="4000" b="1" dirty="0">
                <a:solidFill>
                  <a:schemeClr val="tx1"/>
                </a:solidFill>
                <a:latin typeface="宋体" panose="02010600030101010101" pitchFamily="2" charset="-122"/>
              </a:rPr>
              <a:t>	     </a:t>
            </a:r>
            <a:r>
              <a:rPr lang="zh-CN" altLang="en-US" sz="4000" b="1" dirty="0">
                <a:solidFill>
                  <a:schemeClr val="tx1"/>
                </a:solidFill>
                <a:latin typeface="宋体" panose="02010600030101010101" pitchFamily="2" charset="-122"/>
              </a:rPr>
              <a:t>相对价格 数量变动  差额</a:t>
            </a:r>
            <a:br>
              <a:rPr lang="zh-CN" altLang="en-US" sz="4000" b="1" dirty="0">
                <a:solidFill>
                  <a:schemeClr val="tx1"/>
                </a:solidFill>
                <a:latin typeface="宋体" panose="02010600030101010101" pitchFamily="2" charset="-122"/>
              </a:rPr>
            </a:br>
            <a:r>
              <a:rPr lang="zh-CN" altLang="en-US" sz="4000" b="1" dirty="0">
                <a:solidFill>
                  <a:schemeClr val="tx1"/>
                </a:solidFill>
                <a:latin typeface="宋体" panose="02010600030101010101" pitchFamily="2" charset="-122"/>
              </a:rPr>
              <a:t>    进口  </a:t>
            </a:r>
            <a:r>
              <a:rPr lang="en-US" altLang="zh-CN" sz="4000" b="1" dirty="0">
                <a:solidFill>
                  <a:schemeClr val="tx1"/>
                </a:solidFill>
              </a:rPr>
              <a:t>+10%          -6%   </a:t>
            </a:r>
            <a:r>
              <a:rPr lang="zh-CN" altLang="en-US" sz="4000" b="1" dirty="0">
                <a:solidFill>
                  <a:schemeClr val="tx1"/>
                </a:solidFill>
                <a:latin typeface="宋体" panose="02010600030101010101" pitchFamily="2" charset="-122"/>
              </a:rPr>
              <a:t>支出</a:t>
            </a:r>
            <a:r>
              <a:rPr lang="en-US" altLang="zh-CN" sz="4000" b="1" dirty="0">
                <a:solidFill>
                  <a:schemeClr val="tx1"/>
                </a:solidFill>
              </a:rPr>
              <a:t>4%</a:t>
            </a:r>
            <a:br>
              <a:rPr lang="en-US" altLang="zh-CN" sz="4000" b="1" dirty="0">
                <a:solidFill>
                  <a:schemeClr val="tx1"/>
                </a:solidFill>
              </a:rPr>
            </a:br>
            <a:r>
              <a:rPr lang="en-US" altLang="zh-CN" sz="4000" b="1" dirty="0">
                <a:solidFill>
                  <a:schemeClr val="tx1"/>
                </a:solidFill>
              </a:rPr>
              <a:t>        </a:t>
            </a:r>
            <a:r>
              <a:rPr lang="zh-CN" altLang="en-US" sz="4000" b="1" dirty="0">
                <a:solidFill>
                  <a:schemeClr val="tx1"/>
                </a:solidFill>
                <a:latin typeface="宋体" panose="02010600030101010101" pitchFamily="2" charset="-122"/>
              </a:rPr>
              <a:t>出口    </a:t>
            </a:r>
            <a:r>
              <a:rPr lang="en-US" altLang="zh-CN" sz="4000" b="1" dirty="0">
                <a:solidFill>
                  <a:schemeClr val="tx1"/>
                </a:solidFill>
              </a:rPr>
              <a:t>0	             5%   </a:t>
            </a:r>
            <a:r>
              <a:rPr lang="zh-CN" altLang="en-US" sz="4000" b="1" dirty="0">
                <a:solidFill>
                  <a:schemeClr val="tx1"/>
                </a:solidFill>
                <a:latin typeface="宋体" panose="02010600030101010101" pitchFamily="2" charset="-122"/>
              </a:rPr>
              <a:t>收入</a:t>
            </a:r>
            <a:r>
              <a:rPr lang="en-US" altLang="zh-CN" sz="4000" b="1" dirty="0">
                <a:solidFill>
                  <a:schemeClr val="tx1"/>
                </a:solidFill>
              </a:rPr>
              <a:t>5%</a:t>
            </a:r>
            <a:br>
              <a:rPr lang="en-US" altLang="zh-CN" sz="4000" b="1" dirty="0">
                <a:solidFill>
                  <a:schemeClr val="tx1"/>
                </a:solidFill>
              </a:rPr>
            </a:br>
            <a:r>
              <a:rPr lang="en-US" altLang="zh-CN" sz="4000" b="1" dirty="0">
                <a:solidFill>
                  <a:schemeClr val="tx1"/>
                </a:solidFill>
              </a:rPr>
              <a:t>        </a:t>
            </a:r>
            <a:r>
              <a:rPr lang="zh-CN" altLang="en-US" sz="4000" b="1" dirty="0">
                <a:solidFill>
                  <a:schemeClr val="tx1"/>
                </a:solidFill>
                <a:latin typeface="宋体" panose="02010600030101010101" pitchFamily="2" charset="-122"/>
              </a:rPr>
              <a:t>合计  	                 </a:t>
            </a:r>
            <a:r>
              <a:rPr lang="en-US" altLang="zh-CN" sz="4000" b="1" dirty="0">
                <a:solidFill>
                  <a:schemeClr val="tx1"/>
                </a:solidFill>
              </a:rPr>
              <a:t>1%	</a:t>
            </a:r>
            <a:br>
              <a:rPr lang="en-US" altLang="zh-CN" sz="4000" b="1" dirty="0">
                <a:solidFill>
                  <a:schemeClr val="tx1"/>
                </a:solidFill>
              </a:rPr>
            </a:br>
            <a:br>
              <a:rPr lang="en-US" altLang="zh-CN" sz="5400" b="1" dirty="0">
                <a:solidFill>
                  <a:schemeClr val="tx1"/>
                </a:solidFill>
                <a:latin typeface="宋体" panose="02010600030101010101" pitchFamily="2" charset="-122"/>
              </a:rPr>
            </a:br>
            <a:r>
              <a:rPr lang="en-US" altLang="zh-CN" sz="5400" b="1" dirty="0">
                <a:solidFill>
                  <a:schemeClr val="tx1"/>
                </a:solidFill>
                <a:latin typeface="宋体" panose="02010600030101010101" pitchFamily="2" charset="-122"/>
              </a:rPr>
              <a:t>       </a:t>
            </a:r>
            <a:r>
              <a:rPr lang="zh-CN" altLang="en-US" sz="4000" b="1" dirty="0">
                <a:solidFill>
                  <a:schemeClr val="tx1"/>
                </a:solidFill>
                <a:latin typeface="宋体" panose="02010600030101010101" pitchFamily="2" charset="-122"/>
              </a:rPr>
              <a:t>结果</a:t>
            </a:r>
            <a:r>
              <a:rPr lang="en-US" altLang="zh-CN" sz="4000" b="1" dirty="0">
                <a:solidFill>
                  <a:schemeClr val="tx1"/>
                </a:solidFill>
                <a:latin typeface="宋体" panose="02010600030101010101" pitchFamily="2" charset="-122"/>
              </a:rPr>
              <a:t>:</a:t>
            </a:r>
            <a:r>
              <a:rPr lang="zh-CN" altLang="en-US" sz="4000" b="1" dirty="0">
                <a:solidFill>
                  <a:schemeClr val="tx1"/>
                </a:solidFill>
                <a:latin typeface="宋体" panose="02010600030101010101" pitchFamily="2" charset="-122"/>
              </a:rPr>
              <a:t>贸易收支改善</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5458" name="Rectangle 2"/>
          <p:cNvSpPr>
            <a:spLocks noGrp="1"/>
          </p:cNvSpPr>
          <p:nvPr>
            <p:ph type="title"/>
          </p:nvPr>
        </p:nvSpPr>
        <p:spPr>
          <a:xfrm>
            <a:off x="1258888" y="404813"/>
            <a:ext cx="7885112"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 </a:t>
            </a: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 </a:t>
            </a:r>
            <a:r>
              <a:rPr lang="zh-CN" altLang="en-US" sz="3600" b="1" dirty="0">
                <a:solidFill>
                  <a:schemeClr val="tx1"/>
                </a:solidFill>
                <a:latin typeface="宋体" panose="02010600030101010101" pitchFamily="2" charset="-122"/>
              </a:rPr>
              <a:t>例</a:t>
            </a:r>
            <a:r>
              <a:rPr lang="en-US" altLang="zh-CN" sz="3600" b="1" dirty="0">
                <a:solidFill>
                  <a:schemeClr val="tx1"/>
                </a:solidFill>
              </a:rPr>
              <a:t>3      Em + Ex = 0.4 + 0.5 = 0.9</a:t>
            </a:r>
            <a:br>
              <a:rPr lang="en-US" altLang="zh-CN" sz="3600" b="1" dirty="0">
                <a:solidFill>
                  <a:schemeClr val="tx1"/>
                </a:solidFill>
              </a:rPr>
            </a:br>
            <a:br>
              <a:rPr lang="en-US" altLang="zh-CN" sz="3600" b="1" dirty="0">
                <a:solidFill>
                  <a:schemeClr val="tx1"/>
                </a:solidFill>
              </a:rPr>
            </a:br>
            <a:r>
              <a:rPr lang="en-US" altLang="zh-CN" sz="3600" b="1" dirty="0">
                <a:solidFill>
                  <a:schemeClr val="tx1"/>
                </a:solidFill>
                <a:latin typeface="宋体" panose="02010600030101010101" pitchFamily="2" charset="-122"/>
              </a:rPr>
              <a:t>	 </a:t>
            </a:r>
            <a:r>
              <a:rPr lang="zh-CN" altLang="en-US" sz="3600" b="1" dirty="0">
                <a:solidFill>
                  <a:schemeClr val="tx1"/>
                </a:solidFill>
                <a:latin typeface="宋体" panose="02010600030101010101" pitchFamily="2" charset="-122"/>
              </a:rPr>
              <a:t>相对价格 数量变动   差额</a:t>
            </a: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进口  </a:t>
            </a:r>
            <a:r>
              <a:rPr lang="en-US" altLang="zh-CN" sz="3600" b="1" dirty="0">
                <a:solidFill>
                  <a:schemeClr val="tx1"/>
                </a:solidFill>
              </a:rPr>
              <a:t>+10%	        -4%       </a:t>
            </a:r>
            <a:r>
              <a:rPr lang="zh-CN" altLang="en-US" sz="3600" b="1" dirty="0">
                <a:solidFill>
                  <a:schemeClr val="tx1"/>
                </a:solidFill>
                <a:latin typeface="宋体" panose="02010600030101010101" pitchFamily="2" charset="-122"/>
              </a:rPr>
              <a:t>支出</a:t>
            </a:r>
            <a:r>
              <a:rPr lang="en-US" altLang="zh-CN" sz="3600" b="1" dirty="0">
                <a:solidFill>
                  <a:schemeClr val="tx1"/>
                </a:solidFill>
              </a:rPr>
              <a:t>6%</a:t>
            </a:r>
            <a:br>
              <a:rPr lang="en-US" altLang="zh-CN" sz="3600" b="1" dirty="0">
                <a:solidFill>
                  <a:schemeClr val="tx1"/>
                </a:solidFill>
              </a:rPr>
            </a:br>
            <a:r>
              <a:rPr lang="zh-CN" altLang="en-US" sz="3600" b="1" dirty="0">
                <a:solidFill>
                  <a:schemeClr val="tx1"/>
                </a:solidFill>
                <a:latin typeface="宋体" panose="02010600030101010101" pitchFamily="2" charset="-122"/>
              </a:rPr>
              <a:t>出口    </a:t>
            </a:r>
            <a:r>
              <a:rPr lang="en-US" altLang="zh-CN" sz="3600" b="1" dirty="0">
                <a:solidFill>
                  <a:schemeClr val="tx1"/>
                </a:solidFill>
              </a:rPr>
              <a:t>0               5%       </a:t>
            </a:r>
            <a:r>
              <a:rPr lang="zh-CN" altLang="en-US" sz="3600" b="1" dirty="0">
                <a:solidFill>
                  <a:schemeClr val="tx1"/>
                </a:solidFill>
                <a:latin typeface="宋体" panose="02010600030101010101" pitchFamily="2" charset="-122"/>
              </a:rPr>
              <a:t>收入</a:t>
            </a:r>
            <a:r>
              <a:rPr lang="en-US" altLang="zh-CN" sz="3600" b="1" dirty="0">
                <a:solidFill>
                  <a:schemeClr val="tx1"/>
                </a:solidFill>
              </a:rPr>
              <a:t>5%</a:t>
            </a:r>
            <a:br>
              <a:rPr lang="en-US" altLang="zh-CN" sz="3600" b="1" dirty="0">
                <a:solidFill>
                  <a:schemeClr val="tx1"/>
                </a:solidFill>
              </a:rPr>
            </a:br>
            <a:r>
              <a:rPr lang="zh-CN" altLang="en-US" sz="3600" b="1" dirty="0">
                <a:solidFill>
                  <a:schemeClr val="tx1"/>
                </a:solidFill>
                <a:latin typeface="宋体" panose="02010600030101010101" pitchFamily="2" charset="-122"/>
              </a:rPr>
              <a:t>合计 	                 </a:t>
            </a:r>
            <a:r>
              <a:rPr lang="en-US" altLang="zh-CN" sz="3600" b="1" dirty="0">
                <a:solidFill>
                  <a:schemeClr val="tx1"/>
                </a:solidFill>
                <a:latin typeface="宋体" panose="02010600030101010101" pitchFamily="2" charset="-122"/>
              </a:rPr>
              <a:t>-</a:t>
            </a:r>
            <a:r>
              <a:rPr lang="en-US" altLang="zh-CN" sz="3600" b="1" dirty="0">
                <a:solidFill>
                  <a:schemeClr val="tx1"/>
                </a:solidFill>
              </a:rPr>
              <a:t>1%</a:t>
            </a:r>
            <a:br>
              <a:rPr lang="en-US" altLang="zh-CN" sz="3600" b="1" dirty="0">
                <a:solidFill>
                  <a:schemeClr val="tx1"/>
                </a:solidFill>
              </a:rPr>
            </a:br>
            <a:br>
              <a:rPr lang="en-US" altLang="zh-CN" sz="3600" b="1" dirty="0">
                <a:solidFill>
                  <a:schemeClr val="tx1"/>
                </a:solidFill>
              </a:rPr>
            </a:br>
            <a:r>
              <a:rPr lang="en-US" altLang="zh-CN" sz="4800" b="1" dirty="0">
                <a:solidFill>
                  <a:schemeClr val="tx1"/>
                </a:solidFill>
                <a:latin typeface="宋体" panose="02010600030101010101" pitchFamily="2" charset="-122"/>
              </a:rPr>
              <a:t>      </a:t>
            </a:r>
            <a:r>
              <a:rPr lang="zh-CN" altLang="en-US" sz="3600" b="1" dirty="0">
                <a:solidFill>
                  <a:schemeClr val="tx1"/>
                </a:solidFill>
                <a:latin typeface="宋体" panose="02010600030101010101" pitchFamily="2" charset="-122"/>
              </a:rPr>
              <a:t>结果</a:t>
            </a:r>
            <a:r>
              <a:rPr lang="en-US" altLang="zh-CN" sz="3600" b="1" dirty="0">
                <a:solidFill>
                  <a:schemeClr val="tx1"/>
                </a:solidFill>
                <a:latin typeface="宋体" panose="02010600030101010101" pitchFamily="2" charset="-122"/>
              </a:rPr>
              <a:t>:</a:t>
            </a:r>
            <a:r>
              <a:rPr lang="zh-CN" altLang="en-US" sz="3600" b="1" dirty="0">
                <a:solidFill>
                  <a:schemeClr val="tx1"/>
                </a:solidFill>
                <a:latin typeface="宋体" panose="02010600030101010101" pitchFamily="2" charset="-122"/>
              </a:rPr>
              <a:t>贸易收支恶化</a:t>
            </a:r>
            <a:br>
              <a:rPr lang="zh-CN" altLang="en-US" sz="3600" b="1" dirty="0">
                <a:solidFill>
                  <a:schemeClr val="tx1"/>
                </a:solidFill>
                <a:latin typeface="宋体" panose="02010600030101010101" pitchFamily="2" charset="-122"/>
              </a:rPr>
            </a:b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进出口需求的价格弹性不足意味着贸易条件恶化</a:t>
            </a:r>
            <a:endParaRPr lang="zh-CN" altLang="en-US" sz="3600" b="1" dirty="0">
              <a:solidFill>
                <a:schemeClr val="tx1"/>
              </a:solidFill>
              <a:latin typeface="宋体" panose="02010600030101010101" pitchFamily="2" charset="-122"/>
            </a:endParaRPr>
          </a:p>
        </p:txBody>
      </p:sp>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82" name="Rectangle 2"/>
          <p:cNvSpPr>
            <a:spLocks noGrp="1"/>
          </p:cNvSpPr>
          <p:nvPr>
            <p:ph type="title"/>
          </p:nvPr>
        </p:nvSpPr>
        <p:spPr>
          <a:xfrm>
            <a:off x="1371600" y="2781300"/>
            <a:ext cx="7772400" cy="1206500"/>
          </a:xfrm>
          <a:ln/>
        </p:spPr>
        <p:txBody>
          <a:bodyPr vert="horz" wrap="square" lIns="91440" tIns="45720" rIns="91440" bIns="45720" anchor="ctr" anchorCtr="0"/>
          <a:p>
            <a:pPr eaLnBrk="1" hangingPunct="1"/>
            <a:r>
              <a:rPr lang="zh-CN" altLang="en-US" sz="4000" b="1" dirty="0">
                <a:solidFill>
                  <a:schemeClr val="tx1"/>
                </a:solidFill>
              </a:rPr>
              <a:t>由马歇尔</a:t>
            </a:r>
            <a:r>
              <a:rPr lang="en-US" altLang="zh-CN" sz="4000" b="1" dirty="0">
                <a:solidFill>
                  <a:schemeClr val="tx1"/>
                </a:solidFill>
              </a:rPr>
              <a:t>—</a:t>
            </a:r>
            <a:r>
              <a:rPr lang="zh-CN" altLang="en-US" sz="4000" b="1" dirty="0">
                <a:solidFill>
                  <a:schemeClr val="tx1"/>
                </a:solidFill>
              </a:rPr>
              <a:t>勒讷条件又可反证出一个推论：如果一国的进出口需求的价格弹性的绝对值之和小于</a:t>
            </a:r>
            <a:r>
              <a:rPr lang="en-US" altLang="zh-CN" sz="4000" b="1" dirty="0">
                <a:solidFill>
                  <a:schemeClr val="tx1"/>
                </a:solidFill>
              </a:rPr>
              <a:t>1</a:t>
            </a:r>
            <a:r>
              <a:rPr lang="zh-CN" altLang="en-US" sz="4000" b="1" dirty="0">
                <a:solidFill>
                  <a:schemeClr val="tx1"/>
                </a:solidFill>
              </a:rPr>
              <a:t>，则通过本币升值引发的进口价格的相对下降和出口价格的相对上升同样有助于改善贸易收支，这一推论可称为“</a:t>
            </a:r>
            <a:r>
              <a:rPr lang="zh-CN" altLang="en-US" sz="4000" b="1" dirty="0">
                <a:solidFill>
                  <a:srgbClr val="FF0000"/>
                </a:solidFill>
              </a:rPr>
              <a:t>反向马歇尔</a:t>
            </a:r>
            <a:r>
              <a:rPr lang="en-US" altLang="zh-CN" sz="4000" b="1" dirty="0">
                <a:solidFill>
                  <a:srgbClr val="FF0000"/>
                </a:solidFill>
              </a:rPr>
              <a:t>—</a:t>
            </a:r>
            <a:r>
              <a:rPr lang="zh-CN" altLang="en-US" sz="4000" b="1" dirty="0">
                <a:solidFill>
                  <a:srgbClr val="FF0000"/>
                </a:solidFill>
              </a:rPr>
              <a:t>勒讷条件</a:t>
            </a:r>
            <a:r>
              <a:rPr lang="zh-CN" altLang="en-US" sz="4000" b="1" dirty="0">
                <a:solidFill>
                  <a:schemeClr val="tx1"/>
                </a:solidFill>
              </a:rPr>
              <a:t>” </a:t>
            </a:r>
            <a:endParaRPr lang="zh-CN" altLang="en-US" sz="4000" b="1" dirty="0">
              <a:solidFill>
                <a:schemeClr val="tx1"/>
              </a:solidFill>
            </a:endParaRPr>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7506" name="Rectangle 2"/>
          <p:cNvSpPr/>
          <p:nvPr/>
        </p:nvSpPr>
        <p:spPr>
          <a:xfrm>
            <a:off x="2800350" y="2266950"/>
            <a:ext cx="9144000" cy="0"/>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pic>
        <p:nvPicPr>
          <p:cNvPr id="277507" name="Picture 4"/>
          <p:cNvPicPr>
            <a:picLocks noChangeAspect="1"/>
          </p:cNvPicPr>
          <p:nvPr/>
        </p:nvPicPr>
        <p:blipFill>
          <a:blip r:embed="rId1"/>
          <a:srcRect l="7405" t="22432" r="15707" b="16339"/>
          <a:stretch>
            <a:fillRect/>
          </a:stretch>
        </p:blipFill>
        <p:spPr>
          <a:xfrm>
            <a:off x="0" y="0"/>
            <a:ext cx="9144000" cy="6858000"/>
          </a:xfrm>
          <a:prstGeom prst="rect">
            <a:avLst/>
          </a:prstGeom>
          <a:noFill/>
          <a:ln w="9525">
            <a:noFill/>
          </a:ln>
        </p:spPr>
      </p:pic>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8530" name="Rectangle 2"/>
          <p:cNvSpPr>
            <a:spLocks noGrp="1"/>
          </p:cNvSpPr>
          <p:nvPr>
            <p:ph type="title"/>
          </p:nvPr>
        </p:nvSpPr>
        <p:spPr>
          <a:ln/>
        </p:spPr>
        <p:txBody>
          <a:bodyPr vert="horz" wrap="square" lIns="92075" tIns="46038" rIns="92075" bIns="46038" anchor="ctr" anchorCtr="0"/>
          <a:p>
            <a:pPr eaLnBrk="1" hangingPunct="1"/>
            <a:br>
              <a:rPr lang="en-US" altLang="zh-CN" b="1" dirty="0">
                <a:solidFill>
                  <a:schemeClr val="tx1"/>
                </a:solidFill>
                <a:latin typeface="宋体" panose="02010600030101010101" pitchFamily="2" charset="-122"/>
              </a:rPr>
            </a:br>
            <a:endParaRPr lang="en-US" altLang="zh-CN" b="1" dirty="0">
              <a:solidFill>
                <a:schemeClr val="tx1"/>
              </a:solidFill>
              <a:latin typeface="宋体" panose="02010600030101010101" pitchFamily="2" charset="-122"/>
            </a:endParaRPr>
          </a:p>
        </p:txBody>
      </p:sp>
      <p:sp>
        <p:nvSpPr>
          <p:cNvPr id="278531" name="Rectangle 3"/>
          <p:cNvSpPr>
            <a:spLocks noGrp="1"/>
          </p:cNvSpPr>
          <p:nvPr>
            <p:ph idx="1"/>
          </p:nvPr>
        </p:nvSpPr>
        <p:spPr>
          <a:xfrm>
            <a:off x="1476375" y="333375"/>
            <a:ext cx="7412038" cy="5895975"/>
          </a:xfrm>
          <a:ln/>
        </p:spPr>
        <p:txBody>
          <a:bodyPr vert="horz" wrap="square" lIns="92075" tIns="46038" rIns="92075" bIns="46038" anchor="t" anchorCtr="0"/>
          <a:p>
            <a:pPr eaLnBrk="1" hangingPunct="1">
              <a:lnSpc>
                <a:spcPct val="90000"/>
              </a:lnSpc>
              <a:buNone/>
            </a:pPr>
            <a:r>
              <a:rPr lang="en-US" altLang="zh-CN" b="1" dirty="0">
                <a:latin typeface="楷体_GB2312" charset="-122"/>
                <a:ea typeface="楷体_GB2312" charset="-122"/>
              </a:rPr>
              <a:t>       </a:t>
            </a:r>
            <a:r>
              <a:rPr lang="zh-CN" altLang="en-US" b="1" dirty="0">
                <a:ea typeface="楷体_GB2312" charset="-122"/>
              </a:rPr>
              <a:t>形成</a:t>
            </a:r>
            <a:r>
              <a:rPr lang="en-US" altLang="zh-CN" b="1" dirty="0">
                <a:ea typeface="楷体_GB2312" charset="-122"/>
              </a:rPr>
              <a:t>J</a:t>
            </a:r>
            <a:r>
              <a:rPr lang="zh-CN" altLang="en-US" b="1" dirty="0">
                <a:ea typeface="楷体_GB2312" charset="-122"/>
              </a:rPr>
              <a:t>曲线效应的原因</a:t>
            </a:r>
            <a:endParaRPr lang="zh-CN" altLang="en-US" b="1" dirty="0">
              <a:ea typeface="楷体_GB2312" charset="-122"/>
            </a:endParaRPr>
          </a:p>
          <a:p>
            <a:pPr eaLnBrk="1" hangingPunct="1">
              <a:lnSpc>
                <a:spcPct val="90000"/>
              </a:lnSpc>
              <a:buNone/>
            </a:pPr>
            <a:endParaRPr lang="zh-CN" altLang="en-US" b="1" dirty="0">
              <a:ea typeface="楷体_GB2312" charset="-122"/>
            </a:endParaRPr>
          </a:p>
          <a:p>
            <a:pPr eaLnBrk="1" hangingPunct="1">
              <a:lnSpc>
                <a:spcPct val="90000"/>
              </a:lnSpc>
              <a:buNone/>
            </a:pPr>
            <a:r>
              <a:rPr lang="en-US" altLang="zh-CN" b="1" dirty="0">
                <a:ea typeface="楷体_GB2312" charset="-122"/>
              </a:rPr>
              <a:t>1</a:t>
            </a:r>
            <a:r>
              <a:rPr lang="zh-CN" altLang="en-US" b="1" dirty="0">
                <a:ea typeface="楷体_GB2312" charset="-122"/>
              </a:rPr>
              <a:t>、对汇率波动作出反应的时滞；</a:t>
            </a:r>
            <a:endParaRPr lang="zh-CN" altLang="en-US" b="1" dirty="0">
              <a:ea typeface="楷体_GB2312" charset="-122"/>
            </a:endParaRPr>
          </a:p>
          <a:p>
            <a:pPr eaLnBrk="1" hangingPunct="1">
              <a:lnSpc>
                <a:spcPct val="90000"/>
              </a:lnSpc>
              <a:buNone/>
            </a:pPr>
            <a:r>
              <a:rPr lang="en-US" altLang="zh-CN" b="1" dirty="0">
                <a:ea typeface="楷体_GB2312" charset="-122"/>
              </a:rPr>
              <a:t>2</a:t>
            </a:r>
            <a:r>
              <a:rPr lang="zh-CN" altLang="en-US" b="1" dirty="0">
                <a:ea typeface="楷体_GB2312" charset="-122"/>
              </a:rPr>
              <a:t>、决策过程引起的时滞；</a:t>
            </a:r>
            <a:endParaRPr lang="zh-CN" altLang="en-US" b="1" dirty="0">
              <a:ea typeface="楷体_GB2312" charset="-122"/>
            </a:endParaRPr>
          </a:p>
          <a:p>
            <a:pPr eaLnBrk="1" hangingPunct="1">
              <a:lnSpc>
                <a:spcPct val="90000"/>
              </a:lnSpc>
              <a:buNone/>
            </a:pPr>
            <a:r>
              <a:rPr lang="en-US" altLang="zh-CN" b="1" dirty="0">
                <a:ea typeface="楷体_GB2312" charset="-122"/>
              </a:rPr>
              <a:t>3</a:t>
            </a:r>
            <a:r>
              <a:rPr lang="zh-CN" altLang="en-US" b="1" dirty="0">
                <a:ea typeface="楷体_GB2312" charset="-122"/>
              </a:rPr>
              <a:t>、货物发运的时滞；</a:t>
            </a:r>
            <a:endParaRPr lang="zh-CN" altLang="en-US" b="1" dirty="0">
              <a:ea typeface="楷体_GB2312" charset="-122"/>
            </a:endParaRPr>
          </a:p>
          <a:p>
            <a:pPr eaLnBrk="1" hangingPunct="1">
              <a:lnSpc>
                <a:spcPct val="90000"/>
              </a:lnSpc>
              <a:buNone/>
            </a:pPr>
            <a:r>
              <a:rPr lang="en-US" altLang="zh-CN" b="1" dirty="0">
                <a:ea typeface="楷体_GB2312" charset="-122"/>
              </a:rPr>
              <a:t>4</a:t>
            </a:r>
            <a:r>
              <a:rPr lang="zh-CN" altLang="en-US" b="1" dirty="0">
                <a:ea typeface="楷体_GB2312" charset="-122"/>
              </a:rPr>
              <a:t>、补充存货的时滞；</a:t>
            </a:r>
            <a:endParaRPr lang="zh-CN" altLang="en-US" b="1" dirty="0">
              <a:ea typeface="楷体_GB2312" charset="-122"/>
            </a:endParaRPr>
          </a:p>
          <a:p>
            <a:pPr eaLnBrk="1" hangingPunct="1">
              <a:lnSpc>
                <a:spcPct val="90000"/>
              </a:lnSpc>
              <a:buNone/>
            </a:pPr>
            <a:r>
              <a:rPr lang="en-US" altLang="zh-CN" b="1" dirty="0">
                <a:ea typeface="楷体_GB2312" charset="-122"/>
              </a:rPr>
              <a:t>5</a:t>
            </a:r>
            <a:r>
              <a:rPr lang="zh-CN" altLang="en-US" b="1" dirty="0">
                <a:ea typeface="楷体_GB2312" charset="-122"/>
              </a:rPr>
              <a:t>、生产过程的时滞；</a:t>
            </a:r>
            <a:endParaRPr lang="zh-CN" altLang="en-US" b="1" dirty="0">
              <a:ea typeface="楷体_GB2312" charset="-122"/>
            </a:endParaRPr>
          </a:p>
          <a:p>
            <a:pPr eaLnBrk="1" hangingPunct="1">
              <a:lnSpc>
                <a:spcPct val="90000"/>
              </a:lnSpc>
              <a:buNone/>
            </a:pPr>
            <a:r>
              <a:rPr lang="en-US" altLang="zh-CN" b="1" dirty="0">
                <a:ea typeface="楷体_GB2312" charset="-122"/>
              </a:rPr>
              <a:t>6</a:t>
            </a:r>
            <a:r>
              <a:rPr lang="zh-CN" altLang="en-US" b="1" dirty="0">
                <a:ea typeface="楷体_GB2312" charset="-122"/>
              </a:rPr>
              <a:t>、以本币计值导致的收汇减少。</a:t>
            </a:r>
            <a:endParaRPr lang="zh-CN" altLang="en-US" b="1" dirty="0">
              <a:ea typeface="楷体_GB2312" charset="-122"/>
            </a:endParaRPr>
          </a:p>
          <a:p>
            <a:pPr eaLnBrk="1" hangingPunct="1">
              <a:lnSpc>
                <a:spcPct val="90000"/>
              </a:lnSpc>
              <a:buNone/>
            </a:pPr>
            <a:endParaRPr lang="zh-CN" altLang="en-US" b="1" dirty="0">
              <a:ea typeface="楷体_GB2312" charset="-122"/>
            </a:endParaRPr>
          </a:p>
          <a:p>
            <a:pPr eaLnBrk="1" hangingPunct="1">
              <a:lnSpc>
                <a:spcPct val="90000"/>
              </a:lnSpc>
              <a:buNone/>
            </a:pPr>
            <a:r>
              <a:rPr lang="zh-CN" altLang="en-US" b="1" dirty="0">
                <a:latin typeface="楷体_GB2312" charset="-122"/>
                <a:ea typeface="楷体_GB2312" charset="-122"/>
              </a:rPr>
              <a:t>结论：</a:t>
            </a:r>
            <a:endParaRPr lang="zh-CN" altLang="en-US" b="1" dirty="0">
              <a:latin typeface="楷体_GB2312" charset="-122"/>
              <a:ea typeface="楷体_GB2312" charset="-122"/>
            </a:endParaRPr>
          </a:p>
          <a:p>
            <a:pPr eaLnBrk="1" hangingPunct="1">
              <a:lnSpc>
                <a:spcPct val="90000"/>
              </a:lnSpc>
              <a:buNone/>
            </a:pPr>
            <a:r>
              <a:rPr lang="zh-CN" altLang="en-US" b="1" dirty="0">
                <a:latin typeface="楷体_GB2312" charset="-122"/>
                <a:ea typeface="楷体_GB2312" charset="-122"/>
              </a:rPr>
              <a:t>马歇尔</a:t>
            </a:r>
            <a:r>
              <a:rPr lang="en-US" altLang="zh-CN" b="1" dirty="0">
                <a:ea typeface="楷体_GB2312" charset="-122"/>
              </a:rPr>
              <a:t>—</a:t>
            </a:r>
            <a:r>
              <a:rPr lang="zh-CN" altLang="en-US" b="1" dirty="0">
                <a:latin typeface="楷体_GB2312" charset="-122"/>
                <a:ea typeface="楷体_GB2312" charset="-122"/>
              </a:rPr>
              <a:t>勒讷条件在短期里不存在。</a:t>
            </a:r>
            <a:endParaRPr lang="zh-CN" altLang="en-US" b="1" dirty="0">
              <a:latin typeface="楷体_GB2312" charset="-122"/>
              <a:ea typeface="楷体_GB2312" charset="-122"/>
            </a:endParaRPr>
          </a:p>
          <a:p>
            <a:pPr eaLnBrk="1" hangingPunct="1">
              <a:lnSpc>
                <a:spcPct val="90000"/>
              </a:lnSpc>
            </a:pPr>
            <a:endParaRPr lang="en-US" altLang="zh-CN" b="1" dirty="0">
              <a:latin typeface="楷体_GB2312" charset="-122"/>
              <a:ea typeface="楷体_GB231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国际收支平衡表是按照复式记账的原理编制的。按照这种记账原理，一切收入项目或负债增加、资产减少的项目都列为贷方（</a:t>
            </a:r>
            <a:r>
              <a:rPr lang="en-US" altLang="zh-CN" sz="3200" b="1" dirty="0">
                <a:solidFill>
                  <a:schemeClr val="tx1"/>
                </a:solidFill>
              </a:rPr>
              <a:t>credit</a:t>
            </a:r>
            <a:r>
              <a:rPr lang="zh-CN" altLang="en-US" sz="3200" b="1" dirty="0">
                <a:solidFill>
                  <a:schemeClr val="tx1"/>
                </a:solidFill>
              </a:rPr>
              <a:t>），或称正号项目（</a:t>
            </a:r>
            <a:r>
              <a:rPr lang="en-US" altLang="zh-CN" sz="3200" b="1" dirty="0">
                <a:solidFill>
                  <a:schemeClr val="tx1"/>
                </a:solidFill>
              </a:rPr>
              <a:t>plus items</a:t>
            </a:r>
            <a:r>
              <a:rPr lang="zh-CN" altLang="en-US" sz="3200" b="1" dirty="0">
                <a:solidFill>
                  <a:schemeClr val="tx1"/>
                </a:solidFill>
              </a:rPr>
              <a:t>），以“</a:t>
            </a:r>
            <a:r>
              <a:rPr lang="en-US" altLang="zh-CN" sz="3200" b="1" dirty="0">
                <a:solidFill>
                  <a:schemeClr val="tx1"/>
                </a:solidFill>
              </a:rPr>
              <a:t>+”</a:t>
            </a:r>
            <a:r>
              <a:rPr lang="zh-CN" altLang="en-US" sz="3200" b="1" dirty="0">
                <a:solidFill>
                  <a:schemeClr val="tx1"/>
                </a:solidFill>
              </a:rPr>
              <a:t>号表示；一切支出项目或资产增加、负债减少的项目都列为借方（</a:t>
            </a:r>
            <a:r>
              <a:rPr lang="en-US" altLang="zh-CN" sz="3200" b="1" dirty="0">
                <a:solidFill>
                  <a:schemeClr val="tx1"/>
                </a:solidFill>
              </a:rPr>
              <a:t>debit</a:t>
            </a:r>
            <a:r>
              <a:rPr lang="zh-CN" altLang="en-US" sz="3200" b="1" dirty="0">
                <a:solidFill>
                  <a:schemeClr val="tx1"/>
                </a:solidFill>
              </a:rPr>
              <a:t>），或称负号项目（</a:t>
            </a:r>
            <a:r>
              <a:rPr lang="en-US" altLang="zh-CN" sz="3200" b="1" dirty="0">
                <a:solidFill>
                  <a:schemeClr val="tx1"/>
                </a:solidFill>
              </a:rPr>
              <a:t>minus items</a:t>
            </a:r>
            <a:r>
              <a:rPr lang="zh-CN" altLang="en-US" sz="3200" b="1" dirty="0">
                <a:solidFill>
                  <a:schemeClr val="tx1"/>
                </a:solidFill>
              </a:rPr>
              <a:t>），以“</a:t>
            </a:r>
            <a:r>
              <a:rPr lang="en-US" altLang="zh-CN" sz="3200" b="1" dirty="0">
                <a:solidFill>
                  <a:schemeClr val="tx1"/>
                </a:solidFill>
                <a:latin typeface="宋体" panose="02010600030101010101" pitchFamily="2" charset="-122"/>
              </a:rPr>
              <a:t>-</a:t>
            </a:r>
            <a:r>
              <a:rPr lang="en-US" altLang="zh-CN" sz="3200" b="1" dirty="0">
                <a:solidFill>
                  <a:schemeClr val="tx1"/>
                </a:solidFill>
              </a:rPr>
              <a:t>”</a:t>
            </a:r>
            <a:r>
              <a:rPr lang="zh-CN" altLang="en-US" sz="3200" b="1" dirty="0">
                <a:solidFill>
                  <a:schemeClr val="tx1"/>
                </a:solidFill>
              </a:rPr>
              <a:t>号表示。每一笔交易都须同时记录相应的借方和贷方，金额相等。因此，原则上，国际收支平衡表全部项目的借方总额与贷方总额总是相等的，其净差额为零。</a:t>
            </a:r>
            <a:endParaRPr lang="zh-CN" altLang="en-US" sz="3200" b="1" dirty="0">
              <a:solidFill>
                <a:schemeClr val="tx1"/>
              </a:solidFill>
            </a:endParaRPr>
          </a:p>
        </p:txBody>
      </p:sp>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9554" name="Rectangle 2"/>
          <p:cNvSpPr>
            <a:spLocks noGrp="1"/>
          </p:cNvSpPr>
          <p:nvPr>
            <p:ph type="title"/>
          </p:nvPr>
        </p:nvSpPr>
        <p:spPr>
          <a:xfrm>
            <a:off x="1187450" y="692150"/>
            <a:ext cx="7700963" cy="1206500"/>
          </a:xfrm>
          <a:ln/>
        </p:spPr>
        <p:txBody>
          <a:bodyPr vert="horz" wrap="square" lIns="92075" tIns="46038" rIns="92075" bIns="46038" anchor="ctr" anchorCtr="0"/>
          <a:p>
            <a:pPr eaLnBrk="1" hangingPunct="1"/>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第二节  贸易乘数论</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贸易乘数的推导</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开放经济中宏观经济的均衡条件为：</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endParaRPr lang="zh-CN" altLang="en-US" sz="3200" b="1" dirty="0">
              <a:solidFill>
                <a:schemeClr val="tx1"/>
              </a:solidFill>
              <a:latin typeface="宋体" panose="02010600030101010101" pitchFamily="2" charset="-122"/>
            </a:endParaRPr>
          </a:p>
        </p:txBody>
      </p:sp>
      <p:pic>
        <p:nvPicPr>
          <p:cNvPr id="279555" name="Picture 5"/>
          <p:cNvPicPr>
            <a:picLocks noChangeAspect="1"/>
          </p:cNvPicPr>
          <p:nvPr/>
        </p:nvPicPr>
        <p:blipFill>
          <a:blip r:embed="rId1"/>
          <a:srcRect t="22333" b="20828"/>
          <a:stretch>
            <a:fillRect/>
          </a:stretch>
        </p:blipFill>
        <p:spPr>
          <a:xfrm>
            <a:off x="1187450" y="3068638"/>
            <a:ext cx="7956550" cy="3386137"/>
          </a:xfrm>
          <a:prstGeom prst="rect">
            <a:avLst/>
          </a:prstGeom>
          <a:noFill/>
          <a:ln w="9525">
            <a:noFill/>
          </a:ln>
        </p:spPr>
      </p:pic>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0578" name="Rectangle 4"/>
          <p:cNvSpPr>
            <a:spLocks noGrp="1"/>
          </p:cNvSpPr>
          <p:nvPr>
            <p:ph type="title"/>
          </p:nvPr>
        </p:nvSpPr>
        <p:spPr>
          <a:xfrm>
            <a:off x="1371600" y="2852738"/>
            <a:ext cx="7772400" cy="1206500"/>
          </a:xfrm>
          <a:ln/>
        </p:spPr>
        <p:txBody>
          <a:bodyPr vert="horz" wrap="square" lIns="91440" tIns="45720" rIns="91440" bIns="45720" anchor="ctr" anchorCtr="0"/>
          <a:p>
            <a:pPr eaLnBrk="1" hangingPunct="1"/>
            <a:r>
              <a:rPr lang="en-US" altLang="zh-CN" sz="3200" b="1" dirty="0">
                <a:solidFill>
                  <a:schemeClr val="tx1"/>
                </a:solidFill>
              </a:rPr>
              <a:t>Y=C+I+G+X-M            </a:t>
            </a:r>
            <a:r>
              <a:rPr lang="zh-CN" altLang="en-US" sz="3200" b="1" dirty="0">
                <a:solidFill>
                  <a:schemeClr val="tx1"/>
                </a:solidFill>
                <a:latin typeface="宋体" panose="02010600030101010101" pitchFamily="2" charset="-122"/>
              </a:rPr>
              <a:t>（</a:t>
            </a:r>
            <a:r>
              <a:rPr lang="en-US" altLang="zh-CN" sz="3200" b="1" dirty="0">
                <a:solidFill>
                  <a:schemeClr val="tx1"/>
                </a:solidFill>
              </a:rPr>
              <a:t>1</a:t>
            </a:r>
            <a:r>
              <a:rPr lang="zh-CN" altLang="en-US" sz="3200" b="1" dirty="0">
                <a:solidFill>
                  <a:schemeClr val="tx1"/>
                </a:solidFill>
                <a:latin typeface="宋体" panose="02010600030101010101" pitchFamily="2" charset="-122"/>
              </a:rPr>
              <a:t>）</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设</a:t>
            </a:r>
            <a:r>
              <a:rPr lang="en-US" altLang="zh-CN" sz="3200" b="1" dirty="0">
                <a:solidFill>
                  <a:schemeClr val="tx1"/>
                </a:solidFill>
              </a:rPr>
              <a:t>C</a:t>
            </a:r>
            <a:r>
              <a:rPr lang="zh-CN" altLang="en-US" sz="3200" b="1" dirty="0">
                <a:solidFill>
                  <a:schemeClr val="tx1"/>
                </a:solidFill>
                <a:latin typeface="宋体" panose="02010600030101010101" pitchFamily="2" charset="-122"/>
              </a:rPr>
              <a:t>是</a:t>
            </a:r>
            <a:r>
              <a:rPr lang="en-US" altLang="zh-CN" sz="3200" b="1" dirty="0">
                <a:solidFill>
                  <a:schemeClr val="tx1"/>
                </a:solidFill>
              </a:rPr>
              <a:t>Y</a:t>
            </a:r>
            <a:r>
              <a:rPr lang="zh-CN" altLang="en-US" sz="3200" b="1" dirty="0">
                <a:solidFill>
                  <a:schemeClr val="tx1"/>
                </a:solidFill>
                <a:latin typeface="宋体" panose="02010600030101010101" pitchFamily="2" charset="-122"/>
              </a:rPr>
              <a:t>的线性函数：</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    </a:t>
            </a:r>
            <a:br>
              <a:rPr lang="zh-CN" altLang="en-US" sz="3200" b="1" dirty="0">
                <a:solidFill>
                  <a:schemeClr val="tx1"/>
                </a:solidFill>
                <a:latin typeface="宋体" panose="02010600030101010101" pitchFamily="2" charset="-122"/>
              </a:rPr>
            </a:br>
            <a:r>
              <a:rPr lang="en-US" altLang="en-US" sz="3200" b="1" dirty="0">
                <a:solidFill>
                  <a:schemeClr val="tx1"/>
                </a:solidFill>
              </a:rPr>
              <a:t>C=C</a:t>
            </a:r>
            <a:r>
              <a:rPr lang="en-US" altLang="en-US" sz="3200" b="1" baseline="-25000" dirty="0">
                <a:solidFill>
                  <a:schemeClr val="tx1"/>
                </a:solidFill>
              </a:rPr>
              <a:t>0</a:t>
            </a:r>
            <a:r>
              <a:rPr lang="en-US" altLang="en-US" sz="3200" b="1" dirty="0">
                <a:solidFill>
                  <a:schemeClr val="tx1"/>
                </a:solidFill>
              </a:rPr>
              <a:t>+cY</a:t>
            </a:r>
            <a:r>
              <a:rPr lang="en-US" altLang="zh-CN" sz="3200" b="1" dirty="0">
                <a:solidFill>
                  <a:schemeClr val="tx1"/>
                </a:solidFill>
              </a:rPr>
              <a:t>                      </a:t>
            </a:r>
            <a:r>
              <a:rPr lang="zh-CN" altLang="en-US" sz="3200" b="1" dirty="0">
                <a:solidFill>
                  <a:schemeClr val="tx1"/>
                </a:solidFill>
                <a:latin typeface="宋体" panose="02010600030101010101" pitchFamily="2" charset="-122"/>
              </a:rPr>
              <a:t>（</a:t>
            </a:r>
            <a:r>
              <a:rPr lang="en-US" altLang="zh-CN" sz="3200" b="1" dirty="0">
                <a:solidFill>
                  <a:schemeClr val="tx1"/>
                </a:solidFill>
              </a:rPr>
              <a:t>2</a:t>
            </a:r>
            <a:r>
              <a:rPr lang="zh-CN" altLang="en-US" sz="3200" b="1" dirty="0">
                <a:solidFill>
                  <a:schemeClr val="tx1"/>
                </a:solidFill>
                <a:latin typeface="宋体" panose="02010600030101010101" pitchFamily="2" charset="-122"/>
              </a:rPr>
              <a:t>）</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式中，</a:t>
            </a:r>
            <a:r>
              <a:rPr lang="en-US" altLang="en-US" sz="3200" b="1" dirty="0">
                <a:solidFill>
                  <a:schemeClr val="tx1"/>
                </a:solidFill>
              </a:rPr>
              <a:t>C</a:t>
            </a:r>
            <a:r>
              <a:rPr lang="en-US" altLang="en-US" sz="3200" b="1" baseline="-25000" dirty="0">
                <a:solidFill>
                  <a:schemeClr val="tx1"/>
                </a:solidFill>
              </a:rPr>
              <a:t>0</a:t>
            </a:r>
            <a:r>
              <a:rPr lang="zh-CN" altLang="en-US" sz="3200" b="1" dirty="0">
                <a:solidFill>
                  <a:schemeClr val="tx1"/>
                </a:solidFill>
                <a:latin typeface="宋体" panose="02010600030101010101" pitchFamily="2" charset="-122"/>
              </a:rPr>
              <a:t>为自主性消费量，</a:t>
            </a:r>
            <a:r>
              <a:rPr lang="en-US" altLang="en-US" sz="3200" b="1" dirty="0">
                <a:solidFill>
                  <a:schemeClr val="tx1"/>
                </a:solidFill>
              </a:rPr>
              <a:t>c</a:t>
            </a:r>
            <a:r>
              <a:rPr lang="zh-CN" altLang="en-US" sz="3200" b="1" dirty="0">
                <a:solidFill>
                  <a:schemeClr val="tx1"/>
                </a:solidFill>
                <a:latin typeface="宋体" panose="02010600030101010101" pitchFamily="2" charset="-122"/>
              </a:rPr>
              <a:t>为边际消费倾向。</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1602" name="Rectangle 2"/>
          <p:cNvSpPr>
            <a:spLocks noGrp="1"/>
          </p:cNvSpPr>
          <p:nvPr>
            <p:ph type="title"/>
          </p:nvPr>
        </p:nvSpPr>
        <p:spPr>
          <a:xfrm>
            <a:off x="1331913" y="1341438"/>
            <a:ext cx="7515225" cy="1206500"/>
          </a:xfrm>
          <a:ln/>
        </p:spPr>
        <p:txBody>
          <a:bodyPr vert="horz" wrap="square" lIns="92075" tIns="46038" rIns="92075" bIns="46038" anchor="ctr" anchorCtr="0"/>
          <a:p>
            <a:pPr eaLnBrk="1" hangingPunct="1"/>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再设</a:t>
            </a:r>
            <a:r>
              <a:rPr lang="en-US" altLang="zh-CN" sz="3200" b="1" dirty="0">
                <a:solidFill>
                  <a:schemeClr val="tx1"/>
                </a:solidFill>
              </a:rPr>
              <a:t>M</a:t>
            </a:r>
            <a:r>
              <a:rPr lang="zh-CN" altLang="en-US" sz="3200" b="1" dirty="0">
                <a:solidFill>
                  <a:schemeClr val="tx1"/>
                </a:solidFill>
                <a:latin typeface="宋体" panose="02010600030101010101" pitchFamily="2" charset="-122"/>
              </a:rPr>
              <a:t>是</a:t>
            </a:r>
            <a:r>
              <a:rPr lang="en-US" altLang="zh-CN" sz="3200" b="1" dirty="0">
                <a:solidFill>
                  <a:schemeClr val="tx1"/>
                </a:solidFill>
              </a:rPr>
              <a:t>Y</a:t>
            </a:r>
            <a:r>
              <a:rPr lang="zh-CN" altLang="en-US" sz="3200" b="1" dirty="0">
                <a:solidFill>
                  <a:schemeClr val="tx1"/>
                </a:solidFill>
                <a:latin typeface="宋体" panose="02010600030101010101" pitchFamily="2" charset="-122"/>
              </a:rPr>
              <a:t>的线性函数：</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en-US" altLang="zh-CN" sz="3200" b="1" dirty="0">
                <a:solidFill>
                  <a:schemeClr val="tx1"/>
                </a:solidFill>
              </a:rPr>
              <a:t>M=M</a:t>
            </a:r>
            <a:r>
              <a:rPr lang="en-US" altLang="zh-CN" sz="3200" b="1" baseline="-25000" dirty="0">
                <a:solidFill>
                  <a:schemeClr val="tx1"/>
                </a:solidFill>
              </a:rPr>
              <a:t>0</a:t>
            </a:r>
            <a:r>
              <a:rPr lang="en-US" altLang="zh-CN" sz="3200" b="1" dirty="0">
                <a:solidFill>
                  <a:schemeClr val="tx1"/>
                </a:solidFill>
              </a:rPr>
              <a:t>+mY                          </a:t>
            </a:r>
            <a:r>
              <a:rPr lang="zh-CN" altLang="en-US" sz="3200" b="1" dirty="0">
                <a:solidFill>
                  <a:schemeClr val="tx1"/>
                </a:solidFill>
                <a:latin typeface="宋体" panose="02010600030101010101" pitchFamily="2" charset="-122"/>
              </a:rPr>
              <a:t>（</a:t>
            </a:r>
            <a:r>
              <a:rPr lang="en-US" altLang="zh-CN" sz="3200" b="1" dirty="0">
                <a:solidFill>
                  <a:schemeClr val="tx1"/>
                </a:solidFill>
              </a:rPr>
              <a:t>3</a:t>
            </a:r>
            <a:r>
              <a:rPr lang="zh-CN" altLang="en-US" sz="3200" b="1" dirty="0">
                <a:solidFill>
                  <a:schemeClr val="tx1"/>
                </a:solidFill>
                <a:latin typeface="宋体" panose="02010600030101010101" pitchFamily="2" charset="-122"/>
              </a:rPr>
              <a:t>）</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仿宋_GB2312" pitchFamily="49" charset="-122"/>
                <a:ea typeface="仿宋_GB2312" pitchFamily="49" charset="-122"/>
              </a:rPr>
              <a:t>式中</a:t>
            </a:r>
            <a:r>
              <a:rPr lang="zh-CN" altLang="en-US" sz="3200" b="1" dirty="0">
                <a:solidFill>
                  <a:schemeClr val="tx1"/>
                </a:solidFill>
                <a:latin typeface="宋体" panose="02010600030101010101" pitchFamily="2" charset="-122"/>
              </a:rPr>
              <a:t>，</a:t>
            </a:r>
            <a:r>
              <a:rPr lang="en-US" altLang="zh-CN" sz="3200" b="1" dirty="0">
                <a:solidFill>
                  <a:schemeClr val="tx1"/>
                </a:solidFill>
              </a:rPr>
              <a:t>M</a:t>
            </a:r>
            <a:r>
              <a:rPr lang="en-US" altLang="zh-CN" sz="3200" b="1" baseline="-25000" dirty="0">
                <a:solidFill>
                  <a:schemeClr val="tx1"/>
                </a:solidFill>
              </a:rPr>
              <a:t>0</a:t>
            </a:r>
            <a:r>
              <a:rPr lang="zh-CN" altLang="en-US" sz="3200" b="1" dirty="0">
                <a:solidFill>
                  <a:schemeClr val="tx1"/>
                </a:solidFill>
                <a:latin typeface="宋体" panose="02010600030101010101" pitchFamily="2" charset="-122"/>
              </a:rPr>
              <a:t>为自主性进口量</a:t>
            </a:r>
            <a:r>
              <a:rPr lang="en-US" altLang="zh-CN" sz="3200" b="1" dirty="0">
                <a:solidFill>
                  <a:schemeClr val="tx1"/>
                </a:solidFill>
                <a:latin typeface="宋体" panose="02010600030101010101" pitchFamily="2" charset="-122"/>
              </a:rPr>
              <a:t>,</a:t>
            </a:r>
            <a:r>
              <a:rPr lang="en-US" altLang="zh-CN" sz="3200" b="1" dirty="0">
                <a:solidFill>
                  <a:schemeClr val="tx1"/>
                </a:solidFill>
              </a:rPr>
              <a:t>m</a:t>
            </a:r>
            <a:r>
              <a:rPr lang="zh-CN" altLang="en-US" sz="3200" b="1" dirty="0">
                <a:solidFill>
                  <a:schemeClr val="tx1"/>
                </a:solidFill>
                <a:latin typeface="宋体" panose="02010600030101010101" pitchFamily="2" charset="-122"/>
              </a:rPr>
              <a:t>为边际进口倾向。 </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将等式（</a:t>
            </a:r>
            <a:r>
              <a:rPr lang="en-US" altLang="zh-CN" sz="3200" b="1" dirty="0">
                <a:solidFill>
                  <a:schemeClr val="tx1"/>
                </a:solidFill>
              </a:rPr>
              <a:t>2</a:t>
            </a:r>
            <a:r>
              <a:rPr lang="zh-CN" altLang="en-US" sz="3200" b="1" dirty="0">
                <a:solidFill>
                  <a:schemeClr val="tx1"/>
                </a:solidFill>
                <a:latin typeface="宋体" panose="02010600030101010101" pitchFamily="2" charset="-122"/>
              </a:rPr>
              <a:t>）和（</a:t>
            </a:r>
            <a:r>
              <a:rPr lang="en-US" altLang="zh-CN" sz="3200" b="1" dirty="0">
                <a:solidFill>
                  <a:schemeClr val="tx1"/>
                </a:solidFill>
              </a:rPr>
              <a:t>3</a:t>
            </a:r>
            <a:r>
              <a:rPr lang="zh-CN" altLang="en-US" sz="3200" b="1" dirty="0">
                <a:solidFill>
                  <a:schemeClr val="tx1"/>
                </a:solidFill>
                <a:latin typeface="宋体" panose="02010600030101010101" pitchFamily="2" charset="-122"/>
              </a:rPr>
              <a:t>）</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代入等式（</a:t>
            </a:r>
            <a:r>
              <a:rPr lang="en-US" altLang="zh-CN" sz="3200" b="1" dirty="0">
                <a:solidFill>
                  <a:schemeClr val="tx1"/>
                </a:solidFill>
              </a:rPr>
              <a:t>1</a:t>
            </a:r>
            <a:r>
              <a:rPr lang="zh-CN" altLang="en-US" sz="3200" b="1" dirty="0">
                <a:solidFill>
                  <a:schemeClr val="tx1"/>
                </a:solidFill>
                <a:latin typeface="宋体" panose="02010600030101010101" pitchFamily="2" charset="-122"/>
              </a:rPr>
              <a:t>），再求解</a:t>
            </a:r>
            <a:r>
              <a:rPr lang="en-US" altLang="zh-CN" sz="3200" b="1" dirty="0">
                <a:solidFill>
                  <a:schemeClr val="tx1"/>
                </a:solidFill>
              </a:rPr>
              <a:t>Y </a:t>
            </a:r>
            <a:r>
              <a:rPr lang="zh-CN" altLang="en-US" sz="3200" b="1" dirty="0">
                <a:solidFill>
                  <a:schemeClr val="tx1"/>
                </a:solidFill>
                <a:latin typeface="宋体" panose="02010600030101010101" pitchFamily="2" charset="-122"/>
              </a:rPr>
              <a:t>，得：</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rPr>
              <a:t>           </a:t>
            </a:r>
            <a:r>
              <a:rPr lang="en-US" altLang="zh-CN" sz="3200" b="1" dirty="0">
                <a:solidFill>
                  <a:schemeClr val="tx1"/>
                </a:solidFill>
              </a:rPr>
              <a:t>1</a:t>
            </a:r>
            <a:br>
              <a:rPr lang="en-US" altLang="zh-CN" sz="3200" b="1" dirty="0">
                <a:solidFill>
                  <a:schemeClr val="tx1"/>
                </a:solidFill>
              </a:rPr>
            </a:br>
            <a:r>
              <a:rPr lang="en-US" altLang="zh-CN" sz="3200" b="1" dirty="0">
                <a:solidFill>
                  <a:schemeClr val="tx1"/>
                </a:solidFill>
              </a:rPr>
              <a:t>Y= </a:t>
            </a:r>
            <a:r>
              <a:rPr lang="en-US" altLang="zh-CN" sz="3200" b="1" dirty="0">
                <a:solidFill>
                  <a:schemeClr val="tx1"/>
                </a:solidFill>
                <a:latin typeface="宋体" panose="02010600030101010101" pitchFamily="2" charset="-122"/>
              </a:rPr>
              <a:t>─── </a:t>
            </a:r>
            <a:r>
              <a:rPr lang="en-US" altLang="en-US" sz="3200" b="1" dirty="0">
                <a:solidFill>
                  <a:schemeClr val="tx1"/>
                </a:solidFill>
              </a:rPr>
              <a:t>(C</a:t>
            </a:r>
            <a:r>
              <a:rPr lang="en-US" altLang="en-US" sz="3200" b="1" baseline="-25000" dirty="0">
                <a:solidFill>
                  <a:schemeClr val="tx1"/>
                </a:solidFill>
              </a:rPr>
              <a:t>0</a:t>
            </a:r>
            <a:r>
              <a:rPr lang="en-US" altLang="en-US" sz="3200" b="1" dirty="0">
                <a:solidFill>
                  <a:schemeClr val="tx1"/>
                </a:solidFill>
              </a:rPr>
              <a:t>+I+G+X</a:t>
            </a:r>
            <a:r>
              <a:rPr lang="en-US" altLang="en-US" sz="3200" b="1" dirty="0">
                <a:solidFill>
                  <a:schemeClr val="tx1"/>
                </a:solidFill>
                <a:latin typeface="宋体" panose="02010600030101010101" pitchFamily="2" charset="-122"/>
              </a:rPr>
              <a:t>-</a:t>
            </a:r>
            <a:r>
              <a:rPr lang="en-US" altLang="en-US" sz="3200" b="1" dirty="0">
                <a:solidFill>
                  <a:schemeClr val="tx1"/>
                </a:solidFill>
              </a:rPr>
              <a:t>M</a:t>
            </a:r>
            <a:r>
              <a:rPr lang="en-US" altLang="en-US" sz="3200" b="1" baseline="-25000" dirty="0">
                <a:solidFill>
                  <a:schemeClr val="tx1"/>
                </a:solidFill>
              </a:rPr>
              <a:t>0</a:t>
            </a:r>
            <a:r>
              <a:rPr lang="en-US" altLang="en-US" sz="3200" b="1" dirty="0">
                <a:solidFill>
                  <a:schemeClr val="tx1"/>
                </a:solidFill>
              </a:rPr>
              <a:t>)</a:t>
            </a:r>
            <a:r>
              <a:rPr lang="en-US" altLang="zh-CN" sz="3200" b="1" dirty="0">
                <a:solidFill>
                  <a:schemeClr val="tx1"/>
                </a:solidFill>
              </a:rPr>
              <a:t>       </a:t>
            </a:r>
            <a:r>
              <a:rPr lang="zh-CN" altLang="en-US" sz="3200" b="1" dirty="0">
                <a:solidFill>
                  <a:schemeClr val="tx1"/>
                </a:solidFill>
                <a:latin typeface="宋体" panose="02010600030101010101" pitchFamily="2" charset="-122"/>
              </a:rPr>
              <a:t>（</a:t>
            </a:r>
            <a:r>
              <a:rPr lang="en-US" altLang="zh-CN" sz="3200" b="1" dirty="0">
                <a:solidFill>
                  <a:schemeClr val="tx1"/>
                </a:solidFill>
              </a:rPr>
              <a:t>4</a:t>
            </a:r>
            <a:r>
              <a:rPr lang="zh-CN" altLang="en-US" sz="3200" b="1" dirty="0">
                <a:solidFill>
                  <a:schemeClr val="tx1"/>
                </a:solidFill>
                <a:latin typeface="宋体" panose="02010600030101010101" pitchFamily="2" charset="-122"/>
              </a:rPr>
              <a:t>）</a:t>
            </a:r>
            <a:br>
              <a:rPr lang="zh-CN" altLang="en-US" sz="3200" b="1" dirty="0">
                <a:solidFill>
                  <a:schemeClr val="tx1"/>
                </a:solidFill>
                <a:latin typeface="宋体" panose="02010600030101010101" pitchFamily="2" charset="-122"/>
              </a:rPr>
            </a:br>
            <a:r>
              <a:rPr lang="zh-CN" altLang="en-US" sz="3200" b="1" dirty="0">
                <a:solidFill>
                  <a:schemeClr val="tx1"/>
                </a:solidFill>
              </a:rPr>
              <a:t>      </a:t>
            </a:r>
            <a:r>
              <a:rPr lang="en-US" altLang="zh-CN" sz="3200" b="1" dirty="0">
                <a:solidFill>
                  <a:schemeClr val="tx1"/>
                </a:solidFill>
              </a:rPr>
              <a:t>1</a:t>
            </a:r>
            <a:r>
              <a:rPr lang="en-US" altLang="zh-CN" sz="3200" b="1" dirty="0">
                <a:solidFill>
                  <a:schemeClr val="tx1"/>
                </a:solidFill>
                <a:latin typeface="宋体" panose="02010600030101010101" pitchFamily="2" charset="-122"/>
              </a:rPr>
              <a:t>-</a:t>
            </a:r>
            <a:r>
              <a:rPr lang="en-US" altLang="zh-CN" sz="3200" b="1" dirty="0">
                <a:solidFill>
                  <a:schemeClr val="tx1"/>
                </a:solidFill>
              </a:rPr>
              <a:t>c+m</a:t>
            </a:r>
            <a:endParaRPr lang="en-US" altLang="zh-CN" sz="3200" b="1" dirty="0">
              <a:solidFill>
                <a:schemeClr val="tx1"/>
              </a:solidFill>
            </a:endParaRPr>
          </a:p>
        </p:txBody>
      </p:sp>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2626" name="Rectangle 2"/>
          <p:cNvSpPr>
            <a:spLocks noGrp="1"/>
          </p:cNvSpPr>
          <p:nvPr>
            <p:ph type="title"/>
          </p:nvPr>
        </p:nvSpPr>
        <p:spPr>
          <a:xfrm>
            <a:off x="1403350" y="304800"/>
            <a:ext cx="7588250" cy="1206500"/>
          </a:xfrm>
          <a:ln/>
        </p:spPr>
        <p:txBody>
          <a:bodyPr vert="horz" wrap="square" lIns="92075" tIns="46038" rIns="92075" bIns="46038" anchor="ctr" anchorCtr="0"/>
          <a:p>
            <a:pPr eaLnBrk="1" hangingPunct="1">
              <a:lnSpc>
                <a:spcPct val="80000"/>
              </a:lnSpc>
            </a:pPr>
            <a:r>
              <a:rPr lang="en-US" altLang="zh-CN" sz="3200" b="1" dirty="0">
                <a:solidFill>
                  <a:schemeClr val="tx1"/>
                </a:solidFill>
              </a:rPr>
              <a:t>        </a:t>
            </a:r>
            <a:br>
              <a:rPr lang="en-US" altLang="zh-CN" sz="3200" b="1" dirty="0">
                <a:solidFill>
                  <a:schemeClr val="tx1"/>
                </a:solidFill>
              </a:rPr>
            </a:br>
            <a:br>
              <a:rPr lang="en-US" altLang="zh-CN" sz="3200" b="1" dirty="0">
                <a:solidFill>
                  <a:schemeClr val="tx1"/>
                </a:solidFill>
              </a:rPr>
            </a:br>
            <a:br>
              <a:rPr lang="en-US" altLang="zh-CN" sz="3200" b="1" dirty="0">
                <a:solidFill>
                  <a:schemeClr val="tx1"/>
                </a:solidFill>
              </a:rPr>
            </a:br>
            <a:br>
              <a:rPr lang="en-US" altLang="zh-CN" sz="3200" b="1" dirty="0">
                <a:solidFill>
                  <a:schemeClr val="tx1"/>
                </a:solidFill>
              </a:rPr>
            </a:br>
            <a:br>
              <a:rPr lang="en-US" altLang="zh-CN" sz="3200" b="1" dirty="0">
                <a:solidFill>
                  <a:schemeClr val="tx1"/>
                </a:solidFill>
              </a:rPr>
            </a:br>
            <a:br>
              <a:rPr lang="en-US" altLang="zh-CN" sz="3200" b="1" dirty="0">
                <a:solidFill>
                  <a:schemeClr val="tx1"/>
                </a:solidFill>
              </a:rPr>
            </a:br>
            <a:br>
              <a:rPr lang="en-US" altLang="zh-CN" sz="3200" b="1" dirty="0">
                <a:solidFill>
                  <a:schemeClr val="tx1"/>
                </a:solidFill>
              </a:rPr>
            </a:br>
            <a:br>
              <a:rPr lang="en-US" altLang="zh-CN" sz="3200" b="1" dirty="0">
                <a:solidFill>
                  <a:schemeClr val="tx1"/>
                </a:solidFill>
              </a:rPr>
            </a:br>
            <a:br>
              <a:rPr lang="en-US" altLang="zh-CN" sz="3200" b="1" dirty="0">
                <a:solidFill>
                  <a:schemeClr val="tx1"/>
                </a:solidFill>
              </a:rPr>
            </a:br>
            <a:br>
              <a:rPr lang="en-US" altLang="zh-CN" sz="3200" b="1" dirty="0">
                <a:solidFill>
                  <a:schemeClr val="tx1"/>
                </a:solidFill>
              </a:rPr>
            </a:br>
            <a:br>
              <a:rPr lang="en-US" altLang="zh-CN" sz="3200" b="1" dirty="0">
                <a:solidFill>
                  <a:schemeClr val="tx1"/>
                </a:solidFill>
              </a:rPr>
            </a:br>
            <a:br>
              <a:rPr lang="en-US" altLang="zh-CN" sz="3200" b="1" dirty="0">
                <a:solidFill>
                  <a:schemeClr val="tx1"/>
                </a:solidFill>
              </a:rPr>
            </a:br>
            <a:r>
              <a:rPr lang="zh-CN" altLang="en-US" sz="4000" b="1" dirty="0">
                <a:solidFill>
                  <a:schemeClr val="tx1"/>
                </a:solidFill>
                <a:latin typeface="宋体" panose="02010600030101010101" pitchFamily="2" charset="-122"/>
              </a:rPr>
              <a:t>出口的增加会导致收入的增加，</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                         </a:t>
            </a:r>
            <a:r>
              <a:rPr lang="en-US" altLang="zh-CN" sz="2800" b="1" dirty="0">
                <a:solidFill>
                  <a:schemeClr val="tx1"/>
                </a:solidFill>
              </a:rPr>
              <a:t>1</a:t>
            </a:r>
            <a:br>
              <a:rPr lang="en-US" altLang="zh-CN" sz="2800" b="1" dirty="0">
                <a:solidFill>
                  <a:schemeClr val="tx1"/>
                </a:solidFill>
              </a:rPr>
            </a:br>
            <a:r>
              <a:rPr lang="en-US" altLang="zh-CN" sz="2800" b="1" dirty="0">
                <a:solidFill>
                  <a:schemeClr val="tx1"/>
                </a:solidFill>
              </a:rPr>
              <a:t> Y+</a:t>
            </a:r>
            <a:r>
              <a:rPr lang="en-US" altLang="zh-CN" sz="2800" b="1" dirty="0">
                <a:solidFill>
                  <a:schemeClr val="tx1"/>
                </a:solidFill>
                <a:latin typeface="宋体" panose="02010600030101010101" pitchFamily="2" charset="-122"/>
              </a:rPr>
              <a:t>△</a:t>
            </a:r>
            <a:r>
              <a:rPr lang="en-US" altLang="zh-CN" sz="2800" b="1" dirty="0">
                <a:solidFill>
                  <a:schemeClr val="tx1"/>
                </a:solidFill>
              </a:rPr>
              <a:t>Y=    </a:t>
            </a:r>
            <a:r>
              <a:rPr lang="en-US" altLang="zh-CN" sz="2800" b="1" dirty="0">
                <a:solidFill>
                  <a:schemeClr val="tx1"/>
                </a:solidFill>
                <a:latin typeface="宋体" panose="02010600030101010101" pitchFamily="2" charset="-122"/>
              </a:rPr>
              <a:t>─── </a:t>
            </a:r>
            <a:r>
              <a:rPr lang="en-US" altLang="en-US" sz="2800" b="1" dirty="0">
                <a:solidFill>
                  <a:schemeClr val="tx1"/>
                </a:solidFill>
              </a:rPr>
              <a:t>(C</a:t>
            </a:r>
            <a:r>
              <a:rPr lang="en-US" altLang="en-US" sz="2800" b="1" baseline="-25000" dirty="0">
                <a:solidFill>
                  <a:schemeClr val="tx1"/>
                </a:solidFill>
              </a:rPr>
              <a:t>0</a:t>
            </a:r>
            <a:r>
              <a:rPr lang="en-US" altLang="en-US" sz="2800" b="1" dirty="0">
                <a:solidFill>
                  <a:schemeClr val="tx1"/>
                </a:solidFill>
              </a:rPr>
              <a:t>+I+G+X </a:t>
            </a:r>
            <a:r>
              <a:rPr lang="en-US" altLang="zh-CN" sz="2800" b="1" dirty="0">
                <a:solidFill>
                  <a:schemeClr val="tx1"/>
                </a:solidFill>
              </a:rPr>
              <a:t>+</a:t>
            </a:r>
            <a:r>
              <a:rPr lang="en-US" altLang="zh-CN" sz="2800" b="1" dirty="0">
                <a:solidFill>
                  <a:schemeClr val="tx1"/>
                </a:solidFill>
                <a:latin typeface="宋体" panose="02010600030101010101" pitchFamily="2" charset="-122"/>
              </a:rPr>
              <a:t>△</a:t>
            </a:r>
            <a:r>
              <a:rPr lang="en-US" altLang="zh-CN" sz="2800" b="1" dirty="0">
                <a:solidFill>
                  <a:schemeClr val="tx1"/>
                </a:solidFill>
              </a:rPr>
              <a:t>X</a:t>
            </a:r>
            <a:r>
              <a:rPr lang="en-US" altLang="en-US" sz="2800" b="1" dirty="0">
                <a:solidFill>
                  <a:schemeClr val="tx1"/>
                </a:solidFill>
              </a:rPr>
              <a:t> </a:t>
            </a:r>
            <a:r>
              <a:rPr lang="en-US" altLang="en-US" sz="2800" b="1" dirty="0">
                <a:solidFill>
                  <a:schemeClr val="tx1"/>
                </a:solidFill>
                <a:latin typeface="宋体" panose="02010600030101010101" pitchFamily="2" charset="-122"/>
              </a:rPr>
              <a:t>-</a:t>
            </a:r>
            <a:r>
              <a:rPr lang="en-US" altLang="en-US" sz="2800" b="1" dirty="0">
                <a:solidFill>
                  <a:schemeClr val="tx1"/>
                </a:solidFill>
              </a:rPr>
              <a:t>M</a:t>
            </a:r>
            <a:r>
              <a:rPr lang="en-US" altLang="en-US" sz="2800" b="1" baseline="-25000" dirty="0">
                <a:solidFill>
                  <a:schemeClr val="tx1"/>
                </a:solidFill>
              </a:rPr>
              <a:t>0</a:t>
            </a:r>
            <a:r>
              <a:rPr lang="en-US" altLang="en-US" sz="2800" b="1" dirty="0">
                <a:solidFill>
                  <a:schemeClr val="tx1"/>
                </a:solidFill>
              </a:rPr>
              <a:t>)</a:t>
            </a:r>
            <a:r>
              <a:rPr lang="en-US" altLang="zh-CN" sz="3200" b="1" dirty="0">
                <a:solidFill>
                  <a:schemeClr val="tx1"/>
                </a:solidFill>
              </a:rPr>
              <a:t> </a:t>
            </a:r>
            <a:br>
              <a:rPr lang="en-US" altLang="zh-CN" sz="2800" b="1" dirty="0">
                <a:solidFill>
                  <a:schemeClr val="tx1"/>
                </a:solidFill>
              </a:rPr>
            </a:br>
            <a:r>
              <a:rPr lang="en-US" altLang="zh-CN" sz="2800" b="1" dirty="0">
                <a:solidFill>
                  <a:schemeClr val="tx1"/>
                </a:solidFill>
              </a:rPr>
              <a:t>                    1</a:t>
            </a:r>
            <a:r>
              <a:rPr lang="en-US" altLang="zh-CN" sz="2800" b="1" dirty="0">
                <a:solidFill>
                  <a:schemeClr val="tx1"/>
                </a:solidFill>
                <a:latin typeface="宋体" panose="02010600030101010101" pitchFamily="2" charset="-122"/>
              </a:rPr>
              <a:t>-</a:t>
            </a:r>
            <a:r>
              <a:rPr lang="en-US" altLang="zh-CN" sz="2800" b="1" dirty="0">
                <a:solidFill>
                  <a:schemeClr val="tx1"/>
                </a:solidFill>
              </a:rPr>
              <a:t>c+m</a:t>
            </a:r>
            <a:br>
              <a:rPr lang="en-US" altLang="zh-CN" sz="28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即</a:t>
            </a:r>
            <a:br>
              <a:rPr lang="zh-CN" altLang="en-US" sz="3600" b="1" dirty="0">
                <a:solidFill>
                  <a:schemeClr val="tx1"/>
                </a:solidFill>
                <a:latin typeface="宋体" panose="02010600030101010101" pitchFamily="2" charset="-122"/>
              </a:rPr>
            </a:br>
            <a:r>
              <a:rPr lang="zh-CN" altLang="en-US" sz="3200" b="1" dirty="0">
                <a:solidFill>
                  <a:schemeClr val="tx1"/>
                </a:solidFill>
              </a:rPr>
              <a:t>                </a:t>
            </a:r>
            <a:r>
              <a:rPr lang="en-US" altLang="zh-CN" sz="2400" b="1" dirty="0">
                <a:solidFill>
                  <a:schemeClr val="tx1"/>
                </a:solidFill>
              </a:rPr>
              <a:t>1                      1</a:t>
            </a:r>
            <a:br>
              <a:rPr lang="en-US" altLang="zh-CN" sz="2400" b="1" dirty="0">
                <a:solidFill>
                  <a:schemeClr val="tx1"/>
                </a:solidFill>
                <a:latin typeface="宋体" panose="02010600030101010101" pitchFamily="2" charset="-122"/>
              </a:rPr>
            </a:br>
            <a:r>
              <a:rPr lang="en-US" altLang="zh-CN" sz="2400" b="1" dirty="0">
                <a:solidFill>
                  <a:schemeClr val="tx1"/>
                </a:solidFill>
              </a:rPr>
              <a:t>Y+</a:t>
            </a:r>
            <a:r>
              <a:rPr lang="en-US" altLang="zh-CN" sz="2400" b="1" dirty="0">
                <a:solidFill>
                  <a:schemeClr val="tx1"/>
                </a:solidFill>
                <a:latin typeface="宋体" panose="02010600030101010101" pitchFamily="2" charset="-122"/>
              </a:rPr>
              <a:t>△</a:t>
            </a:r>
            <a:r>
              <a:rPr lang="en-US" altLang="zh-CN" sz="2400" b="1" dirty="0">
                <a:solidFill>
                  <a:schemeClr val="tx1"/>
                </a:solidFill>
              </a:rPr>
              <a:t>Y=   </a:t>
            </a:r>
            <a:r>
              <a:rPr lang="en-US" altLang="zh-CN" sz="2400" b="1" dirty="0">
                <a:solidFill>
                  <a:schemeClr val="tx1"/>
                </a:solidFill>
                <a:latin typeface="宋体" panose="02010600030101010101" pitchFamily="2" charset="-122"/>
              </a:rPr>
              <a:t>───△</a:t>
            </a:r>
            <a:r>
              <a:rPr lang="en-US" altLang="zh-CN" sz="2400" b="1" dirty="0">
                <a:solidFill>
                  <a:schemeClr val="tx1"/>
                </a:solidFill>
              </a:rPr>
              <a:t>X  +</a:t>
            </a:r>
            <a:r>
              <a:rPr lang="en-US" altLang="zh-CN" sz="2400" b="1" dirty="0">
                <a:solidFill>
                  <a:schemeClr val="tx1"/>
                </a:solidFill>
                <a:latin typeface="宋体" panose="02010600030101010101" pitchFamily="2" charset="-122"/>
              </a:rPr>
              <a:t>───</a:t>
            </a:r>
            <a:r>
              <a:rPr lang="zh-CN" altLang="en-US" sz="2400" b="1" dirty="0">
                <a:solidFill>
                  <a:schemeClr val="tx1"/>
                </a:solidFill>
                <a:latin typeface="宋体" panose="02010600030101010101" pitchFamily="2" charset="-122"/>
              </a:rPr>
              <a:t>（</a:t>
            </a:r>
            <a:r>
              <a:rPr lang="en-US" altLang="en-US" sz="2400" b="1" dirty="0">
                <a:solidFill>
                  <a:schemeClr val="tx1"/>
                </a:solidFill>
              </a:rPr>
              <a:t>C</a:t>
            </a:r>
            <a:r>
              <a:rPr lang="en-US" altLang="en-US" sz="2400" b="1" baseline="-25000" dirty="0">
                <a:solidFill>
                  <a:schemeClr val="tx1"/>
                </a:solidFill>
              </a:rPr>
              <a:t>0</a:t>
            </a:r>
            <a:r>
              <a:rPr lang="en-US" altLang="zh-CN" sz="2400" b="1" dirty="0">
                <a:solidFill>
                  <a:schemeClr val="tx1"/>
                </a:solidFill>
              </a:rPr>
              <a:t>+I+G+X </a:t>
            </a:r>
            <a:r>
              <a:rPr lang="en-US" altLang="en-US" sz="2400" b="1" dirty="0">
                <a:solidFill>
                  <a:schemeClr val="tx1"/>
                </a:solidFill>
                <a:latin typeface="宋体" panose="02010600030101010101" pitchFamily="2" charset="-122"/>
              </a:rPr>
              <a:t>-</a:t>
            </a:r>
            <a:r>
              <a:rPr lang="en-US" altLang="en-US" sz="2400" b="1" dirty="0">
                <a:solidFill>
                  <a:schemeClr val="tx1"/>
                </a:solidFill>
              </a:rPr>
              <a:t>M</a:t>
            </a:r>
            <a:r>
              <a:rPr lang="en-US" altLang="en-US" sz="2400" b="1" baseline="-25000" dirty="0">
                <a:solidFill>
                  <a:schemeClr val="tx1"/>
                </a:solidFill>
              </a:rPr>
              <a:t>0</a:t>
            </a:r>
            <a:r>
              <a:rPr lang="en-US" altLang="zh-CN" sz="2400" b="1" dirty="0">
                <a:solidFill>
                  <a:schemeClr val="tx1"/>
                </a:solidFill>
              </a:rPr>
              <a:t> </a:t>
            </a:r>
            <a:r>
              <a:rPr lang="zh-CN" altLang="en-US" sz="2400" b="1" dirty="0">
                <a:solidFill>
                  <a:schemeClr val="tx1"/>
                </a:solidFill>
                <a:latin typeface="宋体" panose="02010600030101010101" pitchFamily="2" charset="-122"/>
              </a:rPr>
              <a:t>）</a:t>
            </a:r>
            <a:r>
              <a:rPr lang="zh-CN" altLang="en-US" sz="2400" b="1" dirty="0">
                <a:solidFill>
                  <a:schemeClr val="tx1"/>
                </a:solidFill>
              </a:rPr>
              <a:t>    </a:t>
            </a:r>
            <a:br>
              <a:rPr lang="zh-CN" altLang="en-US" sz="2400" b="1" dirty="0">
                <a:solidFill>
                  <a:schemeClr val="tx1"/>
                </a:solidFill>
              </a:rPr>
            </a:br>
            <a:r>
              <a:rPr lang="zh-CN" altLang="en-US" sz="2400" b="1" dirty="0">
                <a:solidFill>
                  <a:schemeClr val="tx1"/>
                </a:solidFill>
              </a:rPr>
              <a:t>                  </a:t>
            </a:r>
            <a:r>
              <a:rPr lang="en-US" altLang="zh-CN" sz="2400" b="1" dirty="0">
                <a:solidFill>
                  <a:schemeClr val="tx1"/>
                </a:solidFill>
              </a:rPr>
              <a:t>1</a:t>
            </a:r>
            <a:r>
              <a:rPr lang="en-US" altLang="zh-CN" sz="2400" b="1" dirty="0">
                <a:solidFill>
                  <a:schemeClr val="tx1"/>
                </a:solidFill>
                <a:latin typeface="宋体" panose="02010600030101010101" pitchFamily="2" charset="-122"/>
              </a:rPr>
              <a:t>-</a:t>
            </a:r>
            <a:r>
              <a:rPr lang="en-US" altLang="zh-CN" sz="2400" b="1" dirty="0">
                <a:solidFill>
                  <a:schemeClr val="tx1"/>
                </a:solidFill>
              </a:rPr>
              <a:t>c+m            1</a:t>
            </a:r>
            <a:r>
              <a:rPr lang="en-US" altLang="zh-CN" sz="2400" b="1" dirty="0">
                <a:solidFill>
                  <a:schemeClr val="tx1"/>
                </a:solidFill>
                <a:latin typeface="宋体" panose="02010600030101010101" pitchFamily="2" charset="-122"/>
              </a:rPr>
              <a:t>-</a:t>
            </a:r>
            <a:r>
              <a:rPr lang="en-US" altLang="zh-CN" sz="2400" b="1" dirty="0">
                <a:solidFill>
                  <a:schemeClr val="tx1"/>
                </a:solidFill>
              </a:rPr>
              <a:t>c+m</a:t>
            </a:r>
            <a:br>
              <a:rPr lang="en-US" altLang="zh-CN" sz="2400" b="1" dirty="0">
                <a:solidFill>
                  <a:schemeClr val="tx1"/>
                </a:solidFill>
              </a:rPr>
            </a:br>
            <a:br>
              <a:rPr lang="en-US" altLang="zh-CN" sz="2400" b="1" dirty="0">
                <a:solidFill>
                  <a:schemeClr val="tx1"/>
                </a:solidFill>
              </a:rPr>
            </a:br>
            <a:br>
              <a:rPr lang="en-US" altLang="zh-CN" sz="2400" b="1" dirty="0">
                <a:solidFill>
                  <a:schemeClr val="tx1"/>
                </a:solidFill>
              </a:rPr>
            </a:br>
            <a:r>
              <a:rPr lang="zh-CN" altLang="en-US" sz="3600" b="1" dirty="0">
                <a:solidFill>
                  <a:schemeClr val="tx1"/>
                </a:solidFill>
                <a:latin typeface="宋体" panose="02010600030101010101" pitchFamily="2" charset="-122"/>
              </a:rPr>
              <a:t>等式两边减去</a:t>
            </a:r>
            <a:r>
              <a:rPr lang="en-US" altLang="zh-CN" sz="3600" b="1" dirty="0">
                <a:solidFill>
                  <a:schemeClr val="tx1"/>
                </a:solidFill>
              </a:rPr>
              <a:t>Y</a:t>
            </a:r>
            <a:r>
              <a:rPr lang="zh-CN" altLang="en-US" sz="3600" b="1" dirty="0">
                <a:solidFill>
                  <a:schemeClr val="tx1"/>
                </a:solidFill>
              </a:rPr>
              <a:t>（等式</a:t>
            </a:r>
            <a:r>
              <a:rPr lang="en-US" altLang="zh-CN" sz="3600" b="1" dirty="0">
                <a:solidFill>
                  <a:schemeClr val="tx1"/>
                </a:solidFill>
              </a:rPr>
              <a:t>4</a:t>
            </a:r>
            <a:r>
              <a:rPr lang="zh-CN" altLang="en-US" sz="3600" b="1" dirty="0">
                <a:solidFill>
                  <a:schemeClr val="tx1"/>
                </a:solidFill>
              </a:rPr>
              <a:t>）</a:t>
            </a:r>
            <a:r>
              <a:rPr lang="zh-CN" altLang="en-US" sz="3600" b="1" dirty="0">
                <a:solidFill>
                  <a:schemeClr val="tx1"/>
                </a:solidFill>
                <a:latin typeface="宋体" panose="02010600030101010101" pitchFamily="2" charset="-122"/>
              </a:rPr>
              <a:t>：</a:t>
            </a:r>
            <a:endParaRPr lang="zh-CN" altLang="en-US" sz="3600" b="1" dirty="0">
              <a:solidFill>
                <a:schemeClr val="tx1"/>
              </a:solidFill>
              <a:latin typeface="宋体" panose="02010600030101010101" pitchFamily="2" charset="-122"/>
            </a:endParaRPr>
          </a:p>
        </p:txBody>
      </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3650" name="Rectangle 2"/>
          <p:cNvSpPr>
            <a:spLocks noGrp="1"/>
          </p:cNvSpPr>
          <p:nvPr>
            <p:ph type="title"/>
          </p:nvPr>
        </p:nvSpPr>
        <p:spPr>
          <a:ln/>
        </p:spPr>
        <p:txBody>
          <a:bodyPr vert="horz" wrap="square" lIns="92075" tIns="46038" rIns="92075" bIns="46038" anchor="ctr" anchorCtr="0"/>
          <a:p>
            <a:pPr eaLnBrk="1" hangingPunct="1"/>
            <a:r>
              <a:rPr lang="en-US" altLang="zh-CN" b="1" dirty="0">
                <a:solidFill>
                  <a:schemeClr val="tx1"/>
                </a:solidFill>
              </a:rPr>
              <a:t>            </a:t>
            </a:r>
            <a:br>
              <a:rPr lang="en-US" altLang="zh-CN" b="1" dirty="0">
                <a:solidFill>
                  <a:schemeClr val="tx1"/>
                </a:solidFill>
              </a:rPr>
            </a:br>
            <a:br>
              <a:rPr lang="en-US" altLang="zh-CN" b="1" dirty="0">
                <a:solidFill>
                  <a:schemeClr val="tx1"/>
                </a:solidFill>
              </a:rPr>
            </a:br>
            <a:br>
              <a:rPr lang="en-US" altLang="zh-CN" b="1" dirty="0">
                <a:solidFill>
                  <a:schemeClr val="tx1"/>
                </a:solidFill>
              </a:rPr>
            </a:br>
            <a:br>
              <a:rPr lang="en-US" altLang="zh-CN" b="1" dirty="0">
                <a:solidFill>
                  <a:schemeClr val="tx1"/>
                </a:solidFill>
              </a:rPr>
            </a:br>
            <a:r>
              <a:rPr lang="en-US" altLang="zh-CN" b="1" dirty="0">
                <a:solidFill>
                  <a:schemeClr val="tx1"/>
                </a:solidFill>
              </a:rPr>
              <a:t>        </a:t>
            </a:r>
            <a:br>
              <a:rPr lang="en-US" altLang="zh-CN" b="1" dirty="0">
                <a:solidFill>
                  <a:schemeClr val="tx1"/>
                </a:solidFill>
              </a:rPr>
            </a:br>
            <a:br>
              <a:rPr lang="en-US" altLang="zh-CN" b="1" dirty="0">
                <a:solidFill>
                  <a:schemeClr val="tx1"/>
                </a:solidFill>
              </a:rPr>
            </a:br>
            <a:br>
              <a:rPr lang="en-US" altLang="zh-CN" b="1" dirty="0">
                <a:solidFill>
                  <a:schemeClr val="tx1"/>
                </a:solidFill>
              </a:rPr>
            </a:br>
            <a:r>
              <a:rPr lang="en-US" altLang="zh-CN" b="1" dirty="0">
                <a:solidFill>
                  <a:schemeClr val="tx1"/>
                </a:solidFill>
              </a:rPr>
              <a:t>                1     </a:t>
            </a:r>
            <a:br>
              <a:rPr lang="en-US" altLang="zh-CN" b="1" dirty="0">
                <a:solidFill>
                  <a:schemeClr val="tx1"/>
                </a:solidFill>
              </a:rPr>
            </a:br>
            <a:r>
              <a:rPr lang="en-US" altLang="zh-CN" sz="4000" b="1" dirty="0">
                <a:solidFill>
                  <a:schemeClr val="tx1"/>
                </a:solidFill>
                <a:latin typeface="宋体" panose="02010600030101010101" pitchFamily="2" charset="-122"/>
              </a:rPr>
              <a:t>△</a:t>
            </a:r>
            <a:r>
              <a:rPr lang="en-US" altLang="zh-CN" sz="4000" b="1" dirty="0">
                <a:solidFill>
                  <a:schemeClr val="tx1"/>
                </a:solidFill>
              </a:rPr>
              <a:t>Y=   </a:t>
            </a:r>
            <a:r>
              <a:rPr lang="en-US" altLang="zh-CN" sz="4000" b="1" dirty="0">
                <a:solidFill>
                  <a:schemeClr val="tx1"/>
                </a:solidFill>
                <a:latin typeface="宋体" panose="02010600030101010101" pitchFamily="2" charset="-122"/>
              </a:rPr>
              <a:t>─── △</a:t>
            </a:r>
            <a:r>
              <a:rPr lang="en-US" altLang="zh-CN" sz="4000" b="1" dirty="0">
                <a:solidFill>
                  <a:schemeClr val="tx1"/>
                </a:solidFill>
              </a:rPr>
              <a:t>X  </a:t>
            </a:r>
            <a:br>
              <a:rPr lang="en-US" altLang="zh-CN" sz="4000" b="1" dirty="0">
                <a:solidFill>
                  <a:schemeClr val="tx1"/>
                </a:solidFill>
                <a:latin typeface="宋体" panose="02010600030101010101" pitchFamily="2" charset="-122"/>
              </a:rPr>
            </a:br>
            <a:r>
              <a:rPr lang="en-US" altLang="zh-CN" sz="4000" b="1" dirty="0">
                <a:solidFill>
                  <a:schemeClr val="tx1"/>
                </a:solidFill>
              </a:rPr>
              <a:t>              1-c+m       </a:t>
            </a:r>
            <a:br>
              <a:rPr lang="en-US" altLang="zh-CN" sz="4000" b="1" dirty="0">
                <a:solidFill>
                  <a:schemeClr val="tx1"/>
                </a:solidFill>
              </a:rPr>
            </a:br>
            <a:br>
              <a:rPr lang="en-US" altLang="zh-CN" sz="4000" b="1" dirty="0">
                <a:solidFill>
                  <a:schemeClr val="tx1"/>
                </a:solidFill>
                <a:latin typeface="宋体" panose="02010600030101010101" pitchFamily="2" charset="-122"/>
              </a:rPr>
            </a:br>
            <a:r>
              <a:rPr lang="en-US" altLang="zh-CN" sz="4000" b="1" dirty="0">
                <a:solidFill>
                  <a:schemeClr val="tx1"/>
                </a:solidFill>
              </a:rPr>
              <a:t> </a:t>
            </a:r>
            <a:r>
              <a:rPr lang="en-US" altLang="zh-CN" sz="4000" b="1" dirty="0">
                <a:solidFill>
                  <a:schemeClr val="tx1"/>
                </a:solidFill>
                <a:latin typeface="宋体" panose="02010600030101010101" pitchFamily="2" charset="-122"/>
              </a:rPr>
              <a:t>△</a:t>
            </a:r>
            <a:r>
              <a:rPr lang="en-US" altLang="zh-CN" sz="4000" b="1" dirty="0">
                <a:solidFill>
                  <a:schemeClr val="tx1"/>
                </a:solidFill>
              </a:rPr>
              <a:t>Y            1     </a:t>
            </a:r>
            <a:br>
              <a:rPr lang="en-US" altLang="zh-CN" sz="4000" b="1" dirty="0">
                <a:solidFill>
                  <a:schemeClr val="tx1"/>
                </a:solidFill>
              </a:rPr>
            </a:br>
            <a:r>
              <a:rPr lang="en-US" altLang="zh-CN" sz="4000" b="1" dirty="0">
                <a:solidFill>
                  <a:schemeClr val="tx1"/>
                </a:solidFill>
              </a:rPr>
              <a:t> </a:t>
            </a:r>
            <a:r>
              <a:rPr lang="en-US" altLang="zh-CN" sz="4000" b="1" dirty="0">
                <a:solidFill>
                  <a:schemeClr val="tx1"/>
                </a:solidFill>
                <a:latin typeface="宋体" panose="02010600030101010101" pitchFamily="2" charset="-122"/>
              </a:rPr>
              <a:t>──</a:t>
            </a:r>
            <a:r>
              <a:rPr lang="en-US" altLang="zh-CN" sz="4000" b="1" dirty="0">
                <a:solidFill>
                  <a:schemeClr val="tx1"/>
                </a:solidFill>
              </a:rPr>
              <a:t> =   </a:t>
            </a:r>
            <a:r>
              <a:rPr lang="en-US" altLang="zh-CN" sz="4000" b="1" dirty="0">
                <a:solidFill>
                  <a:schemeClr val="tx1"/>
                </a:solidFill>
                <a:latin typeface="宋体" panose="02010600030101010101" pitchFamily="2" charset="-122"/>
              </a:rPr>
              <a:t>───        (5)</a:t>
            </a:r>
            <a:r>
              <a:rPr lang="en-US" altLang="zh-CN" sz="4000" b="1" dirty="0">
                <a:solidFill>
                  <a:schemeClr val="tx1"/>
                </a:solidFill>
              </a:rPr>
              <a:t>          </a:t>
            </a:r>
            <a:br>
              <a:rPr lang="en-US" altLang="zh-CN" sz="4000" b="1" dirty="0">
                <a:solidFill>
                  <a:schemeClr val="tx1"/>
                </a:solidFill>
                <a:latin typeface="宋体" panose="02010600030101010101" pitchFamily="2" charset="-122"/>
              </a:rPr>
            </a:br>
            <a:r>
              <a:rPr lang="en-US" altLang="zh-CN" sz="4000" b="1" dirty="0">
                <a:solidFill>
                  <a:schemeClr val="tx1"/>
                </a:solidFill>
              </a:rPr>
              <a:t> </a:t>
            </a:r>
            <a:r>
              <a:rPr lang="en-US" altLang="zh-CN" sz="4000" b="1" dirty="0">
                <a:solidFill>
                  <a:schemeClr val="tx1"/>
                </a:solidFill>
                <a:latin typeface="宋体" panose="02010600030101010101" pitchFamily="2" charset="-122"/>
              </a:rPr>
              <a:t>△</a:t>
            </a:r>
            <a:r>
              <a:rPr lang="en-US" altLang="zh-CN" sz="4000" b="1" dirty="0">
                <a:solidFill>
                  <a:schemeClr val="tx1"/>
                </a:solidFill>
              </a:rPr>
              <a:t>X        1-c+m       </a:t>
            </a:r>
            <a:br>
              <a:rPr lang="en-US" altLang="zh-CN" sz="4000" b="1" dirty="0">
                <a:solidFill>
                  <a:schemeClr val="tx1"/>
                </a:solidFill>
              </a:rPr>
            </a:br>
            <a:br>
              <a:rPr lang="en-US" altLang="zh-CN" sz="4000" b="1" dirty="0">
                <a:solidFill>
                  <a:schemeClr val="tx1"/>
                </a:solidFill>
                <a:latin typeface="宋体" panose="02010600030101010101" pitchFamily="2" charset="-122"/>
              </a:rPr>
            </a:br>
            <a:r>
              <a:rPr lang="zh-CN" altLang="en-US" sz="4000" b="1" dirty="0">
                <a:solidFill>
                  <a:schemeClr val="tx1"/>
                </a:solidFill>
                <a:latin typeface="宋体" panose="02010600030101010101" pitchFamily="2" charset="-122"/>
              </a:rPr>
              <a:t>该等式就是贸易乘数。</a:t>
            </a:r>
            <a:br>
              <a:rPr lang="zh-CN" altLang="en-US" sz="4000" b="1" dirty="0">
                <a:solidFill>
                  <a:schemeClr val="tx1"/>
                </a:solidFill>
                <a:latin typeface="宋体" panose="02010600030101010101" pitchFamily="2" charset="-122"/>
              </a:rPr>
            </a:br>
            <a:endParaRPr lang="zh-CN" altLang="en-US" sz="4000" b="1" dirty="0">
              <a:solidFill>
                <a:schemeClr val="tx1"/>
              </a:solidFill>
              <a:latin typeface="宋体" panose="02010600030101010101" pitchFamily="2" charset="-122"/>
            </a:endParaRPr>
          </a:p>
        </p:txBody>
      </p:sp>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4674" name="Rectangle 2"/>
          <p:cNvSpPr>
            <a:spLocks noGrp="1"/>
          </p:cNvSpPr>
          <p:nvPr>
            <p:ph type="title"/>
          </p:nvPr>
        </p:nvSpPr>
        <p:spPr>
          <a:xfrm>
            <a:off x="1187450" y="620713"/>
            <a:ext cx="7772400" cy="1206500"/>
          </a:xfrm>
          <a:ln/>
        </p:spPr>
        <p:txBody>
          <a:bodyPr vert="horz" wrap="square" lIns="92075" tIns="46038" rIns="92075" bIns="46038" anchor="ctr" anchorCtr="0"/>
          <a:p>
            <a:pPr eaLnBrk="1" hangingPunct="1">
              <a:lnSpc>
                <a:spcPct val="90000"/>
              </a:lnSpc>
            </a:pP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由于进口和消费是收入的组成部分，因此，</a:t>
            </a:r>
            <a:r>
              <a:rPr lang="en-US" altLang="zh-CN" sz="3200" b="1" dirty="0">
                <a:solidFill>
                  <a:schemeClr val="tx1"/>
                </a:solidFill>
              </a:rPr>
              <a:t>c+m</a:t>
            </a:r>
            <a:r>
              <a:rPr lang="zh-CN" altLang="en-US" sz="3200" b="1" dirty="0">
                <a:solidFill>
                  <a:schemeClr val="tx1"/>
                </a:solidFill>
              </a:rPr>
              <a:t>＜</a:t>
            </a:r>
            <a:r>
              <a:rPr lang="en-US" altLang="zh-CN" sz="3200" b="1" dirty="0">
                <a:solidFill>
                  <a:schemeClr val="tx1"/>
                </a:solidFill>
              </a:rPr>
              <a:t>1</a:t>
            </a:r>
            <a:r>
              <a:rPr lang="zh-CN" altLang="en-US" sz="3200" b="1" dirty="0">
                <a:solidFill>
                  <a:schemeClr val="tx1"/>
                </a:solidFill>
              </a:rPr>
              <a:t>，且</a:t>
            </a:r>
            <a:r>
              <a:rPr lang="en-US" altLang="zh-CN" sz="3200" b="1" dirty="0">
                <a:solidFill>
                  <a:schemeClr val="tx1"/>
                </a:solidFill>
              </a:rPr>
              <a:t>c &gt; m</a:t>
            </a:r>
            <a:r>
              <a:rPr lang="zh-CN" altLang="en-US" sz="3200" b="1" dirty="0">
                <a:solidFill>
                  <a:schemeClr val="tx1"/>
                </a:solidFill>
              </a:rPr>
              <a:t>，</a:t>
            </a:r>
            <a:r>
              <a:rPr lang="zh-CN" altLang="en-US" sz="3200" b="1" dirty="0">
                <a:solidFill>
                  <a:schemeClr val="tx1"/>
                </a:solidFill>
                <a:latin typeface="宋体" panose="02010600030101010101" pitchFamily="2" charset="-122"/>
              </a:rPr>
              <a:t>即等式（</a:t>
            </a:r>
            <a:r>
              <a:rPr lang="en-US" altLang="zh-CN" sz="3200" b="1" dirty="0">
                <a:solidFill>
                  <a:schemeClr val="tx1"/>
                </a:solidFill>
                <a:latin typeface="宋体" panose="02010600030101010101" pitchFamily="2" charset="-122"/>
              </a:rPr>
              <a:t>5</a:t>
            </a:r>
            <a:r>
              <a:rPr lang="zh-CN" altLang="en-US" sz="3200" b="1" dirty="0">
                <a:solidFill>
                  <a:schemeClr val="tx1"/>
                </a:solidFill>
                <a:latin typeface="宋体" panose="02010600030101010101" pitchFamily="2" charset="-122"/>
              </a:rPr>
              <a:t>）的分母小于</a:t>
            </a:r>
            <a:r>
              <a:rPr lang="en-US" altLang="zh-CN" sz="3200" b="1" dirty="0">
                <a:solidFill>
                  <a:schemeClr val="tx1"/>
                </a:solidFill>
                <a:latin typeface="宋体" panose="02010600030101010101" pitchFamily="2" charset="-122"/>
              </a:rPr>
              <a:t>1</a:t>
            </a:r>
            <a:r>
              <a:rPr lang="zh-CN" altLang="en-US" sz="3200" b="1" dirty="0">
                <a:solidFill>
                  <a:schemeClr val="tx1"/>
                </a:solidFill>
                <a:latin typeface="宋体" panose="02010600030101010101" pitchFamily="2" charset="-122"/>
              </a:rPr>
              <a:t>，所以</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             </a:t>
            </a:r>
            <a:r>
              <a:rPr lang="zh-CN" altLang="en-US" sz="3200" b="1" dirty="0">
                <a:solidFill>
                  <a:schemeClr val="tx1"/>
                </a:solidFill>
              </a:rPr>
              <a:t> </a:t>
            </a:r>
            <a:r>
              <a:rPr lang="en-US" altLang="zh-CN" sz="3200" b="1" dirty="0">
                <a:solidFill>
                  <a:schemeClr val="tx1"/>
                </a:solidFill>
              </a:rPr>
              <a:t>1     </a:t>
            </a:r>
            <a:br>
              <a:rPr lang="en-US" altLang="zh-CN" sz="3200" b="1" dirty="0">
                <a:solidFill>
                  <a:schemeClr val="tx1"/>
                </a:solidFill>
              </a:rPr>
            </a:br>
            <a:r>
              <a:rPr lang="en-US" altLang="zh-CN" sz="3200" b="1" dirty="0">
                <a:solidFill>
                  <a:schemeClr val="tx1"/>
                </a:solidFill>
              </a:rPr>
              <a:t>                      </a:t>
            </a:r>
            <a:r>
              <a:rPr lang="en-US" altLang="zh-CN" sz="3200" b="1" dirty="0">
                <a:solidFill>
                  <a:schemeClr val="tx1"/>
                </a:solidFill>
                <a:latin typeface="宋体" panose="02010600030101010101" pitchFamily="2" charset="-122"/>
              </a:rPr>
              <a:t>─── </a:t>
            </a:r>
            <a:r>
              <a:rPr lang="en-US" altLang="zh-CN" sz="3200" b="1" dirty="0">
                <a:solidFill>
                  <a:schemeClr val="tx1"/>
                </a:solidFill>
              </a:rPr>
              <a:t>&gt; 1          </a:t>
            </a:r>
            <a:br>
              <a:rPr lang="en-US" altLang="zh-CN" sz="3200" b="1" dirty="0">
                <a:solidFill>
                  <a:schemeClr val="tx1"/>
                </a:solidFill>
                <a:latin typeface="宋体" panose="02010600030101010101" pitchFamily="2" charset="-122"/>
              </a:rPr>
            </a:br>
            <a:r>
              <a:rPr lang="en-US" altLang="zh-CN" sz="3200" b="1" dirty="0">
                <a:solidFill>
                  <a:schemeClr val="tx1"/>
                </a:solidFill>
                <a:latin typeface="宋体" panose="02010600030101010101" pitchFamily="2" charset="-122"/>
              </a:rPr>
              <a:t>           </a:t>
            </a:r>
            <a:r>
              <a:rPr lang="en-US" altLang="zh-CN" sz="3200" b="1" dirty="0">
                <a:solidFill>
                  <a:schemeClr val="tx1"/>
                </a:solidFill>
              </a:rPr>
              <a:t>1</a:t>
            </a:r>
            <a:r>
              <a:rPr lang="en-US" altLang="zh-CN" sz="3200" b="1" dirty="0">
                <a:solidFill>
                  <a:schemeClr val="tx1"/>
                </a:solidFill>
                <a:latin typeface="宋体" panose="02010600030101010101" pitchFamily="2" charset="-122"/>
              </a:rPr>
              <a:t>-</a:t>
            </a:r>
            <a:r>
              <a:rPr lang="en-US" altLang="zh-CN" sz="3200" b="1" dirty="0">
                <a:solidFill>
                  <a:schemeClr val="tx1"/>
                </a:solidFill>
              </a:rPr>
              <a:t>c+m </a:t>
            </a: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亦即                          </a:t>
            </a:r>
            <a:br>
              <a:rPr lang="zh-CN" altLang="en-US" sz="3200" b="1" dirty="0">
                <a:solidFill>
                  <a:schemeClr val="tx1"/>
                </a:solidFill>
                <a:latin typeface="宋体" panose="02010600030101010101" pitchFamily="2" charset="-122"/>
              </a:rPr>
            </a:br>
            <a:r>
              <a:rPr lang="zh-CN" altLang="en-US" sz="3200" b="1" dirty="0">
                <a:solidFill>
                  <a:schemeClr val="tx1"/>
                </a:solidFill>
              </a:rPr>
              <a:t>                        </a:t>
            </a:r>
            <a:r>
              <a:rPr lang="zh-CN" altLang="en-US" sz="3200" b="1" dirty="0">
                <a:solidFill>
                  <a:schemeClr val="tx1"/>
                </a:solidFill>
                <a:latin typeface="宋体" panose="02010600030101010101" pitchFamily="2" charset="-122"/>
              </a:rPr>
              <a:t>△</a:t>
            </a:r>
            <a:r>
              <a:rPr lang="en-US" altLang="zh-CN" sz="3200" b="1" dirty="0">
                <a:solidFill>
                  <a:schemeClr val="tx1"/>
                </a:solidFill>
              </a:rPr>
              <a:t>Y </a:t>
            </a:r>
            <a:br>
              <a:rPr lang="en-US" altLang="zh-CN" sz="3200" b="1" dirty="0">
                <a:solidFill>
                  <a:schemeClr val="tx1"/>
                </a:solidFill>
              </a:rPr>
            </a:br>
            <a:r>
              <a:rPr lang="en-US" altLang="zh-CN" sz="3200" b="1" dirty="0">
                <a:solidFill>
                  <a:schemeClr val="tx1"/>
                </a:solidFill>
              </a:rPr>
              <a:t>                       </a:t>
            </a:r>
            <a:r>
              <a:rPr lang="en-US" altLang="zh-CN" sz="3200" b="1" dirty="0">
                <a:solidFill>
                  <a:schemeClr val="tx1"/>
                </a:solidFill>
                <a:latin typeface="宋体" panose="02010600030101010101" pitchFamily="2" charset="-122"/>
              </a:rPr>
              <a:t>──</a:t>
            </a:r>
            <a:r>
              <a:rPr lang="en-US" altLang="zh-CN" sz="3200" b="1" dirty="0">
                <a:solidFill>
                  <a:schemeClr val="tx1"/>
                </a:solidFill>
              </a:rPr>
              <a:t> &gt;1</a:t>
            </a:r>
            <a:br>
              <a:rPr lang="en-US" altLang="zh-CN" sz="3200" b="1" dirty="0">
                <a:solidFill>
                  <a:schemeClr val="tx1"/>
                </a:solidFill>
                <a:latin typeface="宋体" panose="02010600030101010101" pitchFamily="2" charset="-122"/>
              </a:rPr>
            </a:br>
            <a:r>
              <a:rPr lang="en-US" altLang="zh-CN" sz="3200" b="1" dirty="0">
                <a:solidFill>
                  <a:schemeClr val="tx1"/>
                </a:solidFill>
              </a:rPr>
              <a:t>                        </a:t>
            </a:r>
            <a:r>
              <a:rPr lang="en-US" altLang="zh-CN" sz="3200" b="1" dirty="0">
                <a:solidFill>
                  <a:schemeClr val="tx1"/>
                </a:solidFill>
                <a:latin typeface="宋体" panose="02010600030101010101" pitchFamily="2" charset="-122"/>
              </a:rPr>
              <a:t>△</a:t>
            </a:r>
            <a:r>
              <a:rPr lang="en-US" altLang="zh-CN" sz="3200" b="1" dirty="0">
                <a:solidFill>
                  <a:schemeClr val="tx1"/>
                </a:solidFill>
              </a:rPr>
              <a:t>X </a:t>
            </a:r>
            <a:br>
              <a:rPr lang="en-US" altLang="zh-CN" sz="3200" b="1" dirty="0">
                <a:solidFill>
                  <a:schemeClr val="tx1"/>
                </a:solidFill>
              </a:rPr>
            </a:br>
            <a:r>
              <a:rPr lang="zh-CN" altLang="en-US" sz="3200" b="1" dirty="0">
                <a:solidFill>
                  <a:schemeClr val="tx1"/>
                </a:solidFill>
                <a:latin typeface="宋体" panose="02010600030101010101" pitchFamily="2" charset="-122"/>
              </a:rPr>
              <a:t>结论：</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从等式（</a:t>
            </a:r>
            <a:r>
              <a:rPr lang="en-US" altLang="zh-CN" sz="3200" b="1" dirty="0">
                <a:solidFill>
                  <a:schemeClr val="tx1"/>
                </a:solidFill>
              </a:rPr>
              <a:t>5</a:t>
            </a:r>
            <a:r>
              <a:rPr lang="zh-CN" altLang="en-US" sz="3200" b="1" dirty="0">
                <a:solidFill>
                  <a:schemeClr val="tx1"/>
                </a:solidFill>
                <a:latin typeface="宋体" panose="02010600030101010101" pitchFamily="2" charset="-122"/>
              </a:rPr>
              <a:t>）可知，一国的出口可通过贸易乘数使国民收入得到扩大。</a:t>
            </a:r>
            <a:br>
              <a:rPr lang="zh-CN" altLang="en-US" sz="3200" b="1" dirty="0">
                <a:solidFill>
                  <a:schemeClr val="tx1"/>
                </a:solidFill>
                <a:latin typeface="宋体" panose="02010600030101010101" pitchFamily="2" charset="-122"/>
              </a:rPr>
            </a:br>
            <a:br>
              <a:rPr lang="zh-CN" altLang="en-US" sz="3600" b="1" dirty="0">
                <a:solidFill>
                  <a:schemeClr val="tx1"/>
                </a:solidFill>
                <a:latin typeface="宋体" panose="02010600030101010101" pitchFamily="2" charset="-122"/>
              </a:rPr>
            </a:br>
            <a:endParaRPr lang="zh-CN" altLang="en-US" sz="3600" b="1" dirty="0">
              <a:solidFill>
                <a:schemeClr val="tx1"/>
              </a:solidFill>
              <a:latin typeface="宋体" panose="02010600030101010101" pitchFamily="2" charset="-122"/>
            </a:endParaRPr>
          </a:p>
        </p:txBody>
      </p:sp>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569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600" b="1" dirty="0">
                <a:solidFill>
                  <a:schemeClr val="tx1"/>
                </a:solidFill>
              </a:rPr>
              <a:t>B = (X-M</a:t>
            </a:r>
            <a:r>
              <a:rPr lang="en-US" altLang="zh-CN" sz="3600" b="1" baseline="-25000" dirty="0">
                <a:solidFill>
                  <a:schemeClr val="tx1"/>
                </a:solidFill>
              </a:rPr>
              <a:t>0</a:t>
            </a:r>
            <a:r>
              <a:rPr lang="en-US" altLang="zh-CN" sz="3600" b="1" dirty="0">
                <a:solidFill>
                  <a:schemeClr val="tx1"/>
                </a:solidFill>
              </a:rPr>
              <a:t>)•(1-c)/(1-c+m)</a:t>
            </a:r>
            <a:br>
              <a:rPr lang="en-US" altLang="zh-CN" sz="3600" b="1" dirty="0">
                <a:solidFill>
                  <a:schemeClr val="tx1"/>
                </a:solidFill>
              </a:rPr>
            </a:br>
            <a:r>
              <a:rPr lang="en-US" altLang="zh-CN" sz="3600" b="1" dirty="0">
                <a:solidFill>
                  <a:schemeClr val="tx1"/>
                </a:solidFill>
              </a:rPr>
              <a:t>        -(C</a:t>
            </a:r>
            <a:r>
              <a:rPr lang="en-US" altLang="zh-CN" sz="3600" b="1" baseline="-25000" dirty="0">
                <a:solidFill>
                  <a:schemeClr val="tx1"/>
                </a:solidFill>
              </a:rPr>
              <a:t>0</a:t>
            </a:r>
            <a:r>
              <a:rPr lang="en-US" altLang="zh-CN" sz="3600" b="1" dirty="0">
                <a:solidFill>
                  <a:schemeClr val="tx1"/>
                </a:solidFill>
              </a:rPr>
              <a:t>+I+G)•m/(1-c+m)</a:t>
            </a:r>
            <a:br>
              <a:rPr lang="en-US" altLang="zh-CN" sz="3600" b="1" dirty="0">
                <a:solidFill>
                  <a:schemeClr val="tx1"/>
                </a:solidFill>
              </a:rPr>
            </a:br>
            <a:br>
              <a:rPr lang="en-US" altLang="zh-CN" sz="3600" b="1" dirty="0">
                <a:solidFill>
                  <a:schemeClr val="tx1"/>
                </a:solidFill>
              </a:rPr>
            </a:br>
            <a:r>
              <a:rPr lang="zh-CN" altLang="en-US" sz="3600" b="1" dirty="0">
                <a:solidFill>
                  <a:schemeClr val="tx1"/>
                </a:solidFill>
              </a:rPr>
              <a:t>结论：</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出口的增加有助于改善贸易收支，而自主性消费（</a:t>
            </a:r>
            <a:r>
              <a:rPr lang="en-US" altLang="zh-CN" sz="3600" b="1" dirty="0">
                <a:solidFill>
                  <a:schemeClr val="tx1"/>
                </a:solidFill>
              </a:rPr>
              <a:t>C</a:t>
            </a:r>
            <a:r>
              <a:rPr lang="en-US" altLang="zh-CN" sz="3600" b="1" baseline="-25000" dirty="0">
                <a:solidFill>
                  <a:schemeClr val="tx1"/>
                </a:solidFill>
              </a:rPr>
              <a:t>0 </a:t>
            </a:r>
            <a:r>
              <a:rPr lang="zh-CN" altLang="en-US" sz="3600" b="1" dirty="0">
                <a:solidFill>
                  <a:schemeClr val="tx1"/>
                </a:solidFill>
              </a:rPr>
              <a:t>）</a:t>
            </a:r>
            <a:r>
              <a:rPr lang="zh-CN" altLang="en-US" sz="3600" b="1" baseline="-25000" dirty="0">
                <a:solidFill>
                  <a:schemeClr val="tx1"/>
                </a:solidFill>
              </a:rPr>
              <a:t> </a:t>
            </a:r>
            <a:r>
              <a:rPr lang="zh-CN" altLang="en-US" sz="3600" b="1" dirty="0">
                <a:solidFill>
                  <a:schemeClr val="tx1"/>
                </a:solidFill>
              </a:rPr>
              <a:t>、自主性进口（</a:t>
            </a:r>
            <a:r>
              <a:rPr lang="en-US" altLang="zh-CN" sz="3600" b="1" dirty="0">
                <a:solidFill>
                  <a:schemeClr val="tx1"/>
                </a:solidFill>
              </a:rPr>
              <a:t>M</a:t>
            </a:r>
            <a:r>
              <a:rPr lang="en-US" altLang="zh-CN" sz="3600" b="1" baseline="-25000" dirty="0">
                <a:solidFill>
                  <a:schemeClr val="tx1"/>
                </a:solidFill>
              </a:rPr>
              <a:t>0 </a:t>
            </a:r>
            <a:r>
              <a:rPr lang="zh-CN" altLang="en-US" sz="3600" b="1" dirty="0">
                <a:solidFill>
                  <a:schemeClr val="tx1"/>
                </a:solidFill>
              </a:rPr>
              <a:t>）</a:t>
            </a:r>
            <a:r>
              <a:rPr lang="zh-CN" altLang="en-US" sz="3600" b="1" baseline="-25000" dirty="0">
                <a:solidFill>
                  <a:schemeClr val="tx1"/>
                </a:solidFill>
              </a:rPr>
              <a:t> </a:t>
            </a:r>
            <a:r>
              <a:rPr lang="zh-CN" altLang="en-US" sz="3600" b="1" dirty="0">
                <a:solidFill>
                  <a:schemeClr val="tx1"/>
                </a:solidFill>
              </a:rPr>
              <a:t>、私人投资（</a:t>
            </a:r>
            <a:r>
              <a:rPr lang="en-US" altLang="zh-CN" sz="3600" b="1" dirty="0">
                <a:solidFill>
                  <a:schemeClr val="tx1"/>
                </a:solidFill>
              </a:rPr>
              <a:t>I</a:t>
            </a:r>
            <a:r>
              <a:rPr lang="zh-CN" altLang="en-US" sz="3600" b="1" dirty="0">
                <a:solidFill>
                  <a:schemeClr val="tx1"/>
                </a:solidFill>
              </a:rPr>
              <a:t>）和政府支出（</a:t>
            </a:r>
            <a:r>
              <a:rPr lang="en-US" altLang="zh-CN" sz="3600" b="1" dirty="0">
                <a:solidFill>
                  <a:schemeClr val="tx1"/>
                </a:solidFill>
              </a:rPr>
              <a:t>G</a:t>
            </a:r>
            <a:r>
              <a:rPr lang="zh-CN" altLang="en-US" sz="3600" b="1" dirty="0">
                <a:solidFill>
                  <a:schemeClr val="tx1"/>
                </a:solidFill>
              </a:rPr>
              <a:t>）的增加则会恶化贸易收支。</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	</a:t>
            </a:r>
            <a:endParaRPr lang="zh-CN" altLang="en-US" sz="3200" b="1" dirty="0">
              <a:solidFill>
                <a:schemeClr val="tx1"/>
              </a:solidFill>
            </a:endParaRPr>
          </a:p>
        </p:txBody>
      </p:sp>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2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第三节  国际收支的吸收论</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在开放经济条件下，凯恩斯的宏观经济均衡模型可以表示为： </a:t>
            </a:r>
            <a:br>
              <a:rPr lang="zh-CN" altLang="en-US" sz="3200" b="1" dirty="0">
                <a:solidFill>
                  <a:schemeClr val="tx1"/>
                </a:solidFill>
              </a:rPr>
            </a:br>
            <a:r>
              <a:rPr lang="zh-CN" altLang="en-US" sz="3200" b="1" dirty="0">
                <a:solidFill>
                  <a:schemeClr val="tx1"/>
                </a:solidFill>
              </a:rPr>
              <a:t>          </a:t>
            </a:r>
            <a:r>
              <a:rPr lang="en-US" altLang="zh-CN" sz="3200" b="1" dirty="0">
                <a:solidFill>
                  <a:schemeClr val="tx1"/>
                </a:solidFill>
              </a:rPr>
              <a:t>Y</a:t>
            </a:r>
            <a:r>
              <a:rPr lang="zh-CN" altLang="en-US" sz="3200" b="1" dirty="0">
                <a:solidFill>
                  <a:schemeClr val="tx1"/>
                </a:solidFill>
              </a:rPr>
              <a:t>＝</a:t>
            </a:r>
            <a:r>
              <a:rPr lang="en-US" altLang="zh-CN" sz="3200" b="1" dirty="0">
                <a:solidFill>
                  <a:schemeClr val="tx1"/>
                </a:solidFill>
              </a:rPr>
              <a:t>C</a:t>
            </a:r>
            <a:r>
              <a:rPr lang="zh-CN" altLang="en-US" sz="3200" b="1" dirty="0">
                <a:solidFill>
                  <a:schemeClr val="tx1"/>
                </a:solidFill>
              </a:rPr>
              <a:t>＋</a:t>
            </a:r>
            <a:r>
              <a:rPr lang="en-US" altLang="zh-CN" sz="3200" b="1" dirty="0">
                <a:solidFill>
                  <a:schemeClr val="tx1"/>
                </a:solidFill>
              </a:rPr>
              <a:t>I</a:t>
            </a:r>
            <a:r>
              <a:rPr lang="zh-CN" altLang="en-US" sz="3200" b="1" dirty="0">
                <a:solidFill>
                  <a:schemeClr val="tx1"/>
                </a:solidFill>
              </a:rPr>
              <a:t>＋</a:t>
            </a:r>
            <a:r>
              <a:rPr lang="en-US" altLang="zh-CN" sz="3200" b="1" dirty="0">
                <a:solidFill>
                  <a:schemeClr val="tx1"/>
                </a:solidFill>
              </a:rPr>
              <a:t>G</a:t>
            </a:r>
            <a:r>
              <a:rPr lang="zh-CN" altLang="en-US" sz="3200" b="1" dirty="0">
                <a:solidFill>
                  <a:schemeClr val="tx1"/>
                </a:solidFill>
              </a:rPr>
              <a:t>＋</a:t>
            </a:r>
            <a:r>
              <a:rPr lang="en-US" altLang="zh-CN" sz="3200" b="1" dirty="0">
                <a:solidFill>
                  <a:schemeClr val="tx1"/>
                </a:solidFill>
              </a:rPr>
              <a:t>X</a:t>
            </a:r>
            <a:r>
              <a:rPr lang="zh-CN" altLang="en-US" sz="3200" b="1" dirty="0">
                <a:solidFill>
                  <a:schemeClr val="tx1"/>
                </a:solidFill>
              </a:rPr>
              <a:t>－</a:t>
            </a:r>
            <a:r>
              <a:rPr lang="en-US" altLang="zh-CN" sz="3200" b="1" dirty="0">
                <a:solidFill>
                  <a:schemeClr val="tx1"/>
                </a:solidFill>
              </a:rPr>
              <a:t>M</a:t>
            </a:r>
            <a:br>
              <a:rPr lang="en-US" altLang="zh-CN" sz="3200" b="1" dirty="0">
                <a:solidFill>
                  <a:schemeClr val="tx1"/>
                </a:solidFill>
              </a:rPr>
            </a:br>
            <a:r>
              <a:rPr lang="en-US" altLang="zh-CN" sz="3200" b="1" dirty="0">
                <a:solidFill>
                  <a:schemeClr val="tx1"/>
                </a:solidFill>
              </a:rPr>
              <a:t>	</a:t>
            </a:r>
            <a:br>
              <a:rPr lang="en-US" altLang="zh-CN" sz="3200" b="1" dirty="0">
                <a:solidFill>
                  <a:schemeClr val="tx1"/>
                </a:solidFill>
              </a:rPr>
            </a:br>
            <a:r>
              <a:rPr lang="zh-CN" altLang="en-US" sz="3200" b="1" dirty="0">
                <a:solidFill>
                  <a:schemeClr val="tx1"/>
                </a:solidFill>
              </a:rPr>
              <a:t>亚历山大把（</a:t>
            </a:r>
            <a:r>
              <a:rPr lang="en-US" altLang="zh-CN" sz="3200" b="1" dirty="0">
                <a:solidFill>
                  <a:schemeClr val="tx1"/>
                </a:solidFill>
              </a:rPr>
              <a:t>C</a:t>
            </a:r>
            <a:r>
              <a:rPr lang="zh-CN" altLang="en-US" sz="3200" b="1" dirty="0">
                <a:solidFill>
                  <a:schemeClr val="tx1"/>
                </a:solidFill>
              </a:rPr>
              <a:t>＋</a:t>
            </a:r>
            <a:r>
              <a:rPr lang="en-US" altLang="zh-CN" sz="3200" b="1" dirty="0">
                <a:solidFill>
                  <a:schemeClr val="tx1"/>
                </a:solidFill>
              </a:rPr>
              <a:t>I</a:t>
            </a:r>
            <a:r>
              <a:rPr lang="zh-CN" altLang="en-US" sz="3200" b="1" dirty="0">
                <a:solidFill>
                  <a:schemeClr val="tx1"/>
                </a:solidFill>
              </a:rPr>
              <a:t>＋</a:t>
            </a:r>
            <a:r>
              <a:rPr lang="en-US" altLang="zh-CN" sz="3200" b="1" dirty="0">
                <a:solidFill>
                  <a:schemeClr val="tx1"/>
                </a:solidFill>
              </a:rPr>
              <a:t>G</a:t>
            </a:r>
            <a:r>
              <a:rPr lang="zh-CN" altLang="en-US" sz="3200" b="1" dirty="0">
                <a:solidFill>
                  <a:schemeClr val="tx1"/>
                </a:solidFill>
              </a:rPr>
              <a:t>）定义为吸收（</a:t>
            </a:r>
            <a:r>
              <a:rPr lang="en-US" altLang="zh-CN" sz="3200" b="1" dirty="0">
                <a:solidFill>
                  <a:schemeClr val="tx1"/>
                </a:solidFill>
              </a:rPr>
              <a:t>A</a:t>
            </a:r>
            <a:r>
              <a:rPr lang="zh-CN" altLang="en-US" sz="3200" b="1" dirty="0">
                <a:solidFill>
                  <a:schemeClr val="tx1"/>
                </a:solidFill>
              </a:rPr>
              <a:t>），把（</a:t>
            </a:r>
            <a:r>
              <a:rPr lang="en-US" altLang="zh-CN" sz="3200" b="1" dirty="0">
                <a:solidFill>
                  <a:schemeClr val="tx1"/>
                </a:solidFill>
              </a:rPr>
              <a:t>X</a:t>
            </a:r>
            <a:r>
              <a:rPr lang="zh-CN" altLang="en-US" sz="3200" b="1" dirty="0">
                <a:solidFill>
                  <a:schemeClr val="tx1"/>
                </a:solidFill>
              </a:rPr>
              <a:t>－</a:t>
            </a:r>
            <a:r>
              <a:rPr lang="en-US" altLang="zh-CN" sz="3200" b="1" dirty="0">
                <a:solidFill>
                  <a:schemeClr val="tx1"/>
                </a:solidFill>
              </a:rPr>
              <a:t>M</a:t>
            </a:r>
            <a:r>
              <a:rPr lang="zh-CN" altLang="en-US" sz="3200" b="1" dirty="0">
                <a:solidFill>
                  <a:schemeClr val="tx1"/>
                </a:solidFill>
              </a:rPr>
              <a:t>）用贸易差额（</a:t>
            </a:r>
            <a:r>
              <a:rPr lang="en-US" altLang="zh-CN" sz="3200" b="1" dirty="0">
                <a:solidFill>
                  <a:schemeClr val="tx1"/>
                </a:solidFill>
              </a:rPr>
              <a:t>B</a:t>
            </a:r>
            <a:r>
              <a:rPr lang="zh-CN" altLang="en-US" sz="3200" b="1" dirty="0">
                <a:solidFill>
                  <a:schemeClr val="tx1"/>
                </a:solidFill>
              </a:rPr>
              <a:t>）表示，就得到吸收论的表达式：</a:t>
            </a:r>
            <a:br>
              <a:rPr lang="zh-CN" altLang="en-US" sz="3200" b="1" dirty="0">
                <a:solidFill>
                  <a:schemeClr val="tx1"/>
                </a:solidFill>
              </a:rPr>
            </a:br>
            <a:r>
              <a:rPr lang="zh-CN" altLang="en-US" sz="3200" b="1" dirty="0">
                <a:solidFill>
                  <a:schemeClr val="tx1"/>
                </a:solidFill>
              </a:rPr>
              <a:t>	            </a:t>
            </a:r>
            <a:br>
              <a:rPr lang="zh-CN" altLang="en-US" sz="3200" b="1" dirty="0">
                <a:solidFill>
                  <a:schemeClr val="tx1"/>
                </a:solidFill>
              </a:rPr>
            </a:br>
            <a:r>
              <a:rPr lang="zh-CN" altLang="en-US" sz="3200" b="1" dirty="0">
                <a:solidFill>
                  <a:schemeClr val="tx1"/>
                </a:solidFill>
              </a:rPr>
              <a:t>                   </a:t>
            </a:r>
            <a:r>
              <a:rPr lang="en-US" altLang="zh-CN" sz="3200" b="1" dirty="0">
                <a:solidFill>
                  <a:schemeClr val="tx1"/>
                </a:solidFill>
              </a:rPr>
              <a:t>Y </a:t>
            </a:r>
            <a:r>
              <a:rPr lang="zh-CN" altLang="en-US" sz="3200" b="1" dirty="0">
                <a:solidFill>
                  <a:schemeClr val="tx1"/>
                </a:solidFill>
              </a:rPr>
              <a:t>＝</a:t>
            </a:r>
            <a:r>
              <a:rPr lang="en-US" altLang="zh-CN" sz="3200" b="1" dirty="0">
                <a:solidFill>
                  <a:schemeClr val="tx1"/>
                </a:solidFill>
              </a:rPr>
              <a:t>A </a:t>
            </a:r>
            <a:r>
              <a:rPr lang="zh-CN" altLang="en-US" sz="3200" b="1" dirty="0">
                <a:solidFill>
                  <a:schemeClr val="tx1"/>
                </a:solidFill>
              </a:rPr>
              <a:t>＋ </a:t>
            </a:r>
            <a:r>
              <a:rPr lang="en-US" altLang="zh-CN" sz="3200" b="1" dirty="0">
                <a:solidFill>
                  <a:schemeClr val="tx1"/>
                </a:solidFill>
              </a:rPr>
              <a:t>B</a:t>
            </a:r>
            <a:br>
              <a:rPr lang="en-US" altLang="zh-CN" sz="3200" b="1" dirty="0">
                <a:solidFill>
                  <a:schemeClr val="tx1"/>
                </a:solidFill>
              </a:rPr>
            </a:br>
            <a:r>
              <a:rPr lang="zh-CN" altLang="en-US" sz="3200" b="1" dirty="0">
                <a:solidFill>
                  <a:schemeClr val="tx1"/>
                </a:solidFill>
              </a:rPr>
              <a:t>或                </a:t>
            </a:r>
            <a:r>
              <a:rPr lang="en-US" altLang="zh-CN" sz="3200" b="1" dirty="0">
                <a:solidFill>
                  <a:schemeClr val="tx1"/>
                </a:solidFill>
              </a:rPr>
              <a:t>B</a:t>
            </a:r>
            <a:r>
              <a:rPr lang="zh-CN" altLang="en-US" sz="3200" b="1" dirty="0">
                <a:solidFill>
                  <a:schemeClr val="tx1"/>
                </a:solidFill>
              </a:rPr>
              <a:t>＝</a:t>
            </a:r>
            <a:r>
              <a:rPr lang="en-US" altLang="zh-CN" sz="3200" b="1" dirty="0">
                <a:solidFill>
                  <a:schemeClr val="tx1"/>
                </a:solidFill>
              </a:rPr>
              <a:t>Y</a:t>
            </a:r>
            <a:r>
              <a:rPr lang="zh-CN" altLang="en-US" sz="3200" b="1" dirty="0">
                <a:solidFill>
                  <a:schemeClr val="tx1"/>
                </a:solidFill>
              </a:rPr>
              <a:t>－</a:t>
            </a:r>
            <a:r>
              <a:rPr lang="en-US" altLang="zh-CN" sz="3200" b="1" dirty="0">
                <a:solidFill>
                  <a:schemeClr val="tx1"/>
                </a:solidFill>
              </a:rPr>
              <a:t>A</a:t>
            </a:r>
            <a:br>
              <a:rPr lang="en-US" altLang="zh-CN" sz="3200" b="1" dirty="0">
                <a:solidFill>
                  <a:schemeClr val="tx1"/>
                </a:solidFill>
              </a:rPr>
            </a:br>
            <a:endParaRPr lang="en-US" altLang="zh-CN" sz="3200" b="1" dirty="0">
              <a:solidFill>
                <a:schemeClr val="tx1"/>
              </a:solidFill>
            </a:endParaRPr>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774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lnSpc>
                <a:spcPct val="125000"/>
              </a:lnSpc>
            </a:pPr>
            <a:r>
              <a:rPr lang="en-US" altLang="zh-CN" sz="3200" b="1" dirty="0">
                <a:solidFill>
                  <a:schemeClr val="tx1"/>
                </a:solidFill>
              </a:rPr>
              <a:t>	</a:t>
            </a:r>
            <a:r>
              <a:rPr lang="zh-CN" altLang="en-US" sz="3200" b="1" dirty="0">
                <a:solidFill>
                  <a:schemeClr val="tx1"/>
                </a:solidFill>
              </a:rPr>
              <a:t>与吸收论类似的一种分析国际收支的思路是“双缺口模型”：</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宏观经济均衡模型可以表示为： </a:t>
            </a:r>
            <a:br>
              <a:rPr lang="zh-CN" altLang="en-US" sz="3200" b="1" dirty="0">
                <a:solidFill>
                  <a:schemeClr val="tx1"/>
                </a:solidFill>
              </a:rPr>
            </a:br>
            <a:r>
              <a:rPr lang="zh-CN" altLang="en-US" sz="3200" b="1" dirty="0">
                <a:solidFill>
                  <a:schemeClr val="tx1"/>
                </a:solidFill>
              </a:rPr>
              <a:t>支出              </a:t>
            </a:r>
            <a:r>
              <a:rPr lang="en-US" altLang="zh-CN" sz="3200" b="1" dirty="0">
                <a:solidFill>
                  <a:schemeClr val="tx1"/>
                </a:solidFill>
              </a:rPr>
              <a:t>Y</a:t>
            </a:r>
            <a:r>
              <a:rPr lang="zh-CN" altLang="en-US" sz="3200" b="1" dirty="0">
                <a:solidFill>
                  <a:schemeClr val="tx1"/>
                </a:solidFill>
              </a:rPr>
              <a:t>＝</a:t>
            </a:r>
            <a:r>
              <a:rPr lang="en-US" altLang="zh-CN" sz="3200" b="1" dirty="0">
                <a:solidFill>
                  <a:schemeClr val="tx1"/>
                </a:solidFill>
              </a:rPr>
              <a:t>C</a:t>
            </a:r>
            <a:r>
              <a:rPr lang="en-US" altLang="en-US" sz="3200" b="1" dirty="0">
                <a:solidFill>
                  <a:schemeClr val="tx1"/>
                </a:solidFill>
              </a:rPr>
              <a:t>+</a:t>
            </a:r>
            <a:r>
              <a:rPr lang="en-US" altLang="zh-CN" sz="3200" b="1" dirty="0">
                <a:solidFill>
                  <a:schemeClr val="tx1"/>
                </a:solidFill>
              </a:rPr>
              <a:t>I</a:t>
            </a:r>
            <a:r>
              <a:rPr lang="en-US" altLang="en-US" sz="3200" b="1" dirty="0">
                <a:solidFill>
                  <a:schemeClr val="tx1"/>
                </a:solidFill>
              </a:rPr>
              <a:t>+G+B</a:t>
            </a:r>
            <a:r>
              <a:rPr lang="en-US" altLang="zh-CN" sz="3200" b="1" dirty="0">
                <a:solidFill>
                  <a:schemeClr val="tx1"/>
                </a:solidFill>
              </a:rPr>
              <a:t>                   </a:t>
            </a:r>
            <a:r>
              <a:rPr lang="zh-CN" altLang="en-US" sz="3200" b="1" dirty="0">
                <a:solidFill>
                  <a:schemeClr val="tx1"/>
                </a:solidFill>
              </a:rPr>
              <a:t>（</a:t>
            </a:r>
            <a:r>
              <a:rPr lang="en-US" altLang="zh-CN" sz="3200" b="1" dirty="0">
                <a:solidFill>
                  <a:schemeClr val="tx1"/>
                </a:solidFill>
              </a:rPr>
              <a:t>1</a:t>
            </a:r>
            <a:r>
              <a:rPr lang="zh-CN" altLang="en-US" sz="3200" b="1" dirty="0">
                <a:solidFill>
                  <a:schemeClr val="tx1"/>
                </a:solidFill>
              </a:rPr>
              <a:t>）</a:t>
            </a:r>
            <a:br>
              <a:rPr lang="zh-CN" altLang="en-US" sz="3200" b="1" dirty="0">
                <a:solidFill>
                  <a:schemeClr val="tx1"/>
                </a:solidFill>
              </a:rPr>
            </a:br>
            <a:r>
              <a:rPr lang="zh-CN" altLang="en-US" sz="3200" b="1" dirty="0">
                <a:solidFill>
                  <a:schemeClr val="tx1"/>
                </a:solidFill>
              </a:rPr>
              <a:t>或收入             </a:t>
            </a:r>
            <a:r>
              <a:rPr lang="en-US" altLang="zh-CN" sz="3200" b="1" dirty="0">
                <a:solidFill>
                  <a:schemeClr val="tx1"/>
                </a:solidFill>
              </a:rPr>
              <a:t>Y</a:t>
            </a:r>
            <a:r>
              <a:rPr lang="zh-CN" altLang="en-US" sz="3200" b="1" dirty="0">
                <a:solidFill>
                  <a:schemeClr val="tx1"/>
                </a:solidFill>
              </a:rPr>
              <a:t>＝</a:t>
            </a:r>
            <a:r>
              <a:rPr lang="en-US" altLang="zh-CN" sz="3200" b="1" dirty="0">
                <a:solidFill>
                  <a:schemeClr val="tx1"/>
                </a:solidFill>
              </a:rPr>
              <a:t>C</a:t>
            </a:r>
            <a:r>
              <a:rPr lang="en-US" altLang="en-US" sz="3200" b="1" dirty="0">
                <a:solidFill>
                  <a:schemeClr val="tx1"/>
                </a:solidFill>
              </a:rPr>
              <a:t>+S</a:t>
            </a:r>
            <a:r>
              <a:rPr lang="en-US" altLang="en-US" sz="3200" b="1" baseline="-25000" dirty="0">
                <a:solidFill>
                  <a:schemeClr val="tx1"/>
                </a:solidFill>
              </a:rPr>
              <a:t>p</a:t>
            </a:r>
            <a:r>
              <a:rPr lang="en-US" altLang="en-US" sz="3200" b="1" dirty="0">
                <a:solidFill>
                  <a:schemeClr val="tx1"/>
                </a:solidFill>
              </a:rPr>
              <a:t>+T</a:t>
            </a:r>
            <a:r>
              <a:rPr lang="en-US" altLang="zh-CN" sz="3200" b="1" dirty="0">
                <a:solidFill>
                  <a:schemeClr val="tx1"/>
                </a:solidFill>
              </a:rPr>
              <a:t>                   </a:t>
            </a:r>
            <a:r>
              <a:rPr lang="zh-CN" altLang="en-US" sz="3200" b="1" dirty="0">
                <a:solidFill>
                  <a:schemeClr val="tx1"/>
                </a:solidFill>
              </a:rPr>
              <a:t>（</a:t>
            </a:r>
            <a:r>
              <a:rPr lang="en-US" altLang="zh-CN" sz="3200" b="1" dirty="0">
                <a:solidFill>
                  <a:schemeClr val="tx1"/>
                </a:solidFill>
              </a:rPr>
              <a:t>2</a:t>
            </a:r>
            <a:r>
              <a:rPr lang="zh-CN" altLang="en-US" sz="3200" b="1" dirty="0">
                <a:solidFill>
                  <a:schemeClr val="tx1"/>
                </a:solidFill>
              </a:rPr>
              <a:t>） </a:t>
            </a:r>
            <a:br>
              <a:rPr lang="zh-CN" altLang="en-US" sz="3200" b="1" dirty="0">
                <a:solidFill>
                  <a:schemeClr val="tx1"/>
                </a:solidFill>
              </a:rPr>
            </a:br>
            <a:r>
              <a:rPr lang="zh-CN" altLang="en-US" sz="3200" b="1" dirty="0">
                <a:solidFill>
                  <a:schemeClr val="tx1"/>
                </a:solidFill>
              </a:rPr>
              <a:t>等式（</a:t>
            </a:r>
            <a:r>
              <a:rPr lang="en-US" altLang="zh-CN" sz="3200" b="1" dirty="0">
                <a:solidFill>
                  <a:schemeClr val="tx1"/>
                </a:solidFill>
              </a:rPr>
              <a:t>2</a:t>
            </a:r>
            <a:r>
              <a:rPr lang="zh-CN" altLang="en-US" sz="3200" b="1" dirty="0">
                <a:solidFill>
                  <a:schemeClr val="tx1"/>
                </a:solidFill>
              </a:rPr>
              <a:t>）－（</a:t>
            </a:r>
            <a:r>
              <a:rPr lang="en-US" altLang="zh-CN" sz="3200" b="1" dirty="0">
                <a:solidFill>
                  <a:schemeClr val="tx1"/>
                </a:solidFill>
              </a:rPr>
              <a:t>1</a:t>
            </a:r>
            <a:r>
              <a:rPr lang="zh-CN" altLang="en-US" sz="3200" b="1" dirty="0">
                <a:solidFill>
                  <a:schemeClr val="tx1"/>
                </a:solidFill>
              </a:rPr>
              <a:t>）</a:t>
            </a:r>
            <a:r>
              <a:rPr lang="en-US" altLang="zh-CN" sz="3200" b="1" dirty="0">
                <a:solidFill>
                  <a:schemeClr val="tx1"/>
                </a:solidFill>
              </a:rPr>
              <a:t>:	</a:t>
            </a:r>
            <a:br>
              <a:rPr lang="en-US" altLang="zh-CN" sz="3200" b="1" dirty="0">
                <a:solidFill>
                  <a:schemeClr val="tx1"/>
                </a:solidFill>
              </a:rPr>
            </a:br>
            <a:r>
              <a:rPr lang="en-US" altLang="zh-CN" sz="3200" b="1" dirty="0">
                <a:solidFill>
                  <a:schemeClr val="tx1"/>
                </a:solidFill>
              </a:rPr>
              <a:t>                           </a:t>
            </a:r>
            <a:r>
              <a:rPr lang="en-US" altLang="en-US" sz="3200" b="1" dirty="0">
                <a:solidFill>
                  <a:schemeClr val="tx1"/>
                </a:solidFill>
              </a:rPr>
              <a:t>B=S</a:t>
            </a:r>
            <a:r>
              <a:rPr lang="en-US" altLang="en-US" sz="3200" b="1" baseline="-25000" dirty="0">
                <a:solidFill>
                  <a:schemeClr val="tx1"/>
                </a:solidFill>
              </a:rPr>
              <a:t>p</a:t>
            </a:r>
            <a:r>
              <a:rPr lang="en-US" altLang="en-US" sz="3200" b="1" dirty="0">
                <a:solidFill>
                  <a:schemeClr val="tx1"/>
                </a:solidFill>
              </a:rPr>
              <a:t>+(T-G)-I</a:t>
            </a:r>
            <a:br>
              <a:rPr lang="en-US" altLang="zh-CN" sz="3200" b="1" dirty="0">
                <a:solidFill>
                  <a:schemeClr val="tx1"/>
                </a:solidFill>
              </a:rPr>
            </a:br>
            <a:r>
              <a:rPr lang="en-US" altLang="zh-CN" sz="3200" b="1" dirty="0">
                <a:solidFill>
                  <a:schemeClr val="tx1"/>
                </a:solidFill>
              </a:rPr>
              <a:t>                           B=S</a:t>
            </a:r>
            <a:r>
              <a:rPr lang="en-US" altLang="zh-CN" sz="3200" b="1" baseline="-25000" dirty="0">
                <a:solidFill>
                  <a:schemeClr val="tx1"/>
                </a:solidFill>
              </a:rPr>
              <a:t>p</a:t>
            </a:r>
            <a:r>
              <a:rPr lang="en-US" altLang="zh-CN" sz="3200" b="1" dirty="0">
                <a:solidFill>
                  <a:schemeClr val="tx1"/>
                </a:solidFill>
              </a:rPr>
              <a:t>+S</a:t>
            </a:r>
            <a:r>
              <a:rPr lang="en-US" altLang="zh-CN" sz="3200" b="1" baseline="-25000" dirty="0">
                <a:solidFill>
                  <a:schemeClr val="tx1"/>
                </a:solidFill>
              </a:rPr>
              <a:t>g</a:t>
            </a:r>
            <a:r>
              <a:rPr lang="en-US" altLang="zh-CN" sz="3200" b="1" dirty="0">
                <a:solidFill>
                  <a:schemeClr val="tx1"/>
                </a:solidFill>
              </a:rPr>
              <a:t>-I</a:t>
            </a:r>
            <a:endParaRPr lang="en-US" altLang="zh-CN" sz="3200" b="1" dirty="0">
              <a:solidFill>
                <a:schemeClr val="tx1"/>
              </a:solidFill>
            </a:endParaRPr>
          </a:p>
        </p:txBody>
      </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877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B=S-I</a:t>
            </a:r>
            <a:br>
              <a:rPr lang="en-US" altLang="zh-CN" sz="3200" b="1" dirty="0">
                <a:solidFill>
                  <a:schemeClr val="tx1"/>
                </a:solidFill>
              </a:rPr>
            </a:br>
            <a:r>
              <a:rPr lang="zh-CN" altLang="en-US" sz="3200" b="1" dirty="0">
                <a:solidFill>
                  <a:schemeClr val="tx1"/>
                </a:solidFill>
              </a:rPr>
              <a:t>即                    </a:t>
            </a:r>
            <a:r>
              <a:rPr lang="en-US" altLang="zh-CN" sz="3200" b="1" dirty="0">
                <a:solidFill>
                  <a:schemeClr val="tx1"/>
                </a:solidFill>
              </a:rPr>
              <a:t>S</a:t>
            </a:r>
            <a:r>
              <a:rPr lang="zh-CN" altLang="en-US" sz="3200" b="1" dirty="0">
                <a:solidFill>
                  <a:schemeClr val="tx1"/>
                </a:solidFill>
              </a:rPr>
              <a:t>－</a:t>
            </a:r>
            <a:r>
              <a:rPr lang="en-US" altLang="zh-CN" sz="3200" b="1" dirty="0">
                <a:solidFill>
                  <a:schemeClr val="tx1"/>
                </a:solidFill>
              </a:rPr>
              <a:t>I=X</a:t>
            </a:r>
            <a:r>
              <a:rPr lang="zh-CN" altLang="en-US" sz="3200" b="1" dirty="0">
                <a:solidFill>
                  <a:schemeClr val="tx1"/>
                </a:solidFill>
              </a:rPr>
              <a:t>－</a:t>
            </a:r>
            <a:r>
              <a:rPr lang="en-US" altLang="zh-CN" sz="3200" b="1" dirty="0">
                <a:solidFill>
                  <a:schemeClr val="tx1"/>
                </a:solidFill>
              </a:rPr>
              <a:t>M                </a:t>
            </a:r>
            <a:r>
              <a:rPr lang="zh-CN" altLang="en-US" sz="3200" b="1" dirty="0">
                <a:solidFill>
                  <a:schemeClr val="tx1"/>
                </a:solidFill>
              </a:rPr>
              <a:t>（</a:t>
            </a:r>
            <a:r>
              <a:rPr lang="en-US" altLang="zh-CN" sz="3200" b="1" dirty="0">
                <a:solidFill>
                  <a:schemeClr val="tx1"/>
                </a:solidFill>
              </a:rPr>
              <a:t>3</a:t>
            </a:r>
            <a:r>
              <a:rPr lang="zh-CN" altLang="en-US" sz="3200" b="1" dirty="0">
                <a:solidFill>
                  <a:schemeClr val="tx1"/>
                </a:solidFill>
              </a:rPr>
              <a:t>）等式（</a:t>
            </a:r>
            <a:r>
              <a:rPr lang="en-US" altLang="zh-CN" sz="3200" b="1" dirty="0">
                <a:solidFill>
                  <a:schemeClr val="tx1"/>
                </a:solidFill>
              </a:rPr>
              <a:t>3</a:t>
            </a:r>
            <a:r>
              <a:rPr lang="zh-CN" altLang="en-US" sz="3200" b="1" dirty="0">
                <a:solidFill>
                  <a:schemeClr val="tx1"/>
                </a:solidFill>
              </a:rPr>
              <a:t>）表示储蓄投资缺口（</a:t>
            </a:r>
            <a:r>
              <a:rPr lang="en-US" altLang="zh-CN" sz="3200" b="1" dirty="0">
                <a:solidFill>
                  <a:schemeClr val="tx1"/>
                </a:solidFill>
              </a:rPr>
              <a:t>S </a:t>
            </a:r>
            <a:r>
              <a:rPr lang="zh-CN" altLang="en-US" sz="2400" b="1" dirty="0">
                <a:solidFill>
                  <a:schemeClr val="tx1"/>
                </a:solidFill>
              </a:rPr>
              <a:t>－</a:t>
            </a:r>
            <a:r>
              <a:rPr lang="zh-CN" altLang="en-US" sz="3200" b="1" dirty="0">
                <a:solidFill>
                  <a:schemeClr val="tx1"/>
                </a:solidFill>
              </a:rPr>
              <a:t> </a:t>
            </a:r>
            <a:r>
              <a:rPr lang="en-US" altLang="zh-CN" sz="3200" b="1" dirty="0">
                <a:solidFill>
                  <a:schemeClr val="tx1"/>
                </a:solidFill>
              </a:rPr>
              <a:t>I </a:t>
            </a:r>
            <a:r>
              <a:rPr lang="zh-CN" altLang="en-US" sz="3200" b="1" dirty="0">
                <a:solidFill>
                  <a:schemeClr val="tx1"/>
                </a:solidFill>
              </a:rPr>
              <a:t>）必然等于外汇收支缺口（</a:t>
            </a:r>
            <a:r>
              <a:rPr lang="en-US" altLang="zh-CN" sz="3200" b="1" dirty="0">
                <a:solidFill>
                  <a:schemeClr val="tx1"/>
                </a:solidFill>
              </a:rPr>
              <a:t>X</a:t>
            </a:r>
            <a:r>
              <a:rPr lang="zh-CN" altLang="en-US" sz="2400" b="1" dirty="0">
                <a:solidFill>
                  <a:schemeClr val="tx1"/>
                </a:solidFill>
              </a:rPr>
              <a:t>－</a:t>
            </a:r>
            <a:r>
              <a:rPr lang="zh-CN" altLang="en-US" sz="3200" b="1" dirty="0">
                <a:solidFill>
                  <a:schemeClr val="tx1"/>
                </a:solidFill>
              </a:rPr>
              <a:t> </a:t>
            </a:r>
            <a:r>
              <a:rPr lang="en-US" altLang="zh-CN" sz="3200" b="1" dirty="0">
                <a:solidFill>
                  <a:schemeClr val="tx1"/>
                </a:solidFill>
              </a:rPr>
              <a:t>M</a:t>
            </a:r>
            <a:r>
              <a:rPr lang="zh-CN" altLang="en-US" sz="3200" b="1" dirty="0">
                <a:solidFill>
                  <a:schemeClr val="tx1"/>
                </a:solidFill>
              </a:rPr>
              <a:t>）。换言之，一国的超额储蓄造成的超额供应可以通过等量的出口净额得到消化，反之，一国的储蓄不足形成的超额需求则可凭借进口净额得到维持。</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近年来中国的贸易收支的持续顺差和美国的贸易收支的持续逆差似乎可以用这个模型予以解释。</a:t>
            </a:r>
            <a:endParaRPr lang="zh-CN" altLang="en-US" sz="3200" b="1" dirty="0">
              <a:solidFill>
                <a:schemeClr val="tx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600" b="1" dirty="0">
                <a:solidFill>
                  <a:schemeClr val="tx1"/>
                </a:solidFill>
              </a:rPr>
              <a:t>	</a:t>
            </a:r>
            <a:r>
              <a:rPr lang="zh-CN" altLang="en-US" sz="3600" b="1" dirty="0">
                <a:solidFill>
                  <a:schemeClr val="tx1"/>
                </a:solidFill>
              </a:rPr>
              <a:t>但实际上，国际收支平衡表每一具体项目的借方和贷方（即收入和支出）却是经常不平衡的，收支相抵总会出现一定的差额。当收入大于支出，即贷方数额大于借方数额时，差额为正数（</a:t>
            </a:r>
            <a:r>
              <a:rPr lang="en-US" altLang="zh-CN" sz="3600" b="1" dirty="0">
                <a:solidFill>
                  <a:schemeClr val="tx1"/>
                </a:solidFill>
              </a:rPr>
              <a:t>+</a:t>
            </a:r>
            <a:r>
              <a:rPr lang="zh-CN" altLang="en-US" sz="3600" b="1" dirty="0">
                <a:solidFill>
                  <a:schemeClr val="tx1"/>
                </a:solidFill>
              </a:rPr>
              <a:t>），我们称之为顺差（</a:t>
            </a:r>
            <a:r>
              <a:rPr lang="en-US" altLang="zh-CN" sz="3600" b="1" dirty="0">
                <a:solidFill>
                  <a:schemeClr val="tx1"/>
                </a:solidFill>
              </a:rPr>
              <a:t>Surplus</a:t>
            </a:r>
            <a:r>
              <a:rPr lang="zh-CN" altLang="en-US" sz="3600" b="1" dirty="0">
                <a:solidFill>
                  <a:schemeClr val="tx1"/>
                </a:solidFill>
              </a:rPr>
              <a:t>）；反之，当支出大于收入，即贷方数额小于借方数额时，差额为负数（</a:t>
            </a:r>
            <a:r>
              <a:rPr lang="en-US" altLang="zh-CN" sz="3600" b="1" dirty="0">
                <a:solidFill>
                  <a:schemeClr val="tx1"/>
                </a:solidFill>
                <a:latin typeface="宋体" panose="02010600030101010101" pitchFamily="2" charset="-122"/>
              </a:rPr>
              <a:t>-</a:t>
            </a:r>
            <a:r>
              <a:rPr lang="zh-CN" altLang="en-US" sz="3600" b="1" dirty="0">
                <a:solidFill>
                  <a:schemeClr val="tx1"/>
                </a:solidFill>
              </a:rPr>
              <a:t>），这表示逆差（</a:t>
            </a:r>
            <a:r>
              <a:rPr lang="en-US" altLang="zh-CN" sz="3600" b="1" dirty="0">
                <a:solidFill>
                  <a:schemeClr val="tx1"/>
                </a:solidFill>
              </a:rPr>
              <a:t>Deficit</a:t>
            </a:r>
            <a:r>
              <a:rPr lang="zh-CN" altLang="en-US" sz="3600" b="1" dirty="0">
                <a:solidFill>
                  <a:schemeClr val="tx1"/>
                </a:solidFill>
              </a:rPr>
              <a:t>）。各项目收支差额的总和，便是国际收支总差额。</a:t>
            </a:r>
            <a:endParaRPr lang="zh-CN" altLang="en-US" sz="3600" b="1" dirty="0">
              <a:solidFill>
                <a:schemeClr val="tx1"/>
              </a:solidFill>
            </a:endParaRPr>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979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1980</a:t>
            </a:r>
            <a:r>
              <a:rPr lang="zh-CN" altLang="en-US" sz="3200" b="1" dirty="0">
                <a:solidFill>
                  <a:schemeClr val="tx1"/>
                </a:solidFill>
              </a:rPr>
              <a:t>年代，美国的消费占</a:t>
            </a:r>
            <a:r>
              <a:rPr lang="en-US" altLang="zh-CN" sz="3200" b="1" dirty="0">
                <a:solidFill>
                  <a:schemeClr val="tx1"/>
                </a:solidFill>
              </a:rPr>
              <a:t>GDP</a:t>
            </a:r>
            <a:r>
              <a:rPr lang="zh-CN" altLang="en-US" sz="3200" b="1" dirty="0">
                <a:solidFill>
                  <a:schemeClr val="tx1"/>
                </a:solidFill>
              </a:rPr>
              <a:t>的比重为</a:t>
            </a:r>
            <a:r>
              <a:rPr lang="en-US" altLang="zh-CN" sz="3200" b="1" dirty="0">
                <a:solidFill>
                  <a:schemeClr val="tx1"/>
                </a:solidFill>
              </a:rPr>
              <a:t>67%</a:t>
            </a:r>
            <a:r>
              <a:rPr lang="zh-CN" altLang="en-US" sz="3200" b="1" dirty="0">
                <a:solidFill>
                  <a:schemeClr val="tx1"/>
                </a:solidFill>
              </a:rPr>
              <a:t>，</a:t>
            </a:r>
            <a:r>
              <a:rPr lang="en-US" altLang="zh-CN" sz="3200" b="1" dirty="0">
                <a:solidFill>
                  <a:schemeClr val="tx1"/>
                </a:solidFill>
              </a:rPr>
              <a:t>2005</a:t>
            </a:r>
            <a:r>
              <a:rPr lang="zh-CN" altLang="en-US" sz="3200" b="1" dirty="0">
                <a:solidFill>
                  <a:schemeClr val="tx1"/>
                </a:solidFill>
              </a:rPr>
              <a:t>年达到</a:t>
            </a:r>
            <a:r>
              <a:rPr lang="en-US" altLang="zh-CN" sz="3200" b="1" dirty="0">
                <a:solidFill>
                  <a:schemeClr val="tx1"/>
                </a:solidFill>
              </a:rPr>
              <a:t>72%</a:t>
            </a:r>
            <a:r>
              <a:rPr lang="zh-CN" altLang="en-US" sz="3200" b="1" dirty="0">
                <a:solidFill>
                  <a:schemeClr val="tx1"/>
                </a:solidFill>
              </a:rPr>
              <a:t>；</a:t>
            </a:r>
            <a:r>
              <a:rPr lang="en-US" altLang="zh-CN" sz="3200" b="1" dirty="0">
                <a:solidFill>
                  <a:schemeClr val="tx1"/>
                </a:solidFill>
              </a:rPr>
              <a:t>1995</a:t>
            </a:r>
            <a:r>
              <a:rPr lang="zh-CN" altLang="en-US" sz="3200" b="1" dirty="0">
                <a:solidFill>
                  <a:schemeClr val="tx1"/>
                </a:solidFill>
              </a:rPr>
              <a:t>年美国的个人储蓄为</a:t>
            </a:r>
            <a:r>
              <a:rPr lang="en-US" altLang="zh-CN" sz="3200" b="1" dirty="0">
                <a:solidFill>
                  <a:schemeClr val="tx1"/>
                </a:solidFill>
              </a:rPr>
              <a:t>4%</a:t>
            </a:r>
            <a:r>
              <a:rPr lang="zh-CN" altLang="en-US" sz="3200" b="1" dirty="0">
                <a:solidFill>
                  <a:schemeClr val="tx1"/>
                </a:solidFill>
              </a:rPr>
              <a:t>～</a:t>
            </a:r>
            <a:r>
              <a:rPr lang="en-US" altLang="zh-CN" sz="3200" b="1" dirty="0">
                <a:solidFill>
                  <a:schemeClr val="tx1"/>
                </a:solidFill>
              </a:rPr>
              <a:t>5%</a:t>
            </a:r>
            <a:r>
              <a:rPr lang="zh-CN" altLang="en-US" sz="3200" b="1" dirty="0">
                <a:solidFill>
                  <a:schemeClr val="tx1"/>
                </a:solidFill>
              </a:rPr>
              <a:t>，</a:t>
            </a:r>
            <a:r>
              <a:rPr lang="en-US" altLang="zh-CN" sz="3200" b="1" dirty="0">
                <a:solidFill>
                  <a:schemeClr val="tx1"/>
                </a:solidFill>
              </a:rPr>
              <a:t>2004</a:t>
            </a:r>
            <a:r>
              <a:rPr lang="zh-CN" altLang="en-US" sz="3200" b="1" dirty="0">
                <a:solidFill>
                  <a:schemeClr val="tx1"/>
                </a:solidFill>
              </a:rPr>
              <a:t>年仅为</a:t>
            </a:r>
            <a:r>
              <a:rPr lang="en-US" altLang="zh-CN" sz="3200" b="1" dirty="0">
                <a:solidFill>
                  <a:schemeClr val="tx1"/>
                </a:solidFill>
              </a:rPr>
              <a:t>0.2%</a:t>
            </a:r>
            <a:r>
              <a:rPr lang="zh-CN" altLang="en-US" sz="3200" b="1" dirty="0">
                <a:solidFill>
                  <a:schemeClr val="tx1"/>
                </a:solidFill>
              </a:rPr>
              <a:t>，</a:t>
            </a:r>
            <a:r>
              <a:rPr lang="en-US" altLang="zh-CN" sz="3200" b="1" dirty="0">
                <a:solidFill>
                  <a:schemeClr val="tx1"/>
                </a:solidFill>
              </a:rPr>
              <a:t>2005</a:t>
            </a:r>
            <a:r>
              <a:rPr lang="zh-CN" altLang="en-US" sz="3200" b="1" dirty="0">
                <a:solidFill>
                  <a:schemeClr val="tx1"/>
                </a:solidFill>
              </a:rPr>
              <a:t>年甚至为负数。过度的消费超出了生产能力，必然表现为大规模的进口，导致贸易收支的巨额逆差。预计</a:t>
            </a:r>
            <a:r>
              <a:rPr lang="en-US" altLang="zh-CN" sz="3200" b="1" dirty="0">
                <a:solidFill>
                  <a:schemeClr val="tx1"/>
                </a:solidFill>
              </a:rPr>
              <a:t>2006</a:t>
            </a:r>
            <a:r>
              <a:rPr lang="zh-CN" altLang="en-US" sz="3200" b="1" dirty="0">
                <a:solidFill>
                  <a:schemeClr val="tx1"/>
                </a:solidFill>
              </a:rPr>
              <a:t>年贸易逆差占</a:t>
            </a:r>
            <a:r>
              <a:rPr lang="en-US" altLang="zh-CN" sz="3200" b="1" dirty="0">
                <a:solidFill>
                  <a:schemeClr val="tx1"/>
                </a:solidFill>
              </a:rPr>
              <a:t>GDP</a:t>
            </a:r>
            <a:r>
              <a:rPr lang="zh-CN" altLang="en-US" sz="3200" b="1" dirty="0">
                <a:solidFill>
                  <a:schemeClr val="tx1"/>
                </a:solidFill>
              </a:rPr>
              <a:t>的比重上升到</a:t>
            </a:r>
            <a:r>
              <a:rPr lang="en-US" altLang="zh-CN" sz="3200" b="1" dirty="0">
                <a:solidFill>
                  <a:schemeClr val="tx1"/>
                </a:solidFill>
              </a:rPr>
              <a:t>6.6%</a:t>
            </a:r>
            <a:r>
              <a:rPr lang="zh-CN" altLang="en-US" sz="3200" b="1" dirty="0">
                <a:solidFill>
                  <a:schemeClr val="tx1"/>
                </a:solidFill>
              </a:rPr>
              <a:t>。按照这一比重，美国对外净负债在未来</a:t>
            </a:r>
            <a:r>
              <a:rPr lang="en-US" altLang="zh-CN" sz="3200" b="1" dirty="0">
                <a:solidFill>
                  <a:schemeClr val="tx1"/>
                </a:solidFill>
              </a:rPr>
              <a:t>10</a:t>
            </a:r>
            <a:r>
              <a:rPr lang="zh-CN" altLang="en-US" sz="3200" b="1" dirty="0">
                <a:solidFill>
                  <a:schemeClr val="tx1"/>
                </a:solidFill>
              </a:rPr>
              <a:t>年将达到</a:t>
            </a:r>
            <a:r>
              <a:rPr lang="en-US" altLang="zh-CN" sz="3200" b="1" dirty="0">
                <a:solidFill>
                  <a:schemeClr val="tx1"/>
                </a:solidFill>
              </a:rPr>
              <a:t>GDP</a:t>
            </a:r>
            <a:r>
              <a:rPr lang="zh-CN" altLang="en-US" sz="3200" b="1" dirty="0">
                <a:solidFill>
                  <a:schemeClr val="tx1"/>
                </a:solidFill>
              </a:rPr>
              <a:t>的</a:t>
            </a:r>
            <a:r>
              <a:rPr lang="en-US" altLang="zh-CN" sz="3200" b="1" dirty="0">
                <a:solidFill>
                  <a:schemeClr val="tx1"/>
                </a:solidFill>
              </a:rPr>
              <a:t>50%</a:t>
            </a:r>
            <a:r>
              <a:rPr lang="zh-CN" altLang="en-US" sz="3200" b="1" dirty="0">
                <a:solidFill>
                  <a:schemeClr val="tx1"/>
                </a:solidFill>
              </a:rPr>
              <a:t>，未来</a:t>
            </a:r>
            <a:r>
              <a:rPr lang="en-US" altLang="zh-CN" sz="3200" b="1" dirty="0">
                <a:solidFill>
                  <a:schemeClr val="tx1"/>
                </a:solidFill>
              </a:rPr>
              <a:t>25</a:t>
            </a:r>
            <a:r>
              <a:rPr lang="zh-CN" altLang="en-US" sz="3200" b="1" dirty="0">
                <a:solidFill>
                  <a:schemeClr val="tx1"/>
                </a:solidFill>
              </a:rPr>
              <a:t>年将超过</a:t>
            </a:r>
            <a:r>
              <a:rPr lang="en-US" altLang="zh-CN" sz="3200" b="1" dirty="0">
                <a:solidFill>
                  <a:schemeClr val="tx1"/>
                </a:solidFill>
              </a:rPr>
              <a:t>100%</a:t>
            </a:r>
            <a:r>
              <a:rPr lang="zh-CN" altLang="en-US" sz="3200" b="1" dirty="0">
                <a:solidFill>
                  <a:schemeClr val="tx1"/>
                </a:solidFill>
              </a:rPr>
              <a:t>。</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相反，</a:t>
            </a:r>
            <a:r>
              <a:rPr lang="en-US" altLang="zh-CN" sz="3200" b="1" dirty="0">
                <a:solidFill>
                  <a:schemeClr val="tx1"/>
                </a:solidFill>
              </a:rPr>
              <a:t>2006</a:t>
            </a:r>
            <a:r>
              <a:rPr lang="zh-CN" altLang="en-US" sz="3200" b="1" dirty="0">
                <a:solidFill>
                  <a:schemeClr val="tx1"/>
                </a:solidFill>
              </a:rPr>
              <a:t>年中国的居民消费需求占</a:t>
            </a:r>
            <a:r>
              <a:rPr lang="en-US" altLang="zh-CN" sz="3200" b="1" dirty="0">
                <a:solidFill>
                  <a:schemeClr val="tx1"/>
                </a:solidFill>
              </a:rPr>
              <a:t>GDP</a:t>
            </a:r>
            <a:r>
              <a:rPr lang="zh-CN" altLang="en-US" sz="3200" b="1" dirty="0">
                <a:solidFill>
                  <a:schemeClr val="tx1"/>
                </a:solidFill>
              </a:rPr>
              <a:t>的比重下降到</a:t>
            </a:r>
            <a:r>
              <a:rPr lang="en-US" altLang="zh-CN" sz="3200" b="1" dirty="0">
                <a:solidFill>
                  <a:schemeClr val="tx1"/>
                </a:solidFill>
              </a:rPr>
              <a:t>38%</a:t>
            </a:r>
            <a:r>
              <a:rPr lang="zh-CN" altLang="en-US" sz="3200" b="1" dirty="0">
                <a:solidFill>
                  <a:schemeClr val="tx1"/>
                </a:solidFill>
              </a:rPr>
              <a:t>，为历史最低点。</a:t>
            </a:r>
            <a:br>
              <a:rPr lang="zh-CN" altLang="en-US" sz="3200" b="1" dirty="0">
                <a:solidFill>
                  <a:schemeClr val="tx1"/>
                </a:solidFill>
              </a:rPr>
            </a:br>
            <a:endParaRPr lang="zh-CN" altLang="en-US" sz="3200" b="1" dirty="0">
              <a:solidFill>
                <a:schemeClr val="tx1"/>
              </a:solidFill>
            </a:endParaRPr>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0818" name="Rectangle 2"/>
          <p:cNvSpPr>
            <a:spLocks noGrp="1"/>
          </p:cNvSpPr>
          <p:nvPr>
            <p:ph type="title"/>
          </p:nvPr>
        </p:nvSpPr>
        <p:spPr>
          <a:xfrm>
            <a:off x="1219200" y="304800"/>
            <a:ext cx="7772400" cy="747713"/>
          </a:xfrm>
          <a:ln/>
        </p:spPr>
        <p:txBody>
          <a:bodyPr vert="horz" wrap="square" lIns="91440" tIns="45720" rIns="91440" bIns="45720" anchor="ctr" anchorCtr="0"/>
          <a:p>
            <a:pPr eaLnBrk="1" hangingPunct="1"/>
            <a:r>
              <a:rPr lang="zh-CN" altLang="en-US" sz="4000" b="1" dirty="0">
                <a:solidFill>
                  <a:schemeClr val="tx1"/>
                </a:solidFill>
              </a:rPr>
              <a:t>美国的国内储蓄率与投资率</a:t>
            </a:r>
            <a:r>
              <a:rPr lang="zh-CN" altLang="en-US" sz="4000" dirty="0"/>
              <a:t> </a:t>
            </a:r>
            <a:endParaRPr lang="zh-CN" altLang="en-US" sz="4000" dirty="0"/>
          </a:p>
        </p:txBody>
      </p:sp>
      <p:pic>
        <p:nvPicPr>
          <p:cNvPr id="290819" name="Picture 3"/>
          <p:cNvPicPr preferRelativeResize="0"/>
          <p:nvPr/>
        </p:nvPicPr>
        <p:blipFill>
          <a:blip r:embed="rId1"/>
          <a:stretch>
            <a:fillRect/>
          </a:stretch>
        </p:blipFill>
        <p:spPr>
          <a:xfrm>
            <a:off x="-66675" y="1125538"/>
            <a:ext cx="9255125" cy="5275262"/>
          </a:xfrm>
          <a:prstGeom prst="rect">
            <a:avLst/>
          </a:prstGeom>
          <a:noFill/>
          <a:ln w="9525">
            <a:noFill/>
          </a:ln>
        </p:spPr>
      </p:pic>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1842" name="标题 1"/>
          <p:cNvSpPr>
            <a:spLocks noGrp="1"/>
          </p:cNvSpPr>
          <p:nvPr>
            <p:ph type="title"/>
          </p:nvPr>
        </p:nvSpPr>
        <p:spPr>
          <a:xfrm>
            <a:off x="1258888" y="2708275"/>
            <a:ext cx="7772400" cy="1206500"/>
          </a:xfrm>
          <a:ln/>
        </p:spPr>
        <p:txBody>
          <a:bodyPr vert="horz" wrap="square" lIns="91440" tIns="45720" rIns="91440" bIns="45720" anchor="ctr" anchorCtr="0"/>
          <a:p>
            <a:pPr>
              <a:spcBef>
                <a:spcPts val="2000"/>
              </a:spcBef>
            </a:pPr>
            <a:r>
              <a:rPr lang="en-US" altLang="zh-CN" sz="2800" b="1" dirty="0">
                <a:solidFill>
                  <a:srgbClr val="FFFFFF"/>
                </a:solidFill>
              </a:rPr>
              <a:t>            </a:t>
            </a:r>
            <a:r>
              <a:rPr lang="en-US" altLang="zh-CN" sz="2800" b="1" dirty="0">
                <a:solidFill>
                  <a:srgbClr val="FFFFFF"/>
                </a:solidFill>
                <a:hlinkClick r:id="rId1" action="ppaction://hlinkfile"/>
              </a:rPr>
              <a:t>35%</a:t>
            </a:r>
            <a:r>
              <a:rPr lang="zh-CN" altLang="en-US" sz="2800" b="1" dirty="0">
                <a:solidFill>
                  <a:srgbClr val="FFFFFF"/>
                </a:solidFill>
                <a:hlinkClick r:id="rId1" action="ppaction://hlinkfile"/>
              </a:rPr>
              <a:t>美国人被“讨债公司”追债</a:t>
            </a:r>
            <a:br>
              <a:rPr lang="en-US" altLang="zh-CN" sz="2800" b="1" dirty="0">
                <a:solidFill>
                  <a:srgbClr val="FFFFFF"/>
                </a:solidFill>
                <a:hlinkClick r:id="rId1" action="ppaction://hlinkfile"/>
              </a:rPr>
            </a:br>
            <a:r>
              <a:rPr lang="zh-CN" altLang="en-US" sz="2800" b="1" dirty="0">
                <a:solidFill>
                  <a:srgbClr val="FFFFFF"/>
                </a:solidFill>
              </a:rPr>
              <a:t>刘莉   发表于</a:t>
            </a:r>
            <a:r>
              <a:rPr lang="en-US" altLang="zh-CN" sz="2800" b="1" dirty="0">
                <a:solidFill>
                  <a:srgbClr val="FFFFFF"/>
                </a:solidFill>
              </a:rPr>
              <a:t>2014-07-31 08:18</a:t>
            </a:r>
            <a:br>
              <a:rPr lang="en-US" altLang="zh-CN" sz="2800" b="1" dirty="0">
                <a:solidFill>
                  <a:srgbClr val="FFFFFF"/>
                </a:solidFill>
              </a:rPr>
            </a:br>
            <a:br>
              <a:rPr lang="en-US" altLang="zh-CN" sz="2800" b="1" dirty="0">
                <a:solidFill>
                  <a:srgbClr val="FFFFFF"/>
                </a:solidFill>
              </a:rPr>
            </a:br>
            <a:r>
              <a:rPr lang="zh-CN" altLang="en-US" sz="2800" b="1" dirty="0">
                <a:solidFill>
                  <a:srgbClr val="FFFFFF"/>
                </a:solidFill>
              </a:rPr>
              <a:t>美国是一个超前消费大国，借贷消费、寅吃卯粮的消费方式是美国消费者最显著的特点，没有之一。</a:t>
            </a:r>
            <a:br>
              <a:rPr lang="zh-CN" altLang="en-US" sz="2800" b="1" dirty="0">
                <a:solidFill>
                  <a:srgbClr val="FFFFFF"/>
                </a:solidFill>
              </a:rPr>
            </a:br>
            <a:r>
              <a:rPr lang="zh-CN" altLang="en-US" sz="2800" b="1" dirty="0">
                <a:solidFill>
                  <a:srgbClr val="FFFFFF"/>
                </a:solidFill>
              </a:rPr>
              <a:t>　　曾听有人戏言，典型美国人月收入的</a:t>
            </a:r>
            <a:r>
              <a:rPr lang="en-US" altLang="zh-CN" sz="2800" b="1" dirty="0">
                <a:solidFill>
                  <a:srgbClr val="FFFFFF"/>
                </a:solidFill>
              </a:rPr>
              <a:t>90%</a:t>
            </a:r>
            <a:r>
              <a:rPr lang="zh-CN" altLang="en-US" sz="2800" b="1" dirty="0">
                <a:solidFill>
                  <a:srgbClr val="FFFFFF"/>
                </a:solidFill>
              </a:rPr>
              <a:t>用于消费，</a:t>
            </a:r>
            <a:r>
              <a:rPr lang="en-US" altLang="zh-CN" sz="2800" b="1" dirty="0">
                <a:solidFill>
                  <a:srgbClr val="FFFFFF"/>
                </a:solidFill>
              </a:rPr>
              <a:t>10%</a:t>
            </a:r>
            <a:r>
              <a:rPr lang="zh-CN" altLang="en-US" sz="2800" b="1" dirty="0">
                <a:solidFill>
                  <a:srgbClr val="FFFFFF"/>
                </a:solidFill>
              </a:rPr>
              <a:t>用于还贷以及利息，终其一生债务也是还不完的，但至少活着的时候日子也过得不算太坏；还听人开玩笑说，非典型的亚裔美国人如果哪天商量好了一起去银行提款，那么各大美国银行的存款都将一下子被提空。虽说是笑话，有夸张的成分，但由华盛顿智库城市研究所</a:t>
            </a:r>
            <a:r>
              <a:rPr lang="en-US" altLang="zh-CN" sz="2800" b="1" dirty="0">
                <a:solidFill>
                  <a:srgbClr val="FFFFFF"/>
                </a:solidFill>
              </a:rPr>
              <a:t>(Urban Institute)</a:t>
            </a:r>
            <a:r>
              <a:rPr lang="zh-CN" altLang="en-US" sz="2800" b="1" dirty="0">
                <a:solidFill>
                  <a:srgbClr val="FFFFFF"/>
                </a:solidFill>
              </a:rPr>
              <a:t>编写的关于美国人债务违约的研究报告也反映了同一个问题。</a:t>
            </a:r>
            <a:endParaRPr lang="zh-CN" altLang="en-US" sz="2800" b="1" dirty="0">
              <a:solidFill>
                <a:srgbClr val="FFFFFF"/>
              </a:solidFill>
            </a:endParaRPr>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2866" name="图片 1"/>
          <p:cNvPicPr>
            <a:picLocks noChangeAspect="1"/>
          </p:cNvPicPr>
          <p:nvPr/>
        </p:nvPicPr>
        <p:blipFill>
          <a:blip r:embed="rId1"/>
          <a:srcRect l="2293" t="25708" r="33173" b="18495"/>
          <a:stretch>
            <a:fillRect/>
          </a:stretch>
        </p:blipFill>
        <p:spPr>
          <a:xfrm>
            <a:off x="0" y="0"/>
            <a:ext cx="9144000" cy="6858000"/>
          </a:xfrm>
          <a:prstGeom prst="rect">
            <a:avLst/>
          </a:prstGeom>
          <a:noFill/>
          <a:ln w="9525">
            <a:noFill/>
          </a:ln>
        </p:spPr>
      </p:pic>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3890" name="图片 1"/>
          <p:cNvPicPr>
            <a:picLocks noChangeAspect="1"/>
          </p:cNvPicPr>
          <p:nvPr/>
        </p:nvPicPr>
        <p:blipFill>
          <a:blip r:embed="rId1"/>
          <a:srcRect l="9207" t="21072" r="34769" b="23851"/>
          <a:stretch>
            <a:fillRect/>
          </a:stretch>
        </p:blipFill>
        <p:spPr>
          <a:xfrm>
            <a:off x="0" y="0"/>
            <a:ext cx="9144000" cy="6858000"/>
          </a:xfrm>
          <a:prstGeom prst="rect">
            <a:avLst/>
          </a:prstGeom>
          <a:noFill/>
          <a:ln w="9525">
            <a:noFill/>
          </a:ln>
        </p:spPr>
      </p:pic>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4914" name="Rectangle 4"/>
          <p:cNvSpPr>
            <a:spLocks noGrp="1"/>
          </p:cNvSpPr>
          <p:nvPr>
            <p:ph type="title"/>
          </p:nvPr>
        </p:nvSpPr>
        <p:spPr>
          <a:ln/>
        </p:spPr>
        <p:txBody>
          <a:bodyPr vert="horz" wrap="square" lIns="91440" tIns="45720" rIns="91440" bIns="45720" anchor="ctr" anchorCtr="0"/>
          <a:p>
            <a:pPr eaLnBrk="1" hangingPunct="1"/>
            <a:r>
              <a:rPr lang="en-US" altLang="zh-CN" b="1" dirty="0">
                <a:solidFill>
                  <a:schemeClr val="tx1"/>
                </a:solidFill>
              </a:rPr>
              <a:t>          </a:t>
            </a:r>
            <a:r>
              <a:rPr lang="zh-CN" altLang="en-US" b="1" dirty="0">
                <a:solidFill>
                  <a:schemeClr val="tx1"/>
                </a:solidFill>
              </a:rPr>
              <a:t>中国的储蓄率</a:t>
            </a:r>
            <a:endParaRPr lang="zh-CN" altLang="en-US" b="1" dirty="0">
              <a:solidFill>
                <a:schemeClr val="tx1"/>
              </a:solidFill>
            </a:endParaRPr>
          </a:p>
        </p:txBody>
      </p:sp>
      <p:pic>
        <p:nvPicPr>
          <p:cNvPr id="294915" name="Picture 5"/>
          <p:cNvPicPr>
            <a:picLocks noChangeAspect="1"/>
          </p:cNvPicPr>
          <p:nvPr/>
        </p:nvPicPr>
        <p:blipFill>
          <a:blip r:embed="rId1"/>
          <a:stretch>
            <a:fillRect/>
          </a:stretch>
        </p:blipFill>
        <p:spPr>
          <a:xfrm>
            <a:off x="-252412" y="1341438"/>
            <a:ext cx="9396412" cy="5543550"/>
          </a:xfrm>
          <a:prstGeom prst="rect">
            <a:avLst/>
          </a:prstGeom>
          <a:noFill/>
          <a:ln w="9525">
            <a:noFill/>
          </a:ln>
        </p:spPr>
      </p:pic>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5938" name="Rectangle 4"/>
          <p:cNvSpPr>
            <a:spLocks noGrp="1"/>
          </p:cNvSpPr>
          <p:nvPr>
            <p:ph type="title"/>
          </p:nvPr>
        </p:nvSpPr>
        <p:spPr>
          <a:xfrm>
            <a:off x="1187450" y="2924175"/>
            <a:ext cx="7956550" cy="1206500"/>
          </a:xfrm>
          <a:ln/>
        </p:spPr>
        <p:txBody>
          <a:bodyPr vert="horz" wrap="square" lIns="91440" tIns="45720" rIns="91440" bIns="45720" anchor="ctr" anchorCtr="0"/>
          <a:p>
            <a:pPr eaLnBrk="1" hangingPunct="1"/>
            <a:r>
              <a:rPr lang="zh-CN" altLang="zh-CN" sz="2800" b="1" dirty="0">
                <a:solidFill>
                  <a:schemeClr val="tx1"/>
                </a:solidFill>
              </a:rPr>
              <a:t>第四节  货币论</a:t>
            </a:r>
            <a:br>
              <a:rPr lang="zh-CN" altLang="en-US" sz="2800" b="1" dirty="0">
                <a:solidFill>
                  <a:schemeClr val="tx1"/>
                </a:solidFill>
              </a:rPr>
            </a:br>
            <a:r>
              <a:rPr lang="zh-CN" altLang="en-US" sz="2800" b="1" dirty="0">
                <a:solidFill>
                  <a:schemeClr val="tx1"/>
                </a:solidFill>
              </a:rPr>
              <a:t>                                   </a:t>
            </a:r>
            <a:r>
              <a:rPr lang="en-US" altLang="zh-CN" sz="2800" b="1" dirty="0">
                <a:solidFill>
                  <a:schemeClr val="tx1"/>
                </a:solidFill>
              </a:rPr>
              <a:t>Ms=Md   </a:t>
            </a:r>
            <a:br>
              <a:rPr lang="en-US" altLang="zh-CN" sz="2800" b="1" dirty="0">
                <a:solidFill>
                  <a:schemeClr val="tx1"/>
                </a:solidFill>
              </a:rPr>
            </a:br>
            <a:r>
              <a:rPr lang="en-US" altLang="zh-CN" sz="2800" b="1" dirty="0">
                <a:solidFill>
                  <a:schemeClr val="tx1"/>
                </a:solidFill>
              </a:rPr>
              <a:t>                               M</a:t>
            </a:r>
            <a:r>
              <a:rPr lang="en-US" altLang="zh-CN" sz="2800" b="1" baseline="-25000" dirty="0">
                <a:solidFill>
                  <a:schemeClr val="tx1"/>
                </a:solidFill>
              </a:rPr>
              <a:t>d</a:t>
            </a:r>
            <a:r>
              <a:rPr lang="en-US" altLang="zh-CN" sz="2800" b="1" dirty="0">
                <a:solidFill>
                  <a:schemeClr val="tx1"/>
                </a:solidFill>
              </a:rPr>
              <a:t>=</a:t>
            </a:r>
            <a:r>
              <a:rPr lang="en-US" altLang="zh-CN" sz="2800" b="1" i="1" dirty="0">
                <a:solidFill>
                  <a:schemeClr val="tx1"/>
                </a:solidFill>
              </a:rPr>
              <a:t>P</a:t>
            </a:r>
            <a:r>
              <a:rPr lang="en-US" altLang="zh-CN" sz="2800" b="1" dirty="0">
                <a:solidFill>
                  <a:schemeClr val="tx1"/>
                </a:solidFill>
              </a:rPr>
              <a:t>·</a:t>
            </a:r>
            <a:r>
              <a:rPr lang="en-US" altLang="zh-CN" sz="2800" b="1" i="1" dirty="0">
                <a:solidFill>
                  <a:schemeClr val="tx1"/>
                </a:solidFill>
              </a:rPr>
              <a:t>L</a:t>
            </a:r>
            <a:r>
              <a:rPr lang="en-US" altLang="zh-CN" sz="2800" b="1" dirty="0">
                <a:solidFill>
                  <a:schemeClr val="tx1"/>
                </a:solidFill>
              </a:rPr>
              <a:t> (</a:t>
            </a:r>
            <a:r>
              <a:rPr lang="en-US" altLang="zh-CN" sz="2800" b="1" i="1" dirty="0">
                <a:solidFill>
                  <a:schemeClr val="tx1"/>
                </a:solidFill>
              </a:rPr>
              <a:t>Y</a:t>
            </a:r>
            <a:r>
              <a:rPr lang="en-US" altLang="zh-CN" sz="2800" b="1" dirty="0">
                <a:solidFill>
                  <a:schemeClr val="tx1"/>
                </a:solidFill>
              </a:rPr>
              <a:t>, </a:t>
            </a:r>
            <a:r>
              <a:rPr lang="en-US" altLang="zh-CN" sz="2800" b="1" i="1" dirty="0">
                <a:solidFill>
                  <a:schemeClr val="tx1"/>
                </a:solidFill>
              </a:rPr>
              <a:t>i</a:t>
            </a:r>
            <a:r>
              <a:rPr lang="en-US" altLang="zh-CN" sz="2800" b="1" dirty="0">
                <a:solidFill>
                  <a:schemeClr val="tx1"/>
                </a:solidFill>
              </a:rPr>
              <a:t>) </a:t>
            </a:r>
            <a:br>
              <a:rPr lang="en-US" altLang="zh-CN" sz="2800" b="1" dirty="0">
                <a:solidFill>
                  <a:schemeClr val="tx1"/>
                </a:solidFill>
              </a:rPr>
            </a:br>
            <a:r>
              <a:rPr lang="en-US" altLang="zh-CN" sz="2800" b="1" dirty="0">
                <a:solidFill>
                  <a:schemeClr val="tx1"/>
                </a:solidFill>
              </a:rPr>
              <a:t>                                Ms=</a:t>
            </a:r>
            <a:r>
              <a:rPr lang="en-US" altLang="zh-CN" sz="2800" b="1" i="1" dirty="0">
                <a:solidFill>
                  <a:schemeClr val="tx1"/>
                </a:solidFill>
                <a:sym typeface="Symbol" panose="05050102010706020507" pitchFamily="18" charset="2"/>
              </a:rPr>
              <a:t></a:t>
            </a:r>
            <a:r>
              <a:rPr lang="en-US" altLang="zh-CN" sz="2800" b="1" dirty="0">
                <a:solidFill>
                  <a:schemeClr val="tx1"/>
                </a:solidFill>
              </a:rPr>
              <a:t>·(D+R) </a:t>
            </a:r>
            <a:br>
              <a:rPr lang="en-US" altLang="zh-CN" sz="2800" b="1" i="1" dirty="0">
                <a:solidFill>
                  <a:schemeClr val="tx1"/>
                </a:solidFill>
                <a:sym typeface="Symbol" panose="05050102010706020507" pitchFamily="18" charset="2"/>
              </a:rPr>
            </a:br>
            <a:r>
              <a:rPr lang="en-US" altLang="zh-CN" sz="2800" b="1" i="1" dirty="0">
                <a:solidFill>
                  <a:schemeClr val="tx1"/>
                </a:solidFill>
                <a:sym typeface="Symbol" panose="05050102010706020507" pitchFamily="18" charset="2"/>
              </a:rPr>
              <a:t>                           </a:t>
            </a:r>
            <a:r>
              <a:rPr lang="en-US" altLang="zh-CN" sz="2800" b="1" dirty="0">
                <a:solidFill>
                  <a:schemeClr val="tx1"/>
                </a:solidFill>
              </a:rPr>
              <a:t>·(D+R)=</a:t>
            </a:r>
            <a:r>
              <a:rPr lang="en-US" altLang="zh-CN" sz="2800" b="1" i="1" dirty="0">
                <a:solidFill>
                  <a:schemeClr val="tx1"/>
                </a:solidFill>
              </a:rPr>
              <a:t>P</a:t>
            </a:r>
            <a:r>
              <a:rPr lang="en-US" altLang="zh-CN" sz="2800" b="1" dirty="0">
                <a:solidFill>
                  <a:schemeClr val="tx1"/>
                </a:solidFill>
              </a:rPr>
              <a:t>·</a:t>
            </a:r>
            <a:r>
              <a:rPr lang="en-US" altLang="zh-CN" sz="2800" b="1" i="1" dirty="0">
                <a:solidFill>
                  <a:schemeClr val="tx1"/>
                </a:solidFill>
              </a:rPr>
              <a:t>L </a:t>
            </a:r>
            <a:r>
              <a:rPr lang="en-US" altLang="zh-CN" sz="2800" b="1" dirty="0">
                <a:solidFill>
                  <a:schemeClr val="tx1"/>
                </a:solidFill>
              </a:rPr>
              <a:t>(</a:t>
            </a:r>
            <a:r>
              <a:rPr lang="en-US" altLang="zh-CN" sz="2800" b="1" i="1" dirty="0">
                <a:solidFill>
                  <a:schemeClr val="tx1"/>
                </a:solidFill>
              </a:rPr>
              <a:t>Y</a:t>
            </a:r>
            <a:r>
              <a:rPr lang="en-US" altLang="zh-CN" sz="2800" b="1" dirty="0">
                <a:solidFill>
                  <a:schemeClr val="tx1"/>
                </a:solidFill>
              </a:rPr>
              <a:t>, </a:t>
            </a:r>
            <a:r>
              <a:rPr lang="en-US" altLang="zh-CN" sz="2800" b="1" i="1" dirty="0">
                <a:solidFill>
                  <a:schemeClr val="tx1"/>
                </a:solidFill>
              </a:rPr>
              <a:t>i</a:t>
            </a:r>
            <a:r>
              <a:rPr lang="en-US" altLang="zh-CN" sz="2800" b="1" dirty="0">
                <a:solidFill>
                  <a:schemeClr val="tx1"/>
                </a:solidFill>
              </a:rPr>
              <a:t>)   </a:t>
            </a:r>
            <a:br>
              <a:rPr lang="en-US" altLang="zh-CN" sz="2800" b="1" dirty="0">
                <a:solidFill>
                  <a:schemeClr val="tx1"/>
                </a:solidFill>
                <a:sym typeface="Symbol" panose="05050102010706020507" pitchFamily="18" charset="2"/>
              </a:rPr>
            </a:br>
            <a:r>
              <a:rPr lang="en-US" altLang="zh-CN" sz="2800" b="1" dirty="0">
                <a:solidFill>
                  <a:schemeClr val="tx1"/>
                </a:solidFill>
                <a:sym typeface="Symbol" panose="05050102010706020507" pitchFamily="18" charset="2"/>
              </a:rPr>
              <a:t>                                </a:t>
            </a:r>
            <a:r>
              <a:rPr lang="en-US" altLang="zh-CN" sz="2800" b="1" dirty="0">
                <a:solidFill>
                  <a:schemeClr val="tx1"/>
                </a:solidFill>
              </a:rPr>
              <a:t>R = </a:t>
            </a:r>
            <a:r>
              <a:rPr lang="zh-CN" altLang="en-US" sz="2800" b="1" dirty="0">
                <a:solidFill>
                  <a:schemeClr val="tx1"/>
                </a:solidFill>
              </a:rPr>
              <a:t>－</a:t>
            </a:r>
            <a:r>
              <a:rPr lang="zh-CN" altLang="en-US" sz="2800" b="1" dirty="0">
                <a:solidFill>
                  <a:schemeClr val="tx1"/>
                </a:solidFill>
                <a:sym typeface="Symbol" panose="05050102010706020507" pitchFamily="18" charset="2"/>
              </a:rPr>
              <a:t></a:t>
            </a:r>
            <a:r>
              <a:rPr lang="en-US" altLang="zh-CN" sz="2800" b="1" dirty="0">
                <a:solidFill>
                  <a:schemeClr val="tx1"/>
                </a:solidFill>
              </a:rPr>
              <a:t>D</a:t>
            </a:r>
            <a:r>
              <a:rPr lang="en-US" altLang="zh-CN" sz="2800" dirty="0"/>
              <a:t> </a:t>
            </a:r>
            <a:br>
              <a:rPr lang="en-US" altLang="zh-CN" sz="2800" dirty="0"/>
            </a:br>
            <a:r>
              <a:rPr lang="en-US" altLang="zh-CN" sz="2800" b="1" dirty="0">
                <a:solidFill>
                  <a:schemeClr val="tx1"/>
                </a:solidFill>
              </a:rPr>
              <a:t>                                 B= </a:t>
            </a:r>
            <a:r>
              <a:rPr lang="zh-CN" altLang="en-US" sz="2800" b="1" dirty="0">
                <a:solidFill>
                  <a:schemeClr val="tx1"/>
                </a:solidFill>
              </a:rPr>
              <a:t>－</a:t>
            </a:r>
            <a:r>
              <a:rPr lang="zh-CN" altLang="en-US" sz="2800" b="1" dirty="0">
                <a:solidFill>
                  <a:schemeClr val="tx1"/>
                </a:solidFill>
                <a:sym typeface="Symbol" panose="05050102010706020507" pitchFamily="18" charset="2"/>
              </a:rPr>
              <a:t></a:t>
            </a:r>
            <a:r>
              <a:rPr lang="en-US" altLang="zh-CN" sz="2800" b="1" dirty="0">
                <a:solidFill>
                  <a:schemeClr val="tx1"/>
                </a:solidFill>
              </a:rPr>
              <a:t>D</a:t>
            </a:r>
            <a:r>
              <a:rPr lang="en-US" altLang="zh-CN" sz="2800" dirty="0"/>
              <a:t> </a:t>
            </a:r>
            <a:br>
              <a:rPr lang="en-US" altLang="zh-CN" sz="2800" dirty="0"/>
            </a:br>
            <a:r>
              <a:rPr lang="zh-CN" altLang="en-US" sz="2800" b="1" dirty="0">
                <a:solidFill>
                  <a:schemeClr val="tx1"/>
                </a:solidFill>
              </a:rPr>
              <a:t>汇率对国际收支的影响</a:t>
            </a:r>
            <a:br>
              <a:rPr lang="zh-CN" altLang="en-US" sz="2800" b="1" dirty="0">
                <a:solidFill>
                  <a:schemeClr val="tx1"/>
                </a:solidFill>
              </a:rPr>
            </a:br>
            <a:r>
              <a:rPr lang="zh-CN" altLang="en-US" sz="2800" b="1" dirty="0">
                <a:solidFill>
                  <a:schemeClr val="tx1"/>
                </a:solidFill>
              </a:rPr>
              <a:t>                            </a:t>
            </a:r>
            <a:r>
              <a:rPr lang="en-US" altLang="zh-CN" sz="2800" b="1" dirty="0">
                <a:solidFill>
                  <a:schemeClr val="tx1"/>
                </a:solidFill>
              </a:rPr>
              <a:t>M</a:t>
            </a:r>
            <a:r>
              <a:rPr lang="en-US" altLang="zh-CN" sz="2800" b="1" baseline="-25000" dirty="0">
                <a:solidFill>
                  <a:schemeClr val="tx1"/>
                </a:solidFill>
              </a:rPr>
              <a:t>d</a:t>
            </a:r>
            <a:r>
              <a:rPr lang="en-US" altLang="zh-CN" sz="2800" b="1" dirty="0">
                <a:solidFill>
                  <a:schemeClr val="tx1"/>
                </a:solidFill>
              </a:rPr>
              <a:t>=</a:t>
            </a:r>
            <a:r>
              <a:rPr lang="en-US" altLang="zh-CN" sz="2800" b="1" i="1" dirty="0">
                <a:solidFill>
                  <a:schemeClr val="tx1"/>
                </a:solidFill>
              </a:rPr>
              <a:t>E</a:t>
            </a:r>
            <a:r>
              <a:rPr lang="en-US" altLang="zh-CN" sz="2800" b="1" i="1" dirty="0">
                <a:solidFill>
                  <a:schemeClr val="tx1"/>
                </a:solidFill>
                <a:latin typeface="宋体" panose="02010600030101010101" pitchFamily="2" charset="-122"/>
              </a:rPr>
              <a:t>·</a:t>
            </a:r>
            <a:r>
              <a:rPr lang="en-US" altLang="zh-CN" sz="2800" b="1" i="1" dirty="0">
                <a:solidFill>
                  <a:schemeClr val="tx1"/>
                </a:solidFill>
              </a:rPr>
              <a:t>P</a:t>
            </a:r>
            <a:r>
              <a:rPr lang="en-US" altLang="zh-CN" sz="2800" b="1" dirty="0">
                <a:solidFill>
                  <a:schemeClr val="tx1"/>
                </a:solidFill>
              </a:rPr>
              <a:t>*</a:t>
            </a:r>
            <a:r>
              <a:rPr lang="en-US" altLang="zh-CN" sz="2800" b="1" dirty="0">
                <a:solidFill>
                  <a:schemeClr val="tx1"/>
                </a:solidFill>
                <a:latin typeface="宋体" panose="02010600030101010101" pitchFamily="2" charset="-122"/>
              </a:rPr>
              <a:t>·</a:t>
            </a:r>
            <a:r>
              <a:rPr lang="en-US" altLang="zh-CN" sz="2800" b="1" i="1" dirty="0">
                <a:solidFill>
                  <a:schemeClr val="tx1"/>
                </a:solidFill>
              </a:rPr>
              <a:t>L</a:t>
            </a:r>
            <a:r>
              <a:rPr lang="en-US" altLang="zh-CN" sz="2800" b="1" dirty="0">
                <a:solidFill>
                  <a:schemeClr val="tx1"/>
                </a:solidFill>
              </a:rPr>
              <a:t>(</a:t>
            </a:r>
            <a:r>
              <a:rPr lang="en-US" altLang="zh-CN" sz="2800" b="1" i="1" dirty="0">
                <a:solidFill>
                  <a:schemeClr val="tx1"/>
                </a:solidFill>
              </a:rPr>
              <a:t>Y</a:t>
            </a:r>
            <a:r>
              <a:rPr lang="en-US" altLang="zh-CN" sz="2800" b="1" dirty="0">
                <a:solidFill>
                  <a:schemeClr val="tx1"/>
                </a:solidFill>
              </a:rPr>
              <a:t>,</a:t>
            </a:r>
            <a:r>
              <a:rPr lang="en-US" altLang="zh-CN" sz="2800" b="1" i="1" dirty="0">
                <a:solidFill>
                  <a:schemeClr val="tx1"/>
                </a:solidFill>
              </a:rPr>
              <a:t> i</a:t>
            </a:r>
            <a:r>
              <a:rPr lang="en-US" altLang="zh-CN" sz="2800" b="1" dirty="0">
                <a:solidFill>
                  <a:schemeClr val="tx1"/>
                </a:solidFill>
              </a:rPr>
              <a:t>) </a:t>
            </a:r>
            <a:br>
              <a:rPr lang="en-US" altLang="zh-CN" sz="2800" b="1" dirty="0">
                <a:solidFill>
                  <a:schemeClr val="tx1"/>
                </a:solidFill>
              </a:rPr>
            </a:br>
            <a:br>
              <a:rPr lang="en-US" altLang="zh-CN" sz="2800" b="1" dirty="0">
                <a:solidFill>
                  <a:schemeClr val="tx1"/>
                </a:solidFill>
              </a:rPr>
            </a:br>
            <a:r>
              <a:rPr lang="zh-CN" altLang="en-US" sz="2800" b="1" dirty="0">
                <a:solidFill>
                  <a:schemeClr val="tx1"/>
                </a:solidFill>
              </a:rPr>
              <a:t>当</a:t>
            </a:r>
            <a:r>
              <a:rPr lang="en-US" altLang="zh-CN" sz="2800" b="1" i="1" dirty="0">
                <a:solidFill>
                  <a:schemeClr val="tx1"/>
                </a:solidFill>
              </a:rPr>
              <a:t>E</a:t>
            </a:r>
            <a:r>
              <a:rPr lang="zh-CN" altLang="en-US" sz="2800" b="1" dirty="0">
                <a:solidFill>
                  <a:schemeClr val="tx1"/>
                </a:solidFill>
              </a:rPr>
              <a:t>上升为</a:t>
            </a:r>
            <a:r>
              <a:rPr lang="en-US" altLang="zh-CN" sz="2800" b="1" i="1" dirty="0">
                <a:solidFill>
                  <a:schemeClr val="tx1"/>
                </a:solidFill>
              </a:rPr>
              <a:t>E</a:t>
            </a:r>
            <a:r>
              <a:rPr lang="en-US" altLang="zh-CN" sz="2800" b="1" dirty="0">
                <a:solidFill>
                  <a:schemeClr val="tx1"/>
                </a:solidFill>
                <a:sym typeface="Symbol" panose="05050102010706020507" pitchFamily="18" charset="2"/>
              </a:rPr>
              <a:t></a:t>
            </a:r>
            <a:r>
              <a:rPr lang="zh-CN" altLang="en-US" sz="2800" b="1" dirty="0">
                <a:solidFill>
                  <a:schemeClr val="tx1"/>
                </a:solidFill>
              </a:rPr>
              <a:t>时，</a:t>
            </a:r>
            <a:r>
              <a:rPr lang="en-US" altLang="zh-CN" sz="2800" b="1" dirty="0">
                <a:solidFill>
                  <a:schemeClr val="tx1"/>
                </a:solidFill>
              </a:rPr>
              <a:t>M</a:t>
            </a:r>
            <a:r>
              <a:rPr lang="en-US" altLang="zh-CN" sz="2800" b="1" baseline="-25000" dirty="0">
                <a:solidFill>
                  <a:schemeClr val="tx1"/>
                </a:solidFill>
              </a:rPr>
              <a:t>d</a:t>
            </a:r>
            <a:r>
              <a:rPr lang="zh-CN" altLang="en-US" sz="2800" b="1" dirty="0">
                <a:solidFill>
                  <a:schemeClr val="tx1"/>
                </a:solidFill>
              </a:rPr>
              <a:t>随之上升，造成货币供不应求，根据前面的说明，这进一步导致外汇储备的上升和国际收支顺差的出现。因此，一国可以通过调整汇率以改善国际收支。</a:t>
            </a:r>
            <a:endParaRPr lang="zh-CN" altLang="en-US" sz="2800" b="1" dirty="0">
              <a:solidFill>
                <a:schemeClr val="tx1"/>
              </a:solidFill>
            </a:endParaRPr>
          </a:p>
        </p:txBody>
      </p:sp>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62" name="Rectangle 2"/>
          <p:cNvSpPr>
            <a:spLocks noGrp="1"/>
          </p:cNvSpPr>
          <p:nvPr>
            <p:ph type="title"/>
          </p:nvPr>
        </p:nvSpPr>
        <p:spPr>
          <a:xfrm>
            <a:off x="1371600" y="2924175"/>
            <a:ext cx="7772400" cy="1206500"/>
          </a:xfrm>
          <a:ln/>
        </p:spPr>
        <p:txBody>
          <a:bodyPr vert="horz" wrap="square" lIns="91440" tIns="45720" rIns="91440" bIns="45720" anchor="ctr" anchorCtr="0"/>
          <a:p>
            <a:pPr eaLnBrk="1" hangingPunct="1"/>
            <a:r>
              <a:rPr lang="zh-CN" altLang="en-US" sz="3600" b="1" dirty="0">
                <a:solidFill>
                  <a:schemeClr val="tx1"/>
                </a:solidFill>
              </a:rPr>
              <a:t>第五节  国际收支的政策配合论</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一、政策配合论的基本思想</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短期里，一国的内部失衡可以通过外部的反向失衡予以弥补，从而使整个宏观经济依然能维持均衡格局。 </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一国的贸易收支不可能维持永久性失衡。所以，宏观经济的均衡最终必须依赖外部均衡和内部均衡的同时实现。</a:t>
            </a:r>
            <a:r>
              <a:rPr lang="zh-CN" altLang="en-US" sz="3600" dirty="0"/>
              <a:t> </a:t>
            </a:r>
            <a:endParaRPr lang="zh-CN" altLang="en-US" sz="3600" dirty="0"/>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7986" name="Rectangle 4"/>
          <p:cNvSpPr>
            <a:spLocks noGrp="1"/>
          </p:cNvSpPr>
          <p:nvPr>
            <p:ph type="title"/>
          </p:nvPr>
        </p:nvSpPr>
        <p:spPr>
          <a:ln/>
        </p:spPr>
        <p:txBody>
          <a:bodyPr vert="horz" wrap="square" lIns="91440" tIns="45720" rIns="91440" bIns="45720" anchor="ctr" anchorCtr="0"/>
          <a:p>
            <a:pPr eaLnBrk="1" hangingPunct="1"/>
            <a:br>
              <a:rPr lang="en-US" altLang="zh-CN" sz="3200" b="1" dirty="0">
                <a:solidFill>
                  <a:schemeClr val="tx1"/>
                </a:solidFill>
              </a:rPr>
            </a:br>
            <a:br>
              <a:rPr lang="en-US" altLang="zh-CN" sz="3200" b="1" dirty="0">
                <a:solidFill>
                  <a:schemeClr val="tx1"/>
                </a:solidFill>
              </a:rPr>
            </a:br>
            <a:r>
              <a:rPr lang="zh-CN" altLang="en-US" sz="4000" b="1" dirty="0">
                <a:solidFill>
                  <a:schemeClr val="tx1"/>
                </a:solidFill>
              </a:rPr>
              <a:t>米德冲突和丁伯根法则</a:t>
            </a:r>
            <a:r>
              <a:rPr lang="zh-CN" altLang="en-US" sz="4000" dirty="0"/>
              <a:t> </a:t>
            </a:r>
            <a:br>
              <a:rPr lang="zh-CN" altLang="en-US" sz="4000" b="1" dirty="0">
                <a:solidFill>
                  <a:schemeClr val="tx1"/>
                </a:solidFill>
              </a:rPr>
            </a:br>
            <a:br>
              <a:rPr lang="zh-CN" altLang="en-US" sz="4000" b="1" dirty="0">
                <a:solidFill>
                  <a:schemeClr val="tx1"/>
                </a:solidFill>
              </a:rPr>
            </a:br>
            <a:r>
              <a:rPr lang="zh-CN" altLang="en-US" sz="3200" b="1" dirty="0">
                <a:solidFill>
                  <a:schemeClr val="tx1"/>
                </a:solidFill>
              </a:rPr>
              <a:t>表</a:t>
            </a:r>
            <a:r>
              <a:rPr lang="en-US" altLang="zh-CN" sz="3200" b="1" dirty="0">
                <a:solidFill>
                  <a:schemeClr val="tx1"/>
                </a:solidFill>
              </a:rPr>
              <a:t>5-5      </a:t>
            </a:r>
            <a:r>
              <a:rPr lang="zh-CN" altLang="en-US" sz="3200" b="1" dirty="0">
                <a:solidFill>
                  <a:schemeClr val="tx1"/>
                </a:solidFill>
              </a:rPr>
              <a:t>内部失衡与外部失衡的各种组合</a:t>
            </a:r>
            <a:br>
              <a:rPr lang="zh-CN" altLang="en-US" sz="4000" b="1" dirty="0">
                <a:solidFill>
                  <a:schemeClr val="tx1"/>
                </a:solidFill>
              </a:rPr>
            </a:br>
            <a:endParaRPr lang="zh-CN" altLang="en-US" sz="4000" b="1" dirty="0">
              <a:solidFill>
                <a:schemeClr val="tx1"/>
              </a:solidFill>
            </a:endParaRPr>
          </a:p>
        </p:txBody>
      </p:sp>
      <p:graphicFrame>
        <p:nvGraphicFramePr>
          <p:cNvPr id="1219785" name="Group 201"/>
          <p:cNvGraphicFramePr>
            <a:graphicFrameLocks noGrp="1"/>
          </p:cNvGraphicFramePr>
          <p:nvPr/>
        </p:nvGraphicFramePr>
        <p:xfrm>
          <a:off x="1258888" y="2492375"/>
          <a:ext cx="7885113" cy="3941763"/>
        </p:xfrm>
        <a:graphic>
          <a:graphicData uri="http://schemas.openxmlformats.org/drawingml/2006/table">
            <a:tbl>
              <a:tblPr/>
              <a:tblGrid>
                <a:gridCol w="1225550"/>
                <a:gridCol w="3370262"/>
                <a:gridCol w="3289300"/>
              </a:tblGrid>
              <a:tr h="649393">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情形</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7" marB="45727"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内部失衡</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7" marB="45727"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外部失衡</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7" marB="45727"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1066972">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a:t>
                      </a:r>
                      <a:endParaRPr kumimoji="1" lang="en-US" altLang="zh-CN"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7" marB="45727"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经济衰退或</a:t>
                      </a:r>
                      <a:endPar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失业增加</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7" marB="45727"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经常项目逆差</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7" marB="45727"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1066972">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a:t>
                      </a:r>
                      <a:endParaRPr kumimoji="1" lang="en-US" altLang="zh-CN"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7" marB="45727"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经济衰退或</a:t>
                      </a:r>
                      <a:endPar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失业增加</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7" marB="45727"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经常项目顺差</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7" marB="45727"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579213">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3</a:t>
                      </a:r>
                      <a:endParaRPr kumimoji="1" lang="en-US" altLang="zh-CN"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7" marB="45727"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通货膨胀</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7" marB="45727"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经常项目逆差</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7" marB="45727"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579213">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a:t>
                      </a:r>
                      <a:endParaRPr kumimoji="1" lang="en-US" altLang="zh-CN"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7" marB="45727"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通货膨胀</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7" marB="45727"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经常项目顺差</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27" marB="45727"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bl>
          </a:graphicData>
        </a:graphic>
      </p:graphicFrame>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9010" name="Rectangle 4"/>
          <p:cNvSpPr>
            <a:spLocks noGrp="1"/>
          </p:cNvSpPr>
          <p:nvPr>
            <p:ph type="title"/>
          </p:nvPr>
        </p:nvSpPr>
        <p:spPr>
          <a:ln/>
        </p:spPr>
        <p:txBody>
          <a:bodyPr vert="horz" wrap="square" lIns="91440" tIns="45720" rIns="91440" bIns="45720" anchor="ctr" anchorCtr="0"/>
          <a:p>
            <a:pPr eaLnBrk="1" hangingPunct="1"/>
            <a:r>
              <a:rPr lang="zh-CN" altLang="en-US" b="1" dirty="0">
                <a:solidFill>
                  <a:schemeClr val="tx1"/>
                </a:solidFill>
              </a:rPr>
              <a:t>二、斯旺模型</a:t>
            </a:r>
            <a:r>
              <a:rPr lang="zh-CN" altLang="en-US" dirty="0"/>
              <a:t> </a:t>
            </a:r>
            <a:endParaRPr lang="zh-CN" altLang="en-US" dirty="0"/>
          </a:p>
        </p:txBody>
      </p:sp>
      <p:pic>
        <p:nvPicPr>
          <p:cNvPr id="299011" name="Picture 5"/>
          <p:cNvPicPr>
            <a:picLocks noChangeAspect="1"/>
          </p:cNvPicPr>
          <p:nvPr/>
        </p:nvPicPr>
        <p:blipFill>
          <a:blip r:embed="rId1"/>
          <a:srcRect l="11609" t="26781" r="14029" b="17215"/>
          <a:stretch>
            <a:fillRect/>
          </a:stretch>
        </p:blipFill>
        <p:spPr>
          <a:xfrm>
            <a:off x="0" y="1701800"/>
            <a:ext cx="9144000" cy="5156200"/>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title"/>
          </p:nvPr>
        </p:nvSpPr>
        <p:spPr>
          <a:xfrm>
            <a:off x="1371600" y="2852738"/>
            <a:ext cx="7772400" cy="1206500"/>
          </a:xfrm>
          <a:ln/>
        </p:spPr>
        <p:txBody>
          <a:bodyPr vert="horz" wrap="square" lIns="91440" tIns="45720" rIns="91440" bIns="45720" anchor="ctr" anchorCtr="0"/>
          <a:p>
            <a:pPr eaLnBrk="1" hangingPunct="1"/>
            <a:r>
              <a:rPr lang="en-US" altLang="zh-CN" sz="2800" b="1" dirty="0">
                <a:solidFill>
                  <a:schemeClr val="tx1"/>
                </a:solidFill>
              </a:rPr>
              <a:t>	</a:t>
            </a:r>
            <a:r>
              <a:rPr lang="zh-CN" altLang="en-US" sz="2800" b="1" dirty="0">
                <a:solidFill>
                  <a:schemeClr val="tx1"/>
                </a:solidFill>
              </a:rPr>
              <a:t>二、国际收支平衡表的主要内容</a:t>
            </a:r>
            <a:br>
              <a:rPr lang="zh-CN" altLang="en-US" sz="2800" b="1" dirty="0">
                <a:solidFill>
                  <a:schemeClr val="tx1"/>
                </a:solidFill>
              </a:rPr>
            </a:br>
            <a:r>
              <a:rPr lang="zh-CN" altLang="en-US" sz="2800" b="1" dirty="0">
                <a:solidFill>
                  <a:schemeClr val="tx1"/>
                </a:solidFill>
              </a:rPr>
              <a:t>	</a:t>
            </a:r>
            <a:br>
              <a:rPr lang="zh-CN" altLang="en-US" sz="2800" b="1" dirty="0">
                <a:solidFill>
                  <a:schemeClr val="tx1"/>
                </a:solidFill>
              </a:rPr>
            </a:br>
            <a:r>
              <a:rPr lang="zh-CN" altLang="en-US" sz="2800" b="1" dirty="0">
                <a:solidFill>
                  <a:schemeClr val="tx1"/>
                </a:solidFill>
              </a:rPr>
              <a:t>	国际收支平衡表包括的内容按经济性质分为经常项目、资本项目和平衡项目三大类，每一大项目可再分为一些分支项目（</a:t>
            </a:r>
            <a:r>
              <a:rPr lang="en-US" altLang="zh-CN" sz="2800" b="1" dirty="0">
                <a:solidFill>
                  <a:schemeClr val="tx1"/>
                </a:solidFill>
              </a:rPr>
              <a:t>sub-accounts</a:t>
            </a:r>
            <a:r>
              <a:rPr lang="zh-CN" altLang="en-US" sz="2800" b="1" dirty="0">
                <a:solidFill>
                  <a:schemeClr val="tx1"/>
                </a:solidFill>
              </a:rPr>
              <a:t>）。</a:t>
            </a:r>
            <a:br>
              <a:rPr lang="zh-CN" altLang="en-US" sz="2800" b="1" dirty="0">
                <a:solidFill>
                  <a:schemeClr val="tx1"/>
                </a:solidFill>
              </a:rPr>
            </a:br>
            <a:r>
              <a:rPr lang="zh-CN" altLang="en-US" sz="2800" b="1" dirty="0">
                <a:solidFill>
                  <a:schemeClr val="tx1"/>
                </a:solidFill>
              </a:rPr>
              <a:t> </a:t>
            </a:r>
            <a:br>
              <a:rPr lang="zh-CN" altLang="en-US" sz="2800" b="1" dirty="0">
                <a:solidFill>
                  <a:schemeClr val="tx1"/>
                </a:solidFill>
              </a:rPr>
            </a:br>
            <a:r>
              <a:rPr lang="zh-CN" altLang="en-US" sz="2800" b="1" dirty="0">
                <a:solidFill>
                  <a:schemeClr val="tx1"/>
                </a:solidFill>
              </a:rPr>
              <a:t>（一）经常项目</a:t>
            </a:r>
            <a:br>
              <a:rPr lang="zh-CN" altLang="en-US" sz="2800" b="1" dirty="0">
                <a:solidFill>
                  <a:schemeClr val="tx1"/>
                </a:solidFill>
              </a:rPr>
            </a:br>
            <a:r>
              <a:rPr lang="zh-CN" altLang="en-US" sz="2800" b="1" dirty="0">
                <a:solidFill>
                  <a:schemeClr val="tx1"/>
                </a:solidFill>
              </a:rPr>
              <a:t>	经常项目（</a:t>
            </a:r>
            <a:r>
              <a:rPr lang="en-US" altLang="zh-CN" sz="2800" b="1" dirty="0">
                <a:solidFill>
                  <a:schemeClr val="tx1"/>
                </a:solidFill>
              </a:rPr>
              <a:t>Current Account</a:t>
            </a:r>
            <a:r>
              <a:rPr lang="zh-CN" altLang="en-US" sz="2800" b="1" dirty="0">
                <a:solidFill>
                  <a:schemeClr val="tx1"/>
                </a:solidFill>
              </a:rPr>
              <a:t>）是国际收支平衡表中最基本和最重要的项目，主要记载表现为货物和服务的国际交易。该项目又可细分为贸易收支（货物贸易和服务贸易）、收益（初次收入）和转移收支（二次收入）等项目。</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经常项目的收入记贷方，支出记借方</a:t>
            </a:r>
            <a:endParaRPr lang="zh-CN" altLang="en-US" sz="2800" b="1" dirty="0">
              <a:solidFill>
                <a:schemeClr val="tx1"/>
              </a:solidFill>
            </a:endParaRPr>
          </a:p>
        </p:txBody>
      </p:sp>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0034" name="Rectangle 4"/>
          <p:cNvSpPr/>
          <p:nvPr/>
        </p:nvSpPr>
        <p:spPr>
          <a:xfrm>
            <a:off x="1476375" y="434975"/>
            <a:ext cx="7127875" cy="1736725"/>
          </a:xfrm>
          <a:prstGeom prst="rect">
            <a:avLst/>
          </a:prstGeom>
          <a:noFill/>
          <a:ln w="12700">
            <a:noFill/>
          </a:ln>
        </p:spPr>
        <p:txBody>
          <a:bodyPr anchor="ctr" anchorCtr="0">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0"/>
              </a:spcBef>
              <a:buClrTx/>
              <a:buSzTx/>
              <a:buFontTx/>
              <a:buNone/>
            </a:pPr>
            <a:r>
              <a:rPr lang="zh-CN" altLang="en-US" b="1" dirty="0"/>
              <a:t>经验法则：</a:t>
            </a:r>
            <a:endParaRPr lang="zh-CN" altLang="en-US" b="1" dirty="0"/>
          </a:p>
          <a:p>
            <a:pPr marL="0" lvl="0" indent="0" eaLnBrk="1" hangingPunct="1">
              <a:spcBef>
                <a:spcPct val="0"/>
              </a:spcBef>
              <a:buClrTx/>
              <a:buSzTx/>
              <a:buFontTx/>
              <a:buNone/>
            </a:pPr>
            <a:r>
              <a:rPr lang="zh-CN" altLang="en-US" b="1" dirty="0"/>
              <a:t>支出增减政策和支出转移政策的搭配</a:t>
            </a:r>
            <a:endParaRPr lang="zh-CN" altLang="en-US" sz="3600" b="1" dirty="0"/>
          </a:p>
          <a:p>
            <a:pPr marL="0" lvl="0" indent="0">
              <a:spcBef>
                <a:spcPct val="0"/>
              </a:spcBef>
              <a:buClrTx/>
              <a:buSzTx/>
              <a:buFontTx/>
              <a:buNone/>
            </a:pPr>
            <a:endParaRPr lang="en-US" altLang="zh-CN" sz="4400" dirty="0"/>
          </a:p>
        </p:txBody>
      </p:sp>
      <p:graphicFrame>
        <p:nvGraphicFramePr>
          <p:cNvPr id="1226892" name="Group 140"/>
          <p:cNvGraphicFramePr>
            <a:graphicFrameLocks noGrp="1"/>
          </p:cNvGraphicFramePr>
          <p:nvPr/>
        </p:nvGraphicFramePr>
        <p:xfrm>
          <a:off x="1258888" y="1700213"/>
          <a:ext cx="7885113" cy="4862513"/>
        </p:xfrm>
        <a:graphic>
          <a:graphicData uri="http://schemas.openxmlformats.org/drawingml/2006/table">
            <a:tbl>
              <a:tblPr/>
              <a:tblGrid>
                <a:gridCol w="1028700"/>
                <a:gridCol w="2925762"/>
                <a:gridCol w="2028825"/>
                <a:gridCol w="1901825"/>
              </a:tblGrid>
              <a:tr h="973138">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区域</a:t>
                      </a:r>
                      <a:endParaRPr kumimoji="1" lang="zh-CN" altLang="en-US"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经 济 状 况</a:t>
                      </a:r>
                      <a:endParaRPr kumimoji="1" lang="zh-CN" altLang="en-US"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支出增</a:t>
                      </a:r>
                      <a:endPar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减政策</a:t>
                      </a:r>
                      <a:endParaRPr kumimoji="1" lang="zh-CN" altLang="en-US"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支出转</a:t>
                      </a:r>
                      <a:endPar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移政策</a:t>
                      </a:r>
                      <a:endParaRPr kumimoji="1" lang="zh-CN" altLang="en-US"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971550">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Ⅰ</a:t>
                      </a:r>
                      <a:endParaRPr kumimoji="1" lang="en-US" altLang="zh-CN"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通货膨胀、</a:t>
                      </a:r>
                      <a:endPar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贸易收支逆差</a:t>
                      </a:r>
                      <a:endParaRPr kumimoji="1" lang="zh-CN" altLang="en-US"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紧缩</a:t>
                      </a:r>
                      <a:endParaRPr kumimoji="1" lang="zh-CN" altLang="en-US"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本币贬值</a:t>
                      </a:r>
                      <a:endParaRPr kumimoji="1" lang="zh-CN" altLang="en-US"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973138">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Ⅱ</a:t>
                      </a:r>
                      <a:endParaRPr kumimoji="1" lang="en-US" altLang="zh-CN"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经济衰退、</a:t>
                      </a:r>
                      <a:endPar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贸易收支逆差</a:t>
                      </a:r>
                      <a:endParaRPr kumimoji="1" lang="zh-CN" altLang="en-US"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扩张</a:t>
                      </a:r>
                      <a:endParaRPr kumimoji="1" lang="zh-CN" altLang="en-US"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本币贬值</a:t>
                      </a:r>
                      <a:endParaRPr kumimoji="1" lang="zh-CN" altLang="en-US"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971550">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Ⅲ</a:t>
                      </a:r>
                      <a:endParaRPr kumimoji="1" lang="en-US" altLang="zh-CN"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经济衰退、</a:t>
                      </a:r>
                      <a:endPar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贸易收支顺差</a:t>
                      </a:r>
                      <a:endParaRPr kumimoji="1" lang="zh-CN" altLang="en-US"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扩张</a:t>
                      </a:r>
                      <a:endParaRPr kumimoji="1" lang="zh-CN" altLang="en-US"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本币升值</a:t>
                      </a:r>
                      <a:endParaRPr kumimoji="1" lang="zh-CN" altLang="en-US"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973138">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Ⅳ</a:t>
                      </a:r>
                      <a:endParaRPr kumimoji="1" lang="en-US" altLang="zh-CN"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通货膨胀、</a:t>
                      </a:r>
                      <a:endPar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贸易收支顺差</a:t>
                      </a:r>
                      <a:endParaRPr kumimoji="1" lang="zh-CN" altLang="en-US"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紧缩</a:t>
                      </a:r>
                      <a:endParaRPr kumimoji="1" lang="zh-CN" altLang="en-US"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本币升值</a:t>
                      </a:r>
                      <a:endParaRPr kumimoji="1" lang="zh-CN" altLang="en-US" sz="4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r>
            </a:tbl>
          </a:graphicData>
        </a:graphic>
      </p:graphicFrame>
      <p:sp>
        <p:nvSpPr>
          <p:cNvPr id="300067" name="Rectangle 133"/>
          <p:cNvSpPr/>
          <p:nvPr/>
        </p:nvSpPr>
        <p:spPr>
          <a:xfrm>
            <a:off x="0" y="4206875"/>
            <a:ext cx="184150" cy="457200"/>
          </a:xfrm>
          <a:prstGeom prst="rect">
            <a:avLst/>
          </a:prstGeom>
          <a:noFill/>
          <a:ln w="12700">
            <a:noFill/>
          </a:ln>
        </p:spPr>
        <p:txBody>
          <a:bodyPr wrap="none" anchor="ctr" anchorCtr="0">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0"/>
              </a:spcBef>
              <a:buClrTx/>
              <a:buSzTx/>
              <a:buFontTx/>
              <a:buNone/>
            </a:pPr>
            <a:endParaRPr lang="zh-CN" altLang="zh-CN" sz="2400" dirty="0"/>
          </a:p>
        </p:txBody>
      </p:sp>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1058" name="Text Box 4"/>
          <p:cNvSpPr txBox="1"/>
          <p:nvPr/>
        </p:nvSpPr>
        <p:spPr>
          <a:xfrm>
            <a:off x="2987675" y="476250"/>
            <a:ext cx="4032250" cy="701675"/>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4000" b="1" dirty="0"/>
              <a:t>三、蒙代尔模型</a:t>
            </a:r>
            <a:endParaRPr lang="zh-CN" altLang="en-US" sz="4000" b="1" dirty="0"/>
          </a:p>
        </p:txBody>
      </p:sp>
      <p:pic>
        <p:nvPicPr>
          <p:cNvPr id="301059" name="Picture 5"/>
          <p:cNvPicPr>
            <a:picLocks noChangeAspect="1"/>
          </p:cNvPicPr>
          <p:nvPr/>
        </p:nvPicPr>
        <p:blipFill>
          <a:blip r:embed="rId1"/>
          <a:srcRect l="11624" t="4622" r="11748" b="30664"/>
          <a:stretch>
            <a:fillRect/>
          </a:stretch>
        </p:blipFill>
        <p:spPr>
          <a:xfrm>
            <a:off x="0" y="1412875"/>
            <a:ext cx="9144000" cy="5445125"/>
          </a:xfrm>
          <a:prstGeom prst="rect">
            <a:avLst/>
          </a:prstGeom>
          <a:noFill/>
          <a:ln w="9525">
            <a:noFill/>
          </a:ln>
        </p:spPr>
      </p:pic>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2082" name="Rectangle 4"/>
          <p:cNvSpPr/>
          <p:nvPr/>
        </p:nvSpPr>
        <p:spPr>
          <a:xfrm>
            <a:off x="1979613" y="320675"/>
            <a:ext cx="5689600" cy="1190625"/>
          </a:xfrm>
          <a:prstGeom prst="rect">
            <a:avLst/>
          </a:prstGeom>
          <a:noFill/>
          <a:ln w="12700">
            <a:noFill/>
          </a:ln>
        </p:spPr>
        <p:txBody>
          <a:bodyPr wrap="none" anchor="ctr" anchorCtr="0">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0"/>
              </a:spcBef>
              <a:buClrTx/>
              <a:buSzTx/>
              <a:buFontTx/>
              <a:buNone/>
            </a:pPr>
            <a:r>
              <a:rPr lang="zh-CN" altLang="en-US" sz="3600" b="1" dirty="0"/>
              <a:t>经验法则：</a:t>
            </a:r>
            <a:endParaRPr lang="zh-CN" altLang="en-US" sz="3600" b="1" dirty="0"/>
          </a:p>
          <a:p>
            <a:pPr marL="0" lvl="0" indent="0" eaLnBrk="1" hangingPunct="1">
              <a:spcBef>
                <a:spcPct val="0"/>
              </a:spcBef>
              <a:buClrTx/>
              <a:buSzTx/>
              <a:buFontTx/>
              <a:buNone/>
            </a:pPr>
            <a:r>
              <a:rPr lang="zh-CN" altLang="en-US" sz="3600" b="1" dirty="0"/>
              <a:t>财政政策和货币政策的搭配</a:t>
            </a:r>
            <a:endParaRPr lang="zh-CN" altLang="en-US" sz="6000" b="1" dirty="0"/>
          </a:p>
        </p:txBody>
      </p:sp>
      <p:graphicFrame>
        <p:nvGraphicFramePr>
          <p:cNvPr id="1227919" name="Group 143"/>
          <p:cNvGraphicFramePr>
            <a:graphicFrameLocks noGrp="1"/>
          </p:cNvGraphicFramePr>
          <p:nvPr/>
        </p:nvGraphicFramePr>
        <p:xfrm>
          <a:off x="1187450" y="1752600"/>
          <a:ext cx="7956550" cy="5105400"/>
        </p:xfrm>
        <a:graphic>
          <a:graphicData uri="http://schemas.openxmlformats.org/drawingml/2006/table">
            <a:tbl>
              <a:tblPr/>
              <a:tblGrid>
                <a:gridCol w="1038225"/>
                <a:gridCol w="3113088"/>
                <a:gridCol w="1901825"/>
                <a:gridCol w="1903412"/>
              </a:tblGrid>
              <a:tr h="720725">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区间</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经济状况</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财政政策</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货币政策</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1096963">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Ⅰ</a:t>
                      </a:r>
                      <a:endParaRPr kumimoji="1" lang="en-US" altLang="zh-CN"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通货膨胀、</a:t>
                      </a:r>
                      <a:endPar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国际收支顺差</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紧缩</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扩张</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1095375">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Ⅱ</a:t>
                      </a:r>
                      <a:endParaRPr kumimoji="1" lang="en-US" altLang="zh-CN"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经济衰退、</a:t>
                      </a:r>
                      <a:endPar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国际收支顺差</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扩张</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扩张</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1096963">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Ⅲ</a:t>
                      </a:r>
                      <a:endParaRPr kumimoji="1" lang="en-US" altLang="zh-CN"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经济衰退、</a:t>
                      </a:r>
                      <a:endPar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国际收支逆差</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扩张</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紧缩</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1095375">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Ⅳ</a:t>
                      </a:r>
                      <a:endParaRPr kumimoji="1" lang="en-US" altLang="zh-CN"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通货膨胀、</a:t>
                      </a:r>
                      <a:endPar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国际收支逆差</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紧缩</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algn="l">
                        <a:spcBef>
                          <a:spcPct val="20000"/>
                        </a:spcBef>
                        <a:buClr>
                          <a:schemeClr val="tx2"/>
                        </a:buClr>
                        <a:buSzPct val="90000"/>
                        <a:buFont typeface="Symbol" panose="05050102010706020507" pitchFamily="18" charset="2"/>
                        <a:defRPr kumimoji="1" sz="2800">
                          <a:solidFill>
                            <a:schemeClr val="tx1"/>
                          </a:solidFill>
                          <a:latin typeface="Times New Roman" panose="02020603050405020304" pitchFamily="18" charset="0"/>
                          <a:ea typeface="宋体" panose="02010600030101010101" pitchFamily="2" charset="-122"/>
                        </a:defRPr>
                      </a:lvl1pPr>
                      <a:lvl2pPr algn="l">
                        <a:spcBef>
                          <a:spcPct val="20000"/>
                        </a:spcBef>
                        <a:defRPr kumimoji="1" sz="2400">
                          <a:solidFill>
                            <a:schemeClr val="tx1"/>
                          </a:solidFill>
                          <a:latin typeface="Times New Roman" panose="02020603050405020304" pitchFamily="18" charset="0"/>
                          <a:ea typeface="宋体" panose="02010600030101010101" pitchFamily="2" charset="-122"/>
                        </a:defRPr>
                      </a:lvl2pPr>
                      <a:lvl3pPr algn="l">
                        <a:spcBef>
                          <a:spcPct val="20000"/>
                        </a:spcBef>
                        <a:defRPr kumimoji="1" sz="2000">
                          <a:solidFill>
                            <a:schemeClr val="tx1"/>
                          </a:solidFill>
                          <a:latin typeface="Times New Roman" panose="02020603050405020304" pitchFamily="18" charset="0"/>
                          <a:ea typeface="宋体" panose="02010600030101010101" pitchFamily="2" charset="-122"/>
                        </a:defRPr>
                      </a:lvl3pPr>
                      <a:lvl4pPr algn="l">
                        <a:spcBef>
                          <a:spcPct val="20000"/>
                        </a:spcBef>
                        <a:defRPr kumimoji="1">
                          <a:solidFill>
                            <a:schemeClr val="tx1"/>
                          </a:solidFill>
                          <a:latin typeface="Times New Roman" panose="02020603050405020304" pitchFamily="18" charset="0"/>
                          <a:ea typeface="宋体" panose="02010600030101010101" pitchFamily="2" charset="-122"/>
                        </a:defRPr>
                      </a:lvl4pPr>
                      <a:lvl5pPr algn="l">
                        <a:spcBef>
                          <a:spcPct val="20000"/>
                        </a:spcBef>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kumimoji="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紧缩</a:t>
                      </a:r>
                      <a:endParaRPr kumimoji="1" lang="zh-CN" altLang="en-US" sz="5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r>
            </a:tbl>
          </a:graphicData>
        </a:graphic>
      </p:graphicFrame>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3106" name="Rectangle 2"/>
          <p:cNvSpPr>
            <a:spLocks noGrp="1"/>
          </p:cNvSpPr>
          <p:nvPr>
            <p:ph type="title"/>
          </p:nvPr>
        </p:nvSpPr>
        <p:spPr>
          <a:xfrm>
            <a:off x="1371600" y="1341438"/>
            <a:ext cx="7772400" cy="1206500"/>
          </a:xfrm>
          <a:ln/>
        </p:spPr>
        <p:txBody>
          <a:bodyPr vert="horz" wrap="square" lIns="92075" tIns="46038" rIns="92075" bIns="46038" anchor="ctr" anchorCtr="0"/>
          <a:p>
            <a:pPr eaLnBrk="1" hangingPunct="1"/>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rPr>
              <a:t>第六章     汇率制度</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第一节   汇率制度的类型</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一、固定汇率制度</a:t>
            </a:r>
            <a:br>
              <a:rPr lang="zh-CN" altLang="en-US" sz="3200" b="1" dirty="0">
                <a:solidFill>
                  <a:schemeClr val="tx1"/>
                </a:solidFill>
              </a:rPr>
            </a:br>
            <a:r>
              <a:rPr lang="zh-CN" altLang="en-US" sz="3200" b="1" dirty="0">
                <a:solidFill>
                  <a:schemeClr val="tx1"/>
                </a:solidFill>
              </a:rPr>
              <a:t>（一）固定汇率制度概述</a:t>
            </a:r>
            <a:br>
              <a:rPr lang="zh-CN" altLang="en-US" sz="3200" b="1" dirty="0">
                <a:solidFill>
                  <a:schemeClr val="tx1"/>
                </a:solidFill>
              </a:rPr>
            </a:br>
            <a:r>
              <a:rPr lang="zh-CN" altLang="en-US" sz="3200" b="1" dirty="0">
                <a:solidFill>
                  <a:schemeClr val="tx1"/>
                </a:solidFill>
                <a:latin typeface="宋体" panose="02010600030101010101" pitchFamily="2" charset="-122"/>
              </a:rPr>
              <a:t>固定汇率制度（</a:t>
            </a:r>
            <a:r>
              <a:rPr lang="en-US" altLang="zh-CN" sz="3200" b="1" dirty="0">
                <a:solidFill>
                  <a:schemeClr val="tx1"/>
                </a:solidFill>
                <a:latin typeface="宋体" panose="02010600030101010101" pitchFamily="2" charset="-122"/>
              </a:rPr>
              <a:t>Fixed Exchange Rate System</a:t>
            </a:r>
            <a:r>
              <a:rPr lang="zh-CN" altLang="en-US" sz="3200" b="1" dirty="0">
                <a:solidFill>
                  <a:schemeClr val="tx1"/>
                </a:solidFill>
                <a:latin typeface="宋体" panose="02010600030101010101" pitchFamily="2" charset="-122"/>
              </a:rPr>
              <a:t>）是以某些相对稳定的标准或尺度，如货币的含金量作为依据，以确定汇率水平的一种制度。由于据此确定的汇率水平一般不会轻易发生大幅度变动，故称为固定汇率制度。</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4130" name="Rectangle 2"/>
          <p:cNvSpPr>
            <a:spLocks noGrp="1"/>
          </p:cNvSpPr>
          <p:nvPr>
            <p:ph type="title"/>
          </p:nvPr>
        </p:nvSpPr>
        <p:spPr>
          <a:xfrm>
            <a:off x="1371600" y="2781300"/>
            <a:ext cx="7772400" cy="1206500"/>
          </a:xfrm>
          <a:ln/>
        </p:spPr>
        <p:txBody>
          <a:bodyPr vert="horz" wrap="square" lIns="91440" tIns="45720" rIns="91440" bIns="45720" anchor="ctr" anchorCtr="0"/>
          <a:p>
            <a:pPr eaLnBrk="1" hangingPunct="1"/>
            <a:r>
              <a:rPr lang="zh-CN" altLang="en-US" sz="3200" b="1" dirty="0">
                <a:solidFill>
                  <a:schemeClr val="tx1"/>
                </a:solidFill>
              </a:rPr>
              <a:t>（二）货币局制度</a:t>
            </a:r>
            <a:br>
              <a:rPr lang="zh-CN" altLang="en-US" sz="3200" b="1" dirty="0">
                <a:solidFill>
                  <a:schemeClr val="tx1"/>
                </a:solidFill>
              </a:rPr>
            </a:br>
            <a:r>
              <a:rPr lang="zh-CN" altLang="en-US" sz="3200" b="1" dirty="0">
                <a:solidFill>
                  <a:schemeClr val="tx1"/>
                </a:solidFill>
              </a:rPr>
              <a:t>            香港的联系汇率制</a:t>
            </a:r>
            <a:br>
              <a:rPr lang="zh-CN" altLang="en-US" sz="3200" b="1" dirty="0">
                <a:solidFill>
                  <a:schemeClr val="tx1"/>
                </a:solidFill>
              </a:rPr>
            </a:br>
            <a:br>
              <a:rPr lang="zh-CN" altLang="en-US" sz="3200" b="1" dirty="0">
                <a:solidFill>
                  <a:schemeClr val="tx1"/>
                </a:solidFill>
              </a:rPr>
            </a:br>
            <a:r>
              <a:rPr lang="en-US" altLang="zh-CN" sz="3200" b="1" dirty="0">
                <a:solidFill>
                  <a:schemeClr val="tx1"/>
                </a:solidFill>
              </a:rPr>
              <a:t>《 </a:t>
            </a:r>
            <a:r>
              <a:rPr lang="zh-CN" altLang="en-US" sz="3200" b="1" dirty="0">
                <a:solidFill>
                  <a:schemeClr val="tx1"/>
                </a:solidFill>
              </a:rPr>
              <a:t>国际金融报 </a:t>
            </a:r>
            <a:r>
              <a:rPr lang="en-US" altLang="zh-CN" sz="3200" b="1" dirty="0">
                <a:solidFill>
                  <a:schemeClr val="tx1"/>
                </a:solidFill>
              </a:rPr>
              <a:t>》</a:t>
            </a:r>
            <a:r>
              <a:rPr lang="zh-CN" altLang="en-US" sz="3200" b="1" dirty="0">
                <a:solidFill>
                  <a:schemeClr val="tx1"/>
                </a:solidFill>
              </a:rPr>
              <a:t>（ </a:t>
            </a:r>
            <a:r>
              <a:rPr lang="en-US" altLang="zh-CN" sz="3200" b="1" dirty="0">
                <a:solidFill>
                  <a:schemeClr val="tx1"/>
                </a:solidFill>
              </a:rPr>
              <a:t>2012</a:t>
            </a:r>
            <a:r>
              <a:rPr lang="zh-CN" altLang="en-US" sz="3200" b="1" dirty="0">
                <a:solidFill>
                  <a:schemeClr val="tx1"/>
                </a:solidFill>
              </a:rPr>
              <a:t>年</a:t>
            </a:r>
            <a:r>
              <a:rPr lang="en-US" altLang="zh-CN" sz="3200" b="1" dirty="0">
                <a:solidFill>
                  <a:schemeClr val="tx1"/>
                </a:solidFill>
              </a:rPr>
              <a:t>06</a:t>
            </a:r>
            <a:r>
              <a:rPr lang="zh-CN" altLang="en-US" sz="3200" b="1" dirty="0">
                <a:solidFill>
                  <a:schemeClr val="tx1"/>
                </a:solidFill>
              </a:rPr>
              <a:t>月</a:t>
            </a:r>
            <a:r>
              <a:rPr lang="en-US" altLang="zh-CN" sz="3200" b="1" dirty="0">
                <a:solidFill>
                  <a:schemeClr val="tx1"/>
                </a:solidFill>
              </a:rPr>
              <a:t>15</a:t>
            </a:r>
            <a:r>
              <a:rPr lang="zh-CN" altLang="en-US" sz="3200" b="1" dirty="0">
                <a:solidFill>
                  <a:schemeClr val="tx1"/>
                </a:solidFill>
              </a:rPr>
              <a:t>日   第 </a:t>
            </a:r>
            <a:r>
              <a:rPr lang="en-US" altLang="zh-CN" sz="3200" b="1" dirty="0">
                <a:solidFill>
                  <a:schemeClr val="tx1"/>
                </a:solidFill>
              </a:rPr>
              <a:t>01 </a:t>
            </a:r>
            <a:r>
              <a:rPr lang="zh-CN" altLang="en-US" sz="3200" b="1" dirty="0">
                <a:solidFill>
                  <a:schemeClr val="tx1"/>
                </a:solidFill>
              </a:rPr>
              <a:t>版）</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香港金融管理局前任总裁任志刚日前一篇</a:t>
            </a:r>
            <a:r>
              <a:rPr lang="en-US" altLang="zh-CN" sz="3200" b="1" dirty="0">
                <a:solidFill>
                  <a:schemeClr val="tx1"/>
                </a:solidFill>
              </a:rPr>
              <a:t>《</a:t>
            </a:r>
            <a:r>
              <a:rPr lang="zh-CN" altLang="en-US" sz="3200" b="1" dirty="0">
                <a:solidFill>
                  <a:schemeClr val="tx1"/>
                </a:solidFill>
              </a:rPr>
              <a:t>香港货币体制的未来</a:t>
            </a:r>
            <a:r>
              <a:rPr lang="en-US" altLang="zh-CN" sz="3200" b="1" dirty="0">
                <a:solidFill>
                  <a:schemeClr val="tx1"/>
                </a:solidFill>
              </a:rPr>
              <a:t>》</a:t>
            </a:r>
            <a:r>
              <a:rPr lang="zh-CN" altLang="en-US" sz="3200" b="1" dirty="0">
                <a:solidFill>
                  <a:schemeClr val="tx1"/>
                </a:solidFill>
              </a:rPr>
              <a:t>的文章，对香港当前实行的港元与美元的联系汇率制度提出质疑。认为可考虑将联汇制与人民币或其他货币一篮子挂钩，实施浮动汇率。</a:t>
            </a:r>
            <a:r>
              <a:rPr lang="zh-CN" altLang="en-US" sz="4000" dirty="0"/>
              <a:t> </a:t>
            </a:r>
            <a:endParaRPr lang="zh-CN" altLang="en-US" sz="4000" dirty="0"/>
          </a:p>
        </p:txBody>
      </p:sp>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5154" name="Rectangle 2"/>
          <p:cNvSpPr>
            <a:spLocks noGrp="1"/>
          </p:cNvSpPr>
          <p:nvPr>
            <p:ph type="title"/>
          </p:nvPr>
        </p:nvSpPr>
        <p:spPr>
          <a:xfrm>
            <a:off x="323850" y="2781300"/>
            <a:ext cx="8569325" cy="1206500"/>
          </a:xfrm>
          <a:ln/>
        </p:spPr>
        <p:txBody>
          <a:bodyPr vert="horz" wrap="square" lIns="91440" tIns="45720" rIns="91440" bIns="45720" anchor="ctr" anchorCtr="0"/>
          <a:p>
            <a:pPr marL="1117600" indent="-1117600" eaLnBrk="1" hangingPunct="1"/>
            <a:br>
              <a:rPr lang="en-US" altLang="zh-CN" sz="2800" b="1" dirty="0">
                <a:solidFill>
                  <a:schemeClr val="tx1"/>
                </a:solidFill>
              </a:rPr>
            </a:br>
            <a:r>
              <a:rPr lang="zh-CN" altLang="en-US" sz="3200" b="1" dirty="0">
                <a:solidFill>
                  <a:schemeClr val="tx1"/>
                </a:solidFill>
              </a:rPr>
              <a:t>（三）美元化（无独立法定货币，</a:t>
            </a:r>
            <a:r>
              <a:rPr lang="en-US" altLang="zh-CN" sz="3200" b="1" dirty="0">
                <a:solidFill>
                  <a:schemeClr val="tx1"/>
                </a:solidFill>
              </a:rPr>
              <a:t>No separate legal tender</a:t>
            </a:r>
            <a:r>
              <a:rPr lang="zh-CN" altLang="en-US" sz="3200" b="1" dirty="0">
                <a:solidFill>
                  <a:schemeClr val="tx1"/>
                </a:solidFill>
              </a:rPr>
              <a:t>）</a:t>
            </a:r>
            <a:br>
              <a:rPr lang="zh-CN" altLang="en-US" sz="3200" b="1" dirty="0">
                <a:solidFill>
                  <a:schemeClr val="tx1"/>
                </a:solidFill>
              </a:rPr>
            </a:br>
            <a:br>
              <a:rPr lang="zh-CN" altLang="en-US" sz="3200" b="1" dirty="0">
                <a:solidFill>
                  <a:schemeClr val="tx1"/>
                </a:solidFill>
              </a:rPr>
            </a:br>
            <a:r>
              <a:rPr lang="en-US" altLang="zh-CN" sz="3200" b="1" dirty="0">
                <a:solidFill>
                  <a:schemeClr val="tx1"/>
                </a:solidFill>
              </a:rPr>
              <a:t>2015</a:t>
            </a:r>
            <a:r>
              <a:rPr lang="zh-CN" altLang="en-US" sz="3200" b="1" dirty="0">
                <a:solidFill>
                  <a:schemeClr val="tx1"/>
                </a:solidFill>
              </a:rPr>
              <a:t>年</a:t>
            </a:r>
            <a:r>
              <a:rPr lang="en-US" altLang="zh-CN" sz="3200" b="1" dirty="0">
                <a:solidFill>
                  <a:schemeClr val="tx1"/>
                </a:solidFill>
              </a:rPr>
              <a:t>07</a:t>
            </a:r>
            <a:r>
              <a:rPr lang="zh-CN" altLang="en-US" sz="3200" b="1" dirty="0">
                <a:solidFill>
                  <a:schemeClr val="tx1"/>
                </a:solidFill>
              </a:rPr>
              <a:t>月</a:t>
            </a:r>
            <a:r>
              <a:rPr lang="en-US" altLang="zh-CN" sz="3200" b="1" dirty="0">
                <a:solidFill>
                  <a:schemeClr val="tx1"/>
                </a:solidFill>
              </a:rPr>
              <a:t>10</a:t>
            </a:r>
            <a:r>
              <a:rPr lang="zh-CN" altLang="en-US" sz="3200" b="1" dirty="0">
                <a:solidFill>
                  <a:schemeClr val="tx1"/>
                </a:solidFill>
              </a:rPr>
              <a:t>日 新华网</a:t>
            </a:r>
            <a:br>
              <a:rPr lang="zh-CN" altLang="en-US" sz="3200" b="1" dirty="0">
                <a:solidFill>
                  <a:schemeClr val="tx1"/>
                </a:solidFill>
              </a:rPr>
            </a:br>
            <a:br>
              <a:rPr lang="zh-CN" altLang="en-US" sz="3200" b="1" dirty="0">
                <a:solidFill>
                  <a:schemeClr val="tx1"/>
                </a:solidFill>
              </a:rPr>
            </a:br>
            <a:r>
              <a:rPr lang="en-US" altLang="zh-CN" sz="3200" b="1" dirty="0">
                <a:solidFill>
                  <a:schemeClr val="tx1"/>
                </a:solidFill>
              </a:rPr>
              <a:t>2009</a:t>
            </a:r>
            <a:r>
              <a:rPr lang="zh-CN" altLang="en-US" sz="3200" b="1" dirty="0">
                <a:solidFill>
                  <a:schemeClr val="tx1"/>
                </a:solidFill>
              </a:rPr>
              <a:t>年初津巴布韦联合政府正式宣布弃用津元，允许使用外国货币，成为世界上少有的流通多种货币的国家。美元和南非兰特目前是津巴布韦的流通货币。</a:t>
            </a:r>
            <a:br>
              <a:rPr lang="zh-CN" altLang="en-US" sz="3200" b="1" dirty="0">
                <a:solidFill>
                  <a:schemeClr val="tx1"/>
                </a:solidFill>
              </a:rPr>
            </a:br>
            <a:r>
              <a:rPr lang="en-US" altLang="zh-CN" sz="3200" b="1" dirty="0">
                <a:solidFill>
                  <a:schemeClr val="tx1"/>
                </a:solidFill>
              </a:rPr>
              <a:t>2014</a:t>
            </a:r>
            <a:r>
              <a:rPr lang="zh-CN" altLang="en-US" sz="3200" b="1" dirty="0">
                <a:solidFill>
                  <a:schemeClr val="tx1"/>
                </a:solidFill>
              </a:rPr>
              <a:t>年津巴布韦央行代行长曾表示央行有意允许包括</a:t>
            </a:r>
            <a:r>
              <a:rPr lang="zh-CN" altLang="en-US" sz="3200" b="1" dirty="0">
                <a:solidFill>
                  <a:srgbClr val="FF0000"/>
                </a:solidFill>
              </a:rPr>
              <a:t>中国人民币</a:t>
            </a:r>
            <a:r>
              <a:rPr lang="zh-CN" altLang="en-US" sz="3200" b="1" dirty="0">
                <a:solidFill>
                  <a:schemeClr val="tx1"/>
                </a:solidFill>
              </a:rPr>
              <a:t>、印度卢比和澳大利亚元等外国货币在津境内流通。</a:t>
            </a:r>
            <a:br>
              <a:rPr lang="en-US" altLang="zh-CN" sz="3200" b="1" dirty="0">
                <a:solidFill>
                  <a:schemeClr val="tx1"/>
                </a:solidFill>
              </a:rPr>
            </a:br>
            <a:endParaRPr lang="zh-CN" altLang="en-US" sz="3200" b="1" dirty="0">
              <a:solidFill>
                <a:schemeClr val="tx1"/>
              </a:solidFill>
            </a:endParaRPr>
          </a:p>
        </p:txBody>
      </p:sp>
    </p:spTree>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6178" name="标题 1"/>
          <p:cNvSpPr>
            <a:spLocks noGrp="1"/>
          </p:cNvSpPr>
          <p:nvPr>
            <p:ph type="title"/>
          </p:nvPr>
        </p:nvSpPr>
        <p:spPr>
          <a:xfrm>
            <a:off x="1371600" y="2852738"/>
            <a:ext cx="7772400" cy="1206500"/>
          </a:xfrm>
          <a:ln/>
        </p:spPr>
        <p:txBody>
          <a:bodyPr vert="horz" wrap="square" lIns="91440" tIns="45720" rIns="91440" bIns="45720" anchor="ctr" anchorCtr="0"/>
          <a:p>
            <a:r>
              <a:rPr lang="zh-CN" altLang="en-US" sz="4000" b="1" dirty="0">
                <a:solidFill>
                  <a:schemeClr val="tx1"/>
                </a:solidFill>
              </a:rPr>
              <a:t>二、浮动汇率制度</a:t>
            </a:r>
            <a:br>
              <a:rPr lang="zh-CN" altLang="en-US" sz="4000" b="1" dirty="0">
                <a:solidFill>
                  <a:schemeClr val="tx1"/>
                </a:solidFill>
              </a:rPr>
            </a:br>
            <a:br>
              <a:rPr lang="zh-CN" altLang="en-US" sz="4000" b="1" dirty="0">
                <a:solidFill>
                  <a:schemeClr val="tx1"/>
                </a:solidFill>
              </a:rPr>
            </a:br>
            <a:r>
              <a:rPr lang="en-US" altLang="zh-CN" sz="4000" b="1" dirty="0">
                <a:solidFill>
                  <a:schemeClr val="tx1"/>
                </a:solidFill>
              </a:rPr>
              <a:t>1</a:t>
            </a:r>
            <a:r>
              <a:rPr lang="zh-CN" altLang="en-US" sz="4000" b="1" dirty="0">
                <a:solidFill>
                  <a:schemeClr val="tx1"/>
                </a:solidFill>
              </a:rPr>
              <a:t>．自由浮动和管理浮动</a:t>
            </a:r>
            <a:br>
              <a:rPr lang="zh-CN" altLang="en-US" sz="4000" b="1" dirty="0">
                <a:solidFill>
                  <a:schemeClr val="tx1"/>
                </a:solidFill>
              </a:rPr>
            </a:br>
            <a:br>
              <a:rPr lang="zh-CN" altLang="en-US" sz="4000" b="1" dirty="0">
                <a:solidFill>
                  <a:schemeClr val="tx1"/>
                </a:solidFill>
              </a:rPr>
            </a:br>
            <a:r>
              <a:rPr lang="en-US" altLang="zh-CN" sz="4000" b="1" dirty="0">
                <a:solidFill>
                  <a:schemeClr val="tx1"/>
                </a:solidFill>
              </a:rPr>
              <a:t>2008.6.11《</a:t>
            </a:r>
            <a:r>
              <a:rPr lang="zh-CN" altLang="en-US" sz="4000" b="1" dirty="0">
                <a:solidFill>
                  <a:schemeClr val="tx1"/>
                </a:solidFill>
              </a:rPr>
              <a:t>上海证券报</a:t>
            </a:r>
            <a:r>
              <a:rPr lang="en-US" altLang="zh-CN" sz="4000" b="1" dirty="0">
                <a:solidFill>
                  <a:schemeClr val="tx1"/>
                </a:solidFill>
              </a:rPr>
              <a:t>》</a:t>
            </a:r>
            <a:r>
              <a:rPr lang="zh-CN" altLang="en-US" sz="4000" b="1" dirty="0">
                <a:solidFill>
                  <a:schemeClr val="tx1"/>
                </a:solidFill>
              </a:rPr>
              <a:t>：</a:t>
            </a:r>
            <a:br>
              <a:rPr lang="zh-CN" altLang="en-US" sz="4000" b="1" dirty="0">
                <a:solidFill>
                  <a:schemeClr val="tx1"/>
                </a:solidFill>
              </a:rPr>
            </a:br>
            <a:r>
              <a:rPr lang="zh-CN" altLang="en-US" sz="4000" b="1" dirty="0">
                <a:solidFill>
                  <a:schemeClr val="tx1"/>
                </a:solidFill>
              </a:rPr>
              <a:t>面对美元汇率的持续下跌，美国财长保尔森表示：绝不排除干预汇市的政策。</a:t>
            </a:r>
            <a:br>
              <a:rPr lang="zh-CN" altLang="en-US" sz="4000" b="1" dirty="0">
                <a:solidFill>
                  <a:schemeClr val="tx1"/>
                </a:solidFill>
              </a:rPr>
            </a:br>
            <a:br>
              <a:rPr lang="zh-CN" altLang="en-US" sz="4000" b="1" dirty="0">
                <a:solidFill>
                  <a:schemeClr val="tx1"/>
                </a:solidFill>
              </a:rPr>
            </a:br>
            <a:r>
              <a:rPr lang="en-US" altLang="zh-CN" sz="4000" b="1" dirty="0">
                <a:solidFill>
                  <a:schemeClr val="tx1"/>
                </a:solidFill>
                <a:hlinkClick r:id="rId1" action="ppaction://hlinkfile"/>
              </a:rPr>
              <a:t>7</a:t>
            </a:r>
            <a:r>
              <a:rPr lang="zh-CN" altLang="en-US" sz="4000" b="1" dirty="0">
                <a:solidFill>
                  <a:schemeClr val="tx1"/>
                </a:solidFill>
                <a:hlinkClick r:id="rId1" action="ppaction://hlinkfile"/>
              </a:rPr>
              <a:t>国集团联合干预日元汇率</a:t>
            </a:r>
            <a:endParaRPr lang="zh-CN" altLang="en-US" sz="4000" dirty="0"/>
          </a:p>
        </p:txBody>
      </p:sp>
    </p:spTree>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02" name="Rectangle 4"/>
          <p:cNvSpPr>
            <a:spLocks noGrp="1"/>
          </p:cNvSpPr>
          <p:nvPr>
            <p:ph type="title"/>
          </p:nvPr>
        </p:nvSpPr>
        <p:spPr>
          <a:xfrm>
            <a:off x="1371600" y="2781300"/>
            <a:ext cx="7772400" cy="1206500"/>
          </a:xfrm>
          <a:ln/>
        </p:spPr>
        <p:txBody>
          <a:bodyPr vert="horz" wrap="square" lIns="91440" tIns="45720" rIns="91440" bIns="45720" anchor="ctr" anchorCtr="0"/>
          <a:p>
            <a:pPr eaLnBrk="1" hangingPunct="1"/>
            <a:r>
              <a:rPr lang="en-US" altLang="zh-CN" sz="2800" b="1" dirty="0">
                <a:solidFill>
                  <a:schemeClr val="tx1"/>
                </a:solidFill>
              </a:rPr>
              <a:t>《 </a:t>
            </a:r>
            <a:r>
              <a:rPr lang="zh-CN" altLang="en-US" sz="2800" b="1" dirty="0">
                <a:solidFill>
                  <a:schemeClr val="tx1"/>
                </a:solidFill>
              </a:rPr>
              <a:t>国际金融报 </a:t>
            </a:r>
            <a:r>
              <a:rPr lang="en-US" altLang="zh-CN" sz="2800" b="1" dirty="0">
                <a:solidFill>
                  <a:schemeClr val="tx1"/>
                </a:solidFill>
              </a:rPr>
              <a:t>》</a:t>
            </a:r>
            <a:r>
              <a:rPr lang="zh-CN" altLang="en-US" sz="2800" b="1" dirty="0">
                <a:solidFill>
                  <a:schemeClr val="tx1"/>
                </a:solidFill>
              </a:rPr>
              <a:t>， </a:t>
            </a:r>
            <a:r>
              <a:rPr lang="en-US" altLang="zh-CN" sz="2800" b="1" dirty="0">
                <a:solidFill>
                  <a:schemeClr val="tx1"/>
                </a:solidFill>
              </a:rPr>
              <a:t>2011</a:t>
            </a:r>
            <a:r>
              <a:rPr lang="zh-CN" altLang="en-US" sz="2800" b="1" dirty="0">
                <a:solidFill>
                  <a:schemeClr val="tx1"/>
                </a:solidFill>
              </a:rPr>
              <a:t>年</a:t>
            </a:r>
            <a:r>
              <a:rPr lang="en-US" altLang="zh-CN" sz="2800" b="1" dirty="0">
                <a:solidFill>
                  <a:schemeClr val="tx1"/>
                </a:solidFill>
              </a:rPr>
              <a:t>7</a:t>
            </a:r>
            <a:r>
              <a:rPr lang="zh-CN" altLang="en-US" sz="2800" b="1" dirty="0">
                <a:solidFill>
                  <a:schemeClr val="tx1"/>
                </a:solidFill>
              </a:rPr>
              <a:t>月</a:t>
            </a:r>
            <a:r>
              <a:rPr lang="en-US" altLang="zh-CN" sz="2800" b="1" dirty="0">
                <a:solidFill>
                  <a:schemeClr val="tx1"/>
                </a:solidFill>
              </a:rPr>
              <a:t>26</a:t>
            </a:r>
            <a:r>
              <a:rPr lang="zh-CN" altLang="en-US" sz="2800" b="1" dirty="0">
                <a:solidFill>
                  <a:schemeClr val="tx1"/>
                </a:solidFill>
              </a:rPr>
              <a:t>日，  第</a:t>
            </a:r>
            <a:r>
              <a:rPr lang="en-US" altLang="zh-CN" sz="2800" b="1" dirty="0">
                <a:solidFill>
                  <a:schemeClr val="tx1"/>
                </a:solidFill>
              </a:rPr>
              <a:t>2 </a:t>
            </a:r>
            <a:r>
              <a:rPr lang="zh-CN" altLang="en-US" sz="2800" b="1" dirty="0">
                <a:solidFill>
                  <a:schemeClr val="tx1"/>
                </a:solidFill>
              </a:rPr>
              <a:t>版</a:t>
            </a:r>
            <a:br>
              <a:rPr lang="zh-CN" altLang="en-US" sz="2800" b="1" dirty="0">
                <a:solidFill>
                  <a:schemeClr val="tx1"/>
                </a:solidFill>
              </a:rPr>
            </a:br>
            <a:r>
              <a:rPr lang="zh-CN" altLang="en-US" sz="2800" b="1" dirty="0">
                <a:solidFill>
                  <a:schemeClr val="tx1"/>
                </a:solidFill>
              </a:rPr>
              <a:t> </a:t>
            </a:r>
            <a:br>
              <a:rPr lang="zh-CN" altLang="en-US" sz="2800" b="1" dirty="0">
                <a:solidFill>
                  <a:schemeClr val="tx1"/>
                </a:solidFill>
              </a:rPr>
            </a:br>
            <a:r>
              <a:rPr lang="en-US" altLang="zh-CN" sz="2800" b="1" dirty="0">
                <a:solidFill>
                  <a:schemeClr val="tx1"/>
                </a:solidFill>
              </a:rPr>
              <a:t>7</a:t>
            </a:r>
            <a:r>
              <a:rPr lang="zh-CN" altLang="en-US" sz="2800" b="1" dirty="0">
                <a:solidFill>
                  <a:schemeClr val="tx1"/>
                </a:solidFill>
              </a:rPr>
              <a:t>月</a:t>
            </a:r>
            <a:r>
              <a:rPr lang="en-US" altLang="zh-CN" sz="2800" b="1" dirty="0">
                <a:solidFill>
                  <a:schemeClr val="tx1"/>
                </a:solidFill>
              </a:rPr>
              <a:t>25</a:t>
            </a:r>
            <a:r>
              <a:rPr lang="zh-CN" altLang="en-US" sz="2800" b="1" dirty="0">
                <a:solidFill>
                  <a:schemeClr val="tx1"/>
                </a:solidFill>
              </a:rPr>
              <a:t>日，美元兑日元逼近</a:t>
            </a:r>
            <a:r>
              <a:rPr lang="en-US" altLang="zh-CN" sz="2800" b="1" dirty="0">
                <a:solidFill>
                  <a:schemeClr val="tx1"/>
                </a:solidFill>
              </a:rPr>
              <a:t>78.10</a:t>
            </a:r>
            <a:r>
              <a:rPr lang="zh-CN" altLang="en-US" sz="2800" b="1" dirty="0">
                <a:solidFill>
                  <a:schemeClr val="tx1"/>
                </a:solidFill>
              </a:rPr>
              <a:t>，创</a:t>
            </a:r>
            <a:r>
              <a:rPr lang="en-US" altLang="zh-CN" sz="2800" b="1" dirty="0">
                <a:solidFill>
                  <a:schemeClr val="tx1"/>
                </a:solidFill>
              </a:rPr>
              <a:t>4</a:t>
            </a:r>
            <a:r>
              <a:rPr lang="zh-CN" altLang="en-US" sz="2800" b="1" dirty="0">
                <a:solidFill>
                  <a:schemeClr val="tx1"/>
                </a:solidFill>
              </a:rPr>
              <a:t>个月来新低。日本央行</a:t>
            </a:r>
            <a:r>
              <a:rPr lang="en-US" altLang="zh-CN" sz="2800" b="1" dirty="0">
                <a:solidFill>
                  <a:schemeClr val="tx1"/>
                </a:solidFill>
              </a:rPr>
              <a:t>(BOJ)</a:t>
            </a:r>
            <a:r>
              <a:rPr lang="zh-CN" altLang="en-US" sz="2800" b="1" dirty="0">
                <a:solidFill>
                  <a:schemeClr val="tx1"/>
                </a:solidFill>
              </a:rPr>
              <a:t>行长白川方明随即表示，将密切关注日元涨势，防止升值过快影响日本出口、企业营收及消费信心。</a:t>
            </a:r>
            <a:br>
              <a:rPr lang="zh-CN" altLang="en-US" sz="2800" b="1" dirty="0">
                <a:solidFill>
                  <a:schemeClr val="tx1"/>
                </a:solidFill>
              </a:rPr>
            </a:br>
            <a:r>
              <a:rPr lang="zh-CN" altLang="en-US" sz="2800" b="1" dirty="0">
                <a:solidFill>
                  <a:schemeClr val="tx1"/>
                </a:solidFill>
              </a:rPr>
              <a:t>　　日本财务</a:t>
            </a:r>
            <a:r>
              <a:rPr lang="zh-CN" altLang="en-US" sz="2800" b="1" dirty="0">
                <a:solidFill>
                  <a:srgbClr val="FF3300"/>
                </a:solidFill>
              </a:rPr>
              <a:t>相</a:t>
            </a:r>
            <a:r>
              <a:rPr lang="zh-CN" altLang="en-US" sz="2800" b="1" dirty="0">
                <a:solidFill>
                  <a:schemeClr val="tx1"/>
                </a:solidFill>
              </a:rPr>
              <a:t>野田佳彦也于</a:t>
            </a:r>
            <a:r>
              <a:rPr lang="en-US" altLang="zh-CN" sz="2800" b="1" dirty="0">
                <a:solidFill>
                  <a:schemeClr val="tx1"/>
                </a:solidFill>
              </a:rPr>
              <a:t>7</a:t>
            </a:r>
            <a:r>
              <a:rPr lang="zh-CN" altLang="en-US" sz="2800" b="1" dirty="0">
                <a:solidFill>
                  <a:schemeClr val="tx1"/>
                </a:solidFill>
              </a:rPr>
              <a:t>月</a:t>
            </a:r>
            <a:r>
              <a:rPr lang="en-US" altLang="zh-CN" sz="2800" b="1" dirty="0">
                <a:solidFill>
                  <a:schemeClr val="tx1"/>
                </a:solidFill>
              </a:rPr>
              <a:t>24</a:t>
            </a:r>
            <a:r>
              <a:rPr lang="zh-CN" altLang="en-US" sz="2800" b="1" dirty="0">
                <a:solidFill>
                  <a:schemeClr val="tx1"/>
                </a:solidFill>
              </a:rPr>
              <a:t>日表达了对日元升值过快的担忧，他表示，必要时会采取果断措施干预汇市。</a:t>
            </a:r>
            <a:br>
              <a:rPr lang="zh-CN" altLang="en-US" sz="2800" b="1" dirty="0">
                <a:solidFill>
                  <a:schemeClr val="tx1"/>
                </a:solidFill>
              </a:rPr>
            </a:br>
            <a:br>
              <a:rPr lang="zh-CN" altLang="en-US" sz="2800" b="1" dirty="0">
                <a:solidFill>
                  <a:schemeClr val="tx1"/>
                </a:solidFill>
              </a:rPr>
            </a:br>
            <a:r>
              <a:rPr lang="en-US" altLang="zh-CN" sz="2800" b="1" dirty="0">
                <a:solidFill>
                  <a:schemeClr val="tx1"/>
                </a:solidFill>
              </a:rPr>
              <a:t>《</a:t>
            </a:r>
            <a:r>
              <a:rPr lang="zh-CN" altLang="en-US" sz="2800" b="1" dirty="0">
                <a:solidFill>
                  <a:schemeClr val="tx1"/>
                </a:solidFill>
              </a:rPr>
              <a:t>新民晚报</a:t>
            </a:r>
            <a:r>
              <a:rPr lang="en-US" altLang="zh-CN" sz="2800" b="1" dirty="0">
                <a:solidFill>
                  <a:schemeClr val="tx1"/>
                </a:solidFill>
              </a:rPr>
              <a:t>》</a:t>
            </a:r>
            <a:r>
              <a:rPr lang="zh-CN" altLang="en-US" sz="2800" b="1" dirty="0">
                <a:solidFill>
                  <a:schemeClr val="tx1"/>
                </a:solidFill>
              </a:rPr>
              <a:t>，</a:t>
            </a:r>
            <a:r>
              <a:rPr lang="en-US" altLang="zh-CN" sz="2800" b="1" dirty="0">
                <a:solidFill>
                  <a:schemeClr val="tx1"/>
                </a:solidFill>
              </a:rPr>
              <a:t>2011</a:t>
            </a:r>
            <a:r>
              <a:rPr lang="zh-CN" altLang="en-US" sz="2800" b="1" dirty="0">
                <a:solidFill>
                  <a:schemeClr val="tx1"/>
                </a:solidFill>
              </a:rPr>
              <a:t>年</a:t>
            </a:r>
            <a:r>
              <a:rPr lang="en-US" altLang="zh-CN" sz="2800" b="1" dirty="0">
                <a:solidFill>
                  <a:schemeClr val="tx1"/>
                </a:solidFill>
              </a:rPr>
              <a:t>8</a:t>
            </a:r>
            <a:r>
              <a:rPr lang="zh-CN" altLang="en-US" sz="2800" b="1" dirty="0">
                <a:solidFill>
                  <a:schemeClr val="tx1"/>
                </a:solidFill>
              </a:rPr>
              <a:t>月</a:t>
            </a:r>
            <a:r>
              <a:rPr lang="en-US" altLang="zh-CN" sz="2800" b="1" dirty="0">
                <a:solidFill>
                  <a:schemeClr val="tx1"/>
                </a:solidFill>
              </a:rPr>
              <a:t>4</a:t>
            </a:r>
            <a:r>
              <a:rPr lang="zh-CN" altLang="en-US" sz="2800" b="1" dirty="0">
                <a:solidFill>
                  <a:schemeClr val="tx1"/>
                </a:solidFill>
              </a:rPr>
              <a:t>日，</a:t>
            </a:r>
            <a:r>
              <a:rPr lang="en-US" altLang="zh-CN" sz="2800" b="1" dirty="0">
                <a:solidFill>
                  <a:schemeClr val="tx1"/>
                </a:solidFill>
              </a:rPr>
              <a:t>A9</a:t>
            </a:r>
            <a:r>
              <a:rPr lang="zh-CN" altLang="en-US" sz="2800" b="1" dirty="0">
                <a:solidFill>
                  <a:schemeClr val="tx1"/>
                </a:solidFill>
              </a:rPr>
              <a:t>版</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日本财务</a:t>
            </a:r>
            <a:r>
              <a:rPr lang="zh-CN" altLang="en-US" sz="2800" b="1" dirty="0">
                <a:solidFill>
                  <a:srgbClr val="FF3300"/>
                </a:solidFill>
              </a:rPr>
              <a:t>大臣</a:t>
            </a:r>
            <a:r>
              <a:rPr lang="zh-CN" altLang="en-US" sz="2800" b="1" dirty="0">
                <a:solidFill>
                  <a:schemeClr val="tx1"/>
                </a:solidFill>
              </a:rPr>
              <a:t>野田佳彦今天宣布，日本政府和央行当天上午在外汇市场售出日元，以阻止日元进一步升值。</a:t>
            </a:r>
            <a:endParaRPr lang="zh-CN" altLang="en-US" sz="2800" b="1" dirty="0">
              <a:solidFill>
                <a:schemeClr val="tx1"/>
              </a:solidFill>
            </a:endParaRPr>
          </a:p>
        </p:txBody>
      </p:sp>
    </p:spTree>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8226" name="Picture 2"/>
          <p:cNvPicPr>
            <a:picLocks noChangeAspect="1"/>
          </p:cNvPicPr>
          <p:nvPr/>
        </p:nvPicPr>
        <p:blipFill>
          <a:blip r:embed="rId1"/>
          <a:srcRect l="22945" t="19376" r="10818" b="9686"/>
          <a:stretch>
            <a:fillRect/>
          </a:stretch>
        </p:blipFill>
        <p:spPr>
          <a:xfrm>
            <a:off x="41275" y="115888"/>
            <a:ext cx="8969375" cy="6742112"/>
          </a:xfrm>
          <a:prstGeom prst="rect">
            <a:avLst/>
          </a:prstGeom>
          <a:noFill/>
          <a:ln w="12700">
            <a:noFill/>
          </a:ln>
        </p:spPr>
      </p:pic>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250" name="Rectangle 2"/>
          <p:cNvSpPr>
            <a:spLocks noGrp="1"/>
          </p:cNvSpPr>
          <p:nvPr>
            <p:ph type="title"/>
          </p:nvPr>
        </p:nvSpPr>
        <p:spPr>
          <a:xfrm>
            <a:off x="1371600" y="1125538"/>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en-US" altLang="zh-CN" sz="2800" b="1" dirty="0">
                <a:solidFill>
                  <a:schemeClr val="tx1"/>
                </a:solidFill>
              </a:rPr>
              <a:t>2</a:t>
            </a:r>
            <a:r>
              <a:rPr lang="zh-CN" altLang="en-US" sz="2800" b="1" dirty="0">
                <a:solidFill>
                  <a:schemeClr val="tx1"/>
                </a:solidFill>
              </a:rPr>
              <a:t>．单独浮动、钉住浮动和联合浮动</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latin typeface="宋体" panose="02010600030101010101" pitchFamily="2" charset="-122"/>
              </a:rPr>
              <a:t>钉住一篮子货币</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有的发展中国家为了稳定与一些国家，而不是某单一国家的经济往来，就选择若干种同本国经济贸易关系密切的国家的货币和对外支付使用最多的货币，以加权平均的方法组成一个货币篮（</a:t>
            </a:r>
            <a:r>
              <a:rPr lang="en-US" altLang="zh-CN" sz="2800" b="1" dirty="0">
                <a:solidFill>
                  <a:schemeClr val="tx1"/>
                </a:solidFill>
                <a:latin typeface="宋体" panose="02010600030101010101" pitchFamily="2" charset="-122"/>
              </a:rPr>
              <a:t>Currency Basket</a:t>
            </a:r>
            <a:r>
              <a:rPr lang="zh-CN" altLang="en-US" sz="2800" b="1" dirty="0">
                <a:solidFill>
                  <a:schemeClr val="tx1"/>
                </a:solidFill>
                <a:latin typeface="宋体" panose="02010600030101010101" pitchFamily="2" charset="-122"/>
              </a:rPr>
              <a:t>）或者直接以特别提款权或欧洲货币单位（现为欧元）作为货币篮，并将本国货币钉住该货币篮，使本国货币与这些外币的汇率保持相对的稳定，而对其他国家的货币则随该货币篮浮动。</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1"/>
          <p:cNvSpPr>
            <a:spLocks noGrp="1"/>
          </p:cNvSpPr>
          <p:nvPr>
            <p:ph type="title"/>
          </p:nvPr>
        </p:nvSpPr>
        <p:spPr>
          <a:xfrm>
            <a:off x="1187450" y="2565400"/>
            <a:ext cx="7772400" cy="1206500"/>
          </a:xfrm>
          <a:ln/>
        </p:spPr>
        <p:txBody>
          <a:bodyPr vert="horz" wrap="square" lIns="91440" tIns="45720" rIns="91440" bIns="45720" anchor="ctr" anchorCtr="0"/>
          <a:p>
            <a:r>
              <a:rPr lang="zh-CN" altLang="en-US" dirty="0">
                <a:solidFill>
                  <a:schemeClr val="tx1"/>
                </a:solidFill>
              </a:rPr>
              <a:t> ●前修课程：</a:t>
            </a:r>
            <a:br>
              <a:rPr lang="en-US" altLang="zh-CN" dirty="0">
                <a:solidFill>
                  <a:schemeClr val="tx1"/>
                </a:solidFill>
              </a:rPr>
            </a:br>
            <a:br>
              <a:rPr lang="zh-CN" altLang="en-US" dirty="0">
                <a:solidFill>
                  <a:schemeClr val="tx1"/>
                </a:solidFill>
              </a:rPr>
            </a:br>
            <a:r>
              <a:rPr lang="zh-CN" altLang="en-US" dirty="0">
                <a:solidFill>
                  <a:schemeClr val="tx1"/>
                </a:solidFill>
              </a:rPr>
              <a:t>会计学、公司财务学、宏观经济学、微观经济学、货币银行学、国际贸易学、证券投资学和国际结算</a:t>
            </a:r>
            <a:endParaRPr lang="zh-CN" altLang="en-US" dirty="0">
              <a:solidFill>
                <a:schemeClr val="tx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l</a:t>
            </a:r>
            <a:r>
              <a:rPr lang="zh-CN" altLang="en-US" sz="3200" b="1" dirty="0">
                <a:solidFill>
                  <a:schemeClr val="tx1"/>
                </a:solidFill>
              </a:rPr>
              <a:t>．货物（</a:t>
            </a:r>
            <a:r>
              <a:rPr lang="en-US" altLang="zh-CN" sz="3200" b="1" dirty="0">
                <a:solidFill>
                  <a:schemeClr val="tx1"/>
                </a:solidFill>
              </a:rPr>
              <a:t>Merchandise Trade</a:t>
            </a:r>
            <a:r>
              <a:rPr lang="zh-CN" altLang="en-US" sz="3200" b="1" dirty="0">
                <a:solidFill>
                  <a:schemeClr val="tx1"/>
                </a:solidFill>
              </a:rPr>
              <a:t>），又称为有形贸易收支（</a:t>
            </a:r>
            <a:r>
              <a:rPr lang="en-US" altLang="zh-CN" sz="3200" b="1" dirty="0">
                <a:solidFill>
                  <a:schemeClr val="tx1"/>
                </a:solidFill>
              </a:rPr>
              <a:t>Visible Trade</a:t>
            </a:r>
            <a:r>
              <a:rPr lang="zh-CN" altLang="en-US" sz="3200" b="1" dirty="0">
                <a:solidFill>
                  <a:schemeClr val="tx1"/>
                </a:solidFill>
              </a:rPr>
              <a:t>），指货物的进出口。它是国际收支中一个最重要的项目。</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按国际收支统计的原理，出口记入贷方，进口记入借方。</a:t>
            </a:r>
            <a:endParaRPr lang="zh-CN" altLang="en-US" sz="3200" b="1" dirty="0">
              <a:solidFill>
                <a:schemeClr val="tx1"/>
              </a:solidFill>
            </a:endParaRPr>
          </a:p>
        </p:txBody>
      </p:sp>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0274" name="Rectangle 2"/>
          <p:cNvSpPr>
            <a:spLocks noGrp="1"/>
          </p:cNvSpPr>
          <p:nvPr>
            <p:ph type="title"/>
          </p:nvPr>
        </p:nvSpPr>
        <p:spPr>
          <a:xfrm>
            <a:off x="1371600" y="1268413"/>
            <a:ext cx="7772400" cy="1206500"/>
          </a:xfrm>
          <a:ln/>
        </p:spPr>
        <p:txBody>
          <a:bodyPr vert="horz" wrap="square" lIns="92075" tIns="46038" rIns="92075" bIns="46038" anchor="ctr" anchorCtr="0"/>
          <a:p>
            <a:pPr eaLnBrk="1" hangingPunct="1"/>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钉住浮动汇率制度和联合浮动汇率制度虽然在字面上被冠以</a:t>
            </a:r>
            <a:r>
              <a:rPr lang="zh-CN" altLang="en-US" sz="3200" b="1" dirty="0">
                <a:solidFill>
                  <a:schemeClr val="tx1"/>
                </a:solidFill>
              </a:rPr>
              <a:t>“</a:t>
            </a:r>
            <a:r>
              <a:rPr lang="zh-CN" altLang="en-US" sz="3200" b="1" dirty="0">
                <a:solidFill>
                  <a:schemeClr val="tx1"/>
                </a:solidFill>
                <a:latin typeface="宋体" panose="02010600030101010101" pitchFamily="2" charset="-122"/>
              </a:rPr>
              <a:t>浮动</a:t>
            </a:r>
            <a:r>
              <a:rPr lang="zh-CN" altLang="en-US" sz="3200" b="1" dirty="0">
                <a:solidFill>
                  <a:schemeClr val="tx1"/>
                </a:solidFill>
              </a:rPr>
              <a:t>”</a:t>
            </a:r>
            <a:r>
              <a:rPr lang="zh-CN" altLang="en-US" sz="3200" b="1" dirty="0">
                <a:solidFill>
                  <a:schemeClr val="tx1"/>
                </a:solidFill>
                <a:latin typeface="宋体" panose="02010600030101010101" pitchFamily="2" charset="-122"/>
              </a:rPr>
              <a:t>二字，而且实行这种汇率制度的国家的货币的汇率也确实对</a:t>
            </a:r>
            <a:r>
              <a:rPr lang="zh-CN" altLang="en-US" sz="3200" b="1" dirty="0">
                <a:solidFill>
                  <a:schemeClr val="tx1"/>
                </a:solidFill>
              </a:rPr>
              <a:t>“</a:t>
            </a:r>
            <a:r>
              <a:rPr lang="zh-CN" altLang="en-US" sz="3200" b="1" dirty="0">
                <a:solidFill>
                  <a:schemeClr val="tx1"/>
                </a:solidFill>
                <a:latin typeface="宋体" panose="02010600030101010101" pitchFamily="2" charset="-122"/>
              </a:rPr>
              <a:t>货币锚</a:t>
            </a:r>
            <a:r>
              <a:rPr lang="zh-CN" altLang="en-US" sz="3200" b="1" dirty="0">
                <a:solidFill>
                  <a:schemeClr val="tx1"/>
                </a:solidFill>
              </a:rPr>
              <a:t>”</a:t>
            </a:r>
            <a:r>
              <a:rPr lang="zh-CN" altLang="en-US" sz="3200" b="1" dirty="0">
                <a:solidFill>
                  <a:schemeClr val="tx1"/>
                </a:solidFill>
                <a:latin typeface="宋体" panose="02010600030101010101" pitchFamily="2" charset="-122"/>
              </a:rPr>
              <a:t>（</a:t>
            </a:r>
            <a:r>
              <a:rPr lang="en-US" altLang="zh-CN" sz="3200" b="1" dirty="0">
                <a:solidFill>
                  <a:schemeClr val="tx1"/>
                </a:solidFill>
                <a:latin typeface="宋体" panose="02010600030101010101" pitchFamily="2" charset="-122"/>
              </a:rPr>
              <a:t>Currency Anchor</a:t>
            </a:r>
            <a:r>
              <a:rPr lang="zh-CN" altLang="en-US" sz="3200" b="1" dirty="0">
                <a:solidFill>
                  <a:schemeClr val="tx1"/>
                </a:solidFill>
                <a:latin typeface="宋体" panose="02010600030101010101" pitchFamily="2" charset="-122"/>
              </a:rPr>
              <a:t>）以外或区外货币上下浮，但从实质上看，由于这些国家的货币与经济关系最密切的其他国家的货币的汇率保持着稳定的汇率关系，货币当局又频繁地在外汇市场上进行干预，因此，从对国内经济的影响方面看，这种汇率制度在性质上更接近于固定汇率制度而不是浮动汇率制度。</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1298" name="Rectangle 4"/>
          <p:cNvSpPr>
            <a:spLocks noGrp="1"/>
          </p:cNvSpPr>
          <p:nvPr>
            <p:ph type="title"/>
          </p:nvPr>
        </p:nvSpPr>
        <p:spPr>
          <a:xfrm>
            <a:off x="1371600" y="2852738"/>
            <a:ext cx="7772400" cy="1206500"/>
          </a:xfrm>
          <a:ln/>
        </p:spPr>
        <p:txBody>
          <a:bodyPr vert="horz" wrap="square" lIns="91440" tIns="45720" rIns="91440" bIns="45720" anchor="ctr" anchorCtr="0"/>
          <a:p>
            <a:pPr eaLnBrk="1" hangingPunct="1"/>
            <a:r>
              <a:rPr lang="zh-CN" altLang="en-US" sz="2800" b="1" dirty="0">
                <a:solidFill>
                  <a:schemeClr val="tx1"/>
                </a:solidFill>
              </a:rPr>
              <a:t>三、中间汇率制度</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（一）汇率目标区：强政府和蜜月效应</a:t>
            </a:r>
            <a:br>
              <a:rPr lang="zh-CN" altLang="en-US" sz="2800" b="1" dirty="0">
                <a:solidFill>
                  <a:schemeClr val="tx1"/>
                </a:solidFill>
              </a:rPr>
            </a:br>
            <a:r>
              <a:rPr lang="zh-CN" altLang="en-US" sz="2800" b="1" dirty="0">
                <a:solidFill>
                  <a:schemeClr val="tx1"/>
                </a:solidFill>
              </a:rPr>
              <a:t>                                     弱政府和离婚效应</a:t>
            </a:r>
            <a:br>
              <a:rPr lang="zh-CN" altLang="en-US" sz="2800" b="1" dirty="0">
                <a:solidFill>
                  <a:schemeClr val="tx1"/>
                </a:solidFill>
              </a:rPr>
            </a:br>
            <a:r>
              <a:rPr lang="zh-CN" altLang="en-US" sz="2800" b="1" dirty="0">
                <a:solidFill>
                  <a:schemeClr val="tx1"/>
                </a:solidFill>
              </a:rPr>
              <a:t>（二）爬行钉住</a:t>
            </a:r>
            <a:br>
              <a:rPr lang="zh-CN" altLang="en-US" sz="2800" b="1" dirty="0">
                <a:solidFill>
                  <a:schemeClr val="tx1"/>
                </a:solidFill>
              </a:rPr>
            </a:br>
            <a:br>
              <a:rPr lang="zh-CN" altLang="en-US" sz="2800" b="1" dirty="0">
                <a:solidFill>
                  <a:schemeClr val="tx1"/>
                </a:solidFill>
              </a:rPr>
            </a:br>
            <a:r>
              <a:rPr lang="en-US" altLang="zh-CN" sz="2800" b="1" dirty="0">
                <a:solidFill>
                  <a:schemeClr val="tx1"/>
                </a:solidFill>
              </a:rPr>
              <a:t>IMF</a:t>
            </a:r>
            <a:r>
              <a:rPr lang="zh-CN" altLang="en-US" sz="2800" b="1" dirty="0">
                <a:solidFill>
                  <a:schemeClr val="tx1"/>
                </a:solidFill>
              </a:rPr>
              <a:t>：</a:t>
            </a:r>
            <a:r>
              <a:rPr lang="en-US" altLang="zh-CN" sz="2800" b="1" dirty="0">
                <a:solidFill>
                  <a:schemeClr val="tx1"/>
                </a:solidFill>
              </a:rPr>
              <a:t>Annual Report On Exchange Arrangements And Exchange Restrictions_2010</a:t>
            </a:r>
            <a:br>
              <a:rPr lang="en-US" altLang="zh-CN" sz="2800" b="1" dirty="0">
                <a:solidFill>
                  <a:schemeClr val="tx1"/>
                </a:solidFill>
              </a:rPr>
            </a:br>
            <a:r>
              <a:rPr lang="zh-CN" altLang="en-US" sz="2800" b="1" dirty="0">
                <a:solidFill>
                  <a:schemeClr val="tx1"/>
                </a:solidFill>
              </a:rPr>
              <a:t>把中国列为</a:t>
            </a:r>
            <a:r>
              <a:rPr lang="zh-CN" altLang="en-US" sz="2800" b="1" dirty="0">
                <a:solidFill>
                  <a:srgbClr val="FF3300"/>
                </a:solidFill>
              </a:rPr>
              <a:t>类</a:t>
            </a:r>
            <a:r>
              <a:rPr lang="zh-CN" altLang="en-US" sz="2800" b="1" dirty="0">
                <a:solidFill>
                  <a:schemeClr val="tx1"/>
                </a:solidFill>
              </a:rPr>
              <a:t>爬行钉住制度（</a:t>
            </a:r>
            <a:r>
              <a:rPr lang="en-US" altLang="zh-CN" sz="2800" b="1" dirty="0">
                <a:solidFill>
                  <a:schemeClr val="tx1"/>
                </a:solidFill>
              </a:rPr>
              <a:t>Crawl-like arrangement</a:t>
            </a:r>
            <a:r>
              <a:rPr lang="zh-CN" altLang="en-US" sz="2800" b="1" dirty="0">
                <a:solidFill>
                  <a:schemeClr val="tx1"/>
                </a:solidFill>
              </a:rPr>
              <a:t>）</a:t>
            </a:r>
            <a:br>
              <a:rPr lang="zh-CN" altLang="en-US" sz="2800" b="1" dirty="0">
                <a:solidFill>
                  <a:schemeClr val="tx1"/>
                </a:solidFill>
              </a:rPr>
            </a:br>
            <a:br>
              <a:rPr lang="zh-CN" altLang="en-US" sz="2800" b="1" dirty="0"/>
            </a:br>
            <a:r>
              <a:rPr lang="zh-CN" altLang="en-US" sz="2800" b="1" dirty="0">
                <a:solidFill>
                  <a:schemeClr val="tx1"/>
                </a:solidFill>
              </a:rPr>
              <a:t>（三）爬行带内浮动</a:t>
            </a:r>
            <a:br>
              <a:rPr lang="zh-CN" altLang="en-US" sz="2800" b="1" dirty="0">
                <a:solidFill>
                  <a:schemeClr val="tx1"/>
                </a:solidFill>
              </a:rPr>
            </a:br>
            <a:r>
              <a:rPr lang="zh-CN" altLang="en-US" sz="2800" b="1" dirty="0">
                <a:solidFill>
                  <a:schemeClr val="tx1"/>
                </a:solidFill>
              </a:rPr>
              <a:t>（四）</a:t>
            </a:r>
            <a:r>
              <a:rPr lang="en-US" altLang="zh-CN" sz="2800" b="1" dirty="0">
                <a:solidFill>
                  <a:schemeClr val="tx1"/>
                </a:solidFill>
              </a:rPr>
              <a:t>BBC</a:t>
            </a:r>
            <a:r>
              <a:rPr lang="zh-CN" altLang="en-US" sz="2800" b="1" dirty="0">
                <a:solidFill>
                  <a:schemeClr val="tx1"/>
                </a:solidFill>
              </a:rPr>
              <a:t>规则</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四、汇率制度的具体分类</a:t>
            </a:r>
            <a:endParaRPr lang="zh-CN" altLang="en-US" sz="2800" b="1" dirty="0">
              <a:solidFill>
                <a:schemeClr val="tx1"/>
              </a:solidFill>
            </a:endParaRPr>
          </a:p>
        </p:txBody>
      </p:sp>
    </p:spTree>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232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b="1" dirty="0">
                <a:solidFill>
                  <a:schemeClr val="tx1"/>
                </a:solidFill>
              </a:rPr>
              <a:t>第二节  不同汇率制度评析</a:t>
            </a:r>
            <a:br>
              <a:rPr lang="zh-CN" altLang="en-US" b="1" dirty="0">
                <a:solidFill>
                  <a:schemeClr val="tx1"/>
                </a:solidFill>
              </a:rPr>
            </a:br>
            <a:br>
              <a:rPr lang="zh-CN" altLang="en-US" b="1" dirty="0">
                <a:solidFill>
                  <a:schemeClr val="tx1"/>
                </a:solidFill>
              </a:rPr>
            </a:br>
            <a:r>
              <a:rPr lang="zh-CN" altLang="en-US" b="1" dirty="0">
                <a:solidFill>
                  <a:schemeClr val="tx1"/>
                </a:solidFill>
              </a:rPr>
              <a:t>一、货币局制度评析</a:t>
            </a:r>
            <a:br>
              <a:rPr lang="zh-CN" altLang="en-US" b="1" dirty="0">
                <a:solidFill>
                  <a:schemeClr val="tx1"/>
                </a:solidFill>
              </a:rPr>
            </a:br>
            <a:r>
              <a:rPr lang="zh-CN" altLang="en-US" b="1" dirty="0">
                <a:solidFill>
                  <a:schemeClr val="tx1"/>
                </a:solidFill>
              </a:rPr>
              <a:t>（一）货币局制度的主要特征</a:t>
            </a:r>
            <a:br>
              <a:rPr lang="zh-CN" altLang="en-US" b="1" dirty="0">
                <a:solidFill>
                  <a:schemeClr val="tx1"/>
                </a:solidFill>
              </a:rPr>
            </a:br>
            <a:r>
              <a:rPr lang="zh-CN" altLang="en-US" b="1" dirty="0">
                <a:solidFill>
                  <a:schemeClr val="tx1"/>
                </a:solidFill>
              </a:rPr>
              <a:t>（二）货币局制度的优劣</a:t>
            </a:r>
            <a:br>
              <a:rPr lang="zh-CN" altLang="en-US" b="1" dirty="0">
                <a:solidFill>
                  <a:schemeClr val="tx1"/>
                </a:solidFill>
              </a:rPr>
            </a:br>
            <a:br>
              <a:rPr lang="zh-CN" altLang="en-US" b="1" dirty="0">
                <a:solidFill>
                  <a:schemeClr val="tx1"/>
                </a:solidFill>
              </a:rPr>
            </a:br>
            <a:r>
              <a:rPr lang="zh-CN" altLang="en-US" b="1" dirty="0">
                <a:solidFill>
                  <a:schemeClr val="tx1"/>
                </a:solidFill>
              </a:rPr>
              <a:t>二、对美元化的评析</a:t>
            </a:r>
            <a:br>
              <a:rPr lang="zh-CN" altLang="en-US" b="1" dirty="0">
                <a:solidFill>
                  <a:schemeClr val="tx1"/>
                </a:solidFill>
              </a:rPr>
            </a:br>
            <a:br>
              <a:rPr lang="zh-CN" altLang="en-US" b="1" dirty="0">
                <a:solidFill>
                  <a:schemeClr val="tx1"/>
                </a:solidFill>
              </a:rPr>
            </a:br>
            <a:r>
              <a:rPr lang="zh-CN" altLang="en-US" b="1" dirty="0">
                <a:solidFill>
                  <a:schemeClr val="tx1"/>
                </a:solidFill>
              </a:rPr>
              <a:t>三、浮动汇率制度的利弊</a:t>
            </a:r>
            <a:endParaRPr lang="zh-CN" altLang="en-US" b="1" dirty="0">
              <a:solidFill>
                <a:schemeClr val="tx1"/>
              </a:solidFill>
            </a:endParaRPr>
          </a:p>
        </p:txBody>
      </p:sp>
    </p:spTree>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3346" name="Rectangle 2"/>
          <p:cNvSpPr>
            <a:spLocks noGrp="1"/>
          </p:cNvSpPr>
          <p:nvPr>
            <p:ph type="title"/>
          </p:nvPr>
        </p:nvSpPr>
        <p:spPr>
          <a:xfrm>
            <a:off x="1116013" y="2636838"/>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浮动汇率制度的优势</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1</a:t>
            </a:r>
            <a:r>
              <a:rPr lang="zh-CN" altLang="en-US" sz="2800" b="1" dirty="0">
                <a:solidFill>
                  <a:schemeClr val="tx1"/>
                </a:solidFill>
                <a:latin typeface="宋体" panose="02010600030101010101" pitchFamily="2" charset="-122"/>
              </a:rPr>
              <a:t>、有助于发挥汇率对国际收支的自动调节作用。</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当一国发生国际收支逆差，外汇市场上就会出现外汇供不应求，在浮动汇率条件下，汇率就会迅速作出反应，通过外汇汇率的上浮，可刺激外汇供应，抑制外汇需求，国际收支趋于平衡。</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此外，对外经济管理也变得简便易行，灵活主动。可见，浮动汇率制度可避免货币当局不恰当的行政干预或拖延实行调节措施，以及由此形成的汇率高估（</a:t>
            </a:r>
            <a:r>
              <a:rPr lang="en-US" altLang="zh-CN" sz="2800" b="1" dirty="0">
                <a:solidFill>
                  <a:schemeClr val="tx1"/>
                </a:solidFill>
                <a:latin typeface="宋体" panose="02010600030101010101" pitchFamily="2" charset="-122"/>
              </a:rPr>
              <a:t>overvaluation</a:t>
            </a:r>
            <a:r>
              <a:rPr lang="zh-CN" altLang="en-US" sz="2800" b="1" dirty="0">
                <a:solidFill>
                  <a:schemeClr val="tx1"/>
                </a:solidFill>
                <a:latin typeface="宋体" panose="02010600030101010101" pitchFamily="2" charset="-122"/>
              </a:rPr>
              <a:t>）或低估（</a:t>
            </a:r>
            <a:r>
              <a:rPr lang="en-US" altLang="zh-CN" sz="2800" b="1" dirty="0">
                <a:solidFill>
                  <a:schemeClr val="tx1"/>
                </a:solidFill>
                <a:latin typeface="宋体" panose="02010600030101010101" pitchFamily="2" charset="-122"/>
              </a:rPr>
              <a:t>undervaluation</a:t>
            </a:r>
            <a:r>
              <a:rPr lang="zh-CN" altLang="en-US" sz="2800" b="1" dirty="0">
                <a:solidFill>
                  <a:schemeClr val="tx1"/>
                </a:solidFill>
                <a:latin typeface="宋体" panose="02010600030101010101" pitchFamily="2" charset="-122"/>
              </a:rPr>
              <a:t>），以至国际收支迟迟得不到改善。</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4370" name="Rectangle 2"/>
          <p:cNvSpPr>
            <a:spLocks noGrp="1"/>
          </p:cNvSpPr>
          <p:nvPr>
            <p:ph type="title"/>
          </p:nvPr>
        </p:nvSpPr>
        <p:spPr>
          <a:ln/>
        </p:spPr>
        <p:txBody>
          <a:bodyPr vert="horz" wrap="square" lIns="92075" tIns="46038" rIns="92075" bIns="46038" anchor="ctr" anchorCtr="0"/>
          <a:p>
            <a:pPr eaLnBrk="1" hangingPunct="1"/>
            <a:r>
              <a:rPr lang="zh-CN" altLang="en-US" b="1" dirty="0">
                <a:solidFill>
                  <a:schemeClr val="tx1"/>
                </a:solidFill>
                <a:latin typeface="宋体" panose="02010600030101010101" pitchFamily="2" charset="-122"/>
              </a:rPr>
              <a:t>平价制度下的汇率调节</a:t>
            </a:r>
            <a:endParaRPr lang="zh-CN" altLang="en-US" b="1" dirty="0">
              <a:solidFill>
                <a:schemeClr val="tx1"/>
              </a:solidFill>
              <a:latin typeface="宋体" panose="02010600030101010101" pitchFamily="2" charset="-122"/>
            </a:endParaRPr>
          </a:p>
        </p:txBody>
      </p:sp>
      <p:graphicFrame>
        <p:nvGraphicFramePr>
          <p:cNvPr id="314371" name="Object 3"/>
          <p:cNvGraphicFramePr/>
          <p:nvPr>
            <p:ph type="chart" idx="1"/>
          </p:nvPr>
        </p:nvGraphicFramePr>
        <p:xfrm>
          <a:off x="1219200" y="1600200"/>
          <a:ext cx="7762875" cy="4484688"/>
        </p:xfrm>
        <a:graphic>
          <a:graphicData uri="http://schemas.openxmlformats.org/presentationml/2006/ole">
            <mc:AlternateContent xmlns:mc="http://schemas.openxmlformats.org/markup-compatibility/2006">
              <mc:Choice xmlns:v="urn:schemas-microsoft-com:vml" Requires="v">
                <p:oleObj spid="_x0000_s3088" name="" r:id="rId1" imgW="7772400" imgH="4114800" progId="MSGraph.Chart.5">
                  <p:embed/>
                </p:oleObj>
              </mc:Choice>
              <mc:Fallback>
                <p:oleObj name="" r:id="rId1" imgW="7772400" imgH="4114800" progId="MSGraph.Chart.5">
                  <p:embed/>
                  <p:pic>
                    <p:nvPicPr>
                      <p:cNvPr id="0" name="图片 3087"/>
                      <p:cNvPicPr/>
                      <p:nvPr/>
                    </p:nvPicPr>
                    <p:blipFill>
                      <a:blip r:embed="rId2"/>
                      <a:srcRect/>
                      <a:stretch>
                        <a:fillRect/>
                      </a:stretch>
                    </p:blipFill>
                    <p:spPr>
                      <a:xfrm>
                        <a:off x="1219200" y="1600200"/>
                        <a:ext cx="7762875" cy="4484688"/>
                      </a:xfrm>
                      <a:prstGeom prst="rect">
                        <a:avLst/>
                      </a:prstGeom>
                      <a:noFill/>
                      <a:ln w="38100">
                        <a:miter/>
                      </a:ln>
                    </p:spPr>
                  </p:pic>
                </p:oleObj>
              </mc:Fallback>
            </mc:AlternateContent>
          </a:graphicData>
        </a:graphic>
      </p:graphicFrame>
    </p:spTree>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5394" name="Rectangle 2"/>
          <p:cNvSpPr>
            <a:spLocks noGrp="1"/>
          </p:cNvSpPr>
          <p:nvPr>
            <p:ph type="title"/>
          </p:nvPr>
        </p:nvSpPr>
        <p:spPr>
          <a:xfrm>
            <a:off x="1187450" y="1916113"/>
            <a:ext cx="7700963"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 2</a:t>
            </a:r>
            <a:r>
              <a:rPr lang="zh-CN" altLang="en-US" sz="2800" b="1" dirty="0">
                <a:solidFill>
                  <a:schemeClr val="tx1"/>
                </a:solidFill>
                <a:latin typeface="宋体" panose="02010600030101010101" pitchFamily="2" charset="-122"/>
              </a:rPr>
              <a:t>、防止国际游资的冲击，减少国际储备需求。</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在固定汇率制度下，国际游资，尤其是投机资金往往通过抛售软货币（又称软通货，</a:t>
            </a:r>
            <a:r>
              <a:rPr lang="en-US" altLang="zh-CN" sz="2800" b="1" dirty="0">
                <a:solidFill>
                  <a:schemeClr val="tx1"/>
                </a:solidFill>
                <a:latin typeface="宋体" panose="02010600030101010101" pitchFamily="2" charset="-122"/>
              </a:rPr>
              <a:t>Soft Currency</a:t>
            </a:r>
            <a:r>
              <a:rPr lang="zh-CN" altLang="en-US" sz="2800" b="1" dirty="0">
                <a:solidFill>
                  <a:schemeClr val="tx1"/>
                </a:solidFill>
                <a:latin typeface="宋体" panose="02010600030101010101" pitchFamily="2" charset="-122"/>
              </a:rPr>
              <a:t>），即可能发生贬值的货币，抢购硬货币（又称硬通货，</a:t>
            </a:r>
            <a:r>
              <a:rPr lang="en-US" altLang="zh-CN" sz="2800" b="1" dirty="0">
                <a:solidFill>
                  <a:schemeClr val="tx1"/>
                </a:solidFill>
                <a:latin typeface="宋体" panose="02010600030101010101" pitchFamily="2" charset="-122"/>
              </a:rPr>
              <a:t>Hard Currency</a:t>
            </a:r>
            <a:r>
              <a:rPr lang="zh-CN" altLang="en-US" sz="2800" b="1" dirty="0">
                <a:solidFill>
                  <a:schemeClr val="tx1"/>
                </a:solidFill>
                <a:latin typeface="宋体" panose="02010600030101010101" pitchFamily="2" charset="-122"/>
              </a:rPr>
              <a:t>），即可能出现升值的货币，以便从中谋利。</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而且，投机者常常表现出一致的行为，即共同抛售某一种货币，抢购另一种货币，形成所谓</a:t>
            </a:r>
            <a:r>
              <a:rPr lang="zh-CN" altLang="en-US" sz="2800" b="1" dirty="0">
                <a:solidFill>
                  <a:schemeClr val="tx1"/>
                </a:solidFill>
              </a:rPr>
              <a:t>“</a:t>
            </a:r>
            <a:r>
              <a:rPr lang="zh-CN" altLang="en-US" sz="2800" b="1" dirty="0">
                <a:solidFill>
                  <a:schemeClr val="tx1"/>
                </a:solidFill>
                <a:latin typeface="宋体" panose="02010600030101010101" pitchFamily="2" charset="-122"/>
              </a:rPr>
              <a:t>单向投机</a:t>
            </a:r>
            <a:r>
              <a:rPr lang="zh-CN" altLang="en-US" sz="2800" b="1" dirty="0">
                <a:solidFill>
                  <a:schemeClr val="tx1"/>
                </a:solidFill>
              </a:rPr>
              <a:t>”</a:t>
            </a:r>
            <a:r>
              <a:rPr lang="zh-CN" altLang="en-US" sz="2800" b="1" dirty="0">
                <a:solidFill>
                  <a:schemeClr val="tx1"/>
                </a:solidFill>
                <a:latin typeface="宋体" panose="02010600030101010101" pitchFamily="2" charset="-122"/>
              </a:rPr>
              <a:t>（</a:t>
            </a:r>
            <a:r>
              <a:rPr lang="en-US" altLang="zh-CN" sz="2800" b="1" dirty="0">
                <a:solidFill>
                  <a:schemeClr val="tx1"/>
                </a:solidFill>
                <a:latin typeface="宋体" panose="02010600030101010101" pitchFamily="2" charset="-122"/>
              </a:rPr>
              <a:t>One</a:t>
            </a:r>
            <a:r>
              <a:rPr lang="en-US" altLang="zh-CN" sz="2800" b="1" dirty="0">
                <a:solidFill>
                  <a:schemeClr val="tx1"/>
                </a:solidFill>
              </a:rPr>
              <a:t>-</a:t>
            </a:r>
            <a:r>
              <a:rPr lang="en-US" altLang="zh-CN" sz="2800" b="1" dirty="0">
                <a:solidFill>
                  <a:schemeClr val="tx1"/>
                </a:solidFill>
                <a:latin typeface="宋体" panose="02010600030101010101" pitchFamily="2" charset="-122"/>
              </a:rPr>
              <a:t>way Speculation</a:t>
            </a:r>
            <a:r>
              <a:rPr lang="zh-CN" altLang="en-US" sz="2800" b="1" dirty="0">
                <a:solidFill>
                  <a:schemeClr val="tx1"/>
                </a:solidFill>
                <a:latin typeface="宋体" panose="02010600030101010101" pitchFamily="2" charset="-122"/>
              </a:rPr>
              <a:t>），杀伤力极大。由此会导致软币国家出现货币危机，国际储备大量流失。</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6418" name="Rectangle 2"/>
          <p:cNvSpPr>
            <a:spLocks noGrp="1"/>
          </p:cNvSpPr>
          <p:nvPr>
            <p:ph type="title"/>
          </p:nvPr>
        </p:nvSpPr>
        <p:spPr>
          <a:xfrm>
            <a:off x="1371600" y="2205038"/>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而硬币国家的货币当局则被迫行外汇干预，收进外币，投放本币，最终酿成输入型通货膨胀（</a:t>
            </a:r>
            <a:r>
              <a:rPr lang="en-US" altLang="zh-CN" sz="2800" b="1" dirty="0">
                <a:solidFill>
                  <a:schemeClr val="tx1"/>
                </a:solidFill>
                <a:latin typeface="宋体" panose="02010600030101010101" pitchFamily="2" charset="-122"/>
              </a:rPr>
              <a:t>Imported Inflation</a:t>
            </a:r>
            <a:r>
              <a:rPr lang="zh-CN" altLang="en-US" sz="2800" b="1" dirty="0">
                <a:solidFill>
                  <a:schemeClr val="tx1"/>
                </a:solidFill>
                <a:latin typeface="宋体" panose="02010600030101010101" pitchFamily="2" charset="-122"/>
              </a:rPr>
              <a:t>）。国际金融市场也会因此而动荡不宁。 </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在浮动汇率条件下，由于软货币的汇率会及时下跌，硬货币的汇率及时上升，从而可化解国际游资的冲击。而且，货币当局没有必须进行外汇干预的义务，因而不必保留过多的国际储备。</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3</a:t>
            </a:r>
            <a:r>
              <a:rPr lang="zh-CN" altLang="en-US" sz="2800" b="1" dirty="0">
                <a:solidFill>
                  <a:schemeClr val="tx1"/>
                </a:solidFill>
                <a:latin typeface="宋体" panose="02010600030101010101" pitchFamily="2" charset="-122"/>
              </a:rPr>
              <a:t>、内外均衡易于协调。</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在一国经济出现衰退，国际收支存在逆差时，在固定汇率条件下只能通过紧缩性的财政货币政策来改善国际收支，但这却会加剧经济衰退。</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42" name="Rectangle 2"/>
          <p:cNvSpPr>
            <a:spLocks noGrp="1"/>
          </p:cNvSpPr>
          <p:nvPr>
            <p:ph type="title"/>
          </p:nvPr>
        </p:nvSpPr>
        <p:spPr>
          <a:xfrm>
            <a:off x="1371600" y="2060575"/>
            <a:ext cx="7772400" cy="1206500"/>
          </a:xfrm>
          <a:ln/>
        </p:spPr>
        <p:txBody>
          <a:bodyPr vert="horz" wrap="square" lIns="92075" tIns="46038" rIns="92075" bIns="46038" anchor="ctr" anchorCtr="0"/>
          <a:p>
            <a:pPr eaLnBrk="1" hangingPunct="1"/>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在浮动汇率制度下，国际收支可由汇率来调节，实现对外均衡，国内均衡则可依赖财政货币政策，内外均衡就不致发生冲突</a:t>
            </a:r>
            <a:r>
              <a:rPr lang="zh-CN" altLang="en-US" sz="3200" b="1" dirty="0">
                <a:solidFill>
                  <a:srgbClr val="FF0000"/>
                </a:solidFill>
                <a:latin typeface="宋体" panose="02010600030101010101" pitchFamily="2" charset="-122"/>
              </a:rPr>
              <a:t>（米德冲突；丁伯根法则）</a:t>
            </a:r>
            <a:r>
              <a:rPr lang="zh-CN" altLang="en-US" sz="3200" b="1" dirty="0">
                <a:solidFill>
                  <a:schemeClr val="tx1"/>
                </a:solidFill>
                <a:latin typeface="宋体" panose="02010600030101010101" pitchFamily="2" charset="-122"/>
              </a:rPr>
              <a:t>。此外，在固定汇率制度下，紧缩政策或扩张政策的效能常常会因外资的流入或流出而受到削弱。 </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在汇率浮动时，外汇汇率的急剧下跌使外汇持有人处于不利的汇兑地位 ，因而可抑制外汇的流入。而在外汇大量流出之际，外汇汇率会相应上升，抑制资金流出。显然，浮动汇率可避免资本流动对政策效能的不利影响。</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8466" name="Rectangle 2"/>
          <p:cNvSpPr>
            <a:spLocks noGrp="1"/>
          </p:cNvSpPr>
          <p:nvPr>
            <p:ph type="title"/>
          </p:nvPr>
        </p:nvSpPr>
        <p:spPr>
          <a:xfrm>
            <a:off x="1371600" y="1844675"/>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浮动汇率制度的弊端</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1</a:t>
            </a:r>
            <a:r>
              <a:rPr lang="zh-CN" altLang="en-US" sz="2800" b="1" dirty="0">
                <a:solidFill>
                  <a:schemeClr val="tx1"/>
                </a:solidFill>
                <a:latin typeface="宋体" panose="02010600030101010101" pitchFamily="2" charset="-122"/>
              </a:rPr>
              <a:t>、不利于国际贸易和投资的发展</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浮动汇率制度下汇率的经常波动及其水平难以预测，使国际贸易和投资的成本、收益不易准确核</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算，原先有利可图的交易会因为汇率的变动反而蒙受亏损，因而人们不愿缔结长期贸易和投资契</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约。 </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进出口商不仅要考虑进出口货价，而且要注意避免汇率风险。由于要考虑到汇率的变动趋势，往往报价也不稳定，还容易引起借故延期付款或要求减价、取消合同订货等现象。这种状况显然阻碍了国际贸易和投资的发展。</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9490" name="Rectangle 2"/>
          <p:cNvSpPr>
            <a:spLocks noGrp="1"/>
          </p:cNvSpPr>
          <p:nvPr>
            <p:ph type="title"/>
          </p:nvPr>
        </p:nvSpPr>
        <p:spPr>
          <a:xfrm>
            <a:off x="1371600" y="908050"/>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2</a:t>
            </a:r>
            <a:r>
              <a:rPr lang="zh-CN" altLang="en-US" sz="2800" b="1" dirty="0">
                <a:solidFill>
                  <a:schemeClr val="tx1"/>
                </a:solidFill>
                <a:latin typeface="宋体" panose="02010600030101010101" pitchFamily="2" charset="-122"/>
              </a:rPr>
              <a:t>、助长国际金融市场上的投机活动。</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在浮动汇率制度下虽然</a:t>
            </a:r>
            <a:r>
              <a:rPr lang="zh-CN" altLang="en-US" sz="2800" b="1" dirty="0">
                <a:solidFill>
                  <a:schemeClr val="tx1"/>
                </a:solidFill>
              </a:rPr>
              <a:t>“</a:t>
            </a:r>
            <a:r>
              <a:rPr lang="zh-CN" altLang="en-US" sz="2800" b="1" dirty="0">
                <a:solidFill>
                  <a:schemeClr val="tx1"/>
                </a:solidFill>
                <a:latin typeface="宋体" panose="02010600030101010101" pitchFamily="2" charset="-122"/>
              </a:rPr>
              <a:t>单向投机</a:t>
            </a:r>
            <a:r>
              <a:rPr lang="zh-CN" altLang="en-US" sz="2800" b="1" dirty="0">
                <a:solidFill>
                  <a:schemeClr val="tx1"/>
                </a:solidFill>
              </a:rPr>
              <a:t>”</a:t>
            </a:r>
            <a:r>
              <a:rPr lang="zh-CN" altLang="en-US" sz="2800" b="1" dirty="0">
                <a:solidFill>
                  <a:schemeClr val="tx1"/>
                </a:solidFill>
                <a:latin typeface="宋体" panose="02010600030101010101" pitchFamily="2" charset="-122"/>
              </a:rPr>
              <a:t>不复存在，但汇率波动的频率和幅度的加大却为日常的外汇投机活动提供了机会。</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3</a:t>
            </a:r>
            <a:r>
              <a:rPr lang="zh-CN" altLang="en-US" sz="2800" b="1" dirty="0">
                <a:solidFill>
                  <a:schemeClr val="tx1"/>
                </a:solidFill>
                <a:latin typeface="宋体" panose="02010600030101010101" pitchFamily="2" charset="-122"/>
              </a:rPr>
              <a:t>、可能引发竞相贬值。</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在浮动汇率条件下，一国往往可通过调低本币汇率的方法来改善国际收支，但这会使其他国家的</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国际收支处于不利地位。因此，其他国家也会竞相调低本币汇率，引发周而复始的竞相贬值</a:t>
            </a:r>
            <a:br>
              <a:rPr lang="zh-CN" altLang="en-US"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(Competitive Devaluation)</a:t>
            </a:r>
            <a:r>
              <a:rPr lang="zh-CN" altLang="en-US" sz="2800" b="1" dirty="0">
                <a:solidFill>
                  <a:schemeClr val="tx1"/>
                </a:solidFill>
                <a:latin typeface="宋体" panose="02010600030101010101" pitchFamily="2" charset="-122"/>
              </a:rPr>
              <a:t>现象。</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合成谬误（</a:t>
            </a:r>
            <a:r>
              <a:rPr lang="en-US" altLang="zh-CN" sz="2800" b="1" dirty="0">
                <a:solidFill>
                  <a:schemeClr val="tx1"/>
                </a:solidFill>
                <a:latin typeface="宋体" panose="02010600030101010101" pitchFamily="2" charset="-122"/>
              </a:rPr>
              <a:t>Composite Fault</a:t>
            </a:r>
            <a:r>
              <a:rPr lang="zh-CN" altLang="en-US" sz="2800" b="1" dirty="0">
                <a:solidFill>
                  <a:schemeClr val="tx1"/>
                </a:solidFill>
                <a:latin typeface="宋体" panose="02010600030101010101" pitchFamily="2" charset="-122"/>
              </a:rPr>
              <a:t>，</a:t>
            </a:r>
            <a:r>
              <a:rPr lang="en-US" altLang="zh-CN" sz="2800" b="1" dirty="0">
                <a:solidFill>
                  <a:schemeClr val="tx1"/>
                </a:solidFill>
                <a:latin typeface="宋体" panose="02010600030101010101" pitchFamily="2" charset="-122"/>
              </a:rPr>
              <a:t>n-1 problem</a:t>
            </a:r>
            <a:r>
              <a:rPr lang="zh-CN" altLang="en-US" sz="2800" b="1" dirty="0">
                <a:solidFill>
                  <a:schemeClr val="tx1"/>
                </a:solidFill>
                <a:latin typeface="宋体" panose="02010600030101010101" pitchFamily="2" charset="-122"/>
              </a:rPr>
              <a:t>）</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2</a:t>
            </a:r>
            <a:r>
              <a:rPr lang="zh-CN" altLang="en-US" sz="3200" b="1" dirty="0">
                <a:solidFill>
                  <a:schemeClr val="tx1"/>
                </a:solidFill>
              </a:rPr>
              <a:t>．服务贸易（</a:t>
            </a:r>
            <a:r>
              <a:rPr lang="en-US" altLang="zh-CN" sz="3200" b="1" dirty="0">
                <a:solidFill>
                  <a:schemeClr val="tx1"/>
                </a:solidFill>
              </a:rPr>
              <a:t>Service Transaction</a:t>
            </a:r>
            <a:r>
              <a:rPr lang="zh-CN" altLang="en-US" sz="3200" b="1" dirty="0">
                <a:solidFill>
                  <a:schemeClr val="tx1"/>
                </a:solidFill>
              </a:rPr>
              <a:t>），又称无形贸易收支（</a:t>
            </a:r>
            <a:r>
              <a:rPr lang="en-US" altLang="zh-CN" sz="3200" b="1" dirty="0">
                <a:solidFill>
                  <a:schemeClr val="tx1"/>
                </a:solidFill>
              </a:rPr>
              <a:t>Invisible Trade</a:t>
            </a:r>
            <a:r>
              <a:rPr lang="zh-CN" altLang="en-US" sz="3200" b="1" dirty="0">
                <a:solidFill>
                  <a:schemeClr val="tx1"/>
                </a:solidFill>
              </a:rPr>
              <a:t>），主要包括以下几个项目：</a:t>
            </a:r>
            <a:br>
              <a:rPr lang="zh-CN" altLang="en-US" sz="3200" b="1" dirty="0">
                <a:solidFill>
                  <a:schemeClr val="tx1"/>
                </a:solidFill>
              </a:rPr>
            </a:br>
            <a:r>
              <a:rPr lang="zh-CN" altLang="en-US" sz="3200" b="1" dirty="0">
                <a:solidFill>
                  <a:schemeClr val="tx1"/>
                </a:solidFill>
              </a:rPr>
              <a:t>	（</a:t>
            </a:r>
            <a:r>
              <a:rPr lang="en-US" altLang="zh-CN" sz="3200" b="1" dirty="0">
                <a:solidFill>
                  <a:schemeClr val="tx1"/>
                </a:solidFill>
              </a:rPr>
              <a:t>1</a:t>
            </a:r>
            <a:r>
              <a:rPr lang="zh-CN" altLang="en-US" sz="3200" b="1" dirty="0">
                <a:solidFill>
                  <a:schemeClr val="tx1"/>
                </a:solidFill>
              </a:rPr>
              <a:t>）运输。即货运、客运、港口、仓储、邮电等费用的收入和支出，通称贸易从属费用。</a:t>
            </a:r>
            <a:br>
              <a:rPr lang="zh-CN" altLang="en-US" sz="3200" b="1" dirty="0">
                <a:solidFill>
                  <a:schemeClr val="tx1"/>
                </a:solidFill>
              </a:rPr>
            </a:br>
            <a:r>
              <a:rPr lang="zh-CN" altLang="en-US" sz="3200" b="1" dirty="0">
                <a:solidFill>
                  <a:schemeClr val="tx1"/>
                </a:solidFill>
              </a:rPr>
              <a:t>	（</a:t>
            </a:r>
            <a:r>
              <a:rPr lang="en-US" altLang="zh-CN" sz="3200" b="1" dirty="0">
                <a:solidFill>
                  <a:schemeClr val="tx1"/>
                </a:solidFill>
              </a:rPr>
              <a:t>2</a:t>
            </a:r>
            <a:r>
              <a:rPr lang="zh-CN" altLang="en-US" sz="3200" b="1" dirty="0">
                <a:solidFill>
                  <a:schemeClr val="tx1"/>
                </a:solidFill>
              </a:rPr>
              <a:t>）旅游。指旅游者和其他访问者在外国旅游时所支付的费用，如食宿、交通运输和娱乐费用。</a:t>
            </a:r>
            <a:br>
              <a:rPr lang="zh-CN" altLang="en-US" sz="3200" b="1" dirty="0">
                <a:solidFill>
                  <a:schemeClr val="tx1"/>
                </a:solidFill>
              </a:rPr>
            </a:br>
            <a:r>
              <a:rPr lang="zh-CN" altLang="en-US" sz="3200" b="1" dirty="0">
                <a:solidFill>
                  <a:schemeClr val="tx1"/>
                </a:solidFill>
              </a:rPr>
              <a:t>	</a:t>
            </a:r>
            <a:endParaRPr lang="zh-CN" altLang="en-US" sz="3200" b="1" dirty="0">
              <a:solidFill>
                <a:schemeClr val="tx1"/>
              </a:solidFill>
            </a:endParaRPr>
          </a:p>
        </p:txBody>
      </p:sp>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0514" name="Rectangle 4"/>
          <p:cNvSpPr>
            <a:spLocks noGrp="1"/>
          </p:cNvSpPr>
          <p:nvPr>
            <p:ph type="title"/>
          </p:nvPr>
        </p:nvSpPr>
        <p:spPr>
          <a:xfrm>
            <a:off x="1371600" y="2852738"/>
            <a:ext cx="7772400" cy="1206500"/>
          </a:xfrm>
          <a:ln/>
        </p:spPr>
        <p:txBody>
          <a:bodyPr vert="horz" wrap="square" lIns="91440" tIns="45720" rIns="91440" bIns="45720" anchor="ctr" anchorCtr="0"/>
          <a:p>
            <a:pPr eaLnBrk="1" hangingPunct="1"/>
            <a:r>
              <a:rPr lang="zh-CN" altLang="en-US" sz="2800" dirty="0">
                <a:solidFill>
                  <a:schemeClr val="tx1"/>
                </a:solidFill>
                <a:hlinkClick r:id="rId1"/>
              </a:rPr>
              <a:t>外汇网</a:t>
            </a:r>
            <a:br>
              <a:rPr lang="zh-CN" altLang="en-US" sz="2800" dirty="0">
                <a:solidFill>
                  <a:schemeClr val="tx1"/>
                </a:solidFill>
              </a:rPr>
            </a:br>
            <a:r>
              <a:rPr lang="en-US" altLang="zh-CN" sz="2800" b="1" dirty="0">
                <a:solidFill>
                  <a:schemeClr val="tx1"/>
                </a:solidFill>
              </a:rPr>
              <a:t>(G20)</a:t>
            </a:r>
            <a:r>
              <a:rPr lang="zh-CN" altLang="en-US" sz="2800" b="1" dirty="0">
                <a:solidFill>
                  <a:schemeClr val="tx1"/>
                </a:solidFill>
              </a:rPr>
              <a:t>公报草案：</a:t>
            </a:r>
            <a:r>
              <a:rPr lang="en-US" altLang="zh-CN" sz="2800" b="1" dirty="0">
                <a:solidFill>
                  <a:schemeClr val="tx1"/>
                </a:solidFill>
              </a:rPr>
              <a:t>G20</a:t>
            </a:r>
            <a:r>
              <a:rPr lang="zh-CN" altLang="en-US" sz="2800" b="1" dirty="0">
                <a:solidFill>
                  <a:schemeClr val="tx1"/>
                </a:solidFill>
              </a:rPr>
              <a:t>承诺避免使用竞争性货币贬值政策</a:t>
            </a:r>
            <a:br>
              <a:rPr lang="zh-CN" altLang="en-US" sz="2800" dirty="0">
                <a:solidFill>
                  <a:schemeClr val="tx1"/>
                </a:solidFill>
                <a:hlinkClick r:id="rId1"/>
              </a:rPr>
            </a:br>
            <a:r>
              <a:rPr lang="zh-CN" altLang="en-US" sz="2800" dirty="0">
                <a:solidFill>
                  <a:schemeClr val="tx1"/>
                </a:solidFill>
              </a:rPr>
              <a:t>　</a:t>
            </a:r>
            <a:br>
              <a:rPr lang="zh-CN" altLang="en-US" sz="2800" dirty="0">
                <a:solidFill>
                  <a:schemeClr val="tx1"/>
                </a:solidFill>
              </a:rPr>
            </a:br>
            <a:r>
              <a:rPr lang="en-US" altLang="zh-CN" sz="2800" b="1" dirty="0">
                <a:solidFill>
                  <a:schemeClr val="tx1"/>
                </a:solidFill>
              </a:rPr>
              <a:t>20</a:t>
            </a:r>
            <a:r>
              <a:rPr lang="zh-CN" altLang="en-US" sz="2800" b="1" dirty="0">
                <a:solidFill>
                  <a:schemeClr val="tx1"/>
                </a:solidFill>
              </a:rPr>
              <a:t>国集团</a:t>
            </a:r>
            <a:r>
              <a:rPr lang="en-US" altLang="zh-CN" sz="2800" b="1" dirty="0">
                <a:solidFill>
                  <a:schemeClr val="tx1"/>
                </a:solidFill>
              </a:rPr>
              <a:t>(G20)</a:t>
            </a:r>
            <a:r>
              <a:rPr lang="zh-CN" altLang="en-US" sz="2800" b="1" dirty="0">
                <a:solidFill>
                  <a:schemeClr val="tx1"/>
                </a:solidFill>
              </a:rPr>
              <a:t>周三</a:t>
            </a:r>
            <a:r>
              <a:rPr lang="en-US" altLang="zh-CN" sz="2800" b="1" dirty="0">
                <a:solidFill>
                  <a:schemeClr val="tx1"/>
                </a:solidFill>
              </a:rPr>
              <a:t>(2010</a:t>
            </a:r>
            <a:r>
              <a:rPr lang="zh-CN" altLang="en-US" sz="2800" b="1" dirty="0">
                <a:solidFill>
                  <a:schemeClr val="tx1"/>
                </a:solidFill>
              </a:rPr>
              <a:t>年</a:t>
            </a:r>
            <a:r>
              <a:rPr lang="en-US" altLang="zh-CN" sz="2800" b="1" dirty="0">
                <a:solidFill>
                  <a:schemeClr val="tx1"/>
                </a:solidFill>
              </a:rPr>
              <a:t>10</a:t>
            </a:r>
            <a:r>
              <a:rPr lang="zh-CN" altLang="en-US" sz="2800" b="1" dirty="0">
                <a:solidFill>
                  <a:schemeClr val="tx1"/>
                </a:solidFill>
              </a:rPr>
              <a:t>月</a:t>
            </a:r>
            <a:r>
              <a:rPr lang="en-US" altLang="zh-CN" sz="2800" b="1" dirty="0">
                <a:solidFill>
                  <a:schemeClr val="tx1"/>
                </a:solidFill>
              </a:rPr>
              <a:t>20</a:t>
            </a:r>
            <a:r>
              <a:rPr lang="zh-CN" altLang="en-US" sz="2800" b="1" dirty="0">
                <a:solidFill>
                  <a:schemeClr val="tx1"/>
                </a:solidFill>
              </a:rPr>
              <a:t>日</a:t>
            </a:r>
            <a:r>
              <a:rPr lang="en-US" altLang="zh-CN" sz="2800" b="1" dirty="0">
                <a:solidFill>
                  <a:schemeClr val="tx1"/>
                </a:solidFill>
              </a:rPr>
              <a:t>)</a:t>
            </a:r>
            <a:r>
              <a:rPr lang="zh-CN" altLang="en-US" sz="2800" b="1" dirty="0">
                <a:solidFill>
                  <a:schemeClr val="tx1"/>
                </a:solidFill>
              </a:rPr>
              <a:t>公布的公报草案显示，</a:t>
            </a:r>
            <a:r>
              <a:rPr lang="en-US" altLang="zh-CN" sz="2800" b="1" dirty="0">
                <a:solidFill>
                  <a:schemeClr val="tx1"/>
                </a:solidFill>
              </a:rPr>
              <a:t>G20</a:t>
            </a:r>
            <a:r>
              <a:rPr lang="zh-CN" altLang="en-US" sz="2800" b="1" dirty="0">
                <a:solidFill>
                  <a:schemeClr val="tx1"/>
                </a:solidFill>
              </a:rPr>
              <a:t>财长和央行行长承诺“避免使用竞争性货币贬值政策”，这意味着</a:t>
            </a:r>
            <a:r>
              <a:rPr lang="en-US" altLang="zh-CN" sz="2800" b="1" dirty="0">
                <a:solidFill>
                  <a:schemeClr val="tx1"/>
                </a:solidFill>
              </a:rPr>
              <a:t>G20</a:t>
            </a:r>
            <a:r>
              <a:rPr lang="zh-CN" altLang="en-US" sz="2800" b="1" dirty="0">
                <a:solidFill>
                  <a:schemeClr val="tx1"/>
                </a:solidFill>
              </a:rPr>
              <a:t>在“货币战争”的问题上已采取了明确的立场。</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 </a:t>
            </a:r>
            <a:r>
              <a:rPr lang="en-US" altLang="zh-CN" sz="2800" b="1" dirty="0">
                <a:solidFill>
                  <a:schemeClr val="tx1"/>
                </a:solidFill>
                <a:latin typeface="宋体" panose="02010600030101010101" pitchFamily="2" charset="-122"/>
              </a:rPr>
              <a:t>4</a:t>
            </a:r>
            <a:r>
              <a:rPr lang="zh-CN" altLang="en-US" sz="2800" b="1" dirty="0">
                <a:solidFill>
                  <a:schemeClr val="tx1"/>
                </a:solidFill>
                <a:latin typeface="宋体" panose="02010600030101010101" pitchFamily="2" charset="-122"/>
              </a:rPr>
              <a:t>、诱发通货膨胀</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在固定汇率制度下，政府为了维持汇率水平，就不能以可能引发通货膨胀的速度增加货币供应量，以免本币受到贬值压力，这就是所谓的货币纪律约束（</a:t>
            </a:r>
            <a:r>
              <a:rPr lang="en-US" altLang="zh-CN" sz="2800" b="1" dirty="0">
                <a:solidFill>
                  <a:schemeClr val="tx1"/>
                </a:solidFill>
              </a:rPr>
              <a:t>M</a:t>
            </a:r>
            <a:r>
              <a:rPr lang="en-US" altLang="zh-CN" sz="2800" b="1" dirty="0">
                <a:solidFill>
                  <a:schemeClr val="tx1"/>
                </a:solidFill>
                <a:latin typeface="宋体" panose="02010600030101010101" pitchFamily="2" charset="-122"/>
              </a:rPr>
              <a:t>onetary Discipline</a:t>
            </a:r>
            <a:r>
              <a:rPr lang="zh-CN" altLang="en-US" sz="2800" b="1" dirty="0">
                <a:solidFill>
                  <a:schemeClr val="tx1"/>
                </a:solidFill>
                <a:latin typeface="宋体" panose="02010600030101010101" pitchFamily="2" charset="-122"/>
              </a:rPr>
              <a:t>）。</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4354" name="Rectangle 2"/>
          <p:cNvSpPr>
            <a:spLocks noGrp="1" noChangeArrowheads="1"/>
          </p:cNvSpPr>
          <p:nvPr>
            <p:ph type="title"/>
          </p:nvPr>
        </p:nvSpPr>
        <p:spPr>
          <a:xfrm>
            <a:off x="1371600" y="2205038"/>
            <a:ext cx="7772400" cy="1206500"/>
          </a:xfrm>
          <a:extLst>
            <a:ext uri="{91240B29-F687-4F45-9708-019B960494DF}">
              <a14:hiddenLine xmlns:a14="http://schemas.microsoft.com/office/drawing/2010/main" w="12700">
                <a:solidFill>
                  <a:schemeClr val="tx1"/>
                </a:solidFill>
                <a:miter lim="800000"/>
                <a:headEnd/>
                <a:tailEnd/>
              </a14:hiddenLine>
            </a:ext>
          </a:extLst>
        </p:spPr>
        <p:txBody>
          <a:bodyPr vert="horz" wrap="square" lIns="92075" tIns="46038" rIns="92075" bIns="46038"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b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但在浮动汇率制度下，由于国际收支可完全依赖汇率的自由浮动而得到调节，在</a:t>
            </a:r>
            <a:r>
              <a:rPr kumimoji="1" lang="zh-CN" altLang="en-US" sz="32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宋体" panose="02010600030101010101" pitchFamily="2" charset="-122"/>
                <a:ea typeface="+mj-ea"/>
                <a:cs typeface="+mj-cs"/>
              </a:rPr>
              <a:t>缺乏货币纪律约束</a:t>
            </a:r>
            <a: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的情况下，货币当局就会偏好采取扩张性政策来刺激国内的经济增长，而不必顾忌其对国际收支的不利影响。</a:t>
            </a:r>
            <a:b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本币汇率的下浮固然有助于改善国际收支，但进口商品的价格却会上扬，由此又带动国内价格水平的涨升</a:t>
            </a:r>
            <a: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a:t>
            </a:r>
            <a:r>
              <a:rPr kumimoji="1" lang="zh-CN" altLang="en-US" sz="32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宋体" panose="02010600030101010101" pitchFamily="2" charset="-122"/>
                <a:ea typeface="+mj-ea"/>
                <a:cs typeface="+mj-cs"/>
              </a:rPr>
              <a:t>恶性循环</a:t>
            </a:r>
            <a: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a:t>
            </a:r>
            <a: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，而在价格刚性</a:t>
            </a:r>
            <a: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(Price Rigidity)</a:t>
            </a:r>
            <a: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的作用下，货币汇率上浮的国家的价格水平并不下跌（</a:t>
            </a:r>
            <a:r>
              <a:rPr kumimoji="1" lang="zh-CN" altLang="en-US" sz="3200" b="1" i="0" u="none" strike="noStrike" kern="0" cap="none" spc="0" normalizeH="0" baseline="0" noProof="0" dirty="0" smtClean="0">
                <a:ln>
                  <a:noFill/>
                </a:ln>
                <a:solidFill>
                  <a:srgbClr val="FF0000"/>
                </a:solidFill>
                <a:effectLst>
                  <a:outerShdw blurRad="38100" dist="38100" dir="2700000" algn="tl">
                    <a:srgbClr val="000000"/>
                  </a:outerShdw>
                </a:effectLst>
                <a:uLnTx/>
                <a:uFillTx/>
                <a:latin typeface="宋体" panose="02010600030101010101" pitchFamily="2" charset="-122"/>
                <a:ea typeface="+mj-ea"/>
                <a:cs typeface="+mj-cs"/>
              </a:rPr>
              <a:t>棘轮效应</a:t>
            </a:r>
            <a:r>
              <a:rPr kumimoji="1" lang="zh-CN" altLang="en-US" sz="3200" b="1" i="0" u="none" strike="noStrike" kern="0" cap="none" spc="0" normalizeH="0" baseline="0" noProof="0" dirty="0" smtClean="0">
                <a:ln>
                  <a:noFill/>
                </a:ln>
                <a:solidFill>
                  <a:srgbClr val="FF0000"/>
                </a:solidFill>
                <a:effectLst/>
                <a:uLnTx/>
                <a:uFillTx/>
                <a:latin typeface="宋体" panose="02010600030101010101" pitchFamily="2" charset="-122"/>
                <a:ea typeface="+mj-ea"/>
                <a:cs typeface="+mj-cs"/>
              </a:rPr>
              <a:t>，</a:t>
            </a:r>
            <a:r>
              <a:rPr kumimoji="1" lang="en-US" altLang="zh-CN" sz="3200" b="1" i="0" u="none" strike="noStrike" kern="0" cap="none" spc="0" normalizeH="0" baseline="0" noProof="0" dirty="0" smtClean="0">
                <a:ln>
                  <a:noFill/>
                </a:ln>
                <a:solidFill>
                  <a:srgbClr val="FF0000"/>
                </a:solidFill>
                <a:effectLst/>
                <a:uLnTx/>
                <a:uFillTx/>
                <a:latin typeface="宋体" panose="02010600030101010101" pitchFamily="2" charset="-122"/>
                <a:ea typeface="+mj-ea"/>
                <a:cs typeface="+mj-cs"/>
              </a:rPr>
              <a:t>Ratchet Effect</a:t>
            </a:r>
            <a: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）。这种种因素都会推动整个世界的通货膨胀。</a:t>
            </a:r>
            <a:endPar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endParaRPr>
          </a:p>
        </p:txBody>
      </p:sp>
    </p:spTree>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256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2800" b="1" dirty="0">
                <a:solidFill>
                  <a:schemeClr val="tx1"/>
                </a:solidFill>
              </a:rPr>
              <a:t>第三节  最优货币区理论</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一、货币区与最优货币区</a:t>
            </a:r>
            <a:br>
              <a:rPr lang="zh-CN" altLang="en-US" sz="2800" b="1" dirty="0">
                <a:solidFill>
                  <a:schemeClr val="tx1"/>
                </a:solidFill>
              </a:rPr>
            </a:br>
            <a:r>
              <a:rPr lang="zh-CN" altLang="en-US" sz="2800" b="1" dirty="0">
                <a:solidFill>
                  <a:schemeClr val="tx1"/>
                </a:solidFill>
              </a:rPr>
              <a:t>二、最优货币区理论</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蒙代尔：生产要素的流动性 </a:t>
            </a:r>
            <a:br>
              <a:rPr lang="zh-CN" altLang="en-US" sz="2800" b="1" dirty="0">
                <a:solidFill>
                  <a:schemeClr val="tx1"/>
                </a:solidFill>
              </a:rPr>
            </a:br>
            <a:r>
              <a:rPr lang="zh-CN" altLang="en-US" sz="2800" b="1" dirty="0">
                <a:solidFill>
                  <a:schemeClr val="tx1"/>
                </a:solidFill>
              </a:rPr>
              <a:t>麦金农：经济开放度</a:t>
            </a:r>
            <a:br>
              <a:rPr lang="zh-CN" altLang="en-US" sz="2800" b="1" dirty="0">
                <a:solidFill>
                  <a:schemeClr val="tx1"/>
                </a:solidFill>
              </a:rPr>
            </a:br>
            <a:r>
              <a:rPr lang="zh-CN" altLang="en-US" sz="2800" b="1" dirty="0">
                <a:solidFill>
                  <a:schemeClr val="tx1"/>
                </a:solidFill>
              </a:rPr>
              <a:t>英格拉姆：金融一体化</a:t>
            </a:r>
            <a:br>
              <a:rPr lang="zh-CN" altLang="en-US" sz="2800" b="1" dirty="0">
                <a:solidFill>
                  <a:schemeClr val="tx1"/>
                </a:solidFill>
              </a:rPr>
            </a:br>
            <a:r>
              <a:rPr lang="zh-CN" altLang="en-US" sz="2800" b="1" dirty="0">
                <a:solidFill>
                  <a:schemeClr val="tx1"/>
                </a:solidFill>
              </a:rPr>
              <a:t>哈伯勒和弗莱明：通货膨胀率</a:t>
            </a:r>
            <a:br>
              <a:rPr lang="zh-CN" altLang="en-US" sz="2800" b="1" dirty="0">
                <a:solidFill>
                  <a:schemeClr val="tx1"/>
                </a:solidFill>
              </a:rPr>
            </a:br>
            <a:r>
              <a:rPr lang="zh-CN" altLang="en-US" sz="2800" b="1" dirty="0">
                <a:solidFill>
                  <a:schemeClr val="tx1"/>
                </a:solidFill>
              </a:rPr>
              <a:t>凯南：产品多样化</a:t>
            </a:r>
            <a:r>
              <a:rPr lang="zh-CN" altLang="en-US" sz="3600" dirty="0"/>
              <a:t> </a:t>
            </a:r>
            <a:br>
              <a:rPr lang="zh-CN" altLang="en-US" sz="3600" dirty="0"/>
            </a:br>
            <a:br>
              <a:rPr lang="zh-CN" altLang="en-US" sz="3600" dirty="0"/>
            </a:br>
            <a:r>
              <a:rPr lang="zh-CN" altLang="en-US" sz="2800" b="1" dirty="0">
                <a:solidFill>
                  <a:schemeClr val="tx1"/>
                </a:solidFill>
              </a:rPr>
              <a:t>欧债危机表明，财政政策的一致性同样是最优货币区的重要条件，这一点以前没有受到学术界的广泛关注。</a:t>
            </a:r>
            <a:r>
              <a:rPr lang="zh-CN" altLang="en-US" sz="3600" dirty="0"/>
              <a:t> </a:t>
            </a:r>
            <a:endParaRPr lang="zh-CN" altLang="en-US" sz="3600" dirty="0"/>
          </a:p>
        </p:txBody>
      </p:sp>
    </p:spTree>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3586" name="Rectangle 4"/>
          <p:cNvSpPr>
            <a:spLocks noGrp="1"/>
          </p:cNvSpPr>
          <p:nvPr>
            <p:ph type="title"/>
          </p:nvPr>
        </p:nvSpPr>
        <p:spPr>
          <a:ln/>
        </p:spPr>
        <p:txBody>
          <a:bodyPr vert="horz" wrap="square" lIns="91440" tIns="45720" rIns="91440" bIns="45720" anchor="ctr" anchorCtr="0"/>
          <a:p>
            <a:pPr algn="ctr" eaLnBrk="1" hangingPunct="1"/>
            <a:r>
              <a:rPr lang="zh-CN" altLang="en-US" sz="4000" b="1" dirty="0">
                <a:solidFill>
                  <a:schemeClr val="tx1"/>
                </a:solidFill>
              </a:rPr>
              <a:t>三、</a:t>
            </a:r>
            <a:r>
              <a:rPr lang="zh-CN" altLang="en-US" dirty="0">
                <a:solidFill>
                  <a:schemeClr val="tx1"/>
                </a:solidFill>
              </a:rPr>
              <a:t> </a:t>
            </a:r>
            <a:r>
              <a:rPr lang="en-US" altLang="zh-CN" dirty="0">
                <a:solidFill>
                  <a:schemeClr val="tx1"/>
                </a:solidFill>
              </a:rPr>
              <a:t>GG-LL</a:t>
            </a:r>
            <a:r>
              <a:rPr lang="zh-CN" altLang="en-US" dirty="0">
                <a:solidFill>
                  <a:schemeClr val="tx1"/>
                </a:solidFill>
              </a:rPr>
              <a:t>模型</a:t>
            </a:r>
            <a:r>
              <a:rPr lang="zh-CN" altLang="en-US" dirty="0"/>
              <a:t> </a:t>
            </a:r>
            <a:endParaRPr lang="zh-CN" altLang="en-US" dirty="0"/>
          </a:p>
        </p:txBody>
      </p:sp>
      <p:pic>
        <p:nvPicPr>
          <p:cNvPr id="323587" name="Picture 5"/>
          <p:cNvPicPr>
            <a:picLocks noChangeAspect="1"/>
          </p:cNvPicPr>
          <p:nvPr/>
        </p:nvPicPr>
        <p:blipFill>
          <a:blip r:embed="rId1"/>
          <a:srcRect l="15907" t="26830" r="25658" b="12350"/>
          <a:stretch>
            <a:fillRect/>
          </a:stretch>
        </p:blipFill>
        <p:spPr>
          <a:xfrm>
            <a:off x="1619250" y="1377950"/>
            <a:ext cx="6985000" cy="5445125"/>
          </a:xfrm>
          <a:prstGeom prst="rect">
            <a:avLst/>
          </a:prstGeom>
          <a:noFill/>
          <a:ln w="9525">
            <a:noFill/>
          </a:ln>
        </p:spPr>
      </p:pic>
    </p:spTree>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461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2800" b="1" dirty="0">
                <a:solidFill>
                  <a:schemeClr val="tx1"/>
                </a:solidFill>
              </a:rPr>
              <a:t>新民晚报，</a:t>
            </a:r>
            <a:r>
              <a:rPr lang="en-US" altLang="zh-CN" sz="2800" b="1" dirty="0">
                <a:solidFill>
                  <a:schemeClr val="tx1"/>
                </a:solidFill>
              </a:rPr>
              <a:t>2001.8.17</a:t>
            </a:r>
            <a:br>
              <a:rPr lang="en-US" altLang="zh-CN" sz="2800" b="1" dirty="0">
                <a:solidFill>
                  <a:schemeClr val="tx1"/>
                </a:solidFill>
              </a:rPr>
            </a:br>
            <a:br>
              <a:rPr lang="en-US" altLang="zh-CN" sz="2800" b="1" dirty="0">
                <a:solidFill>
                  <a:schemeClr val="tx1"/>
                </a:solidFill>
              </a:rPr>
            </a:br>
            <a:r>
              <a:rPr lang="zh-CN" altLang="en-US" sz="2800" b="1" dirty="0">
                <a:solidFill>
                  <a:schemeClr val="tx1"/>
                </a:solidFill>
              </a:rPr>
              <a:t>非洲中央银行行长会议宣布：非洲计划在</a:t>
            </a:r>
            <a:r>
              <a:rPr lang="en-US" altLang="zh-CN" sz="2800" b="1" dirty="0">
                <a:solidFill>
                  <a:schemeClr val="tx1"/>
                </a:solidFill>
              </a:rPr>
              <a:t>2021</a:t>
            </a:r>
            <a:r>
              <a:rPr lang="zh-CN" altLang="en-US" sz="2800" b="1" dirty="0">
                <a:solidFill>
                  <a:schemeClr val="tx1"/>
                </a:solidFill>
              </a:rPr>
              <a:t>年实现单一货币</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东亚货币合作与最优货币区</a:t>
            </a:r>
            <a:r>
              <a:rPr lang="en-US" altLang="zh-CN" sz="2800" b="1" dirty="0">
                <a:solidFill>
                  <a:schemeClr val="tx1"/>
                </a:solidFill>
                <a:hlinkClick r:id="rId1"/>
              </a:rPr>
              <a:t>http://biz.cn.yahoo.com/070526/166/meow.html</a:t>
            </a:r>
            <a:br>
              <a:rPr lang="en-US" altLang="zh-CN" sz="2800" b="1" dirty="0">
                <a:solidFill>
                  <a:schemeClr val="tx1"/>
                </a:solidFill>
              </a:rPr>
            </a:br>
            <a:br>
              <a:rPr lang="en-US" altLang="zh-CN" sz="2800" b="1" dirty="0">
                <a:solidFill>
                  <a:schemeClr val="tx1"/>
                </a:solidFill>
              </a:rPr>
            </a:br>
            <a:r>
              <a:rPr lang="zh-CN" altLang="en-US" sz="2800" b="1" dirty="0">
                <a:solidFill>
                  <a:schemeClr val="tx1"/>
                </a:solidFill>
              </a:rPr>
              <a:t>第四节  汇率制度的选择</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一、浮动恐惧症</a:t>
            </a:r>
            <a:br>
              <a:rPr lang="zh-CN" altLang="en-US" sz="2800" b="1" dirty="0">
                <a:solidFill>
                  <a:schemeClr val="tx1"/>
                </a:solidFill>
              </a:rPr>
            </a:br>
            <a:r>
              <a:rPr lang="zh-CN" altLang="en-US" sz="2800" b="1" dirty="0">
                <a:solidFill>
                  <a:schemeClr val="tx1"/>
                </a:solidFill>
              </a:rPr>
              <a:t>二、中间制度消亡论</a:t>
            </a:r>
            <a:br>
              <a:rPr lang="zh-CN" altLang="en-US" sz="2800" b="1" dirty="0">
                <a:solidFill>
                  <a:schemeClr val="tx1"/>
                </a:solidFill>
              </a:rPr>
            </a:br>
            <a:r>
              <a:rPr lang="zh-CN" altLang="en-US" sz="2800" b="1" dirty="0">
                <a:solidFill>
                  <a:schemeClr val="tx1"/>
                </a:solidFill>
                <a:hlinkClick r:id="rId2" action="ppaction://hlinkfile"/>
              </a:rPr>
              <a:t>三、蒙代尔－弗莱明模型</a:t>
            </a:r>
            <a:br>
              <a:rPr lang="zh-CN" altLang="en-US" sz="2800" b="1" dirty="0">
                <a:solidFill>
                  <a:schemeClr val="tx1"/>
                </a:solidFill>
              </a:rPr>
            </a:br>
            <a:r>
              <a:rPr lang="zh-CN" altLang="en-US" sz="2800" b="1" dirty="0">
                <a:solidFill>
                  <a:schemeClr val="tx1"/>
                </a:solidFill>
              </a:rPr>
              <a:t>四、三元难题</a:t>
            </a:r>
            <a:endParaRPr lang="zh-CN" altLang="en-US" sz="2800" b="1" dirty="0">
              <a:solidFill>
                <a:schemeClr val="tx1"/>
              </a:solidFill>
            </a:endParaRPr>
          </a:p>
        </p:txBody>
      </p:sp>
    </p:spTree>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5634" name="Picture 4"/>
          <p:cNvPicPr>
            <a:picLocks noChangeAspect="1"/>
          </p:cNvPicPr>
          <p:nvPr/>
        </p:nvPicPr>
        <p:blipFill>
          <a:blip r:embed="rId1"/>
          <a:srcRect t="4814" r="15707" b="22507"/>
          <a:stretch>
            <a:fillRect/>
          </a:stretch>
        </p:blipFill>
        <p:spPr>
          <a:xfrm>
            <a:off x="0" y="0"/>
            <a:ext cx="9144000" cy="6858000"/>
          </a:xfrm>
          <a:prstGeom prst="rect">
            <a:avLst/>
          </a:prstGeom>
          <a:noFill/>
          <a:ln w="9525">
            <a:noFill/>
          </a:ln>
        </p:spPr>
      </p:pic>
    </p:spTree>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6658" name="Rectangle 2"/>
          <p:cNvSpPr>
            <a:spLocks noGrp="1"/>
          </p:cNvSpPr>
          <p:nvPr>
            <p:ph type="title"/>
          </p:nvPr>
        </p:nvSpPr>
        <p:spPr>
          <a:xfrm>
            <a:off x="1371600" y="1484313"/>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3200" b="1" dirty="0">
                <a:solidFill>
                  <a:schemeClr val="tx1"/>
                </a:solidFill>
              </a:rPr>
              <a:t>第五节  人民币汇率制度的演变</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现行人民币汇率制度的特点：</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en-US" altLang="zh-CN" sz="3200" b="1" dirty="0">
                <a:solidFill>
                  <a:schemeClr val="tx1"/>
                </a:solidFill>
                <a:latin typeface="宋体" panose="02010600030101010101" pitchFamily="2" charset="-122"/>
              </a:rPr>
              <a:t>1.</a:t>
            </a:r>
            <a:r>
              <a:rPr lang="zh-CN" altLang="en-US" sz="3200" b="1" dirty="0">
                <a:solidFill>
                  <a:schemeClr val="tx1"/>
                </a:solidFill>
                <a:latin typeface="宋体" panose="02010600030101010101" pitchFamily="2" charset="-122"/>
              </a:rPr>
              <a:t>客户通过银行买卖外汇；</a:t>
            </a:r>
            <a:br>
              <a:rPr lang="zh-CN" altLang="en-US" sz="3200" b="1" dirty="0">
                <a:solidFill>
                  <a:schemeClr val="tx1"/>
                </a:solidFill>
                <a:latin typeface="宋体" panose="02010600030101010101" pitchFamily="2" charset="-122"/>
              </a:rPr>
            </a:br>
            <a:r>
              <a:rPr lang="en-US" altLang="zh-CN" sz="3200" b="1" dirty="0">
                <a:solidFill>
                  <a:schemeClr val="tx1"/>
                </a:solidFill>
                <a:latin typeface="宋体" panose="02010600030101010101" pitchFamily="2" charset="-122"/>
              </a:rPr>
              <a:t>2.</a:t>
            </a:r>
            <a:r>
              <a:rPr lang="zh-CN" altLang="en-US" sz="3200" b="1" dirty="0">
                <a:solidFill>
                  <a:schemeClr val="tx1"/>
                </a:solidFill>
                <a:latin typeface="宋体" panose="02010600030101010101" pitchFamily="2" charset="-122"/>
              </a:rPr>
              <a:t>银行通过中国外汇交易中心平衡头</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  寸；</a:t>
            </a:r>
            <a:br>
              <a:rPr lang="zh-CN" altLang="en-US" sz="3200" b="1" dirty="0">
                <a:solidFill>
                  <a:schemeClr val="tx1"/>
                </a:solidFill>
                <a:latin typeface="宋体" panose="02010600030101010101" pitchFamily="2" charset="-122"/>
              </a:rPr>
            </a:br>
            <a:r>
              <a:rPr lang="en-US" altLang="zh-CN" sz="3200" b="1" dirty="0">
                <a:solidFill>
                  <a:schemeClr val="tx1"/>
                </a:solidFill>
                <a:latin typeface="宋体" panose="02010600030101010101" pitchFamily="2" charset="-122"/>
              </a:rPr>
              <a:t>3.</a:t>
            </a:r>
            <a:r>
              <a:rPr lang="zh-CN" altLang="en-US" sz="3200" b="1" dirty="0">
                <a:solidFill>
                  <a:schemeClr val="tx1"/>
                </a:solidFill>
                <a:latin typeface="宋体" panose="02010600030101010101" pitchFamily="2" charset="-122"/>
              </a:rPr>
              <a:t>中国人民银行通过中国外汇交易中</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  心买卖外汇，稳定汇率；</a:t>
            </a:r>
            <a:br>
              <a:rPr lang="zh-CN" altLang="en-US" sz="3200" b="1" dirty="0">
                <a:solidFill>
                  <a:schemeClr val="tx1"/>
                </a:solidFill>
                <a:latin typeface="宋体" panose="02010600030101010101" pitchFamily="2" charset="-122"/>
              </a:rPr>
            </a:br>
            <a:r>
              <a:rPr lang="en-US" altLang="zh-CN" sz="3200" b="1" dirty="0">
                <a:solidFill>
                  <a:schemeClr val="tx1"/>
                </a:solidFill>
                <a:latin typeface="宋体" panose="02010600030101010101" pitchFamily="2" charset="-122"/>
              </a:rPr>
              <a:t>4.</a:t>
            </a:r>
            <a:r>
              <a:rPr lang="zh-CN" altLang="en-US" sz="3200" b="1" dirty="0">
                <a:solidFill>
                  <a:schemeClr val="tx1"/>
                </a:solidFill>
                <a:latin typeface="宋体" panose="02010600030101010101" pitchFamily="2" charset="-122"/>
              </a:rPr>
              <a:t>实行钉住一篮子货币的汇率制度；</a:t>
            </a:r>
            <a:br>
              <a:rPr lang="zh-CN" altLang="en-US" sz="3200" b="1" dirty="0">
                <a:solidFill>
                  <a:schemeClr val="tx1"/>
                </a:solidFill>
                <a:latin typeface="宋体" panose="02010600030101010101" pitchFamily="2" charset="-122"/>
              </a:rPr>
            </a:br>
            <a:r>
              <a:rPr lang="en-US" altLang="zh-CN" sz="3200" b="1" dirty="0">
                <a:solidFill>
                  <a:schemeClr val="tx1"/>
                </a:solidFill>
                <a:latin typeface="宋体" panose="02010600030101010101" pitchFamily="2" charset="-122"/>
              </a:rPr>
              <a:t>5.</a:t>
            </a:r>
            <a:r>
              <a:rPr lang="zh-CN" altLang="en-US" sz="3200" b="1" dirty="0">
                <a:solidFill>
                  <a:schemeClr val="tx1"/>
                </a:solidFill>
                <a:latin typeface="宋体" panose="02010600030101010101" pitchFamily="2" charset="-122"/>
              </a:rPr>
              <a:t>资本项目的外汇交易受到严格管制。</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hlinkClick r:id="rId1"/>
              </a:rPr>
              <a:t>人民币汇率走势</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682" name="Picture 4" descr="U10225P31DT20140527181237"/>
          <p:cNvPicPr>
            <a:picLocks noChangeAspect="1"/>
          </p:cNvPicPr>
          <p:nvPr/>
        </p:nvPicPr>
        <p:blipFill>
          <a:blip r:embed="rId1"/>
          <a:stretch>
            <a:fillRect/>
          </a:stretch>
        </p:blipFill>
        <p:spPr>
          <a:xfrm>
            <a:off x="0" y="0"/>
            <a:ext cx="9144000" cy="6891338"/>
          </a:xfrm>
          <a:prstGeom prst="rect">
            <a:avLst/>
          </a:prstGeom>
          <a:noFill/>
          <a:ln w="9525">
            <a:noFill/>
          </a:ln>
        </p:spPr>
      </p:pic>
    </p:spTree>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8706" name="Picture 2"/>
          <p:cNvPicPr>
            <a:picLocks noChangeAspect="1"/>
          </p:cNvPicPr>
          <p:nvPr/>
        </p:nvPicPr>
        <p:blipFill>
          <a:blip r:embed="rId1"/>
          <a:srcRect l="40833" t="29610" r="12083" b="16093"/>
          <a:stretch>
            <a:fillRect/>
          </a:stretch>
        </p:blipFill>
        <p:spPr>
          <a:xfrm>
            <a:off x="0" y="0"/>
            <a:ext cx="9144000" cy="6858000"/>
          </a:xfrm>
          <a:prstGeom prst="rect">
            <a:avLst/>
          </a:prstGeom>
          <a:noFill/>
          <a:ln w="12700">
            <a:noFill/>
          </a:ln>
        </p:spPr>
      </p:pic>
    </p:spTree>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2800" b="1" dirty="0">
                <a:solidFill>
                  <a:schemeClr val="tx1"/>
                </a:solidFill>
              </a:rPr>
              <a:t>第六节  外汇冲抵干预</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一、外汇干预</a:t>
            </a:r>
            <a:br>
              <a:rPr lang="zh-CN" altLang="en-US" sz="2800" b="1" dirty="0">
                <a:solidFill>
                  <a:schemeClr val="tx1"/>
                </a:solidFill>
              </a:rPr>
            </a:br>
            <a:r>
              <a:rPr lang="zh-CN" altLang="en-US" sz="2800" b="1" dirty="0">
                <a:solidFill>
                  <a:schemeClr val="tx1"/>
                </a:solidFill>
              </a:rPr>
              <a:t>二、冲抵干预概述</a:t>
            </a:r>
            <a:br>
              <a:rPr lang="zh-CN" altLang="en-US" sz="2800" b="1" dirty="0">
                <a:solidFill>
                  <a:schemeClr val="tx1"/>
                </a:solidFill>
              </a:rPr>
            </a:br>
            <a:r>
              <a:rPr lang="zh-CN" altLang="en-US" sz="2800" b="1" dirty="0">
                <a:solidFill>
                  <a:schemeClr val="tx1"/>
                </a:solidFill>
              </a:rPr>
              <a:t>    冲抵干预</a:t>
            </a:r>
            <a:br>
              <a:rPr lang="zh-CN" altLang="en-US" sz="2800" b="1" dirty="0">
                <a:solidFill>
                  <a:schemeClr val="tx1"/>
                </a:solidFill>
              </a:rPr>
            </a:br>
            <a:r>
              <a:rPr lang="zh-CN" altLang="en-US" sz="2800" b="1" dirty="0">
                <a:solidFill>
                  <a:schemeClr val="tx1"/>
                </a:solidFill>
              </a:rPr>
              <a:t>    无冲抵干预</a:t>
            </a:r>
            <a:br>
              <a:rPr lang="zh-CN" altLang="en-US" sz="2800" b="1" dirty="0">
                <a:solidFill>
                  <a:schemeClr val="tx1"/>
                </a:solidFill>
              </a:rPr>
            </a:br>
            <a:r>
              <a:rPr lang="zh-CN" altLang="en-US" sz="2800" b="1" dirty="0">
                <a:solidFill>
                  <a:schemeClr val="tx1"/>
                </a:solidFill>
              </a:rPr>
              <a:t>    全额冲抵干预</a:t>
            </a:r>
            <a:br>
              <a:rPr lang="zh-CN" altLang="en-US" sz="2800" b="1" dirty="0">
                <a:solidFill>
                  <a:schemeClr val="tx1"/>
                </a:solidFill>
              </a:rPr>
            </a:br>
            <a:r>
              <a:rPr lang="zh-CN" altLang="en-US" sz="2800" b="1" dirty="0">
                <a:solidFill>
                  <a:schemeClr val="tx1"/>
                </a:solidFill>
              </a:rPr>
              <a:t>    部分冲抵干预</a:t>
            </a:r>
            <a:br>
              <a:rPr lang="zh-CN" altLang="en-US" sz="2800" b="1" dirty="0">
                <a:solidFill>
                  <a:schemeClr val="tx1"/>
                </a:solidFill>
              </a:rPr>
            </a:br>
            <a:r>
              <a:rPr lang="zh-CN" altLang="en-US" sz="2800" b="1" dirty="0">
                <a:solidFill>
                  <a:schemeClr val="tx1"/>
                </a:solidFill>
              </a:rPr>
              <a:t>三、我国央行的外汇干预</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冲抵方法：</a:t>
            </a:r>
            <a:br>
              <a:rPr lang="zh-CN" altLang="en-US" sz="2800" b="1" dirty="0">
                <a:solidFill>
                  <a:schemeClr val="tx1"/>
                </a:solidFill>
              </a:rPr>
            </a:br>
            <a:r>
              <a:rPr lang="zh-CN" altLang="en-US" sz="2800" b="1" dirty="0">
                <a:solidFill>
                  <a:schemeClr val="tx1"/>
                </a:solidFill>
              </a:rPr>
              <a:t>        国债</a:t>
            </a:r>
            <a:br>
              <a:rPr lang="zh-CN" altLang="en-US" sz="2800" b="1" dirty="0">
                <a:solidFill>
                  <a:schemeClr val="tx1"/>
                </a:solidFill>
              </a:rPr>
            </a:br>
            <a:r>
              <a:rPr lang="zh-CN" altLang="en-US" sz="2800" b="1" dirty="0">
                <a:solidFill>
                  <a:schemeClr val="tx1"/>
                </a:solidFill>
              </a:rPr>
              <a:t>        央行票据</a:t>
            </a:r>
            <a:br>
              <a:rPr lang="zh-CN" altLang="en-US" sz="2800" b="1" dirty="0">
                <a:solidFill>
                  <a:schemeClr val="tx1"/>
                </a:solidFill>
              </a:rPr>
            </a:br>
            <a:r>
              <a:rPr lang="zh-CN" altLang="en-US" sz="2800" b="1" dirty="0">
                <a:solidFill>
                  <a:schemeClr val="tx1"/>
                </a:solidFill>
              </a:rPr>
              <a:t>        回购（正回购：收缩；逆回购：扩张）</a:t>
            </a:r>
            <a:br>
              <a:rPr lang="zh-CN" altLang="en-US" sz="2800" b="1" dirty="0">
                <a:solidFill>
                  <a:schemeClr val="tx1"/>
                </a:solidFill>
              </a:rPr>
            </a:br>
            <a:r>
              <a:rPr lang="zh-CN" altLang="en-US" sz="2800" b="1" dirty="0">
                <a:solidFill>
                  <a:schemeClr val="tx1"/>
                </a:solidFill>
              </a:rPr>
              <a:t>        存款准备金比率</a:t>
            </a:r>
            <a:endParaRPr lang="zh-CN" altLang="en-US" sz="2800" b="1" dirty="0">
              <a:solidFill>
                <a:schemeClr val="tx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2800" b="1" dirty="0">
                <a:solidFill>
                  <a:schemeClr val="tx1"/>
                </a:solidFill>
              </a:rPr>
              <a:t>	</a:t>
            </a:r>
            <a:r>
              <a:rPr lang="zh-CN" altLang="en-US" sz="2800" b="1" dirty="0">
                <a:solidFill>
                  <a:schemeClr val="tx1"/>
                </a:solidFill>
              </a:rPr>
              <a:t>（</a:t>
            </a:r>
            <a:r>
              <a:rPr lang="en-US" altLang="zh-CN" sz="2800" b="1" dirty="0">
                <a:solidFill>
                  <a:schemeClr val="tx1"/>
                </a:solidFill>
              </a:rPr>
              <a:t>3</a:t>
            </a:r>
            <a:r>
              <a:rPr lang="zh-CN" altLang="en-US" sz="2800" b="1" dirty="0">
                <a:solidFill>
                  <a:schemeClr val="tx1"/>
                </a:solidFill>
              </a:rPr>
              <a:t>）银行和保险业务收支。指银行及保险业从外国得到的收入和对外国的支出。在银行业务中计列利息和手续费的收入和支出，在保险业务中计列货物保险、人寿保险等各种保险的保险费、保险额的收入和支出。</a:t>
            </a:r>
            <a:br>
              <a:rPr lang="zh-CN" altLang="en-US" sz="2800" b="1" dirty="0">
                <a:solidFill>
                  <a:schemeClr val="tx1"/>
                </a:solidFill>
              </a:rPr>
            </a:br>
            <a:r>
              <a:rPr lang="zh-CN" altLang="en-US" sz="2800" b="1" dirty="0">
                <a:solidFill>
                  <a:schemeClr val="tx1"/>
                </a:solidFill>
              </a:rPr>
              <a:t>         （</a:t>
            </a:r>
            <a:r>
              <a:rPr lang="en-US" altLang="zh-CN" sz="2800" b="1" dirty="0">
                <a:solidFill>
                  <a:schemeClr val="tx1"/>
                </a:solidFill>
              </a:rPr>
              <a:t>4</a:t>
            </a:r>
            <a:r>
              <a:rPr lang="zh-CN" altLang="en-US" sz="2800" b="1" dirty="0">
                <a:solidFill>
                  <a:schemeClr val="tx1"/>
                </a:solidFill>
              </a:rPr>
              <a:t>）军事支出。指在国外的军队开支，包括食品、电力、运输及在国外需要的供应品，其中并不包括运往外国的供应品和设备。</a:t>
            </a:r>
            <a:br>
              <a:rPr lang="zh-CN" altLang="en-US" sz="2800" b="1" dirty="0">
                <a:solidFill>
                  <a:schemeClr val="tx1"/>
                </a:solidFill>
              </a:rPr>
            </a:br>
            <a:r>
              <a:rPr lang="zh-CN" altLang="en-US" sz="2800" b="1" dirty="0">
                <a:solidFill>
                  <a:schemeClr val="tx1"/>
                </a:solidFill>
              </a:rPr>
              <a:t>	（</a:t>
            </a:r>
            <a:r>
              <a:rPr lang="en-US" altLang="zh-CN" sz="2800" b="1" dirty="0">
                <a:solidFill>
                  <a:schemeClr val="tx1"/>
                </a:solidFill>
              </a:rPr>
              <a:t>5</a:t>
            </a:r>
            <a:r>
              <a:rPr lang="zh-CN" altLang="en-US" sz="2800" b="1" dirty="0">
                <a:solidFill>
                  <a:schemeClr val="tx1"/>
                </a:solidFill>
              </a:rPr>
              <a:t>）政府往来。如使领馆经费支出、外交人员个人支出等。</a:t>
            </a:r>
            <a:br>
              <a:rPr lang="zh-CN" altLang="en-US" sz="2800" b="1" dirty="0">
                <a:solidFill>
                  <a:schemeClr val="tx1"/>
                </a:solidFill>
              </a:rPr>
            </a:br>
            <a:r>
              <a:rPr lang="zh-CN" altLang="en-US" sz="2800" b="1" dirty="0">
                <a:solidFill>
                  <a:schemeClr val="tx1"/>
                </a:solidFill>
              </a:rPr>
              <a:t>	（</a:t>
            </a:r>
            <a:r>
              <a:rPr lang="en-US" altLang="zh-CN" sz="2800" b="1" dirty="0">
                <a:solidFill>
                  <a:schemeClr val="tx1"/>
                </a:solidFill>
              </a:rPr>
              <a:t>6</a:t>
            </a:r>
            <a:r>
              <a:rPr lang="zh-CN" altLang="en-US" sz="2800" b="1" dirty="0">
                <a:solidFill>
                  <a:schemeClr val="tx1"/>
                </a:solidFill>
              </a:rPr>
              <a:t>）其他服务收支。如办公费、专利使用费、广告宣传费、签证费及其他租赁费等。</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服务收入记贷方，支出记借方。</a:t>
            </a:r>
            <a:endParaRPr lang="zh-CN" altLang="en-US" sz="2800" b="1" dirty="0">
              <a:solidFill>
                <a:schemeClr val="tx1"/>
              </a:solidFill>
            </a:endParaRPr>
          </a:p>
        </p:txBody>
      </p:sp>
    </p:spTree>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0754" name="图表 1"/>
          <p:cNvPicPr/>
          <p:nvPr/>
        </p:nvPicPr>
        <p:blipFill>
          <a:blip r:embed="rId1"/>
          <a:stretch>
            <a:fillRect/>
          </a:stretch>
        </p:blipFill>
        <p:spPr>
          <a:xfrm>
            <a:off x="0" y="0"/>
            <a:ext cx="9144000" cy="6867525"/>
          </a:xfrm>
          <a:prstGeom prst="rect">
            <a:avLst/>
          </a:prstGeom>
          <a:noFill/>
          <a:ln w="9525">
            <a:noFill/>
          </a:ln>
        </p:spPr>
      </p:pic>
    </p:spTree>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1778" name="Rectangle 2"/>
          <p:cNvSpPr>
            <a:spLocks noGrp="1"/>
          </p:cNvSpPr>
          <p:nvPr>
            <p:ph type="title"/>
          </p:nvPr>
        </p:nvSpPr>
        <p:spPr>
          <a:ln/>
        </p:spPr>
        <p:txBody>
          <a:bodyPr vert="horz" wrap="square" lIns="92075" tIns="46038" rIns="92075" bIns="46038" anchor="ctr" anchorCtr="0"/>
          <a:p>
            <a:pPr eaLnBrk="1" hangingPunct="1"/>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第七章  国际储备</a:t>
            </a:r>
            <a:br>
              <a:rPr lang="zh-CN" altLang="en-US" sz="32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第一节  国际储备的涵义及特征</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一国货币当局所实际持有的、不以本币标价的、流动性较好的、可直接或通过有保证的同其他资产的兑换而在对外支付时为各国所普遍接受的金融资产。</a:t>
            </a:r>
            <a:r>
              <a:rPr lang="zh-CN" altLang="en-US" sz="3600" b="1" dirty="0">
                <a:solidFill>
                  <a:schemeClr val="tx1"/>
                </a:solidFill>
                <a:latin typeface="宋体" panose="02010600030101010101" pitchFamily="2" charset="-122"/>
              </a:rPr>
              <a:t> </a:t>
            </a:r>
            <a:br>
              <a:rPr lang="zh-CN" altLang="en-US" sz="3600" b="1" dirty="0">
                <a:solidFill>
                  <a:schemeClr val="tx1"/>
                </a:solidFill>
                <a:latin typeface="宋体" panose="02010600030101010101" pitchFamily="2" charset="-122"/>
              </a:rPr>
            </a:b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hlinkClick r:id="rId1" action="ppaction://hlinkfile"/>
              </a:rPr>
              <a:t>厉以宁的观点</a:t>
            </a:r>
            <a:br>
              <a:rPr lang="zh-CN" altLang="en-US" sz="3600" b="1" dirty="0">
                <a:solidFill>
                  <a:schemeClr val="tx1"/>
                </a:solidFill>
                <a:latin typeface="宋体" panose="02010600030101010101" pitchFamily="2" charset="-122"/>
              </a:rPr>
            </a:b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hlinkClick r:id="rId2" action="ppaction://hlinkfile"/>
              </a:rPr>
              <a:t>外管局投资对冲基金</a:t>
            </a:r>
            <a:endParaRPr lang="zh-CN" altLang="en-US" sz="3600" b="1" dirty="0">
              <a:solidFill>
                <a:schemeClr val="tx1"/>
              </a:solidFill>
              <a:latin typeface="宋体" panose="02010600030101010101" pitchFamily="2" charset="-122"/>
            </a:endParaRPr>
          </a:p>
        </p:txBody>
      </p:sp>
    </p:spTree>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2802" name="Rectangle 2"/>
          <p:cNvSpPr>
            <a:spLocks noGrp="1"/>
          </p:cNvSpPr>
          <p:nvPr>
            <p:ph type="title"/>
          </p:nvPr>
        </p:nvSpPr>
        <p:spPr>
          <a:ln/>
        </p:spPr>
        <p:txBody>
          <a:bodyPr vert="horz" wrap="square" lIns="92075" tIns="46038" rIns="92075" bIns="46038" anchor="ctr" anchorCtr="0"/>
          <a:p>
            <a:pPr eaLnBrk="1" hangingPunct="1"/>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赚入储备（</a:t>
            </a:r>
            <a:r>
              <a:rPr lang="en-US" altLang="zh-CN" sz="3600" b="1" dirty="0">
                <a:solidFill>
                  <a:schemeClr val="tx1"/>
                </a:solidFill>
                <a:latin typeface="宋体" panose="02010600030101010101" pitchFamily="2" charset="-122"/>
              </a:rPr>
              <a:t>Earned Reserve</a:t>
            </a:r>
            <a:r>
              <a:rPr lang="zh-CN" altLang="en-US" sz="3600" b="1" dirty="0">
                <a:solidFill>
                  <a:schemeClr val="tx1"/>
                </a:solidFill>
                <a:latin typeface="宋体" panose="02010600030101010101" pitchFamily="2" charset="-122"/>
              </a:rPr>
              <a:t>）</a:t>
            </a:r>
            <a:br>
              <a:rPr lang="zh-CN" altLang="en-US" sz="3600" b="1" dirty="0">
                <a:solidFill>
                  <a:schemeClr val="tx1"/>
                </a:solidFill>
                <a:latin typeface="宋体" panose="02010600030101010101" pitchFamily="2" charset="-122"/>
              </a:rPr>
            </a:b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通过向外国居民提供商品和服务所获</a:t>
            </a: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取的国际储备。</a:t>
            </a:r>
            <a:br>
              <a:rPr lang="zh-CN" altLang="en-US" sz="3600" b="1" dirty="0">
                <a:solidFill>
                  <a:schemeClr val="tx1"/>
                </a:solidFill>
                <a:latin typeface="宋体" panose="02010600030101010101" pitchFamily="2" charset="-122"/>
              </a:rPr>
            </a:b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自有储备（</a:t>
            </a:r>
            <a:r>
              <a:rPr lang="en-US" altLang="zh-CN" sz="3600" b="1" dirty="0">
                <a:solidFill>
                  <a:schemeClr val="tx1"/>
                </a:solidFill>
                <a:latin typeface="宋体" panose="02010600030101010101" pitchFamily="2" charset="-122"/>
              </a:rPr>
              <a:t>Owned Reserve</a:t>
            </a:r>
            <a:r>
              <a:rPr lang="zh-CN" altLang="en-US" sz="3600" b="1" dirty="0">
                <a:solidFill>
                  <a:schemeClr val="tx1"/>
                </a:solidFill>
                <a:latin typeface="宋体" panose="02010600030101010101" pitchFamily="2" charset="-122"/>
              </a:rPr>
              <a:t>）</a:t>
            </a:r>
            <a:br>
              <a:rPr lang="zh-CN" altLang="en-US" sz="3600" b="1" dirty="0">
                <a:solidFill>
                  <a:schemeClr val="tx1"/>
                </a:solidFill>
                <a:latin typeface="宋体" panose="02010600030101010101" pitchFamily="2" charset="-122"/>
              </a:rPr>
            </a:b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最终所有权完全属于本国货币当局的</a:t>
            </a: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国际储备</a:t>
            </a:r>
            <a:r>
              <a:rPr lang="en-US" altLang="zh-CN" sz="3600" b="1" dirty="0">
                <a:solidFill>
                  <a:schemeClr val="tx1"/>
                </a:solidFill>
                <a:latin typeface="宋体" panose="02010600030101010101" pitchFamily="2" charset="-122"/>
              </a:rPr>
              <a:t>,</a:t>
            </a:r>
            <a:r>
              <a:rPr lang="zh-CN" altLang="en-US" sz="3600" b="1" dirty="0">
                <a:solidFill>
                  <a:schemeClr val="tx1"/>
                </a:solidFill>
                <a:latin typeface="宋体" panose="02010600030101010101" pitchFamily="2" charset="-122"/>
              </a:rPr>
              <a:t>主要来源于经常项目顺差。</a:t>
            </a: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自有储备主要由赚入储备构成，但有</a:t>
            </a: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少量属其他来源，如特别提款权。</a:t>
            </a:r>
            <a:br>
              <a:rPr lang="en-US" altLang="zh-CN" sz="3600" b="1" dirty="0">
                <a:solidFill>
                  <a:schemeClr val="tx1"/>
                </a:solidFill>
                <a:latin typeface="宋体" panose="02010600030101010101" pitchFamily="2" charset="-122"/>
              </a:rPr>
            </a:br>
            <a:endParaRPr lang="zh-CN" altLang="en-US" sz="3600" b="1" dirty="0">
              <a:solidFill>
                <a:schemeClr val="tx1"/>
              </a:solidFill>
              <a:latin typeface="宋体" panose="02010600030101010101" pitchFamily="2" charset="-122"/>
            </a:endParaRPr>
          </a:p>
        </p:txBody>
      </p:sp>
    </p:spTree>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3826" name="Rectangle 2"/>
          <p:cNvSpPr>
            <a:spLocks noGrp="1"/>
          </p:cNvSpPr>
          <p:nvPr>
            <p:ph type="title"/>
          </p:nvPr>
        </p:nvSpPr>
        <p:spPr>
          <a:xfrm>
            <a:off x="1346200" y="1341438"/>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借入储备（</a:t>
            </a:r>
            <a:r>
              <a:rPr lang="en-US" altLang="zh-CN" sz="3200" b="1" dirty="0">
                <a:solidFill>
                  <a:schemeClr val="tx1"/>
                </a:solidFill>
                <a:latin typeface="宋体" panose="02010600030101010101" pitchFamily="2" charset="-122"/>
              </a:rPr>
              <a:t>Borrowed Reserves</a:t>
            </a:r>
            <a:r>
              <a:rPr lang="zh-CN" altLang="en-US" sz="3200" b="1" dirty="0">
                <a:solidFill>
                  <a:schemeClr val="tx1"/>
                </a:solidFill>
                <a:latin typeface="宋体" panose="02010600030101010101" pitchFamily="2" charset="-122"/>
              </a:rPr>
              <a:t>）</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    以负债方式获得的国际储备，其最终所有权属外国居民。</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根据国家外汇管理局发布的国际投资头寸表，截至</a:t>
            </a:r>
            <a:r>
              <a:rPr lang="en-US" altLang="zh-CN" sz="3200" b="1" dirty="0">
                <a:solidFill>
                  <a:schemeClr val="tx1"/>
                </a:solidFill>
                <a:latin typeface="宋体" panose="02010600030101010101" pitchFamily="2" charset="-122"/>
              </a:rPr>
              <a:t>2012</a:t>
            </a:r>
            <a:r>
              <a:rPr lang="zh-CN" altLang="en-US" sz="3200" b="1" dirty="0">
                <a:solidFill>
                  <a:schemeClr val="tx1"/>
                </a:solidFill>
                <a:latin typeface="宋体" panose="02010600030101010101" pitchFamily="2" charset="-122"/>
              </a:rPr>
              <a:t>年</a:t>
            </a:r>
            <a:r>
              <a:rPr lang="en-US" altLang="zh-CN" sz="3200" b="1" dirty="0">
                <a:solidFill>
                  <a:schemeClr val="tx1"/>
                </a:solidFill>
                <a:latin typeface="宋体" panose="02010600030101010101" pitchFamily="2" charset="-122"/>
              </a:rPr>
              <a:t>6</a:t>
            </a:r>
            <a:r>
              <a:rPr lang="zh-CN" altLang="en-US" sz="3200" b="1" dirty="0">
                <a:solidFill>
                  <a:schemeClr val="tx1"/>
                </a:solidFill>
                <a:latin typeface="宋体" panose="02010600030101010101" pitchFamily="2" charset="-122"/>
              </a:rPr>
              <a:t>月末，我国对外金融资产</a:t>
            </a:r>
            <a:r>
              <a:rPr lang="en-US" altLang="zh-CN" sz="3200" b="1" dirty="0">
                <a:solidFill>
                  <a:schemeClr val="tx1"/>
                </a:solidFill>
                <a:latin typeface="宋体" panose="02010600030101010101" pitchFamily="2" charset="-122"/>
              </a:rPr>
              <a:t>49462</a:t>
            </a:r>
            <a:r>
              <a:rPr lang="zh-CN" altLang="en-US" sz="3200" b="1" dirty="0">
                <a:solidFill>
                  <a:schemeClr val="tx1"/>
                </a:solidFill>
                <a:latin typeface="宋体" panose="02010600030101010101" pitchFamily="2" charset="-122"/>
              </a:rPr>
              <a:t>亿美元，对外金融负债</a:t>
            </a:r>
            <a:r>
              <a:rPr lang="en-US" altLang="zh-CN" sz="3200" b="1" dirty="0">
                <a:solidFill>
                  <a:schemeClr val="tx1"/>
                </a:solidFill>
                <a:latin typeface="宋体" panose="02010600030101010101" pitchFamily="2" charset="-122"/>
              </a:rPr>
              <a:t>31974</a:t>
            </a:r>
            <a:r>
              <a:rPr lang="zh-CN" altLang="en-US" sz="3200" b="1" dirty="0">
                <a:solidFill>
                  <a:schemeClr val="tx1"/>
                </a:solidFill>
                <a:latin typeface="宋体" panose="02010600030101010101" pitchFamily="2" charset="-122"/>
              </a:rPr>
              <a:t>亿美元，对外金融净资产</a:t>
            </a:r>
            <a:r>
              <a:rPr lang="en-US" altLang="zh-CN" sz="3200" b="1" dirty="0">
                <a:solidFill>
                  <a:schemeClr val="tx1"/>
                </a:solidFill>
                <a:latin typeface="宋体" panose="02010600030101010101" pitchFamily="2" charset="-122"/>
              </a:rPr>
              <a:t>17488</a:t>
            </a:r>
            <a:r>
              <a:rPr lang="zh-CN" altLang="en-US" sz="3200" b="1" dirty="0">
                <a:solidFill>
                  <a:schemeClr val="tx1"/>
                </a:solidFill>
                <a:latin typeface="宋体" panose="02010600030101010101" pitchFamily="2" charset="-122"/>
              </a:rPr>
              <a:t>亿美元，储备资产</a:t>
            </a:r>
            <a:r>
              <a:rPr lang="en-US" altLang="zh-CN" sz="3200" b="1" dirty="0">
                <a:solidFill>
                  <a:schemeClr val="tx1"/>
                </a:solidFill>
                <a:latin typeface="宋体" panose="02010600030101010101" pitchFamily="2" charset="-122"/>
              </a:rPr>
              <a:t>33148</a:t>
            </a:r>
            <a:r>
              <a:rPr lang="zh-CN" altLang="en-US" sz="3200" b="1" dirty="0">
                <a:solidFill>
                  <a:schemeClr val="tx1"/>
                </a:solidFill>
                <a:latin typeface="宋体" panose="02010600030101010101" pitchFamily="2" charset="-122"/>
              </a:rPr>
              <a:t>。净资产＜储备资产，表明有</a:t>
            </a:r>
            <a:r>
              <a:rPr lang="en-US" altLang="zh-CN" sz="3200" b="1" dirty="0">
                <a:solidFill>
                  <a:schemeClr val="tx1"/>
                </a:solidFill>
                <a:latin typeface="宋体" panose="02010600030101010101" pitchFamily="2" charset="-122"/>
              </a:rPr>
              <a:t>15660</a:t>
            </a:r>
            <a:r>
              <a:rPr lang="zh-CN" altLang="en-US" sz="3200" b="1" dirty="0">
                <a:solidFill>
                  <a:schemeClr val="tx1"/>
                </a:solidFill>
                <a:latin typeface="宋体" panose="02010600030101010101" pitchFamily="2" charset="-122"/>
              </a:rPr>
              <a:t>亿美元属借入储备。</a:t>
            </a:r>
            <a:br>
              <a:rPr lang="zh-CN" altLang="en-US" sz="32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4850" name="标题 1"/>
          <p:cNvSpPr>
            <a:spLocks noGrp="1"/>
          </p:cNvSpPr>
          <p:nvPr>
            <p:ph type="title"/>
          </p:nvPr>
        </p:nvSpPr>
        <p:spPr>
          <a:xfrm>
            <a:off x="1371600" y="2565400"/>
            <a:ext cx="7772400" cy="1206500"/>
          </a:xfrm>
          <a:ln/>
        </p:spPr>
        <p:txBody>
          <a:bodyPr vert="horz" wrap="square" lIns="91440" tIns="45720" rIns="91440" bIns="45720" anchor="ctr" anchorCtr="0"/>
          <a:p>
            <a:r>
              <a:rPr lang="zh-CN" altLang="en-US" sz="3200" b="1" dirty="0">
                <a:solidFill>
                  <a:schemeClr val="tx1"/>
                </a:solidFill>
                <a:latin typeface="宋体" panose="02010600030101010101" pitchFamily="2" charset="-122"/>
              </a:rPr>
              <a:t>国际储备既可以表现为流量，也可以表现为存量，</a:t>
            </a:r>
            <a:r>
              <a:rPr lang="zh-CN" altLang="en-US" sz="3200" b="1" dirty="0">
                <a:solidFill>
                  <a:srgbClr val="FF3300"/>
                </a:solidFill>
                <a:latin typeface="宋体" panose="02010600030101010101" pitchFamily="2" charset="-122"/>
              </a:rPr>
              <a:t>即总量</a:t>
            </a:r>
            <a:r>
              <a:rPr lang="zh-CN" altLang="en-US" sz="3200" b="1" dirty="0">
                <a:solidFill>
                  <a:schemeClr val="tx1"/>
                </a:solidFill>
                <a:latin typeface="宋体" panose="02010600030101010101" pitchFamily="2" charset="-122"/>
              </a:rPr>
              <a:t>。</a:t>
            </a: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国际收支平衡表中体现的是国际储备的流量概念，是不断发生的国际经济交易的累计结果，即增减变化，</a:t>
            </a:r>
            <a:r>
              <a:rPr lang="zh-CN" altLang="en-US" sz="3200" b="1" dirty="0">
                <a:solidFill>
                  <a:srgbClr val="FF3300"/>
                </a:solidFill>
              </a:rPr>
              <a:t>体现为增量</a:t>
            </a:r>
            <a:r>
              <a:rPr lang="zh-CN" altLang="en-US" sz="3200" b="1" dirty="0">
                <a:solidFill>
                  <a:schemeClr val="tx1"/>
                </a:solidFill>
                <a:latin typeface="宋体" panose="02010600030101010101" pitchFamily="2" charset="-122"/>
              </a:rPr>
              <a:t>。</a:t>
            </a: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国家外汇管理局规定，国际收支平衡表只记录因交易而发生的储备资产变化，非交易活动引起的储备资产变化则通过国际投资头寸表得当反应。</a:t>
            </a:r>
            <a:endParaRPr lang="zh-CN" altLang="en-US" sz="3200" dirty="0"/>
          </a:p>
        </p:txBody>
      </p:sp>
    </p:spTree>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5874" name="Rectangle 4"/>
          <p:cNvSpPr>
            <a:spLocks noGrp="1"/>
          </p:cNvSpPr>
          <p:nvPr>
            <p:ph type="title"/>
          </p:nvPr>
        </p:nvSpPr>
        <p:spPr>
          <a:ln/>
        </p:spPr>
        <p:txBody>
          <a:bodyPr vert="horz" wrap="square" lIns="91440" tIns="45720" rIns="91440" bIns="45720" anchor="ctr" anchorCtr="0"/>
          <a:p>
            <a:pPr eaLnBrk="1" hangingPunct="1"/>
            <a:r>
              <a:rPr lang="en-US" altLang="zh-CN" b="1" dirty="0">
                <a:solidFill>
                  <a:schemeClr val="tx1"/>
                </a:solidFill>
              </a:rPr>
              <a:t>   </a:t>
            </a:r>
            <a:r>
              <a:rPr lang="zh-CN" altLang="en-US" b="1" dirty="0">
                <a:solidFill>
                  <a:schemeClr val="tx1"/>
                </a:solidFill>
              </a:rPr>
              <a:t>国际储备的存量与流量</a:t>
            </a:r>
            <a:r>
              <a:rPr lang="zh-CN" altLang="en-US" dirty="0"/>
              <a:t> </a:t>
            </a:r>
            <a:endParaRPr lang="zh-CN" altLang="en-US" dirty="0"/>
          </a:p>
        </p:txBody>
      </p:sp>
      <p:pic>
        <p:nvPicPr>
          <p:cNvPr id="335875" name="Picture 30"/>
          <p:cNvPicPr>
            <a:picLocks noChangeAspect="1"/>
          </p:cNvPicPr>
          <p:nvPr/>
        </p:nvPicPr>
        <p:blipFill>
          <a:blip r:embed="rId1"/>
          <a:srcRect l="4253" t="32349" r="2728" b="11382"/>
          <a:stretch>
            <a:fillRect/>
          </a:stretch>
        </p:blipFill>
        <p:spPr>
          <a:xfrm>
            <a:off x="0" y="1700213"/>
            <a:ext cx="9144000" cy="5157787"/>
          </a:xfrm>
          <a:prstGeom prst="rect">
            <a:avLst/>
          </a:prstGeom>
          <a:noFill/>
          <a:ln w="9525">
            <a:noFill/>
          </a:ln>
        </p:spPr>
      </p:pic>
    </p:spTree>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79362" name="Rectangle 2"/>
          <p:cNvSpPr>
            <a:spLocks noGrp="1" noChangeArrowheads="1"/>
          </p:cNvSpPr>
          <p:nvPr>
            <p:ph type="title"/>
          </p:nvPr>
        </p:nvSpPr>
        <p:spPr>
          <a:extLst>
            <a:ext uri="{91240B29-F687-4F45-9708-019B960494DF}">
              <a14:hiddenLine xmlns:a14="http://schemas.microsoft.com/office/drawing/2010/main" w="12700">
                <a:solidFill>
                  <a:schemeClr val="tx1"/>
                </a:solidFill>
                <a:miter lim="800000"/>
                <a:headEnd/>
                <a:tailEnd/>
              </a14:hiddenLine>
            </a:ext>
          </a:extLst>
        </p:spPr>
        <p:txBody>
          <a:bodyPr vert="horz" wrap="square" lIns="92075" tIns="46038" rIns="92075" bIns="46038" numCol="1" anchor="ctr" anchorCtr="0" compatLnSpc="1"/>
          <a:lstStyle/>
          <a:p>
            <a:pPr marL="0" marR="0" lvl="0" indent="0" algn="l" defTabSz="914400" rtl="0" eaLnBrk="1" fontAlgn="base" latinLnBrk="0" hangingPunct="1">
              <a:lnSpc>
                <a:spcPct val="90000"/>
              </a:lnSpc>
              <a:spcBef>
                <a:spcPct val="0"/>
              </a:spcBef>
              <a:spcAft>
                <a:spcPct val="0"/>
              </a:spcAft>
              <a:buClrTx/>
              <a:buSzTx/>
              <a:buFontTx/>
              <a:buNone/>
              <a:defRPr/>
            </a:pPr>
            <a:br>
              <a:rPr kumimoji="1" lang="en-US" altLang="zh-CN" sz="44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r>
              <a:rPr kumimoji="1" lang="en-US" altLang="zh-CN" sz="44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            </a:t>
            </a:r>
            <a: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借方  贷方  差额</a:t>
            </a:r>
            <a:b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经常项目                     </a:t>
            </a:r>
            <a: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-95</a:t>
            </a:r>
            <a:b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资本项目                     </a:t>
            </a:r>
            <a: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100</a:t>
            </a:r>
            <a:b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平衡项目                </a:t>
            </a:r>
            <a:b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    官方储备                   </a:t>
            </a:r>
            <a: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0</a:t>
            </a:r>
            <a:r>
              <a:rPr kumimoji="1" lang="en-US" altLang="zh-CN" sz="3200" b="1" i="0" u="sng"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 </a:t>
            </a:r>
            <a:b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r>
              <a:rPr kumimoji="1" lang="en-US" altLang="zh-CN" sz="3200" b="1" i="0" u="sng"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    </a:t>
            </a:r>
            <a:r>
              <a:rPr kumimoji="1" lang="zh-CN" altLang="en-US" sz="3200" b="1" i="0" u="sng"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误差与遗漏                </a:t>
            </a:r>
            <a:r>
              <a:rPr kumimoji="1" lang="en-US" altLang="zh-CN" sz="3200" b="1" i="0" u="sng" strike="noStrike" kern="0" cap="none" spc="0" normalizeH="0" baseline="0" noProof="0" dirty="0" smtClean="0">
                <a:ln>
                  <a:noFill/>
                </a:ln>
                <a:solidFill>
                  <a:schemeClr val="tx1"/>
                </a:solidFill>
                <a:effectLst>
                  <a:outerShdw blurRad="38100" dist="38100" dir="2700000" algn="tl">
                    <a:srgbClr val="000000"/>
                  </a:outerShdw>
                </a:effectLst>
                <a:uLnTx/>
                <a:uFillTx/>
                <a:latin typeface="宋体" panose="02010600030101010101" pitchFamily="2" charset="-122"/>
                <a:ea typeface="+mj-ea"/>
                <a:cs typeface="+mj-cs"/>
              </a:rPr>
              <a:t>-5</a:t>
            </a:r>
            <a:r>
              <a:rPr kumimoji="1" lang="en-US" altLang="zh-CN" sz="3200" b="1" i="0" u="sng"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 </a:t>
            </a:r>
            <a:br>
              <a:rPr kumimoji="1" lang="en-US" altLang="zh-CN" sz="3200" b="1" i="0" u="sng"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 </a:t>
            </a:r>
            <a: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合 计                         </a:t>
            </a:r>
            <a: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0</a:t>
            </a:r>
            <a:b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r>
              <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在浮动汇率条件下，官方储备不会发生变化，如果不考虑误差与遗漏，经常项目差额应该等于资本项目差额。</a:t>
            </a:r>
            <a:endParaRPr kumimoji="1" lang="zh-CN" altLang="en-US" sz="32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endParaRPr>
          </a:p>
        </p:txBody>
      </p:sp>
    </p:spTree>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22" name="Rectangle 4"/>
          <p:cNvSpPr>
            <a:spLocks noGrp="1"/>
          </p:cNvSpPr>
          <p:nvPr>
            <p:ph type="title"/>
          </p:nvPr>
        </p:nvSpPr>
        <p:spPr>
          <a:xfrm>
            <a:off x="1371600" y="2781300"/>
            <a:ext cx="7772400" cy="1206500"/>
          </a:xfrm>
          <a:ln/>
        </p:spPr>
        <p:txBody>
          <a:bodyPr vert="horz" wrap="square" lIns="91440" tIns="45720" rIns="91440" bIns="45720" anchor="ctr" anchorCtr="0"/>
          <a:p>
            <a:pPr eaLnBrk="1" hangingPunct="1"/>
            <a:r>
              <a:rPr lang="en-US" altLang="zh-CN" sz="3600" b="1" dirty="0">
                <a:solidFill>
                  <a:schemeClr val="tx1"/>
                </a:solidFill>
              </a:rPr>
              <a:t>《 </a:t>
            </a:r>
            <a:r>
              <a:rPr lang="zh-CN" altLang="en-US" sz="3600" b="1" dirty="0">
                <a:solidFill>
                  <a:schemeClr val="tx1"/>
                </a:solidFill>
              </a:rPr>
              <a:t>国际金融报 </a:t>
            </a:r>
            <a:r>
              <a:rPr lang="en-US" altLang="zh-CN" sz="3600" b="1" dirty="0">
                <a:solidFill>
                  <a:schemeClr val="tx1"/>
                </a:solidFill>
              </a:rPr>
              <a:t>》</a:t>
            </a:r>
            <a:r>
              <a:rPr lang="zh-CN" altLang="en-US" sz="3600" b="1" dirty="0">
                <a:solidFill>
                  <a:schemeClr val="tx1"/>
                </a:solidFill>
              </a:rPr>
              <a:t>（ </a:t>
            </a:r>
            <a:r>
              <a:rPr lang="en-US" altLang="zh-CN" sz="3600" b="1" dirty="0">
                <a:solidFill>
                  <a:schemeClr val="tx1"/>
                </a:solidFill>
              </a:rPr>
              <a:t>2011</a:t>
            </a:r>
            <a:r>
              <a:rPr lang="zh-CN" altLang="en-US" sz="3600" b="1" dirty="0">
                <a:solidFill>
                  <a:schemeClr val="tx1"/>
                </a:solidFill>
              </a:rPr>
              <a:t>年</a:t>
            </a:r>
            <a:r>
              <a:rPr lang="en-US" altLang="zh-CN" sz="3600" b="1" dirty="0">
                <a:solidFill>
                  <a:schemeClr val="tx1"/>
                </a:solidFill>
              </a:rPr>
              <a:t>07</a:t>
            </a:r>
            <a:r>
              <a:rPr lang="zh-CN" altLang="en-US" sz="3600" b="1" dirty="0">
                <a:solidFill>
                  <a:schemeClr val="tx1"/>
                </a:solidFill>
              </a:rPr>
              <a:t>月</a:t>
            </a:r>
            <a:r>
              <a:rPr lang="en-US" altLang="zh-CN" sz="3600" b="1" dirty="0">
                <a:solidFill>
                  <a:schemeClr val="tx1"/>
                </a:solidFill>
              </a:rPr>
              <a:t>27</a:t>
            </a:r>
            <a:r>
              <a:rPr lang="zh-CN" altLang="en-US" sz="3600" b="1" dirty="0">
                <a:solidFill>
                  <a:schemeClr val="tx1"/>
                </a:solidFill>
              </a:rPr>
              <a:t>日   第 </a:t>
            </a:r>
            <a:r>
              <a:rPr lang="en-US" altLang="zh-CN" sz="3600" b="1" dirty="0">
                <a:solidFill>
                  <a:schemeClr val="tx1"/>
                </a:solidFill>
              </a:rPr>
              <a:t>01 </a:t>
            </a:r>
            <a:r>
              <a:rPr lang="zh-CN" altLang="en-US" sz="3600" b="1" dirty="0">
                <a:solidFill>
                  <a:schemeClr val="tx1"/>
                </a:solidFill>
              </a:rPr>
              <a:t>版）</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第一季度外汇储备增加了</a:t>
            </a:r>
            <a:r>
              <a:rPr lang="en-US" altLang="zh-CN" sz="3600" b="1" dirty="0">
                <a:solidFill>
                  <a:schemeClr val="tx1"/>
                </a:solidFill>
              </a:rPr>
              <a:t>1973</a:t>
            </a:r>
            <a:r>
              <a:rPr lang="zh-CN" altLang="en-US" sz="3600" b="1" dirty="0">
                <a:solidFill>
                  <a:schemeClr val="tx1"/>
                </a:solidFill>
              </a:rPr>
              <a:t>亿美元，来自国际收支交易的新增外储为</a:t>
            </a:r>
            <a:r>
              <a:rPr lang="en-US" altLang="zh-CN" sz="3600" b="1" dirty="0">
                <a:solidFill>
                  <a:schemeClr val="tx1"/>
                </a:solidFill>
              </a:rPr>
              <a:t>1380</a:t>
            </a:r>
            <a:r>
              <a:rPr lang="zh-CN" altLang="en-US" sz="3600" b="1" dirty="0">
                <a:solidFill>
                  <a:schemeClr val="tx1"/>
                </a:solidFill>
              </a:rPr>
              <a:t>亿美元，其中的差额</a:t>
            </a:r>
            <a:r>
              <a:rPr lang="en-US" altLang="zh-CN" sz="3600" b="1" dirty="0">
                <a:solidFill>
                  <a:schemeClr val="tx1"/>
                </a:solidFill>
              </a:rPr>
              <a:t>597</a:t>
            </a:r>
            <a:r>
              <a:rPr lang="zh-CN" altLang="en-US" sz="3600" b="1" dirty="0">
                <a:solidFill>
                  <a:schemeClr val="tx1"/>
                </a:solidFill>
              </a:rPr>
              <a:t>亿美元为已有外汇储备的</a:t>
            </a:r>
            <a:r>
              <a:rPr lang="zh-CN" altLang="en-US" sz="3600" b="1" dirty="0">
                <a:solidFill>
                  <a:srgbClr val="FF3300"/>
                </a:solidFill>
              </a:rPr>
              <a:t>资产价格变动和汇率变动</a:t>
            </a:r>
            <a:r>
              <a:rPr lang="zh-CN" altLang="en-US" sz="3600" b="1" dirty="0">
                <a:solidFill>
                  <a:schemeClr val="tx1"/>
                </a:solidFill>
              </a:rPr>
              <a:t>引起的增值。</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hlinkClick r:id="rId1" action="ppaction://hlinkfile"/>
              </a:rPr>
              <a:t>第三季度外汇储备变化 </a:t>
            </a:r>
            <a:endParaRPr lang="zh-CN" altLang="en-US" sz="3600" b="1" dirty="0">
              <a:solidFill>
                <a:schemeClr val="tx1"/>
              </a:solidFill>
            </a:endParaRPr>
          </a:p>
        </p:txBody>
      </p:sp>
    </p:spTree>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8946" name="Picture 4"/>
          <p:cNvPicPr>
            <a:picLocks noChangeAspect="1"/>
          </p:cNvPicPr>
          <p:nvPr/>
        </p:nvPicPr>
        <p:blipFill>
          <a:blip r:embed="rId1"/>
          <a:srcRect l="13757" t="15034" r="14842" b="13391"/>
          <a:stretch>
            <a:fillRect/>
          </a:stretch>
        </p:blipFill>
        <p:spPr>
          <a:xfrm>
            <a:off x="0" y="0"/>
            <a:ext cx="9144000" cy="6873875"/>
          </a:xfrm>
          <a:prstGeom prst="rect">
            <a:avLst/>
          </a:prstGeom>
          <a:noFill/>
          <a:ln w="9525">
            <a:noFill/>
          </a:ln>
        </p:spPr>
      </p:pic>
    </p:spTree>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9970" name="Picture 2" descr="E:\外汇储备.jpg"/>
          <p:cNvPicPr>
            <a:picLocks noChangeAspect="1"/>
          </p:cNvPicPr>
          <p:nvPr/>
        </p:nvPicPr>
        <p:blipFill>
          <a:blip r:embed="rId1"/>
          <a:stretch>
            <a:fillRect/>
          </a:stretch>
        </p:blipFill>
        <p:spPr>
          <a:xfrm>
            <a:off x="-3175" y="0"/>
            <a:ext cx="9150350" cy="6858000"/>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en-US" altLang="zh-CN" sz="3600" b="1" dirty="0">
                <a:solidFill>
                  <a:schemeClr val="tx1"/>
                </a:solidFill>
              </a:rPr>
              <a:t>3</a:t>
            </a:r>
            <a:r>
              <a:rPr lang="zh-CN" altLang="en-US" sz="3600" b="1" dirty="0">
                <a:solidFill>
                  <a:schemeClr val="tx1"/>
                </a:solidFill>
              </a:rPr>
              <a:t>．收益，包括职工报酬和投资收益。投资收益由两个组成部分：一是国际直接投资产生的收益，如股息、红利及利润的收支，二是国际间接投资如延期付款、信用贷款、证券投资、外债等的利息收支。</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本国从国外获得收益记贷方，外国从本国获得收益记借方</a:t>
            </a:r>
            <a:endParaRPr lang="zh-CN" altLang="en-US" sz="3600" b="1" dirty="0">
              <a:solidFill>
                <a:schemeClr val="tx1"/>
              </a:solidFill>
            </a:endParaRPr>
          </a:p>
        </p:txBody>
      </p:sp>
    </p:spTree>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0994" name="Rectangle 4"/>
          <p:cNvSpPr>
            <a:spLocks noGrp="1"/>
          </p:cNvSpPr>
          <p:nvPr>
            <p:ph type="title"/>
          </p:nvPr>
        </p:nvSpPr>
        <p:spPr>
          <a:xfrm>
            <a:off x="1371600" y="2636838"/>
            <a:ext cx="7772400" cy="1206500"/>
          </a:xfrm>
          <a:ln/>
        </p:spPr>
        <p:txBody>
          <a:bodyPr vert="horz" wrap="square" lIns="91440" tIns="45720" rIns="91440" bIns="45720" anchor="ctr" anchorCtr="0"/>
          <a:p>
            <a:pPr eaLnBrk="1" hangingPunct="1"/>
            <a:r>
              <a:rPr lang="zh-CN" altLang="en-US" sz="4000" b="1" dirty="0">
                <a:solidFill>
                  <a:schemeClr val="tx1"/>
                </a:solidFill>
              </a:rPr>
              <a:t>国家外汇管理局（</a:t>
            </a:r>
            <a:r>
              <a:rPr lang="en-US" altLang="zh-CN" sz="4000" b="1" dirty="0">
                <a:solidFill>
                  <a:schemeClr val="tx1"/>
                </a:solidFill>
              </a:rPr>
              <a:t>2011</a:t>
            </a:r>
            <a:r>
              <a:rPr lang="zh-CN" altLang="en-US" sz="4000" b="1" dirty="0">
                <a:solidFill>
                  <a:schemeClr val="tx1"/>
                </a:solidFill>
              </a:rPr>
              <a:t>）：</a:t>
            </a:r>
            <a:br>
              <a:rPr lang="zh-CN" altLang="en-US" sz="4000" b="1" dirty="0">
                <a:solidFill>
                  <a:schemeClr val="tx1"/>
                </a:solidFill>
              </a:rPr>
            </a:br>
            <a:br>
              <a:rPr lang="zh-CN" altLang="en-US" sz="4000" b="1" dirty="0">
                <a:solidFill>
                  <a:schemeClr val="tx1"/>
                </a:solidFill>
              </a:rPr>
            </a:br>
            <a:r>
              <a:rPr lang="en-US" altLang="zh-CN" sz="4000" b="1" dirty="0">
                <a:solidFill>
                  <a:schemeClr val="tx1"/>
                </a:solidFill>
              </a:rPr>
              <a:t>2001-2010</a:t>
            </a:r>
            <a:r>
              <a:rPr lang="zh-CN" altLang="en-US" sz="4000" b="1" dirty="0">
                <a:solidFill>
                  <a:schemeClr val="tx1"/>
                </a:solidFill>
              </a:rPr>
              <a:t>年我国非银行部门结售汇顺差累计达到</a:t>
            </a:r>
            <a:r>
              <a:rPr lang="en-US" altLang="zh-CN" sz="4000" b="1" dirty="0">
                <a:solidFill>
                  <a:schemeClr val="tx1"/>
                </a:solidFill>
              </a:rPr>
              <a:t>2.62</a:t>
            </a:r>
            <a:r>
              <a:rPr lang="zh-CN" altLang="en-US" sz="4000" b="1" dirty="0">
                <a:solidFill>
                  <a:schemeClr val="tx1"/>
                </a:solidFill>
              </a:rPr>
              <a:t>万亿美元，占同期外汇储备增量的</a:t>
            </a:r>
            <a:r>
              <a:rPr lang="en-US" altLang="zh-CN" sz="4000" b="1" dirty="0">
                <a:solidFill>
                  <a:schemeClr val="tx1"/>
                </a:solidFill>
              </a:rPr>
              <a:t>94%</a:t>
            </a:r>
            <a:r>
              <a:rPr lang="zh-CN" altLang="en-US" sz="4000" b="1" dirty="0">
                <a:solidFill>
                  <a:schemeClr val="tx1"/>
                </a:solidFill>
              </a:rPr>
              <a:t>，</a:t>
            </a:r>
            <a:r>
              <a:rPr lang="en-US" altLang="zh-CN" sz="4000" b="1" dirty="0">
                <a:solidFill>
                  <a:schemeClr val="tx1"/>
                </a:solidFill>
              </a:rPr>
              <a:t>2010</a:t>
            </a:r>
            <a:r>
              <a:rPr lang="zh-CN" altLang="en-US" sz="4000" b="1" dirty="0">
                <a:solidFill>
                  <a:schemeClr val="tx1"/>
                </a:solidFill>
              </a:rPr>
              <a:t>年该比例为</a:t>
            </a:r>
            <a:r>
              <a:rPr lang="en-US" altLang="zh-CN" sz="4000" b="1" dirty="0">
                <a:solidFill>
                  <a:schemeClr val="tx1"/>
                </a:solidFill>
              </a:rPr>
              <a:t>85%</a:t>
            </a:r>
            <a:r>
              <a:rPr lang="en-US" altLang="zh-CN" sz="4000" dirty="0"/>
              <a:t> </a:t>
            </a:r>
            <a:r>
              <a:rPr lang="zh-CN" altLang="en-US" sz="4000" dirty="0">
                <a:solidFill>
                  <a:schemeClr val="tx1"/>
                </a:solidFill>
              </a:rPr>
              <a:t>。</a:t>
            </a:r>
            <a:endParaRPr lang="zh-CN" altLang="en-US" sz="4000" dirty="0">
              <a:solidFill>
                <a:schemeClr val="tx1"/>
              </a:solidFill>
            </a:endParaRPr>
          </a:p>
        </p:txBody>
      </p:sp>
    </p:spTree>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2018" name="Rectangle 2"/>
          <p:cNvSpPr>
            <a:spLocks noGrp="1"/>
          </p:cNvSpPr>
          <p:nvPr>
            <p:ph type="title"/>
          </p:nvPr>
        </p:nvSpPr>
        <p:spPr>
          <a:xfrm>
            <a:off x="1371600" y="1700213"/>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rPr>
              <a:t>国际储备的增减与一国的汇率制度密切相关。在完全的自由浮动汇率条件下，一国的国际收支会随汇率的变动而自动获得平衡，因而国际储备不会发生增减变化。但是如果一国的货币当局通过外汇市场以买卖外汇的方式，即所谓的外汇干预（</a:t>
            </a:r>
            <a:r>
              <a:rPr lang="en-US" altLang="zh-CN" sz="2800" b="1" dirty="0">
                <a:solidFill>
                  <a:schemeClr val="tx1"/>
                </a:solidFill>
              </a:rPr>
              <a:t>foreign exchange intervention</a:t>
            </a:r>
            <a:r>
              <a:rPr lang="zh-CN" altLang="en-US" sz="2800" b="1" dirty="0">
                <a:solidFill>
                  <a:schemeClr val="tx1"/>
                </a:solidFill>
              </a:rPr>
              <a:t>）来影响汇率，国际收支就无法自动取得平衡，在这种情况下，国际收支的差额就会转化为储备资产的增减。</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latin typeface="宋体" panose="02010600030101010101" pitchFamily="2" charset="-122"/>
              </a:rPr>
              <a:t>国际清偿能力的定义：</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一国在不至使国民经济的结构受到严重破坏的前提下获得国际支付手段，以平衡国际收支的能力。</a:t>
            </a:r>
            <a:br>
              <a:rPr lang="zh-CN" altLang="en-US" sz="2800" b="1" dirty="0">
                <a:solidFill>
                  <a:schemeClr val="tx1"/>
                </a:solidFill>
                <a:latin typeface="宋体" panose="02010600030101010101" pitchFamily="2" charset="-122"/>
              </a:rPr>
            </a:b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3042" name="Rectangle 2"/>
          <p:cNvSpPr>
            <a:spLocks noGrp="1"/>
          </p:cNvSpPr>
          <p:nvPr>
            <p:ph type="title"/>
          </p:nvPr>
        </p:nvSpPr>
        <p:spPr>
          <a:xfrm>
            <a:off x="1371600" y="1125538"/>
            <a:ext cx="7772400" cy="1206500"/>
          </a:xfrm>
          <a:ln/>
        </p:spPr>
        <p:txBody>
          <a:bodyPr vert="horz" wrap="square" lIns="92075" tIns="46038" rIns="92075" bIns="46038" anchor="ctr" anchorCtr="0"/>
          <a:p>
            <a:pPr eaLnBrk="1" hangingPunct="1"/>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r>
              <a:rPr lang="zh-CN" altLang="en-US" sz="2800" b="1" dirty="0">
                <a:solidFill>
                  <a:schemeClr val="tx1"/>
                </a:solidFill>
                <a:latin typeface="宋体" panose="02010600030101010101" pitchFamily="2" charset="-122"/>
              </a:rPr>
              <a:t>国际清偿能力的表现：</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en-US" altLang="zh-CN" sz="2800" b="1" dirty="0">
                <a:solidFill>
                  <a:schemeClr val="tx1"/>
                </a:solidFill>
              </a:rPr>
              <a:t>1</a:t>
            </a:r>
            <a:r>
              <a:rPr lang="zh-CN" altLang="en-US" sz="2800" b="1" dirty="0">
                <a:solidFill>
                  <a:schemeClr val="tx1"/>
                </a:solidFill>
                <a:latin typeface="宋体" panose="02010600030101010101" pitchFamily="2" charset="-122"/>
              </a:rPr>
              <a:t>、该国所实际持有的、可以计量的国际储备；</a:t>
            </a:r>
            <a:br>
              <a:rPr lang="zh-CN" altLang="en-US" sz="2800" b="1" dirty="0">
                <a:solidFill>
                  <a:schemeClr val="tx1"/>
                </a:solidFill>
                <a:latin typeface="宋体" panose="02010600030101010101" pitchFamily="2" charset="-122"/>
              </a:rPr>
            </a:br>
            <a:r>
              <a:rPr lang="en-US" altLang="zh-CN" sz="2800" b="1" dirty="0">
                <a:solidFill>
                  <a:schemeClr val="tx1"/>
                </a:solidFill>
              </a:rPr>
              <a:t>2</a:t>
            </a:r>
            <a:r>
              <a:rPr lang="zh-CN" altLang="en-US" sz="2800" b="1" dirty="0">
                <a:solidFill>
                  <a:schemeClr val="tx1"/>
                </a:solidFill>
                <a:latin typeface="宋体" panose="02010600030101010101" pitchFamily="2" charset="-122"/>
              </a:rPr>
              <a:t>、该国通过其他国家政府、国际金融机构和国际金融市场筹措外债的能力；</a:t>
            </a:r>
            <a:br>
              <a:rPr lang="zh-CN" altLang="en-US" sz="2800" b="1" dirty="0">
                <a:solidFill>
                  <a:schemeClr val="tx1"/>
                </a:solidFill>
                <a:latin typeface="宋体" panose="02010600030101010101" pitchFamily="2" charset="-122"/>
              </a:rPr>
            </a:br>
            <a:r>
              <a:rPr lang="en-US" altLang="zh-CN" sz="2800" b="1" dirty="0">
                <a:solidFill>
                  <a:schemeClr val="tx1"/>
                </a:solidFill>
              </a:rPr>
              <a:t>3</a:t>
            </a:r>
            <a:r>
              <a:rPr lang="zh-CN" altLang="en-US" sz="2800" b="1" dirty="0">
                <a:solidFill>
                  <a:schemeClr val="tx1"/>
                </a:solidFill>
                <a:latin typeface="宋体" panose="02010600030101010101" pitchFamily="2" charset="-122"/>
              </a:rPr>
              <a:t>、该国货币当局在必要时能够动员的本国商业银行或其他私营部门所持有的外汇和黄金以及对外长期债权；</a:t>
            </a:r>
            <a:br>
              <a:rPr lang="zh-CN" altLang="en-US" sz="2800" b="1" dirty="0">
                <a:solidFill>
                  <a:schemeClr val="tx1"/>
                </a:solidFill>
                <a:latin typeface="宋体" panose="02010600030101010101" pitchFamily="2" charset="-122"/>
              </a:rPr>
            </a:br>
            <a:r>
              <a:rPr lang="en-US" altLang="zh-CN" sz="2800" b="1" dirty="0">
                <a:solidFill>
                  <a:schemeClr val="tx1"/>
                </a:solidFill>
              </a:rPr>
              <a:t>4</a:t>
            </a:r>
            <a:r>
              <a:rPr lang="zh-CN" altLang="en-US" sz="2800" b="1" dirty="0">
                <a:solidFill>
                  <a:schemeClr val="tx1"/>
                </a:solidFill>
                <a:latin typeface="宋体" panose="02010600030101010101" pitchFamily="2" charset="-122"/>
              </a:rPr>
              <a:t>、在本国货币可以自由兑换的条件下，外国居民愿意持有该种货币的意愿；</a:t>
            </a:r>
            <a:br>
              <a:rPr lang="zh-CN" altLang="en-US" sz="2800" b="1" dirty="0">
                <a:solidFill>
                  <a:schemeClr val="tx1"/>
                </a:solidFill>
                <a:latin typeface="宋体" panose="02010600030101010101" pitchFamily="2" charset="-122"/>
              </a:rPr>
            </a:br>
            <a:r>
              <a:rPr lang="en-US" altLang="zh-CN" sz="2800" b="1" dirty="0">
                <a:solidFill>
                  <a:schemeClr val="tx1"/>
                </a:solidFill>
              </a:rPr>
              <a:t>5</a:t>
            </a:r>
            <a:r>
              <a:rPr lang="zh-CN" altLang="en-US" sz="2800" b="1" dirty="0">
                <a:solidFill>
                  <a:schemeClr val="tx1"/>
                </a:solidFill>
                <a:latin typeface="宋体" panose="02010600030101010101" pitchFamily="2" charset="-122"/>
              </a:rPr>
              <a:t>、一国通过提高利率水平或改变利率的期限结构等方法以吸引资本流入的程度；</a:t>
            </a:r>
            <a:br>
              <a:rPr lang="zh-CN" altLang="en-US" sz="2800" b="1" dirty="0">
                <a:solidFill>
                  <a:schemeClr val="tx1"/>
                </a:solidFill>
                <a:latin typeface="宋体" panose="02010600030101010101" pitchFamily="2" charset="-122"/>
              </a:rPr>
            </a:br>
            <a:r>
              <a:rPr lang="en-US" altLang="zh-CN" sz="2800" b="1" dirty="0">
                <a:solidFill>
                  <a:schemeClr val="tx1"/>
                </a:solidFill>
              </a:rPr>
              <a:t>6</a:t>
            </a:r>
            <a:r>
              <a:rPr lang="zh-CN" altLang="en-US" sz="2800" b="1" dirty="0">
                <a:solidFill>
                  <a:schemeClr val="tx1"/>
                </a:solidFill>
                <a:latin typeface="宋体" panose="02010600030101010101" pitchFamily="2" charset="-122"/>
              </a:rPr>
              <a:t>、刺激侨汇收入增加的各种可行的措施；</a:t>
            </a:r>
            <a:br>
              <a:rPr lang="zh-CN" altLang="en-US" sz="2800" b="1" dirty="0">
                <a:solidFill>
                  <a:schemeClr val="tx1"/>
                </a:solidFill>
                <a:latin typeface="宋体" panose="02010600030101010101" pitchFamily="2" charset="-122"/>
              </a:rPr>
            </a:br>
            <a:r>
              <a:rPr lang="en-US" altLang="zh-CN" sz="2800" b="1" dirty="0">
                <a:solidFill>
                  <a:schemeClr val="tx1"/>
                </a:solidFill>
              </a:rPr>
              <a:t>7</a:t>
            </a:r>
            <a:r>
              <a:rPr lang="zh-CN" altLang="en-US" sz="2800" b="1" dirty="0">
                <a:solidFill>
                  <a:schemeClr val="tx1"/>
                </a:solidFill>
                <a:latin typeface="宋体" panose="02010600030101010101" pitchFamily="2" charset="-122"/>
              </a:rPr>
              <a:t>、潜在的出口能力等等。</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4066" name="Rectangle 2"/>
          <p:cNvSpPr>
            <a:spLocks noGrp="1"/>
          </p:cNvSpPr>
          <p:nvPr>
            <p:ph type="title"/>
          </p:nvPr>
        </p:nvSpPr>
        <p:spPr>
          <a:xfrm>
            <a:off x="1371600" y="1125538"/>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    </a:t>
            </a:r>
            <a:r>
              <a:rPr lang="zh-CN" altLang="en-US" sz="2800" b="1" dirty="0">
                <a:solidFill>
                  <a:schemeClr val="tx1"/>
                </a:solidFill>
                <a:latin typeface="宋体" panose="02010600030101010101" pitchFamily="2" charset="-122"/>
              </a:rPr>
              <a:t>国际清偿（能）力：一国货币当局动员和筹措对外支付手段的潜在能力。</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    国际储备强调现实性，国际清偿力着重于可能性。</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    </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国际清偿力有两部分内容组成：</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1</a:t>
            </a:r>
            <a:r>
              <a:rPr lang="zh-CN" altLang="en-US" sz="2800" b="1" dirty="0">
                <a:solidFill>
                  <a:schemeClr val="tx1"/>
                </a:solidFill>
                <a:latin typeface="宋体" panose="02010600030101010101" pitchFamily="2" charset="-122"/>
              </a:rPr>
              <a:t>、无条件国际清偿力，即国际储备；</a:t>
            </a:r>
            <a:r>
              <a:rPr lang="en-US" altLang="zh-CN" sz="2800" b="1" dirty="0">
                <a:solidFill>
                  <a:schemeClr val="tx1"/>
                </a:solidFill>
                <a:latin typeface="宋体" panose="02010600030101010101" pitchFamily="2" charset="-122"/>
              </a:rPr>
              <a:t>unconditional</a:t>
            </a:r>
            <a:br>
              <a:rPr lang="en-US" altLang="zh-CN"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2</a:t>
            </a:r>
            <a:r>
              <a:rPr lang="zh-CN" altLang="en-US" sz="2800" b="1" dirty="0">
                <a:solidFill>
                  <a:schemeClr val="tx1"/>
                </a:solidFill>
                <a:latin typeface="宋体" panose="02010600030101010101" pitchFamily="2" charset="-122"/>
              </a:rPr>
              <a:t>、有条件国际清偿力，即筹措对外支付手段的能力。</a:t>
            </a:r>
            <a:r>
              <a:rPr lang="en-US" altLang="zh-CN" sz="2800" b="1" dirty="0">
                <a:solidFill>
                  <a:schemeClr val="tx1"/>
                </a:solidFill>
                <a:latin typeface="宋体" panose="02010600030101010101" pitchFamily="2" charset="-122"/>
              </a:rPr>
              <a:t>conditional</a:t>
            </a: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因此，国际清偿力是一个比国际储备的内涵和外延更广的概念，能更完整地反映一国的对外支付能力。</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090" name="Rectangle 2"/>
          <p:cNvSpPr>
            <a:spLocks noGrp="1"/>
          </p:cNvSpPr>
          <p:nvPr>
            <p:ph type="title"/>
          </p:nvPr>
        </p:nvSpPr>
        <p:spPr>
          <a:ln/>
        </p:spPr>
        <p:txBody>
          <a:bodyPr vert="horz" wrap="square" lIns="92075" tIns="46038" rIns="92075" bIns="46038" anchor="ctr" anchorCtr="0"/>
          <a:p>
            <a:pPr eaLnBrk="1" hangingPunct="1"/>
            <a:r>
              <a:rPr lang="en-US" altLang="zh-CN" b="1" dirty="0">
                <a:solidFill>
                  <a:schemeClr val="tx1"/>
                </a:solidFill>
              </a:rPr>
              <a:t> </a:t>
            </a:r>
            <a:endParaRPr lang="en-US" altLang="zh-CN" b="1" dirty="0">
              <a:solidFill>
                <a:schemeClr val="tx1"/>
              </a:solidFill>
            </a:endParaRPr>
          </a:p>
        </p:txBody>
      </p:sp>
      <p:graphicFrame>
        <p:nvGraphicFramePr>
          <p:cNvPr id="345091" name="Object 3"/>
          <p:cNvGraphicFramePr/>
          <p:nvPr>
            <p:ph type="dgm" idx="1"/>
          </p:nvPr>
        </p:nvGraphicFramePr>
        <p:xfrm>
          <a:off x="0" y="685800"/>
          <a:ext cx="9142413" cy="5029200"/>
        </p:xfrm>
        <a:graphic>
          <a:graphicData uri="http://schemas.openxmlformats.org/presentationml/2006/ole">
            <mc:AlternateContent xmlns:mc="http://schemas.openxmlformats.org/markup-compatibility/2006">
              <mc:Choice xmlns:v="urn:schemas-microsoft-com:vml" Requires="v">
                <p:oleObj spid="_x0000_s3087" name="" r:id="rId1" imgW="7721600" imgH="3815715" progId="OrgPlusWOPX.4">
                  <p:embed/>
                </p:oleObj>
              </mc:Choice>
              <mc:Fallback>
                <p:oleObj name="" r:id="rId1" imgW="7721600" imgH="3815715" progId="OrgPlusWOPX.4">
                  <p:embed/>
                  <p:pic>
                    <p:nvPicPr>
                      <p:cNvPr id="0" name="图片 3086"/>
                      <p:cNvPicPr/>
                      <p:nvPr/>
                    </p:nvPicPr>
                    <p:blipFill>
                      <a:blip r:embed="rId2"/>
                      <a:srcRect/>
                      <a:stretch>
                        <a:fillRect/>
                      </a:stretch>
                    </p:blipFill>
                    <p:spPr>
                      <a:xfrm>
                        <a:off x="0" y="685800"/>
                        <a:ext cx="9142413" cy="5029200"/>
                      </a:xfrm>
                      <a:prstGeom prst="rect">
                        <a:avLst/>
                      </a:prstGeom>
                      <a:noFill/>
                      <a:ln w="38100">
                        <a:miter/>
                      </a:ln>
                    </p:spPr>
                  </p:pic>
                </p:oleObj>
              </mc:Fallback>
            </mc:AlternateContent>
          </a:graphicData>
        </a:graphic>
      </p:graphicFrame>
    </p:spTree>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611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第二节   国际储备的构成及现状</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（一）黄金储备</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黄金由于（</a:t>
            </a:r>
            <a:r>
              <a:rPr lang="en-US" altLang="zh-CN" sz="3200" b="1" dirty="0">
                <a:solidFill>
                  <a:schemeClr val="tx1"/>
                </a:solidFill>
              </a:rPr>
              <a:t>1</a:t>
            </a:r>
            <a:r>
              <a:rPr lang="zh-CN" altLang="en-US" sz="3200" b="1" dirty="0">
                <a:solidFill>
                  <a:schemeClr val="tx1"/>
                </a:solidFill>
              </a:rPr>
              <a:t>）历史惯性和（</a:t>
            </a:r>
            <a:r>
              <a:rPr lang="en-US" altLang="zh-CN" sz="3200" b="1" dirty="0">
                <a:solidFill>
                  <a:schemeClr val="tx1"/>
                </a:solidFill>
              </a:rPr>
              <a:t>2</a:t>
            </a:r>
            <a:r>
              <a:rPr lang="zh-CN" altLang="en-US" sz="3200" b="1" dirty="0">
                <a:solidFill>
                  <a:schemeClr val="tx1"/>
                </a:solidFill>
              </a:rPr>
              <a:t>）具有较好的安全性因而仍然被各国用作储备资产，但其流动性和收益性较差，所以在储备资产中的重要性正在不断减弱。</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收益性：黄金难以估值</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（二）外汇储备</a:t>
            </a:r>
            <a:endParaRPr lang="zh-CN" altLang="en-US" sz="3200" b="1" dirty="0">
              <a:solidFill>
                <a:schemeClr val="tx1"/>
              </a:solidFill>
            </a:endParaRPr>
          </a:p>
        </p:txBody>
      </p:sp>
    </p:spTree>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7138" name="Rectangle 2"/>
          <p:cNvSpPr>
            <a:spLocks noGrp="1"/>
          </p:cNvSpPr>
          <p:nvPr>
            <p:ph type="title"/>
          </p:nvPr>
        </p:nvSpPr>
        <p:spPr>
          <a:xfrm>
            <a:off x="1187450" y="1341438"/>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（三）特别提款权</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1</a:t>
            </a:r>
            <a:r>
              <a:rPr lang="zh-CN" altLang="en-US" sz="2800" b="1" dirty="0">
                <a:solidFill>
                  <a:schemeClr val="tx1"/>
                </a:solidFill>
                <a:latin typeface="宋体" panose="02010600030101010101" pitchFamily="2" charset="-122"/>
              </a:rPr>
              <a:t>、是基金组织发行的记账单位，非实体货币</a:t>
            </a:r>
            <a:br>
              <a:rPr lang="zh-CN" altLang="en-US"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2</a:t>
            </a:r>
            <a:r>
              <a:rPr lang="zh-CN" altLang="en-US" sz="2800" b="1" dirty="0">
                <a:solidFill>
                  <a:schemeClr val="tx1"/>
                </a:solidFill>
                <a:latin typeface="宋体" panose="02010600030101010101" pitchFamily="2" charset="-122"/>
              </a:rPr>
              <a:t>、价值由</a:t>
            </a:r>
            <a:r>
              <a:rPr lang="en-US" altLang="zh-CN" sz="2800" b="1" dirty="0">
                <a:solidFill>
                  <a:schemeClr val="tx1"/>
                </a:solidFill>
                <a:latin typeface="宋体" panose="02010600030101010101" pitchFamily="2" charset="-122"/>
              </a:rPr>
              <a:t>4</a:t>
            </a:r>
            <a:r>
              <a:rPr lang="zh-CN" altLang="en-US" sz="2800" b="1" dirty="0">
                <a:solidFill>
                  <a:schemeClr val="tx1"/>
                </a:solidFill>
                <a:latin typeface="宋体" panose="02010600030101010101" pitchFamily="2" charset="-122"/>
              </a:rPr>
              <a:t>种货币的加权平均值确定</a:t>
            </a:r>
            <a:br>
              <a:rPr lang="zh-CN" altLang="en-US"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3</a:t>
            </a:r>
            <a:r>
              <a:rPr lang="zh-CN" altLang="en-US" sz="2800" b="1" dirty="0">
                <a:solidFill>
                  <a:schemeClr val="tx1"/>
                </a:solidFill>
                <a:latin typeface="宋体" panose="02010600030101010101" pitchFamily="2" charset="-122"/>
              </a:rPr>
              <a:t>、按成员国的份额（</a:t>
            </a:r>
            <a:r>
              <a:rPr lang="en-US" altLang="zh-CN" sz="2800" b="1" dirty="0">
                <a:solidFill>
                  <a:schemeClr val="tx1"/>
                </a:solidFill>
                <a:latin typeface="宋体" panose="02010600030101010101" pitchFamily="2" charset="-122"/>
              </a:rPr>
              <a:t>Quota</a:t>
            </a:r>
            <a:r>
              <a:rPr lang="zh-CN" altLang="en-US" sz="2800" b="1" dirty="0">
                <a:solidFill>
                  <a:schemeClr val="tx1"/>
                </a:solidFill>
                <a:latin typeface="宋体" panose="02010600030101010101" pitchFamily="2" charset="-122"/>
              </a:rPr>
              <a:t>）分配</a:t>
            </a:r>
            <a:br>
              <a:rPr lang="zh-CN" altLang="en-US"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4</a:t>
            </a:r>
            <a:r>
              <a:rPr lang="zh-CN" altLang="en-US" sz="2800" b="1" dirty="0">
                <a:solidFill>
                  <a:schemeClr val="tx1"/>
                </a:solidFill>
                <a:latin typeface="宋体" panose="02010600030101010101" pitchFamily="2" charset="-122"/>
              </a:rPr>
              <a:t>、可在成员国之间或对基金组织支付</a:t>
            </a:r>
            <a:br>
              <a:rPr lang="zh-CN" altLang="en-US" sz="2800" b="1" dirty="0">
                <a:solidFill>
                  <a:schemeClr val="tx1"/>
                </a:solidFill>
                <a:latin typeface="宋体" panose="02010600030101010101" pitchFamily="2" charset="-122"/>
              </a:rPr>
            </a:br>
            <a:r>
              <a:rPr lang="zh-CN" altLang="en-US" sz="2800" b="1" dirty="0">
                <a:solidFill>
                  <a:schemeClr val="tx1"/>
                </a:solidFill>
              </a:rPr>
              <a:t>             周小川有关非主权货币的建议</a:t>
            </a:r>
            <a:br>
              <a:rPr lang="zh-CN" altLang="en-US" sz="2800" b="1" dirty="0">
                <a:solidFill>
                  <a:schemeClr val="tx1"/>
                </a:solidFill>
              </a:rPr>
            </a:br>
            <a:r>
              <a:rPr lang="zh-CN" altLang="en-US" sz="2800" b="1" dirty="0">
                <a:solidFill>
                  <a:schemeClr val="tx1"/>
                </a:solidFill>
              </a:rPr>
              <a:t>           </a:t>
            </a:r>
            <a:r>
              <a:rPr lang="zh-CN" altLang="en-US" sz="2800" b="1" dirty="0">
                <a:solidFill>
                  <a:schemeClr val="tx1"/>
                </a:solidFill>
                <a:hlinkClick r:id="rId1" action="ppaction://hlinkfile"/>
              </a:rPr>
              <a:t>中国</a:t>
            </a:r>
            <a:r>
              <a:rPr lang="en-US" altLang="zh-CN" sz="2800" b="1" dirty="0">
                <a:solidFill>
                  <a:schemeClr val="tx1"/>
                </a:solidFill>
                <a:hlinkClick r:id="rId1" action="ppaction://hlinkfile"/>
              </a:rPr>
              <a:t>IMF</a:t>
            </a:r>
            <a:r>
              <a:rPr lang="zh-CN" altLang="en-US" sz="2800" b="1" dirty="0">
                <a:solidFill>
                  <a:schemeClr val="tx1"/>
                </a:solidFill>
                <a:hlinkClick r:id="rId1" action="ppaction://hlinkfile"/>
              </a:rPr>
              <a:t>份额由第六升至第三</a:t>
            </a:r>
            <a:br>
              <a:rPr lang="zh-CN" altLang="en-US" sz="2800" b="1" dirty="0">
                <a:solidFill>
                  <a:schemeClr val="tx1"/>
                </a:solidFill>
              </a:rPr>
            </a:br>
            <a:r>
              <a:rPr lang="zh-CN" altLang="en-US" sz="2800" b="1" dirty="0">
                <a:solidFill>
                  <a:schemeClr val="tx1"/>
                </a:solidFill>
                <a:latin typeface="宋体" panose="02010600030101010101" pitchFamily="2" charset="-122"/>
              </a:rPr>
              <a:t>（四）储备头寸：对基金组织的权益</a:t>
            </a:r>
            <a:endParaRPr lang="zh-CN" altLang="en-US" sz="2800" b="1" dirty="0">
              <a:solidFill>
                <a:schemeClr val="tx1"/>
              </a:solidFill>
            </a:endParaRPr>
          </a:p>
        </p:txBody>
      </p:sp>
      <p:pic>
        <p:nvPicPr>
          <p:cNvPr id="347139" name="Picture 3"/>
          <p:cNvPicPr>
            <a:picLocks noChangeAspect="1"/>
          </p:cNvPicPr>
          <p:nvPr/>
        </p:nvPicPr>
        <p:blipFill>
          <a:blip r:embed="rId2"/>
          <a:srcRect l="792" t="26781" r="8353" b="42220"/>
          <a:stretch>
            <a:fillRect/>
          </a:stretch>
        </p:blipFill>
        <p:spPr>
          <a:xfrm>
            <a:off x="0" y="4365625"/>
            <a:ext cx="9144000" cy="2492375"/>
          </a:xfrm>
          <a:prstGeom prst="rect">
            <a:avLst/>
          </a:prstGeom>
          <a:noFill/>
          <a:ln w="9525">
            <a:noFill/>
          </a:ln>
        </p:spPr>
      </p:pic>
    </p:spTree>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62" name="Rectangle 2"/>
          <p:cNvSpPr>
            <a:spLocks noGrp="1"/>
          </p:cNvSpPr>
          <p:nvPr>
            <p:ph type="title"/>
          </p:nvPr>
        </p:nvSpPr>
        <p:spPr>
          <a:xfrm>
            <a:off x="1371600" y="1484313"/>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第三节  国际储备管理</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国际储备不足，容易使本国经济在受到外来冲击时出现剧烈振荡，但国际储备过多，也有不利之处，如资源闲置、引发货币过度发行等。</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据</a:t>
            </a:r>
            <a:r>
              <a:rPr lang="en-US" altLang="zh-CN" sz="2800" b="1" dirty="0">
                <a:solidFill>
                  <a:schemeClr val="tx1"/>
                </a:solidFill>
                <a:latin typeface="宋体" panose="02010600030101010101" pitchFamily="2" charset="-122"/>
              </a:rPr>
              <a:t>2007</a:t>
            </a:r>
            <a:r>
              <a:rPr lang="zh-CN" altLang="en-US" sz="2800" b="1" dirty="0">
                <a:solidFill>
                  <a:schemeClr val="tx1"/>
                </a:solidFill>
                <a:latin typeface="宋体" panose="02010600030101010101" pitchFamily="2" charset="-122"/>
              </a:rPr>
              <a:t>年</a:t>
            </a:r>
            <a:r>
              <a:rPr lang="en-US" altLang="zh-CN" sz="2800" b="1" dirty="0">
                <a:solidFill>
                  <a:schemeClr val="tx1"/>
                </a:solidFill>
                <a:latin typeface="宋体" panose="02010600030101010101" pitchFamily="2" charset="-122"/>
              </a:rPr>
              <a:t>3</a:t>
            </a:r>
            <a:r>
              <a:rPr lang="zh-CN" altLang="en-US" sz="2800" b="1" dirty="0">
                <a:solidFill>
                  <a:schemeClr val="tx1"/>
                </a:solidFill>
                <a:latin typeface="宋体" panose="02010600030101010101" pitchFamily="2" charset="-122"/>
              </a:rPr>
              <a:t>月</a:t>
            </a:r>
            <a:r>
              <a:rPr lang="en-US" altLang="zh-CN" sz="2800" b="1" dirty="0">
                <a:solidFill>
                  <a:schemeClr val="tx1"/>
                </a:solidFill>
                <a:latin typeface="宋体" panose="02010600030101010101" pitchFamily="2" charset="-122"/>
              </a:rPr>
              <a:t>19</a:t>
            </a:r>
            <a:r>
              <a:rPr lang="zh-CN" altLang="en-US" sz="2800" b="1" dirty="0">
                <a:solidFill>
                  <a:schemeClr val="tx1"/>
                </a:solidFill>
                <a:latin typeface="宋体" panose="02010600030101010101" pitchFamily="2" charset="-122"/>
              </a:rPr>
              <a:t>日</a:t>
            </a:r>
            <a:r>
              <a:rPr lang="en-US" altLang="zh-CN" sz="2800" b="1" dirty="0">
                <a:solidFill>
                  <a:schemeClr val="tx1"/>
                </a:solidFill>
                <a:latin typeface="宋体" panose="02010600030101010101" pitchFamily="2" charset="-122"/>
              </a:rPr>
              <a:t>《</a:t>
            </a:r>
            <a:r>
              <a:rPr lang="zh-CN" altLang="en-US" sz="2800" b="1" dirty="0">
                <a:solidFill>
                  <a:schemeClr val="tx1"/>
                </a:solidFill>
                <a:latin typeface="宋体" panose="02010600030101010101" pitchFamily="2" charset="-122"/>
              </a:rPr>
              <a:t>上海证券报</a:t>
            </a:r>
            <a:r>
              <a:rPr lang="en-US" altLang="zh-CN" sz="2800" b="1" dirty="0">
                <a:solidFill>
                  <a:schemeClr val="tx1"/>
                </a:solidFill>
                <a:latin typeface="宋体" panose="02010600030101010101" pitchFamily="2" charset="-122"/>
              </a:rPr>
              <a:t>》</a:t>
            </a:r>
            <a:r>
              <a:rPr lang="zh-CN" altLang="en-US" sz="2800" b="1" dirty="0">
                <a:solidFill>
                  <a:schemeClr val="tx1"/>
                </a:solidFill>
                <a:latin typeface="宋体" panose="02010600030101010101" pitchFamily="2" charset="-122"/>
              </a:rPr>
              <a:t>载：</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摩根士坦利首席经济学家斯蒂芬</a:t>
            </a:r>
            <a:r>
              <a:rPr lang="en-US" altLang="zh-CN" sz="2800" b="1" dirty="0">
                <a:solidFill>
                  <a:schemeClr val="tx1"/>
                </a:solidFill>
              </a:rPr>
              <a:t>·</a:t>
            </a:r>
            <a:r>
              <a:rPr lang="zh-CN" altLang="en-US" sz="2800" b="1" dirty="0">
                <a:solidFill>
                  <a:schemeClr val="tx1"/>
                </a:solidFill>
                <a:latin typeface="宋体" panose="02010600030101010101" pitchFamily="2" charset="-122"/>
              </a:rPr>
              <a:t>罗奇称：中国买入美元资产，这意味着中国正补贴着美国的利率；同样，中国在产品方面也在向美国提供补贴。</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持有国际储备的机会成本：</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静态机会成本与动态机会成本</a:t>
            </a:r>
            <a:br>
              <a:rPr lang="zh-CN" altLang="en-US" sz="2800" b="1" dirty="0">
                <a:solidFill>
                  <a:schemeClr val="tx1"/>
                </a:solidFill>
                <a:latin typeface="宋体" panose="02010600030101010101" pitchFamily="2" charset="-122"/>
              </a:rPr>
            </a:b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9186" name="Rectangle 2"/>
          <p:cNvSpPr>
            <a:spLocks noGrp="1"/>
          </p:cNvSpPr>
          <p:nvPr>
            <p:ph type="title"/>
          </p:nvPr>
        </p:nvSpPr>
        <p:spPr>
          <a:xfrm>
            <a:off x="1371600" y="1412875"/>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特里芬在</a:t>
            </a:r>
            <a:r>
              <a:rPr lang="en-US" altLang="zh-CN" sz="2800" b="1" dirty="0">
                <a:solidFill>
                  <a:schemeClr val="tx1"/>
                </a:solidFill>
              </a:rPr>
              <a:t>1947</a:t>
            </a:r>
            <a:r>
              <a:rPr lang="zh-CN" altLang="en-US" sz="2800" b="1" dirty="0">
                <a:solidFill>
                  <a:schemeClr val="tx1"/>
                </a:solidFill>
                <a:latin typeface="宋体" panose="02010600030101010101" pitchFamily="2" charset="-122"/>
              </a:rPr>
              <a:t>年就撰文提出了国际储备需求会随世界贸易增长的观点，并在此基础上建议以国际储备与进口的比率（</a:t>
            </a:r>
            <a:r>
              <a:rPr lang="en-US" altLang="zh-CN" sz="2800" b="1" dirty="0">
                <a:solidFill>
                  <a:schemeClr val="tx1"/>
                </a:solidFill>
              </a:rPr>
              <a:t>R/M Ratio</a:t>
            </a:r>
            <a:r>
              <a:rPr lang="zh-CN" altLang="en-US" sz="2800" b="1" dirty="0">
                <a:solidFill>
                  <a:schemeClr val="tx1"/>
                </a:solidFill>
                <a:latin typeface="宋体" panose="02010600030101010101" pitchFamily="2" charset="-122"/>
              </a:rPr>
              <a:t>）作为衡量国际储备充裕程度的指标。</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后来，他在</a:t>
            </a:r>
            <a:r>
              <a:rPr lang="en-US" altLang="zh-CN" sz="2800" b="1" dirty="0">
                <a:solidFill>
                  <a:schemeClr val="tx1"/>
                </a:solidFill>
                <a:latin typeface="宋体" panose="02010600030101010101" pitchFamily="2" charset="-122"/>
              </a:rPr>
              <a:t>《</a:t>
            </a:r>
            <a:r>
              <a:rPr lang="zh-CN" altLang="en-US" sz="2800" b="1" dirty="0">
                <a:solidFill>
                  <a:schemeClr val="tx1"/>
                </a:solidFill>
                <a:latin typeface="宋体" panose="02010600030101010101" pitchFamily="2" charset="-122"/>
              </a:rPr>
              <a:t>黄金和美元危机</a:t>
            </a:r>
            <a:r>
              <a:rPr lang="en-US" altLang="zh-CN" sz="2800" b="1" dirty="0">
                <a:solidFill>
                  <a:schemeClr val="tx1"/>
                </a:solidFill>
                <a:latin typeface="宋体" panose="02010600030101010101" pitchFamily="2" charset="-122"/>
              </a:rPr>
              <a:t>》</a:t>
            </a:r>
            <a:r>
              <a:rPr lang="zh-CN" altLang="en-US" sz="2800" b="1" dirty="0">
                <a:solidFill>
                  <a:schemeClr val="tx1"/>
                </a:solidFill>
                <a:latin typeface="宋体" panose="02010600030101010101" pitchFamily="2" charset="-122"/>
              </a:rPr>
              <a:t>这一经典著作中更完整地提出了这一观点。在该书中，他根据对一些国家国际储备和进口状况的长期观察，形成了所谓的</a:t>
            </a:r>
            <a:r>
              <a:rPr lang="zh-CN" altLang="en-US" sz="2800" b="1" dirty="0">
                <a:solidFill>
                  <a:schemeClr val="tx1"/>
                </a:solidFill>
              </a:rPr>
              <a:t>“</a:t>
            </a:r>
            <a:r>
              <a:rPr lang="zh-CN" altLang="en-US" sz="2800" b="1" dirty="0">
                <a:solidFill>
                  <a:schemeClr val="tx1"/>
                </a:solidFill>
                <a:latin typeface="宋体" panose="02010600030101010101" pitchFamily="2" charset="-122"/>
              </a:rPr>
              <a:t>经验法则</a:t>
            </a:r>
            <a:r>
              <a:rPr lang="zh-CN" altLang="en-US" sz="2800" b="1" dirty="0">
                <a:solidFill>
                  <a:schemeClr val="tx1"/>
                </a:solidFill>
              </a:rPr>
              <a:t>”</a:t>
            </a:r>
            <a:r>
              <a:rPr lang="zh-CN" altLang="en-US" sz="2800" b="1" dirty="0">
                <a:solidFill>
                  <a:schemeClr val="tx1"/>
                </a:solidFill>
                <a:latin typeface="宋体" panose="02010600030101010101" pitchFamily="2" charset="-122"/>
              </a:rPr>
              <a:t>（</a:t>
            </a:r>
            <a:r>
              <a:rPr lang="en-US" altLang="zh-CN" sz="2800" b="1" dirty="0">
                <a:solidFill>
                  <a:schemeClr val="tx1"/>
                </a:solidFill>
                <a:latin typeface="宋体" panose="02010600030101010101" pitchFamily="2" charset="-122"/>
              </a:rPr>
              <a:t>rule of thumb</a:t>
            </a:r>
            <a:r>
              <a:rPr lang="zh-CN" altLang="en-US" sz="2800" b="1" dirty="0">
                <a:solidFill>
                  <a:schemeClr val="tx1"/>
                </a:solidFill>
                <a:latin typeface="宋体" panose="02010600030101010101" pitchFamily="2" charset="-122"/>
              </a:rPr>
              <a:t>），即当一国的国际储备与进口的比率在</a:t>
            </a:r>
            <a:r>
              <a:rPr lang="en-US" altLang="zh-CN" sz="2800" b="1" dirty="0">
                <a:solidFill>
                  <a:schemeClr val="tx1"/>
                </a:solidFill>
              </a:rPr>
              <a:t>40%</a:t>
            </a:r>
            <a:r>
              <a:rPr lang="zh-CN" altLang="en-US" sz="2800" b="1" dirty="0">
                <a:solidFill>
                  <a:schemeClr val="tx1"/>
                </a:solidFill>
                <a:latin typeface="宋体" panose="02010600030101010101" pitchFamily="2" charset="-122"/>
              </a:rPr>
              <a:t>以上时就具有充分的能力维持其货币的可兑性，当这一比率低于</a:t>
            </a:r>
            <a:r>
              <a:rPr lang="en-US" altLang="zh-CN" sz="2800" b="1" dirty="0">
                <a:solidFill>
                  <a:schemeClr val="tx1"/>
                </a:solidFill>
              </a:rPr>
              <a:t>30%</a:t>
            </a:r>
            <a:r>
              <a:rPr lang="zh-CN" altLang="en-US" sz="2800" b="1" dirty="0">
                <a:solidFill>
                  <a:schemeClr val="tx1"/>
                </a:solidFill>
                <a:latin typeface="宋体" panose="02010600030101010101" pitchFamily="2" charset="-122"/>
              </a:rPr>
              <a:t>时，一国政府就很可能采取外汇管制措施。</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0210" name="Rectangle 2"/>
          <p:cNvSpPr>
            <a:spLocks noGrp="1"/>
          </p:cNvSpPr>
          <p:nvPr>
            <p:ph type="title"/>
          </p:nvPr>
        </p:nvSpPr>
        <p:spPr>
          <a:xfrm>
            <a:off x="1371600" y="1484313"/>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后来，有些学者又在此基础上稍作推广，将国际储备的最优水平引申为能否满足</a:t>
            </a:r>
            <a:r>
              <a:rPr lang="en-US" altLang="zh-CN" sz="2800" b="1" dirty="0">
                <a:solidFill>
                  <a:schemeClr val="tx1"/>
                </a:solidFill>
              </a:rPr>
              <a:t>3~4</a:t>
            </a:r>
            <a:r>
              <a:rPr lang="zh-CN" altLang="en-US" sz="2800" b="1" dirty="0">
                <a:solidFill>
                  <a:schemeClr val="tx1"/>
                </a:solidFill>
                <a:latin typeface="宋体" panose="02010600030101010101" pitchFamily="2" charset="-122"/>
              </a:rPr>
              <a:t>个月的进口支付，即以</a:t>
            </a:r>
            <a:r>
              <a:rPr lang="en-US" altLang="zh-CN" sz="2800" b="1" dirty="0">
                <a:solidFill>
                  <a:schemeClr val="tx1"/>
                </a:solidFill>
              </a:rPr>
              <a:t>5~30%</a:t>
            </a:r>
            <a:r>
              <a:rPr lang="zh-CN" altLang="en-US" sz="2800" b="1" dirty="0">
                <a:solidFill>
                  <a:schemeClr val="tx1"/>
                </a:solidFill>
                <a:latin typeface="宋体" panose="02010600030101010101" pitchFamily="2" charset="-122"/>
              </a:rPr>
              <a:t>的储备与进口比率为标准，若过度偏离这一标准，就可认为国际储备短缺或过剩。</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2012</a:t>
            </a:r>
            <a:r>
              <a:rPr lang="zh-CN" altLang="en-US" sz="2800" b="1" dirty="0">
                <a:solidFill>
                  <a:schemeClr val="tx1"/>
                </a:solidFill>
                <a:latin typeface="宋体" panose="02010600030101010101" pitchFamily="2" charset="-122"/>
              </a:rPr>
              <a:t>年我国的进口额为</a:t>
            </a:r>
            <a:r>
              <a:rPr lang="en-US" altLang="zh-CN" sz="2800" b="1" dirty="0">
                <a:solidFill>
                  <a:schemeClr val="tx1"/>
                </a:solidFill>
                <a:latin typeface="宋体" panose="02010600030101010101" pitchFamily="2" charset="-122"/>
              </a:rPr>
              <a:t>1.8</a:t>
            </a:r>
            <a:r>
              <a:rPr lang="zh-CN" altLang="en-US" sz="2800" b="1" dirty="0">
                <a:solidFill>
                  <a:schemeClr val="tx1"/>
                </a:solidFill>
                <a:latin typeface="宋体" panose="02010600030101010101" pitchFamily="2" charset="-122"/>
              </a:rPr>
              <a:t>万亿美元，外汇储备总额为</a:t>
            </a:r>
            <a:r>
              <a:rPr lang="en-US" altLang="zh-CN" sz="2800" b="1" dirty="0">
                <a:solidFill>
                  <a:schemeClr val="tx1"/>
                </a:solidFill>
                <a:latin typeface="宋体" panose="02010600030101010101" pitchFamily="2" charset="-122"/>
              </a:rPr>
              <a:t>3.2</a:t>
            </a:r>
            <a:r>
              <a:rPr lang="zh-CN" altLang="en-US" sz="2800" b="1" dirty="0">
                <a:solidFill>
                  <a:schemeClr val="tx1"/>
                </a:solidFill>
                <a:latin typeface="宋体" panose="02010600030101010101" pitchFamily="2" charset="-122"/>
              </a:rPr>
              <a:t>万亿美元，能满足</a:t>
            </a:r>
            <a:r>
              <a:rPr lang="en-US" altLang="zh-CN" sz="2800" b="1" dirty="0">
                <a:solidFill>
                  <a:schemeClr val="tx1"/>
                </a:solidFill>
                <a:latin typeface="宋体" panose="02010600030101010101" pitchFamily="2" charset="-122"/>
              </a:rPr>
              <a:t>20</a:t>
            </a:r>
            <a:r>
              <a:rPr lang="zh-CN" altLang="en-US" sz="2800" b="1" dirty="0">
                <a:solidFill>
                  <a:schemeClr val="tx1"/>
                </a:solidFill>
                <a:latin typeface="宋体" panose="02010600030101010101" pitchFamily="2" charset="-122"/>
              </a:rPr>
              <a:t>个月的进口。</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以储备与进口的比率来衡量国际储备是否充裕，并不具有充分的理论依据。国际储备主要是用于弥补国际收支逆差的一种缓冲库存（</a:t>
            </a:r>
            <a:r>
              <a:rPr lang="en-US" altLang="zh-CN" sz="2800" b="1" dirty="0">
                <a:solidFill>
                  <a:schemeClr val="tx1"/>
                </a:solidFill>
              </a:rPr>
              <a:t>Buffer Stock</a:t>
            </a:r>
            <a:r>
              <a:rPr lang="zh-CN" altLang="en-US" sz="2800" b="1" dirty="0">
                <a:solidFill>
                  <a:schemeClr val="tx1"/>
                </a:solidFill>
                <a:latin typeface="宋体" panose="02010600030101010101" pitchFamily="2" charset="-122"/>
              </a:rPr>
              <a:t>），而不是用于贸易融资的交易余额。</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4"/>
          <p:cNvSpPr>
            <a:spLocks noGrp="1"/>
          </p:cNvSpPr>
          <p:nvPr>
            <p:ph type="title"/>
          </p:nvPr>
        </p:nvSpPr>
        <p:spPr>
          <a:xfrm>
            <a:off x="1371600" y="2852738"/>
            <a:ext cx="7772400" cy="1206500"/>
          </a:xfrm>
          <a:ln/>
        </p:spPr>
        <p:txBody>
          <a:bodyPr vert="horz" wrap="square" lIns="91440" tIns="45720" rIns="91440" bIns="45720" anchor="ctr" anchorCtr="0"/>
          <a:p>
            <a:pPr eaLnBrk="1" hangingPunct="1"/>
            <a:r>
              <a:rPr lang="en-US" altLang="zh-CN" sz="2800" b="1" dirty="0">
                <a:solidFill>
                  <a:schemeClr val="tx1"/>
                </a:solidFill>
              </a:rPr>
              <a:t>4. </a:t>
            </a:r>
            <a:r>
              <a:rPr lang="zh-CN" altLang="en-US" sz="2800" b="1" dirty="0">
                <a:solidFill>
                  <a:schemeClr val="tx1"/>
                </a:solidFill>
              </a:rPr>
              <a:t>经常转移（</a:t>
            </a:r>
            <a:r>
              <a:rPr lang="en-US" altLang="zh-CN" sz="2800" b="1" dirty="0">
                <a:solidFill>
                  <a:schemeClr val="tx1"/>
                </a:solidFill>
              </a:rPr>
              <a:t>current transfer</a:t>
            </a:r>
            <a:r>
              <a:rPr lang="zh-CN" altLang="en-US" sz="2800" b="1" dirty="0">
                <a:solidFill>
                  <a:schemeClr val="tx1"/>
                </a:solidFill>
              </a:rPr>
              <a:t>），即转移收支（</a:t>
            </a:r>
            <a:r>
              <a:rPr lang="en-US" altLang="zh-CN" sz="2800" b="1" dirty="0">
                <a:solidFill>
                  <a:schemeClr val="tx1"/>
                </a:solidFill>
              </a:rPr>
              <a:t>transfer payment</a:t>
            </a:r>
            <a:r>
              <a:rPr lang="zh-CN" altLang="en-US" sz="2800" b="1" dirty="0">
                <a:solidFill>
                  <a:schemeClr val="tx1"/>
                </a:solidFill>
              </a:rPr>
              <a:t>），是指不发生偿还或收益报酬的单边支付，是无对等的交易，所以又称单边转移（</a:t>
            </a:r>
            <a:r>
              <a:rPr lang="en-US" altLang="zh-CN" sz="2800" b="1" dirty="0">
                <a:solidFill>
                  <a:schemeClr val="tx1"/>
                </a:solidFill>
              </a:rPr>
              <a:t>unilateral transfers</a:t>
            </a:r>
            <a:r>
              <a:rPr lang="zh-CN" altLang="en-US" sz="2800" b="1" dirty="0">
                <a:solidFill>
                  <a:schemeClr val="tx1"/>
                </a:solidFill>
              </a:rPr>
              <a:t>），或不偿还的转移（</a:t>
            </a:r>
            <a:r>
              <a:rPr lang="en-US" altLang="zh-CN" sz="2800" b="1" dirty="0">
                <a:solidFill>
                  <a:schemeClr val="tx1"/>
                </a:solidFill>
              </a:rPr>
              <a:t>unrequited transfers</a:t>
            </a:r>
            <a:r>
              <a:rPr lang="zh-CN" altLang="en-US" sz="2800" b="1" dirty="0">
                <a:solidFill>
                  <a:schemeClr val="tx1"/>
                </a:solidFill>
              </a:rPr>
              <a:t>），如货物、服务、现金等的单方面转移。在民间方面，有侨民汇款、养老金、宗教团体、教育机构、财团法人捐赠钱款物资，各种奖金及奖学金等；在政府方面，有对外经济和军事援助、战争赔款、没收走私货物、政府间的馈赠、捐款及税款等。</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收入记贷方，支出记借方</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上述</a:t>
            </a:r>
            <a:r>
              <a:rPr lang="en-US" altLang="zh-CN" sz="2800" b="1" dirty="0">
                <a:solidFill>
                  <a:schemeClr val="tx1"/>
                </a:solidFill>
              </a:rPr>
              <a:t>4</a:t>
            </a:r>
            <a:r>
              <a:rPr lang="zh-CN" altLang="en-US" sz="2800" b="1" dirty="0">
                <a:solidFill>
                  <a:schemeClr val="tx1"/>
                </a:solidFill>
              </a:rPr>
              <a:t>个项目差额的总和就是经常项目差额。</a:t>
            </a:r>
            <a:endParaRPr lang="zh-CN" altLang="en-US" sz="2800" b="1" dirty="0">
              <a:solidFill>
                <a:schemeClr val="tx1"/>
              </a:solidFill>
            </a:endParaRPr>
          </a:p>
        </p:txBody>
      </p:sp>
    </p:spTree>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1234" name="Rectangle 2"/>
          <p:cNvSpPr>
            <a:spLocks noGrp="1"/>
          </p:cNvSpPr>
          <p:nvPr>
            <p:ph type="title"/>
          </p:nvPr>
        </p:nvSpPr>
        <p:spPr>
          <a:xfrm>
            <a:off x="1371600" y="1557338"/>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如果一国的国际收支能维持持续的平衡，则其进口额的增加并不需要国际储备量的相应增加。换言之，除非逆差额的增长与进口额成比例，否则，储备与进口的比率的下降就未必表示储备短缺状况的恶化，因为这种下降完全可能是由以下</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因素造成的，如：</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a:t>
            </a:r>
            <a:r>
              <a:rPr lang="en-US" altLang="zh-CN" sz="2800" b="1" dirty="0">
                <a:solidFill>
                  <a:schemeClr val="tx1"/>
                </a:solidFill>
              </a:rPr>
              <a:t>1</a:t>
            </a:r>
            <a:r>
              <a:rPr lang="zh-CN" altLang="en-US" sz="2800" b="1" dirty="0">
                <a:solidFill>
                  <a:schemeClr val="tx1"/>
                </a:solidFill>
                <a:latin typeface="宋体" panose="02010600030101010101" pitchFamily="2" charset="-122"/>
              </a:rPr>
              <a:t>）弥补国际收支逆差变动的国际储备需求的上升速度低于贸易规模的增长速度；（</a:t>
            </a:r>
            <a:r>
              <a:rPr lang="en-US" altLang="zh-CN" sz="2800" b="1" dirty="0">
                <a:solidFill>
                  <a:schemeClr val="tx1"/>
                </a:solidFill>
              </a:rPr>
              <a:t>2</a:t>
            </a:r>
            <a:r>
              <a:rPr lang="zh-CN" altLang="en-US" sz="2800" b="1" dirty="0">
                <a:solidFill>
                  <a:schemeClr val="tx1"/>
                </a:solidFill>
                <a:latin typeface="宋体" panose="02010600030101010101" pitchFamily="2" charset="-122"/>
              </a:rPr>
              <a:t>）基期的国际储备存在过剩现象；（</a:t>
            </a:r>
            <a:r>
              <a:rPr lang="en-US" altLang="zh-CN" sz="2800" b="1" dirty="0">
                <a:solidFill>
                  <a:schemeClr val="tx1"/>
                </a:solidFill>
              </a:rPr>
              <a:t>3</a:t>
            </a:r>
            <a:r>
              <a:rPr lang="zh-CN" altLang="en-US" sz="2800" b="1" dirty="0">
                <a:solidFill>
                  <a:schemeClr val="tx1"/>
                </a:solidFill>
                <a:latin typeface="宋体" panose="02010600030101010101" pitchFamily="2" charset="-122"/>
              </a:rPr>
              <a:t>）持有国际储备存在规模经济。由此可见，即使是从贸易的角度来看，撇开出口，单纯以进口作为衡量国际储备最优水平的依据显然有失偏颇。</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2258" name="Rectangle 2"/>
          <p:cNvSpPr>
            <a:spLocks noGrp="1"/>
          </p:cNvSpPr>
          <p:nvPr>
            <p:ph type="title"/>
          </p:nvPr>
        </p:nvSpPr>
        <p:spPr>
          <a:xfrm>
            <a:off x="1371600" y="1052513"/>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此外，国际储备在功能上是为不确定的将来提供安全保障，以防不测之需，进口额作为已经发生的指标很难据以推断一国未来的对外经济状况。</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历史数据表明，整个世界的国际储备量与进口额之间并不存在稳定的联系，储备与进口的比率表现出了剧烈的起伏波动。造成这种现象的主要原因是影响国际储备量的其他变量太多。</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此外，不同时期的国际收支调节弹性也大相径庭。例如与</a:t>
            </a:r>
            <a:r>
              <a:rPr lang="en-US" altLang="zh-CN" sz="2800" b="1" dirty="0">
                <a:solidFill>
                  <a:schemeClr val="tx1"/>
                </a:solidFill>
              </a:rPr>
              <a:t>1919~24</a:t>
            </a:r>
            <a:r>
              <a:rPr lang="zh-CN" altLang="en-US" sz="2800" b="1" dirty="0">
                <a:solidFill>
                  <a:schemeClr val="tx1"/>
                </a:solidFill>
                <a:latin typeface="宋体" panose="02010600030101010101" pitchFamily="2" charset="-122"/>
              </a:rPr>
              <a:t>年的浮动汇率时期相比，</a:t>
            </a:r>
            <a:r>
              <a:rPr lang="en-US" altLang="zh-CN" sz="2800" b="1" dirty="0">
                <a:solidFill>
                  <a:schemeClr val="tx1"/>
                </a:solidFill>
              </a:rPr>
              <a:t>1927~29</a:t>
            </a:r>
            <a:r>
              <a:rPr lang="zh-CN" altLang="en-US" sz="2800" b="1" dirty="0">
                <a:solidFill>
                  <a:schemeClr val="tx1"/>
                </a:solidFill>
                <a:latin typeface="宋体" panose="02010600030101010101" pitchFamily="2" charset="-122"/>
              </a:rPr>
              <a:t>年金本位时期的储备与进口的比率就会有很大的差异。</a:t>
            </a:r>
            <a:br>
              <a:rPr lang="zh-CN" altLang="en-US" sz="2800" b="1" dirty="0">
                <a:solidFill>
                  <a:schemeClr val="tx1"/>
                </a:solidFill>
                <a:latin typeface="宋体" panose="02010600030101010101" pitchFamily="2" charset="-122"/>
              </a:rPr>
            </a:b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3282" name="Rectangle 2"/>
          <p:cNvSpPr>
            <a:spLocks noGrp="1"/>
          </p:cNvSpPr>
          <p:nvPr>
            <p:ph type="title"/>
          </p:nvPr>
        </p:nvSpPr>
        <p:spPr>
          <a:xfrm>
            <a:off x="1371600" y="1268413"/>
            <a:ext cx="7772400" cy="1206500"/>
          </a:xfrm>
          <a:ln/>
        </p:spPr>
        <p:txBody>
          <a:bodyPr vert="horz" wrap="square" lIns="92075" tIns="46038" rIns="92075" bIns="46038" anchor="ctr" anchorCtr="0"/>
          <a:p>
            <a:pPr eaLnBrk="1" hangingPunct="1"/>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即使从经常项目来看，一国的对外支出也不限于进口，服务和借款利息也是必须支付的项目，有些外债较多的国家的利息支出占支出总额的比重高达</a:t>
            </a:r>
            <a:r>
              <a:rPr lang="en-US" altLang="zh-CN" sz="3200" b="1" dirty="0">
                <a:solidFill>
                  <a:schemeClr val="tx1"/>
                </a:solidFill>
              </a:rPr>
              <a:t>20%</a:t>
            </a:r>
            <a:r>
              <a:rPr lang="zh-CN" altLang="en-US" sz="3200" b="1" dirty="0">
                <a:solidFill>
                  <a:schemeClr val="tx1"/>
                </a:solidFill>
                <a:latin typeface="宋体" panose="02010600030101010101" pitchFamily="2" charset="-122"/>
              </a:rPr>
              <a:t>。</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因此，任何反映一国国际储备的相对充裕性的比率都应该使用</a:t>
            </a:r>
            <a:r>
              <a:rPr lang="zh-CN" altLang="en-US" sz="3200" b="1" dirty="0">
                <a:solidFill>
                  <a:schemeClr val="tx1"/>
                </a:solidFill>
              </a:rPr>
              <a:t>“</a:t>
            </a:r>
            <a:r>
              <a:rPr lang="zh-CN" altLang="en-US" sz="3200" b="1" dirty="0">
                <a:solidFill>
                  <a:schemeClr val="tx1"/>
                </a:solidFill>
                <a:latin typeface="宋体" panose="02010600030101010101" pitchFamily="2" charset="-122"/>
              </a:rPr>
              <a:t>对外支出总额（</a:t>
            </a:r>
            <a:r>
              <a:rPr lang="en-US" altLang="zh-CN" sz="3200" b="1" dirty="0">
                <a:solidFill>
                  <a:schemeClr val="tx1"/>
                </a:solidFill>
              </a:rPr>
              <a:t>Gross External Expenditures</a:t>
            </a:r>
            <a:r>
              <a:rPr lang="zh-CN" altLang="en-US" sz="3200" b="1" dirty="0">
                <a:solidFill>
                  <a:schemeClr val="tx1"/>
                </a:solidFill>
                <a:latin typeface="宋体" panose="02010600030101010101" pitchFamily="2" charset="-122"/>
              </a:rPr>
              <a:t>）</a:t>
            </a:r>
            <a:r>
              <a:rPr lang="zh-CN" altLang="en-US" sz="3200" b="1" dirty="0">
                <a:solidFill>
                  <a:schemeClr val="tx1"/>
                </a:solidFill>
              </a:rPr>
              <a:t>”</a:t>
            </a:r>
            <a:r>
              <a:rPr lang="zh-CN" altLang="en-US" sz="3200" b="1" dirty="0">
                <a:solidFill>
                  <a:schemeClr val="tx1"/>
                </a:solidFill>
                <a:latin typeface="宋体" panose="02010600030101010101" pitchFamily="2" charset="-122"/>
              </a:rPr>
              <a:t>作为计算标准。这包括所有的对外支付项目，如进口商品、外国居民提供的服务、对外借款的利息、外来投资的利润、官方的对外支出、官方和民间的单边转移等，即经常项目的所有借方合计数。</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4306" name="Rectangle 2"/>
          <p:cNvSpPr>
            <a:spLocks noGrp="1"/>
          </p:cNvSpPr>
          <p:nvPr>
            <p:ph type="title"/>
          </p:nvPr>
        </p:nvSpPr>
        <p:spPr>
          <a:xfrm>
            <a:off x="1371600" y="1484313"/>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储备与进口的比率的另一个主要的缺陷是忽视了国际资本流动的影响。</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    在现代世界经济一体化条件下，国际间的资本流动正以惊人的速度急剧增长，其数量已成倍超过整个世界的国际储备量。</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    在这种情况下，各国为防止资本流动对本国的冲击，必须持有一定数量的国际储备，以满足外汇市场干预的需要。为了弥补储备与进口比率的缺陷，一些学者又建立了若干包括国际储备的趋势变动和存量调整的指标作为补充，如国际储备与货币供应量的比率；国际储备与对外短期负债的比率；国际储备与国际收支差额的</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比率等。</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5330" name="Rectangle 2"/>
          <p:cNvSpPr>
            <a:spLocks noGrp="1"/>
          </p:cNvSpPr>
          <p:nvPr>
            <p:ph type="title"/>
          </p:nvPr>
        </p:nvSpPr>
        <p:spPr>
          <a:xfrm>
            <a:off x="1371600" y="981075"/>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但是这些比率同样未能有力说明其本身所含的哪些内容能构成最优水平，也未能说明什么因素最能影响最优水平。因此，仅仅根据这些比率无论是得出某一时点还是某一时期的结论，都是相当值得怀疑的。</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储备与进口比率虽然存在种种致命的缺陷，不能作为衡量国际储备最优水平的可靠指标，但其揭示了出口与国际储备在一定程度上的相互关系，因而具有部分的参考作用。此外，该项比率简便易行，操作性强，在目前尚无其他实用方法可以替代的情况下，在有限的范围内利用该指标作为国际储备最优水平的一种粗糙的估算工具还有一定的价值。</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6354" name="Rectangle 4"/>
          <p:cNvSpPr>
            <a:spLocks noGrp="1"/>
          </p:cNvSpPr>
          <p:nvPr>
            <p:ph type="title"/>
          </p:nvPr>
        </p:nvSpPr>
        <p:spPr>
          <a:xfrm>
            <a:off x="1371600" y="2708275"/>
            <a:ext cx="7772400" cy="1206500"/>
          </a:xfrm>
          <a:ln/>
        </p:spPr>
        <p:txBody>
          <a:bodyPr vert="horz" wrap="square" lIns="91440" tIns="45720" rIns="91440" bIns="45720" anchor="ctr" anchorCtr="0"/>
          <a:p>
            <a:pPr eaLnBrk="1" hangingPunct="1"/>
            <a:r>
              <a:rPr lang="zh-CN" altLang="en-US" sz="3200" b="1" dirty="0">
                <a:solidFill>
                  <a:schemeClr val="tx1"/>
                </a:solidFill>
              </a:rPr>
              <a:t>国际储备结构管理的目标：安全性</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货币当局对特定储备资产的控制和支配程度的充分性。</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如果一种储备资产在用于对外支付时有可能受到约束和限制，则其货币功能就会受到削弱，这种资产的安全性也就相应下降。黄金储备的安全性优于外汇储备，持有人对其具有充分的控制力和支配力。如果一国的黄金储备存放在国外，则其安全性也可能受到不利影响。</a:t>
            </a:r>
            <a:endParaRPr lang="zh-CN" altLang="en-US" sz="3200" b="1" dirty="0">
              <a:solidFill>
                <a:schemeClr val="tx1"/>
              </a:solidFill>
            </a:endParaRPr>
          </a:p>
        </p:txBody>
      </p:sp>
    </p:spTree>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7378" name="Rectangle 4"/>
          <p:cNvSpPr>
            <a:spLocks noGrp="1"/>
          </p:cNvSpPr>
          <p:nvPr>
            <p:ph type="title"/>
          </p:nvPr>
        </p:nvSpPr>
        <p:spPr>
          <a:xfrm>
            <a:off x="1371600" y="2924175"/>
            <a:ext cx="7772400" cy="1206500"/>
          </a:xfrm>
          <a:ln/>
        </p:spPr>
        <p:txBody>
          <a:bodyPr vert="horz" wrap="square" lIns="91440" tIns="45720" rIns="91440" bIns="45720" anchor="ctr" anchorCtr="0"/>
          <a:p>
            <a:pPr eaLnBrk="1" hangingPunct="1"/>
            <a:r>
              <a:rPr lang="en-US" altLang="zh-CN" sz="3200" b="1" dirty="0">
                <a:solidFill>
                  <a:schemeClr val="tx1"/>
                </a:solidFill>
              </a:rPr>
              <a:t>2013</a:t>
            </a:r>
            <a:r>
              <a:rPr lang="zh-CN" altLang="en-US" sz="3200" b="1" dirty="0">
                <a:solidFill>
                  <a:schemeClr val="tx1"/>
                </a:solidFill>
              </a:rPr>
              <a:t>年</a:t>
            </a:r>
            <a:r>
              <a:rPr lang="en-US" altLang="zh-CN" sz="3200" b="1" dirty="0">
                <a:solidFill>
                  <a:schemeClr val="tx1"/>
                </a:solidFill>
              </a:rPr>
              <a:t>02</a:t>
            </a:r>
            <a:r>
              <a:rPr lang="zh-CN" altLang="en-US" sz="3200" b="1" dirty="0">
                <a:solidFill>
                  <a:schemeClr val="tx1"/>
                </a:solidFill>
              </a:rPr>
              <a:t>月</a:t>
            </a:r>
            <a:r>
              <a:rPr lang="en-US" altLang="zh-CN" sz="3200" b="1" dirty="0">
                <a:solidFill>
                  <a:schemeClr val="tx1"/>
                </a:solidFill>
              </a:rPr>
              <a:t>26</a:t>
            </a:r>
            <a:r>
              <a:rPr lang="zh-CN" altLang="en-US" sz="3200" b="1" dirty="0">
                <a:solidFill>
                  <a:schemeClr val="tx1"/>
                </a:solidFill>
              </a:rPr>
              <a:t>日 东方早报</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自</a:t>
            </a:r>
            <a:r>
              <a:rPr lang="en-US" altLang="zh-CN" sz="3200" b="1" dirty="0">
                <a:solidFill>
                  <a:schemeClr val="tx1"/>
                </a:solidFill>
              </a:rPr>
              <a:t>2012</a:t>
            </a:r>
            <a:r>
              <a:rPr lang="zh-CN" altLang="en-US" sz="3200" b="1" dirty="0">
                <a:solidFill>
                  <a:schemeClr val="tx1"/>
                </a:solidFill>
              </a:rPr>
              <a:t>年</a:t>
            </a:r>
            <a:r>
              <a:rPr lang="en-US" altLang="zh-CN" sz="3200" b="1" dirty="0">
                <a:solidFill>
                  <a:schemeClr val="tx1"/>
                </a:solidFill>
              </a:rPr>
              <a:t>5</a:t>
            </a:r>
            <a:r>
              <a:rPr lang="zh-CN" altLang="en-US" sz="3200" b="1" dirty="0">
                <a:solidFill>
                  <a:schemeClr val="tx1"/>
                </a:solidFill>
              </a:rPr>
              <a:t>月以来，外汇局通过在英国注册的全资子公司</a:t>
            </a:r>
            <a:r>
              <a:rPr lang="en-US" altLang="zh-CN" sz="3200" b="1" dirty="0">
                <a:solidFill>
                  <a:schemeClr val="tx1"/>
                </a:solidFill>
              </a:rPr>
              <a:t>Gingko Tree Investment Ltd. </a:t>
            </a:r>
            <a:r>
              <a:rPr lang="zh-CN" altLang="en-US" sz="3200" b="1" dirty="0">
                <a:solidFill>
                  <a:schemeClr val="tx1"/>
                </a:solidFill>
              </a:rPr>
              <a:t>已作出至少四笔投资，投资对象包括水务公司、学生公寓，以及伦敦和曼彻斯特的写字楼，涉及金额超过</a:t>
            </a:r>
            <a:r>
              <a:rPr lang="en-US" altLang="zh-CN" sz="3200" b="1" dirty="0">
                <a:solidFill>
                  <a:schemeClr val="tx1"/>
                </a:solidFill>
              </a:rPr>
              <a:t>16</a:t>
            </a:r>
            <a:r>
              <a:rPr lang="zh-CN" altLang="en-US" sz="3200" b="1" dirty="0">
                <a:solidFill>
                  <a:schemeClr val="tx1"/>
                </a:solidFill>
              </a:rPr>
              <a:t>亿美元。</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据透露，国家外汇局的计划是把大约</a:t>
            </a:r>
            <a:r>
              <a:rPr lang="en-US" altLang="zh-CN" sz="3200" b="1" dirty="0">
                <a:solidFill>
                  <a:schemeClr val="tx1"/>
                </a:solidFill>
              </a:rPr>
              <a:t>5%</a:t>
            </a:r>
            <a:r>
              <a:rPr lang="zh-CN" altLang="en-US" sz="3200" b="1" dirty="0">
                <a:solidFill>
                  <a:schemeClr val="tx1"/>
                </a:solidFill>
              </a:rPr>
              <a:t>的外汇储备资金分配给另类投资，例如私募和房地产。</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问题讨论：你是否赞同这种做法？</a:t>
            </a:r>
            <a:r>
              <a:rPr lang="zh-CN" altLang="en-US" sz="3200" dirty="0">
                <a:solidFill>
                  <a:schemeClr val="tx1"/>
                </a:solidFill>
              </a:rPr>
              <a:t> </a:t>
            </a:r>
            <a:endParaRPr lang="zh-CN" altLang="en-US" sz="3200" dirty="0">
              <a:solidFill>
                <a:schemeClr val="tx1"/>
              </a:solidFill>
            </a:endParaRPr>
          </a:p>
        </p:txBody>
      </p:sp>
    </p:spTree>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02" name="Rectangle 2"/>
          <p:cNvSpPr>
            <a:spLocks noGrp="1"/>
          </p:cNvSpPr>
          <p:nvPr>
            <p:ph type="title"/>
          </p:nvPr>
        </p:nvSpPr>
        <p:spPr>
          <a:xfrm>
            <a:off x="1187450" y="2997200"/>
            <a:ext cx="7772400" cy="1206500"/>
          </a:xfrm>
          <a:ln/>
        </p:spPr>
        <p:txBody>
          <a:bodyPr vert="horz" wrap="square" lIns="91440" tIns="45720" rIns="91440" bIns="45720" anchor="ctr" anchorCtr="0"/>
          <a:p>
            <a:pPr eaLnBrk="1" hangingPunct="1"/>
            <a:r>
              <a:rPr lang="zh-CN" altLang="en-US" sz="2800" b="1" dirty="0">
                <a:solidFill>
                  <a:schemeClr val="tx1"/>
                </a:solidFill>
              </a:rPr>
              <a:t>对我国外汇储备的讨论：</a:t>
            </a:r>
            <a:br>
              <a:rPr lang="zh-CN" altLang="en-US" sz="2800" b="1" dirty="0">
                <a:solidFill>
                  <a:schemeClr val="tx1"/>
                </a:solidFill>
              </a:rPr>
            </a:br>
            <a:br>
              <a:rPr lang="zh-CN" altLang="en-US" sz="2800" b="1" dirty="0">
                <a:solidFill>
                  <a:schemeClr val="tx1"/>
                </a:solidFill>
              </a:rPr>
            </a:br>
            <a:r>
              <a:rPr lang="en-US" altLang="zh-CN" sz="2800" b="1" dirty="0">
                <a:solidFill>
                  <a:schemeClr val="tx1"/>
                </a:solidFill>
              </a:rPr>
              <a:t>1. </a:t>
            </a:r>
            <a:r>
              <a:rPr lang="zh-CN" altLang="en-US" sz="2800" b="1" dirty="0">
                <a:solidFill>
                  <a:schemeClr val="tx1"/>
                </a:solidFill>
              </a:rPr>
              <a:t>外汇储备持续大幅度增长，总量达到世界第一。</a:t>
            </a:r>
            <a:br>
              <a:rPr lang="zh-CN" altLang="en-US" sz="2800" b="1" dirty="0">
                <a:solidFill>
                  <a:schemeClr val="tx1"/>
                </a:solidFill>
              </a:rPr>
            </a:br>
            <a:r>
              <a:rPr lang="zh-CN" altLang="en-US" sz="3200" b="1" dirty="0">
                <a:solidFill>
                  <a:srgbClr val="FFFFFF"/>
                </a:solidFill>
                <a:hlinkClick r:id="rId1"/>
              </a:rPr>
              <a:t>我国外汇储备增加状况</a:t>
            </a:r>
            <a:br>
              <a:rPr lang="zh-CN" altLang="en-US" sz="3200" b="1" dirty="0">
                <a:solidFill>
                  <a:srgbClr val="FFFFFF"/>
                </a:solidFill>
              </a:rPr>
            </a:br>
            <a:br>
              <a:rPr lang="zh-CN" altLang="en-US" sz="2800" b="1" dirty="0">
                <a:solidFill>
                  <a:schemeClr val="tx1"/>
                </a:solidFill>
              </a:rPr>
            </a:br>
            <a:r>
              <a:rPr lang="en-US" altLang="zh-CN" sz="2800" b="1" dirty="0">
                <a:solidFill>
                  <a:schemeClr val="tx1"/>
                </a:solidFill>
              </a:rPr>
              <a:t>2. </a:t>
            </a:r>
            <a:r>
              <a:rPr lang="zh-CN" altLang="en-US" sz="2800" b="1" dirty="0">
                <a:solidFill>
                  <a:schemeClr val="tx1"/>
                </a:solidFill>
              </a:rPr>
              <a:t>除了资本项目，贸易收支顺差也成为外汇储备的重要来源。</a:t>
            </a:r>
            <a:br>
              <a:rPr lang="zh-CN" altLang="en-US" sz="2800" b="1" dirty="0">
                <a:solidFill>
                  <a:schemeClr val="tx1"/>
                </a:solidFill>
              </a:rPr>
            </a:br>
            <a:br>
              <a:rPr lang="zh-CN" altLang="en-US" sz="2800" b="1" dirty="0">
                <a:solidFill>
                  <a:schemeClr val="tx1"/>
                </a:solidFill>
              </a:rPr>
            </a:br>
            <a:r>
              <a:rPr lang="en-US" altLang="zh-CN" sz="2800" b="1" dirty="0">
                <a:solidFill>
                  <a:schemeClr val="tx1"/>
                </a:solidFill>
              </a:rPr>
              <a:t>3. </a:t>
            </a:r>
            <a:r>
              <a:rPr lang="zh-CN" altLang="en-US" sz="2800" b="1" dirty="0">
                <a:solidFill>
                  <a:schemeClr val="tx1"/>
                </a:solidFill>
              </a:rPr>
              <a:t>学术界的主流观点认为我国的外汇储备已经过多，但仍然有部分学者对此持否定观点。</a:t>
            </a:r>
            <a:br>
              <a:rPr lang="zh-CN" altLang="en-US" sz="2800" b="1" dirty="0">
                <a:solidFill>
                  <a:schemeClr val="tx1"/>
                </a:solidFill>
              </a:rPr>
            </a:br>
            <a:br>
              <a:rPr lang="zh-CN" altLang="en-US" sz="2800" b="1" dirty="0">
                <a:solidFill>
                  <a:schemeClr val="tx1"/>
                </a:solidFill>
              </a:rPr>
            </a:br>
            <a:r>
              <a:rPr lang="en-US" altLang="zh-CN" sz="2800" b="1" dirty="0">
                <a:solidFill>
                  <a:schemeClr val="tx1"/>
                </a:solidFill>
              </a:rPr>
              <a:t>4. </a:t>
            </a:r>
            <a:r>
              <a:rPr lang="zh-CN" altLang="en-US" sz="2800" b="1" dirty="0">
                <a:solidFill>
                  <a:schemeClr val="tx1"/>
                </a:solidFill>
              </a:rPr>
              <a:t>人民币升值、国际收支顺差、外汇储备急增和流动性过剩已成为相互紧密关联的问题引起广泛关注。</a:t>
            </a:r>
            <a:endParaRPr lang="zh-CN" altLang="en-US" sz="2800" b="1" dirty="0">
              <a:solidFill>
                <a:schemeClr val="tx1"/>
              </a:solidFill>
            </a:endParaRPr>
          </a:p>
        </p:txBody>
      </p:sp>
    </p:spTree>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图示 1"/>
          <p:cNvGraphicFramePr/>
          <p:nvPr/>
        </p:nvGraphicFramePr>
        <p:xfrm>
          <a:off x="2484438" y="46038"/>
          <a:ext cx="4895850" cy="31972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3" name="图示 2"/>
          <p:cNvGraphicFramePr/>
          <p:nvPr/>
        </p:nvGraphicFramePr>
        <p:xfrm>
          <a:off x="2484438" y="2492375"/>
          <a:ext cx="4895850" cy="319722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4" name="图示 3"/>
          <p:cNvGraphicFramePr/>
          <p:nvPr/>
        </p:nvGraphicFramePr>
        <p:xfrm>
          <a:off x="2484438" y="3660775"/>
          <a:ext cx="4895850" cy="3197225"/>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9426" name="Rectangle 2"/>
          <p:cNvSpPr>
            <a:spLocks noGrp="1"/>
          </p:cNvSpPr>
          <p:nvPr>
            <p:ph type="title"/>
          </p:nvPr>
        </p:nvSpPr>
        <p:spPr>
          <a:xfrm>
            <a:off x="1371600" y="2492375"/>
            <a:ext cx="7772400" cy="1206500"/>
          </a:xfrm>
          <a:ln/>
        </p:spPr>
        <p:txBody>
          <a:bodyPr vert="horz" wrap="square" lIns="92075" tIns="46038" rIns="92075" bIns="46038" anchor="ctr" anchorCtr="0"/>
          <a:p>
            <a:pPr eaLnBrk="1" hangingPunct="1"/>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外汇占款：</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金融机构（包括央行）买进外汇时投放的人民币数量，也就是以人民币计价的外汇的数量。</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在讨论我国的外汇储备时，外汇占款通常指央行因买入外汇所投放的人民币数量。</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（二）资本（和金融）项目</a:t>
            </a:r>
            <a:br>
              <a:rPr lang="zh-CN" altLang="en-US" sz="3200" b="1" dirty="0">
                <a:solidFill>
                  <a:schemeClr val="tx1"/>
                </a:solidFill>
              </a:rPr>
            </a:br>
            <a:r>
              <a:rPr lang="zh-CN" altLang="en-US" sz="3200" b="1" dirty="0">
                <a:solidFill>
                  <a:schemeClr val="tx1"/>
                </a:solidFill>
              </a:rPr>
              <a:t>	</a:t>
            </a:r>
            <a:br>
              <a:rPr lang="zh-CN" altLang="en-US" sz="3200" b="1" dirty="0">
                <a:solidFill>
                  <a:schemeClr val="tx1"/>
                </a:solidFill>
              </a:rPr>
            </a:br>
            <a:r>
              <a:rPr lang="zh-CN" altLang="en-US" sz="3200" b="1" dirty="0">
                <a:solidFill>
                  <a:schemeClr val="tx1"/>
                </a:solidFill>
              </a:rPr>
              <a:t>资本项目（</a:t>
            </a:r>
            <a:r>
              <a:rPr lang="en-US" altLang="zh-CN" sz="3200" b="1" dirty="0">
                <a:solidFill>
                  <a:schemeClr val="tx1"/>
                </a:solidFill>
              </a:rPr>
              <a:t>Capital Account</a:t>
            </a:r>
            <a:r>
              <a:rPr lang="zh-CN" altLang="en-US" sz="3200" b="1" dirty="0">
                <a:solidFill>
                  <a:schemeClr val="tx1"/>
                </a:solidFill>
              </a:rPr>
              <a:t>）主要记录表现为资金形态的资本流出（借方）和流入（贷方）情况，可分为长期资本和短期资本两大类。</a:t>
            </a:r>
            <a:br>
              <a:rPr lang="zh-CN" altLang="en-US" sz="3200" b="1" dirty="0">
                <a:solidFill>
                  <a:schemeClr val="tx1"/>
                </a:solidFill>
              </a:rPr>
            </a:br>
            <a:r>
              <a:rPr lang="zh-CN" altLang="en-US" sz="3200" b="1" dirty="0">
                <a:solidFill>
                  <a:schemeClr val="tx1"/>
                </a:solidFill>
              </a:rPr>
              <a:t>	</a:t>
            </a:r>
            <a:br>
              <a:rPr lang="zh-CN" altLang="en-US" sz="3200" b="1" dirty="0">
                <a:solidFill>
                  <a:schemeClr val="tx1"/>
                </a:solidFill>
              </a:rPr>
            </a:br>
            <a:r>
              <a:rPr lang="en-US" altLang="zh-CN" sz="3200" b="1" dirty="0">
                <a:solidFill>
                  <a:schemeClr val="tx1"/>
                </a:solidFill>
              </a:rPr>
              <a:t>1.</a:t>
            </a:r>
            <a:r>
              <a:rPr lang="zh-CN" altLang="en-US" sz="3200" b="1" dirty="0">
                <a:solidFill>
                  <a:schemeClr val="tx1"/>
                </a:solidFill>
              </a:rPr>
              <a:t>长期资本（</a:t>
            </a:r>
            <a:r>
              <a:rPr lang="en-US" altLang="zh-CN" sz="3200" b="1" dirty="0">
                <a:solidFill>
                  <a:schemeClr val="tx1"/>
                </a:solidFill>
              </a:rPr>
              <a:t>Long-term Capital</a:t>
            </a:r>
            <a:r>
              <a:rPr lang="zh-CN" altLang="en-US" sz="3200" b="1" dirty="0">
                <a:solidFill>
                  <a:schemeClr val="tx1"/>
                </a:solidFill>
              </a:rPr>
              <a:t>）</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长期资本指期限在</a:t>
            </a:r>
            <a:r>
              <a:rPr lang="en-US" altLang="zh-CN" sz="3200" b="1" dirty="0">
                <a:solidFill>
                  <a:srgbClr val="FF0000"/>
                </a:solidFill>
              </a:rPr>
              <a:t>1</a:t>
            </a:r>
            <a:r>
              <a:rPr lang="zh-CN" altLang="en-US" sz="3200" b="1" dirty="0">
                <a:solidFill>
                  <a:srgbClr val="FF0000"/>
                </a:solidFill>
              </a:rPr>
              <a:t>年以上</a:t>
            </a:r>
            <a:r>
              <a:rPr lang="zh-CN" altLang="en-US" sz="3200" b="1" dirty="0">
                <a:solidFill>
                  <a:schemeClr val="tx1"/>
                </a:solidFill>
              </a:rPr>
              <a:t>或</a:t>
            </a:r>
            <a:r>
              <a:rPr lang="zh-CN" altLang="en-US" sz="3200" b="1" dirty="0">
                <a:solidFill>
                  <a:srgbClr val="FF0000"/>
                </a:solidFill>
              </a:rPr>
              <a:t>未规定期限</a:t>
            </a:r>
            <a:r>
              <a:rPr lang="zh-CN" altLang="en-US" sz="3200" b="1" dirty="0">
                <a:solidFill>
                  <a:schemeClr val="tx1"/>
                </a:solidFill>
              </a:rPr>
              <a:t>（如股票）的资本。它又可分为政府长期资本和私人长期资本。</a:t>
            </a:r>
            <a:endParaRPr lang="zh-CN" altLang="en-US" sz="3200" b="1" dirty="0">
              <a:solidFill>
                <a:schemeClr val="tx1"/>
              </a:solidFill>
            </a:endParaRPr>
          </a:p>
        </p:txBody>
      </p:sp>
    </p:spTree>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0450" name="Rectangle 4"/>
          <p:cNvSpPr>
            <a:spLocks noGrp="1"/>
          </p:cNvSpPr>
          <p:nvPr>
            <p:ph type="title"/>
          </p:nvPr>
        </p:nvSpPr>
        <p:spPr>
          <a:xfrm>
            <a:off x="1371600" y="2708275"/>
            <a:ext cx="7772400" cy="1206500"/>
          </a:xfrm>
          <a:ln/>
        </p:spPr>
        <p:txBody>
          <a:bodyPr vert="horz" wrap="square" lIns="91440" tIns="45720" rIns="91440" bIns="45720" anchor="ctr" anchorCtr="0"/>
          <a:p>
            <a:pPr eaLnBrk="1" hangingPunct="1"/>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金融机构外汇占款</a:t>
            </a:r>
            <a:r>
              <a:rPr lang="en-US" altLang="zh-CN" sz="2800" b="1" dirty="0">
                <a:solidFill>
                  <a:schemeClr val="tx1"/>
                </a:solidFill>
                <a:latin typeface="宋体" panose="02010600030101010101" pitchFamily="2" charset="-122"/>
              </a:rPr>
              <a:t>=</a:t>
            </a: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商业银行外汇占款（代客结售汇差额</a:t>
            </a:r>
            <a:r>
              <a:rPr lang="en-US" altLang="zh-CN" sz="2800" b="1" dirty="0">
                <a:solidFill>
                  <a:schemeClr val="tx1"/>
                </a:solidFill>
                <a:latin typeface="宋体" panose="02010600030101010101" pitchFamily="2" charset="-122"/>
              </a:rPr>
              <a:t>-</a:t>
            </a:r>
            <a:r>
              <a:rPr lang="zh-CN" altLang="en-US" sz="2800" b="1" dirty="0">
                <a:solidFill>
                  <a:schemeClr val="tx1"/>
                </a:solidFill>
                <a:latin typeface="宋体" panose="02010600030101010101" pitchFamily="2" charset="-122"/>
              </a:rPr>
              <a:t>向央行结售汇差额</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               </a:t>
            </a:r>
            <a:r>
              <a:rPr lang="en-US" altLang="zh-CN" sz="2800" b="1" dirty="0">
                <a:solidFill>
                  <a:schemeClr val="tx1"/>
                </a:solidFill>
                <a:latin typeface="宋体" panose="02010600030101010101" pitchFamily="2" charset="-122"/>
              </a:rPr>
              <a:t>+</a:t>
            </a: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央行的外汇占款（对央行的结售汇差额）</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zh-CN" sz="2800" b="1" dirty="0">
                <a:solidFill>
                  <a:schemeClr val="tx1"/>
                </a:solidFill>
              </a:rPr>
              <a:t>截至2012年9月，我国金融机构外汇占款258533.48 亿元，其中央行外汇占款236669.93 亿元，其它金融机构的外汇占款21863.55 亿元。</a:t>
            </a:r>
            <a:br>
              <a:rPr lang="zh-CN" altLang="en-US" sz="2800" b="1" dirty="0">
                <a:solidFill>
                  <a:schemeClr val="tx1"/>
                </a:solidFill>
              </a:rPr>
            </a:br>
            <a:r>
              <a:rPr lang="zh-CN" altLang="zh-CN" sz="2800" b="1" dirty="0">
                <a:solidFill>
                  <a:schemeClr val="tx1"/>
                </a:solidFill>
                <a:hlinkClick r:id="rId1"/>
              </a:rPr>
              <a:t>http://www.pbc.gov.cn/publish/diaochatongjisi/3767/index.html</a:t>
            </a:r>
            <a:br>
              <a:rPr lang="en-US" altLang="zh-CN" sz="2800" b="1" dirty="0">
                <a:solidFill>
                  <a:schemeClr val="tx1"/>
                </a:solidFill>
              </a:rPr>
            </a:br>
            <a:r>
              <a:rPr lang="en-US" altLang="zh-CN" sz="2800" b="1" dirty="0">
                <a:solidFill>
                  <a:schemeClr val="tx1"/>
                </a:solidFill>
                <a:latin typeface="宋体" panose="02010600030101010101" pitchFamily="2" charset="-122"/>
              </a:rPr>
              <a:t>    </a:t>
            </a:r>
            <a:r>
              <a:rPr lang="zh-CN" altLang="en-US" sz="2800" b="1" dirty="0">
                <a:solidFill>
                  <a:schemeClr val="tx1"/>
                </a:solidFill>
                <a:latin typeface="宋体" panose="02010600030101010101" pitchFamily="2" charset="-122"/>
                <a:hlinkClick r:id="rId2" action="ppaction://hlinkfile"/>
              </a:rPr>
              <a:t>文献讨论</a:t>
            </a:r>
            <a:r>
              <a:rPr lang="en-US" altLang="zh-CN" sz="2800" b="1" dirty="0">
                <a:solidFill>
                  <a:schemeClr val="tx1"/>
                </a:solidFill>
                <a:latin typeface="宋体" panose="02010600030101010101" pitchFamily="2" charset="-122"/>
                <a:hlinkClick r:id="rId2" action="ppaction://hlinkfile"/>
              </a:rPr>
              <a:t>1</a:t>
            </a:r>
            <a:endParaRPr lang="en-US" altLang="zh-CN" sz="2800" b="1" dirty="0">
              <a:solidFill>
                <a:schemeClr val="tx1"/>
              </a:solidFill>
              <a:latin typeface="宋体" panose="02010600030101010101" pitchFamily="2" charset="-122"/>
            </a:endParaRPr>
          </a:p>
        </p:txBody>
      </p:sp>
    </p:spTree>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61474" name="Object 2"/>
          <p:cNvGraphicFramePr>
            <a:graphicFrameLocks noChangeAspect="1"/>
          </p:cNvGraphicFramePr>
          <p:nvPr/>
        </p:nvGraphicFramePr>
        <p:xfrm>
          <a:off x="-98425" y="0"/>
          <a:ext cx="9326563" cy="6858000"/>
        </p:xfrm>
        <a:graphic>
          <a:graphicData uri="http://schemas.openxmlformats.org/presentationml/2006/ole">
            <mc:AlternateContent xmlns:mc="http://schemas.openxmlformats.org/markup-compatibility/2006">
              <mc:Choice xmlns:v="urn:schemas-microsoft-com:vml" Requires="v">
                <p:oleObj spid="_x0000_s3089" name="" r:id="rId1" imgW="8701405" imgH="5257800" progId="Excel.Chart.8">
                  <p:embed/>
                </p:oleObj>
              </mc:Choice>
              <mc:Fallback>
                <p:oleObj name="" r:id="rId1" imgW="8701405" imgH="5257800" progId="Excel.Chart.8">
                  <p:embed/>
                  <p:pic>
                    <p:nvPicPr>
                      <p:cNvPr id="0" name="图片 3088"/>
                      <p:cNvPicPr/>
                      <p:nvPr/>
                    </p:nvPicPr>
                    <p:blipFill>
                      <a:blip r:embed="rId2"/>
                      <a:stretch>
                        <a:fillRect/>
                      </a:stretch>
                    </p:blipFill>
                    <p:spPr>
                      <a:xfrm>
                        <a:off x="-98425" y="0"/>
                        <a:ext cx="9326563" cy="6858000"/>
                      </a:xfrm>
                      <a:prstGeom prst="rect">
                        <a:avLst/>
                      </a:prstGeom>
                      <a:noFill/>
                      <a:ln w="38100">
                        <a:noFill/>
                        <a:miter/>
                      </a:ln>
                    </p:spPr>
                  </p:pic>
                </p:oleObj>
              </mc:Fallback>
            </mc:AlternateContent>
          </a:graphicData>
        </a:graphic>
      </p:graphicFrame>
      <p:sp>
        <p:nvSpPr>
          <p:cNvPr id="361475" name="Text Box 3"/>
          <p:cNvSpPr txBox="1"/>
          <p:nvPr/>
        </p:nvSpPr>
        <p:spPr>
          <a:xfrm>
            <a:off x="1403350" y="260350"/>
            <a:ext cx="5832475" cy="519113"/>
          </a:xfrm>
          <a:prstGeom prst="rect">
            <a:avLst/>
          </a:prstGeom>
          <a:solidFill>
            <a:srgbClr val="FFFFFF"/>
          </a:solid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800" b="1" dirty="0">
                <a:solidFill>
                  <a:schemeClr val="bg2"/>
                </a:solidFill>
              </a:rPr>
              <a:t>外汇占款的增加导致</a:t>
            </a:r>
            <a:r>
              <a:rPr lang="en-US" altLang="zh-CN" sz="2800" b="1" dirty="0">
                <a:solidFill>
                  <a:schemeClr val="bg2"/>
                </a:solidFill>
              </a:rPr>
              <a:t>CPI</a:t>
            </a:r>
            <a:r>
              <a:rPr lang="zh-CN" altLang="en-US" sz="2800" b="1" dirty="0">
                <a:solidFill>
                  <a:schemeClr val="bg2"/>
                </a:solidFill>
              </a:rPr>
              <a:t>上升</a:t>
            </a:r>
            <a:endParaRPr lang="zh-CN" altLang="en-US" sz="2800" b="1" dirty="0">
              <a:solidFill>
                <a:schemeClr val="bg2"/>
              </a:solidFill>
            </a:endParaRPr>
          </a:p>
        </p:txBody>
      </p:sp>
    </p:spTree>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2498" name="Rectangle 4"/>
          <p:cNvSpPr>
            <a:spLocks noGrp="1"/>
          </p:cNvSpPr>
          <p:nvPr>
            <p:ph type="title"/>
          </p:nvPr>
        </p:nvSpPr>
        <p:spPr>
          <a:xfrm>
            <a:off x="1371600" y="2781300"/>
            <a:ext cx="7772400" cy="1206500"/>
          </a:xfrm>
          <a:ln/>
        </p:spPr>
        <p:txBody>
          <a:bodyPr vert="horz" wrap="square" lIns="91440" tIns="45720" rIns="91440" bIns="45720" anchor="ctr" anchorCtr="0"/>
          <a:p>
            <a:pPr eaLnBrk="1" hangingPunct="1"/>
            <a:r>
              <a:rPr lang="zh-CN" altLang="en-US" sz="3600" b="1" dirty="0">
                <a:solidFill>
                  <a:schemeClr val="tx1"/>
                </a:solidFill>
              </a:rPr>
              <a:t>证券时报 </a:t>
            </a:r>
            <a:r>
              <a:rPr lang="en-US" altLang="zh-CN" sz="3600" b="1" dirty="0">
                <a:solidFill>
                  <a:schemeClr val="tx1"/>
                </a:solidFill>
              </a:rPr>
              <a:t>2013-03-20     </a:t>
            </a:r>
            <a:br>
              <a:rPr lang="en-US" altLang="zh-CN" sz="3600" b="1" dirty="0">
                <a:solidFill>
                  <a:schemeClr val="tx1"/>
                </a:solidFill>
              </a:rPr>
            </a:br>
            <a:r>
              <a:rPr lang="zh-CN" altLang="en-US" sz="3600" b="1" dirty="0">
                <a:solidFill>
                  <a:schemeClr val="tx1"/>
                </a:solidFill>
              </a:rPr>
              <a:t>　　</a:t>
            </a:r>
            <a:br>
              <a:rPr lang="zh-CN" altLang="en-US" sz="3600" b="1" dirty="0">
                <a:solidFill>
                  <a:schemeClr val="tx1"/>
                </a:solidFill>
              </a:rPr>
            </a:br>
            <a:r>
              <a:rPr lang="zh-CN" altLang="en-US" sz="3600" b="1" dirty="0">
                <a:solidFill>
                  <a:schemeClr val="tx1"/>
                </a:solidFill>
              </a:rPr>
              <a:t>中国人民银行昨日公布的货币当局资产负债表数据显示，今年</a:t>
            </a:r>
            <a:r>
              <a:rPr lang="en-US" altLang="zh-CN" sz="3600" b="1" dirty="0">
                <a:solidFill>
                  <a:schemeClr val="tx1"/>
                </a:solidFill>
              </a:rPr>
              <a:t>1</a:t>
            </a:r>
            <a:r>
              <a:rPr lang="zh-CN" altLang="en-US" sz="3600" b="1" dirty="0">
                <a:solidFill>
                  <a:schemeClr val="tx1"/>
                </a:solidFill>
              </a:rPr>
              <a:t>月份央行外汇资产增加了</a:t>
            </a:r>
            <a:r>
              <a:rPr lang="en-US" altLang="zh-CN" sz="3600" b="1" dirty="0">
                <a:solidFill>
                  <a:schemeClr val="tx1"/>
                </a:solidFill>
              </a:rPr>
              <a:t>3515.06</a:t>
            </a:r>
            <a:r>
              <a:rPr lang="zh-CN" altLang="en-US" sz="3600" b="1" dirty="0">
                <a:solidFill>
                  <a:schemeClr val="tx1"/>
                </a:solidFill>
              </a:rPr>
              <a:t>亿元。</a:t>
            </a:r>
            <a:br>
              <a:rPr lang="zh-CN" altLang="en-US" sz="3600" b="1" dirty="0">
                <a:solidFill>
                  <a:schemeClr val="tx1"/>
                </a:solidFill>
              </a:rPr>
            </a:br>
            <a:r>
              <a:rPr lang="zh-CN" altLang="en-US" sz="3600" b="1" dirty="0">
                <a:solidFill>
                  <a:schemeClr val="tx1"/>
                </a:solidFill>
              </a:rPr>
              <a:t>　　</a:t>
            </a:r>
            <a:br>
              <a:rPr lang="zh-CN" altLang="en-US" sz="3600" b="1" dirty="0">
                <a:solidFill>
                  <a:schemeClr val="tx1"/>
                </a:solidFill>
              </a:rPr>
            </a:br>
            <a:r>
              <a:rPr lang="zh-CN" altLang="en-US" sz="3600" b="1" dirty="0">
                <a:solidFill>
                  <a:schemeClr val="tx1"/>
                </a:solidFill>
              </a:rPr>
              <a:t>据央行此前公布的</a:t>
            </a:r>
            <a:r>
              <a:rPr lang="zh-CN" altLang="en-US" sz="3600" b="1" dirty="0">
                <a:solidFill>
                  <a:srgbClr val="FF3300"/>
                </a:solidFill>
              </a:rPr>
              <a:t>全口径</a:t>
            </a:r>
            <a:r>
              <a:rPr lang="zh-CN" altLang="en-US" sz="3600" b="1" dirty="0">
                <a:solidFill>
                  <a:schemeClr val="tx1"/>
                </a:solidFill>
              </a:rPr>
              <a:t>外汇占款数据，我国金融机构</a:t>
            </a:r>
            <a:r>
              <a:rPr lang="en-US" altLang="zh-CN" sz="3600" b="1" dirty="0">
                <a:solidFill>
                  <a:schemeClr val="tx1"/>
                </a:solidFill>
              </a:rPr>
              <a:t>1</a:t>
            </a:r>
            <a:r>
              <a:rPr lang="zh-CN" altLang="en-US" sz="3600" b="1" dirty="0">
                <a:solidFill>
                  <a:schemeClr val="tx1"/>
                </a:solidFill>
              </a:rPr>
              <a:t>月新增外汇占款</a:t>
            </a:r>
            <a:r>
              <a:rPr lang="en-US" altLang="zh-CN" sz="3600" b="1" dirty="0">
                <a:solidFill>
                  <a:schemeClr val="tx1"/>
                </a:solidFill>
              </a:rPr>
              <a:t>6836.59</a:t>
            </a:r>
            <a:r>
              <a:rPr lang="zh-CN" altLang="en-US" sz="3600" b="1" dirty="0">
                <a:solidFill>
                  <a:schemeClr val="tx1"/>
                </a:solidFill>
              </a:rPr>
              <a:t>亿元，创出历史最高水平，是外汇占款连续第二个月上涨，并超过</a:t>
            </a:r>
            <a:r>
              <a:rPr lang="en-US" altLang="zh-CN" sz="3600" b="1" dirty="0">
                <a:solidFill>
                  <a:schemeClr val="tx1"/>
                </a:solidFill>
              </a:rPr>
              <a:t>2012</a:t>
            </a:r>
            <a:r>
              <a:rPr lang="zh-CN" altLang="en-US" sz="3600" b="1" dirty="0">
                <a:solidFill>
                  <a:schemeClr val="tx1"/>
                </a:solidFill>
              </a:rPr>
              <a:t>年全年的新增外汇占款</a:t>
            </a:r>
            <a:r>
              <a:rPr lang="en-US" altLang="zh-CN" sz="3600" b="1" dirty="0">
                <a:solidFill>
                  <a:schemeClr val="tx1"/>
                </a:solidFill>
              </a:rPr>
              <a:t>4946.47</a:t>
            </a:r>
            <a:r>
              <a:rPr lang="zh-CN" altLang="en-US" sz="3600" b="1" dirty="0">
                <a:solidFill>
                  <a:schemeClr val="tx1"/>
                </a:solidFill>
              </a:rPr>
              <a:t>亿元。</a:t>
            </a:r>
            <a:endParaRPr lang="zh-CN" altLang="en-US" sz="3600" b="1" dirty="0">
              <a:solidFill>
                <a:schemeClr val="tx1"/>
              </a:solidFill>
            </a:endParaRPr>
          </a:p>
        </p:txBody>
      </p:sp>
    </p:spTree>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3522" name="Rectangle 4"/>
          <p:cNvSpPr>
            <a:spLocks noGrp="1"/>
          </p:cNvSpPr>
          <p:nvPr>
            <p:ph type="title"/>
          </p:nvPr>
        </p:nvSpPr>
        <p:spPr>
          <a:xfrm>
            <a:off x="1371600" y="2781300"/>
            <a:ext cx="7772400" cy="1206500"/>
          </a:xfrm>
          <a:ln/>
        </p:spPr>
        <p:txBody>
          <a:bodyPr vert="horz" wrap="square" lIns="91440" tIns="45720" rIns="91440" bIns="45720" anchor="ctr" anchorCtr="0"/>
          <a:p>
            <a:pPr eaLnBrk="1" hangingPunct="1"/>
            <a:r>
              <a:rPr lang="zh-CN" altLang="en-US" sz="3200" b="1" dirty="0">
                <a:solidFill>
                  <a:schemeClr val="tx1"/>
                </a:solidFill>
              </a:rPr>
              <a:t>外汇管理局网站：</a:t>
            </a:r>
            <a:br>
              <a:rPr lang="zh-CN" altLang="en-US" sz="3200" b="1" dirty="0">
                <a:solidFill>
                  <a:schemeClr val="tx1"/>
                </a:solidFill>
              </a:rPr>
            </a:br>
            <a:br>
              <a:rPr lang="zh-CN" altLang="en-US" sz="3200" b="1" dirty="0">
                <a:solidFill>
                  <a:schemeClr val="tx1"/>
                </a:solidFill>
              </a:rPr>
            </a:br>
            <a:r>
              <a:rPr lang="en-US" altLang="zh-CN" sz="3200" b="1" dirty="0">
                <a:solidFill>
                  <a:schemeClr val="tx1"/>
                </a:solidFill>
              </a:rPr>
              <a:t>2013</a:t>
            </a:r>
            <a:r>
              <a:rPr lang="zh-CN" altLang="en-US" sz="3200" b="1" dirty="0">
                <a:solidFill>
                  <a:schemeClr val="tx1"/>
                </a:solidFill>
              </a:rPr>
              <a:t>年</a:t>
            </a:r>
            <a:r>
              <a:rPr lang="en-US" altLang="zh-CN" sz="3200" b="1" dirty="0">
                <a:solidFill>
                  <a:schemeClr val="tx1"/>
                </a:solidFill>
              </a:rPr>
              <a:t>1</a:t>
            </a:r>
            <a:r>
              <a:rPr lang="zh-CN" altLang="en-US" sz="3200" b="1" dirty="0">
                <a:solidFill>
                  <a:schemeClr val="tx1"/>
                </a:solidFill>
              </a:rPr>
              <a:t>月，银行代客结汇</a:t>
            </a:r>
            <a:r>
              <a:rPr lang="en-US" altLang="zh-CN" sz="3200" b="1" dirty="0">
                <a:solidFill>
                  <a:schemeClr val="tx1"/>
                </a:solidFill>
              </a:rPr>
              <a:t>1818</a:t>
            </a:r>
            <a:r>
              <a:rPr lang="zh-CN" altLang="en-US" sz="3200" b="1" dirty="0">
                <a:solidFill>
                  <a:schemeClr val="tx1"/>
                </a:solidFill>
              </a:rPr>
              <a:t>亿美元，售汇</a:t>
            </a:r>
            <a:r>
              <a:rPr lang="en-US" altLang="zh-CN" sz="3200" b="1" dirty="0">
                <a:solidFill>
                  <a:schemeClr val="tx1"/>
                </a:solidFill>
              </a:rPr>
              <a:t>892</a:t>
            </a:r>
            <a:r>
              <a:rPr lang="zh-CN" altLang="en-US" sz="3200" b="1" dirty="0">
                <a:solidFill>
                  <a:schemeClr val="tx1"/>
                </a:solidFill>
              </a:rPr>
              <a:t>亿美元，结售汇顺差</a:t>
            </a:r>
            <a:r>
              <a:rPr lang="en-US" altLang="zh-CN" sz="3200" b="1" dirty="0">
                <a:solidFill>
                  <a:srgbClr val="FF3300"/>
                </a:solidFill>
              </a:rPr>
              <a:t>926</a:t>
            </a:r>
            <a:r>
              <a:rPr lang="zh-CN" altLang="en-US" sz="3200" b="1" dirty="0">
                <a:solidFill>
                  <a:schemeClr val="tx1"/>
                </a:solidFill>
              </a:rPr>
              <a:t>亿美元；银行自身结汇</a:t>
            </a:r>
            <a:r>
              <a:rPr lang="en-US" altLang="zh-CN" sz="3200" b="1" dirty="0">
                <a:solidFill>
                  <a:schemeClr val="tx1"/>
                </a:solidFill>
              </a:rPr>
              <a:t>66</a:t>
            </a:r>
            <a:r>
              <a:rPr lang="zh-CN" altLang="en-US" sz="3200" b="1" dirty="0">
                <a:solidFill>
                  <a:schemeClr val="tx1"/>
                </a:solidFill>
              </a:rPr>
              <a:t>亿美元，售汇</a:t>
            </a:r>
            <a:r>
              <a:rPr lang="en-US" altLang="zh-CN" sz="3200" b="1" dirty="0">
                <a:solidFill>
                  <a:schemeClr val="tx1"/>
                </a:solidFill>
              </a:rPr>
              <a:t>612</a:t>
            </a:r>
            <a:r>
              <a:rPr lang="zh-CN" altLang="en-US" sz="3200" b="1" dirty="0">
                <a:solidFill>
                  <a:schemeClr val="tx1"/>
                </a:solidFill>
              </a:rPr>
              <a:t>亿美元，结售汇逆差</a:t>
            </a:r>
            <a:r>
              <a:rPr lang="en-US" altLang="zh-CN" sz="3200" b="1" dirty="0">
                <a:solidFill>
                  <a:srgbClr val="FF3300"/>
                </a:solidFill>
              </a:rPr>
              <a:t>546</a:t>
            </a:r>
            <a:r>
              <a:rPr lang="zh-CN" altLang="en-US" sz="3200" b="1" dirty="0">
                <a:solidFill>
                  <a:schemeClr val="tx1"/>
                </a:solidFill>
              </a:rPr>
              <a:t>亿美元。同期，银行代客远期结汇签约</a:t>
            </a:r>
            <a:r>
              <a:rPr lang="en-US" altLang="zh-CN" sz="3200" b="1" dirty="0">
                <a:solidFill>
                  <a:schemeClr val="tx1"/>
                </a:solidFill>
              </a:rPr>
              <a:t>312</a:t>
            </a:r>
            <a:r>
              <a:rPr lang="zh-CN" altLang="en-US" sz="3200" b="1" dirty="0">
                <a:solidFill>
                  <a:schemeClr val="tx1"/>
                </a:solidFill>
              </a:rPr>
              <a:t>亿美元，远期售汇签约</a:t>
            </a:r>
            <a:r>
              <a:rPr lang="en-US" altLang="zh-CN" sz="3200" b="1" dirty="0">
                <a:solidFill>
                  <a:schemeClr val="tx1"/>
                </a:solidFill>
              </a:rPr>
              <a:t>218</a:t>
            </a:r>
            <a:r>
              <a:rPr lang="zh-CN" altLang="en-US" sz="3200" b="1" dirty="0">
                <a:solidFill>
                  <a:schemeClr val="tx1"/>
                </a:solidFill>
              </a:rPr>
              <a:t>亿美元， 远期净结汇</a:t>
            </a:r>
            <a:r>
              <a:rPr lang="en-US" altLang="zh-CN" sz="3200" b="1" dirty="0">
                <a:solidFill>
                  <a:schemeClr val="tx1"/>
                </a:solidFill>
              </a:rPr>
              <a:t>94</a:t>
            </a:r>
            <a:r>
              <a:rPr lang="zh-CN" altLang="en-US" sz="3200" b="1" dirty="0">
                <a:solidFill>
                  <a:schemeClr val="tx1"/>
                </a:solidFill>
              </a:rPr>
              <a:t>亿美元。</a:t>
            </a:r>
            <a:br>
              <a:rPr lang="zh-CN" altLang="en-US" sz="3200" b="1" dirty="0">
                <a:solidFill>
                  <a:schemeClr val="tx1"/>
                </a:solidFill>
              </a:rPr>
            </a:br>
            <a:r>
              <a:rPr lang="zh-CN" altLang="en-US" sz="3200" b="1" dirty="0">
                <a:solidFill>
                  <a:schemeClr val="tx1"/>
                </a:solidFill>
              </a:rPr>
              <a:t>　　</a:t>
            </a:r>
            <a:r>
              <a:rPr lang="en-US" altLang="zh-CN" sz="3200" b="1" dirty="0">
                <a:solidFill>
                  <a:schemeClr val="tx1"/>
                </a:solidFill>
              </a:rPr>
              <a:t>2013</a:t>
            </a:r>
            <a:r>
              <a:rPr lang="zh-CN" altLang="en-US" sz="3200" b="1" dirty="0">
                <a:solidFill>
                  <a:schemeClr val="tx1"/>
                </a:solidFill>
              </a:rPr>
              <a:t>年</a:t>
            </a:r>
            <a:r>
              <a:rPr lang="en-US" altLang="zh-CN" sz="3200" b="1" dirty="0">
                <a:solidFill>
                  <a:schemeClr val="tx1"/>
                </a:solidFill>
              </a:rPr>
              <a:t>1</a:t>
            </a:r>
            <a:r>
              <a:rPr lang="zh-CN" altLang="en-US" sz="3200" b="1" dirty="0">
                <a:solidFill>
                  <a:schemeClr val="tx1"/>
                </a:solidFill>
              </a:rPr>
              <a:t>月，境内银行代客涉外收入</a:t>
            </a:r>
            <a:r>
              <a:rPr lang="en-US" altLang="zh-CN" sz="3200" b="1" dirty="0">
                <a:solidFill>
                  <a:schemeClr val="tx1"/>
                </a:solidFill>
              </a:rPr>
              <a:t>2639</a:t>
            </a:r>
            <a:r>
              <a:rPr lang="zh-CN" altLang="en-US" sz="3200" b="1" dirty="0">
                <a:solidFill>
                  <a:schemeClr val="tx1"/>
                </a:solidFill>
              </a:rPr>
              <a:t>亿美元， 对外付款</a:t>
            </a:r>
            <a:r>
              <a:rPr lang="en-US" altLang="zh-CN" sz="3200" b="1" dirty="0">
                <a:solidFill>
                  <a:schemeClr val="tx1"/>
                </a:solidFill>
              </a:rPr>
              <a:t>2085</a:t>
            </a:r>
            <a:r>
              <a:rPr lang="zh-CN" altLang="en-US" sz="3200" b="1" dirty="0">
                <a:solidFill>
                  <a:schemeClr val="tx1"/>
                </a:solidFill>
              </a:rPr>
              <a:t>亿美元，银行代客涉外收付款顺差</a:t>
            </a:r>
            <a:r>
              <a:rPr lang="en-US" altLang="zh-CN" sz="3200" b="1" dirty="0">
                <a:solidFill>
                  <a:srgbClr val="FF3300"/>
                </a:solidFill>
              </a:rPr>
              <a:t>554</a:t>
            </a:r>
            <a:r>
              <a:rPr lang="zh-CN" altLang="en-US" sz="3200" b="1" dirty="0">
                <a:solidFill>
                  <a:schemeClr val="tx1"/>
                </a:solidFill>
              </a:rPr>
              <a:t>亿美元。</a:t>
            </a:r>
            <a:endParaRPr lang="zh-CN" altLang="en-US" sz="3200" b="1" dirty="0">
              <a:solidFill>
                <a:schemeClr val="tx1"/>
              </a:solidFill>
            </a:endParaRPr>
          </a:p>
        </p:txBody>
      </p:sp>
    </p:spTree>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4546" name="Rectangle 4"/>
          <p:cNvSpPr>
            <a:spLocks noGrp="1"/>
          </p:cNvSpPr>
          <p:nvPr>
            <p:ph type="title"/>
          </p:nvPr>
        </p:nvSpPr>
        <p:spPr>
          <a:xfrm>
            <a:off x="1371600" y="2708275"/>
            <a:ext cx="7772400" cy="1206500"/>
          </a:xfrm>
          <a:ln/>
        </p:spPr>
        <p:txBody>
          <a:bodyPr vert="horz" wrap="square" lIns="91440" tIns="45720" rIns="91440" bIns="45720" anchor="ctr" anchorCtr="0"/>
          <a:p>
            <a:pPr eaLnBrk="1" hangingPunct="1"/>
            <a:r>
              <a:rPr lang="en-US" altLang="zh-CN" sz="3200" b="1" dirty="0">
                <a:solidFill>
                  <a:schemeClr val="tx1"/>
                </a:solidFill>
              </a:rPr>
              <a:t>2011</a:t>
            </a:r>
            <a:r>
              <a:rPr lang="zh-CN" altLang="en-US" sz="3200" b="1" dirty="0">
                <a:solidFill>
                  <a:schemeClr val="tx1"/>
                </a:solidFill>
              </a:rPr>
              <a:t>年</a:t>
            </a:r>
            <a:r>
              <a:rPr lang="en-US" altLang="zh-CN" sz="3200" b="1" dirty="0">
                <a:solidFill>
                  <a:schemeClr val="tx1"/>
                </a:solidFill>
              </a:rPr>
              <a:t>11</a:t>
            </a:r>
            <a:r>
              <a:rPr lang="zh-CN" altLang="en-US" sz="3200" b="1" dirty="0">
                <a:solidFill>
                  <a:schemeClr val="tx1"/>
                </a:solidFill>
              </a:rPr>
              <a:t>月，银行代客结汇为</a:t>
            </a:r>
            <a:r>
              <a:rPr lang="en-US" altLang="zh-CN" sz="3200" b="1" dirty="0">
                <a:solidFill>
                  <a:schemeClr val="tx1"/>
                </a:solidFill>
              </a:rPr>
              <a:t>1289</a:t>
            </a:r>
            <a:r>
              <a:rPr lang="zh-CN" altLang="en-US" sz="3200" b="1" dirty="0">
                <a:solidFill>
                  <a:schemeClr val="tx1"/>
                </a:solidFill>
              </a:rPr>
              <a:t>亿美元，银行代客售汇为</a:t>
            </a:r>
            <a:r>
              <a:rPr lang="en-US" altLang="zh-CN" sz="3200" b="1" dirty="0">
                <a:solidFill>
                  <a:schemeClr val="tx1"/>
                </a:solidFill>
              </a:rPr>
              <a:t>1297</a:t>
            </a:r>
            <a:r>
              <a:rPr lang="zh-CN" altLang="en-US" sz="3200" b="1" dirty="0">
                <a:solidFill>
                  <a:schemeClr val="tx1"/>
                </a:solidFill>
              </a:rPr>
              <a:t>亿美元，银行代客结售汇逆差为</a:t>
            </a:r>
            <a:r>
              <a:rPr lang="en-US" altLang="zh-CN" sz="3200" b="1" dirty="0">
                <a:solidFill>
                  <a:schemeClr val="tx1"/>
                </a:solidFill>
              </a:rPr>
              <a:t>8</a:t>
            </a:r>
            <a:r>
              <a:rPr lang="zh-CN" altLang="en-US" sz="3200" b="1" dirty="0">
                <a:solidFill>
                  <a:schemeClr val="tx1"/>
                </a:solidFill>
              </a:rPr>
              <a:t>亿美元。这是该数据自</a:t>
            </a:r>
            <a:r>
              <a:rPr lang="en-US" altLang="zh-CN" sz="3200" b="1" dirty="0">
                <a:solidFill>
                  <a:schemeClr val="tx1"/>
                </a:solidFill>
              </a:rPr>
              <a:t>2010</a:t>
            </a:r>
            <a:r>
              <a:rPr lang="zh-CN" altLang="en-US" sz="3200" b="1" dirty="0">
                <a:solidFill>
                  <a:schemeClr val="tx1"/>
                </a:solidFill>
              </a:rPr>
              <a:t>年</a:t>
            </a:r>
            <a:r>
              <a:rPr lang="en-US" altLang="zh-CN" sz="3200" b="1" dirty="0">
                <a:solidFill>
                  <a:schemeClr val="tx1"/>
                </a:solidFill>
              </a:rPr>
              <a:t>1</a:t>
            </a:r>
            <a:r>
              <a:rPr lang="zh-CN" altLang="en-US" sz="3200" b="1" dirty="0">
                <a:solidFill>
                  <a:schemeClr val="tx1"/>
                </a:solidFill>
              </a:rPr>
              <a:t>月按月公布以来的首次逆差。</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国家外汇管理局</a:t>
            </a:r>
            <a:r>
              <a:rPr lang="en-US" altLang="zh-CN" sz="3200" b="1" dirty="0">
                <a:solidFill>
                  <a:schemeClr val="tx1"/>
                </a:solidFill>
              </a:rPr>
              <a:t>2012</a:t>
            </a:r>
            <a:r>
              <a:rPr lang="zh-CN" altLang="en-US" sz="3200" b="1" dirty="0">
                <a:solidFill>
                  <a:schemeClr val="tx1"/>
                </a:solidFill>
              </a:rPr>
              <a:t>年</a:t>
            </a:r>
            <a:r>
              <a:rPr lang="en-US" altLang="zh-CN" sz="3200" b="1" dirty="0">
                <a:solidFill>
                  <a:schemeClr val="tx1"/>
                </a:solidFill>
              </a:rPr>
              <a:t>1</a:t>
            </a:r>
            <a:r>
              <a:rPr lang="zh-CN" altLang="en-US" sz="3200" b="1" dirty="0">
                <a:solidFill>
                  <a:schemeClr val="tx1"/>
                </a:solidFill>
              </a:rPr>
              <a:t>月</a:t>
            </a:r>
            <a:r>
              <a:rPr lang="en-US" altLang="zh-CN" sz="3200" b="1" dirty="0">
                <a:solidFill>
                  <a:schemeClr val="tx1"/>
                </a:solidFill>
              </a:rPr>
              <a:t>21</a:t>
            </a:r>
            <a:r>
              <a:rPr lang="zh-CN" altLang="en-US" sz="3200" b="1" dirty="0">
                <a:solidFill>
                  <a:schemeClr val="tx1"/>
                </a:solidFill>
              </a:rPr>
              <a:t>日公布的数据显示，</a:t>
            </a:r>
            <a:r>
              <a:rPr lang="en-US" altLang="zh-CN" sz="3200" b="1" dirty="0">
                <a:solidFill>
                  <a:schemeClr val="tx1"/>
                </a:solidFill>
              </a:rPr>
              <a:t>2011</a:t>
            </a:r>
            <a:r>
              <a:rPr lang="zh-CN" altLang="en-US" sz="3200" b="1" dirty="0">
                <a:solidFill>
                  <a:schemeClr val="tx1"/>
                </a:solidFill>
              </a:rPr>
              <a:t>年</a:t>
            </a:r>
            <a:r>
              <a:rPr lang="en-US" altLang="zh-CN" sz="3200" b="1" dirty="0">
                <a:solidFill>
                  <a:schemeClr val="tx1"/>
                </a:solidFill>
              </a:rPr>
              <a:t>12</a:t>
            </a:r>
            <a:r>
              <a:rPr lang="zh-CN" altLang="en-US" sz="3200" b="1" dirty="0">
                <a:solidFill>
                  <a:schemeClr val="tx1"/>
                </a:solidFill>
              </a:rPr>
              <a:t>月，我国银行代客结汇为</a:t>
            </a:r>
            <a:r>
              <a:rPr lang="en-US" altLang="zh-CN" sz="3200" b="1" dirty="0">
                <a:solidFill>
                  <a:schemeClr val="tx1"/>
                </a:solidFill>
              </a:rPr>
              <a:t>1425</a:t>
            </a:r>
            <a:r>
              <a:rPr lang="zh-CN" altLang="en-US" sz="3200" b="1" dirty="0">
                <a:solidFill>
                  <a:schemeClr val="tx1"/>
                </a:solidFill>
              </a:rPr>
              <a:t>亿美元，银行代客售汇为</a:t>
            </a:r>
            <a:r>
              <a:rPr lang="en-US" altLang="zh-CN" sz="3200" b="1" dirty="0">
                <a:solidFill>
                  <a:schemeClr val="tx1"/>
                </a:solidFill>
              </a:rPr>
              <a:t>1578</a:t>
            </a:r>
            <a:r>
              <a:rPr lang="zh-CN" altLang="en-US" sz="3200" b="1" dirty="0">
                <a:solidFill>
                  <a:schemeClr val="tx1"/>
                </a:solidFill>
              </a:rPr>
              <a:t>亿美元，银行代客结售汇逆差为</a:t>
            </a:r>
            <a:r>
              <a:rPr lang="en-US" altLang="zh-CN" sz="3200" b="1" dirty="0">
                <a:solidFill>
                  <a:schemeClr val="tx1"/>
                </a:solidFill>
              </a:rPr>
              <a:t>153</a:t>
            </a:r>
            <a:r>
              <a:rPr lang="zh-CN" altLang="en-US" sz="3200" b="1" dirty="0">
                <a:solidFill>
                  <a:schemeClr val="tx1"/>
                </a:solidFill>
              </a:rPr>
              <a:t>亿美元。这也是我国银行代客结售汇连续第二个月逆差。</a:t>
            </a:r>
            <a:endParaRPr lang="zh-CN" altLang="en-US" sz="3200" b="1" dirty="0">
              <a:solidFill>
                <a:schemeClr val="tx1"/>
              </a:solidFill>
            </a:endParaRPr>
          </a:p>
        </p:txBody>
      </p:sp>
    </p:spTree>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5570" name="Picture 5"/>
          <p:cNvPicPr>
            <a:picLocks noChangeAspect="1"/>
          </p:cNvPicPr>
          <p:nvPr/>
        </p:nvPicPr>
        <p:blipFill>
          <a:blip r:embed="rId1"/>
          <a:srcRect l="4253" t="19897" r="2728" b="10509"/>
          <a:stretch>
            <a:fillRect/>
          </a:stretch>
        </p:blipFill>
        <p:spPr>
          <a:xfrm>
            <a:off x="0" y="0"/>
            <a:ext cx="9144000" cy="6881813"/>
          </a:xfrm>
          <a:prstGeom prst="rect">
            <a:avLst/>
          </a:prstGeom>
          <a:noFill/>
          <a:ln w="9525">
            <a:noFill/>
          </a:ln>
        </p:spPr>
      </p:pic>
    </p:spTree>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6594" name="Rectangle 4"/>
          <p:cNvSpPr>
            <a:spLocks noGrp="1"/>
          </p:cNvSpPr>
          <p:nvPr>
            <p:ph type="title"/>
          </p:nvPr>
        </p:nvSpPr>
        <p:spPr>
          <a:xfrm>
            <a:off x="1371600" y="2852738"/>
            <a:ext cx="7772400" cy="1206500"/>
          </a:xfrm>
          <a:ln/>
        </p:spPr>
        <p:txBody>
          <a:bodyPr vert="horz" wrap="square" lIns="91440" tIns="45720" rIns="91440" bIns="45720" anchor="ctr" anchorCtr="0"/>
          <a:p>
            <a:pPr eaLnBrk="1" hangingPunct="1"/>
            <a:r>
              <a:rPr lang="zh-CN" altLang="en-US" sz="3200" b="1" dirty="0">
                <a:solidFill>
                  <a:schemeClr val="tx1"/>
                </a:solidFill>
              </a:rPr>
              <a:t>周小川：</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        截至</a:t>
            </a:r>
            <a:r>
              <a:rPr lang="en-US" altLang="zh-CN" sz="3200" b="1" dirty="0">
                <a:solidFill>
                  <a:schemeClr val="tx1"/>
                </a:solidFill>
              </a:rPr>
              <a:t>3</a:t>
            </a:r>
            <a:r>
              <a:rPr lang="zh-CN" altLang="en-US" sz="3200" b="1" dirty="0">
                <a:solidFill>
                  <a:schemeClr val="tx1"/>
                </a:solidFill>
              </a:rPr>
              <a:t>月末，我国的外汇储备余额已经突破</a:t>
            </a:r>
            <a:r>
              <a:rPr lang="en-US" altLang="zh-CN" sz="3200" b="1" dirty="0">
                <a:solidFill>
                  <a:schemeClr val="tx1"/>
                </a:solidFill>
              </a:rPr>
              <a:t>3</a:t>
            </a:r>
            <a:r>
              <a:rPr lang="zh-CN" altLang="en-US" sz="3200" b="1" dirty="0">
                <a:solidFill>
                  <a:schemeClr val="tx1"/>
                </a:solidFill>
              </a:rPr>
              <a:t>万亿美元。对此，周小川坦言，外汇储备已经超过了我国需要的合理的水平，外汇积累过多，导致市场流动性过多，也增加了央行对冲工作的压力。国务院已经提出要减少外汇储备的过度积累。</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载</a:t>
            </a:r>
            <a:r>
              <a:rPr lang="en-US" altLang="zh-CN" sz="3200" b="1" dirty="0">
                <a:solidFill>
                  <a:schemeClr val="tx1"/>
                </a:solidFill>
              </a:rPr>
              <a:t>2011-04-19  </a:t>
            </a:r>
            <a:r>
              <a:rPr lang="zh-CN" altLang="en-US" sz="3200" b="1" dirty="0">
                <a:solidFill>
                  <a:schemeClr val="tx1"/>
                </a:solidFill>
              </a:rPr>
              <a:t>上海证券报 </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hlinkClick r:id="rId1"/>
              </a:rPr>
              <a:t>外汇储备月度数据</a:t>
            </a:r>
            <a:endParaRPr lang="zh-CN" altLang="en-US" sz="3200" b="1" dirty="0">
              <a:solidFill>
                <a:schemeClr val="tx1"/>
              </a:solidFill>
            </a:endParaRPr>
          </a:p>
        </p:txBody>
      </p:sp>
    </p:spTree>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7618" name="Rectangle 2"/>
          <p:cNvSpPr>
            <a:spLocks noGrp="1"/>
          </p:cNvSpPr>
          <p:nvPr>
            <p:ph type="title"/>
          </p:nvPr>
        </p:nvSpPr>
        <p:spPr>
          <a:ln/>
        </p:spPr>
        <p:txBody>
          <a:bodyPr vert="horz" wrap="square" lIns="92075" tIns="46038" rIns="92075" bIns="46038" anchor="ctr" anchorCtr="0"/>
          <a:p>
            <a:pPr eaLnBrk="1" hangingPunct="1"/>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第八章  国际货币体系</a:t>
            </a:r>
            <a:br>
              <a:rPr lang="zh-CN" altLang="en-US" sz="3600" b="1" dirty="0">
                <a:solidFill>
                  <a:schemeClr val="tx1"/>
                </a:solidFill>
                <a:latin typeface="宋体" panose="02010600030101010101" pitchFamily="2" charset="-122"/>
              </a:rPr>
            </a:b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国际货币体系的要素</a:t>
            </a:r>
            <a:r>
              <a:rPr lang="en-US" altLang="zh-CN" sz="3600" b="1" dirty="0">
                <a:solidFill>
                  <a:schemeClr val="tx1"/>
                </a:solidFill>
                <a:latin typeface="宋体" panose="02010600030101010101" pitchFamily="2" charset="-122"/>
              </a:rPr>
              <a:t>:</a:t>
            </a:r>
            <a:br>
              <a:rPr lang="en-US" altLang="zh-CN" sz="3600" b="1" dirty="0">
                <a:solidFill>
                  <a:schemeClr val="tx1"/>
                </a:solidFill>
                <a:latin typeface="宋体" panose="02010600030101010101" pitchFamily="2" charset="-122"/>
              </a:rPr>
            </a:br>
            <a:r>
              <a:rPr lang="en-US" altLang="zh-CN" sz="3600" b="1" dirty="0">
                <a:solidFill>
                  <a:schemeClr val="tx1"/>
                </a:solidFill>
                <a:latin typeface="宋体" panose="02010600030101010101" pitchFamily="2" charset="-122"/>
              </a:rPr>
              <a:t>1</a:t>
            </a:r>
            <a:r>
              <a:rPr lang="zh-CN" altLang="en-US" sz="3600" b="1" dirty="0">
                <a:solidFill>
                  <a:schemeClr val="tx1"/>
                </a:solidFill>
                <a:latin typeface="宋体" panose="02010600030101010101" pitchFamily="2" charset="-122"/>
              </a:rPr>
              <a:t>、</a:t>
            </a:r>
            <a:r>
              <a:rPr lang="en-US" altLang="zh-CN" sz="3600" b="1" dirty="0">
                <a:solidFill>
                  <a:schemeClr val="tx1"/>
                </a:solidFill>
                <a:latin typeface="宋体" panose="02010600030101010101" pitchFamily="2" charset="-122"/>
              </a:rPr>
              <a:t>Adjustment,</a:t>
            </a:r>
            <a:r>
              <a:rPr lang="zh-CN" altLang="en-US" sz="3600" b="1" dirty="0">
                <a:solidFill>
                  <a:schemeClr val="tx1"/>
                </a:solidFill>
                <a:latin typeface="宋体" panose="02010600030101010101" pitchFamily="2" charset="-122"/>
              </a:rPr>
              <a:t>国际收支及其调节</a:t>
            </a:r>
            <a:r>
              <a:rPr lang="en-US" altLang="zh-CN" sz="3600" b="1" dirty="0">
                <a:solidFill>
                  <a:schemeClr val="tx1"/>
                </a:solidFill>
                <a:latin typeface="宋体" panose="02010600030101010101" pitchFamily="2" charset="-122"/>
              </a:rPr>
              <a:t>,</a:t>
            </a:r>
            <a:r>
              <a:rPr lang="zh-CN" altLang="en-US" sz="3600" b="1" dirty="0">
                <a:solidFill>
                  <a:schemeClr val="tx1"/>
                </a:solidFill>
                <a:latin typeface="宋体" panose="02010600030101010101" pitchFamily="2" charset="-122"/>
              </a:rPr>
              <a:t>包</a:t>
            </a: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   括汇率制度；</a:t>
            </a:r>
            <a:br>
              <a:rPr lang="zh-CN" altLang="en-US" sz="3600" b="1" dirty="0">
                <a:solidFill>
                  <a:schemeClr val="tx1"/>
                </a:solidFill>
                <a:latin typeface="宋体" panose="02010600030101010101" pitchFamily="2" charset="-122"/>
              </a:rPr>
            </a:br>
            <a:r>
              <a:rPr lang="en-US" altLang="zh-CN" sz="3600" b="1" dirty="0">
                <a:solidFill>
                  <a:schemeClr val="tx1"/>
                </a:solidFill>
                <a:latin typeface="宋体" panose="02010600030101010101" pitchFamily="2" charset="-122"/>
              </a:rPr>
              <a:t>2</a:t>
            </a:r>
            <a:r>
              <a:rPr lang="zh-CN" altLang="en-US" sz="3600" b="1" dirty="0">
                <a:solidFill>
                  <a:schemeClr val="tx1"/>
                </a:solidFill>
                <a:latin typeface="宋体" panose="02010600030101010101" pitchFamily="2" charset="-122"/>
              </a:rPr>
              <a:t>、</a:t>
            </a:r>
            <a:r>
              <a:rPr lang="en-US" altLang="zh-CN" sz="3600" b="1" dirty="0">
                <a:solidFill>
                  <a:schemeClr val="tx1"/>
                </a:solidFill>
                <a:latin typeface="宋体" panose="02010600030101010101" pitchFamily="2" charset="-122"/>
              </a:rPr>
              <a:t>Liquidity,</a:t>
            </a:r>
            <a:r>
              <a:rPr lang="zh-CN" altLang="en-US" sz="3600" b="1" dirty="0">
                <a:solidFill>
                  <a:schemeClr val="tx1"/>
                </a:solidFill>
                <a:latin typeface="宋体" panose="02010600030101010101" pitchFamily="2" charset="-122"/>
              </a:rPr>
              <a:t>国际清偿手段的确定</a:t>
            </a:r>
            <a:r>
              <a:rPr lang="en-US" altLang="zh-CN" sz="3600" b="1" dirty="0">
                <a:solidFill>
                  <a:schemeClr val="tx1"/>
                </a:solidFill>
                <a:latin typeface="宋体" panose="02010600030101010101" pitchFamily="2" charset="-122"/>
              </a:rPr>
              <a:t>,</a:t>
            </a:r>
            <a:br>
              <a:rPr lang="en-US" altLang="zh-CN" sz="3600" b="1" dirty="0">
                <a:solidFill>
                  <a:schemeClr val="tx1"/>
                </a:solidFill>
                <a:latin typeface="宋体" panose="02010600030101010101" pitchFamily="2" charset="-122"/>
              </a:rPr>
            </a:br>
            <a:r>
              <a:rPr lang="en-US" altLang="zh-CN" sz="3600" b="1" dirty="0">
                <a:solidFill>
                  <a:schemeClr val="tx1"/>
                </a:solidFill>
                <a:latin typeface="宋体" panose="02010600030101010101" pitchFamily="2" charset="-122"/>
              </a:rPr>
              <a:t>   </a:t>
            </a:r>
            <a:r>
              <a:rPr lang="zh-CN" altLang="en-US" sz="3600" b="1" dirty="0">
                <a:solidFill>
                  <a:schemeClr val="tx1"/>
                </a:solidFill>
                <a:latin typeface="宋体" panose="02010600030101010101" pitchFamily="2" charset="-122"/>
              </a:rPr>
              <a:t>包括国际货币或储备资产的数量及</a:t>
            </a: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   其调节；</a:t>
            </a:r>
            <a:br>
              <a:rPr lang="zh-CN" altLang="en-US" sz="3600" b="1" dirty="0">
                <a:solidFill>
                  <a:schemeClr val="tx1"/>
                </a:solidFill>
                <a:latin typeface="宋体" panose="02010600030101010101" pitchFamily="2" charset="-122"/>
              </a:rPr>
            </a:br>
            <a:r>
              <a:rPr lang="en-US" altLang="zh-CN" sz="3600" b="1" dirty="0">
                <a:solidFill>
                  <a:schemeClr val="tx1"/>
                </a:solidFill>
                <a:latin typeface="宋体" panose="02010600030101010101" pitchFamily="2" charset="-122"/>
              </a:rPr>
              <a:t>3</a:t>
            </a:r>
            <a:r>
              <a:rPr lang="zh-CN" altLang="en-US" sz="3600" b="1" dirty="0">
                <a:solidFill>
                  <a:schemeClr val="tx1"/>
                </a:solidFill>
                <a:latin typeface="宋体" panose="02010600030101010101" pitchFamily="2" charset="-122"/>
              </a:rPr>
              <a:t>、</a:t>
            </a:r>
            <a:r>
              <a:rPr lang="en-US" altLang="zh-CN" sz="3600" b="1" dirty="0">
                <a:solidFill>
                  <a:schemeClr val="tx1"/>
                </a:solidFill>
                <a:latin typeface="宋体" panose="02010600030101010101" pitchFamily="2" charset="-122"/>
              </a:rPr>
              <a:t>Confidence,</a:t>
            </a:r>
            <a:r>
              <a:rPr lang="zh-CN" altLang="en-US" sz="3600" b="1" dirty="0">
                <a:solidFill>
                  <a:schemeClr val="tx1"/>
                </a:solidFill>
                <a:latin typeface="宋体" panose="02010600030101010101" pitchFamily="2" charset="-122"/>
              </a:rPr>
              <a:t>维持国际货币体系的</a:t>
            </a: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   信心。</a:t>
            </a:r>
            <a:endParaRPr lang="zh-CN" altLang="en-US" sz="3600" b="1" dirty="0">
              <a:solidFill>
                <a:schemeClr val="tx1"/>
              </a:solidFill>
              <a:latin typeface="宋体" panose="02010600030101010101" pitchFamily="2" charset="-122"/>
            </a:endParaRPr>
          </a:p>
        </p:txBody>
      </p:sp>
    </p:spTree>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8386" name="Rectangle 2"/>
          <p:cNvSpPr>
            <a:spLocks noGrp="1" noChangeArrowheads="1"/>
          </p:cNvSpPr>
          <p:nvPr>
            <p:ph type="title"/>
          </p:nvPr>
        </p:nvSpPr>
        <p:spPr>
          <a:xfrm>
            <a:off x="1371600" y="1125538"/>
            <a:ext cx="7772400" cy="1206500"/>
          </a:xfrm>
          <a:extLst>
            <a:ext uri="{91240B29-F687-4F45-9708-019B960494DF}">
              <a14:hiddenLine xmlns:a14="http://schemas.microsoft.com/office/drawing/2010/main" w="12700">
                <a:solidFill>
                  <a:schemeClr val="tx1"/>
                </a:solidFill>
                <a:miter lim="800000"/>
                <a:headEnd/>
                <a:tailEnd/>
              </a14:hiddenLine>
            </a:ext>
          </a:extLst>
        </p:spPr>
        <p:txBody>
          <a:bodyPr vert="horz" wrap="square" lIns="92075" tIns="46038" rIns="92075" bIns="46038"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br>
              <a:rPr kumimoji="1"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布雷顿森林体系的内容：</a:t>
            </a:r>
            <a:b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r>
              <a:rPr kumimoji="1"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1</a:t>
            </a:r>
            <a: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、双挂钩</a:t>
            </a:r>
            <a:b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    与会各国确认</a:t>
            </a:r>
            <a:r>
              <a:rPr kumimoji="1"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1934</a:t>
            </a:r>
            <a: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年</a:t>
            </a:r>
            <a:r>
              <a:rPr kumimoji="1"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1</a:t>
            </a:r>
            <a: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月美国规定的</a:t>
            </a:r>
            <a:r>
              <a:rPr kumimoji="1"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1</a:t>
            </a:r>
            <a: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美元含纯金</a:t>
            </a:r>
            <a:r>
              <a:rPr kumimoji="1"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0.888671</a:t>
            </a:r>
            <a: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克的含金量，即</a:t>
            </a:r>
            <a:r>
              <a:rPr kumimoji="1"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35</a:t>
            </a:r>
            <a: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美元</a:t>
            </a:r>
            <a:r>
              <a:rPr kumimoji="1" lang="en-US" altLang="zh-CN"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1</a:t>
            </a:r>
            <a: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盎司的黄金官价。美国则承诺美元对黄金的可兑性，即参与这一固定汇率制度的国家的中央银行可用美元向美国兑换黄金。</a:t>
            </a:r>
            <a:b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b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各国可为本国货币也规定一个含金量，这一含金量与美元的含金量之比称作</a:t>
            </a:r>
            <a:r>
              <a:rPr kumimoji="1" lang="zh-CN" altLang="en-US" sz="28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宋体" panose="02010600030101010101" pitchFamily="2" charset="-122"/>
                <a:ea typeface="+mj-ea"/>
                <a:cs typeface="+mj-cs"/>
              </a:rPr>
              <a:t>黄金平价</a:t>
            </a:r>
            <a: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，用作与美元的汇率的基准。黄金平价与铸币平价不同，因为除了美元以外，其他国家的货币并不能兑换黄金，即使是美元也只有各国官方持有人才能要</a:t>
            </a:r>
            <a:b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br>
            <a:r>
              <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rPr>
              <a:t>求兑换黄金。</a:t>
            </a:r>
            <a:endParaRPr kumimoji="1" lang="zh-CN" altLang="en-US" sz="2800" b="1" i="0" u="none" strike="noStrike" kern="0" cap="none" spc="0" normalizeH="0" baseline="0" noProof="0" dirty="0" smtClean="0">
              <a:ln>
                <a:noFill/>
              </a:ln>
              <a:solidFill>
                <a:schemeClr val="tx1"/>
              </a:solidFill>
              <a:effectLst/>
              <a:uLnTx/>
              <a:uFillTx/>
              <a:latin typeface="宋体" panose="02010600030101010101" pitchFamily="2" charset="-122"/>
              <a:ea typeface="+mj-ea"/>
              <a:cs typeface="+mj-cs"/>
            </a:endParaRPr>
          </a:p>
        </p:txBody>
      </p:sp>
    </p:spTree>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9666" name="Rectangle 2"/>
          <p:cNvSpPr>
            <a:spLocks noGrp="1"/>
          </p:cNvSpPr>
          <p:nvPr>
            <p:ph type="title"/>
          </p:nvPr>
        </p:nvSpPr>
        <p:spPr>
          <a:ln/>
        </p:spPr>
        <p:txBody>
          <a:bodyPr vert="horz" wrap="square" lIns="92075" tIns="46038" rIns="92075" bIns="46038" anchor="ctr" anchorCtr="0"/>
          <a:p>
            <a:pPr eaLnBrk="1" hangingPunct="1"/>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r>
              <a:rPr lang="en-US" altLang="zh-CN" b="1" dirty="0">
                <a:solidFill>
                  <a:schemeClr val="tx1"/>
                </a:solidFill>
                <a:latin typeface="宋体" panose="02010600030101010101" pitchFamily="2" charset="-122"/>
              </a:rPr>
              <a:t>2</a:t>
            </a:r>
            <a:r>
              <a:rPr lang="zh-CN" altLang="en-US" b="1" dirty="0">
                <a:solidFill>
                  <a:schemeClr val="tx1"/>
                </a:solidFill>
                <a:latin typeface="宋体" panose="02010600030101010101" pitchFamily="2" charset="-122"/>
              </a:rPr>
              <a:t>、一固定</a:t>
            </a:r>
            <a:br>
              <a:rPr lang="zh-CN" altLang="en-US" b="1" dirty="0">
                <a:solidFill>
                  <a:schemeClr val="tx1"/>
                </a:solidFill>
                <a:latin typeface="宋体" panose="02010600030101010101" pitchFamily="2" charset="-122"/>
              </a:rPr>
            </a:b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各国也可不规定本国货币的含</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金量，而直接规定与美元的比</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价，称作中心汇率。这样，各</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国货币便通过黄金平价或中心</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汇率与美元建立了固定关系。</a:t>
            </a:r>
            <a:endParaRPr lang="zh-CN" altLang="en-US" b="1" dirty="0">
              <a:solidFill>
                <a:schemeClr val="tx1"/>
              </a:solidFill>
              <a:latin typeface="宋体" panose="0201060003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2</a:t>
            </a:r>
            <a:r>
              <a:rPr lang="zh-CN" altLang="en-US" sz="3200" b="1" dirty="0">
                <a:solidFill>
                  <a:schemeClr val="tx1"/>
                </a:solidFill>
              </a:rPr>
              <a:t>．短期资本（</a:t>
            </a:r>
            <a:r>
              <a:rPr lang="en-US" altLang="zh-CN" sz="3200" b="1" dirty="0">
                <a:solidFill>
                  <a:schemeClr val="tx1"/>
                </a:solidFill>
              </a:rPr>
              <a:t>Short-term Capital</a:t>
            </a:r>
            <a:r>
              <a:rPr lang="zh-CN" altLang="en-US" sz="3200" b="1" dirty="0">
                <a:solidFill>
                  <a:schemeClr val="tx1"/>
                </a:solidFill>
              </a:rPr>
              <a:t>）</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短期资本指期限为</a:t>
            </a:r>
            <a:r>
              <a:rPr lang="en-US" altLang="zh-CN" sz="3200" b="1" dirty="0">
                <a:solidFill>
                  <a:srgbClr val="FF0000"/>
                </a:solidFill>
              </a:rPr>
              <a:t>1</a:t>
            </a:r>
            <a:r>
              <a:rPr lang="zh-CN" altLang="en-US" sz="3200" b="1" dirty="0">
                <a:solidFill>
                  <a:srgbClr val="FF0000"/>
                </a:solidFill>
              </a:rPr>
              <a:t>年</a:t>
            </a:r>
            <a:r>
              <a:rPr lang="zh-CN" altLang="en-US" sz="3200" b="1" dirty="0">
                <a:solidFill>
                  <a:schemeClr val="tx1"/>
                </a:solidFill>
              </a:rPr>
              <a:t>或</a:t>
            </a:r>
            <a:r>
              <a:rPr lang="en-US" altLang="zh-CN" sz="3200" b="1" dirty="0">
                <a:solidFill>
                  <a:srgbClr val="FF0000"/>
                </a:solidFill>
              </a:rPr>
              <a:t>1</a:t>
            </a:r>
            <a:r>
              <a:rPr lang="zh-CN" altLang="en-US" sz="3200" b="1" dirty="0">
                <a:solidFill>
                  <a:srgbClr val="FF0000"/>
                </a:solidFill>
              </a:rPr>
              <a:t>年以下</a:t>
            </a:r>
            <a:r>
              <a:rPr lang="zh-CN" altLang="en-US" sz="3200" b="1" dirty="0">
                <a:solidFill>
                  <a:schemeClr val="tx1"/>
                </a:solidFill>
              </a:rPr>
              <a:t>的资本，也可分为政府短期资本和私人短期资本。短期资本流动主要包括进出口信贷、套汇套利交易、跨国公司的资金调拨、金融机构的头寸调整，以及资本外逃和投机性资金流动等。短期资本流动，尤其是游资，其流动性很强，经常在国际间频繁转移，是造成国际金融局势动荡的重要因素。</a:t>
            </a:r>
            <a:endParaRPr lang="zh-CN" altLang="en-US" sz="3200" b="1" dirty="0">
              <a:solidFill>
                <a:schemeClr val="tx1"/>
              </a:solidFill>
            </a:endParaRPr>
          </a:p>
        </p:txBody>
      </p:sp>
    </p:spTree>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0690" name="Rectangle 2"/>
          <p:cNvSpPr>
            <a:spLocks noGrp="1"/>
          </p:cNvSpPr>
          <p:nvPr>
            <p:ph type="title"/>
          </p:nvPr>
        </p:nvSpPr>
        <p:spPr>
          <a:ln/>
        </p:spPr>
        <p:txBody>
          <a:bodyPr vert="horz" wrap="square" lIns="92075" tIns="46038" rIns="92075" bIns="46038" anchor="ctr" anchorCtr="0"/>
          <a:p>
            <a:pPr eaLnBrk="1" hangingPunct="1"/>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r>
              <a:rPr lang="en-US" altLang="zh-CN" b="1" dirty="0">
                <a:solidFill>
                  <a:schemeClr val="tx1"/>
                </a:solidFill>
                <a:latin typeface="宋体" panose="02010600030101010101" pitchFamily="2" charset="-122"/>
              </a:rPr>
              <a:t>3</a:t>
            </a:r>
            <a:r>
              <a:rPr lang="zh-CN" altLang="en-US" b="1" dirty="0">
                <a:solidFill>
                  <a:schemeClr val="tx1"/>
                </a:solidFill>
                <a:latin typeface="宋体" panose="02010600030101010101" pitchFamily="2" charset="-122"/>
              </a:rPr>
              <a:t>、上下限</a:t>
            </a:r>
            <a:br>
              <a:rPr lang="zh-CN" altLang="en-US" b="1" dirty="0">
                <a:solidFill>
                  <a:schemeClr val="tx1"/>
                </a:solidFill>
                <a:latin typeface="宋体" panose="02010600030101010101" pitchFamily="2" charset="-122"/>
              </a:rPr>
            </a:b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同时还规定，各国货币对美元</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的汇率，一般只能在黄金平价</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或中心汇率上下各</a:t>
            </a:r>
            <a:r>
              <a:rPr lang="en-US" altLang="zh-CN" b="1" dirty="0">
                <a:solidFill>
                  <a:schemeClr val="tx1"/>
                </a:solidFill>
                <a:latin typeface="宋体" panose="02010600030101010101" pitchFamily="2" charset="-122"/>
              </a:rPr>
              <a:t>l</a:t>
            </a:r>
            <a:r>
              <a:rPr lang="zh-CN" altLang="en-US" b="1" dirty="0">
                <a:solidFill>
                  <a:schemeClr val="tx1"/>
                </a:solidFill>
                <a:latin typeface="宋体" panose="02010600030101010101" pitchFamily="2" charset="-122"/>
              </a:rPr>
              <a:t>％的幅度内</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波动。</a:t>
            </a:r>
            <a:endParaRPr lang="zh-CN" altLang="en-US" b="1" dirty="0">
              <a:solidFill>
                <a:schemeClr val="tx1"/>
              </a:solidFill>
              <a:latin typeface="宋体" panose="02010600030101010101" pitchFamily="2" charset="-122"/>
            </a:endParaRPr>
          </a:p>
        </p:txBody>
      </p:sp>
    </p:spTree>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1714" name="Rectangle 2"/>
          <p:cNvSpPr>
            <a:spLocks noGrp="1"/>
          </p:cNvSpPr>
          <p:nvPr>
            <p:ph type="title"/>
          </p:nvPr>
        </p:nvSpPr>
        <p:spPr>
          <a:ln/>
        </p:spPr>
        <p:txBody>
          <a:bodyPr vert="horz" wrap="square" lIns="92075" tIns="46038" rIns="92075" bIns="46038" anchor="ctr" anchorCtr="0"/>
          <a:p>
            <a:pPr eaLnBrk="1" hangingPunct="1"/>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r>
              <a:rPr lang="en-US" altLang="zh-CN" b="1" dirty="0">
                <a:solidFill>
                  <a:schemeClr val="tx1"/>
                </a:solidFill>
                <a:latin typeface="宋体" panose="02010600030101010101" pitchFamily="2" charset="-122"/>
              </a:rPr>
              <a:t>4</a:t>
            </a:r>
            <a:r>
              <a:rPr lang="zh-CN" altLang="en-US" b="1" dirty="0">
                <a:solidFill>
                  <a:schemeClr val="tx1"/>
                </a:solidFill>
                <a:latin typeface="宋体" panose="02010600030101010101" pitchFamily="2" charset="-122"/>
              </a:rPr>
              <a:t>、有干预</a:t>
            </a:r>
            <a:br>
              <a:rPr lang="zh-CN" altLang="en-US" b="1" dirty="0">
                <a:solidFill>
                  <a:schemeClr val="tx1"/>
                </a:solidFill>
                <a:latin typeface="宋体" panose="02010600030101010101" pitchFamily="2" charset="-122"/>
              </a:rPr>
            </a:b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各国的中央银行有义务在外汇</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市场上进行干预，以便保持外</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汇行市的稳定，使它不致偏离</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规定的波动幅度。</a:t>
            </a:r>
            <a:endParaRPr lang="zh-CN" altLang="en-US" b="1" dirty="0">
              <a:solidFill>
                <a:schemeClr val="tx1"/>
              </a:solidFill>
              <a:latin typeface="宋体" panose="02010600030101010101" pitchFamily="2" charset="-122"/>
            </a:endParaRPr>
          </a:p>
        </p:txBody>
      </p:sp>
    </p:spTree>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2738" name="Rectangle 2"/>
          <p:cNvSpPr>
            <a:spLocks noGrp="1"/>
          </p:cNvSpPr>
          <p:nvPr>
            <p:ph type="title"/>
          </p:nvPr>
        </p:nvSpPr>
        <p:spPr>
          <a:ln/>
        </p:spPr>
        <p:txBody>
          <a:bodyPr vert="horz" wrap="square" lIns="92075" tIns="46038" rIns="92075" bIns="46038" anchor="ctr" anchorCtr="0"/>
          <a:p>
            <a:pPr eaLnBrk="1" hangingPunct="1"/>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若一国的国际收支出现基本性</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不平衡（</a:t>
            </a:r>
            <a:r>
              <a:rPr lang="en-US" altLang="zh-CN" b="1" dirty="0">
                <a:solidFill>
                  <a:schemeClr val="tx1"/>
                </a:solidFill>
                <a:latin typeface="宋体" panose="02010600030101010101" pitchFamily="2" charset="-122"/>
              </a:rPr>
              <a:t>fundamental disequilibrium</a:t>
            </a:r>
            <a:r>
              <a:rPr lang="zh-CN" altLang="en-US" b="1" dirty="0">
                <a:solidFill>
                  <a:schemeClr val="tx1"/>
                </a:solidFill>
                <a:latin typeface="宋体" panose="02010600030101010101" pitchFamily="2" charset="-122"/>
              </a:rPr>
              <a:t>），则可在</a:t>
            </a:r>
            <a:r>
              <a:rPr lang="en-US" altLang="zh-CN" b="1" dirty="0">
                <a:solidFill>
                  <a:schemeClr val="tx1"/>
                </a:solidFill>
                <a:latin typeface="宋体" panose="02010600030101010101" pitchFamily="2" charset="-122"/>
              </a:rPr>
              <a:t>10%</a:t>
            </a:r>
            <a:r>
              <a:rPr lang="zh-CN" altLang="en-US" b="1" dirty="0">
                <a:solidFill>
                  <a:schemeClr val="tx1"/>
                </a:solidFill>
                <a:latin typeface="宋体" panose="02010600030101010101" pitchFamily="2" charset="-122"/>
              </a:rPr>
              <a:t>的限度内调整其含金量或对美</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元的中心汇率。至于</a:t>
            </a:r>
            <a:r>
              <a:rPr lang="en-US" altLang="zh-CN" b="1" dirty="0">
                <a:solidFill>
                  <a:schemeClr val="tx1"/>
                </a:solidFill>
                <a:latin typeface="宋体" panose="02010600030101010101" pitchFamily="2" charset="-122"/>
              </a:rPr>
              <a:t>10%</a:t>
            </a:r>
            <a:r>
              <a:rPr lang="zh-CN" altLang="en-US" b="1" dirty="0">
                <a:solidFill>
                  <a:schemeClr val="tx1"/>
                </a:solidFill>
                <a:latin typeface="宋体" panose="02010600030101010101" pitchFamily="2" charset="-122"/>
              </a:rPr>
              <a:t>以上的调整幅度，则须报经基金组织</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批准。</a:t>
            </a:r>
            <a:endParaRPr lang="zh-CN" altLang="en-US" b="1" dirty="0">
              <a:solidFill>
                <a:schemeClr val="tx1"/>
              </a:solidFill>
              <a:latin typeface="宋体" panose="02010600030101010101" pitchFamily="2" charset="-122"/>
            </a:endParaRPr>
          </a:p>
        </p:txBody>
      </p:sp>
    </p:spTree>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3762" name="Rectangle 2"/>
          <p:cNvSpPr>
            <a:spLocks noGrp="1"/>
          </p:cNvSpPr>
          <p:nvPr>
            <p:ph type="title"/>
          </p:nvPr>
        </p:nvSpPr>
        <p:spPr>
          <a:xfrm>
            <a:off x="1371600" y="908050"/>
            <a:ext cx="7772400" cy="1206500"/>
          </a:xfrm>
          <a:ln/>
        </p:spPr>
        <p:txBody>
          <a:bodyPr vert="horz" wrap="square" lIns="92075" tIns="46038" rIns="92075" bIns="46038" anchor="ctr" anchorCtr="0"/>
          <a:p>
            <a:pPr eaLnBrk="1" hangingPunct="1"/>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这一汇率制度的波动幅度虽已超过金本位制度下的黄金输送点，但由于规定不能超过平价的</a:t>
            </a:r>
            <a:r>
              <a:rPr lang="en-US" altLang="zh-CN" sz="3200" b="1" dirty="0">
                <a:solidFill>
                  <a:schemeClr val="tx1"/>
                </a:solidFill>
                <a:latin typeface="宋体" panose="02010600030101010101" pitchFamily="2" charset="-122"/>
              </a:rPr>
              <a:t>l</a:t>
            </a:r>
            <a:r>
              <a:rPr lang="zh-CN" altLang="en-US" sz="3200" b="1" dirty="0">
                <a:solidFill>
                  <a:schemeClr val="tx1"/>
                </a:solidFill>
                <a:latin typeface="宋体" panose="02010600030101010101" pitchFamily="2" charset="-122"/>
              </a:rPr>
              <a:t>％，波动幅度不算大，所以仍属固定汇率制度，或称可调整钉住汇率制度（</a:t>
            </a:r>
            <a:r>
              <a:rPr lang="en-US" altLang="zh-CN" sz="3200" b="1" dirty="0">
                <a:solidFill>
                  <a:schemeClr val="tx1"/>
                </a:solidFill>
                <a:latin typeface="宋体" panose="02010600030101010101" pitchFamily="2" charset="-122"/>
              </a:rPr>
              <a:t>Adjustable Peg Rate System</a:t>
            </a:r>
            <a:r>
              <a:rPr lang="zh-CN" altLang="en-US" sz="3200" b="1" dirty="0">
                <a:solidFill>
                  <a:schemeClr val="tx1"/>
                </a:solidFill>
                <a:latin typeface="宋体" panose="02010600030101010101" pitchFamily="2" charset="-122"/>
              </a:rPr>
              <a:t>）。</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布雷顿森林体系的内在缺陷</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布雷顿森林体系的建立为战后的世界经济发展提供了良好的稳定环境，促进了各国的经济增长。但是，该体系在建立之初就已经具有重大的内在缺陷。</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4786" name="Rectangle 2"/>
          <p:cNvSpPr>
            <a:spLocks noGrp="1"/>
          </p:cNvSpPr>
          <p:nvPr>
            <p:ph type="title"/>
          </p:nvPr>
        </p:nvSpPr>
        <p:spPr>
          <a:xfrm>
            <a:off x="1371600" y="1268413"/>
            <a:ext cx="7772400" cy="1206500"/>
          </a:xfrm>
          <a:ln/>
        </p:spPr>
        <p:txBody>
          <a:bodyPr vert="horz" wrap="square" lIns="92075" tIns="46038" rIns="92075" bIns="46038" anchor="ctr" anchorCtr="0"/>
          <a:p>
            <a:pPr eaLnBrk="1" hangingPunct="1"/>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美国耶鲁大学教授罗伯特</a:t>
            </a:r>
            <a:r>
              <a:rPr lang="en-US" altLang="zh-CN" sz="3200" b="1" dirty="0">
                <a:solidFill>
                  <a:schemeClr val="tx1"/>
                </a:solidFill>
                <a:latin typeface="宋体" panose="02010600030101010101" pitchFamily="2" charset="-122"/>
              </a:rPr>
              <a:t>·</a:t>
            </a:r>
            <a:r>
              <a:rPr lang="zh-CN" altLang="en-US" sz="3200" b="1" dirty="0">
                <a:solidFill>
                  <a:schemeClr val="tx1"/>
                </a:solidFill>
                <a:latin typeface="宋体" panose="02010600030101010101" pitchFamily="2" charset="-122"/>
              </a:rPr>
              <a:t>特里芬（</a:t>
            </a:r>
            <a:r>
              <a:rPr lang="en-US" altLang="zh-CN" sz="3200" b="1" dirty="0">
                <a:solidFill>
                  <a:schemeClr val="tx1"/>
                </a:solidFill>
                <a:latin typeface="宋体" panose="02010600030101010101" pitchFamily="2" charset="-122"/>
              </a:rPr>
              <a:t>Robert Triffin</a:t>
            </a:r>
            <a:r>
              <a:rPr lang="zh-CN" altLang="en-US" sz="3200" b="1" dirty="0">
                <a:solidFill>
                  <a:schemeClr val="tx1"/>
                </a:solidFill>
                <a:latin typeface="宋体" panose="02010600030101010101" pitchFamily="2" charset="-122"/>
              </a:rPr>
              <a:t>）早在</a:t>
            </a:r>
            <a:r>
              <a:rPr lang="en-US" altLang="zh-CN" sz="3200" b="1" dirty="0">
                <a:solidFill>
                  <a:schemeClr val="tx1"/>
                </a:solidFill>
                <a:latin typeface="宋体" panose="02010600030101010101" pitchFamily="2" charset="-122"/>
              </a:rPr>
              <a:t>1950</a:t>
            </a:r>
            <a:r>
              <a:rPr lang="zh-CN" altLang="en-US" sz="3200" b="1" dirty="0">
                <a:solidFill>
                  <a:schemeClr val="tx1"/>
                </a:solidFill>
                <a:latin typeface="宋体" panose="02010600030101010101" pitchFamily="2" charset="-122"/>
              </a:rPr>
              <a:t>年代就撰文指出了该体系的问题，后来，他在</a:t>
            </a:r>
            <a:r>
              <a:rPr lang="en-US" altLang="zh-CN" sz="3200" b="1" dirty="0">
                <a:solidFill>
                  <a:schemeClr val="tx1"/>
                </a:solidFill>
                <a:latin typeface="宋体" panose="02010600030101010101" pitchFamily="2" charset="-122"/>
              </a:rPr>
              <a:t>1960</a:t>
            </a:r>
            <a:r>
              <a:rPr lang="zh-CN" altLang="en-US" sz="3200" b="1" dirty="0">
                <a:solidFill>
                  <a:schemeClr val="tx1"/>
                </a:solidFill>
                <a:latin typeface="宋体" panose="02010600030101010101" pitchFamily="2" charset="-122"/>
              </a:rPr>
              <a:t>年出版的</a:t>
            </a:r>
            <a:r>
              <a:rPr lang="en-US" altLang="zh-CN" sz="3200" b="1" dirty="0">
                <a:solidFill>
                  <a:schemeClr val="tx1"/>
                </a:solidFill>
                <a:latin typeface="宋体" panose="02010600030101010101" pitchFamily="2" charset="-122"/>
              </a:rPr>
              <a:t>《</a:t>
            </a:r>
            <a:r>
              <a:rPr lang="zh-CN" altLang="en-US" sz="3200" b="1" dirty="0">
                <a:solidFill>
                  <a:schemeClr val="tx1"/>
                </a:solidFill>
                <a:latin typeface="宋体" panose="02010600030101010101" pitchFamily="2" charset="-122"/>
              </a:rPr>
              <a:t>黄金和美元危机</a:t>
            </a:r>
            <a:r>
              <a:rPr lang="en-US" altLang="zh-CN" sz="3200" b="1" dirty="0">
                <a:solidFill>
                  <a:schemeClr val="tx1"/>
                </a:solidFill>
                <a:latin typeface="宋体" panose="02010600030101010101" pitchFamily="2" charset="-122"/>
              </a:rPr>
              <a:t>》</a:t>
            </a:r>
            <a:r>
              <a:rPr lang="zh-CN" altLang="en-US" sz="3200" b="1" dirty="0">
                <a:solidFill>
                  <a:schemeClr val="tx1"/>
                </a:solidFill>
                <a:latin typeface="宋体" panose="02010600030101010101" pitchFamily="2" charset="-122"/>
              </a:rPr>
              <a:t>（</a:t>
            </a:r>
            <a:r>
              <a:rPr lang="en-US" altLang="zh-CN" sz="3200" b="1" dirty="0">
                <a:solidFill>
                  <a:schemeClr val="tx1"/>
                </a:solidFill>
                <a:latin typeface="宋体" panose="02010600030101010101" pitchFamily="2" charset="-122"/>
              </a:rPr>
              <a:t>Gold and the Dollar Crisis</a:t>
            </a:r>
            <a:r>
              <a:rPr lang="zh-CN" altLang="en-US" sz="3200" b="1" dirty="0">
                <a:solidFill>
                  <a:schemeClr val="tx1"/>
                </a:solidFill>
                <a:latin typeface="宋体" panose="02010600030101010101" pitchFamily="2" charset="-122"/>
              </a:rPr>
              <a:t>）一书中更加完整地提出了这一观点。</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特里芬指出，由于美元成为各国货币的钉住对象，结果就衍生为具有干预货币、储备货币和结算货币功能的国际货币。因此，为了满足世界经济对国际货币需求量的不断增长，美国就必须通过国际收支逆差源源不断地对外输出美元。</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5810" name="Rectangle 2"/>
          <p:cNvSpPr>
            <a:spLocks noGrp="1"/>
          </p:cNvSpPr>
          <p:nvPr>
            <p:ph type="title"/>
          </p:nvPr>
        </p:nvSpPr>
        <p:spPr>
          <a:xfrm>
            <a:off x="1371600" y="981075"/>
            <a:ext cx="7772400" cy="1206500"/>
          </a:xfrm>
          <a:ln/>
        </p:spPr>
        <p:txBody>
          <a:bodyPr vert="horz" wrap="square" lIns="92075" tIns="46038" rIns="92075" bIns="46038" anchor="ctr" anchorCtr="0"/>
          <a:p>
            <a:pPr eaLnBrk="1" hangingPunct="1"/>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但是，美国国际收支的持续逆差会导致美元汇率的不稳，这就会引发整个世界经济的动荡。此外，随着美元的不断外流，美国的黄金储备量就不足以满足美元的兑付需要。一旦各国发现持有的大量美元不能全部转换成黄金，人们就不愿意接受美元，美元的末日也就来临了。</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en-US" altLang="zh-CN" sz="3200" b="1" dirty="0">
                <a:solidFill>
                  <a:schemeClr val="tx1"/>
                </a:solidFill>
                <a:latin typeface="宋体" panose="02010600030101010101" pitchFamily="2" charset="-122"/>
              </a:rPr>
              <a:t>overhang</a:t>
            </a:r>
            <a:r>
              <a:rPr lang="zh-CN" altLang="en-US" sz="3200" b="1" dirty="0">
                <a:solidFill>
                  <a:schemeClr val="tx1"/>
                </a:solidFill>
                <a:latin typeface="宋体" panose="02010600030101010101" pitchFamily="2" charset="-122"/>
              </a:rPr>
              <a:t>：悬突额，境外过剩美元：</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境外美元流通量与美国货币当局持有的黄金储备量之差。</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6834" name="Rectangle 2"/>
          <p:cNvSpPr>
            <a:spLocks noGrp="1"/>
          </p:cNvSpPr>
          <p:nvPr>
            <p:ph type="title"/>
          </p:nvPr>
        </p:nvSpPr>
        <p:spPr>
          <a:xfrm>
            <a:off x="1371600" y="1268413"/>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由此可见，在布雷顿森林体系中，美国若大量对外输出美元，则会导致美元自身的危机，若限制输出美元，国际货币体系就会面临国际货币的数量短缺。布雷顿森林体系的这种内在缺陷后来就被人们称作</a:t>
            </a:r>
            <a:r>
              <a:rPr lang="zh-CN" altLang="en-US" sz="2800" b="1" dirty="0">
                <a:solidFill>
                  <a:schemeClr val="tx1"/>
                </a:solidFill>
              </a:rPr>
              <a:t>“</a:t>
            </a:r>
            <a:r>
              <a:rPr lang="zh-CN" altLang="en-US" sz="2800" b="1" dirty="0">
                <a:solidFill>
                  <a:schemeClr val="tx1"/>
                </a:solidFill>
                <a:latin typeface="宋体" panose="02010600030101010101" pitchFamily="2" charset="-122"/>
              </a:rPr>
              <a:t>特里芬难题</a:t>
            </a:r>
            <a:r>
              <a:rPr lang="zh-CN" altLang="en-US" sz="2800" b="1" dirty="0">
                <a:solidFill>
                  <a:schemeClr val="tx1"/>
                </a:solidFill>
              </a:rPr>
              <a:t>”</a:t>
            </a:r>
            <a:r>
              <a:rPr lang="zh-CN" altLang="en-US" sz="2800" b="1" dirty="0">
                <a:solidFill>
                  <a:schemeClr val="tx1"/>
                </a:solidFill>
                <a:latin typeface="宋体" panose="02010600030101010101" pitchFamily="2" charset="-122"/>
              </a:rPr>
              <a:t>（</a:t>
            </a:r>
            <a:r>
              <a:rPr lang="en-US" altLang="zh-CN" sz="2800" b="1" dirty="0">
                <a:solidFill>
                  <a:schemeClr val="tx1"/>
                </a:solidFill>
                <a:latin typeface="宋体" panose="02010600030101010101" pitchFamily="2" charset="-122"/>
              </a:rPr>
              <a:t>Triffin Dilemma</a:t>
            </a:r>
            <a:r>
              <a:rPr lang="zh-CN" altLang="en-US" sz="2800" b="1" dirty="0">
                <a:solidFill>
                  <a:schemeClr val="tx1"/>
                </a:solidFill>
                <a:latin typeface="宋体" panose="02010600030101010101" pitchFamily="2" charset="-122"/>
              </a:rPr>
              <a:t>）。</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局势的发展果然被特里芬不幸而言中。自</a:t>
            </a:r>
            <a:r>
              <a:rPr lang="en-US" altLang="zh-CN" sz="2800" b="1" dirty="0">
                <a:solidFill>
                  <a:schemeClr val="tx1"/>
                </a:solidFill>
                <a:latin typeface="宋体" panose="02010600030101010101" pitchFamily="2" charset="-122"/>
              </a:rPr>
              <a:t>1960</a:t>
            </a:r>
            <a:r>
              <a:rPr lang="zh-CN" altLang="en-US" sz="2800" b="1" dirty="0">
                <a:solidFill>
                  <a:schemeClr val="tx1"/>
                </a:solidFill>
                <a:latin typeface="宋体" panose="02010600030101010101" pitchFamily="2" charset="-122"/>
              </a:rPr>
              <a:t>年代起，随着美国国际收支的极度恶化和美元的过度外流，人们对美元的前景日益看淡，纷纷开始以美元从美国兑付黄金，导致美国的黄金储备迅速下降，美国政府被迫于</a:t>
            </a:r>
            <a:r>
              <a:rPr lang="en-US" altLang="zh-CN" sz="2800" b="1" dirty="0">
                <a:solidFill>
                  <a:schemeClr val="tx1"/>
                </a:solidFill>
                <a:latin typeface="宋体" panose="02010600030101010101" pitchFamily="2" charset="-122"/>
              </a:rPr>
              <a:t>1971</a:t>
            </a:r>
            <a:r>
              <a:rPr lang="zh-CN" altLang="en-US" sz="2800" b="1" dirty="0">
                <a:solidFill>
                  <a:schemeClr val="tx1"/>
                </a:solidFill>
                <a:latin typeface="宋体" panose="02010600030101010101" pitchFamily="2" charset="-122"/>
              </a:rPr>
              <a:t>年</a:t>
            </a:r>
            <a:r>
              <a:rPr lang="en-US" altLang="zh-CN" sz="2800" b="1" dirty="0">
                <a:solidFill>
                  <a:schemeClr val="tx1"/>
                </a:solidFill>
                <a:latin typeface="宋体" panose="02010600030101010101" pitchFamily="2" charset="-122"/>
              </a:rPr>
              <a:t>8</a:t>
            </a:r>
            <a:r>
              <a:rPr lang="zh-CN" altLang="en-US" sz="2800" b="1" dirty="0">
                <a:solidFill>
                  <a:schemeClr val="tx1"/>
                </a:solidFill>
                <a:latin typeface="宋体" panose="02010600030101010101" pitchFamily="2" charset="-122"/>
              </a:rPr>
              <a:t>月</a:t>
            </a:r>
            <a:r>
              <a:rPr lang="en-US" altLang="zh-CN" sz="2800" b="1" dirty="0">
                <a:solidFill>
                  <a:schemeClr val="tx1"/>
                </a:solidFill>
                <a:latin typeface="宋体" panose="02010600030101010101" pitchFamily="2" charset="-122"/>
              </a:rPr>
              <a:t>15</a:t>
            </a:r>
            <a:r>
              <a:rPr lang="zh-CN" altLang="en-US" sz="2800" b="1" dirty="0">
                <a:solidFill>
                  <a:schemeClr val="tx1"/>
                </a:solidFill>
                <a:latin typeface="宋体" panose="02010600030101010101" pitchFamily="2" charset="-122"/>
              </a:rPr>
              <a:t>日宣布停止美元对黄金的兑付。</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7858" name="Rectangle 2"/>
          <p:cNvSpPr>
            <a:spLocks noGrp="1"/>
          </p:cNvSpPr>
          <p:nvPr>
            <p:ph type="title"/>
          </p:nvPr>
        </p:nvSpPr>
        <p:spPr>
          <a:xfrm>
            <a:off x="1371600" y="1196975"/>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在随后的</a:t>
            </a:r>
            <a:r>
              <a:rPr lang="en-US" altLang="zh-CN" sz="2800" b="1" dirty="0">
                <a:solidFill>
                  <a:schemeClr val="tx1"/>
                </a:solidFill>
                <a:latin typeface="宋体" panose="02010600030101010101" pitchFamily="2" charset="-122"/>
              </a:rPr>
              <a:t>1</a:t>
            </a:r>
            <a:r>
              <a:rPr lang="zh-CN" altLang="en-US" sz="2800" b="1" dirty="0">
                <a:solidFill>
                  <a:schemeClr val="tx1"/>
                </a:solidFill>
                <a:latin typeface="宋体" panose="02010600030101010101" pitchFamily="2" charset="-122"/>
              </a:rPr>
              <a:t>年多时间里，美国和其他西方国家虽采取了种种挽救措施，但由于美国国际收支逆差的趋势没有逆转，国际外汇市场上再次出现大规模地抛售美元的浪潮，各国货币纷纷与美元脱钩，宣布实现浮动汇率制度，失去黄金支撑的布雷顿森林体系终于解体。</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两种调节机制上的不对称：</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1</a:t>
            </a:r>
            <a:r>
              <a:rPr lang="zh-CN" altLang="en-US" sz="2800" b="1" dirty="0">
                <a:solidFill>
                  <a:schemeClr val="tx1"/>
                </a:solidFill>
                <a:latin typeface="宋体" panose="02010600030101010101" pitchFamily="2" charset="-122"/>
              </a:rPr>
              <a:t>、调节负担的不对称</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2</a:t>
            </a:r>
            <a:r>
              <a:rPr lang="zh-CN" altLang="en-US" sz="2800" b="1" dirty="0">
                <a:solidFill>
                  <a:schemeClr val="tx1"/>
                </a:solidFill>
                <a:latin typeface="宋体" panose="02010600030101010101" pitchFamily="2" charset="-122"/>
              </a:rPr>
              <a:t>、美国与其他国家调节的不对称</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82" name="Picture 4"/>
          <p:cNvPicPr>
            <a:picLocks noChangeAspect="1"/>
          </p:cNvPicPr>
          <p:nvPr/>
        </p:nvPicPr>
        <p:blipFill>
          <a:blip r:embed="rId1">
            <a:clrChange>
              <a:clrFrom>
                <a:srgbClr val="FFFFFF"/>
              </a:clrFrom>
              <a:clrTo>
                <a:srgbClr val="FFFFFF">
                  <a:alpha val="0"/>
                </a:srgbClr>
              </a:clrTo>
            </a:clrChange>
          </a:blip>
          <a:srcRect t="19272" b="3404"/>
          <a:stretch>
            <a:fillRect/>
          </a:stretch>
        </p:blipFill>
        <p:spPr>
          <a:xfrm>
            <a:off x="0" y="0"/>
            <a:ext cx="9144000" cy="6858000"/>
          </a:xfrm>
          <a:prstGeom prst="rect">
            <a:avLst/>
          </a:prstGeom>
          <a:solidFill>
            <a:schemeClr val="tx1"/>
          </a:solidFill>
          <a:ln w="9525">
            <a:noFill/>
          </a:ln>
        </p:spPr>
      </p:pic>
    </p:spTree>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9906" name="Rectangle 4"/>
          <p:cNvSpPr>
            <a:spLocks noGrp="1"/>
          </p:cNvSpPr>
          <p:nvPr>
            <p:ph type="title"/>
          </p:nvPr>
        </p:nvSpPr>
        <p:spPr>
          <a:xfrm>
            <a:off x="1371600" y="2781300"/>
            <a:ext cx="7772400" cy="1206500"/>
          </a:xfrm>
          <a:ln/>
        </p:spPr>
        <p:txBody>
          <a:bodyPr vert="horz" wrap="square" lIns="91440" tIns="45720" rIns="91440" bIns="45720" anchor="ctr" anchorCtr="0"/>
          <a:p>
            <a:pPr eaLnBrk="1" hangingPunct="1"/>
            <a:r>
              <a:rPr lang="zh-CN" altLang="en-US" sz="3200" b="1" dirty="0">
                <a:solidFill>
                  <a:schemeClr val="tx1"/>
                </a:solidFill>
                <a:latin typeface="宋体" panose="02010600030101010101" pitchFamily="2" charset="-122"/>
              </a:rPr>
              <a:t>第九章  国际金融市场</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国际债券</a:t>
            </a:r>
            <a:r>
              <a:rPr lang="zh-CN" altLang="en-US" sz="3200" b="1" dirty="0">
                <a:solidFill>
                  <a:schemeClr val="tx1"/>
                </a:solidFill>
              </a:rPr>
              <a:t>（</a:t>
            </a:r>
            <a:r>
              <a:rPr lang="en-US" altLang="zh-CN" sz="3200" b="1" dirty="0">
                <a:solidFill>
                  <a:schemeClr val="tx1"/>
                </a:solidFill>
              </a:rPr>
              <a:t>International Bond</a:t>
            </a:r>
            <a:r>
              <a:rPr lang="zh-CN" altLang="en-US" sz="3200" b="1" dirty="0">
                <a:solidFill>
                  <a:schemeClr val="tx1"/>
                </a:solidFill>
              </a:rPr>
              <a:t>）按定值货币与发行地是否一致可分为外国债券和欧洲债券。</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外国债券（</a:t>
            </a:r>
            <a:r>
              <a:rPr lang="en-US" altLang="zh-CN" sz="3200" b="1" dirty="0">
                <a:solidFill>
                  <a:schemeClr val="tx1"/>
                </a:solidFill>
              </a:rPr>
              <a:t>Foreign Bond</a:t>
            </a:r>
            <a:r>
              <a:rPr lang="zh-CN" altLang="en-US" sz="3200" b="1" dirty="0">
                <a:solidFill>
                  <a:schemeClr val="tx1"/>
                </a:solidFill>
              </a:rPr>
              <a:t>）是一国居民在另一国发行的以发行地货币定值的债券。</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即</a:t>
            </a:r>
            <a:r>
              <a:rPr lang="en-US" altLang="zh-CN" sz="3200" b="1" dirty="0">
                <a:solidFill>
                  <a:schemeClr val="tx1"/>
                </a:solidFill>
              </a:rPr>
              <a:t>A</a:t>
            </a:r>
            <a:r>
              <a:rPr lang="zh-CN" altLang="en-US" sz="3200" b="1" dirty="0">
                <a:solidFill>
                  <a:schemeClr val="tx1"/>
                </a:solidFill>
              </a:rPr>
              <a:t>国居民在</a:t>
            </a:r>
            <a:r>
              <a:rPr lang="en-US" altLang="zh-CN" sz="3200" b="1" dirty="0">
                <a:solidFill>
                  <a:schemeClr val="tx1"/>
                </a:solidFill>
              </a:rPr>
              <a:t>B</a:t>
            </a:r>
            <a:r>
              <a:rPr lang="zh-CN" altLang="en-US" sz="3200" b="1" dirty="0">
                <a:solidFill>
                  <a:schemeClr val="tx1"/>
                </a:solidFill>
              </a:rPr>
              <a:t>国发行的以</a:t>
            </a:r>
            <a:r>
              <a:rPr lang="en-US" altLang="zh-CN" sz="3200" b="1" dirty="0">
                <a:solidFill>
                  <a:schemeClr val="tx1"/>
                </a:solidFill>
              </a:rPr>
              <a:t>B</a:t>
            </a:r>
            <a:r>
              <a:rPr lang="zh-CN" altLang="en-US" sz="3200" b="1" dirty="0">
                <a:solidFill>
                  <a:schemeClr val="tx1"/>
                </a:solidFill>
              </a:rPr>
              <a:t>国</a:t>
            </a:r>
            <a:r>
              <a:rPr lang="zh-CN" altLang="en-US" sz="3200" b="1" dirty="0">
                <a:solidFill>
                  <a:schemeClr val="tx1"/>
                </a:solidFill>
                <a:latin typeface="宋体" panose="02010600030101010101" pitchFamily="2" charset="-122"/>
              </a:rPr>
              <a:t>货币为面值的债券。</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4"/>
          <p:cNvSpPr>
            <a:spLocks noGrp="1"/>
          </p:cNvSpPr>
          <p:nvPr>
            <p:ph type="title"/>
          </p:nvPr>
        </p:nvSpPr>
        <p:spPr>
          <a:xfrm>
            <a:off x="1371600" y="2708275"/>
            <a:ext cx="7772400" cy="1206500"/>
          </a:xfrm>
          <a:ln/>
        </p:spPr>
        <p:txBody>
          <a:bodyPr vert="horz" wrap="square" lIns="91440" tIns="45720" rIns="91440" bIns="45720" anchor="ctr" anchorCtr="0"/>
          <a:p>
            <a:pPr eaLnBrk="1" hangingPunct="1"/>
            <a:r>
              <a:rPr lang="zh-CN" altLang="en-US" sz="3200" b="1" dirty="0">
                <a:solidFill>
                  <a:schemeClr val="tx1"/>
                </a:solidFill>
              </a:rPr>
              <a:t>资本流入</a:t>
            </a:r>
            <a:r>
              <a:rPr lang="en-US" altLang="zh-CN" sz="3200" b="1" dirty="0">
                <a:solidFill>
                  <a:schemeClr val="tx1"/>
                </a:solidFill>
              </a:rPr>
              <a:t>(capital inflow)</a:t>
            </a:r>
            <a:r>
              <a:rPr lang="zh-CN" altLang="en-US" sz="3200" b="1" dirty="0">
                <a:solidFill>
                  <a:schemeClr val="tx1"/>
                </a:solidFill>
              </a:rPr>
              <a:t>是指资本从国外流入国内，它意味着本国对外国的负债增加，或外国对本国的资产增加，或本国在外国的资产减少，或外国对本国的负债减少。</a:t>
            </a:r>
            <a:br>
              <a:rPr lang="zh-CN" altLang="en-US" sz="3200" b="1" dirty="0">
                <a:solidFill>
                  <a:schemeClr val="tx1"/>
                </a:solidFill>
              </a:rPr>
            </a:br>
            <a:r>
              <a:rPr lang="zh-CN" altLang="en-US" sz="3200" b="1" dirty="0">
                <a:solidFill>
                  <a:schemeClr val="tx1"/>
                </a:solidFill>
              </a:rPr>
              <a:t>	</a:t>
            </a:r>
            <a:br>
              <a:rPr lang="zh-CN" altLang="en-US" sz="3200" b="1" dirty="0">
                <a:solidFill>
                  <a:schemeClr val="tx1"/>
                </a:solidFill>
              </a:rPr>
            </a:br>
            <a:r>
              <a:rPr lang="zh-CN" altLang="en-US" sz="3200" b="1" dirty="0">
                <a:solidFill>
                  <a:schemeClr val="tx1"/>
                </a:solidFill>
              </a:rPr>
              <a:t>资本流出</a:t>
            </a:r>
            <a:r>
              <a:rPr lang="en-US" altLang="zh-CN" sz="3200" b="1" dirty="0">
                <a:solidFill>
                  <a:schemeClr val="tx1"/>
                </a:solidFill>
              </a:rPr>
              <a:t>(capital outflow)</a:t>
            </a:r>
            <a:r>
              <a:rPr lang="zh-CN" altLang="en-US" sz="3200" b="1" dirty="0">
                <a:solidFill>
                  <a:schemeClr val="tx1"/>
                </a:solidFill>
              </a:rPr>
              <a:t>是指资本从国内流向国外，它意味着本国在国外的资产增产，或本国对外国的负债减少，或外国在本国的资产减少，外国在本国的负债增加。</a:t>
            </a:r>
            <a:endParaRPr lang="zh-CN" altLang="en-US" sz="3200" b="1" dirty="0">
              <a:solidFill>
                <a:schemeClr val="tx1"/>
              </a:solidFill>
            </a:endParaRPr>
          </a:p>
        </p:txBody>
      </p:sp>
    </p:spTree>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0930" name="Rectangle 2"/>
          <p:cNvSpPr>
            <a:spLocks noGrp="1"/>
          </p:cNvSpPr>
          <p:nvPr>
            <p:ph type="title"/>
          </p:nvPr>
        </p:nvSpPr>
        <p:spPr>
          <a:xfrm>
            <a:off x="1371600" y="1700213"/>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欧洲债券（</a:t>
            </a:r>
            <a:r>
              <a:rPr lang="en-US" altLang="zh-CN" sz="2800" b="1" dirty="0">
                <a:solidFill>
                  <a:schemeClr val="tx1"/>
                </a:solidFill>
                <a:latin typeface="宋体" panose="02010600030101010101" pitchFamily="2" charset="-122"/>
              </a:rPr>
              <a:t>Euro-bond</a:t>
            </a:r>
            <a:r>
              <a:rPr lang="zh-CN" altLang="en-US" sz="2800" b="1" dirty="0">
                <a:solidFill>
                  <a:schemeClr val="tx1"/>
                </a:solidFill>
                <a:latin typeface="宋体" panose="02010600030101010101" pitchFamily="2" charset="-122"/>
              </a:rPr>
              <a:t>）是一国居民在另一国发行的以第三国货币作为面值（</a:t>
            </a:r>
            <a:r>
              <a:rPr lang="en-US" altLang="zh-CN" sz="2800" b="1" dirty="0">
                <a:solidFill>
                  <a:schemeClr val="tx1"/>
                </a:solidFill>
                <a:latin typeface="宋体" panose="02010600030101010101" pitchFamily="2" charset="-122"/>
              </a:rPr>
              <a:t>face value</a:t>
            </a:r>
            <a:r>
              <a:rPr lang="zh-CN" altLang="en-US" sz="2800" b="1" dirty="0">
                <a:solidFill>
                  <a:schemeClr val="tx1"/>
                </a:solidFill>
                <a:latin typeface="宋体" panose="02010600030101010101" pitchFamily="2" charset="-122"/>
              </a:rPr>
              <a:t>）的债券。</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即</a:t>
            </a:r>
            <a:r>
              <a:rPr lang="en-US" altLang="zh-CN" sz="2800" b="1" dirty="0">
                <a:solidFill>
                  <a:schemeClr val="tx1"/>
                </a:solidFill>
                <a:latin typeface="宋体" panose="02010600030101010101" pitchFamily="2" charset="-122"/>
              </a:rPr>
              <a:t>A</a:t>
            </a:r>
            <a:r>
              <a:rPr lang="zh-CN" altLang="en-US" sz="2800" b="1" dirty="0">
                <a:solidFill>
                  <a:schemeClr val="tx1"/>
                </a:solidFill>
                <a:latin typeface="宋体" panose="02010600030101010101" pitchFamily="2" charset="-122"/>
              </a:rPr>
              <a:t>国居民在</a:t>
            </a:r>
            <a:r>
              <a:rPr lang="en-US" altLang="zh-CN" sz="2800" b="1" dirty="0">
                <a:solidFill>
                  <a:schemeClr val="tx1"/>
                </a:solidFill>
                <a:latin typeface="宋体" panose="02010600030101010101" pitchFamily="2" charset="-122"/>
              </a:rPr>
              <a:t>B</a:t>
            </a:r>
            <a:r>
              <a:rPr lang="zh-CN" altLang="en-US" sz="2800" b="1" dirty="0">
                <a:solidFill>
                  <a:schemeClr val="tx1"/>
                </a:solidFill>
                <a:latin typeface="宋体" panose="02010600030101010101" pitchFamily="2" charset="-122"/>
              </a:rPr>
              <a:t>国发行的以</a:t>
            </a:r>
            <a:r>
              <a:rPr lang="en-US" altLang="zh-CN" sz="2800" b="1" dirty="0">
                <a:solidFill>
                  <a:schemeClr val="tx1"/>
                </a:solidFill>
                <a:latin typeface="宋体" panose="02010600030101010101" pitchFamily="2" charset="-122"/>
              </a:rPr>
              <a:t>C</a:t>
            </a:r>
            <a:r>
              <a:rPr lang="zh-CN" altLang="en-US" sz="2800" b="1" dirty="0">
                <a:solidFill>
                  <a:schemeClr val="tx1"/>
                </a:solidFill>
                <a:latin typeface="宋体" panose="02010600030101010101" pitchFamily="2" charset="-122"/>
              </a:rPr>
              <a:t>国货币为面值的债券。</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hlinkClick r:id="rId1" action="ppaction://hlinkfile"/>
              </a:rPr>
              <a:t>案例：人民币债券</a:t>
            </a:r>
            <a:br>
              <a:rPr lang="zh-CN" altLang="en-US" sz="2800" b="1" dirty="0">
                <a:solidFill>
                  <a:schemeClr val="tx1"/>
                </a:solidFill>
                <a:latin typeface="宋体" panose="02010600030101010101" pitchFamily="2" charset="-122"/>
              </a:rPr>
            </a:br>
            <a:r>
              <a:rPr lang="zh-CN" altLang="en-US" sz="2800" b="1" dirty="0">
                <a:solidFill>
                  <a:schemeClr val="tx1"/>
                </a:solidFill>
              </a:rPr>
              <a:t>中国金融，</a:t>
            </a:r>
            <a:r>
              <a:rPr lang="en-US" altLang="zh-CN" sz="2800" b="1" dirty="0">
                <a:solidFill>
                  <a:schemeClr val="tx1"/>
                </a:solidFill>
              </a:rPr>
              <a:t>2007.9</a:t>
            </a:r>
            <a:r>
              <a:rPr lang="zh-CN" altLang="en-US" sz="2800" b="1" dirty="0">
                <a:solidFill>
                  <a:schemeClr val="tx1"/>
                </a:solidFill>
              </a:rPr>
              <a:t>，</a:t>
            </a:r>
            <a:r>
              <a:rPr lang="en-US" altLang="zh-CN" sz="2800" b="1" dirty="0">
                <a:solidFill>
                  <a:schemeClr val="tx1"/>
                </a:solidFill>
              </a:rPr>
              <a:t>P16</a:t>
            </a:r>
            <a:br>
              <a:rPr lang="en-US" altLang="zh-CN" sz="2800" b="1" dirty="0">
                <a:solidFill>
                  <a:schemeClr val="tx1"/>
                </a:solidFill>
              </a:rPr>
            </a:br>
            <a:br>
              <a:rPr lang="en-US" altLang="zh-CN" sz="2800" b="1" dirty="0">
                <a:solidFill>
                  <a:schemeClr val="tx1"/>
                </a:solidFill>
              </a:rPr>
            </a:br>
            <a:r>
              <a:rPr lang="zh-CN" altLang="en-US" sz="2800" b="1" dirty="0">
                <a:solidFill>
                  <a:schemeClr val="tx1"/>
                </a:solidFill>
              </a:rPr>
              <a:t>据美联储报告，有</a:t>
            </a:r>
            <a:r>
              <a:rPr lang="en-US" altLang="zh-CN" sz="2800" b="1" dirty="0">
                <a:solidFill>
                  <a:schemeClr val="tx1"/>
                </a:solidFill>
              </a:rPr>
              <a:t>60%</a:t>
            </a:r>
            <a:r>
              <a:rPr lang="zh-CN" altLang="en-US" sz="2800" b="1" dirty="0">
                <a:solidFill>
                  <a:schemeClr val="tx1"/>
                </a:solidFill>
              </a:rPr>
              <a:t>的美元在美国境外流通。</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hlinkClick r:id="rId2" action="ppaction://hlinkfile"/>
              </a:rPr>
              <a:t>汇率对股市的影响</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hlinkClick r:id="rId3" action="ppaction://hlinkfile"/>
              </a:rPr>
              <a:t>外管局的观点</a:t>
            </a:r>
            <a:endParaRPr lang="zh-CN" altLang="en-US" sz="2800" b="1" dirty="0">
              <a:solidFill>
                <a:schemeClr val="tx1"/>
              </a:solidFill>
            </a:endParaRPr>
          </a:p>
        </p:txBody>
      </p:sp>
    </p:spTree>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1954" name="Rectangle 2"/>
          <p:cNvSpPr>
            <a:spLocks noGrp="1"/>
          </p:cNvSpPr>
          <p:nvPr>
            <p:ph type="title"/>
          </p:nvPr>
        </p:nvSpPr>
        <p:spPr>
          <a:xfrm>
            <a:off x="1371600" y="2708275"/>
            <a:ext cx="7772400" cy="1206500"/>
          </a:xfrm>
          <a:ln/>
        </p:spPr>
        <p:txBody>
          <a:bodyPr vert="horz" wrap="square" lIns="91440" tIns="45720" rIns="91440" bIns="45720" anchor="ctr" anchorCtr="0"/>
          <a:p>
            <a:pPr eaLnBrk="1" hangingPunct="1"/>
            <a:r>
              <a:rPr lang="en-US" altLang="zh-CN" sz="3200" b="1" dirty="0">
                <a:solidFill>
                  <a:schemeClr val="tx1"/>
                </a:solidFill>
                <a:latin typeface="宋体" panose="02010600030101010101" pitchFamily="2" charset="-122"/>
              </a:rPr>
              <a:t>1960</a:t>
            </a:r>
            <a:r>
              <a:rPr lang="zh-CN" altLang="en-US" sz="3200" b="1" dirty="0">
                <a:solidFill>
                  <a:schemeClr val="tx1"/>
                </a:solidFill>
                <a:latin typeface="宋体" panose="02010600030101010101" pitchFamily="2" charset="-122"/>
              </a:rPr>
              <a:t>年代期间，许多非美国居民出于安全或便利方面的考虑，开始把存在美国的美元存款提取出来，存放到欧洲国家的一些银行。这种在美国境外的美元就被称为</a:t>
            </a:r>
            <a:r>
              <a:rPr lang="zh-CN" altLang="en-US" sz="3200" b="1" dirty="0">
                <a:solidFill>
                  <a:schemeClr val="tx1"/>
                </a:solidFill>
              </a:rPr>
              <a:t>“</a:t>
            </a:r>
            <a:r>
              <a:rPr lang="zh-CN" altLang="en-US" sz="3200" b="1" dirty="0">
                <a:solidFill>
                  <a:schemeClr val="tx1"/>
                </a:solidFill>
                <a:latin typeface="宋体" panose="02010600030101010101" pitchFamily="2" charset="-122"/>
              </a:rPr>
              <a:t>欧洲美元</a:t>
            </a:r>
            <a:r>
              <a:rPr lang="zh-CN" altLang="en-US" sz="3200" b="1" dirty="0">
                <a:solidFill>
                  <a:schemeClr val="tx1"/>
                </a:solidFill>
              </a:rPr>
              <a:t>”</a:t>
            </a:r>
            <a:r>
              <a:rPr lang="zh-CN" altLang="en-US" sz="3200" b="1" dirty="0">
                <a:solidFill>
                  <a:schemeClr val="tx1"/>
                </a:solidFill>
                <a:latin typeface="宋体" panose="02010600030101010101" pitchFamily="2" charset="-122"/>
              </a:rPr>
              <a:t>（</a:t>
            </a:r>
            <a:r>
              <a:rPr lang="en-US" altLang="zh-CN" sz="3200" b="1" dirty="0">
                <a:solidFill>
                  <a:schemeClr val="tx1"/>
                </a:solidFill>
                <a:latin typeface="宋体" panose="02010600030101010101" pitchFamily="2" charset="-122"/>
              </a:rPr>
              <a:t>Euro</a:t>
            </a:r>
            <a:r>
              <a:rPr lang="en-US" altLang="zh-CN" sz="3200" b="1" dirty="0">
                <a:solidFill>
                  <a:schemeClr val="tx1"/>
                </a:solidFill>
              </a:rPr>
              <a:t>-</a:t>
            </a:r>
            <a:r>
              <a:rPr lang="en-US" altLang="zh-CN" sz="3200" b="1" dirty="0">
                <a:solidFill>
                  <a:schemeClr val="tx1"/>
                </a:solidFill>
                <a:latin typeface="宋体" panose="02010600030101010101" pitchFamily="2" charset="-122"/>
              </a:rPr>
              <a:t>dollar</a:t>
            </a:r>
            <a:r>
              <a:rPr lang="zh-CN" altLang="en-US" sz="3200" b="1" dirty="0">
                <a:solidFill>
                  <a:schemeClr val="tx1"/>
                </a:solidFill>
                <a:latin typeface="宋体" panose="02010600030101010101" pitchFamily="2" charset="-122"/>
              </a:rPr>
              <a:t>），接受欧洲美元存款，并在此基础上提供贷款的银行称为</a:t>
            </a:r>
            <a:r>
              <a:rPr lang="zh-CN" altLang="en-US" sz="3200" b="1" dirty="0">
                <a:solidFill>
                  <a:schemeClr val="tx1"/>
                </a:solidFill>
              </a:rPr>
              <a:t>“</a:t>
            </a:r>
            <a:r>
              <a:rPr lang="zh-CN" altLang="en-US" sz="3200" b="1" dirty="0">
                <a:solidFill>
                  <a:schemeClr val="tx1"/>
                </a:solidFill>
                <a:latin typeface="宋体" panose="02010600030101010101" pitchFamily="2" charset="-122"/>
              </a:rPr>
              <a:t>欧洲银行</a:t>
            </a:r>
            <a:r>
              <a:rPr lang="zh-CN" altLang="en-US" sz="3200" b="1" dirty="0">
                <a:solidFill>
                  <a:schemeClr val="tx1"/>
                </a:solidFill>
              </a:rPr>
              <a:t>”</a:t>
            </a:r>
            <a:r>
              <a:rPr lang="zh-CN" altLang="en-US" sz="3200" b="1" dirty="0">
                <a:solidFill>
                  <a:schemeClr val="tx1"/>
                </a:solidFill>
                <a:latin typeface="宋体" panose="02010600030101010101" pitchFamily="2" charset="-122"/>
              </a:rPr>
              <a:t>（</a:t>
            </a:r>
            <a:r>
              <a:rPr lang="en-US" altLang="zh-CN" sz="3200" b="1" dirty="0">
                <a:solidFill>
                  <a:schemeClr val="tx1"/>
                </a:solidFill>
                <a:latin typeface="宋体" panose="02010600030101010101" pitchFamily="2" charset="-122"/>
              </a:rPr>
              <a:t>Euro</a:t>
            </a:r>
            <a:r>
              <a:rPr lang="en-US" altLang="zh-CN" sz="3200" b="1" dirty="0">
                <a:solidFill>
                  <a:schemeClr val="tx1"/>
                </a:solidFill>
              </a:rPr>
              <a:t>-</a:t>
            </a:r>
            <a:r>
              <a:rPr lang="en-US" altLang="zh-CN" sz="3200" b="1" dirty="0">
                <a:solidFill>
                  <a:schemeClr val="tx1"/>
                </a:solidFill>
                <a:latin typeface="宋体" panose="02010600030101010101" pitchFamily="2" charset="-122"/>
              </a:rPr>
              <a:t>bank</a:t>
            </a:r>
            <a:r>
              <a:rPr lang="zh-CN" altLang="en-US" sz="3200" b="1" dirty="0">
                <a:solidFill>
                  <a:schemeClr val="tx1"/>
                </a:solidFill>
                <a:latin typeface="宋体" panose="02010600030101010101" pitchFamily="2" charset="-122"/>
              </a:rPr>
              <a:t>），办理境外美</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元交易的市场称为</a:t>
            </a:r>
            <a:r>
              <a:rPr lang="zh-CN" altLang="en-US" sz="3200" b="1" dirty="0">
                <a:solidFill>
                  <a:schemeClr val="tx1"/>
                </a:solidFill>
              </a:rPr>
              <a:t>“</a:t>
            </a:r>
            <a:r>
              <a:rPr lang="zh-CN" altLang="en-US" sz="3200" b="1" dirty="0">
                <a:solidFill>
                  <a:schemeClr val="tx1"/>
                </a:solidFill>
                <a:latin typeface="宋体" panose="02010600030101010101" pitchFamily="2" charset="-122"/>
              </a:rPr>
              <a:t>欧洲美元市场</a:t>
            </a:r>
            <a:r>
              <a:rPr lang="zh-CN" altLang="en-US" sz="3200" b="1" dirty="0">
                <a:solidFill>
                  <a:schemeClr val="tx1"/>
                </a:solidFill>
              </a:rPr>
              <a:t>”</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a:t>
            </a:r>
            <a:r>
              <a:rPr lang="en-US" altLang="zh-CN" sz="3200" b="1" dirty="0">
                <a:solidFill>
                  <a:schemeClr val="tx1"/>
                </a:solidFill>
                <a:latin typeface="宋体" panose="02010600030101010101" pitchFamily="2" charset="-122"/>
              </a:rPr>
              <a:t>Euro</a:t>
            </a:r>
            <a:r>
              <a:rPr lang="en-US" altLang="zh-CN" sz="3200" b="1" dirty="0">
                <a:solidFill>
                  <a:schemeClr val="tx1"/>
                </a:solidFill>
              </a:rPr>
              <a:t>-</a:t>
            </a:r>
            <a:r>
              <a:rPr lang="en-US" altLang="zh-CN" sz="3200" b="1" dirty="0">
                <a:solidFill>
                  <a:schemeClr val="tx1"/>
                </a:solidFill>
                <a:latin typeface="宋体" panose="02010600030101010101" pitchFamily="2" charset="-122"/>
              </a:rPr>
              <a:t>dollar Market</a:t>
            </a:r>
            <a:r>
              <a:rPr lang="zh-CN" altLang="en-US" sz="3200" b="1" dirty="0">
                <a:solidFill>
                  <a:schemeClr val="tx1"/>
                </a:solidFill>
                <a:latin typeface="宋体" panose="02010600030101010101" pitchFamily="2" charset="-122"/>
              </a:rPr>
              <a:t>）。</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2978" name="Rectangle 2"/>
          <p:cNvSpPr>
            <a:spLocks noGrp="1"/>
          </p:cNvSpPr>
          <p:nvPr>
            <p:ph type="title"/>
          </p:nvPr>
        </p:nvSpPr>
        <p:spPr>
          <a:xfrm>
            <a:off x="1371600" y="1700213"/>
            <a:ext cx="7772400" cy="1206500"/>
          </a:xfrm>
          <a:ln/>
        </p:spPr>
        <p:txBody>
          <a:bodyPr vert="horz" wrap="square" lIns="92075" tIns="46038" rIns="92075" bIns="46038" anchor="ctr" anchorCtr="0"/>
          <a:p>
            <a:pPr eaLnBrk="1" hangingPunct="1"/>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由于这种境外金融市场所具有的独特优势，欧洲美元市场得到了迅速的发展。在此带动之下，人们又开始把其他货币，如英镑、马克、法郎和日元等货币相应地转存到英国、德国、法国和日本境外的银行，由此形成了</a:t>
            </a:r>
            <a:r>
              <a:rPr lang="zh-CN" altLang="en-US" sz="3200" b="1" dirty="0">
                <a:solidFill>
                  <a:schemeClr val="tx1"/>
                </a:solidFill>
              </a:rPr>
              <a:t>“</a:t>
            </a:r>
            <a:r>
              <a:rPr lang="zh-CN" altLang="en-US" sz="3200" b="1" dirty="0">
                <a:solidFill>
                  <a:schemeClr val="tx1"/>
                </a:solidFill>
                <a:latin typeface="宋体" panose="02010600030101010101" pitchFamily="2" charset="-122"/>
              </a:rPr>
              <a:t>欧洲英镑</a:t>
            </a:r>
            <a:r>
              <a:rPr lang="zh-CN" altLang="en-US" sz="3200" b="1" dirty="0">
                <a:solidFill>
                  <a:schemeClr val="tx1"/>
                </a:solidFill>
              </a:rPr>
              <a:t>”</a:t>
            </a:r>
            <a:r>
              <a:rPr lang="zh-CN" altLang="en-US" sz="3200" b="1" dirty="0">
                <a:solidFill>
                  <a:schemeClr val="tx1"/>
                </a:solidFill>
                <a:latin typeface="宋体" panose="02010600030101010101" pitchFamily="2" charset="-122"/>
              </a:rPr>
              <a:t>、</a:t>
            </a:r>
            <a:r>
              <a:rPr lang="zh-CN" altLang="en-US" sz="3200" b="1" dirty="0">
                <a:solidFill>
                  <a:schemeClr val="tx1"/>
                </a:solidFill>
              </a:rPr>
              <a:t>“</a:t>
            </a:r>
            <a:r>
              <a:rPr lang="zh-CN" altLang="en-US" sz="3200" b="1" dirty="0">
                <a:solidFill>
                  <a:schemeClr val="tx1"/>
                </a:solidFill>
                <a:latin typeface="宋体" panose="02010600030101010101" pitchFamily="2" charset="-122"/>
              </a:rPr>
              <a:t>欧洲马克</a:t>
            </a:r>
            <a:r>
              <a:rPr lang="zh-CN" altLang="en-US" sz="3200" b="1" dirty="0">
                <a:solidFill>
                  <a:schemeClr val="tx1"/>
                </a:solidFill>
              </a:rPr>
              <a:t>”</a:t>
            </a:r>
            <a:r>
              <a:rPr lang="zh-CN" altLang="en-US" sz="3200" b="1" dirty="0">
                <a:solidFill>
                  <a:schemeClr val="tx1"/>
                </a:solidFill>
                <a:latin typeface="宋体" panose="02010600030101010101" pitchFamily="2" charset="-122"/>
              </a:rPr>
              <a:t>、</a:t>
            </a:r>
            <a:r>
              <a:rPr lang="zh-CN" altLang="en-US" sz="3200" b="1" dirty="0">
                <a:solidFill>
                  <a:schemeClr val="tx1"/>
                </a:solidFill>
              </a:rPr>
              <a:t>“</a:t>
            </a:r>
            <a:r>
              <a:rPr lang="zh-CN" altLang="en-US" sz="3200" b="1" dirty="0">
                <a:solidFill>
                  <a:schemeClr val="tx1"/>
                </a:solidFill>
                <a:latin typeface="宋体" panose="02010600030101010101" pitchFamily="2" charset="-122"/>
              </a:rPr>
              <a:t>欧洲法郎</a:t>
            </a:r>
            <a:r>
              <a:rPr lang="zh-CN" altLang="en-US" sz="3200" b="1" dirty="0">
                <a:solidFill>
                  <a:schemeClr val="tx1"/>
                </a:solidFill>
              </a:rPr>
              <a:t>”</a:t>
            </a:r>
            <a:r>
              <a:rPr lang="zh-CN" altLang="en-US" sz="3200" b="1" dirty="0">
                <a:solidFill>
                  <a:schemeClr val="tx1"/>
                </a:solidFill>
                <a:latin typeface="宋体" panose="02010600030101010101" pitchFamily="2" charset="-122"/>
              </a:rPr>
              <a:t>和</a:t>
            </a:r>
            <a:r>
              <a:rPr lang="zh-CN" altLang="en-US" sz="3200" b="1" dirty="0">
                <a:solidFill>
                  <a:schemeClr val="tx1"/>
                </a:solidFill>
              </a:rPr>
              <a:t>“</a:t>
            </a:r>
            <a:r>
              <a:rPr lang="zh-CN" altLang="en-US" sz="3200" b="1" dirty="0">
                <a:solidFill>
                  <a:schemeClr val="tx1"/>
                </a:solidFill>
                <a:latin typeface="宋体" panose="02010600030101010101" pitchFamily="2" charset="-122"/>
              </a:rPr>
              <a:t>欧洲日元</a:t>
            </a:r>
            <a:r>
              <a:rPr lang="zh-CN" altLang="en-US" sz="3200" b="1" dirty="0">
                <a:solidFill>
                  <a:schemeClr val="tx1"/>
                </a:solidFill>
              </a:rPr>
              <a:t>”</a:t>
            </a:r>
            <a:r>
              <a:rPr lang="zh-CN" altLang="en-US" sz="3200" b="1" dirty="0">
                <a:solidFill>
                  <a:schemeClr val="tx1"/>
                </a:solidFill>
                <a:latin typeface="宋体" panose="02010600030101010101" pitchFamily="2" charset="-122"/>
              </a:rPr>
              <a:t>。</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因此，这里的</a:t>
            </a:r>
            <a:r>
              <a:rPr lang="zh-CN" altLang="en-US" sz="3200" b="1" dirty="0">
                <a:solidFill>
                  <a:schemeClr val="tx1"/>
                </a:solidFill>
              </a:rPr>
              <a:t>“</a:t>
            </a:r>
            <a:r>
              <a:rPr lang="zh-CN" altLang="en-US" sz="3200" b="1" dirty="0">
                <a:solidFill>
                  <a:schemeClr val="tx1"/>
                </a:solidFill>
                <a:latin typeface="宋体" panose="02010600030101010101" pitchFamily="2" charset="-122"/>
              </a:rPr>
              <a:t>欧洲</a:t>
            </a:r>
            <a:r>
              <a:rPr lang="zh-CN" altLang="en-US" sz="3200" b="1" dirty="0">
                <a:solidFill>
                  <a:schemeClr val="tx1"/>
                </a:solidFill>
              </a:rPr>
              <a:t>”</a:t>
            </a:r>
            <a:r>
              <a:rPr lang="zh-CN" altLang="en-US" sz="3200" b="1" dirty="0">
                <a:solidFill>
                  <a:schemeClr val="tx1"/>
                </a:solidFill>
                <a:latin typeface="宋体" panose="02010600030101010101" pitchFamily="2" charset="-122"/>
              </a:rPr>
              <a:t>一词已突破了地域的涵义，而是</a:t>
            </a:r>
            <a:r>
              <a:rPr lang="zh-CN" altLang="en-US" sz="3200" b="1" dirty="0">
                <a:solidFill>
                  <a:schemeClr val="tx1"/>
                </a:solidFill>
              </a:rPr>
              <a:t>“</a:t>
            </a:r>
            <a:r>
              <a:rPr lang="zh-CN" altLang="en-US" sz="3200" b="1" dirty="0">
                <a:solidFill>
                  <a:schemeClr val="tx1"/>
                </a:solidFill>
                <a:latin typeface="宋体" panose="02010600030101010101" pitchFamily="2" charset="-122"/>
              </a:rPr>
              <a:t>境外</a:t>
            </a:r>
            <a:r>
              <a:rPr lang="zh-CN" altLang="en-US" sz="3200" b="1" dirty="0">
                <a:solidFill>
                  <a:schemeClr val="tx1"/>
                </a:solidFill>
              </a:rPr>
              <a:t>”</a:t>
            </a:r>
            <a:r>
              <a:rPr lang="zh-CN" altLang="en-US" sz="3200" b="1" dirty="0">
                <a:solidFill>
                  <a:schemeClr val="tx1"/>
                </a:solidFill>
                <a:latin typeface="宋体" panose="02010600030101010101" pitchFamily="2" charset="-122"/>
              </a:rPr>
              <a:t>（</a:t>
            </a:r>
            <a:r>
              <a:rPr lang="en-US" altLang="zh-CN" sz="3200" b="1" dirty="0">
                <a:solidFill>
                  <a:schemeClr val="tx1"/>
                </a:solidFill>
                <a:latin typeface="宋体" panose="02010600030101010101" pitchFamily="2" charset="-122"/>
              </a:rPr>
              <a:t>External</a:t>
            </a:r>
            <a:r>
              <a:rPr lang="zh-CN" altLang="en-US" sz="3200" b="1" dirty="0">
                <a:solidFill>
                  <a:schemeClr val="tx1"/>
                </a:solidFill>
                <a:latin typeface="宋体" panose="02010600030101010101" pitchFamily="2" charset="-122"/>
              </a:rPr>
              <a:t>）或</a:t>
            </a:r>
            <a:r>
              <a:rPr lang="zh-CN" altLang="en-US" sz="3200" b="1" dirty="0">
                <a:solidFill>
                  <a:schemeClr val="tx1"/>
                </a:solidFill>
              </a:rPr>
              <a:t>“</a:t>
            </a:r>
            <a:r>
              <a:rPr lang="zh-CN" altLang="en-US" sz="3200" b="1" dirty="0">
                <a:solidFill>
                  <a:schemeClr val="tx1"/>
                </a:solidFill>
                <a:latin typeface="宋体" panose="02010600030101010101" pitchFamily="2" charset="-122"/>
              </a:rPr>
              <a:t>离岸</a:t>
            </a:r>
            <a:r>
              <a:rPr lang="zh-CN" altLang="en-US" sz="3200" b="1" dirty="0">
                <a:solidFill>
                  <a:schemeClr val="tx1"/>
                </a:solidFill>
              </a:rPr>
              <a:t>”</a:t>
            </a:r>
            <a:r>
              <a:rPr lang="zh-CN" altLang="en-US" sz="3200" b="1" dirty="0">
                <a:solidFill>
                  <a:schemeClr val="tx1"/>
                </a:solidFill>
                <a:latin typeface="宋体" panose="02010600030101010101" pitchFamily="2" charset="-122"/>
              </a:rPr>
              <a:t>（</a:t>
            </a:r>
            <a:r>
              <a:rPr lang="en-US" altLang="zh-CN" sz="3200" b="1" dirty="0">
                <a:solidFill>
                  <a:schemeClr val="tx1"/>
                </a:solidFill>
                <a:latin typeface="宋体" panose="02010600030101010101" pitchFamily="2" charset="-122"/>
              </a:rPr>
              <a:t>Off</a:t>
            </a:r>
            <a:r>
              <a:rPr lang="en-US" altLang="zh-CN" sz="3200" b="1" dirty="0">
                <a:solidFill>
                  <a:schemeClr val="tx1"/>
                </a:solidFill>
              </a:rPr>
              <a:t>-</a:t>
            </a:r>
            <a:r>
              <a:rPr lang="en-US" altLang="zh-CN" sz="3200" b="1" dirty="0">
                <a:solidFill>
                  <a:schemeClr val="tx1"/>
                </a:solidFill>
                <a:latin typeface="宋体" panose="02010600030101010101" pitchFamily="2" charset="-122"/>
              </a:rPr>
              <a:t>shore</a:t>
            </a:r>
            <a:r>
              <a:rPr lang="zh-CN" altLang="en-US" sz="3200" b="1" dirty="0">
                <a:solidFill>
                  <a:schemeClr val="tx1"/>
                </a:solidFill>
                <a:latin typeface="宋体" panose="02010600030101010101" pitchFamily="2" charset="-122"/>
              </a:rPr>
              <a:t>，</a:t>
            </a:r>
            <a:r>
              <a:rPr lang="en-US" altLang="zh-CN" sz="3200" b="1" dirty="0">
                <a:solidFill>
                  <a:schemeClr val="tx1"/>
                </a:solidFill>
                <a:latin typeface="宋体" panose="02010600030101010101" pitchFamily="2" charset="-122"/>
              </a:rPr>
              <a:t>Entrepôt</a:t>
            </a:r>
            <a:r>
              <a:rPr lang="zh-CN" altLang="en-US" sz="3200" b="1" dirty="0">
                <a:solidFill>
                  <a:schemeClr val="tx1"/>
                </a:solidFill>
                <a:latin typeface="宋体" panose="02010600030101010101" pitchFamily="2" charset="-122"/>
              </a:rPr>
              <a:t>）的代名词。</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 </a:t>
            </a:r>
            <a:br>
              <a:rPr lang="zh-CN" altLang="en-US" sz="3200" b="1" dirty="0">
                <a:solidFill>
                  <a:schemeClr val="tx1"/>
                </a:solidFill>
                <a:latin typeface="宋体" panose="02010600030101010101" pitchFamily="2" charset="-122"/>
              </a:rPr>
            </a:br>
            <a:endParaRPr lang="zh-CN" altLang="en-US" sz="3200" b="1" dirty="0">
              <a:solidFill>
                <a:schemeClr val="tx1"/>
              </a:solidFill>
              <a:latin typeface="宋体" panose="02010600030101010101" pitchFamily="2" charset="-122"/>
            </a:endParaRPr>
          </a:p>
        </p:txBody>
      </p:sp>
    </p:spTree>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4002" name="Rectangle 2"/>
          <p:cNvSpPr>
            <a:spLocks noGrp="1"/>
          </p:cNvSpPr>
          <p:nvPr>
            <p:ph type="title"/>
          </p:nvPr>
        </p:nvSpPr>
        <p:spPr>
          <a:xfrm>
            <a:off x="1116013" y="1341438"/>
            <a:ext cx="7772400" cy="1206500"/>
          </a:xfrm>
          <a:ln/>
        </p:spPr>
        <p:txBody>
          <a:bodyPr vert="horz" wrap="square" lIns="92075" tIns="46038" rIns="92075" bIns="46038" anchor="ctr" anchorCtr="0"/>
          <a:p>
            <a:pPr eaLnBrk="1" hangingPunct="1"/>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br>
              <a:rPr lang="en-US" altLang="zh-CN"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欧洲货币市场的优势</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en-US" altLang="zh-CN" sz="2800" b="1" dirty="0">
                <a:solidFill>
                  <a:schemeClr val="tx1"/>
                </a:solidFill>
                <a:latin typeface="宋体" panose="02010600030101010101" pitchFamily="2" charset="-122"/>
              </a:rPr>
              <a:t>1</a:t>
            </a:r>
            <a:r>
              <a:rPr lang="zh-CN" altLang="en-US" sz="2800" b="1" dirty="0">
                <a:solidFill>
                  <a:schemeClr val="tx1"/>
                </a:solidFill>
                <a:latin typeface="宋体" panose="02010600030101010101" pitchFamily="2" charset="-122"/>
              </a:rPr>
              <a:t>、其交易几乎完全不受官方的限制。</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    对</a:t>
            </a:r>
            <a:r>
              <a:rPr lang="zh-CN" altLang="en-US" sz="2800" b="1" dirty="0">
                <a:solidFill>
                  <a:schemeClr val="tx1"/>
                </a:solidFill>
              </a:rPr>
              <a:t>“</a:t>
            </a:r>
            <a:r>
              <a:rPr lang="zh-CN" altLang="en-US" sz="2800" b="1" dirty="0">
                <a:solidFill>
                  <a:schemeClr val="tx1"/>
                </a:solidFill>
                <a:latin typeface="宋体" panose="02010600030101010101" pitchFamily="2" charset="-122"/>
              </a:rPr>
              <a:t>欧洲货币</a:t>
            </a:r>
            <a:r>
              <a:rPr lang="zh-CN" altLang="en-US" sz="2800" b="1" dirty="0">
                <a:solidFill>
                  <a:schemeClr val="tx1"/>
                </a:solidFill>
              </a:rPr>
              <a:t>”</a:t>
            </a:r>
            <a:r>
              <a:rPr lang="zh-CN" altLang="en-US" sz="2800" b="1" dirty="0">
                <a:solidFill>
                  <a:schemeClr val="tx1"/>
                </a:solidFill>
                <a:latin typeface="宋体" panose="02010600030101010101" pitchFamily="2" charset="-122"/>
              </a:rPr>
              <a:t>的发行国来说，这种境外交易对本国并无直接的影响，因而缺乏干预的必要性。其次，由于这种交易远离本土，即使想要干预也是鞭长莫及。</a:t>
            </a: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    至于对欧洲货币市场所在地政府而言，因为欧洲货币的存款人和借款人多为外国居民，其交易具有所谓的</a:t>
            </a:r>
            <a:r>
              <a:rPr lang="zh-CN" altLang="en-US" sz="2800" b="1" dirty="0">
                <a:solidFill>
                  <a:schemeClr val="tx1"/>
                </a:solidFill>
              </a:rPr>
              <a:t>“</a:t>
            </a:r>
            <a:r>
              <a:rPr lang="zh-CN" altLang="en-US" sz="2800" b="1" dirty="0">
                <a:solidFill>
                  <a:schemeClr val="tx1"/>
                </a:solidFill>
                <a:latin typeface="宋体" panose="02010600030101010101" pitchFamily="2" charset="-122"/>
              </a:rPr>
              <a:t>离岸</a:t>
            </a:r>
            <a:r>
              <a:rPr lang="zh-CN" altLang="en-US" sz="2800" b="1" dirty="0">
                <a:solidFill>
                  <a:schemeClr val="tx1"/>
                </a:solidFill>
              </a:rPr>
              <a:t>”</a:t>
            </a:r>
            <a:r>
              <a:rPr lang="zh-CN" altLang="en-US" sz="2800" b="1" dirty="0">
                <a:solidFill>
                  <a:schemeClr val="tx1"/>
                </a:solidFill>
                <a:latin typeface="宋体" panose="02010600030101010101" pitchFamily="2" charset="-122"/>
              </a:rPr>
              <a:t>性质，且又属外币交易，对本国经济的影响更是微不足道，况且这种交易还有利于本国的就业和其他收入，因而不仅不予限制，反而还加以鼓励。这就使得</a:t>
            </a:r>
            <a:r>
              <a:rPr lang="zh-CN" altLang="en-US" sz="2800" b="1" dirty="0">
                <a:solidFill>
                  <a:schemeClr val="tx1"/>
                </a:solidFill>
              </a:rPr>
              <a:t>“</a:t>
            </a:r>
            <a:r>
              <a:rPr lang="zh-CN" altLang="en-US" sz="2800" b="1" dirty="0">
                <a:solidFill>
                  <a:schemeClr val="tx1"/>
                </a:solidFill>
                <a:latin typeface="宋体" panose="02010600030101010101" pitchFamily="2" charset="-122"/>
              </a:rPr>
              <a:t>欧洲银行</a:t>
            </a:r>
            <a:r>
              <a:rPr lang="zh-CN" altLang="en-US" sz="2800" b="1" dirty="0">
                <a:solidFill>
                  <a:schemeClr val="tx1"/>
                </a:solidFill>
              </a:rPr>
              <a:t>”</a:t>
            </a:r>
            <a:r>
              <a:rPr lang="zh-CN" altLang="en-US" sz="2800" b="1" dirty="0">
                <a:solidFill>
                  <a:schemeClr val="tx1"/>
                </a:solidFill>
                <a:latin typeface="宋体" panose="02010600030101010101" pitchFamily="2" charset="-122"/>
              </a:rPr>
              <a:t>不必交纳存款准备金，不受利率上下限约束，经营成本极为低廉，资金划拨相当自由。</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5026" name="Rectangle 2"/>
          <p:cNvSpPr>
            <a:spLocks noGrp="1"/>
          </p:cNvSpPr>
          <p:nvPr>
            <p:ph type="title"/>
          </p:nvPr>
        </p:nvSpPr>
        <p:spPr>
          <a:xfrm>
            <a:off x="1371600" y="1412875"/>
            <a:ext cx="7772400" cy="1206500"/>
          </a:xfrm>
          <a:ln/>
        </p:spPr>
        <p:txBody>
          <a:bodyPr vert="horz" wrap="square" lIns="92075" tIns="46038" rIns="92075" bIns="46038" anchor="ctr" anchorCtr="0"/>
          <a:p>
            <a:pPr eaLnBrk="1" hangingPunct="1"/>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br>
              <a:rPr lang="en-US" altLang="zh-CN" sz="2800" b="1" dirty="0">
                <a:solidFill>
                  <a:schemeClr val="tx1"/>
                </a:solidFill>
              </a:rPr>
            </a:br>
            <a:r>
              <a:rPr lang="en-US" altLang="zh-CN" sz="2800" b="1" dirty="0">
                <a:solidFill>
                  <a:schemeClr val="tx1"/>
                </a:solidFill>
              </a:rPr>
              <a:t>2</a:t>
            </a:r>
            <a:r>
              <a:rPr lang="zh-CN" altLang="en-US" sz="2800" b="1" dirty="0">
                <a:solidFill>
                  <a:schemeClr val="tx1"/>
                </a:solidFill>
                <a:latin typeface="宋体" panose="02010600030101010101" pitchFamily="2" charset="-122"/>
              </a:rPr>
              <a:t>、欧洲货币市场的第二个优势是其利率具有竞争性。</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欧洲货币的交易以银行同业为主，即使是参与交易的非银行企业也多为大型的跨国公司。这就使得欧洲货币的交易具有大进大出的</a:t>
            </a:r>
            <a:r>
              <a:rPr lang="zh-CN" altLang="en-US" sz="2800" b="1" dirty="0">
                <a:solidFill>
                  <a:schemeClr val="tx1"/>
                </a:solidFill>
              </a:rPr>
              <a:t>“</a:t>
            </a:r>
            <a:r>
              <a:rPr lang="zh-CN" altLang="en-US" sz="2800" b="1" dirty="0">
                <a:solidFill>
                  <a:schemeClr val="tx1"/>
                </a:solidFill>
                <a:latin typeface="宋体" panose="02010600030101010101" pitchFamily="2" charset="-122"/>
              </a:rPr>
              <a:t>批发</a:t>
            </a:r>
            <a:r>
              <a:rPr lang="zh-CN" altLang="en-US" sz="2800" b="1" dirty="0">
                <a:solidFill>
                  <a:schemeClr val="tx1"/>
                </a:solidFill>
              </a:rPr>
              <a:t>”</a:t>
            </a:r>
            <a:r>
              <a:rPr lang="zh-CN" altLang="en-US" sz="2800" b="1" dirty="0">
                <a:solidFill>
                  <a:schemeClr val="tx1"/>
                </a:solidFill>
                <a:latin typeface="宋体" panose="02010600030101010101" pitchFamily="2" charset="-122"/>
              </a:rPr>
              <a:t>特性，动辄以千万甚至上亿计数。</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2800" b="1" dirty="0">
                <a:solidFill>
                  <a:schemeClr val="tx1"/>
                </a:solidFill>
                <a:latin typeface="宋体" panose="02010600030101010101" pitchFamily="2" charset="-122"/>
              </a:rPr>
              <a:t>这种批发业务导致交易的单位成本极低，较低的存款准备金比率又使资金得到了充分的利用，因此，</a:t>
            </a:r>
            <a:r>
              <a:rPr lang="zh-CN" altLang="en-US" sz="2800" b="1" dirty="0">
                <a:solidFill>
                  <a:schemeClr val="tx1"/>
                </a:solidFill>
              </a:rPr>
              <a:t>“</a:t>
            </a:r>
            <a:r>
              <a:rPr lang="zh-CN" altLang="en-US" sz="2800" b="1" dirty="0">
                <a:solidFill>
                  <a:schemeClr val="tx1"/>
                </a:solidFill>
                <a:latin typeface="宋体" panose="02010600030101010101" pitchFamily="2" charset="-122"/>
              </a:rPr>
              <a:t>欧洲银行</a:t>
            </a:r>
            <a:r>
              <a:rPr lang="zh-CN" altLang="en-US" sz="2800" b="1" dirty="0">
                <a:solidFill>
                  <a:schemeClr val="tx1"/>
                </a:solidFill>
              </a:rPr>
              <a:t>”</a:t>
            </a:r>
            <a:r>
              <a:rPr lang="zh-CN" altLang="en-US" sz="2800" b="1" dirty="0">
                <a:solidFill>
                  <a:schemeClr val="tx1"/>
                </a:solidFill>
                <a:latin typeface="宋体" panose="02010600030101010101" pitchFamily="2" charset="-122"/>
              </a:rPr>
              <a:t>就能够以较高的利率吸引存款，以较低的利率提供贷款。结果，欧洲美元的存贷款利差就小于国国内的利差，欧洲英镑的利差则小于英国国内的利差。</a:t>
            </a:r>
            <a:endParaRPr lang="zh-CN" altLang="en-US" sz="2800" b="1" dirty="0">
              <a:solidFill>
                <a:schemeClr val="tx1"/>
              </a:solidFill>
              <a:latin typeface="宋体" panose="02010600030101010101" pitchFamily="2" charset="-122"/>
            </a:endParaRPr>
          </a:p>
        </p:txBody>
      </p:sp>
    </p:spTree>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6050" name="Rectangle 2"/>
          <p:cNvSpPr>
            <a:spLocks noGrp="1"/>
          </p:cNvSpPr>
          <p:nvPr>
            <p:ph type="title"/>
          </p:nvPr>
        </p:nvSpPr>
        <p:spPr>
          <a:ln/>
        </p:spPr>
        <p:txBody>
          <a:bodyPr vert="horz" wrap="square" lIns="92075" tIns="46038" rIns="92075" bIns="46038" anchor="ctr" anchorCtr="0"/>
          <a:p>
            <a:pPr eaLnBrk="1" hangingPunct="1"/>
            <a:r>
              <a:rPr lang="zh-CN" altLang="en-US" sz="4000" b="1" dirty="0">
                <a:solidFill>
                  <a:schemeClr val="tx1"/>
                </a:solidFill>
                <a:latin typeface="宋体" panose="02010600030101010101" pitchFamily="2" charset="-122"/>
              </a:rPr>
              <a:t>国内市场和欧洲货币市场的利差</a:t>
            </a:r>
            <a:endParaRPr lang="zh-CN" altLang="en-US" sz="4000" b="1" dirty="0">
              <a:solidFill>
                <a:schemeClr val="tx1"/>
              </a:solidFill>
              <a:latin typeface="宋体" panose="02010600030101010101" pitchFamily="2" charset="-122"/>
            </a:endParaRPr>
          </a:p>
        </p:txBody>
      </p:sp>
      <p:pic>
        <p:nvPicPr>
          <p:cNvPr id="386051" name="Picture 3"/>
          <p:cNvPicPr>
            <a:picLocks noChangeAspect="1"/>
          </p:cNvPicPr>
          <p:nvPr/>
        </p:nvPicPr>
        <p:blipFill>
          <a:blip r:embed="rId1"/>
          <a:srcRect b="37463"/>
          <a:stretch>
            <a:fillRect/>
          </a:stretch>
        </p:blipFill>
        <p:spPr>
          <a:xfrm>
            <a:off x="1187450" y="1773238"/>
            <a:ext cx="7956550" cy="4084637"/>
          </a:xfrm>
          <a:prstGeom prst="rect">
            <a:avLst/>
          </a:prstGeom>
          <a:noFill/>
          <a:ln w="9525">
            <a:noFill/>
          </a:ln>
        </p:spPr>
      </p:pic>
    </p:spTree>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707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b="1" dirty="0">
                <a:solidFill>
                  <a:schemeClr val="tx1"/>
                </a:solidFill>
              </a:rPr>
              <a:t>第十章</a:t>
            </a:r>
            <a:br>
              <a:rPr lang="zh-CN" altLang="en-US" b="1" dirty="0">
                <a:solidFill>
                  <a:schemeClr val="tx1"/>
                </a:solidFill>
              </a:rPr>
            </a:br>
            <a:r>
              <a:rPr lang="zh-CN" altLang="en-US" b="1" dirty="0">
                <a:solidFill>
                  <a:schemeClr val="tx1"/>
                </a:solidFill>
              </a:rPr>
              <a:t>货币危机和主权债务危机</a:t>
            </a:r>
            <a:br>
              <a:rPr lang="zh-CN" altLang="en-US" b="1" dirty="0">
                <a:solidFill>
                  <a:schemeClr val="tx1"/>
                </a:solidFill>
              </a:rPr>
            </a:br>
            <a:br>
              <a:rPr lang="zh-CN" altLang="en-US" b="1" dirty="0">
                <a:solidFill>
                  <a:schemeClr val="tx1"/>
                </a:solidFill>
              </a:rPr>
            </a:br>
            <a:r>
              <a:rPr lang="zh-CN" altLang="en-US" sz="4000" b="1" dirty="0">
                <a:solidFill>
                  <a:schemeClr val="tx1"/>
                </a:solidFill>
              </a:rPr>
              <a:t>第一节  货币危机及其基本原理</a:t>
            </a:r>
            <a:br>
              <a:rPr lang="zh-CN" altLang="en-US" sz="4000" b="1" dirty="0">
                <a:solidFill>
                  <a:schemeClr val="tx1"/>
                </a:solidFill>
              </a:rPr>
            </a:br>
            <a:br>
              <a:rPr lang="zh-CN" altLang="en-US" sz="4000" b="1" dirty="0">
                <a:solidFill>
                  <a:schemeClr val="tx1"/>
                </a:solidFill>
              </a:rPr>
            </a:br>
            <a:r>
              <a:rPr lang="zh-CN" altLang="en-US" sz="4000" b="1" dirty="0">
                <a:solidFill>
                  <a:schemeClr val="tx1"/>
                </a:solidFill>
              </a:rPr>
              <a:t>货币危机是与货币汇率及国际收支相关的现象</a:t>
            </a:r>
            <a:br>
              <a:rPr lang="zh-CN" altLang="en-US" sz="4000" b="1" dirty="0">
                <a:solidFill>
                  <a:schemeClr val="tx1"/>
                </a:solidFill>
              </a:rPr>
            </a:br>
            <a:br>
              <a:rPr lang="zh-CN" altLang="en-US" sz="4000" b="1" dirty="0">
                <a:solidFill>
                  <a:schemeClr val="tx1"/>
                </a:solidFill>
              </a:rPr>
            </a:br>
            <a:r>
              <a:rPr lang="zh-CN" altLang="en-US" sz="4000" b="1" dirty="0">
                <a:solidFill>
                  <a:schemeClr val="tx1"/>
                </a:solidFill>
              </a:rPr>
              <a:t>第二节  第一代货币危机模型</a:t>
            </a:r>
            <a:endParaRPr lang="zh-CN" altLang="en-US" sz="4000" b="1" dirty="0">
              <a:solidFill>
                <a:schemeClr val="tx1"/>
              </a:solidFill>
            </a:endParaRPr>
          </a:p>
        </p:txBody>
      </p:sp>
    </p:spTree>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8098" name="Rectangle 4"/>
          <p:cNvSpPr>
            <a:spLocks noGrp="1"/>
          </p:cNvSpPr>
          <p:nvPr>
            <p:ph type="title"/>
          </p:nvPr>
        </p:nvSpPr>
        <p:spPr>
          <a:ln/>
        </p:spPr>
        <p:txBody>
          <a:bodyPr vert="horz" wrap="square" lIns="91440" tIns="45720" rIns="91440" bIns="45720" anchor="ctr" anchorCtr="0"/>
          <a:p>
            <a:pPr eaLnBrk="1" hangingPunct="1"/>
            <a:r>
              <a:rPr lang="zh-CN" altLang="en-US" b="1" dirty="0">
                <a:solidFill>
                  <a:schemeClr val="tx1"/>
                </a:solidFill>
              </a:rPr>
              <a:t>投机攻击对汇率走势的影响</a:t>
            </a:r>
            <a:r>
              <a:rPr lang="zh-CN" altLang="en-US" dirty="0"/>
              <a:t> </a:t>
            </a:r>
            <a:endParaRPr lang="zh-CN" altLang="en-US" dirty="0"/>
          </a:p>
        </p:txBody>
      </p:sp>
      <p:pic>
        <p:nvPicPr>
          <p:cNvPr id="388099" name="Picture 26"/>
          <p:cNvPicPr>
            <a:picLocks noChangeAspect="1"/>
          </p:cNvPicPr>
          <p:nvPr/>
        </p:nvPicPr>
        <p:blipFill>
          <a:blip r:embed="rId1"/>
          <a:srcRect l="10831" t="22313" r="26353" b="11388"/>
          <a:stretch>
            <a:fillRect/>
          </a:stretch>
        </p:blipFill>
        <p:spPr>
          <a:xfrm>
            <a:off x="0" y="1584325"/>
            <a:ext cx="9144000" cy="5264150"/>
          </a:xfrm>
          <a:prstGeom prst="rect">
            <a:avLst/>
          </a:prstGeom>
          <a:noFill/>
          <a:ln w="9525">
            <a:noFill/>
          </a:ln>
        </p:spPr>
      </p:pic>
      <p:sp>
        <p:nvSpPr>
          <p:cNvPr id="388100" name="Text Box 28"/>
          <p:cNvSpPr txBox="1"/>
          <p:nvPr/>
        </p:nvSpPr>
        <p:spPr>
          <a:xfrm>
            <a:off x="7092950" y="4005263"/>
            <a:ext cx="549275" cy="1800225"/>
          </a:xfrm>
          <a:prstGeom prst="rect">
            <a:avLst/>
          </a:prstGeom>
          <a:noFill/>
          <a:ln w="12700">
            <a:noFill/>
          </a:ln>
        </p:spPr>
        <p:txBody>
          <a:bodyPr vert="eaVert">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400" b="1" dirty="0">
                <a:solidFill>
                  <a:srgbClr val="000000"/>
                </a:solidFill>
              </a:rPr>
              <a:t>无充分预见</a:t>
            </a:r>
            <a:endParaRPr lang="zh-CN" altLang="en-US" sz="2400" b="1" dirty="0">
              <a:solidFill>
                <a:srgbClr val="000000"/>
              </a:solidFill>
            </a:endParaRPr>
          </a:p>
        </p:txBody>
      </p:sp>
      <p:sp>
        <p:nvSpPr>
          <p:cNvPr id="388101" name="Text Box 29"/>
          <p:cNvSpPr txBox="1"/>
          <p:nvPr/>
        </p:nvSpPr>
        <p:spPr>
          <a:xfrm>
            <a:off x="4932363" y="4005263"/>
            <a:ext cx="549275" cy="1800225"/>
          </a:xfrm>
          <a:prstGeom prst="rect">
            <a:avLst/>
          </a:prstGeom>
          <a:noFill/>
          <a:ln w="12700">
            <a:noFill/>
          </a:ln>
        </p:spPr>
        <p:txBody>
          <a:bodyPr vert="eaVert">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400" b="1" dirty="0">
                <a:solidFill>
                  <a:srgbClr val="000000"/>
                </a:solidFill>
              </a:rPr>
              <a:t>充分预见</a:t>
            </a:r>
            <a:endParaRPr lang="zh-CN" altLang="en-US" sz="2400" b="1" dirty="0">
              <a:solidFill>
                <a:srgbClr val="000000"/>
              </a:solidFill>
            </a:endParaRPr>
          </a:p>
        </p:txBody>
      </p:sp>
    </p:spTree>
  </p:cSld>
  <p:clrMapOvr>
    <a:masterClrMapping/>
  </p:clrMapOvr>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2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4000" b="1" dirty="0">
                <a:solidFill>
                  <a:schemeClr val="tx1"/>
                </a:solidFill>
              </a:rPr>
              <a:t>第三节  第二代货币危机模型</a:t>
            </a:r>
            <a:br>
              <a:rPr lang="zh-CN" altLang="en-US" sz="4000" b="1" dirty="0">
                <a:solidFill>
                  <a:schemeClr val="tx1"/>
                </a:solidFill>
              </a:rPr>
            </a:br>
            <a:br>
              <a:rPr lang="zh-CN" altLang="en-US" sz="4000" b="1" dirty="0">
                <a:solidFill>
                  <a:schemeClr val="tx1"/>
                </a:solidFill>
              </a:rPr>
            </a:br>
            <a:r>
              <a:rPr lang="zh-CN" altLang="en-US" sz="4000" b="1" dirty="0">
                <a:solidFill>
                  <a:schemeClr val="tx1"/>
                </a:solidFill>
              </a:rPr>
              <a:t>货币危机是自我实现的（</a:t>
            </a:r>
            <a:r>
              <a:rPr lang="en-US" altLang="zh-CN" sz="4000" b="1" dirty="0">
                <a:solidFill>
                  <a:schemeClr val="tx1"/>
                </a:solidFill>
              </a:rPr>
              <a:t>self-fulfilling</a:t>
            </a:r>
            <a:r>
              <a:rPr lang="zh-CN" altLang="en-US" sz="4000" b="1" dirty="0">
                <a:solidFill>
                  <a:schemeClr val="tx1"/>
                </a:solidFill>
              </a:rPr>
              <a:t>），其两个基本特征就是自我实现的预期和多重均衡（</a:t>
            </a:r>
            <a:r>
              <a:rPr lang="en-US" altLang="zh-CN" sz="4000" b="1" dirty="0">
                <a:solidFill>
                  <a:schemeClr val="tx1"/>
                </a:solidFill>
              </a:rPr>
              <a:t>multiple equilibrium</a:t>
            </a:r>
            <a:r>
              <a:rPr lang="zh-CN" altLang="en-US" sz="4000" b="1" dirty="0">
                <a:solidFill>
                  <a:schemeClr val="tx1"/>
                </a:solidFill>
              </a:rPr>
              <a:t>）。这里的多重均衡，就是指发生危机和不发生危机这两种均衡都存在。而多重均衡的存在基础恰恰是“自我实现的预期”</a:t>
            </a:r>
            <a:endParaRPr lang="zh-CN" altLang="en-US" sz="4000" b="1" dirty="0">
              <a:solidFill>
                <a:schemeClr val="tx1"/>
              </a:solidFill>
            </a:endParaRPr>
          </a:p>
        </p:txBody>
      </p:sp>
    </p:spTree>
  </p:cSld>
  <p:clrMapOvr>
    <a:masterClrMapping/>
  </p:clrMapOvr>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014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第四节  第三代货币危机模型</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一、货币危机的道德风险模型</a:t>
            </a:r>
            <a:br>
              <a:rPr lang="zh-CN" altLang="en-US" sz="3200" b="1" dirty="0">
                <a:solidFill>
                  <a:schemeClr val="tx1"/>
                </a:solidFill>
              </a:rPr>
            </a:br>
            <a:r>
              <a:rPr lang="zh-CN" altLang="en-US" sz="3200" b="1" dirty="0">
                <a:solidFill>
                  <a:schemeClr val="tx1"/>
                </a:solidFill>
              </a:rPr>
              <a:t>二、货币危机的恐慌模型</a:t>
            </a:r>
            <a:br>
              <a:rPr lang="zh-CN" altLang="en-US" sz="3200" b="1" dirty="0">
                <a:solidFill>
                  <a:schemeClr val="tx1"/>
                </a:solidFill>
              </a:rPr>
            </a:br>
            <a:r>
              <a:rPr lang="zh-CN" altLang="en-US" sz="3200" b="1" dirty="0">
                <a:solidFill>
                  <a:schemeClr val="tx1"/>
                </a:solidFill>
              </a:rPr>
              <a:t>三、货币危机的资产负债表模型</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货币危机之所以导致产出大幅度下降的关键在于资产负债表的错配（</a:t>
            </a:r>
            <a:r>
              <a:rPr lang="en-US" altLang="zh-CN" sz="3200" b="1" dirty="0">
                <a:solidFill>
                  <a:schemeClr val="tx1"/>
                </a:solidFill>
              </a:rPr>
              <a:t>mismatch</a:t>
            </a:r>
            <a:r>
              <a:rPr lang="zh-CN" altLang="en-US" sz="3200" b="1" dirty="0">
                <a:solidFill>
                  <a:schemeClr val="tx1"/>
                </a:solidFill>
              </a:rPr>
              <a:t>）和汇率之间的相互作用。资产负债表的错配包括两个方面的内容：一是资产和负债的期限错配（</a:t>
            </a:r>
            <a:r>
              <a:rPr lang="en-US" altLang="zh-CN" sz="3200" b="1" dirty="0">
                <a:solidFill>
                  <a:schemeClr val="tx1"/>
                </a:solidFill>
              </a:rPr>
              <a:t>maturity mismatch</a:t>
            </a:r>
            <a:r>
              <a:rPr lang="zh-CN" altLang="en-US" sz="3200" b="1" dirty="0">
                <a:solidFill>
                  <a:schemeClr val="tx1"/>
                </a:solidFill>
              </a:rPr>
              <a:t>）；二是资产和负债的币种错配（</a:t>
            </a:r>
            <a:r>
              <a:rPr lang="en-US" altLang="zh-CN" sz="3200" b="1" dirty="0">
                <a:solidFill>
                  <a:schemeClr val="tx1"/>
                </a:solidFill>
              </a:rPr>
              <a:t>currency mismatch</a:t>
            </a:r>
            <a:r>
              <a:rPr lang="zh-CN" altLang="en-US" sz="3200" b="1" dirty="0">
                <a:solidFill>
                  <a:schemeClr val="tx1"/>
                </a:solidFill>
              </a:rPr>
              <a:t>）。</a:t>
            </a:r>
            <a:endParaRPr lang="zh-CN" altLang="en-US" sz="3200" b="1" dirty="0">
              <a:solidFill>
                <a:schemeClr val="tx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在投资方面，资本项目记录的是本金在国际间的转移，至于投资收益，则因其不断形成，具有相对的稳定性和经常性，故而列入经常项目，并不反映在资本项目中。</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例：外资企业利润再投资的记录：</a:t>
            </a:r>
            <a:br>
              <a:rPr lang="zh-CN" altLang="en-US" sz="3200" b="1" dirty="0">
                <a:solidFill>
                  <a:schemeClr val="tx1"/>
                </a:solidFill>
              </a:rPr>
            </a:br>
            <a:r>
              <a:rPr lang="zh-CN" altLang="en-US" sz="3200" b="1" dirty="0">
                <a:solidFill>
                  <a:schemeClr val="tx1"/>
                </a:solidFill>
              </a:rPr>
              <a:t>	</a:t>
            </a:r>
            <a:br>
              <a:rPr lang="zh-CN" altLang="en-US" sz="3200" b="1" dirty="0">
                <a:solidFill>
                  <a:schemeClr val="tx1"/>
                </a:solidFill>
              </a:rPr>
            </a:br>
            <a:r>
              <a:rPr lang="zh-CN" altLang="en-US" sz="3200" b="1" dirty="0">
                <a:solidFill>
                  <a:schemeClr val="tx1"/>
                </a:solidFill>
              </a:rPr>
              <a:t>贷：来华直接投资（资本项目）</a:t>
            </a:r>
            <a:br>
              <a:rPr lang="zh-CN" altLang="en-US" sz="3200" b="1" dirty="0">
                <a:solidFill>
                  <a:schemeClr val="tx1"/>
                </a:solidFill>
              </a:rPr>
            </a:br>
            <a:r>
              <a:rPr lang="zh-CN" altLang="en-US" sz="3200" b="1" dirty="0">
                <a:solidFill>
                  <a:schemeClr val="tx1"/>
                </a:solidFill>
              </a:rPr>
              <a:t>        借：收益（经常项目）</a:t>
            </a:r>
            <a:br>
              <a:rPr lang="zh-CN" altLang="en-US" sz="3200" b="1" dirty="0">
                <a:solidFill>
                  <a:schemeClr val="tx1"/>
                </a:solidFill>
              </a:rPr>
            </a:br>
            <a:br>
              <a:rPr lang="zh-CN" altLang="en-US" sz="3200" b="1" dirty="0">
                <a:solidFill>
                  <a:schemeClr val="tx1"/>
                </a:solidFill>
              </a:rPr>
            </a:br>
            <a:r>
              <a:rPr lang="zh-CN" altLang="en-US" sz="4000" dirty="0">
                <a:solidFill>
                  <a:srgbClr val="FFFFFF"/>
                </a:solidFill>
                <a:hlinkClick r:id="rId1"/>
              </a:rPr>
              <a:t>我国的国际收支状况</a:t>
            </a:r>
            <a:br>
              <a:rPr lang="zh-CN" altLang="en-US" sz="4000" dirty="0">
                <a:solidFill>
                  <a:srgbClr val="FFFFFF"/>
                </a:solidFill>
              </a:rPr>
            </a:br>
            <a:endParaRPr lang="zh-CN" altLang="en-US" sz="4000" dirty="0">
              <a:solidFill>
                <a:srgbClr val="FFFFFF"/>
              </a:solidFill>
            </a:endParaRPr>
          </a:p>
        </p:txBody>
      </p:sp>
    </p:spTree>
  </p:cSld>
  <p:clrMapOvr>
    <a:masterClrMapping/>
  </p:clrMapOvr>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117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4000" b="1" dirty="0">
                <a:solidFill>
                  <a:schemeClr val="tx1"/>
                </a:solidFill>
              </a:rPr>
              <a:t>第五节  货币危机的传染</a:t>
            </a:r>
            <a:br>
              <a:rPr lang="zh-CN" altLang="en-US" sz="4000" b="1" dirty="0">
                <a:solidFill>
                  <a:schemeClr val="tx1"/>
                </a:solidFill>
              </a:rPr>
            </a:br>
            <a:br>
              <a:rPr lang="zh-CN" altLang="en-US" sz="4000" b="1" dirty="0">
                <a:solidFill>
                  <a:schemeClr val="tx1"/>
                </a:solidFill>
              </a:rPr>
            </a:br>
            <a:r>
              <a:rPr lang="zh-CN" altLang="en-US" sz="4000" b="1" dirty="0">
                <a:solidFill>
                  <a:schemeClr val="tx1"/>
                </a:solidFill>
              </a:rPr>
              <a:t>第六节  主权债务危机</a:t>
            </a:r>
            <a:endParaRPr lang="zh-CN" altLang="en-US" sz="4000" b="1" dirty="0">
              <a:solidFill>
                <a:schemeClr val="tx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2"/>
          <p:cNvSpPr>
            <a:spLocks noGrp="1"/>
          </p:cNvSpPr>
          <p:nvPr>
            <p:ph type="title"/>
          </p:nvPr>
        </p:nvSpPr>
        <p:spPr>
          <a:xfrm>
            <a:off x="1371600" y="3068638"/>
            <a:ext cx="7772400" cy="1206500"/>
          </a:xfrm>
          <a:ln/>
        </p:spPr>
        <p:txBody>
          <a:bodyPr vert="horz" wrap="square" lIns="91440" tIns="45720" rIns="91440" bIns="45720" anchor="ctr" anchorCtr="0"/>
          <a:p>
            <a:pPr eaLnBrk="1" hangingPunct="1"/>
            <a:r>
              <a:rPr lang="zh-CN" altLang="en-US" sz="4000" b="1" dirty="0">
                <a:solidFill>
                  <a:schemeClr val="tx1"/>
                </a:solidFill>
                <a:hlinkClick r:id="rId1" action="ppaction://hlinkfile"/>
              </a:rPr>
              <a:t>国际投资头寸表</a:t>
            </a:r>
            <a:br>
              <a:rPr lang="zh-CN" altLang="en-US" sz="4000" b="1" dirty="0">
                <a:solidFill>
                  <a:schemeClr val="tx1"/>
                </a:solidFill>
              </a:rPr>
            </a:br>
            <a:br>
              <a:rPr lang="zh-CN" altLang="en-US" sz="4000" b="1" dirty="0">
                <a:solidFill>
                  <a:schemeClr val="tx1"/>
                </a:solidFill>
              </a:rPr>
            </a:br>
            <a:r>
              <a:rPr lang="en-US" altLang="zh-CN" sz="3200" b="1" dirty="0">
                <a:solidFill>
                  <a:schemeClr val="tx1"/>
                </a:solidFill>
              </a:rPr>
              <a:t>2012</a:t>
            </a:r>
            <a:r>
              <a:rPr lang="zh-CN" altLang="en-US" sz="3200" b="1" dirty="0">
                <a:solidFill>
                  <a:schemeClr val="tx1"/>
                </a:solidFill>
              </a:rPr>
              <a:t>年</a:t>
            </a:r>
            <a:r>
              <a:rPr lang="en-US" altLang="zh-CN" sz="3200" b="1" dirty="0">
                <a:solidFill>
                  <a:schemeClr val="tx1"/>
                </a:solidFill>
              </a:rPr>
              <a:t>4</a:t>
            </a:r>
            <a:r>
              <a:rPr lang="zh-CN" altLang="en-US" sz="3200" b="1" dirty="0">
                <a:solidFill>
                  <a:schemeClr val="tx1"/>
                </a:solidFill>
              </a:rPr>
              <a:t>月</a:t>
            </a:r>
            <a:r>
              <a:rPr lang="en-US" altLang="zh-CN" sz="3200" b="1" dirty="0">
                <a:solidFill>
                  <a:schemeClr val="tx1"/>
                </a:solidFill>
              </a:rPr>
              <a:t>24</a:t>
            </a:r>
            <a:r>
              <a:rPr lang="zh-CN" altLang="en-US" sz="3200" b="1" dirty="0">
                <a:solidFill>
                  <a:schemeClr val="tx1"/>
                </a:solidFill>
              </a:rPr>
              <a:t>日</a:t>
            </a:r>
            <a:r>
              <a:rPr lang="en-US" altLang="zh-CN" sz="3200" b="1" dirty="0">
                <a:solidFill>
                  <a:schemeClr val="tx1"/>
                </a:solidFill>
              </a:rPr>
              <a:t>《</a:t>
            </a:r>
            <a:r>
              <a:rPr lang="zh-CN" altLang="en-US" sz="3200" b="1" dirty="0">
                <a:solidFill>
                  <a:schemeClr val="tx1"/>
                </a:solidFill>
              </a:rPr>
              <a:t>国际金融报</a:t>
            </a:r>
            <a:r>
              <a:rPr lang="en-US" altLang="zh-CN" sz="3200" b="1" dirty="0">
                <a:solidFill>
                  <a:schemeClr val="tx1"/>
                </a:solidFill>
              </a:rPr>
              <a:t>》 </a:t>
            </a:r>
            <a:r>
              <a:rPr lang="zh-CN" altLang="en-US" sz="3200" b="1" dirty="0">
                <a:solidFill>
                  <a:schemeClr val="tx1"/>
                </a:solidFill>
              </a:rPr>
              <a:t>：</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中国外汇投资研究院院长谭雅玲对记者表示，“虽然经常项目顺差不小，但净资产还是减少，说明国内投资没有渠道，资本外流。这也是市场的正常反应，热钱撤离，债权外流。”</a:t>
            </a:r>
            <a:r>
              <a:rPr lang="en-US" altLang="zh-CN" sz="3200" b="1" dirty="0">
                <a:solidFill>
                  <a:schemeClr val="tx1"/>
                </a:solidFill>
              </a:rPr>
              <a:t>http://t.cn/zOlyq2N </a:t>
            </a:r>
            <a:br>
              <a:rPr lang="en-US" altLang="zh-CN" sz="3200" b="1" dirty="0">
                <a:solidFill>
                  <a:schemeClr val="tx1"/>
                </a:solidFill>
              </a:rPr>
            </a:br>
            <a:br>
              <a:rPr lang="en-US" altLang="zh-CN" sz="3200" b="1" dirty="0">
                <a:solidFill>
                  <a:schemeClr val="tx1"/>
                </a:solidFill>
              </a:rPr>
            </a:br>
            <a:r>
              <a:rPr lang="zh-CN" altLang="en-US" sz="3200" b="1" dirty="0">
                <a:solidFill>
                  <a:schemeClr val="tx1"/>
                </a:solidFill>
              </a:rPr>
              <a:t>课堂讨论：资本外流是否导致我国债权外流和净资产减少？</a:t>
            </a:r>
            <a:endParaRPr lang="zh-CN" altLang="en-US" sz="3200" b="1"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2"/>
          <p:cNvSpPr>
            <a:spLocks noGrp="1"/>
          </p:cNvSpPr>
          <p:nvPr>
            <p:ph type="title"/>
          </p:nvPr>
        </p:nvSpPr>
        <p:spPr>
          <a:xfrm>
            <a:off x="1371600" y="2708275"/>
            <a:ext cx="7772400" cy="1206500"/>
          </a:xfrm>
          <a:ln/>
        </p:spPr>
        <p:txBody>
          <a:bodyPr vert="horz" wrap="square" lIns="91440" tIns="45720" rIns="91440" bIns="45720" anchor="ctr" anchorCtr="0"/>
          <a:p>
            <a:pPr eaLnBrk="1" hangingPunct="1"/>
            <a:r>
              <a:rPr lang="zh-CN" altLang="en-US" sz="2800" b="1" dirty="0">
                <a:solidFill>
                  <a:schemeClr val="tx1"/>
                </a:solidFill>
              </a:rPr>
              <a:t>课程成绩由两部分组成：</a:t>
            </a:r>
            <a:br>
              <a:rPr lang="zh-CN" altLang="en-US" sz="2800" b="1" dirty="0">
                <a:solidFill>
                  <a:schemeClr val="tx1"/>
                </a:solidFill>
              </a:rPr>
            </a:br>
            <a:br>
              <a:rPr lang="zh-CN" altLang="en-US" sz="2800" b="1" dirty="0">
                <a:solidFill>
                  <a:schemeClr val="tx1"/>
                </a:solidFill>
              </a:rPr>
            </a:br>
            <a:r>
              <a:rPr lang="en-US" altLang="zh-CN" sz="2800" b="1" dirty="0">
                <a:solidFill>
                  <a:schemeClr val="tx1"/>
                </a:solidFill>
              </a:rPr>
              <a:t>1.</a:t>
            </a:r>
            <a:r>
              <a:rPr lang="zh-CN" altLang="en-US" sz="2800" b="1" dirty="0">
                <a:solidFill>
                  <a:schemeClr val="tx1"/>
                </a:solidFill>
              </a:rPr>
              <a:t>平时成绩（</a:t>
            </a:r>
            <a:r>
              <a:rPr lang="en-US" altLang="zh-CN" sz="2800" b="1" dirty="0">
                <a:solidFill>
                  <a:schemeClr val="tx1"/>
                </a:solidFill>
              </a:rPr>
              <a:t>30%~40%</a:t>
            </a:r>
            <a:r>
              <a:rPr lang="zh-CN" altLang="en-US" sz="2800" b="1" dirty="0">
                <a:solidFill>
                  <a:schemeClr val="tx1"/>
                </a:solidFill>
              </a:rPr>
              <a:t>）：根据出勤情况和作业完成情况确定。</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按学校规定，请假须提供班主任出具的书面证明。</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凡</a:t>
            </a:r>
            <a:r>
              <a:rPr lang="en-US" altLang="zh-CN" sz="2800" b="1" dirty="0">
                <a:solidFill>
                  <a:schemeClr val="tx1"/>
                </a:solidFill>
              </a:rPr>
              <a:t>2</a:t>
            </a:r>
            <a:r>
              <a:rPr lang="zh-CN" altLang="en-US" sz="2800" b="1" dirty="0">
                <a:solidFill>
                  <a:schemeClr val="tx1"/>
                </a:solidFill>
              </a:rPr>
              <a:t>人以上作业有明显雷同，一律不计成绩。</a:t>
            </a:r>
            <a:br>
              <a:rPr lang="zh-CN" altLang="en-US" sz="2800" b="1" dirty="0">
                <a:solidFill>
                  <a:schemeClr val="tx1"/>
                </a:solidFill>
              </a:rPr>
            </a:br>
            <a:r>
              <a:rPr lang="zh-CN" altLang="en-US" sz="2800" b="1" dirty="0">
                <a:solidFill>
                  <a:schemeClr val="tx1"/>
                </a:solidFill>
              </a:rPr>
              <a:t>作业第一行标明“第</a:t>
            </a:r>
            <a:r>
              <a:rPr lang="en-US" altLang="zh-CN" sz="2800" b="1" dirty="0">
                <a:solidFill>
                  <a:schemeClr val="tx1"/>
                </a:solidFill>
              </a:rPr>
              <a:t>×</a:t>
            </a:r>
            <a:r>
              <a:rPr lang="zh-CN" altLang="en-US" sz="2800" b="1" dirty="0">
                <a:solidFill>
                  <a:schemeClr val="tx1"/>
                </a:solidFill>
              </a:rPr>
              <a:t>次作业；学号；姓名”。</a:t>
            </a:r>
            <a:br>
              <a:rPr lang="zh-CN" altLang="en-US" sz="2800" b="1" dirty="0">
                <a:solidFill>
                  <a:schemeClr val="tx1"/>
                </a:solidFill>
              </a:rPr>
            </a:br>
            <a:r>
              <a:rPr lang="zh-CN" altLang="en-US" sz="2800" b="1" dirty="0">
                <a:solidFill>
                  <a:schemeClr val="tx1"/>
                </a:solidFill>
              </a:rPr>
              <a:t>作业必须是纸质文本，不再交还。</a:t>
            </a:r>
            <a:br>
              <a:rPr lang="zh-CN" altLang="en-US" sz="2800" b="1" dirty="0">
                <a:solidFill>
                  <a:schemeClr val="tx1"/>
                </a:solidFill>
              </a:rPr>
            </a:br>
            <a:r>
              <a:rPr lang="zh-CN" altLang="en-US" sz="2800" b="1" dirty="0">
                <a:solidFill>
                  <a:schemeClr val="tx1"/>
                </a:solidFill>
              </a:rPr>
              <a:t>每次作业分别装订，不要散装</a:t>
            </a:r>
            <a:br>
              <a:rPr lang="zh-CN" altLang="en-US" sz="2800" b="1" dirty="0">
                <a:solidFill>
                  <a:schemeClr val="tx1"/>
                </a:solidFill>
              </a:rPr>
            </a:br>
            <a:r>
              <a:rPr lang="zh-CN" altLang="en-US" sz="2800" b="1" dirty="0">
                <a:solidFill>
                  <a:srgbClr val="FF0000"/>
                </a:solidFill>
              </a:rPr>
              <a:t>缺乏学习热情的同学请选其他老师的课！！！</a:t>
            </a:r>
            <a:br>
              <a:rPr lang="zh-CN" altLang="en-US" sz="2800" b="1" dirty="0">
                <a:solidFill>
                  <a:schemeClr val="tx1"/>
                </a:solidFill>
              </a:rPr>
            </a:br>
            <a:br>
              <a:rPr lang="zh-CN" altLang="en-US" sz="2800" b="1" dirty="0">
                <a:solidFill>
                  <a:schemeClr val="tx1"/>
                </a:solidFill>
              </a:rPr>
            </a:br>
            <a:r>
              <a:rPr lang="en-US" altLang="zh-CN" sz="2800" b="1" dirty="0">
                <a:solidFill>
                  <a:schemeClr val="tx1"/>
                </a:solidFill>
              </a:rPr>
              <a:t>2.</a:t>
            </a:r>
            <a:r>
              <a:rPr lang="zh-CN" altLang="en-US" sz="2800" b="1" dirty="0">
                <a:solidFill>
                  <a:schemeClr val="tx1"/>
                </a:solidFill>
              </a:rPr>
              <a:t>期末考试成绩（</a:t>
            </a:r>
            <a:r>
              <a:rPr lang="en-US" altLang="zh-CN" sz="2800" b="1" dirty="0">
                <a:solidFill>
                  <a:schemeClr val="tx1"/>
                </a:solidFill>
              </a:rPr>
              <a:t>60%~70%</a:t>
            </a:r>
            <a:r>
              <a:rPr lang="zh-CN" altLang="en-US" sz="2800" b="1" dirty="0">
                <a:solidFill>
                  <a:schemeClr val="tx1"/>
                </a:solidFill>
              </a:rPr>
              <a:t>）</a:t>
            </a:r>
            <a:endParaRPr lang="zh-CN" altLang="en-US" sz="2800" b="1" dirty="0">
              <a:solidFill>
                <a:schemeClr val="tx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2800" b="1" dirty="0">
                <a:solidFill>
                  <a:schemeClr val="tx1"/>
                </a:solidFill>
              </a:rPr>
              <a:t>（三）平衡或结算项目</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平衡或结算项目（</a:t>
            </a:r>
            <a:r>
              <a:rPr lang="en-US" altLang="zh-CN" sz="2800" b="1" dirty="0">
                <a:solidFill>
                  <a:schemeClr val="tx1"/>
                </a:solidFill>
              </a:rPr>
              <a:t>Balancing or Settlement Account</a:t>
            </a:r>
            <a:r>
              <a:rPr lang="zh-CN" altLang="en-US" sz="2800" b="1" dirty="0">
                <a:solidFill>
                  <a:schemeClr val="tx1"/>
                </a:solidFill>
              </a:rPr>
              <a:t>）包括官方储备和</a:t>
            </a:r>
            <a:r>
              <a:rPr lang="zh-CN" altLang="en-US" sz="2800" b="1" dirty="0">
                <a:solidFill>
                  <a:srgbClr val="FF0000"/>
                </a:solidFill>
              </a:rPr>
              <a:t>净</a:t>
            </a:r>
            <a:r>
              <a:rPr lang="zh-CN" altLang="en-US" sz="2800" b="1" dirty="0">
                <a:solidFill>
                  <a:schemeClr val="tx1"/>
                </a:solidFill>
              </a:rPr>
              <a:t>误差与遗漏。</a:t>
            </a:r>
            <a:br>
              <a:rPr lang="zh-CN" altLang="en-US" sz="2800" b="1" dirty="0">
                <a:solidFill>
                  <a:schemeClr val="tx1"/>
                </a:solidFill>
              </a:rPr>
            </a:br>
            <a:r>
              <a:rPr lang="zh-CN" altLang="en-US" sz="2800" b="1" dirty="0">
                <a:solidFill>
                  <a:schemeClr val="tx1"/>
                </a:solidFill>
              </a:rPr>
              <a:t>	</a:t>
            </a:r>
            <a:br>
              <a:rPr lang="zh-CN" altLang="en-US" sz="2800" b="1" dirty="0">
                <a:solidFill>
                  <a:schemeClr val="tx1"/>
                </a:solidFill>
              </a:rPr>
            </a:br>
            <a:r>
              <a:rPr lang="en-US" altLang="en-US" sz="2800" b="1" dirty="0">
                <a:solidFill>
                  <a:schemeClr val="tx1"/>
                </a:solidFill>
              </a:rPr>
              <a:t>l．储备资产</a:t>
            </a:r>
            <a:br>
              <a:rPr lang="zh-CN" altLang="en-US" sz="2800" b="1" dirty="0">
                <a:solidFill>
                  <a:schemeClr val="tx1"/>
                </a:solidFill>
              </a:rPr>
            </a:br>
            <a:br>
              <a:rPr lang="zh-CN" altLang="en-US" sz="2800" b="1" dirty="0">
                <a:solidFill>
                  <a:schemeClr val="tx1"/>
                </a:solidFill>
              </a:rPr>
            </a:br>
            <a:r>
              <a:rPr lang="en-US" altLang="en-US" sz="2800" b="1" dirty="0">
                <a:solidFill>
                  <a:schemeClr val="tx1"/>
                </a:solidFill>
              </a:rPr>
              <a:t>又称官方储备，是一个国家的货币当局</a:t>
            </a:r>
            <a:r>
              <a:rPr lang="zh-CN" altLang="en-US" sz="2800" b="1" dirty="0">
                <a:solidFill>
                  <a:schemeClr val="tx1"/>
                </a:solidFill>
              </a:rPr>
              <a:t>，</a:t>
            </a:r>
            <a:r>
              <a:rPr lang="en-US" altLang="en-US" sz="2800" b="1" dirty="0">
                <a:solidFill>
                  <a:schemeClr val="tx1"/>
                </a:solidFill>
              </a:rPr>
              <a:t>即专门负责货币金融事务的政府部门，包括财政部、中央银行（简称央行）、外汇管理部门等持有的可用于对外支付的资产及其对外债权。 一国的官方储备主要包括4个组成部分：即黄金、外汇、特别提款权和在IMF的储备头寸。</a:t>
            </a:r>
            <a:endParaRPr lang="zh-CN" altLang="en-US" sz="2800" b="1" dirty="0">
              <a:solidFill>
                <a:schemeClr val="tx1"/>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1026"/>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600" b="1" dirty="0">
                <a:solidFill>
                  <a:schemeClr val="tx1"/>
                </a:solidFill>
              </a:rPr>
              <a:t>一个国家的国际收支出现顺差时，其对外收入大于支出，这部分差额就会转化为官方的储备资产；而在逆差时，由于收入小于支出，政府就必须动用相应数量的官方储备对外支付，导致官方储备的减少。可见，官方储备的一个重要功能就是平衡国际收支。官方储备的增减是国际收支数量变化的结果。</a:t>
            </a:r>
            <a:endParaRPr lang="zh-CN" altLang="en-US" sz="3600" b="1" dirty="0">
              <a:solidFill>
                <a:schemeClr val="tx1"/>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1026"/>
          <p:cNvSpPr>
            <a:spLocks noGrp="1"/>
          </p:cNvSpPr>
          <p:nvPr>
            <p:ph type="title"/>
          </p:nvPr>
        </p:nvSpPr>
        <p:spPr>
          <a:xfrm>
            <a:off x="1371600" y="2565400"/>
            <a:ext cx="7772400" cy="1206500"/>
          </a:xfrm>
          <a:ln/>
        </p:spPr>
        <p:txBody>
          <a:bodyPr vert="horz" wrap="square" lIns="91440" tIns="45720" rIns="91440" bIns="45720" anchor="ctr" anchorCtr="0"/>
          <a:p>
            <a:pPr eaLnBrk="1" hangingPunct="1"/>
            <a:br>
              <a:rPr lang="en-US" altLang="zh-CN" sz="3200" b="1" dirty="0">
                <a:solidFill>
                  <a:schemeClr val="tx1"/>
                </a:solidFill>
              </a:rPr>
            </a:br>
            <a:r>
              <a:rPr lang="en-US" altLang="zh-CN" sz="3200" b="1" dirty="0">
                <a:solidFill>
                  <a:schemeClr val="tx1"/>
                </a:solidFill>
              </a:rPr>
              <a:t>2. </a:t>
            </a:r>
            <a:r>
              <a:rPr lang="zh-CN" altLang="en-US" sz="3200" b="1" dirty="0">
                <a:solidFill>
                  <a:schemeClr val="tx1"/>
                </a:solidFill>
              </a:rPr>
              <a:t>净误差与遗漏</a:t>
            </a:r>
            <a:br>
              <a:rPr lang="zh-CN" altLang="en-US" sz="3200" b="1" dirty="0">
                <a:solidFill>
                  <a:schemeClr val="tx1"/>
                </a:solidFill>
              </a:rPr>
            </a:br>
            <a:r>
              <a:rPr lang="zh-CN" altLang="en-US" sz="3200" b="1" dirty="0">
                <a:solidFill>
                  <a:schemeClr val="tx1"/>
                </a:solidFill>
              </a:rPr>
              <a:t>这是一个人为设立的平衡项目，用于轧平国际收支平衡表中借贷两方的总额。</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国际收支平衡表中的统计数字出现错漏是不可避免的，这是因为：</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a:t>
            </a:r>
            <a:r>
              <a:rPr lang="en-US" altLang="zh-CN" sz="3200" b="1" dirty="0">
                <a:solidFill>
                  <a:schemeClr val="tx1"/>
                </a:solidFill>
              </a:rPr>
              <a:t>1</a:t>
            </a:r>
            <a:r>
              <a:rPr lang="zh-CN" altLang="en-US" sz="3200" b="1" dirty="0">
                <a:solidFill>
                  <a:schemeClr val="tx1"/>
                </a:solidFill>
              </a:rPr>
              <a:t>）资料来源不一。由于商务部、财政部、海关、税务和银行等各部门的统计口径不一，导致汇总数字不符。如我国的进出口数据来自海关，直接投资（非金融领域）数据来自商务部，境外上市融资数据来自证监会，境外投资收益数据来自外管局。</a:t>
            </a:r>
            <a:endParaRPr lang="zh-CN" altLang="en-US" sz="3200" b="1" dirty="0">
              <a:solidFill>
                <a:schemeClr val="tx1"/>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4"/>
          <p:cNvSpPr>
            <a:spLocks noGrp="1"/>
          </p:cNvSpPr>
          <p:nvPr>
            <p:ph type="title"/>
          </p:nvPr>
        </p:nvSpPr>
        <p:spPr>
          <a:xfrm>
            <a:off x="1371600" y="2492375"/>
            <a:ext cx="7772400" cy="1206500"/>
          </a:xfrm>
          <a:ln/>
        </p:spPr>
        <p:txBody>
          <a:bodyPr vert="horz" wrap="square" lIns="91440" tIns="45720" rIns="91440" bIns="45720" anchor="ctr" anchorCtr="0"/>
          <a:p>
            <a:pPr eaLnBrk="1" hangingPunct="1"/>
            <a:br>
              <a:rPr lang="en-US" altLang="zh-CN" sz="3200" b="1" dirty="0">
                <a:solidFill>
                  <a:schemeClr val="tx1"/>
                </a:solidFill>
              </a:rPr>
            </a:br>
            <a:br>
              <a:rPr lang="en-US" altLang="zh-CN" sz="3200" b="1" dirty="0">
                <a:solidFill>
                  <a:schemeClr val="tx1"/>
                </a:solidFill>
              </a:rPr>
            </a:br>
            <a:r>
              <a:rPr lang="zh-CN" altLang="en-US" sz="3200" b="1" dirty="0">
                <a:solidFill>
                  <a:schemeClr val="tx1"/>
                </a:solidFill>
              </a:rPr>
              <a:t>（</a:t>
            </a:r>
            <a:r>
              <a:rPr lang="en-US" altLang="zh-CN" sz="3200" b="1" dirty="0">
                <a:solidFill>
                  <a:schemeClr val="tx1"/>
                </a:solidFill>
              </a:rPr>
              <a:t>2</a:t>
            </a:r>
            <a:r>
              <a:rPr lang="zh-CN" altLang="en-US" sz="3200" b="1" dirty="0">
                <a:solidFill>
                  <a:schemeClr val="tx1"/>
                </a:solidFill>
              </a:rPr>
              <a:t>）资料不全。有些国际经济交易未经过对应的部门办理，如走私及私自携带现钞出入国境。</a:t>
            </a:r>
            <a:br>
              <a:rPr lang="zh-CN" altLang="en-US" sz="3200" b="1" dirty="0">
                <a:solidFill>
                  <a:srgbClr val="FF3300"/>
                </a:solidFill>
              </a:rPr>
            </a:br>
            <a:br>
              <a:rPr lang="zh-CN" altLang="en-US" sz="3200" b="1" dirty="0">
                <a:solidFill>
                  <a:schemeClr val="tx1"/>
                </a:solidFill>
              </a:rPr>
            </a:br>
            <a:r>
              <a:rPr lang="zh-CN" altLang="en-US" sz="3200" b="1" dirty="0">
                <a:solidFill>
                  <a:schemeClr val="tx1"/>
                </a:solidFill>
              </a:rPr>
              <a:t>（</a:t>
            </a:r>
            <a:r>
              <a:rPr lang="en-US" altLang="zh-CN" sz="3200" b="1" dirty="0">
                <a:solidFill>
                  <a:schemeClr val="tx1"/>
                </a:solidFill>
              </a:rPr>
              <a:t>3</a:t>
            </a:r>
            <a:r>
              <a:rPr lang="zh-CN" altLang="en-US" sz="3200" b="1" dirty="0">
                <a:solidFill>
                  <a:schemeClr val="tx1"/>
                </a:solidFill>
              </a:rPr>
              <a:t>）资料本身错漏。有关部门提供的统计数字也不能保证绝对准确无误，有的仅仅是估算数字，也有错漏。由于上述原因，国际收支平衡表的借贷方总额总会出现差额。</a:t>
            </a:r>
            <a:endParaRPr lang="zh-CN" altLang="en-US" sz="3200" b="1" dirty="0">
              <a:solidFill>
                <a:schemeClr val="tx1"/>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1026"/>
          <p:cNvSpPr>
            <a:spLocks noGrp="1"/>
          </p:cNvSpPr>
          <p:nvPr>
            <p:ph type="title"/>
          </p:nvPr>
        </p:nvSpPr>
        <p:spPr>
          <a:ln/>
        </p:spPr>
        <p:txBody>
          <a:bodyPr vert="horz" wrap="square" lIns="92075" tIns="46038" rIns="92075" bIns="46038" anchor="ctr" anchorCtr="0"/>
          <a:p>
            <a:pPr eaLnBrk="1" hangingPunct="1">
              <a:lnSpc>
                <a:spcPct val="90000"/>
              </a:lnSpc>
            </a:pP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sz="3600" b="1" dirty="0">
                <a:solidFill>
                  <a:schemeClr val="tx1"/>
                </a:solidFill>
              </a:rPr>
            </a:br>
            <a:r>
              <a:rPr lang="zh-CN" altLang="en-US" sz="3600" b="1" dirty="0">
                <a:solidFill>
                  <a:schemeClr val="tx1"/>
                </a:solidFill>
              </a:rPr>
              <a:t>设立净误差与遗漏项目后，就可以将无法平衡的差额记入其中，用于轧平总的差额。</a:t>
            </a:r>
            <a:br>
              <a:rPr lang="zh-CN" altLang="en-US" sz="3600" b="1" dirty="0">
                <a:solidFill>
                  <a:schemeClr val="tx1"/>
                </a:solidFill>
              </a:rPr>
            </a:b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          借方  贷方  差额</a:t>
            </a: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经常项目              </a:t>
            </a:r>
            <a:r>
              <a:rPr lang="en-US" altLang="zh-CN" sz="3600" b="1" dirty="0">
                <a:solidFill>
                  <a:schemeClr val="tx1"/>
                </a:solidFill>
                <a:latin typeface="宋体" panose="02010600030101010101" pitchFamily="2" charset="-122"/>
              </a:rPr>
              <a:t>-80</a:t>
            </a: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资本项目              </a:t>
            </a:r>
            <a:r>
              <a:rPr lang="en-US" altLang="zh-CN" sz="3600" b="1" dirty="0">
                <a:solidFill>
                  <a:schemeClr val="tx1"/>
                </a:solidFill>
                <a:latin typeface="宋体" panose="02010600030101010101" pitchFamily="2" charset="-122"/>
              </a:rPr>
              <a:t>100</a:t>
            </a:r>
            <a:br>
              <a:rPr lang="en-US" altLang="zh-CN" sz="3600" b="1" dirty="0">
                <a:solidFill>
                  <a:schemeClr val="tx1"/>
                </a:solidFill>
                <a:latin typeface="宋体" panose="02010600030101010101" pitchFamily="2" charset="-122"/>
              </a:rPr>
            </a:br>
            <a:br>
              <a:rPr lang="en-US" altLang="zh-CN"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平衡项目 </a:t>
            </a:r>
            <a:br>
              <a:rPr lang="zh-CN" altLang="en-US" sz="3600"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 官方储备             </a:t>
            </a:r>
            <a:r>
              <a:rPr lang="en-US" altLang="zh-CN" sz="3600" b="1" dirty="0">
                <a:solidFill>
                  <a:schemeClr val="tx1"/>
                </a:solidFill>
                <a:latin typeface="宋体" panose="02010600030101010101" pitchFamily="2" charset="-122"/>
              </a:rPr>
              <a:t>-15   </a:t>
            </a:r>
            <a:br>
              <a:rPr lang="en-US" altLang="zh-CN" sz="3600" b="1" dirty="0">
                <a:solidFill>
                  <a:schemeClr val="tx1"/>
                </a:solidFill>
                <a:latin typeface="宋体" panose="02010600030101010101" pitchFamily="2" charset="-122"/>
              </a:rPr>
            </a:br>
            <a:r>
              <a:rPr lang="en-US" altLang="zh-CN" sz="3600" b="1" dirty="0">
                <a:solidFill>
                  <a:schemeClr val="tx1"/>
                </a:solidFill>
                <a:latin typeface="宋体" panose="02010600030101010101" pitchFamily="2" charset="-122"/>
              </a:rPr>
              <a:t> </a:t>
            </a:r>
            <a:r>
              <a:rPr lang="zh-CN" altLang="en-US" sz="3600" b="1" dirty="0">
                <a:solidFill>
                  <a:schemeClr val="tx1"/>
                </a:solidFill>
                <a:latin typeface="宋体" panose="02010600030101010101" pitchFamily="2" charset="-122"/>
              </a:rPr>
              <a:t>误差与遗漏            </a:t>
            </a:r>
            <a:r>
              <a:rPr lang="en-US" altLang="zh-CN" sz="3600" b="1" dirty="0">
                <a:solidFill>
                  <a:schemeClr val="tx1"/>
                </a:solidFill>
                <a:latin typeface="宋体" panose="02010600030101010101" pitchFamily="2" charset="-122"/>
              </a:rPr>
              <a:t>?</a:t>
            </a:r>
            <a:endParaRPr lang="en-US" altLang="zh-CN" sz="3600" b="1" dirty="0">
              <a:solidFill>
                <a:schemeClr val="tx1"/>
              </a:solidFill>
              <a:latin typeface="宋体" panose="02010600030101010101"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9634" name="Rectangle 1026"/>
          <p:cNvSpPr>
            <a:spLocks noGrp="1" noChangeArrowheads="1"/>
          </p:cNvSpPr>
          <p:nvPr>
            <p:ph type="title"/>
          </p:nvPr>
        </p:nvSpPr>
        <p:spPr>
          <a:extLst>
            <a:ext uri="{91240B29-F687-4F45-9708-019B960494DF}">
              <a14:hiddenLine xmlns:a14="http://schemas.microsoft.com/office/drawing/2010/main" w="12700">
                <a:solidFill>
                  <a:schemeClr val="tx1"/>
                </a:solidFill>
                <a:miter lim="800000"/>
                <a:headEnd/>
                <a:tailEnd/>
              </a14:hiddenLine>
            </a:ext>
          </a:extLst>
        </p:spPr>
        <p:txBody>
          <a:bodyPr vert="horz" wrap="square" lIns="92075" tIns="46038" rIns="92075" bIns="46038" numCol="1" anchor="ctr" anchorCtr="0" compatLnSpc="1"/>
          <a:lstStyle/>
          <a:p>
            <a:pPr marL="0" marR="0" lvl="0" indent="0" algn="l" defTabSz="914400" rtl="0" eaLnBrk="1" fontAlgn="base" latinLnBrk="0" hangingPunct="1">
              <a:lnSpc>
                <a:spcPct val="90000"/>
              </a:lnSpc>
              <a:spcBef>
                <a:spcPct val="0"/>
              </a:spcBef>
              <a:spcAft>
                <a:spcPct val="0"/>
              </a:spcAft>
              <a:buClrTx/>
              <a:buSzTx/>
              <a:buFontTx/>
              <a:buNone/>
              <a:defRPr/>
            </a:pP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r>
              <a:rPr kumimoji="1" lang="en-US" altLang="zh-CN" sz="44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            </a:t>
            </a:r>
            <a:r>
              <a:rPr kumimoji="1" lang="zh-CN" altLang="en-US"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借方  贷方  差额</a:t>
            </a:r>
            <a:br>
              <a:rPr kumimoji="1" lang="zh-CN" altLang="en-US"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zh-CN" altLang="en-US"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r>
              <a:rPr kumimoji="1" lang="zh-CN" altLang="en-US"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经常项目                     </a:t>
            </a:r>
            <a:r>
              <a:rPr kumimoji="1" lang="en-US" altLang="zh-CN"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-80</a:t>
            </a:r>
            <a:br>
              <a:rPr kumimoji="1" lang="en-US" altLang="zh-CN"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r>
              <a:rPr kumimoji="1" lang="zh-CN" altLang="en-US"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资本项目                     </a:t>
            </a:r>
            <a:r>
              <a:rPr kumimoji="1" lang="en-US" altLang="zh-CN"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100</a:t>
            </a:r>
            <a:br>
              <a:rPr kumimoji="1" lang="en-US" altLang="zh-CN"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r>
              <a:rPr kumimoji="1" lang="zh-CN" altLang="en-US"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平衡项目                </a:t>
            </a:r>
            <a:br>
              <a:rPr kumimoji="1" lang="zh-CN" altLang="en-US"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r>
              <a:rPr kumimoji="1" lang="zh-CN" altLang="en-US"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    官方储备                 </a:t>
            </a:r>
            <a:r>
              <a:rPr kumimoji="1" lang="en-US" altLang="zh-CN"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-15</a:t>
            </a:r>
            <a:r>
              <a:rPr kumimoji="1" lang="en-US" altLang="zh-CN" sz="3200" b="1" i="0" u="sng" strike="noStrike" kern="0" cap="none" spc="0" normalizeH="0" baseline="0" noProof="0" smtClean="0">
                <a:ln>
                  <a:noFill/>
                </a:ln>
                <a:solidFill>
                  <a:schemeClr val="tx1"/>
                </a:solidFill>
                <a:effectLst/>
                <a:uLnTx/>
                <a:uFillTx/>
                <a:latin typeface="宋体" panose="02010600030101010101" pitchFamily="2" charset="-122"/>
                <a:ea typeface="+mj-ea"/>
                <a:cs typeface="+mj-cs"/>
              </a:rPr>
              <a:t> </a:t>
            </a:r>
            <a:br>
              <a:rPr kumimoji="1" lang="en-US" altLang="zh-CN"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r>
              <a:rPr kumimoji="1" lang="en-US" altLang="zh-CN" sz="3200" b="1" i="0" u="sng" strike="noStrike" kern="0" cap="none" spc="0" normalizeH="0" baseline="0" noProof="0" smtClean="0">
                <a:ln>
                  <a:noFill/>
                </a:ln>
                <a:solidFill>
                  <a:schemeClr val="tx1"/>
                </a:solidFill>
                <a:effectLst/>
                <a:uLnTx/>
                <a:uFillTx/>
                <a:latin typeface="宋体" panose="02010600030101010101" pitchFamily="2" charset="-122"/>
                <a:ea typeface="+mj-ea"/>
                <a:cs typeface="+mj-cs"/>
              </a:rPr>
              <a:t>    </a:t>
            </a:r>
            <a:r>
              <a:rPr kumimoji="1" lang="zh-CN" altLang="en-US" sz="3200" b="1" i="0" u="sng" strike="noStrike" kern="0" cap="none" spc="0" normalizeH="0" baseline="0" noProof="0" smtClean="0">
                <a:ln>
                  <a:noFill/>
                </a:ln>
                <a:solidFill>
                  <a:schemeClr val="tx1"/>
                </a:solidFill>
                <a:effectLst/>
                <a:uLnTx/>
                <a:uFillTx/>
                <a:latin typeface="宋体" panose="02010600030101010101" pitchFamily="2" charset="-122"/>
                <a:ea typeface="+mj-ea"/>
                <a:cs typeface="+mj-cs"/>
              </a:rPr>
              <a:t>误差与遗漏                </a:t>
            </a:r>
            <a:r>
              <a:rPr kumimoji="1" lang="en-US" altLang="zh-CN" sz="3200" b="1" i="0" u="sng" strike="noStrike" kern="0" cap="none" spc="0" normalizeH="0" baseline="0" noProof="0" smtClean="0">
                <a:ln>
                  <a:noFill/>
                </a:ln>
                <a:solidFill>
                  <a:schemeClr val="tx1"/>
                </a:solidFill>
                <a:effectLst>
                  <a:outerShdw blurRad="38100" dist="38100" dir="2700000" algn="tl">
                    <a:srgbClr val="000000"/>
                  </a:outerShdw>
                </a:effectLst>
                <a:uLnTx/>
                <a:uFillTx/>
                <a:latin typeface="宋体" panose="02010600030101010101" pitchFamily="2" charset="-122"/>
                <a:ea typeface="+mj-ea"/>
                <a:cs typeface="+mj-cs"/>
              </a:rPr>
              <a:t>-5</a:t>
            </a:r>
            <a:r>
              <a:rPr kumimoji="1" lang="en-US" altLang="zh-CN" sz="3200" b="1" i="0" u="sng" strike="noStrike" kern="0" cap="none" spc="0" normalizeH="0" baseline="0" noProof="0" smtClean="0">
                <a:ln>
                  <a:noFill/>
                </a:ln>
                <a:solidFill>
                  <a:schemeClr val="tx1"/>
                </a:solidFill>
                <a:effectLst/>
                <a:uLnTx/>
                <a:uFillTx/>
                <a:latin typeface="宋体" panose="02010600030101010101" pitchFamily="2" charset="-122"/>
                <a:ea typeface="+mj-ea"/>
                <a:cs typeface="+mj-cs"/>
              </a:rPr>
              <a:t> </a:t>
            </a:r>
            <a:br>
              <a:rPr kumimoji="1" lang="en-US" altLang="zh-CN" sz="3200" b="1" i="0" u="sng" strike="noStrike" kern="0" cap="none" spc="0" normalizeH="0" baseline="0" noProof="0" smtClean="0">
                <a:ln>
                  <a:noFill/>
                </a:ln>
                <a:solidFill>
                  <a:schemeClr val="tx1"/>
                </a:solidFill>
                <a:effectLst/>
                <a:uLnTx/>
                <a:uFillTx/>
                <a:latin typeface="宋体" panose="02010600030101010101" pitchFamily="2" charset="-122"/>
                <a:ea typeface="+mj-ea"/>
                <a:cs typeface="+mj-cs"/>
              </a:rPr>
            </a:br>
            <a:r>
              <a:rPr kumimoji="1" lang="en-US" altLang="zh-CN"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 </a:t>
            </a:r>
            <a:r>
              <a:rPr kumimoji="1" lang="zh-CN" altLang="en-US"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合 计                         </a:t>
            </a:r>
            <a:r>
              <a:rPr kumimoji="1" lang="en-US" altLang="zh-CN"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0</a:t>
            </a:r>
            <a:br>
              <a:rPr kumimoji="1" lang="en-US" altLang="zh-CN"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br>
              <a:rPr kumimoji="1" lang="en-US" altLang="zh-CN"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br>
            <a:r>
              <a:rPr kumimoji="1" lang="zh-CN" altLang="en-US"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按国际收支平衡表的编制原理，官方储备属于资产项目，因而其</a:t>
            </a:r>
            <a:r>
              <a:rPr kumimoji="1" lang="zh-CN" altLang="en-US" sz="3200" b="1" i="0" u="none" strike="noStrike" kern="0" cap="none" spc="0" normalizeH="0" baseline="0" noProof="0" smtClean="0">
                <a:ln>
                  <a:noFill/>
                </a:ln>
                <a:solidFill>
                  <a:srgbClr val="FF3300"/>
                </a:solidFill>
                <a:effectLst/>
                <a:uLnTx/>
                <a:uFillTx/>
                <a:latin typeface="宋体" panose="02010600030101010101" pitchFamily="2" charset="-122"/>
                <a:ea typeface="+mj-ea"/>
                <a:cs typeface="+mj-cs"/>
              </a:rPr>
              <a:t>增加用负号</a:t>
            </a:r>
            <a:r>
              <a:rPr kumimoji="1" lang="zh-CN" altLang="en-US"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（－）表示，而</a:t>
            </a:r>
            <a:r>
              <a:rPr kumimoji="1" lang="zh-CN" altLang="en-US" sz="3200" b="1" i="0" u="none" strike="noStrike" kern="0" cap="none" spc="0" normalizeH="0" baseline="0" noProof="0" smtClean="0">
                <a:ln>
                  <a:noFill/>
                </a:ln>
                <a:solidFill>
                  <a:srgbClr val="FF3300"/>
                </a:solidFill>
                <a:effectLst/>
                <a:uLnTx/>
                <a:uFillTx/>
                <a:latin typeface="宋体" panose="02010600030101010101" pitchFamily="2" charset="-122"/>
                <a:ea typeface="+mj-ea"/>
                <a:cs typeface="+mj-cs"/>
              </a:rPr>
              <a:t>减少</a:t>
            </a:r>
            <a:r>
              <a:rPr kumimoji="1" lang="zh-CN" altLang="en-US"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则以</a:t>
            </a:r>
            <a:r>
              <a:rPr kumimoji="1" lang="zh-CN" altLang="en-US" sz="3200" b="1" i="0" u="none" strike="noStrike" kern="0" cap="none" spc="0" normalizeH="0" baseline="0" noProof="0" smtClean="0">
                <a:ln>
                  <a:noFill/>
                </a:ln>
                <a:solidFill>
                  <a:srgbClr val="FF3300"/>
                </a:solidFill>
                <a:effectLst/>
                <a:uLnTx/>
                <a:uFillTx/>
                <a:latin typeface="宋体" panose="02010600030101010101" pitchFamily="2" charset="-122"/>
                <a:ea typeface="+mj-ea"/>
                <a:cs typeface="+mj-cs"/>
              </a:rPr>
              <a:t>正号</a:t>
            </a:r>
            <a:r>
              <a:rPr kumimoji="1" lang="zh-CN" altLang="en-US"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a:t>
            </a:r>
            <a:r>
              <a:rPr kumimoji="1" lang="en-US" altLang="zh-CN"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a:t>
            </a:r>
            <a:r>
              <a:rPr kumimoji="1" lang="zh-CN" altLang="en-US"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rPr>
              <a:t>）表示。</a:t>
            </a:r>
            <a:endParaRPr kumimoji="1" lang="zh-CN" altLang="en-US" sz="3200" b="1" i="0" u="none" strike="noStrike" kern="0" cap="none" spc="0" normalizeH="0" baseline="0" noProof="0" smtClean="0">
              <a:ln>
                <a:noFill/>
              </a:ln>
              <a:solidFill>
                <a:schemeClr val="tx1"/>
              </a:solidFill>
              <a:effectLst/>
              <a:uLnTx/>
              <a:uFillTx/>
              <a:latin typeface="宋体" panose="02010600030101010101" pitchFamily="2" charset="-122"/>
              <a:ea typeface="+mj-ea"/>
              <a:cs typeface="+mj-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0178" name="Group 2"/>
          <p:cNvGrpSpPr/>
          <p:nvPr/>
        </p:nvGrpSpPr>
        <p:grpSpPr>
          <a:xfrm>
            <a:off x="1173163" y="434975"/>
            <a:ext cx="7666037" cy="5988050"/>
            <a:chOff x="-3" y="-3"/>
            <a:chExt cx="4282" cy="3772"/>
          </a:xfrm>
        </p:grpSpPr>
        <p:grpSp>
          <p:nvGrpSpPr>
            <p:cNvPr id="50179" name="Group 3"/>
            <p:cNvGrpSpPr/>
            <p:nvPr/>
          </p:nvGrpSpPr>
          <p:grpSpPr>
            <a:xfrm>
              <a:off x="0" y="0"/>
              <a:ext cx="4276" cy="3766"/>
              <a:chOff x="0" y="0"/>
              <a:chExt cx="4276" cy="3766"/>
            </a:xfrm>
          </p:grpSpPr>
          <p:grpSp>
            <p:nvGrpSpPr>
              <p:cNvPr id="50181" name="Group 4"/>
              <p:cNvGrpSpPr/>
              <p:nvPr/>
            </p:nvGrpSpPr>
            <p:grpSpPr>
              <a:xfrm>
                <a:off x="0" y="0"/>
                <a:ext cx="1080" cy="538"/>
                <a:chOff x="0" y="0"/>
                <a:chExt cx="1080" cy="538"/>
              </a:xfrm>
            </p:grpSpPr>
            <p:sp>
              <p:nvSpPr>
                <p:cNvPr id="50242" name="Rectangle 5"/>
                <p:cNvSpPr/>
                <p:nvPr/>
              </p:nvSpPr>
              <p:spPr>
                <a:xfrm>
                  <a:off x="43" y="0"/>
                  <a:ext cx="994"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r>
                    <a:rPr lang="en-US" altLang="zh-CN" sz="1000" dirty="0"/>
                    <a:t> </a:t>
                  </a:r>
                  <a:endParaRPr lang="en-US" altLang="zh-CN" sz="1000" dirty="0"/>
                </a:p>
                <a:p>
                  <a:pPr marL="0" lvl="0" indent="0" algn="ctr">
                    <a:spcBef>
                      <a:spcPct val="0"/>
                    </a:spcBef>
                    <a:buClrTx/>
                    <a:buSzTx/>
                    <a:buFontTx/>
                    <a:buNone/>
                  </a:pPr>
                  <a:endParaRPr lang="en-US" altLang="zh-CN" sz="2400" dirty="0"/>
                </a:p>
              </p:txBody>
            </p:sp>
            <p:sp>
              <p:nvSpPr>
                <p:cNvPr id="50243" name="Rectangle 6"/>
                <p:cNvSpPr/>
                <p:nvPr/>
              </p:nvSpPr>
              <p:spPr>
                <a:xfrm>
                  <a:off x="0" y="0"/>
                  <a:ext cx="1080"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82" name="Group 7"/>
              <p:cNvGrpSpPr/>
              <p:nvPr/>
            </p:nvGrpSpPr>
            <p:grpSpPr>
              <a:xfrm>
                <a:off x="1080" y="0"/>
                <a:ext cx="1670" cy="538"/>
                <a:chOff x="1080" y="0"/>
                <a:chExt cx="1670" cy="538"/>
              </a:xfrm>
            </p:grpSpPr>
            <p:sp>
              <p:nvSpPr>
                <p:cNvPr id="50240" name="Rectangle 8"/>
                <p:cNvSpPr/>
                <p:nvPr/>
              </p:nvSpPr>
              <p:spPr>
                <a:xfrm>
                  <a:off x="1123" y="0"/>
                  <a:ext cx="1584"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r>
                    <a:rPr lang="zh-CN" altLang="en-US" sz="3000" b="1" dirty="0"/>
                    <a:t>借方（</a:t>
                  </a:r>
                  <a:r>
                    <a:rPr lang="en-US" altLang="zh-CN" sz="3000" b="1" dirty="0"/>
                    <a:t>—</a:t>
                  </a:r>
                  <a:r>
                    <a:rPr lang="zh-CN" altLang="en-US" sz="3000" b="1" dirty="0"/>
                    <a:t>）</a:t>
                  </a:r>
                  <a:endParaRPr lang="zh-CN" altLang="en-US" sz="1200" dirty="0"/>
                </a:p>
                <a:p>
                  <a:pPr marL="0" lvl="0" indent="0" algn="ctr">
                    <a:spcBef>
                      <a:spcPct val="0"/>
                    </a:spcBef>
                    <a:buClrTx/>
                    <a:buSzTx/>
                    <a:buFontTx/>
                    <a:buNone/>
                  </a:pPr>
                  <a:endParaRPr lang="en-US" altLang="zh-CN" sz="2400" dirty="0"/>
                </a:p>
              </p:txBody>
            </p:sp>
            <p:sp>
              <p:nvSpPr>
                <p:cNvPr id="50241" name="Rectangle 9"/>
                <p:cNvSpPr/>
                <p:nvPr/>
              </p:nvSpPr>
              <p:spPr>
                <a:xfrm>
                  <a:off x="1080" y="0"/>
                  <a:ext cx="1670"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83" name="Group 10"/>
              <p:cNvGrpSpPr/>
              <p:nvPr/>
            </p:nvGrpSpPr>
            <p:grpSpPr>
              <a:xfrm>
                <a:off x="2750" y="0"/>
                <a:ext cx="1526" cy="538"/>
                <a:chOff x="2750" y="0"/>
                <a:chExt cx="1526" cy="538"/>
              </a:xfrm>
            </p:grpSpPr>
            <p:sp>
              <p:nvSpPr>
                <p:cNvPr id="50238" name="Rectangle 11"/>
                <p:cNvSpPr/>
                <p:nvPr/>
              </p:nvSpPr>
              <p:spPr>
                <a:xfrm>
                  <a:off x="2793" y="0"/>
                  <a:ext cx="1440"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just" eaLnBrk="1" hangingPunct="1">
                    <a:spcBef>
                      <a:spcPct val="0"/>
                    </a:spcBef>
                    <a:buClrTx/>
                    <a:buSzTx/>
                    <a:buFontTx/>
                    <a:buNone/>
                  </a:pPr>
                  <a:r>
                    <a:rPr lang="en-US" altLang="zh-CN" sz="2600" b="1" dirty="0">
                      <a:solidFill>
                        <a:srgbClr val="FF0000"/>
                      </a:solidFill>
                    </a:rPr>
                    <a:t>   </a:t>
                  </a:r>
                  <a:r>
                    <a:rPr lang="zh-CN" altLang="en-US" sz="2600" b="1" dirty="0"/>
                    <a:t>贷方（</a:t>
                  </a:r>
                  <a:r>
                    <a:rPr lang="en-US" altLang="zh-CN" sz="2600" b="1" dirty="0"/>
                    <a:t>+</a:t>
                  </a:r>
                  <a:r>
                    <a:rPr lang="zh-CN" altLang="en-US" sz="2600" b="1" dirty="0"/>
                    <a:t>）</a:t>
                  </a:r>
                  <a:endParaRPr lang="zh-CN" altLang="en-US" sz="1000" dirty="0"/>
                </a:p>
                <a:p>
                  <a:pPr marL="0" lvl="0" indent="0" algn="just">
                    <a:spcBef>
                      <a:spcPct val="0"/>
                    </a:spcBef>
                    <a:buClrTx/>
                    <a:buSzTx/>
                    <a:buFontTx/>
                    <a:buNone/>
                  </a:pPr>
                  <a:endParaRPr lang="en-US" altLang="zh-CN" sz="2400" dirty="0"/>
                </a:p>
              </p:txBody>
            </p:sp>
            <p:sp>
              <p:nvSpPr>
                <p:cNvPr id="50239" name="Rectangle 12"/>
                <p:cNvSpPr/>
                <p:nvPr/>
              </p:nvSpPr>
              <p:spPr>
                <a:xfrm>
                  <a:off x="2750" y="0"/>
                  <a:ext cx="1526"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84" name="Group 13"/>
              <p:cNvGrpSpPr/>
              <p:nvPr/>
            </p:nvGrpSpPr>
            <p:grpSpPr>
              <a:xfrm>
                <a:off x="0" y="538"/>
                <a:ext cx="1080" cy="538"/>
                <a:chOff x="0" y="538"/>
                <a:chExt cx="1080" cy="538"/>
              </a:xfrm>
            </p:grpSpPr>
            <p:sp>
              <p:nvSpPr>
                <p:cNvPr id="50236" name="Rectangle 14"/>
                <p:cNvSpPr/>
                <p:nvPr/>
              </p:nvSpPr>
              <p:spPr>
                <a:xfrm>
                  <a:off x="43" y="538"/>
                  <a:ext cx="994"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r>
                    <a:rPr lang="zh-CN" altLang="en-US" sz="2600" b="1" dirty="0"/>
                    <a:t>进  口</a:t>
                  </a:r>
                  <a:endParaRPr lang="zh-CN" altLang="en-US" sz="1000" dirty="0"/>
                </a:p>
                <a:p>
                  <a:pPr marL="0" lvl="0" indent="0" algn="ctr">
                    <a:spcBef>
                      <a:spcPct val="0"/>
                    </a:spcBef>
                    <a:buClrTx/>
                    <a:buSzTx/>
                    <a:buFontTx/>
                    <a:buNone/>
                  </a:pPr>
                  <a:endParaRPr lang="en-US" altLang="zh-CN" sz="2400" dirty="0"/>
                </a:p>
              </p:txBody>
            </p:sp>
            <p:sp>
              <p:nvSpPr>
                <p:cNvPr id="50237" name="Rectangle 15"/>
                <p:cNvSpPr/>
                <p:nvPr/>
              </p:nvSpPr>
              <p:spPr>
                <a:xfrm>
                  <a:off x="0" y="538"/>
                  <a:ext cx="1080"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85" name="Group 16"/>
              <p:cNvGrpSpPr/>
              <p:nvPr/>
            </p:nvGrpSpPr>
            <p:grpSpPr>
              <a:xfrm>
                <a:off x="1080" y="538"/>
                <a:ext cx="1670" cy="538"/>
                <a:chOff x="1080" y="538"/>
                <a:chExt cx="1670" cy="538"/>
              </a:xfrm>
            </p:grpSpPr>
            <p:sp>
              <p:nvSpPr>
                <p:cNvPr id="50234" name="Rectangle 17"/>
                <p:cNvSpPr/>
                <p:nvPr/>
              </p:nvSpPr>
              <p:spPr>
                <a:xfrm>
                  <a:off x="1123" y="538"/>
                  <a:ext cx="1584"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r>
                    <a:rPr lang="en-US" altLang="zh-CN" sz="2600" b="1" dirty="0"/>
                    <a:t>100(</a:t>
                  </a:r>
                  <a:r>
                    <a:rPr lang="zh-CN" altLang="en-US" sz="2600" b="1" dirty="0"/>
                    <a:t>支出项目</a:t>
                  </a:r>
                  <a:r>
                    <a:rPr lang="en-US" altLang="zh-CN" sz="2600" b="1" dirty="0"/>
                    <a:t>)</a:t>
                  </a:r>
                  <a:endParaRPr lang="en-US" altLang="zh-CN" sz="2400" dirty="0"/>
                </a:p>
              </p:txBody>
            </p:sp>
            <p:sp>
              <p:nvSpPr>
                <p:cNvPr id="50235" name="Rectangle 18"/>
                <p:cNvSpPr/>
                <p:nvPr/>
              </p:nvSpPr>
              <p:spPr>
                <a:xfrm>
                  <a:off x="1080" y="538"/>
                  <a:ext cx="1670"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86" name="Group 19"/>
              <p:cNvGrpSpPr/>
              <p:nvPr/>
            </p:nvGrpSpPr>
            <p:grpSpPr>
              <a:xfrm>
                <a:off x="2750" y="538"/>
                <a:ext cx="1526" cy="538"/>
                <a:chOff x="2750" y="538"/>
                <a:chExt cx="1526" cy="538"/>
              </a:xfrm>
            </p:grpSpPr>
            <p:sp>
              <p:nvSpPr>
                <p:cNvPr id="50232" name="Rectangle 20"/>
                <p:cNvSpPr/>
                <p:nvPr/>
              </p:nvSpPr>
              <p:spPr>
                <a:xfrm>
                  <a:off x="2793" y="538"/>
                  <a:ext cx="1440"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just" eaLnBrk="1" hangingPunct="1">
                    <a:spcBef>
                      <a:spcPct val="0"/>
                    </a:spcBef>
                    <a:buClrTx/>
                    <a:buSzTx/>
                    <a:buFontTx/>
                    <a:buNone/>
                  </a:pPr>
                  <a:r>
                    <a:rPr lang="en-US" altLang="zh-CN" sz="1000" dirty="0"/>
                    <a:t> </a:t>
                  </a:r>
                  <a:endParaRPr lang="en-US" altLang="zh-CN" sz="1000" dirty="0"/>
                </a:p>
                <a:p>
                  <a:pPr marL="0" lvl="0" indent="0" algn="just">
                    <a:spcBef>
                      <a:spcPct val="0"/>
                    </a:spcBef>
                    <a:buClrTx/>
                    <a:buSzTx/>
                    <a:buFontTx/>
                    <a:buNone/>
                  </a:pPr>
                  <a:endParaRPr lang="en-US" altLang="zh-CN" sz="2400" dirty="0"/>
                </a:p>
              </p:txBody>
            </p:sp>
            <p:sp>
              <p:nvSpPr>
                <p:cNvPr id="50233" name="Rectangle 21"/>
                <p:cNvSpPr/>
                <p:nvPr/>
              </p:nvSpPr>
              <p:spPr>
                <a:xfrm>
                  <a:off x="2750" y="538"/>
                  <a:ext cx="1526"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87" name="Group 22"/>
              <p:cNvGrpSpPr/>
              <p:nvPr/>
            </p:nvGrpSpPr>
            <p:grpSpPr>
              <a:xfrm>
                <a:off x="0" y="1076"/>
                <a:ext cx="1080" cy="538"/>
                <a:chOff x="0" y="1076"/>
                <a:chExt cx="1080" cy="538"/>
              </a:xfrm>
            </p:grpSpPr>
            <p:sp>
              <p:nvSpPr>
                <p:cNvPr id="50230" name="Rectangle 23"/>
                <p:cNvSpPr/>
                <p:nvPr/>
              </p:nvSpPr>
              <p:spPr>
                <a:xfrm>
                  <a:off x="43" y="1076"/>
                  <a:ext cx="994"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r>
                    <a:rPr lang="zh-CN" altLang="en-US" sz="2600" b="1" dirty="0"/>
                    <a:t>出  口</a:t>
                  </a:r>
                  <a:endParaRPr lang="zh-CN" altLang="en-US" sz="1000" dirty="0"/>
                </a:p>
                <a:p>
                  <a:pPr marL="0" lvl="0" indent="0" algn="ctr">
                    <a:spcBef>
                      <a:spcPct val="0"/>
                    </a:spcBef>
                    <a:buClrTx/>
                    <a:buSzTx/>
                    <a:buFontTx/>
                    <a:buNone/>
                  </a:pPr>
                  <a:endParaRPr lang="en-US" altLang="zh-CN" sz="2400" dirty="0"/>
                </a:p>
              </p:txBody>
            </p:sp>
            <p:sp>
              <p:nvSpPr>
                <p:cNvPr id="50231" name="Rectangle 24"/>
                <p:cNvSpPr/>
                <p:nvPr/>
              </p:nvSpPr>
              <p:spPr>
                <a:xfrm>
                  <a:off x="0" y="1076"/>
                  <a:ext cx="1080"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88" name="Group 25"/>
              <p:cNvGrpSpPr/>
              <p:nvPr/>
            </p:nvGrpSpPr>
            <p:grpSpPr>
              <a:xfrm>
                <a:off x="1080" y="1076"/>
                <a:ext cx="1670" cy="538"/>
                <a:chOff x="1080" y="1076"/>
                <a:chExt cx="1670" cy="538"/>
              </a:xfrm>
            </p:grpSpPr>
            <p:sp>
              <p:nvSpPr>
                <p:cNvPr id="50228" name="Rectangle 26"/>
                <p:cNvSpPr/>
                <p:nvPr/>
              </p:nvSpPr>
              <p:spPr>
                <a:xfrm>
                  <a:off x="1123" y="1076"/>
                  <a:ext cx="1584"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r>
                    <a:rPr lang="en-US" altLang="zh-CN" sz="1000" dirty="0"/>
                    <a:t> </a:t>
                  </a:r>
                  <a:endParaRPr lang="en-US" altLang="zh-CN" sz="1000" dirty="0"/>
                </a:p>
                <a:p>
                  <a:pPr marL="0" lvl="0" indent="0" algn="ctr">
                    <a:spcBef>
                      <a:spcPct val="0"/>
                    </a:spcBef>
                    <a:buClrTx/>
                    <a:buSzTx/>
                    <a:buFontTx/>
                    <a:buNone/>
                  </a:pPr>
                  <a:endParaRPr lang="en-US" altLang="zh-CN" sz="2400" dirty="0"/>
                </a:p>
              </p:txBody>
            </p:sp>
            <p:sp>
              <p:nvSpPr>
                <p:cNvPr id="50229" name="Rectangle 27"/>
                <p:cNvSpPr/>
                <p:nvPr/>
              </p:nvSpPr>
              <p:spPr>
                <a:xfrm>
                  <a:off x="1080" y="1076"/>
                  <a:ext cx="1670"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89" name="Group 28"/>
              <p:cNvGrpSpPr/>
              <p:nvPr/>
            </p:nvGrpSpPr>
            <p:grpSpPr>
              <a:xfrm>
                <a:off x="2750" y="1076"/>
                <a:ext cx="1526" cy="538"/>
                <a:chOff x="2750" y="1076"/>
                <a:chExt cx="1526" cy="538"/>
              </a:xfrm>
            </p:grpSpPr>
            <p:sp>
              <p:nvSpPr>
                <p:cNvPr id="50226" name="Rectangle 29"/>
                <p:cNvSpPr/>
                <p:nvPr/>
              </p:nvSpPr>
              <p:spPr>
                <a:xfrm>
                  <a:off x="2793" y="1076"/>
                  <a:ext cx="1440"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just" eaLnBrk="1" hangingPunct="1">
                    <a:spcBef>
                      <a:spcPct val="0"/>
                    </a:spcBef>
                    <a:buClrTx/>
                    <a:buSzTx/>
                    <a:buFontTx/>
                    <a:buNone/>
                  </a:pPr>
                  <a:r>
                    <a:rPr lang="en-US" altLang="zh-CN" sz="2600" b="1" dirty="0">
                      <a:solidFill>
                        <a:srgbClr val="FF0000"/>
                      </a:solidFill>
                    </a:rPr>
                    <a:t> </a:t>
                  </a:r>
                  <a:r>
                    <a:rPr lang="en-US" altLang="zh-CN" sz="2600" b="1" dirty="0"/>
                    <a:t>80(</a:t>
                  </a:r>
                  <a:r>
                    <a:rPr lang="zh-CN" altLang="en-US" sz="2600" b="1" dirty="0"/>
                    <a:t>收入项目</a:t>
                  </a:r>
                  <a:r>
                    <a:rPr lang="en-US" altLang="zh-CN" sz="2600" b="1" dirty="0"/>
                    <a:t>)</a:t>
                  </a:r>
                  <a:endParaRPr lang="en-US" altLang="zh-CN" sz="1000" dirty="0"/>
                </a:p>
                <a:p>
                  <a:pPr marL="0" lvl="0" indent="0" algn="just">
                    <a:spcBef>
                      <a:spcPct val="0"/>
                    </a:spcBef>
                    <a:buClrTx/>
                    <a:buSzTx/>
                    <a:buFontTx/>
                    <a:buNone/>
                  </a:pPr>
                  <a:endParaRPr lang="en-US" altLang="zh-CN" sz="2400" dirty="0"/>
                </a:p>
              </p:txBody>
            </p:sp>
            <p:sp>
              <p:nvSpPr>
                <p:cNvPr id="50227" name="Rectangle 30"/>
                <p:cNvSpPr/>
                <p:nvPr/>
              </p:nvSpPr>
              <p:spPr>
                <a:xfrm>
                  <a:off x="2750" y="1076"/>
                  <a:ext cx="1526"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90" name="Group 31"/>
              <p:cNvGrpSpPr/>
              <p:nvPr/>
            </p:nvGrpSpPr>
            <p:grpSpPr>
              <a:xfrm>
                <a:off x="0" y="1614"/>
                <a:ext cx="1080" cy="538"/>
                <a:chOff x="0" y="1614"/>
                <a:chExt cx="1080" cy="538"/>
              </a:xfrm>
            </p:grpSpPr>
            <p:sp>
              <p:nvSpPr>
                <p:cNvPr id="50224" name="Rectangle 32"/>
                <p:cNvSpPr/>
                <p:nvPr/>
              </p:nvSpPr>
              <p:spPr>
                <a:xfrm>
                  <a:off x="43" y="1614"/>
                  <a:ext cx="994"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r>
                    <a:rPr lang="zh-CN" altLang="en-US" sz="2600" b="1" dirty="0"/>
                    <a:t>银行存款</a:t>
                  </a:r>
                  <a:endParaRPr lang="zh-CN" altLang="en-US" sz="1000" dirty="0"/>
                </a:p>
                <a:p>
                  <a:pPr marL="0" lvl="0" indent="0" algn="ctr">
                    <a:spcBef>
                      <a:spcPct val="0"/>
                    </a:spcBef>
                    <a:buClrTx/>
                    <a:buSzTx/>
                    <a:buFontTx/>
                    <a:buNone/>
                  </a:pPr>
                  <a:endParaRPr lang="en-US" altLang="zh-CN" sz="2400" dirty="0"/>
                </a:p>
              </p:txBody>
            </p:sp>
            <p:sp>
              <p:nvSpPr>
                <p:cNvPr id="50225" name="Rectangle 33"/>
                <p:cNvSpPr/>
                <p:nvPr/>
              </p:nvSpPr>
              <p:spPr>
                <a:xfrm>
                  <a:off x="0" y="1614"/>
                  <a:ext cx="1080"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91" name="Group 34"/>
              <p:cNvGrpSpPr/>
              <p:nvPr/>
            </p:nvGrpSpPr>
            <p:grpSpPr>
              <a:xfrm>
                <a:off x="1080" y="1614"/>
                <a:ext cx="1670" cy="538"/>
                <a:chOff x="1080" y="1614"/>
                <a:chExt cx="1670" cy="538"/>
              </a:xfrm>
            </p:grpSpPr>
            <p:sp>
              <p:nvSpPr>
                <p:cNvPr id="50222" name="Rectangle 35"/>
                <p:cNvSpPr/>
                <p:nvPr/>
              </p:nvSpPr>
              <p:spPr>
                <a:xfrm>
                  <a:off x="1123" y="1614"/>
                  <a:ext cx="1584"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r>
                    <a:rPr lang="en-US" altLang="zh-CN" sz="2600" b="1" dirty="0"/>
                    <a:t>80(</a:t>
                  </a:r>
                  <a:r>
                    <a:rPr lang="zh-CN" altLang="en-US" sz="2600" b="1" dirty="0"/>
                    <a:t>资产增加</a:t>
                  </a:r>
                  <a:r>
                    <a:rPr lang="en-US" altLang="zh-CN" sz="2600" b="1" dirty="0"/>
                    <a:t>)</a:t>
                  </a:r>
                  <a:endParaRPr lang="en-US" altLang="zh-CN" sz="1000" dirty="0"/>
                </a:p>
                <a:p>
                  <a:pPr marL="0" lvl="0" indent="0" algn="ctr">
                    <a:spcBef>
                      <a:spcPct val="0"/>
                    </a:spcBef>
                    <a:buClrTx/>
                    <a:buSzTx/>
                    <a:buFontTx/>
                    <a:buNone/>
                  </a:pPr>
                  <a:endParaRPr lang="en-US" altLang="zh-CN" sz="2400" dirty="0"/>
                </a:p>
              </p:txBody>
            </p:sp>
            <p:sp>
              <p:nvSpPr>
                <p:cNvPr id="50223" name="Rectangle 36"/>
                <p:cNvSpPr/>
                <p:nvPr/>
              </p:nvSpPr>
              <p:spPr>
                <a:xfrm>
                  <a:off x="1080" y="1614"/>
                  <a:ext cx="1670"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92" name="Group 37"/>
              <p:cNvGrpSpPr/>
              <p:nvPr/>
            </p:nvGrpSpPr>
            <p:grpSpPr>
              <a:xfrm>
                <a:off x="2750" y="1614"/>
                <a:ext cx="1526" cy="538"/>
                <a:chOff x="2750" y="1614"/>
                <a:chExt cx="1526" cy="538"/>
              </a:xfrm>
            </p:grpSpPr>
            <p:sp>
              <p:nvSpPr>
                <p:cNvPr id="50220" name="Rectangle 38"/>
                <p:cNvSpPr/>
                <p:nvPr/>
              </p:nvSpPr>
              <p:spPr>
                <a:xfrm>
                  <a:off x="2793" y="1614"/>
                  <a:ext cx="1440"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just" eaLnBrk="1" hangingPunct="1">
                    <a:spcBef>
                      <a:spcPct val="0"/>
                    </a:spcBef>
                    <a:buClrTx/>
                    <a:buSzTx/>
                    <a:buFontTx/>
                    <a:buNone/>
                  </a:pPr>
                  <a:r>
                    <a:rPr lang="en-US" altLang="zh-CN" sz="2600" b="1" dirty="0"/>
                    <a:t>100(</a:t>
                  </a:r>
                  <a:r>
                    <a:rPr lang="zh-CN" altLang="en-US" sz="2600" b="1" dirty="0"/>
                    <a:t>资产减少</a:t>
                  </a:r>
                  <a:r>
                    <a:rPr lang="en-US" altLang="zh-CN" sz="2600" b="1" dirty="0"/>
                    <a:t>)</a:t>
                  </a:r>
                  <a:endParaRPr lang="en-US" altLang="zh-CN" sz="1000" dirty="0"/>
                </a:p>
                <a:p>
                  <a:pPr marL="0" lvl="0" indent="0" algn="just">
                    <a:spcBef>
                      <a:spcPct val="0"/>
                    </a:spcBef>
                    <a:buClrTx/>
                    <a:buSzTx/>
                    <a:buFontTx/>
                    <a:buNone/>
                  </a:pPr>
                  <a:endParaRPr lang="en-US" altLang="zh-CN" sz="2400" dirty="0"/>
                </a:p>
              </p:txBody>
            </p:sp>
            <p:sp>
              <p:nvSpPr>
                <p:cNvPr id="50221" name="Rectangle 39"/>
                <p:cNvSpPr/>
                <p:nvPr/>
              </p:nvSpPr>
              <p:spPr>
                <a:xfrm>
                  <a:off x="2750" y="1614"/>
                  <a:ext cx="1526"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93" name="Group 40"/>
              <p:cNvGrpSpPr/>
              <p:nvPr/>
            </p:nvGrpSpPr>
            <p:grpSpPr>
              <a:xfrm>
                <a:off x="0" y="2152"/>
                <a:ext cx="1080" cy="538"/>
                <a:chOff x="0" y="2152"/>
                <a:chExt cx="1080" cy="538"/>
              </a:xfrm>
            </p:grpSpPr>
            <p:sp>
              <p:nvSpPr>
                <p:cNvPr id="50218" name="Rectangle 41"/>
                <p:cNvSpPr/>
                <p:nvPr/>
              </p:nvSpPr>
              <p:spPr>
                <a:xfrm>
                  <a:off x="43" y="2152"/>
                  <a:ext cx="994"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r>
                    <a:rPr lang="zh-CN" altLang="en-US" sz="2600" b="1" dirty="0"/>
                    <a:t>延期收款</a:t>
                  </a:r>
                  <a:endParaRPr lang="zh-CN" altLang="en-US" sz="1000" dirty="0"/>
                </a:p>
                <a:p>
                  <a:pPr marL="0" lvl="0" indent="0" algn="ctr">
                    <a:spcBef>
                      <a:spcPct val="0"/>
                    </a:spcBef>
                    <a:buClrTx/>
                    <a:buSzTx/>
                    <a:buFontTx/>
                    <a:buNone/>
                  </a:pPr>
                  <a:endParaRPr lang="en-US" altLang="zh-CN" sz="2400" dirty="0"/>
                </a:p>
              </p:txBody>
            </p:sp>
            <p:sp>
              <p:nvSpPr>
                <p:cNvPr id="50219" name="Rectangle 42"/>
                <p:cNvSpPr/>
                <p:nvPr/>
              </p:nvSpPr>
              <p:spPr>
                <a:xfrm>
                  <a:off x="0" y="2152"/>
                  <a:ext cx="1080"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94" name="Group 43"/>
              <p:cNvGrpSpPr/>
              <p:nvPr/>
            </p:nvGrpSpPr>
            <p:grpSpPr>
              <a:xfrm>
                <a:off x="1080" y="2152"/>
                <a:ext cx="1670" cy="538"/>
                <a:chOff x="1080" y="2152"/>
                <a:chExt cx="1670" cy="538"/>
              </a:xfrm>
            </p:grpSpPr>
            <p:sp>
              <p:nvSpPr>
                <p:cNvPr id="50216" name="Rectangle 44"/>
                <p:cNvSpPr/>
                <p:nvPr/>
              </p:nvSpPr>
              <p:spPr>
                <a:xfrm>
                  <a:off x="1123" y="2152"/>
                  <a:ext cx="1584"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r>
                    <a:rPr lang="en-US" altLang="zh-CN" sz="2600" b="1" dirty="0"/>
                    <a:t>80(</a:t>
                  </a:r>
                  <a:r>
                    <a:rPr lang="zh-CN" altLang="en-US" sz="2600" b="1" dirty="0"/>
                    <a:t>资产增加</a:t>
                  </a:r>
                  <a:r>
                    <a:rPr lang="en-US" altLang="zh-CN" sz="2600" b="1" dirty="0"/>
                    <a:t>)</a:t>
                  </a:r>
                  <a:endParaRPr lang="en-US" altLang="zh-CN" sz="1000" dirty="0"/>
                </a:p>
                <a:p>
                  <a:pPr marL="0" lvl="0" indent="0" algn="ctr">
                    <a:spcBef>
                      <a:spcPct val="0"/>
                    </a:spcBef>
                    <a:buClrTx/>
                    <a:buSzTx/>
                    <a:buFontTx/>
                    <a:buNone/>
                  </a:pPr>
                  <a:endParaRPr lang="en-US" altLang="zh-CN" sz="2400" dirty="0"/>
                </a:p>
              </p:txBody>
            </p:sp>
            <p:sp>
              <p:nvSpPr>
                <p:cNvPr id="50217" name="Rectangle 45"/>
                <p:cNvSpPr/>
                <p:nvPr/>
              </p:nvSpPr>
              <p:spPr>
                <a:xfrm>
                  <a:off x="1080" y="2152"/>
                  <a:ext cx="1670"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95" name="Group 46"/>
              <p:cNvGrpSpPr/>
              <p:nvPr/>
            </p:nvGrpSpPr>
            <p:grpSpPr>
              <a:xfrm>
                <a:off x="2750" y="2152"/>
                <a:ext cx="1526" cy="538"/>
                <a:chOff x="2750" y="2152"/>
                <a:chExt cx="1526" cy="538"/>
              </a:xfrm>
            </p:grpSpPr>
            <p:sp>
              <p:nvSpPr>
                <p:cNvPr id="50214" name="Rectangle 47"/>
                <p:cNvSpPr/>
                <p:nvPr/>
              </p:nvSpPr>
              <p:spPr>
                <a:xfrm>
                  <a:off x="2793" y="2152"/>
                  <a:ext cx="1440"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just" eaLnBrk="1" hangingPunct="1">
                    <a:spcBef>
                      <a:spcPct val="0"/>
                    </a:spcBef>
                    <a:buClrTx/>
                    <a:buSzTx/>
                    <a:buFontTx/>
                    <a:buNone/>
                  </a:pPr>
                  <a:r>
                    <a:rPr lang="en-US" altLang="zh-CN" sz="1000" dirty="0"/>
                    <a:t> </a:t>
                  </a:r>
                  <a:endParaRPr lang="en-US" altLang="zh-CN" sz="1000" dirty="0"/>
                </a:p>
                <a:p>
                  <a:pPr marL="0" lvl="0" indent="0" algn="just">
                    <a:spcBef>
                      <a:spcPct val="0"/>
                    </a:spcBef>
                    <a:buClrTx/>
                    <a:buSzTx/>
                    <a:buFontTx/>
                    <a:buNone/>
                  </a:pPr>
                  <a:endParaRPr lang="en-US" altLang="zh-CN" sz="2400" dirty="0"/>
                </a:p>
              </p:txBody>
            </p:sp>
            <p:sp>
              <p:nvSpPr>
                <p:cNvPr id="50215" name="Rectangle 48"/>
                <p:cNvSpPr/>
                <p:nvPr/>
              </p:nvSpPr>
              <p:spPr>
                <a:xfrm>
                  <a:off x="2750" y="2152"/>
                  <a:ext cx="1526"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96" name="Group 49"/>
              <p:cNvGrpSpPr/>
              <p:nvPr/>
            </p:nvGrpSpPr>
            <p:grpSpPr>
              <a:xfrm>
                <a:off x="0" y="2690"/>
                <a:ext cx="1080" cy="538"/>
                <a:chOff x="0" y="2690"/>
                <a:chExt cx="1080" cy="538"/>
              </a:xfrm>
            </p:grpSpPr>
            <p:sp>
              <p:nvSpPr>
                <p:cNvPr id="50212" name="Rectangle 50"/>
                <p:cNvSpPr/>
                <p:nvPr/>
              </p:nvSpPr>
              <p:spPr>
                <a:xfrm>
                  <a:off x="43" y="2690"/>
                  <a:ext cx="994"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r>
                    <a:rPr lang="zh-CN" altLang="en-US" sz="2600" b="1" dirty="0"/>
                    <a:t>延期付款</a:t>
                  </a:r>
                  <a:endParaRPr lang="zh-CN" altLang="en-US" sz="1000" dirty="0"/>
                </a:p>
                <a:p>
                  <a:pPr marL="0" lvl="0" indent="0" algn="ctr">
                    <a:spcBef>
                      <a:spcPct val="0"/>
                    </a:spcBef>
                    <a:buClrTx/>
                    <a:buSzTx/>
                    <a:buFontTx/>
                    <a:buNone/>
                  </a:pPr>
                  <a:endParaRPr lang="en-US" altLang="zh-CN" sz="2400" dirty="0"/>
                </a:p>
              </p:txBody>
            </p:sp>
            <p:sp>
              <p:nvSpPr>
                <p:cNvPr id="50213" name="Rectangle 51"/>
                <p:cNvSpPr/>
                <p:nvPr/>
              </p:nvSpPr>
              <p:spPr>
                <a:xfrm>
                  <a:off x="0" y="2690"/>
                  <a:ext cx="1080"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97" name="Group 52"/>
              <p:cNvGrpSpPr/>
              <p:nvPr/>
            </p:nvGrpSpPr>
            <p:grpSpPr>
              <a:xfrm>
                <a:off x="1080" y="2690"/>
                <a:ext cx="1670" cy="538"/>
                <a:chOff x="1080" y="2690"/>
                <a:chExt cx="1670" cy="538"/>
              </a:xfrm>
            </p:grpSpPr>
            <p:sp>
              <p:nvSpPr>
                <p:cNvPr id="50210" name="Rectangle 53"/>
                <p:cNvSpPr/>
                <p:nvPr/>
              </p:nvSpPr>
              <p:spPr>
                <a:xfrm>
                  <a:off x="1123" y="2690"/>
                  <a:ext cx="1584"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r>
                    <a:rPr lang="en-US" altLang="zh-CN" sz="1000" dirty="0"/>
                    <a:t> </a:t>
                  </a:r>
                  <a:endParaRPr lang="en-US" altLang="zh-CN" sz="1000" dirty="0"/>
                </a:p>
                <a:p>
                  <a:pPr marL="0" lvl="0" indent="0" algn="ctr">
                    <a:spcBef>
                      <a:spcPct val="0"/>
                    </a:spcBef>
                    <a:buClrTx/>
                    <a:buSzTx/>
                    <a:buFontTx/>
                    <a:buNone/>
                  </a:pPr>
                  <a:endParaRPr lang="en-US" altLang="zh-CN" sz="2400" dirty="0"/>
                </a:p>
              </p:txBody>
            </p:sp>
            <p:sp>
              <p:nvSpPr>
                <p:cNvPr id="50211" name="Rectangle 54"/>
                <p:cNvSpPr/>
                <p:nvPr/>
              </p:nvSpPr>
              <p:spPr>
                <a:xfrm>
                  <a:off x="1080" y="2690"/>
                  <a:ext cx="1670"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98" name="Group 55"/>
              <p:cNvGrpSpPr/>
              <p:nvPr/>
            </p:nvGrpSpPr>
            <p:grpSpPr>
              <a:xfrm>
                <a:off x="2750" y="2690"/>
                <a:ext cx="1526" cy="538"/>
                <a:chOff x="2750" y="2690"/>
                <a:chExt cx="1526" cy="538"/>
              </a:xfrm>
            </p:grpSpPr>
            <p:sp>
              <p:nvSpPr>
                <p:cNvPr id="50208" name="Rectangle 56"/>
                <p:cNvSpPr/>
                <p:nvPr/>
              </p:nvSpPr>
              <p:spPr>
                <a:xfrm>
                  <a:off x="2793" y="2690"/>
                  <a:ext cx="1440"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just" eaLnBrk="1" hangingPunct="1">
                    <a:spcBef>
                      <a:spcPct val="0"/>
                    </a:spcBef>
                    <a:buClrTx/>
                    <a:buSzTx/>
                    <a:buFontTx/>
                    <a:buNone/>
                  </a:pPr>
                  <a:r>
                    <a:rPr lang="en-US" altLang="zh-CN" sz="2600" b="1" dirty="0"/>
                    <a:t>100(</a:t>
                  </a:r>
                  <a:r>
                    <a:rPr lang="zh-CN" altLang="en-US" sz="2600" b="1" dirty="0"/>
                    <a:t>负债增加</a:t>
                  </a:r>
                  <a:r>
                    <a:rPr lang="en-US" altLang="zh-CN" sz="2600" b="1" dirty="0"/>
                    <a:t>)</a:t>
                  </a:r>
                  <a:endParaRPr lang="en-US" altLang="zh-CN" sz="1000" dirty="0"/>
                </a:p>
                <a:p>
                  <a:pPr marL="0" lvl="0" indent="0" algn="just">
                    <a:spcBef>
                      <a:spcPct val="0"/>
                    </a:spcBef>
                    <a:buClrTx/>
                    <a:buSzTx/>
                    <a:buFontTx/>
                    <a:buNone/>
                  </a:pPr>
                  <a:endParaRPr lang="en-US" altLang="zh-CN" sz="2400" dirty="0"/>
                </a:p>
              </p:txBody>
            </p:sp>
            <p:sp>
              <p:nvSpPr>
                <p:cNvPr id="50209" name="Rectangle 57"/>
                <p:cNvSpPr/>
                <p:nvPr/>
              </p:nvSpPr>
              <p:spPr>
                <a:xfrm>
                  <a:off x="2750" y="2690"/>
                  <a:ext cx="1526"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199" name="Group 58"/>
              <p:cNvGrpSpPr/>
              <p:nvPr/>
            </p:nvGrpSpPr>
            <p:grpSpPr>
              <a:xfrm>
                <a:off x="0" y="3228"/>
                <a:ext cx="1080" cy="538"/>
                <a:chOff x="0" y="3228"/>
                <a:chExt cx="1080" cy="538"/>
              </a:xfrm>
            </p:grpSpPr>
            <p:sp>
              <p:nvSpPr>
                <p:cNvPr id="50206" name="Rectangle 59"/>
                <p:cNvSpPr/>
                <p:nvPr/>
              </p:nvSpPr>
              <p:spPr>
                <a:xfrm>
                  <a:off x="43" y="3228"/>
                  <a:ext cx="994"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r>
                    <a:rPr lang="zh-CN" altLang="en-US" sz="2600" b="1" dirty="0"/>
                    <a:t>合  计</a:t>
                  </a:r>
                  <a:endParaRPr lang="zh-CN" altLang="en-US" sz="1000" dirty="0"/>
                </a:p>
                <a:p>
                  <a:pPr marL="0" lvl="0" indent="0" algn="ctr">
                    <a:spcBef>
                      <a:spcPct val="0"/>
                    </a:spcBef>
                    <a:buClrTx/>
                    <a:buSzTx/>
                    <a:buFontTx/>
                    <a:buNone/>
                  </a:pPr>
                  <a:endParaRPr lang="en-US" altLang="zh-CN" sz="2400" dirty="0"/>
                </a:p>
              </p:txBody>
            </p:sp>
            <p:sp>
              <p:nvSpPr>
                <p:cNvPr id="50207" name="Rectangle 60"/>
                <p:cNvSpPr/>
                <p:nvPr/>
              </p:nvSpPr>
              <p:spPr>
                <a:xfrm>
                  <a:off x="0" y="3228"/>
                  <a:ext cx="1080"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200" name="Group 61"/>
              <p:cNvGrpSpPr/>
              <p:nvPr/>
            </p:nvGrpSpPr>
            <p:grpSpPr>
              <a:xfrm>
                <a:off x="1080" y="3228"/>
                <a:ext cx="1670" cy="538"/>
                <a:chOff x="1080" y="3228"/>
                <a:chExt cx="1670" cy="538"/>
              </a:xfrm>
            </p:grpSpPr>
            <p:sp>
              <p:nvSpPr>
                <p:cNvPr id="50204" name="Rectangle 62"/>
                <p:cNvSpPr/>
                <p:nvPr/>
              </p:nvSpPr>
              <p:spPr>
                <a:xfrm>
                  <a:off x="1123" y="3228"/>
                  <a:ext cx="1584"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r>
                    <a:rPr lang="en-US" altLang="zh-CN" sz="2600" b="1" dirty="0"/>
                    <a:t>180</a:t>
                  </a:r>
                  <a:endParaRPr lang="en-US" altLang="zh-CN" sz="1000" dirty="0"/>
                </a:p>
                <a:p>
                  <a:pPr marL="0" lvl="0" indent="0" algn="ctr">
                    <a:spcBef>
                      <a:spcPct val="0"/>
                    </a:spcBef>
                    <a:buClrTx/>
                    <a:buSzTx/>
                    <a:buFontTx/>
                    <a:buNone/>
                  </a:pPr>
                  <a:endParaRPr lang="en-US" altLang="zh-CN" sz="2400" dirty="0"/>
                </a:p>
              </p:txBody>
            </p:sp>
            <p:sp>
              <p:nvSpPr>
                <p:cNvPr id="50205" name="Rectangle 63"/>
                <p:cNvSpPr/>
                <p:nvPr/>
              </p:nvSpPr>
              <p:spPr>
                <a:xfrm>
                  <a:off x="1080" y="3228"/>
                  <a:ext cx="1670"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nvGrpSpPr>
              <p:cNvPr id="50201" name="Group 64"/>
              <p:cNvGrpSpPr/>
              <p:nvPr/>
            </p:nvGrpSpPr>
            <p:grpSpPr>
              <a:xfrm>
                <a:off x="2750" y="3228"/>
                <a:ext cx="1526" cy="538"/>
                <a:chOff x="2750" y="3228"/>
                <a:chExt cx="1526" cy="538"/>
              </a:xfrm>
            </p:grpSpPr>
            <p:sp>
              <p:nvSpPr>
                <p:cNvPr id="50202" name="Rectangle 65"/>
                <p:cNvSpPr/>
                <p:nvPr/>
              </p:nvSpPr>
              <p:spPr>
                <a:xfrm>
                  <a:off x="2793" y="3228"/>
                  <a:ext cx="1440" cy="538"/>
                </a:xfrm>
                <a:prstGeom prst="rect">
                  <a:avLst/>
                </a:prstGeom>
                <a:noFill/>
                <a:ln w="12700">
                  <a:noFill/>
                </a:ln>
              </p:spPr>
              <p:txBody>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r>
                    <a:rPr lang="en-US" altLang="zh-CN" sz="2600" b="1" dirty="0"/>
                    <a:t>180</a:t>
                  </a:r>
                  <a:endParaRPr lang="en-US" altLang="zh-CN" sz="1000" dirty="0"/>
                </a:p>
                <a:p>
                  <a:pPr marL="0" lvl="0" indent="0" algn="ctr">
                    <a:spcBef>
                      <a:spcPct val="0"/>
                    </a:spcBef>
                    <a:buClrTx/>
                    <a:buSzTx/>
                    <a:buFontTx/>
                    <a:buNone/>
                  </a:pPr>
                  <a:endParaRPr lang="en-US" altLang="zh-CN" sz="2400" dirty="0"/>
                </a:p>
              </p:txBody>
            </p:sp>
            <p:sp>
              <p:nvSpPr>
                <p:cNvPr id="50203" name="Rectangle 66"/>
                <p:cNvSpPr/>
                <p:nvPr/>
              </p:nvSpPr>
              <p:spPr>
                <a:xfrm>
                  <a:off x="2750" y="3228"/>
                  <a:ext cx="1526" cy="538"/>
                </a:xfrm>
                <a:prstGeom prst="rect">
                  <a:avLst/>
                </a:prstGeom>
                <a:noFill/>
                <a:ln w="7"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grpSp>
        <p:sp>
          <p:nvSpPr>
            <p:cNvPr id="50180" name="Rectangle 67"/>
            <p:cNvSpPr/>
            <p:nvPr/>
          </p:nvSpPr>
          <p:spPr>
            <a:xfrm>
              <a:off x="-3" y="-3"/>
              <a:ext cx="4282" cy="3772"/>
            </a:xfrm>
            <a:prstGeom prst="rect">
              <a:avLst/>
            </a:prstGeom>
            <a:noFill/>
            <a:ln w="11112" cap="sq" cmpd="sng">
              <a:solidFill>
                <a:srgbClr val="A0A0A0"/>
              </a:solidFill>
              <a:prstDash val="solid"/>
              <a:miter/>
              <a:headEnd type="none" w="sm" len="sm"/>
              <a:tailEnd type="none" w="sm" len="sm"/>
            </a:ln>
          </p:spPr>
          <p:txBody>
            <a:bodyPr wrap="none"/>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单边转移</a:t>
            </a:r>
            <a:br>
              <a:rPr lang="zh-CN" altLang="en-US" sz="3200" b="1" dirty="0">
                <a:solidFill>
                  <a:schemeClr val="tx1"/>
                </a:solidFill>
              </a:rPr>
            </a:br>
            <a:br>
              <a:rPr lang="zh-CN" altLang="en-US" sz="3200" b="1" dirty="0">
                <a:solidFill>
                  <a:schemeClr val="tx1"/>
                </a:solidFill>
              </a:rPr>
            </a:br>
            <a:r>
              <a:rPr lang="en-US" altLang="zh-CN" sz="3200" b="1" dirty="0">
                <a:solidFill>
                  <a:schemeClr val="tx1"/>
                </a:solidFill>
              </a:rPr>
              <a:t>1</a:t>
            </a:r>
            <a:r>
              <a:rPr lang="zh-CN" altLang="en-US" sz="3200" b="1" dirty="0">
                <a:solidFill>
                  <a:schemeClr val="tx1"/>
                </a:solidFill>
              </a:rPr>
              <a:t>、收到现金捐赠</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   银行存款             </a:t>
            </a:r>
            <a:r>
              <a:rPr lang="en-US" altLang="zh-CN" sz="3200" b="1" dirty="0">
                <a:solidFill>
                  <a:schemeClr val="tx1"/>
                </a:solidFill>
              </a:rPr>
              <a:t>-100  (</a:t>
            </a:r>
            <a:r>
              <a:rPr lang="zh-CN" altLang="en-US" sz="3200" b="1" dirty="0">
                <a:solidFill>
                  <a:schemeClr val="tx1"/>
                </a:solidFill>
              </a:rPr>
              <a:t>资产增加</a:t>
            </a:r>
            <a:r>
              <a:rPr lang="en-US" altLang="zh-CN" sz="3200" b="1" dirty="0">
                <a:solidFill>
                  <a:schemeClr val="tx1"/>
                </a:solidFill>
              </a:rPr>
              <a:t>)</a:t>
            </a:r>
            <a:br>
              <a:rPr lang="en-US" altLang="zh-CN" sz="3200" b="1" dirty="0">
                <a:solidFill>
                  <a:schemeClr val="tx1"/>
                </a:solidFill>
              </a:rPr>
            </a:br>
            <a:r>
              <a:rPr lang="en-US" altLang="zh-CN" sz="3200" b="1" dirty="0">
                <a:solidFill>
                  <a:schemeClr val="tx1"/>
                </a:solidFill>
              </a:rPr>
              <a:t>       </a:t>
            </a:r>
            <a:r>
              <a:rPr lang="zh-CN" altLang="en-US" sz="3200" b="1" dirty="0">
                <a:solidFill>
                  <a:schemeClr val="tx1"/>
                </a:solidFill>
              </a:rPr>
              <a:t>单边转移            </a:t>
            </a:r>
            <a:r>
              <a:rPr lang="en-US" altLang="zh-CN" sz="3200" b="1" dirty="0">
                <a:solidFill>
                  <a:schemeClr val="tx1"/>
                </a:solidFill>
              </a:rPr>
              <a:t>+100  (</a:t>
            </a:r>
            <a:r>
              <a:rPr lang="zh-CN" altLang="en-US" sz="3200" b="1" dirty="0">
                <a:solidFill>
                  <a:schemeClr val="tx1"/>
                </a:solidFill>
              </a:rPr>
              <a:t>收入增加</a:t>
            </a:r>
            <a:r>
              <a:rPr lang="en-US" altLang="zh-CN" sz="3200" b="1" dirty="0">
                <a:solidFill>
                  <a:schemeClr val="tx1"/>
                </a:solidFill>
              </a:rPr>
              <a:t>)</a:t>
            </a:r>
            <a:br>
              <a:rPr lang="en-US" altLang="zh-CN" sz="3200" b="1" dirty="0">
                <a:solidFill>
                  <a:schemeClr val="tx1"/>
                </a:solidFill>
              </a:rPr>
            </a:br>
            <a:br>
              <a:rPr lang="en-US" altLang="zh-CN" sz="3200" b="1" dirty="0">
                <a:solidFill>
                  <a:schemeClr val="tx1"/>
                </a:solidFill>
              </a:rPr>
            </a:br>
            <a:r>
              <a:rPr lang="en-US" altLang="zh-CN" sz="3200" b="1" dirty="0">
                <a:solidFill>
                  <a:schemeClr val="tx1"/>
                </a:solidFill>
              </a:rPr>
              <a:t>2</a:t>
            </a:r>
            <a:r>
              <a:rPr lang="zh-CN" altLang="en-US" sz="3200" b="1" dirty="0">
                <a:solidFill>
                  <a:schemeClr val="tx1"/>
                </a:solidFill>
              </a:rPr>
              <a:t>、收到实物捐赠</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   进口                     </a:t>
            </a:r>
            <a:r>
              <a:rPr lang="en-US" altLang="zh-CN" sz="3200" b="1" dirty="0">
                <a:solidFill>
                  <a:schemeClr val="tx1"/>
                </a:solidFill>
              </a:rPr>
              <a:t>-100</a:t>
            </a:r>
            <a:br>
              <a:rPr lang="en-US" altLang="zh-CN" sz="3200" b="1" dirty="0">
                <a:solidFill>
                  <a:schemeClr val="tx1"/>
                </a:solidFill>
              </a:rPr>
            </a:br>
            <a:r>
              <a:rPr lang="en-US" altLang="zh-CN" sz="3200" b="1" dirty="0">
                <a:solidFill>
                  <a:schemeClr val="tx1"/>
                </a:solidFill>
              </a:rPr>
              <a:t>       </a:t>
            </a:r>
            <a:r>
              <a:rPr lang="zh-CN" altLang="en-US" sz="3200" b="1" dirty="0">
                <a:solidFill>
                  <a:schemeClr val="tx1"/>
                </a:solidFill>
              </a:rPr>
              <a:t>单边转移            </a:t>
            </a:r>
            <a:r>
              <a:rPr lang="en-US" altLang="zh-CN" sz="3200" b="1" dirty="0">
                <a:solidFill>
                  <a:schemeClr val="tx1"/>
                </a:solidFill>
              </a:rPr>
              <a:t>+100 </a:t>
            </a:r>
            <a:endParaRPr lang="en-US" altLang="zh-CN" sz="3200" b="1" dirty="0">
              <a:solidFill>
                <a:schemeClr val="tx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Rectangle 1026"/>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所以，每个项目并不是独立的，相互之间有密切的联系。这种联系还表现在各个项目差额可以相互抵补，如服务收支顺差可以抵补贸易收支逆差，资本项目顺差可抵补经常项目逆差，等等。</a:t>
            </a:r>
            <a:br>
              <a:rPr lang="zh-CN" altLang="en-US" sz="3200" b="1" dirty="0">
                <a:solidFill>
                  <a:schemeClr val="tx1"/>
                </a:solidFill>
              </a:rPr>
            </a:br>
            <a:r>
              <a:rPr lang="zh-CN" altLang="en-US" sz="3200" b="1" dirty="0">
                <a:solidFill>
                  <a:schemeClr val="tx1"/>
                </a:solidFill>
              </a:rPr>
              <a:t>	</a:t>
            </a:r>
            <a:br>
              <a:rPr lang="zh-CN" altLang="en-US" sz="3200" b="1" dirty="0">
                <a:solidFill>
                  <a:schemeClr val="tx1"/>
                </a:solidFill>
              </a:rPr>
            </a:br>
            <a:r>
              <a:rPr lang="zh-CN" altLang="en-US" sz="3200" b="1" dirty="0">
                <a:solidFill>
                  <a:schemeClr val="tx1"/>
                </a:solidFill>
              </a:rPr>
              <a:t>我们通过下面列出的一张标准的国际收支平衡表可以更直观地了解国际收支平衡表的原理和内容。</a:t>
            </a:r>
            <a:br>
              <a:rPr lang="zh-CN" altLang="en-US" sz="3200" b="1" dirty="0">
                <a:solidFill>
                  <a:schemeClr val="tx1"/>
                </a:solidFill>
              </a:rPr>
            </a:br>
            <a:br>
              <a:rPr lang="zh-CN" altLang="en-US" sz="3200" b="1" dirty="0">
                <a:solidFill>
                  <a:schemeClr val="tx1"/>
                </a:solidFill>
              </a:rPr>
            </a:br>
            <a:r>
              <a:rPr lang="en-US" altLang="zh-CN" sz="4000" b="1" dirty="0">
                <a:solidFill>
                  <a:schemeClr val="tx1"/>
                </a:solidFill>
                <a:hlinkClick r:id="rId1" action="ppaction://hlinkfile"/>
              </a:rPr>
              <a:t>http://www.safe.gov.cn</a:t>
            </a:r>
            <a:endParaRPr lang="en-US" altLang="zh-CN" sz="4000" b="1" dirty="0">
              <a:solidFill>
                <a:schemeClr val="tx1"/>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4"/>
          <p:cNvSpPr>
            <a:spLocks noGrp="1"/>
          </p:cNvSpPr>
          <p:nvPr>
            <p:ph type="title"/>
          </p:nvPr>
        </p:nvSpPr>
        <p:spPr>
          <a:xfrm>
            <a:off x="1371600" y="2781300"/>
            <a:ext cx="7772400" cy="1206500"/>
          </a:xfrm>
          <a:ln/>
        </p:spPr>
        <p:txBody>
          <a:bodyPr vert="horz" wrap="square" lIns="91440" tIns="45720" rIns="91440" bIns="45720" anchor="ctr" anchorCtr="0"/>
          <a:p>
            <a:pPr eaLnBrk="1" hangingPunct="1"/>
            <a:r>
              <a:rPr lang="zh-CN" altLang="en-US" sz="3200" b="1" dirty="0">
                <a:solidFill>
                  <a:schemeClr val="tx1"/>
                </a:solidFill>
              </a:rPr>
              <a:t>以上介绍的是编制国际收支平衡表的基本原理，实际上，各国往往根据本国的特定情况和习惯按自己的分类编制国际收支平衡表。</a:t>
            </a:r>
            <a:br>
              <a:rPr lang="zh-CN" altLang="en-US" sz="3200" b="1" dirty="0">
                <a:solidFill>
                  <a:schemeClr val="tx1"/>
                </a:solidFill>
              </a:rPr>
            </a:br>
            <a:r>
              <a:rPr lang="zh-CN" altLang="en-US" sz="3200" b="1" dirty="0">
                <a:solidFill>
                  <a:schemeClr val="tx1"/>
                </a:solidFill>
              </a:rPr>
              <a:t>         </a:t>
            </a:r>
            <a:r>
              <a:rPr lang="en-US" altLang="zh-CN" sz="3200" b="1" dirty="0">
                <a:solidFill>
                  <a:schemeClr val="tx1"/>
                </a:solidFill>
              </a:rPr>
              <a:t>IMF</a:t>
            </a:r>
            <a:r>
              <a:rPr lang="zh-CN" altLang="en-US" sz="3200" b="1" dirty="0">
                <a:solidFill>
                  <a:schemeClr val="tx1"/>
                </a:solidFill>
              </a:rPr>
              <a:t>为了比较各成员国的国际收支状况，于</a:t>
            </a:r>
            <a:r>
              <a:rPr lang="en-US" altLang="zh-CN" sz="3200" b="1" dirty="0">
                <a:solidFill>
                  <a:schemeClr val="tx1"/>
                </a:solidFill>
              </a:rPr>
              <a:t>1948</a:t>
            </a:r>
            <a:r>
              <a:rPr lang="zh-CN" altLang="en-US" sz="3200" b="1" dirty="0">
                <a:solidFill>
                  <a:schemeClr val="tx1"/>
                </a:solidFill>
              </a:rPr>
              <a:t>年首次颁布了</a:t>
            </a:r>
            <a:r>
              <a:rPr lang="en-US" altLang="zh-CN" sz="3200" b="1" dirty="0">
                <a:solidFill>
                  <a:schemeClr val="tx1"/>
                </a:solidFill>
              </a:rPr>
              <a:t>《</a:t>
            </a:r>
            <a:r>
              <a:rPr lang="zh-CN" altLang="en-US" sz="3200" b="1" dirty="0">
                <a:solidFill>
                  <a:schemeClr val="tx1"/>
                </a:solidFill>
              </a:rPr>
              <a:t>国际收支手册</a:t>
            </a:r>
            <a:r>
              <a:rPr lang="en-US" altLang="zh-CN" sz="3200" b="1" dirty="0">
                <a:solidFill>
                  <a:schemeClr val="tx1"/>
                </a:solidFill>
              </a:rPr>
              <a:t>》</a:t>
            </a:r>
            <a:r>
              <a:rPr lang="zh-CN" altLang="en-US" sz="3200" b="1" dirty="0">
                <a:solidFill>
                  <a:schemeClr val="tx1"/>
                </a:solidFill>
              </a:rPr>
              <a:t>，要求成员国按统一的统计口径和格式报送国际收支平衡表，并于</a:t>
            </a:r>
            <a:r>
              <a:rPr lang="en-US" altLang="zh-CN" sz="3200" b="1" dirty="0">
                <a:solidFill>
                  <a:schemeClr val="tx1"/>
                </a:solidFill>
              </a:rPr>
              <a:t>1950</a:t>
            </a:r>
            <a:r>
              <a:rPr lang="zh-CN" altLang="en-US" sz="3200" b="1" dirty="0">
                <a:solidFill>
                  <a:schemeClr val="tx1"/>
                </a:solidFill>
              </a:rPr>
              <a:t>年、</a:t>
            </a:r>
            <a:r>
              <a:rPr lang="en-US" altLang="zh-CN" sz="3200" b="1" dirty="0">
                <a:solidFill>
                  <a:schemeClr val="tx1"/>
                </a:solidFill>
              </a:rPr>
              <a:t>1961</a:t>
            </a:r>
            <a:r>
              <a:rPr lang="zh-CN" altLang="en-US" sz="3200" b="1" dirty="0">
                <a:solidFill>
                  <a:schemeClr val="tx1"/>
                </a:solidFill>
              </a:rPr>
              <a:t>年、</a:t>
            </a:r>
            <a:r>
              <a:rPr lang="en-US" altLang="zh-CN" sz="3200" b="1" dirty="0">
                <a:solidFill>
                  <a:schemeClr val="tx1"/>
                </a:solidFill>
              </a:rPr>
              <a:t>1977</a:t>
            </a:r>
            <a:r>
              <a:rPr lang="zh-CN" altLang="en-US" sz="3200" b="1" dirty="0">
                <a:solidFill>
                  <a:schemeClr val="tx1"/>
                </a:solidFill>
              </a:rPr>
              <a:t>年、</a:t>
            </a:r>
            <a:r>
              <a:rPr lang="en-US" altLang="zh-CN" sz="3200" b="1" dirty="0">
                <a:solidFill>
                  <a:schemeClr val="tx1"/>
                </a:solidFill>
              </a:rPr>
              <a:t>1993</a:t>
            </a:r>
            <a:r>
              <a:rPr lang="zh-CN" altLang="en-US" sz="3200" b="1" dirty="0">
                <a:solidFill>
                  <a:schemeClr val="tx1"/>
                </a:solidFill>
              </a:rPr>
              <a:t>年和</a:t>
            </a:r>
            <a:r>
              <a:rPr lang="en-US" altLang="zh-CN" sz="3200" b="1" dirty="0">
                <a:solidFill>
                  <a:schemeClr val="tx1"/>
                </a:solidFill>
              </a:rPr>
              <a:t>2008</a:t>
            </a:r>
            <a:r>
              <a:rPr lang="zh-CN" altLang="en-US" sz="3200" b="1" dirty="0">
                <a:solidFill>
                  <a:schemeClr val="tx1"/>
                </a:solidFill>
              </a:rPr>
              <a:t>年修订再版。</a:t>
            </a:r>
            <a:br>
              <a:rPr lang="zh-CN" altLang="en-US" sz="3200" b="1" dirty="0">
                <a:solidFill>
                  <a:schemeClr val="tx1"/>
                </a:solidFill>
              </a:rPr>
            </a:br>
            <a:r>
              <a:rPr lang="zh-CN" altLang="en-US" sz="3200" b="1" dirty="0">
                <a:solidFill>
                  <a:schemeClr val="tx1"/>
                </a:solidFill>
              </a:rPr>
              <a:t>      </a:t>
            </a:r>
            <a:r>
              <a:rPr lang="en-US" altLang="zh-CN" sz="3200" b="1" dirty="0">
                <a:solidFill>
                  <a:schemeClr val="tx1"/>
                </a:solidFill>
              </a:rPr>
              <a:t>《</a:t>
            </a:r>
            <a:r>
              <a:rPr lang="zh-CN" altLang="en-US" sz="3200" b="1" dirty="0">
                <a:solidFill>
                  <a:schemeClr val="tx1"/>
                </a:solidFill>
              </a:rPr>
              <a:t>国际收支手册</a:t>
            </a:r>
            <a:r>
              <a:rPr lang="en-US" altLang="zh-CN" sz="3200" b="1" dirty="0">
                <a:solidFill>
                  <a:schemeClr val="tx1"/>
                </a:solidFill>
              </a:rPr>
              <a:t>》</a:t>
            </a:r>
            <a:r>
              <a:rPr lang="zh-CN" altLang="en-US" sz="3200" b="1" dirty="0">
                <a:solidFill>
                  <a:schemeClr val="tx1"/>
                </a:solidFill>
              </a:rPr>
              <a:t>（第五版，</a:t>
            </a:r>
            <a:r>
              <a:rPr lang="en-US" altLang="zh-CN" sz="3200" b="1" dirty="0">
                <a:solidFill>
                  <a:schemeClr val="tx1"/>
                </a:solidFill>
              </a:rPr>
              <a:t>1993</a:t>
            </a:r>
            <a:r>
              <a:rPr lang="zh-CN" altLang="en-US" sz="3200" b="1" dirty="0">
                <a:solidFill>
                  <a:schemeClr val="tx1"/>
                </a:solidFill>
              </a:rPr>
              <a:t>版），对各个项目的分类进行了较大调整，基本内容如下：</a:t>
            </a:r>
            <a:endParaRPr lang="zh-CN" altLang="en-US" sz="3200" b="1" dirty="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4"/>
          <p:cNvSpPr>
            <a:spLocks noGrp="1"/>
          </p:cNvSpPr>
          <p:nvPr>
            <p:ph type="title"/>
          </p:nvPr>
        </p:nvSpPr>
        <p:spPr>
          <a:xfrm>
            <a:off x="1371600" y="2708275"/>
            <a:ext cx="7772400" cy="1206500"/>
          </a:xfrm>
          <a:ln/>
        </p:spPr>
        <p:txBody>
          <a:bodyPr vert="horz" wrap="square" lIns="91440" tIns="45720" rIns="91440" bIns="45720" anchor="ctr" anchorCtr="0"/>
          <a:p>
            <a:pPr algn="ctr" eaLnBrk="1" hangingPunct="1"/>
            <a:r>
              <a:rPr lang="zh-CN" altLang="en-US" sz="3200" b="1" dirty="0">
                <a:solidFill>
                  <a:schemeClr val="tx1"/>
                </a:solidFill>
              </a:rPr>
              <a:t>美国商务部经济分析局网站</a:t>
            </a:r>
            <a:br>
              <a:rPr lang="zh-CN" altLang="en-US" sz="3200" b="1" dirty="0">
                <a:solidFill>
                  <a:schemeClr val="tx1"/>
                </a:solidFill>
              </a:rPr>
            </a:br>
            <a:r>
              <a:rPr lang="en-US" altLang="zh-CN" sz="3200" b="1" dirty="0">
                <a:solidFill>
                  <a:schemeClr val="tx1"/>
                </a:solidFill>
                <a:hlinkClick r:id="rId1"/>
              </a:rPr>
              <a:t>http://www.bea.gov</a:t>
            </a:r>
            <a:br>
              <a:rPr lang="en-US" altLang="zh-CN" sz="3200" b="1" dirty="0">
                <a:solidFill>
                  <a:schemeClr val="tx1"/>
                </a:solidFill>
              </a:rPr>
            </a:br>
            <a:r>
              <a:rPr lang="zh-CN" altLang="en-US" sz="3200" b="1" dirty="0">
                <a:solidFill>
                  <a:schemeClr val="tx1"/>
                </a:solidFill>
              </a:rPr>
              <a:t>美国联邦储备委员会网站</a:t>
            </a:r>
            <a:r>
              <a:rPr lang="en-US" altLang="zh-CN" sz="3200" b="1" dirty="0">
                <a:solidFill>
                  <a:schemeClr val="tx1"/>
                </a:solidFill>
                <a:hlinkClick r:id="rId2"/>
              </a:rPr>
              <a:t>http://www.federalreserve.gov</a:t>
            </a:r>
            <a:br>
              <a:rPr lang="en-US" altLang="zh-CN" sz="3200" b="1" dirty="0">
                <a:solidFill>
                  <a:schemeClr val="tx1"/>
                </a:solidFill>
              </a:rPr>
            </a:br>
            <a:r>
              <a:rPr lang="zh-CN" altLang="en-US" sz="3200" b="1" dirty="0">
                <a:solidFill>
                  <a:schemeClr val="tx1"/>
                </a:solidFill>
              </a:rPr>
              <a:t>中国海关统计网</a:t>
            </a:r>
            <a:br>
              <a:rPr lang="zh-CN" altLang="en-US" sz="3200" b="1" dirty="0">
                <a:solidFill>
                  <a:schemeClr val="tx1"/>
                </a:solidFill>
              </a:rPr>
            </a:br>
            <a:r>
              <a:rPr lang="en-US" altLang="zh-CN" sz="3200" b="1" dirty="0">
                <a:solidFill>
                  <a:schemeClr val="tx1"/>
                </a:solidFill>
                <a:hlinkClick r:id="rId3"/>
              </a:rPr>
              <a:t>www.chinacustomstat.com</a:t>
            </a:r>
            <a:br>
              <a:rPr lang="en-US" altLang="zh-CN" sz="3200" b="1" dirty="0">
                <a:solidFill>
                  <a:schemeClr val="tx1"/>
                </a:solidFill>
              </a:rPr>
            </a:br>
            <a:r>
              <a:rPr lang="en-US" altLang="zh-CN" sz="3200" b="1" dirty="0">
                <a:solidFill>
                  <a:schemeClr val="tx1"/>
                </a:solidFill>
              </a:rPr>
              <a:t> </a:t>
            </a:r>
            <a:r>
              <a:rPr lang="zh-CN" altLang="en-US" sz="3200" b="1" dirty="0">
                <a:solidFill>
                  <a:schemeClr val="tx1"/>
                </a:solidFill>
              </a:rPr>
              <a:t>中国人民银行网站</a:t>
            </a:r>
            <a:br>
              <a:rPr lang="zh-CN" altLang="en-US" sz="3200" b="1" dirty="0">
                <a:solidFill>
                  <a:schemeClr val="tx1"/>
                </a:solidFill>
              </a:rPr>
            </a:br>
            <a:r>
              <a:rPr lang="en-US" altLang="zh-CN" sz="3200" b="1" dirty="0">
                <a:solidFill>
                  <a:schemeClr val="tx1"/>
                </a:solidFill>
                <a:hlinkClick r:id="rId4"/>
              </a:rPr>
              <a:t>www.pbc.gov.cn</a:t>
            </a:r>
            <a:br>
              <a:rPr lang="en-US" altLang="zh-CN" sz="3200" b="1" dirty="0">
                <a:solidFill>
                  <a:schemeClr val="tx1"/>
                </a:solidFill>
              </a:rPr>
            </a:br>
            <a:r>
              <a:rPr lang="zh-CN" altLang="en-US" sz="3200" b="1" dirty="0">
                <a:solidFill>
                  <a:schemeClr val="tx1"/>
                </a:solidFill>
              </a:rPr>
              <a:t>国家外汇管理局网站</a:t>
            </a:r>
            <a:br>
              <a:rPr lang="zh-CN" altLang="en-US" sz="3200" b="1" dirty="0">
                <a:solidFill>
                  <a:schemeClr val="tx1"/>
                </a:solidFill>
              </a:rPr>
            </a:br>
            <a:r>
              <a:rPr lang="en-US" altLang="zh-CN" sz="3200" b="1" dirty="0">
                <a:solidFill>
                  <a:schemeClr val="tx1"/>
                </a:solidFill>
                <a:hlinkClick r:id="rId5"/>
              </a:rPr>
              <a:t>www.safe.gov.cn</a:t>
            </a:r>
            <a:br>
              <a:rPr lang="en-US" altLang="zh-CN" sz="3200" b="1" dirty="0">
                <a:solidFill>
                  <a:schemeClr val="tx1"/>
                </a:solidFill>
              </a:rPr>
            </a:br>
            <a:r>
              <a:rPr lang="zh-CN" altLang="en-US" sz="3200" b="1" dirty="0">
                <a:solidFill>
                  <a:schemeClr val="tx1"/>
                </a:solidFill>
              </a:rPr>
              <a:t>中国外汇交易中心网站</a:t>
            </a:r>
            <a:r>
              <a:rPr lang="en-US" altLang="zh-CN" sz="3200" b="1" dirty="0">
                <a:hlinkClick r:id="rId6"/>
              </a:rPr>
              <a:t>http://www.chinamoney.com.cn</a:t>
            </a:r>
            <a:endParaRPr lang="en-US" altLang="zh-CN" sz="3200" b="1"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1. </a:t>
            </a:r>
            <a:r>
              <a:rPr lang="zh-CN" altLang="en-US" sz="3200" b="1" dirty="0">
                <a:solidFill>
                  <a:schemeClr val="tx1"/>
                </a:solidFill>
              </a:rPr>
              <a:t>经常项目</a:t>
            </a:r>
            <a:br>
              <a:rPr lang="zh-CN" altLang="en-US" sz="3200" b="1" dirty="0">
                <a:solidFill>
                  <a:schemeClr val="tx1"/>
                </a:solidFill>
              </a:rPr>
            </a:br>
            <a:r>
              <a:rPr lang="zh-CN" altLang="en-US" sz="3200" b="1" dirty="0">
                <a:solidFill>
                  <a:schemeClr val="tx1"/>
                </a:solidFill>
              </a:rPr>
              <a:t>        该项目主要包括：（</a:t>
            </a:r>
            <a:r>
              <a:rPr lang="en-US" altLang="zh-CN" sz="3200" b="1" dirty="0">
                <a:solidFill>
                  <a:schemeClr val="tx1"/>
                </a:solidFill>
              </a:rPr>
              <a:t>1</a:t>
            </a:r>
            <a:r>
              <a:rPr lang="zh-CN" altLang="en-US" sz="3200" b="1" dirty="0">
                <a:solidFill>
                  <a:schemeClr val="tx1"/>
                </a:solidFill>
              </a:rPr>
              <a:t>）货物；（</a:t>
            </a:r>
            <a:r>
              <a:rPr lang="en-US" altLang="zh-CN" sz="3200" b="1" dirty="0">
                <a:solidFill>
                  <a:schemeClr val="tx1"/>
                </a:solidFill>
              </a:rPr>
              <a:t>2</a:t>
            </a:r>
            <a:r>
              <a:rPr lang="zh-CN" altLang="en-US" sz="3200" b="1" dirty="0">
                <a:solidFill>
                  <a:schemeClr val="tx1"/>
                </a:solidFill>
              </a:rPr>
              <a:t>）服务；（</a:t>
            </a:r>
            <a:r>
              <a:rPr lang="en-US" altLang="zh-CN" sz="3200" b="1" dirty="0">
                <a:solidFill>
                  <a:schemeClr val="tx1"/>
                </a:solidFill>
              </a:rPr>
              <a:t>3</a:t>
            </a:r>
            <a:r>
              <a:rPr lang="zh-CN" altLang="en-US" sz="3200" b="1" dirty="0">
                <a:solidFill>
                  <a:schemeClr val="tx1"/>
                </a:solidFill>
              </a:rPr>
              <a:t>）收益；（</a:t>
            </a:r>
            <a:r>
              <a:rPr lang="en-US" altLang="zh-CN" sz="3200" b="1" dirty="0">
                <a:solidFill>
                  <a:schemeClr val="tx1"/>
                </a:solidFill>
              </a:rPr>
              <a:t>4</a:t>
            </a:r>
            <a:r>
              <a:rPr lang="zh-CN" altLang="en-US" sz="3200" b="1" dirty="0">
                <a:solidFill>
                  <a:schemeClr val="tx1"/>
                </a:solidFill>
              </a:rPr>
              <a:t>）经常转移。</a:t>
            </a:r>
            <a:br>
              <a:rPr lang="zh-CN" altLang="en-US" sz="3200" b="1" dirty="0">
                <a:solidFill>
                  <a:schemeClr val="tx1"/>
                </a:solidFill>
              </a:rPr>
            </a:br>
            <a:br>
              <a:rPr lang="zh-CN" altLang="en-US" sz="3200" b="1" dirty="0">
                <a:solidFill>
                  <a:schemeClr val="tx1"/>
                </a:solidFill>
              </a:rPr>
            </a:br>
            <a:r>
              <a:rPr lang="en-US" altLang="zh-CN" sz="3200" b="1" dirty="0">
                <a:solidFill>
                  <a:schemeClr val="tx1"/>
                </a:solidFill>
              </a:rPr>
              <a:t>2. </a:t>
            </a:r>
            <a:r>
              <a:rPr lang="zh-CN" altLang="en-US" sz="3200" b="1" dirty="0">
                <a:solidFill>
                  <a:schemeClr val="tx1"/>
                </a:solidFill>
              </a:rPr>
              <a:t>资本</a:t>
            </a:r>
            <a:r>
              <a:rPr lang="zh-CN" altLang="en-US" sz="3200" b="1" dirty="0">
                <a:solidFill>
                  <a:srgbClr val="FF0000"/>
                </a:solidFill>
              </a:rPr>
              <a:t>与金融</a:t>
            </a:r>
            <a:r>
              <a:rPr lang="zh-CN" altLang="en-US" sz="3200" b="1" dirty="0">
                <a:solidFill>
                  <a:schemeClr val="tx1"/>
                </a:solidFill>
              </a:rPr>
              <a:t>项目</a:t>
            </a:r>
            <a:br>
              <a:rPr lang="zh-CN" altLang="en-US" sz="3200" b="1" dirty="0">
                <a:solidFill>
                  <a:schemeClr val="tx1"/>
                </a:solidFill>
              </a:rPr>
            </a:br>
            <a:r>
              <a:rPr lang="zh-CN" altLang="en-US" sz="3200" b="1" dirty="0">
                <a:solidFill>
                  <a:schemeClr val="tx1"/>
                </a:solidFill>
              </a:rPr>
              <a:t>        该项目主要包括</a:t>
            </a:r>
            <a:r>
              <a:rPr lang="en-US" altLang="zh-CN" sz="3200" b="1" dirty="0">
                <a:solidFill>
                  <a:schemeClr val="tx1"/>
                </a:solidFill>
              </a:rPr>
              <a:t>:</a:t>
            </a:r>
            <a:r>
              <a:rPr lang="zh-CN" altLang="en-US" sz="3200" b="1" dirty="0">
                <a:solidFill>
                  <a:schemeClr val="tx1"/>
                </a:solidFill>
              </a:rPr>
              <a:t>（</a:t>
            </a:r>
            <a:r>
              <a:rPr lang="en-US" altLang="zh-CN" sz="3200" b="1" dirty="0">
                <a:solidFill>
                  <a:schemeClr val="tx1"/>
                </a:solidFill>
              </a:rPr>
              <a:t>1</a:t>
            </a:r>
            <a:r>
              <a:rPr lang="zh-CN" altLang="en-US" sz="3200" b="1" dirty="0">
                <a:solidFill>
                  <a:schemeClr val="tx1"/>
                </a:solidFill>
              </a:rPr>
              <a:t>）资本项目（资本转移和非生产性、非金融性资产收买和放弃）；（</a:t>
            </a:r>
            <a:r>
              <a:rPr lang="en-US" altLang="zh-CN" sz="3200" b="1" dirty="0">
                <a:solidFill>
                  <a:schemeClr val="tx1"/>
                </a:solidFill>
              </a:rPr>
              <a:t>2</a:t>
            </a:r>
            <a:r>
              <a:rPr lang="zh-CN" altLang="en-US" sz="3200" b="1" dirty="0">
                <a:solidFill>
                  <a:schemeClr val="tx1"/>
                </a:solidFill>
              </a:rPr>
              <a:t>）金融项目（直接投资、证券投资、其他投资和</a:t>
            </a:r>
            <a:r>
              <a:rPr lang="zh-CN" altLang="en-US" sz="3200" b="1" dirty="0">
                <a:solidFill>
                  <a:srgbClr val="FF0000"/>
                </a:solidFill>
              </a:rPr>
              <a:t>储备资产</a:t>
            </a:r>
            <a:r>
              <a:rPr lang="zh-CN" altLang="en-US" sz="3200" b="1" dirty="0">
                <a:solidFill>
                  <a:schemeClr val="tx1"/>
                </a:solidFill>
              </a:rPr>
              <a:t>）。</a:t>
            </a:r>
            <a:br>
              <a:rPr lang="zh-CN" altLang="en-US" sz="3200" b="1" dirty="0">
                <a:solidFill>
                  <a:schemeClr val="tx1"/>
                </a:solidFill>
              </a:rPr>
            </a:br>
            <a:br>
              <a:rPr lang="zh-CN" altLang="en-US" sz="3200" b="1" dirty="0">
                <a:solidFill>
                  <a:schemeClr val="tx1"/>
                </a:solidFill>
              </a:rPr>
            </a:br>
            <a:r>
              <a:rPr lang="en-US" altLang="zh-CN" sz="3200" b="1" dirty="0">
                <a:solidFill>
                  <a:schemeClr val="tx1"/>
                </a:solidFill>
              </a:rPr>
              <a:t>3. </a:t>
            </a:r>
            <a:r>
              <a:rPr lang="zh-CN" altLang="en-US" sz="3200" b="1" dirty="0">
                <a:solidFill>
                  <a:schemeClr val="tx1"/>
                </a:solidFill>
              </a:rPr>
              <a:t>误差与遗漏项目</a:t>
            </a:r>
            <a:br>
              <a:rPr lang="en-US" altLang="zh-CN" sz="3200" b="1" dirty="0">
                <a:solidFill>
                  <a:schemeClr val="tx1"/>
                </a:solidFill>
              </a:rPr>
            </a:br>
            <a:br>
              <a:rPr lang="en-US" altLang="zh-CN" sz="3200" b="1" dirty="0">
                <a:solidFill>
                  <a:schemeClr val="tx1"/>
                </a:solidFill>
              </a:rPr>
            </a:br>
            <a:r>
              <a:rPr lang="zh-CN" altLang="en-US" sz="3200" b="1" dirty="0">
                <a:solidFill>
                  <a:schemeClr val="tx1"/>
                </a:solidFill>
                <a:hlinkClick r:id="rId1"/>
              </a:rPr>
              <a:t>国际收支手册第六版</a:t>
            </a:r>
            <a:br>
              <a:rPr lang="en-US" altLang="zh-CN" sz="3200" b="1" dirty="0">
                <a:solidFill>
                  <a:schemeClr val="tx1"/>
                </a:solidFill>
                <a:hlinkClick r:id="rId1"/>
              </a:rPr>
            </a:br>
            <a:endParaRPr lang="zh-CN" altLang="en-US" sz="3200" b="1" dirty="0">
              <a:solidFill>
                <a:schemeClr val="tx1"/>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标题 1"/>
          <p:cNvSpPr>
            <a:spLocks noGrp="1"/>
          </p:cNvSpPr>
          <p:nvPr>
            <p:ph type="title"/>
          </p:nvPr>
        </p:nvSpPr>
        <p:spPr>
          <a:xfrm>
            <a:off x="1258888" y="2565400"/>
            <a:ext cx="7772400" cy="1206500"/>
          </a:xfrm>
          <a:ln/>
        </p:spPr>
        <p:txBody>
          <a:bodyPr vert="horz" wrap="square" lIns="91440" tIns="45720" rIns="91440" bIns="45720" anchor="ctr" anchorCtr="0"/>
          <a:p>
            <a:r>
              <a:rPr lang="zh-CN" altLang="en-US" sz="2800" b="1" dirty="0">
                <a:solidFill>
                  <a:schemeClr val="tx1"/>
                </a:solidFill>
              </a:rPr>
              <a:t>从</a:t>
            </a:r>
            <a:r>
              <a:rPr lang="en-US" altLang="zh-CN" sz="2800" b="1" dirty="0">
                <a:solidFill>
                  <a:schemeClr val="tx1"/>
                </a:solidFill>
              </a:rPr>
              <a:t>2015</a:t>
            </a:r>
            <a:r>
              <a:rPr lang="zh-CN" altLang="en-US" sz="2800" b="1" dirty="0">
                <a:solidFill>
                  <a:schemeClr val="tx1"/>
                </a:solidFill>
              </a:rPr>
              <a:t>年起，我国国家外汇管理局开始按照</a:t>
            </a:r>
            <a:r>
              <a:rPr lang="en-US" altLang="zh-CN" sz="2800" b="1" dirty="0">
                <a:solidFill>
                  <a:schemeClr val="tx1"/>
                </a:solidFill>
              </a:rPr>
              <a:t>《</a:t>
            </a:r>
            <a:r>
              <a:rPr lang="zh-CN" altLang="en-US" sz="2800" b="1" dirty="0">
                <a:solidFill>
                  <a:schemeClr val="tx1"/>
                </a:solidFill>
              </a:rPr>
              <a:t>国际收支和国际投资头寸手册</a:t>
            </a:r>
            <a:r>
              <a:rPr lang="en-US" altLang="zh-CN" sz="2800" b="1" dirty="0">
                <a:solidFill>
                  <a:schemeClr val="tx1"/>
                </a:solidFill>
              </a:rPr>
              <a:t>》</a:t>
            </a:r>
            <a:r>
              <a:rPr lang="zh-CN" altLang="en-US" sz="2800" b="1" dirty="0">
                <a:solidFill>
                  <a:schemeClr val="tx1"/>
                </a:solidFill>
              </a:rPr>
              <a:t>第六版，即</a:t>
            </a:r>
            <a:r>
              <a:rPr lang="en-US" altLang="zh-CN" sz="2800" b="1" dirty="0">
                <a:solidFill>
                  <a:schemeClr val="tx1"/>
                </a:solidFill>
              </a:rPr>
              <a:t>2008</a:t>
            </a:r>
            <a:r>
              <a:rPr lang="zh-CN" altLang="en-US" sz="2800" b="1" dirty="0">
                <a:solidFill>
                  <a:schemeClr val="tx1"/>
                </a:solidFill>
              </a:rPr>
              <a:t>年版编制和发布国际收支平衡表（参见国家外汇管理局官网）。与之前相比，主要变化是：</a:t>
            </a:r>
            <a:br>
              <a:rPr lang="en-US" altLang="zh-CN" sz="2800" b="1" dirty="0">
                <a:solidFill>
                  <a:schemeClr val="tx1"/>
                </a:solidFill>
              </a:rPr>
            </a:br>
            <a:br>
              <a:rPr lang="en-US" altLang="zh-CN" sz="2800" b="1" dirty="0">
                <a:solidFill>
                  <a:schemeClr val="tx1"/>
                </a:solidFill>
              </a:rPr>
            </a:br>
            <a:r>
              <a:rPr lang="zh-CN" altLang="en-US" sz="2800" b="1" dirty="0">
                <a:solidFill>
                  <a:schemeClr val="tx1"/>
                </a:solidFill>
              </a:rPr>
              <a:t>（</a:t>
            </a:r>
            <a:r>
              <a:rPr lang="en-US" altLang="zh-CN" sz="2800" b="1" dirty="0">
                <a:solidFill>
                  <a:schemeClr val="tx1"/>
                </a:solidFill>
              </a:rPr>
              <a:t>1</a:t>
            </a:r>
            <a:r>
              <a:rPr lang="zh-CN" altLang="en-US" sz="2800" b="1" dirty="0">
                <a:solidFill>
                  <a:schemeClr val="tx1"/>
                </a:solidFill>
              </a:rPr>
              <a:t>）将储备资产纳入金融账户统计，并在金融账户下增设“非储备性质的金融账户”，与原金融项目包含的内容基本一致；</a:t>
            </a:r>
            <a:br>
              <a:rPr lang="en-US" altLang="zh-CN" sz="2800" b="1" dirty="0">
                <a:solidFill>
                  <a:schemeClr val="tx1"/>
                </a:solidFill>
              </a:rPr>
            </a:br>
            <a:br>
              <a:rPr lang="en-US" altLang="zh-CN" sz="2800" b="1" dirty="0">
                <a:solidFill>
                  <a:schemeClr val="tx1"/>
                </a:solidFill>
              </a:rPr>
            </a:br>
            <a:r>
              <a:rPr lang="zh-CN" altLang="en-US" sz="2800" b="1" dirty="0">
                <a:solidFill>
                  <a:schemeClr val="tx1"/>
                </a:solidFill>
              </a:rPr>
              <a:t>（</a:t>
            </a:r>
            <a:r>
              <a:rPr lang="en-US" altLang="zh-CN" sz="2800" b="1" dirty="0">
                <a:solidFill>
                  <a:schemeClr val="tx1"/>
                </a:solidFill>
              </a:rPr>
              <a:t>2</a:t>
            </a:r>
            <a:r>
              <a:rPr lang="zh-CN" altLang="en-US" sz="2800" b="1" dirty="0">
                <a:solidFill>
                  <a:schemeClr val="tx1"/>
                </a:solidFill>
              </a:rPr>
              <a:t>）项目归属发生变化，如将经常项目下的转手买卖从原服务贸易调整至货物贸易统计，将加工服务（包括来料加工和出料加工）从原货物贸易调整至服务贸易等；</a:t>
            </a:r>
            <a:endParaRPr lang="zh-CN" altLang="en-US" sz="2800" b="1" dirty="0">
              <a:solidFill>
                <a:schemeClr val="tx1"/>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标题 1"/>
          <p:cNvSpPr>
            <a:spLocks noGrp="1"/>
          </p:cNvSpPr>
          <p:nvPr>
            <p:ph type="title"/>
          </p:nvPr>
        </p:nvSpPr>
        <p:spPr>
          <a:xfrm>
            <a:off x="1371600" y="2781300"/>
            <a:ext cx="7772400" cy="1206500"/>
          </a:xfrm>
          <a:ln/>
        </p:spPr>
        <p:txBody>
          <a:bodyPr vert="horz" wrap="square" lIns="91440" tIns="45720" rIns="91440" bIns="45720" anchor="ctr" anchorCtr="0"/>
          <a:p>
            <a:r>
              <a:rPr lang="zh-CN" altLang="en-US" sz="3600" dirty="0">
                <a:solidFill>
                  <a:schemeClr val="tx1"/>
                </a:solidFill>
              </a:rPr>
              <a:t>（</a:t>
            </a:r>
            <a:r>
              <a:rPr lang="en-US" altLang="zh-CN" sz="3600" dirty="0">
                <a:solidFill>
                  <a:schemeClr val="tx1"/>
                </a:solidFill>
              </a:rPr>
              <a:t>3</a:t>
            </a:r>
            <a:r>
              <a:rPr lang="zh-CN" altLang="en-US" sz="3600" dirty="0">
                <a:solidFill>
                  <a:schemeClr val="tx1"/>
                </a:solidFill>
              </a:rPr>
              <a:t>）项目名称和细项分类有所调整，如将经常项目、资本项目和金融项目等重新命名为经常账户、资本账户和金融账户，将收益和经常转移重新分别命名为初次收入和二次收入等；</a:t>
            </a:r>
            <a:br>
              <a:rPr lang="en-US" altLang="zh-CN" sz="3600" dirty="0">
                <a:solidFill>
                  <a:schemeClr val="tx1"/>
                </a:solidFill>
              </a:rPr>
            </a:br>
            <a:br>
              <a:rPr lang="en-US" altLang="zh-CN" sz="3600" dirty="0">
                <a:solidFill>
                  <a:schemeClr val="tx1"/>
                </a:solidFill>
              </a:rPr>
            </a:br>
            <a:r>
              <a:rPr lang="zh-CN" altLang="en-US" sz="3600" dirty="0">
                <a:solidFill>
                  <a:schemeClr val="tx1"/>
                </a:solidFill>
              </a:rPr>
              <a:t>（</a:t>
            </a:r>
            <a:r>
              <a:rPr lang="en-US" altLang="zh-CN" sz="3600" dirty="0">
                <a:solidFill>
                  <a:schemeClr val="tx1"/>
                </a:solidFill>
              </a:rPr>
              <a:t>4</a:t>
            </a:r>
            <a:r>
              <a:rPr lang="zh-CN" altLang="en-US" sz="3600" dirty="0">
                <a:solidFill>
                  <a:schemeClr val="tx1"/>
                </a:solidFill>
              </a:rPr>
              <a:t>）金融项目用资产和负债而不是借方和贷方表示；</a:t>
            </a:r>
            <a:br>
              <a:rPr lang="en-US" altLang="zh-CN" sz="3600" dirty="0">
                <a:solidFill>
                  <a:schemeClr val="tx1"/>
                </a:solidFill>
              </a:rPr>
            </a:br>
            <a:br>
              <a:rPr lang="en-US" altLang="zh-CN" sz="3600" dirty="0">
                <a:solidFill>
                  <a:schemeClr val="tx1"/>
                </a:solidFill>
              </a:rPr>
            </a:br>
            <a:r>
              <a:rPr lang="zh-CN" altLang="en-US" sz="3600" dirty="0">
                <a:solidFill>
                  <a:schemeClr val="tx1"/>
                </a:solidFill>
              </a:rPr>
              <a:t>（</a:t>
            </a:r>
            <a:r>
              <a:rPr lang="en-US" altLang="zh-CN" sz="3600" dirty="0">
                <a:solidFill>
                  <a:schemeClr val="tx1"/>
                </a:solidFill>
              </a:rPr>
              <a:t>5</a:t>
            </a:r>
            <a:r>
              <a:rPr lang="zh-CN" altLang="en-US" sz="3600" dirty="0">
                <a:solidFill>
                  <a:schemeClr val="tx1"/>
                </a:solidFill>
              </a:rPr>
              <a:t>）借方项目和资产项目用负值表示。</a:t>
            </a:r>
            <a:endParaRPr lang="zh-CN" altLang="en-US" sz="3600" dirty="0">
              <a:solidFill>
                <a:schemeClr val="tx1"/>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2"/>
          <p:cNvSpPr>
            <a:spLocks noGrp="1"/>
          </p:cNvSpPr>
          <p:nvPr>
            <p:ph type="title"/>
          </p:nvPr>
        </p:nvSpPr>
        <p:spPr>
          <a:xfrm>
            <a:off x="1371600" y="2924175"/>
            <a:ext cx="7772400" cy="1206500"/>
          </a:xfrm>
          <a:ln/>
        </p:spPr>
        <p:txBody>
          <a:bodyPr vert="horz" wrap="square" lIns="91440" tIns="45720" rIns="91440" bIns="45720" anchor="ctr" anchorCtr="0"/>
          <a:p>
            <a:pPr eaLnBrk="1" hangingPunct="1"/>
            <a:r>
              <a:rPr lang="zh-CN" altLang="en-US" sz="3200" b="1" dirty="0">
                <a:solidFill>
                  <a:schemeClr val="tx1"/>
                </a:solidFill>
              </a:rPr>
              <a:t>这种分类方法把官方的储备资产与非官方的直接投资和证券投资等经济交易合在一起，统称资本与金融项目，不利于区别和分析这两种不同性质的现象。因此，国际学术界在对国际收支进行分析和研究时往往把储备资产从资本与金融项目中剔除，形成狭义的资本与金融项目，而且仍然</a:t>
            </a:r>
            <a:r>
              <a:rPr lang="zh-CN" altLang="en-US" sz="3200" b="1" dirty="0">
                <a:solidFill>
                  <a:srgbClr val="FF3300"/>
                </a:solidFill>
              </a:rPr>
              <a:t>简称为资本项目</a:t>
            </a:r>
            <a:r>
              <a:rPr lang="zh-CN" altLang="en-US" sz="3200" b="1" dirty="0">
                <a:solidFill>
                  <a:schemeClr val="tx1"/>
                </a:solidFill>
              </a:rPr>
              <a:t>。我国公开发布的国际收支平衡表也采取这样的分类方式（见表</a:t>
            </a:r>
            <a:r>
              <a:rPr lang="en-US" altLang="zh-CN" sz="3200" b="1" dirty="0">
                <a:solidFill>
                  <a:schemeClr val="tx1"/>
                </a:solidFill>
              </a:rPr>
              <a:t>1-1</a:t>
            </a:r>
            <a:r>
              <a:rPr lang="zh-CN" altLang="en-US" sz="3200" b="1" dirty="0">
                <a:solidFill>
                  <a:schemeClr val="tx1"/>
                </a:solidFill>
              </a:rPr>
              <a:t>）。本书后文所谓的资本项目就是指剔除了储备资产后的资本与金融项目。</a:t>
            </a:r>
            <a:r>
              <a:rPr lang="zh-CN" altLang="en-US" sz="3200" dirty="0">
                <a:solidFill>
                  <a:schemeClr val="tx1"/>
                </a:solidFill>
              </a:rPr>
              <a:t> </a:t>
            </a:r>
            <a:endParaRPr lang="zh-CN" altLang="en-US" sz="3200" dirty="0">
              <a:solidFill>
                <a:schemeClr val="tx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2800" b="1" dirty="0">
                <a:solidFill>
                  <a:schemeClr val="tx1"/>
                </a:solidFill>
              </a:rPr>
              <a:t>	</a:t>
            </a:r>
            <a:r>
              <a:rPr lang="zh-CN" altLang="en-US" sz="3200" b="1" dirty="0">
                <a:solidFill>
                  <a:schemeClr val="tx1"/>
                </a:solidFill>
              </a:rPr>
              <a:t>第三节  国际收支的平衡</a:t>
            </a:r>
            <a:br>
              <a:rPr lang="zh-CN" altLang="en-US" sz="3200" b="1" dirty="0">
                <a:solidFill>
                  <a:schemeClr val="tx1"/>
                </a:solidFill>
              </a:rPr>
            </a:br>
            <a:r>
              <a:rPr lang="zh-CN" altLang="en-US" sz="3200" b="1" dirty="0">
                <a:solidFill>
                  <a:schemeClr val="tx1"/>
                </a:solidFill>
              </a:rPr>
              <a:t>	</a:t>
            </a:r>
            <a:br>
              <a:rPr lang="zh-CN" altLang="en-US" sz="3200" b="1" dirty="0">
                <a:solidFill>
                  <a:schemeClr val="tx1"/>
                </a:solidFill>
              </a:rPr>
            </a:br>
            <a:r>
              <a:rPr lang="zh-CN" altLang="en-US" sz="3200" b="1" dirty="0">
                <a:solidFill>
                  <a:schemeClr val="tx1"/>
                </a:solidFill>
              </a:rPr>
              <a:t>	一、国际收支不平衡的概念</a:t>
            </a:r>
            <a:br>
              <a:rPr lang="zh-CN" altLang="en-US" sz="3600" b="1" dirty="0">
                <a:solidFill>
                  <a:schemeClr val="tx1"/>
                </a:solidFill>
              </a:rPr>
            </a:br>
            <a:br>
              <a:rPr lang="zh-CN" altLang="en-US" sz="3600" b="1" dirty="0">
                <a:solidFill>
                  <a:schemeClr val="tx1"/>
                </a:solidFill>
              </a:rPr>
            </a:br>
            <a:r>
              <a:rPr lang="zh-CN" altLang="en-US" sz="3200" b="1" dirty="0">
                <a:solidFill>
                  <a:schemeClr val="tx1"/>
                </a:solidFill>
              </a:rPr>
              <a:t>国际收支平衡表从其编制原理来看，在某种程度上总是平衡的，其平衡的表现有两个方面：（</a:t>
            </a:r>
            <a:r>
              <a:rPr lang="en-US" altLang="zh-CN" sz="3200" b="1" dirty="0">
                <a:solidFill>
                  <a:schemeClr val="tx1"/>
                </a:solidFill>
              </a:rPr>
              <a:t>1</a:t>
            </a:r>
            <a:r>
              <a:rPr lang="zh-CN" altLang="en-US" sz="3200" b="1" dirty="0">
                <a:solidFill>
                  <a:schemeClr val="tx1"/>
                </a:solidFill>
              </a:rPr>
              <a:t>）由于采取复式记账原理，因此，国际收支平衡表的借方总额和贷方总额总是相等的。（</a:t>
            </a:r>
            <a:r>
              <a:rPr lang="en-US" altLang="zh-CN" sz="3200" b="1" dirty="0">
                <a:solidFill>
                  <a:schemeClr val="tx1"/>
                </a:solidFill>
              </a:rPr>
              <a:t>2</a:t>
            </a:r>
            <a:r>
              <a:rPr lang="zh-CN" altLang="en-US" sz="3200" b="1" dirty="0">
                <a:solidFill>
                  <a:schemeClr val="tx1"/>
                </a:solidFill>
              </a:rPr>
              <a:t>）由于设立了平衡项目，由此，经常项目和资本项目的合计差额最终总是可以通过官方储备的增减和误差与遗漏项目得到平衡，以至最终的账面差额必然为零。</a:t>
            </a:r>
            <a:endParaRPr lang="zh-CN" altLang="en-US" sz="3200" b="1" dirty="0">
              <a:solidFill>
                <a:schemeClr val="tx1"/>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从另一方面看，国际收支又常常是不平衡的，其不平衡的表现也有两个方面：（</a:t>
            </a:r>
            <a:r>
              <a:rPr lang="en-US" altLang="zh-CN" sz="3200" b="1" dirty="0">
                <a:solidFill>
                  <a:schemeClr val="tx1"/>
                </a:solidFill>
              </a:rPr>
              <a:t>1</a:t>
            </a:r>
            <a:r>
              <a:rPr lang="zh-CN" altLang="en-US" sz="3200" b="1" dirty="0">
                <a:solidFill>
                  <a:schemeClr val="tx1"/>
                </a:solidFill>
              </a:rPr>
              <a:t>）国际收支平衡表中的各个项目一般是不平衡的，总会出现一定的差额。（</a:t>
            </a:r>
            <a:r>
              <a:rPr lang="en-US" altLang="zh-CN" sz="3200" b="1" dirty="0">
                <a:solidFill>
                  <a:schemeClr val="tx1"/>
                </a:solidFill>
              </a:rPr>
              <a:t>2</a:t>
            </a:r>
            <a:r>
              <a:rPr lang="zh-CN" altLang="en-US" sz="3200" b="1" dirty="0">
                <a:solidFill>
                  <a:schemeClr val="tx1"/>
                </a:solidFill>
              </a:rPr>
              <a:t>）撇开国际收支账面上的表象的平衡，一国的国际收支在性质上仍然可能是不平衡的。为了把握国际收支在性质上是否平衡我们首先要把国际经济交易划分成自主性交易和调节性交易。</a:t>
            </a:r>
            <a:endParaRPr lang="zh-CN" altLang="en-US" sz="3200" b="1" dirty="0">
              <a:solidFill>
                <a:schemeClr val="tx1"/>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所谓自主性交易，又称事前交易，是指事前纯粹为达到一定的经济目的，如降低成本，增加收益而主动进行的交易。调节性交易，又称事后交易，是有关国家的政府为了弥补自主性交易各项目所发生的不平衡而直接进行，或通过各种政策措施致使经济主体，如企业和个人所进行的交易。</a:t>
            </a:r>
            <a:endParaRPr lang="zh-CN" altLang="en-US" sz="3200" b="1" dirty="0">
              <a:solidFill>
                <a:schemeClr val="tx1"/>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将所有国际经济交易划分为自主性交易和调节性交易，可作为判断国际收支性质上是否平衡的依据。一国国际收支中的自主性交易如果达到平衡，不需要作事后调节，则我们可认为该国的国际收支在性质上是平衡的。如果一国的自主性交易出现不平衡，只是在采取了调节性交易后才实现了平衡，那么，由于这种账面上的、形式上的平衡是虚假的、暂时的，缺乏牢固的基础，不能长久维持，因此其国际收支在性质上仍然是不平衡的。</a:t>
            </a:r>
            <a:endParaRPr lang="zh-CN" altLang="en-US" sz="3200" b="1" dirty="0">
              <a:solidFill>
                <a:schemeClr val="tx1"/>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按交易性质判断国际收支性质上是否平衡固然具有理论上的精确性，但在实际上有时却很难区分不同的交易。例如国际收支逆差国政府常常会对顺差国政府施加一定的压力，要求其采取有效措施促使其本国企业增加从该逆差国的进口。在这种情况下，人们往往无法确认究竟哪一笔进口是由于政府行为所造成的调节性交易。</a:t>
            </a:r>
            <a:endParaRPr lang="zh-CN" altLang="en-US" sz="3200" b="1" dirty="0">
              <a:solidFill>
                <a:schemeClr val="tx1"/>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600" b="1" dirty="0">
                <a:solidFill>
                  <a:schemeClr val="tx1"/>
                </a:solidFill>
              </a:rPr>
              <a:t>在实际应用中通常采取的一种粗略的方法，是把不同类别的国际经济交易按自主性程度由高到低排列，并在中间划一道横线，将线上项目（</a:t>
            </a:r>
            <a:r>
              <a:rPr lang="en-US" altLang="zh-CN" sz="3600" b="1" dirty="0">
                <a:solidFill>
                  <a:schemeClr val="tx1"/>
                </a:solidFill>
              </a:rPr>
              <a:t>items above the line</a:t>
            </a:r>
            <a:r>
              <a:rPr lang="zh-CN" altLang="en-US" sz="3600" b="1" dirty="0">
                <a:solidFill>
                  <a:schemeClr val="tx1"/>
                </a:solidFill>
              </a:rPr>
              <a:t>）近似地看作自主性交易，线下项目（</a:t>
            </a:r>
            <a:r>
              <a:rPr lang="en-US" altLang="zh-CN" sz="3600" b="1" dirty="0">
                <a:solidFill>
                  <a:schemeClr val="tx1"/>
                </a:solidFill>
              </a:rPr>
              <a:t>items below the line</a:t>
            </a:r>
            <a:r>
              <a:rPr lang="zh-CN" altLang="en-US" sz="3600" b="1" dirty="0">
                <a:solidFill>
                  <a:schemeClr val="tx1"/>
                </a:solidFill>
              </a:rPr>
              <a:t>）则近似地看作调节性交易。由此可得出考察国际收支性质上是否平衡的四个口径：</a:t>
            </a:r>
            <a:endParaRPr lang="zh-CN" altLang="en-US" sz="3600" b="1"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2800" b="1" dirty="0">
                <a:solidFill>
                  <a:schemeClr val="tx1"/>
                </a:solidFill>
              </a:rPr>
              <a:t>学习本课程的要求：</a:t>
            </a:r>
            <a:br>
              <a:rPr lang="zh-CN" altLang="en-US" sz="2800" b="1" dirty="0">
                <a:solidFill>
                  <a:schemeClr val="tx1"/>
                </a:solidFill>
              </a:rPr>
            </a:br>
            <a:r>
              <a:rPr lang="en-US" altLang="zh-CN" sz="2800" b="1" dirty="0">
                <a:solidFill>
                  <a:schemeClr val="tx1"/>
                </a:solidFill>
              </a:rPr>
              <a:t>1. </a:t>
            </a:r>
            <a:r>
              <a:rPr lang="zh-CN" altLang="en-US" sz="2800" b="1" dirty="0">
                <a:solidFill>
                  <a:schemeClr val="tx1"/>
                </a:solidFill>
              </a:rPr>
              <a:t>着重理解基本概念和基本原理；</a:t>
            </a:r>
            <a:br>
              <a:rPr lang="zh-CN" altLang="en-US" sz="2800" b="1" dirty="0">
                <a:solidFill>
                  <a:schemeClr val="tx1"/>
                </a:solidFill>
              </a:rPr>
            </a:br>
            <a:r>
              <a:rPr lang="en-US" altLang="zh-CN" sz="2800" b="1" dirty="0">
                <a:solidFill>
                  <a:schemeClr val="tx1"/>
                </a:solidFill>
              </a:rPr>
              <a:t>2. </a:t>
            </a:r>
            <a:r>
              <a:rPr lang="zh-CN" altLang="en-US" sz="2800" b="1" dirty="0">
                <a:solidFill>
                  <a:schemeClr val="tx1"/>
                </a:solidFill>
              </a:rPr>
              <a:t>做详尽的笔记；</a:t>
            </a:r>
            <a:br>
              <a:rPr lang="zh-CN" altLang="en-US" sz="2800" b="1" dirty="0">
                <a:solidFill>
                  <a:schemeClr val="tx1"/>
                </a:solidFill>
              </a:rPr>
            </a:br>
            <a:r>
              <a:rPr lang="en-US" altLang="zh-CN" sz="2800" b="1" dirty="0">
                <a:solidFill>
                  <a:schemeClr val="tx1"/>
                </a:solidFill>
              </a:rPr>
              <a:t>3. </a:t>
            </a:r>
            <a:r>
              <a:rPr lang="zh-CN" altLang="en-US" sz="2800" b="1" dirty="0">
                <a:solidFill>
                  <a:schemeClr val="tx1"/>
                </a:solidFill>
              </a:rPr>
              <a:t>事先预习和课后复习；</a:t>
            </a:r>
            <a:br>
              <a:rPr lang="zh-CN" altLang="en-US" sz="2800" b="1" dirty="0">
                <a:solidFill>
                  <a:schemeClr val="tx1"/>
                </a:solidFill>
              </a:rPr>
            </a:br>
            <a:r>
              <a:rPr lang="en-US" altLang="zh-CN" sz="2800" b="1" dirty="0">
                <a:solidFill>
                  <a:schemeClr val="tx1"/>
                </a:solidFill>
              </a:rPr>
              <a:t>4. </a:t>
            </a:r>
            <a:r>
              <a:rPr lang="zh-CN" altLang="en-US" sz="2800" b="1" dirty="0">
                <a:solidFill>
                  <a:schemeClr val="tx1"/>
                </a:solidFill>
              </a:rPr>
              <a:t>积极参与课堂讨论。</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参考习题集：</a:t>
            </a:r>
            <a:br>
              <a:rPr lang="zh-CN" altLang="en-US" sz="2800" b="1" dirty="0">
                <a:solidFill>
                  <a:schemeClr val="tx1"/>
                </a:solidFill>
              </a:rPr>
            </a:br>
            <a:r>
              <a:rPr lang="en-US" altLang="zh-CN" sz="2800" b="1" dirty="0">
                <a:solidFill>
                  <a:schemeClr val="tx1"/>
                </a:solidFill>
              </a:rPr>
              <a:t>1. </a:t>
            </a:r>
            <a:r>
              <a:rPr lang="zh-CN" altLang="en-US" sz="2800" b="1" dirty="0">
                <a:solidFill>
                  <a:schemeClr val="tx1"/>
                </a:solidFill>
              </a:rPr>
              <a:t>蒋茜、倪瑞娟主编：</a:t>
            </a:r>
            <a:r>
              <a:rPr lang="en-US" altLang="zh-CN" sz="2800" b="1" dirty="0">
                <a:solidFill>
                  <a:schemeClr val="tx1"/>
                </a:solidFill>
              </a:rPr>
              <a:t>《</a:t>
            </a:r>
            <a:r>
              <a:rPr lang="zh-CN" altLang="en-US" sz="2800" b="1" dirty="0">
                <a:solidFill>
                  <a:schemeClr val="tx1"/>
                </a:solidFill>
              </a:rPr>
              <a:t>国际金融习题集</a:t>
            </a:r>
            <a:r>
              <a:rPr lang="en-US" altLang="zh-CN" sz="2800" b="1" dirty="0">
                <a:solidFill>
                  <a:schemeClr val="tx1"/>
                </a:solidFill>
              </a:rPr>
              <a:t>》</a:t>
            </a:r>
            <a:r>
              <a:rPr lang="zh-CN" altLang="en-US" sz="2800" b="1" dirty="0">
                <a:solidFill>
                  <a:schemeClr val="tx1"/>
                </a:solidFill>
              </a:rPr>
              <a:t>，</a:t>
            </a:r>
            <a:br>
              <a:rPr lang="zh-CN" altLang="en-US" sz="2800" b="1" dirty="0">
                <a:solidFill>
                  <a:schemeClr val="tx1"/>
                </a:solidFill>
              </a:rPr>
            </a:br>
            <a:r>
              <a:rPr lang="zh-CN" altLang="en-US" sz="2800" b="1" dirty="0">
                <a:solidFill>
                  <a:schemeClr val="tx1"/>
                </a:solidFill>
              </a:rPr>
              <a:t>    上海财经大学出版社，</a:t>
            </a:r>
            <a:r>
              <a:rPr lang="en-US" altLang="zh-CN" sz="2800" b="1" dirty="0">
                <a:solidFill>
                  <a:schemeClr val="tx1"/>
                </a:solidFill>
              </a:rPr>
              <a:t>2006</a:t>
            </a:r>
            <a:r>
              <a:rPr lang="zh-CN" altLang="en-US" sz="2800" b="1" dirty="0">
                <a:solidFill>
                  <a:schemeClr val="tx1"/>
                </a:solidFill>
              </a:rPr>
              <a:t>年版。</a:t>
            </a:r>
            <a:br>
              <a:rPr lang="zh-CN" altLang="en-US" sz="2800" b="1" dirty="0">
                <a:solidFill>
                  <a:schemeClr val="tx1"/>
                </a:solidFill>
              </a:rPr>
            </a:br>
            <a:r>
              <a:rPr lang="en-US" altLang="zh-CN" sz="2800" b="1" dirty="0">
                <a:solidFill>
                  <a:schemeClr val="tx1"/>
                </a:solidFill>
              </a:rPr>
              <a:t>2. </a:t>
            </a:r>
            <a:r>
              <a:rPr lang="zh-CN" altLang="en-US" sz="2800" b="1" dirty="0">
                <a:solidFill>
                  <a:schemeClr val="tx1"/>
                </a:solidFill>
              </a:rPr>
              <a:t>李军燕主编：</a:t>
            </a:r>
            <a:r>
              <a:rPr lang="en-US" altLang="zh-CN" sz="2800" b="1" dirty="0">
                <a:solidFill>
                  <a:schemeClr val="tx1"/>
                </a:solidFill>
              </a:rPr>
              <a:t>《</a:t>
            </a:r>
            <a:r>
              <a:rPr lang="zh-CN" altLang="en-US" sz="2800" b="1" dirty="0">
                <a:solidFill>
                  <a:schemeClr val="tx1"/>
                </a:solidFill>
              </a:rPr>
              <a:t>国际金融习题与实训</a:t>
            </a:r>
            <a:r>
              <a:rPr lang="en-US" altLang="zh-CN" sz="2800" b="1" dirty="0">
                <a:solidFill>
                  <a:schemeClr val="tx1"/>
                </a:solidFill>
              </a:rPr>
              <a:t>》</a:t>
            </a:r>
            <a:r>
              <a:rPr lang="zh-CN" altLang="en-US" sz="2800" b="1" dirty="0">
                <a:solidFill>
                  <a:schemeClr val="tx1"/>
                </a:solidFill>
              </a:rPr>
              <a:t>，</a:t>
            </a:r>
            <a:br>
              <a:rPr lang="zh-CN" altLang="en-US" sz="2800" b="1" dirty="0">
                <a:solidFill>
                  <a:schemeClr val="tx1"/>
                </a:solidFill>
              </a:rPr>
            </a:br>
            <a:r>
              <a:rPr lang="zh-CN" altLang="en-US" sz="2800" b="1" dirty="0">
                <a:solidFill>
                  <a:schemeClr val="tx1"/>
                </a:solidFill>
              </a:rPr>
              <a:t>    大连出版社，</a:t>
            </a:r>
            <a:r>
              <a:rPr lang="en-US" altLang="zh-CN" sz="2800" b="1" dirty="0">
                <a:solidFill>
                  <a:schemeClr val="tx1"/>
                </a:solidFill>
              </a:rPr>
              <a:t>2008</a:t>
            </a:r>
            <a:r>
              <a:rPr lang="zh-CN" altLang="en-US" sz="2800" b="1" dirty="0">
                <a:solidFill>
                  <a:schemeClr val="tx1"/>
                </a:solidFill>
              </a:rPr>
              <a:t>年版。</a:t>
            </a:r>
            <a:br>
              <a:rPr lang="zh-CN" altLang="en-US" sz="2800" b="1" dirty="0">
                <a:solidFill>
                  <a:schemeClr val="tx1"/>
                </a:solidFill>
              </a:rPr>
            </a:br>
            <a:r>
              <a:rPr lang="zh-CN" altLang="en-US" sz="2800" b="1" dirty="0">
                <a:solidFill>
                  <a:schemeClr val="tx1"/>
                </a:solidFill>
              </a:rPr>
              <a:t>相关网站</a:t>
            </a:r>
            <a:br>
              <a:rPr lang="zh-CN" altLang="en-US" sz="2800" b="1" dirty="0">
                <a:solidFill>
                  <a:schemeClr val="tx1"/>
                </a:solidFill>
              </a:rPr>
            </a:br>
            <a:r>
              <a:rPr lang="en-US" altLang="zh-CN" sz="2800" b="1" dirty="0">
                <a:solidFill>
                  <a:schemeClr val="tx1"/>
                </a:solidFill>
                <a:hlinkClick r:id="rId1"/>
              </a:rPr>
              <a:t>http://yingyu.100xuexi.com/HF/jr/guojijinrong/index.html</a:t>
            </a:r>
            <a:r>
              <a:rPr lang="en-US" altLang="zh-CN" sz="2000" b="1" dirty="0">
                <a:solidFill>
                  <a:schemeClr val="tx1"/>
                </a:solidFill>
              </a:rPr>
              <a:t> </a:t>
            </a:r>
            <a:endParaRPr lang="en-US" altLang="zh-CN" sz="2000" b="1" dirty="0">
              <a:solidFill>
                <a:schemeClr val="tx1"/>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（一）贸易差额（</a:t>
            </a:r>
            <a:r>
              <a:rPr lang="en-US" altLang="zh-CN" sz="3200" b="1" dirty="0">
                <a:solidFill>
                  <a:schemeClr val="tx1"/>
                </a:solidFill>
              </a:rPr>
              <a:t>Trade Balance</a:t>
            </a:r>
            <a:r>
              <a:rPr lang="zh-CN" altLang="en-US" sz="3200" b="1" dirty="0">
                <a:solidFill>
                  <a:schemeClr val="tx1"/>
                </a:solidFill>
              </a:rPr>
              <a:t>）</a:t>
            </a:r>
            <a:br>
              <a:rPr lang="zh-CN" altLang="en-US" sz="3200" b="1" dirty="0">
                <a:solidFill>
                  <a:schemeClr val="tx1"/>
                </a:solidFill>
              </a:rPr>
            </a:br>
            <a:r>
              <a:rPr lang="zh-CN" altLang="en-US" sz="3200" b="1" dirty="0">
                <a:solidFill>
                  <a:schemeClr val="tx1"/>
                </a:solidFill>
              </a:rPr>
              <a:t>	</a:t>
            </a:r>
            <a:br>
              <a:rPr lang="zh-CN" altLang="en-US" sz="3200" b="1" dirty="0">
                <a:solidFill>
                  <a:schemeClr val="tx1"/>
                </a:solidFill>
              </a:rPr>
            </a:br>
            <a:r>
              <a:rPr lang="zh-CN" altLang="en-US" sz="3200" b="1" dirty="0">
                <a:solidFill>
                  <a:schemeClr val="tx1"/>
                </a:solidFill>
              </a:rPr>
              <a:t>一些对自主性交易性质的尺度把握十分严格的学者认为，判断交易性质的横线应该划在贸易收支下方，因为贸易往来通常都是出于自然的经济原因，其中的调节性交易所占比重最小，所以，只有贸易收支才能在总体上反映一国的自主性交易的状况。如果一国的贸易收支出现严重的不平衡现象，那么不管其他项目的收支是否平衡，其国际收支在性质上可以说是不平衡的。</a:t>
            </a:r>
            <a:endParaRPr lang="zh-CN" altLang="en-US" sz="3200" b="1" dirty="0">
              <a:solidFill>
                <a:schemeClr val="tx1"/>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600" b="1" dirty="0">
                <a:solidFill>
                  <a:schemeClr val="tx1"/>
                </a:solidFill>
              </a:rPr>
              <a:t>此外，从贸易收支另一方面的重要性来看，虽然其仅是整个国际收支的一个组成部分，不能完全代表国际收支整体，但是对许多国家来说，贸易收支在全部国际收支中所占的比重相当大。因此，为了简便起见，可将贸易收支作为国际收支的近似代表。贸易收支往往能综合地反映一国的产业结构、产品质量和劳动生产率状况，是实体经济的重要体现。</a:t>
            </a:r>
            <a:endParaRPr lang="zh-CN" altLang="en-US" sz="3600" b="1" dirty="0">
              <a:solidFill>
                <a:schemeClr val="tx1"/>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Rectangle 2"/>
          <p:cNvSpPr>
            <a:spLocks noGrp="1"/>
          </p:cNvSpPr>
          <p:nvPr>
            <p:ph type="title"/>
          </p:nvPr>
        </p:nvSpPr>
        <p:spPr>
          <a:xfrm>
            <a:off x="1371600" y="2636838"/>
            <a:ext cx="7772400" cy="1206500"/>
          </a:xfrm>
          <a:ln/>
        </p:spPr>
        <p:txBody>
          <a:bodyPr vert="horz" wrap="square" lIns="91440" tIns="45720" rIns="91440" bIns="45720" anchor="ctr" anchorCtr="0"/>
          <a:p>
            <a:pPr eaLnBrk="1" hangingPunct="1"/>
            <a:r>
              <a:rPr lang="zh-CN" altLang="en-US" sz="3600" b="1" dirty="0">
                <a:solidFill>
                  <a:schemeClr val="tx1"/>
                </a:solidFill>
              </a:rPr>
              <a:t>虽然一些西方发达国家的资本项目所占比重很大，但仍然十分重视贸易差额。不少经济学家认为，以资本项目的差额弥补贸易收支差额的做法是不能持续维持的，因为资本流动是不稳定的，其流向终究会发生逆转。许多国际收支调节理论也以贸易收支指代国际收支。</a:t>
            </a:r>
            <a:endParaRPr lang="zh-CN" altLang="en-US" sz="3600" b="1" dirty="0">
              <a:solidFill>
                <a:schemeClr val="tx1"/>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（二）经常项目差额</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	不少对自主性交易性质的认定持宽松态度的学者则把界限划在经常项目下方，其依据是，除了贸易以外，国际间的服务往来和投资收益一般也是出于自然的经济原因。而且，随着服务贸易的迅速发展，其在整个国际收支中的地位呈上升趋势，有些国家的对外经济甚至在很大程度上依赖于服务贸易和投资收益。因此，以经常项目差额来考察一国的国际收支是否达到性质上的平衡更为全面。</a:t>
            </a:r>
            <a:endParaRPr lang="zh-CN" altLang="en-US" sz="3200" b="1" dirty="0">
              <a:solidFill>
                <a:schemeClr val="tx1"/>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2800" b="1" dirty="0">
                <a:solidFill>
                  <a:schemeClr val="tx1"/>
                </a:solidFill>
              </a:rPr>
              <a:t>（三）基本差额</a:t>
            </a:r>
            <a:br>
              <a:rPr lang="zh-CN" altLang="en-US" sz="2800" b="1" dirty="0">
                <a:solidFill>
                  <a:schemeClr val="tx1"/>
                </a:solidFill>
              </a:rPr>
            </a:br>
            <a:br>
              <a:rPr lang="zh-CN" altLang="en-US" sz="2800" b="1" dirty="0">
                <a:solidFill>
                  <a:schemeClr val="tx1"/>
                </a:solidFill>
              </a:rPr>
            </a:br>
            <a:r>
              <a:rPr lang="zh-CN" altLang="en-US" sz="2800" b="1" dirty="0">
                <a:solidFill>
                  <a:schemeClr val="tx1"/>
                </a:solidFill>
              </a:rPr>
              <a:t>        有的学者认为，长期资本相对于短期资本来说是一种比较稳定的非投机性资本流动。它以市场、利润及获取资源等为目的，因而在很大程度上也属于自主性交易，并反映了一国在国际经济往来中的地位和实力。因此，他们主张把判断交易性质的横线划在长期资本下方，将经常项目差额和长期资本项目差额合在一起，称为基本差额（</a:t>
            </a:r>
            <a:r>
              <a:rPr lang="en-US" altLang="zh-CN" sz="2800" b="1" dirty="0">
                <a:solidFill>
                  <a:schemeClr val="tx1"/>
                </a:solidFill>
              </a:rPr>
              <a:t>Basic Balance</a:t>
            </a:r>
            <a:r>
              <a:rPr lang="zh-CN" altLang="en-US" sz="2800" b="1" dirty="0">
                <a:solidFill>
                  <a:schemeClr val="tx1"/>
                </a:solidFill>
              </a:rPr>
              <a:t>）。基本差额能反映一国国际收支的基本状况，所以成为许多国家，特别是那些长期资本流动规模较大的国家判断和观察其国际收支状况的重要指标。</a:t>
            </a:r>
            <a:endParaRPr lang="zh-CN" altLang="en-US" sz="2800" b="1" dirty="0">
              <a:solidFill>
                <a:schemeClr val="tx1"/>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（四）官方结算差额</a:t>
            </a:r>
            <a:br>
              <a:rPr lang="zh-CN" altLang="en-US" sz="3200" b="1" dirty="0">
                <a:solidFill>
                  <a:schemeClr val="tx1"/>
                </a:solidFill>
              </a:rPr>
            </a:br>
            <a:r>
              <a:rPr lang="zh-CN" altLang="en-US" sz="3200" b="1" dirty="0">
                <a:solidFill>
                  <a:schemeClr val="tx1"/>
                </a:solidFill>
              </a:rPr>
              <a:t>	对自主性交易的尺度持最宽松态度的学者更是进一步把横线挪到了私人短期资本下方。他们认为，私人的短期资本往来，包括投机资金的国际转移，无非是出于避险获利的目的，其决定因素仍然是国际经济的基本结构和其他状况，因而同样可看作自主性交易。由此形成的基本差额再加上私人短期资本差额就构成了官方结算差额（</a:t>
            </a:r>
            <a:r>
              <a:rPr lang="en-US" altLang="zh-CN" sz="3200" b="1" dirty="0">
                <a:solidFill>
                  <a:schemeClr val="tx1"/>
                </a:solidFill>
              </a:rPr>
              <a:t>Official Settlement Balance</a:t>
            </a:r>
            <a:r>
              <a:rPr lang="zh-CN" altLang="en-US" sz="3200" b="1" dirty="0">
                <a:solidFill>
                  <a:schemeClr val="tx1"/>
                </a:solidFill>
              </a:rPr>
              <a:t>），</a:t>
            </a:r>
            <a:br>
              <a:rPr lang="zh-CN" altLang="en-US" sz="3200" b="1" dirty="0">
                <a:solidFill>
                  <a:schemeClr val="tx1"/>
                </a:solidFill>
              </a:rPr>
            </a:br>
            <a:r>
              <a:rPr lang="zh-CN" altLang="en-US" sz="3200" b="1" dirty="0">
                <a:solidFill>
                  <a:schemeClr val="tx1"/>
                </a:solidFill>
              </a:rPr>
              <a:t>因为这一差额必须通过官方的短期借贷或官方储备的相应变动才能得到平衡。</a:t>
            </a:r>
            <a:endParaRPr lang="zh-CN" altLang="en-US" sz="3200" b="1" dirty="0">
              <a:solidFill>
                <a:schemeClr val="tx1"/>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Rectangle 2"/>
          <p:cNvSpPr>
            <a:spLocks noGrp="1"/>
          </p:cNvSpPr>
          <p:nvPr>
            <p:ph type="title"/>
          </p:nvPr>
        </p:nvSpPr>
        <p:spPr>
          <a:ln/>
        </p:spPr>
        <p:txBody>
          <a:bodyPr vert="horz" wrap="square" lIns="92075" tIns="46038" rIns="92075" bIns="46038" anchor="ctr" anchorCtr="0"/>
          <a:p>
            <a:pPr eaLnBrk="1" hangingPunct="1"/>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r>
              <a:rPr lang="zh-CN" altLang="en-US" sz="3600" b="1" dirty="0">
                <a:solidFill>
                  <a:schemeClr val="tx1"/>
                </a:solidFill>
                <a:latin typeface="宋体" panose="02010600030101010101" pitchFamily="2" charset="-122"/>
              </a:rPr>
              <a:t>国际收支平衡的考察口径</a:t>
            </a:r>
            <a:br>
              <a:rPr lang="zh-CN" altLang="en-US" sz="36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贸易收支</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──────────→贸易差额</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服务收支              </a:t>
            </a:r>
            <a:r>
              <a:rPr lang="en-US" altLang="zh-CN" sz="3200" b="1" dirty="0">
                <a:solidFill>
                  <a:schemeClr val="tx1"/>
                </a:solidFill>
                <a:latin typeface="宋体" panose="02010600030101010101" pitchFamily="2" charset="-122"/>
              </a:rPr>
              <a:t>Trade Balance</a:t>
            </a:r>
            <a:br>
              <a:rPr lang="en-US" altLang="zh-CN"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收益</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转移收支</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──────────→经常项目差额   长期资本往来       </a:t>
            </a:r>
            <a:r>
              <a:rPr lang="en-US" altLang="zh-CN" sz="2400" b="1" dirty="0">
                <a:solidFill>
                  <a:schemeClr val="tx1"/>
                </a:solidFill>
                <a:latin typeface="宋体" panose="02010600030101010101" pitchFamily="2" charset="-122"/>
              </a:rPr>
              <a:t>Current Account Balance</a:t>
            </a:r>
            <a:br>
              <a:rPr lang="en-US" altLang="zh-CN" sz="3200" b="1" dirty="0">
                <a:solidFill>
                  <a:schemeClr val="tx1"/>
                </a:solidFill>
                <a:latin typeface="宋体" panose="02010600030101010101" pitchFamily="2" charset="-122"/>
              </a:rPr>
            </a:br>
            <a:r>
              <a:rPr lang="en-US" altLang="zh-CN" sz="3200" b="1" dirty="0">
                <a:solidFill>
                  <a:schemeClr val="tx1"/>
                </a:solidFill>
                <a:latin typeface="宋体" panose="02010600030101010101" pitchFamily="2" charset="-122"/>
              </a:rPr>
              <a:t>──────────→</a:t>
            </a:r>
            <a:r>
              <a:rPr lang="zh-CN" altLang="en-US" sz="3200" b="1" dirty="0">
                <a:solidFill>
                  <a:schemeClr val="tx1"/>
                </a:solidFill>
                <a:latin typeface="宋体" panose="02010600030101010101" pitchFamily="2" charset="-122"/>
              </a:rPr>
              <a:t>基本差额</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私人短期资本往来      </a:t>
            </a:r>
            <a:r>
              <a:rPr lang="en-US" altLang="zh-CN" sz="3200" b="1" dirty="0">
                <a:solidFill>
                  <a:schemeClr val="tx1"/>
                </a:solidFill>
              </a:rPr>
              <a:t>Basic Balance</a:t>
            </a:r>
            <a:br>
              <a:rPr lang="en-US" altLang="zh-CN" sz="3200" b="1" dirty="0">
                <a:solidFill>
                  <a:schemeClr val="tx1"/>
                </a:solidFill>
                <a:latin typeface="宋体" panose="02010600030101010101" pitchFamily="2" charset="-122"/>
              </a:rPr>
            </a:br>
            <a:r>
              <a:rPr lang="en-US" altLang="zh-CN" b="1" dirty="0">
                <a:solidFill>
                  <a:schemeClr val="tx1"/>
                </a:solidFill>
              </a:rPr>
              <a:t> </a:t>
            </a:r>
            <a:r>
              <a:rPr lang="en-US" altLang="zh-CN" sz="3200" b="1" dirty="0">
                <a:solidFill>
                  <a:schemeClr val="tx1"/>
                </a:solidFill>
                <a:latin typeface="宋体" panose="02010600030101010101" pitchFamily="2" charset="-122"/>
              </a:rPr>
              <a:t>──────────→</a:t>
            </a:r>
            <a:r>
              <a:rPr lang="zh-CN" altLang="en-US" sz="3200" b="1" dirty="0">
                <a:solidFill>
                  <a:schemeClr val="tx1"/>
                </a:solidFill>
                <a:latin typeface="宋体" panose="02010600030101010101" pitchFamily="2" charset="-122"/>
              </a:rPr>
              <a:t>官方结算差额</a:t>
            </a: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官方短期借贷    </a:t>
            </a:r>
            <a:r>
              <a:rPr lang="en-US" altLang="zh-CN" sz="2400" b="1" dirty="0">
                <a:solidFill>
                  <a:schemeClr val="tx1"/>
                </a:solidFill>
                <a:latin typeface="宋体" panose="02010600030101010101" pitchFamily="2" charset="-122"/>
              </a:rPr>
              <a:t>Official Settlements Balance</a:t>
            </a:r>
            <a:br>
              <a:rPr lang="en-US" altLang="zh-CN" sz="24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官方储备</a:t>
            </a:r>
            <a:br>
              <a:rPr lang="zh-CN" altLang="en-US" sz="3200" b="1" dirty="0">
                <a:solidFill>
                  <a:schemeClr val="tx1"/>
                </a:solidFill>
                <a:latin typeface="宋体" panose="02010600030101010101" pitchFamily="2" charset="-122"/>
              </a:rPr>
            </a:br>
            <a:endParaRPr lang="zh-CN" altLang="en-US" sz="3200" b="1" dirty="0">
              <a:solidFill>
                <a:schemeClr val="tx1"/>
              </a:solidFill>
              <a:latin typeface="宋体" panose="02010600030101010101" pitchFamily="2"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600" b="1" dirty="0">
                <a:solidFill>
                  <a:schemeClr val="tx1"/>
                </a:solidFill>
              </a:rPr>
              <a:t>综上所述，尽管一国的国际收支在账面上始终是平衡的，但其各个项目却总是不平衡的，尤其是从性质上来看，按不同的口径进行考察，国际收支的不平衡是一种经常的现象，国际收支的平衡只能是一种偶然的现象。</a:t>
            </a:r>
            <a:endParaRPr lang="zh-CN" altLang="en-US" sz="3600" b="1" dirty="0">
              <a:solidFill>
                <a:schemeClr val="tx1"/>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600" b="1" dirty="0">
                <a:solidFill>
                  <a:schemeClr val="tx1"/>
                </a:solidFill>
              </a:rPr>
              <a:t>二、国际收支不平衡的原因</a:t>
            </a:r>
            <a:br>
              <a:rPr lang="zh-CN" altLang="en-US" sz="3600" b="1" dirty="0">
                <a:solidFill>
                  <a:schemeClr val="tx1"/>
                </a:solidFill>
              </a:rPr>
            </a:br>
            <a:r>
              <a:rPr lang="zh-CN" altLang="en-US" sz="3600" b="1" dirty="0">
                <a:solidFill>
                  <a:schemeClr val="tx1"/>
                </a:solidFill>
              </a:rPr>
              <a:t>	</a:t>
            </a:r>
            <a:br>
              <a:rPr lang="zh-CN" altLang="en-US" sz="3600" b="1" dirty="0">
                <a:solidFill>
                  <a:schemeClr val="tx1"/>
                </a:solidFill>
              </a:rPr>
            </a:br>
            <a:r>
              <a:rPr lang="zh-CN" altLang="en-US" sz="3600" b="1" dirty="0">
                <a:solidFill>
                  <a:schemeClr val="tx1"/>
                </a:solidFill>
              </a:rPr>
              <a:t>	如前所述，按不同的口径来看，一国的国际收支在性质上经常是不平衡的。造成国际收支的这种性质上不平衡的原因固然十分繁多，但主要的原因则有以下四个方面：</a:t>
            </a:r>
            <a:endParaRPr lang="zh-CN" altLang="en-US" sz="3600" b="1" dirty="0">
              <a:solidFill>
                <a:schemeClr val="tx1"/>
              </a:solidFill>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1</a:t>
            </a:r>
            <a:r>
              <a:rPr lang="zh-CN" altLang="en-US" sz="3200" b="1" dirty="0">
                <a:solidFill>
                  <a:schemeClr val="tx1"/>
                </a:solidFill>
              </a:rPr>
              <a:t>．经济周期</a:t>
            </a:r>
            <a:br>
              <a:rPr lang="zh-CN" altLang="en-US" sz="3200" b="1" dirty="0">
                <a:solidFill>
                  <a:schemeClr val="tx1"/>
                </a:solidFill>
              </a:rPr>
            </a:br>
            <a:r>
              <a:rPr lang="zh-CN" altLang="en-US" sz="3200" b="1" dirty="0">
                <a:solidFill>
                  <a:schemeClr val="tx1"/>
                </a:solidFill>
              </a:rPr>
              <a:t>	在市场经济条件下，由于经济周期的影响，一国经济会周而复始地出现繁荣、衰退、萧条、复苏等四个阶段。周期的不同阶段会对国际收支产生不同的影响。在繁荣时期，由于国内需求旺盛，进口相应增加，出口反而减少，国际收支可能出现逆差；而在萧条时期，由于需求不足，进口就会下降，出口反倒上升，就会出现顺差。随着周期的阶段性演变，这种不平衡现象也交替发生。这种因经济周期引起的国际收支不平衡就称周期性不平衡。</a:t>
            </a:r>
            <a:endParaRPr lang="zh-CN" altLang="en-US" sz="3200" b="1" dirty="0">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Picture 4"/>
          <p:cNvPicPr>
            <a:picLocks noChangeAspect="1"/>
          </p:cNvPicPr>
          <p:nvPr/>
        </p:nvPicPr>
        <p:blipFill>
          <a:blip r:embed="rId1"/>
          <a:stretch>
            <a:fillRect/>
          </a:stretch>
        </p:blipFill>
        <p:spPr>
          <a:xfrm>
            <a:off x="0" y="0"/>
            <a:ext cx="9144000" cy="6858000"/>
          </a:xfrm>
          <a:prstGeom prst="rect">
            <a:avLst/>
          </a:prstGeom>
          <a:noFill/>
          <a:ln w="12700">
            <a:noFill/>
          </a:ln>
        </p:spPr>
      </p:pic>
      <p:sp>
        <p:nvSpPr>
          <p:cNvPr id="10243" name="Oval 5"/>
          <p:cNvSpPr/>
          <p:nvPr/>
        </p:nvSpPr>
        <p:spPr>
          <a:xfrm>
            <a:off x="5435600" y="3500438"/>
            <a:ext cx="935038" cy="504825"/>
          </a:xfrm>
          <a:prstGeom prst="ellipse">
            <a:avLst/>
          </a:prstGeom>
          <a:noFill/>
          <a:ln w="38100" cap="sq" cmpd="sng">
            <a:solidFill>
              <a:srgbClr val="FF0000"/>
            </a:solidFill>
            <a:prstDash val="solid"/>
            <a:headEnd type="none" w="sm" len="sm"/>
            <a:tailEnd type="none" w="sm" len="sm"/>
          </a:ln>
        </p:spPr>
        <p:txBody>
          <a:bodyPr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2</a:t>
            </a:r>
            <a:r>
              <a:rPr lang="zh-CN" altLang="en-US" sz="3200" b="1" dirty="0">
                <a:solidFill>
                  <a:schemeClr val="tx1"/>
                </a:solidFill>
              </a:rPr>
              <a:t>．国民收入</a:t>
            </a:r>
            <a:br>
              <a:rPr lang="zh-CN" altLang="en-US" sz="3200" b="1" dirty="0">
                <a:solidFill>
                  <a:schemeClr val="tx1"/>
                </a:solidFill>
              </a:rPr>
            </a:br>
            <a:r>
              <a:rPr lang="zh-CN" altLang="en-US" sz="3200" b="1" dirty="0">
                <a:solidFill>
                  <a:schemeClr val="tx1"/>
                </a:solidFill>
              </a:rPr>
              <a:t>	随着一国经济增长率的高低变化，其国民收入也会相应增加或减少。有关的研究结果表明，一国的进口与国民收入之比，即进口倾向（</a:t>
            </a:r>
            <a:r>
              <a:rPr lang="en-US" altLang="zh-CN" sz="3200" b="1" dirty="0">
                <a:solidFill>
                  <a:schemeClr val="tx1"/>
                </a:solidFill>
              </a:rPr>
              <a:t>Propensity to Import</a:t>
            </a:r>
            <a:r>
              <a:rPr lang="zh-CN" altLang="en-US" sz="3200" b="1" dirty="0">
                <a:solidFill>
                  <a:schemeClr val="tx1"/>
                </a:solidFill>
              </a:rPr>
              <a:t>）存在稳定的比率关系。因此，国民收入的增加引起的购买能力的上升会导致进口的增加。另外，服务、捐赠、旅游及投资等方面的对外支出也会因此上升。假定其他条件不变的话，其国际收支就可能出现逆差。这种由国民收入的变化而产生的国际收支不平衡就称收入性不平衡（</a:t>
            </a:r>
            <a:r>
              <a:rPr lang="en-US" altLang="zh-CN" sz="3200" b="1" dirty="0">
                <a:solidFill>
                  <a:schemeClr val="tx1"/>
                </a:solidFill>
              </a:rPr>
              <a:t>Income Disequilibrium</a:t>
            </a:r>
            <a:r>
              <a:rPr lang="zh-CN" altLang="en-US" sz="3200" b="1" dirty="0">
                <a:solidFill>
                  <a:schemeClr val="tx1"/>
                </a:solidFill>
              </a:rPr>
              <a:t>）。</a:t>
            </a:r>
            <a:endParaRPr lang="zh-CN" altLang="en-US" sz="3200" b="1" dirty="0">
              <a:solidFill>
                <a:schemeClr val="tx1"/>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Rectangle 2"/>
          <p:cNvSpPr>
            <a:spLocks noGrp="1"/>
          </p:cNvSpPr>
          <p:nvPr>
            <p:ph type="title"/>
          </p:nvPr>
        </p:nvSpPr>
        <p:spPr>
          <a:xfrm>
            <a:off x="1187450" y="1125538"/>
            <a:ext cx="7772400" cy="1206500"/>
          </a:xfrm>
          <a:ln/>
        </p:spPr>
        <p:txBody>
          <a:bodyPr vert="horz" wrap="square" lIns="92075" tIns="46038" rIns="92075" bIns="46038" anchor="ctr" anchorCtr="0"/>
          <a:p>
            <a:pPr eaLnBrk="1" hangingPunct="1"/>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br>
              <a:rPr lang="en-US" altLang="zh-CN" sz="3200" b="1" dirty="0">
                <a:solidFill>
                  <a:schemeClr val="tx1"/>
                </a:solidFill>
                <a:latin typeface="宋体" panose="02010600030101010101" pitchFamily="2" charset="-122"/>
              </a:rPr>
            </a:br>
            <a:r>
              <a:rPr lang="zh-CN" altLang="en-US" sz="3200" b="1" dirty="0">
                <a:solidFill>
                  <a:schemeClr val="tx1"/>
                </a:solidFill>
              </a:rPr>
              <a:t>上财课题组（</a:t>
            </a:r>
            <a:r>
              <a:rPr lang="en-US" altLang="zh-CN" sz="3200" b="1" dirty="0">
                <a:solidFill>
                  <a:schemeClr val="tx1"/>
                </a:solidFill>
              </a:rPr>
              <a:t>2016.7</a:t>
            </a:r>
            <a:r>
              <a:rPr lang="zh-CN" altLang="en-US" sz="3200" b="1" dirty="0">
                <a:solidFill>
                  <a:schemeClr val="tx1"/>
                </a:solidFill>
              </a:rPr>
              <a:t>）测算，中国的出口和进口的收入弹性分别为 </a:t>
            </a:r>
            <a:r>
              <a:rPr lang="en-US" altLang="zh-CN" sz="3200" b="1" dirty="0">
                <a:solidFill>
                  <a:schemeClr val="tx1"/>
                </a:solidFill>
              </a:rPr>
              <a:t>4.4 </a:t>
            </a:r>
            <a:r>
              <a:rPr lang="zh-CN" altLang="en-US" sz="3200" b="1" dirty="0">
                <a:solidFill>
                  <a:schemeClr val="tx1"/>
                </a:solidFill>
              </a:rPr>
              <a:t>和 </a:t>
            </a:r>
            <a:r>
              <a:rPr lang="en-US" altLang="zh-CN" sz="3200" b="1" dirty="0">
                <a:solidFill>
                  <a:schemeClr val="tx1"/>
                </a:solidFill>
              </a:rPr>
              <a:t>1.2</a:t>
            </a:r>
            <a:r>
              <a:rPr lang="zh-CN" altLang="en-US" sz="3200" b="1" dirty="0">
                <a:solidFill>
                  <a:schemeClr val="tx1"/>
                </a:solidFill>
              </a:rPr>
              <a:t>，因此，中国出口的恢复将主要取决于世界经济回升和国际对中国产品需求的改善。</a:t>
            </a:r>
            <a:br>
              <a:rPr lang="en-US" altLang="zh-CN" sz="3200" b="1" dirty="0">
                <a:solidFill>
                  <a:schemeClr val="tx1"/>
                </a:solidFill>
              </a:rPr>
            </a:br>
            <a:br>
              <a:rPr lang="en-US" altLang="zh-CN" sz="3200" b="1" dirty="0">
                <a:solidFill>
                  <a:schemeClr val="tx1"/>
                </a:solidFill>
              </a:rPr>
            </a:br>
            <a:r>
              <a:rPr lang="zh-CN" altLang="en-US" sz="3200" b="1" dirty="0">
                <a:solidFill>
                  <a:schemeClr val="tx1"/>
                </a:solidFill>
                <a:latin typeface="宋体" panose="02010600030101010101" pitchFamily="2" charset="-122"/>
              </a:rPr>
              <a:t>一国的进口增量与国民收入增量之比</a:t>
            </a:r>
            <a:r>
              <a:rPr lang="en-US" altLang="zh-CN" sz="3200" b="1" dirty="0">
                <a:solidFill>
                  <a:schemeClr val="tx1"/>
                </a:solidFill>
                <a:latin typeface="宋体" panose="02010600030101010101" pitchFamily="2" charset="-122"/>
              </a:rPr>
              <a:t>,</a:t>
            </a:r>
            <a:r>
              <a:rPr lang="zh-CN" altLang="en-US" sz="3200" b="1" dirty="0">
                <a:solidFill>
                  <a:schemeClr val="tx1"/>
                </a:solidFill>
                <a:latin typeface="宋体" panose="02010600030101010101" pitchFamily="2" charset="-122"/>
              </a:rPr>
              <a:t>即边际进口倾向（</a:t>
            </a:r>
            <a:r>
              <a:rPr lang="en-US" altLang="zh-CN" sz="3200" b="1" dirty="0">
                <a:solidFill>
                  <a:schemeClr val="tx1"/>
                </a:solidFill>
                <a:latin typeface="宋体" panose="02010600030101010101" pitchFamily="2" charset="-122"/>
              </a:rPr>
              <a:t>Marginal Propensity to Import</a:t>
            </a:r>
            <a:r>
              <a:rPr lang="zh-CN" altLang="en-US" sz="3200" b="1" dirty="0">
                <a:solidFill>
                  <a:schemeClr val="tx1"/>
                </a:solidFill>
                <a:latin typeface="宋体" panose="02010600030101010101" pitchFamily="2" charset="-122"/>
              </a:rPr>
              <a:t>）存在稳定的比率关系。因此，国民收入的增加引起的购买能力的上升会导致进口的增加。</a:t>
            </a:r>
            <a:endParaRPr lang="zh-CN" altLang="en-US" sz="3200" b="1" dirty="0">
              <a:solidFill>
                <a:schemeClr val="tx1"/>
              </a:solidFill>
              <a:latin typeface="宋体" panose="02010600030101010101" pitchFamily="2"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Rectangle 2"/>
          <p:cNvSpPr>
            <a:spLocks noGrp="1"/>
          </p:cNvSpPr>
          <p:nvPr>
            <p:ph type="title"/>
          </p:nvPr>
        </p:nvSpPr>
        <p:spPr>
          <a:ln/>
        </p:spPr>
        <p:txBody>
          <a:bodyPr vert="horz" wrap="square" lIns="92075" tIns="46038" rIns="92075" bIns="46038" anchor="ctr" anchorCtr="0"/>
          <a:p>
            <a:pPr eaLnBrk="1" hangingPunct="1"/>
            <a:br>
              <a:rPr lang="en-US" altLang="zh-CN" sz="4000" b="1" dirty="0">
                <a:solidFill>
                  <a:schemeClr val="tx1"/>
                </a:solidFill>
                <a:latin typeface="仿宋_GB2312" pitchFamily="49" charset="-122"/>
                <a:ea typeface="仿宋_GB2312" pitchFamily="49" charset="-122"/>
              </a:rPr>
            </a:br>
            <a:br>
              <a:rPr lang="en-US" altLang="zh-CN" sz="4000" b="1" dirty="0">
                <a:solidFill>
                  <a:schemeClr val="tx1"/>
                </a:solidFill>
                <a:latin typeface="仿宋_GB2312" pitchFamily="49" charset="-122"/>
                <a:ea typeface="仿宋_GB2312" pitchFamily="49" charset="-122"/>
              </a:rPr>
            </a:br>
            <a:br>
              <a:rPr lang="en-US" altLang="zh-CN" sz="4000" b="1" dirty="0">
                <a:solidFill>
                  <a:schemeClr val="tx1"/>
                </a:solidFill>
                <a:latin typeface="仿宋_GB2312" pitchFamily="49" charset="-122"/>
                <a:ea typeface="仿宋_GB2312" pitchFamily="49" charset="-122"/>
              </a:rPr>
            </a:br>
            <a:br>
              <a:rPr lang="en-US" altLang="zh-CN" sz="4000" b="1" dirty="0">
                <a:solidFill>
                  <a:schemeClr val="tx1"/>
                </a:solidFill>
                <a:latin typeface="仿宋_GB2312" pitchFamily="49" charset="-122"/>
                <a:ea typeface="仿宋_GB2312" pitchFamily="49" charset="-122"/>
              </a:rPr>
            </a:br>
            <a:br>
              <a:rPr lang="en-US" altLang="zh-CN" sz="4000" b="1" dirty="0">
                <a:solidFill>
                  <a:schemeClr val="tx1"/>
                </a:solidFill>
                <a:latin typeface="仿宋_GB2312" pitchFamily="49" charset="-122"/>
                <a:ea typeface="仿宋_GB2312" pitchFamily="49" charset="-122"/>
              </a:rPr>
            </a:br>
            <a:br>
              <a:rPr lang="en-US" altLang="zh-CN" sz="4000" b="1" dirty="0">
                <a:solidFill>
                  <a:schemeClr val="tx1"/>
                </a:solidFill>
                <a:latin typeface="仿宋_GB2312" pitchFamily="49" charset="-122"/>
                <a:ea typeface="仿宋_GB2312" pitchFamily="49" charset="-122"/>
              </a:rPr>
            </a:br>
            <a:br>
              <a:rPr lang="en-US" altLang="zh-CN" sz="4000" b="1" dirty="0">
                <a:solidFill>
                  <a:schemeClr val="tx1"/>
                </a:solidFill>
                <a:latin typeface="仿宋_GB2312" pitchFamily="49" charset="-122"/>
                <a:ea typeface="仿宋_GB2312" pitchFamily="49" charset="-122"/>
              </a:rPr>
            </a:br>
            <a:br>
              <a:rPr lang="en-US" altLang="zh-CN" sz="4000" b="1" dirty="0">
                <a:solidFill>
                  <a:schemeClr val="tx1"/>
                </a:solidFill>
                <a:latin typeface="仿宋_GB2312" pitchFamily="49" charset="-122"/>
                <a:ea typeface="仿宋_GB2312" pitchFamily="49" charset="-122"/>
              </a:rPr>
            </a:br>
            <a:r>
              <a:rPr lang="en-US" altLang="zh-CN" sz="4000" b="1" dirty="0">
                <a:solidFill>
                  <a:schemeClr val="tx1"/>
                </a:solidFill>
                <a:latin typeface="仿宋_GB2312" pitchFamily="49" charset="-122"/>
                <a:ea typeface="仿宋_GB2312" pitchFamily="49" charset="-122"/>
              </a:rPr>
              <a:t>            </a:t>
            </a:r>
            <a:br>
              <a:rPr lang="en-US" altLang="zh-CN" sz="4000" b="1" dirty="0">
                <a:solidFill>
                  <a:schemeClr val="tx1"/>
                </a:solidFill>
                <a:latin typeface="仿宋_GB2312" pitchFamily="49" charset="-122"/>
                <a:ea typeface="仿宋_GB2312" pitchFamily="49" charset="-122"/>
              </a:rPr>
            </a:br>
            <a:r>
              <a:rPr lang="en-US" altLang="zh-CN" sz="4000" b="1" dirty="0">
                <a:solidFill>
                  <a:schemeClr val="tx1"/>
                </a:solidFill>
                <a:latin typeface="仿宋_GB2312" pitchFamily="49" charset="-122"/>
                <a:ea typeface="仿宋_GB2312" pitchFamily="49" charset="-122"/>
              </a:rPr>
              <a:t>               △M</a:t>
            </a:r>
            <a:br>
              <a:rPr lang="en-US" altLang="zh-CN" sz="4000" b="1" dirty="0">
                <a:solidFill>
                  <a:schemeClr val="tx1"/>
                </a:solidFill>
                <a:latin typeface="仿宋_GB2312" pitchFamily="49" charset="-122"/>
                <a:ea typeface="仿宋_GB2312" pitchFamily="49" charset="-122"/>
              </a:rPr>
            </a:br>
            <a:r>
              <a:rPr lang="zh-CN" altLang="en-US" sz="4000" b="1" dirty="0">
                <a:solidFill>
                  <a:schemeClr val="tx1"/>
                </a:solidFill>
                <a:latin typeface="仿宋_GB2312" pitchFamily="49" charset="-122"/>
                <a:ea typeface="仿宋_GB2312" pitchFamily="49" charset="-122"/>
              </a:rPr>
              <a:t>边际</a:t>
            </a:r>
            <a:r>
              <a:rPr lang="zh-CN" altLang="en-US" sz="4000" b="1" dirty="0">
                <a:solidFill>
                  <a:schemeClr val="tx1"/>
                </a:solidFill>
                <a:latin typeface="楷体_GB2312" charset="-122"/>
                <a:ea typeface="楷体_GB2312" charset="-122"/>
              </a:rPr>
              <a:t>进口倾向</a:t>
            </a:r>
            <a:r>
              <a:rPr lang="en-US" altLang="zh-CN" sz="4000" b="1" dirty="0">
                <a:solidFill>
                  <a:schemeClr val="tx1"/>
                </a:solidFill>
                <a:latin typeface="楷体_GB2312" charset="-122"/>
                <a:ea typeface="楷体_GB2312" charset="-122"/>
              </a:rPr>
              <a:t>= </a:t>
            </a:r>
            <a:r>
              <a:rPr lang="en-US" altLang="zh-CN" sz="4000" b="1" dirty="0">
                <a:solidFill>
                  <a:schemeClr val="tx1"/>
                </a:solidFill>
                <a:ea typeface="楷体_GB2312" charset="-122"/>
              </a:rPr>
              <a:t>——— </a:t>
            </a:r>
            <a:r>
              <a:rPr lang="en-US" altLang="zh-CN" sz="4000" b="1" dirty="0">
                <a:solidFill>
                  <a:schemeClr val="tx1"/>
                </a:solidFill>
                <a:latin typeface="楷体_GB2312" charset="-122"/>
                <a:ea typeface="楷体_GB2312" charset="-122"/>
              </a:rPr>
              <a:t>= C</a:t>
            </a:r>
            <a:br>
              <a:rPr lang="en-US" altLang="zh-CN" sz="4000" b="1" dirty="0">
                <a:solidFill>
                  <a:schemeClr val="tx1"/>
                </a:solidFill>
                <a:latin typeface="楷体_GB2312" charset="-122"/>
                <a:ea typeface="楷体_GB2312" charset="-122"/>
              </a:rPr>
            </a:br>
            <a:r>
              <a:rPr lang="en-US" altLang="zh-CN" sz="4000" b="1" dirty="0">
                <a:solidFill>
                  <a:schemeClr val="tx1"/>
                </a:solidFill>
                <a:latin typeface="楷体_GB2312" charset="-122"/>
                <a:ea typeface="楷体_GB2312" charset="-122"/>
              </a:rPr>
              <a:t>               </a:t>
            </a:r>
            <a:r>
              <a:rPr lang="en-US" altLang="zh-CN" sz="4000" b="1" dirty="0">
                <a:solidFill>
                  <a:schemeClr val="tx1"/>
                </a:solidFill>
                <a:latin typeface="仿宋_GB2312" pitchFamily="49" charset="-122"/>
                <a:ea typeface="仿宋_GB2312" pitchFamily="49" charset="-122"/>
              </a:rPr>
              <a:t>△Y</a:t>
            </a:r>
            <a:r>
              <a:rPr lang="en-US" altLang="zh-CN" sz="4000" b="1" dirty="0">
                <a:solidFill>
                  <a:schemeClr val="tx1"/>
                </a:solidFill>
                <a:latin typeface="楷体_GB2312" charset="-122"/>
                <a:ea typeface="楷体_GB2312" charset="-122"/>
              </a:rPr>
              <a:t> </a:t>
            </a:r>
            <a:br>
              <a:rPr lang="en-US" altLang="zh-CN" sz="4000" b="1" dirty="0">
                <a:solidFill>
                  <a:schemeClr val="tx1"/>
                </a:solidFill>
                <a:latin typeface="楷体_GB2312" charset="-122"/>
                <a:ea typeface="楷体_GB2312" charset="-122"/>
              </a:rPr>
            </a:br>
            <a:r>
              <a:rPr lang="en-US" altLang="zh-CN" sz="4000" b="1" dirty="0">
                <a:solidFill>
                  <a:schemeClr val="tx1"/>
                </a:solidFill>
                <a:latin typeface="仿宋_GB2312" pitchFamily="49" charset="-122"/>
                <a:ea typeface="仿宋_GB2312" pitchFamily="49" charset="-122"/>
              </a:rPr>
              <a:t> </a:t>
            </a:r>
            <a:br>
              <a:rPr lang="en-US" altLang="zh-CN" sz="4000" b="1" dirty="0">
                <a:solidFill>
                  <a:schemeClr val="tx1"/>
                </a:solidFill>
                <a:latin typeface="仿宋_GB2312" pitchFamily="49" charset="-122"/>
                <a:ea typeface="仿宋_GB2312" pitchFamily="49" charset="-122"/>
              </a:rPr>
            </a:br>
            <a:r>
              <a:rPr lang="en-US" altLang="zh-CN" sz="4000" b="1" dirty="0">
                <a:solidFill>
                  <a:schemeClr val="tx1"/>
                </a:solidFill>
                <a:latin typeface="仿宋_GB2312" pitchFamily="49" charset="-122"/>
                <a:ea typeface="仿宋_GB2312" pitchFamily="49" charset="-122"/>
              </a:rPr>
              <a:t>C</a:t>
            </a:r>
            <a:r>
              <a:rPr lang="zh-CN" altLang="en-US" sz="4000" b="1" dirty="0">
                <a:solidFill>
                  <a:schemeClr val="tx1"/>
                </a:solidFill>
                <a:latin typeface="仿宋_GB2312" pitchFamily="49" charset="-122"/>
                <a:ea typeface="仿宋_GB2312" pitchFamily="49" charset="-122"/>
              </a:rPr>
              <a:t>：</a:t>
            </a:r>
            <a:r>
              <a:rPr lang="en-US" altLang="zh-CN" sz="4000" b="1" dirty="0">
                <a:solidFill>
                  <a:schemeClr val="tx1"/>
                </a:solidFill>
                <a:latin typeface="仿宋_GB2312" pitchFamily="49" charset="-122"/>
                <a:ea typeface="仿宋_GB2312" pitchFamily="49" charset="-122"/>
              </a:rPr>
              <a:t>Constant</a:t>
            </a:r>
            <a:r>
              <a:rPr lang="zh-CN" altLang="en-US" sz="4000" b="1" dirty="0">
                <a:solidFill>
                  <a:schemeClr val="tx1"/>
                </a:solidFill>
                <a:latin typeface="仿宋_GB2312" pitchFamily="49" charset="-122"/>
                <a:ea typeface="仿宋_GB2312" pitchFamily="49" charset="-122"/>
              </a:rPr>
              <a:t>，常数</a:t>
            </a:r>
            <a:br>
              <a:rPr lang="zh-CN" altLang="en-US" sz="4000" b="1" dirty="0">
                <a:solidFill>
                  <a:schemeClr val="tx1"/>
                </a:solidFill>
                <a:latin typeface="仿宋_GB2312" pitchFamily="49" charset="-122"/>
                <a:ea typeface="仿宋_GB2312" pitchFamily="49" charset="-122"/>
              </a:rPr>
            </a:br>
            <a:br>
              <a:rPr lang="zh-CN" altLang="en-US" sz="4000" b="1" dirty="0">
                <a:solidFill>
                  <a:schemeClr val="tx1"/>
                </a:solidFill>
                <a:latin typeface="仿宋_GB2312" pitchFamily="49" charset="-122"/>
                <a:ea typeface="仿宋_GB2312" pitchFamily="49" charset="-122"/>
              </a:rPr>
            </a:br>
            <a:r>
              <a:rPr lang="zh-CN" altLang="en-US" sz="4000" b="1" dirty="0">
                <a:solidFill>
                  <a:schemeClr val="tx1"/>
                </a:solidFill>
                <a:latin typeface="仿宋_GB2312" pitchFamily="49" charset="-122"/>
                <a:ea typeface="仿宋_GB2312" pitchFamily="49" charset="-122"/>
              </a:rPr>
              <a:t>               </a:t>
            </a:r>
            <a:r>
              <a:rPr lang="en-US" altLang="zh-CN" sz="4000" b="1" dirty="0">
                <a:solidFill>
                  <a:schemeClr val="tx1"/>
                </a:solidFill>
                <a:latin typeface="仿宋_GB2312" pitchFamily="49" charset="-122"/>
                <a:ea typeface="仿宋_GB2312" pitchFamily="49" charset="-122"/>
              </a:rPr>
              <a:t>M</a:t>
            </a:r>
            <a:br>
              <a:rPr lang="en-US" altLang="zh-CN" sz="4000" b="1" dirty="0">
                <a:solidFill>
                  <a:schemeClr val="tx1"/>
                </a:solidFill>
                <a:latin typeface="仿宋_GB2312" pitchFamily="49" charset="-122"/>
                <a:ea typeface="仿宋_GB2312" pitchFamily="49" charset="-122"/>
              </a:rPr>
            </a:br>
            <a:r>
              <a:rPr lang="zh-CN" altLang="en-US" sz="4000" b="1" dirty="0">
                <a:solidFill>
                  <a:schemeClr val="tx1"/>
                </a:solidFill>
                <a:latin typeface="仿宋_GB2312" pitchFamily="49" charset="-122"/>
                <a:ea typeface="仿宋_GB2312" pitchFamily="49" charset="-122"/>
              </a:rPr>
              <a:t>平均</a:t>
            </a:r>
            <a:r>
              <a:rPr lang="zh-CN" altLang="en-US" sz="4000" b="1" dirty="0">
                <a:solidFill>
                  <a:schemeClr val="tx1"/>
                </a:solidFill>
                <a:latin typeface="楷体_GB2312" charset="-122"/>
                <a:ea typeface="楷体_GB2312" charset="-122"/>
              </a:rPr>
              <a:t>进口倾向</a:t>
            </a:r>
            <a:r>
              <a:rPr lang="en-US" altLang="zh-CN" sz="4000" b="1" dirty="0">
                <a:solidFill>
                  <a:schemeClr val="tx1"/>
                </a:solidFill>
                <a:latin typeface="楷体_GB2312" charset="-122"/>
                <a:ea typeface="楷体_GB2312" charset="-122"/>
              </a:rPr>
              <a:t>= </a:t>
            </a:r>
            <a:r>
              <a:rPr lang="en-US" altLang="zh-CN" sz="4000" b="1" dirty="0">
                <a:solidFill>
                  <a:schemeClr val="tx1"/>
                </a:solidFill>
                <a:ea typeface="楷体_GB2312" charset="-122"/>
              </a:rPr>
              <a:t>——</a:t>
            </a:r>
            <a:br>
              <a:rPr lang="en-US" altLang="zh-CN" sz="4000" b="1" dirty="0">
                <a:solidFill>
                  <a:schemeClr val="tx1"/>
                </a:solidFill>
                <a:latin typeface="楷体_GB2312" charset="-122"/>
                <a:ea typeface="楷体_GB2312" charset="-122"/>
              </a:rPr>
            </a:br>
            <a:r>
              <a:rPr lang="en-US" altLang="zh-CN" sz="4000" b="1" dirty="0">
                <a:solidFill>
                  <a:schemeClr val="tx1"/>
                </a:solidFill>
                <a:latin typeface="仿宋_GB2312" pitchFamily="49" charset="-122"/>
                <a:ea typeface="仿宋_GB2312" pitchFamily="49" charset="-122"/>
              </a:rPr>
              <a:t>               Y</a:t>
            </a:r>
            <a:r>
              <a:rPr lang="en-US" altLang="zh-CN" sz="4000" b="1" dirty="0">
                <a:solidFill>
                  <a:schemeClr val="tx1"/>
                </a:solidFill>
                <a:latin typeface="楷体_GB2312" charset="-122"/>
                <a:ea typeface="楷体_GB2312" charset="-122"/>
              </a:rPr>
              <a:t> </a:t>
            </a:r>
            <a:endParaRPr lang="en-US" altLang="zh-CN" sz="4000" b="1" dirty="0">
              <a:solidFill>
                <a:schemeClr val="tx1"/>
              </a:solidFill>
              <a:latin typeface="楷体_GB2312" charset="-122"/>
              <a:ea typeface="楷体_GB2312"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3</a:t>
            </a:r>
            <a:r>
              <a:rPr lang="zh-CN" altLang="en-US" sz="3200" b="1" dirty="0">
                <a:solidFill>
                  <a:schemeClr val="tx1"/>
                </a:solidFill>
              </a:rPr>
              <a:t>．货币价值</a:t>
            </a:r>
            <a:br>
              <a:rPr lang="zh-CN" altLang="en-US" sz="3200" b="1" dirty="0">
                <a:solidFill>
                  <a:schemeClr val="tx1"/>
                </a:solidFill>
              </a:rPr>
            </a:br>
            <a:r>
              <a:rPr lang="zh-CN" altLang="en-US" sz="3200" b="1" dirty="0">
                <a:solidFill>
                  <a:schemeClr val="tx1"/>
                </a:solidFill>
              </a:rPr>
              <a:t>	一国货币在国内的实际购买力的变动，也会影响其国际收支。当一国出现较严重的、高于世界平均水平的通货膨胀时，国内的价格水平就会过度上升，致使其货币购买力明显下降。这就导致其货物和服务的出口竞争力减弱，出口必然减少。与此同时，国外的货物和服务的价格则显得相对低廉，进口由此受到鼓励，致使国际收支出现逆差。这种由货币价值变化引起的国际收支不平衡就是货币性不平衡（</a:t>
            </a:r>
            <a:r>
              <a:rPr lang="en-US" altLang="zh-CN" sz="3200" b="1" dirty="0">
                <a:solidFill>
                  <a:schemeClr val="tx1"/>
                </a:solidFill>
              </a:rPr>
              <a:t>Monetary Disequilibrium</a:t>
            </a:r>
            <a:r>
              <a:rPr lang="zh-CN" altLang="en-US" sz="3200" b="1" dirty="0">
                <a:solidFill>
                  <a:schemeClr val="tx1"/>
                </a:solidFill>
              </a:rPr>
              <a:t>），或称价格性不平衡（</a:t>
            </a:r>
            <a:r>
              <a:rPr lang="en-US" altLang="zh-CN" sz="3200" b="1" dirty="0">
                <a:solidFill>
                  <a:schemeClr val="tx1"/>
                </a:solidFill>
              </a:rPr>
              <a:t>Price Disequilibrium</a:t>
            </a:r>
            <a:r>
              <a:rPr lang="zh-CN" altLang="en-US" sz="3200" b="1" dirty="0">
                <a:solidFill>
                  <a:schemeClr val="tx1"/>
                </a:solidFill>
              </a:rPr>
              <a:t>）。</a:t>
            </a:r>
            <a:endParaRPr lang="zh-CN" altLang="en-US" sz="3200" b="1" dirty="0">
              <a:solidFill>
                <a:schemeClr val="tx1"/>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en-US" altLang="zh-CN" sz="3600" b="1" dirty="0">
                <a:solidFill>
                  <a:schemeClr val="tx1"/>
                </a:solidFill>
              </a:rPr>
              <a:t>4</a:t>
            </a:r>
            <a:r>
              <a:rPr lang="zh-CN" altLang="en-US" sz="3600" b="1" dirty="0">
                <a:solidFill>
                  <a:schemeClr val="tx1"/>
                </a:solidFill>
              </a:rPr>
              <a:t>．经济结构</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	（</a:t>
            </a:r>
            <a:r>
              <a:rPr lang="en-US" altLang="zh-CN" sz="3600" b="1" dirty="0">
                <a:solidFill>
                  <a:schemeClr val="tx1"/>
                </a:solidFill>
              </a:rPr>
              <a:t>1</a:t>
            </a:r>
            <a:r>
              <a:rPr lang="zh-CN" altLang="en-US" sz="3600" b="1" dirty="0">
                <a:solidFill>
                  <a:schemeClr val="tx1"/>
                </a:solidFill>
              </a:rPr>
              <a:t>）产业结构</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当一国的产业结构与整个世界的产业结构不相一致或不相协调时，其货物和服务的出口就会发生困难，以至国际收支出现逆差。</a:t>
            </a:r>
            <a:endParaRPr lang="zh-CN" altLang="en-US" sz="3600" b="1" dirty="0">
              <a:solidFill>
                <a:schemeClr val="tx1"/>
              </a:solidFill>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发展中国家由于历史的和地理环境、自然资源、劳动力数量和质量、技术水平等方面的原因，主要生产农产品、矿产品、畜产品等初级产品，即使是制成品的生产方面也仅限于附加值和技术含量很低的产品。第二次世界大战以后，世界经济结构性变化的一个主要特征是对初级产品需求相对下降，而对制成品的需求急剧上升。由此造成国际市场上初级产品的价格上升速度极为缓慢，制成品的价格上升速度很快。</a:t>
            </a:r>
            <a:endParaRPr lang="zh-CN" altLang="en-US" sz="3200" b="1" dirty="0">
              <a:solidFill>
                <a:schemeClr val="tx1"/>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Rectangle 2"/>
          <p:cNvSpPr>
            <a:spLocks noGrp="1"/>
          </p:cNvSpPr>
          <p:nvPr>
            <p:ph type="title"/>
          </p:nvPr>
        </p:nvSpPr>
        <p:spPr>
          <a:ln/>
        </p:spPr>
        <p:txBody>
          <a:bodyPr vert="horz" wrap="square" lIns="92075" tIns="46038" rIns="92075" bIns="46038" anchor="ctr" anchorCtr="0"/>
          <a:p>
            <a:pPr eaLnBrk="1" hangingPunct="1"/>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恩格尔法则</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a:t>
            </a:r>
            <a:r>
              <a:rPr lang="en-US" altLang="zh-CN" b="1" dirty="0">
                <a:solidFill>
                  <a:schemeClr val="tx1"/>
                </a:solidFill>
                <a:latin typeface="宋体" panose="02010600030101010101" pitchFamily="2" charset="-122"/>
              </a:rPr>
              <a:t>the </a:t>
            </a:r>
            <a:r>
              <a:rPr lang="en-US" altLang="zh-CN" b="1" dirty="0">
                <a:solidFill>
                  <a:schemeClr val="tx1"/>
                </a:solidFill>
              </a:rPr>
              <a:t>Engle's Law</a:t>
            </a:r>
            <a:r>
              <a:rPr lang="zh-CN" altLang="en-US" b="1" dirty="0">
                <a:solidFill>
                  <a:schemeClr val="tx1"/>
                </a:solidFill>
                <a:latin typeface="宋体" panose="02010600030101010101" pitchFamily="2" charset="-122"/>
              </a:rPr>
              <a:t>）</a:t>
            </a:r>
            <a:br>
              <a:rPr lang="zh-CN" altLang="en-US" b="1" dirty="0">
                <a:solidFill>
                  <a:schemeClr val="tx1"/>
                </a:solidFill>
                <a:latin typeface="宋体" panose="02010600030101010101" pitchFamily="2" charset="-122"/>
              </a:rPr>
            </a:b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人们对初级产品的需求随收入</a:t>
            </a:r>
            <a:br>
              <a:rPr lang="zh-CN" altLang="en-US" b="1" dirty="0">
                <a:solidFill>
                  <a:schemeClr val="tx1"/>
                </a:solidFill>
                <a:latin typeface="宋体" panose="02010600030101010101" pitchFamily="2" charset="-122"/>
              </a:rPr>
            </a:br>
            <a:r>
              <a:rPr lang="zh-CN" altLang="en-US" b="1" dirty="0">
                <a:solidFill>
                  <a:schemeClr val="tx1"/>
                </a:solidFill>
                <a:latin typeface="宋体" panose="02010600030101010101" pitchFamily="2" charset="-122"/>
              </a:rPr>
              <a:t>的增加而减少。</a:t>
            </a:r>
            <a:br>
              <a:rPr lang="zh-CN" altLang="en-US" b="1" dirty="0">
                <a:solidFill>
                  <a:schemeClr val="tx1"/>
                </a:solidFill>
                <a:latin typeface="宋体" panose="02010600030101010101" pitchFamily="2" charset="-122"/>
              </a:rPr>
            </a:br>
            <a:endParaRPr lang="zh-CN" altLang="en-US" b="1" dirty="0">
              <a:solidFill>
                <a:schemeClr val="tx1"/>
              </a:solidFill>
              <a:latin typeface="宋体" panose="02010600030101010101" pitchFamily="2"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Line 4"/>
          <p:cNvSpPr/>
          <p:nvPr/>
        </p:nvSpPr>
        <p:spPr>
          <a:xfrm flipV="1">
            <a:off x="1835150" y="476250"/>
            <a:ext cx="0" cy="5761038"/>
          </a:xfrm>
          <a:prstGeom prst="line">
            <a:avLst/>
          </a:prstGeom>
          <a:ln w="28575" cap="sq" cmpd="sng">
            <a:solidFill>
              <a:schemeClr val="tx1"/>
            </a:solidFill>
            <a:prstDash val="solid"/>
            <a:headEnd type="none" w="sm" len="sm"/>
            <a:tailEnd type="triangle" w="sm" len="sm"/>
          </a:ln>
        </p:spPr>
      </p:sp>
      <p:sp>
        <p:nvSpPr>
          <p:cNvPr id="81923" name="Line 5"/>
          <p:cNvSpPr/>
          <p:nvPr/>
        </p:nvSpPr>
        <p:spPr>
          <a:xfrm>
            <a:off x="1835150" y="6237288"/>
            <a:ext cx="6913563" cy="0"/>
          </a:xfrm>
          <a:prstGeom prst="line">
            <a:avLst/>
          </a:prstGeom>
          <a:ln w="28575" cap="sq" cmpd="sng">
            <a:solidFill>
              <a:schemeClr val="tx1"/>
            </a:solidFill>
            <a:prstDash val="solid"/>
            <a:headEnd type="none" w="sm" len="sm"/>
            <a:tailEnd type="triangle" w="sm" len="sm"/>
          </a:ln>
        </p:spPr>
      </p:sp>
      <p:sp>
        <p:nvSpPr>
          <p:cNvPr id="81924" name="Line 6"/>
          <p:cNvSpPr/>
          <p:nvPr/>
        </p:nvSpPr>
        <p:spPr>
          <a:xfrm flipV="1">
            <a:off x="2700338" y="765175"/>
            <a:ext cx="4032250" cy="3240088"/>
          </a:xfrm>
          <a:prstGeom prst="line">
            <a:avLst/>
          </a:prstGeom>
          <a:ln w="28575" cap="sq" cmpd="sng">
            <a:solidFill>
              <a:schemeClr val="tx1"/>
            </a:solidFill>
            <a:prstDash val="solid"/>
            <a:headEnd type="none" w="sm" len="sm"/>
            <a:tailEnd type="none" w="sm" len="sm"/>
          </a:ln>
        </p:spPr>
      </p:sp>
      <p:sp>
        <p:nvSpPr>
          <p:cNvPr id="81925" name="Line 7"/>
          <p:cNvSpPr/>
          <p:nvPr/>
        </p:nvSpPr>
        <p:spPr>
          <a:xfrm flipV="1">
            <a:off x="2771775" y="3068638"/>
            <a:ext cx="4679950" cy="1512887"/>
          </a:xfrm>
          <a:prstGeom prst="line">
            <a:avLst/>
          </a:prstGeom>
          <a:ln w="28575" cap="sq" cmpd="sng">
            <a:solidFill>
              <a:schemeClr val="tx1"/>
            </a:solidFill>
            <a:prstDash val="solid"/>
            <a:headEnd type="none" w="sm" len="sm"/>
            <a:tailEnd type="none" w="sm" len="sm"/>
          </a:ln>
        </p:spPr>
      </p:sp>
      <p:sp>
        <p:nvSpPr>
          <p:cNvPr id="81926" name="Text Box 8"/>
          <p:cNvSpPr txBox="1"/>
          <p:nvPr/>
        </p:nvSpPr>
        <p:spPr>
          <a:xfrm>
            <a:off x="1116013" y="476250"/>
            <a:ext cx="719137" cy="519113"/>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en-US" altLang="zh-CN" sz="2800" b="1" dirty="0"/>
              <a:t>P</a:t>
            </a:r>
            <a:endParaRPr lang="en-US" altLang="zh-CN" sz="2800" b="1" dirty="0"/>
          </a:p>
        </p:txBody>
      </p:sp>
      <p:sp>
        <p:nvSpPr>
          <p:cNvPr id="81927" name="Text Box 10"/>
          <p:cNvSpPr txBox="1"/>
          <p:nvPr/>
        </p:nvSpPr>
        <p:spPr>
          <a:xfrm>
            <a:off x="8172450" y="6237288"/>
            <a:ext cx="647700" cy="519112"/>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en-US" altLang="zh-CN" sz="2800" b="1" dirty="0"/>
              <a:t>T</a:t>
            </a:r>
            <a:endParaRPr lang="en-US" altLang="zh-CN" sz="2800" b="1" dirty="0"/>
          </a:p>
        </p:txBody>
      </p:sp>
      <p:sp>
        <p:nvSpPr>
          <p:cNvPr id="81928" name="Text Box 11"/>
          <p:cNvSpPr txBox="1"/>
          <p:nvPr/>
        </p:nvSpPr>
        <p:spPr>
          <a:xfrm>
            <a:off x="4716463" y="620713"/>
            <a:ext cx="1368425" cy="519112"/>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800" b="1" dirty="0"/>
              <a:t>制成品</a:t>
            </a:r>
            <a:endParaRPr lang="zh-CN" altLang="en-US" sz="2800" b="1" dirty="0"/>
          </a:p>
        </p:txBody>
      </p:sp>
      <p:sp>
        <p:nvSpPr>
          <p:cNvPr id="81929" name="Text Box 12"/>
          <p:cNvSpPr txBox="1"/>
          <p:nvPr/>
        </p:nvSpPr>
        <p:spPr>
          <a:xfrm>
            <a:off x="6156325" y="3644900"/>
            <a:ext cx="2016125" cy="519113"/>
          </a:xfrm>
          <a:prstGeom prst="rect">
            <a:avLst/>
          </a:prstGeom>
          <a:noFill/>
          <a:ln w="12700">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800" b="1" dirty="0"/>
              <a:t>初级产品</a:t>
            </a:r>
            <a:endParaRPr lang="zh-CN" altLang="en-US" sz="2800" b="1"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许多发展中国家由于种种原因，未能及时将生产初级产品为主的经济结构转向制成品为主的经济结构。面对日益恶化的贸易条件（</a:t>
            </a:r>
            <a:r>
              <a:rPr lang="en-US" altLang="zh-CN" sz="3200" b="1" dirty="0">
                <a:solidFill>
                  <a:schemeClr val="tx1"/>
                </a:solidFill>
              </a:rPr>
              <a:t>Terms of Trade</a:t>
            </a:r>
            <a:r>
              <a:rPr lang="zh-CN" altLang="en-US" sz="3200" b="1" dirty="0">
                <a:solidFill>
                  <a:schemeClr val="tx1"/>
                </a:solidFill>
              </a:rPr>
              <a:t>），这些发展中国家的初级产品的出口收入增加不多，而为了维持经济增长所必需的原材料、能源、机械设备等进口制成品价格的大幅度上扬，使其进口支出猛涨，国际收支因而出现持续的逆差。</a:t>
            </a:r>
            <a:endParaRPr lang="zh-CN" altLang="en-US" sz="3200" b="1" dirty="0">
              <a:solidFill>
                <a:schemeClr val="tx1"/>
              </a:solidFill>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2000" b="1" dirty="0">
                <a:solidFill>
                  <a:schemeClr val="tx1"/>
                </a:solidFill>
              </a:rPr>
              <a:t>	</a:t>
            </a:r>
            <a:r>
              <a:rPr lang="zh-CN" altLang="en-US" sz="3200" b="1" dirty="0">
                <a:solidFill>
                  <a:schemeClr val="tx1"/>
                </a:solidFill>
              </a:rPr>
              <a:t>这里的贸易条件是指一定数量的出口商品能够换取的进口商品的数量，其数学表达式为</a:t>
            </a:r>
            <a:br>
              <a:rPr lang="zh-CN" altLang="en-US" sz="3200" b="1" i="1" dirty="0">
                <a:solidFill>
                  <a:schemeClr val="tx1"/>
                </a:solidFill>
              </a:rPr>
            </a:br>
            <a:r>
              <a:rPr lang="zh-CN" altLang="en-US" sz="3200" b="1" i="1" dirty="0">
                <a:solidFill>
                  <a:schemeClr val="tx1"/>
                </a:solidFill>
              </a:rPr>
              <a:t>                 </a:t>
            </a:r>
            <a:br>
              <a:rPr lang="zh-CN" altLang="en-US" sz="3200" b="1" i="1" dirty="0">
                <a:solidFill>
                  <a:schemeClr val="tx1"/>
                </a:solidFill>
              </a:rPr>
            </a:br>
            <a:r>
              <a:rPr lang="zh-CN" altLang="en-US" sz="3200" b="1" i="1" dirty="0">
                <a:solidFill>
                  <a:schemeClr val="tx1"/>
                </a:solidFill>
              </a:rPr>
              <a:t>                              </a:t>
            </a:r>
            <a:r>
              <a:rPr lang="en-US" altLang="zh-CN" sz="3200" b="1" i="1" dirty="0">
                <a:solidFill>
                  <a:schemeClr val="tx1"/>
                </a:solidFill>
              </a:rPr>
              <a:t>T</a:t>
            </a:r>
            <a:r>
              <a:rPr lang="en-US" altLang="zh-CN" sz="3200" b="1" dirty="0">
                <a:solidFill>
                  <a:schemeClr val="tx1"/>
                </a:solidFill>
              </a:rPr>
              <a:t>=</a:t>
            </a:r>
            <a:r>
              <a:rPr lang="en-US" altLang="zh-CN" sz="3200" b="1" i="1" dirty="0">
                <a:solidFill>
                  <a:schemeClr val="tx1"/>
                </a:solidFill>
              </a:rPr>
              <a:t>P</a:t>
            </a:r>
            <a:r>
              <a:rPr lang="en-US" altLang="zh-CN" sz="1600" b="1" dirty="0">
                <a:solidFill>
                  <a:schemeClr val="tx1"/>
                </a:solidFill>
              </a:rPr>
              <a:t>X</a:t>
            </a:r>
            <a:r>
              <a:rPr lang="en-US" altLang="zh-CN" sz="3200" b="1" dirty="0">
                <a:solidFill>
                  <a:schemeClr val="tx1"/>
                </a:solidFill>
              </a:rPr>
              <a:t>/</a:t>
            </a:r>
            <a:r>
              <a:rPr lang="en-US" altLang="zh-CN" sz="3200" b="1" i="1" dirty="0">
                <a:solidFill>
                  <a:schemeClr val="tx1"/>
                </a:solidFill>
              </a:rPr>
              <a:t>P</a:t>
            </a:r>
            <a:r>
              <a:rPr lang="en-US" altLang="zh-CN" sz="1600" b="1" dirty="0">
                <a:solidFill>
                  <a:schemeClr val="tx1"/>
                </a:solidFill>
              </a:rPr>
              <a:t>M</a:t>
            </a:r>
            <a:br>
              <a:rPr lang="en-US" altLang="zh-CN" sz="3200" b="1" dirty="0">
                <a:solidFill>
                  <a:schemeClr val="tx1"/>
                </a:solidFill>
              </a:rPr>
            </a:br>
            <a:br>
              <a:rPr lang="en-US" altLang="zh-CN" sz="3200" b="1" dirty="0">
                <a:solidFill>
                  <a:schemeClr val="tx1"/>
                </a:solidFill>
              </a:rPr>
            </a:br>
            <a:r>
              <a:rPr lang="zh-CN" altLang="en-US" sz="3200" b="1" dirty="0">
                <a:solidFill>
                  <a:schemeClr val="tx1"/>
                </a:solidFill>
              </a:rPr>
              <a:t>式中，</a:t>
            </a:r>
            <a:r>
              <a:rPr lang="en-US" altLang="zh-CN" sz="3200" b="1" i="1" dirty="0">
                <a:solidFill>
                  <a:schemeClr val="tx1"/>
                </a:solidFill>
              </a:rPr>
              <a:t>T</a:t>
            </a:r>
            <a:r>
              <a:rPr lang="zh-CN" altLang="en-US" sz="3200" b="1" dirty="0">
                <a:solidFill>
                  <a:schemeClr val="tx1"/>
                </a:solidFill>
              </a:rPr>
              <a:t>表示贸易条件，</a:t>
            </a:r>
            <a:r>
              <a:rPr lang="en-US" altLang="zh-CN" sz="3200" b="1" i="1" dirty="0">
                <a:solidFill>
                  <a:schemeClr val="tx1"/>
                </a:solidFill>
              </a:rPr>
              <a:t>P</a:t>
            </a:r>
            <a:r>
              <a:rPr lang="en-US" altLang="zh-CN" sz="1600" b="1" dirty="0">
                <a:solidFill>
                  <a:schemeClr val="tx1"/>
                </a:solidFill>
              </a:rPr>
              <a:t>X</a:t>
            </a:r>
            <a:r>
              <a:rPr lang="zh-CN" altLang="en-US" sz="3200" b="1" dirty="0">
                <a:solidFill>
                  <a:schemeClr val="tx1"/>
                </a:solidFill>
              </a:rPr>
              <a:t>表示出口商品的价格，</a:t>
            </a:r>
            <a:r>
              <a:rPr lang="en-US" altLang="zh-CN" sz="3200" b="1" i="1" dirty="0">
                <a:solidFill>
                  <a:schemeClr val="tx1"/>
                </a:solidFill>
              </a:rPr>
              <a:t>P</a:t>
            </a:r>
            <a:r>
              <a:rPr lang="en-US" altLang="zh-CN" sz="1600" b="1" dirty="0">
                <a:solidFill>
                  <a:schemeClr val="tx1"/>
                </a:solidFill>
              </a:rPr>
              <a:t>M</a:t>
            </a:r>
            <a:r>
              <a:rPr lang="zh-CN" altLang="en-US" sz="3200" b="1" dirty="0">
                <a:solidFill>
                  <a:schemeClr val="tx1"/>
                </a:solidFill>
              </a:rPr>
              <a:t>表示进口商品的价格。</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出口商品的价格变动率与进口商品的价格变动率之</a:t>
            </a:r>
            <a:r>
              <a:rPr lang="zh-CN" altLang="en-US" sz="3200" b="1" dirty="0">
                <a:solidFill>
                  <a:srgbClr val="FF3300"/>
                </a:solidFill>
              </a:rPr>
              <a:t>差</a:t>
            </a:r>
            <a:r>
              <a:rPr lang="zh-CN" altLang="en-US" sz="3200" b="1" dirty="0">
                <a:solidFill>
                  <a:schemeClr val="tx1"/>
                </a:solidFill>
              </a:rPr>
              <a:t>可用来表示贸易条件的变动情况。</a:t>
            </a:r>
            <a:endParaRPr lang="zh-CN" altLang="en-US" sz="3200" b="1" dirty="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p:cNvSpPr>
          <p:nvPr>
            <p:ph type="title"/>
          </p:nvPr>
        </p:nvSpPr>
        <p:spPr>
          <a:ln/>
        </p:spPr>
        <p:txBody>
          <a:bodyPr vert="horz" wrap="square" lIns="92075" tIns="46038" rIns="92075" bIns="46038" anchor="ctr" anchorCtr="0"/>
          <a:p>
            <a:pPr algn="ctr" eaLnBrk="1" hangingPunct="1"/>
            <a:r>
              <a:rPr lang="en-US" altLang="zh-CN" b="1" dirty="0">
                <a:solidFill>
                  <a:schemeClr val="tx1"/>
                </a:solidFill>
              </a:rPr>
              <a:t>Subject tree</a:t>
            </a:r>
            <a:endParaRPr lang="en-US" altLang="zh-CN" b="1" dirty="0">
              <a:solidFill>
                <a:schemeClr val="tx1"/>
              </a:solidFill>
            </a:endParaRPr>
          </a:p>
        </p:txBody>
      </p:sp>
      <p:graphicFrame>
        <p:nvGraphicFramePr>
          <p:cNvPr id="11267" name="Object 3"/>
          <p:cNvGraphicFramePr/>
          <p:nvPr>
            <p:ph type="dgm" idx="1"/>
          </p:nvPr>
        </p:nvGraphicFramePr>
        <p:xfrm>
          <a:off x="1393825" y="1992313"/>
          <a:ext cx="7750175" cy="4865687"/>
        </p:xfrm>
        <a:graphic>
          <a:graphicData uri="http://schemas.openxmlformats.org/presentationml/2006/ole">
            <mc:AlternateContent xmlns:mc="http://schemas.openxmlformats.org/markup-compatibility/2006">
              <mc:Choice xmlns:v="urn:schemas-microsoft-com:vml" Requires="v">
                <p:oleObj spid="_x0000_s3076" name="" r:id="rId1" imgW="6311265" imgH="3965575" progId="OrgPlusWOPX.4">
                  <p:embed/>
                </p:oleObj>
              </mc:Choice>
              <mc:Fallback>
                <p:oleObj name="" r:id="rId1" imgW="6311265" imgH="3965575" progId="OrgPlusWOPX.4">
                  <p:embed/>
                  <p:pic>
                    <p:nvPicPr>
                      <p:cNvPr id="0" name="图片 3075"/>
                      <p:cNvPicPr/>
                      <p:nvPr/>
                    </p:nvPicPr>
                    <p:blipFill>
                      <a:blip r:embed="rId2"/>
                      <a:srcRect/>
                      <a:stretch>
                        <a:fillRect/>
                      </a:stretch>
                    </p:blipFill>
                    <p:spPr>
                      <a:xfrm>
                        <a:off x="1393825" y="1992313"/>
                        <a:ext cx="7750175" cy="4865687"/>
                      </a:xfrm>
                      <a:prstGeom prst="rect">
                        <a:avLst/>
                      </a:prstGeom>
                      <a:noFill/>
                      <a:ln w="38100">
                        <a:miter/>
                      </a:ln>
                    </p:spPr>
                  </p:pic>
                </p:oleObj>
              </mc:Fallback>
            </mc:AlternateContent>
          </a:graphicData>
        </a:graphic>
      </p:graphicFrame>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Rectangle 4"/>
          <p:cNvSpPr>
            <a:spLocks noGrp="1"/>
          </p:cNvSpPr>
          <p:nvPr>
            <p:ph type="title"/>
          </p:nvPr>
        </p:nvSpPr>
        <p:spPr>
          <a:xfrm>
            <a:off x="1371600" y="2997200"/>
            <a:ext cx="7772400" cy="1206500"/>
          </a:xfrm>
          <a:ln/>
        </p:spPr>
        <p:txBody>
          <a:bodyPr vert="horz" wrap="square" lIns="91440" tIns="45720" rIns="91440" bIns="45720" anchor="ctr" anchorCtr="0"/>
          <a:p>
            <a:pPr eaLnBrk="1" hangingPunct="1"/>
            <a:br>
              <a:rPr lang="en-US" altLang="zh-CN" sz="3200" b="1" dirty="0">
                <a:solidFill>
                  <a:schemeClr val="tx1"/>
                </a:solidFill>
              </a:rPr>
            </a:br>
            <a:r>
              <a:rPr lang="zh-CN" altLang="en-US" sz="3600" b="1" dirty="0">
                <a:solidFill>
                  <a:schemeClr val="tx1"/>
                </a:solidFill>
              </a:rPr>
              <a:t>（</a:t>
            </a:r>
            <a:r>
              <a:rPr lang="en-US" altLang="zh-CN" sz="3600" b="1" dirty="0">
                <a:solidFill>
                  <a:schemeClr val="tx1"/>
                </a:solidFill>
              </a:rPr>
              <a:t>2</a:t>
            </a:r>
            <a:r>
              <a:rPr lang="zh-CN" altLang="en-US" sz="3600" b="1" dirty="0">
                <a:solidFill>
                  <a:schemeClr val="tx1"/>
                </a:solidFill>
              </a:rPr>
              <a:t>）宏观结构</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主要表现为内部经济失衡，如储蓄与投资的失衡。</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上述由于国内产业结构与世界经济结构发生错位或内部经济失衡而形成的国际收支不平衡就称结构性不平衡（</a:t>
            </a:r>
            <a:r>
              <a:rPr lang="en-US" altLang="zh-CN" sz="3600" b="1" dirty="0">
                <a:solidFill>
                  <a:schemeClr val="tx1"/>
                </a:solidFill>
              </a:rPr>
              <a:t>Structural Disequilibrium</a:t>
            </a:r>
            <a:r>
              <a:rPr lang="zh-CN" altLang="en-US" sz="3600" b="1" dirty="0">
                <a:solidFill>
                  <a:schemeClr val="tx1"/>
                </a:solidFill>
              </a:rPr>
              <a:t>）。</a:t>
            </a:r>
            <a:endParaRPr lang="zh-CN" altLang="en-US" sz="3600" b="1" dirty="0">
              <a:solidFill>
                <a:schemeClr val="tx1"/>
              </a:solidFill>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600" b="1" dirty="0">
                <a:solidFill>
                  <a:schemeClr val="tx1"/>
                </a:solidFill>
              </a:rPr>
              <a:t>三、国际收支不平衡的对策</a:t>
            </a:r>
            <a:br>
              <a:rPr lang="zh-CN" altLang="en-US" sz="3600" b="1" dirty="0">
                <a:solidFill>
                  <a:schemeClr val="tx1"/>
                </a:solidFill>
              </a:rPr>
            </a:br>
            <a:r>
              <a:rPr lang="zh-CN" altLang="en-US" sz="3600" b="1" dirty="0">
                <a:solidFill>
                  <a:schemeClr val="tx1"/>
                </a:solidFill>
              </a:rPr>
              <a:t>	</a:t>
            </a:r>
            <a:br>
              <a:rPr lang="zh-CN" altLang="en-US" sz="3600" b="1" dirty="0">
                <a:solidFill>
                  <a:schemeClr val="tx1"/>
                </a:solidFill>
              </a:rPr>
            </a:br>
            <a:r>
              <a:rPr lang="zh-CN" altLang="en-US" sz="3600" b="1" dirty="0">
                <a:solidFill>
                  <a:schemeClr val="tx1"/>
                </a:solidFill>
              </a:rPr>
              <a:t>一国的国际收支如果发生暂时性的不平衡，即指短期的、由非确定或偶然因素引起的不平衡，那么这种不平衡一般程度较轻，持续时间不长，带有可逆性，即不需要采取政策调节</a:t>
            </a:r>
            <a:r>
              <a:rPr lang="en-US" altLang="zh-CN" sz="3600" b="1" dirty="0">
                <a:solidFill>
                  <a:schemeClr val="tx1"/>
                </a:solidFill>
              </a:rPr>
              <a:t>,</a:t>
            </a:r>
            <a:r>
              <a:rPr lang="zh-CN" altLang="en-US" sz="3600" b="1" dirty="0">
                <a:solidFill>
                  <a:schemeClr val="tx1"/>
                </a:solidFill>
              </a:rPr>
              <a:t>不久便可自行得到纠正。</a:t>
            </a:r>
            <a:endParaRPr lang="zh-CN" altLang="en-US" sz="3600" b="1" dirty="0">
              <a:solidFill>
                <a:schemeClr val="tx1"/>
              </a:solidFil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600" b="1" dirty="0">
                <a:solidFill>
                  <a:schemeClr val="tx1"/>
                </a:solidFill>
              </a:rPr>
              <a:t>但是，如果一国的国际收支不平衡属于持续性不平衡，即由于一些根深蒂固的原因造成的，且属巨额顺差或逆差，那么这种不平衡没有可逆性，必须采取相应的对策加以纠正。客观地说，一国国际收支无论是出现持续性的巨额顺差还是逆差，都对本国经济有所不利。持续性的逆差会导致官方储备的不断流失，使国内经济活动受到紧缩压力，抑制经济增长；</a:t>
            </a:r>
            <a:endParaRPr lang="zh-CN" altLang="en-US" sz="3600" b="1" dirty="0">
              <a:solidFill>
                <a:schemeClr val="tx1"/>
              </a:solidFil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反之，持续性的巨额顺差，又会导致本国货币汇率上升，削弱出口竞争力，或者会引起官方储备的过多积累，这意味着放弃实际资源的使用权，引发通货膨胀，有时还会产生并加深与其他国家之间的矛盾和冲突，形成贸易争端。但相比较而言，逆差国由于直接面临官方储备减少的局面，因而较之顺差国承受了更直接、更紧迫的调节压力，否则，其官方储备就可能彻底耗竭。因此，所谓的国际收支不平衡主要是指持续、巨额的逆差现象。</a:t>
            </a:r>
            <a:endParaRPr lang="zh-CN" altLang="en-US" sz="3200" b="1" dirty="0">
              <a:solidFill>
                <a:schemeClr val="tx1"/>
              </a:solidFill>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（一）国际收支的自动调节作用</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	古典学派的研究表明，市场经济可通过一系列经济变量，在所谓的“看不见的手”的作用下自动地由失衡转向均衡。英国的学者大卫</a:t>
            </a:r>
            <a:r>
              <a:rPr lang="en-US" altLang="zh-CN" sz="3200" b="1" dirty="0">
                <a:solidFill>
                  <a:schemeClr val="tx1"/>
                </a:solidFill>
              </a:rPr>
              <a:t>·</a:t>
            </a:r>
            <a:r>
              <a:rPr lang="zh-CN" altLang="en-US" sz="3200" b="1" dirty="0">
                <a:solidFill>
                  <a:schemeClr val="tx1"/>
                </a:solidFill>
              </a:rPr>
              <a:t>休谟（</a:t>
            </a:r>
            <a:r>
              <a:rPr lang="en-US" altLang="zh-CN" sz="3200" b="1" dirty="0">
                <a:solidFill>
                  <a:schemeClr val="tx1"/>
                </a:solidFill>
              </a:rPr>
              <a:t>David Hume,1711-1776</a:t>
            </a:r>
            <a:r>
              <a:rPr lang="zh-CN" altLang="en-US" sz="3200" b="1" dirty="0">
                <a:solidFill>
                  <a:schemeClr val="tx1"/>
                </a:solidFill>
              </a:rPr>
              <a:t>）在其</a:t>
            </a:r>
            <a:r>
              <a:rPr lang="en-US" altLang="zh-CN" sz="3200" b="1" dirty="0">
                <a:solidFill>
                  <a:schemeClr val="tx1"/>
                </a:solidFill>
              </a:rPr>
              <a:t>1752</a:t>
            </a:r>
            <a:r>
              <a:rPr lang="zh-CN" altLang="en-US" sz="3200" b="1" dirty="0">
                <a:solidFill>
                  <a:schemeClr val="tx1"/>
                </a:solidFill>
              </a:rPr>
              <a:t>年发表的</a:t>
            </a:r>
            <a:r>
              <a:rPr lang="en-US" altLang="zh-CN" sz="3200" b="1" dirty="0">
                <a:solidFill>
                  <a:schemeClr val="tx1"/>
                </a:solidFill>
              </a:rPr>
              <a:t>《</a:t>
            </a:r>
            <a:r>
              <a:rPr lang="zh-CN" altLang="en-US" sz="3200" b="1" dirty="0">
                <a:solidFill>
                  <a:schemeClr val="tx1"/>
                </a:solidFill>
              </a:rPr>
              <a:t>贸易收支</a:t>
            </a:r>
            <a:r>
              <a:rPr lang="en-US" altLang="zh-CN" sz="3200" b="1" dirty="0">
                <a:solidFill>
                  <a:schemeClr val="tx1"/>
                </a:solidFill>
              </a:rPr>
              <a:t>》</a:t>
            </a:r>
            <a:r>
              <a:rPr lang="zh-CN" altLang="en-US" sz="3200" b="1" dirty="0">
                <a:solidFill>
                  <a:schemeClr val="tx1"/>
                </a:solidFill>
              </a:rPr>
              <a:t>（</a:t>
            </a:r>
            <a:r>
              <a:rPr lang="en-US" altLang="zh-CN" sz="3200" b="1" dirty="0">
                <a:solidFill>
                  <a:schemeClr val="tx1"/>
                </a:solidFill>
              </a:rPr>
              <a:t>The Balance of Trade</a:t>
            </a:r>
            <a:r>
              <a:rPr lang="zh-CN" altLang="en-US" sz="3200" b="1" dirty="0">
                <a:solidFill>
                  <a:schemeClr val="tx1"/>
                </a:solidFill>
              </a:rPr>
              <a:t>）一书中对金本位条件下贸易收支，即狭义的国际收支的自动调节过程：“价格</a:t>
            </a:r>
            <a:r>
              <a:rPr lang="en-US" altLang="zh-CN" sz="3200" b="1" dirty="0">
                <a:solidFill>
                  <a:schemeClr val="tx1"/>
                </a:solidFill>
              </a:rPr>
              <a:t>—</a:t>
            </a:r>
            <a:r>
              <a:rPr lang="zh-CN" altLang="en-US" sz="3200" b="1" dirty="0">
                <a:solidFill>
                  <a:schemeClr val="tx1"/>
                </a:solidFill>
              </a:rPr>
              <a:t>金币流动机制”（</a:t>
            </a:r>
            <a:r>
              <a:rPr lang="en-US" altLang="zh-CN" sz="3200" b="1" dirty="0">
                <a:solidFill>
                  <a:schemeClr val="tx1"/>
                </a:solidFill>
              </a:rPr>
              <a:t>Price Specie Flow Mechanism</a:t>
            </a:r>
            <a:r>
              <a:rPr lang="zh-CN" altLang="en-US" sz="3200" b="1" dirty="0">
                <a:solidFill>
                  <a:schemeClr val="tx1"/>
                </a:solidFill>
              </a:rPr>
              <a:t>）作了完整的描述。</a:t>
            </a:r>
            <a:endParaRPr lang="zh-CN" altLang="en-US" sz="3200" b="1" dirty="0">
              <a:solidFill>
                <a:schemeClr val="tx1"/>
              </a:solidFill>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在国际金本位制度的条件下，一国的国际收支（贸易收支）如发生逆差，则迫使该国货币汇率下跌至黄金输出点而使黄金外流。黄金外流导致银行准备金降低，从而使货币发行量减少，由此引起价格下跌，进而增强其商品在国际市场上的竞争能力，因而促进出口，同时，国外价格水平的相对上升也抑制了进口。这样，外来收入增加而对外支出减少，逐步消除逆差，使国际收支恢复平衡。</a:t>
            </a:r>
            <a:endParaRPr lang="zh-CN" altLang="en-US" sz="3200" b="1" dirty="0">
              <a:solidFill>
                <a:schemeClr val="tx1"/>
              </a:solidFill>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Rectangle 2"/>
          <p:cNvSpPr>
            <a:spLocks noGrp="1"/>
          </p:cNvSpPr>
          <p:nvPr>
            <p:ph type="title"/>
          </p:nvPr>
        </p:nvSpPr>
        <p:spPr>
          <a:ln/>
        </p:spPr>
        <p:txBody>
          <a:bodyPr vert="horz" wrap="square" lIns="92075" tIns="46038" rIns="92075" bIns="46038" anchor="ctr" anchorCtr="0"/>
          <a:p>
            <a:pPr algn="ctr" eaLnBrk="1" hangingPunct="1"/>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br>
              <a:rPr lang="en-US" altLang="zh-CN" b="1" dirty="0">
                <a:solidFill>
                  <a:schemeClr val="tx1"/>
                </a:solidFill>
                <a:latin typeface="宋体" panose="02010600030101010101" pitchFamily="2" charset="-122"/>
              </a:rPr>
            </a:br>
            <a:r>
              <a:rPr lang="en-US" altLang="zh-CN" sz="3200" b="1" dirty="0">
                <a:solidFill>
                  <a:schemeClr val="tx1"/>
                </a:solidFill>
              </a:rPr>
              <a:t>“</a:t>
            </a:r>
            <a:r>
              <a:rPr lang="zh-CN" altLang="en-US" sz="3200" b="1" dirty="0">
                <a:solidFill>
                  <a:schemeClr val="tx1"/>
                </a:solidFill>
                <a:latin typeface="宋体" panose="02010600030101010101" pitchFamily="2" charset="-122"/>
              </a:rPr>
              <a:t>价格－金币流动机制</a:t>
            </a:r>
            <a:r>
              <a:rPr lang="zh-CN" altLang="en-US" sz="3200" b="1" dirty="0">
                <a:solidFill>
                  <a:schemeClr val="tx1"/>
                </a:solidFill>
              </a:rPr>
              <a:t> ”</a:t>
            </a:r>
            <a:r>
              <a:rPr lang="zh-CN" altLang="en-US" sz="3200" b="1" dirty="0">
                <a:solidFill>
                  <a:schemeClr val="tx1"/>
                </a:solidFill>
                <a:latin typeface="宋体" panose="02010600030101010101" pitchFamily="2" charset="-122"/>
              </a:rPr>
              <a:t> 流程图</a:t>
            </a:r>
            <a:r>
              <a:rPr lang="zh-CN" altLang="en-US" sz="2800" b="1" dirty="0">
                <a:solidFill>
                  <a:schemeClr val="tx1"/>
                </a:solidFill>
                <a:latin typeface="宋体" panose="02010600030101010101" pitchFamily="2" charset="-122"/>
              </a:rPr>
              <a:t> </a:t>
            </a:r>
            <a:br>
              <a:rPr lang="zh-CN" altLang="en-US" sz="2800" b="1" dirty="0">
                <a:solidFill>
                  <a:schemeClr val="tx1"/>
                </a:solidFill>
                <a:latin typeface="宋体" panose="02010600030101010101" pitchFamily="2" charset="-122"/>
              </a:rPr>
            </a:br>
            <a:br>
              <a:rPr lang="zh-CN" altLang="en-US" sz="28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国际收支逆差</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黄金外流</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通货紧缩</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价格下跌</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出口增加，进口减少</a:t>
            </a:r>
            <a:br>
              <a:rPr lang="zh-CN" altLang="en-US" sz="3200" b="1" dirty="0">
                <a:solidFill>
                  <a:schemeClr val="tx1"/>
                </a:solidFill>
                <a:latin typeface="宋体" panose="02010600030101010101" pitchFamily="2" charset="-122"/>
              </a:rPr>
            </a:br>
            <a:br>
              <a:rPr lang="zh-CN" altLang="en-US" sz="3200" b="1" dirty="0">
                <a:solidFill>
                  <a:schemeClr val="tx1"/>
                </a:solidFill>
                <a:latin typeface="宋体" panose="02010600030101010101" pitchFamily="2" charset="-122"/>
              </a:rPr>
            </a:br>
            <a:r>
              <a:rPr lang="zh-CN" altLang="en-US" sz="3200" b="1" dirty="0">
                <a:solidFill>
                  <a:schemeClr val="tx1"/>
                </a:solidFill>
                <a:latin typeface="宋体" panose="02010600030101010101" pitchFamily="2" charset="-122"/>
              </a:rPr>
              <a:t>国际收支平衡</a:t>
            </a:r>
            <a:br>
              <a:rPr lang="zh-CN" altLang="en-US" sz="3200" b="1" dirty="0">
                <a:solidFill>
                  <a:schemeClr val="tx1"/>
                </a:solidFill>
                <a:latin typeface="宋体" panose="02010600030101010101" pitchFamily="2" charset="-122"/>
              </a:rPr>
            </a:br>
            <a:endParaRPr lang="zh-CN" altLang="en-US" sz="3200" b="1" dirty="0">
              <a:solidFill>
                <a:schemeClr val="tx1"/>
              </a:solidFill>
              <a:latin typeface="宋体" panose="02010600030101010101" pitchFamily="2" charset="-122"/>
            </a:endParaRPr>
          </a:p>
        </p:txBody>
      </p:sp>
      <p:sp>
        <p:nvSpPr>
          <p:cNvPr id="91139" name="AutoShape 3"/>
          <p:cNvSpPr/>
          <p:nvPr/>
        </p:nvSpPr>
        <p:spPr>
          <a:xfrm>
            <a:off x="4953000" y="2971800"/>
            <a:ext cx="368300" cy="520700"/>
          </a:xfrm>
          <a:prstGeom prst="downArrow">
            <a:avLst>
              <a:gd name="adj1" fmla="val 50000"/>
              <a:gd name="adj2" fmla="val 70696"/>
            </a:avLst>
          </a:prstGeom>
          <a:solidFill>
            <a:schemeClr val="accent1"/>
          </a:solidFill>
          <a:ln w="12700" cap="flat" cmpd="sng">
            <a:solidFill>
              <a:schemeClr val="tx1"/>
            </a:solidFill>
            <a:prstDash val="solid"/>
            <a:miter/>
            <a:headEnd type="none" w="med" len="med"/>
            <a:tailEnd type="none" w="med" len="med"/>
          </a:ln>
        </p:spPr>
        <p:txBody>
          <a:bodyPr vert="eaVert"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91140" name="AutoShape 4"/>
          <p:cNvSpPr/>
          <p:nvPr/>
        </p:nvSpPr>
        <p:spPr>
          <a:xfrm>
            <a:off x="4953000" y="1981200"/>
            <a:ext cx="368300" cy="520700"/>
          </a:xfrm>
          <a:prstGeom prst="downArrow">
            <a:avLst>
              <a:gd name="adj1" fmla="val 50000"/>
              <a:gd name="adj2" fmla="val 70696"/>
            </a:avLst>
          </a:prstGeom>
          <a:solidFill>
            <a:schemeClr val="accent1"/>
          </a:solidFill>
          <a:ln w="12700" cap="flat" cmpd="sng">
            <a:solidFill>
              <a:schemeClr val="tx1"/>
            </a:solidFill>
            <a:prstDash val="solid"/>
            <a:miter/>
            <a:headEnd type="none" w="med" len="med"/>
            <a:tailEnd type="none" w="med" len="med"/>
          </a:ln>
        </p:spPr>
        <p:txBody>
          <a:bodyPr vert="eaVert"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91141" name="AutoShape 5"/>
          <p:cNvSpPr/>
          <p:nvPr/>
        </p:nvSpPr>
        <p:spPr>
          <a:xfrm>
            <a:off x="4953000" y="3886200"/>
            <a:ext cx="368300" cy="520700"/>
          </a:xfrm>
          <a:prstGeom prst="downArrow">
            <a:avLst>
              <a:gd name="adj1" fmla="val 50000"/>
              <a:gd name="adj2" fmla="val 70696"/>
            </a:avLst>
          </a:prstGeom>
          <a:solidFill>
            <a:schemeClr val="accent1"/>
          </a:solidFill>
          <a:ln w="12700" cap="flat" cmpd="sng">
            <a:solidFill>
              <a:schemeClr val="tx1"/>
            </a:solidFill>
            <a:prstDash val="solid"/>
            <a:miter/>
            <a:headEnd type="none" w="med" len="med"/>
            <a:tailEnd type="none" w="med" len="med"/>
          </a:ln>
        </p:spPr>
        <p:txBody>
          <a:bodyPr vert="eaVert"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91142" name="AutoShape 6"/>
          <p:cNvSpPr/>
          <p:nvPr/>
        </p:nvSpPr>
        <p:spPr>
          <a:xfrm>
            <a:off x="4953000" y="4876800"/>
            <a:ext cx="368300" cy="520700"/>
          </a:xfrm>
          <a:prstGeom prst="downArrow">
            <a:avLst>
              <a:gd name="adj1" fmla="val 50000"/>
              <a:gd name="adj2" fmla="val 70696"/>
            </a:avLst>
          </a:prstGeom>
          <a:solidFill>
            <a:schemeClr val="accent1"/>
          </a:solidFill>
          <a:ln w="12700" cap="flat" cmpd="sng">
            <a:solidFill>
              <a:schemeClr val="tx1"/>
            </a:solidFill>
            <a:prstDash val="solid"/>
            <a:miter/>
            <a:headEnd type="none" w="med" len="med"/>
            <a:tailEnd type="none" w="med" len="med"/>
          </a:ln>
        </p:spPr>
        <p:txBody>
          <a:bodyPr vert="eaVert"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
        <p:nvSpPr>
          <p:cNvPr id="91143" name="AutoShape 7"/>
          <p:cNvSpPr/>
          <p:nvPr/>
        </p:nvSpPr>
        <p:spPr>
          <a:xfrm>
            <a:off x="4953000" y="5791200"/>
            <a:ext cx="368300" cy="520700"/>
          </a:xfrm>
          <a:prstGeom prst="downArrow">
            <a:avLst>
              <a:gd name="adj1" fmla="val 50000"/>
              <a:gd name="adj2" fmla="val 70696"/>
            </a:avLst>
          </a:prstGeom>
          <a:solidFill>
            <a:schemeClr val="accent1"/>
          </a:solidFill>
          <a:ln w="12700" cap="flat" cmpd="sng">
            <a:solidFill>
              <a:schemeClr val="tx1"/>
            </a:solidFill>
            <a:prstDash val="solid"/>
            <a:miter/>
            <a:headEnd type="none" w="med" len="med"/>
            <a:tailEnd type="none" w="med" len="med"/>
          </a:ln>
        </p:spPr>
        <p:txBody>
          <a:bodyPr vert="eaVert" wrap="none" anchor="ctr" anchorCtr="0"/>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0"/>
              </a:spcBef>
              <a:buClrTx/>
              <a:buSzTx/>
              <a:buFontTx/>
              <a:buNone/>
            </a:pPr>
            <a:endParaRPr lang="zh-CN" altLang="en-US" sz="2400"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4226" name="Text Box 2"/>
          <p:cNvSpPr txBox="1"/>
          <p:nvPr/>
        </p:nvSpPr>
        <p:spPr>
          <a:xfrm>
            <a:off x="755650" y="2852738"/>
            <a:ext cx="1584325" cy="946150"/>
          </a:xfrm>
          <a:prstGeom prst="rect">
            <a:avLst/>
          </a:prstGeom>
          <a:solidFill>
            <a:schemeClr val="tx1"/>
          </a:solid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800" b="1" dirty="0">
                <a:solidFill>
                  <a:schemeClr val="bg2"/>
                </a:solidFill>
                <a:latin typeface="Arial" panose="020B0604020202020204" pitchFamily="34" charset="0"/>
              </a:rPr>
              <a:t>国际收支逆差</a:t>
            </a:r>
            <a:endParaRPr lang="zh-CN" altLang="en-US" sz="2800" b="1" dirty="0">
              <a:solidFill>
                <a:schemeClr val="bg2"/>
              </a:solidFill>
              <a:latin typeface="Arial" panose="020B0604020202020204" pitchFamily="34" charset="0"/>
            </a:endParaRPr>
          </a:p>
        </p:txBody>
      </p:sp>
      <p:sp>
        <p:nvSpPr>
          <p:cNvPr id="1204227" name="Line 3"/>
          <p:cNvSpPr/>
          <p:nvPr/>
        </p:nvSpPr>
        <p:spPr>
          <a:xfrm flipV="1">
            <a:off x="1547813" y="2349500"/>
            <a:ext cx="0" cy="503238"/>
          </a:xfrm>
          <a:prstGeom prst="line">
            <a:avLst/>
          </a:prstGeom>
          <a:ln w="31750" cap="flat" cmpd="sng">
            <a:solidFill>
              <a:schemeClr val="tx1"/>
            </a:solidFill>
            <a:prstDash val="solid"/>
            <a:headEnd type="none" w="med" len="med"/>
            <a:tailEnd type="triangle" w="med" len="med"/>
          </a:ln>
        </p:spPr>
      </p:sp>
      <p:sp>
        <p:nvSpPr>
          <p:cNvPr id="1204228" name="Text Box 4"/>
          <p:cNvSpPr txBox="1"/>
          <p:nvPr/>
        </p:nvSpPr>
        <p:spPr>
          <a:xfrm>
            <a:off x="827088" y="1412875"/>
            <a:ext cx="1512887" cy="946150"/>
          </a:xfrm>
          <a:prstGeom prst="rect">
            <a:avLst/>
          </a:prstGeom>
          <a:solidFill>
            <a:schemeClr val="tx1"/>
          </a:solid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800" b="1" dirty="0">
                <a:solidFill>
                  <a:schemeClr val="bg2"/>
                </a:solidFill>
                <a:latin typeface="Arial" panose="020B0604020202020204" pitchFamily="34" charset="0"/>
              </a:rPr>
              <a:t>黄金   外流</a:t>
            </a:r>
            <a:endParaRPr lang="zh-CN" altLang="en-US" sz="2800" b="1" dirty="0">
              <a:solidFill>
                <a:schemeClr val="bg2"/>
              </a:solidFill>
              <a:latin typeface="Arial" panose="020B0604020202020204" pitchFamily="34" charset="0"/>
            </a:endParaRPr>
          </a:p>
        </p:txBody>
      </p:sp>
      <p:sp>
        <p:nvSpPr>
          <p:cNvPr id="1204229" name="Line 5"/>
          <p:cNvSpPr/>
          <p:nvPr/>
        </p:nvSpPr>
        <p:spPr>
          <a:xfrm flipV="1">
            <a:off x="2339975" y="1844675"/>
            <a:ext cx="504825" cy="0"/>
          </a:xfrm>
          <a:prstGeom prst="line">
            <a:avLst/>
          </a:prstGeom>
          <a:ln w="31750" cap="flat" cmpd="sng">
            <a:solidFill>
              <a:schemeClr val="tx1"/>
            </a:solidFill>
            <a:prstDash val="solid"/>
            <a:headEnd type="none" w="med" len="med"/>
            <a:tailEnd type="triangle" w="med" len="med"/>
          </a:ln>
        </p:spPr>
      </p:sp>
      <p:sp>
        <p:nvSpPr>
          <p:cNvPr id="1204230" name="Text Box 6"/>
          <p:cNvSpPr txBox="1"/>
          <p:nvPr/>
        </p:nvSpPr>
        <p:spPr>
          <a:xfrm>
            <a:off x="2844800" y="1412875"/>
            <a:ext cx="1512888" cy="946150"/>
          </a:xfrm>
          <a:prstGeom prst="rect">
            <a:avLst/>
          </a:prstGeom>
          <a:solidFill>
            <a:schemeClr val="tx1"/>
          </a:solid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800" b="1" dirty="0">
                <a:solidFill>
                  <a:schemeClr val="bg2"/>
                </a:solidFill>
                <a:latin typeface="Arial" panose="020B0604020202020204" pitchFamily="34" charset="0"/>
              </a:rPr>
              <a:t>货币供应下降</a:t>
            </a:r>
            <a:endParaRPr lang="zh-CN" altLang="en-US" sz="2800" b="1" dirty="0">
              <a:solidFill>
                <a:schemeClr val="bg2"/>
              </a:solidFill>
              <a:latin typeface="Arial" panose="020B0604020202020204" pitchFamily="34" charset="0"/>
            </a:endParaRPr>
          </a:p>
        </p:txBody>
      </p:sp>
      <p:sp>
        <p:nvSpPr>
          <p:cNvPr id="1204231" name="Text Box 7"/>
          <p:cNvSpPr txBox="1"/>
          <p:nvPr/>
        </p:nvSpPr>
        <p:spPr>
          <a:xfrm>
            <a:off x="4860925" y="1412875"/>
            <a:ext cx="1512888" cy="946150"/>
          </a:xfrm>
          <a:prstGeom prst="rect">
            <a:avLst/>
          </a:prstGeom>
          <a:solidFill>
            <a:schemeClr val="tx1"/>
          </a:solid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800" b="1" dirty="0">
                <a:solidFill>
                  <a:schemeClr val="bg2"/>
                </a:solidFill>
                <a:latin typeface="Arial" panose="020B0604020202020204" pitchFamily="34" charset="0"/>
              </a:rPr>
              <a:t>价格   下降</a:t>
            </a:r>
            <a:endParaRPr lang="zh-CN" altLang="en-US" sz="2800" b="1" dirty="0">
              <a:solidFill>
                <a:schemeClr val="bg2"/>
              </a:solidFill>
              <a:latin typeface="Arial" panose="020B0604020202020204" pitchFamily="34" charset="0"/>
            </a:endParaRPr>
          </a:p>
        </p:txBody>
      </p:sp>
      <p:sp>
        <p:nvSpPr>
          <p:cNvPr id="1204232" name="Text Box 8"/>
          <p:cNvSpPr txBox="1"/>
          <p:nvPr/>
        </p:nvSpPr>
        <p:spPr>
          <a:xfrm>
            <a:off x="6875463" y="1412875"/>
            <a:ext cx="1657350" cy="946150"/>
          </a:xfrm>
          <a:prstGeom prst="rect">
            <a:avLst/>
          </a:prstGeom>
          <a:solidFill>
            <a:schemeClr val="tx1"/>
          </a:solid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800" b="1" dirty="0">
                <a:solidFill>
                  <a:schemeClr val="bg2"/>
                </a:solidFill>
                <a:latin typeface="Arial" panose="020B0604020202020204" pitchFamily="34" charset="0"/>
              </a:rPr>
              <a:t>出口增加进口减少</a:t>
            </a:r>
            <a:endParaRPr lang="zh-CN" altLang="en-US" sz="2800" b="1" dirty="0">
              <a:solidFill>
                <a:schemeClr val="bg2"/>
              </a:solidFill>
              <a:latin typeface="Arial" panose="020B0604020202020204" pitchFamily="34" charset="0"/>
            </a:endParaRPr>
          </a:p>
        </p:txBody>
      </p:sp>
      <p:sp>
        <p:nvSpPr>
          <p:cNvPr id="1204233" name="Text Box 9"/>
          <p:cNvSpPr txBox="1"/>
          <p:nvPr/>
        </p:nvSpPr>
        <p:spPr>
          <a:xfrm>
            <a:off x="6877050" y="2924175"/>
            <a:ext cx="1584325" cy="946150"/>
          </a:xfrm>
          <a:prstGeom prst="rect">
            <a:avLst/>
          </a:prstGeom>
          <a:solidFill>
            <a:schemeClr val="tx1"/>
          </a:solid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800" b="1" dirty="0">
                <a:solidFill>
                  <a:schemeClr val="bg2"/>
                </a:solidFill>
                <a:latin typeface="Arial" panose="020B0604020202020204" pitchFamily="34" charset="0"/>
              </a:rPr>
              <a:t>国际收支顺差</a:t>
            </a:r>
            <a:endParaRPr lang="zh-CN" altLang="en-US" sz="2800" b="1" dirty="0">
              <a:solidFill>
                <a:schemeClr val="bg2"/>
              </a:solidFill>
              <a:latin typeface="Arial" panose="020B0604020202020204" pitchFamily="34" charset="0"/>
            </a:endParaRPr>
          </a:p>
        </p:txBody>
      </p:sp>
      <p:sp>
        <p:nvSpPr>
          <p:cNvPr id="1204234" name="Line 10"/>
          <p:cNvSpPr/>
          <p:nvPr/>
        </p:nvSpPr>
        <p:spPr>
          <a:xfrm flipV="1">
            <a:off x="4356100" y="1916113"/>
            <a:ext cx="504825" cy="0"/>
          </a:xfrm>
          <a:prstGeom prst="line">
            <a:avLst/>
          </a:prstGeom>
          <a:ln w="31750" cap="flat" cmpd="sng">
            <a:solidFill>
              <a:schemeClr val="tx1"/>
            </a:solidFill>
            <a:prstDash val="solid"/>
            <a:headEnd type="none" w="med" len="med"/>
            <a:tailEnd type="triangle" w="med" len="med"/>
          </a:ln>
        </p:spPr>
      </p:sp>
      <p:sp>
        <p:nvSpPr>
          <p:cNvPr id="1204235" name="Line 11"/>
          <p:cNvSpPr/>
          <p:nvPr/>
        </p:nvSpPr>
        <p:spPr>
          <a:xfrm flipV="1">
            <a:off x="6372225" y="1916113"/>
            <a:ext cx="504825" cy="0"/>
          </a:xfrm>
          <a:prstGeom prst="line">
            <a:avLst/>
          </a:prstGeom>
          <a:ln w="31750" cap="flat" cmpd="sng">
            <a:solidFill>
              <a:schemeClr val="tx1"/>
            </a:solidFill>
            <a:prstDash val="solid"/>
            <a:headEnd type="none" w="med" len="med"/>
            <a:tailEnd type="triangle" w="med" len="med"/>
          </a:ln>
        </p:spPr>
      </p:sp>
      <p:sp>
        <p:nvSpPr>
          <p:cNvPr id="1204236" name="Line 12"/>
          <p:cNvSpPr/>
          <p:nvPr/>
        </p:nvSpPr>
        <p:spPr>
          <a:xfrm>
            <a:off x="7596188" y="2349500"/>
            <a:ext cx="0" cy="647700"/>
          </a:xfrm>
          <a:prstGeom prst="line">
            <a:avLst/>
          </a:prstGeom>
          <a:ln w="31750" cap="flat" cmpd="sng">
            <a:solidFill>
              <a:schemeClr val="tx1"/>
            </a:solidFill>
            <a:prstDash val="solid"/>
            <a:headEnd type="none" w="med" len="med"/>
            <a:tailEnd type="triangle" w="med" len="med"/>
          </a:ln>
        </p:spPr>
      </p:sp>
      <p:grpSp>
        <p:nvGrpSpPr>
          <p:cNvPr id="1204237" name="Group 13"/>
          <p:cNvGrpSpPr/>
          <p:nvPr/>
        </p:nvGrpSpPr>
        <p:grpSpPr>
          <a:xfrm>
            <a:off x="755650" y="3789363"/>
            <a:ext cx="7634288" cy="1531937"/>
            <a:chOff x="748" y="2387"/>
            <a:chExt cx="4809" cy="965"/>
          </a:xfrm>
        </p:grpSpPr>
        <p:sp>
          <p:nvSpPr>
            <p:cNvPr id="92174" name="Text Box 14"/>
            <p:cNvSpPr txBox="1"/>
            <p:nvPr/>
          </p:nvSpPr>
          <p:spPr>
            <a:xfrm>
              <a:off x="3379" y="2750"/>
              <a:ext cx="953" cy="602"/>
            </a:xfrm>
            <a:prstGeom prst="rect">
              <a:avLst/>
            </a:prstGeom>
            <a:solidFill>
              <a:schemeClr val="tx1"/>
            </a:solidFill>
            <a:ln w="9525" cap="flat" cmpd="sng">
              <a:solidFill>
                <a:schemeClr val="tx1"/>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800" b="1" dirty="0">
                  <a:solidFill>
                    <a:schemeClr val="bg2"/>
                  </a:solidFill>
                  <a:latin typeface="Arial" panose="020B0604020202020204" pitchFamily="34" charset="0"/>
                </a:rPr>
                <a:t>货币供应上升</a:t>
              </a:r>
              <a:endParaRPr lang="zh-CN" altLang="en-US" sz="2800" b="1" dirty="0">
                <a:solidFill>
                  <a:schemeClr val="bg2"/>
                </a:solidFill>
                <a:latin typeface="Arial" panose="020B0604020202020204" pitchFamily="34" charset="0"/>
              </a:endParaRPr>
            </a:p>
          </p:txBody>
        </p:sp>
        <p:sp>
          <p:nvSpPr>
            <p:cNvPr id="92175" name="Text Box 15"/>
            <p:cNvSpPr txBox="1"/>
            <p:nvPr/>
          </p:nvSpPr>
          <p:spPr>
            <a:xfrm>
              <a:off x="4604" y="2750"/>
              <a:ext cx="953" cy="602"/>
            </a:xfrm>
            <a:prstGeom prst="rect">
              <a:avLst/>
            </a:prstGeom>
            <a:solidFill>
              <a:schemeClr val="tx1"/>
            </a:solidFill>
            <a:ln w="9525" cap="flat" cmpd="sng">
              <a:solidFill>
                <a:schemeClr val="tx1"/>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800" b="1" dirty="0">
                  <a:solidFill>
                    <a:schemeClr val="bg2"/>
                  </a:solidFill>
                  <a:latin typeface="Arial" panose="020B0604020202020204" pitchFamily="34" charset="0"/>
                </a:rPr>
                <a:t>黄金   内流</a:t>
              </a:r>
              <a:endParaRPr lang="zh-CN" altLang="en-US" sz="2800" b="1" dirty="0">
                <a:solidFill>
                  <a:schemeClr val="bg2"/>
                </a:solidFill>
                <a:latin typeface="Arial" panose="020B0604020202020204" pitchFamily="34" charset="0"/>
              </a:endParaRPr>
            </a:p>
          </p:txBody>
        </p:sp>
        <p:sp>
          <p:nvSpPr>
            <p:cNvPr id="92176" name="Text Box 16"/>
            <p:cNvSpPr txBox="1"/>
            <p:nvPr/>
          </p:nvSpPr>
          <p:spPr>
            <a:xfrm>
              <a:off x="2109" y="2750"/>
              <a:ext cx="953" cy="602"/>
            </a:xfrm>
            <a:prstGeom prst="rect">
              <a:avLst/>
            </a:prstGeom>
            <a:solidFill>
              <a:schemeClr val="tx1"/>
            </a:solidFill>
            <a:ln w="9525" cap="flat" cmpd="sng">
              <a:solidFill>
                <a:schemeClr val="tx1"/>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800" b="1" dirty="0">
                  <a:solidFill>
                    <a:schemeClr val="bg2"/>
                  </a:solidFill>
                  <a:latin typeface="Arial" panose="020B0604020202020204" pitchFamily="34" charset="0"/>
                </a:rPr>
                <a:t>价格   上升</a:t>
              </a:r>
              <a:endParaRPr lang="zh-CN" altLang="en-US" sz="2800" b="1" dirty="0">
                <a:solidFill>
                  <a:schemeClr val="bg2"/>
                </a:solidFill>
                <a:latin typeface="Arial" panose="020B0604020202020204" pitchFamily="34" charset="0"/>
              </a:endParaRPr>
            </a:p>
          </p:txBody>
        </p:sp>
        <p:sp>
          <p:nvSpPr>
            <p:cNvPr id="92177" name="Text Box 17"/>
            <p:cNvSpPr txBox="1"/>
            <p:nvPr/>
          </p:nvSpPr>
          <p:spPr>
            <a:xfrm>
              <a:off x="748" y="2750"/>
              <a:ext cx="1044" cy="602"/>
            </a:xfrm>
            <a:prstGeom prst="rect">
              <a:avLst/>
            </a:prstGeom>
            <a:solidFill>
              <a:schemeClr val="tx1"/>
            </a:solidFill>
            <a:ln w="9525" cap="flat" cmpd="sng">
              <a:solidFill>
                <a:schemeClr val="tx1"/>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gn="ctr" eaLnBrk="1" hangingPunct="1">
                <a:spcBef>
                  <a:spcPct val="50000"/>
                </a:spcBef>
                <a:buClrTx/>
                <a:buSzTx/>
                <a:buFontTx/>
                <a:buNone/>
              </a:pPr>
              <a:r>
                <a:rPr lang="zh-CN" altLang="en-US" sz="2800" b="1" dirty="0">
                  <a:solidFill>
                    <a:schemeClr val="bg2"/>
                  </a:solidFill>
                  <a:latin typeface="Arial" panose="020B0604020202020204" pitchFamily="34" charset="0"/>
                </a:rPr>
                <a:t>出口减少进口增加</a:t>
              </a:r>
              <a:endParaRPr lang="zh-CN" altLang="en-US" sz="2800" b="1" dirty="0">
                <a:solidFill>
                  <a:schemeClr val="bg2"/>
                </a:solidFill>
                <a:latin typeface="Arial" panose="020B0604020202020204" pitchFamily="34" charset="0"/>
              </a:endParaRPr>
            </a:p>
          </p:txBody>
        </p:sp>
        <p:sp>
          <p:nvSpPr>
            <p:cNvPr id="92178" name="Line 18"/>
            <p:cNvSpPr/>
            <p:nvPr/>
          </p:nvSpPr>
          <p:spPr>
            <a:xfrm>
              <a:off x="5103" y="2432"/>
              <a:ext cx="0" cy="317"/>
            </a:xfrm>
            <a:prstGeom prst="line">
              <a:avLst/>
            </a:prstGeom>
            <a:ln w="31750" cap="flat" cmpd="sng">
              <a:solidFill>
                <a:schemeClr val="tx1"/>
              </a:solidFill>
              <a:prstDash val="solid"/>
              <a:headEnd type="none" w="med" len="med"/>
              <a:tailEnd type="triangle" w="med" len="med"/>
            </a:ln>
          </p:spPr>
        </p:sp>
        <p:sp>
          <p:nvSpPr>
            <p:cNvPr id="92179" name="Line 19"/>
            <p:cNvSpPr/>
            <p:nvPr/>
          </p:nvSpPr>
          <p:spPr>
            <a:xfrm flipH="1">
              <a:off x="4332" y="3067"/>
              <a:ext cx="272" cy="0"/>
            </a:xfrm>
            <a:prstGeom prst="line">
              <a:avLst/>
            </a:prstGeom>
            <a:ln w="31750" cap="flat" cmpd="sng">
              <a:solidFill>
                <a:schemeClr val="tx1"/>
              </a:solidFill>
              <a:prstDash val="solid"/>
              <a:headEnd type="none" w="med" len="med"/>
              <a:tailEnd type="triangle" w="med" len="med"/>
            </a:ln>
          </p:spPr>
        </p:sp>
        <p:sp>
          <p:nvSpPr>
            <p:cNvPr id="92180" name="Line 20"/>
            <p:cNvSpPr/>
            <p:nvPr/>
          </p:nvSpPr>
          <p:spPr>
            <a:xfrm flipH="1">
              <a:off x="3061" y="3067"/>
              <a:ext cx="318" cy="0"/>
            </a:xfrm>
            <a:prstGeom prst="line">
              <a:avLst/>
            </a:prstGeom>
            <a:ln w="31750" cap="flat" cmpd="sng">
              <a:solidFill>
                <a:schemeClr val="tx1"/>
              </a:solidFill>
              <a:prstDash val="solid"/>
              <a:headEnd type="none" w="med" len="med"/>
              <a:tailEnd type="triangle" w="med" len="med"/>
            </a:ln>
          </p:spPr>
        </p:sp>
        <p:sp>
          <p:nvSpPr>
            <p:cNvPr id="92181" name="Line 21"/>
            <p:cNvSpPr/>
            <p:nvPr/>
          </p:nvSpPr>
          <p:spPr>
            <a:xfrm flipH="1">
              <a:off x="1791" y="3067"/>
              <a:ext cx="318" cy="0"/>
            </a:xfrm>
            <a:prstGeom prst="line">
              <a:avLst/>
            </a:prstGeom>
            <a:ln w="31750" cap="flat" cmpd="sng">
              <a:solidFill>
                <a:schemeClr val="tx1"/>
              </a:solidFill>
              <a:prstDash val="solid"/>
              <a:headEnd type="none" w="med" len="med"/>
              <a:tailEnd type="triangle" w="med" len="med"/>
            </a:ln>
          </p:spPr>
        </p:sp>
        <p:sp>
          <p:nvSpPr>
            <p:cNvPr id="92182" name="Line 22"/>
            <p:cNvSpPr/>
            <p:nvPr/>
          </p:nvSpPr>
          <p:spPr>
            <a:xfrm flipV="1">
              <a:off x="1247" y="2387"/>
              <a:ext cx="0" cy="317"/>
            </a:xfrm>
            <a:prstGeom prst="line">
              <a:avLst/>
            </a:prstGeom>
            <a:ln w="31750" cap="flat" cmpd="sng">
              <a:solidFill>
                <a:schemeClr val="tx1"/>
              </a:solidFill>
              <a:prstDash val="solid"/>
              <a:headEnd type="none" w="med" len="med"/>
              <a:tailEnd type="triangle" w="med" len="med"/>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042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042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0422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042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042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0423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0423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2042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042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0423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20423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2042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4226" grpId="0" animBg="1"/>
      <p:bldP spid="1204228" grpId="0" animBg="1"/>
      <p:bldP spid="1204230" grpId="0" animBg="1"/>
      <p:bldP spid="1204231" grpId="0" animBg="1"/>
      <p:bldP spid="1204232" grpId="0" animBg="1"/>
      <p:bldP spid="1204233"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Rectangle 2"/>
          <p:cNvSpPr>
            <a:spLocks noGrp="1"/>
          </p:cNvSpPr>
          <p:nvPr>
            <p:ph type="title"/>
          </p:nvPr>
        </p:nvSpPr>
        <p:spPr>
          <a:ln/>
        </p:spPr>
        <p:txBody>
          <a:bodyPr vert="horz" wrap="square" lIns="92075" tIns="46038" rIns="92075" bIns="46038" anchor="ctr" anchorCtr="0"/>
          <a:p>
            <a:pPr eaLnBrk="1" hangingPunct="1"/>
            <a:r>
              <a:rPr lang="en-US" altLang="zh-CN" b="1" dirty="0">
                <a:solidFill>
                  <a:schemeClr val="tx1"/>
                </a:solidFill>
              </a:rPr>
              <a:t> </a:t>
            </a:r>
            <a:endParaRPr lang="en-US" altLang="zh-CN" b="1" dirty="0">
              <a:solidFill>
                <a:schemeClr val="tx1"/>
              </a:solidFill>
            </a:endParaRPr>
          </a:p>
        </p:txBody>
      </p:sp>
      <p:graphicFrame>
        <p:nvGraphicFramePr>
          <p:cNvPr id="93187" name="Object 3"/>
          <p:cNvGraphicFramePr/>
          <p:nvPr>
            <p:ph type="dgm" idx="1"/>
          </p:nvPr>
        </p:nvGraphicFramePr>
        <p:xfrm>
          <a:off x="0" y="0"/>
          <a:ext cx="9142413" cy="6856413"/>
        </p:xfrm>
        <a:graphic>
          <a:graphicData uri="http://schemas.openxmlformats.org/presentationml/2006/ole">
            <mc:AlternateContent xmlns:mc="http://schemas.openxmlformats.org/markup-compatibility/2006">
              <mc:Choice xmlns:v="urn:schemas-microsoft-com:vml" Requires="v">
                <p:oleObj spid="_x0000_s3077" name="" r:id="rId1" imgW="4352290" imgH="3941445" progId="OrgPlusWOPX.4">
                  <p:embed/>
                </p:oleObj>
              </mc:Choice>
              <mc:Fallback>
                <p:oleObj name="" r:id="rId1" imgW="4352290" imgH="3941445" progId="OrgPlusWOPX.4">
                  <p:embed/>
                  <p:pic>
                    <p:nvPicPr>
                      <p:cNvPr id="0" name="图片 3076"/>
                      <p:cNvPicPr/>
                      <p:nvPr/>
                    </p:nvPicPr>
                    <p:blipFill>
                      <a:blip r:embed="rId2"/>
                      <a:srcRect/>
                      <a:stretch>
                        <a:fillRect/>
                      </a:stretch>
                    </p:blipFill>
                    <p:spPr>
                      <a:xfrm>
                        <a:off x="0" y="0"/>
                        <a:ext cx="9142413" cy="6856413"/>
                      </a:xfrm>
                      <a:prstGeom prst="rect">
                        <a:avLst/>
                      </a:prstGeom>
                      <a:noFill/>
                      <a:ln w="38100">
                        <a:miter/>
                      </a:ln>
                    </p:spPr>
                  </p:pic>
                </p:oleObj>
              </mc:Fallback>
            </mc:AlternateContent>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2800" b="1" dirty="0">
                <a:solidFill>
                  <a:schemeClr val="tx1"/>
                </a:solidFill>
              </a:rPr>
              <a:t>在纸币流通条件下，一国的国际收支已无法借助黄金的输出入而自动调节，但在市场机制得到充分发挥的情况下，经济的“内在稳定器”（</a:t>
            </a:r>
            <a:r>
              <a:rPr lang="en-US" altLang="zh-CN" sz="2800" b="1" dirty="0">
                <a:solidFill>
                  <a:schemeClr val="tx1"/>
                </a:solidFill>
              </a:rPr>
              <a:t>Internal Stabilizer</a:t>
            </a:r>
            <a:r>
              <a:rPr lang="zh-CN" altLang="en-US" sz="2800" b="1" dirty="0">
                <a:solidFill>
                  <a:schemeClr val="tx1"/>
                </a:solidFill>
              </a:rPr>
              <a:t>）仍有一定的功效。例如，国际收支的逆差会引起外汇的供不应求，促使本国货币汇率下跌，进口价格相对上升，出口价格相对下降，导致出口增加，进口减少，国际收支由此改善。但在现代的不兑现纸币本位制度中，由于金融资产的品种不断增多，功能日益丰富，以至金融体系的复杂性愈益强化，更何况政府在宏观经济管理方面的作用也明显加强，这使得国际收支自动调节的效果受到了极大的削弱。</a:t>
            </a:r>
            <a:endParaRPr lang="zh-CN" altLang="en-US" sz="2800" b="1"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2"/>
          <p:cNvSpPr>
            <a:spLocks noGrp="1"/>
          </p:cNvSpPr>
          <p:nvPr>
            <p:ph type="title"/>
          </p:nvPr>
        </p:nvSpPr>
        <p:spPr>
          <a:ln/>
        </p:spPr>
        <p:txBody>
          <a:bodyPr vert="horz" wrap="square" lIns="92075" tIns="46038" rIns="92075" bIns="46038" anchor="ctr" anchorCtr="0"/>
          <a:p>
            <a:pPr eaLnBrk="1" hangingPunct="1"/>
            <a:r>
              <a:rPr lang="en-US" altLang="zh-CN" b="1" dirty="0">
                <a:solidFill>
                  <a:schemeClr val="tx1"/>
                </a:solidFill>
              </a:rPr>
              <a:t> </a:t>
            </a:r>
            <a:endParaRPr lang="en-US" altLang="zh-CN" b="1" dirty="0">
              <a:solidFill>
                <a:schemeClr val="tx1"/>
              </a:solidFill>
            </a:endParaRPr>
          </a:p>
        </p:txBody>
      </p:sp>
      <p:graphicFrame>
        <p:nvGraphicFramePr>
          <p:cNvPr id="12291" name="Object 3"/>
          <p:cNvGraphicFramePr/>
          <p:nvPr>
            <p:ph type="dgm" idx="1"/>
          </p:nvPr>
        </p:nvGraphicFramePr>
        <p:xfrm>
          <a:off x="0" y="533400"/>
          <a:ext cx="9123363" cy="5486400"/>
        </p:xfrm>
        <a:graphic>
          <a:graphicData uri="http://schemas.openxmlformats.org/presentationml/2006/ole">
            <mc:AlternateContent xmlns:mc="http://schemas.openxmlformats.org/markup-compatibility/2006">
              <mc:Choice xmlns:v="urn:schemas-microsoft-com:vml" Requires="v">
                <p:oleObj spid="_x0000_s3077" name="" r:id="rId1" imgW="7752715" imgH="3618230" progId="OrgPlusWOPX.4">
                  <p:embed/>
                </p:oleObj>
              </mc:Choice>
              <mc:Fallback>
                <p:oleObj name="" r:id="rId1" imgW="7752715" imgH="3618230" progId="OrgPlusWOPX.4">
                  <p:embed/>
                  <p:pic>
                    <p:nvPicPr>
                      <p:cNvPr id="0" name="图片 3076"/>
                      <p:cNvPicPr/>
                      <p:nvPr/>
                    </p:nvPicPr>
                    <p:blipFill>
                      <a:blip r:embed="rId2"/>
                      <a:srcRect/>
                      <a:stretch>
                        <a:fillRect/>
                      </a:stretch>
                    </p:blipFill>
                    <p:spPr>
                      <a:xfrm>
                        <a:off x="0" y="533400"/>
                        <a:ext cx="9123363" cy="5486400"/>
                      </a:xfrm>
                      <a:prstGeom prst="rect">
                        <a:avLst/>
                      </a:prstGeom>
                      <a:noFill/>
                      <a:ln w="38100">
                        <a:miter/>
                      </a:ln>
                    </p:spPr>
                  </p:pic>
                </p:oleObj>
              </mc:Fallback>
            </mc:AlternateContent>
          </a:graphicData>
        </a:graphic>
      </p:graphicFrame>
      <p:sp>
        <p:nvSpPr>
          <p:cNvPr id="12292" name="Line 4"/>
          <p:cNvSpPr/>
          <p:nvPr/>
        </p:nvSpPr>
        <p:spPr>
          <a:xfrm>
            <a:off x="2895600" y="3886200"/>
            <a:ext cx="228600" cy="0"/>
          </a:xfrm>
          <a:prstGeom prst="line">
            <a:avLst/>
          </a:prstGeom>
          <a:ln w="12700" cap="flat" cmpd="sng">
            <a:solidFill>
              <a:schemeClr val="tx1"/>
            </a:solidFill>
            <a:prstDash val="solid"/>
            <a:headEnd type="none" w="sm" len="sm"/>
            <a:tailEnd type="none" w="sm" len="sm"/>
          </a:ln>
        </p:spPr>
      </p:sp>
      <p:sp>
        <p:nvSpPr>
          <p:cNvPr id="12293" name="Line 5"/>
          <p:cNvSpPr/>
          <p:nvPr/>
        </p:nvSpPr>
        <p:spPr>
          <a:xfrm>
            <a:off x="2895600" y="5486400"/>
            <a:ext cx="228600" cy="0"/>
          </a:xfrm>
          <a:prstGeom prst="line">
            <a:avLst/>
          </a:prstGeom>
          <a:ln w="12700" cap="flat" cmpd="sng">
            <a:solidFill>
              <a:schemeClr val="tx1"/>
            </a:solidFill>
            <a:prstDash val="solid"/>
            <a:headEnd type="none" w="sm" len="sm"/>
            <a:tailEnd type="none" w="sm" len="sm"/>
          </a:ln>
        </p:spPr>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5254" name="Text Box 6"/>
          <p:cNvSpPr txBox="1"/>
          <p:nvPr/>
        </p:nvSpPr>
        <p:spPr>
          <a:xfrm>
            <a:off x="0" y="1700213"/>
            <a:ext cx="2519363" cy="51911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latin typeface="Arial" panose="020B0604020202020204" pitchFamily="34" charset="0"/>
                <a:ea typeface="黑体" panose="02010609060101010101" pitchFamily="2" charset="-122"/>
              </a:rPr>
              <a:t>货币供应</a:t>
            </a:r>
            <a:r>
              <a:rPr lang="zh-CN" altLang="en-US" sz="2400" b="1" dirty="0"/>
              <a:t>↓</a:t>
            </a:r>
            <a:endParaRPr lang="zh-CN" altLang="en-US" sz="2400" b="1" dirty="0"/>
          </a:p>
        </p:txBody>
      </p:sp>
      <p:sp>
        <p:nvSpPr>
          <p:cNvPr id="1205255" name="Text Box 7"/>
          <p:cNvSpPr txBox="1"/>
          <p:nvPr/>
        </p:nvSpPr>
        <p:spPr>
          <a:xfrm>
            <a:off x="0" y="2492375"/>
            <a:ext cx="2124075" cy="5191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en-US" altLang="zh-CN" sz="2800" b="1" dirty="0">
                <a:latin typeface="Arial" panose="020B0604020202020204" pitchFamily="34" charset="0"/>
                <a:ea typeface="黑体" panose="02010609060101010101" pitchFamily="2" charset="-122"/>
              </a:rPr>
              <a:t> </a:t>
            </a:r>
            <a:r>
              <a:rPr lang="zh-CN" altLang="en-US" sz="2800" b="1" dirty="0">
                <a:latin typeface="Arial" panose="020B0604020202020204" pitchFamily="34" charset="0"/>
                <a:ea typeface="黑体" panose="02010609060101010101" pitchFamily="2" charset="-122"/>
              </a:rPr>
              <a:t>利率</a:t>
            </a:r>
            <a:r>
              <a:rPr lang="zh-CN" altLang="en-US" sz="2400" b="1" dirty="0"/>
              <a:t>↑</a:t>
            </a:r>
            <a:r>
              <a:rPr lang="zh-CN" altLang="en-US" sz="2400" dirty="0"/>
              <a:t> </a:t>
            </a:r>
            <a:endParaRPr lang="zh-CN" altLang="en-US" sz="2400" dirty="0"/>
          </a:p>
        </p:txBody>
      </p:sp>
      <p:sp>
        <p:nvSpPr>
          <p:cNvPr id="95236" name="Text Box 2"/>
          <p:cNvSpPr txBox="1"/>
          <p:nvPr/>
        </p:nvSpPr>
        <p:spPr>
          <a:xfrm>
            <a:off x="323850" y="476250"/>
            <a:ext cx="935038" cy="5191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latin typeface="Arial" panose="020B0604020202020204" pitchFamily="34" charset="0"/>
                <a:ea typeface="黑体" panose="02010609060101010101" pitchFamily="2" charset="-122"/>
              </a:rPr>
              <a:t>逆差</a:t>
            </a:r>
            <a:endParaRPr lang="zh-CN" altLang="en-US" sz="2800" b="1" dirty="0">
              <a:latin typeface="Arial" panose="020B0604020202020204" pitchFamily="34" charset="0"/>
              <a:ea typeface="黑体" panose="02010609060101010101" pitchFamily="2" charset="-122"/>
            </a:endParaRPr>
          </a:p>
        </p:txBody>
      </p:sp>
      <p:sp>
        <p:nvSpPr>
          <p:cNvPr id="95237" name="Line 3"/>
          <p:cNvSpPr/>
          <p:nvPr/>
        </p:nvSpPr>
        <p:spPr>
          <a:xfrm>
            <a:off x="755650" y="952500"/>
            <a:ext cx="0" cy="215900"/>
          </a:xfrm>
          <a:prstGeom prst="line">
            <a:avLst/>
          </a:prstGeom>
          <a:ln w="31750" cap="flat" cmpd="sng">
            <a:solidFill>
              <a:schemeClr val="tx1"/>
            </a:solidFill>
            <a:prstDash val="solid"/>
            <a:headEnd type="none" w="med" len="med"/>
            <a:tailEnd type="triangle" w="med" len="med"/>
          </a:ln>
        </p:spPr>
      </p:sp>
      <p:sp>
        <p:nvSpPr>
          <p:cNvPr id="95238" name="Text Box 4"/>
          <p:cNvSpPr txBox="1"/>
          <p:nvPr/>
        </p:nvSpPr>
        <p:spPr>
          <a:xfrm>
            <a:off x="0" y="1125538"/>
            <a:ext cx="2519363" cy="51911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latin typeface="Arial" panose="020B0604020202020204" pitchFamily="34" charset="0"/>
                <a:ea typeface="黑体" panose="02010609060101010101" pitchFamily="2" charset="-122"/>
              </a:rPr>
              <a:t>外汇储备</a:t>
            </a:r>
            <a:r>
              <a:rPr lang="zh-CN" altLang="en-US" sz="2800" b="1" dirty="0"/>
              <a:t>↓</a:t>
            </a:r>
            <a:r>
              <a:rPr lang="zh-CN" altLang="en-US" sz="2400" dirty="0"/>
              <a:t> </a:t>
            </a:r>
            <a:endParaRPr lang="zh-CN" altLang="en-US" sz="2400" dirty="0"/>
          </a:p>
        </p:txBody>
      </p:sp>
      <p:sp>
        <p:nvSpPr>
          <p:cNvPr id="95239" name="Line 8"/>
          <p:cNvSpPr/>
          <p:nvPr/>
        </p:nvSpPr>
        <p:spPr>
          <a:xfrm>
            <a:off x="755650" y="2249488"/>
            <a:ext cx="0" cy="215900"/>
          </a:xfrm>
          <a:prstGeom prst="line">
            <a:avLst/>
          </a:prstGeom>
          <a:ln w="31750" cap="flat" cmpd="sng">
            <a:solidFill>
              <a:schemeClr val="tx1"/>
            </a:solidFill>
            <a:prstDash val="solid"/>
            <a:headEnd type="none" w="med" len="med"/>
            <a:tailEnd type="triangle" w="med" len="med"/>
          </a:ln>
        </p:spPr>
      </p:sp>
      <p:sp>
        <p:nvSpPr>
          <p:cNvPr id="95240" name="Line 9"/>
          <p:cNvSpPr/>
          <p:nvPr/>
        </p:nvSpPr>
        <p:spPr>
          <a:xfrm>
            <a:off x="1331913" y="2752725"/>
            <a:ext cx="431800" cy="0"/>
          </a:xfrm>
          <a:prstGeom prst="line">
            <a:avLst/>
          </a:prstGeom>
          <a:ln w="31750" cap="flat" cmpd="sng">
            <a:solidFill>
              <a:schemeClr val="tx1"/>
            </a:solidFill>
            <a:prstDash val="solid"/>
            <a:headEnd type="none" w="med" len="med"/>
            <a:tailEnd type="triangle" w="med" len="med"/>
          </a:ln>
        </p:spPr>
      </p:sp>
      <p:sp>
        <p:nvSpPr>
          <p:cNvPr id="95241" name="Text Box 10"/>
          <p:cNvSpPr txBox="1"/>
          <p:nvPr/>
        </p:nvSpPr>
        <p:spPr>
          <a:xfrm>
            <a:off x="1692275" y="2176463"/>
            <a:ext cx="1511300"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latin typeface="Arial" panose="020B0604020202020204" pitchFamily="34" charset="0"/>
                <a:ea typeface="黑体" panose="02010609060101010101" pitchFamily="2" charset="-122"/>
              </a:rPr>
              <a:t>资金流入增加</a:t>
            </a:r>
            <a:endParaRPr lang="zh-CN" altLang="en-US" sz="2800" b="1" dirty="0">
              <a:latin typeface="Arial" panose="020B0604020202020204" pitchFamily="34" charset="0"/>
              <a:ea typeface="黑体" panose="02010609060101010101" pitchFamily="2" charset="-122"/>
            </a:endParaRPr>
          </a:p>
        </p:txBody>
      </p:sp>
      <p:sp>
        <p:nvSpPr>
          <p:cNvPr id="95242" name="Line 11"/>
          <p:cNvSpPr/>
          <p:nvPr/>
        </p:nvSpPr>
        <p:spPr>
          <a:xfrm>
            <a:off x="3132138" y="2752725"/>
            <a:ext cx="287337" cy="0"/>
          </a:xfrm>
          <a:prstGeom prst="line">
            <a:avLst/>
          </a:prstGeom>
          <a:ln w="31750" cap="flat" cmpd="sng">
            <a:solidFill>
              <a:schemeClr val="tx1"/>
            </a:solidFill>
            <a:prstDash val="solid"/>
            <a:headEnd type="none" w="med" len="med"/>
            <a:tailEnd type="triangle" w="med" len="med"/>
          </a:ln>
        </p:spPr>
      </p:sp>
      <p:sp>
        <p:nvSpPr>
          <p:cNvPr id="95243" name="Text Box 12"/>
          <p:cNvSpPr txBox="1"/>
          <p:nvPr/>
        </p:nvSpPr>
        <p:spPr>
          <a:xfrm>
            <a:off x="3419475" y="1960563"/>
            <a:ext cx="2160588" cy="1373187"/>
          </a:xfrm>
          <a:prstGeom prst="rect">
            <a:avLst/>
          </a:prstGeom>
          <a:solidFill>
            <a:srgbClr val="FF6600"/>
          </a:solid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solidFill>
                  <a:schemeClr val="bg1"/>
                </a:solidFill>
                <a:latin typeface="Arial" panose="020B0604020202020204" pitchFamily="34" charset="0"/>
                <a:ea typeface="黑体" panose="02010609060101010101" pitchFamily="2" charset="-122"/>
              </a:rPr>
              <a:t>利率效应：改善资本项目</a:t>
            </a:r>
            <a:endParaRPr lang="zh-CN" altLang="en-US" sz="2800" b="1" dirty="0">
              <a:solidFill>
                <a:schemeClr val="bg1"/>
              </a:solidFill>
              <a:latin typeface="Arial" panose="020B0604020202020204" pitchFamily="34" charset="0"/>
              <a:ea typeface="黑体" panose="02010609060101010101" pitchFamily="2" charset="-122"/>
            </a:endParaRPr>
          </a:p>
        </p:txBody>
      </p:sp>
      <p:sp>
        <p:nvSpPr>
          <p:cNvPr id="95244" name="Line 13"/>
          <p:cNvSpPr/>
          <p:nvPr/>
        </p:nvSpPr>
        <p:spPr>
          <a:xfrm>
            <a:off x="755650" y="2897188"/>
            <a:ext cx="0" cy="792162"/>
          </a:xfrm>
          <a:prstGeom prst="line">
            <a:avLst/>
          </a:prstGeom>
          <a:ln w="31750" cap="flat" cmpd="sng">
            <a:solidFill>
              <a:schemeClr val="tx1"/>
            </a:solidFill>
            <a:prstDash val="solid"/>
            <a:headEnd type="none" w="med" len="med"/>
            <a:tailEnd type="triangle" w="med" len="med"/>
          </a:ln>
        </p:spPr>
      </p:sp>
      <p:sp>
        <p:nvSpPr>
          <p:cNvPr id="95245" name="Text Box 14"/>
          <p:cNvSpPr txBox="1"/>
          <p:nvPr/>
        </p:nvSpPr>
        <p:spPr>
          <a:xfrm>
            <a:off x="3419475" y="3473450"/>
            <a:ext cx="2160588" cy="1373188"/>
          </a:xfrm>
          <a:prstGeom prst="rect">
            <a:avLst/>
          </a:prstGeom>
          <a:solidFill>
            <a:srgbClr val="FF6600"/>
          </a:solid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solidFill>
                  <a:schemeClr val="bg1"/>
                </a:solidFill>
                <a:latin typeface="Arial" panose="020B0604020202020204" pitchFamily="34" charset="0"/>
                <a:ea typeface="黑体" panose="02010609060101010101" pitchFamily="2" charset="-122"/>
              </a:rPr>
              <a:t>收入效应：改善经常项目</a:t>
            </a:r>
            <a:endParaRPr lang="zh-CN" altLang="en-US" sz="2800" b="1" dirty="0">
              <a:solidFill>
                <a:schemeClr val="bg1"/>
              </a:solidFill>
              <a:latin typeface="Arial" panose="020B0604020202020204" pitchFamily="34" charset="0"/>
              <a:ea typeface="黑体" panose="02010609060101010101" pitchFamily="2" charset="-122"/>
            </a:endParaRPr>
          </a:p>
        </p:txBody>
      </p:sp>
      <p:sp>
        <p:nvSpPr>
          <p:cNvPr id="95246" name="Text Box 15"/>
          <p:cNvSpPr txBox="1"/>
          <p:nvPr/>
        </p:nvSpPr>
        <p:spPr>
          <a:xfrm>
            <a:off x="3419475" y="5057775"/>
            <a:ext cx="2160588" cy="1373188"/>
          </a:xfrm>
          <a:prstGeom prst="rect">
            <a:avLst/>
          </a:prstGeom>
          <a:solidFill>
            <a:srgbClr val="FF6600"/>
          </a:solid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solidFill>
                  <a:schemeClr val="bg1"/>
                </a:solidFill>
                <a:latin typeface="Arial" panose="020B0604020202020204" pitchFamily="34" charset="0"/>
                <a:ea typeface="黑体" panose="02010609060101010101" pitchFamily="2" charset="-122"/>
              </a:rPr>
              <a:t>相对价格效应：改善经常项</a:t>
            </a:r>
            <a:r>
              <a:rPr lang="zh-CN" altLang="zh-CN" sz="2800" b="1" dirty="0">
                <a:solidFill>
                  <a:schemeClr val="bg1"/>
                </a:solidFill>
                <a:latin typeface="Arial" panose="020B0604020202020204" pitchFamily="34" charset="0"/>
                <a:ea typeface="黑体" panose="02010609060101010101" pitchFamily="2" charset="-122"/>
              </a:rPr>
              <a:t>目</a:t>
            </a:r>
            <a:endParaRPr lang="zh-CN" altLang="en-US" sz="2800" b="1" dirty="0">
              <a:solidFill>
                <a:schemeClr val="bg1"/>
              </a:solidFill>
              <a:latin typeface="Arial" panose="020B0604020202020204" pitchFamily="34" charset="0"/>
              <a:ea typeface="黑体" panose="02010609060101010101" pitchFamily="2" charset="-122"/>
            </a:endParaRPr>
          </a:p>
        </p:txBody>
      </p:sp>
      <p:sp>
        <p:nvSpPr>
          <p:cNvPr id="95247" name="Text Box 16"/>
          <p:cNvSpPr txBox="1"/>
          <p:nvPr/>
        </p:nvSpPr>
        <p:spPr>
          <a:xfrm>
            <a:off x="107950" y="3617913"/>
            <a:ext cx="1368425"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latin typeface="Arial" panose="020B0604020202020204" pitchFamily="34" charset="0"/>
                <a:ea typeface="黑体" panose="02010609060101010101" pitchFamily="2" charset="-122"/>
              </a:rPr>
              <a:t>减少国内支出</a:t>
            </a:r>
            <a:endParaRPr lang="zh-CN" altLang="en-US" sz="2800" b="1" dirty="0">
              <a:latin typeface="Arial" panose="020B0604020202020204" pitchFamily="34" charset="0"/>
              <a:ea typeface="黑体" panose="02010609060101010101" pitchFamily="2" charset="-122"/>
            </a:endParaRPr>
          </a:p>
        </p:txBody>
      </p:sp>
      <p:sp>
        <p:nvSpPr>
          <p:cNvPr id="95248" name="Line 17"/>
          <p:cNvSpPr/>
          <p:nvPr/>
        </p:nvSpPr>
        <p:spPr>
          <a:xfrm>
            <a:off x="1331913" y="4192588"/>
            <a:ext cx="287337" cy="0"/>
          </a:xfrm>
          <a:prstGeom prst="line">
            <a:avLst/>
          </a:prstGeom>
          <a:ln w="31750" cap="flat" cmpd="sng">
            <a:solidFill>
              <a:schemeClr val="tx1"/>
            </a:solidFill>
            <a:prstDash val="solid"/>
            <a:headEnd type="none" w="med" len="med"/>
            <a:tailEnd type="triangle" w="med" len="med"/>
          </a:ln>
        </p:spPr>
      </p:sp>
      <p:sp>
        <p:nvSpPr>
          <p:cNvPr id="95249" name="Line 18"/>
          <p:cNvSpPr/>
          <p:nvPr/>
        </p:nvSpPr>
        <p:spPr>
          <a:xfrm>
            <a:off x="3060700" y="4192588"/>
            <a:ext cx="287338" cy="0"/>
          </a:xfrm>
          <a:prstGeom prst="line">
            <a:avLst/>
          </a:prstGeom>
          <a:ln w="31750" cap="flat" cmpd="sng">
            <a:solidFill>
              <a:schemeClr val="tx1"/>
            </a:solidFill>
            <a:prstDash val="solid"/>
            <a:headEnd type="none" w="med" len="med"/>
            <a:tailEnd type="triangle" w="med" len="med"/>
          </a:ln>
        </p:spPr>
      </p:sp>
      <p:sp>
        <p:nvSpPr>
          <p:cNvPr id="95250" name="Text Box 19"/>
          <p:cNvSpPr txBox="1"/>
          <p:nvPr/>
        </p:nvSpPr>
        <p:spPr>
          <a:xfrm>
            <a:off x="1692275" y="3689350"/>
            <a:ext cx="1368425"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latin typeface="Arial" panose="020B0604020202020204" pitchFamily="34" charset="0"/>
                <a:ea typeface="黑体" panose="02010609060101010101" pitchFamily="2" charset="-122"/>
              </a:rPr>
              <a:t>收入</a:t>
            </a:r>
            <a:r>
              <a:rPr lang="zh-CN" altLang="en-US" sz="2400" b="1" dirty="0"/>
              <a:t>↓</a:t>
            </a:r>
            <a:r>
              <a:rPr lang="zh-CN" altLang="en-US" sz="2400" dirty="0"/>
              <a:t> </a:t>
            </a:r>
            <a:r>
              <a:rPr lang="zh-CN" altLang="en-US" sz="2800" b="1" dirty="0">
                <a:latin typeface="Arial" panose="020B0604020202020204" pitchFamily="34" charset="0"/>
                <a:ea typeface="黑体" panose="02010609060101010101" pitchFamily="2" charset="-122"/>
              </a:rPr>
              <a:t>进口</a:t>
            </a:r>
            <a:r>
              <a:rPr lang="zh-CN" altLang="en-US" sz="2400" b="1" dirty="0"/>
              <a:t>↓</a:t>
            </a:r>
            <a:endParaRPr lang="zh-CN" altLang="en-US" sz="2400" b="1" dirty="0"/>
          </a:p>
        </p:txBody>
      </p:sp>
      <p:sp>
        <p:nvSpPr>
          <p:cNvPr id="95251" name="Line 20"/>
          <p:cNvSpPr/>
          <p:nvPr/>
        </p:nvSpPr>
        <p:spPr>
          <a:xfrm>
            <a:off x="755650" y="4625975"/>
            <a:ext cx="0" cy="504825"/>
          </a:xfrm>
          <a:prstGeom prst="line">
            <a:avLst/>
          </a:prstGeom>
          <a:ln w="31750" cap="flat" cmpd="sng">
            <a:solidFill>
              <a:schemeClr val="tx1"/>
            </a:solidFill>
            <a:prstDash val="solid"/>
            <a:headEnd type="none" w="med" len="med"/>
            <a:tailEnd type="triangle" w="med" len="med"/>
          </a:ln>
        </p:spPr>
      </p:sp>
      <p:sp>
        <p:nvSpPr>
          <p:cNvPr id="95252" name="Text Box 21"/>
          <p:cNvSpPr txBox="1"/>
          <p:nvPr/>
        </p:nvSpPr>
        <p:spPr>
          <a:xfrm>
            <a:off x="323850" y="5200650"/>
            <a:ext cx="935038"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latin typeface="Arial" panose="020B0604020202020204" pitchFamily="34" charset="0"/>
                <a:ea typeface="黑体" panose="02010609060101010101" pitchFamily="2" charset="-122"/>
              </a:rPr>
              <a:t>价格下降</a:t>
            </a:r>
            <a:endParaRPr lang="zh-CN" altLang="en-US" sz="2800" b="1" dirty="0">
              <a:latin typeface="Arial" panose="020B0604020202020204" pitchFamily="34" charset="0"/>
              <a:ea typeface="黑体" panose="02010609060101010101" pitchFamily="2" charset="-122"/>
            </a:endParaRPr>
          </a:p>
        </p:txBody>
      </p:sp>
      <p:sp>
        <p:nvSpPr>
          <p:cNvPr id="95253" name="Text Box 22"/>
          <p:cNvSpPr txBox="1"/>
          <p:nvPr/>
        </p:nvSpPr>
        <p:spPr>
          <a:xfrm>
            <a:off x="1476375" y="5200650"/>
            <a:ext cx="1368425"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latin typeface="Arial" panose="020B0604020202020204" pitchFamily="34" charset="0"/>
                <a:ea typeface="黑体" panose="02010609060101010101" pitchFamily="2" charset="-122"/>
              </a:rPr>
              <a:t>出口</a:t>
            </a:r>
            <a:r>
              <a:rPr lang="zh-CN" altLang="en-US" sz="2400" b="1" dirty="0"/>
              <a:t>↑</a:t>
            </a:r>
            <a:r>
              <a:rPr lang="zh-CN" altLang="en-US" sz="2400" dirty="0"/>
              <a:t> </a:t>
            </a:r>
            <a:r>
              <a:rPr lang="zh-CN" altLang="en-US" sz="2800" b="1" dirty="0">
                <a:latin typeface="Arial" panose="020B0604020202020204" pitchFamily="34" charset="0"/>
                <a:ea typeface="黑体" panose="02010609060101010101" pitchFamily="2" charset="-122"/>
              </a:rPr>
              <a:t>进口</a:t>
            </a:r>
            <a:r>
              <a:rPr lang="zh-CN" altLang="en-US" sz="2400" b="1" dirty="0"/>
              <a:t>↓</a:t>
            </a:r>
            <a:endParaRPr lang="zh-CN" altLang="en-US" sz="2400" b="1" dirty="0"/>
          </a:p>
        </p:txBody>
      </p:sp>
      <p:sp>
        <p:nvSpPr>
          <p:cNvPr id="95254" name="Line 23"/>
          <p:cNvSpPr/>
          <p:nvPr/>
        </p:nvSpPr>
        <p:spPr>
          <a:xfrm>
            <a:off x="1116013" y="5705475"/>
            <a:ext cx="433387" cy="0"/>
          </a:xfrm>
          <a:prstGeom prst="line">
            <a:avLst/>
          </a:prstGeom>
          <a:ln w="31750" cap="flat" cmpd="sng">
            <a:solidFill>
              <a:schemeClr val="tx1"/>
            </a:solidFill>
            <a:prstDash val="solid"/>
            <a:headEnd type="none" w="med" len="med"/>
            <a:tailEnd type="triangle" w="med" len="med"/>
          </a:ln>
        </p:spPr>
      </p:sp>
      <p:sp>
        <p:nvSpPr>
          <p:cNvPr id="95255" name="Line 24"/>
          <p:cNvSpPr/>
          <p:nvPr/>
        </p:nvSpPr>
        <p:spPr>
          <a:xfrm>
            <a:off x="2771775" y="5705475"/>
            <a:ext cx="433388" cy="0"/>
          </a:xfrm>
          <a:prstGeom prst="line">
            <a:avLst/>
          </a:prstGeom>
          <a:ln w="31750" cap="flat" cmpd="sng">
            <a:solidFill>
              <a:schemeClr val="tx1"/>
            </a:solidFill>
            <a:prstDash val="solid"/>
            <a:headEnd type="none" w="med" len="med"/>
            <a:tailEnd type="triangle" w="med" len="med"/>
          </a:ln>
        </p:spPr>
      </p:sp>
      <p:sp>
        <p:nvSpPr>
          <p:cNvPr id="95256" name="Line 26"/>
          <p:cNvSpPr/>
          <p:nvPr/>
        </p:nvSpPr>
        <p:spPr>
          <a:xfrm flipH="1">
            <a:off x="5543550" y="2779713"/>
            <a:ext cx="287338" cy="0"/>
          </a:xfrm>
          <a:prstGeom prst="line">
            <a:avLst/>
          </a:prstGeom>
          <a:ln w="31750" cap="flat" cmpd="sng">
            <a:solidFill>
              <a:schemeClr val="tx1"/>
            </a:solidFill>
            <a:prstDash val="solid"/>
            <a:headEnd type="none" w="med" len="med"/>
            <a:tailEnd type="triangle" w="med" len="med"/>
          </a:ln>
        </p:spPr>
      </p:sp>
      <p:sp>
        <p:nvSpPr>
          <p:cNvPr id="95257" name="Text Box 27"/>
          <p:cNvSpPr txBox="1"/>
          <p:nvPr/>
        </p:nvSpPr>
        <p:spPr>
          <a:xfrm>
            <a:off x="5903913" y="2347913"/>
            <a:ext cx="1511300"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latin typeface="Arial" panose="020B0604020202020204" pitchFamily="34" charset="0"/>
                <a:ea typeface="黑体" panose="02010609060101010101" pitchFamily="2" charset="-122"/>
              </a:rPr>
              <a:t>资金流出增加</a:t>
            </a:r>
            <a:endParaRPr lang="zh-CN" altLang="en-US" sz="2800" b="1" dirty="0">
              <a:latin typeface="Arial" panose="020B0604020202020204" pitchFamily="34" charset="0"/>
              <a:ea typeface="黑体" panose="02010609060101010101" pitchFamily="2" charset="-122"/>
            </a:endParaRPr>
          </a:p>
        </p:txBody>
      </p:sp>
      <p:sp>
        <p:nvSpPr>
          <p:cNvPr id="95258" name="Text Box 28"/>
          <p:cNvSpPr txBox="1"/>
          <p:nvPr/>
        </p:nvSpPr>
        <p:spPr>
          <a:xfrm>
            <a:off x="7308850" y="2492375"/>
            <a:ext cx="1619250" cy="5191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en-US" altLang="zh-CN" sz="2800" b="1" dirty="0">
                <a:latin typeface="Arial" panose="020B0604020202020204" pitchFamily="34" charset="0"/>
                <a:ea typeface="黑体" panose="02010609060101010101" pitchFamily="2" charset="-122"/>
              </a:rPr>
              <a:t> </a:t>
            </a:r>
            <a:r>
              <a:rPr lang="zh-CN" altLang="en-US" sz="2800" b="1" dirty="0">
                <a:latin typeface="Arial" panose="020B0604020202020204" pitchFamily="34" charset="0"/>
                <a:ea typeface="黑体" panose="02010609060101010101" pitchFamily="2" charset="-122"/>
              </a:rPr>
              <a:t>利率</a:t>
            </a:r>
            <a:r>
              <a:rPr lang="zh-CN" altLang="en-US" sz="2400" b="1" dirty="0"/>
              <a:t>↓</a:t>
            </a:r>
            <a:endParaRPr lang="zh-CN" altLang="en-US" sz="2400" b="1" dirty="0"/>
          </a:p>
        </p:txBody>
      </p:sp>
      <p:sp>
        <p:nvSpPr>
          <p:cNvPr id="95259" name="Line 29"/>
          <p:cNvSpPr/>
          <p:nvPr/>
        </p:nvSpPr>
        <p:spPr>
          <a:xfrm flipH="1">
            <a:off x="7127875" y="2779713"/>
            <a:ext cx="287338" cy="0"/>
          </a:xfrm>
          <a:prstGeom prst="line">
            <a:avLst/>
          </a:prstGeom>
          <a:ln w="31750" cap="flat" cmpd="sng">
            <a:solidFill>
              <a:schemeClr val="tx1"/>
            </a:solidFill>
            <a:prstDash val="solid"/>
            <a:headEnd type="none" w="med" len="med"/>
            <a:tailEnd type="triangle" w="med" len="med"/>
          </a:ln>
        </p:spPr>
      </p:sp>
      <p:sp>
        <p:nvSpPr>
          <p:cNvPr id="95260" name="Text Box 30"/>
          <p:cNvSpPr txBox="1"/>
          <p:nvPr/>
        </p:nvSpPr>
        <p:spPr>
          <a:xfrm>
            <a:off x="6624638" y="1771650"/>
            <a:ext cx="2519362" cy="5191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en-US" altLang="zh-CN" sz="2800" b="1" dirty="0">
                <a:latin typeface="Arial" panose="020B0604020202020204" pitchFamily="34" charset="0"/>
                <a:ea typeface="黑体" panose="02010609060101010101" pitchFamily="2" charset="-122"/>
              </a:rPr>
              <a:t>   </a:t>
            </a:r>
            <a:r>
              <a:rPr lang="zh-CN" altLang="en-US" sz="2800" b="1" dirty="0">
                <a:latin typeface="Arial" panose="020B0604020202020204" pitchFamily="34" charset="0"/>
                <a:ea typeface="黑体" panose="02010609060101010101" pitchFamily="2" charset="-122"/>
              </a:rPr>
              <a:t>货币供应</a:t>
            </a:r>
            <a:r>
              <a:rPr lang="zh-CN" altLang="en-US" sz="2400" b="1" dirty="0"/>
              <a:t>↑</a:t>
            </a:r>
            <a:r>
              <a:rPr lang="zh-CN" altLang="en-US" sz="2400" dirty="0"/>
              <a:t> </a:t>
            </a:r>
            <a:endParaRPr lang="zh-CN" altLang="en-US" sz="2400" dirty="0"/>
          </a:p>
        </p:txBody>
      </p:sp>
      <p:sp>
        <p:nvSpPr>
          <p:cNvPr id="95261" name="Text Box 31"/>
          <p:cNvSpPr txBox="1"/>
          <p:nvPr/>
        </p:nvSpPr>
        <p:spPr>
          <a:xfrm>
            <a:off x="6624638" y="1123950"/>
            <a:ext cx="2519362" cy="5191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en-US" altLang="zh-CN" sz="2800" b="1" dirty="0">
                <a:latin typeface="Arial" panose="020B0604020202020204" pitchFamily="34" charset="0"/>
                <a:ea typeface="黑体" panose="02010609060101010101" pitchFamily="2" charset="-122"/>
              </a:rPr>
              <a:t>   </a:t>
            </a:r>
            <a:r>
              <a:rPr lang="zh-CN" altLang="en-US" sz="2800" b="1" dirty="0">
                <a:latin typeface="Arial" panose="020B0604020202020204" pitchFamily="34" charset="0"/>
                <a:ea typeface="黑体" panose="02010609060101010101" pitchFamily="2" charset="-122"/>
              </a:rPr>
              <a:t>外汇储备</a:t>
            </a:r>
            <a:r>
              <a:rPr lang="zh-CN" altLang="en-US" sz="2400" b="1" dirty="0"/>
              <a:t>↑</a:t>
            </a:r>
            <a:r>
              <a:rPr lang="zh-CN" altLang="en-US" sz="2400" dirty="0"/>
              <a:t> </a:t>
            </a:r>
            <a:endParaRPr lang="zh-CN" altLang="en-US" sz="2400" dirty="0"/>
          </a:p>
        </p:txBody>
      </p:sp>
      <p:sp>
        <p:nvSpPr>
          <p:cNvPr id="95262" name="Text Box 32"/>
          <p:cNvSpPr txBox="1"/>
          <p:nvPr/>
        </p:nvSpPr>
        <p:spPr>
          <a:xfrm>
            <a:off x="7488238" y="476250"/>
            <a:ext cx="935037" cy="5191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latin typeface="Arial" panose="020B0604020202020204" pitchFamily="34" charset="0"/>
                <a:ea typeface="黑体" panose="02010609060101010101" pitchFamily="2" charset="-122"/>
              </a:rPr>
              <a:t>顺差</a:t>
            </a:r>
            <a:endParaRPr lang="zh-CN" altLang="en-US" sz="2800" b="1" dirty="0">
              <a:latin typeface="Arial" panose="020B0604020202020204" pitchFamily="34" charset="0"/>
              <a:ea typeface="黑体" panose="02010609060101010101" pitchFamily="2" charset="-122"/>
            </a:endParaRPr>
          </a:p>
        </p:txBody>
      </p:sp>
      <p:sp>
        <p:nvSpPr>
          <p:cNvPr id="95263" name="Line 33"/>
          <p:cNvSpPr/>
          <p:nvPr/>
        </p:nvSpPr>
        <p:spPr>
          <a:xfrm>
            <a:off x="7920038" y="979488"/>
            <a:ext cx="0" cy="215900"/>
          </a:xfrm>
          <a:prstGeom prst="line">
            <a:avLst/>
          </a:prstGeom>
          <a:ln w="31750" cap="flat" cmpd="sng">
            <a:solidFill>
              <a:schemeClr val="tx1"/>
            </a:solidFill>
            <a:prstDash val="solid"/>
            <a:headEnd type="none" w="med" len="med"/>
            <a:tailEnd type="triangle" w="med" len="med"/>
          </a:ln>
        </p:spPr>
      </p:sp>
      <p:sp>
        <p:nvSpPr>
          <p:cNvPr id="95264" name="Line 34"/>
          <p:cNvSpPr/>
          <p:nvPr/>
        </p:nvSpPr>
        <p:spPr>
          <a:xfrm>
            <a:off x="7920038" y="1628775"/>
            <a:ext cx="0" cy="215900"/>
          </a:xfrm>
          <a:prstGeom prst="line">
            <a:avLst/>
          </a:prstGeom>
          <a:ln w="31750" cap="flat" cmpd="sng">
            <a:solidFill>
              <a:schemeClr val="tx1"/>
            </a:solidFill>
            <a:prstDash val="solid"/>
            <a:headEnd type="none" w="med" len="med"/>
            <a:tailEnd type="triangle" w="med" len="med"/>
          </a:ln>
        </p:spPr>
      </p:sp>
      <p:sp>
        <p:nvSpPr>
          <p:cNvPr id="95265" name="Line 35"/>
          <p:cNvSpPr/>
          <p:nvPr/>
        </p:nvSpPr>
        <p:spPr>
          <a:xfrm>
            <a:off x="7920038" y="2276475"/>
            <a:ext cx="0" cy="215900"/>
          </a:xfrm>
          <a:prstGeom prst="line">
            <a:avLst/>
          </a:prstGeom>
          <a:ln w="31750" cap="flat" cmpd="sng">
            <a:solidFill>
              <a:schemeClr val="tx1"/>
            </a:solidFill>
            <a:prstDash val="solid"/>
            <a:headEnd type="none" w="med" len="med"/>
            <a:tailEnd type="triangle" w="med" len="med"/>
          </a:ln>
        </p:spPr>
      </p:sp>
      <p:sp>
        <p:nvSpPr>
          <p:cNvPr id="95266" name="Line 36"/>
          <p:cNvSpPr/>
          <p:nvPr/>
        </p:nvSpPr>
        <p:spPr>
          <a:xfrm>
            <a:off x="7920038" y="2924175"/>
            <a:ext cx="0" cy="792163"/>
          </a:xfrm>
          <a:prstGeom prst="line">
            <a:avLst/>
          </a:prstGeom>
          <a:ln w="31750" cap="flat" cmpd="sng">
            <a:solidFill>
              <a:schemeClr val="tx1"/>
            </a:solidFill>
            <a:prstDash val="solid"/>
            <a:headEnd type="none" w="med" len="med"/>
            <a:tailEnd type="triangle" w="med" len="med"/>
          </a:ln>
        </p:spPr>
      </p:sp>
      <p:sp>
        <p:nvSpPr>
          <p:cNvPr id="95267" name="Text Box 37"/>
          <p:cNvSpPr txBox="1"/>
          <p:nvPr/>
        </p:nvSpPr>
        <p:spPr>
          <a:xfrm>
            <a:off x="7415213" y="3644900"/>
            <a:ext cx="1368425"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latin typeface="Arial" panose="020B0604020202020204" pitchFamily="34" charset="0"/>
                <a:ea typeface="黑体" panose="02010609060101010101" pitchFamily="2" charset="-122"/>
              </a:rPr>
              <a:t>增加国内支出</a:t>
            </a:r>
            <a:endParaRPr lang="zh-CN" altLang="en-US" sz="2800" b="1" dirty="0">
              <a:latin typeface="Arial" panose="020B0604020202020204" pitchFamily="34" charset="0"/>
              <a:ea typeface="黑体" panose="02010609060101010101" pitchFamily="2" charset="-122"/>
            </a:endParaRPr>
          </a:p>
        </p:txBody>
      </p:sp>
      <p:sp>
        <p:nvSpPr>
          <p:cNvPr id="95268" name="Text Box 38"/>
          <p:cNvSpPr txBox="1"/>
          <p:nvPr/>
        </p:nvSpPr>
        <p:spPr>
          <a:xfrm>
            <a:off x="5940425" y="3689350"/>
            <a:ext cx="1368425"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latin typeface="Arial" panose="020B0604020202020204" pitchFamily="34" charset="0"/>
                <a:ea typeface="黑体" panose="02010609060101010101" pitchFamily="2" charset="-122"/>
              </a:rPr>
              <a:t>收入</a:t>
            </a:r>
            <a:r>
              <a:rPr lang="zh-CN" altLang="en-US" sz="2400" b="1" dirty="0"/>
              <a:t>↑</a:t>
            </a:r>
            <a:r>
              <a:rPr lang="zh-CN" altLang="en-US" sz="2400" dirty="0"/>
              <a:t> </a:t>
            </a:r>
            <a:r>
              <a:rPr lang="zh-CN" altLang="en-US" sz="2800" b="1" dirty="0">
                <a:latin typeface="Arial" panose="020B0604020202020204" pitchFamily="34" charset="0"/>
                <a:ea typeface="黑体" panose="02010609060101010101" pitchFamily="2" charset="-122"/>
              </a:rPr>
              <a:t>进口</a:t>
            </a:r>
            <a:r>
              <a:rPr lang="zh-CN" altLang="en-US" sz="2400" b="1" dirty="0"/>
              <a:t>↑</a:t>
            </a:r>
            <a:endParaRPr lang="zh-CN" altLang="en-US" sz="2400" b="1" dirty="0"/>
          </a:p>
        </p:txBody>
      </p:sp>
      <p:sp>
        <p:nvSpPr>
          <p:cNvPr id="95269" name="Text Box 40"/>
          <p:cNvSpPr txBox="1"/>
          <p:nvPr/>
        </p:nvSpPr>
        <p:spPr>
          <a:xfrm>
            <a:off x="7451725" y="5200650"/>
            <a:ext cx="935038"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latin typeface="Arial" panose="020B0604020202020204" pitchFamily="34" charset="0"/>
                <a:ea typeface="黑体" panose="02010609060101010101" pitchFamily="2" charset="-122"/>
              </a:rPr>
              <a:t>价</a:t>
            </a:r>
            <a:r>
              <a:rPr lang="zh-CN" altLang="zh-CN" sz="2800" b="1" dirty="0">
                <a:latin typeface="Arial" panose="020B0604020202020204" pitchFamily="34" charset="0"/>
                <a:ea typeface="黑体" panose="02010609060101010101" pitchFamily="2" charset="-122"/>
              </a:rPr>
              <a:t>格</a:t>
            </a:r>
            <a:r>
              <a:rPr lang="zh-CN" altLang="en-US" sz="2800" b="1" dirty="0">
                <a:latin typeface="Arial" panose="020B0604020202020204" pitchFamily="34" charset="0"/>
                <a:ea typeface="黑体" panose="02010609060101010101" pitchFamily="2" charset="-122"/>
              </a:rPr>
              <a:t>上升</a:t>
            </a:r>
            <a:endParaRPr lang="zh-CN" altLang="en-US" sz="2800" b="1" dirty="0">
              <a:latin typeface="Arial" panose="020B0604020202020204" pitchFamily="34" charset="0"/>
              <a:ea typeface="黑体" panose="02010609060101010101" pitchFamily="2" charset="-122"/>
            </a:endParaRPr>
          </a:p>
        </p:txBody>
      </p:sp>
      <p:sp>
        <p:nvSpPr>
          <p:cNvPr id="95270" name="Text Box 41"/>
          <p:cNvSpPr txBox="1"/>
          <p:nvPr/>
        </p:nvSpPr>
        <p:spPr>
          <a:xfrm>
            <a:off x="6046788" y="5156200"/>
            <a:ext cx="1368425"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90000"/>
              <a:buFont typeface="Symbol" panose="05050102010706020507"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eaLnBrk="1" hangingPunct="1">
              <a:spcBef>
                <a:spcPct val="50000"/>
              </a:spcBef>
              <a:buClrTx/>
              <a:buSzTx/>
              <a:buFontTx/>
              <a:buNone/>
            </a:pPr>
            <a:r>
              <a:rPr lang="zh-CN" altLang="en-US" sz="2800" b="1" dirty="0">
                <a:latin typeface="Arial" panose="020B0604020202020204" pitchFamily="34" charset="0"/>
                <a:ea typeface="黑体" panose="02010609060101010101" pitchFamily="2" charset="-122"/>
              </a:rPr>
              <a:t>出口</a:t>
            </a:r>
            <a:r>
              <a:rPr lang="zh-CN" altLang="en-US" sz="2400" b="1" dirty="0"/>
              <a:t>↓</a:t>
            </a:r>
            <a:r>
              <a:rPr lang="zh-CN" altLang="en-US" sz="2800" b="1" dirty="0">
                <a:latin typeface="Arial" panose="020B0604020202020204" pitchFamily="34" charset="0"/>
                <a:ea typeface="黑体" panose="02010609060101010101" pitchFamily="2" charset="-122"/>
              </a:rPr>
              <a:t>进口</a:t>
            </a:r>
            <a:r>
              <a:rPr lang="zh-CN" altLang="en-US" sz="2400" b="1" dirty="0"/>
              <a:t>↑</a:t>
            </a:r>
            <a:endParaRPr lang="zh-CN" altLang="en-US" sz="2400" b="1" dirty="0"/>
          </a:p>
        </p:txBody>
      </p:sp>
      <p:sp>
        <p:nvSpPr>
          <p:cNvPr id="95271" name="Line 42"/>
          <p:cNvSpPr/>
          <p:nvPr/>
        </p:nvSpPr>
        <p:spPr>
          <a:xfrm flipH="1">
            <a:off x="7199313" y="4148138"/>
            <a:ext cx="288925" cy="0"/>
          </a:xfrm>
          <a:prstGeom prst="line">
            <a:avLst/>
          </a:prstGeom>
          <a:ln w="31750" cap="flat" cmpd="sng">
            <a:solidFill>
              <a:schemeClr val="tx1"/>
            </a:solidFill>
            <a:prstDash val="solid"/>
            <a:headEnd type="none" w="med" len="med"/>
            <a:tailEnd type="triangle" w="med" len="med"/>
          </a:ln>
        </p:spPr>
      </p:sp>
      <p:sp>
        <p:nvSpPr>
          <p:cNvPr id="95272" name="Line 43"/>
          <p:cNvSpPr/>
          <p:nvPr/>
        </p:nvSpPr>
        <p:spPr>
          <a:xfrm flipH="1">
            <a:off x="7272338" y="5803900"/>
            <a:ext cx="288925" cy="0"/>
          </a:xfrm>
          <a:prstGeom prst="line">
            <a:avLst/>
          </a:prstGeom>
          <a:ln w="31750" cap="flat" cmpd="sng">
            <a:solidFill>
              <a:schemeClr val="tx1"/>
            </a:solidFill>
            <a:prstDash val="solid"/>
            <a:headEnd type="none" w="med" len="med"/>
            <a:tailEnd type="triangle" w="med" len="med"/>
          </a:ln>
        </p:spPr>
      </p:sp>
      <p:sp>
        <p:nvSpPr>
          <p:cNvPr id="95273" name="Line 44"/>
          <p:cNvSpPr/>
          <p:nvPr/>
        </p:nvSpPr>
        <p:spPr>
          <a:xfrm flipH="1">
            <a:off x="5614988" y="4148138"/>
            <a:ext cx="288925" cy="0"/>
          </a:xfrm>
          <a:prstGeom prst="line">
            <a:avLst/>
          </a:prstGeom>
          <a:ln w="31750" cap="flat" cmpd="sng">
            <a:solidFill>
              <a:schemeClr val="tx1"/>
            </a:solidFill>
            <a:prstDash val="solid"/>
            <a:headEnd type="none" w="med" len="med"/>
            <a:tailEnd type="triangle" w="med" len="med"/>
          </a:ln>
        </p:spPr>
      </p:sp>
      <p:sp>
        <p:nvSpPr>
          <p:cNvPr id="95274" name="Line 45"/>
          <p:cNvSpPr/>
          <p:nvPr/>
        </p:nvSpPr>
        <p:spPr>
          <a:xfrm flipH="1">
            <a:off x="5688013" y="5803900"/>
            <a:ext cx="288925" cy="0"/>
          </a:xfrm>
          <a:prstGeom prst="line">
            <a:avLst/>
          </a:prstGeom>
          <a:ln w="31750" cap="flat" cmpd="sng">
            <a:solidFill>
              <a:schemeClr val="tx1"/>
            </a:solidFill>
            <a:prstDash val="solid"/>
            <a:headEnd type="none" w="med" len="med"/>
            <a:tailEnd type="triangle" w="med" len="med"/>
          </a:ln>
        </p:spPr>
      </p:sp>
      <p:sp>
        <p:nvSpPr>
          <p:cNvPr id="95275" name="Line 46"/>
          <p:cNvSpPr/>
          <p:nvPr/>
        </p:nvSpPr>
        <p:spPr>
          <a:xfrm>
            <a:off x="7885113" y="4625975"/>
            <a:ext cx="0" cy="504825"/>
          </a:xfrm>
          <a:prstGeom prst="line">
            <a:avLst/>
          </a:prstGeom>
          <a:ln w="31750" cap="flat" cmpd="sng">
            <a:solidFill>
              <a:schemeClr val="tx1"/>
            </a:solidFill>
            <a:prstDash val="solid"/>
            <a:headEnd type="none" w="med" len="med"/>
            <a:tailEnd type="triangle" w="med" len="med"/>
          </a:ln>
        </p:spPr>
      </p:sp>
      <p:sp>
        <p:nvSpPr>
          <p:cNvPr id="95276" name="Line 48"/>
          <p:cNvSpPr/>
          <p:nvPr/>
        </p:nvSpPr>
        <p:spPr>
          <a:xfrm>
            <a:off x="755650" y="1528763"/>
            <a:ext cx="0" cy="215900"/>
          </a:xfrm>
          <a:prstGeom prst="line">
            <a:avLst/>
          </a:prstGeom>
          <a:ln w="31750" cap="flat" cmpd="sng">
            <a:solidFill>
              <a:schemeClr val="tx1"/>
            </a:solidFill>
            <a:prstDash val="solid"/>
            <a:headEnd type="none" w="med" len="med"/>
            <a:tailEnd type="triangl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0525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052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5254" grpId="0"/>
      <p:bldP spid="1205255"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4000" b="1" dirty="0">
                <a:solidFill>
                  <a:schemeClr val="tx1"/>
                </a:solidFill>
              </a:rPr>
              <a:t>（二）国际收支的调节手段</a:t>
            </a:r>
            <a:br>
              <a:rPr lang="zh-CN" altLang="en-US" sz="4000" b="1" dirty="0">
                <a:solidFill>
                  <a:schemeClr val="tx1"/>
                </a:solidFill>
              </a:rPr>
            </a:br>
            <a:br>
              <a:rPr lang="zh-CN" altLang="en-US" sz="4000" b="1" dirty="0">
                <a:solidFill>
                  <a:schemeClr val="tx1"/>
                </a:solidFill>
              </a:rPr>
            </a:br>
            <a:r>
              <a:rPr lang="zh-CN" altLang="en-US" sz="4000" b="1" dirty="0">
                <a:solidFill>
                  <a:schemeClr val="tx1"/>
                </a:solidFill>
              </a:rPr>
              <a:t>	国际收支的调节（</a:t>
            </a:r>
            <a:r>
              <a:rPr lang="en-US" altLang="zh-CN" sz="4000" b="1" dirty="0">
                <a:solidFill>
                  <a:schemeClr val="tx1"/>
                </a:solidFill>
              </a:rPr>
              <a:t>adjustment</a:t>
            </a:r>
            <a:r>
              <a:rPr lang="zh-CN" altLang="en-US" sz="4000" b="1" dirty="0">
                <a:solidFill>
                  <a:schemeClr val="tx1"/>
                </a:solidFill>
              </a:rPr>
              <a:t>）是指一国政府，尤其是货币当局通过一定的政策措施使原有的国际收支变化趋势得以逆转，从而恢复平衡。</a:t>
            </a:r>
            <a:endParaRPr lang="zh-CN" altLang="en-US" sz="4000" b="1" dirty="0">
              <a:solidFill>
                <a:schemeClr val="tx1"/>
              </a:solidFill>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调节国际收支的政策措施从其作用途径来看可划分成两大类型：</a:t>
            </a:r>
            <a:br>
              <a:rPr lang="zh-CN" altLang="en-US" sz="3200" b="1" dirty="0">
                <a:solidFill>
                  <a:schemeClr val="tx1"/>
                </a:solidFill>
              </a:rPr>
            </a:br>
            <a:r>
              <a:rPr lang="zh-CN" altLang="en-US" sz="3200" b="1" dirty="0">
                <a:solidFill>
                  <a:schemeClr val="tx1"/>
                </a:solidFill>
              </a:rPr>
              <a:t>	</a:t>
            </a:r>
            <a:r>
              <a:rPr lang="en-US" altLang="zh-CN" sz="3200" b="1" dirty="0">
                <a:solidFill>
                  <a:schemeClr val="tx1"/>
                </a:solidFill>
              </a:rPr>
              <a:t>1</a:t>
            </a:r>
            <a:r>
              <a:rPr lang="zh-CN" altLang="en-US" sz="3200" b="1" dirty="0">
                <a:solidFill>
                  <a:schemeClr val="tx1"/>
                </a:solidFill>
              </a:rPr>
              <a:t>、支出转移政策（</a:t>
            </a:r>
            <a:r>
              <a:rPr lang="en-US" altLang="zh-CN" sz="3200" b="1" dirty="0">
                <a:solidFill>
                  <a:schemeClr val="tx1"/>
                </a:solidFill>
              </a:rPr>
              <a:t>Expenditure-switching Policies</a:t>
            </a:r>
            <a:r>
              <a:rPr lang="zh-CN" altLang="en-US" sz="3200" b="1" dirty="0">
                <a:solidFill>
                  <a:schemeClr val="tx1"/>
                </a:solidFill>
              </a:rPr>
              <a:t>）</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这类政策主要是通过改变支出的流向，鼓励用于购买货物和服务的支出由国外转向国内，最终改善国际收支。具体而言，这类政策包括：（</a:t>
            </a:r>
            <a:r>
              <a:rPr lang="en-US" altLang="zh-CN" sz="3200" b="1" dirty="0">
                <a:solidFill>
                  <a:schemeClr val="tx1"/>
                </a:solidFill>
              </a:rPr>
              <a:t>1</a:t>
            </a:r>
            <a:r>
              <a:rPr lang="zh-CN" altLang="en-US" sz="3200" b="1" dirty="0">
                <a:solidFill>
                  <a:schemeClr val="tx1"/>
                </a:solidFill>
              </a:rPr>
              <a:t>）调低本国货币汇率，使得经汇率折算以后，外国的货物和服务的价格相对上升，本国货物和服务的价格相对下降；</a:t>
            </a:r>
            <a:endParaRPr lang="zh-CN" altLang="en-US" sz="3200" b="1" dirty="0">
              <a:solidFill>
                <a:schemeClr val="tx1"/>
              </a:solidFill>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a:t>
            </a:r>
            <a:r>
              <a:rPr lang="en-US" altLang="zh-CN" sz="3200" b="1" dirty="0">
                <a:solidFill>
                  <a:schemeClr val="tx1"/>
                </a:solidFill>
              </a:rPr>
              <a:t>2</a:t>
            </a:r>
            <a:r>
              <a:rPr lang="zh-CN" altLang="en-US" sz="3200" b="1" dirty="0">
                <a:solidFill>
                  <a:schemeClr val="tx1"/>
                </a:solidFill>
              </a:rPr>
              <a:t>）采取复汇率制度（</a:t>
            </a:r>
            <a:r>
              <a:rPr lang="en-US" altLang="zh-CN" sz="3200" b="1" dirty="0">
                <a:solidFill>
                  <a:schemeClr val="tx1"/>
                </a:solidFill>
              </a:rPr>
              <a:t>Multiple Exchange Rate System</a:t>
            </a:r>
            <a:r>
              <a:rPr lang="zh-CN" altLang="en-US" sz="3200" b="1" dirty="0">
                <a:solidFill>
                  <a:schemeClr val="tx1"/>
                </a:solidFill>
              </a:rPr>
              <a:t>），即对不同的交易实行不同的汇率，从而刺激某些商品的出口，限制某些商品的进口；（</a:t>
            </a:r>
            <a:r>
              <a:rPr lang="en-US" altLang="zh-CN" sz="3200" b="1" dirty="0">
                <a:solidFill>
                  <a:schemeClr val="tx1"/>
                </a:solidFill>
              </a:rPr>
              <a:t>3</a:t>
            </a:r>
            <a:r>
              <a:rPr lang="zh-CN" altLang="en-US" sz="3200" b="1" dirty="0">
                <a:solidFill>
                  <a:schemeClr val="tx1"/>
                </a:solidFill>
              </a:rPr>
              <a:t>）提高进口关税，增加进口成本；（</a:t>
            </a:r>
            <a:r>
              <a:rPr lang="en-US" altLang="zh-CN" sz="3200" b="1" dirty="0">
                <a:solidFill>
                  <a:schemeClr val="tx1"/>
                </a:solidFill>
              </a:rPr>
              <a:t>4</a:t>
            </a:r>
            <a:r>
              <a:rPr lang="zh-CN" altLang="en-US" sz="3200" b="1" dirty="0">
                <a:solidFill>
                  <a:schemeClr val="tx1"/>
                </a:solidFill>
              </a:rPr>
              <a:t>）实行进口配额，限制进口数量，提供出口补贴等等。这类政策主要通过改变进出口商品的相对比价，借以提高出口商品的国际竞争能力，结果，出口收入增加，进口支出减少，国际收支由此得到改善。</a:t>
            </a:r>
            <a:endParaRPr lang="zh-CN" altLang="en-US" sz="3200" b="1" dirty="0">
              <a:solidFill>
                <a:schemeClr val="tx1"/>
              </a:solidFill>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2</a:t>
            </a:r>
            <a:r>
              <a:rPr lang="zh-CN" altLang="en-US" sz="3200" b="1" dirty="0">
                <a:solidFill>
                  <a:schemeClr val="tx1"/>
                </a:solidFill>
              </a:rPr>
              <a:t>、支出增减政策（</a:t>
            </a:r>
            <a:r>
              <a:rPr lang="en-US" altLang="zh-CN" sz="3200" b="1" dirty="0">
                <a:solidFill>
                  <a:schemeClr val="tx1"/>
                </a:solidFill>
              </a:rPr>
              <a:t>Expenditure-changing Policies</a:t>
            </a:r>
            <a:r>
              <a:rPr lang="zh-CN" altLang="en-US" sz="3200" b="1" dirty="0">
                <a:solidFill>
                  <a:schemeClr val="tx1"/>
                </a:solidFill>
              </a:rPr>
              <a:t>）</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这类政策是通过增加或减少国民收入，以改变可用于购买商品和服务的支出数量。支出增减政策又可分成两种，即支出增加政策（</a:t>
            </a:r>
            <a:r>
              <a:rPr lang="en-US" altLang="zh-CN" sz="3200" b="1" dirty="0">
                <a:solidFill>
                  <a:schemeClr val="tx1"/>
                </a:solidFill>
              </a:rPr>
              <a:t>Expenditure-increasing Policies</a:t>
            </a:r>
            <a:r>
              <a:rPr lang="zh-CN" altLang="en-US" sz="3200" b="1" dirty="0">
                <a:solidFill>
                  <a:schemeClr val="tx1"/>
                </a:solidFill>
              </a:rPr>
              <a:t>），如扩张性的财政货币政策，以及支出减少政策（</a:t>
            </a:r>
            <a:r>
              <a:rPr lang="en-US" altLang="zh-CN" sz="3200" b="1" dirty="0">
                <a:solidFill>
                  <a:schemeClr val="tx1"/>
                </a:solidFill>
              </a:rPr>
              <a:t>Expenditure-reducing Policies</a:t>
            </a:r>
            <a:r>
              <a:rPr lang="zh-CN" altLang="en-US" sz="3200" b="1" dirty="0">
                <a:solidFill>
                  <a:schemeClr val="tx1"/>
                </a:solidFill>
              </a:rPr>
              <a:t>），如紧缩性的财政货币政策等。</a:t>
            </a:r>
            <a:endParaRPr lang="zh-CN" altLang="en-US" sz="3200" b="1" dirty="0">
              <a:solidFill>
                <a:schemeClr val="tx1"/>
              </a:solidFill>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200" b="1" dirty="0">
                <a:solidFill>
                  <a:schemeClr val="tx1"/>
                </a:solidFill>
              </a:rPr>
              <a:t>在国际收支逆差时可采取支出减少政策，实行紧缩性的财政政策：减少政府支出，增加税收；紧缩性的货币政策：减少货币供应量，提高利率。支出减少政策的核心是减少国民收入，迫使本国支出下降，用于进口的支出也相应下降。此外，随着经济紧缩，国内的价格水平也会降低，有助于刺激出口。最后，较高的利率水平还可吸引外国资本的流入，以获取利息收益，使资本项目得到改善。</a:t>
            </a:r>
            <a:endParaRPr lang="zh-CN" altLang="en-US" sz="3200" b="1" dirty="0">
              <a:solidFill>
                <a:schemeClr val="tx1"/>
              </a:solidFill>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Rectangle 2"/>
          <p:cNvSpPr>
            <a:spLocks noGrp="1"/>
          </p:cNvSpPr>
          <p:nvPr>
            <p:ph type="title"/>
          </p:nvPr>
        </p:nvSpPr>
        <p:spPr>
          <a:ln/>
        </p:spPr>
        <p:txBody>
          <a:bodyPr vert="horz" wrap="square" lIns="92075" tIns="46038" rIns="92075" bIns="46038" anchor="ctr" anchorCtr="0"/>
          <a:p>
            <a:pPr eaLnBrk="1" hangingPunct="1"/>
            <a:r>
              <a:rPr lang="en-US" altLang="zh-CN" b="1" dirty="0">
                <a:solidFill>
                  <a:schemeClr val="tx1"/>
                </a:solidFill>
              </a:rPr>
              <a:t> </a:t>
            </a:r>
            <a:endParaRPr lang="en-US" altLang="zh-CN" b="1" dirty="0">
              <a:solidFill>
                <a:schemeClr val="tx1"/>
              </a:solidFill>
            </a:endParaRPr>
          </a:p>
        </p:txBody>
      </p:sp>
      <p:graphicFrame>
        <p:nvGraphicFramePr>
          <p:cNvPr id="101379" name="Object 3"/>
          <p:cNvGraphicFramePr/>
          <p:nvPr>
            <p:ph type="dgm" idx="1"/>
          </p:nvPr>
        </p:nvGraphicFramePr>
        <p:xfrm>
          <a:off x="0" y="76200"/>
          <a:ext cx="9142413" cy="6780213"/>
        </p:xfrm>
        <a:graphic>
          <a:graphicData uri="http://schemas.openxmlformats.org/presentationml/2006/ole">
            <mc:AlternateContent xmlns:mc="http://schemas.openxmlformats.org/markup-compatibility/2006">
              <mc:Choice xmlns:v="urn:schemas-microsoft-com:vml" Requires="v">
                <p:oleObj spid="_x0000_s3078" name="" r:id="rId1" imgW="5448300" imgH="4114800" progId="OrgPlusWOPX.4">
                  <p:embed/>
                </p:oleObj>
              </mc:Choice>
              <mc:Fallback>
                <p:oleObj name="" r:id="rId1" imgW="5448300" imgH="4114800" progId="OrgPlusWOPX.4">
                  <p:embed/>
                  <p:pic>
                    <p:nvPicPr>
                      <p:cNvPr id="0" name="图片 3077"/>
                      <p:cNvPicPr/>
                      <p:nvPr/>
                    </p:nvPicPr>
                    <p:blipFill>
                      <a:blip r:embed="rId2"/>
                      <a:srcRect/>
                      <a:stretch>
                        <a:fillRect/>
                      </a:stretch>
                    </p:blipFill>
                    <p:spPr>
                      <a:xfrm>
                        <a:off x="0" y="76200"/>
                        <a:ext cx="9142413" cy="6780213"/>
                      </a:xfrm>
                      <a:prstGeom prst="rect">
                        <a:avLst/>
                      </a:prstGeom>
                      <a:noFill/>
                      <a:ln w="38100">
                        <a:miter/>
                      </a:ln>
                    </p:spPr>
                  </p:pic>
                </p:oleObj>
              </mc:Fallback>
            </mc:AlternateContent>
          </a:graphicData>
        </a:graphic>
      </p:graphicFrame>
      <p:sp>
        <p:nvSpPr>
          <p:cNvPr id="101380" name="Line 4"/>
          <p:cNvSpPr/>
          <p:nvPr/>
        </p:nvSpPr>
        <p:spPr>
          <a:xfrm>
            <a:off x="3886200" y="6477000"/>
            <a:ext cx="1447800" cy="0"/>
          </a:xfrm>
          <a:prstGeom prst="line">
            <a:avLst/>
          </a:prstGeom>
          <a:ln w="12700" cap="flat" cmpd="sng">
            <a:solidFill>
              <a:schemeClr val="tx1"/>
            </a:solidFill>
            <a:prstDash val="solid"/>
            <a:headEnd type="none" w="sm" len="sm"/>
            <a:tailEnd type="none" w="sm" len="sm"/>
          </a:ln>
        </p:spPr>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zh-CN" altLang="en-US" sz="3600" b="1" dirty="0">
                <a:solidFill>
                  <a:schemeClr val="tx1"/>
                </a:solidFill>
              </a:rPr>
              <a:t>（三）平衡国际收支的融资手段</a:t>
            </a:r>
            <a:br>
              <a:rPr lang="zh-CN" altLang="en-US" sz="3600" b="1" dirty="0">
                <a:solidFill>
                  <a:schemeClr val="tx1"/>
                </a:solidFill>
              </a:rPr>
            </a:br>
            <a:br>
              <a:rPr lang="zh-CN" altLang="en-US" sz="3600" b="1" dirty="0">
                <a:solidFill>
                  <a:schemeClr val="tx1"/>
                </a:solidFill>
              </a:rPr>
            </a:br>
            <a:r>
              <a:rPr lang="zh-CN" altLang="en-US" sz="3600" b="1" dirty="0">
                <a:solidFill>
                  <a:schemeClr val="tx1"/>
                </a:solidFill>
              </a:rPr>
              <a:t>采取一定的调节措施虽然能使国际收支得到平衡，但由此可能产生经济增长减慢、经济衰退、失业增加、通货膨胀、贸易条件恶化等副作用。因此，在有些情况下，尤其是国际收支逆差不很严重时，就可采取融资措施。</a:t>
            </a:r>
            <a:endParaRPr lang="zh-CN" altLang="en-US" sz="3600" b="1" dirty="0">
              <a:solidFill>
                <a:schemeClr val="tx1"/>
              </a:solidFill>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融资措施（</a:t>
            </a:r>
            <a:r>
              <a:rPr lang="en-US" altLang="zh-CN" sz="3200" b="1" dirty="0">
                <a:solidFill>
                  <a:schemeClr val="tx1"/>
                </a:solidFill>
              </a:rPr>
              <a:t>finance</a:t>
            </a:r>
            <a:r>
              <a:rPr lang="zh-CN" altLang="en-US" sz="3200" b="1" dirty="0">
                <a:solidFill>
                  <a:schemeClr val="tx1"/>
                </a:solidFill>
              </a:rPr>
              <a:t>）是指以筹措资金的方式来填补国际收支不平衡的缺口。这包括两个方面，一个是内部融资（</a:t>
            </a:r>
            <a:r>
              <a:rPr lang="en-US" altLang="zh-CN" sz="3200" b="1" dirty="0">
                <a:solidFill>
                  <a:schemeClr val="tx1"/>
                </a:solidFill>
              </a:rPr>
              <a:t>Internal Finance</a:t>
            </a:r>
            <a:r>
              <a:rPr lang="zh-CN" altLang="en-US" sz="3200" b="1" dirty="0">
                <a:solidFill>
                  <a:schemeClr val="tx1"/>
                </a:solidFill>
              </a:rPr>
              <a:t>），即当一国持有充足的官方储备时，可直接用官方储备，或动员和集中国内居民持有的外汇来满足对外支付的需要；另一个是外部融资（</a:t>
            </a:r>
            <a:r>
              <a:rPr lang="en-US" altLang="zh-CN" sz="3200" b="1" dirty="0">
                <a:solidFill>
                  <a:schemeClr val="tx1"/>
                </a:solidFill>
              </a:rPr>
              <a:t>External Finance</a:t>
            </a:r>
            <a:r>
              <a:rPr lang="zh-CN" altLang="en-US" sz="3200" b="1" dirty="0">
                <a:solidFill>
                  <a:schemeClr val="tx1"/>
                </a:solidFill>
              </a:rPr>
              <a:t>），即通过从外国政府、国际金融机构或国际金融市场融通资金，以弥补国际收支逆差。融资措施虽然能暂时应付国际收支逆差，能由于其没有改变国际收支的变动趋势，因此不能从根本上解决国际收支逆差问题，尤其是持续的巨额逆差。</a:t>
            </a:r>
            <a:endParaRPr lang="zh-CN" altLang="en-US" sz="3200" b="1" dirty="0">
              <a:solidFill>
                <a:schemeClr val="tx1"/>
              </a:solidFill>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Rectangle 2"/>
          <p:cNvSpPr>
            <a:spLocks noGrp="1"/>
          </p:cNvSpPr>
          <p:nvPr>
            <p:ph type="title"/>
          </p:nvPr>
        </p:nvSpPr>
        <p:spPr>
          <a:xfrm>
            <a:off x="1371600" y="2997200"/>
            <a:ext cx="7772400" cy="1206500"/>
          </a:xfrm>
          <a:ln/>
        </p:spPr>
        <p:txBody>
          <a:bodyPr vert="horz" wrap="square" lIns="91440" tIns="45720" rIns="91440" bIns="45720" anchor="ctr" anchorCtr="0"/>
          <a:p>
            <a:pPr eaLnBrk="1" hangingPunct="1"/>
            <a:r>
              <a:rPr lang="en-US" altLang="zh-CN" sz="3200" b="1" dirty="0">
                <a:solidFill>
                  <a:schemeClr val="tx1"/>
                </a:solidFill>
              </a:rPr>
              <a:t>	</a:t>
            </a:r>
            <a:r>
              <a:rPr lang="zh-CN" altLang="en-US" sz="3200" b="1" dirty="0">
                <a:solidFill>
                  <a:schemeClr val="tx1"/>
                </a:solidFill>
              </a:rPr>
              <a:t>（四）直接管制</a:t>
            </a:r>
            <a:br>
              <a:rPr lang="zh-CN" altLang="en-US" sz="3200" b="1" dirty="0">
                <a:solidFill>
                  <a:schemeClr val="tx1"/>
                </a:solidFill>
              </a:rPr>
            </a:br>
            <a:br>
              <a:rPr lang="zh-CN" altLang="en-US" sz="3200" b="1" dirty="0">
                <a:solidFill>
                  <a:schemeClr val="tx1"/>
                </a:solidFill>
              </a:rPr>
            </a:br>
            <a:r>
              <a:rPr lang="zh-CN" altLang="en-US" sz="3200" b="1" dirty="0">
                <a:solidFill>
                  <a:schemeClr val="tx1"/>
                </a:solidFill>
              </a:rPr>
              <a:t>	直接管制（</a:t>
            </a:r>
            <a:r>
              <a:rPr lang="en-US" altLang="zh-CN" sz="3200" b="1" dirty="0">
                <a:solidFill>
                  <a:schemeClr val="tx1"/>
                </a:solidFill>
              </a:rPr>
              <a:t>Direct Control</a:t>
            </a:r>
            <a:r>
              <a:rPr lang="zh-CN" altLang="en-US" sz="3200" b="1" dirty="0">
                <a:solidFill>
                  <a:schemeClr val="tx1"/>
                </a:solidFill>
              </a:rPr>
              <a:t>）是政府通过强制性的行政手段，如法规和条例，对进出口和外汇买卖予以规定的做法。直接管制的出发点是限制涉及对外支付的交易，如进口和购买外汇；鼓励涉及外来收入的交易，如出口和卖出外汇，从而达到改善国际收支的目的。对进出口的直接管制通常称作贸易管制，而对外汇买卖、收支、存兑的直接管制则称作外汇管制。</a:t>
            </a:r>
            <a:endParaRPr lang="zh-CN" altLang="en-US" sz="3200" b="1" dirty="0">
              <a:solidFill>
                <a:schemeClr val="tx1"/>
              </a:solidFill>
            </a:endParaRPr>
          </a:p>
        </p:txBody>
      </p:sp>
    </p:spTree>
  </p:cSld>
  <p:clrMapOvr>
    <a:masterClrMapping/>
  </p:clrMapOvr>
</p:sld>
</file>

<file path=ppt/tags/tag1.xml><?xml version="1.0" encoding="utf-8"?>
<p:tagLst xmlns:p="http://schemas.openxmlformats.org/presentationml/2006/main">
  <p:tag name="commondata" val="eyJoZGlkIjoiZGE5YjI4NzIwYTVjMWVhOTBhNWNkMjgxY2RlMTg4MGQifQ=="/>
</p:tagLst>
</file>

<file path=ppt/theme/theme1.xml><?xml version="1.0" encoding="utf-8"?>
<a:theme xmlns:a="http://schemas.openxmlformats.org/drawingml/2006/main" name="默认设计模板">
  <a:themeElements>
    <a:clrScheme name="默认设计模板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CC99FF"/>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CC99FF"/>
        </a:folHlink>
      </a:clrScheme>
      <a:clrMap bg1="dk2" tx1="lt1" bg2="dk1" tx2="lt2" accent1="accent1" accent2="accent2" accent3="accent3" accent4="accent4" accent5="accent5" accent6="accent6" hlink="hlink" folHlink="folHlink"/>
    </a:extraClrScheme>
    <a:extraClrScheme>
      <a:clrScheme name="默认设计模板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330000"/>
        </a:dk1>
        <a:lt1>
          <a:srgbClr val="FFFFCC"/>
        </a:lt1>
        <a:dk2>
          <a:srgbClr val="000000"/>
        </a:dk2>
        <a:lt2>
          <a:srgbClr val="FFCC00"/>
        </a:lt2>
        <a:accent1>
          <a:srgbClr val="FF9900"/>
        </a:accent1>
        <a:accent2>
          <a:srgbClr val="330099"/>
        </a:accent2>
        <a:accent3>
          <a:srgbClr val="AAAAAA"/>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默认设计模板 5">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
      <a:clrScheme name="默认设计模板 6">
        <a:dk1>
          <a:srgbClr val="003300"/>
        </a:dk1>
        <a:lt1>
          <a:srgbClr val="FFFFCC"/>
        </a:lt1>
        <a:dk2>
          <a:srgbClr val="999933"/>
        </a:dk2>
        <a:lt2>
          <a:srgbClr val="FFFF66"/>
        </a:lt2>
        <a:accent1>
          <a:srgbClr val="CC9900"/>
        </a:accent1>
        <a:accent2>
          <a:srgbClr val="330099"/>
        </a:accent2>
        <a:accent3>
          <a:srgbClr val="CACAAD"/>
        </a:accent3>
        <a:accent4>
          <a:srgbClr val="DADAAE"/>
        </a:accent4>
        <a:accent5>
          <a:srgbClr val="E2CAAA"/>
        </a:accent5>
        <a:accent6>
          <a:srgbClr val="2D008A"/>
        </a:accent6>
        <a:hlink>
          <a:srgbClr val="FF9900"/>
        </a:hlink>
        <a:folHlink>
          <a:srgbClr val="FF66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53941</Words>
  <Application>WPS 演示</Application>
  <PresentationFormat/>
  <Paragraphs>1318</Paragraphs>
  <Slides>380</Slides>
  <Notes>4</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16</vt:i4>
      </vt:variant>
      <vt:variant>
        <vt:lpstr>幻灯片标题</vt:lpstr>
      </vt:variant>
      <vt:variant>
        <vt:i4>380</vt:i4>
      </vt:variant>
    </vt:vector>
  </HeadingPairs>
  <TitlesOfParts>
    <vt:vector size="410" baseType="lpstr">
      <vt:lpstr>Arial</vt:lpstr>
      <vt:lpstr>宋体</vt:lpstr>
      <vt:lpstr>Wingdings</vt:lpstr>
      <vt:lpstr>Times New Roman</vt:lpstr>
      <vt:lpstr>Symbol</vt:lpstr>
      <vt:lpstr>华文彩云</vt:lpstr>
      <vt:lpstr>仿宋_GB2312</vt:lpstr>
      <vt:lpstr>仿宋</vt:lpstr>
      <vt:lpstr>楷体_GB2312</vt:lpstr>
      <vt:lpstr>新宋体</vt:lpstr>
      <vt:lpstr>黑体</vt:lpstr>
      <vt:lpstr>微软雅黑</vt:lpstr>
      <vt:lpstr>Arial Unicode MS</vt:lpstr>
      <vt:lpstr>默认设计模板</vt:lpstr>
      <vt:lpstr>OrgPlusWOPX.4</vt:lpstr>
      <vt:lpstr>Equation.3</vt:lpstr>
      <vt:lpstr>Equation.3</vt:lpstr>
      <vt:lpstr>Equation.3</vt:lpstr>
      <vt:lpstr>Word.Document.6</vt:lpstr>
      <vt:lpstr>MSGraph.Chart.5</vt:lpstr>
      <vt:lpstr>OrgPlusWOPX.4</vt:lpstr>
      <vt:lpstr>Excel.Chart.8</vt:lpstr>
      <vt:lpstr>OrgPlusWOPX.4</vt:lpstr>
      <vt:lpstr>Word.Document.8</vt:lpstr>
      <vt:lpstr>OrgPlusWOPX.4</vt:lpstr>
      <vt:lpstr>OrgPlusWOPX.4</vt:lpstr>
      <vt:lpstr>OrgPlusWOPX.4</vt:lpstr>
      <vt:lpstr>Word.Document.6</vt:lpstr>
      <vt:lpstr>MSGraph.Chart.5</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银行业国际竞争力研究   －－研究项目汇报提纲</dc:title>
  <dc:creator>奚君羊</dc:creator>
  <cp:lastModifiedBy>袁敏</cp:lastModifiedBy>
  <cp:revision>426</cp:revision>
  <dcterms:created xsi:type="dcterms:W3CDTF">2001-04-06T08:01:54Z</dcterms:created>
  <dcterms:modified xsi:type="dcterms:W3CDTF">2024-06-17T05:22:15Z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25F0FE4ABDF1435693F86EF49753883C_13</vt:lpwstr>
  </property>
  <property fmtid="{D5CDD505-2E9C-101B-9397-08002B2CF9AE}" pid="3" name="KSOProductBuildVer">
    <vt:lpwstr>2052-12.1.0.17133</vt:lpwstr>
  </property>
</Properties>
</file>